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33" d="100"/>
          <a:sy n="33" d="100"/>
        </p:scale>
        <p:origin x="19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leaf\Desktop\main_remote\mine\20170921_Poster\data_graph500_m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leaf\Desktop\main_remote\mine\20170905_PosterAbstract\data_yiel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leaf\Desktop\main_remote\mine\20170905_PosterAbstract\data_yiel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leaf\Desktop\main_remote\mine\20170905_PosterAbstract\data_yiel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leaf\Desktop\main_remote\mine\20170921_Poster\data_graph500_m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2428995536409"/>
          <c:y val="5.0925925925925923E-2"/>
          <c:w val="0.70486819429568148"/>
          <c:h val="0.757970253718285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Sheet1!$K$29</c:f>
              <c:strCache>
                <c:ptCount val="1"/>
                <c:pt idx="0">
                  <c:v>Full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Sheet1!$J$30:$J$44</c:f>
              <c:numCache>
                <c:formatCode>General</c:formatCode>
                <c:ptCount val="1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9">
                  <c:v>4096</c:v>
                </c:pt>
                <c:pt idx="10">
                  <c:v>8192</c:v>
                </c:pt>
                <c:pt idx="11">
                  <c:v>16384</c:v>
                </c:pt>
                <c:pt idx="12">
                  <c:v>32768</c:v>
                </c:pt>
                <c:pt idx="13">
                  <c:v>65536</c:v>
                </c:pt>
                <c:pt idx="14">
                  <c:v>131072</c:v>
                </c:pt>
              </c:numCache>
            </c:numRef>
          </c:xVal>
          <c:yVal>
            <c:numRef>
              <c:f>Sheet1!$K$30:$K$44</c:f>
              <c:numCache>
                <c:formatCode>General</c:formatCode>
                <c:ptCount val="15"/>
                <c:pt idx="0">
                  <c:v>77508.719999999987</c:v>
                </c:pt>
                <c:pt idx="1">
                  <c:v>144067.20000000001</c:v>
                </c:pt>
                <c:pt idx="2">
                  <c:v>268649.2</c:v>
                </c:pt>
                <c:pt idx="3">
                  <c:v>471102.4</c:v>
                </c:pt>
                <c:pt idx="4">
                  <c:v>747098</c:v>
                </c:pt>
                <c:pt idx="5">
                  <c:v>1134912</c:v>
                </c:pt>
                <c:pt idx="6">
                  <c:v>1523980</c:v>
                </c:pt>
                <c:pt idx="7">
                  <c:v>1910068</c:v>
                </c:pt>
                <c:pt idx="8">
                  <c:v>2199544</c:v>
                </c:pt>
                <c:pt idx="9">
                  <c:v>2443308</c:v>
                </c:pt>
                <c:pt idx="10">
                  <c:v>2488836</c:v>
                </c:pt>
                <c:pt idx="11">
                  <c:v>2502932</c:v>
                </c:pt>
                <c:pt idx="12">
                  <c:v>2532922</c:v>
                </c:pt>
                <c:pt idx="13">
                  <c:v>2525914</c:v>
                </c:pt>
                <c:pt idx="14">
                  <c:v>2465412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3E-4228-9FA2-4A6789904EDC}"/>
            </c:ext>
          </c:extLst>
        </c:ser>
        <c:ser>
          <c:idx val="1"/>
          <c:order val="1"/>
          <c:tx>
            <c:strRef>
              <c:f>Sheet1!$L$29</c:f>
              <c:strCache>
                <c:ptCount val="1"/>
                <c:pt idx="0">
                  <c:v>SA</c:v>
                </c:pt>
              </c:strCache>
            </c:strRef>
          </c:tx>
          <c:spPr>
            <a:ln w="508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Sheet1!$J$30:$J$44</c:f>
              <c:numCache>
                <c:formatCode>General</c:formatCode>
                <c:ptCount val="1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9">
                  <c:v>4096</c:v>
                </c:pt>
                <c:pt idx="10">
                  <c:v>8192</c:v>
                </c:pt>
                <c:pt idx="11">
                  <c:v>16384</c:v>
                </c:pt>
                <c:pt idx="12">
                  <c:v>32768</c:v>
                </c:pt>
                <c:pt idx="13">
                  <c:v>65536</c:v>
                </c:pt>
                <c:pt idx="14">
                  <c:v>131072</c:v>
                </c:pt>
              </c:numCache>
            </c:numRef>
          </c:xVal>
          <c:yVal>
            <c:numRef>
              <c:f>Sheet1!$L$30:$L$44</c:f>
              <c:numCache>
                <c:formatCode>General</c:formatCode>
                <c:ptCount val="15"/>
                <c:pt idx="0">
                  <c:v>79467.460000000006</c:v>
                </c:pt>
                <c:pt idx="1">
                  <c:v>154878.39999999999</c:v>
                </c:pt>
                <c:pt idx="2">
                  <c:v>271172</c:v>
                </c:pt>
                <c:pt idx="3">
                  <c:v>468956.6</c:v>
                </c:pt>
                <c:pt idx="4">
                  <c:v>804498.8</c:v>
                </c:pt>
                <c:pt idx="5">
                  <c:v>1177566</c:v>
                </c:pt>
                <c:pt idx="6">
                  <c:v>1607802</c:v>
                </c:pt>
                <c:pt idx="7">
                  <c:v>2147274</c:v>
                </c:pt>
                <c:pt idx="8">
                  <c:v>2516334</c:v>
                </c:pt>
                <c:pt idx="9">
                  <c:v>2816726</c:v>
                </c:pt>
                <c:pt idx="10">
                  <c:v>2981090</c:v>
                </c:pt>
                <c:pt idx="11">
                  <c:v>2979588</c:v>
                </c:pt>
                <c:pt idx="12">
                  <c:v>3016152</c:v>
                </c:pt>
                <c:pt idx="13">
                  <c:v>3008852</c:v>
                </c:pt>
                <c:pt idx="14">
                  <c:v>3058706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3E-4228-9FA2-4A6789904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103008"/>
        <c:axId val="405108912"/>
      </c:scatterChart>
      <c:valAx>
        <c:axId val="40510300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Buffer</a:t>
                </a:r>
                <a:r>
                  <a:rPr lang="en-US" sz="3200" baseline="0"/>
                  <a:t> Size (# of elements)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108912"/>
        <c:crosses val="autoZero"/>
        <c:crossBetween val="midCat"/>
      </c:valAx>
      <c:valAx>
        <c:axId val="40510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Traversed</a:t>
                </a:r>
                <a:r>
                  <a:rPr lang="en-US" sz="3200" baseline="0" dirty="0"/>
                  <a:t> edges/s [TEPS]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103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06448279725823"/>
          <c:y val="0.32204196241287542"/>
          <c:w val="0.11507683792794246"/>
          <c:h val="0.18523225658003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759379527066003"/>
          <c:y val="4.6712962962962977E-2"/>
          <c:w val="0.69246275986885009"/>
          <c:h val="0.8181098716827062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graph.knl.data.format!$M$5:$N$5</c:f>
              <c:strCache>
                <c:ptCount val="2"/>
                <c:pt idx="0">
                  <c:v>pthread</c:v>
                </c:pt>
                <c:pt idx="1">
                  <c:v>ULT (Full)</c:v>
                </c:pt>
              </c:strCache>
            </c:strRef>
          </c:cat>
          <c:val>
            <c:numRef>
              <c:f>graph.knl.data.format!$M$6:$N$6</c:f>
              <c:numCache>
                <c:formatCode>General</c:formatCode>
                <c:ptCount val="2"/>
                <c:pt idx="0">
                  <c:v>190209.21914062501</c:v>
                </c:pt>
                <c:pt idx="1">
                  <c:v>515.40058593749995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F0-41B8-BBF6-67310A85B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028576"/>
        <c:axId val="556021032"/>
      </c:barChart>
      <c:catAx>
        <c:axId val="55602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21032"/>
        <c:crosses val="autoZero"/>
        <c:auto val="1"/>
        <c:lblAlgn val="ctr"/>
        <c:lblOffset val="100"/>
        <c:noMultiLvlLbl val="0"/>
      </c:catAx>
      <c:valAx>
        <c:axId val="5560210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Cycles per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graph.knl.data.format!$D$5</c:f>
              <c:strCache>
                <c:ptCount val="1"/>
                <c:pt idx="0">
                  <c:v>Full</c:v>
                </c:pt>
              </c:strCache>
            </c:strRef>
          </c:tx>
          <c:spPr>
            <a:ln w="508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graph.knl.data.format!$C$6:$C$22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graph.knl.data.format!$D$6:$D$22</c:f>
              <c:numCache>
                <c:formatCode>General</c:formatCode>
                <c:ptCount val="17"/>
                <c:pt idx="0">
                  <c:v>515.40058593749995</c:v>
                </c:pt>
                <c:pt idx="1">
                  <c:v>550.63457031250005</c:v>
                </c:pt>
                <c:pt idx="2">
                  <c:v>586.15625</c:v>
                </c:pt>
                <c:pt idx="3">
                  <c:v>621.50351562499998</c:v>
                </c:pt>
                <c:pt idx="4">
                  <c:v>657.15390624999998</c:v>
                </c:pt>
                <c:pt idx="5">
                  <c:v>692.46425781250002</c:v>
                </c:pt>
                <c:pt idx="6">
                  <c:v>727.62070312499998</c:v>
                </c:pt>
                <c:pt idx="7">
                  <c:v>762.1259765625</c:v>
                </c:pt>
                <c:pt idx="8">
                  <c:v>796.34023437500002</c:v>
                </c:pt>
                <c:pt idx="9">
                  <c:v>829.85996093749998</c:v>
                </c:pt>
                <c:pt idx="10">
                  <c:v>863.09628906249998</c:v>
                </c:pt>
                <c:pt idx="11">
                  <c:v>895.87109375</c:v>
                </c:pt>
                <c:pt idx="12">
                  <c:v>928.12968750000005</c:v>
                </c:pt>
                <c:pt idx="13">
                  <c:v>960.52519531250005</c:v>
                </c:pt>
                <c:pt idx="14">
                  <c:v>992.63710937500002</c:v>
                </c:pt>
                <c:pt idx="15">
                  <c:v>1024.5947265625</c:v>
                </c:pt>
                <c:pt idx="16">
                  <c:v>1055.9982421875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43-43B4-8F24-7A7A595402CB}"/>
            </c:ext>
          </c:extLst>
        </c:ser>
        <c:ser>
          <c:idx val="4"/>
          <c:order val="3"/>
          <c:tx>
            <c:strRef>
              <c:f>graph.knl.data.format!$G$5</c:f>
              <c:strCache>
                <c:ptCount val="1"/>
                <c:pt idx="0">
                  <c:v>SA</c:v>
                </c:pt>
              </c:strCache>
            </c:strRef>
          </c:tx>
          <c:spPr>
            <a:ln w="508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graph.knl.data.format!$C$6:$C$22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graph.knl.data.format!$G$6:$G$22</c:f>
              <c:numCache>
                <c:formatCode>General</c:formatCode>
                <c:ptCount val="17"/>
                <c:pt idx="0">
                  <c:v>367.85273437500001</c:v>
                </c:pt>
                <c:pt idx="1">
                  <c:v>417.13437499999998</c:v>
                </c:pt>
                <c:pt idx="2">
                  <c:v>466.97226562499998</c:v>
                </c:pt>
                <c:pt idx="3">
                  <c:v>518.58144531250002</c:v>
                </c:pt>
                <c:pt idx="4">
                  <c:v>569.68027343749998</c:v>
                </c:pt>
                <c:pt idx="5">
                  <c:v>618.333984375</c:v>
                </c:pt>
                <c:pt idx="6">
                  <c:v>667.34296874999995</c:v>
                </c:pt>
                <c:pt idx="7">
                  <c:v>716.55019531250002</c:v>
                </c:pt>
                <c:pt idx="8">
                  <c:v>768.75449218749998</c:v>
                </c:pt>
                <c:pt idx="9">
                  <c:v>817.2158203125</c:v>
                </c:pt>
                <c:pt idx="10">
                  <c:v>865.279296875</c:v>
                </c:pt>
                <c:pt idx="11">
                  <c:v>912.79960937500005</c:v>
                </c:pt>
                <c:pt idx="12">
                  <c:v>961.10605468749998</c:v>
                </c:pt>
                <c:pt idx="13">
                  <c:v>1007.002734375</c:v>
                </c:pt>
                <c:pt idx="14">
                  <c:v>1052.862109375</c:v>
                </c:pt>
                <c:pt idx="15">
                  <c:v>1099.8888671875</c:v>
                </c:pt>
                <c:pt idx="16">
                  <c:v>1150.709765625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643-43B4-8F24-7A7A595402CB}"/>
            </c:ext>
          </c:extLst>
        </c:ser>
        <c:ser>
          <c:idx val="5"/>
          <c:order val="4"/>
          <c:tx>
            <c:strRef>
              <c:f>graph.knl.data.format!$H$5</c:f>
              <c:strCache>
                <c:ptCount val="1"/>
                <c:pt idx="0">
                  <c:v>RtC</c:v>
                </c:pt>
              </c:strCache>
            </c:strRef>
          </c:tx>
          <c:spPr>
            <a:ln w="50800" cap="rnd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graph.knl.data.format!$C$6:$C$22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graph.knl.data.format!$H$6:$H$22</c:f>
              <c:numCache>
                <c:formatCode>General</c:formatCode>
                <c:ptCount val="17"/>
                <c:pt idx="0">
                  <c:v>364.17226562500002</c:v>
                </c:pt>
                <c:pt idx="1">
                  <c:v>364.17226562500002</c:v>
                </c:pt>
                <c:pt idx="2">
                  <c:v>364.17226562500002</c:v>
                </c:pt>
                <c:pt idx="3">
                  <c:v>364.17226562500002</c:v>
                </c:pt>
                <c:pt idx="4">
                  <c:v>364.17226562500002</c:v>
                </c:pt>
                <c:pt idx="5">
                  <c:v>364.17226562500002</c:v>
                </c:pt>
                <c:pt idx="6">
                  <c:v>364.17226562500002</c:v>
                </c:pt>
                <c:pt idx="7">
                  <c:v>364.17226562500002</c:v>
                </c:pt>
                <c:pt idx="8">
                  <c:v>364.17226562500002</c:v>
                </c:pt>
                <c:pt idx="9">
                  <c:v>364.17226562500002</c:v>
                </c:pt>
                <c:pt idx="10">
                  <c:v>364.17226562500002</c:v>
                </c:pt>
                <c:pt idx="11">
                  <c:v>364.17226562500002</c:v>
                </c:pt>
                <c:pt idx="12">
                  <c:v>364.17226562500002</c:v>
                </c:pt>
                <c:pt idx="13">
                  <c:v>364.17226562500002</c:v>
                </c:pt>
                <c:pt idx="14">
                  <c:v>364.17226562500002</c:v>
                </c:pt>
                <c:pt idx="15">
                  <c:v>364.17226562500002</c:v>
                </c:pt>
                <c:pt idx="16">
                  <c:v>364.17226562500002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643-43B4-8F24-7A7A59540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840704"/>
        <c:axId val="553841360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graph.knl.data.format!$E$5</c15:sqref>
                        </c15:formulaRef>
                      </c:ext>
                    </c:extLst>
                    <c:strCache>
                      <c:ptCount val="1"/>
                      <c:pt idx="0">
                        <c:v>RoC</c:v>
                      </c:pt>
                    </c:strCache>
                  </c:strRef>
                </c:tx>
                <c:spPr>
                  <a:ln w="50800" cap="rnd">
                    <a:solidFill>
                      <a:schemeClr val="accent2"/>
                    </a:solidFill>
                    <a:prstDash val="sysDash"/>
                    <a:round/>
                  </a:ln>
                  <a:effectLst/>
                </c:spPr>
                <c:marker>
                  <c:symbol val="circle"/>
                  <c:size val="10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graph.knl.data.format!$C$6:$C$22</c15:sqref>
                        </c15:formulaRef>
                      </c:ext>
                    </c:extLst>
                    <c:numCache>
                      <c:formatCode>0%</c:formatCode>
                      <c:ptCount val="17"/>
                      <c:pt idx="0">
                        <c:v>0</c:v>
                      </c:pt>
                      <c:pt idx="1">
                        <c:v>6.25E-2</c:v>
                      </c:pt>
                      <c:pt idx="2">
                        <c:v>0.125</c:v>
                      </c:pt>
                      <c:pt idx="3">
                        <c:v>0.1875</c:v>
                      </c:pt>
                      <c:pt idx="4">
                        <c:v>0.25</c:v>
                      </c:pt>
                      <c:pt idx="5">
                        <c:v>0.3125</c:v>
                      </c:pt>
                      <c:pt idx="6">
                        <c:v>0.375</c:v>
                      </c:pt>
                      <c:pt idx="7">
                        <c:v>0.4375</c:v>
                      </c:pt>
                      <c:pt idx="8">
                        <c:v>0.5</c:v>
                      </c:pt>
                      <c:pt idx="9">
                        <c:v>0.5625</c:v>
                      </c:pt>
                      <c:pt idx="10">
                        <c:v>0.625</c:v>
                      </c:pt>
                      <c:pt idx="11">
                        <c:v>0.6875</c:v>
                      </c:pt>
                      <c:pt idx="12">
                        <c:v>0.75</c:v>
                      </c:pt>
                      <c:pt idx="13">
                        <c:v>0.8125</c:v>
                      </c:pt>
                      <c:pt idx="14">
                        <c:v>0.875</c:v>
                      </c:pt>
                      <c:pt idx="15">
                        <c:v>0.9375</c:v>
                      </c:pt>
                      <c:pt idx="16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graph.knl.data.format!$E$6:$E$22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419.25117187500001</c:v>
                      </c:pt>
                      <c:pt idx="1">
                        <c:v>465.47519531249998</c:v>
                      </c:pt>
                      <c:pt idx="2">
                        <c:v>510.90449218750001</c:v>
                      </c:pt>
                      <c:pt idx="3">
                        <c:v>555.30410156250002</c:v>
                      </c:pt>
                      <c:pt idx="4">
                        <c:v>601.13710937500002</c:v>
                      </c:pt>
                      <c:pt idx="5">
                        <c:v>646.98046875</c:v>
                      </c:pt>
                      <c:pt idx="6">
                        <c:v>690.79414062499995</c:v>
                      </c:pt>
                      <c:pt idx="7">
                        <c:v>733.23222656250005</c:v>
                      </c:pt>
                      <c:pt idx="8">
                        <c:v>776.46074218750005</c:v>
                      </c:pt>
                      <c:pt idx="9">
                        <c:v>820.06035156250005</c:v>
                      </c:pt>
                      <c:pt idx="10">
                        <c:v>862.02421875000005</c:v>
                      </c:pt>
                      <c:pt idx="11">
                        <c:v>903.9013671875</c:v>
                      </c:pt>
                      <c:pt idx="12">
                        <c:v>945.12871093750005</c:v>
                      </c:pt>
                      <c:pt idx="13">
                        <c:v>986.5927734375</c:v>
                      </c:pt>
                      <c:pt idx="14">
                        <c:v>1027.1095703125</c:v>
                      </c:pt>
                      <c:pt idx="15">
                        <c:v>1069.377734375</c:v>
                      </c:pt>
                      <c:pt idx="16">
                        <c:v>1108.6410156249999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0643-43B4-8F24-7A7A595402CB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graph.knl.data.format!$F$5</c15:sqref>
                        </c15:formulaRef>
                      </c:ext>
                    </c:extLst>
                    <c:strCache>
                      <c:ptCount val="1"/>
                      <c:pt idx="0">
                        <c:v>SS</c:v>
                      </c:pt>
                    </c:strCache>
                  </c:strRef>
                </c:tx>
                <c:spPr>
                  <a:ln w="50800" cap="rnd">
                    <a:solidFill>
                      <a:schemeClr val="accent3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10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graph.knl.data.format!$C$6:$C$22</c15:sqref>
                        </c15:formulaRef>
                      </c:ext>
                    </c:extLst>
                    <c:numCache>
                      <c:formatCode>0%</c:formatCode>
                      <c:ptCount val="17"/>
                      <c:pt idx="0">
                        <c:v>0</c:v>
                      </c:pt>
                      <c:pt idx="1">
                        <c:v>6.25E-2</c:v>
                      </c:pt>
                      <c:pt idx="2">
                        <c:v>0.125</c:v>
                      </c:pt>
                      <c:pt idx="3">
                        <c:v>0.1875</c:v>
                      </c:pt>
                      <c:pt idx="4">
                        <c:v>0.25</c:v>
                      </c:pt>
                      <c:pt idx="5">
                        <c:v>0.3125</c:v>
                      </c:pt>
                      <c:pt idx="6">
                        <c:v>0.375</c:v>
                      </c:pt>
                      <c:pt idx="7">
                        <c:v>0.4375</c:v>
                      </c:pt>
                      <c:pt idx="8">
                        <c:v>0.5</c:v>
                      </c:pt>
                      <c:pt idx="9">
                        <c:v>0.5625</c:v>
                      </c:pt>
                      <c:pt idx="10">
                        <c:v>0.625</c:v>
                      </c:pt>
                      <c:pt idx="11">
                        <c:v>0.6875</c:v>
                      </c:pt>
                      <c:pt idx="12">
                        <c:v>0.75</c:v>
                      </c:pt>
                      <c:pt idx="13">
                        <c:v>0.8125</c:v>
                      </c:pt>
                      <c:pt idx="14">
                        <c:v>0.875</c:v>
                      </c:pt>
                      <c:pt idx="15">
                        <c:v>0.9375</c:v>
                      </c:pt>
                      <c:pt idx="16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graph.knl.data.format!$F$6:$F$22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377.06777343750002</c:v>
                      </c:pt>
                      <c:pt idx="1">
                        <c:v>423.92031250000002</c:v>
                      </c:pt>
                      <c:pt idx="2">
                        <c:v>471.49746093750002</c:v>
                      </c:pt>
                      <c:pt idx="3">
                        <c:v>519.45937500000002</c:v>
                      </c:pt>
                      <c:pt idx="4">
                        <c:v>567.4423828125</c:v>
                      </c:pt>
                      <c:pt idx="5">
                        <c:v>615.50175781250005</c:v>
                      </c:pt>
                      <c:pt idx="6">
                        <c:v>662.35976562500002</c:v>
                      </c:pt>
                      <c:pt idx="7">
                        <c:v>709.19199218749998</c:v>
                      </c:pt>
                      <c:pt idx="8">
                        <c:v>755.21171875000005</c:v>
                      </c:pt>
                      <c:pt idx="9">
                        <c:v>801.23710937500005</c:v>
                      </c:pt>
                      <c:pt idx="10">
                        <c:v>848.83964843750005</c:v>
                      </c:pt>
                      <c:pt idx="11">
                        <c:v>892.96660156250005</c:v>
                      </c:pt>
                      <c:pt idx="12">
                        <c:v>937.47128906249998</c:v>
                      </c:pt>
                      <c:pt idx="13">
                        <c:v>983.83320312499995</c:v>
                      </c:pt>
                      <c:pt idx="14">
                        <c:v>1027.1851562500001</c:v>
                      </c:pt>
                      <c:pt idx="15">
                        <c:v>1073.2542968749999</c:v>
                      </c:pt>
                      <c:pt idx="16">
                        <c:v>1115.5767578125001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643-43B4-8F24-7A7A595402CB}"/>
                  </c:ext>
                </c:extLst>
              </c15:ser>
            </c15:filteredScatterSeries>
          </c:ext>
        </c:extLst>
      </c:scatterChart>
      <c:valAx>
        <c:axId val="5538407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Suspension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841360"/>
        <c:crosses val="autoZero"/>
        <c:crossBetween val="midCat"/>
      </c:valAx>
      <c:valAx>
        <c:axId val="553841360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Cycles per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840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>
          <a:latin typeface="+mn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graph.knl.data.format!$R$5:$S$5</c:f>
              <c:strCache>
                <c:ptCount val="2"/>
                <c:pt idx="0">
                  <c:v>ULT (Full)</c:v>
                </c:pt>
                <c:pt idx="1">
                  <c:v>ULT (RtC)</c:v>
                </c:pt>
              </c:strCache>
            </c:strRef>
          </c:cat>
          <c:val>
            <c:numRef>
              <c:f>graph.knl.data.format!$R$6:$S$6</c:f>
              <c:numCache>
                <c:formatCode>General</c:formatCode>
                <c:ptCount val="2"/>
                <c:pt idx="0">
                  <c:v>515.40058593749995</c:v>
                </c:pt>
                <c:pt idx="1">
                  <c:v>364.17226562500002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88-46E1-83EF-417F92AB2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449024"/>
        <c:axId val="560449352"/>
      </c:barChart>
      <c:catAx>
        <c:axId val="56044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49352"/>
        <c:crosses val="autoZero"/>
        <c:auto val="1"/>
        <c:lblAlgn val="ctr"/>
        <c:lblOffset val="100"/>
        <c:noMultiLvlLbl val="0"/>
      </c:catAx>
      <c:valAx>
        <c:axId val="560449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Cycles per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4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Sheet1!$J$48:$J$62</c:f>
              <c:numCache>
                <c:formatCode>General</c:formatCode>
                <c:ptCount val="1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9">
                  <c:v>4096</c:v>
                </c:pt>
                <c:pt idx="10">
                  <c:v>8192</c:v>
                </c:pt>
                <c:pt idx="11">
                  <c:v>16384</c:v>
                </c:pt>
                <c:pt idx="12">
                  <c:v>32768</c:v>
                </c:pt>
                <c:pt idx="13">
                  <c:v>65536</c:v>
                </c:pt>
                <c:pt idx="14">
                  <c:v>131072</c:v>
                </c:pt>
              </c:numCache>
            </c:numRef>
          </c:xVal>
          <c:yVal>
            <c:numRef>
              <c:f>Sheet1!$K$48:$K$62</c:f>
              <c:numCache>
                <c:formatCode>General</c:formatCode>
                <c:ptCount val="15"/>
                <c:pt idx="0">
                  <c:v>0.73358444212176588</c:v>
                </c:pt>
                <c:pt idx="1">
                  <c:v>0.72104770382701466</c:v>
                </c:pt>
                <c:pt idx="2">
                  <c:v>0.6969243134437364</c:v>
                </c:pt>
                <c:pt idx="3">
                  <c:v>0.64943719247173748</c:v>
                </c:pt>
                <c:pt idx="4">
                  <c:v>0.56344717712079151</c:v>
                </c:pt>
                <c:pt idx="5">
                  <c:v>0.4256234254193268</c:v>
                </c:pt>
                <c:pt idx="6">
                  <c:v>0.26070674519324788</c:v>
                </c:pt>
                <c:pt idx="7">
                  <c:v>0.11059431907570376</c:v>
                </c:pt>
                <c:pt idx="8">
                  <c:v>2.2784484011922092E-2</c:v>
                </c:pt>
                <c:pt idx="9">
                  <c:v>2.6268868066631999E-3</c:v>
                </c:pt>
                <c:pt idx="10">
                  <c:v>2.2897194280734843E-4</c:v>
                </c:pt>
                <c:pt idx="11">
                  <c:v>2.1363330563862557E-4</c:v>
                </c:pt>
                <c:pt idx="12">
                  <c:v>2.1311221315170329E-4</c:v>
                </c:pt>
                <c:pt idx="13">
                  <c:v>2.1377520992593843E-4</c:v>
                </c:pt>
                <c:pt idx="14">
                  <c:v>2.1364937111788303E-4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12-435B-8005-E21BBF3F4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108256"/>
        <c:axId val="405107600"/>
      </c:scatterChart>
      <c:valAx>
        <c:axId val="40510825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Buffer Size (# of elements)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107600"/>
        <c:crosses val="autoZero"/>
        <c:crossBetween val="midCat"/>
      </c:valAx>
      <c:valAx>
        <c:axId val="4051076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Suspension</a:t>
                </a:r>
                <a:r>
                  <a:rPr lang="en-US" sz="3200" baseline="0" dirty="0"/>
                  <a:t> Rate (SA)</a:t>
                </a:r>
                <a:endParaRPr 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10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7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6EA5-D37A-45C3-89A7-38757A7E6A7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82E2-FF17-49F6-B03C-F2E492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ergy.gov/sites/prod/files/Argonne%20National%20Laboratory%20Logo.jpg">
            <a:extLst>
              <a:ext uri="{FF2B5EF4-FFF2-40B4-BE49-F238E27FC236}">
                <a16:creationId xmlns:a16="http://schemas.microsoft.com/office/drawing/2014/main" id="{38738616-9C42-4BED-9326-FF75F3F41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34" y="1966534"/>
            <a:ext cx="3572867" cy="166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0732E92D-9DD9-4091-B26A-8BF4B3BA8F61}"/>
              </a:ext>
            </a:extLst>
          </p:cNvPr>
          <p:cNvSpPr/>
          <p:nvPr/>
        </p:nvSpPr>
        <p:spPr>
          <a:xfrm>
            <a:off x="33431015" y="28428930"/>
            <a:ext cx="8384643" cy="5275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References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AB2F3A-4E53-4C40-A63C-4283461F2805}"/>
              </a:ext>
            </a:extLst>
          </p:cNvPr>
          <p:cNvSpPr/>
          <p:nvPr/>
        </p:nvSpPr>
        <p:spPr>
          <a:xfrm>
            <a:off x="33431015" y="22229205"/>
            <a:ext cx="10184560" cy="8991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/>
              <a:t>Future Work</a:t>
            </a:r>
            <a:endParaRPr lang="en-US" sz="32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A9605F1-8CE2-4B9D-8671-F3F1014358A6}"/>
              </a:ext>
            </a:extLst>
          </p:cNvPr>
          <p:cNvSpPr/>
          <p:nvPr/>
        </p:nvSpPr>
        <p:spPr>
          <a:xfrm>
            <a:off x="33419009" y="3936948"/>
            <a:ext cx="10184560" cy="8991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/>
              <a:t>MPI+ULT (Graph500)</a:t>
            </a:r>
            <a:endParaRPr lang="en-US" sz="32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63B8238-F4FE-47D6-BC6D-15D9B1652EBC}"/>
              </a:ext>
            </a:extLst>
          </p:cNvPr>
          <p:cNvSpPr/>
          <p:nvPr/>
        </p:nvSpPr>
        <p:spPr>
          <a:xfrm>
            <a:off x="22332189" y="16810822"/>
            <a:ext cx="10184560" cy="8991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/>
              <a:t>How do they work? </a:t>
            </a:r>
            <a:r>
              <a:rPr lang="en-US" sz="3200" dirty="0"/>
              <a:t>(no-suspension case)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6FF56F9-0140-46E3-B86F-DED623DDAA18}"/>
              </a:ext>
            </a:extLst>
          </p:cNvPr>
          <p:cNvSpPr/>
          <p:nvPr/>
        </p:nvSpPr>
        <p:spPr>
          <a:xfrm>
            <a:off x="22330647" y="3943303"/>
            <a:ext cx="10184560" cy="8991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/>
              <a:t>Fork-Join Overheads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73DA5D0-923F-41F9-8AE2-CA937934018C}"/>
              </a:ext>
            </a:extLst>
          </p:cNvPr>
          <p:cNvSpPr/>
          <p:nvPr/>
        </p:nvSpPr>
        <p:spPr>
          <a:xfrm>
            <a:off x="11426096" y="6936400"/>
            <a:ext cx="10184560" cy="8991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/>
              <a:t>Threading Techniques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69A4141-A310-4616-B430-8D1DAB1CCA7E}"/>
              </a:ext>
            </a:extLst>
          </p:cNvPr>
          <p:cNvSpPr/>
          <p:nvPr/>
        </p:nvSpPr>
        <p:spPr>
          <a:xfrm>
            <a:off x="342900" y="3919848"/>
            <a:ext cx="10221413" cy="952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/>
              <a:t>Introduction</a:t>
            </a:r>
          </a:p>
        </p:txBody>
      </p:sp>
      <p:graphicFrame>
        <p:nvGraphicFramePr>
          <p:cNvPr id="167" name="Chart 166">
            <a:extLst>
              <a:ext uri="{FF2B5EF4-FFF2-40B4-BE49-F238E27FC236}">
                <a16:creationId xmlns:a16="http://schemas.microsoft.com/office/drawing/2014/main" id="{3DD2A87E-C2EA-4918-8D24-18854F1BE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456087"/>
              </p:ext>
            </p:extLst>
          </p:nvPr>
        </p:nvGraphicFramePr>
        <p:xfrm>
          <a:off x="33373197" y="7122573"/>
          <a:ext cx="10183057" cy="6284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5" name="Rectangle 314">
            <a:extLst>
              <a:ext uri="{FF2B5EF4-FFF2-40B4-BE49-F238E27FC236}">
                <a16:creationId xmlns:a16="http://schemas.microsoft.com/office/drawing/2014/main" id="{A9FC8F1A-C619-4ED8-A2AA-F89E4DF174CE}"/>
              </a:ext>
            </a:extLst>
          </p:cNvPr>
          <p:cNvSpPr/>
          <p:nvPr/>
        </p:nvSpPr>
        <p:spPr>
          <a:xfrm>
            <a:off x="33244546" y="4924259"/>
            <a:ext cx="105251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Graph500 parallelized by MPI+ULT.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Argobots-aware MPICH 3.2 is used.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Each ULT is mapped to a single traversal.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Performance on 4 KNLs (64 workers * 4 MPI processes).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C4A4144-ED67-4A37-9CD6-FADC0B220983}"/>
              </a:ext>
            </a:extLst>
          </p:cNvPr>
          <p:cNvSpPr/>
          <p:nvPr/>
        </p:nvSpPr>
        <p:spPr>
          <a:xfrm>
            <a:off x="2698944" y="17458758"/>
            <a:ext cx="2550152" cy="9156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7DE6BB-61A4-4F56-8F79-2A21B90E1C75}"/>
              </a:ext>
            </a:extLst>
          </p:cNvPr>
          <p:cNvGrpSpPr/>
          <p:nvPr/>
        </p:nvGrpSpPr>
        <p:grpSpPr>
          <a:xfrm>
            <a:off x="55490" y="8833468"/>
            <a:ext cx="10565618" cy="4186895"/>
            <a:chOff x="39223" y="9639414"/>
            <a:chExt cx="10565618" cy="5457894"/>
          </a:xfrm>
        </p:grpSpPr>
        <p:graphicFrame>
          <p:nvGraphicFramePr>
            <p:cNvPr id="67" name="Chart 66">
              <a:extLst>
                <a:ext uri="{FF2B5EF4-FFF2-40B4-BE49-F238E27FC236}">
                  <a16:creationId xmlns:a16="http://schemas.microsoft.com/office/drawing/2014/main" id="{3A70236C-1971-4123-8F5B-EB8F58ECA08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67381377"/>
                </p:ext>
              </p:extLst>
            </p:nvPr>
          </p:nvGraphicFramePr>
          <p:xfrm>
            <a:off x="39223" y="9806629"/>
            <a:ext cx="10565618" cy="52906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2F9BAA59-6423-4826-AEC1-6B8333EDD2E0}"/>
                </a:ext>
              </a:extLst>
            </p:cNvPr>
            <p:cNvSpPr/>
            <p:nvPr/>
          </p:nvSpPr>
          <p:spPr>
            <a:xfrm>
              <a:off x="7914658" y="9639414"/>
              <a:ext cx="922476" cy="1170235"/>
            </a:xfrm>
            <a:prstGeom prst="downArrow">
              <a:avLst/>
            </a:prstGeom>
            <a:solidFill>
              <a:srgbClr val="FF0000"/>
            </a:solidFill>
            <a:ln w="63500" cap="flat">
              <a:solidFill>
                <a:schemeClr val="accent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167FB9-2EDF-408E-BFC3-1256C8E577A4}"/>
                </a:ext>
              </a:extLst>
            </p:cNvPr>
            <p:cNvSpPr/>
            <p:nvPr/>
          </p:nvSpPr>
          <p:spPr>
            <a:xfrm>
              <a:off x="8837134" y="9685922"/>
              <a:ext cx="1562030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/>
                <a:t>Smaller</a:t>
              </a:r>
              <a:br>
                <a:rPr lang="en-US" sz="3200" dirty="0"/>
              </a:br>
              <a:r>
                <a:rPr lang="en-US" sz="3200" dirty="0"/>
                <a:t>is better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BD7712-434B-4DE8-886A-5BAEEB8D7D74}"/>
                </a:ext>
              </a:extLst>
            </p:cNvPr>
            <p:cNvSpPr/>
            <p:nvPr/>
          </p:nvSpPr>
          <p:spPr>
            <a:xfrm>
              <a:off x="4175730" y="10096465"/>
              <a:ext cx="1279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1.9 * 10</a:t>
              </a:r>
              <a:r>
                <a:rPr lang="en-US" sz="2400" baseline="30000" dirty="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BF30C5B-02A5-4784-A154-B03D935733A6}"/>
                </a:ext>
              </a:extLst>
            </p:cNvPr>
            <p:cNvSpPr/>
            <p:nvPr/>
          </p:nvSpPr>
          <p:spPr>
            <a:xfrm>
              <a:off x="7828028" y="11827217"/>
              <a:ext cx="1279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5.2 * 10</a:t>
              </a:r>
              <a:r>
                <a:rPr lang="en-US" sz="2400" baseline="30000" dirty="0"/>
                <a:t>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C9ABCB2-8D2A-4B8F-98DE-B110C4B30C95}"/>
              </a:ext>
            </a:extLst>
          </p:cNvPr>
          <p:cNvSpPr/>
          <p:nvPr/>
        </p:nvSpPr>
        <p:spPr>
          <a:xfrm>
            <a:off x="435226" y="218198"/>
            <a:ext cx="43260668" cy="163121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</a:rPr>
              <a:t>Optimistic Threading Techniques for MPI+ULT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767F1-E4E8-4A6C-B8F4-C70CB44F0191}"/>
              </a:ext>
            </a:extLst>
          </p:cNvPr>
          <p:cNvSpPr/>
          <p:nvPr/>
        </p:nvSpPr>
        <p:spPr>
          <a:xfrm>
            <a:off x="0" y="1887514"/>
            <a:ext cx="438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u="sng" dirty="0"/>
              <a:t>Shintaro Iwasaki</a:t>
            </a:r>
            <a:r>
              <a:rPr lang="en-US" altLang="ja-JP" sz="6000" dirty="0"/>
              <a:t>†</a:t>
            </a:r>
            <a:r>
              <a:rPr lang="en-US" altLang="ja-JP" sz="6000" baseline="30000" dirty="0"/>
              <a:t>1</a:t>
            </a:r>
            <a:r>
              <a:rPr lang="en-US" sz="6000" dirty="0"/>
              <a:t>   </a:t>
            </a:r>
            <a:r>
              <a:rPr lang="en-US" sz="6000" dirty="0" err="1"/>
              <a:t>Abdelhalim</a:t>
            </a:r>
            <a:r>
              <a:rPr lang="en-US" sz="6000" dirty="0"/>
              <a:t> Amer</a:t>
            </a:r>
            <a:r>
              <a:rPr lang="en-US" altLang="ja-JP" sz="6000" dirty="0"/>
              <a:t>‡</a:t>
            </a:r>
            <a:r>
              <a:rPr lang="en-US" altLang="ja-JP" sz="6000" baseline="30000" dirty="0"/>
              <a:t>2</a:t>
            </a:r>
            <a:r>
              <a:rPr lang="en-US" sz="6000" dirty="0"/>
              <a:t>   </a:t>
            </a:r>
            <a:r>
              <a:rPr lang="en-US" sz="6000" dirty="0" err="1"/>
              <a:t>Kenjiro</a:t>
            </a:r>
            <a:r>
              <a:rPr lang="en-US" sz="6000" dirty="0"/>
              <a:t> Taura</a:t>
            </a:r>
            <a:r>
              <a:rPr lang="en-US" altLang="ja-JP" sz="6000" dirty="0"/>
              <a:t>†</a:t>
            </a:r>
            <a:r>
              <a:rPr lang="en-US" altLang="ja-JP" sz="6000" baseline="30000" dirty="0"/>
              <a:t>3</a:t>
            </a:r>
            <a:r>
              <a:rPr lang="en-US" sz="6000" dirty="0"/>
              <a:t>   Pavan Balaji</a:t>
            </a:r>
            <a:r>
              <a:rPr lang="en-US" altLang="ja-JP" sz="6000" dirty="0"/>
              <a:t>‡</a:t>
            </a:r>
            <a:r>
              <a:rPr lang="en-US" altLang="ja-JP" sz="6000" baseline="30000" dirty="0"/>
              <a:t>4</a:t>
            </a:r>
            <a:endParaRPr lang="en-US" sz="6000" baseline="30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198E10-590F-4560-BC94-2B2AE25E49B0}"/>
              </a:ext>
            </a:extLst>
          </p:cNvPr>
          <p:cNvSpPr/>
          <p:nvPr/>
        </p:nvSpPr>
        <p:spPr>
          <a:xfrm>
            <a:off x="0" y="2826977"/>
            <a:ext cx="43891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400" dirty="0"/>
              <a:t>†</a:t>
            </a:r>
            <a:r>
              <a:rPr lang="ja-JP" altLang="en-US" sz="4400" dirty="0"/>
              <a:t> </a:t>
            </a:r>
            <a:r>
              <a:rPr lang="en-US" altLang="ja-JP" sz="4400" dirty="0"/>
              <a:t>The</a:t>
            </a:r>
            <a:r>
              <a:rPr lang="ja-JP" altLang="en-US" sz="4400" dirty="0"/>
              <a:t> </a:t>
            </a:r>
            <a:r>
              <a:rPr lang="en-US" altLang="ja-JP" sz="4400" dirty="0"/>
              <a:t>University</a:t>
            </a:r>
            <a:r>
              <a:rPr lang="ja-JP" altLang="en-US" sz="4400" dirty="0"/>
              <a:t> </a:t>
            </a:r>
            <a:r>
              <a:rPr lang="en-US" altLang="ja-JP" sz="4400" dirty="0"/>
              <a:t>of Tokyo,  ‡ Argonne National Laboratory</a:t>
            </a:r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FB359D-41A5-4350-B123-4E05B2A69EF0}"/>
              </a:ext>
            </a:extLst>
          </p:cNvPr>
          <p:cNvCxnSpPr>
            <a:cxnSpLocks/>
          </p:cNvCxnSpPr>
          <p:nvPr/>
        </p:nvCxnSpPr>
        <p:spPr>
          <a:xfrm>
            <a:off x="1381432" y="3581774"/>
            <a:ext cx="41128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3326F9-2682-4D9D-A55E-9408E59BE6AB}"/>
              </a:ext>
            </a:extLst>
          </p:cNvPr>
          <p:cNvCxnSpPr>
            <a:cxnSpLocks/>
          </p:cNvCxnSpPr>
          <p:nvPr/>
        </p:nvCxnSpPr>
        <p:spPr>
          <a:xfrm flipV="1">
            <a:off x="10972800" y="3939190"/>
            <a:ext cx="0" cy="27592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4882EE-592B-46CD-AF30-7179CCB8588A}"/>
              </a:ext>
            </a:extLst>
          </p:cNvPr>
          <p:cNvCxnSpPr>
            <a:cxnSpLocks/>
          </p:cNvCxnSpPr>
          <p:nvPr/>
        </p:nvCxnSpPr>
        <p:spPr>
          <a:xfrm>
            <a:off x="21945600" y="16475319"/>
            <a:ext cx="109335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434078-BA71-4176-877B-4328FD7E9D53}"/>
              </a:ext>
            </a:extLst>
          </p:cNvPr>
          <p:cNvCxnSpPr>
            <a:cxnSpLocks/>
          </p:cNvCxnSpPr>
          <p:nvPr/>
        </p:nvCxnSpPr>
        <p:spPr>
          <a:xfrm flipV="1">
            <a:off x="21945600" y="3951106"/>
            <a:ext cx="0" cy="125242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DE46E5-7016-422E-A17A-7AC6279550AB}"/>
              </a:ext>
            </a:extLst>
          </p:cNvPr>
          <p:cNvCxnSpPr>
            <a:cxnSpLocks/>
          </p:cNvCxnSpPr>
          <p:nvPr/>
        </p:nvCxnSpPr>
        <p:spPr>
          <a:xfrm flipV="1">
            <a:off x="32918400" y="3939190"/>
            <a:ext cx="0" cy="27592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051965-EE48-4E7F-B1DE-21115CC0BA8A}"/>
              </a:ext>
            </a:extLst>
          </p:cNvPr>
          <p:cNvCxnSpPr>
            <a:cxnSpLocks/>
          </p:cNvCxnSpPr>
          <p:nvPr/>
        </p:nvCxnSpPr>
        <p:spPr>
          <a:xfrm>
            <a:off x="32918400" y="21946889"/>
            <a:ext cx="10972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00C0C-4023-4327-976A-CAB5273EC2AB}"/>
              </a:ext>
            </a:extLst>
          </p:cNvPr>
          <p:cNvSpPr/>
          <p:nvPr/>
        </p:nvSpPr>
        <p:spPr>
          <a:xfrm>
            <a:off x="498290" y="4865487"/>
            <a:ext cx="98570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MPI+Thread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40020D-2EC3-4587-BF38-6513D7B33910}"/>
              </a:ext>
            </a:extLst>
          </p:cNvPr>
          <p:cNvSpPr/>
          <p:nvPr/>
        </p:nvSpPr>
        <p:spPr>
          <a:xfrm>
            <a:off x="498290" y="7592331"/>
            <a:ext cx="98570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MPI+ULT (User-level thread) 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37069C-D9F0-4DFC-A0DB-1E306CE1B82A}"/>
              </a:ext>
            </a:extLst>
          </p:cNvPr>
          <p:cNvSpPr/>
          <p:nvPr/>
        </p:nvSpPr>
        <p:spPr>
          <a:xfrm>
            <a:off x="493161" y="19029258"/>
            <a:ext cx="98570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Problem : Cost of “</a:t>
            </a:r>
            <a:r>
              <a:rPr lang="en-US" sz="4000" dirty="0" err="1">
                <a:solidFill>
                  <a:srgbClr val="FF0000"/>
                </a:solidFill>
              </a:rPr>
              <a:t>Suspendability</a:t>
            </a:r>
            <a:r>
              <a:rPr lang="en-US" sz="4000" dirty="0"/>
              <a:t>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55824-16D2-413C-8DD5-9A6C13930D49}"/>
              </a:ext>
            </a:extLst>
          </p:cNvPr>
          <p:cNvSpPr/>
          <p:nvPr/>
        </p:nvSpPr>
        <p:spPr>
          <a:xfrm>
            <a:off x="11590267" y="3996219"/>
            <a:ext cx="1004093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/>
              <a:t>Goal:</a:t>
            </a:r>
          </a:p>
          <a:p>
            <a:r>
              <a:rPr lang="en-US" altLang="ja-JP" sz="4000" dirty="0"/>
              <a:t>    As fast as </a:t>
            </a:r>
            <a:r>
              <a:rPr lang="en-US" altLang="ja-JP" sz="4000" b="1" dirty="0" err="1"/>
              <a:t>RtC</a:t>
            </a:r>
            <a:r>
              <a:rPr lang="en-US" altLang="ja-JP" sz="4000" b="1" dirty="0"/>
              <a:t> </a:t>
            </a:r>
            <a:r>
              <a:rPr lang="en-US" altLang="ja-JP" sz="4000" dirty="0"/>
              <a:t>when threads do not suspend,</a:t>
            </a:r>
            <a:br>
              <a:rPr lang="en-US" altLang="ja-JP" sz="4000" dirty="0"/>
            </a:br>
            <a:r>
              <a:rPr lang="en-US" altLang="ja-JP" sz="4000" dirty="0"/>
              <a:t>    but able to suspend as well as </a:t>
            </a:r>
            <a:r>
              <a:rPr lang="en-US" altLang="ja-JP" sz="4000" b="1" dirty="0"/>
              <a:t>Full</a:t>
            </a:r>
            <a:r>
              <a:rPr lang="en-US" altLang="ja-JP" sz="4000" dirty="0"/>
              <a:t>.</a:t>
            </a:r>
          </a:p>
          <a:p>
            <a:endParaRPr lang="en-US" sz="1000" dirty="0"/>
          </a:p>
          <a:p>
            <a:r>
              <a:rPr lang="en-US" sz="4000" dirty="0"/>
              <a:t>Basic idea : Dynamic promotion from </a:t>
            </a:r>
            <a:r>
              <a:rPr lang="en-US" sz="4000" b="1" dirty="0" err="1"/>
              <a:t>RtC</a:t>
            </a:r>
            <a:r>
              <a:rPr lang="en-US" sz="4000" dirty="0"/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AD3FB-F0A6-4398-BF98-7CB9BC750077}"/>
              </a:ext>
            </a:extLst>
          </p:cNvPr>
          <p:cNvSpPr/>
          <p:nvPr/>
        </p:nvSpPr>
        <p:spPr>
          <a:xfrm>
            <a:off x="33828843" y="23264795"/>
            <a:ext cx="91519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Alleviate constraints of SA.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Compare performance with the existing techniques  (i.e., OpenMP).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04CB47-8695-4E9C-97E0-90A4B902BD40}"/>
              </a:ext>
            </a:extLst>
          </p:cNvPr>
          <p:cNvSpPr/>
          <p:nvPr/>
        </p:nvSpPr>
        <p:spPr>
          <a:xfrm>
            <a:off x="33859997" y="25393671"/>
            <a:ext cx="38199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/>
              <a:t>Acknowledgment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EE722E-C501-43DC-991B-C6B03AB2F4C0}"/>
              </a:ext>
            </a:extLst>
          </p:cNvPr>
          <p:cNvSpPr/>
          <p:nvPr/>
        </p:nvSpPr>
        <p:spPr>
          <a:xfrm>
            <a:off x="33828843" y="26110946"/>
            <a:ext cx="9151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This work is supported by the U.S. Department of Energy, Office of Science, under Contract DE-AC02-06CH11357.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A2852A-1A9F-4E94-86E3-11382A5D0106}"/>
              </a:ext>
            </a:extLst>
          </p:cNvPr>
          <p:cNvCxnSpPr>
            <a:cxnSpLocks/>
          </p:cNvCxnSpPr>
          <p:nvPr/>
        </p:nvCxnSpPr>
        <p:spPr>
          <a:xfrm>
            <a:off x="21945600" y="16016305"/>
            <a:ext cx="0" cy="1505673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B7E15D0-5834-46C6-ADB5-CCB37209A0A1}"/>
              </a:ext>
            </a:extLst>
          </p:cNvPr>
          <p:cNvSpPr/>
          <p:nvPr/>
        </p:nvSpPr>
        <p:spPr>
          <a:xfrm>
            <a:off x="11426293" y="17156704"/>
            <a:ext cx="9151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Fully-Fledged Thread (</a:t>
            </a:r>
            <a:r>
              <a:rPr lang="en-US" sz="4000" b="1" dirty="0"/>
              <a:t>Full</a:t>
            </a:r>
            <a:r>
              <a:rPr lang="en-US" sz="4000" dirty="0"/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64CF2C-A904-4D34-971E-651544B1EE2A}"/>
              </a:ext>
            </a:extLst>
          </p:cNvPr>
          <p:cNvSpPr/>
          <p:nvPr/>
        </p:nvSpPr>
        <p:spPr>
          <a:xfrm>
            <a:off x="11426293" y="21843972"/>
            <a:ext cx="9151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Run-to-Completion Thread (</a:t>
            </a:r>
            <a:r>
              <a:rPr lang="en-US" sz="4000" b="1" dirty="0" err="1"/>
              <a:t>RtC</a:t>
            </a:r>
            <a:r>
              <a:rPr lang="en-US" sz="4000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0B2F93-BAEC-4427-8C90-C4EB90A1C89A}"/>
              </a:ext>
            </a:extLst>
          </p:cNvPr>
          <p:cNvSpPr/>
          <p:nvPr/>
        </p:nvSpPr>
        <p:spPr>
          <a:xfrm>
            <a:off x="11410983" y="25158391"/>
            <a:ext cx="9151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Scheduler Activation </a:t>
            </a:r>
            <a:r>
              <a:rPr lang="en-US" sz="4000" dirty="0"/>
              <a:t>(</a:t>
            </a:r>
            <a:r>
              <a:rPr lang="en-US" sz="4000" b="1" dirty="0"/>
              <a:t>SA</a:t>
            </a:r>
            <a:r>
              <a:rPr lang="en-US" sz="4000" dirty="0"/>
              <a:t>)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41F6B165-1962-4EBA-96E4-B75DA741B3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41101"/>
              </p:ext>
            </p:extLst>
          </p:nvPr>
        </p:nvGraphicFramePr>
        <p:xfrm>
          <a:off x="25820913" y="4770184"/>
          <a:ext cx="7364187" cy="10515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4CB9DBC3-4C20-4CD3-A9B2-71D3E1961379}"/>
              </a:ext>
            </a:extLst>
          </p:cNvPr>
          <p:cNvSpPr/>
          <p:nvPr/>
        </p:nvSpPr>
        <p:spPr>
          <a:xfrm>
            <a:off x="21945600" y="15459656"/>
            <a:ext cx="109335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Full = </a:t>
            </a:r>
            <a:r>
              <a:rPr lang="en-US" dirty="0" err="1"/>
              <a:t>LCtx</a:t>
            </a:r>
            <a:r>
              <a:rPr lang="en-US" dirty="0"/>
              <a:t>, SA = SA, Repeat creating 256 threads &amp; joining all of them 5000 times (warm-ups: 100); some of them suspend. / Average of 20 times execution / Intel Xeon Phi 7210  (KNL) 1 core / 1.3GHz (turbo-boost is off) / Compiled by </a:t>
            </a:r>
            <a:r>
              <a:rPr lang="en-US" dirty="0" err="1"/>
              <a:t>icc</a:t>
            </a:r>
            <a:r>
              <a:rPr lang="en-US" dirty="0"/>
              <a:t> 17.2.174 / Stack size : 16KB /  Error &lt; 5% / Red Hat 4.8.5-16 / Huge page is enabled.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5E41CC-7FFD-45BA-8E65-5CCEEAF44305}"/>
              </a:ext>
            </a:extLst>
          </p:cNvPr>
          <p:cNvSpPr/>
          <p:nvPr/>
        </p:nvSpPr>
        <p:spPr>
          <a:xfrm>
            <a:off x="21984821" y="5100156"/>
            <a:ext cx="418740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Implement them</a:t>
            </a:r>
            <a:br>
              <a:rPr lang="en-US" sz="3200" dirty="0"/>
            </a:br>
            <a:r>
              <a:rPr lang="en-US" sz="3200" dirty="0"/>
              <a:t>in Argobots [2]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SA</a:t>
            </a:r>
            <a:r>
              <a:rPr lang="en-US" sz="3200" dirty="0"/>
              <a:t> is faster than </a:t>
            </a:r>
            <a:r>
              <a:rPr lang="en-US" sz="3200" b="1" dirty="0"/>
              <a:t>Full </a:t>
            </a:r>
            <a:r>
              <a:rPr lang="en-US" sz="3200" dirty="0"/>
              <a:t>when </a:t>
            </a:r>
            <a:r>
              <a:rPr lang="en-US" sz="3200" dirty="0">
                <a:solidFill>
                  <a:srgbClr val="FF0000"/>
                </a:solidFill>
              </a:rPr>
              <a:t>suspension rate &lt;  ~60%</a:t>
            </a:r>
            <a:r>
              <a:rPr lang="en-US" sz="32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/>
              <a:t>RtC</a:t>
            </a:r>
            <a:r>
              <a:rPr lang="en-US" sz="3200" b="1" dirty="0"/>
              <a:t> </a:t>
            </a:r>
            <a:r>
              <a:rPr lang="en-US" sz="3200" dirty="0"/>
              <a:t>is fastest</a:t>
            </a:r>
            <a:br>
              <a:rPr lang="en-US" sz="3200" dirty="0"/>
            </a:br>
            <a:r>
              <a:rPr lang="en-US" sz="3200" dirty="0"/>
              <a:t>when </a:t>
            </a:r>
            <a:r>
              <a:rPr lang="en-US" sz="3200" dirty="0">
                <a:solidFill>
                  <a:srgbClr val="FF0000"/>
                </a:solidFill>
              </a:rPr>
              <a:t>suspension rate = 0,</a:t>
            </a:r>
            <a:r>
              <a:rPr lang="en-US" sz="3200" dirty="0"/>
              <a:t> while </a:t>
            </a:r>
            <a:r>
              <a:rPr lang="en-US" sz="3200" b="1" dirty="0" err="1"/>
              <a:t>RtC</a:t>
            </a:r>
            <a:r>
              <a:rPr lang="en-US" sz="3200" dirty="0"/>
              <a:t> cannot suspend.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886369-4454-4FA0-AFEE-3F3ECC34E276}"/>
              </a:ext>
            </a:extLst>
          </p:cNvPr>
          <p:cNvSpPr/>
          <p:nvPr/>
        </p:nvSpPr>
        <p:spPr>
          <a:xfrm>
            <a:off x="498290" y="5583869"/>
            <a:ext cx="98570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Hybrid parallelism </a:t>
            </a:r>
            <a:r>
              <a:rPr lang="en-US" sz="3200" dirty="0"/>
              <a:t>is common.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e.g., </a:t>
            </a:r>
            <a:r>
              <a:rPr lang="en-US" sz="3200" dirty="0" err="1"/>
              <a:t>MPI+OpenMP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OS-level threads (e.g., </a:t>
            </a:r>
            <a:r>
              <a:rPr lang="en-US" sz="3200" dirty="0" err="1"/>
              <a:t>Pthread</a:t>
            </a:r>
            <a:r>
              <a:rPr lang="en-US" sz="3200" dirty="0"/>
              <a:t>) are </a:t>
            </a:r>
            <a:r>
              <a:rPr lang="en-US" sz="3200" dirty="0">
                <a:solidFill>
                  <a:srgbClr val="FF0000"/>
                </a:solidFill>
              </a:rPr>
              <a:t>heavy </a:t>
            </a:r>
            <a:r>
              <a:rPr lang="en-US" sz="3200" dirty="0"/>
              <a:t>to exploit fine-grained parallelism..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B48B33-3E19-4A90-ACDF-347E602F5973}"/>
              </a:ext>
            </a:extLst>
          </p:cNvPr>
          <p:cNvSpPr/>
          <p:nvPr/>
        </p:nvSpPr>
        <p:spPr>
          <a:xfrm>
            <a:off x="498290" y="8269998"/>
            <a:ext cx="9857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Threading overheads are </a:t>
            </a:r>
            <a:r>
              <a:rPr lang="en-US" sz="3200" dirty="0">
                <a:solidFill>
                  <a:srgbClr val="FF0000"/>
                </a:solidFill>
              </a:rPr>
              <a:t>small</a:t>
            </a:r>
            <a:r>
              <a:rPr lang="en-US" sz="3200" dirty="0"/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4BAE9B-F79B-4017-8EFB-31F9A13C9CBC}"/>
              </a:ext>
            </a:extLst>
          </p:cNvPr>
          <p:cNvSpPr/>
          <p:nvPr/>
        </p:nvSpPr>
        <p:spPr>
          <a:xfrm>
            <a:off x="493161" y="12969720"/>
            <a:ext cx="98570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Efficiently overlap communications and computations.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Avoid internal locks in MPI runtime systems by</a:t>
            </a:r>
            <a:br>
              <a:rPr lang="en-US" sz="3200" dirty="0"/>
            </a:br>
            <a:r>
              <a:rPr lang="en-US" sz="3200" dirty="0"/>
              <a:t>lightweight context switches.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E28566-51E8-4AA4-A008-285A99D878D9}"/>
              </a:ext>
            </a:extLst>
          </p:cNvPr>
          <p:cNvSpPr/>
          <p:nvPr/>
        </p:nvSpPr>
        <p:spPr>
          <a:xfrm>
            <a:off x="493160" y="19737144"/>
            <a:ext cx="102533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Threads must be created as “</a:t>
            </a:r>
            <a:r>
              <a:rPr lang="en-US" sz="3200" dirty="0" err="1"/>
              <a:t>suspendable</a:t>
            </a:r>
            <a:r>
              <a:rPr lang="en-US" sz="3200" dirty="0"/>
              <a:t>” (</a:t>
            </a:r>
            <a:r>
              <a:rPr lang="en-US" sz="3200" b="1" dirty="0"/>
              <a:t>Full</a:t>
            </a:r>
            <a:r>
              <a:rPr lang="en-US" sz="32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Unsuspendable</a:t>
            </a:r>
            <a:r>
              <a:rPr lang="en-US" sz="3200" dirty="0"/>
              <a:t> threads (</a:t>
            </a:r>
            <a:r>
              <a:rPr lang="en-US" sz="3200" b="1" dirty="0" err="1"/>
              <a:t>RtC</a:t>
            </a:r>
            <a:r>
              <a:rPr lang="en-US" sz="3200" dirty="0"/>
              <a:t>) are known to be more lightweight.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7F756D-F1C8-4518-A4DD-C1882FE58BA8}"/>
              </a:ext>
            </a:extLst>
          </p:cNvPr>
          <p:cNvSpPr/>
          <p:nvPr/>
        </p:nvSpPr>
        <p:spPr>
          <a:xfrm>
            <a:off x="22309577" y="18019315"/>
            <a:ext cx="1711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Full: </a:t>
            </a:r>
            <a:endParaRPr lang="en-US" sz="4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68A983-6180-40FD-B1B2-80AAE2AA63FC}"/>
              </a:ext>
            </a:extLst>
          </p:cNvPr>
          <p:cNvSpPr/>
          <p:nvPr/>
        </p:nvSpPr>
        <p:spPr>
          <a:xfrm>
            <a:off x="22393275" y="22173145"/>
            <a:ext cx="2193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/>
              <a:t>RtC</a:t>
            </a:r>
            <a:r>
              <a:rPr lang="en-US" sz="4000" b="1" dirty="0"/>
              <a:t>:</a:t>
            </a:r>
            <a:endParaRPr lang="en-US" sz="4000" dirty="0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BBA27D0-6DB4-4095-9D51-0E212190FEB2}"/>
              </a:ext>
            </a:extLst>
          </p:cNvPr>
          <p:cNvSpPr/>
          <p:nvPr/>
        </p:nvSpPr>
        <p:spPr>
          <a:xfrm>
            <a:off x="27862074" y="11762407"/>
            <a:ext cx="922476" cy="1170235"/>
          </a:xfrm>
          <a:prstGeom prst="downArrow">
            <a:avLst/>
          </a:prstGeom>
          <a:solidFill>
            <a:srgbClr val="FF0000"/>
          </a:solidFill>
          <a:ln w="635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41C19E-5ADF-4D82-8083-1D03D4B78F09}"/>
              </a:ext>
            </a:extLst>
          </p:cNvPr>
          <p:cNvSpPr/>
          <p:nvPr/>
        </p:nvSpPr>
        <p:spPr>
          <a:xfrm>
            <a:off x="28784550" y="11808915"/>
            <a:ext cx="15620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Smaller</a:t>
            </a:r>
            <a:br>
              <a:rPr lang="en-US" sz="3200" dirty="0"/>
            </a:br>
            <a:r>
              <a:rPr lang="en-US" sz="3200" dirty="0"/>
              <a:t>is better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0A99097-9145-4235-99E0-45717662E36E}"/>
              </a:ext>
            </a:extLst>
          </p:cNvPr>
          <p:cNvSpPr/>
          <p:nvPr/>
        </p:nvSpPr>
        <p:spPr>
          <a:xfrm>
            <a:off x="27660600" y="18055356"/>
            <a:ext cx="4763780" cy="43587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Save register values of the scheduler.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Save instruction/stack pointers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Invoke a ULT on a newly allocated stack.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Run a body of a ULT.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Restore register values of the scheduler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Restore stack pointers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Jump to the instruction pointer of the scheduler.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D429CBA-5F8C-4336-8A77-23EA79CD0B39}"/>
              </a:ext>
            </a:extLst>
          </p:cNvPr>
          <p:cNvSpPr/>
          <p:nvPr/>
        </p:nvSpPr>
        <p:spPr>
          <a:xfrm>
            <a:off x="4515701" y="11266777"/>
            <a:ext cx="3265715" cy="1195065"/>
          </a:xfrm>
          <a:prstGeom prst="wedgeRoundRectCallout">
            <a:avLst>
              <a:gd name="adj1" fmla="val 47694"/>
              <a:gd name="adj2" fmla="val -72300"/>
              <a:gd name="adj3" fmla="val 16667"/>
            </a:avLst>
          </a:prstGeom>
          <a:solidFill>
            <a:srgbClr val="FFFFCC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ULT is </a:t>
            </a:r>
            <a:r>
              <a:rPr lang="en-US" sz="3200" dirty="0">
                <a:solidFill>
                  <a:srgbClr val="FF0000"/>
                </a:solidFill>
              </a:rPr>
              <a:t>370x faster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than </a:t>
            </a:r>
            <a:r>
              <a:rPr lang="en-US" sz="3200" dirty="0" err="1">
                <a:solidFill>
                  <a:schemeClr val="tx1"/>
                </a:solidFill>
              </a:rPr>
              <a:t>pthread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332656-D1C0-4F2E-AA1E-520AA3B39C67}"/>
              </a:ext>
            </a:extLst>
          </p:cNvPr>
          <p:cNvSpPr/>
          <p:nvPr/>
        </p:nvSpPr>
        <p:spPr>
          <a:xfrm>
            <a:off x="252013" y="30931887"/>
            <a:ext cx="10648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Full = </a:t>
            </a:r>
            <a:r>
              <a:rPr lang="en-US" dirty="0" err="1"/>
              <a:t>LCtx</a:t>
            </a:r>
            <a:r>
              <a:rPr lang="en-US" dirty="0"/>
              <a:t>, Repeat creating 256 threads &amp; joining all of them; no suspension. / </a:t>
            </a:r>
            <a:r>
              <a:rPr lang="en-US" dirty="0" err="1"/>
              <a:t>pthread</a:t>
            </a:r>
            <a:r>
              <a:rPr lang="en-US" dirty="0"/>
              <a:t>: 500 iterations &amp; 10 warm-ups / Full, </a:t>
            </a:r>
            <a:r>
              <a:rPr lang="en-US" dirty="0" err="1"/>
              <a:t>RtC</a:t>
            </a:r>
            <a:r>
              <a:rPr lang="en-US" dirty="0"/>
              <a:t>: 5000 iterations &amp; 100 warm-ups Average of 10 times execution / Intel Xeon Phi 7210  (KNL) 1 core / 1.3GHz (turbo-boost is off) / Compiled by </a:t>
            </a:r>
            <a:r>
              <a:rPr lang="en-US" dirty="0" err="1"/>
              <a:t>icc</a:t>
            </a:r>
            <a:r>
              <a:rPr lang="en-US" dirty="0"/>
              <a:t> 17.2.174 / Stack size : 16KB /  Error &lt; 5% / Red Hat 4.8.5-16 / Huge page is enabled.</a:t>
            </a:r>
          </a:p>
        </p:txBody>
      </p:sp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EEFED944-F714-440D-B21F-0874FB542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54749"/>
              </p:ext>
            </p:extLst>
          </p:nvPr>
        </p:nvGraphicFramePr>
        <p:xfrm>
          <a:off x="633014" y="21247967"/>
          <a:ext cx="9722512" cy="4254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2FBF566D-8099-4593-8D87-4A82ED1EE844}"/>
              </a:ext>
            </a:extLst>
          </p:cNvPr>
          <p:cNvSpPr/>
          <p:nvPr/>
        </p:nvSpPr>
        <p:spPr>
          <a:xfrm>
            <a:off x="252013" y="26213147"/>
            <a:ext cx="10530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Few threads suspend </a:t>
            </a:r>
            <a:r>
              <a:rPr lang="en-US" sz="3200" dirty="0"/>
              <a:t>in many cases.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Not all threads call MPI functions.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Suspension is unnecessary when locks are successfully acquired.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We need to create </a:t>
            </a:r>
            <a:r>
              <a:rPr lang="en-US" sz="3200" b="1" dirty="0">
                <a:solidFill>
                  <a:srgbClr val="FF0000"/>
                </a:solidFill>
              </a:rPr>
              <a:t>Full</a:t>
            </a:r>
            <a:r>
              <a:rPr lang="en-US" sz="3200" dirty="0">
                <a:solidFill>
                  <a:srgbClr val="FF0000"/>
                </a:solidFill>
              </a:rPr>
              <a:t> ULTs</a:t>
            </a:r>
            <a:r>
              <a:rPr lang="en-US" sz="3200" dirty="0"/>
              <a:t> if it might call MPI functions, imposing overheads.</a:t>
            </a:r>
          </a:p>
          <a:p>
            <a:r>
              <a:rPr lang="en-US" sz="3200" dirty="0"/>
              <a:t>	</a:t>
            </a:r>
            <a:r>
              <a:rPr lang="ja-JP" altLang="en-US" sz="3200" dirty="0"/>
              <a:t>→ </a:t>
            </a:r>
            <a:r>
              <a:rPr lang="en-US" sz="3200" dirty="0"/>
              <a:t>Can we reduce overheads when we know most threads</a:t>
            </a:r>
            <a:br>
              <a:rPr lang="en-US" sz="3200" dirty="0"/>
            </a:br>
            <a:r>
              <a:rPr lang="en-US" sz="3200" dirty="0"/>
              <a:t>     never suspend?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5A9128C-B872-4B56-81D3-F29F0AEE1662}"/>
              </a:ext>
            </a:extLst>
          </p:cNvPr>
          <p:cNvSpPr/>
          <p:nvPr/>
        </p:nvSpPr>
        <p:spPr>
          <a:xfrm>
            <a:off x="7561578" y="21263970"/>
            <a:ext cx="922476" cy="1086949"/>
          </a:xfrm>
          <a:prstGeom prst="downArrow">
            <a:avLst/>
          </a:prstGeom>
          <a:solidFill>
            <a:srgbClr val="FF0000"/>
          </a:solidFill>
          <a:ln w="635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3EE8CB3-91C2-4363-91FC-71D1E35097AC}"/>
              </a:ext>
            </a:extLst>
          </p:cNvPr>
          <p:cNvSpPr/>
          <p:nvPr/>
        </p:nvSpPr>
        <p:spPr>
          <a:xfrm>
            <a:off x="8484054" y="21307168"/>
            <a:ext cx="1562030" cy="1000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Smaller</a:t>
            </a:r>
            <a:br>
              <a:rPr lang="en-US" sz="3200" dirty="0"/>
            </a:br>
            <a:r>
              <a:rPr lang="en-US" sz="3200" dirty="0"/>
              <a:t>is better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B2940B-D0C4-4D4B-B797-956C4896B325}"/>
              </a:ext>
            </a:extLst>
          </p:cNvPr>
          <p:cNvSpPr/>
          <p:nvPr/>
        </p:nvSpPr>
        <p:spPr>
          <a:xfrm>
            <a:off x="7653109" y="22407816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3.6 * 10</a:t>
            </a:r>
            <a:r>
              <a:rPr lang="en-US" sz="2400" baseline="30000" dirty="0"/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2AC081-F359-4344-88C5-1F52F73CC07E}"/>
              </a:ext>
            </a:extLst>
          </p:cNvPr>
          <p:cNvSpPr/>
          <p:nvPr/>
        </p:nvSpPr>
        <p:spPr>
          <a:xfrm>
            <a:off x="3668240" y="21611882"/>
            <a:ext cx="1279517" cy="428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5.2 * 10</a:t>
            </a:r>
            <a:r>
              <a:rPr lang="en-US" sz="2400" baseline="30000" dirty="0"/>
              <a:t>2</a:t>
            </a:r>
          </a:p>
        </p:txBody>
      </p:sp>
      <p:sp>
        <p:nvSpPr>
          <p:cNvPr id="84" name="Speech Bubble: Rectangle with Corners Rounded 83">
            <a:extLst>
              <a:ext uri="{FF2B5EF4-FFF2-40B4-BE49-F238E27FC236}">
                <a16:creationId xmlns:a16="http://schemas.microsoft.com/office/drawing/2014/main" id="{8CC62D4E-B168-4E83-8866-DC5609B50CB6}"/>
              </a:ext>
            </a:extLst>
          </p:cNvPr>
          <p:cNvSpPr/>
          <p:nvPr/>
        </p:nvSpPr>
        <p:spPr>
          <a:xfrm>
            <a:off x="4134888" y="23630065"/>
            <a:ext cx="3265715" cy="1195065"/>
          </a:xfrm>
          <a:prstGeom prst="wedgeRoundRectCallout">
            <a:avLst>
              <a:gd name="adj1" fmla="val 53527"/>
              <a:gd name="adj2" fmla="val -70706"/>
              <a:gd name="adj3" fmla="val 16667"/>
            </a:avLst>
          </a:prstGeom>
          <a:solidFill>
            <a:srgbClr val="FFFFCC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RtC</a:t>
            </a:r>
            <a:r>
              <a:rPr lang="en-US" sz="3200" dirty="0">
                <a:solidFill>
                  <a:schemeClr val="tx1"/>
                </a:solidFill>
              </a:rPr>
              <a:t> is faster, but </a:t>
            </a:r>
            <a:r>
              <a:rPr lang="en-US" sz="3200" dirty="0">
                <a:solidFill>
                  <a:srgbClr val="FF0000"/>
                </a:solidFill>
              </a:rPr>
              <a:t>cannot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suspend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4E52A4F-69DB-43F5-AEBA-8C2782FAAD4E}"/>
              </a:ext>
            </a:extLst>
          </p:cNvPr>
          <p:cNvSpPr/>
          <p:nvPr/>
        </p:nvSpPr>
        <p:spPr>
          <a:xfrm>
            <a:off x="825626" y="15518405"/>
            <a:ext cx="2002732" cy="12424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ULT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04FCE98-4893-41A4-98B2-2632179E9E53}"/>
              </a:ext>
            </a:extLst>
          </p:cNvPr>
          <p:cNvGrpSpPr/>
          <p:nvPr/>
        </p:nvGrpSpPr>
        <p:grpSpPr>
          <a:xfrm>
            <a:off x="5895826" y="15501267"/>
            <a:ext cx="4630353" cy="2236501"/>
            <a:chOff x="4513890" y="15864114"/>
            <a:chExt cx="4630353" cy="2453331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590722D-8291-4BBF-B1C0-C39380938714}"/>
                </a:ext>
              </a:extLst>
            </p:cNvPr>
            <p:cNvSpPr/>
            <p:nvPr/>
          </p:nvSpPr>
          <p:spPr>
            <a:xfrm>
              <a:off x="4513890" y="15864114"/>
              <a:ext cx="4630353" cy="24533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25736C2-74DE-451F-8B04-D8432114D0BE}"/>
                </a:ext>
              </a:extLst>
            </p:cNvPr>
            <p:cNvSpPr/>
            <p:nvPr/>
          </p:nvSpPr>
          <p:spPr>
            <a:xfrm>
              <a:off x="5642009" y="16139018"/>
              <a:ext cx="2002732" cy="12424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ULT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3D56C54-80BF-4499-BACC-60A3EF8EAFD9}"/>
                </a:ext>
              </a:extLst>
            </p:cNvPr>
            <p:cNvSpPr/>
            <p:nvPr/>
          </p:nvSpPr>
          <p:spPr>
            <a:xfrm>
              <a:off x="5269807" y="16475319"/>
              <a:ext cx="2002732" cy="12424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ULT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653325C-3DB7-4948-8EF9-98B9350779B2}"/>
                </a:ext>
              </a:extLst>
            </p:cNvPr>
            <p:cNvSpPr/>
            <p:nvPr/>
          </p:nvSpPr>
          <p:spPr>
            <a:xfrm>
              <a:off x="4936935" y="16829111"/>
              <a:ext cx="2002732" cy="12424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ULT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FD12F1-37A5-4402-9DFF-52EE253E4A58}"/>
                </a:ext>
              </a:extLst>
            </p:cNvPr>
            <p:cNvSpPr/>
            <p:nvPr/>
          </p:nvSpPr>
          <p:spPr>
            <a:xfrm>
              <a:off x="7822302" y="16838164"/>
              <a:ext cx="46839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96" name="Star: 7 Points 95">
            <a:extLst>
              <a:ext uri="{FF2B5EF4-FFF2-40B4-BE49-F238E27FC236}">
                <a16:creationId xmlns:a16="http://schemas.microsoft.com/office/drawing/2014/main" id="{10FABCDD-4D2B-462A-A1D1-C7F49DBAD206}"/>
              </a:ext>
            </a:extLst>
          </p:cNvPr>
          <p:cNvSpPr/>
          <p:nvPr/>
        </p:nvSpPr>
        <p:spPr>
          <a:xfrm rot="867107">
            <a:off x="1949768" y="15187069"/>
            <a:ext cx="2056060" cy="586875"/>
          </a:xfrm>
          <a:prstGeom prst="star7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Block!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DDC02FC-73E3-4439-8D6B-929FDC8BC469}"/>
              </a:ext>
            </a:extLst>
          </p:cNvPr>
          <p:cNvCxnSpPr>
            <a:cxnSpLocks/>
          </p:cNvCxnSpPr>
          <p:nvPr/>
        </p:nvCxnSpPr>
        <p:spPr>
          <a:xfrm>
            <a:off x="1906823" y="16548338"/>
            <a:ext cx="2067197" cy="1109027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A189E4E-5C03-4D95-A5C1-878A6AF9C6DC}"/>
              </a:ext>
            </a:extLst>
          </p:cNvPr>
          <p:cNvSpPr/>
          <p:nvPr/>
        </p:nvSpPr>
        <p:spPr>
          <a:xfrm>
            <a:off x="852737" y="16908991"/>
            <a:ext cx="2008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 Suspend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C082AC1-E4FE-4E65-97C3-30242C57C277}"/>
              </a:ext>
            </a:extLst>
          </p:cNvPr>
          <p:cNvCxnSpPr>
            <a:cxnSpLocks/>
          </p:cNvCxnSpPr>
          <p:nvPr/>
        </p:nvCxnSpPr>
        <p:spPr>
          <a:xfrm flipV="1">
            <a:off x="4178976" y="16956868"/>
            <a:ext cx="1914443" cy="675579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C656519-9E40-40C0-B57B-61338C0D25FF}"/>
              </a:ext>
            </a:extLst>
          </p:cNvPr>
          <p:cNvSpPr/>
          <p:nvPr/>
        </p:nvSpPr>
        <p:spPr>
          <a:xfrm>
            <a:off x="5250564" y="17683810"/>
            <a:ext cx="4252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2. Switch to another ULT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06C7B0B-D925-46C8-B333-AFE0842DE868}"/>
              </a:ext>
            </a:extLst>
          </p:cNvPr>
          <p:cNvSpPr/>
          <p:nvPr/>
        </p:nvSpPr>
        <p:spPr>
          <a:xfrm>
            <a:off x="8320532" y="17163489"/>
            <a:ext cx="2192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Thread pool</a:t>
            </a:r>
          </a:p>
        </p:txBody>
      </p:sp>
      <p:sp>
        <p:nvSpPr>
          <p:cNvPr id="117" name="Speech Bubble: Rectangle with Corners Rounded 116">
            <a:extLst>
              <a:ext uri="{FF2B5EF4-FFF2-40B4-BE49-F238E27FC236}">
                <a16:creationId xmlns:a16="http://schemas.microsoft.com/office/drawing/2014/main" id="{392BC638-C8C4-4096-9D4C-75DFAFC838FF}"/>
              </a:ext>
            </a:extLst>
          </p:cNvPr>
          <p:cNvSpPr/>
          <p:nvPr/>
        </p:nvSpPr>
        <p:spPr>
          <a:xfrm>
            <a:off x="28227616" y="4412771"/>
            <a:ext cx="3265715" cy="664776"/>
          </a:xfrm>
          <a:prstGeom prst="wedgeRoundRectCallout">
            <a:avLst>
              <a:gd name="adj1" fmla="val -41725"/>
              <a:gd name="adj2" fmla="val 82044"/>
              <a:gd name="adj3" fmla="val 16667"/>
            </a:avLst>
          </a:prstGeom>
          <a:solidFill>
            <a:srgbClr val="FFFFCC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Optimistic case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15D2DE9-1453-4F57-B0C9-8E9385233381}"/>
              </a:ext>
            </a:extLst>
          </p:cNvPr>
          <p:cNvCxnSpPr>
            <a:cxnSpLocks/>
          </p:cNvCxnSpPr>
          <p:nvPr/>
        </p:nvCxnSpPr>
        <p:spPr>
          <a:xfrm>
            <a:off x="27660600" y="5399314"/>
            <a:ext cx="1463355" cy="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38AB366-E521-4FA7-90DE-0F20F29AFBE0}"/>
              </a:ext>
            </a:extLst>
          </p:cNvPr>
          <p:cNvSpPr/>
          <p:nvPr/>
        </p:nvSpPr>
        <p:spPr>
          <a:xfrm>
            <a:off x="11408113" y="3991021"/>
            <a:ext cx="10004841" cy="1906134"/>
          </a:xfrm>
          <a:prstGeom prst="round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3CC0F15-7DA2-4AD5-95EE-B666B417FB9E}"/>
              </a:ext>
            </a:extLst>
          </p:cNvPr>
          <p:cNvSpPr/>
          <p:nvPr/>
        </p:nvSpPr>
        <p:spPr>
          <a:xfrm>
            <a:off x="11659482" y="17993522"/>
            <a:ext cx="99346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Overheads (no suspension)</a:t>
            </a:r>
            <a:br>
              <a:rPr lang="en-US" sz="3200" dirty="0"/>
            </a:br>
            <a:r>
              <a:rPr lang="en-US" sz="3200" dirty="0"/>
              <a:t>    =  2 user-level context switches</a:t>
            </a:r>
            <a:br>
              <a:rPr lang="en-US" sz="3200" dirty="0"/>
            </a:br>
            <a:r>
              <a:rPr lang="en-US" sz="3200" dirty="0"/>
              <a:t>        + stack management + scheduling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Many existing threading libraries adopt this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overheads is large no matter whether a thread suspends or not.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7776DD0-9610-42F3-BC33-531271F3AA38}"/>
              </a:ext>
            </a:extLst>
          </p:cNvPr>
          <p:cNvSpPr/>
          <p:nvPr/>
        </p:nvSpPr>
        <p:spPr>
          <a:xfrm>
            <a:off x="11676231" y="22638649"/>
            <a:ext cx="9934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Overheads (no suspension)</a:t>
            </a:r>
            <a:br>
              <a:rPr lang="en-US" sz="3200" dirty="0"/>
            </a:br>
            <a:r>
              <a:rPr lang="en-US" sz="3200" dirty="0"/>
              <a:t>    =  scheduling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Cannot suspend</a:t>
            </a:r>
            <a:r>
              <a:rPr lang="en-US" sz="3200" dirty="0"/>
              <a:t>.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994422-6BF8-4A5F-AEEC-64AD7F0CA7EE}"/>
              </a:ext>
            </a:extLst>
          </p:cNvPr>
          <p:cNvSpPr/>
          <p:nvPr/>
        </p:nvSpPr>
        <p:spPr>
          <a:xfrm>
            <a:off x="11660921" y="25866277"/>
            <a:ext cx="99346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Overheads (no suspension)</a:t>
            </a:r>
            <a:br>
              <a:rPr lang="en-US" sz="3200" dirty="0"/>
            </a:br>
            <a:r>
              <a:rPr lang="en-US" sz="3200" dirty="0"/>
              <a:t>    =  scheduling (+ flag management)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suspension is needed, it reruns a scheduler from scratch on a new thread.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 scheduler must be reentrant.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Stack size of schedulers and ULTs must be the same.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Few runtime systems (Chores[3]) adopted</a:t>
            </a:r>
            <a:br>
              <a:rPr lang="en-US" sz="3200" dirty="0"/>
            </a:br>
            <a:r>
              <a:rPr lang="en-US" sz="3200" dirty="0"/>
              <a:t>this in the past.</a:t>
            </a:r>
          </a:p>
        </p:txBody>
      </p: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6914A420-2A1F-46E6-B1AE-4DC2AC0DB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04039"/>
              </p:ext>
            </p:extLst>
          </p:nvPr>
        </p:nvGraphicFramePr>
        <p:xfrm>
          <a:off x="11530170" y="11580275"/>
          <a:ext cx="10080486" cy="2980524"/>
        </p:xfrm>
        <a:graphic>
          <a:graphicData uri="http://schemas.openxmlformats.org/drawingml/2006/table">
            <a:tbl>
              <a:tblPr/>
              <a:tblGrid>
                <a:gridCol w="1346871">
                  <a:extLst>
                    <a:ext uri="{9D8B030D-6E8A-4147-A177-3AD203B41FA5}">
                      <a16:colId xmlns:a16="http://schemas.microsoft.com/office/drawing/2014/main" val="2454130152"/>
                    </a:ext>
                  </a:extLst>
                </a:gridCol>
                <a:gridCol w="1346871">
                  <a:extLst>
                    <a:ext uri="{9D8B030D-6E8A-4147-A177-3AD203B41FA5}">
                      <a16:colId xmlns:a16="http://schemas.microsoft.com/office/drawing/2014/main" val="2602907278"/>
                    </a:ext>
                  </a:extLst>
                </a:gridCol>
                <a:gridCol w="1346871">
                  <a:extLst>
                    <a:ext uri="{9D8B030D-6E8A-4147-A177-3AD203B41FA5}">
                      <a16:colId xmlns:a16="http://schemas.microsoft.com/office/drawing/2014/main" val="2164313268"/>
                    </a:ext>
                  </a:extLst>
                </a:gridCol>
                <a:gridCol w="1346871">
                  <a:extLst>
                    <a:ext uri="{9D8B030D-6E8A-4147-A177-3AD203B41FA5}">
                      <a16:colId xmlns:a16="http://schemas.microsoft.com/office/drawing/2014/main" val="2821411765"/>
                    </a:ext>
                  </a:extLst>
                </a:gridCol>
                <a:gridCol w="1346871">
                  <a:extLst>
                    <a:ext uri="{9D8B030D-6E8A-4147-A177-3AD203B41FA5}">
                      <a16:colId xmlns:a16="http://schemas.microsoft.com/office/drawing/2014/main" val="1638160792"/>
                    </a:ext>
                  </a:extLst>
                </a:gridCol>
                <a:gridCol w="1346871">
                  <a:extLst>
                    <a:ext uri="{9D8B030D-6E8A-4147-A177-3AD203B41FA5}">
                      <a16:colId xmlns:a16="http://schemas.microsoft.com/office/drawing/2014/main" val="827917139"/>
                    </a:ext>
                  </a:extLst>
                </a:gridCol>
                <a:gridCol w="1999260">
                  <a:extLst>
                    <a:ext uri="{9D8B030D-6E8A-4147-A177-3AD203B41FA5}">
                      <a16:colId xmlns:a16="http://schemas.microsoft.com/office/drawing/2014/main" val="1440391232"/>
                    </a:ext>
                  </a:extLst>
                </a:gridCol>
              </a:tblGrid>
              <a:tr h="508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suspend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01533"/>
                  </a:ext>
                </a:extLst>
              </a:tr>
              <a:tr h="920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Stack?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 switches?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Overhead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Rerun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Overhead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5273"/>
                  </a:ext>
                </a:extLst>
              </a:tr>
              <a:tr h="508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501624"/>
                  </a:ext>
                </a:extLst>
              </a:tr>
              <a:tr h="508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703139"/>
                  </a:ext>
                </a:extLst>
              </a:tr>
              <a:tr h="534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008060"/>
                  </a:ext>
                </a:extLst>
              </a:tr>
            </a:tbl>
          </a:graphicData>
        </a:graphic>
      </p:graphicFrame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808C758-F1F4-4E1F-B586-3548096F165E}"/>
              </a:ext>
            </a:extLst>
          </p:cNvPr>
          <p:cNvGrpSpPr/>
          <p:nvPr/>
        </p:nvGrpSpPr>
        <p:grpSpPr>
          <a:xfrm>
            <a:off x="16011201" y="13607126"/>
            <a:ext cx="437610" cy="376162"/>
            <a:chOff x="15989300" y="7013245"/>
            <a:chExt cx="437610" cy="1440000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A78DFC1-4E73-47E8-A67C-41D022E9B0EE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300" y="7013245"/>
              <a:ext cx="216000" cy="144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B94DCEA-A402-465B-947A-5427F3418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0910" y="7013245"/>
              <a:ext cx="216000" cy="144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D6C025F-F1EA-4F5E-B406-DEB32AB83DA3}"/>
              </a:ext>
            </a:extLst>
          </p:cNvPr>
          <p:cNvSpPr/>
          <p:nvPr/>
        </p:nvSpPr>
        <p:spPr>
          <a:xfrm>
            <a:off x="11658348" y="15034165"/>
            <a:ext cx="9934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*</a:t>
            </a:r>
            <a:r>
              <a:rPr lang="en-US" sz="3200" dirty="0">
                <a:solidFill>
                  <a:schemeClr val="bg1"/>
                </a:solidFill>
              </a:rPr>
              <a:t>*</a:t>
            </a:r>
            <a:r>
              <a:rPr lang="en-US" sz="3200" dirty="0"/>
              <a:t> Schedulers must be reentrant. Stack size of schedulers</a:t>
            </a:r>
            <a:br>
              <a:rPr lang="en-US" sz="3200" dirty="0"/>
            </a:br>
            <a:r>
              <a:rPr lang="en-US" sz="3200" dirty="0"/>
              <a:t>      and ULTs is shared.</a:t>
            </a:r>
          </a:p>
          <a:p>
            <a:r>
              <a:rPr lang="en-US" sz="3200" dirty="0"/>
              <a:t>** Threads are unable to yield. </a:t>
            </a:r>
          </a:p>
        </p:txBody>
      </p:sp>
      <p:sp>
        <p:nvSpPr>
          <p:cNvPr id="159" name="Speech Bubble: Rectangle with Corners Rounded 158">
            <a:extLst>
              <a:ext uri="{FF2B5EF4-FFF2-40B4-BE49-F238E27FC236}">
                <a16:creationId xmlns:a16="http://schemas.microsoft.com/office/drawing/2014/main" id="{85C9C93A-0784-474B-ADCF-8150C02250F9}"/>
              </a:ext>
            </a:extLst>
          </p:cNvPr>
          <p:cNvSpPr/>
          <p:nvPr/>
        </p:nvSpPr>
        <p:spPr>
          <a:xfrm>
            <a:off x="15424467" y="10692332"/>
            <a:ext cx="6225713" cy="664776"/>
          </a:xfrm>
          <a:prstGeom prst="wedgeRoundRectCallout">
            <a:avLst>
              <a:gd name="adj1" fmla="val -41725"/>
              <a:gd name="adj2" fmla="val 82044"/>
              <a:gd name="adj3" fmla="val 16667"/>
            </a:avLst>
          </a:prstGeom>
          <a:solidFill>
            <a:srgbClr val="FFFFCC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Summary of threading techniques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746E5E3-FA18-4069-A1A0-FDCEFC5AF23E}"/>
              </a:ext>
            </a:extLst>
          </p:cNvPr>
          <p:cNvSpPr/>
          <p:nvPr/>
        </p:nvSpPr>
        <p:spPr>
          <a:xfrm>
            <a:off x="11516959" y="7874318"/>
            <a:ext cx="102797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Essence of ULT</a:t>
            </a:r>
            <a:br>
              <a:rPr lang="en-US" sz="3200" dirty="0"/>
            </a:br>
            <a:r>
              <a:rPr lang="en-US" sz="3200" dirty="0"/>
              <a:t>   save and restore the context of computation.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context is represented as</a:t>
            </a:r>
            <a:br>
              <a:rPr lang="en-US" sz="3200" dirty="0"/>
            </a:br>
            <a:r>
              <a:rPr lang="en-US" sz="3200" dirty="0"/>
              <a:t>1. </a:t>
            </a:r>
            <a:r>
              <a:rPr lang="en-US" sz="3200" dirty="0">
                <a:solidFill>
                  <a:srgbClr val="FF0000"/>
                </a:solidFill>
              </a:rPr>
              <a:t>register values </a:t>
            </a:r>
            <a:r>
              <a:rPr lang="en-US" sz="3200" dirty="0"/>
              <a:t>and 2. </a:t>
            </a:r>
            <a:r>
              <a:rPr lang="en-US" sz="3200" dirty="0">
                <a:solidFill>
                  <a:srgbClr val="FF0000"/>
                </a:solidFill>
              </a:rPr>
              <a:t>function stack</a:t>
            </a:r>
            <a:r>
              <a:rPr lang="en-US" sz="32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Register values are saved by “user-level context switch.”</a:t>
            </a:r>
          </a:p>
          <a:p>
            <a:r>
              <a:rPr lang="en-US" sz="3200" dirty="0"/>
              <a:t>		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3D6E513-4239-488B-92BC-D3DD1450D3D1}"/>
              </a:ext>
            </a:extLst>
          </p:cNvPr>
          <p:cNvGrpSpPr/>
          <p:nvPr/>
        </p:nvGrpSpPr>
        <p:grpSpPr>
          <a:xfrm>
            <a:off x="23030858" y="18887977"/>
            <a:ext cx="4232871" cy="2979131"/>
            <a:chOff x="23030858" y="18478221"/>
            <a:chExt cx="4232871" cy="338155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DDFEF56-A243-4982-89EE-5E9AD053FB31}"/>
                </a:ext>
              </a:extLst>
            </p:cNvPr>
            <p:cNvSpPr/>
            <p:nvPr/>
          </p:nvSpPr>
          <p:spPr>
            <a:xfrm>
              <a:off x="23030858" y="18478221"/>
              <a:ext cx="1668405" cy="33657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95B8E7B-36A4-4690-9210-A14551162166}"/>
                </a:ext>
              </a:extLst>
            </p:cNvPr>
            <p:cNvSpPr/>
            <p:nvPr/>
          </p:nvSpPr>
          <p:spPr>
            <a:xfrm>
              <a:off x="23030858" y="18478221"/>
              <a:ext cx="1668405" cy="17782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Scheduler’s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D270A4-4E50-489C-9466-F1123E15FB7B}"/>
                </a:ext>
              </a:extLst>
            </p:cNvPr>
            <p:cNvSpPr/>
            <p:nvPr/>
          </p:nvSpPr>
          <p:spPr>
            <a:xfrm>
              <a:off x="25443798" y="19421379"/>
              <a:ext cx="1668405" cy="24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47CBA5-7EA7-4F0F-B980-7A20AF692BC1}"/>
                </a:ext>
              </a:extLst>
            </p:cNvPr>
            <p:cNvSpPr/>
            <p:nvPr/>
          </p:nvSpPr>
          <p:spPr>
            <a:xfrm>
              <a:off x="25443798" y="19421378"/>
              <a:ext cx="1668405" cy="7818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ULT’s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stack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A5439EC-21E6-466B-B83E-812F1242F2B7}"/>
                </a:ext>
              </a:extLst>
            </p:cNvPr>
            <p:cNvGrpSpPr/>
            <p:nvPr/>
          </p:nvGrpSpPr>
          <p:grpSpPr>
            <a:xfrm>
              <a:off x="23958563" y="19151600"/>
              <a:ext cx="2716200" cy="1326768"/>
              <a:chOff x="23958563" y="19151600"/>
              <a:chExt cx="2716200" cy="1326768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7AB9C-D3DD-4FC2-B289-8074E11727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58563" y="20256118"/>
                <a:ext cx="1" cy="22225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3E56A9B-9EC7-4537-A11E-8D5C67CDD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8563" y="20477985"/>
                <a:ext cx="98184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F6E51FB-94E1-4C2B-86E4-F7E49C71D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40409" y="19151600"/>
                <a:ext cx="1" cy="13256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1D6C6D9-435D-4921-8F3F-9E448564E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40409" y="19151600"/>
                <a:ext cx="17343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D939F64-0777-42E7-ACBA-B00F90F98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4763" y="19151600"/>
                <a:ext cx="0" cy="269779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36EC96-5D0E-4A67-BEF5-415D8A5DA1B2}"/>
                </a:ext>
              </a:extLst>
            </p:cNvPr>
            <p:cNvSpPr/>
            <p:nvPr/>
          </p:nvSpPr>
          <p:spPr>
            <a:xfrm>
              <a:off x="25850852" y="19437352"/>
              <a:ext cx="826378" cy="1402708"/>
            </a:xfrm>
            <a:custGeom>
              <a:avLst/>
              <a:gdLst>
                <a:gd name="connsiteX0" fmla="*/ 908050 w 908050"/>
                <a:gd name="connsiteY0" fmla="*/ 44450 h 857250"/>
                <a:gd name="connsiteX1" fmla="*/ 901700 w 908050"/>
                <a:gd name="connsiteY1" fmla="*/ 266700 h 857250"/>
                <a:gd name="connsiteX2" fmla="*/ 895350 w 908050"/>
                <a:gd name="connsiteY2" fmla="*/ 298450 h 857250"/>
                <a:gd name="connsiteX3" fmla="*/ 844550 w 908050"/>
                <a:gd name="connsiteY3" fmla="*/ 488950 h 857250"/>
                <a:gd name="connsiteX4" fmla="*/ 749300 w 908050"/>
                <a:gd name="connsiteY4" fmla="*/ 660400 h 857250"/>
                <a:gd name="connsiteX5" fmla="*/ 666750 w 908050"/>
                <a:gd name="connsiteY5" fmla="*/ 774700 h 857250"/>
                <a:gd name="connsiteX6" fmla="*/ 647700 w 908050"/>
                <a:gd name="connsiteY6" fmla="*/ 793750 h 857250"/>
                <a:gd name="connsiteX7" fmla="*/ 565150 w 908050"/>
                <a:gd name="connsiteY7" fmla="*/ 844550 h 857250"/>
                <a:gd name="connsiteX8" fmla="*/ 476250 w 908050"/>
                <a:gd name="connsiteY8" fmla="*/ 857250 h 857250"/>
                <a:gd name="connsiteX9" fmla="*/ 349250 w 908050"/>
                <a:gd name="connsiteY9" fmla="*/ 812800 h 857250"/>
                <a:gd name="connsiteX10" fmla="*/ 190500 w 908050"/>
                <a:gd name="connsiteY10" fmla="*/ 635000 h 857250"/>
                <a:gd name="connsiteX11" fmla="*/ 57150 w 908050"/>
                <a:gd name="connsiteY11" fmla="*/ 438150 h 857250"/>
                <a:gd name="connsiteX12" fmla="*/ 44450 w 908050"/>
                <a:gd name="connsiteY12" fmla="*/ 393700 h 857250"/>
                <a:gd name="connsiteX13" fmla="*/ 6350 w 908050"/>
                <a:gd name="connsiteY13" fmla="*/ 285750 h 857250"/>
                <a:gd name="connsiteX14" fmla="*/ 0 w 908050"/>
                <a:gd name="connsiteY14" fmla="*/ 177800 h 857250"/>
                <a:gd name="connsiteX15" fmla="*/ 57150 w 908050"/>
                <a:gd name="connsiteY15" fmla="*/ 31750 h 857250"/>
                <a:gd name="connsiteX16" fmla="*/ 76200 w 908050"/>
                <a:gd name="connsiteY16" fmla="*/ 0 h 857250"/>
                <a:gd name="connsiteX0" fmla="*/ 908050 w 908050"/>
                <a:gd name="connsiteY0" fmla="*/ 44450 h 863033"/>
                <a:gd name="connsiteX1" fmla="*/ 901700 w 908050"/>
                <a:gd name="connsiteY1" fmla="*/ 266700 h 863033"/>
                <a:gd name="connsiteX2" fmla="*/ 895350 w 908050"/>
                <a:gd name="connsiteY2" fmla="*/ 298450 h 863033"/>
                <a:gd name="connsiteX3" fmla="*/ 844550 w 908050"/>
                <a:gd name="connsiteY3" fmla="*/ 488950 h 863033"/>
                <a:gd name="connsiteX4" fmla="*/ 749300 w 908050"/>
                <a:gd name="connsiteY4" fmla="*/ 660400 h 863033"/>
                <a:gd name="connsiteX5" fmla="*/ 666750 w 908050"/>
                <a:gd name="connsiteY5" fmla="*/ 774700 h 863033"/>
                <a:gd name="connsiteX6" fmla="*/ 647700 w 908050"/>
                <a:gd name="connsiteY6" fmla="*/ 793750 h 863033"/>
                <a:gd name="connsiteX7" fmla="*/ 565150 w 908050"/>
                <a:gd name="connsiteY7" fmla="*/ 844550 h 863033"/>
                <a:gd name="connsiteX8" fmla="*/ 476250 w 908050"/>
                <a:gd name="connsiteY8" fmla="*/ 857250 h 863033"/>
                <a:gd name="connsiteX9" fmla="*/ 349250 w 908050"/>
                <a:gd name="connsiteY9" fmla="*/ 812800 h 863033"/>
                <a:gd name="connsiteX10" fmla="*/ 190500 w 908050"/>
                <a:gd name="connsiteY10" fmla="*/ 635000 h 863033"/>
                <a:gd name="connsiteX11" fmla="*/ 57150 w 908050"/>
                <a:gd name="connsiteY11" fmla="*/ 438150 h 863033"/>
                <a:gd name="connsiteX12" fmla="*/ 44450 w 908050"/>
                <a:gd name="connsiteY12" fmla="*/ 393700 h 863033"/>
                <a:gd name="connsiteX13" fmla="*/ 6350 w 908050"/>
                <a:gd name="connsiteY13" fmla="*/ 285750 h 863033"/>
                <a:gd name="connsiteX14" fmla="*/ 0 w 908050"/>
                <a:gd name="connsiteY14" fmla="*/ 177800 h 863033"/>
                <a:gd name="connsiteX15" fmla="*/ 57150 w 908050"/>
                <a:gd name="connsiteY15" fmla="*/ 31750 h 863033"/>
                <a:gd name="connsiteX16" fmla="*/ 76200 w 908050"/>
                <a:gd name="connsiteY16" fmla="*/ 0 h 863033"/>
                <a:gd name="connsiteX0" fmla="*/ 908050 w 908050"/>
                <a:gd name="connsiteY0" fmla="*/ 44450 h 845850"/>
                <a:gd name="connsiteX1" fmla="*/ 901700 w 908050"/>
                <a:gd name="connsiteY1" fmla="*/ 266700 h 845850"/>
                <a:gd name="connsiteX2" fmla="*/ 895350 w 908050"/>
                <a:gd name="connsiteY2" fmla="*/ 298450 h 845850"/>
                <a:gd name="connsiteX3" fmla="*/ 844550 w 908050"/>
                <a:gd name="connsiteY3" fmla="*/ 488950 h 845850"/>
                <a:gd name="connsiteX4" fmla="*/ 749300 w 908050"/>
                <a:gd name="connsiteY4" fmla="*/ 660400 h 845850"/>
                <a:gd name="connsiteX5" fmla="*/ 666750 w 908050"/>
                <a:gd name="connsiteY5" fmla="*/ 774700 h 845850"/>
                <a:gd name="connsiteX6" fmla="*/ 647700 w 908050"/>
                <a:gd name="connsiteY6" fmla="*/ 793750 h 845850"/>
                <a:gd name="connsiteX7" fmla="*/ 565150 w 908050"/>
                <a:gd name="connsiteY7" fmla="*/ 844550 h 845850"/>
                <a:gd name="connsiteX8" fmla="*/ 349250 w 908050"/>
                <a:gd name="connsiteY8" fmla="*/ 812800 h 845850"/>
                <a:gd name="connsiteX9" fmla="*/ 190500 w 908050"/>
                <a:gd name="connsiteY9" fmla="*/ 635000 h 845850"/>
                <a:gd name="connsiteX10" fmla="*/ 57150 w 908050"/>
                <a:gd name="connsiteY10" fmla="*/ 438150 h 845850"/>
                <a:gd name="connsiteX11" fmla="*/ 44450 w 908050"/>
                <a:gd name="connsiteY11" fmla="*/ 393700 h 845850"/>
                <a:gd name="connsiteX12" fmla="*/ 6350 w 908050"/>
                <a:gd name="connsiteY12" fmla="*/ 285750 h 845850"/>
                <a:gd name="connsiteX13" fmla="*/ 0 w 908050"/>
                <a:gd name="connsiteY13" fmla="*/ 177800 h 845850"/>
                <a:gd name="connsiteX14" fmla="*/ 57150 w 908050"/>
                <a:gd name="connsiteY14" fmla="*/ 31750 h 845850"/>
                <a:gd name="connsiteX15" fmla="*/ 76200 w 908050"/>
                <a:gd name="connsiteY15" fmla="*/ 0 h 845850"/>
                <a:gd name="connsiteX0" fmla="*/ 908050 w 908050"/>
                <a:gd name="connsiteY0" fmla="*/ 44450 h 847181"/>
                <a:gd name="connsiteX1" fmla="*/ 901700 w 908050"/>
                <a:gd name="connsiteY1" fmla="*/ 266700 h 847181"/>
                <a:gd name="connsiteX2" fmla="*/ 895350 w 908050"/>
                <a:gd name="connsiteY2" fmla="*/ 298450 h 847181"/>
                <a:gd name="connsiteX3" fmla="*/ 844550 w 908050"/>
                <a:gd name="connsiteY3" fmla="*/ 488950 h 847181"/>
                <a:gd name="connsiteX4" fmla="*/ 749300 w 908050"/>
                <a:gd name="connsiteY4" fmla="*/ 660400 h 847181"/>
                <a:gd name="connsiteX5" fmla="*/ 666750 w 908050"/>
                <a:gd name="connsiteY5" fmla="*/ 774700 h 847181"/>
                <a:gd name="connsiteX6" fmla="*/ 565150 w 908050"/>
                <a:gd name="connsiteY6" fmla="*/ 844550 h 847181"/>
                <a:gd name="connsiteX7" fmla="*/ 349250 w 908050"/>
                <a:gd name="connsiteY7" fmla="*/ 812800 h 847181"/>
                <a:gd name="connsiteX8" fmla="*/ 190500 w 908050"/>
                <a:gd name="connsiteY8" fmla="*/ 635000 h 847181"/>
                <a:gd name="connsiteX9" fmla="*/ 57150 w 908050"/>
                <a:gd name="connsiteY9" fmla="*/ 438150 h 847181"/>
                <a:gd name="connsiteX10" fmla="*/ 44450 w 908050"/>
                <a:gd name="connsiteY10" fmla="*/ 393700 h 847181"/>
                <a:gd name="connsiteX11" fmla="*/ 6350 w 908050"/>
                <a:gd name="connsiteY11" fmla="*/ 285750 h 847181"/>
                <a:gd name="connsiteX12" fmla="*/ 0 w 908050"/>
                <a:gd name="connsiteY12" fmla="*/ 177800 h 847181"/>
                <a:gd name="connsiteX13" fmla="*/ 57150 w 908050"/>
                <a:gd name="connsiteY13" fmla="*/ 31750 h 847181"/>
                <a:gd name="connsiteX14" fmla="*/ 76200 w 908050"/>
                <a:gd name="connsiteY14" fmla="*/ 0 h 847181"/>
                <a:gd name="connsiteX0" fmla="*/ 908050 w 908050"/>
                <a:gd name="connsiteY0" fmla="*/ 44450 h 855494"/>
                <a:gd name="connsiteX1" fmla="*/ 901700 w 908050"/>
                <a:gd name="connsiteY1" fmla="*/ 266700 h 855494"/>
                <a:gd name="connsiteX2" fmla="*/ 895350 w 908050"/>
                <a:gd name="connsiteY2" fmla="*/ 298450 h 855494"/>
                <a:gd name="connsiteX3" fmla="*/ 844550 w 908050"/>
                <a:gd name="connsiteY3" fmla="*/ 488950 h 855494"/>
                <a:gd name="connsiteX4" fmla="*/ 749300 w 908050"/>
                <a:gd name="connsiteY4" fmla="*/ 660400 h 855494"/>
                <a:gd name="connsiteX5" fmla="*/ 565150 w 908050"/>
                <a:gd name="connsiteY5" fmla="*/ 844550 h 855494"/>
                <a:gd name="connsiteX6" fmla="*/ 349250 w 908050"/>
                <a:gd name="connsiteY6" fmla="*/ 812800 h 855494"/>
                <a:gd name="connsiteX7" fmla="*/ 190500 w 908050"/>
                <a:gd name="connsiteY7" fmla="*/ 635000 h 855494"/>
                <a:gd name="connsiteX8" fmla="*/ 57150 w 908050"/>
                <a:gd name="connsiteY8" fmla="*/ 438150 h 855494"/>
                <a:gd name="connsiteX9" fmla="*/ 44450 w 908050"/>
                <a:gd name="connsiteY9" fmla="*/ 393700 h 855494"/>
                <a:gd name="connsiteX10" fmla="*/ 6350 w 908050"/>
                <a:gd name="connsiteY10" fmla="*/ 285750 h 855494"/>
                <a:gd name="connsiteX11" fmla="*/ 0 w 908050"/>
                <a:gd name="connsiteY11" fmla="*/ 177800 h 855494"/>
                <a:gd name="connsiteX12" fmla="*/ 57150 w 908050"/>
                <a:gd name="connsiteY12" fmla="*/ 31750 h 855494"/>
                <a:gd name="connsiteX13" fmla="*/ 76200 w 908050"/>
                <a:gd name="connsiteY13" fmla="*/ 0 h 855494"/>
                <a:gd name="connsiteX0" fmla="*/ 908050 w 908050"/>
                <a:gd name="connsiteY0" fmla="*/ 44450 h 868138"/>
                <a:gd name="connsiteX1" fmla="*/ 901700 w 908050"/>
                <a:gd name="connsiteY1" fmla="*/ 266700 h 868138"/>
                <a:gd name="connsiteX2" fmla="*/ 895350 w 908050"/>
                <a:gd name="connsiteY2" fmla="*/ 298450 h 868138"/>
                <a:gd name="connsiteX3" fmla="*/ 844550 w 908050"/>
                <a:gd name="connsiteY3" fmla="*/ 488950 h 868138"/>
                <a:gd name="connsiteX4" fmla="*/ 565150 w 908050"/>
                <a:gd name="connsiteY4" fmla="*/ 844550 h 868138"/>
                <a:gd name="connsiteX5" fmla="*/ 349250 w 908050"/>
                <a:gd name="connsiteY5" fmla="*/ 812800 h 868138"/>
                <a:gd name="connsiteX6" fmla="*/ 190500 w 908050"/>
                <a:gd name="connsiteY6" fmla="*/ 635000 h 868138"/>
                <a:gd name="connsiteX7" fmla="*/ 57150 w 908050"/>
                <a:gd name="connsiteY7" fmla="*/ 438150 h 868138"/>
                <a:gd name="connsiteX8" fmla="*/ 44450 w 908050"/>
                <a:gd name="connsiteY8" fmla="*/ 393700 h 868138"/>
                <a:gd name="connsiteX9" fmla="*/ 6350 w 908050"/>
                <a:gd name="connsiteY9" fmla="*/ 285750 h 868138"/>
                <a:gd name="connsiteX10" fmla="*/ 0 w 908050"/>
                <a:gd name="connsiteY10" fmla="*/ 177800 h 868138"/>
                <a:gd name="connsiteX11" fmla="*/ 57150 w 908050"/>
                <a:gd name="connsiteY11" fmla="*/ 31750 h 868138"/>
                <a:gd name="connsiteX12" fmla="*/ 76200 w 908050"/>
                <a:gd name="connsiteY12" fmla="*/ 0 h 868138"/>
                <a:gd name="connsiteX0" fmla="*/ 908050 w 921905"/>
                <a:gd name="connsiteY0" fmla="*/ 44450 h 882226"/>
                <a:gd name="connsiteX1" fmla="*/ 901700 w 921905"/>
                <a:gd name="connsiteY1" fmla="*/ 266700 h 882226"/>
                <a:gd name="connsiteX2" fmla="*/ 895350 w 921905"/>
                <a:gd name="connsiteY2" fmla="*/ 298450 h 882226"/>
                <a:gd name="connsiteX3" fmla="*/ 565150 w 921905"/>
                <a:gd name="connsiteY3" fmla="*/ 844550 h 882226"/>
                <a:gd name="connsiteX4" fmla="*/ 349250 w 921905"/>
                <a:gd name="connsiteY4" fmla="*/ 812800 h 882226"/>
                <a:gd name="connsiteX5" fmla="*/ 190500 w 921905"/>
                <a:gd name="connsiteY5" fmla="*/ 635000 h 882226"/>
                <a:gd name="connsiteX6" fmla="*/ 57150 w 921905"/>
                <a:gd name="connsiteY6" fmla="*/ 438150 h 882226"/>
                <a:gd name="connsiteX7" fmla="*/ 44450 w 921905"/>
                <a:gd name="connsiteY7" fmla="*/ 393700 h 882226"/>
                <a:gd name="connsiteX8" fmla="*/ 6350 w 921905"/>
                <a:gd name="connsiteY8" fmla="*/ 285750 h 882226"/>
                <a:gd name="connsiteX9" fmla="*/ 0 w 921905"/>
                <a:gd name="connsiteY9" fmla="*/ 177800 h 882226"/>
                <a:gd name="connsiteX10" fmla="*/ 57150 w 921905"/>
                <a:gd name="connsiteY10" fmla="*/ 31750 h 882226"/>
                <a:gd name="connsiteX11" fmla="*/ 76200 w 921905"/>
                <a:gd name="connsiteY11" fmla="*/ 0 h 882226"/>
                <a:gd name="connsiteX0" fmla="*/ 908050 w 928338"/>
                <a:gd name="connsiteY0" fmla="*/ 44450 h 884576"/>
                <a:gd name="connsiteX1" fmla="*/ 901700 w 928338"/>
                <a:gd name="connsiteY1" fmla="*/ 266700 h 884576"/>
                <a:gd name="connsiteX2" fmla="*/ 565150 w 928338"/>
                <a:gd name="connsiteY2" fmla="*/ 844550 h 884576"/>
                <a:gd name="connsiteX3" fmla="*/ 349250 w 928338"/>
                <a:gd name="connsiteY3" fmla="*/ 812800 h 884576"/>
                <a:gd name="connsiteX4" fmla="*/ 190500 w 928338"/>
                <a:gd name="connsiteY4" fmla="*/ 635000 h 884576"/>
                <a:gd name="connsiteX5" fmla="*/ 57150 w 928338"/>
                <a:gd name="connsiteY5" fmla="*/ 438150 h 884576"/>
                <a:gd name="connsiteX6" fmla="*/ 44450 w 928338"/>
                <a:gd name="connsiteY6" fmla="*/ 393700 h 884576"/>
                <a:gd name="connsiteX7" fmla="*/ 6350 w 928338"/>
                <a:gd name="connsiteY7" fmla="*/ 285750 h 884576"/>
                <a:gd name="connsiteX8" fmla="*/ 0 w 928338"/>
                <a:gd name="connsiteY8" fmla="*/ 177800 h 884576"/>
                <a:gd name="connsiteX9" fmla="*/ 57150 w 928338"/>
                <a:gd name="connsiteY9" fmla="*/ 31750 h 884576"/>
                <a:gd name="connsiteX10" fmla="*/ 76200 w 928338"/>
                <a:gd name="connsiteY10" fmla="*/ 0 h 884576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57150 w 908050"/>
                <a:gd name="connsiteY4" fmla="*/ 438150 h 901027"/>
                <a:gd name="connsiteX5" fmla="*/ 44450 w 908050"/>
                <a:gd name="connsiteY5" fmla="*/ 393700 h 901027"/>
                <a:gd name="connsiteX6" fmla="*/ 6350 w 908050"/>
                <a:gd name="connsiteY6" fmla="*/ 285750 h 901027"/>
                <a:gd name="connsiteX7" fmla="*/ 0 w 908050"/>
                <a:gd name="connsiteY7" fmla="*/ 177800 h 901027"/>
                <a:gd name="connsiteX8" fmla="*/ 57150 w 908050"/>
                <a:gd name="connsiteY8" fmla="*/ 31750 h 901027"/>
                <a:gd name="connsiteX9" fmla="*/ 76200 w 908050"/>
                <a:gd name="connsiteY9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203199 w 908050"/>
                <a:gd name="connsiteY4" fmla="*/ 609599 h 901027"/>
                <a:gd name="connsiteX5" fmla="*/ 57150 w 908050"/>
                <a:gd name="connsiteY5" fmla="*/ 438150 h 901027"/>
                <a:gd name="connsiteX6" fmla="*/ 44450 w 908050"/>
                <a:gd name="connsiteY6" fmla="*/ 393700 h 901027"/>
                <a:gd name="connsiteX7" fmla="*/ 6350 w 908050"/>
                <a:gd name="connsiteY7" fmla="*/ 285750 h 901027"/>
                <a:gd name="connsiteX8" fmla="*/ 0 w 908050"/>
                <a:gd name="connsiteY8" fmla="*/ 177800 h 901027"/>
                <a:gd name="connsiteX9" fmla="*/ 57150 w 908050"/>
                <a:gd name="connsiteY9" fmla="*/ 31750 h 901027"/>
                <a:gd name="connsiteX10" fmla="*/ 76200 w 908050"/>
                <a:gd name="connsiteY10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203199 w 908050"/>
                <a:gd name="connsiteY4" fmla="*/ 609599 h 901027"/>
                <a:gd name="connsiteX5" fmla="*/ 171449 w 908050"/>
                <a:gd name="connsiteY5" fmla="*/ 622299 h 901027"/>
                <a:gd name="connsiteX6" fmla="*/ 57150 w 908050"/>
                <a:gd name="connsiteY6" fmla="*/ 438150 h 901027"/>
                <a:gd name="connsiteX7" fmla="*/ 44450 w 908050"/>
                <a:gd name="connsiteY7" fmla="*/ 393700 h 901027"/>
                <a:gd name="connsiteX8" fmla="*/ 6350 w 908050"/>
                <a:gd name="connsiteY8" fmla="*/ 285750 h 901027"/>
                <a:gd name="connsiteX9" fmla="*/ 0 w 908050"/>
                <a:gd name="connsiteY9" fmla="*/ 177800 h 901027"/>
                <a:gd name="connsiteX10" fmla="*/ 57150 w 908050"/>
                <a:gd name="connsiteY10" fmla="*/ 31750 h 901027"/>
                <a:gd name="connsiteX11" fmla="*/ 76200 w 908050"/>
                <a:gd name="connsiteY11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203199 w 908050"/>
                <a:gd name="connsiteY4" fmla="*/ 609599 h 901027"/>
                <a:gd name="connsiteX5" fmla="*/ 57150 w 908050"/>
                <a:gd name="connsiteY5" fmla="*/ 438150 h 901027"/>
                <a:gd name="connsiteX6" fmla="*/ 44450 w 908050"/>
                <a:gd name="connsiteY6" fmla="*/ 393700 h 901027"/>
                <a:gd name="connsiteX7" fmla="*/ 6350 w 908050"/>
                <a:gd name="connsiteY7" fmla="*/ 285750 h 901027"/>
                <a:gd name="connsiteX8" fmla="*/ 0 w 908050"/>
                <a:gd name="connsiteY8" fmla="*/ 177800 h 901027"/>
                <a:gd name="connsiteX9" fmla="*/ 57150 w 908050"/>
                <a:gd name="connsiteY9" fmla="*/ 31750 h 901027"/>
                <a:gd name="connsiteX10" fmla="*/ 76200 w 908050"/>
                <a:gd name="connsiteY10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57150 w 908050"/>
                <a:gd name="connsiteY4" fmla="*/ 438150 h 901027"/>
                <a:gd name="connsiteX5" fmla="*/ 44450 w 908050"/>
                <a:gd name="connsiteY5" fmla="*/ 393700 h 901027"/>
                <a:gd name="connsiteX6" fmla="*/ 6350 w 908050"/>
                <a:gd name="connsiteY6" fmla="*/ 285750 h 901027"/>
                <a:gd name="connsiteX7" fmla="*/ 0 w 908050"/>
                <a:gd name="connsiteY7" fmla="*/ 177800 h 901027"/>
                <a:gd name="connsiteX8" fmla="*/ 57150 w 908050"/>
                <a:gd name="connsiteY8" fmla="*/ 31750 h 901027"/>
                <a:gd name="connsiteX9" fmla="*/ 76200 w 908050"/>
                <a:gd name="connsiteY9" fmla="*/ 0 h 901027"/>
                <a:gd name="connsiteX0" fmla="*/ 908050 w 908050"/>
                <a:gd name="connsiteY0" fmla="*/ 44450 h 908679"/>
                <a:gd name="connsiteX1" fmla="*/ 565150 w 908050"/>
                <a:gd name="connsiteY1" fmla="*/ 844550 h 908679"/>
                <a:gd name="connsiteX2" fmla="*/ 349250 w 908050"/>
                <a:gd name="connsiteY2" fmla="*/ 812800 h 908679"/>
                <a:gd name="connsiteX3" fmla="*/ 57150 w 908050"/>
                <a:gd name="connsiteY3" fmla="*/ 438150 h 908679"/>
                <a:gd name="connsiteX4" fmla="*/ 44450 w 908050"/>
                <a:gd name="connsiteY4" fmla="*/ 393700 h 908679"/>
                <a:gd name="connsiteX5" fmla="*/ 6350 w 908050"/>
                <a:gd name="connsiteY5" fmla="*/ 285750 h 908679"/>
                <a:gd name="connsiteX6" fmla="*/ 0 w 908050"/>
                <a:gd name="connsiteY6" fmla="*/ 177800 h 908679"/>
                <a:gd name="connsiteX7" fmla="*/ 57150 w 908050"/>
                <a:gd name="connsiteY7" fmla="*/ 31750 h 908679"/>
                <a:gd name="connsiteX8" fmla="*/ 76200 w 908050"/>
                <a:gd name="connsiteY8" fmla="*/ 0 h 908679"/>
                <a:gd name="connsiteX0" fmla="*/ 908050 w 908050"/>
                <a:gd name="connsiteY0" fmla="*/ 44450 h 910592"/>
                <a:gd name="connsiteX1" fmla="*/ 565150 w 908050"/>
                <a:gd name="connsiteY1" fmla="*/ 844550 h 910592"/>
                <a:gd name="connsiteX2" fmla="*/ 349250 w 908050"/>
                <a:gd name="connsiteY2" fmla="*/ 812800 h 910592"/>
                <a:gd name="connsiteX3" fmla="*/ 44450 w 908050"/>
                <a:gd name="connsiteY3" fmla="*/ 393700 h 910592"/>
                <a:gd name="connsiteX4" fmla="*/ 6350 w 908050"/>
                <a:gd name="connsiteY4" fmla="*/ 285750 h 910592"/>
                <a:gd name="connsiteX5" fmla="*/ 0 w 908050"/>
                <a:gd name="connsiteY5" fmla="*/ 177800 h 910592"/>
                <a:gd name="connsiteX6" fmla="*/ 57150 w 908050"/>
                <a:gd name="connsiteY6" fmla="*/ 31750 h 910592"/>
                <a:gd name="connsiteX7" fmla="*/ 76200 w 908050"/>
                <a:gd name="connsiteY7" fmla="*/ 0 h 910592"/>
                <a:gd name="connsiteX0" fmla="*/ 928807 w 928807"/>
                <a:gd name="connsiteY0" fmla="*/ 44450 h 915521"/>
                <a:gd name="connsiteX1" fmla="*/ 585907 w 928807"/>
                <a:gd name="connsiteY1" fmla="*/ 844550 h 915521"/>
                <a:gd name="connsiteX2" fmla="*/ 370007 w 928807"/>
                <a:gd name="connsiteY2" fmla="*/ 812800 h 915521"/>
                <a:gd name="connsiteX3" fmla="*/ 27107 w 928807"/>
                <a:gd name="connsiteY3" fmla="*/ 285750 h 915521"/>
                <a:gd name="connsiteX4" fmla="*/ 20757 w 928807"/>
                <a:gd name="connsiteY4" fmla="*/ 177800 h 915521"/>
                <a:gd name="connsiteX5" fmla="*/ 77907 w 928807"/>
                <a:gd name="connsiteY5" fmla="*/ 31750 h 915521"/>
                <a:gd name="connsiteX6" fmla="*/ 96957 w 928807"/>
                <a:gd name="connsiteY6" fmla="*/ 0 h 915521"/>
                <a:gd name="connsiteX0" fmla="*/ 908050 w 908050"/>
                <a:gd name="connsiteY0" fmla="*/ 44450 h 920840"/>
                <a:gd name="connsiteX1" fmla="*/ 565150 w 908050"/>
                <a:gd name="connsiteY1" fmla="*/ 844550 h 920840"/>
                <a:gd name="connsiteX2" fmla="*/ 349250 w 908050"/>
                <a:gd name="connsiteY2" fmla="*/ 812800 h 920840"/>
                <a:gd name="connsiteX3" fmla="*/ 0 w 908050"/>
                <a:gd name="connsiteY3" fmla="*/ 177800 h 920840"/>
                <a:gd name="connsiteX4" fmla="*/ 57150 w 908050"/>
                <a:gd name="connsiteY4" fmla="*/ 31750 h 920840"/>
                <a:gd name="connsiteX5" fmla="*/ 76200 w 908050"/>
                <a:gd name="connsiteY5" fmla="*/ 0 h 920840"/>
                <a:gd name="connsiteX0" fmla="*/ 869997 w 869997"/>
                <a:gd name="connsiteY0" fmla="*/ 77910 h 962070"/>
                <a:gd name="connsiteX1" fmla="*/ 527097 w 869997"/>
                <a:gd name="connsiteY1" fmla="*/ 878010 h 962070"/>
                <a:gd name="connsiteX2" fmla="*/ 311197 w 869997"/>
                <a:gd name="connsiteY2" fmla="*/ 846260 h 962070"/>
                <a:gd name="connsiteX3" fmla="*/ 19097 w 869997"/>
                <a:gd name="connsiteY3" fmla="*/ 65210 h 962070"/>
                <a:gd name="connsiteX4" fmla="*/ 38147 w 869997"/>
                <a:gd name="connsiteY4" fmla="*/ 33460 h 962070"/>
                <a:gd name="connsiteX0" fmla="*/ 831850 w 831850"/>
                <a:gd name="connsiteY0" fmla="*/ 44450 h 930378"/>
                <a:gd name="connsiteX1" fmla="*/ 488950 w 831850"/>
                <a:gd name="connsiteY1" fmla="*/ 844550 h 930378"/>
                <a:gd name="connsiteX2" fmla="*/ 273050 w 831850"/>
                <a:gd name="connsiteY2" fmla="*/ 812800 h 930378"/>
                <a:gd name="connsiteX3" fmla="*/ 0 w 831850"/>
                <a:gd name="connsiteY3" fmla="*/ 0 h 930378"/>
                <a:gd name="connsiteX0" fmla="*/ 831850 w 831850"/>
                <a:gd name="connsiteY0" fmla="*/ 44450 h 844613"/>
                <a:gd name="connsiteX1" fmla="*/ 488950 w 831850"/>
                <a:gd name="connsiteY1" fmla="*/ 844550 h 844613"/>
                <a:gd name="connsiteX2" fmla="*/ 0 w 831850"/>
                <a:gd name="connsiteY2" fmla="*/ 0 h 844613"/>
                <a:gd name="connsiteX0" fmla="*/ 831850 w 831850"/>
                <a:gd name="connsiteY0" fmla="*/ 44450 h 946205"/>
                <a:gd name="connsiteX1" fmla="*/ 438150 w 831850"/>
                <a:gd name="connsiteY1" fmla="*/ 946150 h 946205"/>
                <a:gd name="connsiteX2" fmla="*/ 0 w 831850"/>
                <a:gd name="connsiteY2" fmla="*/ 0 h 946205"/>
                <a:gd name="connsiteX0" fmla="*/ 831850 w 831850"/>
                <a:gd name="connsiteY0" fmla="*/ 44450 h 946205"/>
                <a:gd name="connsiteX1" fmla="*/ 438150 w 831850"/>
                <a:gd name="connsiteY1" fmla="*/ 946150 h 946205"/>
                <a:gd name="connsiteX2" fmla="*/ 0 w 831850"/>
                <a:gd name="connsiteY2" fmla="*/ 0 h 946205"/>
                <a:gd name="connsiteX0" fmla="*/ 831850 w 831850"/>
                <a:gd name="connsiteY0" fmla="*/ 44450 h 946176"/>
                <a:gd name="connsiteX1" fmla="*/ 438150 w 831850"/>
                <a:gd name="connsiteY1" fmla="*/ 946150 h 946176"/>
                <a:gd name="connsiteX2" fmla="*/ 0 w 831850"/>
                <a:gd name="connsiteY2" fmla="*/ 0 h 946176"/>
                <a:gd name="connsiteX0" fmla="*/ 831850 w 831850"/>
                <a:gd name="connsiteY0" fmla="*/ 44450 h 946186"/>
                <a:gd name="connsiteX1" fmla="*/ 438150 w 831850"/>
                <a:gd name="connsiteY1" fmla="*/ 946150 h 946186"/>
                <a:gd name="connsiteX2" fmla="*/ 0 w 831850"/>
                <a:gd name="connsiteY2" fmla="*/ 0 h 946186"/>
                <a:gd name="connsiteX0" fmla="*/ 831850 w 842929"/>
                <a:gd name="connsiteY0" fmla="*/ 44450 h 946186"/>
                <a:gd name="connsiteX1" fmla="*/ 438150 w 842929"/>
                <a:gd name="connsiteY1" fmla="*/ 946150 h 946186"/>
                <a:gd name="connsiteX2" fmla="*/ 0 w 842929"/>
                <a:gd name="connsiteY2" fmla="*/ 0 h 946186"/>
                <a:gd name="connsiteX0" fmla="*/ 831850 w 840181"/>
                <a:gd name="connsiteY0" fmla="*/ 44450 h 946186"/>
                <a:gd name="connsiteX1" fmla="*/ 438150 w 840181"/>
                <a:gd name="connsiteY1" fmla="*/ 946150 h 946186"/>
                <a:gd name="connsiteX2" fmla="*/ 0 w 840181"/>
                <a:gd name="connsiteY2" fmla="*/ 0 h 946186"/>
                <a:gd name="connsiteX0" fmla="*/ 825500 w 825564"/>
                <a:gd name="connsiteY0" fmla="*/ 0 h 901706"/>
                <a:gd name="connsiteX1" fmla="*/ 431800 w 825564"/>
                <a:gd name="connsiteY1" fmla="*/ 901700 h 901706"/>
                <a:gd name="connsiteX2" fmla="*/ 0 w 825564"/>
                <a:gd name="connsiteY2" fmla="*/ 12700 h 901706"/>
                <a:gd name="connsiteX0" fmla="*/ 825500 w 826378"/>
                <a:gd name="connsiteY0" fmla="*/ 0 h 901723"/>
                <a:gd name="connsiteX1" fmla="*/ 431800 w 826378"/>
                <a:gd name="connsiteY1" fmla="*/ 901700 h 901723"/>
                <a:gd name="connsiteX2" fmla="*/ 0 w 826378"/>
                <a:gd name="connsiteY2" fmla="*/ 12700 h 9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378" h="901723">
                  <a:moveTo>
                    <a:pt x="825500" y="0"/>
                  </a:moveTo>
                  <a:cubicBezTo>
                    <a:pt x="830263" y="331788"/>
                    <a:pt x="829733" y="905933"/>
                    <a:pt x="431800" y="901700"/>
                  </a:cubicBezTo>
                  <a:cubicBezTo>
                    <a:pt x="33867" y="897467"/>
                    <a:pt x="6615" y="391848"/>
                    <a:pt x="0" y="127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3ABC66C-59EE-4492-A951-E1F7D2849EE0}"/>
                </a:ext>
              </a:extLst>
            </p:cNvPr>
            <p:cNvGrpSpPr/>
            <p:nvPr/>
          </p:nvGrpSpPr>
          <p:grpSpPr>
            <a:xfrm>
              <a:off x="23645813" y="19309080"/>
              <a:ext cx="2205039" cy="1374759"/>
              <a:chOff x="23645813" y="19309080"/>
              <a:chExt cx="2205039" cy="1374759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4D0C900-F9AA-4C91-83B4-E2196502180C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V="1">
                <a:off x="25850852" y="19309080"/>
                <a:ext cx="0" cy="1480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4BFAD2B-DC54-46C2-A99D-CE1F62D4D88A}"/>
                  </a:ext>
                </a:extLst>
              </p:cNvPr>
              <p:cNvCxnSpPr/>
              <p:nvPr/>
            </p:nvCxnSpPr>
            <p:spPr>
              <a:xfrm flipH="1">
                <a:off x="25217438" y="19311938"/>
                <a:ext cx="63341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700F3AC-F962-4838-8C34-93D40A41B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17438" y="19309080"/>
                <a:ext cx="0" cy="13747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5C0CD74-B452-43EB-95E2-3F29C0776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45813" y="20683839"/>
                <a:ext cx="15716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AE84682-7984-4523-80D8-3294393F1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5813" y="20256118"/>
                <a:ext cx="0" cy="42549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CF19E5E-2BC7-4B3E-80D2-C951139554E5}"/>
                </a:ext>
              </a:extLst>
            </p:cNvPr>
            <p:cNvSpPr/>
            <p:nvPr/>
          </p:nvSpPr>
          <p:spPr>
            <a:xfrm>
              <a:off x="24866085" y="18740583"/>
              <a:ext cx="23976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1. Context Switch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EF4F58F-EB54-46E2-80F3-006F4B72FC41}"/>
                </a:ext>
              </a:extLst>
            </p:cNvPr>
            <p:cNvSpPr/>
            <p:nvPr/>
          </p:nvSpPr>
          <p:spPr>
            <a:xfrm>
              <a:off x="26082170" y="20246388"/>
              <a:ext cx="421910" cy="5240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2.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C6541EC-4F14-47C8-8C1B-4DA7AE88DCE6}"/>
                </a:ext>
              </a:extLst>
            </p:cNvPr>
            <p:cNvSpPr/>
            <p:nvPr/>
          </p:nvSpPr>
          <p:spPr>
            <a:xfrm>
              <a:off x="23047601" y="20666836"/>
              <a:ext cx="23158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 Context Switch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5669D5A-0FA9-4096-803C-D0323DB65A56}"/>
              </a:ext>
            </a:extLst>
          </p:cNvPr>
          <p:cNvGrpSpPr/>
          <p:nvPr/>
        </p:nvGrpSpPr>
        <p:grpSpPr>
          <a:xfrm>
            <a:off x="23047601" y="22979554"/>
            <a:ext cx="3331916" cy="2951348"/>
            <a:chOff x="21984501" y="23045539"/>
            <a:chExt cx="3331916" cy="336577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B7CA309-22C8-4030-987B-BD632808DD9C}"/>
                </a:ext>
              </a:extLst>
            </p:cNvPr>
            <p:cNvSpPr/>
            <p:nvPr/>
          </p:nvSpPr>
          <p:spPr>
            <a:xfrm>
              <a:off x="23030858" y="23045539"/>
              <a:ext cx="1668405" cy="33657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00DA8B5-2AB8-4BDF-8F65-F916D55AA973}"/>
                </a:ext>
              </a:extLst>
            </p:cNvPr>
            <p:cNvSpPr/>
            <p:nvPr/>
          </p:nvSpPr>
          <p:spPr>
            <a:xfrm>
              <a:off x="23030858" y="23045539"/>
              <a:ext cx="1668405" cy="17782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Scheduler’s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185E76A-6546-44D0-9349-51045BDC0A95}"/>
                </a:ext>
              </a:extLst>
            </p:cNvPr>
            <p:cNvSpPr/>
            <p:nvPr/>
          </p:nvSpPr>
          <p:spPr>
            <a:xfrm>
              <a:off x="23030857" y="24818703"/>
              <a:ext cx="1668405" cy="7818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ULT’s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03CE5A1-0FE7-4904-962B-81C4C4E67DCA}"/>
                </a:ext>
              </a:extLst>
            </p:cNvPr>
            <p:cNvSpPr/>
            <p:nvPr/>
          </p:nvSpPr>
          <p:spPr>
            <a:xfrm>
              <a:off x="23421886" y="24818703"/>
              <a:ext cx="826378" cy="1402708"/>
            </a:xfrm>
            <a:custGeom>
              <a:avLst/>
              <a:gdLst>
                <a:gd name="connsiteX0" fmla="*/ 908050 w 908050"/>
                <a:gd name="connsiteY0" fmla="*/ 44450 h 857250"/>
                <a:gd name="connsiteX1" fmla="*/ 901700 w 908050"/>
                <a:gd name="connsiteY1" fmla="*/ 266700 h 857250"/>
                <a:gd name="connsiteX2" fmla="*/ 895350 w 908050"/>
                <a:gd name="connsiteY2" fmla="*/ 298450 h 857250"/>
                <a:gd name="connsiteX3" fmla="*/ 844550 w 908050"/>
                <a:gd name="connsiteY3" fmla="*/ 488950 h 857250"/>
                <a:gd name="connsiteX4" fmla="*/ 749300 w 908050"/>
                <a:gd name="connsiteY4" fmla="*/ 660400 h 857250"/>
                <a:gd name="connsiteX5" fmla="*/ 666750 w 908050"/>
                <a:gd name="connsiteY5" fmla="*/ 774700 h 857250"/>
                <a:gd name="connsiteX6" fmla="*/ 647700 w 908050"/>
                <a:gd name="connsiteY6" fmla="*/ 793750 h 857250"/>
                <a:gd name="connsiteX7" fmla="*/ 565150 w 908050"/>
                <a:gd name="connsiteY7" fmla="*/ 844550 h 857250"/>
                <a:gd name="connsiteX8" fmla="*/ 476250 w 908050"/>
                <a:gd name="connsiteY8" fmla="*/ 857250 h 857250"/>
                <a:gd name="connsiteX9" fmla="*/ 349250 w 908050"/>
                <a:gd name="connsiteY9" fmla="*/ 812800 h 857250"/>
                <a:gd name="connsiteX10" fmla="*/ 190500 w 908050"/>
                <a:gd name="connsiteY10" fmla="*/ 635000 h 857250"/>
                <a:gd name="connsiteX11" fmla="*/ 57150 w 908050"/>
                <a:gd name="connsiteY11" fmla="*/ 438150 h 857250"/>
                <a:gd name="connsiteX12" fmla="*/ 44450 w 908050"/>
                <a:gd name="connsiteY12" fmla="*/ 393700 h 857250"/>
                <a:gd name="connsiteX13" fmla="*/ 6350 w 908050"/>
                <a:gd name="connsiteY13" fmla="*/ 285750 h 857250"/>
                <a:gd name="connsiteX14" fmla="*/ 0 w 908050"/>
                <a:gd name="connsiteY14" fmla="*/ 177800 h 857250"/>
                <a:gd name="connsiteX15" fmla="*/ 57150 w 908050"/>
                <a:gd name="connsiteY15" fmla="*/ 31750 h 857250"/>
                <a:gd name="connsiteX16" fmla="*/ 76200 w 908050"/>
                <a:gd name="connsiteY16" fmla="*/ 0 h 857250"/>
                <a:gd name="connsiteX0" fmla="*/ 908050 w 908050"/>
                <a:gd name="connsiteY0" fmla="*/ 44450 h 863033"/>
                <a:gd name="connsiteX1" fmla="*/ 901700 w 908050"/>
                <a:gd name="connsiteY1" fmla="*/ 266700 h 863033"/>
                <a:gd name="connsiteX2" fmla="*/ 895350 w 908050"/>
                <a:gd name="connsiteY2" fmla="*/ 298450 h 863033"/>
                <a:gd name="connsiteX3" fmla="*/ 844550 w 908050"/>
                <a:gd name="connsiteY3" fmla="*/ 488950 h 863033"/>
                <a:gd name="connsiteX4" fmla="*/ 749300 w 908050"/>
                <a:gd name="connsiteY4" fmla="*/ 660400 h 863033"/>
                <a:gd name="connsiteX5" fmla="*/ 666750 w 908050"/>
                <a:gd name="connsiteY5" fmla="*/ 774700 h 863033"/>
                <a:gd name="connsiteX6" fmla="*/ 647700 w 908050"/>
                <a:gd name="connsiteY6" fmla="*/ 793750 h 863033"/>
                <a:gd name="connsiteX7" fmla="*/ 565150 w 908050"/>
                <a:gd name="connsiteY7" fmla="*/ 844550 h 863033"/>
                <a:gd name="connsiteX8" fmla="*/ 476250 w 908050"/>
                <a:gd name="connsiteY8" fmla="*/ 857250 h 863033"/>
                <a:gd name="connsiteX9" fmla="*/ 349250 w 908050"/>
                <a:gd name="connsiteY9" fmla="*/ 812800 h 863033"/>
                <a:gd name="connsiteX10" fmla="*/ 190500 w 908050"/>
                <a:gd name="connsiteY10" fmla="*/ 635000 h 863033"/>
                <a:gd name="connsiteX11" fmla="*/ 57150 w 908050"/>
                <a:gd name="connsiteY11" fmla="*/ 438150 h 863033"/>
                <a:gd name="connsiteX12" fmla="*/ 44450 w 908050"/>
                <a:gd name="connsiteY12" fmla="*/ 393700 h 863033"/>
                <a:gd name="connsiteX13" fmla="*/ 6350 w 908050"/>
                <a:gd name="connsiteY13" fmla="*/ 285750 h 863033"/>
                <a:gd name="connsiteX14" fmla="*/ 0 w 908050"/>
                <a:gd name="connsiteY14" fmla="*/ 177800 h 863033"/>
                <a:gd name="connsiteX15" fmla="*/ 57150 w 908050"/>
                <a:gd name="connsiteY15" fmla="*/ 31750 h 863033"/>
                <a:gd name="connsiteX16" fmla="*/ 76200 w 908050"/>
                <a:gd name="connsiteY16" fmla="*/ 0 h 863033"/>
                <a:gd name="connsiteX0" fmla="*/ 908050 w 908050"/>
                <a:gd name="connsiteY0" fmla="*/ 44450 h 845850"/>
                <a:gd name="connsiteX1" fmla="*/ 901700 w 908050"/>
                <a:gd name="connsiteY1" fmla="*/ 266700 h 845850"/>
                <a:gd name="connsiteX2" fmla="*/ 895350 w 908050"/>
                <a:gd name="connsiteY2" fmla="*/ 298450 h 845850"/>
                <a:gd name="connsiteX3" fmla="*/ 844550 w 908050"/>
                <a:gd name="connsiteY3" fmla="*/ 488950 h 845850"/>
                <a:gd name="connsiteX4" fmla="*/ 749300 w 908050"/>
                <a:gd name="connsiteY4" fmla="*/ 660400 h 845850"/>
                <a:gd name="connsiteX5" fmla="*/ 666750 w 908050"/>
                <a:gd name="connsiteY5" fmla="*/ 774700 h 845850"/>
                <a:gd name="connsiteX6" fmla="*/ 647700 w 908050"/>
                <a:gd name="connsiteY6" fmla="*/ 793750 h 845850"/>
                <a:gd name="connsiteX7" fmla="*/ 565150 w 908050"/>
                <a:gd name="connsiteY7" fmla="*/ 844550 h 845850"/>
                <a:gd name="connsiteX8" fmla="*/ 349250 w 908050"/>
                <a:gd name="connsiteY8" fmla="*/ 812800 h 845850"/>
                <a:gd name="connsiteX9" fmla="*/ 190500 w 908050"/>
                <a:gd name="connsiteY9" fmla="*/ 635000 h 845850"/>
                <a:gd name="connsiteX10" fmla="*/ 57150 w 908050"/>
                <a:gd name="connsiteY10" fmla="*/ 438150 h 845850"/>
                <a:gd name="connsiteX11" fmla="*/ 44450 w 908050"/>
                <a:gd name="connsiteY11" fmla="*/ 393700 h 845850"/>
                <a:gd name="connsiteX12" fmla="*/ 6350 w 908050"/>
                <a:gd name="connsiteY12" fmla="*/ 285750 h 845850"/>
                <a:gd name="connsiteX13" fmla="*/ 0 w 908050"/>
                <a:gd name="connsiteY13" fmla="*/ 177800 h 845850"/>
                <a:gd name="connsiteX14" fmla="*/ 57150 w 908050"/>
                <a:gd name="connsiteY14" fmla="*/ 31750 h 845850"/>
                <a:gd name="connsiteX15" fmla="*/ 76200 w 908050"/>
                <a:gd name="connsiteY15" fmla="*/ 0 h 845850"/>
                <a:gd name="connsiteX0" fmla="*/ 908050 w 908050"/>
                <a:gd name="connsiteY0" fmla="*/ 44450 h 847181"/>
                <a:gd name="connsiteX1" fmla="*/ 901700 w 908050"/>
                <a:gd name="connsiteY1" fmla="*/ 266700 h 847181"/>
                <a:gd name="connsiteX2" fmla="*/ 895350 w 908050"/>
                <a:gd name="connsiteY2" fmla="*/ 298450 h 847181"/>
                <a:gd name="connsiteX3" fmla="*/ 844550 w 908050"/>
                <a:gd name="connsiteY3" fmla="*/ 488950 h 847181"/>
                <a:gd name="connsiteX4" fmla="*/ 749300 w 908050"/>
                <a:gd name="connsiteY4" fmla="*/ 660400 h 847181"/>
                <a:gd name="connsiteX5" fmla="*/ 666750 w 908050"/>
                <a:gd name="connsiteY5" fmla="*/ 774700 h 847181"/>
                <a:gd name="connsiteX6" fmla="*/ 565150 w 908050"/>
                <a:gd name="connsiteY6" fmla="*/ 844550 h 847181"/>
                <a:gd name="connsiteX7" fmla="*/ 349250 w 908050"/>
                <a:gd name="connsiteY7" fmla="*/ 812800 h 847181"/>
                <a:gd name="connsiteX8" fmla="*/ 190500 w 908050"/>
                <a:gd name="connsiteY8" fmla="*/ 635000 h 847181"/>
                <a:gd name="connsiteX9" fmla="*/ 57150 w 908050"/>
                <a:gd name="connsiteY9" fmla="*/ 438150 h 847181"/>
                <a:gd name="connsiteX10" fmla="*/ 44450 w 908050"/>
                <a:gd name="connsiteY10" fmla="*/ 393700 h 847181"/>
                <a:gd name="connsiteX11" fmla="*/ 6350 w 908050"/>
                <a:gd name="connsiteY11" fmla="*/ 285750 h 847181"/>
                <a:gd name="connsiteX12" fmla="*/ 0 w 908050"/>
                <a:gd name="connsiteY12" fmla="*/ 177800 h 847181"/>
                <a:gd name="connsiteX13" fmla="*/ 57150 w 908050"/>
                <a:gd name="connsiteY13" fmla="*/ 31750 h 847181"/>
                <a:gd name="connsiteX14" fmla="*/ 76200 w 908050"/>
                <a:gd name="connsiteY14" fmla="*/ 0 h 847181"/>
                <a:gd name="connsiteX0" fmla="*/ 908050 w 908050"/>
                <a:gd name="connsiteY0" fmla="*/ 44450 h 855494"/>
                <a:gd name="connsiteX1" fmla="*/ 901700 w 908050"/>
                <a:gd name="connsiteY1" fmla="*/ 266700 h 855494"/>
                <a:gd name="connsiteX2" fmla="*/ 895350 w 908050"/>
                <a:gd name="connsiteY2" fmla="*/ 298450 h 855494"/>
                <a:gd name="connsiteX3" fmla="*/ 844550 w 908050"/>
                <a:gd name="connsiteY3" fmla="*/ 488950 h 855494"/>
                <a:gd name="connsiteX4" fmla="*/ 749300 w 908050"/>
                <a:gd name="connsiteY4" fmla="*/ 660400 h 855494"/>
                <a:gd name="connsiteX5" fmla="*/ 565150 w 908050"/>
                <a:gd name="connsiteY5" fmla="*/ 844550 h 855494"/>
                <a:gd name="connsiteX6" fmla="*/ 349250 w 908050"/>
                <a:gd name="connsiteY6" fmla="*/ 812800 h 855494"/>
                <a:gd name="connsiteX7" fmla="*/ 190500 w 908050"/>
                <a:gd name="connsiteY7" fmla="*/ 635000 h 855494"/>
                <a:gd name="connsiteX8" fmla="*/ 57150 w 908050"/>
                <a:gd name="connsiteY8" fmla="*/ 438150 h 855494"/>
                <a:gd name="connsiteX9" fmla="*/ 44450 w 908050"/>
                <a:gd name="connsiteY9" fmla="*/ 393700 h 855494"/>
                <a:gd name="connsiteX10" fmla="*/ 6350 w 908050"/>
                <a:gd name="connsiteY10" fmla="*/ 285750 h 855494"/>
                <a:gd name="connsiteX11" fmla="*/ 0 w 908050"/>
                <a:gd name="connsiteY11" fmla="*/ 177800 h 855494"/>
                <a:gd name="connsiteX12" fmla="*/ 57150 w 908050"/>
                <a:gd name="connsiteY12" fmla="*/ 31750 h 855494"/>
                <a:gd name="connsiteX13" fmla="*/ 76200 w 908050"/>
                <a:gd name="connsiteY13" fmla="*/ 0 h 855494"/>
                <a:gd name="connsiteX0" fmla="*/ 908050 w 908050"/>
                <a:gd name="connsiteY0" fmla="*/ 44450 h 868138"/>
                <a:gd name="connsiteX1" fmla="*/ 901700 w 908050"/>
                <a:gd name="connsiteY1" fmla="*/ 266700 h 868138"/>
                <a:gd name="connsiteX2" fmla="*/ 895350 w 908050"/>
                <a:gd name="connsiteY2" fmla="*/ 298450 h 868138"/>
                <a:gd name="connsiteX3" fmla="*/ 844550 w 908050"/>
                <a:gd name="connsiteY3" fmla="*/ 488950 h 868138"/>
                <a:gd name="connsiteX4" fmla="*/ 565150 w 908050"/>
                <a:gd name="connsiteY4" fmla="*/ 844550 h 868138"/>
                <a:gd name="connsiteX5" fmla="*/ 349250 w 908050"/>
                <a:gd name="connsiteY5" fmla="*/ 812800 h 868138"/>
                <a:gd name="connsiteX6" fmla="*/ 190500 w 908050"/>
                <a:gd name="connsiteY6" fmla="*/ 635000 h 868138"/>
                <a:gd name="connsiteX7" fmla="*/ 57150 w 908050"/>
                <a:gd name="connsiteY7" fmla="*/ 438150 h 868138"/>
                <a:gd name="connsiteX8" fmla="*/ 44450 w 908050"/>
                <a:gd name="connsiteY8" fmla="*/ 393700 h 868138"/>
                <a:gd name="connsiteX9" fmla="*/ 6350 w 908050"/>
                <a:gd name="connsiteY9" fmla="*/ 285750 h 868138"/>
                <a:gd name="connsiteX10" fmla="*/ 0 w 908050"/>
                <a:gd name="connsiteY10" fmla="*/ 177800 h 868138"/>
                <a:gd name="connsiteX11" fmla="*/ 57150 w 908050"/>
                <a:gd name="connsiteY11" fmla="*/ 31750 h 868138"/>
                <a:gd name="connsiteX12" fmla="*/ 76200 w 908050"/>
                <a:gd name="connsiteY12" fmla="*/ 0 h 868138"/>
                <a:gd name="connsiteX0" fmla="*/ 908050 w 921905"/>
                <a:gd name="connsiteY0" fmla="*/ 44450 h 882226"/>
                <a:gd name="connsiteX1" fmla="*/ 901700 w 921905"/>
                <a:gd name="connsiteY1" fmla="*/ 266700 h 882226"/>
                <a:gd name="connsiteX2" fmla="*/ 895350 w 921905"/>
                <a:gd name="connsiteY2" fmla="*/ 298450 h 882226"/>
                <a:gd name="connsiteX3" fmla="*/ 565150 w 921905"/>
                <a:gd name="connsiteY3" fmla="*/ 844550 h 882226"/>
                <a:gd name="connsiteX4" fmla="*/ 349250 w 921905"/>
                <a:gd name="connsiteY4" fmla="*/ 812800 h 882226"/>
                <a:gd name="connsiteX5" fmla="*/ 190500 w 921905"/>
                <a:gd name="connsiteY5" fmla="*/ 635000 h 882226"/>
                <a:gd name="connsiteX6" fmla="*/ 57150 w 921905"/>
                <a:gd name="connsiteY6" fmla="*/ 438150 h 882226"/>
                <a:gd name="connsiteX7" fmla="*/ 44450 w 921905"/>
                <a:gd name="connsiteY7" fmla="*/ 393700 h 882226"/>
                <a:gd name="connsiteX8" fmla="*/ 6350 w 921905"/>
                <a:gd name="connsiteY8" fmla="*/ 285750 h 882226"/>
                <a:gd name="connsiteX9" fmla="*/ 0 w 921905"/>
                <a:gd name="connsiteY9" fmla="*/ 177800 h 882226"/>
                <a:gd name="connsiteX10" fmla="*/ 57150 w 921905"/>
                <a:gd name="connsiteY10" fmla="*/ 31750 h 882226"/>
                <a:gd name="connsiteX11" fmla="*/ 76200 w 921905"/>
                <a:gd name="connsiteY11" fmla="*/ 0 h 882226"/>
                <a:gd name="connsiteX0" fmla="*/ 908050 w 928338"/>
                <a:gd name="connsiteY0" fmla="*/ 44450 h 884576"/>
                <a:gd name="connsiteX1" fmla="*/ 901700 w 928338"/>
                <a:gd name="connsiteY1" fmla="*/ 266700 h 884576"/>
                <a:gd name="connsiteX2" fmla="*/ 565150 w 928338"/>
                <a:gd name="connsiteY2" fmla="*/ 844550 h 884576"/>
                <a:gd name="connsiteX3" fmla="*/ 349250 w 928338"/>
                <a:gd name="connsiteY3" fmla="*/ 812800 h 884576"/>
                <a:gd name="connsiteX4" fmla="*/ 190500 w 928338"/>
                <a:gd name="connsiteY4" fmla="*/ 635000 h 884576"/>
                <a:gd name="connsiteX5" fmla="*/ 57150 w 928338"/>
                <a:gd name="connsiteY5" fmla="*/ 438150 h 884576"/>
                <a:gd name="connsiteX6" fmla="*/ 44450 w 928338"/>
                <a:gd name="connsiteY6" fmla="*/ 393700 h 884576"/>
                <a:gd name="connsiteX7" fmla="*/ 6350 w 928338"/>
                <a:gd name="connsiteY7" fmla="*/ 285750 h 884576"/>
                <a:gd name="connsiteX8" fmla="*/ 0 w 928338"/>
                <a:gd name="connsiteY8" fmla="*/ 177800 h 884576"/>
                <a:gd name="connsiteX9" fmla="*/ 57150 w 928338"/>
                <a:gd name="connsiteY9" fmla="*/ 31750 h 884576"/>
                <a:gd name="connsiteX10" fmla="*/ 76200 w 928338"/>
                <a:gd name="connsiteY10" fmla="*/ 0 h 884576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57150 w 908050"/>
                <a:gd name="connsiteY4" fmla="*/ 438150 h 901027"/>
                <a:gd name="connsiteX5" fmla="*/ 44450 w 908050"/>
                <a:gd name="connsiteY5" fmla="*/ 393700 h 901027"/>
                <a:gd name="connsiteX6" fmla="*/ 6350 w 908050"/>
                <a:gd name="connsiteY6" fmla="*/ 285750 h 901027"/>
                <a:gd name="connsiteX7" fmla="*/ 0 w 908050"/>
                <a:gd name="connsiteY7" fmla="*/ 177800 h 901027"/>
                <a:gd name="connsiteX8" fmla="*/ 57150 w 908050"/>
                <a:gd name="connsiteY8" fmla="*/ 31750 h 901027"/>
                <a:gd name="connsiteX9" fmla="*/ 76200 w 908050"/>
                <a:gd name="connsiteY9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203199 w 908050"/>
                <a:gd name="connsiteY4" fmla="*/ 609599 h 901027"/>
                <a:gd name="connsiteX5" fmla="*/ 57150 w 908050"/>
                <a:gd name="connsiteY5" fmla="*/ 438150 h 901027"/>
                <a:gd name="connsiteX6" fmla="*/ 44450 w 908050"/>
                <a:gd name="connsiteY6" fmla="*/ 393700 h 901027"/>
                <a:gd name="connsiteX7" fmla="*/ 6350 w 908050"/>
                <a:gd name="connsiteY7" fmla="*/ 285750 h 901027"/>
                <a:gd name="connsiteX8" fmla="*/ 0 w 908050"/>
                <a:gd name="connsiteY8" fmla="*/ 177800 h 901027"/>
                <a:gd name="connsiteX9" fmla="*/ 57150 w 908050"/>
                <a:gd name="connsiteY9" fmla="*/ 31750 h 901027"/>
                <a:gd name="connsiteX10" fmla="*/ 76200 w 908050"/>
                <a:gd name="connsiteY10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203199 w 908050"/>
                <a:gd name="connsiteY4" fmla="*/ 609599 h 901027"/>
                <a:gd name="connsiteX5" fmla="*/ 171449 w 908050"/>
                <a:gd name="connsiteY5" fmla="*/ 622299 h 901027"/>
                <a:gd name="connsiteX6" fmla="*/ 57150 w 908050"/>
                <a:gd name="connsiteY6" fmla="*/ 438150 h 901027"/>
                <a:gd name="connsiteX7" fmla="*/ 44450 w 908050"/>
                <a:gd name="connsiteY7" fmla="*/ 393700 h 901027"/>
                <a:gd name="connsiteX8" fmla="*/ 6350 w 908050"/>
                <a:gd name="connsiteY8" fmla="*/ 285750 h 901027"/>
                <a:gd name="connsiteX9" fmla="*/ 0 w 908050"/>
                <a:gd name="connsiteY9" fmla="*/ 177800 h 901027"/>
                <a:gd name="connsiteX10" fmla="*/ 57150 w 908050"/>
                <a:gd name="connsiteY10" fmla="*/ 31750 h 901027"/>
                <a:gd name="connsiteX11" fmla="*/ 76200 w 908050"/>
                <a:gd name="connsiteY11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203199 w 908050"/>
                <a:gd name="connsiteY4" fmla="*/ 609599 h 901027"/>
                <a:gd name="connsiteX5" fmla="*/ 57150 w 908050"/>
                <a:gd name="connsiteY5" fmla="*/ 438150 h 901027"/>
                <a:gd name="connsiteX6" fmla="*/ 44450 w 908050"/>
                <a:gd name="connsiteY6" fmla="*/ 393700 h 901027"/>
                <a:gd name="connsiteX7" fmla="*/ 6350 w 908050"/>
                <a:gd name="connsiteY7" fmla="*/ 285750 h 901027"/>
                <a:gd name="connsiteX8" fmla="*/ 0 w 908050"/>
                <a:gd name="connsiteY8" fmla="*/ 177800 h 901027"/>
                <a:gd name="connsiteX9" fmla="*/ 57150 w 908050"/>
                <a:gd name="connsiteY9" fmla="*/ 31750 h 901027"/>
                <a:gd name="connsiteX10" fmla="*/ 76200 w 908050"/>
                <a:gd name="connsiteY10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57150 w 908050"/>
                <a:gd name="connsiteY4" fmla="*/ 438150 h 901027"/>
                <a:gd name="connsiteX5" fmla="*/ 44450 w 908050"/>
                <a:gd name="connsiteY5" fmla="*/ 393700 h 901027"/>
                <a:gd name="connsiteX6" fmla="*/ 6350 w 908050"/>
                <a:gd name="connsiteY6" fmla="*/ 285750 h 901027"/>
                <a:gd name="connsiteX7" fmla="*/ 0 w 908050"/>
                <a:gd name="connsiteY7" fmla="*/ 177800 h 901027"/>
                <a:gd name="connsiteX8" fmla="*/ 57150 w 908050"/>
                <a:gd name="connsiteY8" fmla="*/ 31750 h 901027"/>
                <a:gd name="connsiteX9" fmla="*/ 76200 w 908050"/>
                <a:gd name="connsiteY9" fmla="*/ 0 h 901027"/>
                <a:gd name="connsiteX0" fmla="*/ 908050 w 908050"/>
                <a:gd name="connsiteY0" fmla="*/ 44450 h 908679"/>
                <a:gd name="connsiteX1" fmla="*/ 565150 w 908050"/>
                <a:gd name="connsiteY1" fmla="*/ 844550 h 908679"/>
                <a:gd name="connsiteX2" fmla="*/ 349250 w 908050"/>
                <a:gd name="connsiteY2" fmla="*/ 812800 h 908679"/>
                <a:gd name="connsiteX3" fmla="*/ 57150 w 908050"/>
                <a:gd name="connsiteY3" fmla="*/ 438150 h 908679"/>
                <a:gd name="connsiteX4" fmla="*/ 44450 w 908050"/>
                <a:gd name="connsiteY4" fmla="*/ 393700 h 908679"/>
                <a:gd name="connsiteX5" fmla="*/ 6350 w 908050"/>
                <a:gd name="connsiteY5" fmla="*/ 285750 h 908679"/>
                <a:gd name="connsiteX6" fmla="*/ 0 w 908050"/>
                <a:gd name="connsiteY6" fmla="*/ 177800 h 908679"/>
                <a:gd name="connsiteX7" fmla="*/ 57150 w 908050"/>
                <a:gd name="connsiteY7" fmla="*/ 31750 h 908679"/>
                <a:gd name="connsiteX8" fmla="*/ 76200 w 908050"/>
                <a:gd name="connsiteY8" fmla="*/ 0 h 908679"/>
                <a:gd name="connsiteX0" fmla="*/ 908050 w 908050"/>
                <a:gd name="connsiteY0" fmla="*/ 44450 h 910592"/>
                <a:gd name="connsiteX1" fmla="*/ 565150 w 908050"/>
                <a:gd name="connsiteY1" fmla="*/ 844550 h 910592"/>
                <a:gd name="connsiteX2" fmla="*/ 349250 w 908050"/>
                <a:gd name="connsiteY2" fmla="*/ 812800 h 910592"/>
                <a:gd name="connsiteX3" fmla="*/ 44450 w 908050"/>
                <a:gd name="connsiteY3" fmla="*/ 393700 h 910592"/>
                <a:gd name="connsiteX4" fmla="*/ 6350 w 908050"/>
                <a:gd name="connsiteY4" fmla="*/ 285750 h 910592"/>
                <a:gd name="connsiteX5" fmla="*/ 0 w 908050"/>
                <a:gd name="connsiteY5" fmla="*/ 177800 h 910592"/>
                <a:gd name="connsiteX6" fmla="*/ 57150 w 908050"/>
                <a:gd name="connsiteY6" fmla="*/ 31750 h 910592"/>
                <a:gd name="connsiteX7" fmla="*/ 76200 w 908050"/>
                <a:gd name="connsiteY7" fmla="*/ 0 h 910592"/>
                <a:gd name="connsiteX0" fmla="*/ 928807 w 928807"/>
                <a:gd name="connsiteY0" fmla="*/ 44450 h 915521"/>
                <a:gd name="connsiteX1" fmla="*/ 585907 w 928807"/>
                <a:gd name="connsiteY1" fmla="*/ 844550 h 915521"/>
                <a:gd name="connsiteX2" fmla="*/ 370007 w 928807"/>
                <a:gd name="connsiteY2" fmla="*/ 812800 h 915521"/>
                <a:gd name="connsiteX3" fmla="*/ 27107 w 928807"/>
                <a:gd name="connsiteY3" fmla="*/ 285750 h 915521"/>
                <a:gd name="connsiteX4" fmla="*/ 20757 w 928807"/>
                <a:gd name="connsiteY4" fmla="*/ 177800 h 915521"/>
                <a:gd name="connsiteX5" fmla="*/ 77907 w 928807"/>
                <a:gd name="connsiteY5" fmla="*/ 31750 h 915521"/>
                <a:gd name="connsiteX6" fmla="*/ 96957 w 928807"/>
                <a:gd name="connsiteY6" fmla="*/ 0 h 915521"/>
                <a:gd name="connsiteX0" fmla="*/ 908050 w 908050"/>
                <a:gd name="connsiteY0" fmla="*/ 44450 h 920840"/>
                <a:gd name="connsiteX1" fmla="*/ 565150 w 908050"/>
                <a:gd name="connsiteY1" fmla="*/ 844550 h 920840"/>
                <a:gd name="connsiteX2" fmla="*/ 349250 w 908050"/>
                <a:gd name="connsiteY2" fmla="*/ 812800 h 920840"/>
                <a:gd name="connsiteX3" fmla="*/ 0 w 908050"/>
                <a:gd name="connsiteY3" fmla="*/ 177800 h 920840"/>
                <a:gd name="connsiteX4" fmla="*/ 57150 w 908050"/>
                <a:gd name="connsiteY4" fmla="*/ 31750 h 920840"/>
                <a:gd name="connsiteX5" fmla="*/ 76200 w 908050"/>
                <a:gd name="connsiteY5" fmla="*/ 0 h 920840"/>
                <a:gd name="connsiteX0" fmla="*/ 869997 w 869997"/>
                <a:gd name="connsiteY0" fmla="*/ 77910 h 962070"/>
                <a:gd name="connsiteX1" fmla="*/ 527097 w 869997"/>
                <a:gd name="connsiteY1" fmla="*/ 878010 h 962070"/>
                <a:gd name="connsiteX2" fmla="*/ 311197 w 869997"/>
                <a:gd name="connsiteY2" fmla="*/ 846260 h 962070"/>
                <a:gd name="connsiteX3" fmla="*/ 19097 w 869997"/>
                <a:gd name="connsiteY3" fmla="*/ 65210 h 962070"/>
                <a:gd name="connsiteX4" fmla="*/ 38147 w 869997"/>
                <a:gd name="connsiteY4" fmla="*/ 33460 h 962070"/>
                <a:gd name="connsiteX0" fmla="*/ 831850 w 831850"/>
                <a:gd name="connsiteY0" fmla="*/ 44450 h 930378"/>
                <a:gd name="connsiteX1" fmla="*/ 488950 w 831850"/>
                <a:gd name="connsiteY1" fmla="*/ 844550 h 930378"/>
                <a:gd name="connsiteX2" fmla="*/ 273050 w 831850"/>
                <a:gd name="connsiteY2" fmla="*/ 812800 h 930378"/>
                <a:gd name="connsiteX3" fmla="*/ 0 w 831850"/>
                <a:gd name="connsiteY3" fmla="*/ 0 h 930378"/>
                <a:gd name="connsiteX0" fmla="*/ 831850 w 831850"/>
                <a:gd name="connsiteY0" fmla="*/ 44450 h 844613"/>
                <a:gd name="connsiteX1" fmla="*/ 488950 w 831850"/>
                <a:gd name="connsiteY1" fmla="*/ 844550 h 844613"/>
                <a:gd name="connsiteX2" fmla="*/ 0 w 831850"/>
                <a:gd name="connsiteY2" fmla="*/ 0 h 844613"/>
                <a:gd name="connsiteX0" fmla="*/ 831850 w 831850"/>
                <a:gd name="connsiteY0" fmla="*/ 44450 h 946205"/>
                <a:gd name="connsiteX1" fmla="*/ 438150 w 831850"/>
                <a:gd name="connsiteY1" fmla="*/ 946150 h 946205"/>
                <a:gd name="connsiteX2" fmla="*/ 0 w 831850"/>
                <a:gd name="connsiteY2" fmla="*/ 0 h 946205"/>
                <a:gd name="connsiteX0" fmla="*/ 831850 w 831850"/>
                <a:gd name="connsiteY0" fmla="*/ 44450 h 946205"/>
                <a:gd name="connsiteX1" fmla="*/ 438150 w 831850"/>
                <a:gd name="connsiteY1" fmla="*/ 946150 h 946205"/>
                <a:gd name="connsiteX2" fmla="*/ 0 w 831850"/>
                <a:gd name="connsiteY2" fmla="*/ 0 h 946205"/>
                <a:gd name="connsiteX0" fmla="*/ 831850 w 831850"/>
                <a:gd name="connsiteY0" fmla="*/ 44450 h 946176"/>
                <a:gd name="connsiteX1" fmla="*/ 438150 w 831850"/>
                <a:gd name="connsiteY1" fmla="*/ 946150 h 946176"/>
                <a:gd name="connsiteX2" fmla="*/ 0 w 831850"/>
                <a:gd name="connsiteY2" fmla="*/ 0 h 946176"/>
                <a:gd name="connsiteX0" fmla="*/ 831850 w 831850"/>
                <a:gd name="connsiteY0" fmla="*/ 44450 h 946186"/>
                <a:gd name="connsiteX1" fmla="*/ 438150 w 831850"/>
                <a:gd name="connsiteY1" fmla="*/ 946150 h 946186"/>
                <a:gd name="connsiteX2" fmla="*/ 0 w 831850"/>
                <a:gd name="connsiteY2" fmla="*/ 0 h 946186"/>
                <a:gd name="connsiteX0" fmla="*/ 831850 w 842929"/>
                <a:gd name="connsiteY0" fmla="*/ 44450 h 946186"/>
                <a:gd name="connsiteX1" fmla="*/ 438150 w 842929"/>
                <a:gd name="connsiteY1" fmla="*/ 946150 h 946186"/>
                <a:gd name="connsiteX2" fmla="*/ 0 w 842929"/>
                <a:gd name="connsiteY2" fmla="*/ 0 h 946186"/>
                <a:gd name="connsiteX0" fmla="*/ 831850 w 840181"/>
                <a:gd name="connsiteY0" fmla="*/ 44450 h 946186"/>
                <a:gd name="connsiteX1" fmla="*/ 438150 w 840181"/>
                <a:gd name="connsiteY1" fmla="*/ 946150 h 946186"/>
                <a:gd name="connsiteX2" fmla="*/ 0 w 840181"/>
                <a:gd name="connsiteY2" fmla="*/ 0 h 946186"/>
                <a:gd name="connsiteX0" fmla="*/ 825500 w 825564"/>
                <a:gd name="connsiteY0" fmla="*/ 0 h 901706"/>
                <a:gd name="connsiteX1" fmla="*/ 431800 w 825564"/>
                <a:gd name="connsiteY1" fmla="*/ 901700 h 901706"/>
                <a:gd name="connsiteX2" fmla="*/ 0 w 825564"/>
                <a:gd name="connsiteY2" fmla="*/ 12700 h 901706"/>
                <a:gd name="connsiteX0" fmla="*/ 825500 w 826378"/>
                <a:gd name="connsiteY0" fmla="*/ 0 h 901723"/>
                <a:gd name="connsiteX1" fmla="*/ 431800 w 826378"/>
                <a:gd name="connsiteY1" fmla="*/ 901700 h 901723"/>
                <a:gd name="connsiteX2" fmla="*/ 0 w 826378"/>
                <a:gd name="connsiteY2" fmla="*/ 12700 h 9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378" h="901723">
                  <a:moveTo>
                    <a:pt x="825500" y="0"/>
                  </a:moveTo>
                  <a:cubicBezTo>
                    <a:pt x="830263" y="331788"/>
                    <a:pt x="829733" y="905933"/>
                    <a:pt x="431800" y="901700"/>
                  </a:cubicBezTo>
                  <a:cubicBezTo>
                    <a:pt x="33867" y="897467"/>
                    <a:pt x="6615" y="391848"/>
                    <a:pt x="0" y="127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ABFDF92-6F2A-4377-9CEB-0063FE6352D0}"/>
                </a:ext>
              </a:extLst>
            </p:cNvPr>
            <p:cNvSpPr/>
            <p:nvPr/>
          </p:nvSpPr>
          <p:spPr>
            <a:xfrm>
              <a:off x="23653204" y="25627739"/>
              <a:ext cx="421910" cy="5264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2.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26B4202-C7FD-4F06-867B-8AB514C13A6F}"/>
                </a:ext>
              </a:extLst>
            </p:cNvPr>
            <p:cNvSpPr/>
            <p:nvPr/>
          </p:nvSpPr>
          <p:spPr>
            <a:xfrm>
              <a:off x="24359104" y="24408642"/>
              <a:ext cx="9573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1. Call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3862B91-4618-407A-8579-0532B545823D}"/>
                </a:ext>
              </a:extLst>
            </p:cNvPr>
            <p:cNvCxnSpPr>
              <a:cxnSpLocks/>
            </p:cNvCxnSpPr>
            <p:nvPr/>
          </p:nvCxnSpPr>
          <p:spPr>
            <a:xfrm>
              <a:off x="24256973" y="24649821"/>
              <a:ext cx="0" cy="269779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3AFA48E-A64D-4DB8-B991-3C9D5C100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1886" y="24601580"/>
              <a:ext cx="0" cy="276465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C8068C-4BE8-4F39-A2BF-0D6315299ABA}"/>
                </a:ext>
              </a:extLst>
            </p:cNvPr>
            <p:cNvSpPr/>
            <p:nvPr/>
          </p:nvSpPr>
          <p:spPr>
            <a:xfrm>
              <a:off x="21984501" y="24408641"/>
              <a:ext cx="1359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3. Return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6749348-6491-429D-983F-0E178BEB7169}"/>
              </a:ext>
            </a:extLst>
          </p:cNvPr>
          <p:cNvSpPr/>
          <p:nvPr/>
        </p:nvSpPr>
        <p:spPr>
          <a:xfrm>
            <a:off x="26578647" y="23680121"/>
            <a:ext cx="5845733" cy="137090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Call </a:t>
            </a:r>
            <a:r>
              <a:rPr lang="en-US" sz="2400" dirty="0">
                <a:solidFill>
                  <a:schemeClr val="tx1"/>
                </a:solidFill>
              </a:rPr>
              <a:t>a ULT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Run a body of a ULT.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to the scheduler.</a:t>
            </a:r>
          </a:p>
        </p:txBody>
      </p:sp>
      <p:sp>
        <p:nvSpPr>
          <p:cNvPr id="275" name="Left Bracket 274">
            <a:extLst>
              <a:ext uri="{FF2B5EF4-FFF2-40B4-BE49-F238E27FC236}">
                <a16:creationId xmlns:a16="http://schemas.microsoft.com/office/drawing/2014/main" id="{2A6754CE-FE1D-4776-A632-8C1C04805A59}"/>
              </a:ext>
            </a:extLst>
          </p:cNvPr>
          <p:cNvSpPr/>
          <p:nvPr/>
        </p:nvSpPr>
        <p:spPr>
          <a:xfrm>
            <a:off x="27559328" y="18216575"/>
            <a:ext cx="232711" cy="183719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Left Bracket 275">
            <a:extLst>
              <a:ext uri="{FF2B5EF4-FFF2-40B4-BE49-F238E27FC236}">
                <a16:creationId xmlns:a16="http://schemas.microsoft.com/office/drawing/2014/main" id="{9C62D6B7-DEF9-4393-B351-3FC750A6E8EF}"/>
              </a:ext>
            </a:extLst>
          </p:cNvPr>
          <p:cNvSpPr/>
          <p:nvPr/>
        </p:nvSpPr>
        <p:spPr>
          <a:xfrm>
            <a:off x="27559328" y="20454292"/>
            <a:ext cx="232711" cy="183719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Left Bracket 276">
            <a:extLst>
              <a:ext uri="{FF2B5EF4-FFF2-40B4-BE49-F238E27FC236}">
                <a16:creationId xmlns:a16="http://schemas.microsoft.com/office/drawing/2014/main" id="{5A516CD6-949D-425B-B10A-AAF047EDB3F1}"/>
              </a:ext>
            </a:extLst>
          </p:cNvPr>
          <p:cNvSpPr/>
          <p:nvPr/>
        </p:nvSpPr>
        <p:spPr>
          <a:xfrm>
            <a:off x="27559328" y="20064933"/>
            <a:ext cx="232711" cy="38935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039D084-A512-4227-A5D8-20458BF287EA}"/>
              </a:ext>
            </a:extLst>
          </p:cNvPr>
          <p:cNvSpPr/>
          <p:nvPr/>
        </p:nvSpPr>
        <p:spPr>
          <a:xfrm>
            <a:off x="27232020" y="189509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565AC9B3-7972-4E1F-82DC-0D595B38735E}"/>
              </a:ext>
            </a:extLst>
          </p:cNvPr>
          <p:cNvSpPr/>
          <p:nvPr/>
        </p:nvSpPr>
        <p:spPr>
          <a:xfrm>
            <a:off x="27235226" y="20105014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87918426-3FAE-4C45-8A6F-3D9C3EDB3FCD}"/>
              </a:ext>
            </a:extLst>
          </p:cNvPr>
          <p:cNvSpPr/>
          <p:nvPr/>
        </p:nvSpPr>
        <p:spPr>
          <a:xfrm>
            <a:off x="27225854" y="21198252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</a:t>
            </a:r>
          </a:p>
        </p:txBody>
      </p:sp>
      <p:sp>
        <p:nvSpPr>
          <p:cNvPr id="291" name="Left Bracket 290">
            <a:extLst>
              <a:ext uri="{FF2B5EF4-FFF2-40B4-BE49-F238E27FC236}">
                <a16:creationId xmlns:a16="http://schemas.microsoft.com/office/drawing/2014/main" id="{81A92762-38B3-4FFC-9817-AC3AE924D33D}"/>
              </a:ext>
            </a:extLst>
          </p:cNvPr>
          <p:cNvSpPr/>
          <p:nvPr/>
        </p:nvSpPr>
        <p:spPr>
          <a:xfrm>
            <a:off x="26514922" y="23806917"/>
            <a:ext cx="232711" cy="31687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Left Bracket 291">
            <a:extLst>
              <a:ext uri="{FF2B5EF4-FFF2-40B4-BE49-F238E27FC236}">
                <a16:creationId xmlns:a16="http://schemas.microsoft.com/office/drawing/2014/main" id="{C5DF371F-AA95-4CC7-A188-25B9C75D8B9D}"/>
              </a:ext>
            </a:extLst>
          </p:cNvPr>
          <p:cNvSpPr/>
          <p:nvPr/>
        </p:nvSpPr>
        <p:spPr>
          <a:xfrm>
            <a:off x="26514922" y="24524314"/>
            <a:ext cx="274436" cy="40051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Left Bracket 292">
            <a:extLst>
              <a:ext uri="{FF2B5EF4-FFF2-40B4-BE49-F238E27FC236}">
                <a16:creationId xmlns:a16="http://schemas.microsoft.com/office/drawing/2014/main" id="{8DCC1040-4EC7-45C1-B5FA-AF08E76E6BB6}"/>
              </a:ext>
            </a:extLst>
          </p:cNvPr>
          <p:cNvSpPr/>
          <p:nvPr/>
        </p:nvSpPr>
        <p:spPr>
          <a:xfrm>
            <a:off x="26514922" y="24134954"/>
            <a:ext cx="232711" cy="38935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764BB4C-72A8-4DFE-8FB3-904A1CBCAC75}"/>
              </a:ext>
            </a:extLst>
          </p:cNvPr>
          <p:cNvSpPr/>
          <p:nvPr/>
        </p:nvSpPr>
        <p:spPr>
          <a:xfrm>
            <a:off x="26199803" y="237925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970B049-A279-4C0B-9735-4DE4FA0087E3}"/>
              </a:ext>
            </a:extLst>
          </p:cNvPr>
          <p:cNvSpPr/>
          <p:nvPr/>
        </p:nvSpPr>
        <p:spPr>
          <a:xfrm>
            <a:off x="26190820" y="24175035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66CF7107-884D-4339-BB13-E2F176DA9220}"/>
              </a:ext>
            </a:extLst>
          </p:cNvPr>
          <p:cNvSpPr/>
          <p:nvPr/>
        </p:nvSpPr>
        <p:spPr>
          <a:xfrm>
            <a:off x="26196929" y="24535501"/>
            <a:ext cx="393200" cy="380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DB980B8-E671-411D-926B-78641F80C9E9}"/>
              </a:ext>
            </a:extLst>
          </p:cNvPr>
          <p:cNvSpPr/>
          <p:nvPr/>
        </p:nvSpPr>
        <p:spPr>
          <a:xfrm>
            <a:off x="33217114" y="29144594"/>
            <a:ext cx="104787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[1] H. Lu, S. </a:t>
            </a:r>
            <a:r>
              <a:rPr lang="en-US" sz="2400" dirty="0" err="1"/>
              <a:t>Seo</a:t>
            </a:r>
            <a:r>
              <a:rPr lang="en-US" sz="2400" dirty="0"/>
              <a:t>, and P. Balaji. MPI+ULT: Overlapping communication and</a:t>
            </a:r>
            <a:br>
              <a:rPr lang="en-US" sz="2400" dirty="0"/>
            </a:br>
            <a:r>
              <a:rPr lang="en-US" sz="2400" dirty="0"/>
              <a:t>      computation with user-level threads. HPCC ’15, Aug. 2015.</a:t>
            </a:r>
          </a:p>
          <a:p>
            <a:r>
              <a:rPr lang="en-US" sz="2400" dirty="0"/>
              <a:t>[2] Argobots: A Lightweight Low-level Threading/Tasking Framework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u="sng" dirty="0">
                <a:solidFill>
                  <a:srgbClr val="0000FF"/>
                </a:solidFill>
              </a:rPr>
              <a:t>http://www.argobots.org/</a:t>
            </a:r>
          </a:p>
          <a:p>
            <a:r>
              <a:rPr lang="en-US" sz="2400" dirty="0"/>
              <a:t>[3] D. L. Eager and J. </a:t>
            </a:r>
            <a:r>
              <a:rPr lang="en-US" sz="2400" dirty="0" err="1"/>
              <a:t>Jahorjan</a:t>
            </a:r>
            <a:r>
              <a:rPr lang="en-US" sz="2400" dirty="0"/>
              <a:t>. Chores: Enhanced run-time support for shared-</a:t>
            </a:r>
            <a:br>
              <a:rPr lang="en-US" sz="2400" dirty="0"/>
            </a:br>
            <a:r>
              <a:rPr lang="en-US" sz="2400" dirty="0"/>
              <a:t>      memory parallel computing. TOCS, Feb. 1993.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FC316A2-AED0-4C52-9A84-28CB483839B6}"/>
              </a:ext>
            </a:extLst>
          </p:cNvPr>
          <p:cNvSpPr/>
          <p:nvPr/>
        </p:nvSpPr>
        <p:spPr>
          <a:xfrm>
            <a:off x="32957621" y="20649084"/>
            <a:ext cx="109335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Full = </a:t>
            </a:r>
            <a:r>
              <a:rPr lang="en-US" sz="2000" dirty="0" err="1"/>
              <a:t>LCtx</a:t>
            </a:r>
            <a:r>
              <a:rPr lang="en-US" sz="2000" dirty="0"/>
              <a:t>, SA = SA, Scale factor = 20, edge factor = 16, max # of threads = 4096, finest granularity (traverse per thread), Average of 10 times execution / 4 x Intel Xeon Phi 7210  (KNL) 64 threads / 1.3GHz (turbo-boost is off) / Compiled by </a:t>
            </a:r>
            <a:r>
              <a:rPr lang="en-US" sz="2000" dirty="0" err="1"/>
              <a:t>icc</a:t>
            </a:r>
            <a:r>
              <a:rPr lang="en-US" sz="2000" dirty="0"/>
              <a:t> 17.2.174 / Stack size : 16KB / Error &lt; 5% / Red Hat 4.8.5-16 / Huge page is enabled. / OFI140-psm2</a:t>
            </a:r>
          </a:p>
        </p:txBody>
      </p:sp>
      <p:sp>
        <p:nvSpPr>
          <p:cNvPr id="312" name="Arrow: Down 311">
            <a:extLst>
              <a:ext uri="{FF2B5EF4-FFF2-40B4-BE49-F238E27FC236}">
                <a16:creationId xmlns:a16="http://schemas.microsoft.com/office/drawing/2014/main" id="{65EABDD7-6C86-4E9D-839E-87DE6855FCC8}"/>
              </a:ext>
            </a:extLst>
          </p:cNvPr>
          <p:cNvSpPr/>
          <p:nvPr/>
        </p:nvSpPr>
        <p:spPr>
          <a:xfrm rot="10800000">
            <a:off x="35832014" y="7799278"/>
            <a:ext cx="922476" cy="1170235"/>
          </a:xfrm>
          <a:prstGeom prst="downArrow">
            <a:avLst/>
          </a:prstGeom>
          <a:solidFill>
            <a:srgbClr val="FF0000"/>
          </a:solidFill>
          <a:ln w="635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EB709C6-FE9F-471F-88D7-C0D4A010ADFD}"/>
              </a:ext>
            </a:extLst>
          </p:cNvPr>
          <p:cNvSpPr/>
          <p:nvPr/>
        </p:nvSpPr>
        <p:spPr>
          <a:xfrm>
            <a:off x="36754490" y="7845786"/>
            <a:ext cx="15620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Larger</a:t>
            </a:r>
            <a:br>
              <a:rPr lang="en-US" sz="3200" dirty="0"/>
            </a:br>
            <a:r>
              <a:rPr lang="en-US" sz="3200" dirty="0"/>
              <a:t>is better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C9944C5-95A6-4ED3-A52E-FC0324A8698F}"/>
              </a:ext>
            </a:extLst>
          </p:cNvPr>
          <p:cNvSpPr/>
          <p:nvPr/>
        </p:nvSpPr>
        <p:spPr>
          <a:xfrm>
            <a:off x="33465337" y="18400155"/>
            <a:ext cx="104258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optimistic threading technique (</a:t>
            </a:r>
            <a:r>
              <a:rPr lang="en-US" sz="3200" b="1" dirty="0">
                <a:solidFill>
                  <a:srgbClr val="FF0000"/>
                </a:solidFill>
              </a:rPr>
              <a:t>SA</a:t>
            </a:r>
            <a:r>
              <a:rPr lang="en-US" sz="3200" dirty="0">
                <a:solidFill>
                  <a:srgbClr val="FF0000"/>
                </a:solidFill>
              </a:rPr>
              <a:t>) improved performance</a:t>
            </a:r>
            <a:r>
              <a:rPr lang="en-US" sz="3200" dirty="0"/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We cannot use </a:t>
            </a:r>
            <a:r>
              <a:rPr lang="en-US" sz="3200" b="1" dirty="0" err="1"/>
              <a:t>RtC</a:t>
            </a:r>
            <a:r>
              <a:rPr lang="en-US" sz="3200" b="1" dirty="0"/>
              <a:t> </a:t>
            </a:r>
            <a:r>
              <a:rPr lang="en-US" sz="3200" dirty="0"/>
              <a:t>since ULTs may call MPI functions.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00D77F3-55B8-42B1-9311-F22A27B2D2F9}"/>
              </a:ext>
            </a:extLst>
          </p:cNvPr>
          <p:cNvSpPr/>
          <p:nvPr/>
        </p:nvSpPr>
        <p:spPr>
          <a:xfrm>
            <a:off x="22412885" y="26252592"/>
            <a:ext cx="2193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SA:</a:t>
            </a:r>
            <a:endParaRPr lang="en-US" sz="4000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8AE9A1-4B5D-4D3F-87A0-7D7D1717F524}"/>
              </a:ext>
            </a:extLst>
          </p:cNvPr>
          <p:cNvGrpSpPr/>
          <p:nvPr/>
        </p:nvGrpSpPr>
        <p:grpSpPr>
          <a:xfrm>
            <a:off x="23029007" y="27010721"/>
            <a:ext cx="3331916" cy="2951348"/>
            <a:chOff x="21984501" y="23045539"/>
            <a:chExt cx="3331916" cy="336577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6386456-2D85-4D97-9761-4AEEE914A284}"/>
                </a:ext>
              </a:extLst>
            </p:cNvPr>
            <p:cNvSpPr/>
            <p:nvPr/>
          </p:nvSpPr>
          <p:spPr>
            <a:xfrm>
              <a:off x="23030858" y="23045539"/>
              <a:ext cx="1668405" cy="33657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47DD197-3E56-4C1B-8FD5-34525162B1FB}"/>
                </a:ext>
              </a:extLst>
            </p:cNvPr>
            <p:cNvSpPr/>
            <p:nvPr/>
          </p:nvSpPr>
          <p:spPr>
            <a:xfrm>
              <a:off x="23030858" y="23045539"/>
              <a:ext cx="1668405" cy="17782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Scheduler’s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E05B899-985A-42CC-A594-13253ACF7B3C}"/>
                </a:ext>
              </a:extLst>
            </p:cNvPr>
            <p:cNvSpPr/>
            <p:nvPr/>
          </p:nvSpPr>
          <p:spPr>
            <a:xfrm>
              <a:off x="23030857" y="24818703"/>
              <a:ext cx="1668405" cy="7818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ULT’s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10A454C-A791-448F-B41B-9425E0ABD888}"/>
                </a:ext>
              </a:extLst>
            </p:cNvPr>
            <p:cNvSpPr/>
            <p:nvPr/>
          </p:nvSpPr>
          <p:spPr>
            <a:xfrm>
              <a:off x="23421886" y="24818703"/>
              <a:ext cx="826378" cy="1402708"/>
            </a:xfrm>
            <a:custGeom>
              <a:avLst/>
              <a:gdLst>
                <a:gd name="connsiteX0" fmla="*/ 908050 w 908050"/>
                <a:gd name="connsiteY0" fmla="*/ 44450 h 857250"/>
                <a:gd name="connsiteX1" fmla="*/ 901700 w 908050"/>
                <a:gd name="connsiteY1" fmla="*/ 266700 h 857250"/>
                <a:gd name="connsiteX2" fmla="*/ 895350 w 908050"/>
                <a:gd name="connsiteY2" fmla="*/ 298450 h 857250"/>
                <a:gd name="connsiteX3" fmla="*/ 844550 w 908050"/>
                <a:gd name="connsiteY3" fmla="*/ 488950 h 857250"/>
                <a:gd name="connsiteX4" fmla="*/ 749300 w 908050"/>
                <a:gd name="connsiteY4" fmla="*/ 660400 h 857250"/>
                <a:gd name="connsiteX5" fmla="*/ 666750 w 908050"/>
                <a:gd name="connsiteY5" fmla="*/ 774700 h 857250"/>
                <a:gd name="connsiteX6" fmla="*/ 647700 w 908050"/>
                <a:gd name="connsiteY6" fmla="*/ 793750 h 857250"/>
                <a:gd name="connsiteX7" fmla="*/ 565150 w 908050"/>
                <a:gd name="connsiteY7" fmla="*/ 844550 h 857250"/>
                <a:gd name="connsiteX8" fmla="*/ 476250 w 908050"/>
                <a:gd name="connsiteY8" fmla="*/ 857250 h 857250"/>
                <a:gd name="connsiteX9" fmla="*/ 349250 w 908050"/>
                <a:gd name="connsiteY9" fmla="*/ 812800 h 857250"/>
                <a:gd name="connsiteX10" fmla="*/ 190500 w 908050"/>
                <a:gd name="connsiteY10" fmla="*/ 635000 h 857250"/>
                <a:gd name="connsiteX11" fmla="*/ 57150 w 908050"/>
                <a:gd name="connsiteY11" fmla="*/ 438150 h 857250"/>
                <a:gd name="connsiteX12" fmla="*/ 44450 w 908050"/>
                <a:gd name="connsiteY12" fmla="*/ 393700 h 857250"/>
                <a:gd name="connsiteX13" fmla="*/ 6350 w 908050"/>
                <a:gd name="connsiteY13" fmla="*/ 285750 h 857250"/>
                <a:gd name="connsiteX14" fmla="*/ 0 w 908050"/>
                <a:gd name="connsiteY14" fmla="*/ 177800 h 857250"/>
                <a:gd name="connsiteX15" fmla="*/ 57150 w 908050"/>
                <a:gd name="connsiteY15" fmla="*/ 31750 h 857250"/>
                <a:gd name="connsiteX16" fmla="*/ 76200 w 908050"/>
                <a:gd name="connsiteY16" fmla="*/ 0 h 857250"/>
                <a:gd name="connsiteX0" fmla="*/ 908050 w 908050"/>
                <a:gd name="connsiteY0" fmla="*/ 44450 h 863033"/>
                <a:gd name="connsiteX1" fmla="*/ 901700 w 908050"/>
                <a:gd name="connsiteY1" fmla="*/ 266700 h 863033"/>
                <a:gd name="connsiteX2" fmla="*/ 895350 w 908050"/>
                <a:gd name="connsiteY2" fmla="*/ 298450 h 863033"/>
                <a:gd name="connsiteX3" fmla="*/ 844550 w 908050"/>
                <a:gd name="connsiteY3" fmla="*/ 488950 h 863033"/>
                <a:gd name="connsiteX4" fmla="*/ 749300 w 908050"/>
                <a:gd name="connsiteY4" fmla="*/ 660400 h 863033"/>
                <a:gd name="connsiteX5" fmla="*/ 666750 w 908050"/>
                <a:gd name="connsiteY5" fmla="*/ 774700 h 863033"/>
                <a:gd name="connsiteX6" fmla="*/ 647700 w 908050"/>
                <a:gd name="connsiteY6" fmla="*/ 793750 h 863033"/>
                <a:gd name="connsiteX7" fmla="*/ 565150 w 908050"/>
                <a:gd name="connsiteY7" fmla="*/ 844550 h 863033"/>
                <a:gd name="connsiteX8" fmla="*/ 476250 w 908050"/>
                <a:gd name="connsiteY8" fmla="*/ 857250 h 863033"/>
                <a:gd name="connsiteX9" fmla="*/ 349250 w 908050"/>
                <a:gd name="connsiteY9" fmla="*/ 812800 h 863033"/>
                <a:gd name="connsiteX10" fmla="*/ 190500 w 908050"/>
                <a:gd name="connsiteY10" fmla="*/ 635000 h 863033"/>
                <a:gd name="connsiteX11" fmla="*/ 57150 w 908050"/>
                <a:gd name="connsiteY11" fmla="*/ 438150 h 863033"/>
                <a:gd name="connsiteX12" fmla="*/ 44450 w 908050"/>
                <a:gd name="connsiteY12" fmla="*/ 393700 h 863033"/>
                <a:gd name="connsiteX13" fmla="*/ 6350 w 908050"/>
                <a:gd name="connsiteY13" fmla="*/ 285750 h 863033"/>
                <a:gd name="connsiteX14" fmla="*/ 0 w 908050"/>
                <a:gd name="connsiteY14" fmla="*/ 177800 h 863033"/>
                <a:gd name="connsiteX15" fmla="*/ 57150 w 908050"/>
                <a:gd name="connsiteY15" fmla="*/ 31750 h 863033"/>
                <a:gd name="connsiteX16" fmla="*/ 76200 w 908050"/>
                <a:gd name="connsiteY16" fmla="*/ 0 h 863033"/>
                <a:gd name="connsiteX0" fmla="*/ 908050 w 908050"/>
                <a:gd name="connsiteY0" fmla="*/ 44450 h 845850"/>
                <a:gd name="connsiteX1" fmla="*/ 901700 w 908050"/>
                <a:gd name="connsiteY1" fmla="*/ 266700 h 845850"/>
                <a:gd name="connsiteX2" fmla="*/ 895350 w 908050"/>
                <a:gd name="connsiteY2" fmla="*/ 298450 h 845850"/>
                <a:gd name="connsiteX3" fmla="*/ 844550 w 908050"/>
                <a:gd name="connsiteY3" fmla="*/ 488950 h 845850"/>
                <a:gd name="connsiteX4" fmla="*/ 749300 w 908050"/>
                <a:gd name="connsiteY4" fmla="*/ 660400 h 845850"/>
                <a:gd name="connsiteX5" fmla="*/ 666750 w 908050"/>
                <a:gd name="connsiteY5" fmla="*/ 774700 h 845850"/>
                <a:gd name="connsiteX6" fmla="*/ 647700 w 908050"/>
                <a:gd name="connsiteY6" fmla="*/ 793750 h 845850"/>
                <a:gd name="connsiteX7" fmla="*/ 565150 w 908050"/>
                <a:gd name="connsiteY7" fmla="*/ 844550 h 845850"/>
                <a:gd name="connsiteX8" fmla="*/ 349250 w 908050"/>
                <a:gd name="connsiteY8" fmla="*/ 812800 h 845850"/>
                <a:gd name="connsiteX9" fmla="*/ 190500 w 908050"/>
                <a:gd name="connsiteY9" fmla="*/ 635000 h 845850"/>
                <a:gd name="connsiteX10" fmla="*/ 57150 w 908050"/>
                <a:gd name="connsiteY10" fmla="*/ 438150 h 845850"/>
                <a:gd name="connsiteX11" fmla="*/ 44450 w 908050"/>
                <a:gd name="connsiteY11" fmla="*/ 393700 h 845850"/>
                <a:gd name="connsiteX12" fmla="*/ 6350 w 908050"/>
                <a:gd name="connsiteY12" fmla="*/ 285750 h 845850"/>
                <a:gd name="connsiteX13" fmla="*/ 0 w 908050"/>
                <a:gd name="connsiteY13" fmla="*/ 177800 h 845850"/>
                <a:gd name="connsiteX14" fmla="*/ 57150 w 908050"/>
                <a:gd name="connsiteY14" fmla="*/ 31750 h 845850"/>
                <a:gd name="connsiteX15" fmla="*/ 76200 w 908050"/>
                <a:gd name="connsiteY15" fmla="*/ 0 h 845850"/>
                <a:gd name="connsiteX0" fmla="*/ 908050 w 908050"/>
                <a:gd name="connsiteY0" fmla="*/ 44450 h 847181"/>
                <a:gd name="connsiteX1" fmla="*/ 901700 w 908050"/>
                <a:gd name="connsiteY1" fmla="*/ 266700 h 847181"/>
                <a:gd name="connsiteX2" fmla="*/ 895350 w 908050"/>
                <a:gd name="connsiteY2" fmla="*/ 298450 h 847181"/>
                <a:gd name="connsiteX3" fmla="*/ 844550 w 908050"/>
                <a:gd name="connsiteY3" fmla="*/ 488950 h 847181"/>
                <a:gd name="connsiteX4" fmla="*/ 749300 w 908050"/>
                <a:gd name="connsiteY4" fmla="*/ 660400 h 847181"/>
                <a:gd name="connsiteX5" fmla="*/ 666750 w 908050"/>
                <a:gd name="connsiteY5" fmla="*/ 774700 h 847181"/>
                <a:gd name="connsiteX6" fmla="*/ 565150 w 908050"/>
                <a:gd name="connsiteY6" fmla="*/ 844550 h 847181"/>
                <a:gd name="connsiteX7" fmla="*/ 349250 w 908050"/>
                <a:gd name="connsiteY7" fmla="*/ 812800 h 847181"/>
                <a:gd name="connsiteX8" fmla="*/ 190500 w 908050"/>
                <a:gd name="connsiteY8" fmla="*/ 635000 h 847181"/>
                <a:gd name="connsiteX9" fmla="*/ 57150 w 908050"/>
                <a:gd name="connsiteY9" fmla="*/ 438150 h 847181"/>
                <a:gd name="connsiteX10" fmla="*/ 44450 w 908050"/>
                <a:gd name="connsiteY10" fmla="*/ 393700 h 847181"/>
                <a:gd name="connsiteX11" fmla="*/ 6350 w 908050"/>
                <a:gd name="connsiteY11" fmla="*/ 285750 h 847181"/>
                <a:gd name="connsiteX12" fmla="*/ 0 w 908050"/>
                <a:gd name="connsiteY12" fmla="*/ 177800 h 847181"/>
                <a:gd name="connsiteX13" fmla="*/ 57150 w 908050"/>
                <a:gd name="connsiteY13" fmla="*/ 31750 h 847181"/>
                <a:gd name="connsiteX14" fmla="*/ 76200 w 908050"/>
                <a:gd name="connsiteY14" fmla="*/ 0 h 847181"/>
                <a:gd name="connsiteX0" fmla="*/ 908050 w 908050"/>
                <a:gd name="connsiteY0" fmla="*/ 44450 h 855494"/>
                <a:gd name="connsiteX1" fmla="*/ 901700 w 908050"/>
                <a:gd name="connsiteY1" fmla="*/ 266700 h 855494"/>
                <a:gd name="connsiteX2" fmla="*/ 895350 w 908050"/>
                <a:gd name="connsiteY2" fmla="*/ 298450 h 855494"/>
                <a:gd name="connsiteX3" fmla="*/ 844550 w 908050"/>
                <a:gd name="connsiteY3" fmla="*/ 488950 h 855494"/>
                <a:gd name="connsiteX4" fmla="*/ 749300 w 908050"/>
                <a:gd name="connsiteY4" fmla="*/ 660400 h 855494"/>
                <a:gd name="connsiteX5" fmla="*/ 565150 w 908050"/>
                <a:gd name="connsiteY5" fmla="*/ 844550 h 855494"/>
                <a:gd name="connsiteX6" fmla="*/ 349250 w 908050"/>
                <a:gd name="connsiteY6" fmla="*/ 812800 h 855494"/>
                <a:gd name="connsiteX7" fmla="*/ 190500 w 908050"/>
                <a:gd name="connsiteY7" fmla="*/ 635000 h 855494"/>
                <a:gd name="connsiteX8" fmla="*/ 57150 w 908050"/>
                <a:gd name="connsiteY8" fmla="*/ 438150 h 855494"/>
                <a:gd name="connsiteX9" fmla="*/ 44450 w 908050"/>
                <a:gd name="connsiteY9" fmla="*/ 393700 h 855494"/>
                <a:gd name="connsiteX10" fmla="*/ 6350 w 908050"/>
                <a:gd name="connsiteY10" fmla="*/ 285750 h 855494"/>
                <a:gd name="connsiteX11" fmla="*/ 0 w 908050"/>
                <a:gd name="connsiteY11" fmla="*/ 177800 h 855494"/>
                <a:gd name="connsiteX12" fmla="*/ 57150 w 908050"/>
                <a:gd name="connsiteY12" fmla="*/ 31750 h 855494"/>
                <a:gd name="connsiteX13" fmla="*/ 76200 w 908050"/>
                <a:gd name="connsiteY13" fmla="*/ 0 h 855494"/>
                <a:gd name="connsiteX0" fmla="*/ 908050 w 908050"/>
                <a:gd name="connsiteY0" fmla="*/ 44450 h 868138"/>
                <a:gd name="connsiteX1" fmla="*/ 901700 w 908050"/>
                <a:gd name="connsiteY1" fmla="*/ 266700 h 868138"/>
                <a:gd name="connsiteX2" fmla="*/ 895350 w 908050"/>
                <a:gd name="connsiteY2" fmla="*/ 298450 h 868138"/>
                <a:gd name="connsiteX3" fmla="*/ 844550 w 908050"/>
                <a:gd name="connsiteY3" fmla="*/ 488950 h 868138"/>
                <a:gd name="connsiteX4" fmla="*/ 565150 w 908050"/>
                <a:gd name="connsiteY4" fmla="*/ 844550 h 868138"/>
                <a:gd name="connsiteX5" fmla="*/ 349250 w 908050"/>
                <a:gd name="connsiteY5" fmla="*/ 812800 h 868138"/>
                <a:gd name="connsiteX6" fmla="*/ 190500 w 908050"/>
                <a:gd name="connsiteY6" fmla="*/ 635000 h 868138"/>
                <a:gd name="connsiteX7" fmla="*/ 57150 w 908050"/>
                <a:gd name="connsiteY7" fmla="*/ 438150 h 868138"/>
                <a:gd name="connsiteX8" fmla="*/ 44450 w 908050"/>
                <a:gd name="connsiteY8" fmla="*/ 393700 h 868138"/>
                <a:gd name="connsiteX9" fmla="*/ 6350 w 908050"/>
                <a:gd name="connsiteY9" fmla="*/ 285750 h 868138"/>
                <a:gd name="connsiteX10" fmla="*/ 0 w 908050"/>
                <a:gd name="connsiteY10" fmla="*/ 177800 h 868138"/>
                <a:gd name="connsiteX11" fmla="*/ 57150 w 908050"/>
                <a:gd name="connsiteY11" fmla="*/ 31750 h 868138"/>
                <a:gd name="connsiteX12" fmla="*/ 76200 w 908050"/>
                <a:gd name="connsiteY12" fmla="*/ 0 h 868138"/>
                <a:gd name="connsiteX0" fmla="*/ 908050 w 921905"/>
                <a:gd name="connsiteY0" fmla="*/ 44450 h 882226"/>
                <a:gd name="connsiteX1" fmla="*/ 901700 w 921905"/>
                <a:gd name="connsiteY1" fmla="*/ 266700 h 882226"/>
                <a:gd name="connsiteX2" fmla="*/ 895350 w 921905"/>
                <a:gd name="connsiteY2" fmla="*/ 298450 h 882226"/>
                <a:gd name="connsiteX3" fmla="*/ 565150 w 921905"/>
                <a:gd name="connsiteY3" fmla="*/ 844550 h 882226"/>
                <a:gd name="connsiteX4" fmla="*/ 349250 w 921905"/>
                <a:gd name="connsiteY4" fmla="*/ 812800 h 882226"/>
                <a:gd name="connsiteX5" fmla="*/ 190500 w 921905"/>
                <a:gd name="connsiteY5" fmla="*/ 635000 h 882226"/>
                <a:gd name="connsiteX6" fmla="*/ 57150 w 921905"/>
                <a:gd name="connsiteY6" fmla="*/ 438150 h 882226"/>
                <a:gd name="connsiteX7" fmla="*/ 44450 w 921905"/>
                <a:gd name="connsiteY7" fmla="*/ 393700 h 882226"/>
                <a:gd name="connsiteX8" fmla="*/ 6350 w 921905"/>
                <a:gd name="connsiteY8" fmla="*/ 285750 h 882226"/>
                <a:gd name="connsiteX9" fmla="*/ 0 w 921905"/>
                <a:gd name="connsiteY9" fmla="*/ 177800 h 882226"/>
                <a:gd name="connsiteX10" fmla="*/ 57150 w 921905"/>
                <a:gd name="connsiteY10" fmla="*/ 31750 h 882226"/>
                <a:gd name="connsiteX11" fmla="*/ 76200 w 921905"/>
                <a:gd name="connsiteY11" fmla="*/ 0 h 882226"/>
                <a:gd name="connsiteX0" fmla="*/ 908050 w 928338"/>
                <a:gd name="connsiteY0" fmla="*/ 44450 h 884576"/>
                <a:gd name="connsiteX1" fmla="*/ 901700 w 928338"/>
                <a:gd name="connsiteY1" fmla="*/ 266700 h 884576"/>
                <a:gd name="connsiteX2" fmla="*/ 565150 w 928338"/>
                <a:gd name="connsiteY2" fmla="*/ 844550 h 884576"/>
                <a:gd name="connsiteX3" fmla="*/ 349250 w 928338"/>
                <a:gd name="connsiteY3" fmla="*/ 812800 h 884576"/>
                <a:gd name="connsiteX4" fmla="*/ 190500 w 928338"/>
                <a:gd name="connsiteY4" fmla="*/ 635000 h 884576"/>
                <a:gd name="connsiteX5" fmla="*/ 57150 w 928338"/>
                <a:gd name="connsiteY5" fmla="*/ 438150 h 884576"/>
                <a:gd name="connsiteX6" fmla="*/ 44450 w 928338"/>
                <a:gd name="connsiteY6" fmla="*/ 393700 h 884576"/>
                <a:gd name="connsiteX7" fmla="*/ 6350 w 928338"/>
                <a:gd name="connsiteY7" fmla="*/ 285750 h 884576"/>
                <a:gd name="connsiteX8" fmla="*/ 0 w 928338"/>
                <a:gd name="connsiteY8" fmla="*/ 177800 h 884576"/>
                <a:gd name="connsiteX9" fmla="*/ 57150 w 928338"/>
                <a:gd name="connsiteY9" fmla="*/ 31750 h 884576"/>
                <a:gd name="connsiteX10" fmla="*/ 76200 w 928338"/>
                <a:gd name="connsiteY10" fmla="*/ 0 h 884576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57150 w 908050"/>
                <a:gd name="connsiteY4" fmla="*/ 438150 h 901027"/>
                <a:gd name="connsiteX5" fmla="*/ 44450 w 908050"/>
                <a:gd name="connsiteY5" fmla="*/ 393700 h 901027"/>
                <a:gd name="connsiteX6" fmla="*/ 6350 w 908050"/>
                <a:gd name="connsiteY6" fmla="*/ 285750 h 901027"/>
                <a:gd name="connsiteX7" fmla="*/ 0 w 908050"/>
                <a:gd name="connsiteY7" fmla="*/ 177800 h 901027"/>
                <a:gd name="connsiteX8" fmla="*/ 57150 w 908050"/>
                <a:gd name="connsiteY8" fmla="*/ 31750 h 901027"/>
                <a:gd name="connsiteX9" fmla="*/ 76200 w 908050"/>
                <a:gd name="connsiteY9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203199 w 908050"/>
                <a:gd name="connsiteY4" fmla="*/ 609599 h 901027"/>
                <a:gd name="connsiteX5" fmla="*/ 57150 w 908050"/>
                <a:gd name="connsiteY5" fmla="*/ 438150 h 901027"/>
                <a:gd name="connsiteX6" fmla="*/ 44450 w 908050"/>
                <a:gd name="connsiteY6" fmla="*/ 393700 h 901027"/>
                <a:gd name="connsiteX7" fmla="*/ 6350 w 908050"/>
                <a:gd name="connsiteY7" fmla="*/ 285750 h 901027"/>
                <a:gd name="connsiteX8" fmla="*/ 0 w 908050"/>
                <a:gd name="connsiteY8" fmla="*/ 177800 h 901027"/>
                <a:gd name="connsiteX9" fmla="*/ 57150 w 908050"/>
                <a:gd name="connsiteY9" fmla="*/ 31750 h 901027"/>
                <a:gd name="connsiteX10" fmla="*/ 76200 w 908050"/>
                <a:gd name="connsiteY10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203199 w 908050"/>
                <a:gd name="connsiteY4" fmla="*/ 609599 h 901027"/>
                <a:gd name="connsiteX5" fmla="*/ 171449 w 908050"/>
                <a:gd name="connsiteY5" fmla="*/ 622299 h 901027"/>
                <a:gd name="connsiteX6" fmla="*/ 57150 w 908050"/>
                <a:gd name="connsiteY6" fmla="*/ 438150 h 901027"/>
                <a:gd name="connsiteX7" fmla="*/ 44450 w 908050"/>
                <a:gd name="connsiteY7" fmla="*/ 393700 h 901027"/>
                <a:gd name="connsiteX8" fmla="*/ 6350 w 908050"/>
                <a:gd name="connsiteY8" fmla="*/ 285750 h 901027"/>
                <a:gd name="connsiteX9" fmla="*/ 0 w 908050"/>
                <a:gd name="connsiteY9" fmla="*/ 177800 h 901027"/>
                <a:gd name="connsiteX10" fmla="*/ 57150 w 908050"/>
                <a:gd name="connsiteY10" fmla="*/ 31750 h 901027"/>
                <a:gd name="connsiteX11" fmla="*/ 76200 w 908050"/>
                <a:gd name="connsiteY11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203199 w 908050"/>
                <a:gd name="connsiteY4" fmla="*/ 609599 h 901027"/>
                <a:gd name="connsiteX5" fmla="*/ 57150 w 908050"/>
                <a:gd name="connsiteY5" fmla="*/ 438150 h 901027"/>
                <a:gd name="connsiteX6" fmla="*/ 44450 w 908050"/>
                <a:gd name="connsiteY6" fmla="*/ 393700 h 901027"/>
                <a:gd name="connsiteX7" fmla="*/ 6350 w 908050"/>
                <a:gd name="connsiteY7" fmla="*/ 285750 h 901027"/>
                <a:gd name="connsiteX8" fmla="*/ 0 w 908050"/>
                <a:gd name="connsiteY8" fmla="*/ 177800 h 901027"/>
                <a:gd name="connsiteX9" fmla="*/ 57150 w 908050"/>
                <a:gd name="connsiteY9" fmla="*/ 31750 h 901027"/>
                <a:gd name="connsiteX10" fmla="*/ 76200 w 908050"/>
                <a:gd name="connsiteY10" fmla="*/ 0 h 901027"/>
                <a:gd name="connsiteX0" fmla="*/ 908050 w 908050"/>
                <a:gd name="connsiteY0" fmla="*/ 44450 h 901027"/>
                <a:gd name="connsiteX1" fmla="*/ 565150 w 908050"/>
                <a:gd name="connsiteY1" fmla="*/ 844550 h 901027"/>
                <a:gd name="connsiteX2" fmla="*/ 349250 w 908050"/>
                <a:gd name="connsiteY2" fmla="*/ 812800 h 901027"/>
                <a:gd name="connsiteX3" fmla="*/ 190500 w 908050"/>
                <a:gd name="connsiteY3" fmla="*/ 635000 h 901027"/>
                <a:gd name="connsiteX4" fmla="*/ 57150 w 908050"/>
                <a:gd name="connsiteY4" fmla="*/ 438150 h 901027"/>
                <a:gd name="connsiteX5" fmla="*/ 44450 w 908050"/>
                <a:gd name="connsiteY5" fmla="*/ 393700 h 901027"/>
                <a:gd name="connsiteX6" fmla="*/ 6350 w 908050"/>
                <a:gd name="connsiteY6" fmla="*/ 285750 h 901027"/>
                <a:gd name="connsiteX7" fmla="*/ 0 w 908050"/>
                <a:gd name="connsiteY7" fmla="*/ 177800 h 901027"/>
                <a:gd name="connsiteX8" fmla="*/ 57150 w 908050"/>
                <a:gd name="connsiteY8" fmla="*/ 31750 h 901027"/>
                <a:gd name="connsiteX9" fmla="*/ 76200 w 908050"/>
                <a:gd name="connsiteY9" fmla="*/ 0 h 901027"/>
                <a:gd name="connsiteX0" fmla="*/ 908050 w 908050"/>
                <a:gd name="connsiteY0" fmla="*/ 44450 h 908679"/>
                <a:gd name="connsiteX1" fmla="*/ 565150 w 908050"/>
                <a:gd name="connsiteY1" fmla="*/ 844550 h 908679"/>
                <a:gd name="connsiteX2" fmla="*/ 349250 w 908050"/>
                <a:gd name="connsiteY2" fmla="*/ 812800 h 908679"/>
                <a:gd name="connsiteX3" fmla="*/ 57150 w 908050"/>
                <a:gd name="connsiteY3" fmla="*/ 438150 h 908679"/>
                <a:gd name="connsiteX4" fmla="*/ 44450 w 908050"/>
                <a:gd name="connsiteY4" fmla="*/ 393700 h 908679"/>
                <a:gd name="connsiteX5" fmla="*/ 6350 w 908050"/>
                <a:gd name="connsiteY5" fmla="*/ 285750 h 908679"/>
                <a:gd name="connsiteX6" fmla="*/ 0 w 908050"/>
                <a:gd name="connsiteY6" fmla="*/ 177800 h 908679"/>
                <a:gd name="connsiteX7" fmla="*/ 57150 w 908050"/>
                <a:gd name="connsiteY7" fmla="*/ 31750 h 908679"/>
                <a:gd name="connsiteX8" fmla="*/ 76200 w 908050"/>
                <a:gd name="connsiteY8" fmla="*/ 0 h 908679"/>
                <a:gd name="connsiteX0" fmla="*/ 908050 w 908050"/>
                <a:gd name="connsiteY0" fmla="*/ 44450 h 910592"/>
                <a:gd name="connsiteX1" fmla="*/ 565150 w 908050"/>
                <a:gd name="connsiteY1" fmla="*/ 844550 h 910592"/>
                <a:gd name="connsiteX2" fmla="*/ 349250 w 908050"/>
                <a:gd name="connsiteY2" fmla="*/ 812800 h 910592"/>
                <a:gd name="connsiteX3" fmla="*/ 44450 w 908050"/>
                <a:gd name="connsiteY3" fmla="*/ 393700 h 910592"/>
                <a:gd name="connsiteX4" fmla="*/ 6350 w 908050"/>
                <a:gd name="connsiteY4" fmla="*/ 285750 h 910592"/>
                <a:gd name="connsiteX5" fmla="*/ 0 w 908050"/>
                <a:gd name="connsiteY5" fmla="*/ 177800 h 910592"/>
                <a:gd name="connsiteX6" fmla="*/ 57150 w 908050"/>
                <a:gd name="connsiteY6" fmla="*/ 31750 h 910592"/>
                <a:gd name="connsiteX7" fmla="*/ 76200 w 908050"/>
                <a:gd name="connsiteY7" fmla="*/ 0 h 910592"/>
                <a:gd name="connsiteX0" fmla="*/ 928807 w 928807"/>
                <a:gd name="connsiteY0" fmla="*/ 44450 h 915521"/>
                <a:gd name="connsiteX1" fmla="*/ 585907 w 928807"/>
                <a:gd name="connsiteY1" fmla="*/ 844550 h 915521"/>
                <a:gd name="connsiteX2" fmla="*/ 370007 w 928807"/>
                <a:gd name="connsiteY2" fmla="*/ 812800 h 915521"/>
                <a:gd name="connsiteX3" fmla="*/ 27107 w 928807"/>
                <a:gd name="connsiteY3" fmla="*/ 285750 h 915521"/>
                <a:gd name="connsiteX4" fmla="*/ 20757 w 928807"/>
                <a:gd name="connsiteY4" fmla="*/ 177800 h 915521"/>
                <a:gd name="connsiteX5" fmla="*/ 77907 w 928807"/>
                <a:gd name="connsiteY5" fmla="*/ 31750 h 915521"/>
                <a:gd name="connsiteX6" fmla="*/ 96957 w 928807"/>
                <a:gd name="connsiteY6" fmla="*/ 0 h 915521"/>
                <a:gd name="connsiteX0" fmla="*/ 908050 w 908050"/>
                <a:gd name="connsiteY0" fmla="*/ 44450 h 920840"/>
                <a:gd name="connsiteX1" fmla="*/ 565150 w 908050"/>
                <a:gd name="connsiteY1" fmla="*/ 844550 h 920840"/>
                <a:gd name="connsiteX2" fmla="*/ 349250 w 908050"/>
                <a:gd name="connsiteY2" fmla="*/ 812800 h 920840"/>
                <a:gd name="connsiteX3" fmla="*/ 0 w 908050"/>
                <a:gd name="connsiteY3" fmla="*/ 177800 h 920840"/>
                <a:gd name="connsiteX4" fmla="*/ 57150 w 908050"/>
                <a:gd name="connsiteY4" fmla="*/ 31750 h 920840"/>
                <a:gd name="connsiteX5" fmla="*/ 76200 w 908050"/>
                <a:gd name="connsiteY5" fmla="*/ 0 h 920840"/>
                <a:gd name="connsiteX0" fmla="*/ 869997 w 869997"/>
                <a:gd name="connsiteY0" fmla="*/ 77910 h 962070"/>
                <a:gd name="connsiteX1" fmla="*/ 527097 w 869997"/>
                <a:gd name="connsiteY1" fmla="*/ 878010 h 962070"/>
                <a:gd name="connsiteX2" fmla="*/ 311197 w 869997"/>
                <a:gd name="connsiteY2" fmla="*/ 846260 h 962070"/>
                <a:gd name="connsiteX3" fmla="*/ 19097 w 869997"/>
                <a:gd name="connsiteY3" fmla="*/ 65210 h 962070"/>
                <a:gd name="connsiteX4" fmla="*/ 38147 w 869997"/>
                <a:gd name="connsiteY4" fmla="*/ 33460 h 962070"/>
                <a:gd name="connsiteX0" fmla="*/ 831850 w 831850"/>
                <a:gd name="connsiteY0" fmla="*/ 44450 h 930378"/>
                <a:gd name="connsiteX1" fmla="*/ 488950 w 831850"/>
                <a:gd name="connsiteY1" fmla="*/ 844550 h 930378"/>
                <a:gd name="connsiteX2" fmla="*/ 273050 w 831850"/>
                <a:gd name="connsiteY2" fmla="*/ 812800 h 930378"/>
                <a:gd name="connsiteX3" fmla="*/ 0 w 831850"/>
                <a:gd name="connsiteY3" fmla="*/ 0 h 930378"/>
                <a:gd name="connsiteX0" fmla="*/ 831850 w 831850"/>
                <a:gd name="connsiteY0" fmla="*/ 44450 h 844613"/>
                <a:gd name="connsiteX1" fmla="*/ 488950 w 831850"/>
                <a:gd name="connsiteY1" fmla="*/ 844550 h 844613"/>
                <a:gd name="connsiteX2" fmla="*/ 0 w 831850"/>
                <a:gd name="connsiteY2" fmla="*/ 0 h 844613"/>
                <a:gd name="connsiteX0" fmla="*/ 831850 w 831850"/>
                <a:gd name="connsiteY0" fmla="*/ 44450 h 946205"/>
                <a:gd name="connsiteX1" fmla="*/ 438150 w 831850"/>
                <a:gd name="connsiteY1" fmla="*/ 946150 h 946205"/>
                <a:gd name="connsiteX2" fmla="*/ 0 w 831850"/>
                <a:gd name="connsiteY2" fmla="*/ 0 h 946205"/>
                <a:gd name="connsiteX0" fmla="*/ 831850 w 831850"/>
                <a:gd name="connsiteY0" fmla="*/ 44450 h 946205"/>
                <a:gd name="connsiteX1" fmla="*/ 438150 w 831850"/>
                <a:gd name="connsiteY1" fmla="*/ 946150 h 946205"/>
                <a:gd name="connsiteX2" fmla="*/ 0 w 831850"/>
                <a:gd name="connsiteY2" fmla="*/ 0 h 946205"/>
                <a:gd name="connsiteX0" fmla="*/ 831850 w 831850"/>
                <a:gd name="connsiteY0" fmla="*/ 44450 h 946176"/>
                <a:gd name="connsiteX1" fmla="*/ 438150 w 831850"/>
                <a:gd name="connsiteY1" fmla="*/ 946150 h 946176"/>
                <a:gd name="connsiteX2" fmla="*/ 0 w 831850"/>
                <a:gd name="connsiteY2" fmla="*/ 0 h 946176"/>
                <a:gd name="connsiteX0" fmla="*/ 831850 w 831850"/>
                <a:gd name="connsiteY0" fmla="*/ 44450 h 946186"/>
                <a:gd name="connsiteX1" fmla="*/ 438150 w 831850"/>
                <a:gd name="connsiteY1" fmla="*/ 946150 h 946186"/>
                <a:gd name="connsiteX2" fmla="*/ 0 w 831850"/>
                <a:gd name="connsiteY2" fmla="*/ 0 h 946186"/>
                <a:gd name="connsiteX0" fmla="*/ 831850 w 842929"/>
                <a:gd name="connsiteY0" fmla="*/ 44450 h 946186"/>
                <a:gd name="connsiteX1" fmla="*/ 438150 w 842929"/>
                <a:gd name="connsiteY1" fmla="*/ 946150 h 946186"/>
                <a:gd name="connsiteX2" fmla="*/ 0 w 842929"/>
                <a:gd name="connsiteY2" fmla="*/ 0 h 946186"/>
                <a:gd name="connsiteX0" fmla="*/ 831850 w 840181"/>
                <a:gd name="connsiteY0" fmla="*/ 44450 h 946186"/>
                <a:gd name="connsiteX1" fmla="*/ 438150 w 840181"/>
                <a:gd name="connsiteY1" fmla="*/ 946150 h 946186"/>
                <a:gd name="connsiteX2" fmla="*/ 0 w 840181"/>
                <a:gd name="connsiteY2" fmla="*/ 0 h 946186"/>
                <a:gd name="connsiteX0" fmla="*/ 825500 w 825564"/>
                <a:gd name="connsiteY0" fmla="*/ 0 h 901706"/>
                <a:gd name="connsiteX1" fmla="*/ 431800 w 825564"/>
                <a:gd name="connsiteY1" fmla="*/ 901700 h 901706"/>
                <a:gd name="connsiteX2" fmla="*/ 0 w 825564"/>
                <a:gd name="connsiteY2" fmla="*/ 12700 h 901706"/>
                <a:gd name="connsiteX0" fmla="*/ 825500 w 826378"/>
                <a:gd name="connsiteY0" fmla="*/ 0 h 901723"/>
                <a:gd name="connsiteX1" fmla="*/ 431800 w 826378"/>
                <a:gd name="connsiteY1" fmla="*/ 901700 h 901723"/>
                <a:gd name="connsiteX2" fmla="*/ 0 w 826378"/>
                <a:gd name="connsiteY2" fmla="*/ 12700 h 9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378" h="901723">
                  <a:moveTo>
                    <a:pt x="825500" y="0"/>
                  </a:moveTo>
                  <a:cubicBezTo>
                    <a:pt x="830263" y="331788"/>
                    <a:pt x="829733" y="905933"/>
                    <a:pt x="431800" y="901700"/>
                  </a:cubicBezTo>
                  <a:cubicBezTo>
                    <a:pt x="33867" y="897467"/>
                    <a:pt x="6615" y="391848"/>
                    <a:pt x="0" y="127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611776-4D37-4CC0-808A-94DF97796055}"/>
                </a:ext>
              </a:extLst>
            </p:cNvPr>
            <p:cNvSpPr/>
            <p:nvPr/>
          </p:nvSpPr>
          <p:spPr>
            <a:xfrm>
              <a:off x="23653204" y="25627739"/>
              <a:ext cx="421910" cy="5264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2.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D073A2E-4526-4DA4-B644-5AC51F8C9076}"/>
                </a:ext>
              </a:extLst>
            </p:cNvPr>
            <p:cNvSpPr/>
            <p:nvPr/>
          </p:nvSpPr>
          <p:spPr>
            <a:xfrm>
              <a:off x="24359104" y="24408642"/>
              <a:ext cx="9573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1. Call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4CD2213-5AD0-4E7A-956F-DA028C916960}"/>
                </a:ext>
              </a:extLst>
            </p:cNvPr>
            <p:cNvCxnSpPr>
              <a:cxnSpLocks/>
            </p:cNvCxnSpPr>
            <p:nvPr/>
          </p:nvCxnSpPr>
          <p:spPr>
            <a:xfrm>
              <a:off x="24256973" y="24649821"/>
              <a:ext cx="0" cy="269779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511B47F-0CF7-4007-A926-77A27B079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1886" y="24601580"/>
              <a:ext cx="0" cy="276465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9590A67-CAD2-4066-A18B-6DA88A3D90FA}"/>
                </a:ext>
              </a:extLst>
            </p:cNvPr>
            <p:cNvSpPr/>
            <p:nvPr/>
          </p:nvSpPr>
          <p:spPr>
            <a:xfrm>
              <a:off x="21984501" y="24408641"/>
              <a:ext cx="1359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3. Return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7053C6A-4FEF-4A5F-B0F6-D5BFE70944FF}"/>
              </a:ext>
            </a:extLst>
          </p:cNvPr>
          <p:cNvSpPr/>
          <p:nvPr/>
        </p:nvSpPr>
        <p:spPr>
          <a:xfrm>
            <a:off x="26560053" y="26794470"/>
            <a:ext cx="5845733" cy="18163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Call </a:t>
            </a:r>
            <a:r>
              <a:rPr lang="en-US" sz="2400" dirty="0">
                <a:solidFill>
                  <a:schemeClr val="tx1"/>
                </a:solidFill>
              </a:rPr>
              <a:t>a ULT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Run a body of a ULT.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to the scheduler.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FF0000"/>
                </a:solidFill>
              </a:rPr>
              <a:t>Check if a ULT has ever suspended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4" name="Left Bracket 243">
            <a:extLst>
              <a:ext uri="{FF2B5EF4-FFF2-40B4-BE49-F238E27FC236}">
                <a16:creationId xmlns:a16="http://schemas.microsoft.com/office/drawing/2014/main" id="{5F9BCDF0-E4D5-4AD7-AB98-1220FE9472EA}"/>
              </a:ext>
            </a:extLst>
          </p:cNvPr>
          <p:cNvSpPr/>
          <p:nvPr/>
        </p:nvSpPr>
        <p:spPr>
          <a:xfrm>
            <a:off x="26496328" y="27022197"/>
            <a:ext cx="232711" cy="31687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Left Bracket 244">
            <a:extLst>
              <a:ext uri="{FF2B5EF4-FFF2-40B4-BE49-F238E27FC236}">
                <a16:creationId xmlns:a16="http://schemas.microsoft.com/office/drawing/2014/main" id="{A7FFFE92-83A9-4C6B-87DB-A84775EDD8E3}"/>
              </a:ext>
            </a:extLst>
          </p:cNvPr>
          <p:cNvSpPr/>
          <p:nvPr/>
        </p:nvSpPr>
        <p:spPr>
          <a:xfrm>
            <a:off x="26496328" y="27739594"/>
            <a:ext cx="274436" cy="68933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Left Bracket 245">
            <a:extLst>
              <a:ext uri="{FF2B5EF4-FFF2-40B4-BE49-F238E27FC236}">
                <a16:creationId xmlns:a16="http://schemas.microsoft.com/office/drawing/2014/main" id="{F339F6F1-0AA0-47D2-9759-8B6D3F431D60}"/>
              </a:ext>
            </a:extLst>
          </p:cNvPr>
          <p:cNvSpPr/>
          <p:nvPr/>
        </p:nvSpPr>
        <p:spPr>
          <a:xfrm>
            <a:off x="26496328" y="27350234"/>
            <a:ext cx="232711" cy="38935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B4D9819-E8B3-4A39-9CDF-9F2EE3210647}"/>
              </a:ext>
            </a:extLst>
          </p:cNvPr>
          <p:cNvSpPr/>
          <p:nvPr/>
        </p:nvSpPr>
        <p:spPr>
          <a:xfrm>
            <a:off x="26181209" y="270078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BA3209E-F077-415F-AD83-7FDD21E7AC88}"/>
              </a:ext>
            </a:extLst>
          </p:cNvPr>
          <p:cNvSpPr/>
          <p:nvPr/>
        </p:nvSpPr>
        <p:spPr>
          <a:xfrm>
            <a:off x="26172226" y="27390315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12FC0DB-41FC-44B8-92CB-E4E10C488FC9}"/>
              </a:ext>
            </a:extLst>
          </p:cNvPr>
          <p:cNvSpPr/>
          <p:nvPr/>
        </p:nvSpPr>
        <p:spPr>
          <a:xfrm>
            <a:off x="26178335" y="27898160"/>
            <a:ext cx="393200" cy="380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</a:p>
        </p:txBody>
      </p:sp>
      <p:sp>
        <p:nvSpPr>
          <p:cNvPr id="289" name="Speech Bubble: Rectangle with Corners Rounded 288">
            <a:extLst>
              <a:ext uri="{FF2B5EF4-FFF2-40B4-BE49-F238E27FC236}">
                <a16:creationId xmlns:a16="http://schemas.microsoft.com/office/drawing/2014/main" id="{BF09F9C5-DD75-4741-A84B-05292F6B0B6A}"/>
              </a:ext>
            </a:extLst>
          </p:cNvPr>
          <p:cNvSpPr/>
          <p:nvPr/>
        </p:nvSpPr>
        <p:spPr>
          <a:xfrm>
            <a:off x="14667687" y="24365830"/>
            <a:ext cx="6225713" cy="664776"/>
          </a:xfrm>
          <a:prstGeom prst="wedgeRoundRectCallout">
            <a:avLst>
              <a:gd name="adj1" fmla="val -40304"/>
              <a:gd name="adj2" fmla="val 86481"/>
              <a:gd name="adj3" fmla="val 16667"/>
            </a:avLst>
          </a:prstGeom>
          <a:solidFill>
            <a:srgbClr val="FFFFCC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Optimistic threading technique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FBAC2-4444-47A0-AF43-758529198A07}"/>
              </a:ext>
            </a:extLst>
          </p:cNvPr>
          <p:cNvSpPr/>
          <p:nvPr/>
        </p:nvSpPr>
        <p:spPr>
          <a:xfrm>
            <a:off x="2505666" y="12946768"/>
            <a:ext cx="64649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Fork-join cost (cycles) per thread on KNL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D6412A3-5140-42D0-9D3B-9322AAF0128E}"/>
              </a:ext>
            </a:extLst>
          </p:cNvPr>
          <p:cNvSpPr/>
          <p:nvPr/>
        </p:nvSpPr>
        <p:spPr>
          <a:xfrm>
            <a:off x="2496876" y="25383948"/>
            <a:ext cx="64649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Fork-join cost (cycles) per thread on KNL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151532E-7899-4824-975C-8CE029DE875B}"/>
              </a:ext>
            </a:extLst>
          </p:cNvPr>
          <p:cNvSpPr/>
          <p:nvPr/>
        </p:nvSpPr>
        <p:spPr>
          <a:xfrm>
            <a:off x="11639971" y="28205983"/>
            <a:ext cx="9871064" cy="1176014"/>
          </a:xfrm>
          <a:prstGeom prst="round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1C41A-3791-4E8B-9BB3-AE4F1326572E}"/>
              </a:ext>
            </a:extLst>
          </p:cNvPr>
          <p:cNvSpPr/>
          <p:nvPr/>
        </p:nvSpPr>
        <p:spPr>
          <a:xfrm>
            <a:off x="12228094" y="27826903"/>
            <a:ext cx="233840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Constraints</a:t>
            </a:r>
          </a:p>
        </p:txBody>
      </p:sp>
      <p:sp>
        <p:nvSpPr>
          <p:cNvPr id="164" name="Speech Bubble: Rectangle with Corners Rounded 163">
            <a:extLst>
              <a:ext uri="{FF2B5EF4-FFF2-40B4-BE49-F238E27FC236}">
                <a16:creationId xmlns:a16="http://schemas.microsoft.com/office/drawing/2014/main" id="{35C552FE-ED98-4FA1-B7F9-2B087F4641D9}"/>
              </a:ext>
            </a:extLst>
          </p:cNvPr>
          <p:cNvSpPr/>
          <p:nvPr/>
        </p:nvSpPr>
        <p:spPr>
          <a:xfrm>
            <a:off x="22168025" y="12752817"/>
            <a:ext cx="4534730" cy="2104208"/>
          </a:xfrm>
          <a:prstGeom prst="wedgeRoundRectCallout">
            <a:avLst>
              <a:gd name="adj1" fmla="val 77772"/>
              <a:gd name="adj2" fmla="val 33461"/>
              <a:gd name="adj3" fmla="val 16667"/>
            </a:avLst>
          </a:prstGeom>
          <a:solidFill>
            <a:srgbClr val="FFFFCC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Suspension Rate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=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D0642D7-5CBF-4F1A-A80E-5F06D2728D62}"/>
              </a:ext>
            </a:extLst>
          </p:cNvPr>
          <p:cNvGrpSpPr/>
          <p:nvPr/>
        </p:nvGrpSpPr>
        <p:grpSpPr>
          <a:xfrm>
            <a:off x="22654521" y="13406959"/>
            <a:ext cx="4123565" cy="1431058"/>
            <a:chOff x="22697218" y="12875185"/>
            <a:chExt cx="4123565" cy="14310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31D8C7-C157-4A7E-8E4B-2484B1C62A3C}"/>
                </a:ext>
              </a:extLst>
            </p:cNvPr>
            <p:cNvSpPr/>
            <p:nvPr/>
          </p:nvSpPr>
          <p:spPr>
            <a:xfrm>
              <a:off x="22697218" y="12875185"/>
              <a:ext cx="4123565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/>
                <a:t># of ULTs which ever suspend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BEA5633-5698-433E-8C28-5D106169D901}"/>
                </a:ext>
              </a:extLst>
            </p:cNvPr>
            <p:cNvSpPr/>
            <p:nvPr/>
          </p:nvSpPr>
          <p:spPr>
            <a:xfrm>
              <a:off x="22697218" y="13397804"/>
              <a:ext cx="3969764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dirty="0"/>
                <a:t># of All ULTs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33439B0-21FD-4868-9DC7-AF6C93980C36}"/>
                </a:ext>
              </a:extLst>
            </p:cNvPr>
            <p:cNvCxnSpPr/>
            <p:nvPr/>
          </p:nvCxnSpPr>
          <p:spPr>
            <a:xfrm>
              <a:off x="22796500" y="13397804"/>
              <a:ext cx="393253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E0F0D56-CEEF-45FA-B08B-D266F5AC0855}"/>
                </a:ext>
              </a:extLst>
            </p:cNvPr>
            <p:cNvSpPr/>
            <p:nvPr/>
          </p:nvSpPr>
          <p:spPr>
            <a:xfrm>
              <a:off x="25281522" y="13813800"/>
              <a:ext cx="151264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600" dirty="0"/>
                <a:t>× 100%</a:t>
              </a:r>
              <a:endParaRPr lang="en-US" sz="2600" dirty="0"/>
            </a:p>
          </p:txBody>
        </p:sp>
      </p:grpSp>
      <p:graphicFrame>
        <p:nvGraphicFramePr>
          <p:cNvPr id="170" name="Chart 169">
            <a:extLst>
              <a:ext uri="{FF2B5EF4-FFF2-40B4-BE49-F238E27FC236}">
                <a16:creationId xmlns:a16="http://schemas.microsoft.com/office/drawing/2014/main" id="{7D7713AC-C07A-4274-A005-B8EE35C5DF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383355"/>
              </p:ext>
            </p:extLst>
          </p:nvPr>
        </p:nvGraphicFramePr>
        <p:xfrm>
          <a:off x="33762202" y="13543170"/>
          <a:ext cx="9557498" cy="5344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8" name="Speech Bubble: Rectangle with Corners Rounded 167">
            <a:extLst>
              <a:ext uri="{FF2B5EF4-FFF2-40B4-BE49-F238E27FC236}">
                <a16:creationId xmlns:a16="http://schemas.microsoft.com/office/drawing/2014/main" id="{6F9E02DA-4696-4EC8-8195-B4C19729FDF8}"/>
              </a:ext>
            </a:extLst>
          </p:cNvPr>
          <p:cNvSpPr/>
          <p:nvPr/>
        </p:nvSpPr>
        <p:spPr>
          <a:xfrm>
            <a:off x="38034613" y="13531490"/>
            <a:ext cx="5473184" cy="1525644"/>
          </a:xfrm>
          <a:prstGeom prst="wedgeRoundRectCallout">
            <a:avLst>
              <a:gd name="adj1" fmla="val 4982"/>
              <a:gd name="adj2" fmla="val -15879"/>
              <a:gd name="adj3" fmla="val 16667"/>
            </a:avLst>
          </a:prstGeom>
          <a:solidFill>
            <a:srgbClr val="FFFFCC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ULT calls </a:t>
            </a:r>
            <a:r>
              <a:rPr lang="en-US" sz="2700" dirty="0" err="1">
                <a:solidFill>
                  <a:schemeClr val="tx1"/>
                </a:solidFill>
                <a:latin typeface="Consolas" panose="020B0609020204030204" pitchFamily="49" charset="0"/>
              </a:rPr>
              <a:t>MPI_Isend</a:t>
            </a:r>
            <a:r>
              <a:rPr lang="en-US" sz="27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tx1"/>
                </a:solidFill>
              </a:rPr>
              <a:t> if sending buffer gets full.</a:t>
            </a:r>
          </a:p>
          <a:p>
            <a:r>
              <a:rPr lang="ja-JP" altLang="en-US" sz="3200" dirty="0">
                <a:solidFill>
                  <a:schemeClr val="tx1"/>
                </a:solidFill>
              </a:rPr>
              <a:t>→ </a:t>
            </a:r>
            <a:r>
              <a:rPr lang="en-US" sz="3200" dirty="0">
                <a:solidFill>
                  <a:schemeClr val="tx1"/>
                </a:solidFill>
              </a:rPr>
              <a:t>Large buffer : less MPI calls</a:t>
            </a:r>
          </a:p>
        </p:txBody>
      </p:sp>
      <p:pic>
        <p:nvPicPr>
          <p:cNvPr id="1028" name="Picture 4" descr="http://www.freelogovectors.net/wp-content/uploads/2012/05/university-of-tokyo_logo.jpg">
            <a:extLst>
              <a:ext uri="{FF2B5EF4-FFF2-40B4-BE49-F238E27FC236}">
                <a16:creationId xmlns:a16="http://schemas.microsoft.com/office/drawing/2014/main" id="{9A5FF87E-5A01-4B61-8E61-46C88E0B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51" y="2254163"/>
            <a:ext cx="5420148" cy="9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D7C9388E-C0C7-4695-B7E7-0CD5DB6BB1BB}"/>
              </a:ext>
            </a:extLst>
          </p:cNvPr>
          <p:cNvSpPr/>
          <p:nvPr/>
        </p:nvSpPr>
        <p:spPr>
          <a:xfrm>
            <a:off x="33669006" y="2166433"/>
            <a:ext cx="9650694" cy="12632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Contact</a:t>
            </a:r>
          </a:p>
          <a:p>
            <a:r>
              <a:rPr lang="en-US" sz="2400" dirty="0">
                <a:solidFill>
                  <a:schemeClr val="tx1"/>
                </a:solidFill>
              </a:rPr>
              <a:t>1. iwasaki@eidos.ic.i.u-tokyo.ac.jp</a:t>
            </a:r>
          </a:p>
          <a:p>
            <a:r>
              <a:rPr lang="en-US" sz="2400" dirty="0">
                <a:solidFill>
                  <a:schemeClr val="tx1"/>
                </a:solidFill>
              </a:rPr>
              <a:t>2. aamer@anl.gov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3. tau@eidos.ic.i.u-tokyo.ac.jp</a:t>
            </a:r>
          </a:p>
          <a:p>
            <a:r>
              <a:rPr lang="en-US" sz="2400" dirty="0">
                <a:solidFill>
                  <a:schemeClr val="tx1"/>
                </a:solidFill>
              </a:rPr>
              <a:t>4. balaji@anl.gov</a:t>
            </a:r>
          </a:p>
        </p:txBody>
      </p:sp>
    </p:spTree>
    <p:extLst>
      <p:ext uri="{BB962C8B-B14F-4D97-AF65-F5344CB8AC3E}">
        <p14:creationId xmlns:p14="http://schemas.microsoft.com/office/powerpoint/2010/main" val="18710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979</Words>
  <Application>Microsoft Office PowerPoint</Application>
  <PresentationFormat>Custom</PresentationFormat>
  <Paragraphs>200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岩崎慎太郎</dc:creator>
  <cp:lastModifiedBy>岩崎慎太郎</cp:lastModifiedBy>
  <cp:revision>493</cp:revision>
  <dcterms:created xsi:type="dcterms:W3CDTF">2017-09-05T19:38:49Z</dcterms:created>
  <dcterms:modified xsi:type="dcterms:W3CDTF">2017-09-25T00:57:45Z</dcterms:modified>
</cp:coreProperties>
</file>