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29260800"/>
  <p:notesSz cx="6858000" cy="9144000"/>
  <p:defaultTextStyle>
    <a:defPPr>
      <a:defRPr lang="en-US"/>
    </a:defPPr>
    <a:lvl1pPr marL="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30309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20353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EBA"/>
    <a:srgbClr val="FFFF99"/>
    <a:srgbClr val="FDFEDA"/>
    <a:srgbClr val="FF5F2D"/>
    <a:srgbClr val="600000"/>
    <a:srgbClr val="660000"/>
    <a:srgbClr val="646464"/>
    <a:srgbClr val="C2C1BA"/>
    <a:srgbClr val="4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6" autoAdjust="0"/>
    <p:restoredTop sz="94807" autoAdjust="0"/>
  </p:normalViewPr>
  <p:slideViewPr>
    <p:cSldViewPr>
      <p:cViewPr>
        <p:scale>
          <a:sx n="73" d="100"/>
          <a:sy n="73" d="100"/>
        </p:scale>
        <p:origin x="-7632" y="-7176"/>
      </p:cViewPr>
      <p:guideLst>
        <p:guide orient="horz" pos="9216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/Users/kwang/Dropbox/pmrs/paper/lmdbio/data/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/Users/kwang/Dropbox/pmrs/paper/lmdbio/data/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/Users/kwang/Dropbox/pmrs/multiple_reader_analysis/cifar10_alexnet_1l/cifar10_alexnet_1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/Users/kwang/Dropbox/pmrs/paper/lmdbio/data/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/Users/kwang/Dropbox/pmrs/paper/lmdbio/data/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//Users/kwang/Dropbox/pmrs/papers/lmdbio-direct-io/data/experimen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//Users/kwang/Dropbox/pmrs/papers/lmdbio-direct-io/data/experimen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//Users/kwang/Dropbox/pmrs/papers/lmdbio-direct-io/data/experimen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851930094104"/>
          <c:y val="0.0405750128691541"/>
          <c:w val="0.784656712118302"/>
          <c:h val="0.695475118945785"/>
        </c:manualLayout>
      </c:layout>
      <c:lineChart>
        <c:grouping val="standard"/>
        <c:varyColors val="0"/>
        <c:ser>
          <c:idx val="0"/>
          <c:order val="0"/>
          <c:tx>
            <c:strRef>
              <c:f>'[data.xlsx]cifar init analysis'!$B$10</c:f>
              <c:strCache>
                <c:ptCount val="1"/>
                <c:pt idx="0">
                  <c:v>Caffe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'[data.xlsx]cifar init analysis'!$C$1:$L$1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'[data.xlsx]cifar init analysis'!$C$10:$L$10</c:f>
              <c:numCache>
                <c:formatCode>General</c:formatCode>
                <c:ptCount val="10"/>
                <c:pt idx="0">
                  <c:v>2.0891613072E10</c:v>
                </c:pt>
                <c:pt idx="1">
                  <c:v>1.09404002792E10</c:v>
                </c:pt>
                <c:pt idx="2">
                  <c:v>6.2826400116E9</c:v>
                </c:pt>
                <c:pt idx="3">
                  <c:v>4.4970108566E9</c:v>
                </c:pt>
                <c:pt idx="4">
                  <c:v>2.5816687201E9</c:v>
                </c:pt>
                <c:pt idx="5">
                  <c:v>1.1355731894E9</c:v>
                </c:pt>
                <c:pt idx="6">
                  <c:v>1.0706852865E9</c:v>
                </c:pt>
                <c:pt idx="7">
                  <c:v>7.431772966E8</c:v>
                </c:pt>
                <c:pt idx="8">
                  <c:v>7.375313471E8</c:v>
                </c:pt>
                <c:pt idx="9">
                  <c:v>8.150736101E8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'[data.xlsx]cifar init analysis'!$B$11</c:f>
              <c:strCache>
                <c:ptCount val="1"/>
                <c:pt idx="0">
                  <c:v>Ideal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'[data.xlsx]cifar init analysis'!$C$1:$L$1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'[data.xlsx]cifar init analysis'!$C$11:$L$11</c:f>
              <c:numCache>
                <c:formatCode>General</c:formatCode>
                <c:ptCount val="10"/>
                <c:pt idx="0">
                  <c:v>2.0891613072E10</c:v>
                </c:pt>
                <c:pt idx="1">
                  <c:v>1.0445806536E10</c:v>
                </c:pt>
                <c:pt idx="2">
                  <c:v>5.222903268E9</c:v>
                </c:pt>
                <c:pt idx="3">
                  <c:v>2.611451634E9</c:v>
                </c:pt>
                <c:pt idx="4">
                  <c:v>1.305725817E9</c:v>
                </c:pt>
                <c:pt idx="5">
                  <c:v>6.528629085E8</c:v>
                </c:pt>
                <c:pt idx="6">
                  <c:v>3.2643145425E8</c:v>
                </c:pt>
                <c:pt idx="7">
                  <c:v>1.63215727125E8</c:v>
                </c:pt>
                <c:pt idx="8">
                  <c:v>8.16078635625E7</c:v>
                </c:pt>
                <c:pt idx="9">
                  <c:v>4.080393178125E7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81411280"/>
        <c:axId val="-660891232"/>
      </c:lineChart>
      <c:catAx>
        <c:axId val="-281411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r>
                  <a:rPr lang="en-US"/>
                  <a:t>Number of Processes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Calibri" charset="0"/>
                  <a:cs typeface="Calibri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n-US"/>
          </a:p>
        </c:txPr>
        <c:crossAx val="-660891232"/>
        <c:crosses val="autoZero"/>
        <c:auto val="1"/>
        <c:lblAlgn val="ctr"/>
        <c:lblOffset val="100"/>
        <c:noMultiLvlLbl val="0"/>
      </c:catAx>
      <c:valAx>
        <c:axId val="-660891232"/>
        <c:scaling>
          <c:logBase val="10.0"/>
          <c:orientation val="minMax"/>
          <c:min val="1.0E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r>
                  <a:rPr lang="en-US"/>
                  <a:t>Time (s)</a:t>
                </a:r>
              </a:p>
            </c:rich>
          </c:tx>
          <c:layout>
            <c:manualLayout>
              <c:xMode val="edge"/>
              <c:yMode val="edge"/>
              <c:x val="0.0121951219512195"/>
              <c:y val="0.3285914260717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Calibri" charset="0"/>
                  <a:cs typeface="Calibri" charset="0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n-US"/>
          </a:p>
        </c:txPr>
        <c:crossAx val="-281411280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5365576522776"/>
          <c:y val="0.603476590844871"/>
          <c:w val="0.377374331410698"/>
          <c:h val="0.05681356728186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alibri" charset="0"/>
          <a:ea typeface="Calibri" charset="0"/>
          <a:cs typeface="Calibri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0838320026614"/>
          <c:y val="0.0387904636920385"/>
          <c:w val="0.529845562926284"/>
          <c:h val="0.66148159652347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'[data.xlsx]cifar init analysis'!$B$2</c:f>
              <c:strCache>
                <c:ptCount val="1"/>
                <c:pt idx="0">
                  <c:v>Read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'[data.xlsx]cifar init analysis'!$C$1:$L$1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'[data.xlsx]cifar init analysis'!$C$2:$L$2</c:f>
              <c:numCache>
                <c:formatCode>General</c:formatCode>
                <c:ptCount val="10"/>
                <c:pt idx="0">
                  <c:v>3.93468E7</c:v>
                </c:pt>
                <c:pt idx="1">
                  <c:v>5.61986E8</c:v>
                </c:pt>
                <c:pt idx="2">
                  <c:v>9.62403E8</c:v>
                </c:pt>
                <c:pt idx="3">
                  <c:v>1.58881E9</c:v>
                </c:pt>
                <c:pt idx="4">
                  <c:v>9.46336875E8</c:v>
                </c:pt>
                <c:pt idx="5">
                  <c:v>2.584045E8</c:v>
                </c:pt>
                <c:pt idx="6">
                  <c:v>4.58545E8</c:v>
                </c:pt>
                <c:pt idx="7">
                  <c:v>3.48605E8</c:v>
                </c:pt>
                <c:pt idx="8">
                  <c:v>4.46834E8</c:v>
                </c:pt>
                <c:pt idx="9">
                  <c:v>5.65009E8</c:v>
                </c:pt>
              </c:numCache>
            </c:numRef>
          </c:val>
        </c:ser>
        <c:ser>
          <c:idx val="1"/>
          <c:order val="1"/>
          <c:tx>
            <c:strRef>
              <c:f>'[data.xlsx]cifar init analysis'!$B$3</c:f>
              <c:strCache>
                <c:ptCount val="1"/>
                <c:pt idx="0">
                  <c:v>Transform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'[data.xlsx]cifar init analysis'!$C$1:$L$1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'[data.xlsx]cifar init analysis'!$C$3:$L$3</c:f>
              <c:numCache>
                <c:formatCode>General</c:formatCode>
                <c:ptCount val="10"/>
                <c:pt idx="0">
                  <c:v>4.69182E7</c:v>
                </c:pt>
                <c:pt idx="1">
                  <c:v>2.33317E7</c:v>
                </c:pt>
                <c:pt idx="2">
                  <c:v>1.1833475E7</c:v>
                </c:pt>
                <c:pt idx="3">
                  <c:v>6.14823E6</c:v>
                </c:pt>
                <c:pt idx="4">
                  <c:v>3.26506E6</c:v>
                </c:pt>
                <c:pt idx="5">
                  <c:v>1.64462E6</c:v>
                </c:pt>
                <c:pt idx="6">
                  <c:v>835047.0</c:v>
                </c:pt>
                <c:pt idx="7">
                  <c:v>423364.0</c:v>
                </c:pt>
                <c:pt idx="8">
                  <c:v>219651.0</c:v>
                </c:pt>
                <c:pt idx="9">
                  <c:v>118647.0</c:v>
                </c:pt>
              </c:numCache>
            </c:numRef>
          </c:val>
        </c:ser>
        <c:ser>
          <c:idx val="2"/>
          <c:order val="2"/>
          <c:tx>
            <c:strRef>
              <c:f>'[data.xlsx]cifar init analysis'!$B$4</c:f>
              <c:strCache>
                <c:ptCount val="1"/>
                <c:pt idx="0">
                  <c:v>Total forward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'[data.xlsx]cifar init analysis'!$C$1:$L$1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'[data.xlsx]cifar init analysis'!$C$4:$L$4</c:f>
              <c:numCache>
                <c:formatCode>General</c:formatCode>
                <c:ptCount val="10"/>
                <c:pt idx="0">
                  <c:v>9.0955532E9</c:v>
                </c:pt>
                <c:pt idx="1">
                  <c:v>4.508044E9</c:v>
                </c:pt>
                <c:pt idx="2">
                  <c:v>2.311427E9</c:v>
                </c:pt>
                <c:pt idx="3">
                  <c:v>1.19626E9</c:v>
                </c:pt>
                <c:pt idx="4">
                  <c:v>6.26175E8</c:v>
                </c:pt>
                <c:pt idx="5">
                  <c:v>3.214555E8</c:v>
                </c:pt>
                <c:pt idx="6">
                  <c:v>1.67692E8</c:v>
                </c:pt>
                <c:pt idx="7">
                  <c:v>8.5335E7</c:v>
                </c:pt>
                <c:pt idx="8">
                  <c:v>4.3493E7</c:v>
                </c:pt>
                <c:pt idx="9">
                  <c:v>2.305E7</c:v>
                </c:pt>
              </c:numCache>
            </c:numRef>
          </c:val>
        </c:ser>
        <c:ser>
          <c:idx val="3"/>
          <c:order val="3"/>
          <c:tx>
            <c:strRef>
              <c:f>'[data.xlsx]cifar init analysis'!$B$5</c:f>
              <c:strCache>
                <c:ptCount val="1"/>
                <c:pt idx="0">
                  <c:v>Total backward time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'[data.xlsx]cifar init analysis'!$C$1:$L$1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'[data.xlsx]cifar init analysis'!$C$5:$L$5</c:f>
              <c:numCache>
                <c:formatCode>General</c:formatCode>
                <c:ptCount val="10"/>
                <c:pt idx="0">
                  <c:v>1.17096E10</c:v>
                </c:pt>
                <c:pt idx="1">
                  <c:v>5.82256E9</c:v>
                </c:pt>
                <c:pt idx="2">
                  <c:v>2.93151E9</c:v>
                </c:pt>
                <c:pt idx="3">
                  <c:v>1.52564375E9</c:v>
                </c:pt>
                <c:pt idx="4">
                  <c:v>8.09997E8</c:v>
                </c:pt>
                <c:pt idx="5">
                  <c:v>4.05362E8</c:v>
                </c:pt>
                <c:pt idx="6">
                  <c:v>2.03854E8</c:v>
                </c:pt>
                <c:pt idx="7">
                  <c:v>1.02095E8</c:v>
                </c:pt>
                <c:pt idx="8">
                  <c:v>5.14115E7</c:v>
                </c:pt>
                <c:pt idx="9">
                  <c:v>2.61932E7</c:v>
                </c:pt>
              </c:numCache>
            </c:numRef>
          </c:val>
        </c:ser>
        <c:ser>
          <c:idx val="4"/>
          <c:order val="4"/>
          <c:tx>
            <c:strRef>
              <c:f>'[data.xlsx]cifar init analysis'!$B$6</c:f>
              <c:strCache>
                <c:ptCount val="1"/>
                <c:pt idx="0">
                  <c:v>Waiting time before param sync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numRef>
              <c:f>'[data.xlsx]cifar init analysis'!$C$1:$L$1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'[data.xlsx]cifar init analysis'!$C$6:$L$6</c:f>
              <c:numCache>
                <c:formatCode>General</c:formatCode>
                <c:ptCount val="10"/>
                <c:pt idx="0">
                  <c:v>10945.7</c:v>
                </c:pt>
                <c:pt idx="1">
                  <c:v>2.39459E7</c:v>
                </c:pt>
                <c:pt idx="2">
                  <c:v>6.47974E7</c:v>
                </c:pt>
                <c:pt idx="3">
                  <c:v>1.79379925E8</c:v>
                </c:pt>
                <c:pt idx="4">
                  <c:v>1.94833E8</c:v>
                </c:pt>
                <c:pt idx="5">
                  <c:v>1.46964E8</c:v>
                </c:pt>
                <c:pt idx="6">
                  <c:v>2.32938E8</c:v>
                </c:pt>
                <c:pt idx="7">
                  <c:v>1.88068E8</c:v>
                </c:pt>
                <c:pt idx="8">
                  <c:v>1.65845E8</c:v>
                </c:pt>
                <c:pt idx="9">
                  <c:v>1.54752E8</c:v>
                </c:pt>
              </c:numCache>
            </c:numRef>
          </c:val>
        </c:ser>
        <c:ser>
          <c:idx val="5"/>
          <c:order val="5"/>
          <c:tx>
            <c:strRef>
              <c:f>'[data.xlsx]cifar init analysis'!$B$7</c:f>
              <c:strCache>
                <c:ptCount val="1"/>
                <c:pt idx="0">
                  <c:v>Param sync time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'[data.xlsx]cifar init analysis'!$C$1:$L$1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'[data.xlsx]cifar init analysis'!$C$7:$L$7</c:f>
              <c:numCache>
                <c:formatCode>General</c:formatCode>
                <c:ptCount val="10"/>
                <c:pt idx="0">
                  <c:v>203.0</c:v>
                </c:pt>
                <c:pt idx="1">
                  <c:v>368386.0</c:v>
                </c:pt>
                <c:pt idx="2">
                  <c:v>493889.0</c:v>
                </c:pt>
                <c:pt idx="3">
                  <c:v>588391.0</c:v>
                </c:pt>
                <c:pt idx="4">
                  <c:v>811720.0</c:v>
                </c:pt>
                <c:pt idx="5">
                  <c:v>1.47128E6</c:v>
                </c:pt>
                <c:pt idx="6">
                  <c:v>6.50754E6</c:v>
                </c:pt>
                <c:pt idx="7">
                  <c:v>1.8336E7</c:v>
                </c:pt>
                <c:pt idx="8">
                  <c:v>2.94145E7</c:v>
                </c:pt>
                <c:pt idx="9">
                  <c:v>4.56384E7</c:v>
                </c:pt>
              </c:numCache>
            </c:numRef>
          </c:val>
        </c:ser>
        <c:ser>
          <c:idx val="6"/>
          <c:order val="6"/>
          <c:tx>
            <c:strRef>
              <c:f>'[data.xlsx]cifar init analysis'!$B$8</c:f>
              <c:strCache>
                <c:ptCount val="1"/>
                <c:pt idx="0">
                  <c:v>Param calculation time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'[data.xlsx]cifar init analysis'!$C$1:$L$1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'[data.xlsx]cifar init analysis'!$C$8:$L$8</c:f>
              <c:numCache>
                <c:formatCode>General</c:formatCode>
                <c:ptCount val="10"/>
                <c:pt idx="0">
                  <c:v>152984.0</c:v>
                </c:pt>
                <c:pt idx="1">
                  <c:v>134051.0</c:v>
                </c:pt>
                <c:pt idx="2">
                  <c:v>144763.0</c:v>
                </c:pt>
                <c:pt idx="3">
                  <c:v>148618.0</c:v>
                </c:pt>
                <c:pt idx="4">
                  <c:v>211824.0</c:v>
                </c:pt>
                <c:pt idx="5">
                  <c:v>232372.0</c:v>
                </c:pt>
                <c:pt idx="6">
                  <c:v>273737.0</c:v>
                </c:pt>
                <c:pt idx="7">
                  <c:v>274481.0</c:v>
                </c:pt>
                <c:pt idx="8">
                  <c:v>272934.0</c:v>
                </c:pt>
                <c:pt idx="9">
                  <c:v>271725.0</c:v>
                </c:pt>
              </c:numCache>
            </c:numRef>
          </c:val>
        </c:ser>
        <c:ser>
          <c:idx val="7"/>
          <c:order val="7"/>
          <c:tx>
            <c:strRef>
              <c:f>'[data.xlsx]cifar init analysis'!$B$9</c:f>
              <c:strCache>
                <c:ptCount val="1"/>
                <c:pt idx="0">
                  <c:v>Param update time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'[data.xlsx]cifar init analysis'!$C$1:$L$1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'[data.xlsx]cifar init analysis'!$C$9:$L$9</c:f>
              <c:numCache>
                <c:formatCode>General</c:formatCode>
                <c:ptCount val="10"/>
                <c:pt idx="0">
                  <c:v>30739.3</c:v>
                </c:pt>
                <c:pt idx="1">
                  <c:v>30242.2</c:v>
                </c:pt>
                <c:pt idx="2">
                  <c:v>30484.6</c:v>
                </c:pt>
                <c:pt idx="3">
                  <c:v>31942.6</c:v>
                </c:pt>
                <c:pt idx="4">
                  <c:v>38241.1</c:v>
                </c:pt>
                <c:pt idx="5">
                  <c:v>38917.4</c:v>
                </c:pt>
                <c:pt idx="6">
                  <c:v>39962.5</c:v>
                </c:pt>
                <c:pt idx="7">
                  <c:v>40451.6</c:v>
                </c:pt>
                <c:pt idx="8">
                  <c:v>40762.1</c:v>
                </c:pt>
                <c:pt idx="9">
                  <c:v>40638.1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372438144"/>
        <c:axId val="-782966256"/>
      </c:barChart>
      <c:catAx>
        <c:axId val="-372438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r>
                  <a:rPr lang="en-US"/>
                  <a:t>Number of Processes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Calibri" charset="0"/>
                  <a:cs typeface="Calibri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n-US"/>
          </a:p>
        </c:txPr>
        <c:crossAx val="-782966256"/>
        <c:crosses val="autoZero"/>
        <c:auto val="1"/>
        <c:lblAlgn val="ctr"/>
        <c:lblOffset val="100"/>
        <c:noMultiLvlLbl val="0"/>
      </c:catAx>
      <c:valAx>
        <c:axId val="-782966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r>
                  <a:rPr lang="en-US"/>
                  <a:t>Execution Time Breakdown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Calibri" charset="0"/>
                  <a:cs typeface="Calibri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n-US"/>
          </a:p>
        </c:txPr>
        <c:crossAx val="-37243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8342940165326"/>
          <c:y val="0.0442609244402314"/>
          <c:w val="0.248930622251399"/>
          <c:h val="0.955739150106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alibri" charset="0"/>
          <a:ea typeface="Calibri" charset="0"/>
          <a:cs typeface="Calibri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[cifar10_alexnet_1l.xlsx]IOR!$B$1</c:f>
              <c:strCache>
                <c:ptCount val="1"/>
                <c:pt idx="0">
                  <c:v>IOR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[cifar10_alexnet_1l.xlsx]IOR!$A$2:$A$11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[cifar10_alexnet_1l.xlsx]IOR!$B$2:$B$11</c:f>
              <c:numCache>
                <c:formatCode>General</c:formatCode>
                <c:ptCount val="10"/>
                <c:pt idx="0">
                  <c:v>496.529</c:v>
                </c:pt>
                <c:pt idx="1">
                  <c:v>178.011</c:v>
                </c:pt>
                <c:pt idx="2">
                  <c:v>213.539</c:v>
                </c:pt>
                <c:pt idx="3">
                  <c:v>213.142</c:v>
                </c:pt>
                <c:pt idx="4">
                  <c:v>217.146</c:v>
                </c:pt>
                <c:pt idx="5">
                  <c:v>260.68</c:v>
                </c:pt>
                <c:pt idx="6">
                  <c:v>452.725</c:v>
                </c:pt>
                <c:pt idx="7">
                  <c:v>482.469</c:v>
                </c:pt>
                <c:pt idx="8">
                  <c:v>442.44</c:v>
                </c:pt>
                <c:pt idx="9">
                  <c:v>683.04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[cifar10_alexnet_1l.xlsx]IOR!$C$1</c:f>
              <c:strCache>
                <c:ptCount val="1"/>
                <c:pt idx="0">
                  <c:v>Caffe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[cifar10_alexnet_1l.xlsx]IOR!$A$2:$A$11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[cifar10_alexnet_1l.xlsx]IOR!$C$2:$C$11</c:f>
              <c:numCache>
                <c:formatCode>General</c:formatCode>
                <c:ptCount val="10"/>
                <c:pt idx="0">
                  <c:v>313.8304775913536</c:v>
                </c:pt>
                <c:pt idx="1">
                  <c:v>27.26876717841672</c:v>
                </c:pt>
                <c:pt idx="2">
                  <c:v>16.38183001061724</c:v>
                </c:pt>
                <c:pt idx="3">
                  <c:v>15.84656128849043</c:v>
                </c:pt>
                <c:pt idx="4">
                  <c:v>17.36693494440806</c:v>
                </c:pt>
                <c:pt idx="5">
                  <c:v>33.8332507987111</c:v>
                </c:pt>
                <c:pt idx="6">
                  <c:v>46.27096958167772</c:v>
                </c:pt>
                <c:pt idx="7">
                  <c:v>54.67475349365112</c:v>
                </c:pt>
                <c:pt idx="8">
                  <c:v>43.10094750785512</c:v>
                </c:pt>
                <c:pt idx="9">
                  <c:v>51.19062409598134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75148064"/>
        <c:axId val="-374894032"/>
      </c:lineChart>
      <c:catAx>
        <c:axId val="-375148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r>
                  <a:rPr lang="en-US"/>
                  <a:t>Number of Processes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Calibri" charset="0"/>
                  <a:cs typeface="Calibri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n-US"/>
          </a:p>
        </c:txPr>
        <c:crossAx val="-374894032"/>
        <c:crosses val="autoZero"/>
        <c:auto val="1"/>
        <c:lblAlgn val="ctr"/>
        <c:lblOffset val="100"/>
        <c:noMultiLvlLbl val="0"/>
      </c:catAx>
      <c:valAx>
        <c:axId val="-37489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r>
                  <a:rPr lang="en-US"/>
                  <a:t>Bandwidth (MB/s)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Calibri" charset="0"/>
                  <a:cs typeface="Calibri" charset="0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n-US"/>
          </a:p>
        </c:txPr>
        <c:crossAx val="-375148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2551212266179"/>
          <c:y val="0.0520508857745121"/>
          <c:w val="0.253270399183058"/>
          <c:h val="0.3610405994031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alibri" charset="0"/>
          <a:ea typeface="Calibri" charset="0"/>
          <a:cs typeface="Calibri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6049587517336"/>
          <c:y val="0.0313540755322251"/>
          <c:w val="0.79033289005591"/>
          <c:h val="0.8136359541011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'[data.xlsx]cifar mmap analysis'!$A$3</c:f>
              <c:strCache>
                <c:ptCount val="1"/>
                <c:pt idx="0">
                  <c:v>Total context switches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'[data.xlsx]cifar mmap analysis'!$B$1:$K$1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'[data.xlsx]cifar mmap analysis'!$B$3:$K$3</c:f>
              <c:numCache>
                <c:formatCode>General</c:formatCode>
                <c:ptCount val="10"/>
                <c:pt idx="0">
                  <c:v>145794.0</c:v>
                </c:pt>
                <c:pt idx="1">
                  <c:v>4.1836686E6</c:v>
                </c:pt>
                <c:pt idx="2">
                  <c:v>2.032120532E7</c:v>
                </c:pt>
                <c:pt idx="3">
                  <c:v>4.484377064E7</c:v>
                </c:pt>
                <c:pt idx="4">
                  <c:v>7.47609808E7</c:v>
                </c:pt>
                <c:pt idx="5">
                  <c:v>8.0908352E7</c:v>
                </c:pt>
                <c:pt idx="6">
                  <c:v>8.5222208E7</c:v>
                </c:pt>
                <c:pt idx="7">
                  <c:v>9.5448064E7</c:v>
                </c:pt>
                <c:pt idx="8">
                  <c:v>1.1155456E8</c:v>
                </c:pt>
                <c:pt idx="9">
                  <c:v>1.43040512E8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75174144"/>
        <c:axId val="-278556544"/>
      </c:barChart>
      <c:catAx>
        <c:axId val="-375174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r>
                  <a:rPr lang="en-US"/>
                  <a:t>Number of Processes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Calibri" charset="0"/>
                  <a:cs typeface="Calibri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n-US"/>
          </a:p>
        </c:txPr>
        <c:crossAx val="-278556544"/>
        <c:crosses val="autoZero"/>
        <c:auto val="1"/>
        <c:lblAlgn val="ctr"/>
        <c:lblOffset val="100"/>
        <c:noMultiLvlLbl val="0"/>
      </c:catAx>
      <c:valAx>
        <c:axId val="-27855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r>
                  <a:rPr lang="en-US"/>
                  <a:t>Context Switches</a:t>
                </a:r>
              </a:p>
            </c:rich>
          </c:tx>
          <c:layout>
            <c:manualLayout>
              <c:xMode val="edge"/>
              <c:yMode val="edge"/>
              <c:x val="0.015570987654321"/>
              <c:y val="0.3302757728200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Calibri" charset="0"/>
                  <a:cs typeface="Calibri" charset="0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n-US"/>
          </a:p>
        </c:txPr>
        <c:crossAx val="-375174144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Calibri" charset="0"/>
          <a:ea typeface="Calibri" charset="0"/>
          <a:cs typeface="Calibri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'[data.xlsx]cifar mmap analysis'!$A$5</c:f>
              <c:strCache>
                <c:ptCount val="1"/>
                <c:pt idx="0">
                  <c:v>User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'[data.xlsx]cifar mmap analysis'!$B$1:$K$1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'[data.xlsx]cifar mmap analysis'!$B$5:$K$5</c:f>
              <c:numCache>
                <c:formatCode>General</c:formatCode>
                <c:ptCount val="10"/>
                <c:pt idx="0">
                  <c:v>8.75301E6</c:v>
                </c:pt>
                <c:pt idx="1">
                  <c:v>2.0369226E7</c:v>
                </c:pt>
                <c:pt idx="2">
                  <c:v>2.919254E7</c:v>
                </c:pt>
                <c:pt idx="3">
                  <c:v>3.0734682E7</c:v>
                </c:pt>
                <c:pt idx="4">
                  <c:v>2.276987E7</c:v>
                </c:pt>
                <c:pt idx="5">
                  <c:v>1.012496E7</c:v>
                </c:pt>
                <c:pt idx="6">
                  <c:v>7.974545E6</c:v>
                </c:pt>
                <c:pt idx="7">
                  <c:v>5.81779E6</c:v>
                </c:pt>
                <c:pt idx="8">
                  <c:v>5.4429E6</c:v>
                </c:pt>
                <c:pt idx="9">
                  <c:v>5.062E6</c:v>
                </c:pt>
              </c:numCache>
            </c:numRef>
          </c:val>
        </c:ser>
        <c:ser>
          <c:idx val="1"/>
          <c:order val="1"/>
          <c:tx>
            <c:strRef>
              <c:f>'[data.xlsx]cifar mmap analysis'!$A$6</c:f>
              <c:strCache>
                <c:ptCount val="1"/>
                <c:pt idx="0">
                  <c:v>Kernel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'[data.xlsx]cifar mmap analysis'!$B$1:$K$1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'[data.xlsx]cifar mmap analysis'!$B$6:$K$6</c:f>
              <c:numCache>
                <c:formatCode>General</c:formatCode>
                <c:ptCount val="10"/>
                <c:pt idx="0">
                  <c:v>2.8331033E7</c:v>
                </c:pt>
                <c:pt idx="1">
                  <c:v>5.0135035E7</c:v>
                </c:pt>
                <c:pt idx="2">
                  <c:v>4.8585945E7</c:v>
                </c:pt>
                <c:pt idx="3">
                  <c:v>4.98034213E7</c:v>
                </c:pt>
                <c:pt idx="4">
                  <c:v>5.2836012E7</c:v>
                </c:pt>
                <c:pt idx="5">
                  <c:v>2.50392E7</c:v>
                </c:pt>
                <c:pt idx="6">
                  <c:v>1.3622185E7</c:v>
                </c:pt>
                <c:pt idx="7">
                  <c:v>7.686E6</c:v>
                </c:pt>
                <c:pt idx="8">
                  <c:v>4.84249E6</c:v>
                </c:pt>
                <c:pt idx="9">
                  <c:v>3.18135E6</c:v>
                </c:pt>
              </c:numCache>
            </c:numRef>
          </c:val>
        </c:ser>
        <c:ser>
          <c:idx val="2"/>
          <c:order val="2"/>
          <c:tx>
            <c:strRef>
              <c:f>'[data.xlsx]cifar mmap analysis'!$A$7</c:f>
              <c:strCache>
                <c:ptCount val="1"/>
                <c:pt idx="0">
                  <c:v>Sleep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'[data.xlsx]cifar mmap analysis'!$B$1:$K$1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'[data.xlsx]cifar mmap analysis'!$B$7:$K$7</c:f>
              <c:numCache>
                <c:formatCode>General</c:formatCode>
                <c:ptCount val="10"/>
                <c:pt idx="0">
                  <c:v>2.68295E6</c:v>
                </c:pt>
                <c:pt idx="1">
                  <c:v>4.915668E8</c:v>
                </c:pt>
                <c:pt idx="2">
                  <c:v>8.84871E8</c:v>
                </c:pt>
                <c:pt idx="3">
                  <c:v>1.422895E9</c:v>
                </c:pt>
                <c:pt idx="4">
                  <c:v>7.927082E8</c:v>
                </c:pt>
                <c:pt idx="5">
                  <c:v>2.154115E8</c:v>
                </c:pt>
                <c:pt idx="6">
                  <c:v>4.346261E8</c:v>
                </c:pt>
                <c:pt idx="7">
                  <c:v>3.35180525E8</c:v>
                </c:pt>
                <c:pt idx="8">
                  <c:v>4.369792E8</c:v>
                </c:pt>
                <c:pt idx="9">
                  <c:v>5.57222E8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49948592"/>
        <c:axId val="-249945200"/>
      </c:barChart>
      <c:catAx>
        <c:axId val="-249948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r>
                  <a:rPr lang="en-US"/>
                  <a:t>Number of Processes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Calibri" charset="0"/>
                  <a:cs typeface="Calibri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n-US"/>
          </a:p>
        </c:txPr>
        <c:crossAx val="-249945200"/>
        <c:crosses val="autoZero"/>
        <c:auto val="1"/>
        <c:lblAlgn val="ctr"/>
        <c:lblOffset val="100"/>
        <c:noMultiLvlLbl val="0"/>
      </c:catAx>
      <c:valAx>
        <c:axId val="-24994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r>
                  <a:rPr lang="en-US"/>
                  <a:t>Read Time Breakdown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Calibri" charset="0"/>
                  <a:cs typeface="Calibri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n-US"/>
          </a:p>
        </c:txPr>
        <c:crossAx val="-24994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Calibri" charset="0"/>
          <a:ea typeface="Calibri" charset="0"/>
          <a:cs typeface="Calibri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'[experiments.xlsx]CIFAR10-strong'!$B$60</c:f>
              <c:strCache>
                <c:ptCount val="1"/>
                <c:pt idx="0">
                  <c:v>Read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'[experiments.xlsx]CIFAR10-strong'!$C$59:$L$59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'[experiments.xlsx]CIFAR10-strong'!$C$60:$L$60</c:f>
              <c:numCache>
                <c:formatCode>0.00E+00</c:formatCode>
                <c:ptCount val="10"/>
                <c:pt idx="0">
                  <c:v>4.77236E7</c:v>
                </c:pt>
                <c:pt idx="1">
                  <c:v>5.20581E7</c:v>
                </c:pt>
                <c:pt idx="2" formatCode="General">
                  <c:v>5.6228575E7</c:v>
                </c:pt>
                <c:pt idx="3" formatCode="General">
                  <c:v>3.76268E7</c:v>
                </c:pt>
                <c:pt idx="4" formatCode="General">
                  <c:v>3.94385E7</c:v>
                </c:pt>
                <c:pt idx="5">
                  <c:v>6.46485E7</c:v>
                </c:pt>
                <c:pt idx="6">
                  <c:v>3.7545E7</c:v>
                </c:pt>
                <c:pt idx="7">
                  <c:v>5.72687E7</c:v>
                </c:pt>
                <c:pt idx="8">
                  <c:v>5.32503E7</c:v>
                </c:pt>
                <c:pt idx="9" formatCode="General">
                  <c:v>7.38516E7</c:v>
                </c:pt>
              </c:numCache>
            </c:numRef>
          </c:val>
        </c:ser>
        <c:ser>
          <c:idx val="1"/>
          <c:order val="1"/>
          <c:tx>
            <c:strRef>
              <c:f>'[experiments.xlsx]CIFAR10-strong'!$B$61</c:f>
              <c:strCache>
                <c:ptCount val="1"/>
                <c:pt idx="0">
                  <c:v>Transform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'[experiments.xlsx]CIFAR10-strong'!$C$59:$L$59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'[experiments.xlsx]CIFAR10-strong'!$C$61:$L$61</c:f>
              <c:numCache>
                <c:formatCode>0.00E+00</c:formatCode>
                <c:ptCount val="10"/>
                <c:pt idx="0">
                  <c:v>4.94297E7</c:v>
                </c:pt>
                <c:pt idx="1">
                  <c:v>2.45381E7</c:v>
                </c:pt>
                <c:pt idx="2">
                  <c:v>1.25393E7</c:v>
                </c:pt>
                <c:pt idx="3">
                  <c:v>6.45957E6</c:v>
                </c:pt>
                <c:pt idx="4">
                  <c:v>3.38102E6</c:v>
                </c:pt>
                <c:pt idx="5" formatCode="General">
                  <c:v>1.67259E6</c:v>
                </c:pt>
                <c:pt idx="6" formatCode="General">
                  <c:v>837848.0</c:v>
                </c:pt>
                <c:pt idx="7" formatCode="General">
                  <c:v>422374.0</c:v>
                </c:pt>
                <c:pt idx="8" formatCode="General">
                  <c:v>215989.0</c:v>
                </c:pt>
                <c:pt idx="9" formatCode="General">
                  <c:v>117483.0</c:v>
                </c:pt>
              </c:numCache>
            </c:numRef>
          </c:val>
        </c:ser>
        <c:ser>
          <c:idx val="2"/>
          <c:order val="2"/>
          <c:tx>
            <c:strRef>
              <c:f>'[experiments.xlsx]CIFAR10-strong'!$B$62</c:f>
              <c:strCache>
                <c:ptCount val="1"/>
                <c:pt idx="0">
                  <c:v>Total forward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'[experiments.xlsx]CIFAR10-strong'!$C$59:$L$59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'[experiments.xlsx]CIFAR10-strong'!$C$62:$L$62</c:f>
              <c:numCache>
                <c:formatCode>0.00E+00</c:formatCode>
                <c:ptCount val="10"/>
                <c:pt idx="0" formatCode="General">
                  <c:v>9.8014164E9</c:v>
                </c:pt>
                <c:pt idx="1">
                  <c:v>4.8189519E9</c:v>
                </c:pt>
                <c:pt idx="2">
                  <c:v>2.443101425E9</c:v>
                </c:pt>
                <c:pt idx="3" formatCode="General">
                  <c:v>1.2818432E9</c:v>
                </c:pt>
                <c:pt idx="4" formatCode="General">
                  <c:v>6.7521725E8</c:v>
                </c:pt>
                <c:pt idx="5" formatCode="General">
                  <c:v>3.35340875E8</c:v>
                </c:pt>
                <c:pt idx="6" formatCode="General">
                  <c:v>1.67302E8</c:v>
                </c:pt>
                <c:pt idx="7">
                  <c:v>8.42823E7</c:v>
                </c:pt>
                <c:pt idx="8">
                  <c:v>3.98839E7</c:v>
                </c:pt>
                <c:pt idx="9" formatCode="General">
                  <c:v>2.22999E7</c:v>
                </c:pt>
              </c:numCache>
            </c:numRef>
          </c:val>
        </c:ser>
        <c:ser>
          <c:idx val="3"/>
          <c:order val="3"/>
          <c:tx>
            <c:strRef>
              <c:f>'[experiments.xlsx]CIFAR10-strong'!$B$63</c:f>
              <c:strCache>
                <c:ptCount val="1"/>
                <c:pt idx="0">
                  <c:v>Total backward time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'[experiments.xlsx]CIFAR10-strong'!$C$59:$L$59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'[experiments.xlsx]CIFAR10-strong'!$C$63:$L$63</c:f>
              <c:numCache>
                <c:formatCode>General</c:formatCode>
                <c:ptCount val="10"/>
                <c:pt idx="0" formatCode="0.00E+00">
                  <c:v>1.24027E10</c:v>
                </c:pt>
                <c:pt idx="1">
                  <c:v>6.09979E9</c:v>
                </c:pt>
                <c:pt idx="2">
                  <c:v>3.082035E9</c:v>
                </c:pt>
                <c:pt idx="3" formatCode="0.00E+00">
                  <c:v>1.60098E9</c:v>
                </c:pt>
                <c:pt idx="4" formatCode="0.00E+00">
                  <c:v>8.75342E8</c:v>
                </c:pt>
                <c:pt idx="5" formatCode="0.00E+00">
                  <c:v>4.35039E8</c:v>
                </c:pt>
                <c:pt idx="6" formatCode="0.00E+00">
                  <c:v>2.16039E8</c:v>
                </c:pt>
                <c:pt idx="7" formatCode="0.00E+00">
                  <c:v>1.07185E8</c:v>
                </c:pt>
                <c:pt idx="8">
                  <c:v>5.04128E7</c:v>
                </c:pt>
                <c:pt idx="9" formatCode="0.00E+00">
                  <c:v>2.65377E7</c:v>
                </c:pt>
              </c:numCache>
            </c:numRef>
          </c:val>
        </c:ser>
        <c:ser>
          <c:idx val="4"/>
          <c:order val="4"/>
          <c:tx>
            <c:strRef>
              <c:f>'[experiments.xlsx]CIFAR10-strong'!$B$64</c:f>
              <c:strCache>
                <c:ptCount val="1"/>
                <c:pt idx="0">
                  <c:v>Waiting time before param sync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cat>
            <c:numRef>
              <c:f>'[experiments.xlsx]CIFAR10-strong'!$C$59:$L$59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'[experiments.xlsx]CIFAR10-strong'!$C$64:$L$64</c:f>
              <c:numCache>
                <c:formatCode>0.00E+00</c:formatCode>
                <c:ptCount val="10"/>
                <c:pt idx="0" formatCode="General">
                  <c:v>9875.67</c:v>
                </c:pt>
                <c:pt idx="1">
                  <c:v>6.30687E7</c:v>
                </c:pt>
                <c:pt idx="2">
                  <c:v>5.17631E7</c:v>
                </c:pt>
                <c:pt idx="3">
                  <c:v>4.75439E7</c:v>
                </c:pt>
                <c:pt idx="4" formatCode="General">
                  <c:v>3.52822E7</c:v>
                </c:pt>
                <c:pt idx="5">
                  <c:v>1.37376E7</c:v>
                </c:pt>
                <c:pt idx="6" formatCode="General">
                  <c:v>9.42357E6</c:v>
                </c:pt>
                <c:pt idx="7" formatCode="General">
                  <c:v>3.57861E6</c:v>
                </c:pt>
                <c:pt idx="8" formatCode="General">
                  <c:v>1.04343E7</c:v>
                </c:pt>
                <c:pt idx="9">
                  <c:v>3.66667E6</c:v>
                </c:pt>
              </c:numCache>
            </c:numRef>
          </c:val>
        </c:ser>
        <c:ser>
          <c:idx val="5"/>
          <c:order val="5"/>
          <c:tx>
            <c:strRef>
              <c:f>'[experiments.xlsx]CIFAR10-strong'!$B$65</c:f>
              <c:strCache>
                <c:ptCount val="1"/>
                <c:pt idx="0">
                  <c:v>Param sync time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'[experiments.xlsx]CIFAR10-strong'!$C$59:$L$59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'[experiments.xlsx]CIFAR10-strong'!$C$65:$L$65</c:f>
              <c:numCache>
                <c:formatCode>General</c:formatCode>
                <c:ptCount val="10"/>
                <c:pt idx="0">
                  <c:v>189.667</c:v>
                </c:pt>
                <c:pt idx="1">
                  <c:v>613639.0</c:v>
                </c:pt>
                <c:pt idx="2">
                  <c:v>697390.0</c:v>
                </c:pt>
                <c:pt idx="3">
                  <c:v>829009.0</c:v>
                </c:pt>
                <c:pt idx="4">
                  <c:v>1.04076E6</c:v>
                </c:pt>
                <c:pt idx="5">
                  <c:v>1.19424E6</c:v>
                </c:pt>
                <c:pt idx="6" formatCode="0.00E+00">
                  <c:v>1.38811E6</c:v>
                </c:pt>
                <c:pt idx="7" formatCode="0.00E+00">
                  <c:v>1.42364E6</c:v>
                </c:pt>
                <c:pt idx="8">
                  <c:v>2.26431E6</c:v>
                </c:pt>
                <c:pt idx="9">
                  <c:v>2.27053E6</c:v>
                </c:pt>
              </c:numCache>
            </c:numRef>
          </c:val>
        </c:ser>
        <c:ser>
          <c:idx val="6"/>
          <c:order val="6"/>
          <c:tx>
            <c:strRef>
              <c:f>'[experiments.xlsx]CIFAR10-strong'!$B$66</c:f>
              <c:strCache>
                <c:ptCount val="1"/>
                <c:pt idx="0">
                  <c:v>Param calculation time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'[experiments.xlsx]CIFAR10-strong'!$C$59:$L$59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'[experiments.xlsx]CIFAR10-strong'!$C$66:$L$66</c:f>
              <c:numCache>
                <c:formatCode>General</c:formatCode>
                <c:ptCount val="10"/>
                <c:pt idx="0">
                  <c:v>153849.0</c:v>
                </c:pt>
                <c:pt idx="1">
                  <c:v>133700.0</c:v>
                </c:pt>
                <c:pt idx="2">
                  <c:v>139016.0</c:v>
                </c:pt>
                <c:pt idx="3">
                  <c:v>146455.0</c:v>
                </c:pt>
                <c:pt idx="4">
                  <c:v>202711.0</c:v>
                </c:pt>
                <c:pt idx="5">
                  <c:v>205329.0</c:v>
                </c:pt>
                <c:pt idx="6">
                  <c:v>210685.0</c:v>
                </c:pt>
                <c:pt idx="7">
                  <c:v>211701.0</c:v>
                </c:pt>
                <c:pt idx="8">
                  <c:v>245409.0</c:v>
                </c:pt>
                <c:pt idx="9">
                  <c:v>258533.0</c:v>
                </c:pt>
              </c:numCache>
            </c:numRef>
          </c:val>
        </c:ser>
        <c:ser>
          <c:idx val="7"/>
          <c:order val="7"/>
          <c:tx>
            <c:strRef>
              <c:f>'[experiments.xlsx]CIFAR10-strong'!$B$67</c:f>
              <c:strCache>
                <c:ptCount val="1"/>
                <c:pt idx="0">
                  <c:v>Param update time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'[experiments.xlsx]CIFAR10-strong'!$C$59:$L$59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'[experiments.xlsx]CIFAR10-strong'!$C$67:$L$67</c:f>
              <c:numCache>
                <c:formatCode>General</c:formatCode>
                <c:ptCount val="10"/>
                <c:pt idx="0">
                  <c:v>30698.3</c:v>
                </c:pt>
                <c:pt idx="1">
                  <c:v>30254.3</c:v>
                </c:pt>
                <c:pt idx="2">
                  <c:v>30618.9</c:v>
                </c:pt>
                <c:pt idx="3">
                  <c:v>31888.2</c:v>
                </c:pt>
                <c:pt idx="4">
                  <c:v>38158.9</c:v>
                </c:pt>
                <c:pt idx="5">
                  <c:v>38768.8</c:v>
                </c:pt>
                <c:pt idx="6">
                  <c:v>38889.2</c:v>
                </c:pt>
                <c:pt idx="7">
                  <c:v>39018.5</c:v>
                </c:pt>
                <c:pt idx="8">
                  <c:v>39941.0</c:v>
                </c:pt>
                <c:pt idx="9">
                  <c:v>39604.4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80606144"/>
        <c:axId val="-278595696"/>
      </c:barChart>
      <c:catAx>
        <c:axId val="-280606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US" dirty="0" smtClean="0"/>
                  <a:t>Number Processes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-278595696"/>
        <c:crosses val="autoZero"/>
        <c:auto val="1"/>
        <c:lblAlgn val="ctr"/>
        <c:lblOffset val="100"/>
        <c:noMultiLvlLbl val="0"/>
      </c:catAx>
      <c:valAx>
        <c:axId val="-27859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n-US"/>
          </a:p>
        </c:txPr>
        <c:crossAx val="-280606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+mj-lt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5070841839215"/>
          <c:y val="0.0398321303587052"/>
          <c:w val="0.814867429765724"/>
          <c:h val="0.743275952079082"/>
        </c:manualLayout>
      </c:layout>
      <c:lineChart>
        <c:grouping val="standard"/>
        <c:varyColors val="0"/>
        <c:ser>
          <c:idx val="0"/>
          <c:order val="0"/>
          <c:tx>
            <c:strRef>
              <c:f>'[experiments.xlsx]CIFAR10-strong'!$B$10</c:f>
              <c:strCache>
                <c:ptCount val="1"/>
                <c:pt idx="0">
                  <c:v>Caffe/LMDB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'[experiments.xlsx]CIFAR10-strong'!$C$14:$L$14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'[experiments.xlsx]CIFAR10-strong'!$C$10:$L$10</c:f>
              <c:numCache>
                <c:formatCode>0.00E+00</c:formatCode>
                <c:ptCount val="10"/>
                <c:pt idx="0">
                  <c:v>2.0855E7</c:v>
                </c:pt>
                <c:pt idx="1">
                  <c:v>1.09225E7</c:v>
                </c:pt>
                <c:pt idx="2" formatCode="General">
                  <c:v>6.27427E6</c:v>
                </c:pt>
                <c:pt idx="3">
                  <c:v>4.49365E6</c:v>
                </c:pt>
                <c:pt idx="4">
                  <c:v>2.58077E6</c:v>
                </c:pt>
                <c:pt idx="5">
                  <c:v>1.135E6</c:v>
                </c:pt>
                <c:pt idx="6">
                  <c:v>1.07204E6</c:v>
                </c:pt>
                <c:pt idx="7" formatCode="General">
                  <c:v>743985.0</c:v>
                </c:pt>
                <c:pt idx="8" formatCode="General">
                  <c:v>738797.0</c:v>
                </c:pt>
                <c:pt idx="9" formatCode="General">
                  <c:v>816401.0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'[experiments.xlsx]CIFAR10-strong'!$B$23</c:f>
              <c:strCache>
                <c:ptCount val="1"/>
                <c:pt idx="0">
                  <c:v>Caffe/LMDBIO-LMM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'[experiments.xlsx]CIFAR10-strong'!$C$14:$L$14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'[experiments.xlsx]CIFAR10-strong'!$C$23:$L$23</c:f>
              <c:numCache>
                <c:formatCode>0.00E+00</c:formatCode>
                <c:ptCount val="10"/>
                <c:pt idx="0">
                  <c:v>2.09245E7</c:v>
                </c:pt>
                <c:pt idx="1">
                  <c:v>1.03796E7</c:v>
                </c:pt>
                <c:pt idx="2">
                  <c:v>5.33085E6</c:v>
                </c:pt>
                <c:pt idx="3" formatCode="General">
                  <c:v>2.77263E6</c:v>
                </c:pt>
                <c:pt idx="4" formatCode="General">
                  <c:v>1.54877E6</c:v>
                </c:pt>
                <c:pt idx="5" formatCode="General">
                  <c:v>850203.0</c:v>
                </c:pt>
                <c:pt idx="6" formatCode="General">
                  <c:v>611136.0</c:v>
                </c:pt>
                <c:pt idx="7" formatCode="General">
                  <c:v>439734.0</c:v>
                </c:pt>
                <c:pt idx="8" formatCode="General">
                  <c:v>521711.0</c:v>
                </c:pt>
                <c:pt idx="9" formatCode="General">
                  <c:v>676626.0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'[experiments.xlsx]CIFAR10-strong'!$B$45</c:f>
              <c:strCache>
                <c:ptCount val="1"/>
                <c:pt idx="0">
                  <c:v>Caffe/LMDBIO-DM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'[experiments.xlsx]CIFAR10-strong'!$C$14:$L$14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'[experiments.xlsx]CIFAR10-strong'!$C$45:$L$45</c:f>
              <c:numCache>
                <c:formatCode>0.00E+00</c:formatCode>
                <c:ptCount val="10"/>
                <c:pt idx="0">
                  <c:v>2.2007E7</c:v>
                </c:pt>
                <c:pt idx="1">
                  <c:v>1.09838E7</c:v>
                </c:pt>
                <c:pt idx="2" formatCode="General">
                  <c:v>5.60501E6</c:v>
                </c:pt>
                <c:pt idx="3">
                  <c:v>2.92213E6</c:v>
                </c:pt>
                <c:pt idx="4">
                  <c:v>1.506E6</c:v>
                </c:pt>
                <c:pt idx="5" formatCode="General">
                  <c:v>808577.0</c:v>
                </c:pt>
                <c:pt idx="6" formatCode="General">
                  <c:v>470410.0</c:v>
                </c:pt>
                <c:pt idx="7" formatCode="General">
                  <c:v>337014.0</c:v>
                </c:pt>
                <c:pt idx="8" formatCode="General">
                  <c:v>278806.0</c:v>
                </c:pt>
                <c:pt idx="9" formatCode="General">
                  <c:v>578504.0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'[experiments.xlsx]CIFAR10-strong'!$B$68</c:f>
              <c:strCache>
                <c:ptCount val="1"/>
                <c:pt idx="0">
                  <c:v>Caffe/LMDBIO-MPIIO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'[experiments.xlsx]CIFAR10-strong'!$C$14:$L$14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'[experiments.xlsx]CIFAR10-strong'!$C$68:$L$68</c:f>
              <c:numCache>
                <c:formatCode>0.00E+00</c:formatCode>
                <c:ptCount val="10"/>
                <c:pt idx="0">
                  <c:v>2.22621E7</c:v>
                </c:pt>
                <c:pt idx="1">
                  <c:v>1.10397E7</c:v>
                </c:pt>
                <c:pt idx="2">
                  <c:v>5.63661E6</c:v>
                </c:pt>
                <c:pt idx="3">
                  <c:v>2.97062E6</c:v>
                </c:pt>
                <c:pt idx="4">
                  <c:v>1.62774E6</c:v>
                </c:pt>
                <c:pt idx="5">
                  <c:v>851040.0</c:v>
                </c:pt>
                <c:pt idx="6">
                  <c:v>432645.0</c:v>
                </c:pt>
                <c:pt idx="7" formatCode="General">
                  <c:v>254888.0</c:v>
                </c:pt>
                <c:pt idx="8" formatCode="General">
                  <c:v>157207.0</c:v>
                </c:pt>
                <c:pt idx="9" formatCode="General">
                  <c:v>130525.0</c:v>
                </c:pt>
              </c:numCache>
            </c:numRef>
          </c:val>
          <c:smooth val="0"/>
        </c:ser>
        <c:ser>
          <c:idx val="2"/>
          <c:order val="4"/>
          <c:tx>
            <c:strRef>
              <c:f>'[experiments.xlsx]CIFAR10-strong'!$B$11</c:f>
              <c:strCache>
                <c:ptCount val="1"/>
                <c:pt idx="0">
                  <c:v>Ideal</c:v>
                </c:pt>
              </c:strCache>
            </c:strRef>
          </c:tx>
          <c:spPr>
            <a:ln w="3810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'[experiments.xlsx]CIFAR10-strong'!$C$14:$L$14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'[experiments.xlsx]CIFAR10-strong'!$C$11:$L$11</c:f>
              <c:numCache>
                <c:formatCode>0.00E+00</c:formatCode>
                <c:ptCount val="10"/>
                <c:pt idx="0">
                  <c:v>2.0855E7</c:v>
                </c:pt>
                <c:pt idx="1">
                  <c:v>1.04275E7</c:v>
                </c:pt>
                <c:pt idx="2">
                  <c:v>5.21375E6</c:v>
                </c:pt>
                <c:pt idx="3">
                  <c:v>2.606875E6</c:v>
                </c:pt>
                <c:pt idx="4">
                  <c:v>1.3034375E6</c:v>
                </c:pt>
                <c:pt idx="5">
                  <c:v>651718.75</c:v>
                </c:pt>
                <c:pt idx="6">
                  <c:v>325859.375</c:v>
                </c:pt>
                <c:pt idx="7">
                  <c:v>162929.6875</c:v>
                </c:pt>
                <c:pt idx="8">
                  <c:v>81464.84375</c:v>
                </c:pt>
                <c:pt idx="9">
                  <c:v>40732.421875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75164672"/>
        <c:axId val="-375098496"/>
      </c:lineChart>
      <c:catAx>
        <c:axId val="-375164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Processes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5098496"/>
        <c:crosses val="autoZero"/>
        <c:auto val="1"/>
        <c:lblAlgn val="ctr"/>
        <c:lblOffset val="100"/>
        <c:noMultiLvlLbl val="0"/>
      </c:catAx>
      <c:valAx>
        <c:axId val="-375098496"/>
        <c:scaling>
          <c:logBase val="10.0"/>
          <c:orientation val="minMax"/>
          <c:min val="100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5164672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7223481800558"/>
          <c:y val="0.0483522543281311"/>
          <c:w val="0.418241547134084"/>
          <c:h val="0.3110597984795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Caffe/LMDB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'[experiments.xlsx]CIFAR10-strong'!$C$1:$L$1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'[experiments.xlsx]CIFAR10-strong'!$C$12:$L$12</c:f>
              <c:numCache>
                <c:formatCode>General</c:formatCode>
                <c:ptCount val="10"/>
                <c:pt idx="0">
                  <c:v>145794.0</c:v>
                </c:pt>
                <c:pt idx="1">
                  <c:v>4.1836686E6</c:v>
                </c:pt>
                <c:pt idx="2">
                  <c:v>2.032120532E7</c:v>
                </c:pt>
                <c:pt idx="3">
                  <c:v>4.484377064E7</c:v>
                </c:pt>
                <c:pt idx="4">
                  <c:v>7.47609808E7</c:v>
                </c:pt>
                <c:pt idx="5">
                  <c:v>8.0908352E7</c:v>
                </c:pt>
                <c:pt idx="6">
                  <c:v>8.5222208E7</c:v>
                </c:pt>
                <c:pt idx="7">
                  <c:v>9.5448064E7</c:v>
                </c:pt>
                <c:pt idx="8">
                  <c:v>1.1155456E8</c:v>
                </c:pt>
                <c:pt idx="9">
                  <c:v>1.43040512E8</c:v>
                </c:pt>
              </c:numCache>
            </c:numRef>
          </c:val>
        </c:ser>
        <c:ser>
          <c:idx val="1"/>
          <c:order val="1"/>
          <c:tx>
            <c:v>Caffe/LMDBIO-MPIIO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'[experiments.xlsx]CIFAR10-strong'!$C$1:$L$1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'[experiments.xlsx]CIFAR10-strong'!$C$71:$L$71</c:f>
              <c:numCache>
                <c:formatCode>0</c:formatCode>
                <c:ptCount val="10"/>
                <c:pt idx="0">
                  <c:v>2271.66667</c:v>
                </c:pt>
                <c:pt idx="1">
                  <c:v>1941.663333</c:v>
                </c:pt>
                <c:pt idx="2">
                  <c:v>2144.99667</c:v>
                </c:pt>
                <c:pt idx="3">
                  <c:v>2231.0</c:v>
                </c:pt>
                <c:pt idx="4">
                  <c:v>2591.666667</c:v>
                </c:pt>
                <c:pt idx="5">
                  <c:v>5592.0</c:v>
                </c:pt>
                <c:pt idx="6">
                  <c:v>10193.346668</c:v>
                </c:pt>
                <c:pt idx="7">
                  <c:v>26033.05336</c:v>
                </c:pt>
                <c:pt idx="8">
                  <c:v>98938.293328</c:v>
                </c:pt>
                <c:pt idx="9">
                  <c:v>56769.18656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75199472"/>
        <c:axId val="-375377072"/>
      </c:barChart>
      <c:catAx>
        <c:axId val="-375199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Processes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5377072"/>
        <c:crosses val="autoZero"/>
        <c:auto val="1"/>
        <c:lblAlgn val="ctr"/>
        <c:lblOffset val="100"/>
        <c:noMultiLvlLbl val="0"/>
      </c:catAx>
      <c:valAx>
        <c:axId val="-37537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Context Switches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5199472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60412816899941"/>
          <c:y val="0.165872602013778"/>
          <c:w val="0.326764605813162"/>
          <c:h val="0.14893883056284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AA51B-0CA9-45A1-8694-6F515A22AF0B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83CCB-E4D5-42AA-BA12-C7C38F02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5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83CCB-E4D5-42AA-BA12-C7C38F02CA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9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9089815"/>
            <a:ext cx="37307520" cy="62721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6581120"/>
            <a:ext cx="3072384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20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3FAC-D2B5-49BA-8765-9892EB345F53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CE85-689A-4DAD-B85D-F4A7F48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3FAC-D2B5-49BA-8765-9892EB345F53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CE85-689A-4DAD-B85D-F4A7F48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171791"/>
            <a:ext cx="9875520" cy="249665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171791"/>
            <a:ext cx="28895040" cy="249665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3FAC-D2B5-49BA-8765-9892EB345F53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CE85-689A-4DAD-B85D-F4A7F48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8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3FAC-D2B5-49BA-8765-9892EB345F53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CE85-689A-4DAD-B85D-F4A7F48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8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18802775"/>
            <a:ext cx="37307520" cy="5811520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2401978"/>
            <a:ext cx="37307520" cy="6400798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9004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0088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701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01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303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2035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3FAC-D2B5-49BA-8765-9892EB345F53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CE85-689A-4DAD-B85D-F4A7F48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1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6827522"/>
            <a:ext cx="19385280" cy="19310775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6827522"/>
            <a:ext cx="19385280" cy="19310775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3FAC-D2B5-49BA-8765-9892EB345F53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CE85-689A-4DAD-B85D-F4A7F48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9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6549816"/>
            <a:ext cx="19392902" cy="2729651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1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300" b="1"/>
            </a:lvl4pPr>
            <a:lvl5pPr marL="8360176" indent="0">
              <a:buNone/>
              <a:defRPr sz="7300" b="1"/>
            </a:lvl5pPr>
            <a:lvl6pPr marL="10450220" indent="0">
              <a:buNone/>
              <a:defRPr sz="7300" b="1"/>
            </a:lvl6pPr>
            <a:lvl7pPr marL="12540264" indent="0">
              <a:buNone/>
              <a:defRPr sz="7300" b="1"/>
            </a:lvl7pPr>
            <a:lvl8pPr marL="14630309" indent="0">
              <a:buNone/>
              <a:defRPr sz="7300" b="1"/>
            </a:lvl8pPr>
            <a:lvl9pPr marL="1672035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9279467"/>
            <a:ext cx="19392902" cy="16858829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6549816"/>
            <a:ext cx="19400520" cy="2729651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1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300" b="1"/>
            </a:lvl4pPr>
            <a:lvl5pPr marL="8360176" indent="0">
              <a:buNone/>
              <a:defRPr sz="7300" b="1"/>
            </a:lvl5pPr>
            <a:lvl6pPr marL="10450220" indent="0">
              <a:buNone/>
              <a:defRPr sz="7300" b="1"/>
            </a:lvl6pPr>
            <a:lvl7pPr marL="12540264" indent="0">
              <a:buNone/>
              <a:defRPr sz="7300" b="1"/>
            </a:lvl7pPr>
            <a:lvl8pPr marL="14630309" indent="0">
              <a:buNone/>
              <a:defRPr sz="7300" b="1"/>
            </a:lvl8pPr>
            <a:lvl9pPr marL="1672035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9279467"/>
            <a:ext cx="19400520" cy="16858829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3FAC-D2B5-49BA-8765-9892EB345F53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CE85-689A-4DAD-B85D-F4A7F48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1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3FAC-D2B5-49BA-8765-9892EB345F53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CE85-689A-4DAD-B85D-F4A7F48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7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3FAC-D2B5-49BA-8765-9892EB345F53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CE85-689A-4DAD-B85D-F4A7F48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165013"/>
            <a:ext cx="14439902" cy="495808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165016"/>
            <a:ext cx="24536400" cy="24973282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123096"/>
            <a:ext cx="14439902" cy="20015202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3FAC-D2B5-49BA-8765-9892EB345F53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CE85-689A-4DAD-B85D-F4A7F48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2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0482560"/>
            <a:ext cx="26334720" cy="241808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614507"/>
            <a:ext cx="26334720" cy="17556480"/>
          </a:xfrm>
        </p:spPr>
        <p:txBody>
          <a:bodyPr/>
          <a:lstStyle>
            <a:lvl1pPr marL="0" indent="0">
              <a:buNone/>
              <a:defRPr sz="14600"/>
            </a:lvl1pPr>
            <a:lvl2pPr marL="2090044" indent="0">
              <a:buNone/>
              <a:defRPr sz="12800"/>
            </a:lvl2pPr>
            <a:lvl3pPr marL="4180088" indent="0">
              <a:buNone/>
              <a:defRPr sz="11000"/>
            </a:lvl3pPr>
            <a:lvl4pPr marL="6270132" indent="0">
              <a:buNone/>
              <a:defRPr sz="9100"/>
            </a:lvl4pPr>
            <a:lvl5pPr marL="8360176" indent="0">
              <a:buNone/>
              <a:defRPr sz="9100"/>
            </a:lvl5pPr>
            <a:lvl6pPr marL="10450220" indent="0">
              <a:buNone/>
              <a:defRPr sz="9100"/>
            </a:lvl6pPr>
            <a:lvl7pPr marL="12540264" indent="0">
              <a:buNone/>
              <a:defRPr sz="9100"/>
            </a:lvl7pPr>
            <a:lvl8pPr marL="14630309" indent="0">
              <a:buNone/>
              <a:defRPr sz="9100"/>
            </a:lvl8pPr>
            <a:lvl9pPr marL="16720353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2900642"/>
            <a:ext cx="26334720" cy="3434078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3FAC-D2B5-49BA-8765-9892EB345F53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CE85-689A-4DAD-B85D-F4A7F48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2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60000"/>
            </a:gs>
            <a:gs pos="50000">
              <a:srgbClr val="660000"/>
            </a:gs>
            <a:gs pos="100000">
              <a:srgbClr val="66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171789"/>
            <a:ext cx="39502080" cy="4876800"/>
          </a:xfrm>
          <a:prstGeom prst="rect">
            <a:avLst/>
          </a:prstGeom>
        </p:spPr>
        <p:txBody>
          <a:bodyPr vert="horz" lIns="418009" tIns="209004" rIns="418009" bIns="2090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6827522"/>
            <a:ext cx="39502080" cy="19310775"/>
          </a:xfrm>
          <a:prstGeom prst="rect">
            <a:avLst/>
          </a:prstGeom>
        </p:spPr>
        <p:txBody>
          <a:bodyPr vert="horz" lIns="418009" tIns="209004" rIns="418009" bIns="2090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27120429"/>
            <a:ext cx="10241280" cy="1557867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D3FAC-D2B5-49BA-8765-9892EB345F53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27120429"/>
            <a:ext cx="13898880" cy="1557867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27120429"/>
            <a:ext cx="10241280" cy="1557867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ECE85-689A-4DAD-B85D-F4A7F48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2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80088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533" indent="-1567533" algn="l" defTabSz="4180088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322" indent="-1306278" algn="l" defTabSz="4180088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5110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154" indent="-1045022" algn="l" defTabSz="4180088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98" indent="-1045022" algn="l" defTabSz="4180088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5242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5287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5331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5375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004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88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132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0176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022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4026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309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20353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chart" Target="../charts/chart8.xml"/><Relationship Id="rId10" Type="http://schemas.openxmlformats.org/officeDocument/2006/relationships/chart" Target="../charts/chart1.xml"/><Relationship Id="rId11" Type="http://schemas.openxmlformats.org/officeDocument/2006/relationships/chart" Target="../charts/chart2.xml"/><Relationship Id="rId12" Type="http://schemas.openxmlformats.org/officeDocument/2006/relationships/chart" Target="../charts/chart3.xml"/><Relationship Id="rId13" Type="http://schemas.openxmlformats.org/officeDocument/2006/relationships/chart" Target="../charts/chart4.xml"/><Relationship Id="rId14" Type="http://schemas.openxmlformats.org/officeDocument/2006/relationships/chart" Target="../charts/chart5.xml"/><Relationship Id="rId15" Type="http://schemas.openxmlformats.org/officeDocument/2006/relationships/image" Target="../media/image8.jpeg"/><Relationship Id="rId16" Type="http://schemas.openxmlformats.org/officeDocument/2006/relationships/image" Target="../media/image9.jpeg"/><Relationship Id="rId17" Type="http://schemas.openxmlformats.org/officeDocument/2006/relationships/image" Target="../media/image10.png"/><Relationship Id="rId18" Type="http://schemas.openxmlformats.org/officeDocument/2006/relationships/chart" Target="../charts/chart6.xml"/><Relationship Id="rId19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Rectangle 396"/>
          <p:cNvSpPr/>
          <p:nvPr/>
        </p:nvSpPr>
        <p:spPr>
          <a:xfrm>
            <a:off x="29260800" y="24130066"/>
            <a:ext cx="14221603" cy="48259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5" name="Rectangle 394"/>
          <p:cNvSpPr/>
          <p:nvPr/>
        </p:nvSpPr>
        <p:spPr>
          <a:xfrm>
            <a:off x="29287504" y="15898199"/>
            <a:ext cx="14221603" cy="7571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Rectangle 253"/>
          <p:cNvSpPr/>
          <p:nvPr/>
        </p:nvSpPr>
        <p:spPr>
          <a:xfrm>
            <a:off x="762000" y="19614660"/>
            <a:ext cx="14097000" cy="9341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380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15003991" y="9950231"/>
            <a:ext cx="14069203" cy="19005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/>
          <p:cNvSpPr/>
          <p:nvPr/>
        </p:nvSpPr>
        <p:spPr>
          <a:xfrm>
            <a:off x="29262844" y="4021179"/>
            <a:ext cx="14221603" cy="112220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103526" y="228600"/>
            <a:ext cx="20959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I/O Optimizations for Scalable Deep Learning</a:t>
            </a:r>
            <a:endParaRPr lang="en-US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38265" y="1329970"/>
            <a:ext cx="1630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Sarunya</a:t>
            </a: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 Pumma</a:t>
            </a:r>
            <a:r>
              <a:rPr lang="en-US" sz="4400" baseline="30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1,2</a:t>
            </a: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, Min Si</a:t>
            </a:r>
            <a:r>
              <a:rPr lang="en-US" sz="4400" baseline="30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2</a:t>
            </a: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, Wu-</a:t>
            </a:r>
            <a:r>
              <a:rPr lang="en-US" sz="44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chun</a:t>
            </a: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 Feng</a:t>
            </a:r>
            <a:r>
              <a:rPr lang="en-US" sz="4400" baseline="30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1</a:t>
            </a: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, and </a:t>
            </a:r>
            <a:r>
              <a:rPr lang="en-US" sz="44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Pavan</a:t>
            </a: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 Balaji</a:t>
            </a:r>
            <a:r>
              <a:rPr lang="en-US" sz="4400" baseline="30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2</a:t>
            </a:r>
            <a:endParaRPr lang="en-US" sz="4400" baseline="30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thu" charset="-34"/>
              <a:ea typeface="Sathu" charset="-34"/>
              <a:cs typeface="Sathu" charset="-34"/>
            </a:endParaRPr>
          </a:p>
        </p:txBody>
      </p:sp>
      <p:pic>
        <p:nvPicPr>
          <p:cNvPr id="1033" name="Picture 9" descr="Z:\Documents\synerg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21" y="922415"/>
            <a:ext cx="5334000" cy="158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5039197" y="4021179"/>
            <a:ext cx="14069203" cy="5199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1256" y="4012437"/>
            <a:ext cx="14097000" cy="14784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380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4400" y="3276600"/>
            <a:ext cx="10363200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  <a:latin typeface="Sathu" charset="-34"/>
                <a:ea typeface="Sathu" charset="-34"/>
                <a:cs typeface="Sathu" charset="-34"/>
              </a:rPr>
              <a:t>Motivation</a:t>
            </a:r>
            <a:endParaRPr lang="en-US" sz="3800" dirty="0">
              <a:solidFill>
                <a:schemeClr val="bg1"/>
              </a:solidFill>
              <a:latin typeface="Sathu" charset="-34"/>
              <a:ea typeface="Sathu" charset="-34"/>
              <a:cs typeface="Sathu" charset="-34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" y="3048000"/>
            <a:ext cx="42672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15287544" y="15462582"/>
            <a:ext cx="13442730" cy="13142284"/>
          </a:xfrm>
          <a:prstGeom prst="rect">
            <a:avLst/>
          </a:prstGeom>
          <a:solidFill>
            <a:srgbClr val="FFFF99"/>
          </a:solidFill>
          <a:ln w="317500">
            <a:solidFill>
              <a:srgbClr val="FFFF9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sz="3600" i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29623625" y="16215143"/>
            <a:ext cx="13442730" cy="6952699"/>
          </a:xfrm>
          <a:prstGeom prst="rect">
            <a:avLst/>
          </a:prstGeom>
          <a:solidFill>
            <a:srgbClr val="FFFF99"/>
          </a:solidFill>
          <a:ln w="317500">
            <a:solidFill>
              <a:srgbClr val="FFFF9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200"/>
              </a:spcAft>
            </a:pPr>
            <a:endParaRPr lang="en-US" sz="3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526000" y="2253116"/>
            <a:ext cx="1066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1</a:t>
            </a: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Virginia Tech, </a:t>
            </a:r>
            <a:r>
              <a:rPr lang="en-US" sz="3600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2</a:t>
            </a: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Argonne National Laboratory</a:t>
            </a:r>
            <a:endParaRPr lang="en-US" sz="3600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thu" charset="-34"/>
              <a:ea typeface="Sathu" charset="-34"/>
              <a:cs typeface="Sathu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5754" y="610285"/>
            <a:ext cx="5080000" cy="18923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914400" y="4038600"/>
            <a:ext cx="13553626" cy="7239000"/>
            <a:chOff x="914400" y="4800600"/>
            <a:chExt cx="13553626" cy="7239000"/>
          </a:xfrm>
        </p:grpSpPr>
        <p:sp>
          <p:nvSpPr>
            <p:cNvPr id="60" name="TextBox 59"/>
            <p:cNvSpPr txBox="1"/>
            <p:nvPr/>
          </p:nvSpPr>
          <p:spPr>
            <a:xfrm>
              <a:off x="914400" y="4800600"/>
              <a:ext cx="10363200" cy="5847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Sathu" charset="-34"/>
                  <a:ea typeface="Sathu" charset="-34"/>
                  <a:cs typeface="Sathu" charset="-34"/>
                </a:rPr>
                <a:t>Deep Learning &amp; Challenges</a:t>
              </a:r>
              <a:endParaRPr lang="en-US" sz="3200" dirty="0">
                <a:latin typeface="Sathu" charset="-34"/>
                <a:ea typeface="Sathu" charset="-34"/>
                <a:cs typeface="Sathu" charset="-34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137553" y="5491497"/>
              <a:ext cx="13330473" cy="6548103"/>
              <a:chOff x="1137553" y="5566282"/>
              <a:chExt cx="13330473" cy="6548103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137553" y="5619011"/>
                <a:ext cx="13330473" cy="6495374"/>
              </a:xfrm>
              <a:prstGeom prst="rect">
                <a:avLst/>
              </a:prstGeom>
              <a:solidFill>
                <a:srgbClr val="FFFF99"/>
              </a:solidFill>
              <a:ln w="317500">
                <a:solidFill>
                  <a:srgbClr val="FFFF99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600" b="1" dirty="0" smtClean="0">
                  <a:solidFill>
                    <a:schemeClr val="tx1"/>
                  </a:solidFill>
                  <a:latin typeface="Garamond-Normal" pitchFamily="2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212095" y="5638800"/>
                <a:ext cx="6739740" cy="3325230"/>
                <a:chOff x="1212095" y="5666370"/>
                <a:chExt cx="6739740" cy="3325230"/>
              </a:xfrm>
            </p:grpSpPr>
            <p:pic>
              <p:nvPicPr>
                <p:cNvPr id="65" name="Picture 6" descr="http://cdn.wonderfulengineering.com/wp-content/uploads/2014/07/Asimo-by-Honda2.jp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16590" y="5666370"/>
                  <a:ext cx="1612174" cy="10756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6" name="Picture 8" descr="https://newsfeed.fb.com/wp-content/themes/fb-newsfeed/assets/images/ogshareimage.jp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12095" y="8139280"/>
                  <a:ext cx="1601656" cy="838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Picture 4" descr="http://i.dailymail.co.uk/i/pix/2015/02/18/25CCD2F400000578-2958597-image-a-27_1424270103152.jpg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16590" y="6987220"/>
                  <a:ext cx="1618675" cy="91146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0" name="TextBox 69"/>
                <p:cNvSpPr txBox="1"/>
                <p:nvPr/>
              </p:nvSpPr>
              <p:spPr>
                <a:xfrm>
                  <a:off x="2922635" y="5791200"/>
                  <a:ext cx="2209800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 smtClean="0">
                      <a:latin typeface="Sathu" charset="-34"/>
                      <a:ea typeface="Sathu" charset="-34"/>
                      <a:cs typeface="Sathu" charset="-34"/>
                    </a:rPr>
                    <a:t>Robotics</a:t>
                  </a:r>
                </a:p>
                <a:p>
                  <a:r>
                    <a:rPr lang="en-US" sz="1600" dirty="0" err="1" smtClean="0">
                      <a:latin typeface="Sathu" charset="-34"/>
                      <a:ea typeface="Sathu" charset="-34"/>
                      <a:cs typeface="Sathu" charset="-34"/>
                    </a:rPr>
                    <a:t>Asimo</a:t>
                  </a:r>
                  <a:r>
                    <a:rPr lang="en-US" sz="1600" dirty="0" smtClean="0">
                      <a:latin typeface="Sathu" charset="-34"/>
                      <a:ea typeface="Sathu" charset="-34"/>
                      <a:cs typeface="Sathu" charset="-34"/>
                    </a:rPr>
                    <a:t> </a:t>
                  </a:r>
                  <a:br>
                    <a:rPr lang="en-US" sz="1600" dirty="0" smtClean="0">
                      <a:latin typeface="Sathu" charset="-34"/>
                      <a:ea typeface="Sathu" charset="-34"/>
                      <a:cs typeface="Sathu" charset="-34"/>
                    </a:rPr>
                  </a:br>
                  <a:r>
                    <a:rPr lang="en-US" sz="1600" dirty="0" smtClean="0">
                      <a:latin typeface="Sathu" charset="-34"/>
                      <a:ea typeface="Sathu" charset="-34"/>
                      <a:cs typeface="Sathu" charset="-34"/>
                    </a:rPr>
                    <a:t>(Honda)</a:t>
                  </a:r>
                  <a:endParaRPr lang="en-US" sz="1600" dirty="0">
                    <a:latin typeface="Sathu" charset="-34"/>
                    <a:ea typeface="Sathu" charset="-34"/>
                    <a:cs typeface="Sathu" charset="-34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2921221" y="8129826"/>
                  <a:ext cx="3749285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>
                      <a:latin typeface="Sathu" charset="-34"/>
                      <a:ea typeface="Sathu" charset="-34"/>
                      <a:cs typeface="Sathu" charset="-34"/>
                    </a:rPr>
                    <a:t>Offline &amp; Online Data Analytics</a:t>
                  </a:r>
                </a:p>
                <a:p>
                  <a:r>
                    <a:rPr lang="en-US" sz="1600" dirty="0">
                      <a:latin typeface="Sathu" charset="-34"/>
                      <a:ea typeface="Sathu" charset="-34"/>
                      <a:cs typeface="Sathu" charset="-34"/>
                    </a:rPr>
                    <a:t>Real Time News Feed </a:t>
                  </a:r>
                  <a:r>
                    <a:rPr lang="en-US" sz="1600" dirty="0" smtClean="0">
                      <a:latin typeface="Sathu" charset="-34"/>
                      <a:ea typeface="Sathu" charset="-34"/>
                      <a:cs typeface="Sathu" charset="-34"/>
                    </a:rPr>
                    <a:t/>
                  </a:r>
                  <a:br>
                    <a:rPr lang="en-US" sz="1600" dirty="0" smtClean="0">
                      <a:latin typeface="Sathu" charset="-34"/>
                      <a:ea typeface="Sathu" charset="-34"/>
                      <a:cs typeface="Sathu" charset="-34"/>
                    </a:rPr>
                  </a:br>
                  <a:r>
                    <a:rPr lang="en-US" sz="1600" dirty="0" smtClean="0">
                      <a:latin typeface="Sathu" charset="-34"/>
                      <a:ea typeface="Sathu" charset="-34"/>
                      <a:cs typeface="Sathu" charset="-34"/>
                    </a:rPr>
                    <a:t>(</a:t>
                  </a:r>
                  <a:r>
                    <a:rPr lang="en-US" sz="1600" dirty="0">
                      <a:latin typeface="Sathu" charset="-34"/>
                      <a:ea typeface="Sathu" charset="-34"/>
                      <a:cs typeface="Sathu" charset="-34"/>
                    </a:rPr>
                    <a:t>Facebook)</a:t>
                  </a: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2915505" y="7010400"/>
                  <a:ext cx="5036330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>
                      <a:latin typeface="Sathu" charset="-34"/>
                      <a:ea typeface="Sathu" charset="-34"/>
                      <a:cs typeface="Sathu" charset="-34"/>
                    </a:rPr>
                    <a:t>Facial Recognition</a:t>
                  </a:r>
                </a:p>
                <a:p>
                  <a:r>
                    <a:rPr lang="en-US" sz="1600" dirty="0">
                      <a:latin typeface="Sathu" charset="-34"/>
                      <a:ea typeface="Sathu" charset="-34"/>
                      <a:cs typeface="Sathu" charset="-34"/>
                    </a:rPr>
                    <a:t>Deep Dense Face </a:t>
                  </a:r>
                  <a:r>
                    <a:rPr lang="en-US" sz="1600" dirty="0" smtClean="0">
                      <a:latin typeface="Sathu" charset="-34"/>
                      <a:ea typeface="Sathu" charset="-34"/>
                      <a:cs typeface="Sathu" charset="-34"/>
                    </a:rPr>
                    <a:t>Detector </a:t>
                  </a:r>
                  <a:br>
                    <a:rPr lang="en-US" sz="1600" dirty="0" smtClean="0">
                      <a:latin typeface="Sathu" charset="-34"/>
                      <a:ea typeface="Sathu" charset="-34"/>
                      <a:cs typeface="Sathu" charset="-34"/>
                    </a:rPr>
                  </a:br>
                  <a:r>
                    <a:rPr lang="en-US" sz="1600" dirty="0" smtClean="0">
                      <a:latin typeface="Sathu" charset="-34"/>
                      <a:ea typeface="Sathu" charset="-34"/>
                      <a:cs typeface="Sathu" charset="-34"/>
                    </a:rPr>
                    <a:t>(</a:t>
                  </a:r>
                  <a:r>
                    <a:rPr lang="en-US" sz="1600" dirty="0">
                      <a:latin typeface="Sathu" charset="-34"/>
                      <a:ea typeface="Sathu" charset="-34"/>
                      <a:cs typeface="Sathu" charset="-34"/>
                    </a:rPr>
                    <a:t>Yahoo Labs)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6773002" y="5566282"/>
                <a:ext cx="7552598" cy="6425767"/>
                <a:chOff x="6400801" y="5566282"/>
                <a:chExt cx="7552598" cy="6425767"/>
              </a:xfrm>
            </p:grpSpPr>
            <p:cxnSp>
              <p:nvCxnSpPr>
                <p:cNvPr id="114" name="Straight Arrow Connector 113"/>
                <p:cNvCxnSpPr/>
                <p:nvPr/>
              </p:nvCxnSpPr>
              <p:spPr>
                <a:xfrm flipV="1">
                  <a:off x="7010400" y="5765738"/>
                  <a:ext cx="0" cy="4769417"/>
                </a:xfrm>
                <a:prstGeom prst="straightConnector1">
                  <a:avLst/>
                </a:prstGeom>
                <a:noFill/>
                <a:ln w="50800" cap="flat">
                  <a:solidFill>
                    <a:schemeClr val="tx1"/>
                  </a:solidFill>
                  <a:prstDash val="solid"/>
                  <a:round/>
                  <a:tailEnd type="stealth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6985572" y="10535155"/>
                  <a:ext cx="6948614" cy="0"/>
                </a:xfrm>
                <a:prstGeom prst="straightConnector1">
                  <a:avLst/>
                </a:prstGeom>
                <a:noFill/>
                <a:ln w="50800" cap="flat">
                  <a:solidFill>
                    <a:schemeClr val="tx1"/>
                  </a:solidFill>
                  <a:prstDash val="solid"/>
                  <a:round/>
                  <a:tailEnd type="stealth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18" name="TextBox 117"/>
                <p:cNvSpPr txBox="1"/>
                <p:nvPr/>
              </p:nvSpPr>
              <p:spPr>
                <a:xfrm>
                  <a:off x="8970510" y="10698665"/>
                  <a:ext cx="2209800" cy="58477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spc="0" normalizeH="0" baseline="0" dirty="0" smtClean="0">
                      <a:ln>
                        <a:noFill/>
                      </a:ln>
                      <a:solidFill>
                        <a:schemeClr val="accent2"/>
                      </a:solidFill>
                      <a:effectLst/>
                      <a:uFillTx/>
                      <a:latin typeface="Sathu" charset="-34"/>
                      <a:ea typeface="Sathu" charset="-34"/>
                      <a:cs typeface="Sathu" charset="-34"/>
                      <a:sym typeface="Consolas"/>
                    </a:rPr>
                    <a:t>Network Size</a:t>
                  </a:r>
                </a:p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chemeClr val="tx1"/>
                      </a:solidFill>
                      <a:latin typeface="Sathu" charset="-34"/>
                      <a:ea typeface="Sathu" charset="-34"/>
                      <a:cs typeface="Sathu" charset="-34"/>
                    </a:rPr>
                    <a:t>(width and depth)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Sathu" charset="-34"/>
                    <a:ea typeface="Sathu" charset="-34"/>
                    <a:cs typeface="Sathu" charset="-34"/>
                    <a:sym typeface="Consolas"/>
                  </a:endParaRP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 rot="16200000">
                  <a:off x="5798710" y="7155292"/>
                  <a:ext cx="1788953" cy="58477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spc="0" normalizeH="0" baseline="0" dirty="0" smtClean="0">
                      <a:ln>
                        <a:noFill/>
                      </a:ln>
                      <a:solidFill>
                        <a:schemeClr val="accent2"/>
                      </a:solidFill>
                      <a:effectLst/>
                      <a:uFillTx/>
                      <a:latin typeface="Sathu" charset="-34"/>
                      <a:ea typeface="Sathu" charset="-34"/>
                      <a:cs typeface="Sathu" charset="-34"/>
                      <a:sym typeface="Consolas"/>
                    </a:rPr>
                    <a:t>Batch Size</a:t>
                  </a:r>
                </a:p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chemeClr val="tx1"/>
                      </a:solidFill>
                      <a:latin typeface="Sathu" charset="-34"/>
                      <a:ea typeface="Sathu" charset="-34"/>
                      <a:cs typeface="Sathu" charset="-34"/>
                    </a:rPr>
                    <a:t>(# samples)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Sathu" charset="-34"/>
                    <a:ea typeface="Sathu" charset="-34"/>
                    <a:cs typeface="Sathu" charset="-34"/>
                    <a:sym typeface="Consolas"/>
                  </a:endParaRP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7136901" y="6533219"/>
                  <a:ext cx="2927169" cy="40010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1" u="none" strike="noStrike" cap="none" spc="0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FillTx/>
                      <a:latin typeface="Sathu" charset="-34"/>
                      <a:ea typeface="Sathu" charset="-34"/>
                      <a:cs typeface="Sathu" charset="-34"/>
                      <a:sym typeface="Consolas"/>
                    </a:rPr>
                    <a:t>I/O Bound</a:t>
                  </a:r>
                  <a:endParaRPr kumimoji="0" lang="en-US" sz="2000" b="1" i="1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Sathu" charset="-34"/>
                    <a:ea typeface="Sathu" charset="-34"/>
                    <a:cs typeface="Sathu" charset="-34"/>
                    <a:sym typeface="Consolas"/>
                  </a:endParaRP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9296400" y="8205577"/>
                  <a:ext cx="3843793" cy="40010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1" u="none" strike="noStrike" cap="none" spc="0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FillTx/>
                      <a:latin typeface="Sathu" charset="-34"/>
                      <a:ea typeface="Sathu" charset="-34"/>
                      <a:cs typeface="Sathu" charset="-34"/>
                      <a:sym typeface="Consolas"/>
                    </a:rPr>
                    <a:t>Communication</a:t>
                  </a:r>
                  <a:r>
                    <a:rPr kumimoji="0" lang="en-US" sz="2000" b="1" i="1" u="none" strike="noStrike" cap="none" spc="0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FillTx/>
                      <a:latin typeface="Sathu" charset="-34"/>
                      <a:ea typeface="Sathu" charset="-34"/>
                      <a:cs typeface="Sathu" charset="-34"/>
                      <a:sym typeface="Consolas"/>
                    </a:rPr>
                    <a:t> bound</a:t>
                  </a:r>
                  <a:endParaRPr kumimoji="0" lang="en-US" sz="2000" b="1" i="1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Sathu" charset="-34"/>
                    <a:ea typeface="Sathu" charset="-34"/>
                    <a:cs typeface="Sathu" charset="-34"/>
                    <a:sym typeface="Consolas"/>
                  </a:endParaRP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8991600" y="5566282"/>
                  <a:ext cx="3591914" cy="40010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1" u="none" strike="noStrike" cap="none" spc="0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FillTx/>
                      <a:latin typeface="Sathu" charset="-34"/>
                      <a:ea typeface="Sathu" charset="-34"/>
                      <a:cs typeface="Sathu" charset="-34"/>
                      <a:sym typeface="Consolas"/>
                    </a:rPr>
                    <a:t>Compute</a:t>
                  </a:r>
                  <a:r>
                    <a:rPr kumimoji="0" lang="en-US" sz="2000" b="1" i="1" u="none" strike="noStrike" cap="none" spc="0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FillTx/>
                      <a:latin typeface="Sathu" charset="-34"/>
                      <a:ea typeface="Sathu" charset="-34"/>
                      <a:cs typeface="Sathu" charset="-34"/>
                      <a:sym typeface="Consolas"/>
                    </a:rPr>
                    <a:t> bound</a:t>
                  </a:r>
                  <a:endParaRPr kumimoji="0" lang="en-US" sz="2000" b="1" i="1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Sathu" charset="-34"/>
                    <a:ea typeface="Sathu" charset="-34"/>
                    <a:cs typeface="Sathu" charset="-34"/>
                    <a:sym typeface="Consolas"/>
                  </a:endParaRPr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10002159" y="6077492"/>
                  <a:ext cx="266814" cy="25192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10459679" y="6005003"/>
                  <a:ext cx="3343647" cy="162095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marL="180975" lvl="1" indent="-180975">
                    <a:spcBef>
                      <a:spcPts val="100"/>
                    </a:spcBef>
                    <a:buFont typeface="Arial" charset="0"/>
                    <a:buChar char="•"/>
                  </a:pPr>
                  <a:r>
                    <a:rPr lang="en-US" sz="1600" dirty="0">
                      <a:latin typeface="Sathu" charset="-34"/>
                      <a:ea typeface="Sathu" charset="-34"/>
                      <a:cs typeface="Sathu" charset="-34"/>
                    </a:rPr>
                    <a:t>High-dimensional input data</a:t>
                  </a:r>
                </a:p>
                <a:p>
                  <a:pPr marL="180975" lvl="2" indent="-180975">
                    <a:spcBef>
                      <a:spcPts val="100"/>
                    </a:spcBef>
                    <a:buFont typeface="Arial" charset="0"/>
                    <a:buChar char="•"/>
                  </a:pPr>
                  <a:r>
                    <a:rPr lang="en-US" sz="1600" dirty="0">
                      <a:latin typeface="Sathu" charset="-34"/>
                      <a:ea typeface="Sathu" charset="-34"/>
                      <a:cs typeface="Sathu" charset="-34"/>
                    </a:rPr>
                    <a:t>Image </a:t>
                  </a:r>
                  <a:r>
                    <a:rPr lang="en-US" sz="1600" dirty="0" smtClean="0">
                      <a:latin typeface="Sathu" charset="-34"/>
                      <a:ea typeface="Sathu" charset="-34"/>
                      <a:cs typeface="Sathu" charset="-34"/>
                    </a:rPr>
                    <a:t>classification</a:t>
                  </a:r>
                </a:p>
                <a:p>
                  <a:pPr marL="361950" lvl="3" indent="-180975">
                    <a:spcBef>
                      <a:spcPts val="100"/>
                    </a:spcBef>
                    <a:buFont typeface="Arial" charset="0"/>
                    <a:buChar char="•"/>
                  </a:pPr>
                  <a:r>
                    <a:rPr lang="en-US" sz="1600" dirty="0" smtClean="0">
                      <a:latin typeface="Sathu" charset="-34"/>
                      <a:ea typeface="Sathu" charset="-34"/>
                      <a:cs typeface="Sathu" charset="-34"/>
                    </a:rPr>
                    <a:t>Data </a:t>
                  </a:r>
                  <a:r>
                    <a:rPr lang="en-US" sz="1600" dirty="0">
                      <a:latin typeface="Sathu" charset="-34"/>
                      <a:ea typeface="Sathu" charset="-34"/>
                      <a:cs typeface="Sathu" charset="-34"/>
                    </a:rPr>
                    <a:t>Science Bowl’s </a:t>
                  </a:r>
                  <a:br>
                    <a:rPr lang="en-US" sz="1600" dirty="0">
                      <a:latin typeface="Sathu" charset="-34"/>
                      <a:ea typeface="Sathu" charset="-34"/>
                      <a:cs typeface="Sathu" charset="-34"/>
                    </a:rPr>
                  </a:br>
                  <a:r>
                    <a:rPr lang="en-US" sz="1600" dirty="0">
                      <a:latin typeface="Sathu" charset="-34"/>
                      <a:ea typeface="Sathu" charset="-34"/>
                      <a:cs typeface="Sathu" charset="-34"/>
                    </a:rPr>
                    <a:t>tumor detection from CT scans</a:t>
                  </a:r>
                </a:p>
                <a:p>
                  <a:pPr marL="285750" marR="0" indent="-285750" algn="l" defTabSz="914400" rtl="0" fontAlgn="auto" latinLnBrk="0" hangingPunct="0">
                    <a:lnSpc>
                      <a:spcPct val="100000"/>
                    </a:lnSpc>
                    <a:spcBef>
                      <a:spcPts val="100"/>
                    </a:spcBef>
                    <a:spcAft>
                      <a:spcPts val="0"/>
                    </a:spcAft>
                    <a:buClrTx/>
                    <a:buSzTx/>
                    <a:buFont typeface="Arial" charset="0"/>
                    <a:buChar char="•"/>
                    <a:tabLst/>
                  </a:pP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athu" charset="-34"/>
                    <a:ea typeface="Sathu" charset="-34"/>
                    <a:cs typeface="Sathu" charset="-34"/>
                    <a:sym typeface="Consolas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10497572" y="8709587"/>
                  <a:ext cx="3344929" cy="16081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marL="144463" lvl="1" indent="-144463">
                    <a:spcBef>
                      <a:spcPts val="100"/>
                    </a:spcBef>
                    <a:buFont typeface="Arial" charset="0"/>
                    <a:buChar char="•"/>
                  </a:pPr>
                  <a:r>
                    <a:rPr lang="en-US" sz="1600" dirty="0">
                      <a:latin typeface="Sathu" charset="-34"/>
                      <a:ea typeface="Sathu" charset="-34"/>
                      <a:cs typeface="Sathu" charset="-34"/>
                    </a:rPr>
                    <a:t>Networks with large number of parameters</a:t>
                  </a:r>
                </a:p>
                <a:p>
                  <a:pPr marL="144463" lvl="2" indent="-144463">
                    <a:spcBef>
                      <a:spcPts val="100"/>
                    </a:spcBef>
                    <a:buFont typeface="Arial" charset="0"/>
                    <a:buChar char="•"/>
                  </a:pPr>
                  <a:r>
                    <a:rPr lang="en-US" sz="1600" dirty="0">
                      <a:latin typeface="Sathu" charset="-34"/>
                      <a:ea typeface="Sathu" charset="-34"/>
                      <a:cs typeface="Sathu" charset="-34"/>
                    </a:rPr>
                    <a:t>Unsupervised image feature </a:t>
                  </a:r>
                  <a:r>
                    <a:rPr lang="en-US" sz="1600" dirty="0" smtClean="0">
                      <a:latin typeface="Sathu" charset="-34"/>
                      <a:ea typeface="Sathu" charset="-34"/>
                      <a:cs typeface="Sathu" charset="-34"/>
                    </a:rPr>
                    <a:t>extraction</a:t>
                  </a:r>
                </a:p>
                <a:p>
                  <a:pPr marL="361950" lvl="2" indent="-180975">
                    <a:spcBef>
                      <a:spcPts val="100"/>
                    </a:spcBef>
                    <a:buFont typeface="Arial" charset="0"/>
                    <a:buChar char="•"/>
                  </a:pPr>
                  <a:r>
                    <a:rPr lang="en-US" sz="1600" dirty="0" smtClean="0">
                      <a:latin typeface="Sathu" charset="-34"/>
                      <a:ea typeface="Sathu" charset="-34"/>
                      <a:cs typeface="Sathu" charset="-34"/>
                    </a:rPr>
                    <a:t>LLNL’s </a:t>
                  </a:r>
                  <a:r>
                    <a:rPr lang="en-US" sz="1600" dirty="0">
                      <a:latin typeface="Sathu" charset="-34"/>
                      <a:ea typeface="Sathu" charset="-34"/>
                      <a:cs typeface="Sathu" charset="-34"/>
                    </a:rPr>
                    <a:t>network with 15 billion </a:t>
                  </a:r>
                  <a:r>
                    <a:rPr lang="en-US" sz="1600" dirty="0" smtClean="0">
                      <a:latin typeface="Sathu" charset="-34"/>
                      <a:ea typeface="Sathu" charset="-34"/>
                      <a:cs typeface="Sathu" charset="-34"/>
                    </a:rPr>
                    <a:t>parameters </a:t>
                  </a:r>
                  <a:endParaRPr lang="en-US" sz="1600" dirty="0">
                    <a:latin typeface="Sathu" charset="-34"/>
                    <a:ea typeface="Sathu" charset="-34"/>
                    <a:cs typeface="Sathu" charset="-34"/>
                  </a:endParaRP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7157957" y="6880787"/>
                  <a:ext cx="2971799" cy="21390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marL="180975" lvl="1" indent="-180975">
                    <a:spcBef>
                      <a:spcPts val="100"/>
                    </a:spcBef>
                    <a:buFont typeface="Arial" charset="0"/>
                    <a:buChar char="•"/>
                  </a:pPr>
                  <a:r>
                    <a:rPr lang="en-US" sz="1600" dirty="0">
                      <a:latin typeface="Sathu" charset="-34"/>
                      <a:ea typeface="Sathu" charset="-34"/>
                      <a:cs typeface="Sathu" charset="-34"/>
                    </a:rPr>
                    <a:t>High volume </a:t>
                  </a:r>
                  <a:r>
                    <a:rPr lang="en-US" sz="1600" dirty="0" smtClean="0">
                      <a:latin typeface="Sathu" charset="-34"/>
                      <a:ea typeface="Sathu" charset="-34"/>
                      <a:cs typeface="Sathu" charset="-34"/>
                    </a:rPr>
                    <a:t>data</a:t>
                  </a:r>
                  <a:endParaRPr lang="en-US" sz="1600" dirty="0">
                    <a:latin typeface="Sathu" charset="-34"/>
                    <a:ea typeface="Sathu" charset="-34"/>
                    <a:cs typeface="Sathu" charset="-34"/>
                  </a:endParaRPr>
                </a:p>
                <a:p>
                  <a:pPr marL="180975" lvl="2" indent="-180975">
                    <a:spcBef>
                      <a:spcPts val="100"/>
                    </a:spcBef>
                    <a:buFont typeface="Arial" charset="0"/>
                    <a:buChar char="•"/>
                  </a:pPr>
                  <a:r>
                    <a:rPr lang="en-US" sz="1600" dirty="0">
                      <a:latin typeface="Sathu" charset="-34"/>
                      <a:ea typeface="Sathu" charset="-34"/>
                      <a:cs typeface="Sathu" charset="-34"/>
                    </a:rPr>
                    <a:t>Sentiment </a:t>
                  </a:r>
                  <a:r>
                    <a:rPr lang="en-US" sz="1600" dirty="0" smtClean="0">
                      <a:latin typeface="Sathu" charset="-34"/>
                      <a:ea typeface="Sathu" charset="-34"/>
                      <a:cs typeface="Sathu" charset="-34"/>
                    </a:rPr>
                    <a:t>analysis</a:t>
                  </a:r>
                </a:p>
                <a:p>
                  <a:pPr marL="361950" lvl="2" indent="-180975">
                    <a:spcBef>
                      <a:spcPts val="100"/>
                    </a:spcBef>
                    <a:buFont typeface="Arial" charset="0"/>
                    <a:buChar char="•"/>
                  </a:pPr>
                  <a:r>
                    <a:rPr lang="en-US" sz="1600" dirty="0" smtClean="0">
                      <a:latin typeface="Sathu" charset="-34"/>
                      <a:ea typeface="Sathu" charset="-34"/>
                      <a:cs typeface="Sathu" charset="-34"/>
                    </a:rPr>
                    <a:t>Twitter analysis</a:t>
                  </a:r>
                </a:p>
                <a:p>
                  <a:pPr marL="361950" lvl="2" indent="-180975">
                    <a:spcBef>
                      <a:spcPts val="100"/>
                    </a:spcBef>
                    <a:buFont typeface="Arial" charset="0"/>
                    <a:buChar char="•"/>
                  </a:pPr>
                  <a:r>
                    <a:rPr lang="en-US" sz="1600" dirty="0" smtClean="0">
                      <a:latin typeface="Sathu" charset="-34"/>
                      <a:ea typeface="Sathu" charset="-34"/>
                      <a:cs typeface="Sathu" charset="-34"/>
                    </a:rPr>
                    <a:t>Yelp’s </a:t>
                  </a:r>
                  <a:r>
                    <a:rPr lang="en-US" sz="1600" dirty="0">
                      <a:latin typeface="Sathu" charset="-34"/>
                      <a:ea typeface="Sathu" charset="-34"/>
                      <a:cs typeface="Sathu" charset="-34"/>
                    </a:rPr>
                    <a:t>review fraud detection</a:t>
                  </a:r>
                </a:p>
                <a:p>
                  <a:pPr marL="180975" lvl="2" indent="-180975">
                    <a:spcBef>
                      <a:spcPts val="100"/>
                    </a:spcBef>
                    <a:buFont typeface="Arial" charset="0"/>
                    <a:buChar char="•"/>
                  </a:pPr>
                  <a:r>
                    <a:rPr lang="en-US" sz="1600" dirty="0">
                      <a:latin typeface="Sathu" charset="-34"/>
                      <a:ea typeface="Sathu" charset="-34"/>
                      <a:cs typeface="Sathu" charset="-34"/>
                    </a:rPr>
                    <a:t>Image </a:t>
                  </a:r>
                  <a:r>
                    <a:rPr lang="en-US" sz="1600" dirty="0" smtClean="0">
                      <a:latin typeface="Sathu" charset="-34"/>
                      <a:ea typeface="Sathu" charset="-34"/>
                      <a:cs typeface="Sathu" charset="-34"/>
                    </a:rPr>
                    <a:t>classification</a:t>
                  </a:r>
                </a:p>
                <a:p>
                  <a:pPr marL="361950" lvl="2" indent="-180975">
                    <a:spcBef>
                      <a:spcPts val="100"/>
                    </a:spcBef>
                    <a:buFont typeface="Arial" charset="0"/>
                    <a:buChar char="•"/>
                  </a:pPr>
                  <a:r>
                    <a:rPr lang="en-US" sz="1600" dirty="0" err="1" smtClean="0">
                      <a:latin typeface="Sathu" charset="-34"/>
                      <a:ea typeface="Sathu" charset="-34"/>
                      <a:cs typeface="Sathu" charset="-34"/>
                    </a:rPr>
                    <a:t>ImageNet’s</a:t>
                  </a:r>
                  <a:r>
                    <a:rPr lang="en-US" sz="1600" dirty="0" smtClean="0">
                      <a:latin typeface="Sathu" charset="-34"/>
                      <a:ea typeface="Sathu" charset="-34"/>
                      <a:cs typeface="Sathu" charset="-34"/>
                    </a:rPr>
                    <a:t> </a:t>
                  </a:r>
                  <a:r>
                    <a:rPr lang="en-US" sz="1600" dirty="0">
                      <a:latin typeface="Sathu" charset="-34"/>
                      <a:ea typeface="Sathu" charset="-34"/>
                      <a:cs typeface="Sathu" charset="-34"/>
                    </a:rPr>
                    <a:t>image classification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athu" charset="-34"/>
                    <a:ea typeface="Sathu" charset="-34"/>
                    <a:cs typeface="Sathu" charset="-34"/>
                    <a:sym typeface="Consolas"/>
                  </a:endParaRPr>
                </a:p>
              </p:txBody>
            </p:sp>
            <p:pic>
              <p:nvPicPr>
                <p:cNvPr id="131" name="Picture 1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665" t="-2841" r="21018" b="-10970"/>
                <a:stretch/>
              </p:blipFill>
              <p:spPr>
                <a:xfrm>
                  <a:off x="11129482" y="10667862"/>
                  <a:ext cx="2823917" cy="815938"/>
                </a:xfrm>
                <a:prstGeom prst="rect">
                  <a:avLst/>
                </a:prstGeom>
              </p:spPr>
            </p:pic>
            <p:sp>
              <p:nvSpPr>
                <p:cNvPr id="132" name="TextBox 131"/>
                <p:cNvSpPr txBox="1"/>
                <p:nvPr/>
              </p:nvSpPr>
              <p:spPr>
                <a:xfrm>
                  <a:off x="11594595" y="11468829"/>
                  <a:ext cx="2209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Sathu" charset="-34"/>
                      <a:ea typeface="Sathu" charset="-34"/>
                      <a:cs typeface="Sathu" charset="-34"/>
                    </a:rPr>
                    <a:t>Image feature extraction</a:t>
                  </a:r>
                  <a:endParaRPr lang="en-US" sz="1400" dirty="0">
                    <a:latin typeface="Sathu" charset="-34"/>
                    <a:ea typeface="Sathu" charset="-34"/>
                    <a:cs typeface="Sathu" charset="-34"/>
                  </a:endParaRPr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11701671" y="7238640"/>
                  <a:ext cx="708947" cy="708946"/>
                  <a:chOff x="5257800" y="12811332"/>
                  <a:chExt cx="2590800" cy="2590800"/>
                </a:xfrm>
              </p:grpSpPr>
              <p:pic>
                <p:nvPicPr>
                  <p:cNvPr id="134" name="Picture 133"/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218" t="9841" r="18366" b="9603"/>
                  <a:stretch/>
                </p:blipFill>
                <p:spPr>
                  <a:xfrm>
                    <a:off x="5257800" y="12811332"/>
                    <a:ext cx="2286000" cy="2286000"/>
                  </a:xfrm>
                  <a:prstGeom prst="rect">
                    <a:avLst/>
                  </a:prstGeom>
                </p:spPr>
              </p:pic>
              <p:pic>
                <p:nvPicPr>
                  <p:cNvPr id="135" name="Picture 134"/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218" t="9841" r="18366" b="9603"/>
                  <a:stretch/>
                </p:blipFill>
                <p:spPr>
                  <a:xfrm>
                    <a:off x="5410200" y="12963732"/>
                    <a:ext cx="2286000" cy="2286000"/>
                  </a:xfrm>
                  <a:prstGeom prst="rect">
                    <a:avLst/>
                  </a:prstGeom>
                </p:spPr>
              </p:pic>
              <p:pic>
                <p:nvPicPr>
                  <p:cNvPr id="137" name="Picture 136"/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218" t="9841" r="18366" b="9603"/>
                  <a:stretch/>
                </p:blipFill>
                <p:spPr>
                  <a:xfrm>
                    <a:off x="5562600" y="13116132"/>
                    <a:ext cx="2286000" cy="2286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38" name="TextBox 137"/>
                <p:cNvSpPr txBox="1"/>
                <p:nvPr/>
              </p:nvSpPr>
              <p:spPr>
                <a:xfrm>
                  <a:off x="10744200" y="7927044"/>
                  <a:ext cx="3124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smtClean="0">
                      <a:latin typeface="Sathu" charset="-34"/>
                      <a:ea typeface="Sathu" charset="-34"/>
                      <a:cs typeface="Sathu" charset="-34"/>
                    </a:rPr>
                    <a:t>Tumor detection from CT scans</a:t>
                  </a:r>
                  <a:endParaRPr lang="en-US" sz="1400" dirty="0">
                    <a:latin typeface="Sathu" charset="-34"/>
                    <a:ea typeface="Sathu" charset="-34"/>
                    <a:cs typeface="Sathu" charset="-34"/>
                  </a:endParaRPr>
                </a:p>
              </p:txBody>
            </p:sp>
            <p:sp>
              <p:nvSpPr>
                <p:cNvPr id="139" name="5-Point Star 138"/>
                <p:cNvSpPr/>
                <p:nvPr/>
              </p:nvSpPr>
              <p:spPr>
                <a:xfrm>
                  <a:off x="7538956" y="5860610"/>
                  <a:ext cx="466333" cy="466333"/>
                </a:xfrm>
                <a:prstGeom prst="star5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9943986" y="8785787"/>
                  <a:ext cx="266814" cy="25192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</p:grpSp>
          <p:sp>
            <p:nvSpPr>
              <p:cNvPr id="141" name="TextBox 140"/>
              <p:cNvSpPr txBox="1"/>
              <p:nvPr/>
            </p:nvSpPr>
            <p:spPr>
              <a:xfrm>
                <a:off x="1200386" y="9173290"/>
                <a:ext cx="5111361" cy="282128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/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228600" lvl="1" indent="-133350"/>
                <a:r>
                  <a:rPr lang="en-US" sz="1800" b="1" i="1" dirty="0" smtClean="0">
                    <a:solidFill>
                      <a:srgbClr val="C00000"/>
                    </a:solidFill>
                    <a:latin typeface="Sathu" charset="-34"/>
                    <a:ea typeface="Sathu" charset="-34"/>
                    <a:cs typeface="Sathu" charset="-34"/>
                  </a:rPr>
                  <a:t>In </a:t>
                </a:r>
                <a:r>
                  <a:rPr lang="en-US" sz="1800" b="1" i="1" dirty="0">
                    <a:solidFill>
                      <a:srgbClr val="C00000"/>
                    </a:solidFill>
                    <a:latin typeface="Sathu" charset="-34"/>
                    <a:ea typeface="Sathu" charset="-34"/>
                    <a:cs typeface="Sathu" charset="-34"/>
                  </a:rPr>
                  <a:t>the past </a:t>
                </a:r>
                <a:r>
                  <a:rPr lang="en-US" sz="1800" b="1" i="1" dirty="0" smtClean="0">
                    <a:solidFill>
                      <a:srgbClr val="C00000"/>
                    </a:solidFill>
                    <a:latin typeface="Sathu" charset="-34"/>
                    <a:ea typeface="Sathu" charset="-34"/>
                    <a:cs typeface="Sathu" charset="-34"/>
                  </a:rPr>
                  <a:t>decade </a:t>
                </a:r>
                <a:r>
                  <a:rPr lang="mr-IN" sz="1800" b="1" i="1" dirty="0" smtClean="0">
                    <a:solidFill>
                      <a:srgbClr val="C00000"/>
                    </a:solidFill>
                    <a:latin typeface="Sathu" charset="-34"/>
                    <a:ea typeface="Sathu" charset="-34"/>
                    <a:cs typeface="Sathu" charset="-34"/>
                  </a:rPr>
                  <a:t>…</a:t>
                </a:r>
                <a:endParaRPr lang="en-US" sz="1800" b="1" i="1" dirty="0" smtClean="0">
                  <a:solidFill>
                    <a:srgbClr val="C00000"/>
                  </a:solidFill>
                  <a:latin typeface="Sathu" charset="-34"/>
                  <a:ea typeface="Sathu" charset="-34"/>
                  <a:cs typeface="Sathu" charset="-34"/>
                </a:endParaRPr>
              </a:p>
              <a:p>
                <a:pPr marL="228600" lvl="1" indent="-133350"/>
                <a:endParaRPr lang="en-US" sz="1800" b="1" i="1" dirty="0">
                  <a:solidFill>
                    <a:schemeClr val="tx1"/>
                  </a:solidFill>
                  <a:latin typeface="Sathu" charset="-34"/>
                  <a:ea typeface="Sathu" charset="-34"/>
                  <a:cs typeface="Sathu" charset="-34"/>
                </a:endParaRPr>
              </a:p>
              <a:p>
                <a:pPr marL="228600" lvl="1" indent="-133350">
                  <a:buFont typeface="Arial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  <a:latin typeface="Sathu" charset="-34"/>
                    <a:ea typeface="Sathu" charset="-34"/>
                    <a:cs typeface="Sathu" charset="-34"/>
                  </a:rPr>
                  <a:t>10 – 20x improvement </a:t>
                </a:r>
                <a:r>
                  <a:rPr lang="en-US" sz="1800" dirty="0" smtClean="0">
                    <a:solidFill>
                      <a:schemeClr val="tx1"/>
                    </a:solidFill>
                    <a:latin typeface="Sathu" charset="-34"/>
                    <a:ea typeface="Sathu" charset="-34"/>
                    <a:cs typeface="Sathu" charset="-34"/>
                  </a:rPr>
                  <a:t>in </a:t>
                </a:r>
                <a:r>
                  <a:rPr lang="en-US" sz="1800" b="1" i="1" dirty="0">
                    <a:solidFill>
                      <a:srgbClr val="C00000"/>
                    </a:solidFill>
                    <a:latin typeface="Sathu" charset="-34"/>
                    <a:ea typeface="Sathu" charset="-34"/>
                    <a:cs typeface="Sathu" charset="-34"/>
                  </a:rPr>
                  <a:t>processor</a:t>
                </a:r>
                <a:r>
                  <a:rPr lang="en-US" sz="1800" dirty="0">
                    <a:solidFill>
                      <a:schemeClr val="tx1"/>
                    </a:solidFill>
                    <a:latin typeface="Sathu" charset="-34"/>
                    <a:ea typeface="Sathu" charset="-34"/>
                    <a:cs typeface="Sathu" charset="-34"/>
                  </a:rPr>
                  <a:t> </a:t>
                </a:r>
                <a:r>
                  <a:rPr lang="en-US" sz="1800" dirty="0" smtClean="0">
                    <a:solidFill>
                      <a:schemeClr val="tx1"/>
                    </a:solidFill>
                    <a:latin typeface="Sathu" charset="-34"/>
                    <a:ea typeface="Sathu" charset="-34"/>
                    <a:cs typeface="Sathu" charset="-34"/>
                  </a:rPr>
                  <a:t>speed</a:t>
                </a:r>
              </a:p>
              <a:p>
                <a:pPr marL="228600" lvl="1" indent="-133350">
                  <a:spcBef>
                    <a:spcPts val="1000"/>
                  </a:spcBef>
                  <a:buFont typeface="Arial" charset="0"/>
                  <a:buChar char="•"/>
                </a:pPr>
                <a:r>
                  <a:rPr lang="en-US" sz="1800" dirty="0" smtClean="0">
                    <a:solidFill>
                      <a:schemeClr val="tx1"/>
                    </a:solidFill>
                    <a:latin typeface="Sathu" charset="-34"/>
                    <a:ea typeface="Sathu" charset="-34"/>
                    <a:cs typeface="Sathu" charset="-34"/>
                  </a:rPr>
                  <a:t>10 </a:t>
                </a:r>
                <a:r>
                  <a:rPr lang="en-US" sz="1800" dirty="0">
                    <a:solidFill>
                      <a:schemeClr val="tx1"/>
                    </a:solidFill>
                    <a:latin typeface="Sathu" charset="-34"/>
                    <a:ea typeface="Sathu" charset="-34"/>
                    <a:cs typeface="Sathu" charset="-34"/>
                  </a:rPr>
                  <a:t>– 20x improvement </a:t>
                </a:r>
                <a:r>
                  <a:rPr lang="en-US" sz="1800" dirty="0" smtClean="0">
                    <a:solidFill>
                      <a:schemeClr val="tx1"/>
                    </a:solidFill>
                    <a:latin typeface="Sathu" charset="-34"/>
                    <a:ea typeface="Sathu" charset="-34"/>
                    <a:cs typeface="Sathu" charset="-34"/>
                  </a:rPr>
                  <a:t>in </a:t>
                </a:r>
                <a:r>
                  <a:rPr lang="en-US" sz="1800" b="1" i="1" dirty="0">
                    <a:solidFill>
                      <a:srgbClr val="C00000"/>
                    </a:solidFill>
                    <a:latin typeface="Sathu" charset="-34"/>
                    <a:ea typeface="Sathu" charset="-34"/>
                    <a:cs typeface="Sathu" charset="-34"/>
                  </a:rPr>
                  <a:t>network</a:t>
                </a:r>
                <a:r>
                  <a:rPr lang="en-US" sz="1800" dirty="0">
                    <a:solidFill>
                      <a:schemeClr val="tx1"/>
                    </a:solidFill>
                    <a:latin typeface="Sathu" charset="-34"/>
                    <a:ea typeface="Sathu" charset="-34"/>
                    <a:cs typeface="Sathu" charset="-34"/>
                  </a:rPr>
                  <a:t> </a:t>
                </a:r>
                <a:r>
                  <a:rPr lang="en-US" sz="1800" dirty="0" smtClean="0">
                    <a:solidFill>
                      <a:schemeClr val="tx1"/>
                    </a:solidFill>
                    <a:latin typeface="Sathu" charset="-34"/>
                    <a:ea typeface="Sathu" charset="-34"/>
                    <a:cs typeface="Sathu" charset="-34"/>
                  </a:rPr>
                  <a:t>speed</a:t>
                </a:r>
                <a:endParaRPr lang="en-US" sz="1800" dirty="0">
                  <a:solidFill>
                    <a:schemeClr val="tx1"/>
                  </a:solidFill>
                  <a:latin typeface="Sathu" charset="-34"/>
                  <a:ea typeface="Sathu" charset="-34"/>
                  <a:cs typeface="Sathu" charset="-34"/>
                </a:endParaRPr>
              </a:p>
              <a:p>
                <a:pPr marL="228600" lvl="1" indent="-133350">
                  <a:spcBef>
                    <a:spcPts val="1000"/>
                  </a:spcBef>
                  <a:buFont typeface="Arial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  <a:latin typeface="Sathu" charset="-34"/>
                    <a:ea typeface="Sathu" charset="-34"/>
                    <a:cs typeface="Sathu" charset="-34"/>
                  </a:rPr>
                  <a:t>Only 1.5x improvement </a:t>
                </a:r>
                <a:r>
                  <a:rPr lang="en-US" sz="1800" dirty="0" smtClean="0">
                    <a:solidFill>
                      <a:schemeClr val="tx1"/>
                    </a:solidFill>
                    <a:latin typeface="Sathu" charset="-34"/>
                    <a:ea typeface="Sathu" charset="-34"/>
                    <a:cs typeface="Sathu" charset="-34"/>
                  </a:rPr>
                  <a:t>in </a:t>
                </a:r>
                <a:r>
                  <a:rPr lang="en-US" sz="1800" b="1" i="1" dirty="0">
                    <a:solidFill>
                      <a:srgbClr val="C00000"/>
                    </a:solidFill>
                    <a:latin typeface="Sathu" charset="-34"/>
                    <a:ea typeface="Sathu" charset="-34"/>
                    <a:cs typeface="Sathu" charset="-34"/>
                  </a:rPr>
                  <a:t>I/O</a:t>
                </a:r>
                <a:r>
                  <a:rPr lang="en-US" sz="1800" dirty="0">
                    <a:solidFill>
                      <a:schemeClr val="tx1"/>
                    </a:solidFill>
                    <a:latin typeface="Sathu" charset="-34"/>
                    <a:ea typeface="Sathu" charset="-34"/>
                    <a:cs typeface="Sathu" charset="-34"/>
                  </a:rPr>
                  <a:t> </a:t>
                </a:r>
                <a:r>
                  <a:rPr lang="en-US" sz="1800" dirty="0" smtClean="0">
                    <a:solidFill>
                      <a:schemeClr val="tx1"/>
                    </a:solidFill>
                    <a:latin typeface="Sathu" charset="-34"/>
                    <a:ea typeface="Sathu" charset="-34"/>
                    <a:cs typeface="Sathu" charset="-34"/>
                  </a:rPr>
                  <a:t>performance</a:t>
                </a:r>
                <a:endParaRPr lang="en-US" sz="1800" dirty="0">
                  <a:solidFill>
                    <a:schemeClr val="tx1"/>
                  </a:solidFill>
                  <a:latin typeface="Sathu" charset="-34"/>
                  <a:ea typeface="Sathu" charset="-34"/>
                  <a:cs typeface="Sathu" charset="-34"/>
                </a:endParaRPr>
              </a:p>
              <a:p>
                <a:pPr marL="95250" lvl="1">
                  <a:spcBef>
                    <a:spcPts val="1000"/>
                  </a:spcBef>
                </a:pPr>
                <a:endParaRPr lang="en-US" sz="1800" dirty="0" smtClean="0">
                  <a:solidFill>
                    <a:schemeClr val="tx1"/>
                  </a:solidFill>
                  <a:latin typeface="Sathu" charset="-34"/>
                  <a:ea typeface="Sathu" charset="-34"/>
                  <a:cs typeface="Sathu" charset="-34"/>
                </a:endParaRPr>
              </a:p>
              <a:p>
                <a:pPr marL="95250" lvl="1">
                  <a:spcBef>
                    <a:spcPts val="1000"/>
                  </a:spcBef>
                </a:pPr>
                <a:r>
                  <a:rPr lang="en-US" sz="1800" dirty="0" smtClean="0">
                    <a:solidFill>
                      <a:schemeClr val="tx1"/>
                    </a:solidFill>
                    <a:latin typeface="Sathu" charset="-34"/>
                    <a:ea typeface="Sathu" charset="-34"/>
                    <a:cs typeface="Sathu" charset="-34"/>
                  </a:rPr>
                  <a:t>I/O will eventually become a bottleneck for most computations</a:t>
                </a:r>
              </a:p>
            </p:txBody>
          </p:sp>
        </p:grpSp>
      </p:grpSp>
      <p:sp>
        <p:nvSpPr>
          <p:cNvPr id="142" name="TextBox 141"/>
          <p:cNvSpPr txBox="1"/>
          <p:nvPr/>
        </p:nvSpPr>
        <p:spPr>
          <a:xfrm>
            <a:off x="925478" y="11506200"/>
            <a:ext cx="103632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athu" charset="-34"/>
                <a:ea typeface="Sathu" charset="-34"/>
                <a:cs typeface="Sathu" charset="-34"/>
              </a:rPr>
              <a:t>Deep Learning Scaling</a:t>
            </a:r>
            <a:endParaRPr lang="en-US" sz="3200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181106" y="12264686"/>
            <a:ext cx="13294067" cy="6163808"/>
          </a:xfrm>
          <a:prstGeom prst="rect">
            <a:avLst/>
          </a:prstGeom>
          <a:solidFill>
            <a:srgbClr val="FFFF99"/>
          </a:solidFill>
          <a:ln w="317500">
            <a:solidFill>
              <a:srgbClr val="FFFF9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 smtClean="0">
              <a:solidFill>
                <a:schemeClr val="tx1"/>
              </a:solidFill>
              <a:latin typeface="Garamond-Normal" pitchFamily="2" charset="0"/>
            </a:endParaRPr>
          </a:p>
        </p:txBody>
      </p:sp>
      <p:graphicFrame>
        <p:nvGraphicFramePr>
          <p:cNvPr id="147" name="Chart 1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8935794"/>
              </p:ext>
            </p:extLst>
          </p:nvPr>
        </p:nvGraphicFramePr>
        <p:xfrm>
          <a:off x="1153089" y="12831832"/>
          <a:ext cx="5382154" cy="2911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8" name="Chart 1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7990134"/>
              </p:ext>
            </p:extLst>
          </p:nvPr>
        </p:nvGraphicFramePr>
        <p:xfrm>
          <a:off x="6476910" y="12768941"/>
          <a:ext cx="7983381" cy="2730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838888" y="12243375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athu" charset="-34"/>
                <a:ea typeface="Sathu" charset="-34"/>
                <a:cs typeface="Sathu" charset="-34"/>
              </a:rPr>
              <a:t>Overall Training Time </a:t>
            </a:r>
            <a:br>
              <a:rPr lang="en-US" sz="1600" dirty="0" smtClean="0">
                <a:latin typeface="Sathu" charset="-34"/>
                <a:ea typeface="Sathu" charset="-34"/>
                <a:cs typeface="Sathu" charset="-34"/>
              </a:rPr>
            </a:br>
            <a:r>
              <a:rPr lang="en-US" sz="1600" dirty="0" smtClean="0">
                <a:latin typeface="Sathu" charset="-34"/>
                <a:ea typeface="Sathu" charset="-34"/>
                <a:cs typeface="Sathu" charset="-34"/>
              </a:rPr>
              <a:t>(CIFAR10-AlexNet, 1024 iterations) </a:t>
            </a:r>
            <a:endParaRPr lang="en-US" sz="1600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631392" y="1225723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athu" charset="-34"/>
                <a:ea typeface="Sathu" charset="-34"/>
                <a:cs typeface="Sathu" charset="-34"/>
              </a:rPr>
              <a:t>Training Time Breakdown</a:t>
            </a:r>
            <a:br>
              <a:rPr lang="en-US" sz="1600" dirty="0" smtClean="0">
                <a:latin typeface="Sathu" charset="-34"/>
                <a:ea typeface="Sathu" charset="-34"/>
                <a:cs typeface="Sathu" charset="-34"/>
              </a:rPr>
            </a:br>
            <a:r>
              <a:rPr lang="en-US" sz="1600" dirty="0" smtClean="0">
                <a:latin typeface="Sathu" charset="-34"/>
                <a:ea typeface="Sathu" charset="-34"/>
                <a:cs typeface="Sathu" charset="-34"/>
              </a:rPr>
              <a:t>(CIFAR10-AlexNet, 1024 iterations) </a:t>
            </a:r>
            <a:endParaRPr lang="en-US" sz="1600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6156" y="15925800"/>
            <a:ext cx="6193436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hangingPunct="0">
              <a:spcBef>
                <a:spcPts val="1000"/>
              </a:spcBef>
              <a:buFont typeface="Arial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Sathu" charset="-34"/>
                <a:ea typeface="Sathu" charset="-34"/>
                <a:cs typeface="Sathu" charset="-34"/>
                <a:sym typeface="Consolas"/>
              </a:rPr>
              <a:t>Caffe</a:t>
            </a:r>
            <a:r>
              <a:rPr lang="en-US" sz="1800" dirty="0">
                <a:solidFill>
                  <a:srgbClr val="000000"/>
                </a:solidFill>
                <a:latin typeface="Sathu" charset="-34"/>
                <a:ea typeface="Sathu" charset="-34"/>
                <a:cs typeface="Sathu" charset="-34"/>
                <a:sym typeface="Consolas"/>
              </a:rPr>
              <a:t> is 20x worse than </a:t>
            </a:r>
            <a:r>
              <a:rPr lang="en-US" sz="1800" dirty="0" smtClean="0">
                <a:solidFill>
                  <a:srgbClr val="000000"/>
                </a:solidFill>
                <a:latin typeface="Sathu" charset="-34"/>
                <a:ea typeface="Sathu" charset="-34"/>
                <a:cs typeface="Sathu" charset="-34"/>
                <a:sym typeface="Consolas"/>
              </a:rPr>
              <a:t>ideal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for </a:t>
            </a: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512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processes</a:t>
            </a:r>
          </a:p>
          <a:p>
            <a:pPr marL="342900" indent="-342900" defTabSz="914400" hangingPunct="0">
              <a:spcBef>
                <a:spcPts val="1000"/>
              </a:spcBef>
              <a:buFont typeface="Arial" charset="0"/>
              <a:buChar char="•"/>
            </a:pP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Read time takes up 80% of the total training time for 512 processes</a:t>
            </a:r>
          </a:p>
          <a:p>
            <a:pPr marL="342900" indent="-342900" defTabSz="914400" hangingPunct="0">
              <a:spcBef>
                <a:spcPts val="1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Sathu" charset="-34"/>
                <a:ea typeface="Sathu" charset="-34"/>
                <a:cs typeface="Sathu" charset="-34"/>
                <a:sym typeface="Consolas"/>
              </a:rPr>
              <a:t>I/O performance (bandwidth) is much worse than ideal</a:t>
            </a:r>
          </a:p>
          <a:p>
            <a:pPr marL="342900" indent="-342900" defTabSz="914400" hangingPunct="0">
              <a:spcBef>
                <a:spcPts val="1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Sathu" charset="-34"/>
                <a:ea typeface="Sathu" charset="-34"/>
                <a:cs typeface="Sathu" charset="-34"/>
                <a:sym typeface="Consolas"/>
              </a:rPr>
              <a:t>Inefficient utilization of I/O bandwidth (96% loss of efficiency for 512 processes)</a:t>
            </a:r>
            <a:endParaRPr lang="en-US" sz="1800" dirty="0">
              <a:solidFill>
                <a:srgbClr val="000000"/>
              </a:solidFill>
              <a:latin typeface="Sathu" charset="-34"/>
              <a:ea typeface="Sathu" charset="-34"/>
              <a:cs typeface="Sathu" charset="-34"/>
              <a:sym typeface="Consola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403864" y="15544800"/>
            <a:ext cx="6235936" cy="3102594"/>
            <a:chOff x="7403864" y="15544800"/>
            <a:chExt cx="6235936" cy="3102594"/>
          </a:xfrm>
        </p:grpSpPr>
        <p:graphicFrame>
          <p:nvGraphicFramePr>
            <p:cNvPr id="153" name="Chart 15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15561205"/>
                </p:ext>
              </p:extLst>
            </p:nvPr>
          </p:nvGraphicFramePr>
          <p:xfrm>
            <a:off x="7403864" y="15834198"/>
            <a:ext cx="6235936" cy="28131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sp>
          <p:nvSpPr>
            <p:cNvPr id="155" name="TextBox 154"/>
            <p:cNvSpPr txBox="1"/>
            <p:nvPr/>
          </p:nvSpPr>
          <p:spPr>
            <a:xfrm>
              <a:off x="8002950" y="15544800"/>
              <a:ext cx="464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>
                  <a:latin typeface="Sathu" charset="-34"/>
                  <a:ea typeface="Sathu" charset="-34"/>
                  <a:cs typeface="Sathu" charset="-34"/>
                </a:rPr>
                <a:t>Read Bandwidth</a:t>
              </a:r>
              <a:endParaRPr lang="en-US" sz="1600" dirty="0">
                <a:latin typeface="Sathu" charset="-34"/>
                <a:ea typeface="Sathu" charset="-34"/>
                <a:cs typeface="Sathu" charset="-34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695227" y="16380023"/>
              <a:ext cx="1106373" cy="307777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POSIX Read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1134051" y="20376498"/>
            <a:ext cx="13326240" cy="2791344"/>
          </a:xfrm>
          <a:prstGeom prst="rect">
            <a:avLst/>
          </a:prstGeom>
          <a:solidFill>
            <a:srgbClr val="FFFF99"/>
          </a:solidFill>
          <a:ln w="317500">
            <a:solidFill>
              <a:srgbClr val="FFFF9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5062199" y="3276600"/>
            <a:ext cx="7887248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  <a:latin typeface="Sathu" charset="-34"/>
                <a:ea typeface="Sathu" charset="-34"/>
                <a:cs typeface="Sathu" charset="-34"/>
              </a:rPr>
              <a:t>Analysis of I/O in </a:t>
            </a:r>
            <a:r>
              <a:rPr lang="en-US" sz="3800" dirty="0" err="1" smtClean="0">
                <a:solidFill>
                  <a:schemeClr val="bg1"/>
                </a:solidFill>
                <a:latin typeface="Sathu" charset="-34"/>
                <a:ea typeface="Sathu" charset="-34"/>
                <a:cs typeface="Sathu" charset="-34"/>
              </a:rPr>
              <a:t>Caffe</a:t>
            </a:r>
            <a:r>
              <a:rPr lang="en-US" sz="3800" dirty="0" smtClean="0">
                <a:solidFill>
                  <a:schemeClr val="bg1"/>
                </a:solidFill>
                <a:latin typeface="Sathu" charset="-34"/>
                <a:ea typeface="Sathu" charset="-34"/>
                <a:cs typeface="Sathu" charset="-34"/>
              </a:rPr>
              <a:t> (cont.)</a:t>
            </a:r>
            <a:endParaRPr lang="en-US" sz="3800" dirty="0">
              <a:solidFill>
                <a:schemeClr val="bg1"/>
              </a:solidFill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827675" y="21984343"/>
            <a:ext cx="5403501" cy="1171528"/>
          </a:xfrm>
          <a:prstGeom prst="roundRect">
            <a:avLst/>
          </a:prstGeom>
          <a:solidFill>
            <a:srgbClr val="FFF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ounded Rectangle 160"/>
          <p:cNvSpPr/>
          <p:nvPr/>
        </p:nvSpPr>
        <p:spPr>
          <a:xfrm>
            <a:off x="7839651" y="21984343"/>
            <a:ext cx="5263875" cy="1155844"/>
          </a:xfrm>
          <a:prstGeom prst="roundRect">
            <a:avLst/>
          </a:prstGeom>
          <a:solidFill>
            <a:srgbClr val="FFF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" y="19659600"/>
            <a:ext cx="103632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Sathu" charset="-34"/>
                <a:ea typeface="Sathu" charset="-34"/>
                <a:cs typeface="Sathu" charset="-34"/>
              </a:rPr>
              <a:t>Caffe’s</a:t>
            </a:r>
            <a:r>
              <a:rPr lang="en-US" sz="3200" dirty="0" smtClean="0">
                <a:latin typeface="Sathu" charset="-34"/>
                <a:ea typeface="Sathu" charset="-34"/>
                <a:cs typeface="Sathu" charset="-34"/>
              </a:rPr>
              <a:t> I/O Subsystem: LMDB</a:t>
            </a:r>
            <a:endParaRPr lang="en-US" sz="3200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922788" y="23384471"/>
            <a:ext cx="103632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athu" charset="-34"/>
                <a:ea typeface="Sathu" charset="-34"/>
                <a:cs typeface="Sathu" charset="-34"/>
              </a:rPr>
              <a:t>Analysis of 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mmap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134052" y="24089923"/>
            <a:ext cx="13297272" cy="4514944"/>
          </a:xfrm>
          <a:prstGeom prst="rect">
            <a:avLst/>
          </a:prstGeom>
          <a:solidFill>
            <a:srgbClr val="FFFF99"/>
          </a:solidFill>
          <a:ln w="317500">
            <a:solidFill>
              <a:srgbClr val="FFFF9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838200" y="23994071"/>
            <a:ext cx="6102645" cy="46961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00038" indent="33338" defTabSz="914400" hangingPunct="0">
              <a:spcBef>
                <a:spcPts val="500"/>
              </a:spcBef>
            </a:pP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Underlying I/O in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mmap</a:t>
            </a: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 relies on the</a:t>
            </a:r>
            <a:r>
              <a:rPr lang="en-US" sz="1800" b="1" dirty="0">
                <a:solidFill>
                  <a:srgbClr val="FF6600"/>
                </a:solidFill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CFS scheduler</a:t>
            </a: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 to wake up processes after I/O has been completed</a:t>
            </a:r>
          </a:p>
          <a:p>
            <a:pPr marL="755650" lvl="1" indent="-311150">
              <a:spcBef>
                <a:spcPts val="500"/>
              </a:spcBef>
              <a:buFont typeface="Arial" charset="0"/>
              <a:buChar char="•"/>
            </a:pP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Processes are put to sleep while waiting for I/O to complete</a:t>
            </a:r>
          </a:p>
          <a:p>
            <a:pPr marL="755650" lvl="1" indent="-311150">
              <a:spcBef>
                <a:spcPts val="500"/>
              </a:spcBef>
              <a:buFont typeface="Arial" charset="0"/>
              <a:buChar char="•"/>
            </a:pP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I/O completion interrupt is a bottom-half interrupt</a:t>
            </a:r>
          </a:p>
          <a:p>
            <a:pPr marL="1066800" lvl="2" indent="-311150">
              <a:spcBef>
                <a:spcPts val="500"/>
              </a:spcBef>
              <a:buFont typeface="Arial" charset="0"/>
              <a:buChar char="•"/>
            </a:pP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The handler does not have knowledge about the specific process that triggered the I/O operation</a:t>
            </a:r>
          </a:p>
          <a:p>
            <a:pPr marL="755650" lvl="2" indent="-311150">
              <a:spcBef>
                <a:spcPts val="500"/>
              </a:spcBef>
              <a:buFont typeface="Arial" charset="0"/>
              <a:buChar char="•"/>
            </a:pP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Every process that is waiting for I/O is marked as runnable</a:t>
            </a:r>
          </a:p>
          <a:p>
            <a:pPr marL="755650" lvl="2" indent="-311150">
              <a:spcBef>
                <a:spcPts val="500"/>
              </a:spcBef>
              <a:buFont typeface="Arial" charset="0"/>
              <a:buChar char="•"/>
            </a:pP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Every reader is woken up each time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an I/O </a:t>
            </a: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interrupt comes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in</a:t>
            </a:r>
            <a:endParaRPr lang="en-US" sz="1800" dirty="0">
              <a:latin typeface="Sathu" charset="-34"/>
              <a:ea typeface="Sathu" charset="-34"/>
              <a:cs typeface="Sathu" charset="-34"/>
            </a:endParaRPr>
          </a:p>
          <a:p>
            <a:pPr marL="755650" lvl="2" indent="-311150">
              <a:spcBef>
                <a:spcPts val="500"/>
              </a:spcBef>
              <a:buFont typeface="Arial" charset="0"/>
              <a:buChar char="•"/>
            </a:pP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This causes a large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number of </a:t>
            </a:r>
            <a:r>
              <a:rPr lang="en-US" sz="1800" b="1" dirty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unnecessary context </a:t>
            </a:r>
            <a:r>
              <a:rPr lang="en-US" sz="1800" b="1" dirty="0" smtClean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switches</a:t>
            </a:r>
            <a:endParaRPr lang="en-US" sz="1800" b="1" dirty="0">
              <a:solidFill>
                <a:schemeClr val="accent2"/>
              </a:solidFill>
              <a:latin typeface="Sathu" charset="-34"/>
              <a:ea typeface="Sathu" charset="-34"/>
              <a:cs typeface="Sathu" charset="-34"/>
            </a:endParaRPr>
          </a:p>
        </p:txBody>
      </p:sp>
      <p:graphicFrame>
        <p:nvGraphicFramePr>
          <p:cNvPr id="167" name="Chart 1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397916"/>
              </p:ext>
            </p:extLst>
          </p:nvPr>
        </p:nvGraphicFramePr>
        <p:xfrm>
          <a:off x="6934200" y="24764592"/>
          <a:ext cx="3750097" cy="3840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68" name="Chart 16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082005"/>
              </p:ext>
            </p:extLst>
          </p:nvPr>
        </p:nvGraphicFramePr>
        <p:xfrm>
          <a:off x="10558877" y="24422501"/>
          <a:ext cx="3897531" cy="4304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170" name="TextBox 169"/>
          <p:cNvSpPr txBox="1"/>
          <p:nvPr/>
        </p:nvSpPr>
        <p:spPr>
          <a:xfrm>
            <a:off x="15240000" y="4090102"/>
            <a:ext cx="823247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athu" charset="-34"/>
                <a:ea typeface="Sathu" charset="-34"/>
                <a:cs typeface="Sathu" charset="-34"/>
              </a:rPr>
              <a:t>Analysis of LMDB’s Data Access Model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5316200" y="4813500"/>
            <a:ext cx="13411200" cy="4022723"/>
          </a:xfrm>
          <a:prstGeom prst="rect">
            <a:avLst/>
          </a:prstGeom>
          <a:solidFill>
            <a:srgbClr val="FFFF99"/>
          </a:solidFill>
          <a:ln w="317500">
            <a:solidFill>
              <a:srgbClr val="FFFF9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5316200" y="4800600"/>
            <a:ext cx="6840145" cy="40575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LMDB data access is sequential in nature due to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the </a:t>
            </a: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B+-tree structure</a:t>
            </a:r>
          </a:p>
          <a:p>
            <a:pPr marL="342900" indent="-342900">
              <a:spcBef>
                <a:spcPts val="1000"/>
              </a:spcBef>
              <a:buFont typeface="Arial" charset="0"/>
              <a:buChar char="•"/>
            </a:pP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There is no way to randomly access a data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record</a:t>
            </a:r>
          </a:p>
          <a:p>
            <a:pPr marL="771525" indent="-325438">
              <a:spcBef>
                <a:spcPts val="1000"/>
              </a:spcBef>
              <a:buFont typeface="Arial" charset="0"/>
              <a:buChar char="•"/>
            </a:pP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All branch nodes associated with the previous records must be read before accessing a particular record</a:t>
            </a:r>
            <a:endParaRPr lang="en-US" sz="1800" dirty="0">
              <a:latin typeface="Sathu" charset="-34"/>
              <a:ea typeface="Sathu" charset="-34"/>
              <a:cs typeface="Sathu" charset="-34"/>
            </a:endParaRPr>
          </a:p>
          <a:p>
            <a:pPr marL="342900" indent="-342900">
              <a:spcBef>
                <a:spcPts val="1000"/>
              </a:spcBef>
              <a:buFont typeface="Arial" charset="0"/>
              <a:buChar char="•"/>
            </a:pP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When </a:t>
            </a:r>
            <a:r>
              <a:rPr lang="en-US" sz="1800" b="1" dirty="0" smtClean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multiple processes</a:t>
            </a:r>
            <a:r>
              <a:rPr lang="en-US" sz="1800" dirty="0" smtClean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read </a:t>
            </a: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the data, they read </a:t>
            </a:r>
            <a:r>
              <a:rPr lang="en-US" sz="1800" dirty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extra data </a:t>
            </a:r>
            <a:endParaRPr lang="en-US" sz="1800" dirty="0" smtClean="0">
              <a:solidFill>
                <a:schemeClr val="accent2"/>
              </a:solidFill>
              <a:latin typeface="Sathu" charset="-34"/>
              <a:ea typeface="Sathu" charset="-34"/>
              <a:cs typeface="Sathu" charset="-34"/>
            </a:endParaRPr>
          </a:p>
          <a:p>
            <a:pPr marL="804863" lvl="1" indent="-358775">
              <a:spcBef>
                <a:spcPts val="1000"/>
              </a:spcBef>
              <a:buFont typeface="Arial" charset="0"/>
              <a:buChar char="•"/>
            </a:pP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The worst case, a process could end up reading </a:t>
            </a:r>
            <a:r>
              <a:rPr lang="en-US" sz="1800" b="1" dirty="0" smtClean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R x B bytes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 (R = a total number of readers and B = a size of an individual data portion)</a:t>
            </a:r>
            <a:endParaRPr lang="en-US" sz="1800" dirty="0">
              <a:latin typeface="Sathu" charset="-34"/>
              <a:ea typeface="Sathu" charset="-34"/>
              <a:cs typeface="Sathu" charset="-34"/>
            </a:endParaRPr>
          </a:p>
          <a:p>
            <a:pPr marL="342900" indent="-342900">
              <a:spcBef>
                <a:spcPts val="1000"/>
              </a:spcBef>
              <a:buFont typeface="Arial" charset="0"/>
              <a:buChar char="•"/>
            </a:pP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Different processes do different amount of work, causing skew</a:t>
            </a:r>
          </a:p>
        </p:txBody>
      </p:sp>
      <p:graphicFrame>
        <p:nvGraphicFramePr>
          <p:cNvPr id="174" name="Table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910198"/>
              </p:ext>
            </p:extLst>
          </p:nvPr>
        </p:nvGraphicFramePr>
        <p:xfrm>
          <a:off x="24952143" y="4959979"/>
          <a:ext cx="1319772" cy="514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943"/>
                <a:gridCol w="109981"/>
                <a:gridCol w="219962"/>
                <a:gridCol w="219962"/>
                <a:gridCol w="109981"/>
                <a:gridCol w="329943"/>
              </a:tblGrid>
              <a:tr h="2574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48" marR="70248" marT="35124" marB="35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48" marR="70248" marT="35124" marB="35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48" marR="70248" marT="35124" marB="35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46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0248" marR="70248" marT="35124" marB="35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0248" marR="70248" marT="35124" marB="35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0248" marR="70248" marT="35124" marB="35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0248" marR="70248" marT="35124" marB="35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" name="Table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63779"/>
              </p:ext>
            </p:extLst>
          </p:nvPr>
        </p:nvGraphicFramePr>
        <p:xfrm>
          <a:off x="23396275" y="5763596"/>
          <a:ext cx="1319772" cy="514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943"/>
                <a:gridCol w="109981"/>
                <a:gridCol w="219962"/>
                <a:gridCol w="219962"/>
                <a:gridCol w="109981"/>
                <a:gridCol w="329943"/>
              </a:tblGrid>
              <a:tr h="2574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48" marR="70248" marT="35124" marB="35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48" marR="70248" marT="35124" marB="35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48" marR="70248" marT="35124" marB="35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461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 smtClean="0"/>
                        <a:t>d</a:t>
                      </a:r>
                      <a:r>
                        <a:rPr lang="en-US" sz="1100" b="1" i="1" baseline="-25000" dirty="0" smtClean="0"/>
                        <a:t>1</a:t>
                      </a:r>
                      <a:endParaRPr lang="en-US" sz="1100" b="1" i="1" baseline="-25000" dirty="0"/>
                    </a:p>
                  </a:txBody>
                  <a:tcPr marL="70248" marR="70248" marT="35124" marB="35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dirty="0" smtClean="0"/>
                        <a:t>d</a:t>
                      </a:r>
                      <a:r>
                        <a:rPr lang="en-US" sz="1100" b="1" i="1" baseline="-25000" dirty="0" smtClean="0"/>
                        <a:t>2</a:t>
                      </a:r>
                    </a:p>
                  </a:txBody>
                  <a:tcPr marL="70248" marR="70248" marT="35124" marB="35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dirty="0" smtClean="0"/>
                        <a:t>d</a:t>
                      </a:r>
                      <a:r>
                        <a:rPr lang="en-US" sz="1100" b="1" i="1" baseline="-25000" dirty="0" smtClean="0"/>
                        <a:t>3</a:t>
                      </a:r>
                    </a:p>
                  </a:txBody>
                  <a:tcPr marL="70248" marR="70248" marT="35124" marB="35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0248" marR="70248" marT="35124" marB="35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Table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087592"/>
              </p:ext>
            </p:extLst>
          </p:nvPr>
        </p:nvGraphicFramePr>
        <p:xfrm>
          <a:off x="25156371" y="5763596"/>
          <a:ext cx="1319772" cy="514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943"/>
                <a:gridCol w="109981"/>
                <a:gridCol w="219962"/>
                <a:gridCol w="219962"/>
                <a:gridCol w="109981"/>
                <a:gridCol w="329943"/>
              </a:tblGrid>
              <a:tr h="2574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48" marR="70248" marT="35124" marB="35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48" marR="70248" marT="35124" marB="35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48" marR="70248" marT="35124" marB="35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461">
                <a:tc>
                  <a:txBody>
                    <a:bodyPr/>
                    <a:lstStyle/>
                    <a:p>
                      <a:pPr marL="0" marR="0" indent="0" algn="ctr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dirty="0" smtClean="0"/>
                        <a:t>d</a:t>
                      </a:r>
                      <a:r>
                        <a:rPr lang="en-US" sz="1100" b="1" i="1" baseline="-25000" dirty="0" smtClean="0"/>
                        <a:t>4</a:t>
                      </a:r>
                    </a:p>
                  </a:txBody>
                  <a:tcPr marL="70248" marR="70248" marT="35124" marB="35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dirty="0" smtClean="0"/>
                        <a:t>d</a:t>
                      </a:r>
                      <a:r>
                        <a:rPr lang="en-US" sz="1100" b="1" i="1" baseline="-25000" dirty="0" smtClean="0"/>
                        <a:t>5</a:t>
                      </a:r>
                    </a:p>
                  </a:txBody>
                  <a:tcPr marL="70248" marR="70248" marT="35124" marB="35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baseline="-25000" dirty="0" smtClean="0"/>
                    </a:p>
                  </a:txBody>
                  <a:tcPr marL="70248" marR="70248" marT="35124" marB="35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0248" marR="70248" marT="35124" marB="35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Table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760006"/>
              </p:ext>
            </p:extLst>
          </p:nvPr>
        </p:nvGraphicFramePr>
        <p:xfrm>
          <a:off x="26908971" y="5763596"/>
          <a:ext cx="1319772" cy="514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943"/>
                <a:gridCol w="109981"/>
                <a:gridCol w="219962"/>
                <a:gridCol w="219962"/>
                <a:gridCol w="109981"/>
                <a:gridCol w="329943"/>
              </a:tblGrid>
              <a:tr h="2574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48" marR="70248" marT="35124" marB="35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48" marR="70248" marT="35124" marB="35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48" marR="70248" marT="35124" marB="35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461">
                <a:tc>
                  <a:txBody>
                    <a:bodyPr/>
                    <a:lstStyle/>
                    <a:p>
                      <a:pPr marL="0" marR="0" indent="0" algn="ctr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dirty="0" smtClean="0"/>
                        <a:t>d</a:t>
                      </a:r>
                      <a:r>
                        <a:rPr lang="en-US" sz="1100" b="1" i="1" baseline="-25000" dirty="0" smtClean="0"/>
                        <a:t>6</a:t>
                      </a:r>
                    </a:p>
                  </a:txBody>
                  <a:tcPr marL="70248" marR="70248" marT="35124" marB="35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dirty="0" smtClean="0"/>
                        <a:t>d</a:t>
                      </a:r>
                      <a:r>
                        <a:rPr lang="en-US" sz="1100" b="1" i="1" baseline="-25000" dirty="0" smtClean="0"/>
                        <a:t>7</a:t>
                      </a:r>
                    </a:p>
                  </a:txBody>
                  <a:tcPr marL="70248" marR="70248" marT="35124" marB="35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baseline="-25000" dirty="0" smtClean="0"/>
                    </a:p>
                  </a:txBody>
                  <a:tcPr marL="70248" marR="70248" marT="35124" marB="35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0248" marR="70248" marT="35124" marB="35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8" name="Freeform 177"/>
          <p:cNvSpPr/>
          <p:nvPr/>
        </p:nvSpPr>
        <p:spPr>
          <a:xfrm>
            <a:off x="24113942" y="5336078"/>
            <a:ext cx="1008441" cy="427518"/>
          </a:xfrm>
          <a:custGeom>
            <a:avLst/>
            <a:gdLst>
              <a:gd name="connsiteX0" fmla="*/ 1963712 w 1963712"/>
              <a:gd name="connsiteY0" fmla="*/ 0 h 1011836"/>
              <a:gd name="connsiteX1" fmla="*/ 517161 w 1963712"/>
              <a:gd name="connsiteY1" fmla="*/ 539646 h 1011836"/>
              <a:gd name="connsiteX2" fmla="*/ 0 w 1963712"/>
              <a:gd name="connsiteY2" fmla="*/ 1011836 h 101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3712" h="1011836">
                <a:moveTo>
                  <a:pt x="1963712" y="0"/>
                </a:moveTo>
                <a:cubicBezTo>
                  <a:pt x="1404079" y="185503"/>
                  <a:pt x="844446" y="371007"/>
                  <a:pt x="517161" y="539646"/>
                </a:cubicBezTo>
                <a:cubicBezTo>
                  <a:pt x="189876" y="708285"/>
                  <a:pt x="0" y="1011836"/>
                  <a:pt x="0" y="1011836"/>
                </a:cubicBezTo>
              </a:path>
            </a:pathLst>
          </a:custGeom>
          <a:noFill/>
          <a:ln w="28575">
            <a:solidFill>
              <a:schemeClr val="tx1"/>
            </a:solidFill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8"/>
          <p:cNvSpPr/>
          <p:nvPr/>
        </p:nvSpPr>
        <p:spPr>
          <a:xfrm>
            <a:off x="25424309" y="5338981"/>
            <a:ext cx="213634" cy="424615"/>
          </a:xfrm>
          <a:custGeom>
            <a:avLst/>
            <a:gdLst>
              <a:gd name="connsiteX0" fmla="*/ 0 w 242596"/>
              <a:gd name="connsiteY0" fmla="*/ 0 h 979715"/>
              <a:gd name="connsiteX1" fmla="*/ 177282 w 242596"/>
              <a:gd name="connsiteY1" fmla="*/ 587829 h 979715"/>
              <a:gd name="connsiteX2" fmla="*/ 242596 w 242596"/>
              <a:gd name="connsiteY2" fmla="*/ 979715 h 97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596" h="979715">
                <a:moveTo>
                  <a:pt x="0" y="0"/>
                </a:moveTo>
                <a:cubicBezTo>
                  <a:pt x="68424" y="212271"/>
                  <a:pt x="136849" y="424543"/>
                  <a:pt x="177282" y="587829"/>
                </a:cubicBezTo>
                <a:cubicBezTo>
                  <a:pt x="217715" y="751115"/>
                  <a:pt x="242596" y="979715"/>
                  <a:pt x="242596" y="97971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 184"/>
          <p:cNvSpPr/>
          <p:nvPr/>
        </p:nvSpPr>
        <p:spPr>
          <a:xfrm>
            <a:off x="25745737" y="5306396"/>
            <a:ext cx="1644806" cy="421619"/>
          </a:xfrm>
          <a:custGeom>
            <a:avLst/>
            <a:gdLst>
              <a:gd name="connsiteX0" fmla="*/ 0 w 2416629"/>
              <a:gd name="connsiteY0" fmla="*/ 0 h 942392"/>
              <a:gd name="connsiteX1" fmla="*/ 531845 w 2416629"/>
              <a:gd name="connsiteY1" fmla="*/ 634482 h 942392"/>
              <a:gd name="connsiteX2" fmla="*/ 1810139 w 2416629"/>
              <a:gd name="connsiteY2" fmla="*/ 709127 h 942392"/>
              <a:gd name="connsiteX3" fmla="*/ 2416629 w 2416629"/>
              <a:gd name="connsiteY3" fmla="*/ 942392 h 94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6629" h="942392">
                <a:moveTo>
                  <a:pt x="0" y="0"/>
                </a:moveTo>
                <a:cubicBezTo>
                  <a:pt x="115077" y="258147"/>
                  <a:pt x="230155" y="516294"/>
                  <a:pt x="531845" y="634482"/>
                </a:cubicBezTo>
                <a:cubicBezTo>
                  <a:pt x="833535" y="752670"/>
                  <a:pt x="1496008" y="657809"/>
                  <a:pt x="1810139" y="709127"/>
                </a:cubicBezTo>
                <a:cubicBezTo>
                  <a:pt x="2124270" y="760445"/>
                  <a:pt x="2416629" y="942392"/>
                  <a:pt x="2416629" y="942392"/>
                </a:cubicBezTo>
              </a:path>
            </a:pathLst>
          </a:custGeom>
          <a:noFill/>
          <a:ln w="28575">
            <a:solidFill>
              <a:schemeClr val="tx1"/>
            </a:solidFill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7"/>
          <p:cNvSpPr/>
          <p:nvPr/>
        </p:nvSpPr>
        <p:spPr>
          <a:xfrm>
            <a:off x="24571143" y="5901038"/>
            <a:ext cx="551241" cy="256991"/>
          </a:xfrm>
          <a:custGeom>
            <a:avLst/>
            <a:gdLst>
              <a:gd name="connsiteX0" fmla="*/ 0 w 877077"/>
              <a:gd name="connsiteY0" fmla="*/ 394434 h 394434"/>
              <a:gd name="connsiteX1" fmla="*/ 466530 w 877077"/>
              <a:gd name="connsiteY1" fmla="*/ 329120 h 394434"/>
              <a:gd name="connsiteX2" fmla="*/ 578498 w 877077"/>
              <a:gd name="connsiteY2" fmla="*/ 39871 h 394434"/>
              <a:gd name="connsiteX3" fmla="*/ 877077 w 877077"/>
              <a:gd name="connsiteY3" fmla="*/ 2548 h 39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7077" h="394434">
                <a:moveTo>
                  <a:pt x="0" y="394434"/>
                </a:moveTo>
                <a:cubicBezTo>
                  <a:pt x="185057" y="391324"/>
                  <a:pt x="370114" y="388214"/>
                  <a:pt x="466530" y="329120"/>
                </a:cubicBezTo>
                <a:cubicBezTo>
                  <a:pt x="562946" y="270026"/>
                  <a:pt x="510074" y="94300"/>
                  <a:pt x="578498" y="39871"/>
                </a:cubicBezTo>
                <a:cubicBezTo>
                  <a:pt x="646922" y="-14558"/>
                  <a:pt x="877077" y="2548"/>
                  <a:pt x="877077" y="254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24795994" y="4655179"/>
            <a:ext cx="1603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Branch node</a:t>
            </a:r>
            <a:endParaRPr lang="en-US" sz="1400" dirty="0"/>
          </a:p>
        </p:txBody>
      </p:sp>
      <p:sp>
        <p:nvSpPr>
          <p:cNvPr id="196" name="TextBox 195"/>
          <p:cNvSpPr txBox="1"/>
          <p:nvPr/>
        </p:nvSpPr>
        <p:spPr>
          <a:xfrm>
            <a:off x="23471195" y="6296996"/>
            <a:ext cx="1480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Leaf node </a:t>
            </a:r>
            <a:r>
              <a:rPr lang="en-US" sz="1400" i="1" dirty="0" smtClean="0">
                <a:latin typeface="Times" charset="0"/>
                <a:ea typeface="Times" charset="0"/>
                <a:cs typeface="Times" charset="0"/>
              </a:rPr>
              <a:t>l</a:t>
            </a:r>
            <a:r>
              <a:rPr lang="en-US" sz="1400" i="1" baseline="-25000" dirty="0" smtClean="0"/>
              <a:t>1</a:t>
            </a:r>
            <a:endParaRPr lang="en-US" sz="1400" i="1" baseline="-25000" dirty="0"/>
          </a:p>
        </p:txBody>
      </p:sp>
      <p:sp>
        <p:nvSpPr>
          <p:cNvPr id="197" name="TextBox 196"/>
          <p:cNvSpPr txBox="1"/>
          <p:nvPr/>
        </p:nvSpPr>
        <p:spPr>
          <a:xfrm>
            <a:off x="25232490" y="6309060"/>
            <a:ext cx="1632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Leaf node </a:t>
            </a:r>
            <a:r>
              <a:rPr lang="en-US" sz="1400" i="1" dirty="0" smtClean="0">
                <a:latin typeface="Times" charset="0"/>
                <a:ea typeface="Times" charset="0"/>
                <a:cs typeface="Times" charset="0"/>
              </a:rPr>
              <a:t>l</a:t>
            </a:r>
            <a:r>
              <a:rPr lang="en-US" sz="1400" i="1" baseline="-25000" dirty="0" smtClean="0"/>
              <a:t>2</a:t>
            </a:r>
            <a:endParaRPr lang="en-US" sz="1400" i="1" baseline="-25000" dirty="0"/>
          </a:p>
        </p:txBody>
      </p:sp>
      <p:sp>
        <p:nvSpPr>
          <p:cNvPr id="198" name="TextBox 197"/>
          <p:cNvSpPr txBox="1"/>
          <p:nvPr/>
        </p:nvSpPr>
        <p:spPr>
          <a:xfrm>
            <a:off x="27003581" y="6309060"/>
            <a:ext cx="1603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Leaf node </a:t>
            </a:r>
            <a:r>
              <a:rPr lang="en-US" sz="1400" i="1" dirty="0" smtClean="0">
                <a:latin typeface="Times" charset="0"/>
                <a:ea typeface="Times" charset="0"/>
                <a:cs typeface="Times" charset="0"/>
              </a:rPr>
              <a:t>l</a:t>
            </a:r>
            <a:r>
              <a:rPr lang="en-US" sz="1400" i="1" baseline="-25000" dirty="0" smtClean="0"/>
              <a:t>3</a:t>
            </a:r>
            <a:endParaRPr lang="en-US" sz="1400" i="1" baseline="-25000" dirty="0"/>
          </a:p>
        </p:txBody>
      </p:sp>
      <p:sp>
        <p:nvSpPr>
          <p:cNvPr id="201" name="TextBox 200"/>
          <p:cNvSpPr txBox="1"/>
          <p:nvPr/>
        </p:nvSpPr>
        <p:spPr>
          <a:xfrm>
            <a:off x="26399943" y="5264779"/>
            <a:ext cx="2188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d</a:t>
            </a:r>
            <a:r>
              <a:rPr lang="en-US" sz="1400" i="1" baseline="-25000" dirty="0" smtClean="0"/>
              <a:t>i</a:t>
            </a:r>
            <a:r>
              <a:rPr lang="en-US" sz="1400" dirty="0" smtClean="0"/>
              <a:t> = </a:t>
            </a:r>
            <a:r>
              <a:rPr lang="en-US" sz="1400" i="1" dirty="0" err="1" smtClean="0"/>
              <a:t>i</a:t>
            </a:r>
            <a:r>
              <a:rPr lang="en-US" sz="1400" baseline="30000" dirty="0" err="1" smtClean="0"/>
              <a:t>th</a:t>
            </a:r>
            <a:r>
              <a:rPr lang="en-US" sz="1400" dirty="0" smtClean="0"/>
              <a:t> data record</a:t>
            </a:r>
            <a:endParaRPr lang="en-US" sz="1400" dirty="0"/>
          </a:p>
        </p:txBody>
      </p:sp>
      <p:sp>
        <p:nvSpPr>
          <p:cNvPr id="202" name="Freeform 201"/>
          <p:cNvSpPr/>
          <p:nvPr/>
        </p:nvSpPr>
        <p:spPr>
          <a:xfrm>
            <a:off x="26323484" y="5882642"/>
            <a:ext cx="551241" cy="275387"/>
          </a:xfrm>
          <a:custGeom>
            <a:avLst/>
            <a:gdLst>
              <a:gd name="connsiteX0" fmla="*/ 0 w 877077"/>
              <a:gd name="connsiteY0" fmla="*/ 394434 h 394434"/>
              <a:gd name="connsiteX1" fmla="*/ 466530 w 877077"/>
              <a:gd name="connsiteY1" fmla="*/ 329120 h 394434"/>
              <a:gd name="connsiteX2" fmla="*/ 578498 w 877077"/>
              <a:gd name="connsiteY2" fmla="*/ 39871 h 394434"/>
              <a:gd name="connsiteX3" fmla="*/ 877077 w 877077"/>
              <a:gd name="connsiteY3" fmla="*/ 2548 h 39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7077" h="394434">
                <a:moveTo>
                  <a:pt x="0" y="394434"/>
                </a:moveTo>
                <a:cubicBezTo>
                  <a:pt x="185057" y="391324"/>
                  <a:pt x="370114" y="388214"/>
                  <a:pt x="466530" y="329120"/>
                </a:cubicBezTo>
                <a:cubicBezTo>
                  <a:pt x="562946" y="270026"/>
                  <a:pt x="510074" y="94300"/>
                  <a:pt x="578498" y="39871"/>
                </a:cubicBezTo>
                <a:cubicBezTo>
                  <a:pt x="646922" y="-14558"/>
                  <a:pt x="877077" y="2548"/>
                  <a:pt x="877077" y="254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3" name="Table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714166"/>
              </p:ext>
            </p:extLst>
          </p:nvPr>
        </p:nvGraphicFramePr>
        <p:xfrm>
          <a:off x="23182509" y="7165028"/>
          <a:ext cx="5436692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9173"/>
                <a:gridCol w="1359173"/>
                <a:gridCol w="1359173"/>
                <a:gridCol w="1359173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</a:t>
                      </a:r>
                      <a:r>
                        <a:rPr lang="en-US" sz="14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D1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D2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D3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8" name="TextBox 207"/>
          <p:cNvSpPr txBox="1"/>
          <p:nvPr/>
        </p:nvSpPr>
        <p:spPr>
          <a:xfrm>
            <a:off x="23106730" y="6864979"/>
            <a:ext cx="1277679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onsolas"/>
              </a:rPr>
              <a:t>Database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373683" y="4943198"/>
            <a:ext cx="211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Sathu" charset="-34"/>
                <a:ea typeface="Sathu" charset="-34"/>
                <a:cs typeface="Sathu" charset="-34"/>
              </a:rPr>
              <a:t>     B+ tree structure</a:t>
            </a:r>
            <a:endParaRPr lang="en-US" sz="1400" i="1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28" name="Triangle 27"/>
          <p:cNvSpPr/>
          <p:nvPr/>
        </p:nvSpPr>
        <p:spPr>
          <a:xfrm rot="5400000" flipH="1">
            <a:off x="24187202" y="4989578"/>
            <a:ext cx="211375" cy="182220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3156018" y="7649735"/>
            <a:ext cx="5396089" cy="1186488"/>
            <a:chOff x="23305543" y="22191619"/>
            <a:chExt cx="5396089" cy="1186488"/>
          </a:xfrm>
        </p:grpSpPr>
        <p:cxnSp>
          <p:nvCxnSpPr>
            <p:cNvPr id="204" name="Straight Arrow Connector 203"/>
            <p:cNvCxnSpPr/>
            <p:nvPr/>
          </p:nvCxnSpPr>
          <p:spPr>
            <a:xfrm>
              <a:off x="23305543" y="22194592"/>
              <a:ext cx="1398091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5" name="Straight Arrow Connector 204"/>
            <p:cNvCxnSpPr/>
            <p:nvPr/>
          </p:nvCxnSpPr>
          <p:spPr>
            <a:xfrm>
              <a:off x="24703634" y="22499392"/>
              <a:ext cx="1346746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6" name="Straight Arrow Connector 205"/>
            <p:cNvCxnSpPr/>
            <p:nvPr/>
          </p:nvCxnSpPr>
          <p:spPr>
            <a:xfrm>
              <a:off x="26075234" y="22798541"/>
              <a:ext cx="12954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27370634" y="23076280"/>
              <a:ext cx="1330998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9" name="TextBox 208"/>
            <p:cNvSpPr txBox="1"/>
            <p:nvPr/>
          </p:nvSpPr>
          <p:spPr>
            <a:xfrm>
              <a:off x="23484434" y="22191619"/>
              <a:ext cx="987774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charset="0"/>
                  <a:ea typeface="Calibri" charset="0"/>
                  <a:cs typeface="Calibri" charset="0"/>
                </a:rPr>
                <a:t>P0 reads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onsolas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4856034" y="22496419"/>
              <a:ext cx="987774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charset="0"/>
                  <a:ea typeface="Calibri" charset="0"/>
                  <a:cs typeface="Calibri" charset="0"/>
                </a:rPr>
                <a:t>P1 reads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onsolas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26236926" y="22801219"/>
              <a:ext cx="987774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charset="0"/>
                  <a:ea typeface="Calibri" charset="0"/>
                  <a:cs typeface="Calibri" charset="0"/>
                </a:rPr>
                <a:t>P2 reads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onsolas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7599234" y="23032792"/>
              <a:ext cx="987774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charset="0"/>
                  <a:ea typeface="Calibri" charset="0"/>
                  <a:cs typeface="Calibri" charset="0"/>
                </a:rPr>
                <a:t>P3 reads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onsolas"/>
              </a:endParaRP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>
              <a:off x="23332034" y="22499392"/>
              <a:ext cx="1371600" cy="0"/>
            </a:xfrm>
            <a:prstGeom prst="straightConnector1">
              <a:avLst/>
            </a:prstGeom>
            <a:noFill/>
            <a:ln w="25400" cap="flat">
              <a:solidFill>
                <a:schemeClr val="accent6">
                  <a:lumMod val="75000"/>
                </a:schemeClr>
              </a:solidFill>
              <a:prstDash val="sysDot"/>
              <a:round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23332034" y="22798541"/>
              <a:ext cx="2743200" cy="0"/>
            </a:xfrm>
            <a:prstGeom prst="straightConnector1">
              <a:avLst/>
            </a:prstGeom>
            <a:noFill/>
            <a:ln w="25400" cap="flat">
              <a:solidFill>
                <a:schemeClr val="accent6">
                  <a:lumMod val="75000"/>
                </a:schemeClr>
              </a:solidFill>
              <a:prstDash val="sysDot"/>
              <a:round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23332034" y="23076280"/>
              <a:ext cx="4038600" cy="0"/>
            </a:xfrm>
            <a:prstGeom prst="straightConnector1">
              <a:avLst/>
            </a:prstGeom>
            <a:noFill/>
            <a:ln w="25400" cap="flat">
              <a:solidFill>
                <a:schemeClr val="accent6">
                  <a:lumMod val="75000"/>
                </a:schemeClr>
              </a:solidFill>
              <a:prstDash val="sysDot"/>
              <a:round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8" name="TextBox 127"/>
            <p:cNvSpPr txBox="1"/>
            <p:nvPr/>
          </p:nvSpPr>
          <p:spPr>
            <a:xfrm>
              <a:off x="23487260" y="22496419"/>
              <a:ext cx="987774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charset="0"/>
                  <a:ea typeface="Calibri" charset="0"/>
                  <a:cs typeface="Calibri" charset="0"/>
                </a:rPr>
                <a:t>P1 seeks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onsolas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4246434" y="22801219"/>
              <a:ext cx="987774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charset="0"/>
                  <a:ea typeface="Calibri" charset="0"/>
                  <a:cs typeface="Calibri" charset="0"/>
                </a:rPr>
                <a:t>P2 seeks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onsolas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4856034" y="23070334"/>
              <a:ext cx="987774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charset="0"/>
                  <a:ea typeface="Calibri" charset="0"/>
                  <a:cs typeface="Calibri" charset="0"/>
                </a:rPr>
                <a:t>P3 seeks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onsolas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24409133" y="6677278"/>
            <a:ext cx="3077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Sathu" charset="-34"/>
                <a:ea typeface="Sathu" charset="-34"/>
                <a:cs typeface="Sathu" charset="-34"/>
              </a:rPr>
              <a:t>LMDB redundant data movement</a:t>
            </a:r>
            <a:endParaRPr lang="en-US" sz="1400" i="1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145" name="Triangle 144"/>
          <p:cNvSpPr/>
          <p:nvPr/>
        </p:nvSpPr>
        <p:spPr>
          <a:xfrm flipV="1">
            <a:off x="24199706" y="6723658"/>
            <a:ext cx="211375" cy="182220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29251426" y="3276600"/>
            <a:ext cx="6943574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chemeClr val="bg1"/>
                </a:solidFill>
                <a:latin typeface="Sathu" charset="-34"/>
                <a:ea typeface="Sathu" charset="-34"/>
                <a:cs typeface="Sathu" charset="-34"/>
              </a:rPr>
              <a:t>Our Solution: </a:t>
            </a:r>
            <a:r>
              <a:rPr lang="en-US" sz="3800" dirty="0" smtClean="0">
                <a:solidFill>
                  <a:schemeClr val="bg1"/>
                </a:solidFill>
                <a:latin typeface="Sathu" charset="-34"/>
                <a:ea typeface="Sathu" charset="-34"/>
                <a:cs typeface="Sathu" charset="-34"/>
              </a:rPr>
              <a:t>LMDBIO (cont.)</a:t>
            </a:r>
            <a:endParaRPr lang="en-US" sz="3800" dirty="0">
              <a:solidFill>
                <a:schemeClr val="bg1"/>
              </a:solidFill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15087600" y="14782800"/>
            <a:ext cx="103632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athu" charset="-34"/>
                <a:ea typeface="Sathu" charset="-34"/>
                <a:cs typeface="Sathu" charset="-34"/>
              </a:rPr>
              <a:t>LMDBIO-DM: Internode Optimization</a:t>
            </a:r>
            <a:endParaRPr lang="en-US" sz="3200" dirty="0">
              <a:latin typeface="Sathu" charset="-34"/>
              <a:ea typeface="Sathu" charset="-34"/>
              <a:cs typeface="Sathu" charset="-34"/>
            </a:endParaRPr>
          </a:p>
        </p:txBody>
      </p:sp>
      <p:graphicFrame>
        <p:nvGraphicFramePr>
          <p:cNvPr id="238" name="Table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893855"/>
              </p:ext>
            </p:extLst>
          </p:nvPr>
        </p:nvGraphicFramePr>
        <p:xfrm>
          <a:off x="22277619" y="16606563"/>
          <a:ext cx="6096000" cy="4763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763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</a:t>
                      </a:r>
                      <a:r>
                        <a:rPr lang="en-US" sz="16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D1</a:t>
                      </a:r>
                      <a:endParaRPr 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D2</a:t>
                      </a:r>
                      <a:endParaRPr 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D3</a:t>
                      </a:r>
                      <a:endParaRPr 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9" name="Straight Arrow Connector 238"/>
          <p:cNvCxnSpPr/>
          <p:nvPr/>
        </p:nvCxnSpPr>
        <p:spPr>
          <a:xfrm>
            <a:off x="22277619" y="17319807"/>
            <a:ext cx="1524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0" name="Straight Arrow Connector 239"/>
          <p:cNvCxnSpPr/>
          <p:nvPr/>
        </p:nvCxnSpPr>
        <p:spPr>
          <a:xfrm>
            <a:off x="23801619" y="17741097"/>
            <a:ext cx="1524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1" name="Straight Arrow Connector 240"/>
          <p:cNvCxnSpPr/>
          <p:nvPr/>
        </p:nvCxnSpPr>
        <p:spPr>
          <a:xfrm>
            <a:off x="25325619" y="18144675"/>
            <a:ext cx="1524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2" name="Straight Arrow Connector 241"/>
          <p:cNvCxnSpPr/>
          <p:nvPr/>
        </p:nvCxnSpPr>
        <p:spPr>
          <a:xfrm>
            <a:off x="26849619" y="18568008"/>
            <a:ext cx="16002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3" name="TextBox 242"/>
          <p:cNvSpPr txBox="1"/>
          <p:nvPr/>
        </p:nvSpPr>
        <p:spPr>
          <a:xfrm>
            <a:off x="22250184" y="16250929"/>
            <a:ext cx="127767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onsolas"/>
              </a:rPr>
              <a:t>Database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2540089" y="17337252"/>
            <a:ext cx="987774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P0 reads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245" name="Left Brace 244"/>
          <p:cNvSpPr/>
          <p:nvPr/>
        </p:nvSpPr>
        <p:spPr>
          <a:xfrm>
            <a:off x="22064282" y="17296335"/>
            <a:ext cx="151752" cy="1467293"/>
          </a:xfrm>
          <a:prstGeom prst="leftBrac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46" name="TextBox 245"/>
          <p:cNvSpPr txBox="1"/>
          <p:nvPr/>
        </p:nvSpPr>
        <p:spPr>
          <a:xfrm rot="16200000">
            <a:off x="21191182" y="17618451"/>
            <a:ext cx="1337041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onsolas"/>
              </a:rPr>
              <a:t>Sequential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cxnSp>
        <p:nvCxnSpPr>
          <p:cNvPr id="247" name="Straight Arrow Connector 246"/>
          <p:cNvCxnSpPr/>
          <p:nvPr/>
        </p:nvCxnSpPr>
        <p:spPr>
          <a:xfrm>
            <a:off x="23801619" y="17317764"/>
            <a:ext cx="0" cy="40010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25325619" y="17741097"/>
            <a:ext cx="0" cy="40010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26863729" y="18167903"/>
            <a:ext cx="0" cy="40010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23882483" y="17327533"/>
            <a:ext cx="2728500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P0 sends cursor to P1 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25400731" y="17736552"/>
            <a:ext cx="2734251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P1 sends cursor to P2 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26885184" y="18187166"/>
            <a:ext cx="2769850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P2 sends cursor to P3 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cxnSp>
        <p:nvCxnSpPr>
          <p:cNvPr id="253" name="Straight Arrow Connector 252"/>
          <p:cNvCxnSpPr/>
          <p:nvPr/>
        </p:nvCxnSpPr>
        <p:spPr>
          <a:xfrm>
            <a:off x="28449819" y="18592800"/>
            <a:ext cx="0" cy="40010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24077781" y="17791281"/>
            <a:ext cx="987774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P1 reads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25623209" y="18181538"/>
            <a:ext cx="987774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P2 reads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27179821" y="18643667"/>
            <a:ext cx="987774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P3 reads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8548196" y="18592800"/>
            <a:ext cx="50338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mr-IN" sz="1800" dirty="0" smtClean="0">
                <a:latin typeface="Calibri" charset="0"/>
                <a:ea typeface="Calibri" charset="0"/>
                <a:cs typeface="Calibri" charset="0"/>
              </a:rPr>
              <a:t>…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graphicFrame>
        <p:nvGraphicFramePr>
          <p:cNvPr id="283" name="Table 2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39200"/>
              </p:ext>
            </p:extLst>
          </p:nvPr>
        </p:nvGraphicFramePr>
        <p:xfrm>
          <a:off x="22405711" y="19366067"/>
          <a:ext cx="6096000" cy="4763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763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</a:t>
                      </a:r>
                      <a:r>
                        <a:rPr lang="en-US" sz="16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D1</a:t>
                      </a:r>
                      <a:endParaRPr 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D2</a:t>
                      </a:r>
                      <a:endParaRPr 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D3</a:t>
                      </a:r>
                      <a:endParaRPr 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4" name="Straight Arrow Connector 283"/>
          <p:cNvCxnSpPr/>
          <p:nvPr/>
        </p:nvCxnSpPr>
        <p:spPr>
          <a:xfrm>
            <a:off x="22405711" y="21239810"/>
            <a:ext cx="1524000" cy="0"/>
          </a:xfrm>
          <a:prstGeom prst="straightConnector1">
            <a:avLst/>
          </a:prstGeom>
          <a:noFill/>
          <a:ln w="25400" cap="flat">
            <a:solidFill>
              <a:srgbClr val="D81E00"/>
            </a:solidFill>
            <a:prstDash val="sysDot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5" name="Straight Arrow Connector 284"/>
          <p:cNvCxnSpPr/>
          <p:nvPr/>
        </p:nvCxnSpPr>
        <p:spPr>
          <a:xfrm>
            <a:off x="23929711" y="21705673"/>
            <a:ext cx="1524000" cy="0"/>
          </a:xfrm>
          <a:prstGeom prst="straightConnector1">
            <a:avLst/>
          </a:prstGeom>
          <a:noFill/>
          <a:ln w="25400" cap="flat">
            <a:solidFill>
              <a:srgbClr val="D81E00"/>
            </a:solidFill>
            <a:prstDash val="sysDot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6" name="Straight Arrow Connector 285"/>
          <p:cNvCxnSpPr/>
          <p:nvPr/>
        </p:nvCxnSpPr>
        <p:spPr>
          <a:xfrm>
            <a:off x="25453711" y="22086225"/>
            <a:ext cx="1524000" cy="0"/>
          </a:xfrm>
          <a:prstGeom prst="straightConnector1">
            <a:avLst/>
          </a:prstGeom>
          <a:noFill/>
          <a:ln w="25400" cap="flat">
            <a:solidFill>
              <a:srgbClr val="D81E00"/>
            </a:solidFill>
            <a:prstDash val="sysDot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7" name="Straight Arrow Connector 286"/>
          <p:cNvCxnSpPr/>
          <p:nvPr/>
        </p:nvCxnSpPr>
        <p:spPr>
          <a:xfrm>
            <a:off x="26977711" y="22509558"/>
            <a:ext cx="1600200" cy="0"/>
          </a:xfrm>
          <a:prstGeom prst="straightConnector1">
            <a:avLst/>
          </a:prstGeom>
          <a:noFill/>
          <a:ln w="25400" cap="flat">
            <a:solidFill>
              <a:srgbClr val="D81E00"/>
            </a:solidFill>
            <a:prstDash val="sysDot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8" name="TextBox 287"/>
          <p:cNvSpPr txBox="1"/>
          <p:nvPr/>
        </p:nvSpPr>
        <p:spPr>
          <a:xfrm>
            <a:off x="22347232" y="18985472"/>
            <a:ext cx="127767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onsolas"/>
              </a:rPr>
              <a:t>Database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22667610" y="21257255"/>
            <a:ext cx="1155320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P0 seeks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290" name="Left Brace 289"/>
          <p:cNvSpPr/>
          <p:nvPr/>
        </p:nvSpPr>
        <p:spPr>
          <a:xfrm>
            <a:off x="22217382" y="21239810"/>
            <a:ext cx="121591" cy="1854526"/>
          </a:xfrm>
          <a:prstGeom prst="leftBrac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91" name="TextBox 290"/>
          <p:cNvSpPr txBox="1"/>
          <p:nvPr/>
        </p:nvSpPr>
        <p:spPr>
          <a:xfrm rot="16200000">
            <a:off x="21115912" y="21861734"/>
            <a:ext cx="1548166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onsolas"/>
              </a:rPr>
              <a:t>Sequential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(in-memory)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cxnSp>
        <p:nvCxnSpPr>
          <p:cNvPr id="292" name="Straight Arrow Connector 291"/>
          <p:cNvCxnSpPr/>
          <p:nvPr/>
        </p:nvCxnSpPr>
        <p:spPr>
          <a:xfrm>
            <a:off x="23929711" y="21259314"/>
            <a:ext cx="0" cy="40010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/>
          <p:nvPr/>
        </p:nvCxnSpPr>
        <p:spPr>
          <a:xfrm>
            <a:off x="25453711" y="21682647"/>
            <a:ext cx="0" cy="40010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/>
          <p:nvPr/>
        </p:nvCxnSpPr>
        <p:spPr>
          <a:xfrm>
            <a:off x="26991821" y="22109453"/>
            <a:ext cx="0" cy="40010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/>
          <p:cNvSpPr txBox="1"/>
          <p:nvPr/>
        </p:nvSpPr>
        <p:spPr>
          <a:xfrm>
            <a:off x="24010575" y="21269083"/>
            <a:ext cx="2570614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P0 sends cursor to P1 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25528823" y="21678102"/>
            <a:ext cx="2544613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P1 sends cursor to P2 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27001517" y="22098000"/>
            <a:ext cx="2779267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P2 sends cursor to P3 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cxnSp>
        <p:nvCxnSpPr>
          <p:cNvPr id="298" name="Straight Arrow Connector 297"/>
          <p:cNvCxnSpPr/>
          <p:nvPr/>
        </p:nvCxnSpPr>
        <p:spPr>
          <a:xfrm>
            <a:off x="28577911" y="22555200"/>
            <a:ext cx="0" cy="40010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22422645" y="20127012"/>
            <a:ext cx="176855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1" name="Straight Arrow Connector 300"/>
          <p:cNvCxnSpPr/>
          <p:nvPr/>
        </p:nvCxnSpPr>
        <p:spPr>
          <a:xfrm>
            <a:off x="23718046" y="20303700"/>
            <a:ext cx="1991401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2" name="Straight Arrow Connector 301"/>
          <p:cNvCxnSpPr/>
          <p:nvPr/>
        </p:nvCxnSpPr>
        <p:spPr>
          <a:xfrm>
            <a:off x="25253335" y="20511091"/>
            <a:ext cx="201962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3" name="Straight Arrow Connector 302"/>
          <p:cNvCxnSpPr/>
          <p:nvPr/>
        </p:nvCxnSpPr>
        <p:spPr>
          <a:xfrm>
            <a:off x="26744878" y="20760407"/>
            <a:ext cx="1849967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4" name="TextBox 303"/>
          <p:cNvSpPr txBox="1"/>
          <p:nvPr/>
        </p:nvSpPr>
        <p:spPr>
          <a:xfrm>
            <a:off x="22746292" y="20129548"/>
            <a:ext cx="1148646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smtClean="0">
                <a:latin typeface="Calibri" charset="0"/>
                <a:ea typeface="Calibri" charset="0"/>
                <a:cs typeface="Calibri" charset="0"/>
              </a:rPr>
              <a:t>P0 reads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cxnSp>
        <p:nvCxnSpPr>
          <p:cNvPr id="305" name="Straight Arrow Connector 304"/>
          <p:cNvCxnSpPr/>
          <p:nvPr/>
        </p:nvCxnSpPr>
        <p:spPr>
          <a:xfrm>
            <a:off x="22405711" y="21663708"/>
            <a:ext cx="1524000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6" name="TextBox 305"/>
          <p:cNvSpPr txBox="1"/>
          <p:nvPr/>
        </p:nvSpPr>
        <p:spPr>
          <a:xfrm>
            <a:off x="22475108" y="21680705"/>
            <a:ext cx="1347822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smtClean="0">
                <a:latin typeface="Calibri" charset="0"/>
                <a:ea typeface="Calibri" charset="0"/>
                <a:cs typeface="Calibri" charset="0"/>
              </a:rPr>
              <a:t>P0 accesses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cxnSp>
        <p:nvCxnSpPr>
          <p:cNvPr id="307" name="Straight Arrow Connector 306"/>
          <p:cNvCxnSpPr/>
          <p:nvPr/>
        </p:nvCxnSpPr>
        <p:spPr>
          <a:xfrm>
            <a:off x="23929711" y="22094157"/>
            <a:ext cx="1524000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8" name="Straight Arrow Connector 307"/>
          <p:cNvCxnSpPr/>
          <p:nvPr/>
        </p:nvCxnSpPr>
        <p:spPr>
          <a:xfrm>
            <a:off x="25473138" y="22539020"/>
            <a:ext cx="1524000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9" name="Straight Arrow Connector 308"/>
          <p:cNvCxnSpPr/>
          <p:nvPr/>
        </p:nvCxnSpPr>
        <p:spPr>
          <a:xfrm>
            <a:off x="27050211" y="22941718"/>
            <a:ext cx="1524000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0" name="TextBox 309"/>
          <p:cNvSpPr txBox="1"/>
          <p:nvPr/>
        </p:nvSpPr>
        <p:spPr>
          <a:xfrm>
            <a:off x="24152990" y="21716780"/>
            <a:ext cx="1155320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P1 seeks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24059284" y="22140230"/>
            <a:ext cx="1347822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P1 accesses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25733821" y="22133624"/>
            <a:ext cx="1155320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P2 seeks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25541319" y="22557074"/>
            <a:ext cx="1347822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P2 accesses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27324144" y="22533729"/>
            <a:ext cx="1155320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P3 seeks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27131642" y="22957179"/>
            <a:ext cx="1347822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P3 accesses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24199694" y="20292883"/>
            <a:ext cx="1148646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smtClean="0">
                <a:latin typeface="Calibri" charset="0"/>
                <a:ea typeface="Calibri" charset="0"/>
                <a:cs typeface="Calibri" charset="0"/>
              </a:rPr>
              <a:t>P1 reads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25698620" y="20508907"/>
            <a:ext cx="1148646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smtClean="0">
                <a:latin typeface="Calibri" charset="0"/>
                <a:ea typeface="Calibri" charset="0"/>
                <a:cs typeface="Calibri" charset="0"/>
              </a:rPr>
              <a:t>P2 reads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27197546" y="20764996"/>
            <a:ext cx="1148646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P3 reads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319" name="Left Brace 318"/>
          <p:cNvSpPr/>
          <p:nvPr/>
        </p:nvSpPr>
        <p:spPr>
          <a:xfrm>
            <a:off x="22191605" y="20109255"/>
            <a:ext cx="147367" cy="893678"/>
          </a:xfrm>
          <a:prstGeom prst="leftBrac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20" name="TextBox 319"/>
          <p:cNvSpPr txBox="1"/>
          <p:nvPr/>
        </p:nvSpPr>
        <p:spPr>
          <a:xfrm rot="16200000">
            <a:off x="21246230" y="20230282"/>
            <a:ext cx="1548166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onsolas"/>
              </a:rPr>
              <a:t>Concurrent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28591604" y="22458336"/>
            <a:ext cx="50338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mr-IN" sz="1800" dirty="0" smtClean="0">
                <a:latin typeface="Calibri" charset="0"/>
                <a:ea typeface="Calibri" charset="0"/>
                <a:cs typeface="Calibri" charset="0"/>
              </a:rPr>
              <a:t>…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23590358" y="16154400"/>
            <a:ext cx="3859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400" i="1" dirty="0" smtClean="0">
                <a:latin typeface="Sathu" charset="-34"/>
                <a:ea typeface="Sathu" charset="-34"/>
                <a:cs typeface="Sathu" charset="-34"/>
              </a:rPr>
              <a:t>     Part I: Sequential I/O and cursor handoff</a:t>
            </a:r>
            <a:endParaRPr lang="en-US" sz="1400" i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8" name="Triangle 327"/>
          <p:cNvSpPr/>
          <p:nvPr/>
        </p:nvSpPr>
        <p:spPr>
          <a:xfrm flipV="1">
            <a:off x="23530718" y="16203757"/>
            <a:ext cx="211375" cy="182220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/>
          <p:cNvSpPr txBox="1"/>
          <p:nvPr/>
        </p:nvSpPr>
        <p:spPr>
          <a:xfrm>
            <a:off x="23494629" y="18947535"/>
            <a:ext cx="477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400" i="1" smtClean="0">
                <a:latin typeface="Sathu" charset="-34"/>
                <a:ea typeface="Sathu" charset="-34"/>
                <a:cs typeface="Sathu" charset="-34"/>
              </a:rPr>
              <a:t>     Part II: Parallel </a:t>
            </a:r>
            <a:r>
              <a:rPr lang="en-US" sz="1400" i="1" dirty="0" smtClean="0">
                <a:latin typeface="Sathu" charset="-34"/>
                <a:ea typeface="Sathu" charset="-34"/>
                <a:cs typeface="Sathu" charset="-34"/>
              </a:rPr>
              <a:t>I/O and in-memory sequential seek</a:t>
            </a:r>
            <a:endParaRPr lang="en-US" sz="1400" i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30" name="Triangle 329"/>
          <p:cNvSpPr/>
          <p:nvPr/>
        </p:nvSpPr>
        <p:spPr>
          <a:xfrm flipV="1">
            <a:off x="23508423" y="18966355"/>
            <a:ext cx="211375" cy="182220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TextBox 331"/>
          <p:cNvSpPr txBox="1"/>
          <p:nvPr/>
        </p:nvSpPr>
        <p:spPr>
          <a:xfrm>
            <a:off x="15052394" y="9304635"/>
            <a:ext cx="5383524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  <a:latin typeface="Sathu" charset="-34"/>
                <a:ea typeface="Sathu" charset="-34"/>
                <a:cs typeface="Sathu" charset="-34"/>
              </a:rPr>
              <a:t>Our Solution: LMDBIO</a:t>
            </a:r>
            <a:endParaRPr lang="en-US" sz="3800" dirty="0">
              <a:solidFill>
                <a:schemeClr val="bg1"/>
              </a:solidFill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15265229" y="10842429"/>
            <a:ext cx="13442730" cy="3750772"/>
          </a:xfrm>
          <a:prstGeom prst="rect">
            <a:avLst/>
          </a:prstGeom>
          <a:solidFill>
            <a:srgbClr val="FFFF99"/>
          </a:solidFill>
          <a:ln w="317500">
            <a:solidFill>
              <a:srgbClr val="FFFF9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200"/>
              </a:spcAft>
            </a:pPr>
            <a:endParaRPr lang="en-US" sz="3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80994" y="10811470"/>
            <a:ext cx="6557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Problem 1: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mmap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 relies </a:t>
            </a: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on the CFS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scheduler </a:t>
            </a: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and the underlying bottom-half handler to wake up processes that perform I/O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15288579" y="11878270"/>
            <a:ext cx="6801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B050"/>
                </a:solidFill>
                <a:latin typeface="Sathu" charset="-34"/>
                <a:ea typeface="Sathu" charset="-34"/>
                <a:cs typeface="Sathu" charset="-34"/>
              </a:rPr>
              <a:t>Optimization</a:t>
            </a:r>
            <a:r>
              <a:rPr lang="en-US" sz="1800" b="1" dirty="0">
                <a:solidFill>
                  <a:srgbClr val="00B050"/>
                </a:solidFill>
                <a:latin typeface="Sathu" charset="-34"/>
                <a:ea typeface="Sathu" charset="-34"/>
                <a:cs typeface="Sathu" charset="-34"/>
              </a:rPr>
              <a:t>: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Take </a:t>
            </a: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into account </a:t>
            </a:r>
            <a:r>
              <a:rPr lang="en-US" sz="1800" b="1" dirty="0">
                <a:latin typeface="Sathu" charset="-34"/>
                <a:ea typeface="Sathu" charset="-34"/>
                <a:cs typeface="Sathu" charset="-34"/>
              </a:rPr>
              <a:t>data access pattern </a:t>
            </a: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of deep learning  and</a:t>
            </a:r>
            <a:r>
              <a:rPr lang="en-US" sz="1800" b="1" dirty="0">
                <a:latin typeface="Sathu" charset="-34"/>
                <a:ea typeface="Sathu" charset="-34"/>
                <a:cs typeface="Sathu" charset="-34"/>
              </a:rPr>
              <a:t> Linux’s I/O scheduling </a:t>
            </a: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to reduce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mmap</a:t>
            </a:r>
            <a:r>
              <a:rPr lang="en-US" sz="1800" dirty="0" err="1">
                <a:latin typeface="Sathu" charset="-34"/>
                <a:ea typeface="Sathu" charset="-34"/>
                <a:cs typeface="Sathu" charset="-34"/>
              </a:rPr>
              <a:t>’s</a:t>
            </a: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 contentions</a:t>
            </a:r>
          </a:p>
        </p:txBody>
      </p:sp>
      <p:graphicFrame>
        <p:nvGraphicFramePr>
          <p:cNvPr id="166" name="Table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859621"/>
              </p:ext>
            </p:extLst>
          </p:nvPr>
        </p:nvGraphicFramePr>
        <p:xfrm>
          <a:off x="24232802" y="13642178"/>
          <a:ext cx="354076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794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Table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421143"/>
              </p:ext>
            </p:extLst>
          </p:nvPr>
        </p:nvGraphicFramePr>
        <p:xfrm>
          <a:off x="24684922" y="12945308"/>
          <a:ext cx="229108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794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" name="Table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362501"/>
              </p:ext>
            </p:extLst>
          </p:nvPr>
        </p:nvGraphicFramePr>
        <p:xfrm>
          <a:off x="23038313" y="12130191"/>
          <a:ext cx="229108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3899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D8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D8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D8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D8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D8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D8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D8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D8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0" name="TextBox 179"/>
          <p:cNvSpPr txBox="1"/>
          <p:nvPr/>
        </p:nvSpPr>
        <p:spPr>
          <a:xfrm>
            <a:off x="22031165" y="13489778"/>
            <a:ext cx="2514600" cy="584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onsolas"/>
              </a:rPr>
              <a:t>Shared file</a:t>
            </a:r>
            <a:r>
              <a:rPr kumimoji="0" lang="en-US" sz="1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onsolas"/>
              </a:rPr>
              <a:t> system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aseline="0" dirty="0" smtClean="0">
                <a:latin typeface="Calibri" charset="0"/>
                <a:ea typeface="Calibri" charset="0"/>
                <a:cs typeface="Calibri" charset="0"/>
              </a:rPr>
              <a:t>(shared between nodes)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3494629" y="12922628"/>
            <a:ext cx="1279736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onsolas"/>
              </a:rPr>
              <a:t>Page cache</a:t>
            </a:r>
            <a:endParaRPr kumimoji="0" lang="en-US" sz="1600" b="1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 flipH="1" flipV="1">
            <a:off x="25315520" y="13290277"/>
            <a:ext cx="27746" cy="340831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3" name="TextBox 182"/>
          <p:cNvSpPr txBox="1"/>
          <p:nvPr/>
        </p:nvSpPr>
        <p:spPr>
          <a:xfrm>
            <a:off x="24799222" y="13326308"/>
            <a:ext cx="544044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onsolas"/>
              </a:rPr>
              <a:t>Read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4558074" y="12628266"/>
            <a:ext cx="652780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onsolas"/>
              </a:rPr>
              <a:t>Map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7110622" y="11714102"/>
            <a:ext cx="1810172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onsolas"/>
              </a:rPr>
              <a:t>Shared Memory</a:t>
            </a:r>
            <a:endParaRPr kumimoji="0" lang="en-US" sz="1600" b="1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graphicFrame>
        <p:nvGraphicFramePr>
          <p:cNvPr id="189" name="Table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431072"/>
              </p:ext>
            </p:extLst>
          </p:nvPr>
        </p:nvGraphicFramePr>
        <p:xfrm>
          <a:off x="25781738" y="12132538"/>
          <a:ext cx="229108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794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D8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D8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D8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D8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D8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D8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D8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D8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0" name="TextBox 189"/>
          <p:cNvSpPr txBox="1"/>
          <p:nvPr/>
        </p:nvSpPr>
        <p:spPr>
          <a:xfrm>
            <a:off x="22816168" y="11508578"/>
            <a:ext cx="1215966" cy="584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i="1" dirty="0" err="1">
                <a:latin typeface="Calibri" charset="0"/>
                <a:ea typeface="Calibri" charset="0"/>
                <a:cs typeface="Calibri" charset="0"/>
              </a:rPr>
              <a:t>m</a:t>
            </a:r>
            <a:r>
              <a:rPr kumimoji="0" lang="en-US" sz="1600" b="1" i="1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onsolas"/>
              </a:rPr>
              <a:t>map</a:t>
            </a:r>
            <a:r>
              <a:rPr kumimoji="0" lang="en-US" sz="1600" b="1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onsolas"/>
              </a:rPr>
              <a:t> </a:t>
            </a:r>
            <a:r>
              <a:rPr kumimoji="0" lang="en-US" sz="1600" b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onsolas"/>
              </a:rPr>
              <a:t>buffer</a:t>
            </a:r>
            <a:r>
              <a:rPr kumimoji="0" lang="en-US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onsolas"/>
              </a:rPr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onsolas"/>
              </a:rPr>
              <a:t>(Process 0) 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24350185" y="11360221"/>
            <a:ext cx="652780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onsolas"/>
              </a:rPr>
              <a:t>Copy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5237285" y="10820400"/>
            <a:ext cx="1236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charset="0"/>
                <a:ea typeface="Calibri" charset="0"/>
                <a:cs typeface="Calibri" charset="0"/>
              </a:rPr>
              <a:t>Process 0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6214002" y="10820400"/>
            <a:ext cx="1236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charset="0"/>
                <a:ea typeface="Calibri" charset="0"/>
                <a:cs typeface="Calibri" charset="0"/>
              </a:rPr>
              <a:t>Process 1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27110622" y="10820400"/>
            <a:ext cx="1236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charset="0"/>
                <a:ea typeface="Calibri" charset="0"/>
                <a:cs typeface="Calibri" charset="0"/>
              </a:rPr>
              <a:t>Process 2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27" name="Straight Arrow Connector 226"/>
          <p:cNvCxnSpPr/>
          <p:nvPr/>
        </p:nvCxnSpPr>
        <p:spPr>
          <a:xfrm>
            <a:off x="25838652" y="11158954"/>
            <a:ext cx="18640" cy="906112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0" name="Straight Arrow Connector 229"/>
          <p:cNvCxnSpPr/>
          <p:nvPr/>
        </p:nvCxnSpPr>
        <p:spPr>
          <a:xfrm flipH="1">
            <a:off x="26264831" y="11158954"/>
            <a:ext cx="372929" cy="885712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/>
          <p:cNvSpPr/>
          <p:nvPr/>
        </p:nvSpPr>
        <p:spPr>
          <a:xfrm>
            <a:off x="22564565" y="11347948"/>
            <a:ext cx="6019800" cy="133840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25859506" y="11326471"/>
            <a:ext cx="959008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onsolas"/>
              </a:rPr>
              <a:t>Access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26463120" y="11326471"/>
            <a:ext cx="673445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onsolas"/>
              </a:rPr>
              <a:t>Access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27168157" y="11383871"/>
            <a:ext cx="959008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onsolas"/>
              </a:rPr>
              <a:t>Access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235" name="Freeform 234"/>
          <p:cNvSpPr/>
          <p:nvPr/>
        </p:nvSpPr>
        <p:spPr>
          <a:xfrm>
            <a:off x="24355076" y="11637122"/>
            <a:ext cx="1339703" cy="425599"/>
          </a:xfrm>
          <a:custGeom>
            <a:avLst/>
            <a:gdLst>
              <a:gd name="connsiteX0" fmla="*/ 0 w 1339703"/>
              <a:gd name="connsiteY0" fmla="*/ 372437 h 425599"/>
              <a:gd name="connsiteX1" fmla="*/ 744279 w 1339703"/>
              <a:gd name="connsiteY1" fmla="*/ 297 h 425599"/>
              <a:gd name="connsiteX2" fmla="*/ 1339703 w 1339703"/>
              <a:gd name="connsiteY2" fmla="*/ 425599 h 42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703" h="425599">
                <a:moveTo>
                  <a:pt x="0" y="372437"/>
                </a:moveTo>
                <a:cubicBezTo>
                  <a:pt x="260497" y="181937"/>
                  <a:pt x="520995" y="-8563"/>
                  <a:pt x="744279" y="297"/>
                </a:cubicBezTo>
                <a:cubicBezTo>
                  <a:pt x="967563" y="9157"/>
                  <a:pt x="1339703" y="425599"/>
                  <a:pt x="1339703" y="425599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84" name="Straight Arrow Connector 183"/>
          <p:cNvCxnSpPr/>
          <p:nvPr/>
        </p:nvCxnSpPr>
        <p:spPr>
          <a:xfrm flipH="1" flipV="1">
            <a:off x="24592554" y="12525273"/>
            <a:ext cx="641367" cy="343835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1" name="Straight Arrow Connector 230"/>
          <p:cNvCxnSpPr/>
          <p:nvPr/>
        </p:nvCxnSpPr>
        <p:spPr>
          <a:xfrm flipH="1">
            <a:off x="26742168" y="11235154"/>
            <a:ext cx="603726" cy="809512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6" name="TextBox 235"/>
          <p:cNvSpPr txBox="1"/>
          <p:nvPr/>
        </p:nvSpPr>
        <p:spPr>
          <a:xfrm>
            <a:off x="15338922" y="12877800"/>
            <a:ext cx="6301878" cy="16825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indent="-342900">
              <a:spcBef>
                <a:spcPts val="200"/>
              </a:spcBef>
              <a:buFont typeface="Arial" charset="0"/>
              <a:buChar char="•"/>
            </a:pP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Localized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mmap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pPr marL="533400" lvl="1" indent="-173038">
              <a:spcBef>
                <a:spcPts val="200"/>
              </a:spcBef>
              <a:buFont typeface="Arial" charset="0"/>
              <a:buChar char="•"/>
            </a:pP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Only one process does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mmap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 on each node</a:t>
            </a:r>
          </a:p>
          <a:p>
            <a:pPr marL="533400" lvl="1" indent="-173038">
              <a:spcBef>
                <a:spcPts val="200"/>
              </a:spcBef>
              <a:buFont typeface="Arial" charset="0"/>
              <a:buChar char="•"/>
            </a:pP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Using MPI shared-memory (MPI-3) to share data</a:t>
            </a:r>
          </a:p>
          <a:p>
            <a:pPr marL="360363" indent="-346075">
              <a:spcBef>
                <a:spcPts val="1000"/>
              </a:spcBef>
              <a:buFont typeface="Arial" charset="0"/>
              <a:buChar char="•"/>
            </a:pP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Even LMDBIO has extra copy (from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mmap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 to shared memory), </a:t>
            </a:r>
            <a:r>
              <a:rPr lang="en-US" sz="1800" dirty="0" err="1" smtClean="0">
                <a:latin typeface="Sathu" charset="-34"/>
                <a:ea typeface="Sathu" charset="-34"/>
                <a:cs typeface="Sathu" charset="-34"/>
              </a:rPr>
              <a:t>Caffe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 still gains benefit from LMDBIO</a:t>
            </a:r>
            <a:endParaRPr lang="en-US" sz="1800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24817572" y="14154526"/>
            <a:ext cx="25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Sathu" charset="-34"/>
                <a:ea typeface="Sathu" charset="-34"/>
                <a:cs typeface="Sathu" charset="-34"/>
              </a:rPr>
              <a:t>     Localized </a:t>
            </a:r>
            <a:r>
              <a:rPr lang="en-US" sz="1400" i="1" dirty="0" err="1" smtClean="0">
                <a:latin typeface="Courier" charset="0"/>
                <a:ea typeface="Courier" charset="0"/>
                <a:cs typeface="Courier" charset="0"/>
              </a:rPr>
              <a:t>mmap</a:t>
            </a:r>
            <a:endParaRPr lang="en-US" sz="1400" i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6" name="Triangle 325"/>
          <p:cNvSpPr/>
          <p:nvPr/>
        </p:nvSpPr>
        <p:spPr>
          <a:xfrm>
            <a:off x="24819519" y="14200906"/>
            <a:ext cx="211375" cy="182220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TextBox 334"/>
          <p:cNvSpPr txBox="1"/>
          <p:nvPr/>
        </p:nvSpPr>
        <p:spPr>
          <a:xfrm>
            <a:off x="15128594" y="10088721"/>
            <a:ext cx="103632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athu" charset="-34"/>
                <a:ea typeface="Sathu" charset="-34"/>
                <a:cs typeface="Sathu" charset="-34"/>
              </a:rPr>
              <a:t>LMDBIO-LMM: </a:t>
            </a:r>
            <a:r>
              <a:rPr lang="en-US" sz="3200" dirty="0" err="1" smtClean="0">
                <a:latin typeface="Sathu" charset="-34"/>
                <a:ea typeface="Sathu" charset="-34"/>
                <a:cs typeface="Sathu" charset="-34"/>
              </a:rPr>
              <a:t>Intranode</a:t>
            </a:r>
            <a:r>
              <a:rPr lang="en-US" sz="3200" dirty="0" smtClean="0">
                <a:latin typeface="Sathu" charset="-34"/>
                <a:ea typeface="Sathu" charset="-34"/>
                <a:cs typeface="Sathu" charset="-34"/>
              </a:rPr>
              <a:t> Optimization</a:t>
            </a:r>
            <a:endParaRPr lang="en-US" sz="3200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15321752" y="15392400"/>
            <a:ext cx="6557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Problem 2: </a:t>
            </a: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LMDB data access is sequential in nature due to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the </a:t>
            </a: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B+-tree structure. There is no way to randomly access a data record without reading all the previous records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22056970" y="15422168"/>
            <a:ext cx="6801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B050"/>
                </a:solidFill>
                <a:latin typeface="Sathu" charset="-34"/>
                <a:ea typeface="Sathu" charset="-34"/>
                <a:cs typeface="Sathu" charset="-34"/>
              </a:rPr>
              <a:t>Optimization</a:t>
            </a:r>
            <a:r>
              <a:rPr lang="en-US" sz="1800" b="1" dirty="0">
                <a:solidFill>
                  <a:srgbClr val="00B050"/>
                </a:solidFill>
                <a:latin typeface="Sathu" charset="-34"/>
                <a:ea typeface="Sathu" charset="-34"/>
                <a:cs typeface="Sathu" charset="-34"/>
              </a:rPr>
              <a:t>: </a:t>
            </a:r>
            <a:r>
              <a:rPr lang="en-US" sz="1800" b="1" dirty="0">
                <a:latin typeface="Sathu" charset="-34"/>
                <a:ea typeface="Sathu" charset="-34"/>
                <a:cs typeface="Sathu" charset="-34"/>
              </a:rPr>
              <a:t>coordinate between reader processes</a:t>
            </a: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 to improve parallelism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137055" y="16196846"/>
            <a:ext cx="2578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athu" charset="-34"/>
                <a:ea typeface="Sathu" charset="-34"/>
                <a:cs typeface="Sathu" charset="-34"/>
              </a:rPr>
              <a:t>Overall Training Time</a:t>
            </a:r>
            <a:endParaRPr lang="en-US" sz="1600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32022397" y="19659600"/>
            <a:ext cx="2953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athu" charset="-34"/>
                <a:ea typeface="Sathu" charset="-34"/>
                <a:cs typeface="Sathu" charset="-34"/>
              </a:rPr>
              <a:t>Context Switches</a:t>
            </a:r>
            <a:endParaRPr lang="en-US" sz="1600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36588034" y="19905017"/>
            <a:ext cx="6236366" cy="27263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228600" lvl="1" indent="-133350">
              <a:spcBef>
                <a:spcPts val="500"/>
              </a:spcBef>
              <a:tabLst>
                <a:tab pos="3278188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Platform: </a:t>
            </a:r>
            <a:r>
              <a:rPr lang="en-US" sz="1800" dirty="0" smtClean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Argonne’s Blues	</a:t>
            </a:r>
            <a:r>
              <a:rPr lang="en-US" sz="1800" b="1" dirty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Dataset: </a:t>
            </a:r>
            <a:r>
              <a:rPr lang="en-US" sz="1800" dirty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CIFAR10-Large</a:t>
            </a:r>
            <a:endParaRPr lang="en-US" sz="1800" dirty="0">
              <a:solidFill>
                <a:schemeClr val="tx1"/>
              </a:solidFill>
              <a:latin typeface="Sathu" charset="-34"/>
              <a:ea typeface="Sathu" charset="-34"/>
              <a:cs typeface="Sathu" charset="-34"/>
            </a:endParaRPr>
          </a:p>
          <a:p>
            <a:pPr marL="381000" lvl="1" indent="-285750">
              <a:spcBef>
                <a:spcPts val="100"/>
              </a:spcBef>
              <a:buFont typeface="Arial" charset="0"/>
              <a:buChar char="•"/>
              <a:tabLst>
                <a:tab pos="3278188" algn="l"/>
              </a:tabLst>
            </a:pPr>
            <a:r>
              <a:rPr lang="en-US" sz="1800" dirty="0" err="1" smtClean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InfiniBand</a:t>
            </a:r>
            <a:r>
              <a:rPr lang="en-US" sz="1800" dirty="0" smtClean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Qlogic</a:t>
            </a:r>
            <a:r>
              <a:rPr lang="en-US" sz="1800" dirty="0" smtClean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 QDR	</a:t>
            </a:r>
            <a:r>
              <a:rPr lang="en-US" sz="1800" b="1" dirty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 Network: </a:t>
            </a:r>
            <a:r>
              <a:rPr lang="en-US" sz="1800" dirty="0" err="1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AlexNet</a:t>
            </a:r>
            <a:endParaRPr lang="en-US" sz="1800" dirty="0" smtClean="0">
              <a:solidFill>
                <a:schemeClr val="tx1"/>
              </a:solidFill>
              <a:latin typeface="Sathu" charset="-34"/>
              <a:ea typeface="Sathu" charset="-34"/>
              <a:cs typeface="Sathu" charset="-34"/>
            </a:endParaRPr>
          </a:p>
          <a:p>
            <a:pPr marL="381000" lvl="1" indent="-285750">
              <a:spcBef>
                <a:spcPts val="100"/>
              </a:spcBef>
              <a:buFont typeface="Arial" charset="0"/>
              <a:buChar char="•"/>
              <a:tabLst>
                <a:tab pos="3278188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110 TB GPFS storage	</a:t>
            </a:r>
            <a:r>
              <a:rPr lang="en-US" sz="1800" b="1" dirty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MPI:</a:t>
            </a:r>
            <a:r>
              <a:rPr lang="en-US" sz="1800" dirty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 MVAPICH-2.2 </a:t>
            </a:r>
            <a:endParaRPr lang="en-US" sz="1800" dirty="0" smtClean="0">
              <a:solidFill>
                <a:schemeClr val="tx1"/>
              </a:solidFill>
              <a:latin typeface="Sathu" charset="-34"/>
              <a:ea typeface="Sathu" charset="-34"/>
              <a:cs typeface="Sathu" charset="-34"/>
            </a:endParaRPr>
          </a:p>
          <a:p>
            <a:pPr marL="381000" lvl="1" indent="-285750">
              <a:spcBef>
                <a:spcPts val="1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Each node</a:t>
            </a:r>
          </a:p>
          <a:p>
            <a:pPr marL="625475" lvl="2" indent="-225425">
              <a:spcBef>
                <a:spcPts val="1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2 Sandy Bridge 2.6 GHz </a:t>
            </a:r>
            <a:br>
              <a:rPr lang="en-US" sz="1800" dirty="0" smtClean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</a:br>
            <a:r>
              <a:rPr lang="en-US" sz="1800" dirty="0" smtClean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Pentium Xeon (16 cores, </a:t>
            </a:r>
            <a:br>
              <a:rPr lang="en-US" sz="1800" dirty="0" smtClean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</a:br>
            <a:r>
              <a:rPr lang="en-US" sz="1800" dirty="0" err="1" smtClean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hyperthreading</a:t>
            </a:r>
            <a:r>
              <a:rPr lang="en-US" sz="1800" dirty="0" smtClean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 disabled)</a:t>
            </a:r>
          </a:p>
          <a:p>
            <a:pPr marL="625475" lvl="2" indent="-225425">
              <a:spcBef>
                <a:spcPts val="1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64 GB memory</a:t>
            </a:r>
          </a:p>
          <a:p>
            <a:pPr marL="625475" lvl="2" indent="-225425">
              <a:spcBef>
                <a:spcPts val="1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15 GB RAM disk</a:t>
            </a:r>
          </a:p>
        </p:txBody>
      </p:sp>
      <p:sp>
        <p:nvSpPr>
          <p:cNvPr id="353" name="Rectangle 352"/>
          <p:cNvSpPr/>
          <p:nvPr/>
        </p:nvSpPr>
        <p:spPr>
          <a:xfrm>
            <a:off x="29640862" y="24420594"/>
            <a:ext cx="13442730" cy="4168657"/>
          </a:xfrm>
          <a:prstGeom prst="rect">
            <a:avLst/>
          </a:prstGeom>
          <a:solidFill>
            <a:srgbClr val="FFFF99"/>
          </a:solidFill>
          <a:ln w="317500">
            <a:solidFill>
              <a:srgbClr val="FFFF9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200"/>
              </a:spcAft>
            </a:pPr>
            <a:endParaRPr lang="en-US" sz="3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641800" y="24383418"/>
            <a:ext cx="1345395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200"/>
              </a:spcBef>
              <a:buFont typeface="Arial" charset="0"/>
              <a:buChar char="•"/>
            </a:pP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I/O is a significant problem in deep Learning, particularly for simple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networks</a:t>
            </a:r>
          </a:p>
          <a:p>
            <a:pPr marL="712788" lvl="1" indent="-347663">
              <a:spcBef>
                <a:spcPts val="200"/>
              </a:spcBef>
              <a:buFont typeface="Arial" charset="0"/>
              <a:buChar char="•"/>
            </a:pP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Improved </a:t>
            </a: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hardware trends making communication and computation faster, making I/O an even bigger problem</a:t>
            </a:r>
          </a:p>
          <a:p>
            <a:pPr marL="342900" indent="-342900">
              <a:spcBef>
                <a:spcPts val="200"/>
              </a:spcBef>
              <a:buFont typeface="Arial" charset="0"/>
              <a:buChar char="•"/>
            </a:pP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We proposed LMDBIO: an optimized I/O framework specially designed for deep-learning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applications</a:t>
            </a:r>
          </a:p>
          <a:p>
            <a:pPr marL="712788" indent="-400050">
              <a:spcBef>
                <a:spcPts val="200"/>
              </a:spcBef>
              <a:buFont typeface="Arial" charset="0"/>
              <a:buChar char="•"/>
            </a:pPr>
            <a:r>
              <a:rPr lang="en-US" sz="1800" b="1" dirty="0" err="1" smtClean="0">
                <a:solidFill>
                  <a:srgbClr val="00B050"/>
                </a:solidFill>
                <a:latin typeface="Sathu" charset="-34"/>
                <a:ea typeface="Sathu" charset="-34"/>
                <a:cs typeface="Sathu" charset="-34"/>
              </a:rPr>
              <a:t>Intranode</a:t>
            </a:r>
            <a:r>
              <a:rPr lang="en-US" sz="1800" b="1" dirty="0" smtClean="0">
                <a:solidFill>
                  <a:srgbClr val="00B050"/>
                </a:solidFill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Sathu" charset="-34"/>
                <a:ea typeface="Sathu" charset="-34"/>
                <a:cs typeface="Sathu" charset="-34"/>
              </a:rPr>
              <a:t>optimization:</a:t>
            </a:r>
            <a:r>
              <a:rPr lang="en-US" sz="1800" dirty="0">
                <a:solidFill>
                  <a:srgbClr val="00B050"/>
                </a:solidFill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localizing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mmap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pPr marL="712788" indent="-400050">
              <a:spcBef>
                <a:spcPts val="200"/>
              </a:spcBef>
              <a:buFont typeface="Arial" charset="0"/>
              <a:buChar char="•"/>
            </a:pPr>
            <a:r>
              <a:rPr lang="en-US" sz="1800" b="1" dirty="0" smtClean="0">
                <a:solidFill>
                  <a:srgbClr val="00B050"/>
                </a:solidFill>
                <a:latin typeface="Sathu" charset="-34"/>
                <a:ea typeface="Sathu" charset="-34"/>
                <a:cs typeface="Sathu" charset="-34"/>
              </a:rPr>
              <a:t>Internode </a:t>
            </a:r>
            <a:r>
              <a:rPr lang="en-US" sz="1800" b="1" dirty="0">
                <a:solidFill>
                  <a:srgbClr val="00B050"/>
                </a:solidFill>
                <a:latin typeface="Sathu" charset="-34"/>
                <a:ea typeface="Sathu" charset="-34"/>
                <a:cs typeface="Sathu" charset="-34"/>
              </a:rPr>
              <a:t>optimization:</a:t>
            </a: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 coordinating between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processes</a:t>
            </a:r>
          </a:p>
          <a:p>
            <a:pPr marL="712788" indent="-400050">
              <a:spcBef>
                <a:spcPts val="200"/>
              </a:spcBef>
              <a:buFont typeface="Arial" charset="0"/>
              <a:buChar char="•"/>
            </a:pPr>
            <a:r>
              <a:rPr lang="en-US" sz="1800" b="1" dirty="0" smtClean="0">
                <a:solidFill>
                  <a:srgbClr val="00B050"/>
                </a:solidFill>
                <a:latin typeface="Sathu" charset="-34"/>
                <a:ea typeface="Sathu" charset="-34"/>
                <a:cs typeface="Sathu" charset="-34"/>
              </a:rPr>
              <a:t>Direct I/O optimization:</a:t>
            </a:r>
            <a:r>
              <a:rPr lang="en-US" sz="1800" b="1" dirty="0" smtClean="0"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replace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mmap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 with direct I/O</a:t>
            </a:r>
          </a:p>
          <a:p>
            <a:pPr marL="342900" indent="-342900">
              <a:spcBef>
                <a:spcPts val="200"/>
              </a:spcBef>
              <a:buFont typeface="Arial" charset="0"/>
              <a:buChar char="•"/>
            </a:pPr>
            <a:r>
              <a:rPr lang="en-US" sz="1800" dirty="0" err="1" smtClean="0">
                <a:latin typeface="Sathu" charset="-34"/>
                <a:ea typeface="Sathu" charset="-34"/>
                <a:cs typeface="Sathu" charset="-34"/>
              </a:rPr>
              <a:t>Caffe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 gains a 11-fold improvement in the overall performance with LMDBIO in some cases</a:t>
            </a:r>
            <a:endParaRPr lang="en-US" sz="1800" dirty="0">
              <a:latin typeface="Sathu" charset="-34"/>
              <a:ea typeface="Sathu" charset="-34"/>
              <a:cs typeface="Sathu" charset="-34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447" y="27113432"/>
            <a:ext cx="650595" cy="65059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447" y="27927000"/>
            <a:ext cx="648000" cy="648000"/>
          </a:xfrm>
          <a:prstGeom prst="rect">
            <a:avLst/>
          </a:prstGeom>
        </p:spPr>
      </p:pic>
      <p:pic>
        <p:nvPicPr>
          <p:cNvPr id="61" name="Picture 2" descr="https://cdn.lineshapespace.com/2016/05/Machine-Learning-hero.jp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81"/>
          <a:stretch/>
        </p:blipFill>
        <p:spPr bwMode="auto">
          <a:xfrm flipH="1">
            <a:off x="7231176" y="8153400"/>
            <a:ext cx="2674824" cy="1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8" name="TextBox 257"/>
          <p:cNvSpPr txBox="1"/>
          <p:nvPr/>
        </p:nvSpPr>
        <p:spPr>
          <a:xfrm>
            <a:off x="796166" y="19013269"/>
            <a:ext cx="6096000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  <a:latin typeface="Sathu" charset="-34"/>
                <a:ea typeface="Sathu" charset="-34"/>
                <a:cs typeface="Sathu" charset="-34"/>
              </a:rPr>
              <a:t>Analysis of I/O in </a:t>
            </a:r>
            <a:r>
              <a:rPr lang="en-US" sz="3800" dirty="0" err="1" smtClean="0">
                <a:solidFill>
                  <a:schemeClr val="bg1"/>
                </a:solidFill>
                <a:latin typeface="Sathu" charset="-34"/>
                <a:ea typeface="Sathu" charset="-34"/>
                <a:cs typeface="Sathu" charset="-34"/>
              </a:rPr>
              <a:t>Caffe</a:t>
            </a:r>
            <a:endParaRPr lang="en-US" sz="3800" dirty="0">
              <a:solidFill>
                <a:schemeClr val="bg1"/>
              </a:solidFill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7270010" y="24265117"/>
            <a:ext cx="3370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athu" charset="-34"/>
                <a:ea typeface="Sathu" charset="-34"/>
                <a:cs typeface="Sathu" charset="-34"/>
              </a:rPr>
              <a:t>Context Switches</a:t>
            </a:r>
            <a:endParaRPr lang="en-US" sz="1600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1283290" y="24273209"/>
            <a:ext cx="3370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athu" charset="-34"/>
                <a:ea typeface="Sathu" charset="-34"/>
                <a:cs typeface="Sathu" charset="-34"/>
              </a:rPr>
              <a:t>Read Time Breakdown</a:t>
            </a:r>
            <a:endParaRPr lang="en-US" sz="1600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34562" y="23351040"/>
            <a:ext cx="13560379" cy="5253826"/>
          </a:xfrm>
          <a:prstGeom prst="rect">
            <a:avLst/>
          </a:prstGeom>
          <a:solidFill>
            <a:srgbClr val="FFF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TextBox 266"/>
          <p:cNvSpPr txBox="1"/>
          <p:nvPr/>
        </p:nvSpPr>
        <p:spPr>
          <a:xfrm>
            <a:off x="1278709" y="20316969"/>
            <a:ext cx="11522891" cy="30675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indent="-342900">
              <a:spcBef>
                <a:spcPts val="200"/>
              </a:spcBef>
              <a:buFont typeface="Arial" charset="0"/>
              <a:buChar char="•"/>
            </a:pP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Uses Lightning Memory-mapped database (LMDB) for accessing the dataset</a:t>
            </a:r>
          </a:p>
          <a:p>
            <a:pPr marL="342900" indent="-342900">
              <a:spcBef>
                <a:spcPts val="200"/>
              </a:spcBef>
              <a:buFont typeface="Arial" charset="0"/>
              <a:buChar char="•"/>
            </a:pP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B+-tree representation of the data</a:t>
            </a:r>
          </a:p>
          <a:p>
            <a:pPr marL="342900" indent="-342900">
              <a:spcBef>
                <a:spcPts val="200"/>
              </a:spcBef>
              <a:buFont typeface="Arial" charset="0"/>
              <a:buChar char="•"/>
            </a:pP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Database is mapped to memory using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mmap</a:t>
            </a: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 and accessed through direct buffer arithmetic</a:t>
            </a:r>
          </a:p>
          <a:p>
            <a:pPr marL="342900" indent="-342900">
              <a:spcBef>
                <a:spcPts val="200"/>
              </a:spcBef>
              <a:buFont typeface="Arial" charset="0"/>
              <a:buChar char="•"/>
            </a:pP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Virtual memory allocated for the size of the full file</a:t>
            </a:r>
          </a:p>
          <a:p>
            <a:pPr marL="725488" lvl="1" indent="-327025">
              <a:spcBef>
                <a:spcPts val="200"/>
              </a:spcBef>
              <a:buFont typeface="Arial" charset="0"/>
              <a:buChar char="•"/>
            </a:pP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Specific physical pages dynamically loaded by the OS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on-demand</a:t>
            </a:r>
          </a:p>
          <a:p>
            <a:pPr marL="725488" lvl="1" indent="-327025">
              <a:spcBef>
                <a:spcPts val="200"/>
              </a:spcBef>
              <a:buFont typeface="Arial" charset="0"/>
              <a:buChar char="•"/>
            </a:pPr>
            <a:endParaRPr lang="en-US" sz="1800" dirty="0" smtClean="0">
              <a:latin typeface="Sathu" charset="-34"/>
              <a:ea typeface="Sathu" charset="-34"/>
              <a:cs typeface="Sathu" charset="-34"/>
            </a:endParaRPr>
          </a:p>
          <a:p>
            <a:pPr marL="711200">
              <a:spcBef>
                <a:spcPts val="200"/>
              </a:spcBef>
              <a:tabLst>
                <a:tab pos="6638925" algn="l"/>
              </a:tabLst>
            </a:pPr>
            <a:r>
              <a:rPr lang="en-US" sz="1800" b="1" dirty="0">
                <a:solidFill>
                  <a:srgbClr val="00B050"/>
                </a:solidFill>
                <a:latin typeface="Sathu" charset="-34"/>
                <a:ea typeface="Sathu" charset="-34"/>
                <a:cs typeface="Sathu" charset="-34"/>
              </a:rPr>
              <a:t>Pros: </a:t>
            </a: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makes it easy to manipulate complex 	</a:t>
            </a:r>
            <a:r>
              <a:rPr lang="en-US" sz="1800" b="1" dirty="0" smtClean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Cons:</a:t>
            </a: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 OS has very little knowledge of the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/>
            </a:r>
            <a:br>
              <a:rPr lang="en-US" sz="1800" dirty="0" smtClean="0">
                <a:latin typeface="Sathu" charset="-34"/>
                <a:ea typeface="Sathu" charset="-34"/>
                <a:cs typeface="Sathu" charset="-34"/>
              </a:rPr>
            </a:b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data </a:t>
            </a: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structures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(e.g., </a:t>
            </a: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B+ trees) since LMDB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	</a:t>
            </a: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 access model and parallelism making it hard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/>
            </a:r>
            <a:br>
              <a:rPr lang="en-US" sz="1800" dirty="0" smtClean="0">
                <a:latin typeface="Sathu" charset="-34"/>
                <a:ea typeface="Sathu" charset="-34"/>
                <a:cs typeface="Sathu" charset="-34"/>
              </a:rPr>
            </a:b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can </a:t>
            </a: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think of it as fully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in-memory	</a:t>
            </a: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 to optimize </a:t>
            </a:r>
          </a:p>
          <a:p>
            <a:pPr>
              <a:spcBef>
                <a:spcPts val="200"/>
              </a:spcBef>
            </a:pPr>
            <a:endParaRPr lang="en-US" sz="1800" dirty="0">
              <a:latin typeface="Sathu" charset="-34"/>
              <a:ea typeface="Sathu" charset="-34"/>
              <a:cs typeface="Sathu" charset="-34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5258008" y="16571959"/>
            <a:ext cx="6394108" cy="6540826"/>
            <a:chOff x="15258008" y="16419559"/>
            <a:chExt cx="6394108" cy="6540826"/>
          </a:xfrm>
        </p:grpSpPr>
        <p:sp>
          <p:nvSpPr>
            <p:cNvPr id="29" name="Rectangle 28"/>
            <p:cNvSpPr/>
            <p:nvPr/>
          </p:nvSpPr>
          <p:spPr>
            <a:xfrm>
              <a:off x="15258008" y="16419559"/>
              <a:ext cx="6394108" cy="6540826"/>
            </a:xfrm>
            <a:prstGeom prst="rect">
              <a:avLst/>
            </a:prstGeom>
            <a:solidFill>
              <a:srgbClr val="FFF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15326861" y="18597687"/>
              <a:ext cx="4540025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>
                  <a:latin typeface="Sathu" charset="-34"/>
                  <a:ea typeface="Sathu" charset="-34"/>
                  <a:cs typeface="Sathu" charset="-34"/>
                </a:rPr>
                <a:t>Portable Cursor Representation</a:t>
              </a:r>
              <a:endParaRPr lang="en-US" sz="1800" i="1" dirty="0">
                <a:latin typeface="Sathu" charset="-34"/>
                <a:ea typeface="Sathu" charset="-34"/>
                <a:cs typeface="Sathu" charset="-34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15422356" y="18987149"/>
              <a:ext cx="6229760" cy="3872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273050" indent="-258763">
                <a:spcBef>
                  <a:spcPts val="200"/>
                </a:spcBef>
                <a:buFont typeface="Arial" charset="0"/>
                <a:buChar char="•"/>
              </a:pPr>
              <a:r>
                <a:rPr lang="en-US" sz="1800" dirty="0">
                  <a:latin typeface="Sathu" charset="-34"/>
                  <a:ea typeface="Sathu" charset="-34"/>
                  <a:cs typeface="Sathu" charset="-34"/>
                </a:rPr>
                <a:t>LMDB calls the position indicator for a record within B+ </a:t>
              </a:r>
              <a:r>
                <a:rPr lang="en-US" sz="1800" dirty="0" smtClean="0">
                  <a:latin typeface="Sathu" charset="-34"/>
                  <a:ea typeface="Sathu" charset="-34"/>
                  <a:cs typeface="Sathu" charset="-34"/>
                </a:rPr>
                <a:t>tree a </a:t>
              </a:r>
              <a:r>
                <a:rPr lang="en-US" sz="1800" b="1" dirty="0" smtClean="0">
                  <a:solidFill>
                    <a:schemeClr val="accent2"/>
                  </a:solidFill>
                  <a:latin typeface="Sathu" charset="-34"/>
                  <a:ea typeface="Sathu" charset="-34"/>
                  <a:cs typeface="Sathu" charset="-34"/>
                </a:rPr>
                <a:t>“cursor”</a:t>
              </a:r>
              <a:endParaRPr lang="en-US" sz="1800" b="1" dirty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endParaRPr>
            </a:p>
            <a:p>
              <a:pPr marL="590550" lvl="1" indent="-317500">
                <a:spcBef>
                  <a:spcPts val="200"/>
                </a:spcBef>
                <a:buFont typeface="Arial" charset="0"/>
                <a:buChar char="•"/>
              </a:pPr>
              <a:r>
                <a:rPr lang="en-US" sz="1800" dirty="0" smtClean="0">
                  <a:latin typeface="Sathu" charset="-34"/>
                  <a:ea typeface="Sathu" charset="-34"/>
                  <a:cs typeface="Sathu" charset="-34"/>
                </a:rPr>
                <a:t>Not a simple offset from the start of file</a:t>
              </a:r>
            </a:p>
            <a:p>
              <a:pPr marL="590550" lvl="1" indent="-317500">
                <a:spcBef>
                  <a:spcPts val="200"/>
                </a:spcBef>
                <a:buFont typeface="Arial" charset="0"/>
                <a:buChar char="•"/>
              </a:pPr>
              <a:r>
                <a:rPr lang="en-US" sz="1800" dirty="0" smtClean="0">
                  <a:latin typeface="Sathu" charset="-34"/>
                  <a:ea typeface="Sathu" charset="-34"/>
                  <a:cs typeface="Sathu" charset="-34"/>
                </a:rPr>
                <a:t>It contains the </a:t>
              </a:r>
              <a:r>
                <a:rPr lang="en-US" sz="1800" b="1" dirty="0" smtClean="0">
                  <a:solidFill>
                    <a:schemeClr val="accent2"/>
                  </a:solidFill>
                  <a:latin typeface="Sathu" charset="-34"/>
                  <a:ea typeface="Sathu" charset="-34"/>
                  <a:cs typeface="Sathu" charset="-34"/>
                </a:rPr>
                <a:t>complete path </a:t>
              </a:r>
              <a:r>
                <a:rPr lang="en-US" sz="1800" dirty="0" smtClean="0">
                  <a:latin typeface="Sathu" charset="-34"/>
                  <a:ea typeface="Sathu" charset="-34"/>
                  <a:cs typeface="Sathu" charset="-34"/>
                </a:rPr>
                <a:t>of the record’s parent branch nodes (multiple pointers), a pointer to the page header, and access flags</a:t>
              </a:r>
            </a:p>
            <a:p>
              <a:pPr marL="273050" indent="-261938">
                <a:spcBef>
                  <a:spcPts val="200"/>
                </a:spcBef>
                <a:buFont typeface="Arial" charset="0"/>
                <a:buChar char="•"/>
              </a:pPr>
              <a:r>
                <a:rPr lang="en-US" sz="1800" dirty="0" smtClean="0">
                  <a:latin typeface="Sathu" charset="-34"/>
                  <a:ea typeface="Sathu" charset="-34"/>
                  <a:cs typeface="Sathu" charset="-34"/>
                </a:rPr>
                <a:t>It is not trivial to port pointers across processes as </a:t>
              </a:r>
              <a:r>
                <a:rPr lang="en-US" sz="1800" b="1" dirty="0" smtClean="0">
                  <a:solidFill>
                    <a:schemeClr val="accent2"/>
                  </a:solidFill>
                  <a:latin typeface="Sathu" charset="-34"/>
                  <a:ea typeface="Sathu" charset="-34"/>
                  <a:cs typeface="Sathu" charset="-34"/>
                </a:rPr>
                <a:t>virtual address spaces are different</a:t>
              </a:r>
            </a:p>
            <a:p>
              <a:pPr marL="273050" indent="-261938">
                <a:spcBef>
                  <a:spcPts val="200"/>
                </a:spcBef>
                <a:buFont typeface="Arial" charset="0"/>
                <a:buChar char="•"/>
              </a:pPr>
              <a:r>
                <a:rPr lang="en-US" sz="1800" b="1" dirty="0" smtClean="0">
                  <a:solidFill>
                    <a:srgbClr val="00B050"/>
                  </a:solidFill>
                  <a:latin typeface="Sathu" charset="-34"/>
                  <a:ea typeface="Sathu" charset="-34"/>
                  <a:cs typeface="Sathu" charset="-34"/>
                </a:rPr>
                <a:t>Our solution: </a:t>
              </a:r>
              <a:r>
                <a:rPr lang="en-US" sz="1800" b="1" dirty="0" smtClean="0">
                  <a:latin typeface="Sathu" charset="-34"/>
                  <a:ea typeface="Sathu" charset="-34"/>
                  <a:cs typeface="Sathu" charset="-34"/>
                </a:rPr>
                <a:t>symmetric address space</a:t>
              </a:r>
            </a:p>
            <a:p>
              <a:pPr marL="590550" indent="-317500">
                <a:spcBef>
                  <a:spcPts val="200"/>
                </a:spcBef>
                <a:buFont typeface="Arial" charset="0"/>
                <a:buChar char="•"/>
              </a:pPr>
              <a:r>
                <a:rPr lang="en-US" sz="1800" dirty="0" smtClean="0">
                  <a:latin typeface="Sathu" charset="-34"/>
                  <a:ea typeface="Sathu" charset="-34"/>
                  <a:cs typeface="Sathu" charset="-34"/>
                </a:rPr>
                <a:t>Every process memory-maps the database file to the same memory location</a:t>
              </a:r>
            </a:p>
            <a:p>
              <a:pPr marL="590550" indent="-317500">
                <a:spcBef>
                  <a:spcPts val="200"/>
                </a:spcBef>
                <a:buFont typeface="Arial" charset="0"/>
                <a:buChar char="•"/>
              </a:pPr>
              <a:r>
                <a:rPr lang="en-US" sz="1800" dirty="0" smtClean="0">
                  <a:latin typeface="Sathu" charset="-34"/>
                  <a:ea typeface="Sathu" charset="-34"/>
                  <a:cs typeface="Sathu" charset="-34"/>
                </a:rPr>
                <a:t>Allowing  the pointers within the B+ tree to be portable across processes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15351272" y="16453928"/>
              <a:ext cx="6149591" cy="21339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>
                <a:spcBef>
                  <a:spcPts val="200"/>
                </a:spcBef>
              </a:pPr>
              <a:endParaRPr lang="en-US" sz="1800" b="1" i="1" dirty="0" smtClean="0">
                <a:latin typeface="Sathu" charset="-34"/>
                <a:ea typeface="Sathu" charset="-34"/>
                <a:cs typeface="Sathu" charset="-34"/>
              </a:endParaRPr>
            </a:p>
            <a:p>
              <a:pPr marL="363538" indent="-352425">
                <a:spcBef>
                  <a:spcPts val="200"/>
                </a:spcBef>
                <a:buFont typeface="Arial" charset="0"/>
                <a:buChar char="•"/>
              </a:pPr>
              <a:r>
                <a:rPr lang="en-US" sz="1800" dirty="0">
                  <a:latin typeface="Sathu" charset="-34"/>
                  <a:ea typeface="Sathu" charset="-34"/>
                  <a:cs typeface="Sathu" charset="-34"/>
                </a:rPr>
                <a:t>Serialize data reading and coordinate between </a:t>
              </a:r>
              <a:r>
                <a:rPr lang="en-US" sz="1800" dirty="0" smtClean="0">
                  <a:latin typeface="Sathu" charset="-34"/>
                  <a:ea typeface="Sathu" charset="-34"/>
                  <a:cs typeface="Sathu" charset="-34"/>
                </a:rPr>
                <a:t>processes</a:t>
              </a:r>
            </a:p>
            <a:p>
              <a:pPr marL="363538" indent="-352425">
                <a:spcBef>
                  <a:spcPts val="200"/>
                </a:spcBef>
                <a:buFont typeface="Arial" charset="0"/>
                <a:buChar char="•"/>
              </a:pPr>
              <a:r>
                <a:rPr lang="en-US" sz="1800" dirty="0">
                  <a:latin typeface="Sathu" charset="-34"/>
                  <a:ea typeface="Sathu" charset="-34"/>
                  <a:cs typeface="Sathu" charset="-34"/>
                </a:rPr>
                <a:t>Each process reads its data and </a:t>
              </a:r>
              <a:r>
                <a:rPr lang="en-US" sz="1800" dirty="0" smtClean="0">
                  <a:latin typeface="Sathu" charset="-34"/>
                  <a:ea typeface="Sathu" charset="-34"/>
                  <a:cs typeface="Sathu" charset="-34"/>
                </a:rPr>
                <a:t>sends </a:t>
              </a:r>
              <a:r>
                <a:rPr lang="en-US" sz="1800" dirty="0" smtClean="0">
                  <a:latin typeface="Sathu" charset="-34"/>
                  <a:ea typeface="Sathu" charset="-34"/>
                  <a:cs typeface="Sathu" charset="-34"/>
                </a:rPr>
                <a:t>the higher rank process </a:t>
              </a:r>
              <a:r>
                <a:rPr lang="en-US" sz="1800" dirty="0" smtClean="0">
                  <a:latin typeface="Sathu" charset="-34"/>
                  <a:ea typeface="Sathu" charset="-34"/>
                  <a:cs typeface="Sathu" charset="-34"/>
                </a:rPr>
                <a:t>the </a:t>
              </a:r>
              <a:r>
                <a:rPr lang="en-US" sz="1800" dirty="0" smtClean="0">
                  <a:latin typeface="Sathu" charset="-34"/>
                  <a:ea typeface="Sathu" charset="-34"/>
                  <a:cs typeface="Sathu" charset="-34"/>
                </a:rPr>
                <a:t>location </a:t>
              </a:r>
              <a:r>
                <a:rPr lang="en-US" sz="1800" dirty="0">
                  <a:latin typeface="Sathu" charset="-34"/>
                  <a:ea typeface="Sathu" charset="-34"/>
                  <a:cs typeface="Sathu" charset="-34"/>
                </a:rPr>
                <a:t>to start fetching </a:t>
              </a:r>
              <a:r>
                <a:rPr lang="en-US" sz="1800" dirty="0" smtClean="0">
                  <a:latin typeface="Sathu" charset="-34"/>
                  <a:ea typeface="Sathu" charset="-34"/>
                  <a:cs typeface="Sathu" charset="-34"/>
                </a:rPr>
                <a:t>its data from</a:t>
              </a:r>
              <a:endParaRPr lang="en-US" sz="1800" dirty="0" smtClean="0">
                <a:latin typeface="Sathu" charset="-34"/>
                <a:ea typeface="Sathu" charset="-34"/>
                <a:cs typeface="Sathu" charset="-34"/>
              </a:endParaRPr>
            </a:p>
            <a:p>
              <a:pPr marL="342900" indent="-342900" defTabSz="914400" hangingPunct="0">
                <a:spcBef>
                  <a:spcPts val="200"/>
                </a:spcBef>
                <a:buFont typeface="Arial" charset="0"/>
                <a:buChar char="•"/>
              </a:pPr>
              <a:r>
                <a:rPr lang="en-US" sz="1800" dirty="0" smtClean="0">
                  <a:latin typeface="Sathu" charset="-34"/>
                  <a:ea typeface="Sathu" charset="-34"/>
                  <a:cs typeface="Sathu" charset="-34"/>
                </a:rPr>
                <a:t>This allows </a:t>
              </a:r>
              <a:r>
                <a:rPr lang="en-US" sz="1800" b="1" dirty="0" smtClean="0">
                  <a:solidFill>
                    <a:schemeClr val="accent2"/>
                  </a:solidFill>
                  <a:latin typeface="Sathu" charset="-34"/>
                  <a:ea typeface="Sathu" charset="-34"/>
                  <a:cs typeface="Sathu" charset="-34"/>
                </a:rPr>
                <a:t>NO extra</a:t>
              </a:r>
              <a:r>
                <a:rPr lang="en-US" sz="1800" dirty="0" smtClean="0">
                  <a:latin typeface="Sathu" charset="-34"/>
                  <a:ea typeface="Sathu" charset="-34"/>
                  <a:cs typeface="Sathu" charset="-34"/>
                </a:rPr>
                <a:t> data reading: number of bytes read is </a:t>
              </a:r>
              <a:r>
                <a:rPr lang="en-US" sz="1800" b="1" dirty="0" smtClean="0">
                  <a:solidFill>
                    <a:schemeClr val="accent2"/>
                  </a:solidFill>
                  <a:latin typeface="Sathu" charset="-34"/>
                  <a:ea typeface="Sathu" charset="-34"/>
                  <a:cs typeface="Sathu" charset="-34"/>
                </a:rPr>
                <a:t>EXACT</a:t>
              </a:r>
              <a:r>
                <a:rPr lang="mr-IN" sz="1800" dirty="0" smtClean="0">
                  <a:latin typeface="Sathu" charset="-34"/>
                  <a:ea typeface="Sathu" charset="-34"/>
                  <a:cs typeface="Sathu" charset="-34"/>
                </a:rPr>
                <a:t>…</a:t>
              </a:r>
              <a:r>
                <a:rPr lang="en-US" sz="1800" dirty="0" smtClean="0">
                  <a:latin typeface="Sathu" charset="-34"/>
                  <a:ea typeface="Sathu" charset="-34"/>
                  <a:cs typeface="Sathu" charset="-34"/>
                </a:rPr>
                <a:t> </a:t>
              </a:r>
              <a:r>
                <a:rPr lang="en-US" sz="1800" dirty="0">
                  <a:latin typeface="Sathu" charset="-34"/>
                  <a:ea typeface="Sathu" charset="-34"/>
                  <a:cs typeface="Sathu" charset="-34"/>
                </a:rPr>
                <a:t>but I/O is done sequentially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15326861" y="16450456"/>
              <a:ext cx="4540025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>
                  <a:latin typeface="Sathu" charset="-34"/>
                  <a:ea typeface="Sathu" charset="-34"/>
                  <a:cs typeface="Sathu" charset="-34"/>
                </a:rPr>
                <a:t>Part I: Serializing I/O</a:t>
              </a:r>
              <a:endParaRPr lang="en-US" sz="1800" i="1" dirty="0">
                <a:latin typeface="Sathu" charset="-34"/>
                <a:ea typeface="Sathu" charset="-34"/>
                <a:cs typeface="Sathu" charset="-34"/>
              </a:endParaRPr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15278212" y="23391753"/>
            <a:ext cx="454002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Sathu" charset="-34"/>
                <a:ea typeface="Sathu" charset="-34"/>
                <a:cs typeface="Sathu" charset="-34"/>
              </a:rPr>
              <a:t>Part II: Speculative Parallel I/O</a:t>
            </a:r>
            <a:endParaRPr lang="en-US" sz="1800" i="1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090184" y="23774400"/>
            <a:ext cx="66177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52425">
              <a:spcBef>
                <a:spcPts val="200"/>
              </a:spcBef>
              <a:buFont typeface="Arial" charset="0"/>
              <a:buChar char="•"/>
            </a:pP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The estimation of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the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read offset is performed in the same fashion</a:t>
            </a:r>
          </a:p>
          <a:p>
            <a:pPr marL="363538" indent="-352425">
              <a:spcBef>
                <a:spcPts val="200"/>
              </a:spcBef>
              <a:buFont typeface="Arial" charset="0"/>
              <a:buChar char="•"/>
            </a:pP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Estimation </a:t>
            </a: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of the “approximate” start and end location for each process is important</a:t>
            </a:r>
          </a:p>
          <a:p>
            <a:pPr marL="627063" indent="-258763">
              <a:spcBef>
                <a:spcPts val="200"/>
              </a:spcBef>
              <a:buFont typeface="Arial" charset="0"/>
              <a:buChar char="•"/>
            </a:pP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If the estimate is completely wrong, we will end up reading up to 2x the dataset size (still better than the LMDB)</a:t>
            </a:r>
          </a:p>
          <a:p>
            <a:pPr marL="368300" indent="-355600">
              <a:spcBef>
                <a:spcPts val="200"/>
              </a:spcBef>
              <a:buFont typeface="Arial" charset="0"/>
              <a:buChar char="•"/>
            </a:pP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We use a </a:t>
            </a:r>
            <a:r>
              <a:rPr lang="en-US" sz="1800" b="1" dirty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history-based</a:t>
            </a: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 training for our estimation</a:t>
            </a:r>
          </a:p>
          <a:p>
            <a:pPr marL="627063" indent="-258763">
              <a:spcBef>
                <a:spcPts val="200"/>
              </a:spcBef>
              <a:buFont typeface="Arial" charset="0"/>
              <a:buChar char="•"/>
            </a:pP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We correct our estimate in each iteration depending on the actual data read in all of the previous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iterations</a:t>
            </a:r>
          </a:p>
          <a:p>
            <a:pPr marL="627063" indent="-258763">
              <a:spcBef>
                <a:spcPts val="200"/>
              </a:spcBef>
              <a:buFont typeface="Arial" charset="0"/>
              <a:buChar char="•"/>
            </a:pP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The general ideal of out correction is that we attempt to expand the speculative boundaries to reduce the number of missed pages</a:t>
            </a:r>
            <a:endParaRPr lang="en-US" sz="1800" dirty="0">
              <a:latin typeface="Sathu" charset="-34"/>
              <a:ea typeface="Sathu" charset="-34"/>
              <a:cs typeface="Sathu" charset="-34"/>
            </a:endParaRPr>
          </a:p>
          <a:p>
            <a:pPr marL="627063" indent="-258763">
              <a:spcBef>
                <a:spcPts val="200"/>
              </a:spcBef>
              <a:buFont typeface="Arial" charset="0"/>
              <a:buChar char="•"/>
            </a:pP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Initial iterations might be slightly inaccurate, but we converge fairly quickly (1-2 iterations)</a:t>
            </a:r>
            <a:endParaRPr lang="en-US" sz="1800" dirty="0"/>
          </a:p>
        </p:txBody>
      </p:sp>
      <p:sp>
        <p:nvSpPr>
          <p:cNvPr id="324" name="TextBox 323"/>
          <p:cNvSpPr txBox="1"/>
          <p:nvPr/>
        </p:nvSpPr>
        <p:spPr>
          <a:xfrm>
            <a:off x="15308347" y="23755324"/>
            <a:ext cx="6705242" cy="51244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63538" indent="-352425">
              <a:spcBef>
                <a:spcPts val="200"/>
              </a:spcBef>
              <a:buFont typeface="Arial" charset="0"/>
              <a:buChar char="•"/>
            </a:pP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Each process </a:t>
            </a:r>
            <a:r>
              <a:rPr lang="en-US" sz="1800" b="1" dirty="0" smtClean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estimates</a:t>
            </a:r>
            <a:r>
              <a:rPr lang="en-US" sz="1800" dirty="0" smtClean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pages that it will need and </a:t>
            </a:r>
            <a:r>
              <a:rPr lang="en-US" sz="1800" b="1" dirty="0" smtClean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speculatively fetches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 pages to memory in </a:t>
            </a:r>
            <a:r>
              <a:rPr lang="en-US" sz="1800" b="1" dirty="0" smtClean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parallel</a:t>
            </a:r>
            <a:endParaRPr lang="en-US" sz="1800" b="1" dirty="0">
              <a:solidFill>
                <a:schemeClr val="accent2"/>
              </a:solidFill>
              <a:latin typeface="Sathu" charset="-34"/>
              <a:ea typeface="Sathu" charset="-34"/>
              <a:cs typeface="Sathu" charset="-34"/>
            </a:endParaRPr>
          </a:p>
          <a:p>
            <a:pPr marL="363538" indent="-352425">
              <a:spcBef>
                <a:spcPts val="200"/>
              </a:spcBef>
              <a:buFont typeface="Arial" charset="0"/>
              <a:buChar char="•"/>
            </a:pP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Then each process </a:t>
            </a:r>
            <a:r>
              <a:rPr lang="en-US" sz="1800" b="1" dirty="0" smtClean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sequentially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 seeks the location for another processes and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sends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the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cursor to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the next higher rank process </a:t>
            </a:r>
          </a:p>
          <a:p>
            <a:pPr marL="625475" indent="-258763">
              <a:spcBef>
                <a:spcPts val="200"/>
              </a:spcBef>
              <a:buFont typeface="Arial" charset="0"/>
              <a:buChar char="•"/>
            </a:pP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The expectation is that the seek can be done entirely in memory</a:t>
            </a:r>
          </a:p>
          <a:p>
            <a:pPr marL="363538" indent="-352425">
              <a:spcBef>
                <a:spcPts val="200"/>
              </a:spcBef>
              <a:buFont typeface="Arial" charset="0"/>
              <a:buChar char="•"/>
            </a:pP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Once the sequential seek is done, each reader can perform actual data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access</a:t>
            </a:r>
            <a:endParaRPr lang="en-US" sz="1800" dirty="0" smtClean="0">
              <a:latin typeface="Sathu" charset="-34"/>
              <a:ea typeface="Sathu" charset="-34"/>
              <a:cs typeface="Sathu" charset="-34"/>
            </a:endParaRPr>
          </a:p>
          <a:p>
            <a:pPr marL="363538" indent="-352425">
              <a:spcBef>
                <a:spcPts val="200"/>
              </a:spcBef>
              <a:buFont typeface="Arial" charset="0"/>
              <a:buChar char="•"/>
            </a:pP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This adds a </a:t>
            </a:r>
            <a:r>
              <a:rPr lang="en-US" sz="1800" b="1" dirty="0" smtClean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small amount of extra data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reading, but allows parallel I/O</a:t>
            </a:r>
          </a:p>
          <a:p>
            <a:pPr marL="363538" indent="-352425">
              <a:spcBef>
                <a:spcPts val="200"/>
              </a:spcBef>
              <a:buFont typeface="Arial" charset="0"/>
              <a:buChar char="•"/>
            </a:pPr>
            <a:endParaRPr lang="en-US" sz="2400" dirty="0">
              <a:latin typeface="Sathu" charset="-34"/>
              <a:ea typeface="Sathu" charset="-34"/>
              <a:cs typeface="Sathu" charset="-34"/>
            </a:endParaRPr>
          </a:p>
          <a:p>
            <a:pPr marL="363538" indent="-352425">
              <a:spcBef>
                <a:spcPts val="200"/>
              </a:spcBef>
              <a:buFont typeface="Arial" charset="0"/>
              <a:buChar char="•"/>
            </a:pP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The estimation of number of pages to fetch is based on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the first record’s data size</a:t>
            </a:r>
          </a:p>
          <a:p>
            <a:pPr marL="625475" indent="-258763">
              <a:spcBef>
                <a:spcPts val="200"/>
              </a:spcBef>
              <a:buFont typeface="Arial" charset="0"/>
              <a:buChar char="•"/>
            </a:pP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I.e., CIFAR10-Large record’s size is 3 KB, which is ~1 page. To read </a:t>
            </a:r>
            <a:r>
              <a:rPr lang="en-US" sz="1800" i="1" dirty="0">
                <a:latin typeface="Sathu" charset="-34"/>
                <a:ea typeface="Sathu" charset="-34"/>
                <a:cs typeface="Sathu" charset="-34"/>
              </a:rPr>
              <a:t>n</a:t>
            </a: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 records, it needs to fetch </a:t>
            </a:r>
            <a:r>
              <a:rPr lang="en-US" sz="1800" i="1" dirty="0">
                <a:latin typeface="Sathu" charset="-34"/>
                <a:ea typeface="Sathu" charset="-34"/>
                <a:cs typeface="Sathu" charset="-34"/>
              </a:rPr>
              <a:t>n</a:t>
            </a:r>
            <a:r>
              <a:rPr lang="en-US" sz="1800" dirty="0">
                <a:latin typeface="Sathu" charset="-34"/>
                <a:ea typeface="Sathu" charset="-34"/>
                <a:cs typeface="Sathu" charset="-34"/>
              </a:rPr>
              <a:t>  pages </a:t>
            </a:r>
            <a:endParaRPr lang="en-US" sz="1800" dirty="0" smtClean="0">
              <a:latin typeface="Sathu" charset="-34"/>
              <a:ea typeface="Sathu" charset="-34"/>
              <a:cs typeface="Sathu" charset="-34"/>
            </a:endParaRPr>
          </a:p>
          <a:p>
            <a:pPr marL="363538" indent="-352425">
              <a:spcBef>
                <a:spcPts val="200"/>
              </a:spcBef>
              <a:buFont typeface="Arial" charset="0"/>
              <a:buChar char="•"/>
            </a:pPr>
            <a:endParaRPr lang="en-US" sz="1800" dirty="0" smtClean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5274901" y="26986468"/>
            <a:ext cx="454002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Sathu" charset="-34"/>
                <a:ea typeface="Sathu" charset="-34"/>
                <a:cs typeface="Sathu" charset="-34"/>
              </a:rPr>
              <a:t>Estimation of Speculative I/O</a:t>
            </a:r>
            <a:endParaRPr lang="en-US" sz="1800" i="1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22037047" y="23469280"/>
            <a:ext cx="454002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Sathu" charset="-34"/>
                <a:ea typeface="Sathu" charset="-34"/>
                <a:cs typeface="Sathu" charset="-34"/>
              </a:rPr>
              <a:t>Estimation of Speculative I/O (cont</a:t>
            </a:r>
            <a:r>
              <a:rPr lang="en-US" sz="1800" i="1" dirty="0" smtClean="0">
                <a:latin typeface="Sathu" charset="-34"/>
                <a:ea typeface="Sathu" charset="-34"/>
                <a:cs typeface="Sathu" charset="-34"/>
              </a:rPr>
              <a:t>.)</a:t>
            </a:r>
            <a:endParaRPr lang="en-US" sz="1800" i="1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29640862" y="4806377"/>
            <a:ext cx="13442730" cy="10122445"/>
          </a:xfrm>
          <a:prstGeom prst="rect">
            <a:avLst/>
          </a:prstGeom>
          <a:solidFill>
            <a:srgbClr val="FFFF99"/>
          </a:solidFill>
          <a:ln w="317500">
            <a:solidFill>
              <a:srgbClr val="FFFF9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200"/>
              </a:spcAft>
            </a:pPr>
            <a:endParaRPr lang="en-US" sz="3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29653286" y="4854376"/>
            <a:ext cx="655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Problem :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mmap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 fundamentally relies on dynamic I/O data fetching and does not allow for optimizations with bulk I/O</a:t>
            </a:r>
            <a:endParaRPr lang="en-US" sz="1800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36403795" y="4806378"/>
            <a:ext cx="6801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B050"/>
                </a:solidFill>
                <a:latin typeface="Sathu" charset="-34"/>
                <a:ea typeface="Sathu" charset="-34"/>
                <a:cs typeface="Sathu" charset="-34"/>
              </a:rPr>
              <a:t>Optimization</a:t>
            </a:r>
            <a:r>
              <a:rPr lang="en-US" sz="1800" b="1" dirty="0">
                <a:solidFill>
                  <a:srgbClr val="00B050"/>
                </a:solidFill>
                <a:latin typeface="Sathu" charset="-34"/>
                <a:ea typeface="Sathu" charset="-34"/>
                <a:cs typeface="Sathu" charset="-34"/>
              </a:rPr>
              <a:t>: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Selectively replace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mmap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 with MPI-IO to eliminate the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contention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caused by </a:t>
            </a:r>
            <a:r>
              <a:rPr lang="en-US" sz="1800" dirty="0" err="1" smtClean="0">
                <a:latin typeface="Sathu" charset="-34"/>
                <a:ea typeface="Sathu" charset="-34"/>
                <a:cs typeface="Sathu" charset="-34"/>
              </a:rPr>
              <a:t>mmap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 for most of the I/O</a:t>
            </a:r>
            <a:endParaRPr lang="en-US" sz="1800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29500886" y="4100176"/>
            <a:ext cx="103632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athu" charset="-34"/>
                <a:ea typeface="Sathu" charset="-34"/>
                <a:cs typeface="Sathu" charset="-34"/>
              </a:rPr>
              <a:t>LMDBIO-MPIIO: Direct I/O Optimization</a:t>
            </a:r>
            <a:endParaRPr lang="en-US" sz="3200" dirty="0">
              <a:latin typeface="Sathu" charset="-34"/>
              <a:ea typeface="Sathu" charset="-34"/>
              <a:cs typeface="Sathu" charset="-34"/>
            </a:endParaRPr>
          </a:p>
        </p:txBody>
      </p:sp>
      <p:graphicFrame>
        <p:nvGraphicFramePr>
          <p:cNvPr id="275" name="Table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183982"/>
              </p:ext>
            </p:extLst>
          </p:nvPr>
        </p:nvGraphicFramePr>
        <p:xfrm>
          <a:off x="38945319" y="9760090"/>
          <a:ext cx="229108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794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8" name="Table 2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241487"/>
              </p:ext>
            </p:extLst>
          </p:nvPr>
        </p:nvGraphicFramePr>
        <p:xfrm>
          <a:off x="37416978" y="10440510"/>
          <a:ext cx="229108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3899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9" name="Table 2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548951"/>
              </p:ext>
            </p:extLst>
          </p:nvPr>
        </p:nvGraphicFramePr>
        <p:xfrm>
          <a:off x="40160403" y="10440510"/>
          <a:ext cx="229108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3899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81" name="Straight Connector 280"/>
          <p:cNvCxnSpPr/>
          <p:nvPr/>
        </p:nvCxnSpPr>
        <p:spPr>
          <a:xfrm>
            <a:off x="38933930" y="10094901"/>
            <a:ext cx="1234642" cy="348901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39759279" y="10109519"/>
            <a:ext cx="1288862" cy="348424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7403359" y="10082965"/>
            <a:ext cx="1542924" cy="346011"/>
          </a:xfrm>
          <a:prstGeom prst="line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V="1">
            <a:off x="38235617" y="10092785"/>
            <a:ext cx="1543562" cy="353624"/>
          </a:xfrm>
          <a:prstGeom prst="line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1" name="Table 3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021150"/>
              </p:ext>
            </p:extLst>
          </p:nvPr>
        </p:nvGraphicFramePr>
        <p:xfrm>
          <a:off x="36781553" y="12941384"/>
          <a:ext cx="229108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3899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2" name="Table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94725"/>
              </p:ext>
            </p:extLst>
          </p:nvPr>
        </p:nvGraphicFramePr>
        <p:xfrm>
          <a:off x="39524978" y="12943731"/>
          <a:ext cx="229108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794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0" name="Table 3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122677"/>
              </p:ext>
            </p:extLst>
          </p:nvPr>
        </p:nvGraphicFramePr>
        <p:xfrm>
          <a:off x="37996637" y="13672904"/>
          <a:ext cx="229108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3899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3" name="Table 3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22582"/>
              </p:ext>
            </p:extLst>
          </p:nvPr>
        </p:nvGraphicFramePr>
        <p:xfrm>
          <a:off x="40740062" y="13672904"/>
          <a:ext cx="229108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3899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845540" y="10056236"/>
            <a:ext cx="1880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  <a:ea typeface="Sathu" charset="-34"/>
                <a:cs typeface="Sathu" charset="-34"/>
              </a:rPr>
              <a:t>2. Write</a:t>
            </a:r>
            <a:endParaRPr lang="en-US" sz="1600" dirty="0">
              <a:solidFill>
                <a:srgbClr val="FF0000"/>
              </a:solidFill>
              <a:latin typeface="+mj-lt"/>
              <a:ea typeface="Sathu" charset="-34"/>
              <a:cs typeface="Sathu" charset="-34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36587117" y="9861390"/>
            <a:ext cx="2269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latin typeface="+mj-lt"/>
                <a:ea typeface="Sathu" charset="-34"/>
                <a:cs typeface="Sathu" charset="-34"/>
              </a:rPr>
              <a:t>1. Read using direct I/O</a:t>
            </a:r>
            <a:endParaRPr lang="en-US" sz="1600" dirty="0">
              <a:solidFill>
                <a:schemeClr val="accent1"/>
              </a:solidFill>
              <a:latin typeface="+mj-lt"/>
              <a:ea typeface="Sathu" charset="-34"/>
              <a:cs typeface="Sathu" charset="-34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38023355" y="9393281"/>
            <a:ext cx="4350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  <a:ea typeface="Sathu" charset="-34"/>
                <a:cs typeface="Sathu" charset="-34"/>
              </a:rPr>
              <a:t>Main buffer </a:t>
            </a:r>
            <a:r>
              <a:rPr lang="en-US" sz="1600" dirty="0" smtClean="0">
                <a:latin typeface="+mj-lt"/>
                <a:ea typeface="Sathu" charset="-34"/>
                <a:cs typeface="Sathu" charset="-34"/>
              </a:rPr>
              <a:t>(</a:t>
            </a:r>
            <a:r>
              <a:rPr lang="en-US" sz="1600" b="1" i="1" dirty="0" err="1" smtClean="0">
                <a:latin typeface="+mj-lt"/>
                <a:ea typeface="Sathu" charset="-34"/>
                <a:cs typeface="Sathu" charset="-34"/>
              </a:rPr>
              <a:t>mmap</a:t>
            </a:r>
            <a:r>
              <a:rPr lang="en-US" sz="1600" dirty="0" smtClean="0">
                <a:latin typeface="+mj-lt"/>
                <a:ea typeface="Sathu" charset="-34"/>
                <a:cs typeface="Sathu" charset="-34"/>
              </a:rPr>
              <a:t> to a virtual file in memory)  </a:t>
            </a:r>
            <a:endParaRPr lang="en-US" sz="1600" dirty="0">
              <a:latin typeface="+mj-lt"/>
              <a:ea typeface="Sathu" charset="-34"/>
              <a:cs typeface="Sathu" charset="-34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40334228" y="10818236"/>
            <a:ext cx="2337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  <a:ea typeface="Sathu" charset="-34"/>
                <a:cs typeface="Sathu" charset="-34"/>
              </a:rPr>
              <a:t>Virtual file</a:t>
            </a:r>
            <a:r>
              <a:rPr lang="en-US" sz="1600" dirty="0" smtClean="0">
                <a:latin typeface="+mj-lt"/>
                <a:ea typeface="Sathu" charset="-34"/>
                <a:cs typeface="Sathu" charset="-34"/>
              </a:rPr>
              <a:t> (write buffer)</a:t>
            </a:r>
            <a:endParaRPr lang="en-US" sz="1600" dirty="0">
              <a:latin typeface="+mj-lt"/>
              <a:ea typeface="Sathu" charset="-34"/>
              <a:cs typeface="Sathu" charset="-34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37108955" y="10783900"/>
            <a:ext cx="2992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  <a:ea typeface="Sathu" charset="-34"/>
                <a:cs typeface="Sathu" charset="-34"/>
              </a:rPr>
              <a:t>Shared file system</a:t>
            </a:r>
            <a:r>
              <a:rPr lang="en-US" sz="1600" dirty="0" smtClean="0">
                <a:latin typeface="+mj-lt"/>
                <a:ea typeface="Sathu" charset="-34"/>
                <a:cs typeface="Sathu" charset="-34"/>
              </a:rPr>
              <a:t> (physical  file)</a:t>
            </a:r>
            <a:endParaRPr lang="en-US" sz="1600" dirty="0">
              <a:latin typeface="+mj-lt"/>
              <a:ea typeface="Sathu" charset="-34"/>
              <a:cs typeface="Sathu" charset="-34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29641800" y="5540176"/>
            <a:ext cx="6449023" cy="3698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indent="-342900">
              <a:spcBef>
                <a:spcPts val="200"/>
              </a:spcBef>
              <a:buFont typeface="Arial" charset="0"/>
              <a:buChar char="•"/>
            </a:pP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To perform direct I/O, we need to estimate the pages to be fetched</a:t>
            </a:r>
          </a:p>
          <a:p>
            <a:pPr marL="342900" indent="-342900">
              <a:spcBef>
                <a:spcPts val="200"/>
              </a:spcBef>
              <a:buFont typeface="Arial" charset="0"/>
              <a:buChar char="•"/>
            </a:pP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Due to the B+ tree structure, we cannot precisely estimate the pages to be read </a:t>
            </a:r>
          </a:p>
          <a:p>
            <a:pPr marL="342900" indent="-342900">
              <a:spcBef>
                <a:spcPts val="200"/>
              </a:spcBef>
              <a:buFont typeface="Arial" charset="0"/>
              <a:buChar char="•"/>
            </a:pP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The accuracy of estimation of LMDBIO-DM does not affect correctness but affects performance</a:t>
            </a:r>
          </a:p>
          <a:p>
            <a:pPr marL="342900" indent="-342900">
              <a:spcBef>
                <a:spcPts val="200"/>
              </a:spcBef>
              <a:buFont typeface="Arial" charset="0"/>
              <a:buChar char="•"/>
            </a:pP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Here, </a:t>
            </a:r>
            <a:r>
              <a:rPr lang="en-US" sz="1800" b="1" dirty="0" smtClean="0">
                <a:latin typeface="Sathu" charset="-34"/>
                <a:ea typeface="Sathu" charset="-34"/>
                <a:cs typeface="Sathu" charset="-34"/>
              </a:rPr>
              <a:t>accuracy will affect correctness</a:t>
            </a:r>
          </a:p>
          <a:p>
            <a:pPr marL="360363" indent="-346075">
              <a:spcBef>
                <a:spcPts val="1000"/>
              </a:spcBef>
              <a:buFont typeface="Arial" charset="0"/>
              <a:buChar char="•"/>
            </a:pPr>
            <a:r>
              <a:rPr lang="en-US" sz="1800" b="1" dirty="0" smtClean="0">
                <a:solidFill>
                  <a:srgbClr val="00B050"/>
                </a:solidFill>
                <a:latin typeface="Sathu" charset="-34"/>
                <a:ea typeface="Sathu" charset="-34"/>
                <a:cs typeface="Sathu" charset="-34"/>
              </a:rPr>
              <a:t>Key idea:</a:t>
            </a:r>
          </a:p>
          <a:p>
            <a:pPr marL="534988" lvl="1" indent="-174625">
              <a:spcBef>
                <a:spcPts val="200"/>
              </a:spcBef>
              <a:buFont typeface="Arial" charset="0"/>
              <a:buChar char="•"/>
            </a:pPr>
            <a:r>
              <a:rPr lang="en-US" sz="1800" b="1" dirty="0" smtClean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For performance: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 Use direct I/O to load most pages</a:t>
            </a:r>
          </a:p>
          <a:p>
            <a:pPr marL="534988" lvl="1" indent="-174625">
              <a:spcBef>
                <a:spcPts val="200"/>
              </a:spcBef>
              <a:buFont typeface="Arial" charset="0"/>
              <a:buChar char="•"/>
            </a:pPr>
            <a:r>
              <a:rPr lang="en-US" sz="1800" b="1" dirty="0" smtClean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For correctness: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 Have a fallback path to load some pages that our estimation misses (we expect that the number of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fallback pages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is very small)</a:t>
            </a:r>
            <a:endParaRPr lang="en-US" sz="1800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38081184" y="11252199"/>
            <a:ext cx="3859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400" i="1" dirty="0" smtClean="0">
                <a:latin typeface="Sathu" charset="-34"/>
                <a:ea typeface="Sathu" charset="-34"/>
                <a:cs typeface="Sathu" charset="-34"/>
              </a:rPr>
              <a:t>     Speculative data reading via direct I/O</a:t>
            </a:r>
            <a:endParaRPr lang="en-US" sz="1400" i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7" name="Triangle 366"/>
          <p:cNvSpPr/>
          <p:nvPr/>
        </p:nvSpPr>
        <p:spPr>
          <a:xfrm>
            <a:off x="38021544" y="11301556"/>
            <a:ext cx="211375" cy="182220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TextBox 369"/>
          <p:cNvSpPr txBox="1"/>
          <p:nvPr/>
        </p:nvSpPr>
        <p:spPr>
          <a:xfrm>
            <a:off x="36153924" y="5839727"/>
            <a:ext cx="6845421" cy="33445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indent="-342900">
              <a:spcBef>
                <a:spcPts val="200"/>
              </a:spcBef>
              <a:buFont typeface="Arial" charset="0"/>
              <a:buChar char="•"/>
            </a:pPr>
            <a:endParaRPr lang="en-US" sz="1800" dirty="0" smtClean="0">
              <a:latin typeface="Sathu" charset="-34"/>
              <a:ea typeface="Sathu" charset="-34"/>
              <a:cs typeface="Sathu" charset="-34"/>
            </a:endParaRPr>
          </a:p>
          <a:p>
            <a:pPr marL="496888" indent="-185738">
              <a:spcBef>
                <a:spcPts val="200"/>
              </a:spcBef>
              <a:buFont typeface="Arial" charset="0"/>
              <a:buChar char="•"/>
            </a:pPr>
            <a:r>
              <a:rPr lang="en-US" sz="1800" b="1" dirty="0" smtClean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Main buffer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mr-IN" sz="1800" dirty="0" smtClean="0">
                <a:latin typeface="Sathu" charset="-34"/>
                <a:ea typeface="Sathu" charset="-34"/>
                <a:cs typeface="Sathu" charset="-34"/>
              </a:rPr>
              <a:t>–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800" b="1" dirty="0" smtClean="0">
                <a:solidFill>
                  <a:srgbClr val="00B050"/>
                </a:solidFill>
                <a:latin typeface="Sathu" charset="-34"/>
                <a:ea typeface="Sathu" charset="-34"/>
                <a:cs typeface="Sathu" charset="-34"/>
              </a:rPr>
              <a:t>for primary access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 of the database</a:t>
            </a:r>
          </a:p>
          <a:p>
            <a:pPr marL="720725" indent="-185738">
              <a:spcBef>
                <a:spcPts val="200"/>
              </a:spcBef>
              <a:buFont typeface="Arial" charset="0"/>
              <a:buChar char="•"/>
            </a:pP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It is a </a:t>
            </a:r>
            <a:r>
              <a:rPr lang="en-US" sz="1800" b="1" dirty="0" smtClean="0">
                <a:latin typeface="Sathu" charset="-34"/>
                <a:ea typeface="Sathu" charset="-34"/>
                <a:cs typeface="Sathu" charset="-34"/>
              </a:rPr>
              <a:t>write-</a:t>
            </a:r>
            <a:r>
              <a:rPr lang="en-US" sz="1800" b="1" dirty="0" err="1" smtClean="0">
                <a:latin typeface="Courier" charset="0"/>
                <a:ea typeface="Courier" charset="0"/>
                <a:cs typeface="Courier" charset="0"/>
              </a:rPr>
              <a:t>mmap</a:t>
            </a:r>
            <a:r>
              <a:rPr lang="en-US" sz="1800" b="1" dirty="0" smtClean="0">
                <a:latin typeface="Sathu" charset="-34"/>
                <a:ea typeface="Sathu" charset="-34"/>
                <a:cs typeface="Sathu" charset="-34"/>
              </a:rPr>
              <a:t> buffer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 that maps to a virtual file (in memory). We use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mmap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 because LMDB is optimized for  4 KB page 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accesses</a:t>
            </a:r>
            <a:endParaRPr lang="en-US" sz="1800" b="1" dirty="0" smtClean="0">
              <a:latin typeface="Sathu" charset="-34"/>
              <a:ea typeface="Sathu" charset="-34"/>
              <a:cs typeface="Sathu" charset="-34"/>
            </a:endParaRPr>
          </a:p>
          <a:p>
            <a:pPr marL="720725" indent="-185738">
              <a:spcBef>
                <a:spcPts val="200"/>
              </a:spcBef>
              <a:buFont typeface="Arial" charset="0"/>
              <a:buChar char="•"/>
            </a:pP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We mainly use direct I/O to write to this buffer</a:t>
            </a:r>
          </a:p>
          <a:p>
            <a:pPr marL="496888" indent="-185738">
              <a:spcBef>
                <a:spcPts val="200"/>
              </a:spcBef>
              <a:buFont typeface="Arial" charset="0"/>
              <a:buChar char="•"/>
            </a:pPr>
            <a:r>
              <a:rPr lang="en-US" sz="1800" b="1" dirty="0" smtClean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Fallback buffer </a:t>
            </a:r>
            <a:r>
              <a:rPr lang="mr-IN" sz="1800" dirty="0">
                <a:latin typeface="Sathu" charset="-34"/>
                <a:ea typeface="Sathu" charset="-34"/>
                <a:cs typeface="Sathu" charset="-34"/>
              </a:rPr>
              <a:t>–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800" b="1" dirty="0" smtClean="0">
                <a:solidFill>
                  <a:srgbClr val="00B050"/>
                </a:solidFill>
                <a:latin typeface="Sathu" charset="-34"/>
                <a:ea typeface="Sathu" charset="-34"/>
                <a:cs typeface="Sathu" charset="-34"/>
              </a:rPr>
              <a:t>for correction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 for estimation error</a:t>
            </a:r>
          </a:p>
          <a:p>
            <a:pPr marL="720725" indent="-185738">
              <a:spcBef>
                <a:spcPts val="200"/>
              </a:spcBef>
              <a:buFont typeface="Arial" charset="0"/>
              <a:buChar char="•"/>
            </a:pP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It is a </a:t>
            </a:r>
            <a:r>
              <a:rPr lang="en-US" sz="1800" b="1" dirty="0" smtClean="0">
                <a:latin typeface="Sathu" charset="-34"/>
                <a:ea typeface="Sathu" charset="-34"/>
                <a:cs typeface="Sathu" charset="-34"/>
              </a:rPr>
              <a:t>read-</a:t>
            </a:r>
            <a:r>
              <a:rPr lang="en-US" sz="1800" b="1" dirty="0" err="1" smtClean="0">
                <a:latin typeface="Courier" charset="0"/>
                <a:ea typeface="Courier" charset="0"/>
                <a:cs typeface="Courier" charset="0"/>
              </a:rPr>
              <a:t>mmap</a:t>
            </a:r>
            <a:r>
              <a:rPr lang="en-US" sz="1800" b="1" dirty="0" smtClean="0">
                <a:latin typeface="Sathu" charset="-34"/>
                <a:ea typeface="Sathu" charset="-34"/>
                <a:cs typeface="Sathu" charset="-34"/>
              </a:rPr>
              <a:t> buffer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 that maps to a database file in the file system</a:t>
            </a:r>
          </a:p>
          <a:p>
            <a:pPr marL="720725" indent="-185738">
              <a:spcBef>
                <a:spcPts val="200"/>
              </a:spcBef>
              <a:buFont typeface="Arial" charset="0"/>
              <a:buChar char="•"/>
            </a:pP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We use OS’s page fault handler to load pages to memory</a:t>
            </a:r>
          </a:p>
          <a:p>
            <a:pPr marL="720725" indent="-185738">
              <a:spcBef>
                <a:spcPts val="200"/>
              </a:spcBef>
              <a:buFont typeface="Arial" charset="0"/>
              <a:buChar char="•"/>
            </a:pP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We expect to access this buffer infrequently</a:t>
            </a:r>
          </a:p>
        </p:txBody>
      </p:sp>
      <p:sp>
        <p:nvSpPr>
          <p:cNvPr id="371" name="TextBox 370"/>
          <p:cNvSpPr txBox="1"/>
          <p:nvPr/>
        </p:nvSpPr>
        <p:spPr>
          <a:xfrm>
            <a:off x="29458923" y="9285690"/>
            <a:ext cx="6554490" cy="2133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582613" indent="-220663">
              <a:spcBef>
                <a:spcPts val="200"/>
              </a:spcBef>
              <a:buFont typeface="Arial" charset="0"/>
              <a:buChar char="•"/>
            </a:pPr>
            <a:endParaRPr lang="en-US" sz="1800" dirty="0" smtClean="0">
              <a:latin typeface="Sathu" charset="-34"/>
              <a:ea typeface="Sathu" charset="-34"/>
              <a:cs typeface="Sathu" charset="-34"/>
            </a:endParaRPr>
          </a:p>
          <a:p>
            <a:pPr marL="582613" indent="-220663">
              <a:spcBef>
                <a:spcPts val="200"/>
              </a:spcBef>
              <a:buFont typeface="Arial" charset="0"/>
              <a:buChar char="•"/>
            </a:pP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Each reader estimate pages to be read using the same method as LMDBIO-DM</a:t>
            </a:r>
          </a:p>
          <a:p>
            <a:pPr marL="582613" indent="-220663">
              <a:spcBef>
                <a:spcPts val="200"/>
              </a:spcBef>
              <a:buFont typeface="Arial" charset="0"/>
              <a:buChar char="•"/>
            </a:pP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Then each reader performs data reading via direct I/O</a:t>
            </a:r>
          </a:p>
          <a:p>
            <a:pPr marL="582613" indent="-220663">
              <a:spcBef>
                <a:spcPts val="200"/>
              </a:spcBef>
              <a:buFont typeface="Arial" charset="0"/>
              <a:buChar char="•"/>
            </a:pP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To avoid the out of memory problem (as we write to the virtual file), we </a:t>
            </a:r>
            <a:r>
              <a:rPr lang="en-US" sz="1800" dirty="0" err="1" smtClean="0">
                <a:latin typeface="Sathu" charset="-34"/>
                <a:ea typeface="Sathu" charset="-34"/>
                <a:cs typeface="Sathu" charset="-34"/>
              </a:rPr>
              <a:t>unmap</a:t>
            </a: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 and remap the virtual file in every iteration </a:t>
            </a:r>
          </a:p>
        </p:txBody>
      </p:sp>
      <p:sp>
        <p:nvSpPr>
          <p:cNvPr id="372" name="TextBox 371"/>
          <p:cNvSpPr txBox="1"/>
          <p:nvPr/>
        </p:nvSpPr>
        <p:spPr>
          <a:xfrm>
            <a:off x="36344990" y="5768776"/>
            <a:ext cx="454002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Sathu" charset="-34"/>
                <a:ea typeface="Sathu" charset="-34"/>
                <a:cs typeface="Sathu" charset="-34"/>
              </a:rPr>
              <a:t>Our buffers</a:t>
            </a:r>
            <a:endParaRPr lang="en-US" sz="1800" i="1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29731460" y="9273976"/>
            <a:ext cx="454002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Sathu" charset="-34"/>
                <a:ea typeface="Sathu" charset="-34"/>
                <a:cs typeface="Sathu" charset="-34"/>
              </a:rPr>
              <a:t>Speculative Direct I/O</a:t>
            </a:r>
            <a:endParaRPr lang="en-US" sz="1800" i="1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29346159" y="11541218"/>
            <a:ext cx="6894276" cy="35445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582613" indent="-220663">
              <a:spcBef>
                <a:spcPts val="200"/>
              </a:spcBef>
              <a:buFont typeface="Arial" charset="0"/>
              <a:buChar char="•"/>
            </a:pPr>
            <a:endParaRPr lang="en-US" sz="1800" dirty="0" smtClean="0">
              <a:latin typeface="Sathu" charset="-34"/>
              <a:ea typeface="Sathu" charset="-34"/>
              <a:cs typeface="Sathu" charset="-34"/>
            </a:endParaRPr>
          </a:p>
          <a:p>
            <a:pPr marL="582613" indent="-220663">
              <a:spcBef>
                <a:spcPts val="200"/>
              </a:spcBef>
              <a:buFont typeface="Arial" charset="0"/>
              <a:buChar char="•"/>
            </a:pP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We use a memory protection mechanism along with the signal handler to implement a </a:t>
            </a:r>
            <a:r>
              <a:rPr lang="en-US" sz="1800" b="1" dirty="0" smtClean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page fault handler</a:t>
            </a:r>
            <a:r>
              <a:rPr lang="en-US" sz="1800" dirty="0" smtClean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 in user space</a:t>
            </a:r>
          </a:p>
          <a:p>
            <a:pPr marL="582613" indent="-220663">
              <a:spcBef>
                <a:spcPts val="200"/>
              </a:spcBef>
              <a:buFont typeface="Arial" charset="0"/>
              <a:buChar char="•"/>
            </a:pP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When a reader tries to access a page that is not yet loaded to memory (via direct I/O), our page fault handler copies the missing page from the fallback buffer to the main buffer</a:t>
            </a:r>
          </a:p>
          <a:p>
            <a:pPr marL="803275" indent="-220663">
              <a:spcBef>
                <a:spcPts val="200"/>
              </a:spcBef>
              <a:buFont typeface="Arial" charset="0"/>
              <a:buChar char="•"/>
            </a:pP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The access to the fall back buffer will invoke the OS’s fault handler to read a page from file system to memory</a:t>
            </a:r>
          </a:p>
          <a:p>
            <a:pPr marL="803275" indent="-220663">
              <a:spcBef>
                <a:spcPts val="200"/>
              </a:spcBef>
              <a:buFont typeface="Arial" charset="0"/>
              <a:buChar char="•"/>
            </a:pPr>
            <a:r>
              <a:rPr lang="en-US" sz="1800" dirty="0" smtClean="0">
                <a:latin typeface="Sathu" charset="-34"/>
                <a:ea typeface="Sathu" charset="-34"/>
                <a:cs typeface="Sathu" charset="-34"/>
              </a:rPr>
              <a:t>We do not use direct I/O in our fault handler as it is signal handler unsafe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29715134" y="11484420"/>
            <a:ext cx="454002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Sathu" charset="-34"/>
                <a:ea typeface="Sathu" charset="-34"/>
                <a:cs typeface="Sathu" charset="-34"/>
              </a:rPr>
              <a:t>Fallback I/O</a:t>
            </a:r>
            <a:endParaRPr lang="en-US" sz="1800" i="1" dirty="0">
              <a:latin typeface="Sathu" charset="-34"/>
              <a:ea typeface="Sathu" charset="-34"/>
              <a:cs typeface="Sathu" charset="-34"/>
            </a:endParaRPr>
          </a:p>
        </p:txBody>
      </p:sp>
      <p:cxnSp>
        <p:nvCxnSpPr>
          <p:cNvPr id="376" name="Straight Connector 375"/>
          <p:cNvCxnSpPr/>
          <p:nvPr/>
        </p:nvCxnSpPr>
        <p:spPr>
          <a:xfrm flipH="1">
            <a:off x="40831354" y="12609034"/>
            <a:ext cx="221560" cy="301472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40892432" y="14051576"/>
            <a:ext cx="2337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  <a:ea typeface="Sathu" charset="-34"/>
                <a:cs typeface="Sathu" charset="-34"/>
              </a:rPr>
              <a:t>Virtual file</a:t>
            </a:r>
            <a:endParaRPr lang="en-US" sz="1600" dirty="0">
              <a:latin typeface="+mj-lt"/>
              <a:ea typeface="Sathu" charset="-34"/>
              <a:cs typeface="Sathu" charset="-34"/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37667159" y="14017240"/>
            <a:ext cx="2992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  <a:ea typeface="Sathu" charset="-34"/>
                <a:cs typeface="Sathu" charset="-34"/>
              </a:rPr>
              <a:t>Shared file system</a:t>
            </a:r>
            <a:endParaRPr lang="en-US" sz="1600" dirty="0">
              <a:latin typeface="+mj-lt"/>
              <a:ea typeface="Sathu" charset="-34"/>
              <a:cs typeface="Sathu" charset="-34"/>
            </a:endParaRPr>
          </a:p>
        </p:txBody>
      </p:sp>
      <p:sp>
        <p:nvSpPr>
          <p:cNvPr id="380" name="TextBox 379"/>
          <p:cNvSpPr txBox="1"/>
          <p:nvPr/>
        </p:nvSpPr>
        <p:spPr>
          <a:xfrm>
            <a:off x="41839675" y="12928896"/>
            <a:ext cx="1550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  <a:ea typeface="Sathu" charset="-34"/>
                <a:cs typeface="Sathu" charset="-34"/>
              </a:rPr>
              <a:t>Main buffer</a:t>
            </a:r>
            <a:endParaRPr lang="en-US" sz="1600" dirty="0">
              <a:latin typeface="+mj-lt"/>
              <a:ea typeface="Sathu" charset="-34"/>
              <a:cs typeface="Sathu" charset="-34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011998" y="12337321"/>
            <a:ext cx="107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Access</a:t>
            </a:r>
            <a:endParaRPr lang="en-US" sz="1600" dirty="0"/>
          </a:p>
        </p:txBody>
      </p:sp>
      <p:sp>
        <p:nvSpPr>
          <p:cNvPr id="381" name="TextBox 380"/>
          <p:cNvSpPr txBox="1"/>
          <p:nvPr/>
        </p:nvSpPr>
        <p:spPr>
          <a:xfrm>
            <a:off x="37907302" y="11893471"/>
            <a:ext cx="3056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Page fault handler tries to copy the page from the fallback buffer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36335461" y="12263010"/>
            <a:ext cx="1706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  <a:ea typeface="Sathu" charset="-34"/>
                <a:cs typeface="Sathu" charset="-34"/>
              </a:rPr>
              <a:t>Fallback buffer </a:t>
            </a:r>
            <a:br>
              <a:rPr lang="en-US" sz="1600" b="1" dirty="0" smtClean="0">
                <a:latin typeface="+mj-lt"/>
                <a:ea typeface="Sathu" charset="-34"/>
                <a:cs typeface="Sathu" charset="-34"/>
              </a:rPr>
            </a:br>
            <a:r>
              <a:rPr lang="en-US" sz="1600" dirty="0" smtClean="0">
                <a:latin typeface="+mj-lt"/>
                <a:ea typeface="Sathu" charset="-34"/>
                <a:cs typeface="Sathu" charset="-34"/>
              </a:rPr>
              <a:t>(</a:t>
            </a:r>
            <a:r>
              <a:rPr lang="en-US" sz="1600" b="1" i="1" dirty="0" err="1" smtClean="0">
                <a:latin typeface="+mj-lt"/>
                <a:ea typeface="Sathu" charset="-34"/>
                <a:cs typeface="Sathu" charset="-34"/>
              </a:rPr>
              <a:t>mmap</a:t>
            </a:r>
            <a:r>
              <a:rPr lang="en-US" sz="1600" dirty="0" smtClean="0">
                <a:latin typeface="+mj-lt"/>
                <a:ea typeface="Sathu" charset="-34"/>
                <a:cs typeface="Sathu" charset="-34"/>
              </a:rPr>
              <a:t> database)</a:t>
            </a:r>
            <a:endParaRPr lang="en-US" sz="1600" dirty="0">
              <a:latin typeface="+mj-lt"/>
              <a:ea typeface="Sathu" charset="-34"/>
              <a:cs typeface="Sathu" charset="-34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38109119" y="12518702"/>
            <a:ext cx="2690949" cy="400513"/>
          </a:xfrm>
          <a:custGeom>
            <a:avLst/>
            <a:gdLst>
              <a:gd name="connsiteX0" fmla="*/ 0 w 2690949"/>
              <a:gd name="connsiteY0" fmla="*/ 287383 h 287383"/>
              <a:gd name="connsiteX1" fmla="*/ 1254034 w 2690949"/>
              <a:gd name="connsiteY1" fmla="*/ 0 h 287383"/>
              <a:gd name="connsiteX2" fmla="*/ 2690949 w 2690949"/>
              <a:gd name="connsiteY2" fmla="*/ 287383 h 28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0949" h="287383">
                <a:moveTo>
                  <a:pt x="0" y="287383"/>
                </a:moveTo>
                <a:cubicBezTo>
                  <a:pt x="402771" y="143691"/>
                  <a:pt x="805543" y="0"/>
                  <a:pt x="1254034" y="0"/>
                </a:cubicBezTo>
                <a:cubicBezTo>
                  <a:pt x="1702525" y="0"/>
                  <a:pt x="2690949" y="287383"/>
                  <a:pt x="2690949" y="287383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3" name="Straight Connector 382"/>
          <p:cNvCxnSpPr/>
          <p:nvPr/>
        </p:nvCxnSpPr>
        <p:spPr>
          <a:xfrm flipH="1" flipV="1">
            <a:off x="38118826" y="13307363"/>
            <a:ext cx="1248510" cy="36554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36042600" y="13353707"/>
            <a:ext cx="2550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Read by OS’s fault handler</a:t>
            </a:r>
            <a:endParaRPr lang="en-US" sz="1600" dirty="0"/>
          </a:p>
        </p:txBody>
      </p:sp>
      <p:sp>
        <p:nvSpPr>
          <p:cNvPr id="385" name="TextBox 384"/>
          <p:cNvSpPr txBox="1"/>
          <p:nvPr/>
        </p:nvSpPr>
        <p:spPr>
          <a:xfrm>
            <a:off x="38867519" y="12604518"/>
            <a:ext cx="925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Copy</a:t>
            </a:r>
            <a:endParaRPr lang="en-US" sz="1600" dirty="0"/>
          </a:p>
        </p:txBody>
      </p:sp>
      <p:sp>
        <p:nvSpPr>
          <p:cNvPr id="386" name="TextBox 385"/>
          <p:cNvSpPr txBox="1"/>
          <p:nvPr/>
        </p:nvSpPr>
        <p:spPr>
          <a:xfrm>
            <a:off x="42268403" y="13250666"/>
            <a:ext cx="925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Write</a:t>
            </a:r>
            <a:endParaRPr lang="en-US" sz="1600" dirty="0"/>
          </a:p>
        </p:txBody>
      </p:sp>
      <p:cxnSp>
        <p:nvCxnSpPr>
          <p:cNvPr id="387" name="Straight Connector 386"/>
          <p:cNvCxnSpPr/>
          <p:nvPr/>
        </p:nvCxnSpPr>
        <p:spPr>
          <a:xfrm>
            <a:off x="40831354" y="13269556"/>
            <a:ext cx="1255405" cy="40845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TextBox 387"/>
          <p:cNvSpPr txBox="1"/>
          <p:nvPr/>
        </p:nvSpPr>
        <p:spPr>
          <a:xfrm>
            <a:off x="39625097" y="14481869"/>
            <a:ext cx="1673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400" i="1" dirty="0" smtClean="0">
                <a:latin typeface="Sathu" charset="-34"/>
                <a:ea typeface="Sathu" charset="-34"/>
                <a:cs typeface="Sathu" charset="-34"/>
              </a:rPr>
              <a:t>     Fallback I/O</a:t>
            </a:r>
            <a:endParaRPr lang="en-US" sz="1400" i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89" name="Triangle 388"/>
          <p:cNvSpPr/>
          <p:nvPr/>
        </p:nvSpPr>
        <p:spPr>
          <a:xfrm>
            <a:off x="39565456" y="14531226"/>
            <a:ext cx="211375" cy="182220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2" name="Chart 3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9367357"/>
              </p:ext>
            </p:extLst>
          </p:nvPr>
        </p:nvGraphicFramePr>
        <p:xfrm>
          <a:off x="36124242" y="16470688"/>
          <a:ext cx="7096557" cy="3238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393" name="TextBox 392"/>
          <p:cNvSpPr txBox="1"/>
          <p:nvPr/>
        </p:nvSpPr>
        <p:spPr>
          <a:xfrm>
            <a:off x="37318098" y="16171331"/>
            <a:ext cx="428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athu" charset="-34"/>
                <a:ea typeface="Sathu" charset="-34"/>
                <a:cs typeface="Sathu" charset="-34"/>
              </a:rPr>
              <a:t>LMDBIO-MPIIO’s Training Time Breakdown</a:t>
            </a:r>
            <a:endParaRPr lang="en-US" sz="1600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29267580" y="15316200"/>
            <a:ext cx="6943574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  <a:latin typeface="Sathu" charset="-34"/>
                <a:ea typeface="Sathu" charset="-34"/>
                <a:cs typeface="Sathu" charset="-34"/>
              </a:rPr>
              <a:t>Experiments and Results</a:t>
            </a:r>
            <a:endParaRPr lang="en-US" sz="3800" dirty="0">
              <a:solidFill>
                <a:schemeClr val="bg1"/>
              </a:solidFill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29228143" y="23553910"/>
            <a:ext cx="6943574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  <a:latin typeface="Sathu" charset="-34"/>
                <a:ea typeface="Sathu" charset="-34"/>
                <a:cs typeface="Sathu" charset="-34"/>
              </a:rPr>
              <a:t>Conclusion</a:t>
            </a:r>
            <a:endParaRPr lang="en-US" sz="3800" dirty="0">
              <a:solidFill>
                <a:schemeClr val="bg1"/>
              </a:solidFill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29642286" y="26681668"/>
            <a:ext cx="454002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Sathu" charset="-34"/>
                <a:ea typeface="Sathu" charset="-34"/>
                <a:cs typeface="Sathu" charset="-34"/>
              </a:rPr>
              <a:t>Our Publications</a:t>
            </a:r>
            <a:endParaRPr lang="en-US" sz="1800" i="1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931120" y="27019803"/>
            <a:ext cx="12068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Sathu" charset="-34"/>
                <a:ea typeface="Sathu" charset="-34"/>
                <a:cs typeface="Sathu" charset="-34"/>
              </a:rPr>
              <a:t>Sarunya</a:t>
            </a:r>
            <a:r>
              <a:rPr lang="en-US" sz="1600" dirty="0"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600" dirty="0" err="1">
                <a:latin typeface="Sathu" charset="-34"/>
                <a:ea typeface="Sathu" charset="-34"/>
                <a:cs typeface="Sathu" charset="-34"/>
              </a:rPr>
              <a:t>Pumma</a:t>
            </a:r>
            <a:r>
              <a:rPr lang="en-US" sz="1600" dirty="0">
                <a:latin typeface="Sathu" charset="-34"/>
                <a:ea typeface="Sathu" charset="-34"/>
                <a:cs typeface="Sathu" charset="-34"/>
              </a:rPr>
              <a:t>, Min Si, Wu-Chun Feng and </a:t>
            </a:r>
            <a:r>
              <a:rPr lang="en-US" sz="1600" dirty="0" err="1">
                <a:latin typeface="Sathu" charset="-34"/>
                <a:ea typeface="Sathu" charset="-34"/>
                <a:cs typeface="Sathu" charset="-34"/>
              </a:rPr>
              <a:t>Pavan</a:t>
            </a:r>
            <a:r>
              <a:rPr lang="en-US" sz="1600" dirty="0"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600" dirty="0" err="1">
                <a:latin typeface="Sathu" charset="-34"/>
                <a:ea typeface="Sathu" charset="-34"/>
                <a:cs typeface="Sathu" charset="-34"/>
              </a:rPr>
              <a:t>Balaji</a:t>
            </a:r>
            <a:r>
              <a:rPr lang="en-US" sz="1600" dirty="0">
                <a:latin typeface="Sathu" charset="-34"/>
                <a:ea typeface="Sathu" charset="-34"/>
                <a:cs typeface="Sathu" charset="-34"/>
              </a:rPr>
              <a:t>.</a:t>
            </a:r>
            <a:r>
              <a:rPr lang="en-US" sz="1600" dirty="0">
                <a:solidFill>
                  <a:srgbClr val="FF6600"/>
                </a:solidFill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600" i="1" dirty="0">
                <a:solidFill>
                  <a:srgbClr val="FF6600"/>
                </a:solidFill>
                <a:latin typeface="Sathu" charset="-34"/>
                <a:ea typeface="Sathu" charset="-34"/>
                <a:cs typeface="Sathu" charset="-34"/>
              </a:rPr>
              <a:t>Towards Scalable Deep Learning </a:t>
            </a:r>
            <a:r>
              <a:rPr lang="en-US" sz="1600" i="1" dirty="0" smtClean="0">
                <a:solidFill>
                  <a:srgbClr val="FF6600"/>
                </a:solidFill>
                <a:latin typeface="Sathu" charset="-34"/>
                <a:ea typeface="Sathu" charset="-34"/>
                <a:cs typeface="Sathu" charset="-34"/>
              </a:rPr>
              <a:t>via I/O </a:t>
            </a:r>
            <a:r>
              <a:rPr lang="en-US" sz="1600" i="1" dirty="0">
                <a:solidFill>
                  <a:srgbClr val="FF6600"/>
                </a:solidFill>
                <a:latin typeface="Sathu" charset="-34"/>
                <a:ea typeface="Sathu" charset="-34"/>
                <a:cs typeface="Sathu" charset="-34"/>
              </a:rPr>
              <a:t>Analysis and Optimization.</a:t>
            </a:r>
            <a:r>
              <a:rPr lang="en-US" sz="1600" dirty="0">
                <a:solidFill>
                  <a:srgbClr val="FF6600"/>
                </a:solidFill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600" dirty="0">
                <a:latin typeface="Sathu" charset="-34"/>
                <a:ea typeface="Sathu" charset="-34"/>
                <a:cs typeface="Sathu" charset="-34"/>
              </a:rPr>
              <a:t>IEEE International Conference on High Performance Computing </a:t>
            </a:r>
            <a:r>
              <a:rPr lang="en-US" sz="1600" dirty="0" smtClean="0">
                <a:latin typeface="Sathu" charset="-34"/>
                <a:ea typeface="Sathu" charset="-34"/>
                <a:cs typeface="Sathu" charset="-34"/>
              </a:rPr>
              <a:t>and Communications </a:t>
            </a:r>
            <a:r>
              <a:rPr lang="en-US" sz="1600" dirty="0">
                <a:latin typeface="Sathu" charset="-34"/>
                <a:ea typeface="Sathu" charset="-34"/>
                <a:cs typeface="Sathu" charset="-34"/>
              </a:rPr>
              <a:t>(HPCC). Dec. 18-20, 2017, </a:t>
            </a:r>
            <a:r>
              <a:rPr lang="en-US" sz="1600" dirty="0" smtClean="0">
                <a:latin typeface="Sathu" charset="-34"/>
                <a:ea typeface="Sathu" charset="-34"/>
                <a:cs typeface="Sathu" charset="-34"/>
              </a:rPr>
              <a:t>Bangkok</a:t>
            </a:r>
            <a:r>
              <a:rPr lang="en-US" sz="1600" dirty="0">
                <a:latin typeface="Sathu" charset="-34"/>
                <a:ea typeface="Sathu" charset="-34"/>
                <a:cs typeface="Sathu" charset="-34"/>
              </a:rPr>
              <a:t>, Thailand.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30937201" y="27951825"/>
            <a:ext cx="11353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Sathu" charset="-34"/>
                <a:ea typeface="Sathu" charset="-34"/>
                <a:cs typeface="Sathu" charset="-34"/>
              </a:rPr>
              <a:t>Sarunya</a:t>
            </a:r>
            <a:r>
              <a:rPr lang="en-US" sz="1600" dirty="0"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600" dirty="0" err="1">
                <a:latin typeface="Sathu" charset="-34"/>
                <a:ea typeface="Sathu" charset="-34"/>
                <a:cs typeface="Sathu" charset="-34"/>
              </a:rPr>
              <a:t>Pumma</a:t>
            </a:r>
            <a:r>
              <a:rPr lang="en-US" sz="1600" dirty="0">
                <a:latin typeface="Sathu" charset="-34"/>
                <a:ea typeface="Sathu" charset="-34"/>
                <a:cs typeface="Sathu" charset="-34"/>
              </a:rPr>
              <a:t>, Min Si, Wu-Chun Feng and </a:t>
            </a:r>
            <a:r>
              <a:rPr lang="en-US" sz="1600" dirty="0" err="1">
                <a:latin typeface="Sathu" charset="-34"/>
                <a:ea typeface="Sathu" charset="-34"/>
                <a:cs typeface="Sathu" charset="-34"/>
              </a:rPr>
              <a:t>Pavan</a:t>
            </a:r>
            <a:r>
              <a:rPr lang="en-US" sz="1600" dirty="0"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600" dirty="0" err="1">
                <a:latin typeface="Sathu" charset="-34"/>
                <a:ea typeface="Sathu" charset="-34"/>
                <a:cs typeface="Sathu" charset="-34"/>
              </a:rPr>
              <a:t>Balaji</a:t>
            </a:r>
            <a:r>
              <a:rPr lang="en-US" sz="1600" dirty="0">
                <a:latin typeface="Sathu" charset="-34"/>
                <a:ea typeface="Sathu" charset="-34"/>
                <a:cs typeface="Sathu" charset="-34"/>
              </a:rPr>
              <a:t>.</a:t>
            </a:r>
            <a:r>
              <a:rPr lang="en-US" sz="1600" dirty="0">
                <a:solidFill>
                  <a:srgbClr val="FF6600"/>
                </a:solidFill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600" i="1" dirty="0">
                <a:solidFill>
                  <a:srgbClr val="FF6600"/>
                </a:solidFill>
                <a:latin typeface="Sathu" charset="-34"/>
                <a:ea typeface="Sathu" charset="-34"/>
                <a:cs typeface="Sathu" charset="-34"/>
              </a:rPr>
              <a:t>Parallel I/O Optimizations for Scalable Deep Learning. </a:t>
            </a:r>
            <a:r>
              <a:rPr lang="en-US" sz="1600" i="1" dirty="0" smtClean="0">
                <a:solidFill>
                  <a:srgbClr val="FF6600"/>
                </a:solidFill>
                <a:latin typeface="Sathu" charset="-34"/>
                <a:ea typeface="Sathu" charset="-34"/>
                <a:cs typeface="Sathu" charset="-34"/>
              </a:rPr>
              <a:t/>
            </a:r>
            <a:br>
              <a:rPr lang="en-US" sz="1600" i="1" dirty="0" smtClean="0">
                <a:solidFill>
                  <a:srgbClr val="FF6600"/>
                </a:solidFill>
                <a:latin typeface="Sathu" charset="-34"/>
                <a:ea typeface="Sathu" charset="-34"/>
                <a:cs typeface="Sathu" charset="-34"/>
              </a:rPr>
            </a:br>
            <a:r>
              <a:rPr lang="en-US" sz="1600" dirty="0" smtClean="0">
                <a:latin typeface="Sathu" charset="-34"/>
                <a:ea typeface="Sathu" charset="-34"/>
                <a:cs typeface="Sathu" charset="-34"/>
              </a:rPr>
              <a:t>IEEE </a:t>
            </a:r>
            <a:r>
              <a:rPr lang="en-US" sz="1600" dirty="0">
                <a:latin typeface="Sathu" charset="-34"/>
                <a:ea typeface="Sathu" charset="-34"/>
                <a:cs typeface="Sathu" charset="-34"/>
              </a:rPr>
              <a:t>International Conference on Parallel and Distributed Systems</a:t>
            </a:r>
            <a:r>
              <a:rPr lang="en-US" sz="1600" dirty="0" smtClean="0">
                <a:latin typeface="Sathu" charset="-34"/>
                <a:ea typeface="Sathu" charset="-34"/>
                <a:cs typeface="Sathu" charset="-34"/>
              </a:rPr>
              <a:t> (ICPADS). </a:t>
            </a:r>
            <a:r>
              <a:rPr lang="en-US" sz="1600" dirty="0">
                <a:latin typeface="Sathu" charset="-34"/>
                <a:ea typeface="Sathu" charset="-34"/>
                <a:cs typeface="Sathu" charset="-34"/>
              </a:rPr>
              <a:t>Dec. </a:t>
            </a:r>
            <a:r>
              <a:rPr lang="en-US" sz="1600" dirty="0" smtClean="0">
                <a:latin typeface="Sathu" charset="-34"/>
                <a:ea typeface="Sathu" charset="-34"/>
                <a:cs typeface="Sathu" charset="-34"/>
              </a:rPr>
              <a:t>15-17, </a:t>
            </a:r>
            <a:r>
              <a:rPr lang="en-US" sz="1600" dirty="0">
                <a:latin typeface="Sathu" charset="-34"/>
                <a:ea typeface="Sathu" charset="-34"/>
                <a:cs typeface="Sathu" charset="-34"/>
              </a:rPr>
              <a:t>2017, </a:t>
            </a:r>
            <a:r>
              <a:rPr lang="en-US" sz="1600" dirty="0" smtClean="0">
                <a:latin typeface="Sathu" charset="-34"/>
                <a:ea typeface="Sathu" charset="-34"/>
                <a:cs typeface="Sathu" charset="-34"/>
              </a:rPr>
              <a:t>Shenzhen, China.</a:t>
            </a:r>
            <a:endParaRPr lang="en-US" sz="1600" dirty="0">
              <a:latin typeface="Sathu" charset="-34"/>
              <a:ea typeface="Sathu" charset="-34"/>
              <a:cs typeface="Sathu" charset="-34"/>
            </a:endParaRPr>
          </a:p>
        </p:txBody>
      </p:sp>
      <p:graphicFrame>
        <p:nvGraphicFramePr>
          <p:cNvPr id="342" name="Chart 3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027747"/>
              </p:ext>
            </p:extLst>
          </p:nvPr>
        </p:nvGraphicFramePr>
        <p:xfrm>
          <a:off x="29547627" y="16489238"/>
          <a:ext cx="6543195" cy="3097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344" name="Chart 3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3352023"/>
              </p:ext>
            </p:extLst>
          </p:nvPr>
        </p:nvGraphicFramePr>
        <p:xfrm>
          <a:off x="29441177" y="19898599"/>
          <a:ext cx="6962618" cy="3330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</p:spTree>
    <p:extLst>
      <p:ext uri="{BB962C8B-B14F-4D97-AF65-F5344CB8AC3E}">
        <p14:creationId xmlns:p14="http://schemas.microsoft.com/office/powerpoint/2010/main" val="368565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3105</TotalTime>
  <Words>1861</Words>
  <Application>Microsoft Macintosh PowerPoint</Application>
  <PresentationFormat>Custom</PresentationFormat>
  <Paragraphs>293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Calibri</vt:lpstr>
      <vt:lpstr>Consolas</vt:lpstr>
      <vt:lpstr>Courier</vt:lpstr>
      <vt:lpstr>Garamond</vt:lpstr>
      <vt:lpstr>Garamond-Normal</vt:lpstr>
      <vt:lpstr>Sathu</vt:lpstr>
      <vt:lpstr>Times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katchaguy.are@hotmail.com</dc:creator>
  <cp:lastModifiedBy>Pavan Balaji</cp:lastModifiedBy>
  <cp:revision>441</cp:revision>
  <cp:lastPrinted>2017-09-05T07:04:34Z</cp:lastPrinted>
  <dcterms:created xsi:type="dcterms:W3CDTF">2016-07-21T07:15:02Z</dcterms:created>
  <dcterms:modified xsi:type="dcterms:W3CDTF">2017-09-06T08:58:23Z</dcterms:modified>
</cp:coreProperties>
</file>