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8" r:id="rId3"/>
    <p:sldId id="259" r:id="rId4"/>
    <p:sldId id="257" r:id="rId5"/>
    <p:sldId id="260" r:id="rId6"/>
    <p:sldId id="284" r:id="rId7"/>
    <p:sldId id="277" r:id="rId8"/>
    <p:sldId id="261" r:id="rId9"/>
    <p:sldId id="286" r:id="rId10"/>
    <p:sldId id="281" r:id="rId11"/>
    <p:sldId id="282" r:id="rId12"/>
    <p:sldId id="272" r:id="rId13"/>
    <p:sldId id="273" r:id="rId14"/>
    <p:sldId id="279" r:id="rId15"/>
    <p:sldId id="280" r:id="rId16"/>
    <p:sldId id="285" r:id="rId17"/>
    <p:sldId id="274" r:id="rId18"/>
    <p:sldId id="275" r:id="rId19"/>
    <p:sldId id="276" r:id="rId20"/>
    <p:sldId id="278" r:id="rId21"/>
    <p:sldId id="283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0F"/>
    <a:srgbClr val="004686"/>
    <a:srgbClr val="FF9300"/>
    <a:srgbClr val="FF7E79"/>
    <a:srgbClr val="FF8AD8"/>
    <a:srgbClr val="73FB79"/>
    <a:srgbClr val="D5FC79"/>
    <a:srgbClr val="73FEFF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15"/>
    <p:restoredTop sz="72771"/>
  </p:normalViewPr>
  <p:slideViewPr>
    <p:cSldViewPr snapToGrid="0" snapToObjects="1">
      <p:cViewPr varScale="1">
        <p:scale>
          <a:sx n="77" d="100"/>
          <a:sy n="77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adcastel/Dropbox/lwt_results/UTS_results/300_execution_overhea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adcastel/Dropbox/lwt_results/nQueens_result/nquee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995625546807"/>
          <c:y val="0.0388885243511228"/>
          <c:w val="0.813893263342082"/>
          <c:h val="0.8584262904636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Hoja5!$V$7</c:f>
              <c:strCache>
                <c:ptCount val="1"/>
                <c:pt idx="0">
                  <c:v>Stand-alone</c:v>
                </c:pt>
              </c:strCache>
            </c:strRef>
          </c:tx>
          <c:spPr>
            <a:solidFill>
              <a:srgbClr val="004686"/>
            </a:solidFill>
          </c:spPr>
          <c:invertIfNegative val="0"/>
          <c:cat>
            <c:strRef>
              <c:f>Hoja5!$W$6:$Z$6</c:f>
              <c:strCache>
                <c:ptCount val="4"/>
                <c:pt idx="0">
                  <c:v>Argobots(T)</c:v>
                </c:pt>
                <c:pt idx="1">
                  <c:v>Argobots(U)</c:v>
                </c:pt>
                <c:pt idx="2">
                  <c:v>MassiveThreads</c:v>
                </c:pt>
                <c:pt idx="3">
                  <c:v>Qthreads</c:v>
                </c:pt>
              </c:strCache>
            </c:strRef>
          </c:cat>
          <c:val>
            <c:numRef>
              <c:f>Hoja5!$W$7:$Z$7</c:f>
              <c:numCache>
                <c:formatCode>General</c:formatCode>
                <c:ptCount val="4"/>
                <c:pt idx="0">
                  <c:v>0.28</c:v>
                </c:pt>
                <c:pt idx="1">
                  <c:v>0.54</c:v>
                </c:pt>
                <c:pt idx="2">
                  <c:v>0.18</c:v>
                </c:pt>
                <c:pt idx="3">
                  <c:v>0.29</c:v>
                </c:pt>
              </c:numCache>
            </c:numRef>
          </c:val>
        </c:ser>
        <c:ser>
          <c:idx val="1"/>
          <c:order val="1"/>
          <c:tx>
            <c:strRef>
              <c:f>Hoja5!$V$8</c:f>
              <c:strCache>
                <c:ptCount val="1"/>
                <c:pt idx="0">
                  <c:v>Headers</c:v>
                </c:pt>
              </c:strCache>
            </c:strRef>
          </c:tx>
          <c:spPr>
            <a:solidFill>
              <a:srgbClr val="FF430F"/>
            </a:solidFill>
          </c:spPr>
          <c:invertIfNegative val="0"/>
          <c:cat>
            <c:strRef>
              <c:f>Hoja5!$W$6:$Z$6</c:f>
              <c:strCache>
                <c:ptCount val="4"/>
                <c:pt idx="0">
                  <c:v>Argobots(T)</c:v>
                </c:pt>
                <c:pt idx="1">
                  <c:v>Argobots(U)</c:v>
                </c:pt>
                <c:pt idx="2">
                  <c:v>MassiveThreads</c:v>
                </c:pt>
                <c:pt idx="3">
                  <c:v>Qthreads</c:v>
                </c:pt>
              </c:strCache>
            </c:strRef>
          </c:cat>
          <c:val>
            <c:numRef>
              <c:f>Hoja5!$W$8:$Z$8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0.05</c:v>
                </c:pt>
                <c:pt idx="3">
                  <c:v>0.06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6519184"/>
        <c:axId val="-2136517200"/>
      </c:barChart>
      <c:catAx>
        <c:axId val="-2136519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 rot="0"/>
          <a:lstStyle/>
          <a:p>
            <a:pPr>
              <a:defRPr sz="1100"/>
            </a:pPr>
            <a:endParaRPr lang="es-ES_tradnl"/>
          </a:p>
        </c:txPr>
        <c:crossAx val="-2136517200"/>
        <c:crosses val="autoZero"/>
        <c:auto val="1"/>
        <c:lblAlgn val="ctr"/>
        <c:lblOffset val="100"/>
        <c:noMultiLvlLbl val="0"/>
      </c:catAx>
      <c:valAx>
        <c:axId val="-2136517200"/>
        <c:scaling>
          <c:orientation val="minMax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Overhead (%)</a:t>
                </a:r>
              </a:p>
            </c:rich>
          </c:tx>
          <c:layout>
            <c:manualLayout>
              <c:xMode val="edge"/>
              <c:yMode val="edge"/>
              <c:x val="0.0"/>
              <c:y val="0.28411162146398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_tradnl"/>
          </a:p>
        </c:txPr>
        <c:crossAx val="-2136519184"/>
        <c:crosses val="autoZero"/>
        <c:crossBetween val="between"/>
      </c:valAx>
      <c:spPr>
        <a:noFill/>
      </c:spPr>
    </c:plotArea>
    <c:legend>
      <c:legendPos val="t"/>
      <c:layout>
        <c:manualLayout>
          <c:xMode val="edge"/>
          <c:yMode val="edge"/>
          <c:x val="0.411971784776903"/>
          <c:y val="0.0509259259259259"/>
          <c:w val="0.584389545056868"/>
          <c:h val="0.0929764508603091"/>
        </c:manualLayout>
      </c:layout>
      <c:overlay val="0"/>
      <c:txPr>
        <a:bodyPr/>
        <a:lstStyle/>
        <a:p>
          <a:pPr>
            <a:defRPr sz="1400"/>
          </a:pPr>
          <a:endParaRPr lang="es-ES_tradnl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551181102362"/>
          <c:y val="0.0277777777777778"/>
          <c:w val="0.808337707786527"/>
          <c:h val="0.8440438174394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'12'!$AV$9</c:f>
              <c:strCache>
                <c:ptCount val="1"/>
                <c:pt idx="0">
                  <c:v>Stand-alone</c:v>
                </c:pt>
              </c:strCache>
            </c:strRef>
          </c:tx>
          <c:spPr>
            <a:solidFill>
              <a:srgbClr val="004686"/>
            </a:solidFill>
          </c:spPr>
          <c:invertIfNegative val="0"/>
          <c:cat>
            <c:strRef>
              <c:f>'12'!$AW$8:$AY$8</c:f>
              <c:strCache>
                <c:ptCount val="3"/>
                <c:pt idx="0">
                  <c:v>Argobots</c:v>
                </c:pt>
                <c:pt idx="1">
                  <c:v>MassiveThreads</c:v>
                </c:pt>
                <c:pt idx="2">
                  <c:v>Qthreads</c:v>
                </c:pt>
              </c:strCache>
            </c:strRef>
          </c:cat>
          <c:val>
            <c:numRef>
              <c:f>'12'!$AW$9:$AY$9</c:f>
              <c:numCache>
                <c:formatCode>General</c:formatCode>
                <c:ptCount val="3"/>
                <c:pt idx="0">
                  <c:v>0.35</c:v>
                </c:pt>
                <c:pt idx="1">
                  <c:v>0.49</c:v>
                </c:pt>
                <c:pt idx="2">
                  <c:v>0.56</c:v>
                </c:pt>
              </c:numCache>
            </c:numRef>
          </c:val>
        </c:ser>
        <c:ser>
          <c:idx val="1"/>
          <c:order val="1"/>
          <c:tx>
            <c:strRef>
              <c:f>'12'!$AV$10</c:f>
              <c:strCache>
                <c:ptCount val="1"/>
                <c:pt idx="0">
                  <c:v>Headers</c:v>
                </c:pt>
              </c:strCache>
            </c:strRef>
          </c:tx>
          <c:spPr>
            <a:solidFill>
              <a:srgbClr val="FF430F"/>
            </a:solidFill>
          </c:spPr>
          <c:invertIfNegative val="0"/>
          <c:cat>
            <c:strRef>
              <c:f>'12'!$AW$8:$AY$8</c:f>
              <c:strCache>
                <c:ptCount val="3"/>
                <c:pt idx="0">
                  <c:v>Argobots</c:v>
                </c:pt>
                <c:pt idx="1">
                  <c:v>MassiveThreads</c:v>
                </c:pt>
                <c:pt idx="2">
                  <c:v>Qthreads</c:v>
                </c:pt>
              </c:strCache>
            </c:strRef>
          </c:cat>
          <c:val>
            <c:numRef>
              <c:f>'12'!$AW$10:$AY$10</c:f>
              <c:numCache>
                <c:formatCode>General</c:formatCode>
                <c:ptCount val="3"/>
                <c:pt idx="0">
                  <c:v>0.05</c:v>
                </c:pt>
                <c:pt idx="1">
                  <c:v>0.0</c:v>
                </c:pt>
                <c:pt idx="2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2408112"/>
        <c:axId val="-2112405136"/>
      </c:barChart>
      <c:catAx>
        <c:axId val="-2112408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/>
          <a:lstStyle/>
          <a:p>
            <a:pPr>
              <a:defRPr sz="1400"/>
            </a:pPr>
            <a:endParaRPr lang="es-ES_tradnl"/>
          </a:p>
        </c:txPr>
        <c:crossAx val="-2112405136"/>
        <c:crosses val="autoZero"/>
        <c:auto val="1"/>
        <c:lblAlgn val="ctr"/>
        <c:lblOffset val="100"/>
        <c:noMultiLvlLbl val="0"/>
      </c:catAx>
      <c:valAx>
        <c:axId val="-21124051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Overhead (%)</a:t>
                </a:r>
              </a:p>
            </c:rich>
          </c:tx>
          <c:layout>
            <c:manualLayout>
              <c:xMode val="edge"/>
              <c:yMode val="edge"/>
              <c:x val="0.0"/>
              <c:y val="0.27485236220472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_tradnl"/>
          </a:p>
        </c:txPr>
        <c:crossAx val="-2112408112"/>
        <c:crosses val="autoZero"/>
        <c:crossBetween val="between"/>
      </c:valAx>
      <c:spPr>
        <a:noFill/>
      </c:spPr>
    </c:plotArea>
    <c:legend>
      <c:legendPos val="t"/>
      <c:layout>
        <c:manualLayout>
          <c:xMode val="edge"/>
          <c:yMode val="edge"/>
          <c:x val="0.117527340332458"/>
          <c:y val="0.0416666666666667"/>
          <c:w val="0.528833989501312"/>
          <c:h val="0.0929764508603091"/>
        </c:manualLayout>
      </c:layout>
      <c:overlay val="0"/>
      <c:txPr>
        <a:bodyPr/>
        <a:lstStyle/>
        <a:p>
          <a:pPr>
            <a:defRPr sz="1400"/>
          </a:pPr>
          <a:endParaRPr lang="es-ES_tradnl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21192-B61B-114A-9BE5-E481B6743826}" type="datetimeFigureOut">
              <a:rPr lang="es-ES_tradnl" smtClean="0"/>
              <a:t>1/9/17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F89E-E411-744D-A474-0E064B902BD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44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F89E-E411-744D-A474-0E064B902BD8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045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F89E-E411-744D-A474-0E064B902BD8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323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F89E-E411-744D-A474-0E064B902BD8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615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F89E-E411-744D-A474-0E064B902BD8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167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F89E-E411-744D-A474-0E064B902BD8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767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F89E-E411-744D-A474-0E064B902BD8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6768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F89E-E411-744D-A474-0E064B902BD8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30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BF34-C90B-084F-B74C-8781AB70E1C2}" type="datetime1">
              <a:rPr lang="es-ES_tradnl" smtClean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EFED-DE5D-8742-AC3A-AF86535431FA}" type="datetime1">
              <a:rPr lang="es-ES_tradnl" smtClean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4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95D8-AD93-F949-93EC-AB54DD8732F9}" type="datetime1">
              <a:rPr lang="es-ES_tradnl" smtClean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00-D821-EF49-9364-9DCDB46CA5E4}" type="datetime1">
              <a:rPr lang="es-ES_tradnl" smtClean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2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3877-297D-B041-B834-608D0C8458AB}" type="datetime1">
              <a:rPr lang="es-ES_tradnl" smtClean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BC43-D06F-A34B-BB1E-3D91804CF573}" type="datetime1">
              <a:rPr lang="es-ES_tradnl" smtClean="0"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00DA-5423-F64A-9169-47F19CF1F8BE}" type="datetime1">
              <a:rPr lang="es-ES_tradnl" smtClean="0"/>
              <a:t>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4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BA7-0BCA-5941-A667-7E8F2A3C8169}" type="datetime1">
              <a:rPr lang="es-ES_tradnl" smtClean="0"/>
              <a:t>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5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F547-D41F-B04E-9E0C-78D596DDE391}" type="datetime1">
              <a:rPr lang="es-ES_tradnl" smtClean="0"/>
              <a:t>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2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ADB52B-0A11-FF4B-8E51-E2A288AB8CC8}" type="datetime1">
              <a:rPr lang="es-ES_tradnl" smtClean="0"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9EDA-2FD7-EF47-97D1-1C9F39569530}" type="datetime1">
              <a:rPr lang="es-ES_tradnl" smtClean="0"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6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D48562-D37F-5944-8EBB-E42C36E44E61}" type="datetime1">
              <a:rPr lang="es-ES_tradnl" smtClean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7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n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995" y="5153891"/>
            <a:ext cx="2503572" cy="11660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09531" y="882290"/>
            <a:ext cx="10058400" cy="3414713"/>
          </a:xfrm>
        </p:spPr>
        <p:txBody>
          <a:bodyPr>
            <a:normAutofit/>
          </a:bodyPr>
          <a:lstStyle/>
          <a:p>
            <a:pPr algn="ctr"/>
            <a:r>
              <a:rPr lang="es-ES_tradnl" sz="6000" dirty="0" smtClean="0"/>
              <a:t>GLT: A </a:t>
            </a:r>
            <a:r>
              <a:rPr lang="es-ES_tradnl" sz="6000" dirty="0" err="1" smtClean="0"/>
              <a:t>Unified</a:t>
            </a:r>
            <a:r>
              <a:rPr lang="es-ES_tradnl" sz="6000" dirty="0" smtClean="0"/>
              <a:t> API </a:t>
            </a:r>
            <a:r>
              <a:rPr lang="es-ES_tradnl" sz="6000" dirty="0" err="1" smtClean="0"/>
              <a:t>for</a:t>
            </a:r>
            <a:r>
              <a:rPr lang="es-ES_tradnl" sz="6000" dirty="0" smtClean="0"/>
              <a:t> </a:t>
            </a:r>
            <a:r>
              <a:rPr lang="es-ES_tradnl" sz="6000" dirty="0" err="1" smtClean="0"/>
              <a:t>Lightweight</a:t>
            </a:r>
            <a:r>
              <a:rPr lang="es-ES_tradnl" sz="6000" dirty="0" smtClean="0"/>
              <a:t> </a:t>
            </a:r>
            <a:r>
              <a:rPr lang="es-ES_tradnl" sz="6000" dirty="0" err="1" smtClean="0"/>
              <a:t>Thread</a:t>
            </a:r>
            <a:r>
              <a:rPr lang="es-ES_tradnl" sz="6000" dirty="0" smtClean="0"/>
              <a:t> </a:t>
            </a:r>
            <a:r>
              <a:rPr lang="es-ES_tradnl" sz="6000" dirty="0" err="1" smtClean="0"/>
              <a:t>Libraries</a:t>
            </a:r>
            <a:r>
              <a:rPr lang="es-ES_tradnl" sz="6000" dirty="0" smtClean="0"/>
              <a:t/>
            </a:r>
            <a:br>
              <a:rPr lang="es-ES_tradnl" sz="6000" dirty="0" smtClean="0"/>
            </a:br>
            <a:r>
              <a:rPr lang="es-ES_tradnl" sz="6000" dirty="0"/>
              <a:t/>
            </a:r>
            <a:br>
              <a:rPr lang="es-ES_tradnl" sz="6000" dirty="0"/>
            </a:br>
            <a:endParaRPr lang="es-ES_tradnl" sz="6000" dirty="0"/>
          </a:p>
        </p:txBody>
      </p:sp>
      <p:pic>
        <p:nvPicPr>
          <p:cNvPr id="5" name="Picture 9" descr="bs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74" y="5357493"/>
            <a:ext cx="3328633" cy="8936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0" y="5470316"/>
            <a:ext cx="4165443" cy="733243"/>
          </a:xfrm>
          <a:prstGeom prst="rect">
            <a:avLst/>
          </a:prstGeom>
        </p:spPr>
      </p:pic>
      <p:sp>
        <p:nvSpPr>
          <p:cNvPr id="9" name="TextBox 3"/>
          <p:cNvSpPr txBox="1"/>
          <p:nvPr/>
        </p:nvSpPr>
        <p:spPr>
          <a:xfrm>
            <a:off x="1350459" y="3111160"/>
            <a:ext cx="3342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tx2"/>
                </a:solidFill>
              </a:rPr>
              <a:t>Adrián Castelló</a:t>
            </a:r>
          </a:p>
          <a:p>
            <a:pPr algn="ctr"/>
            <a:r>
              <a:rPr lang="en-US" sz="2000" dirty="0" smtClean="0"/>
              <a:t> Rafael Mayo</a:t>
            </a:r>
          </a:p>
          <a:p>
            <a:pPr algn="ctr"/>
            <a:r>
              <a:rPr lang="en-US" sz="2000" dirty="0" smtClean="0"/>
              <a:t>Enrique S. Quintana-</a:t>
            </a:r>
            <a:r>
              <a:rPr lang="en-US" sz="2000" dirty="0" err="1" smtClean="0"/>
              <a:t>Ortí</a:t>
            </a:r>
            <a:endParaRPr lang="en-US" sz="2000" dirty="0" smtClean="0"/>
          </a:p>
          <a:p>
            <a:pPr algn="ctr"/>
            <a:endParaRPr lang="en-US" sz="2000" i="1" dirty="0" smtClean="0"/>
          </a:p>
          <a:p>
            <a:pPr algn="ctr"/>
            <a:r>
              <a:rPr lang="en-US" sz="2000" i="1" dirty="0" err="1" smtClean="0"/>
              <a:t>Universitat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Jaume</a:t>
            </a:r>
            <a:r>
              <a:rPr lang="en-US" sz="2000" i="1" dirty="0" smtClean="0"/>
              <a:t> I de Castelló</a:t>
            </a:r>
          </a:p>
          <a:p>
            <a:pPr algn="ctr"/>
            <a:r>
              <a:rPr lang="en-US" sz="2000" i="1" dirty="0" smtClean="0"/>
              <a:t>(Spain)</a:t>
            </a:r>
            <a:endParaRPr lang="en-US" sz="2000" i="1" dirty="0"/>
          </a:p>
        </p:txBody>
      </p:sp>
      <p:sp>
        <p:nvSpPr>
          <p:cNvPr id="10" name="TextBox 5"/>
          <p:cNvSpPr txBox="1"/>
          <p:nvPr/>
        </p:nvSpPr>
        <p:spPr>
          <a:xfrm>
            <a:off x="4884418" y="3111160"/>
            <a:ext cx="3016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Antonio J. Peña</a:t>
            </a:r>
          </a:p>
          <a:p>
            <a:pPr algn="ctr"/>
            <a:endParaRPr lang="en-US" sz="2000" i="1" dirty="0" smtClean="0"/>
          </a:p>
          <a:p>
            <a:pPr algn="ctr"/>
            <a:r>
              <a:rPr lang="en-US" sz="2000" i="1" dirty="0" smtClean="0"/>
              <a:t>Barcelona  Supercomputing Center (Spain)</a:t>
            </a:r>
            <a:endParaRPr lang="en-US" sz="2000" i="1" dirty="0"/>
          </a:p>
        </p:txBody>
      </p:sp>
      <p:sp>
        <p:nvSpPr>
          <p:cNvPr id="11" name="TextBox 6"/>
          <p:cNvSpPr txBox="1"/>
          <p:nvPr/>
        </p:nvSpPr>
        <p:spPr>
          <a:xfrm>
            <a:off x="8091967" y="3134512"/>
            <a:ext cx="2635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Sangmin</a:t>
            </a:r>
            <a:r>
              <a:rPr lang="en-US" sz="2000" dirty="0" smtClean="0"/>
              <a:t> </a:t>
            </a:r>
            <a:r>
              <a:rPr lang="en-US" sz="2000" dirty="0" err="1" smtClean="0"/>
              <a:t>Seo</a:t>
            </a:r>
            <a:endParaRPr lang="en-US" sz="2000" dirty="0" smtClean="0"/>
          </a:p>
          <a:p>
            <a:pPr algn="ctr"/>
            <a:r>
              <a:rPr lang="en-US" sz="2000" dirty="0" err="1" smtClean="0"/>
              <a:t>Pavan</a:t>
            </a:r>
            <a:r>
              <a:rPr lang="en-US" sz="2000" dirty="0" smtClean="0"/>
              <a:t> </a:t>
            </a:r>
            <a:r>
              <a:rPr lang="en-US" sz="2000" dirty="0" err="1" smtClean="0"/>
              <a:t>Balaji</a:t>
            </a:r>
            <a:r>
              <a:rPr lang="en-US" sz="2000" dirty="0" smtClean="0"/>
              <a:t> </a:t>
            </a:r>
            <a:endParaRPr lang="en-US" sz="2000" dirty="0"/>
          </a:p>
          <a:p>
            <a:pPr algn="ctr"/>
            <a:endParaRPr lang="en-US" sz="2000" i="1" dirty="0"/>
          </a:p>
          <a:p>
            <a:pPr algn="ctr"/>
            <a:r>
              <a:rPr lang="en-US" sz="2000" i="1" dirty="0" smtClean="0"/>
              <a:t>Argonne National Lab</a:t>
            </a:r>
          </a:p>
          <a:p>
            <a:pPr algn="ctr"/>
            <a:r>
              <a:rPr lang="en-US" sz="2000" i="1" dirty="0" smtClean="0"/>
              <a:t>(USA)</a:t>
            </a:r>
            <a:endParaRPr lang="en-US" sz="2000" i="1" dirty="0"/>
          </a:p>
        </p:txBody>
      </p:sp>
      <p:sp>
        <p:nvSpPr>
          <p:cNvPr id="12" name="TextBox 7"/>
          <p:cNvSpPr txBox="1"/>
          <p:nvPr/>
        </p:nvSpPr>
        <p:spPr>
          <a:xfrm>
            <a:off x="4975502" y="6442613"/>
            <a:ext cx="728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Euro-Par 2017</a:t>
            </a:r>
            <a:r>
              <a:rPr lang="en-US" dirty="0">
                <a:solidFill>
                  <a:srgbClr val="A6A6A6"/>
                </a:solidFill>
              </a:rPr>
              <a:t>. </a:t>
            </a:r>
            <a:r>
              <a:rPr lang="en-US" dirty="0" smtClean="0">
                <a:solidFill>
                  <a:srgbClr val="A6A6A6"/>
                </a:solidFill>
              </a:rPr>
              <a:t>28</a:t>
            </a:r>
            <a:r>
              <a:rPr lang="en-US" baseline="30000" dirty="0" smtClean="0">
                <a:solidFill>
                  <a:srgbClr val="A6A6A6"/>
                </a:solidFill>
              </a:rPr>
              <a:t>th</a:t>
            </a:r>
            <a:r>
              <a:rPr lang="en-US" dirty="0" smtClean="0">
                <a:solidFill>
                  <a:srgbClr val="A6A6A6"/>
                </a:solidFill>
              </a:rPr>
              <a:t> August – 1</a:t>
            </a:r>
            <a:r>
              <a:rPr lang="en-US" baseline="30000" dirty="0" smtClean="0">
                <a:solidFill>
                  <a:srgbClr val="A6A6A6"/>
                </a:solidFill>
              </a:rPr>
              <a:t>st</a:t>
            </a:r>
            <a:r>
              <a:rPr lang="en-US" dirty="0" smtClean="0">
                <a:solidFill>
                  <a:srgbClr val="A6A6A6"/>
                </a:solidFill>
              </a:rPr>
              <a:t> September. Santiago de </a:t>
            </a:r>
            <a:r>
              <a:rPr lang="en-US" dirty="0" err="1" smtClean="0">
                <a:solidFill>
                  <a:srgbClr val="A6A6A6"/>
                </a:solidFill>
              </a:rPr>
              <a:t>Compostela</a:t>
            </a:r>
            <a:r>
              <a:rPr lang="en-US" dirty="0" smtClean="0">
                <a:solidFill>
                  <a:srgbClr val="A6A6A6"/>
                </a:solidFill>
              </a:rPr>
              <a:t> (Spain)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GLT objects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04744"/>
              </p:ext>
            </p:extLst>
          </p:nvPr>
        </p:nvGraphicFramePr>
        <p:xfrm>
          <a:off x="1369053" y="1388732"/>
          <a:ext cx="91606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157"/>
                <a:gridCol w="2290157"/>
                <a:gridCol w="2290157"/>
                <a:gridCol w="2290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GLT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Argobots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Qthreads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MassiveThreads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GLT_thread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ABT_xstream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qthread_sheperd_id_t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myth_thread_t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GLT_ult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ABT_thread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aligned_t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myth_thread_t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GLT_tasklet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ABT_task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aligned_t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myth_thread_t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GLT_mutex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ABT_mutex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 smtClean="0"/>
                        <a:t>aligned_t</a:t>
                      </a:r>
                      <a:endParaRPr lang="es-ES_trad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myth_mutex_t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GLT_barrier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ABT_barrier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qt_barrier_t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myth_barrier_t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GLT_cond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ABT_cond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aligned_t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myth_cond_t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30" y="4282884"/>
            <a:ext cx="2619496" cy="1878628"/>
          </a:xfrm>
          <a:prstGeom prst="rect">
            <a:avLst/>
          </a:prstGeom>
        </p:spPr>
      </p:pic>
      <p:grpSp>
        <p:nvGrpSpPr>
          <p:cNvPr id="9" name="Agrupar 8"/>
          <p:cNvGrpSpPr/>
          <p:nvPr/>
        </p:nvGrpSpPr>
        <p:grpSpPr>
          <a:xfrm>
            <a:off x="1369053" y="4803636"/>
            <a:ext cx="5247762" cy="922473"/>
            <a:chOff x="1103162" y="4836887"/>
            <a:chExt cx="5968888" cy="1049236"/>
          </a:xfrm>
        </p:grpSpPr>
        <p:sp>
          <p:nvSpPr>
            <p:cNvPr id="13" name="Rectangle 1"/>
            <p:cNvSpPr/>
            <p:nvPr/>
          </p:nvSpPr>
          <p:spPr>
            <a:xfrm>
              <a:off x="1103162" y="4836887"/>
              <a:ext cx="5968888" cy="51081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GLT common API</a:t>
              </a:r>
              <a:endParaRPr lang="en-US" dirty="0"/>
            </a:p>
          </p:txBody>
        </p:sp>
        <p:sp>
          <p:nvSpPr>
            <p:cNvPr id="14" name="Rectangle 3"/>
            <p:cNvSpPr/>
            <p:nvPr/>
          </p:nvSpPr>
          <p:spPr>
            <a:xfrm>
              <a:off x="1103162" y="5444339"/>
              <a:ext cx="1943052" cy="441784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Qthreads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15790" y="5444339"/>
              <a:ext cx="1943052" cy="44178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MassiveThreads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28998" y="5444339"/>
              <a:ext cx="1943052" cy="441784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Argobots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25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GLT semantic mapping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9049"/>
              </p:ext>
            </p:extLst>
          </p:nvPr>
        </p:nvGraphicFramePr>
        <p:xfrm>
          <a:off x="1369053" y="1388732"/>
          <a:ext cx="91606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157"/>
                <a:gridCol w="2290157"/>
                <a:gridCol w="2290157"/>
                <a:gridCol w="2290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GLT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Argobots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Qthreads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MassiveThreads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glt_ult_creation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ABT_thread_create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qthread_fork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myth_create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glt_tasklet_creation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ABT_task_create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 smtClean="0"/>
                        <a:t>qthread_fork</a:t>
                      </a:r>
                      <a:endParaRPr lang="es-ES_trad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myth_create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glt_ult_creation_to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ABT_thread_create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qthread_fork_to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myth_create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glt_yield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ABT_thread_yield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 smtClean="0"/>
                        <a:t>qthread_yield</a:t>
                      </a:r>
                      <a:endParaRPr lang="es-ES_trad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myth_yield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glt_ult_join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ABT_thread_free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qthread_readFF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myth_join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30" y="4282884"/>
            <a:ext cx="2619496" cy="1878628"/>
          </a:xfrm>
          <a:prstGeom prst="rect">
            <a:avLst/>
          </a:prstGeom>
        </p:spPr>
      </p:pic>
      <p:grpSp>
        <p:nvGrpSpPr>
          <p:cNvPr id="9" name="Agrupar 8"/>
          <p:cNvGrpSpPr/>
          <p:nvPr/>
        </p:nvGrpSpPr>
        <p:grpSpPr>
          <a:xfrm>
            <a:off x="1369053" y="4803636"/>
            <a:ext cx="5247762" cy="922473"/>
            <a:chOff x="1103162" y="4836887"/>
            <a:chExt cx="5968888" cy="1049236"/>
          </a:xfrm>
        </p:grpSpPr>
        <p:sp>
          <p:nvSpPr>
            <p:cNvPr id="13" name="Rectangle 1"/>
            <p:cNvSpPr/>
            <p:nvPr/>
          </p:nvSpPr>
          <p:spPr>
            <a:xfrm>
              <a:off x="1103162" y="4836887"/>
              <a:ext cx="5968888" cy="51081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GLT common API</a:t>
              </a:r>
              <a:endParaRPr lang="en-US" dirty="0"/>
            </a:p>
          </p:txBody>
        </p:sp>
        <p:sp>
          <p:nvSpPr>
            <p:cNvPr id="14" name="Rectangle 3"/>
            <p:cNvSpPr/>
            <p:nvPr/>
          </p:nvSpPr>
          <p:spPr>
            <a:xfrm>
              <a:off x="1103162" y="5444339"/>
              <a:ext cx="1943052" cy="441784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Qthreads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15790" y="5444339"/>
              <a:ext cx="1943052" cy="44178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MassiveThreads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28998" y="5444339"/>
              <a:ext cx="1943052" cy="441784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Argobots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9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GLT improves </a:t>
            </a:r>
            <a:r>
              <a:rPr lang="en-US" sz="3200" dirty="0" err="1" smtClean="0"/>
              <a:t>Pthreads</a:t>
            </a:r>
            <a:r>
              <a:rPr lang="en-US" sz="3200" dirty="0" smtClean="0"/>
              <a:t> API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8347684" y="2370501"/>
            <a:ext cx="268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Library-</a:t>
            </a:r>
            <a:r>
              <a:rPr lang="es-ES_tradnl" dirty="0" err="1" smtClean="0"/>
              <a:t>thread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(N:1)</a:t>
            </a:r>
            <a:endParaRPr lang="es-ES_tradn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918475" y="2370501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Hybrid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(M:N)</a:t>
            </a:r>
            <a:endParaRPr lang="es-ES_tradn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64229" y="2370501"/>
            <a:ext cx="265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Kernel-thread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(N:1)</a:t>
            </a:r>
            <a:endParaRPr lang="es-ES_tradnl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347684" y="4356012"/>
            <a:ext cx="2690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ULT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Just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thread</a:t>
            </a:r>
            <a:r>
              <a:rPr lang="es-ES_tradnl" dirty="0" smtClean="0"/>
              <a:t> at a time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Constrains</a:t>
            </a:r>
            <a:r>
              <a:rPr lang="es-ES_tradnl" dirty="0" smtClean="0"/>
              <a:t> </a:t>
            </a:r>
            <a:r>
              <a:rPr lang="es-ES_tradnl" dirty="0" err="1" smtClean="0"/>
              <a:t>concurrency</a:t>
            </a:r>
            <a:endParaRPr lang="es-ES_tradnl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30637" y="4356012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Glibc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High </a:t>
            </a:r>
            <a:r>
              <a:rPr lang="es-ES_tradnl" dirty="0" err="1" smtClean="0"/>
              <a:t>overhead</a:t>
            </a:r>
            <a:r>
              <a:rPr lang="es-ES_tradnl" dirty="0" smtClean="0"/>
              <a:t> </a:t>
            </a:r>
            <a:r>
              <a:rPr lang="es-ES_tradnl" dirty="0" err="1" smtClean="0"/>
              <a:t>because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OS</a:t>
            </a:r>
            <a:endParaRPr lang="es-ES_tradnl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277273" y="4356012"/>
            <a:ext cx="297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b="1" dirty="0" err="1" smtClean="0">
                <a:solidFill>
                  <a:schemeClr val="accent5"/>
                </a:solidFill>
              </a:rPr>
              <a:t>Lightweight</a:t>
            </a:r>
            <a:r>
              <a:rPr lang="es-ES_tradnl" b="1" dirty="0" smtClean="0">
                <a:solidFill>
                  <a:schemeClr val="accent5"/>
                </a:solidFill>
              </a:rPr>
              <a:t> </a:t>
            </a:r>
            <a:r>
              <a:rPr lang="es-ES_tradnl" b="1" dirty="0" err="1" smtClean="0">
                <a:solidFill>
                  <a:schemeClr val="accent5"/>
                </a:solidFill>
              </a:rPr>
              <a:t>Thread</a:t>
            </a:r>
            <a:r>
              <a:rPr lang="es-ES_tradnl" b="1" dirty="0" smtClean="0">
                <a:solidFill>
                  <a:schemeClr val="accent5"/>
                </a:solidFill>
              </a:rPr>
              <a:t> </a:t>
            </a:r>
            <a:r>
              <a:rPr lang="es-ES_tradnl" b="1" dirty="0" err="1" smtClean="0">
                <a:solidFill>
                  <a:schemeClr val="accent5"/>
                </a:solidFill>
              </a:rPr>
              <a:t>model</a:t>
            </a:r>
            <a:endParaRPr lang="es-ES_tradnl" b="1" dirty="0" smtClean="0">
              <a:solidFill>
                <a:schemeClr val="accent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r>
              <a:rPr lang="es-ES_tradnl" dirty="0" smtClean="0"/>
              <a:t> </a:t>
            </a:r>
            <a:r>
              <a:rPr lang="es-ES_tradnl" dirty="0" err="1" smtClean="0"/>
              <a:t>scheduler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430637" y="1160462"/>
            <a:ext cx="4431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Programming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model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point</a:t>
            </a:r>
            <a:r>
              <a:rPr lang="es-ES_tradnl" sz="2400" dirty="0" smtClean="0"/>
              <a:t> of </a:t>
            </a:r>
            <a:r>
              <a:rPr lang="es-ES_tradnl" sz="2400" dirty="0" err="1" smtClean="0"/>
              <a:t>view</a:t>
            </a:r>
            <a:endParaRPr lang="es-ES_tradnl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3" y="2815282"/>
            <a:ext cx="3834711" cy="110393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67" y="2839678"/>
            <a:ext cx="3748271" cy="134407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108" y="2789426"/>
            <a:ext cx="3982281" cy="11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GLT improves </a:t>
            </a:r>
            <a:r>
              <a:rPr lang="en-US" sz="3200" dirty="0" err="1" smtClean="0"/>
              <a:t>Pthreads</a:t>
            </a:r>
            <a:r>
              <a:rPr lang="en-US" sz="3200" dirty="0" smtClean="0"/>
              <a:t> API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430637" y="1160462"/>
            <a:ext cx="3036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Semantic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point</a:t>
            </a:r>
            <a:r>
              <a:rPr lang="es-ES_tradnl" sz="2400" dirty="0" smtClean="0"/>
              <a:t> of </a:t>
            </a:r>
            <a:r>
              <a:rPr lang="es-ES_tradnl" sz="2400" dirty="0" err="1" smtClean="0"/>
              <a:t>view</a:t>
            </a:r>
            <a:endParaRPr lang="es-ES_tradnl" sz="24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4765"/>
              </p:ext>
            </p:extLst>
          </p:nvPr>
        </p:nvGraphicFramePr>
        <p:xfrm>
          <a:off x="1885367" y="251747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Functionality</a:t>
                      </a:r>
                      <a:r>
                        <a:rPr lang="es-ES_tradnl" dirty="0" smtClean="0"/>
                        <a:t>/API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Pthreads</a:t>
                      </a:r>
                      <a:r>
                        <a:rPr lang="es-ES_tradnl" dirty="0" smtClean="0"/>
                        <a:t> API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GLT API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Pthreads</a:t>
                      </a:r>
                      <a:r>
                        <a:rPr lang="es-ES_tradnl" dirty="0" smtClean="0"/>
                        <a:t> API </a:t>
                      </a:r>
                      <a:r>
                        <a:rPr lang="es-ES_tradnl" dirty="0" err="1" smtClean="0"/>
                        <a:t>functions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accent5"/>
                          </a:solidFill>
                        </a:rPr>
                        <a:t>Yes</a:t>
                      </a:r>
                      <a:endParaRPr lang="es-ES_tradnl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accent5"/>
                          </a:solidFill>
                        </a:rPr>
                        <a:t>Yes</a:t>
                      </a:r>
                      <a:endParaRPr lang="es-ES_tradnl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Yield</a:t>
                      </a:r>
                      <a:r>
                        <a:rPr lang="es-ES_tradnl" dirty="0" smtClean="0"/>
                        <a:t> / </a:t>
                      </a:r>
                      <a:r>
                        <a:rPr lang="es-ES_tradnl" dirty="0" err="1" smtClean="0"/>
                        <a:t>Yield_to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No*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accent5"/>
                          </a:solidFill>
                        </a:rPr>
                        <a:t>Yes</a:t>
                      </a:r>
                      <a:endParaRPr lang="es-ES_tradnl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Migrate</a:t>
                      </a:r>
                      <a:r>
                        <a:rPr lang="es-ES_tradnl" dirty="0" smtClean="0"/>
                        <a:t> / </a:t>
                      </a:r>
                      <a:r>
                        <a:rPr lang="es-ES_tradnl" dirty="0" err="1" smtClean="0"/>
                        <a:t>Work-dispatch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No*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accent5"/>
                          </a:solidFill>
                        </a:rPr>
                        <a:t>Yes</a:t>
                      </a:r>
                      <a:endParaRPr lang="es-ES_tradnl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68464" y="4377053"/>
            <a:ext cx="10761799" cy="11079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GLT </a:t>
            </a:r>
            <a:r>
              <a:rPr lang="es-ES_tradnl" sz="2400" b="1" dirty="0" err="1" smtClean="0"/>
              <a:t>exposes</a:t>
            </a:r>
            <a:r>
              <a:rPr lang="es-ES_tradnl" b="1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kernel</a:t>
            </a:r>
            <a:r>
              <a:rPr lang="es-ES_tradnl" dirty="0" smtClean="0"/>
              <a:t> </a:t>
            </a:r>
            <a:r>
              <a:rPr lang="es-ES_tradnl" dirty="0" err="1" smtClean="0"/>
              <a:t>scheduled</a:t>
            </a:r>
            <a:r>
              <a:rPr lang="es-ES_tradnl" dirty="0" smtClean="0"/>
              <a:t> </a:t>
            </a:r>
            <a:r>
              <a:rPr lang="es-ES_tradnl" dirty="0" err="1" smtClean="0"/>
              <a:t>entities</a:t>
            </a:r>
            <a:r>
              <a:rPr lang="es-ES_tradnl" dirty="0" smtClean="0"/>
              <a:t> so </a:t>
            </a:r>
            <a:r>
              <a:rPr lang="es-ES_tradnl" dirty="0" err="1" smtClean="0"/>
              <a:t>programmers</a:t>
            </a:r>
            <a:r>
              <a:rPr lang="es-ES_tradnl" dirty="0" smtClean="0"/>
              <a:t> can </a:t>
            </a:r>
            <a:r>
              <a:rPr lang="es-ES_tradnl" dirty="0" err="1" smtClean="0"/>
              <a:t>schedule</a:t>
            </a:r>
            <a:r>
              <a:rPr lang="es-ES_tradnl" dirty="0" smtClean="0"/>
              <a:t>/</a:t>
            </a:r>
            <a:r>
              <a:rPr lang="es-ES_tradnl" dirty="0" err="1" smtClean="0"/>
              <a:t>map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threads</a:t>
            </a:r>
            <a:r>
              <a:rPr lang="es-ES_tradnl" dirty="0" smtClean="0"/>
              <a:t> as </a:t>
            </a:r>
            <a:r>
              <a:rPr lang="es-ES_tradnl" dirty="0" err="1" smtClean="0"/>
              <a:t>they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.</a:t>
            </a:r>
          </a:p>
          <a:p>
            <a:endParaRPr lang="es-ES_tradnl" b="1" dirty="0"/>
          </a:p>
          <a:p>
            <a:r>
              <a:rPr lang="es-ES_tradnl" dirty="0" err="1" smtClean="0"/>
              <a:t>Pthreads</a:t>
            </a:r>
            <a:r>
              <a:rPr lang="es-ES_tradnl" dirty="0" smtClean="0"/>
              <a:t> API </a:t>
            </a:r>
            <a:r>
              <a:rPr lang="es-ES_tradnl" sz="2400" b="1" dirty="0" err="1" smtClean="0"/>
              <a:t>assumes</a:t>
            </a:r>
            <a:r>
              <a:rPr lang="es-ES_tradnl" dirty="0" smtClean="0"/>
              <a:t> </a:t>
            </a:r>
            <a:r>
              <a:rPr lang="es-ES_tradnl" dirty="0" err="1" smtClean="0"/>
              <a:t>those</a:t>
            </a:r>
            <a:r>
              <a:rPr lang="es-ES_tradnl" dirty="0" smtClean="0"/>
              <a:t> </a:t>
            </a:r>
            <a:r>
              <a:rPr lang="es-ES_tradnl" dirty="0" err="1" smtClean="0"/>
              <a:t>entities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programming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so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relies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underlying</a:t>
            </a:r>
            <a:r>
              <a:rPr lang="es-ES_tradnl" dirty="0" smtClean="0"/>
              <a:t> </a:t>
            </a:r>
            <a:r>
              <a:rPr lang="es-ES_tradnl" dirty="0" err="1" smtClean="0"/>
              <a:t>implementation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2" name="CuadroTexto 1"/>
          <p:cNvSpPr txBox="1"/>
          <p:nvPr/>
        </p:nvSpPr>
        <p:spPr>
          <a:xfrm>
            <a:off x="2031016" y="5861272"/>
            <a:ext cx="783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*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supported</a:t>
            </a:r>
            <a:r>
              <a:rPr lang="es-ES_tradnl" dirty="0" smtClean="0"/>
              <a:t> </a:t>
            </a:r>
            <a:r>
              <a:rPr lang="es-ES_tradnl" dirty="0" err="1" smtClean="0"/>
              <a:t>but</a:t>
            </a:r>
            <a:r>
              <a:rPr lang="es-ES_tradnl" dirty="0" smtClean="0"/>
              <a:t> </a:t>
            </a:r>
            <a:r>
              <a:rPr lang="es-ES_tradnl" dirty="0" err="1" smtClean="0"/>
              <a:t>included</a:t>
            </a:r>
            <a:r>
              <a:rPr lang="es-ES_tradnl" dirty="0" smtClean="0"/>
              <a:t> in </a:t>
            </a:r>
            <a:r>
              <a:rPr lang="es-ES_tradnl" dirty="0" err="1" smtClean="0"/>
              <a:t>some</a:t>
            </a:r>
            <a:r>
              <a:rPr lang="es-ES_tradnl" dirty="0" smtClean="0"/>
              <a:t> </a:t>
            </a:r>
            <a:r>
              <a:rPr lang="es-ES_tradnl" dirty="0" err="1" smtClean="0"/>
              <a:t>implementations</a:t>
            </a:r>
            <a:r>
              <a:rPr lang="es-ES_tradnl" dirty="0" smtClean="0"/>
              <a:t> as Non-portable </a:t>
            </a:r>
            <a:r>
              <a:rPr lang="es-ES_tradnl" dirty="0" err="1" smtClean="0"/>
              <a:t>functions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46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1977735" y="2676697"/>
            <a:ext cx="857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 err="1" smtClean="0"/>
              <a:t>Why</a:t>
            </a:r>
            <a:r>
              <a:rPr lang="es-ES_tradnl" sz="3600" dirty="0" smtClean="0"/>
              <a:t> a new API </a:t>
            </a:r>
            <a:r>
              <a:rPr lang="es-ES_tradnl" sz="3600" dirty="0" err="1" smtClean="0"/>
              <a:t>instead</a:t>
            </a:r>
            <a:r>
              <a:rPr lang="es-ES_tradnl" sz="3600" dirty="0" smtClean="0"/>
              <a:t> of </a:t>
            </a:r>
            <a:r>
              <a:rPr lang="es-ES_tradnl" sz="3600" dirty="0" err="1" smtClean="0"/>
              <a:t>the</a:t>
            </a:r>
            <a:r>
              <a:rPr lang="es-ES_tradnl" sz="3600" dirty="0" smtClean="0"/>
              <a:t> </a:t>
            </a:r>
            <a:r>
              <a:rPr lang="es-ES_tradnl" sz="3600" dirty="0" err="1" smtClean="0"/>
              <a:t>extending</a:t>
            </a:r>
            <a:r>
              <a:rPr lang="es-ES_tradnl" sz="3600" dirty="0" smtClean="0"/>
              <a:t> </a:t>
            </a:r>
            <a:r>
              <a:rPr lang="es-ES_tradnl" sz="3600" dirty="0" err="1" smtClean="0"/>
              <a:t>Pthreads</a:t>
            </a:r>
            <a:r>
              <a:rPr lang="es-ES_tradnl" sz="3600" dirty="0" smtClean="0"/>
              <a:t> API?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11309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ara sonriente 2"/>
          <p:cNvSpPr/>
          <p:nvPr/>
        </p:nvSpPr>
        <p:spPr>
          <a:xfrm>
            <a:off x="3807229" y="4222863"/>
            <a:ext cx="1346662" cy="129678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Llamada de nube 4"/>
          <p:cNvSpPr/>
          <p:nvPr/>
        </p:nvSpPr>
        <p:spPr>
          <a:xfrm>
            <a:off x="5153891" y="2426283"/>
            <a:ext cx="4472248" cy="1596043"/>
          </a:xfrm>
          <a:prstGeom prst="cloudCallout">
            <a:avLst>
              <a:gd name="adj1" fmla="val -48342"/>
              <a:gd name="adj2" fmla="val 739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adroTexto 5"/>
          <p:cNvSpPr txBox="1"/>
          <p:nvPr/>
        </p:nvSpPr>
        <p:spPr>
          <a:xfrm>
            <a:off x="6033714" y="2927863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Pthread</a:t>
            </a:r>
            <a:r>
              <a:rPr lang="es-ES_tradnl" sz="2400" dirty="0" smtClean="0"/>
              <a:t> = OS </a:t>
            </a:r>
            <a:r>
              <a:rPr lang="es-ES_tradnl" sz="2400" dirty="0" err="1" smtClean="0"/>
              <a:t>thread</a:t>
            </a:r>
            <a:endParaRPr lang="es-ES_tradnl" sz="2400" dirty="0"/>
          </a:p>
        </p:txBody>
      </p:sp>
      <p:sp>
        <p:nvSpPr>
          <p:cNvPr id="7" name="Multiplicación 6"/>
          <p:cNvSpPr/>
          <p:nvPr/>
        </p:nvSpPr>
        <p:spPr>
          <a:xfrm>
            <a:off x="6184669" y="2426283"/>
            <a:ext cx="2561647" cy="1596043"/>
          </a:xfrm>
          <a:prstGeom prst="mathMultiply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1977735" y="648399"/>
            <a:ext cx="857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 err="1" smtClean="0"/>
              <a:t>Why</a:t>
            </a:r>
            <a:r>
              <a:rPr lang="es-ES_tradnl" sz="3600" dirty="0" smtClean="0"/>
              <a:t> a new API </a:t>
            </a:r>
            <a:r>
              <a:rPr lang="es-ES_tradnl" sz="3600" dirty="0" err="1" smtClean="0"/>
              <a:t>instead</a:t>
            </a:r>
            <a:r>
              <a:rPr lang="es-ES_tradnl" sz="3600" dirty="0" smtClean="0"/>
              <a:t> of </a:t>
            </a:r>
            <a:r>
              <a:rPr lang="es-ES_tradnl" sz="3600" dirty="0" err="1" smtClean="0"/>
              <a:t>the</a:t>
            </a:r>
            <a:r>
              <a:rPr lang="es-ES_tradnl" sz="3600" dirty="0" smtClean="0"/>
              <a:t> </a:t>
            </a:r>
            <a:r>
              <a:rPr lang="es-ES_tradnl" sz="3600" dirty="0" err="1" smtClean="0"/>
              <a:t>extending</a:t>
            </a:r>
            <a:r>
              <a:rPr lang="es-ES_tradnl" sz="3600" dirty="0" smtClean="0"/>
              <a:t> </a:t>
            </a:r>
            <a:r>
              <a:rPr lang="es-ES_tradnl" sz="3600" dirty="0" err="1" smtClean="0"/>
              <a:t>Pthreads</a:t>
            </a:r>
            <a:r>
              <a:rPr lang="es-ES_tradnl" sz="3600" dirty="0" smtClean="0"/>
              <a:t> API?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3093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14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>
                <a:solidFill>
                  <a:schemeClr val="bg1"/>
                </a:solidFill>
              </a:rPr>
              <a:t>Hardware &amp; Software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170490" y="2290584"/>
            <a:ext cx="473211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2x Intel </a:t>
            </a:r>
            <a:r>
              <a:rPr lang="es-ES_tradnl" sz="2400" dirty="0" err="1" smtClean="0"/>
              <a:t>Xeon</a:t>
            </a:r>
            <a:r>
              <a:rPr lang="es-ES_tradnl" sz="2400" dirty="0" smtClean="0"/>
              <a:t> E5-2699 v3 (2.3 GHz)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2400" dirty="0" smtClean="0"/>
              <a:t>18 </a:t>
            </a:r>
            <a:r>
              <a:rPr lang="es-ES_tradnl" sz="2400" dirty="0" err="1" smtClean="0"/>
              <a:t>cores</a:t>
            </a:r>
            <a:endParaRPr lang="es-ES_tradnl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s-ES_tradnl" sz="2400" dirty="0" smtClean="0"/>
              <a:t>128 GB of RAM</a:t>
            </a:r>
            <a:endParaRPr lang="es-ES_tradnl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073090" y="2288292"/>
            <a:ext cx="355388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GLT 01-2017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400" dirty="0" err="1" smtClean="0"/>
              <a:t>Argobots</a:t>
            </a:r>
            <a:r>
              <a:rPr lang="es-ES_tradnl" sz="2400" dirty="0" smtClean="0"/>
              <a:t> 01-2017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400" dirty="0" err="1" smtClean="0"/>
              <a:t>Qthreads</a:t>
            </a:r>
            <a:r>
              <a:rPr lang="es-ES_tradnl" sz="2400" dirty="0" smtClean="0"/>
              <a:t> 1.10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400" dirty="0" err="1" smtClean="0"/>
              <a:t>MassiveThreads</a:t>
            </a:r>
            <a:r>
              <a:rPr lang="es-ES_tradnl" sz="2400" dirty="0" smtClean="0"/>
              <a:t> 0.95</a:t>
            </a:r>
          </a:p>
        </p:txBody>
      </p:sp>
    </p:spTree>
    <p:extLst>
      <p:ext uri="{BB962C8B-B14F-4D97-AF65-F5344CB8AC3E}">
        <p14:creationId xmlns:p14="http://schemas.microsoft.com/office/powerpoint/2010/main" val="14686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GLT portability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6" y="1705424"/>
            <a:ext cx="5765800" cy="2755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743" y="1705424"/>
            <a:ext cx="5765800" cy="27559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93586" y="1375562"/>
            <a:ext cx="41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thread</a:t>
            </a:r>
            <a:r>
              <a:rPr lang="es-ES_tradnl" dirty="0" smtClean="0"/>
              <a:t> </a:t>
            </a:r>
            <a:r>
              <a:rPr lang="es-ES_tradnl" dirty="0" err="1" smtClean="0"/>
              <a:t>creates</a:t>
            </a:r>
            <a:r>
              <a:rPr lang="es-ES_tradnl" dirty="0" smtClean="0"/>
              <a:t> </a:t>
            </a:r>
            <a:r>
              <a:rPr lang="es-ES_tradnl" dirty="0" err="1" smtClean="0"/>
              <a:t>its</a:t>
            </a:r>
            <a:r>
              <a:rPr lang="es-ES_tradnl" dirty="0" smtClean="0"/>
              <a:t> </a:t>
            </a:r>
            <a:r>
              <a:rPr lang="es-ES_tradnl" dirty="0" err="1" smtClean="0"/>
              <a:t>own</a:t>
            </a:r>
            <a:r>
              <a:rPr lang="es-ES_tradnl" dirty="0" smtClean="0"/>
              <a:t> </a:t>
            </a:r>
            <a:r>
              <a:rPr lang="es-ES_tradnl" dirty="0" err="1" smtClean="0"/>
              <a:t>subset</a:t>
            </a:r>
            <a:r>
              <a:rPr lang="es-ES_tradnl" dirty="0" smtClean="0"/>
              <a:t> of </a:t>
            </a:r>
            <a:r>
              <a:rPr lang="es-ES_tradnl" dirty="0" err="1" smtClean="0"/>
              <a:t>ULTs</a:t>
            </a:r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493569" y="1375562"/>
            <a:ext cx="347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A single </a:t>
            </a:r>
            <a:r>
              <a:rPr lang="es-ES_tradnl" dirty="0" err="1" smtClean="0"/>
              <a:t>thread</a:t>
            </a:r>
            <a:r>
              <a:rPr lang="es-ES_tradnl" dirty="0" smtClean="0"/>
              <a:t> </a:t>
            </a:r>
            <a:r>
              <a:rPr lang="es-ES_tradnl" dirty="0" err="1" smtClean="0"/>
              <a:t>creates</a:t>
            </a:r>
            <a:r>
              <a:rPr lang="es-ES_tradnl" dirty="0" smtClean="0"/>
              <a:t> </a:t>
            </a:r>
            <a:r>
              <a:rPr lang="es-ES_tradnl" dirty="0" err="1" smtClean="0"/>
              <a:t>all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ULTs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2323049" y="4465203"/>
            <a:ext cx="7073090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Without</a:t>
            </a:r>
            <a:r>
              <a:rPr lang="es-ES_tradnl" dirty="0" smtClean="0"/>
              <a:t> GLT: 	2 </a:t>
            </a:r>
            <a:r>
              <a:rPr lang="es-ES_tradnl" dirty="0" err="1" smtClean="0"/>
              <a:t>tests</a:t>
            </a:r>
            <a:r>
              <a:rPr lang="es-ES_tradnl" dirty="0" smtClean="0"/>
              <a:t> x 3 </a:t>
            </a:r>
            <a:r>
              <a:rPr lang="es-ES_tradnl" dirty="0" err="1" smtClean="0"/>
              <a:t>lightweight</a:t>
            </a:r>
            <a:r>
              <a:rPr lang="es-ES_tradnl" dirty="0" smtClean="0"/>
              <a:t> </a:t>
            </a:r>
            <a:r>
              <a:rPr lang="es-ES_tradnl" dirty="0" err="1" smtClean="0"/>
              <a:t>thread</a:t>
            </a:r>
            <a:r>
              <a:rPr lang="es-ES_tradnl" dirty="0" smtClean="0"/>
              <a:t> </a:t>
            </a:r>
            <a:r>
              <a:rPr lang="es-ES_tradnl" dirty="0" err="1" smtClean="0"/>
              <a:t>libraries</a:t>
            </a:r>
            <a:r>
              <a:rPr lang="es-ES_tradnl" dirty="0" smtClean="0"/>
              <a:t> = 6 </a:t>
            </a:r>
            <a:r>
              <a:rPr lang="es-ES_tradnl" dirty="0" err="1" smtClean="0"/>
              <a:t>implementations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With</a:t>
            </a:r>
            <a:r>
              <a:rPr lang="es-ES_tradnl" dirty="0" smtClean="0"/>
              <a:t> GLT: 	2 </a:t>
            </a:r>
            <a:r>
              <a:rPr lang="es-ES_tradnl" dirty="0" err="1" smtClean="0"/>
              <a:t>tests</a:t>
            </a:r>
            <a:r>
              <a:rPr lang="es-ES_tradnl" dirty="0" smtClean="0"/>
              <a:t> x 1 </a:t>
            </a:r>
            <a:r>
              <a:rPr lang="es-ES_tradnl" dirty="0" err="1" smtClean="0"/>
              <a:t>implementation</a:t>
            </a:r>
            <a:r>
              <a:rPr lang="es-ES_tradnl" dirty="0" smtClean="0"/>
              <a:t> = 2 </a:t>
            </a:r>
            <a:r>
              <a:rPr lang="es-ES_tradnl" dirty="0" err="1" smtClean="0"/>
              <a:t>implementations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736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GLT overhead (</a:t>
            </a:r>
            <a:r>
              <a:rPr lang="en-US" sz="3200" dirty="0" err="1" smtClean="0"/>
              <a:t>microbenchmarks</a:t>
            </a:r>
            <a:r>
              <a:rPr lang="en-US" sz="3200" dirty="0" smtClean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2" y="795448"/>
            <a:ext cx="4837884" cy="23230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60" y="808672"/>
            <a:ext cx="4832512" cy="23098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3" y="3474300"/>
            <a:ext cx="4837884" cy="232303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278276" y="3057481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GLT </a:t>
            </a:r>
            <a:r>
              <a:rPr lang="es-ES_tradnl" dirty="0" err="1" smtClean="0"/>
              <a:t>overhead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Argobots</a:t>
            </a:r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312131" y="5846787"/>
            <a:ext cx="27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GLT </a:t>
            </a:r>
            <a:r>
              <a:rPr lang="es-ES_tradnl" dirty="0" err="1" smtClean="0"/>
              <a:t>overhead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Qthreads</a:t>
            </a:r>
            <a:endParaRPr lang="es-ES_tradnl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409341" y="3118485"/>
            <a:ext cx="334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GLT </a:t>
            </a:r>
            <a:r>
              <a:rPr lang="es-ES_tradnl" dirty="0" err="1" smtClean="0"/>
              <a:t>overhead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MassiveThreads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338807" y="3998563"/>
            <a:ext cx="5284922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Init</a:t>
            </a:r>
            <a:r>
              <a:rPr lang="es-ES_tradnl" dirty="0" smtClean="0"/>
              <a:t>, </a:t>
            </a:r>
            <a:r>
              <a:rPr lang="es-ES_tradnl" dirty="0" err="1" smtClean="0"/>
              <a:t>Malloc</a:t>
            </a:r>
            <a:r>
              <a:rPr lang="es-ES_tradnl" dirty="0" smtClean="0"/>
              <a:t> and </a:t>
            </a:r>
            <a:r>
              <a:rPr lang="es-ES_tradnl" dirty="0" err="1" smtClean="0"/>
              <a:t>Creation</a:t>
            </a:r>
            <a:r>
              <a:rPr lang="es-ES_tradnl" dirty="0" smtClean="0"/>
              <a:t> </a:t>
            </a:r>
            <a:r>
              <a:rPr lang="es-ES_tradnl" dirty="0" err="1" smtClean="0"/>
              <a:t>present</a:t>
            </a:r>
            <a:r>
              <a:rPr lang="es-ES_tradnl" dirty="0" smtClean="0"/>
              <a:t> a </a:t>
            </a:r>
            <a:r>
              <a:rPr lang="es-ES_tradnl" dirty="0" err="1" smtClean="0"/>
              <a:t>small</a:t>
            </a:r>
            <a:r>
              <a:rPr lang="es-ES_tradnl" dirty="0" smtClean="0"/>
              <a:t> </a:t>
            </a:r>
            <a:r>
              <a:rPr lang="es-ES_tradnl" dirty="0" err="1" smtClean="0"/>
              <a:t>overhead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Yiel</a:t>
            </a:r>
            <a:r>
              <a:rPr lang="es-ES_tradnl" dirty="0" smtClean="0"/>
              <a:t>, </a:t>
            </a:r>
            <a:r>
              <a:rPr lang="es-ES_tradnl" dirty="0" err="1" smtClean="0"/>
              <a:t>Join</a:t>
            </a:r>
            <a:r>
              <a:rPr lang="es-ES_tradnl" dirty="0" smtClean="0"/>
              <a:t> and </a:t>
            </a:r>
            <a:r>
              <a:rPr lang="es-ES_tradnl" dirty="0" err="1" smtClean="0"/>
              <a:t>num_threads</a:t>
            </a:r>
            <a:r>
              <a:rPr lang="es-ES_tradnl" dirty="0" smtClean="0"/>
              <a:t> </a:t>
            </a:r>
            <a:r>
              <a:rPr lang="es-ES_tradnl" dirty="0" err="1" smtClean="0"/>
              <a:t>increment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number</a:t>
            </a:r>
            <a:r>
              <a:rPr lang="es-ES_tradnl" dirty="0" smtClean="0"/>
              <a:t> of </a:t>
            </a:r>
            <a:r>
              <a:rPr lang="es-ES_tradnl" dirty="0" err="1" smtClean="0"/>
              <a:t>instructions</a:t>
            </a:r>
            <a:r>
              <a:rPr lang="es-ES_tradnl" dirty="0" smtClean="0"/>
              <a:t> </a:t>
            </a:r>
            <a:r>
              <a:rPr lang="es-ES_tradnl" dirty="0" err="1" smtClean="0"/>
              <a:t>just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stand-</a:t>
            </a:r>
            <a:r>
              <a:rPr lang="es-ES_tradnl" dirty="0" err="1" smtClean="0"/>
              <a:t>alone</a:t>
            </a:r>
            <a:r>
              <a:rPr lang="es-ES_tradnl" dirty="0" smtClean="0"/>
              <a:t> </a:t>
            </a:r>
            <a:r>
              <a:rPr lang="es-ES_tradnl" dirty="0" err="1" smtClean="0"/>
              <a:t>mode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347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GLT overhead (apps)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017079" y="1457316"/>
            <a:ext cx="281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UTS </a:t>
            </a:r>
            <a:r>
              <a:rPr lang="es-ES_tradnl" dirty="0" err="1" smtClean="0"/>
              <a:t>benchmark</a:t>
            </a:r>
            <a:r>
              <a:rPr lang="es-ES_tradnl" dirty="0" smtClean="0"/>
              <a:t> (T1XXL </a:t>
            </a:r>
            <a:r>
              <a:rPr lang="es-ES_tradnl" dirty="0" err="1" smtClean="0"/>
              <a:t>size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737621" y="1457316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N-Queens (n = 12)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881035" y="5067946"/>
            <a:ext cx="5632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0.1% </a:t>
            </a:r>
            <a:r>
              <a:rPr lang="es-ES_tradnl" sz="2400" dirty="0" err="1" smtClean="0"/>
              <a:t>for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Headers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approach</a:t>
            </a:r>
            <a:r>
              <a:rPr lang="es-ES_tradnl" sz="2400" dirty="0" smtClean="0"/>
              <a:t> (</a:t>
            </a:r>
            <a:r>
              <a:rPr lang="es-ES_tradnl" sz="2400" dirty="0" err="1" smtClean="0"/>
              <a:t>static</a:t>
            </a:r>
            <a:r>
              <a:rPr lang="es-ES_tradnl" sz="24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0.6% </a:t>
            </a:r>
            <a:r>
              <a:rPr lang="es-ES_tradnl" sz="2400" dirty="0" err="1" smtClean="0"/>
              <a:t>for</a:t>
            </a:r>
            <a:r>
              <a:rPr lang="es-ES_tradnl" sz="2400" dirty="0" smtClean="0"/>
              <a:t> Stand-</a:t>
            </a:r>
            <a:r>
              <a:rPr lang="es-ES_tradnl" sz="2400" dirty="0" err="1" smtClean="0"/>
              <a:t>alone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approach</a:t>
            </a:r>
            <a:r>
              <a:rPr lang="es-ES_tradnl" sz="2400" dirty="0" smtClean="0"/>
              <a:t> (</a:t>
            </a:r>
            <a:r>
              <a:rPr lang="es-ES_tradnl" sz="2400" dirty="0" err="1" smtClean="0"/>
              <a:t>dynamic</a:t>
            </a:r>
            <a:r>
              <a:rPr lang="es-ES_tradnl" sz="2400" dirty="0" smtClean="0"/>
              <a:t>)</a:t>
            </a:r>
            <a:endParaRPr lang="es-ES_tradnl" sz="2400" dirty="0"/>
          </a:p>
        </p:txBody>
      </p:sp>
      <p:graphicFrame>
        <p:nvGraphicFramePr>
          <p:cNvPr id="9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398121"/>
              </p:ext>
            </p:extLst>
          </p:nvPr>
        </p:nvGraphicFramePr>
        <p:xfrm>
          <a:off x="1140503" y="1902633"/>
          <a:ext cx="45720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146880"/>
              </p:ext>
            </p:extLst>
          </p:nvPr>
        </p:nvGraphicFramePr>
        <p:xfrm>
          <a:off x="6399156" y="1902633"/>
          <a:ext cx="45720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311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4981172" y="1755817"/>
            <a:ext cx="1968285" cy="2138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redondeado 3"/>
          <p:cNvSpPr/>
          <p:nvPr/>
        </p:nvSpPr>
        <p:spPr>
          <a:xfrm>
            <a:off x="5180067" y="1908217"/>
            <a:ext cx="715505" cy="7155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CPU</a:t>
            </a:r>
            <a:endParaRPr lang="es-ES_tradnl" dirty="0"/>
          </a:p>
        </p:txBody>
      </p:sp>
      <p:sp>
        <p:nvSpPr>
          <p:cNvPr id="5" name="Rectángulo redondeado 4"/>
          <p:cNvSpPr/>
          <p:nvPr/>
        </p:nvSpPr>
        <p:spPr>
          <a:xfrm>
            <a:off x="6050555" y="1908217"/>
            <a:ext cx="715505" cy="7155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CPU</a:t>
            </a:r>
            <a:endParaRPr lang="es-ES_tradnl" dirty="0"/>
          </a:p>
        </p:txBody>
      </p:sp>
      <p:sp>
        <p:nvSpPr>
          <p:cNvPr id="6" name="Rectángulo redondeado 5"/>
          <p:cNvSpPr/>
          <p:nvPr/>
        </p:nvSpPr>
        <p:spPr>
          <a:xfrm>
            <a:off x="5180067" y="2763207"/>
            <a:ext cx="715505" cy="7155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CPU</a:t>
            </a:r>
            <a:endParaRPr lang="es-ES_tradnl" dirty="0"/>
          </a:p>
        </p:txBody>
      </p:sp>
      <p:sp>
        <p:nvSpPr>
          <p:cNvPr id="7" name="Rectángulo redondeado 6"/>
          <p:cNvSpPr/>
          <p:nvPr/>
        </p:nvSpPr>
        <p:spPr>
          <a:xfrm>
            <a:off x="6050554" y="2763206"/>
            <a:ext cx="715505" cy="7155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CPU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5594860" y="350198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NODE</a:t>
            </a:r>
            <a:endParaRPr lang="es-ES_tradnl"/>
          </a:p>
        </p:txBody>
      </p:sp>
      <p:sp>
        <p:nvSpPr>
          <p:cNvPr id="9" name="CuadroTexto 8"/>
          <p:cNvSpPr txBox="1"/>
          <p:nvPr/>
        </p:nvSpPr>
        <p:spPr>
          <a:xfrm>
            <a:off x="5131624" y="4457182"/>
            <a:ext cx="1667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/>
              <a:t>Pthreads</a:t>
            </a:r>
            <a:endParaRPr lang="es-ES_tradnl" sz="3200" dirty="0" smtClean="0"/>
          </a:p>
        </p:txBody>
      </p:sp>
      <p:sp>
        <p:nvSpPr>
          <p:cNvPr id="10" name="Flecha derecha 9"/>
          <p:cNvSpPr/>
          <p:nvPr/>
        </p:nvSpPr>
        <p:spPr>
          <a:xfrm>
            <a:off x="7253791" y="2452595"/>
            <a:ext cx="1161806" cy="915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redondeado 10"/>
          <p:cNvSpPr/>
          <p:nvPr/>
        </p:nvSpPr>
        <p:spPr>
          <a:xfrm>
            <a:off x="8671979" y="1755817"/>
            <a:ext cx="2094855" cy="2138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9332160" y="352761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NODE</a:t>
            </a:r>
            <a:endParaRPr lang="es-ES_tradnl"/>
          </a:p>
        </p:txBody>
      </p:sp>
      <p:grpSp>
        <p:nvGrpSpPr>
          <p:cNvPr id="35" name="Agrupar 34"/>
          <p:cNvGrpSpPr/>
          <p:nvPr/>
        </p:nvGrpSpPr>
        <p:grpSpPr>
          <a:xfrm>
            <a:off x="8962211" y="1941928"/>
            <a:ext cx="762138" cy="760377"/>
            <a:chOff x="8486266" y="1779722"/>
            <a:chExt cx="1859750" cy="1855453"/>
          </a:xfrm>
        </p:grpSpPr>
        <p:sp>
          <p:nvSpPr>
            <p:cNvPr id="12" name="Rectángulo redondeado 11"/>
            <p:cNvSpPr/>
            <p:nvPr/>
          </p:nvSpPr>
          <p:spPr>
            <a:xfrm>
              <a:off x="8486266" y="1779723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8957241" y="1779723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9431639" y="1779722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9902614" y="1779722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8486266" y="2244671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957241" y="2244671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9431639" y="2244670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902614" y="2244670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8486266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5" name="Rectángulo redondeado 24"/>
            <p:cNvSpPr/>
            <p:nvPr/>
          </p:nvSpPr>
          <p:spPr>
            <a:xfrm>
              <a:off x="8957241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9431639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9902614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8519272" y="3196058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8961526" y="3196058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30" name="Rectángulo redondeado 29"/>
            <p:cNvSpPr/>
            <p:nvPr/>
          </p:nvSpPr>
          <p:spPr>
            <a:xfrm>
              <a:off x="9435923" y="3196057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9906899" y="3196057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</p:grpSp>
      <p:sp>
        <p:nvSpPr>
          <p:cNvPr id="32" name="CuadroTexto 31"/>
          <p:cNvSpPr txBox="1"/>
          <p:nvPr/>
        </p:nvSpPr>
        <p:spPr>
          <a:xfrm>
            <a:off x="8868925" y="4454618"/>
            <a:ext cx="190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/>
              <a:t>?????????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517161" y="1012962"/>
            <a:ext cx="2896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/>
              <a:t>Current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Systems</a:t>
            </a:r>
            <a:endParaRPr lang="es-ES_tradnl" sz="3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8192746" y="1012961"/>
            <a:ext cx="301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/>
              <a:t>Exascale</a:t>
            </a:r>
            <a:r>
              <a:rPr lang="es-ES_tradnl" sz="3200" dirty="0"/>
              <a:t> </a:t>
            </a:r>
            <a:r>
              <a:rPr lang="es-ES_tradnl" sz="3200" dirty="0" err="1" smtClean="0"/>
              <a:t>Systems</a:t>
            </a:r>
            <a:endParaRPr lang="es-ES_tradnl" sz="3200" dirty="0"/>
          </a:p>
        </p:txBody>
      </p:sp>
      <p:grpSp>
        <p:nvGrpSpPr>
          <p:cNvPr id="172" name="Agrupar 171"/>
          <p:cNvGrpSpPr/>
          <p:nvPr/>
        </p:nvGrpSpPr>
        <p:grpSpPr>
          <a:xfrm>
            <a:off x="9754184" y="1941928"/>
            <a:ext cx="764110" cy="760377"/>
            <a:chOff x="8481454" y="1779722"/>
            <a:chExt cx="1864562" cy="1855453"/>
          </a:xfrm>
        </p:grpSpPr>
        <p:sp>
          <p:nvSpPr>
            <p:cNvPr id="173" name="Rectángulo redondeado 172"/>
            <p:cNvSpPr/>
            <p:nvPr/>
          </p:nvSpPr>
          <p:spPr>
            <a:xfrm>
              <a:off x="8486266" y="1779723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74" name="Rectángulo redondeado 173"/>
            <p:cNvSpPr/>
            <p:nvPr/>
          </p:nvSpPr>
          <p:spPr>
            <a:xfrm>
              <a:off x="8957241" y="1779723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75" name="Rectángulo redondeado 174"/>
            <p:cNvSpPr/>
            <p:nvPr/>
          </p:nvSpPr>
          <p:spPr>
            <a:xfrm>
              <a:off x="9431639" y="1779722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76" name="Rectángulo redondeado 175"/>
            <p:cNvSpPr/>
            <p:nvPr/>
          </p:nvSpPr>
          <p:spPr>
            <a:xfrm>
              <a:off x="9902614" y="1779722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77" name="Rectángulo redondeado 176"/>
            <p:cNvSpPr/>
            <p:nvPr/>
          </p:nvSpPr>
          <p:spPr>
            <a:xfrm>
              <a:off x="8486266" y="2244671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78" name="Rectángulo redondeado 177"/>
            <p:cNvSpPr/>
            <p:nvPr/>
          </p:nvSpPr>
          <p:spPr>
            <a:xfrm>
              <a:off x="8957241" y="2244671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79" name="Rectángulo redondeado 178"/>
            <p:cNvSpPr/>
            <p:nvPr/>
          </p:nvSpPr>
          <p:spPr>
            <a:xfrm>
              <a:off x="9431639" y="2244670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0" name="Rectángulo redondeado 179"/>
            <p:cNvSpPr/>
            <p:nvPr/>
          </p:nvSpPr>
          <p:spPr>
            <a:xfrm>
              <a:off x="9902614" y="2244670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1" name="Rectángulo redondeado 180"/>
            <p:cNvSpPr/>
            <p:nvPr/>
          </p:nvSpPr>
          <p:spPr>
            <a:xfrm>
              <a:off x="8486266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2" name="Rectángulo redondeado 181"/>
            <p:cNvSpPr/>
            <p:nvPr/>
          </p:nvSpPr>
          <p:spPr>
            <a:xfrm>
              <a:off x="8957241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3" name="Rectángulo redondeado 182"/>
            <p:cNvSpPr/>
            <p:nvPr/>
          </p:nvSpPr>
          <p:spPr>
            <a:xfrm>
              <a:off x="9431639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4" name="Rectángulo redondeado 183"/>
            <p:cNvSpPr/>
            <p:nvPr/>
          </p:nvSpPr>
          <p:spPr>
            <a:xfrm>
              <a:off x="9902614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5" name="Rectángulo redondeado 184"/>
            <p:cNvSpPr/>
            <p:nvPr/>
          </p:nvSpPr>
          <p:spPr>
            <a:xfrm>
              <a:off x="8481454" y="3196058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6" name="Rectángulo redondeado 185"/>
            <p:cNvSpPr/>
            <p:nvPr/>
          </p:nvSpPr>
          <p:spPr>
            <a:xfrm>
              <a:off x="8961526" y="3196058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7" name="Rectángulo redondeado 186"/>
            <p:cNvSpPr/>
            <p:nvPr/>
          </p:nvSpPr>
          <p:spPr>
            <a:xfrm>
              <a:off x="9435923" y="3196057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8" name="Rectángulo redondeado 187"/>
            <p:cNvSpPr/>
            <p:nvPr/>
          </p:nvSpPr>
          <p:spPr>
            <a:xfrm>
              <a:off x="9906899" y="3196057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</p:grpSp>
      <p:grpSp>
        <p:nvGrpSpPr>
          <p:cNvPr id="189" name="Agrupar 188"/>
          <p:cNvGrpSpPr/>
          <p:nvPr/>
        </p:nvGrpSpPr>
        <p:grpSpPr>
          <a:xfrm>
            <a:off x="8965604" y="2739478"/>
            <a:ext cx="764110" cy="760377"/>
            <a:chOff x="8481454" y="1779722"/>
            <a:chExt cx="1864562" cy="1855453"/>
          </a:xfrm>
        </p:grpSpPr>
        <p:sp>
          <p:nvSpPr>
            <p:cNvPr id="190" name="Rectángulo redondeado 189"/>
            <p:cNvSpPr/>
            <p:nvPr/>
          </p:nvSpPr>
          <p:spPr>
            <a:xfrm>
              <a:off x="8486266" y="1779723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91" name="Rectángulo redondeado 190"/>
            <p:cNvSpPr/>
            <p:nvPr/>
          </p:nvSpPr>
          <p:spPr>
            <a:xfrm>
              <a:off x="8957241" y="1779723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92" name="Rectángulo redondeado 191"/>
            <p:cNvSpPr/>
            <p:nvPr/>
          </p:nvSpPr>
          <p:spPr>
            <a:xfrm>
              <a:off x="9431639" y="1779722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93" name="Rectángulo redondeado 192"/>
            <p:cNvSpPr/>
            <p:nvPr/>
          </p:nvSpPr>
          <p:spPr>
            <a:xfrm>
              <a:off x="9902614" y="1779722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94" name="Rectángulo redondeado 193"/>
            <p:cNvSpPr/>
            <p:nvPr/>
          </p:nvSpPr>
          <p:spPr>
            <a:xfrm>
              <a:off x="8486266" y="2244671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95" name="Rectángulo redondeado 194"/>
            <p:cNvSpPr/>
            <p:nvPr/>
          </p:nvSpPr>
          <p:spPr>
            <a:xfrm>
              <a:off x="8957241" y="2244671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96" name="Rectángulo redondeado 195"/>
            <p:cNvSpPr/>
            <p:nvPr/>
          </p:nvSpPr>
          <p:spPr>
            <a:xfrm>
              <a:off x="9431639" y="2244670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97" name="Rectángulo redondeado 196"/>
            <p:cNvSpPr/>
            <p:nvPr/>
          </p:nvSpPr>
          <p:spPr>
            <a:xfrm>
              <a:off x="9902614" y="2244670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98" name="Rectángulo redondeado 197"/>
            <p:cNvSpPr/>
            <p:nvPr/>
          </p:nvSpPr>
          <p:spPr>
            <a:xfrm>
              <a:off x="8486266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99" name="Rectángulo redondeado 198"/>
            <p:cNvSpPr/>
            <p:nvPr/>
          </p:nvSpPr>
          <p:spPr>
            <a:xfrm>
              <a:off x="8957241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00" name="Rectángulo redondeado 199"/>
            <p:cNvSpPr/>
            <p:nvPr/>
          </p:nvSpPr>
          <p:spPr>
            <a:xfrm>
              <a:off x="9431639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01" name="Rectángulo redondeado 200"/>
            <p:cNvSpPr/>
            <p:nvPr/>
          </p:nvSpPr>
          <p:spPr>
            <a:xfrm>
              <a:off x="9902614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02" name="Rectángulo redondeado 201"/>
            <p:cNvSpPr/>
            <p:nvPr/>
          </p:nvSpPr>
          <p:spPr>
            <a:xfrm>
              <a:off x="8481454" y="3196058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03" name="Rectángulo redondeado 202"/>
            <p:cNvSpPr/>
            <p:nvPr/>
          </p:nvSpPr>
          <p:spPr>
            <a:xfrm>
              <a:off x="8961526" y="3196058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04" name="Rectángulo redondeado 203"/>
            <p:cNvSpPr/>
            <p:nvPr/>
          </p:nvSpPr>
          <p:spPr>
            <a:xfrm>
              <a:off x="9435923" y="3196057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05" name="Rectángulo redondeado 204"/>
            <p:cNvSpPr/>
            <p:nvPr/>
          </p:nvSpPr>
          <p:spPr>
            <a:xfrm>
              <a:off x="9906899" y="3196057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</p:grpSp>
      <p:grpSp>
        <p:nvGrpSpPr>
          <p:cNvPr id="206" name="Agrupar 205"/>
          <p:cNvGrpSpPr/>
          <p:nvPr/>
        </p:nvGrpSpPr>
        <p:grpSpPr>
          <a:xfrm>
            <a:off x="9755940" y="2739478"/>
            <a:ext cx="764110" cy="760377"/>
            <a:chOff x="8481454" y="1779722"/>
            <a:chExt cx="1864562" cy="1855453"/>
          </a:xfrm>
        </p:grpSpPr>
        <p:sp>
          <p:nvSpPr>
            <p:cNvPr id="207" name="Rectángulo redondeado 206"/>
            <p:cNvSpPr/>
            <p:nvPr/>
          </p:nvSpPr>
          <p:spPr>
            <a:xfrm>
              <a:off x="8486266" y="1779723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08" name="Rectángulo redondeado 207"/>
            <p:cNvSpPr/>
            <p:nvPr/>
          </p:nvSpPr>
          <p:spPr>
            <a:xfrm>
              <a:off x="8957241" y="1779723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09" name="Rectángulo redondeado 208"/>
            <p:cNvSpPr/>
            <p:nvPr/>
          </p:nvSpPr>
          <p:spPr>
            <a:xfrm>
              <a:off x="9431639" y="1779722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10" name="Rectángulo redondeado 209"/>
            <p:cNvSpPr/>
            <p:nvPr/>
          </p:nvSpPr>
          <p:spPr>
            <a:xfrm>
              <a:off x="9902614" y="1779722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11" name="Rectángulo redondeado 210"/>
            <p:cNvSpPr/>
            <p:nvPr/>
          </p:nvSpPr>
          <p:spPr>
            <a:xfrm>
              <a:off x="8486266" y="2244671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8957241" y="2244671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13" name="Rectángulo redondeado 212"/>
            <p:cNvSpPr/>
            <p:nvPr/>
          </p:nvSpPr>
          <p:spPr>
            <a:xfrm>
              <a:off x="9431639" y="2244670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14" name="Rectángulo redondeado 213"/>
            <p:cNvSpPr/>
            <p:nvPr/>
          </p:nvSpPr>
          <p:spPr>
            <a:xfrm>
              <a:off x="9902614" y="2244670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15" name="Rectángulo redondeado 214"/>
            <p:cNvSpPr/>
            <p:nvPr/>
          </p:nvSpPr>
          <p:spPr>
            <a:xfrm>
              <a:off x="8486266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16" name="Rectángulo redondeado 215"/>
            <p:cNvSpPr/>
            <p:nvPr/>
          </p:nvSpPr>
          <p:spPr>
            <a:xfrm>
              <a:off x="8957241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17" name="Rectángulo redondeado 216"/>
            <p:cNvSpPr/>
            <p:nvPr/>
          </p:nvSpPr>
          <p:spPr>
            <a:xfrm>
              <a:off x="9431639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18" name="Rectángulo redondeado 217"/>
            <p:cNvSpPr/>
            <p:nvPr/>
          </p:nvSpPr>
          <p:spPr>
            <a:xfrm>
              <a:off x="9902614" y="2728536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19" name="Rectángulo redondeado 218"/>
            <p:cNvSpPr/>
            <p:nvPr/>
          </p:nvSpPr>
          <p:spPr>
            <a:xfrm>
              <a:off x="8481454" y="3196058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20" name="Rectángulo redondeado 219"/>
            <p:cNvSpPr/>
            <p:nvPr/>
          </p:nvSpPr>
          <p:spPr>
            <a:xfrm>
              <a:off x="8961526" y="3196058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21" name="Rectángulo redondeado 220"/>
            <p:cNvSpPr/>
            <p:nvPr/>
          </p:nvSpPr>
          <p:spPr>
            <a:xfrm>
              <a:off x="9435923" y="3196057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22" name="Rectángulo redondeado 221"/>
            <p:cNvSpPr/>
            <p:nvPr/>
          </p:nvSpPr>
          <p:spPr>
            <a:xfrm>
              <a:off x="9906899" y="3196057"/>
              <a:ext cx="439117" cy="4391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</p:grp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1309724" y="1775217"/>
            <a:ext cx="1968285" cy="2138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Rectángulo redondeado 87"/>
          <p:cNvSpPr/>
          <p:nvPr/>
        </p:nvSpPr>
        <p:spPr>
          <a:xfrm>
            <a:off x="1460176" y="1896926"/>
            <a:ext cx="1634435" cy="16344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/>
              <a:t>CPU</a:t>
            </a:r>
            <a:endParaRPr lang="es-ES_tradnl" sz="28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1923412" y="352138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NODE</a:t>
            </a:r>
            <a:endParaRPr lang="es-ES_tradnl"/>
          </a:p>
        </p:txBody>
      </p:sp>
      <p:sp>
        <p:nvSpPr>
          <p:cNvPr id="90" name="CuadroTexto 89"/>
          <p:cNvSpPr txBox="1"/>
          <p:nvPr/>
        </p:nvSpPr>
        <p:spPr>
          <a:xfrm>
            <a:off x="1309724" y="4454618"/>
            <a:ext cx="1950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/>
              <a:t>Sequential</a:t>
            </a:r>
            <a:endParaRPr lang="es-ES_tradnl" sz="3200" dirty="0" smtClean="0"/>
          </a:p>
        </p:txBody>
      </p:sp>
      <p:sp>
        <p:nvSpPr>
          <p:cNvPr id="91" name="Flecha derecha 90"/>
          <p:cNvSpPr/>
          <p:nvPr/>
        </p:nvSpPr>
        <p:spPr>
          <a:xfrm>
            <a:off x="3582343" y="2471995"/>
            <a:ext cx="1161806" cy="915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CuadroTexto 91"/>
          <p:cNvSpPr txBox="1"/>
          <p:nvPr/>
        </p:nvSpPr>
        <p:spPr>
          <a:xfrm>
            <a:off x="845713" y="1032362"/>
            <a:ext cx="2843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/>
              <a:t>Former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Systems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9410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Conclusions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33004" y="1198841"/>
            <a:ext cx="119038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800" dirty="0" err="1" smtClean="0"/>
              <a:t>Implementation</a:t>
            </a:r>
            <a:r>
              <a:rPr lang="es-ES_tradnl" sz="2800" dirty="0" smtClean="0"/>
              <a:t> of a </a:t>
            </a:r>
            <a:r>
              <a:rPr lang="es-ES_tradnl" sz="2800" dirty="0" err="1" smtClean="0"/>
              <a:t>common</a:t>
            </a:r>
            <a:r>
              <a:rPr lang="es-ES_tradnl" sz="2800" dirty="0" smtClean="0"/>
              <a:t> API </a:t>
            </a:r>
            <a:r>
              <a:rPr lang="es-ES_tradnl" sz="2800" dirty="0" err="1" smtClean="0"/>
              <a:t>for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lightweight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thread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solutions</a:t>
            </a:r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GLT </a:t>
            </a:r>
            <a:r>
              <a:rPr lang="es-ES_tradnl" sz="2800" dirty="0" err="1" smtClean="0"/>
              <a:t>improves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the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Pthreads</a:t>
            </a:r>
            <a:r>
              <a:rPr lang="es-ES_tradnl" sz="2800" dirty="0" smtClean="0"/>
              <a:t> API </a:t>
            </a:r>
            <a:r>
              <a:rPr lang="es-ES_tradnl" sz="2800" dirty="0" err="1" smtClean="0"/>
              <a:t>by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adding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functionality</a:t>
            </a:r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GLT </a:t>
            </a:r>
            <a:r>
              <a:rPr lang="es-ES_tradnl" sz="2800" dirty="0" err="1" smtClean="0"/>
              <a:t>offers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portability</a:t>
            </a:r>
            <a:r>
              <a:rPr lang="es-ES_tradnl" sz="2800" dirty="0" smtClean="0"/>
              <a:t> to </a:t>
            </a:r>
            <a:r>
              <a:rPr lang="es-ES_tradnl" sz="2800" dirty="0" err="1" smtClean="0"/>
              <a:t>programmers</a:t>
            </a:r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endParaRPr lang="es-ES_tradnl" sz="2800" dirty="0"/>
          </a:p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GLT </a:t>
            </a:r>
            <a:r>
              <a:rPr lang="es-ES_tradnl" sz="2800" dirty="0" err="1" smtClean="0"/>
              <a:t>does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not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add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any</a:t>
            </a:r>
            <a:r>
              <a:rPr lang="es-ES_tradnl" sz="2800" dirty="0" smtClean="0"/>
              <a:t> perceptible </a:t>
            </a:r>
            <a:r>
              <a:rPr lang="es-ES_tradnl" sz="2800" dirty="0" err="1" smtClean="0"/>
              <a:t>overhead</a:t>
            </a:r>
            <a:endParaRPr lang="es-ES_tradnl" sz="2800" dirty="0" smtClean="0"/>
          </a:p>
          <a:p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239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Future work</a:t>
            </a:r>
          </a:p>
        </p:txBody>
      </p:sp>
      <p:sp>
        <p:nvSpPr>
          <p:cNvPr id="4" name="Rectangle 1"/>
          <p:cNvSpPr/>
          <p:nvPr/>
        </p:nvSpPr>
        <p:spPr>
          <a:xfrm>
            <a:off x="288517" y="1964316"/>
            <a:ext cx="5968888" cy="510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GLT common API</a:t>
            </a:r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288518" y="2571768"/>
            <a:ext cx="1340780" cy="44178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Qthreads</a:t>
            </a:r>
            <a:endParaRPr lang="en-US" dirty="0"/>
          </a:p>
        </p:txBody>
      </p:sp>
      <p:sp>
        <p:nvSpPr>
          <p:cNvPr id="6" name="Rectangle 14"/>
          <p:cNvSpPr/>
          <p:nvPr/>
        </p:nvSpPr>
        <p:spPr>
          <a:xfrm>
            <a:off x="1719256" y="2571768"/>
            <a:ext cx="1688966" cy="44178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MassiveThreads</a:t>
            </a:r>
            <a:endParaRPr lang="en-US" dirty="0"/>
          </a:p>
        </p:txBody>
      </p:sp>
      <p:sp>
        <p:nvSpPr>
          <p:cNvPr id="7" name="Rectangle 16"/>
          <p:cNvSpPr/>
          <p:nvPr/>
        </p:nvSpPr>
        <p:spPr>
          <a:xfrm>
            <a:off x="3490246" y="2571768"/>
            <a:ext cx="1338304" cy="44178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Argobots</a:t>
            </a:r>
            <a:endParaRPr lang="en-US" dirty="0"/>
          </a:p>
        </p:txBody>
      </p:sp>
      <p:sp>
        <p:nvSpPr>
          <p:cNvPr id="8" name="Rectangle 16"/>
          <p:cNvSpPr/>
          <p:nvPr/>
        </p:nvSpPr>
        <p:spPr>
          <a:xfrm>
            <a:off x="4910573" y="2571768"/>
            <a:ext cx="1338304" cy="441784"/>
          </a:xfrm>
          <a:prstGeom prst="rect">
            <a:avLst/>
          </a:prstGeom>
          <a:solidFill>
            <a:srgbClr val="FF7E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Pthreads</a:t>
            </a:r>
            <a:endParaRPr lang="en-US" dirty="0"/>
          </a:p>
        </p:txBody>
      </p:sp>
      <p:sp>
        <p:nvSpPr>
          <p:cNvPr id="9" name="Rectangle 1"/>
          <p:cNvSpPr/>
          <p:nvPr/>
        </p:nvSpPr>
        <p:spPr>
          <a:xfrm>
            <a:off x="7061822" y="2475128"/>
            <a:ext cx="4540033" cy="510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GLT common API</a:t>
            </a:r>
            <a:endParaRPr lang="en-US" dirty="0"/>
          </a:p>
        </p:txBody>
      </p:sp>
      <p:sp>
        <p:nvSpPr>
          <p:cNvPr id="13" name="Rectangle 16"/>
          <p:cNvSpPr/>
          <p:nvPr/>
        </p:nvSpPr>
        <p:spPr>
          <a:xfrm>
            <a:off x="7061821" y="1985024"/>
            <a:ext cx="4540033" cy="441784"/>
          </a:xfrm>
          <a:prstGeom prst="rect">
            <a:avLst/>
          </a:prstGeom>
          <a:solidFill>
            <a:srgbClr val="FF7E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Pthreads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1891" y="1281759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Pthreads</a:t>
            </a:r>
            <a:r>
              <a:rPr lang="es-ES_tradnl" sz="2400" dirty="0" smtClean="0"/>
              <a:t>-GLT </a:t>
            </a:r>
            <a:r>
              <a:rPr lang="es-ES_tradnl" sz="2400" dirty="0" err="1" smtClean="0"/>
              <a:t>interaction</a:t>
            </a:r>
            <a:endParaRPr lang="es-ES_tradnl" sz="2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81890" y="3644987"/>
            <a:ext cx="4185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High-</a:t>
            </a:r>
            <a:r>
              <a:rPr lang="es-ES_tradnl" sz="2400" dirty="0" err="1" smtClean="0"/>
              <a:t>level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Programming</a:t>
            </a:r>
            <a:r>
              <a:rPr lang="es-ES_tradnl" sz="2400" dirty="0" smtClean="0"/>
              <a:t> </a:t>
            </a:r>
            <a:r>
              <a:rPr lang="es-ES_tradnl" sz="2400" dirty="0" err="1"/>
              <a:t>M</a:t>
            </a:r>
            <a:r>
              <a:rPr lang="es-ES_tradnl" sz="2400" dirty="0" err="1" smtClean="0"/>
              <a:t>odels</a:t>
            </a:r>
            <a:endParaRPr lang="es-ES_tradnl" sz="2400" dirty="0"/>
          </a:p>
        </p:txBody>
      </p:sp>
      <p:sp>
        <p:nvSpPr>
          <p:cNvPr id="16" name="Rectangle 1"/>
          <p:cNvSpPr/>
          <p:nvPr/>
        </p:nvSpPr>
        <p:spPr>
          <a:xfrm>
            <a:off x="3852339" y="5201182"/>
            <a:ext cx="4540033" cy="510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GLT common API</a:t>
            </a:r>
            <a:endParaRPr lang="en-US" dirty="0"/>
          </a:p>
        </p:txBody>
      </p:sp>
      <p:sp>
        <p:nvSpPr>
          <p:cNvPr id="20" name="Rectangle 16"/>
          <p:cNvSpPr/>
          <p:nvPr/>
        </p:nvSpPr>
        <p:spPr>
          <a:xfrm>
            <a:off x="3852338" y="4711078"/>
            <a:ext cx="4540033" cy="44178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OpenMP</a:t>
            </a:r>
            <a:r>
              <a:rPr lang="en-US" dirty="0" smtClean="0"/>
              <a:t>*   </a:t>
            </a:r>
            <a:r>
              <a:rPr lang="en-US" dirty="0" err="1" smtClean="0"/>
              <a:t>OmpSs</a:t>
            </a:r>
            <a:r>
              <a:rPr lang="en-US" dirty="0" smtClean="0"/>
              <a:t>   </a:t>
            </a:r>
            <a:r>
              <a:rPr lang="en-US" dirty="0" smtClean="0"/>
              <a:t>Charm++  others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560936" y="5893079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es-ES_tradnl" sz="1600" dirty="0" err="1" smtClean="0">
                <a:solidFill>
                  <a:schemeClr val="bg1">
                    <a:lumMod val="65000"/>
                  </a:schemeClr>
                </a:solidFill>
              </a:rPr>
              <a:t>Paper</a:t>
            </a:r>
            <a:r>
              <a:rPr lang="es-ES_tradnl" sz="1600" dirty="0" smtClean="0">
                <a:solidFill>
                  <a:schemeClr val="bg1">
                    <a:lumMod val="65000"/>
                  </a:schemeClr>
                </a:solidFill>
              </a:rPr>
              <a:t>: “</a:t>
            </a:r>
            <a:r>
              <a:rPr lang="es-ES_tradnl" sz="1600" b="1" dirty="0">
                <a:solidFill>
                  <a:schemeClr val="bg1">
                    <a:lumMod val="65000"/>
                  </a:schemeClr>
                </a:solidFill>
              </a:rPr>
              <a:t>GLTO: </a:t>
            </a:r>
            <a:r>
              <a:rPr lang="es-ES_tradnl" sz="1600" b="1" dirty="0" err="1">
                <a:solidFill>
                  <a:schemeClr val="bg1">
                    <a:lumMod val="65000"/>
                  </a:schemeClr>
                </a:solidFill>
              </a:rPr>
              <a:t>On</a:t>
            </a:r>
            <a:r>
              <a:rPr lang="es-ES_tradnl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1600" b="1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ES_tradnl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1600" b="1" dirty="0" err="1">
                <a:solidFill>
                  <a:schemeClr val="bg1">
                    <a:lumMod val="65000"/>
                  </a:schemeClr>
                </a:solidFill>
              </a:rPr>
              <a:t>Adequacy</a:t>
            </a:r>
            <a:r>
              <a:rPr lang="es-ES_tradnl" sz="1600" b="1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es-ES_tradnl" sz="1600" b="1" dirty="0" err="1">
                <a:solidFill>
                  <a:schemeClr val="bg1">
                    <a:lumMod val="65000"/>
                  </a:schemeClr>
                </a:solidFill>
              </a:rPr>
              <a:t>Lightweight</a:t>
            </a:r>
            <a:r>
              <a:rPr lang="es-ES_tradnl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1600" b="1" dirty="0" err="1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s-ES_tradnl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1600" b="1" dirty="0" err="1">
                <a:solidFill>
                  <a:schemeClr val="bg1">
                    <a:lumMod val="65000"/>
                  </a:schemeClr>
                </a:solidFill>
              </a:rPr>
              <a:t>Approaches</a:t>
            </a:r>
            <a:r>
              <a:rPr lang="es-ES_tradnl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1600" b="1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es-ES_tradnl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1600" b="1" dirty="0" err="1">
                <a:solidFill>
                  <a:schemeClr val="bg1">
                    <a:lumMod val="65000"/>
                  </a:schemeClr>
                </a:solidFill>
              </a:rPr>
              <a:t>OpenMP</a:t>
            </a:r>
            <a:r>
              <a:rPr lang="es-ES_tradnl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1600" b="1" dirty="0" err="1">
                <a:solidFill>
                  <a:schemeClr val="bg1">
                    <a:lumMod val="65000"/>
                  </a:schemeClr>
                </a:solidFill>
              </a:rPr>
              <a:t>Implementations</a:t>
            </a:r>
            <a:r>
              <a:rPr lang="es-ES_tradnl" sz="16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s-ES_tradnl" sz="1600" dirty="0" smtClean="0">
                <a:solidFill>
                  <a:schemeClr val="bg1">
                    <a:lumMod val="65000"/>
                  </a:schemeClr>
                </a:solidFill>
              </a:rPr>
              <a:t>” </a:t>
            </a:r>
            <a:r>
              <a:rPr lang="es-ES_tradnl" sz="1600" dirty="0" err="1" smtClean="0">
                <a:solidFill>
                  <a:schemeClr val="bg1">
                    <a:lumMod val="65000"/>
                  </a:schemeClr>
                </a:solidFill>
              </a:rPr>
              <a:t>presented</a:t>
            </a:r>
            <a:r>
              <a:rPr lang="es-ES_tradnl" sz="1600" dirty="0" smtClean="0">
                <a:solidFill>
                  <a:schemeClr val="bg1">
                    <a:lumMod val="65000"/>
                  </a:schemeClr>
                </a:solidFill>
              </a:rPr>
              <a:t> at ICPP 2017</a:t>
            </a:r>
            <a:endParaRPr lang="es-ES_tradnl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393095" y="2643808"/>
            <a:ext cx="2692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0" b="1" dirty="0" err="1" smtClean="0">
                <a:solidFill>
                  <a:schemeClr val="accent2"/>
                </a:solidFill>
              </a:rPr>
              <a:t>Thanks</a:t>
            </a:r>
            <a:r>
              <a:rPr lang="es-ES_tradnl" sz="6000" b="1" dirty="0" smtClean="0">
                <a:solidFill>
                  <a:schemeClr val="accent2"/>
                </a:solidFill>
              </a:rPr>
              <a:t>!</a:t>
            </a:r>
            <a:endParaRPr lang="es-ES_tradnl" sz="6000" b="1" dirty="0">
              <a:solidFill>
                <a:schemeClr val="accent2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199768" y="5263374"/>
            <a:ext cx="4193327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Contact: 		</a:t>
            </a:r>
            <a:r>
              <a:rPr lang="en-US" dirty="0" err="1" smtClean="0">
                <a:solidFill>
                  <a:srgbClr val="0070C0"/>
                </a:solidFill>
              </a:rPr>
              <a:t>adcastel@uji.es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Doc:			</a:t>
            </a:r>
            <a:r>
              <a:rPr lang="en-US" dirty="0" err="1" smtClean="0">
                <a:solidFill>
                  <a:srgbClr val="0070C0"/>
                </a:solidFill>
              </a:rPr>
              <a:t>www.hpca.uji.es</a:t>
            </a:r>
            <a:r>
              <a:rPr lang="en-US" dirty="0" smtClean="0">
                <a:solidFill>
                  <a:srgbClr val="0070C0"/>
                </a:solidFill>
              </a:rPr>
              <a:t>/GLT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Source code:	</a:t>
            </a:r>
            <a:r>
              <a:rPr lang="en-US" dirty="0" err="1" smtClean="0">
                <a:solidFill>
                  <a:srgbClr val="0070C0"/>
                </a:solidFill>
              </a:rPr>
              <a:t>github.com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adcastel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GLT.git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5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500253" y="950355"/>
            <a:ext cx="100274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/>
              <a:t>Pthreads</a:t>
            </a:r>
            <a:r>
              <a:rPr lang="en-US" sz="2400" dirty="0"/>
              <a:t> is the standard to exploit the current on-node parallelism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Using </a:t>
            </a:r>
            <a:r>
              <a:rPr lang="en-US" sz="2400" dirty="0" err="1"/>
              <a:t>pthreads</a:t>
            </a:r>
            <a:r>
              <a:rPr lang="en-US" sz="2400" dirty="0"/>
              <a:t> library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Using high-level programing models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8000"/>
                </a:solidFill>
              </a:rPr>
              <a:t>Pros: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008000"/>
                </a:solidFill>
              </a:rPr>
              <a:t>Works well for hardware characteristics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Cons: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Falls from the point of view of software requirements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Context switch and synchronizations are expensive mechanisms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3783020" y="5150993"/>
            <a:ext cx="74090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OS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lang="en-US" sz="1600" kern="0" dirty="0" smtClean="0">
                <a:solidFill>
                  <a:sysClr val="windowText" lastClr="000000"/>
                </a:solidFill>
              </a:rPr>
              <a:t>thread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" name="Agrupar 5"/>
          <p:cNvGrpSpPr/>
          <p:nvPr/>
        </p:nvGrpSpPr>
        <p:grpSpPr>
          <a:xfrm>
            <a:off x="4875613" y="4942610"/>
            <a:ext cx="2329894" cy="893126"/>
            <a:chOff x="3217413" y="2162555"/>
            <a:chExt cx="2329894" cy="893126"/>
          </a:xfrm>
        </p:grpSpPr>
        <p:sp>
          <p:nvSpPr>
            <p:cNvPr id="6" name="Freeform 7"/>
            <p:cNvSpPr/>
            <p:nvPr/>
          </p:nvSpPr>
          <p:spPr>
            <a:xfrm>
              <a:off x="3217413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7" name="Freeform 12"/>
            <p:cNvSpPr/>
            <p:nvPr/>
          </p:nvSpPr>
          <p:spPr>
            <a:xfrm>
              <a:off x="3522958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3803807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9" name="Freeform 7"/>
            <p:cNvSpPr/>
            <p:nvPr/>
          </p:nvSpPr>
          <p:spPr>
            <a:xfrm>
              <a:off x="4109352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4445052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1" name="Freeform 7"/>
            <p:cNvSpPr/>
            <p:nvPr/>
          </p:nvSpPr>
          <p:spPr>
            <a:xfrm>
              <a:off x="4750597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2" name="Freeform 7"/>
            <p:cNvSpPr/>
            <p:nvPr/>
          </p:nvSpPr>
          <p:spPr>
            <a:xfrm>
              <a:off x="5031446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3" name="Freeform 7"/>
            <p:cNvSpPr/>
            <p:nvPr/>
          </p:nvSpPr>
          <p:spPr>
            <a:xfrm>
              <a:off x="5336991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374720" y="158977"/>
            <a:ext cx="1667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200" smtClean="0"/>
              <a:t>Pthreads</a:t>
            </a:r>
            <a:endParaRPr lang="es-ES_tradnl" sz="3200" dirty="0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/>
          <p:cNvGrpSpPr/>
          <p:nvPr/>
        </p:nvGrpSpPr>
        <p:grpSpPr>
          <a:xfrm>
            <a:off x="2138756" y="2169763"/>
            <a:ext cx="1585357" cy="1300954"/>
            <a:chOff x="2628290" y="2577591"/>
            <a:chExt cx="1095823" cy="893126"/>
          </a:xfrm>
        </p:grpSpPr>
        <p:sp>
          <p:nvSpPr>
            <p:cNvPr id="14" name="Freeform 7"/>
            <p:cNvSpPr/>
            <p:nvPr/>
          </p:nvSpPr>
          <p:spPr>
            <a:xfrm>
              <a:off x="3492765" y="2577591"/>
              <a:ext cx="231348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2628290" y="2577591"/>
              <a:ext cx="323965" cy="274299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tIns="0" bIns="0" rtlCol="0" anchor="ctr"/>
            <a:lstStyle/>
            <a:p>
              <a:pPr algn="ctr" defTabSz="914400"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U</a:t>
              </a:r>
              <a:endParaRPr lang="en-US" sz="1200" kern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" name="Rectangle 5"/>
            <p:cNvSpPr/>
            <p:nvPr/>
          </p:nvSpPr>
          <p:spPr>
            <a:xfrm>
              <a:off x="2628290" y="2887004"/>
              <a:ext cx="323965" cy="274299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tIns="0" bIns="0" rtlCol="0" anchor="ctr"/>
            <a:lstStyle/>
            <a:p>
              <a:pPr algn="ctr" defTabSz="914400"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U</a:t>
              </a:r>
              <a:endParaRPr lang="en-US" sz="1200" kern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" name="Rectangle 6"/>
            <p:cNvSpPr/>
            <p:nvPr/>
          </p:nvSpPr>
          <p:spPr>
            <a:xfrm>
              <a:off x="2628290" y="3196418"/>
              <a:ext cx="323965" cy="274299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tIns="0" bIns="0" rtlCol="0" anchor="ctr"/>
            <a:lstStyle/>
            <a:p>
              <a:pPr algn="ctr" defTabSz="914400"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U</a:t>
              </a:r>
              <a:endParaRPr lang="en-US" sz="1200" kern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" name="Right Arrow 9"/>
            <p:cNvSpPr/>
            <p:nvPr/>
          </p:nvSpPr>
          <p:spPr>
            <a:xfrm>
              <a:off x="3034793" y="2899370"/>
              <a:ext cx="465737" cy="309413"/>
            </a:xfrm>
            <a:prstGeom prst="rightArrow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Agrupar 25"/>
          <p:cNvGrpSpPr/>
          <p:nvPr/>
        </p:nvGrpSpPr>
        <p:grpSpPr>
          <a:xfrm>
            <a:off x="4182619" y="1333139"/>
            <a:ext cx="5717838" cy="1671133"/>
            <a:chOff x="3116394" y="1426798"/>
            <a:chExt cx="4345092" cy="1269925"/>
          </a:xfrm>
        </p:grpSpPr>
        <p:sp>
          <p:nvSpPr>
            <p:cNvPr id="3" name="Elipse 2"/>
            <p:cNvSpPr/>
            <p:nvPr/>
          </p:nvSpPr>
          <p:spPr>
            <a:xfrm>
              <a:off x="4760482" y="1426798"/>
              <a:ext cx="474220" cy="1269925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TextBox 26"/>
            <p:cNvSpPr txBox="1"/>
            <p:nvPr/>
          </p:nvSpPr>
          <p:spPr>
            <a:xfrm>
              <a:off x="3885459" y="1804435"/>
              <a:ext cx="814999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OS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lang="en-US" sz="1600" kern="0" dirty="0" smtClean="0">
                  <a:solidFill>
                    <a:sysClr val="windowText" lastClr="000000"/>
                  </a:solidFill>
                </a:rPr>
                <a:t>thread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" name="Agrupar 21"/>
            <p:cNvGrpSpPr/>
            <p:nvPr/>
          </p:nvGrpSpPr>
          <p:grpSpPr>
            <a:xfrm>
              <a:off x="4898603" y="1596052"/>
              <a:ext cx="2562883" cy="893126"/>
              <a:chOff x="3217413" y="2162555"/>
              <a:chExt cx="2329894" cy="893126"/>
            </a:xfrm>
          </p:grpSpPr>
          <p:sp>
            <p:nvSpPr>
              <p:cNvPr id="6" name="Freeform 28"/>
              <p:cNvSpPr/>
              <p:nvPr/>
            </p:nvSpPr>
            <p:spPr>
              <a:xfrm>
                <a:off x="3217413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3522958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803807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>
              <a:xfrm>
                <a:off x="4109352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0" name="Freeform 7"/>
              <p:cNvSpPr/>
              <p:nvPr/>
            </p:nvSpPr>
            <p:spPr>
              <a:xfrm>
                <a:off x="4445052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1" name="Freeform 7"/>
              <p:cNvSpPr/>
              <p:nvPr/>
            </p:nvSpPr>
            <p:spPr>
              <a:xfrm>
                <a:off x="4750597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2" name="Freeform 7"/>
              <p:cNvSpPr/>
              <p:nvPr/>
            </p:nvSpPr>
            <p:spPr>
              <a:xfrm>
                <a:off x="5031446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3" name="Freeform 7"/>
              <p:cNvSpPr/>
              <p:nvPr/>
            </p:nvSpPr>
            <p:spPr>
              <a:xfrm>
                <a:off x="5336991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cxnSp>
          <p:nvCxnSpPr>
            <p:cNvPr id="19" name="Conector recto de flecha 5"/>
            <p:cNvCxnSpPr/>
            <p:nvPr/>
          </p:nvCxnSpPr>
          <p:spPr>
            <a:xfrm flipH="1">
              <a:off x="3116394" y="2510747"/>
              <a:ext cx="1826811" cy="147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ángulo 6"/>
          <p:cNvSpPr/>
          <p:nvPr/>
        </p:nvSpPr>
        <p:spPr>
          <a:xfrm>
            <a:off x="2008827" y="4379893"/>
            <a:ext cx="78916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Lightweight thread with low context-switch </a:t>
            </a:r>
            <a:r>
              <a:rPr lang="en-US" sz="2400" dirty="0" smtClean="0"/>
              <a:t>overhead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Dynamic data scheduling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To better overlap computation and communication/IO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exploit fine-grained task </a:t>
            </a:r>
            <a:r>
              <a:rPr lang="en-US" sz="2400" dirty="0" smtClean="0"/>
              <a:t>parallelism</a:t>
            </a:r>
            <a:endParaRPr lang="en-US" sz="2400" dirty="0"/>
          </a:p>
        </p:txBody>
      </p:sp>
      <p:sp>
        <p:nvSpPr>
          <p:cNvPr id="21" name="Rectangle 6"/>
          <p:cNvSpPr/>
          <p:nvPr/>
        </p:nvSpPr>
        <p:spPr>
          <a:xfrm>
            <a:off x="2106363" y="3931789"/>
            <a:ext cx="323965" cy="274299"/>
          </a:xfrm>
          <a:prstGeom prst="rect">
            <a:avLst/>
          </a:prstGeom>
          <a:solidFill>
            <a:srgbClr val="F79646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tIns="0" bIns="0" rtlCol="0" anchor="ctr"/>
          <a:lstStyle/>
          <a:p>
            <a:pPr algn="ctr" defTabSz="914400"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endParaRPr lang="en-US" sz="1200" kern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2395611" y="3877789"/>
            <a:ext cx="198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User-level thread</a:t>
            </a:r>
            <a:endParaRPr lang="en-U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502784" y="158978"/>
            <a:ext cx="4903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/>
              <a:t>Lightweight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Thread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Libraries</a:t>
            </a:r>
            <a:endParaRPr lang="es-ES_tradnl" sz="3200" dirty="0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2147054" y="1206534"/>
            <a:ext cx="3453528" cy="12984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031843" y="1278707"/>
            <a:ext cx="168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Specific OS</a:t>
            </a:r>
            <a:endParaRPr lang="en-US" b="1" dirty="0"/>
          </a:p>
        </p:txBody>
      </p:sp>
      <p:sp>
        <p:nvSpPr>
          <p:cNvPr id="6" name="TextBox 6"/>
          <p:cNvSpPr txBox="1"/>
          <p:nvPr/>
        </p:nvSpPr>
        <p:spPr>
          <a:xfrm>
            <a:off x="3031842" y="174373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Fibers</a:t>
            </a:r>
          </a:p>
          <a:p>
            <a:r>
              <a:rPr lang="en-US" dirty="0" smtClean="0"/>
              <a:t>Solaris Threads</a:t>
            </a:r>
            <a:endParaRPr lang="en-US" dirty="0"/>
          </a:p>
        </p:txBody>
      </p:sp>
      <p:sp>
        <p:nvSpPr>
          <p:cNvPr id="7" name="Oval 9"/>
          <p:cNvSpPr/>
          <p:nvPr/>
        </p:nvSpPr>
        <p:spPr>
          <a:xfrm>
            <a:off x="801306" y="2900507"/>
            <a:ext cx="3296549" cy="1212859"/>
          </a:xfrm>
          <a:prstGeom prst="ellipse">
            <a:avLst/>
          </a:prstGeom>
          <a:solidFill>
            <a:srgbClr val="D88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4"/>
          <p:cNvSpPr txBox="1"/>
          <p:nvPr/>
        </p:nvSpPr>
        <p:spPr>
          <a:xfrm>
            <a:off x="1529116" y="3053737"/>
            <a:ext cx="19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Specific Hardware</a:t>
            </a:r>
            <a:endParaRPr lang="en-US" b="1" dirty="0"/>
          </a:p>
        </p:txBody>
      </p:sp>
      <p:sp>
        <p:nvSpPr>
          <p:cNvPr id="9" name="TextBox 11"/>
          <p:cNvSpPr txBox="1"/>
          <p:nvPr/>
        </p:nvSpPr>
        <p:spPr>
          <a:xfrm>
            <a:off x="1743181" y="342306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Tiny-Threads</a:t>
            </a:r>
            <a:endParaRPr lang="en-US" dirty="0"/>
          </a:p>
        </p:txBody>
      </p:sp>
      <p:sp>
        <p:nvSpPr>
          <p:cNvPr id="10" name="Oval 45"/>
          <p:cNvSpPr/>
          <p:nvPr/>
        </p:nvSpPr>
        <p:spPr>
          <a:xfrm>
            <a:off x="7577260" y="1462702"/>
            <a:ext cx="3296549" cy="1212859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46"/>
          <p:cNvSpPr txBox="1"/>
          <p:nvPr/>
        </p:nvSpPr>
        <p:spPr>
          <a:xfrm>
            <a:off x="8001000" y="1418610"/>
            <a:ext cx="242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High-level programming model</a:t>
            </a:r>
            <a:endParaRPr lang="en-US" b="1" dirty="0"/>
          </a:p>
        </p:txBody>
      </p:sp>
      <p:sp>
        <p:nvSpPr>
          <p:cNvPr id="12" name="TextBox 47"/>
          <p:cNvSpPr txBox="1"/>
          <p:nvPr/>
        </p:nvSpPr>
        <p:spPr>
          <a:xfrm>
            <a:off x="8358616" y="2030515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ConverseThreads</a:t>
            </a:r>
          </a:p>
          <a:p>
            <a:pPr algn="ctr"/>
            <a:r>
              <a:rPr lang="en-US" dirty="0" smtClean="0"/>
              <a:t>Nanos++</a:t>
            </a:r>
            <a:endParaRPr lang="en-US" dirty="0"/>
          </a:p>
        </p:txBody>
      </p:sp>
      <p:sp>
        <p:nvSpPr>
          <p:cNvPr id="13" name="Oval 48"/>
          <p:cNvSpPr/>
          <p:nvPr/>
        </p:nvSpPr>
        <p:spPr>
          <a:xfrm>
            <a:off x="5225149" y="2708337"/>
            <a:ext cx="3296549" cy="14050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9"/>
          <p:cNvSpPr txBox="1"/>
          <p:nvPr/>
        </p:nvSpPr>
        <p:spPr>
          <a:xfrm>
            <a:off x="5648889" y="2849742"/>
            <a:ext cx="242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Lightweight Thread</a:t>
            </a:r>
          </a:p>
          <a:p>
            <a:pPr algn="ctr"/>
            <a:r>
              <a:rPr lang="en-US" b="1" dirty="0" smtClean="0"/>
              <a:t>abstraction</a:t>
            </a:r>
            <a:endParaRPr lang="en-US" b="1" dirty="0"/>
          </a:p>
        </p:txBody>
      </p:sp>
      <p:sp>
        <p:nvSpPr>
          <p:cNvPr id="15" name="TextBox 50"/>
          <p:cNvSpPr txBox="1"/>
          <p:nvPr/>
        </p:nvSpPr>
        <p:spPr>
          <a:xfrm>
            <a:off x="5843370" y="3433109"/>
            <a:ext cx="206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Cilk</a:t>
            </a:r>
            <a:r>
              <a:rPr lang="en-US" dirty="0" smtClean="0"/>
              <a:t>    Go   Intel TBB</a:t>
            </a:r>
            <a:endParaRPr lang="en-US" dirty="0"/>
          </a:p>
        </p:txBody>
      </p:sp>
      <p:sp>
        <p:nvSpPr>
          <p:cNvPr id="16" name="Oval 51"/>
          <p:cNvSpPr/>
          <p:nvPr/>
        </p:nvSpPr>
        <p:spPr>
          <a:xfrm>
            <a:off x="3227225" y="4481884"/>
            <a:ext cx="3296549" cy="1405029"/>
          </a:xfrm>
          <a:prstGeom prst="ellipse">
            <a:avLst/>
          </a:prstGeom>
          <a:solidFill>
            <a:srgbClr val="FF7E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52"/>
          <p:cNvSpPr txBox="1"/>
          <p:nvPr/>
        </p:nvSpPr>
        <p:spPr>
          <a:xfrm>
            <a:off x="3662484" y="4648562"/>
            <a:ext cx="242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Stackless</a:t>
            </a:r>
            <a:r>
              <a:rPr lang="en-US" b="1" dirty="0" smtClean="0"/>
              <a:t> threads</a:t>
            </a:r>
            <a:endParaRPr lang="en-US" b="1" dirty="0"/>
          </a:p>
        </p:txBody>
      </p:sp>
      <p:sp>
        <p:nvSpPr>
          <p:cNvPr id="18" name="TextBox 53"/>
          <p:cNvSpPr txBox="1"/>
          <p:nvPr/>
        </p:nvSpPr>
        <p:spPr>
          <a:xfrm>
            <a:off x="8024037" y="4717749"/>
            <a:ext cx="284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MassiveThreads  Argobots</a:t>
            </a:r>
          </a:p>
          <a:p>
            <a:pPr algn="ctr"/>
            <a:r>
              <a:rPr lang="en-US" dirty="0" smtClean="0"/>
              <a:t>Qthreads</a:t>
            </a:r>
            <a:endParaRPr lang="en-US" dirty="0"/>
          </a:p>
        </p:txBody>
      </p:sp>
      <p:sp>
        <p:nvSpPr>
          <p:cNvPr id="19" name="Oval 54"/>
          <p:cNvSpPr/>
          <p:nvPr/>
        </p:nvSpPr>
        <p:spPr>
          <a:xfrm>
            <a:off x="7867776" y="4297208"/>
            <a:ext cx="3296549" cy="1405029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55"/>
          <p:cNvSpPr txBox="1"/>
          <p:nvPr/>
        </p:nvSpPr>
        <p:spPr>
          <a:xfrm>
            <a:off x="8320059" y="4355138"/>
            <a:ext cx="242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General purpose</a:t>
            </a:r>
            <a:endParaRPr lang="en-US" b="1" dirty="0"/>
          </a:p>
        </p:txBody>
      </p:sp>
      <p:sp>
        <p:nvSpPr>
          <p:cNvPr id="21" name="TextBox 56"/>
          <p:cNvSpPr txBox="1"/>
          <p:nvPr/>
        </p:nvSpPr>
        <p:spPr>
          <a:xfrm>
            <a:off x="8176437" y="4870149"/>
            <a:ext cx="284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MassiveThreads  Argobots</a:t>
            </a:r>
          </a:p>
          <a:p>
            <a:pPr algn="ctr"/>
            <a:r>
              <a:rPr lang="en-US" dirty="0" smtClean="0"/>
              <a:t>Qthreads</a:t>
            </a:r>
            <a:endParaRPr lang="en-US" dirty="0"/>
          </a:p>
        </p:txBody>
      </p:sp>
      <p:sp>
        <p:nvSpPr>
          <p:cNvPr id="22" name="TextBox 57"/>
          <p:cNvSpPr txBox="1"/>
          <p:nvPr/>
        </p:nvSpPr>
        <p:spPr>
          <a:xfrm>
            <a:off x="3486810" y="5055906"/>
            <a:ext cx="284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Stackless</a:t>
            </a:r>
            <a:r>
              <a:rPr lang="en-US" dirty="0" smtClean="0"/>
              <a:t> Python</a:t>
            </a:r>
          </a:p>
          <a:p>
            <a:pPr algn="ctr"/>
            <a:r>
              <a:rPr lang="en-US" dirty="0" err="1" smtClean="0"/>
              <a:t>Protothreads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02784" y="158978"/>
            <a:ext cx="4903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/>
              <a:t>Lightweight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Thread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Libraries</a:t>
            </a:r>
            <a:endParaRPr lang="es-ES_tradnl" sz="32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241" y="0"/>
            <a:ext cx="8687037" cy="63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Goals of this work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2964626" y="2164328"/>
            <a:ext cx="5969481" cy="1732165"/>
            <a:chOff x="2178657" y="1948197"/>
            <a:chExt cx="5969481" cy="1732165"/>
          </a:xfrm>
        </p:grpSpPr>
        <p:sp>
          <p:nvSpPr>
            <p:cNvPr id="13" name="Rectángulo 12"/>
            <p:cNvSpPr/>
            <p:nvPr/>
          </p:nvSpPr>
          <p:spPr>
            <a:xfrm>
              <a:off x="2178658" y="2544187"/>
              <a:ext cx="5969480" cy="49876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sz="2400" dirty="0"/>
                <a:t>Improve </a:t>
              </a:r>
              <a:r>
                <a:rPr lang="en-US" sz="2400" dirty="0" err="1"/>
                <a:t>Pthreads</a:t>
              </a:r>
              <a:r>
                <a:rPr lang="en-US" sz="2400" dirty="0"/>
                <a:t> </a:t>
              </a:r>
              <a:r>
                <a:rPr lang="en-US" sz="2400" dirty="0" smtClean="0"/>
                <a:t>API</a:t>
              </a:r>
              <a:endParaRPr lang="en-US" sz="2400" dirty="0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178658" y="3148347"/>
              <a:ext cx="5969480" cy="5320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sz="2400" dirty="0" smtClean="0"/>
                <a:t>Offer code portability</a:t>
              </a:r>
              <a:endParaRPr lang="en-US" sz="2400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2178657" y="1948197"/>
              <a:ext cx="5969481" cy="49876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sz="2400" dirty="0" smtClean="0"/>
                <a:t>Unify LWT semantics and Programming Model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Generic Lightweight Thread (GLT) library</a:t>
            </a:r>
          </a:p>
        </p:txBody>
      </p:sp>
      <p:sp>
        <p:nvSpPr>
          <p:cNvPr id="4" name="Rectangle 1"/>
          <p:cNvSpPr/>
          <p:nvPr/>
        </p:nvSpPr>
        <p:spPr>
          <a:xfrm>
            <a:off x="2965213" y="2392941"/>
            <a:ext cx="5968888" cy="510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GLT common API</a:t>
            </a:r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2965213" y="3000393"/>
            <a:ext cx="1943052" cy="44178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Qthreads</a:t>
            </a:r>
            <a:endParaRPr lang="en-US" dirty="0"/>
          </a:p>
        </p:txBody>
      </p:sp>
      <p:sp>
        <p:nvSpPr>
          <p:cNvPr id="6" name="Rectangle 14"/>
          <p:cNvSpPr/>
          <p:nvPr/>
        </p:nvSpPr>
        <p:spPr>
          <a:xfrm>
            <a:off x="4977841" y="3000393"/>
            <a:ext cx="1943052" cy="44178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MassiveThreads</a:t>
            </a:r>
            <a:endParaRPr lang="en-US" dirty="0"/>
          </a:p>
        </p:txBody>
      </p:sp>
      <p:sp>
        <p:nvSpPr>
          <p:cNvPr id="7" name="Rectangle 16"/>
          <p:cNvSpPr/>
          <p:nvPr/>
        </p:nvSpPr>
        <p:spPr>
          <a:xfrm>
            <a:off x="6991049" y="3000393"/>
            <a:ext cx="1943052" cy="44178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Argobots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660687" y="5893079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es-ES_tradnl" sz="1600" dirty="0" err="1" smtClean="0">
                <a:solidFill>
                  <a:schemeClr val="bg1">
                    <a:lumMod val="75000"/>
                  </a:schemeClr>
                </a:solidFill>
              </a:rPr>
              <a:t>Based</a:t>
            </a:r>
            <a:r>
              <a:rPr lang="es-ES_tradnl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600" dirty="0" err="1" smtClean="0">
                <a:solidFill>
                  <a:schemeClr val="bg1">
                    <a:lumMod val="75000"/>
                  </a:schemeClr>
                </a:solidFill>
              </a:rPr>
              <a:t>on</a:t>
            </a:r>
            <a:r>
              <a:rPr lang="es-ES_tradnl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600" dirty="0" err="1" smtClean="0">
                <a:solidFill>
                  <a:schemeClr val="bg1">
                    <a:lumMod val="75000"/>
                  </a:schemeClr>
                </a:solidFill>
              </a:rPr>
              <a:t>work</a:t>
            </a:r>
            <a:r>
              <a:rPr lang="es-ES_tradnl" sz="1600" dirty="0" smtClean="0">
                <a:solidFill>
                  <a:schemeClr val="bg1">
                    <a:lumMod val="75000"/>
                  </a:schemeClr>
                </a:solidFill>
              </a:rPr>
              <a:t> “</a:t>
            </a:r>
            <a:r>
              <a:rPr lang="es-ES_tradnl" sz="1600" b="1" dirty="0" smtClean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es-ES_tradnl" sz="1600" b="1" dirty="0" err="1" smtClean="0">
                <a:solidFill>
                  <a:schemeClr val="bg1">
                    <a:lumMod val="75000"/>
                  </a:schemeClr>
                </a:solidFill>
              </a:rPr>
              <a:t>Review</a:t>
            </a:r>
            <a:r>
              <a:rPr lang="es-ES_tradnl" sz="1600" b="1" dirty="0" smtClean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s-ES_tradnl" sz="1600" b="1" dirty="0" err="1" smtClean="0">
                <a:solidFill>
                  <a:schemeClr val="bg1">
                    <a:lumMod val="75000"/>
                  </a:schemeClr>
                </a:solidFill>
              </a:rPr>
              <a:t>Lightweight</a:t>
            </a:r>
            <a:r>
              <a:rPr lang="es-ES_tradnl" sz="16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600" b="1" dirty="0" err="1" smtClean="0">
                <a:solidFill>
                  <a:schemeClr val="bg1">
                    <a:lumMod val="75000"/>
                  </a:schemeClr>
                </a:solidFill>
              </a:rPr>
              <a:t>Thread</a:t>
            </a:r>
            <a:r>
              <a:rPr lang="es-ES_tradnl" sz="16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600" b="1" dirty="0" err="1" smtClean="0">
                <a:solidFill>
                  <a:schemeClr val="bg1">
                    <a:lumMod val="75000"/>
                  </a:schemeClr>
                </a:solidFill>
              </a:rPr>
              <a:t>Approaches</a:t>
            </a:r>
            <a:r>
              <a:rPr lang="es-ES_tradnl" sz="16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600" b="1" dirty="0" err="1" smtClean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es-ES_tradnl" sz="1600" b="1" dirty="0" smtClean="0">
                <a:solidFill>
                  <a:schemeClr val="bg1">
                    <a:lumMod val="75000"/>
                  </a:schemeClr>
                </a:solidFill>
              </a:rPr>
              <a:t> High Performance Computing</a:t>
            </a:r>
            <a:r>
              <a:rPr lang="es-ES_tradnl" sz="1600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s-ES_tradnl" sz="1600" dirty="0" err="1" smtClean="0">
                <a:solidFill>
                  <a:schemeClr val="bg1">
                    <a:lumMod val="75000"/>
                  </a:schemeClr>
                </a:solidFill>
              </a:rPr>
              <a:t>presented</a:t>
            </a:r>
            <a:r>
              <a:rPr lang="es-ES_tradnl" sz="1600" dirty="0" smtClean="0">
                <a:solidFill>
                  <a:schemeClr val="bg1">
                    <a:lumMod val="75000"/>
                  </a:schemeClr>
                </a:solidFill>
              </a:rPr>
              <a:t> in </a:t>
            </a:r>
            <a:r>
              <a:rPr lang="es-ES_tradnl" sz="1600" dirty="0" err="1" smtClean="0">
                <a:solidFill>
                  <a:schemeClr val="bg1">
                    <a:lumMod val="75000"/>
                  </a:schemeClr>
                </a:solidFill>
              </a:rPr>
              <a:t>Cluster</a:t>
            </a:r>
            <a:r>
              <a:rPr lang="es-ES_tradnl" sz="1600" dirty="0" smtClean="0">
                <a:solidFill>
                  <a:schemeClr val="bg1">
                    <a:lumMod val="75000"/>
                  </a:schemeClr>
                </a:solidFill>
              </a:rPr>
              <a:t> 2016</a:t>
            </a:r>
            <a:endParaRPr lang="es-ES_tradnl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8934101" y="2980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*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91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Generic Lightweight Thread (GLT) library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924552" y="1162662"/>
            <a:ext cx="5513769" cy="882269"/>
            <a:chOff x="2965213" y="1245789"/>
            <a:chExt cx="5968888" cy="1049236"/>
          </a:xfrm>
        </p:grpSpPr>
        <p:sp>
          <p:nvSpPr>
            <p:cNvPr id="4" name="Rectangle 1"/>
            <p:cNvSpPr/>
            <p:nvPr/>
          </p:nvSpPr>
          <p:spPr>
            <a:xfrm>
              <a:off x="2965213" y="1245789"/>
              <a:ext cx="5968888" cy="51081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GLT common API</a:t>
              </a:r>
              <a:endParaRPr lang="en-US" dirty="0"/>
            </a:p>
          </p:txBody>
        </p:sp>
        <p:sp>
          <p:nvSpPr>
            <p:cNvPr id="5" name="Rectangle 3"/>
            <p:cNvSpPr/>
            <p:nvPr/>
          </p:nvSpPr>
          <p:spPr>
            <a:xfrm>
              <a:off x="2965213" y="1853241"/>
              <a:ext cx="1943052" cy="441784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Qthreads</a:t>
              </a:r>
              <a:endParaRPr lang="en-US" dirty="0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4977841" y="1853241"/>
              <a:ext cx="1943052" cy="44178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MassiveThreads</a:t>
              </a:r>
              <a:endParaRPr lang="en-US" dirty="0"/>
            </a:p>
          </p:txBody>
        </p:sp>
        <p:sp>
          <p:nvSpPr>
            <p:cNvPr id="7" name="Rectangle 16"/>
            <p:cNvSpPr/>
            <p:nvPr/>
          </p:nvSpPr>
          <p:spPr>
            <a:xfrm>
              <a:off x="6991049" y="1853241"/>
              <a:ext cx="1943052" cy="441784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Argobots</a:t>
              </a:r>
              <a:endParaRPr lang="en-US" dirty="0"/>
            </a:p>
          </p:txBody>
        </p:sp>
      </p:grp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extBox 4"/>
          <p:cNvSpPr txBox="1"/>
          <p:nvPr/>
        </p:nvSpPr>
        <p:spPr>
          <a:xfrm>
            <a:off x="248988" y="2624417"/>
            <a:ext cx="54324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Unified API for LWT solutions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Programming Model: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Each thread composed by: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OS thread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Work unit queue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Scheduler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Scheduling relies on the underlying library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Two types of work-unit support: </a:t>
            </a:r>
            <a:r>
              <a:rPr lang="en-US" dirty="0" err="1" smtClean="0"/>
              <a:t>Tasklet</a:t>
            </a:r>
            <a:r>
              <a:rPr lang="en-US" dirty="0" smtClean="0"/>
              <a:t> and ULT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</a:t>
            </a:r>
            <a:r>
              <a:rPr lang="en-US" dirty="0"/>
              <a:t>approaches: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Stand-alone </a:t>
            </a:r>
            <a:r>
              <a:rPr lang="en-US" dirty="0" smtClean="0"/>
              <a:t>(dynamic) </a:t>
            </a:r>
            <a:r>
              <a:rPr lang="en-US" dirty="0"/>
              <a:t>and Headers (static)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59" y="2624417"/>
            <a:ext cx="4253640" cy="30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1480</TotalTime>
  <Words>748</Words>
  <Application>Microsoft Macintosh PowerPoint</Application>
  <PresentationFormat>Panorámica</PresentationFormat>
  <Paragraphs>280</Paragraphs>
  <Slides>22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Retrospección</vt:lpstr>
      <vt:lpstr>GLT: A Unified API for Lightweight Thread Libraries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the Interoperability to GLT</dc:title>
  <dc:creator>Usuario de Microsoft Office</dc:creator>
  <cp:lastModifiedBy>Usuario de Microsoft Office</cp:lastModifiedBy>
  <cp:revision>69</cp:revision>
  <cp:lastPrinted>2017-08-30T10:41:13Z</cp:lastPrinted>
  <dcterms:created xsi:type="dcterms:W3CDTF">2016-11-03T11:20:09Z</dcterms:created>
  <dcterms:modified xsi:type="dcterms:W3CDTF">2017-09-01T07:06:10Z</dcterms:modified>
</cp:coreProperties>
</file>