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257" r:id="rId3"/>
    <p:sldId id="258" r:id="rId4"/>
    <p:sldId id="260" r:id="rId5"/>
    <p:sldId id="378" r:id="rId6"/>
    <p:sldId id="379" r:id="rId7"/>
    <p:sldId id="402" r:id="rId8"/>
    <p:sldId id="401" r:id="rId9"/>
    <p:sldId id="384" r:id="rId10"/>
    <p:sldId id="385" r:id="rId11"/>
    <p:sldId id="386" r:id="rId12"/>
    <p:sldId id="388" r:id="rId13"/>
    <p:sldId id="390" r:id="rId14"/>
    <p:sldId id="396" r:id="rId15"/>
    <p:sldId id="409" r:id="rId16"/>
    <p:sldId id="411" r:id="rId17"/>
    <p:sldId id="412" r:id="rId18"/>
    <p:sldId id="413" r:id="rId19"/>
    <p:sldId id="398" r:id="rId20"/>
    <p:sldId id="406" r:id="rId21"/>
    <p:sldId id="400" r:id="rId22"/>
    <p:sldId id="395" r:id="rId23"/>
    <p:sldId id="328" r:id="rId24"/>
    <p:sldId id="290" r:id="rId25"/>
    <p:sldId id="291" r:id="rId26"/>
    <p:sldId id="408" r:id="rId27"/>
    <p:sldId id="40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8">
          <p15:clr>
            <a:srgbClr val="A4A3A4"/>
          </p15:clr>
        </p15:guide>
        <p15:guide id="2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74" autoAdjust="0"/>
  </p:normalViewPr>
  <p:slideViewPr>
    <p:cSldViewPr snapToGrid="0" snapToObjects="1">
      <p:cViewPr varScale="1">
        <p:scale>
          <a:sx n="61" d="100"/>
          <a:sy n="61" d="100"/>
        </p:scale>
        <p:origin x="930" y="78"/>
      </p:cViewPr>
      <p:guideLst>
        <p:guide orient="horz" pos="1078"/>
        <p:guide pos="42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8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hessam\Google%20Drive\HiPC%20Travel\Presentation\Excel%20Graphs\Latency\Various%20sizes\Moore\d2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5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6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52734033245844"/>
          <c:y val="0.24043671624380289"/>
          <c:w val="0.71095669291338581"/>
          <c:h val="0.55717118693496648"/>
        </c:manualLayout>
      </c:layout>
      <c:lineChart>
        <c:grouping val="standard"/>
        <c:varyColors val="0"/>
        <c:ser>
          <c:idx val="0"/>
          <c:order val="0"/>
          <c:tx>
            <c:strRef>
              <c:f>'4096'!$C$8</c:f>
              <c:strCache>
                <c:ptCount val="1"/>
                <c:pt idx="0">
                  <c:v>Def-Persist</c:v>
                </c:pt>
              </c:strCache>
            </c:strRef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FF0000"/>
              </a:solidFill>
              <a:ln w="9525">
                <a:solidFill>
                  <a:srgbClr val="FF0000"/>
                </a:solidFill>
                <a:round/>
              </a:ln>
              <a:effectLst/>
            </c:spPr>
          </c:marker>
          <c:cat>
            <c:numRef>
              <c:f>'4096'!$B$9:$B$14</c:f>
              <c:numCache>
                <c:formatCode>General</c:formatCode>
                <c:ptCount val="6"/>
                <c:pt idx="0">
                  <c:v>0.05</c:v>
                </c:pt>
                <c:pt idx="1">
                  <c:v>0.1</c:v>
                </c:pt>
                <c:pt idx="2">
                  <c:v>0.2</c:v>
                </c:pt>
                <c:pt idx="3">
                  <c:v>0.4</c:v>
                </c:pt>
                <c:pt idx="4">
                  <c:v>0.6</c:v>
                </c:pt>
                <c:pt idx="5">
                  <c:v>0.8</c:v>
                </c:pt>
              </c:numCache>
            </c:numRef>
          </c:cat>
          <c:val>
            <c:numRef>
              <c:f>'4096'!$C$9:$C$14</c:f>
              <c:numCache>
                <c:formatCode>General</c:formatCode>
                <c:ptCount val="6"/>
                <c:pt idx="0">
                  <c:v>3.7578</c:v>
                </c:pt>
                <c:pt idx="1">
                  <c:v>8.8322000000000003</c:v>
                </c:pt>
                <c:pt idx="2">
                  <c:v>25.705599999999997</c:v>
                </c:pt>
                <c:pt idx="3">
                  <c:v>77.713200000000001</c:v>
                </c:pt>
                <c:pt idx="4">
                  <c:v>147.07899999999998</c:v>
                </c:pt>
                <c:pt idx="5">
                  <c:v>238.43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5C-46DE-82D2-7ADE956735C0}"/>
            </c:ext>
          </c:extLst>
        </c:ser>
        <c:ser>
          <c:idx val="1"/>
          <c:order val="1"/>
          <c:tx>
            <c:strRef>
              <c:f>'4096'!$E$8</c:f>
              <c:strCache>
                <c:ptCount val="1"/>
                <c:pt idx="0">
                  <c:v>Def-Nonpersist</c:v>
                </c:pt>
              </c:strCache>
            </c:strRef>
          </c:tx>
          <c:spPr>
            <a:ln w="22225" cap="rnd">
              <a:solidFill>
                <a:srgbClr val="F7862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F78629"/>
              </a:solidFill>
              <a:ln w="9525">
                <a:solidFill>
                  <a:srgbClr val="F78629"/>
                </a:solidFill>
                <a:round/>
              </a:ln>
              <a:effectLst/>
            </c:spPr>
          </c:marker>
          <c:cat>
            <c:numRef>
              <c:f>'4096'!$B$9:$B$14</c:f>
              <c:numCache>
                <c:formatCode>General</c:formatCode>
                <c:ptCount val="6"/>
                <c:pt idx="0">
                  <c:v>0.05</c:v>
                </c:pt>
                <c:pt idx="1">
                  <c:v>0.1</c:v>
                </c:pt>
                <c:pt idx="2">
                  <c:v>0.2</c:v>
                </c:pt>
                <c:pt idx="3">
                  <c:v>0.4</c:v>
                </c:pt>
                <c:pt idx="4">
                  <c:v>0.6</c:v>
                </c:pt>
                <c:pt idx="5">
                  <c:v>0.8</c:v>
                </c:pt>
              </c:numCache>
            </c:numRef>
          </c:cat>
          <c:val>
            <c:numRef>
              <c:f>'4096'!$E$9:$E$14</c:f>
              <c:numCache>
                <c:formatCode>General</c:formatCode>
                <c:ptCount val="6"/>
                <c:pt idx="0">
                  <c:v>3.8681999999999999</c:v>
                </c:pt>
                <c:pt idx="1">
                  <c:v>9.0578000000000003</c:v>
                </c:pt>
                <c:pt idx="2">
                  <c:v>26.290199999999999</c:v>
                </c:pt>
                <c:pt idx="3">
                  <c:v>78.067800000000005</c:v>
                </c:pt>
                <c:pt idx="4">
                  <c:v>149.49799999999999</c:v>
                </c:pt>
                <c:pt idx="5">
                  <c:v>239.30100000000002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5C-46DE-82D2-7ADE956735C0}"/>
            </c:ext>
          </c:extLst>
        </c:ser>
        <c:ser>
          <c:idx val="3"/>
          <c:order val="2"/>
          <c:tx>
            <c:strRef>
              <c:f>'4096'!$D$8</c:f>
              <c:strCache>
                <c:ptCount val="1"/>
                <c:pt idx="0">
                  <c:v>Opt-Persist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'4096'!$B$9:$B$14</c:f>
              <c:numCache>
                <c:formatCode>General</c:formatCode>
                <c:ptCount val="6"/>
                <c:pt idx="0">
                  <c:v>0.05</c:v>
                </c:pt>
                <c:pt idx="1">
                  <c:v>0.1</c:v>
                </c:pt>
                <c:pt idx="2">
                  <c:v>0.2</c:v>
                </c:pt>
                <c:pt idx="3">
                  <c:v>0.4</c:v>
                </c:pt>
                <c:pt idx="4">
                  <c:v>0.6</c:v>
                </c:pt>
                <c:pt idx="5">
                  <c:v>0.8</c:v>
                </c:pt>
              </c:numCache>
            </c:numRef>
          </c:cat>
          <c:val>
            <c:numRef>
              <c:f>'4096'!$D$9:$D$14</c:f>
              <c:numCache>
                <c:formatCode>General</c:formatCode>
                <c:ptCount val="6"/>
                <c:pt idx="0">
                  <c:v>1.9034</c:v>
                </c:pt>
                <c:pt idx="1">
                  <c:v>3.367</c:v>
                </c:pt>
                <c:pt idx="2">
                  <c:v>7.6097999999999999</c:v>
                </c:pt>
                <c:pt idx="3">
                  <c:v>22.013399999999997</c:v>
                </c:pt>
                <c:pt idx="4">
                  <c:v>52.8812</c:v>
                </c:pt>
                <c:pt idx="5">
                  <c:v>90.327199999999991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5C-46DE-82D2-7ADE956735C0}"/>
            </c:ext>
          </c:extLst>
        </c:ser>
        <c:ser>
          <c:idx val="2"/>
          <c:order val="3"/>
          <c:tx>
            <c:strRef>
              <c:f>'4096'!$F$8</c:f>
              <c:strCache>
                <c:ptCount val="1"/>
                <c:pt idx="0">
                  <c:v>Opt-Nonpersist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'4096'!$B$9:$B$14</c:f>
              <c:numCache>
                <c:formatCode>General</c:formatCode>
                <c:ptCount val="6"/>
                <c:pt idx="0">
                  <c:v>0.05</c:v>
                </c:pt>
                <c:pt idx="1">
                  <c:v>0.1</c:v>
                </c:pt>
                <c:pt idx="2">
                  <c:v>0.2</c:v>
                </c:pt>
                <c:pt idx="3">
                  <c:v>0.4</c:v>
                </c:pt>
                <c:pt idx="4">
                  <c:v>0.6</c:v>
                </c:pt>
                <c:pt idx="5">
                  <c:v>0.8</c:v>
                </c:pt>
              </c:numCache>
            </c:numRef>
          </c:cat>
          <c:val>
            <c:numRef>
              <c:f>'4096'!$F$9:$F$14</c:f>
              <c:numCache>
                <c:formatCode>General</c:formatCode>
                <c:ptCount val="6"/>
                <c:pt idx="0">
                  <c:v>2.3860000000000001</c:v>
                </c:pt>
                <c:pt idx="1">
                  <c:v>4.8814000000000002</c:v>
                </c:pt>
                <c:pt idx="2">
                  <c:v>13.424999999999999</c:v>
                </c:pt>
                <c:pt idx="3">
                  <c:v>35.553800000000003</c:v>
                </c:pt>
                <c:pt idx="4">
                  <c:v>75.452799999999996</c:v>
                </c:pt>
                <c:pt idx="5">
                  <c:v>133.44300000000001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5C-46DE-82D2-7ADE95673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4770624"/>
        <c:axId val="384771800"/>
      </c:lineChart>
      <c:scatterChart>
        <c:scatterStyle val="lineMarker"/>
        <c:varyColors val="0"/>
        <c:ser>
          <c:idx val="4"/>
          <c:order val="4"/>
          <c:tx>
            <c:v>Improv-Persist (%)</c:v>
          </c:tx>
          <c:spPr>
            <a:ln w="25400" cap="rnd">
              <a:noFill/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rgbClr val="8064A2"/>
                </a:solidFill>
                <a:round/>
              </a:ln>
              <a:effectLst/>
            </c:spPr>
          </c:marker>
          <c:yVal>
            <c:numRef>
              <c:f>'4096'!$C$26:$C$32</c:f>
              <c:numCache>
                <c:formatCode>General</c:formatCode>
                <c:ptCount val="7"/>
                <c:pt idx="0">
                  <c:v>50.793650793650791</c:v>
                </c:pt>
                <c:pt idx="1">
                  <c:v>62.827618185431348</c:v>
                </c:pt>
                <c:pt idx="2">
                  <c:v>71.054613506173396</c:v>
                </c:pt>
                <c:pt idx="3">
                  <c:v>71.802202700729367</c:v>
                </c:pt>
                <c:pt idx="4">
                  <c:v>64.627486655339865</c:v>
                </c:pt>
                <c:pt idx="5">
                  <c:v>62.253730657205786</c:v>
                </c:pt>
                <c:pt idx="6">
                  <c:v>44.423377790169923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F5C-46DE-82D2-7ADE956735C0}"/>
            </c:ext>
          </c:extLst>
        </c:ser>
        <c:ser>
          <c:idx val="5"/>
          <c:order val="5"/>
          <c:tx>
            <c:v>Improv-Nonpersist (%)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rgbClr val="9BBB59">
                  <a:lumMod val="75000"/>
                </a:srgbClr>
              </a:solidFill>
              <a:ln w="9525">
                <a:solidFill>
                  <a:srgbClr val="9BBB59">
                    <a:lumMod val="75000"/>
                  </a:srgbClr>
                </a:solidFill>
                <a:round/>
              </a:ln>
              <a:effectLst/>
            </c:spPr>
          </c:marker>
          <c:yVal>
            <c:numRef>
              <c:f>'4096'!$D$26:$D$32</c:f>
              <c:numCache>
                <c:formatCode>General</c:formatCode>
                <c:ptCount val="7"/>
                <c:pt idx="0">
                  <c:v>38.317563724729844</c:v>
                </c:pt>
                <c:pt idx="1">
                  <c:v>46.108326525204795</c:v>
                </c:pt>
                <c:pt idx="2">
                  <c:v>48.935344729214691</c:v>
                </c:pt>
                <c:pt idx="3">
                  <c:v>54.457791816856627</c:v>
                </c:pt>
                <c:pt idx="4">
                  <c:v>49.529224471230378</c:v>
                </c:pt>
                <c:pt idx="5">
                  <c:v>44.236338335401861</c:v>
                </c:pt>
                <c:pt idx="6">
                  <c:v>41.299007079015439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F5C-46DE-82D2-7ADE95673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774152"/>
        <c:axId val="384773760"/>
      </c:scatterChart>
      <c:catAx>
        <c:axId val="384770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400"/>
                  <a:t>Edge Density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771800"/>
        <c:crosses val="autoZero"/>
        <c:auto val="1"/>
        <c:lblAlgn val="ctr"/>
        <c:lblOffset val="100"/>
        <c:noMultiLvlLbl val="0"/>
      </c:catAx>
      <c:valAx>
        <c:axId val="384771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400"/>
                  <a:t>Latency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770624"/>
        <c:crosses val="autoZero"/>
        <c:crossBetween val="between"/>
        <c:majorUnit val="100"/>
      </c:valAx>
      <c:valAx>
        <c:axId val="38477376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400" cap="none" baseline="0"/>
                  <a:t>Improvement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774152"/>
        <c:crosses val="max"/>
        <c:crossBetween val="midCat"/>
      </c:valAx>
      <c:valAx>
        <c:axId val="384774152"/>
        <c:scaling>
          <c:orientation val="minMax"/>
        </c:scaling>
        <c:delete val="1"/>
        <c:axPos val="b"/>
        <c:majorTickMark val="out"/>
        <c:minorTickMark val="none"/>
        <c:tickLblPos val="nextTo"/>
        <c:crossAx val="384773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0209383202099738"/>
          <c:y val="1.3888888888888888E-2"/>
          <c:w val="0.79025656167979008"/>
          <c:h val="0.199138232720909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910A29"/>
      </a:solidFill>
    </a:ln>
    <a:effectLst/>
  </c:spPr>
  <c:txPr>
    <a:bodyPr/>
    <a:lstStyle/>
    <a:p>
      <a:pPr>
        <a:defRPr sz="1100"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948189490855331"/>
          <c:y val="0.19877004957713623"/>
          <c:w val="0.79996253235340131"/>
          <c:h val="0.58494896471274438"/>
        </c:manualLayout>
      </c:layout>
      <c:scatterChart>
        <c:scatterStyle val="smoothMarker"/>
        <c:varyColors val="0"/>
        <c:ser>
          <c:idx val="3"/>
          <c:order val="1"/>
          <c:tx>
            <c:strRef>
              <c:f>'Scatter plots'!$C$7</c:f>
              <c:strCache>
                <c:ptCount val="1"/>
                <c:pt idx="0">
                  <c:v>D=2, R=2   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'Scatter plots'!$D$5:$G$5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'Scatter plots'!$D$7:$G$7</c:f>
              <c:numCache>
                <c:formatCode>General</c:formatCode>
                <c:ptCount val="4"/>
                <c:pt idx="0">
                  <c:v>0.21712999999999999</c:v>
                </c:pt>
                <c:pt idx="1">
                  <c:v>0.240481</c:v>
                </c:pt>
                <c:pt idx="2">
                  <c:v>0.333812</c:v>
                </c:pt>
                <c:pt idx="3">
                  <c:v>0.31583600000000001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689-47B3-BC73-852AC4F95DB8}"/>
            </c:ext>
          </c:extLst>
        </c:ser>
        <c:ser>
          <c:idx val="1"/>
          <c:order val="2"/>
          <c:tx>
            <c:strRef>
              <c:f>'Scatter plots'!$C$8</c:f>
              <c:strCache>
                <c:ptCount val="1"/>
                <c:pt idx="0">
                  <c:v>D=2, R=3   </c:v>
                </c:pt>
              </c:strCache>
            </c:strRef>
          </c:tx>
          <c:spPr>
            <a:ln w="22225" cap="rnd">
              <a:solidFill>
                <a:srgbClr val="F7862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F78629"/>
              </a:solidFill>
              <a:ln w="9525">
                <a:solidFill>
                  <a:srgbClr val="F78629"/>
                </a:solidFill>
                <a:round/>
              </a:ln>
              <a:effectLst/>
            </c:spPr>
          </c:marker>
          <c:xVal>
            <c:numRef>
              <c:f>'Scatter plots'!$D$5:$G$5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'Scatter plots'!$D$8:$G$8</c:f>
              <c:numCache>
                <c:formatCode>General</c:formatCode>
                <c:ptCount val="4"/>
                <c:pt idx="0">
                  <c:v>0.49032599999999998</c:v>
                </c:pt>
                <c:pt idx="1">
                  <c:v>0.49567099999999997</c:v>
                </c:pt>
                <c:pt idx="2">
                  <c:v>0.57359400000000005</c:v>
                </c:pt>
                <c:pt idx="3">
                  <c:v>0.62618300000000005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689-47B3-BC73-852AC4F95DB8}"/>
            </c:ext>
          </c:extLst>
        </c:ser>
        <c:ser>
          <c:idx val="2"/>
          <c:order val="3"/>
          <c:tx>
            <c:strRef>
              <c:f>'Scatter plots'!$C$9</c:f>
              <c:strCache>
                <c:ptCount val="1"/>
                <c:pt idx="0">
                  <c:v>D=2, R=4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'Scatter plots'!$D$5:$G$5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'Scatter plots'!$D$9:$G$9</c:f>
              <c:numCache>
                <c:formatCode>General</c:formatCode>
                <c:ptCount val="4"/>
                <c:pt idx="0">
                  <c:v>0.900509</c:v>
                </c:pt>
                <c:pt idx="1">
                  <c:v>0.76256400000000002</c:v>
                </c:pt>
                <c:pt idx="2">
                  <c:v>0.90058899999999997</c:v>
                </c:pt>
                <c:pt idx="3">
                  <c:v>0.96897999999999995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689-47B3-BC73-852AC4F95DB8}"/>
            </c:ext>
          </c:extLst>
        </c:ser>
        <c:ser>
          <c:idx val="12"/>
          <c:order val="12"/>
          <c:tx>
            <c:strRef>
              <c:f>'Scatter plots'!$C$18</c:f>
              <c:strCache>
                <c:ptCount val="1"/>
              </c:strCache>
            </c:strRef>
          </c:tx>
          <c:spPr>
            <a:ln w="22225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EAC99138-0DF6-4680-97E9-19CD1051B81C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5689-47B3-BC73-852AC4F95DB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EF9D293-ABBF-443E-B081-D7A80D7EE82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689-47B3-BC73-852AC4F95DB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76CB743-22A3-4D13-A4F4-AB4B25B98AE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689-47B3-BC73-852AC4F95DB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FF46A18-ED89-4846-B194-F246FD3BA66A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689-47B3-BC73-852AC4F95D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'Scatter plots'!$D$5:$G$5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'Scatter plots'!$D$18:$G$18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yVal>
          <c:smooth val="1"/>
          <c:extLst>
            <c:ext xmlns:c15="http://schemas.microsoft.com/office/drawing/2012/chart" uri="{02D57815-91ED-43cb-92C2-25804820EDAC}">
              <c15:datalabelsRange>
                <c15:f>'Scatter plots'!$D$3:$G$3</c15:f>
                <c15:dlblRangeCache>
                  <c:ptCount val="4"/>
                  <c:pt idx="0">
                    <c:v>1K</c:v>
                  </c:pt>
                  <c:pt idx="1">
                    <c:v>2K</c:v>
                  </c:pt>
                  <c:pt idx="2">
                    <c:v>4K</c:v>
                  </c:pt>
                  <c:pt idx="3">
                    <c:v>8K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5689-47B3-BC73-852AC4F95D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1045600"/>
        <c:axId val="39104677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'Scatter plots'!$C$6</c15:sqref>
                        </c15:formulaRef>
                      </c:ext>
                    </c:extLst>
                    <c:strCache>
                      <c:ptCount val="1"/>
                      <c:pt idx="0">
                        <c:v>D=2, R=1</c:v>
                      </c:pt>
                    </c:strCache>
                  </c:strRef>
                </c:tx>
                <c:spPr>
                  <a:ln w="22225" cap="rnd">
                    <a:solidFill>
                      <a:srgbClr val="FF0000"/>
                    </a:solidFill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rgbClr val="FF0000"/>
                    </a:solidFill>
                    <a:ln w="9525">
                      <a:solidFill>
                        <a:srgbClr val="FF0000"/>
                      </a:solidFill>
                      <a:round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'Scatter plots'!$D$5:$G$5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1024</c:v>
                      </c:pt>
                      <c:pt idx="1">
                        <c:v>2048</c:v>
                      </c:pt>
                      <c:pt idx="2">
                        <c:v>4096</c:v>
                      </c:pt>
                      <c:pt idx="3">
                        <c:v>8192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'Scatter plots'!$D$6:$G$6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4.9593999999999999E-2</c:v>
                      </c:pt>
                      <c:pt idx="1">
                        <c:v>4.9279999999999997E-2</c:v>
                      </c:pt>
                      <c:pt idx="2">
                        <c:v>5.0775000000000001E-2</c:v>
                      </c:pt>
                      <c:pt idx="3">
                        <c:v>6.0866999999999997E-2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8-5689-47B3-BC73-852AC4F95DB8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plots'!$C$10</c15:sqref>
                        </c15:formulaRef>
                      </c:ext>
                    </c:extLst>
                    <c:strCache>
                      <c:ptCount val="1"/>
                      <c:pt idx="0">
                        <c:v>D=3, R=1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star"/>
                  <c:size val="6"/>
                  <c:spPr>
                    <a:noFill/>
                    <a:ln w="9525">
                      <a:solidFill>
                        <a:schemeClr val="accent5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plots'!$D$5:$G$5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1024</c:v>
                      </c:pt>
                      <c:pt idx="1">
                        <c:v>2048</c:v>
                      </c:pt>
                      <c:pt idx="2">
                        <c:v>4096</c:v>
                      </c:pt>
                      <c:pt idx="3">
                        <c:v>8192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plots'!$D$10:$G$10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0.266513</c:v>
                      </c:pt>
                      <c:pt idx="1">
                        <c:v>0.26051099999999999</c:v>
                      </c:pt>
                      <c:pt idx="2">
                        <c:v>0.25594600000000001</c:v>
                      </c:pt>
                      <c:pt idx="3">
                        <c:v>0.31607200000000002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9-5689-47B3-BC73-852AC4F95DB8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plots'!$C$11</c15:sqref>
                        </c15:formulaRef>
                      </c:ext>
                    </c:extLst>
                    <c:strCache>
                      <c:ptCount val="1"/>
                      <c:pt idx="0">
                        <c:v>D=3, R=2</c:v>
                      </c:pt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6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plots'!$D$5:$G$5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1024</c:v>
                      </c:pt>
                      <c:pt idx="1">
                        <c:v>2048</c:v>
                      </c:pt>
                      <c:pt idx="2">
                        <c:v>4096</c:v>
                      </c:pt>
                      <c:pt idx="3">
                        <c:v>8192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plots'!$D$11:$G$11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1.427333</c:v>
                      </c:pt>
                      <c:pt idx="1">
                        <c:v>1.6766129999999999</c:v>
                      </c:pt>
                      <c:pt idx="2">
                        <c:v>1.719506</c:v>
                      </c:pt>
                      <c:pt idx="3">
                        <c:v>1.755522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A-5689-47B3-BC73-852AC4F95DB8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plots'!$C$12</c15:sqref>
                        </c15:formulaRef>
                      </c:ext>
                    </c:extLst>
                    <c:strCache>
                      <c:ptCount val="1"/>
                      <c:pt idx="0">
                        <c:v>d=3, r=3</c:v>
                      </c:pt>
                    </c:strCache>
                  </c:strRef>
                </c:tx>
                <c:spPr>
                  <a:ln w="22225" cap="rnd">
                    <a:noFill/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b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0B-5689-47B3-BC73-852AC4F95DB8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endParaRPr lang="en-CA"/>
                        </a:p>
                      </c:rich>
                    </c:tx>
                    <c:dLblPos val="b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0C-5689-47B3-BC73-852AC4F95DB8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endParaRPr lang="en-CA"/>
                        </a:p>
                      </c:rich>
                    </c:tx>
                    <c:dLblPos val="b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0D-5689-47B3-BC73-852AC4F95DB8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0" i="0" u="none" strike="noStrike" kern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b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DataLabelsRange val="1"/>
                      <c15:showLeaderLines val="0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plots'!$D$5:$G$5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1024</c:v>
                      </c:pt>
                      <c:pt idx="1">
                        <c:v>2048</c:v>
                      </c:pt>
                      <c:pt idx="2">
                        <c:v>4096</c:v>
                      </c:pt>
                      <c:pt idx="3">
                        <c:v>8192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plots'!$D$12:$G$12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1.9241470000000001</c:v>
                      </c:pt>
                      <c:pt idx="1">
                        <c:v>3.6053660000000001</c:v>
                      </c:pt>
                      <c:pt idx="2">
                        <c:v>6.1796230000000003</c:v>
                      </c:pt>
                      <c:pt idx="3">
                        <c:v>6.2794590000000001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5689-47B3-BC73-852AC4F95DB8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plots'!$C$13</c15:sqref>
                        </c15:formulaRef>
                      </c:ext>
                    </c:extLst>
                    <c:strCache>
                      <c:ptCount val="1"/>
                      <c:pt idx="0">
                        <c:v>d=3, r=4</c:v>
                      </c:pt>
                    </c:strCache>
                  </c:strRef>
                </c:tx>
                <c:spPr>
                  <a:ln w="22225" cap="rnd">
                    <a:noFill/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D44F826C-B6D4-439F-A603-1843F6635273}" type="CELLRANGE">
                            <a:rPr lang="en-US"/>
                            <a:pPr/>
                            <a:t>[CELLRANGE]</a:t>
                          </a:fld>
                          <a:endParaRPr lang="en-IN"/>
                        </a:p>
                      </c:rich>
                    </c:tx>
                    <c:dLblPos val="b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F-5689-47B3-BC73-852AC4F95DB8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2DFD0B90-5184-4D20-9BEB-1BA2B9DCEC05}" type="CELLRANGE">
                            <a:rPr lang="en-IN"/>
                            <a:pPr/>
                            <a:t>[CELLRANGE]</a:t>
                          </a:fld>
                          <a:endParaRPr lang="en-IN"/>
                        </a:p>
                      </c:rich>
                    </c:tx>
                    <c:dLblPos val="b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0-5689-47B3-BC73-852AC4F95DB8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7F2A25EF-381D-4242-81C3-FCC3AFA11647}" type="CELLRANGE">
                            <a:rPr lang="en-IN"/>
                            <a:pPr/>
                            <a:t>[CELLRANGE]</a:t>
                          </a:fld>
                          <a:endParaRPr lang="en-IN"/>
                        </a:p>
                      </c:rich>
                    </c:tx>
                    <c:dLblPos val="b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1-5689-47B3-BC73-852AC4F95DB8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endParaRPr lang="en-CA"/>
                        </a:p>
                      </c:rich>
                    </c:tx>
                    <c:dLblPos val="b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12-5689-47B3-BC73-852AC4F95DB8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0" i="0" u="none" strike="noStrike" kern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b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DataLabelsRange val="1"/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plots'!$D$5:$G$5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1024</c:v>
                      </c:pt>
                      <c:pt idx="1">
                        <c:v>2048</c:v>
                      </c:pt>
                      <c:pt idx="2">
                        <c:v>4096</c:v>
                      </c:pt>
                      <c:pt idx="3">
                        <c:v>8192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plots'!$D$13:$G$13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0</c:v>
                      </c:pt>
                      <c:pt idx="2">
                        <c:v>14.605187000000001</c:v>
                      </c:pt>
                      <c:pt idx="3">
                        <c:v>14.873860000000001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5="http://schemas.microsoft.com/office/drawing/2012/chart" uri="{02D57815-91ED-43cb-92C2-25804820EDAC}">
                    <c15:datalabelsRange>
                      <c15:f>{"1024","2048","4096"}</c15:f>
                      <c15:dlblRangeCache>
                        <c:ptCount val="3"/>
                        <c:pt idx="0">
                          <c:v>1024</c:v>
                        </c:pt>
                        <c:pt idx="1">
                          <c:v>2048</c:v>
                        </c:pt>
                        <c:pt idx="2">
                          <c:v>4096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013-5689-47B3-BC73-852AC4F95DB8}"/>
                  </c:ext>
                </c:extLst>
              </c15:ser>
            </c15:filteredScatterSeries>
            <c15:filteredScatte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plots'!$C$14</c15:sqref>
                        </c15:formulaRef>
                      </c:ext>
                    </c:extLst>
                    <c:strCache>
                      <c:ptCount val="1"/>
                      <c:pt idx="0">
                        <c:v>d=4, r=1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plots'!$D$5:$G$5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1024</c:v>
                      </c:pt>
                      <c:pt idx="1">
                        <c:v>2048</c:v>
                      </c:pt>
                      <c:pt idx="2">
                        <c:v>4096</c:v>
                      </c:pt>
                      <c:pt idx="3">
                        <c:v>8192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plots'!$D$14:$G$14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0.99632299999999996</c:v>
                      </c:pt>
                      <c:pt idx="1">
                        <c:v>1.135348</c:v>
                      </c:pt>
                      <c:pt idx="2">
                        <c:v>1.3331679999999999</c:v>
                      </c:pt>
                      <c:pt idx="3">
                        <c:v>1.545679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14-5689-47B3-BC73-852AC4F95DB8}"/>
                  </c:ext>
                </c:extLst>
              </c15:ser>
            </c15:filteredScatterSeries>
            <c15:filteredScatte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plots'!$C$15</c15:sqref>
                        </c15:formulaRef>
                      </c:ext>
                    </c:extLst>
                    <c:strCache>
                      <c:ptCount val="1"/>
                      <c:pt idx="0">
                        <c:v>d=4, r=2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chemeClr val="accent4">
                        <a:lumMod val="60000"/>
                      </a:schemeClr>
                    </a:solidFill>
                    <a:ln w="9525">
                      <a:solidFill>
                        <a:schemeClr val="accent4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plots'!$D$5:$G$5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1024</c:v>
                      </c:pt>
                      <c:pt idx="1">
                        <c:v>2048</c:v>
                      </c:pt>
                      <c:pt idx="2">
                        <c:v>4096</c:v>
                      </c:pt>
                      <c:pt idx="3">
                        <c:v>8192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plots'!$D$15:$G$15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0</c:v>
                      </c:pt>
                      <c:pt idx="2">
                        <c:v>11.143678</c:v>
                      </c:pt>
                      <c:pt idx="3">
                        <c:v>13.416994000000001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15-5689-47B3-BC73-852AC4F95DB8}"/>
                  </c:ext>
                </c:extLst>
              </c15:ser>
            </c15:filteredScatterSeries>
            <c15:filteredScatte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plots'!$C$16</c15:sqref>
                        </c15:formulaRef>
                      </c:ext>
                    </c:extLst>
                    <c:strCache>
                      <c:ptCount val="1"/>
                      <c:pt idx="0">
                        <c:v>d=4, r=3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accent5">
                        <a:lumMod val="60000"/>
                      </a:schemeClr>
                    </a:solidFill>
                    <a:ln w="9525">
                      <a:solidFill>
                        <a:schemeClr val="accent5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plots'!$D$5:$G$5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1024</c:v>
                      </c:pt>
                      <c:pt idx="1">
                        <c:v>2048</c:v>
                      </c:pt>
                      <c:pt idx="2">
                        <c:v>4096</c:v>
                      </c:pt>
                      <c:pt idx="3">
                        <c:v>8192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plots'!$D$16:$G$16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0</c:v>
                      </c:pt>
                      <c:pt idx="2">
                        <c:v>11.506758</c:v>
                      </c:pt>
                      <c:pt idx="3">
                        <c:v>18.260028999999999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16-5689-47B3-BC73-852AC4F95DB8}"/>
                  </c:ext>
                </c:extLst>
              </c15:ser>
            </c15:filteredScatterSeries>
            <c15:filteredScatte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plots'!$C$17</c15:sqref>
                        </c15:formulaRef>
                      </c:ext>
                    </c:extLst>
                    <c:strCache>
                      <c:ptCount val="1"/>
                      <c:pt idx="0">
                        <c:v>d=4, r=4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triangle"/>
                  <c:size val="6"/>
                  <c:spPr>
                    <a:solidFill>
                      <a:schemeClr val="accent6">
                        <a:lumMod val="60000"/>
                      </a:schemeClr>
                    </a:solidFill>
                    <a:ln w="9525">
                      <a:solidFill>
                        <a:schemeClr val="accent6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plots'!$D$5:$G$5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1024</c:v>
                      </c:pt>
                      <c:pt idx="1">
                        <c:v>2048</c:v>
                      </c:pt>
                      <c:pt idx="2">
                        <c:v>4096</c:v>
                      </c:pt>
                      <c:pt idx="3">
                        <c:v>8192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plots'!$D$17:$G$17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17-5689-47B3-BC73-852AC4F95DB8}"/>
                  </c:ext>
                </c:extLst>
              </c15:ser>
            </c15:filteredScatterSeries>
          </c:ext>
        </c:extLst>
      </c:scatterChart>
      <c:valAx>
        <c:axId val="39104560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400"/>
                  <a:t>Number of Processes</a:t>
                </a:r>
              </a:p>
            </c:rich>
          </c:tx>
          <c:layout>
            <c:manualLayout>
              <c:xMode val="edge"/>
              <c:yMode val="edge"/>
              <c:x val="0.36394185268675722"/>
              <c:y val="0.894830125400991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91046776"/>
        <c:crosses val="autoZero"/>
        <c:crossBetween val="midCat"/>
        <c:majorUnit val="1024"/>
      </c:valAx>
      <c:valAx>
        <c:axId val="391046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400"/>
                  <a:t>Overhead (s)</a:t>
                </a:r>
              </a:p>
            </c:rich>
          </c:tx>
          <c:layout>
            <c:manualLayout>
              <c:xMode val="edge"/>
              <c:yMode val="edge"/>
              <c:x val="2.0028401183058609E-3"/>
              <c:y val="0.311915293864717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0456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5980702394659799"/>
          <c:y val="2.8194444444444446E-2"/>
          <c:w val="0.8212159223359311"/>
          <c:h val="0.117290026246719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910A29"/>
      </a:solidFill>
    </a:ln>
    <a:effectLst/>
  </c:spPr>
  <c:txPr>
    <a:bodyPr/>
    <a:lstStyle/>
    <a:p>
      <a:pPr>
        <a:defRPr sz="1100"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126896026397019"/>
          <c:y val="0.19877004957713623"/>
          <c:w val="0.78225752291137751"/>
          <c:h val="0.58494896471274438"/>
        </c:manualLayout>
      </c:layout>
      <c:scatterChart>
        <c:scatterStyle val="smoothMarker"/>
        <c:varyColors val="0"/>
        <c:ser>
          <c:idx val="3"/>
          <c:order val="1"/>
          <c:tx>
            <c:strRef>
              <c:f>'Scatter plots'!$A$43</c:f>
              <c:strCache>
                <c:ptCount val="1"/>
                <c:pt idx="0">
                  <c:v>d=2, r=2   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'Scatter plots'!$B$41:$E$41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'Scatter plots'!$B$43:$E$43</c:f>
              <c:numCache>
                <c:formatCode>General</c:formatCode>
                <c:ptCount val="4"/>
                <c:pt idx="0">
                  <c:v>60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289-46C3-BC7D-154763403732}"/>
            </c:ext>
          </c:extLst>
        </c:ser>
        <c:ser>
          <c:idx val="1"/>
          <c:order val="2"/>
          <c:tx>
            <c:strRef>
              <c:f>'Scatter plots'!$A$44</c:f>
              <c:strCache>
                <c:ptCount val="1"/>
                <c:pt idx="0">
                  <c:v>d=2, r=3   </c:v>
                </c:pt>
              </c:strCache>
            </c:strRef>
          </c:tx>
          <c:spPr>
            <a:ln w="22225" cap="rnd">
              <a:solidFill>
                <a:srgbClr val="F7862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F78629"/>
              </a:solidFill>
              <a:ln w="9525">
                <a:solidFill>
                  <a:srgbClr val="F78629"/>
                </a:solidFill>
                <a:round/>
              </a:ln>
              <a:effectLst/>
            </c:spPr>
          </c:marker>
          <c:xVal>
            <c:numRef>
              <c:f>'Scatter plots'!$B$41:$E$41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'Scatter plots'!$B$44:$E$44</c:f>
              <c:numCache>
                <c:formatCode>General</c:formatCode>
                <c:ptCount val="4"/>
                <c:pt idx="0">
                  <c:v>148</c:v>
                </c:pt>
                <c:pt idx="1">
                  <c:v>148</c:v>
                </c:pt>
                <c:pt idx="2">
                  <c:v>148</c:v>
                </c:pt>
                <c:pt idx="3">
                  <c:v>148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289-46C3-BC7D-154763403732}"/>
            </c:ext>
          </c:extLst>
        </c:ser>
        <c:ser>
          <c:idx val="2"/>
          <c:order val="3"/>
          <c:tx>
            <c:strRef>
              <c:f>'Scatter plots'!$A$45</c:f>
              <c:strCache>
                <c:ptCount val="1"/>
                <c:pt idx="0">
                  <c:v>d=2, r=4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'Scatter plots'!$B$41:$E$41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'Scatter plots'!$B$45:$E$45</c:f>
              <c:numCache>
                <c:formatCode>General</c:formatCode>
                <c:ptCount val="4"/>
                <c:pt idx="0">
                  <c:v>268</c:v>
                </c:pt>
                <c:pt idx="1">
                  <c:v>268</c:v>
                </c:pt>
                <c:pt idx="2">
                  <c:v>268</c:v>
                </c:pt>
                <c:pt idx="3">
                  <c:v>268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289-46C3-BC7D-154763403732}"/>
            </c:ext>
          </c:extLst>
        </c:ser>
        <c:ser>
          <c:idx val="12"/>
          <c:order val="12"/>
          <c:tx>
            <c:strRef>
              <c:f>'Scatter plots'!$A$54</c:f>
              <c:strCache>
                <c:ptCount val="1"/>
              </c:strCache>
            </c:strRef>
          </c:tx>
          <c:spPr>
            <a:ln w="22225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8B7B7A09-93B9-4348-B0F8-AD2353F50796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7289-46C3-BC7D-15476340373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DC428E2-CB33-4C60-BB60-BFDCCE7F5B43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7289-46C3-BC7D-15476340373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A0905B3-D185-4B5B-94E4-703552B7D773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7289-46C3-BC7D-15476340373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5BD4C54-1234-4304-84D0-F2DA85AE6388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7289-46C3-BC7D-1547634037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'Scatter plots'!$B$41:$E$41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'Scatter plots'!$B$54:$E$54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yVal>
          <c:smooth val="1"/>
          <c:extLst>
            <c:ext xmlns:c15="http://schemas.microsoft.com/office/drawing/2012/chart" uri="{02D57815-91ED-43cb-92C2-25804820EDAC}">
              <c15:datalabelsRange>
                <c15:f>'Scatter plots'!$D$3:$G$3</c15:f>
                <c15:dlblRangeCache>
                  <c:ptCount val="4"/>
                  <c:pt idx="0">
                    <c:v>1K</c:v>
                  </c:pt>
                  <c:pt idx="1">
                    <c:v>2K</c:v>
                  </c:pt>
                  <c:pt idx="2">
                    <c:v>4K</c:v>
                  </c:pt>
                  <c:pt idx="3">
                    <c:v>8K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7289-46C3-BC7D-1547634037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0914752"/>
        <c:axId val="490913968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'Scatter plots'!$A$42</c15:sqref>
                        </c15:formulaRef>
                      </c:ext>
                    </c:extLst>
                    <c:strCache>
                      <c:ptCount val="1"/>
                      <c:pt idx="0">
                        <c:v>d=2, r=1</c:v>
                      </c:pt>
                    </c:strCache>
                  </c:strRef>
                </c:tx>
                <c:spPr>
                  <a:ln w="22225" cap="rnd">
                    <a:solidFill>
                      <a:srgbClr val="FF0000"/>
                    </a:solidFill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rgbClr val="FF0000"/>
                    </a:solidFill>
                    <a:ln w="9525">
                      <a:solidFill>
                        <a:srgbClr val="FF0000"/>
                      </a:solidFill>
                      <a:round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'Scatter plots'!$B$41:$E$41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1024</c:v>
                      </c:pt>
                      <c:pt idx="1">
                        <c:v>2048</c:v>
                      </c:pt>
                      <c:pt idx="2">
                        <c:v>4096</c:v>
                      </c:pt>
                      <c:pt idx="3">
                        <c:v>8192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'Scatter plots'!$B$42:$E$42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</c:v>
                      </c:pt>
                      <c:pt idx="1">
                        <c:v>4</c:v>
                      </c:pt>
                      <c:pt idx="2">
                        <c:v>4</c:v>
                      </c:pt>
                      <c:pt idx="3">
                        <c:v>4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8-7289-46C3-BC7D-154763403732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plots'!$A$46</c15:sqref>
                        </c15:formulaRef>
                      </c:ext>
                    </c:extLst>
                    <c:strCache>
                      <c:ptCount val="1"/>
                      <c:pt idx="0">
                        <c:v>d=3, r=1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star"/>
                  <c:size val="6"/>
                  <c:spPr>
                    <a:noFill/>
                    <a:ln w="9525">
                      <a:solidFill>
                        <a:schemeClr val="accent5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plots'!$B$41:$E$41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1024</c:v>
                      </c:pt>
                      <c:pt idx="1">
                        <c:v>2048</c:v>
                      </c:pt>
                      <c:pt idx="2">
                        <c:v>4096</c:v>
                      </c:pt>
                      <c:pt idx="3">
                        <c:v>8192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plots'!$B$46:$E$46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80</c:v>
                      </c:pt>
                      <c:pt idx="1">
                        <c:v>80</c:v>
                      </c:pt>
                      <c:pt idx="2">
                        <c:v>80</c:v>
                      </c:pt>
                      <c:pt idx="3">
                        <c:v>80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9-7289-46C3-BC7D-154763403732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plots'!$A$47</c15:sqref>
                        </c15:formulaRef>
                      </c:ext>
                    </c:extLst>
                    <c:strCache>
                      <c:ptCount val="1"/>
                      <c:pt idx="0">
                        <c:v>d=3, r=2</c:v>
                      </c:pt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6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plots'!$B$41:$E$41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1024</c:v>
                      </c:pt>
                      <c:pt idx="1">
                        <c:v>2048</c:v>
                      </c:pt>
                      <c:pt idx="2">
                        <c:v>4096</c:v>
                      </c:pt>
                      <c:pt idx="3">
                        <c:v>8192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plots'!$B$47:$E$47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575</c:v>
                      </c:pt>
                      <c:pt idx="1">
                        <c:v>575</c:v>
                      </c:pt>
                      <c:pt idx="2">
                        <c:v>672</c:v>
                      </c:pt>
                      <c:pt idx="3">
                        <c:v>672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A-7289-46C3-BC7D-154763403732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plots'!$A$48</c15:sqref>
                        </c15:formulaRef>
                      </c:ext>
                    </c:extLst>
                    <c:strCache>
                      <c:ptCount val="1"/>
                      <c:pt idx="0">
                        <c:v>d=3, r=3</c:v>
                      </c:pt>
                    </c:strCache>
                  </c:strRef>
                </c:tx>
                <c:spPr>
                  <a:ln w="22225" cap="rnd">
                    <a:noFill/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b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0B-7289-46C3-BC7D-154763403732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endParaRPr lang="en-CA"/>
                        </a:p>
                      </c:rich>
                    </c:tx>
                    <c:dLblPos val="b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0C-7289-46C3-BC7D-154763403732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endParaRPr lang="en-CA"/>
                        </a:p>
                      </c:rich>
                    </c:tx>
                    <c:dLblPos val="b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0D-7289-46C3-BC7D-154763403732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0" i="0" u="none" strike="noStrike" kern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b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DataLabelsRange val="1"/>
                      <c15:showLeaderLines val="0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plots'!$B$41:$E$41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1024</c:v>
                      </c:pt>
                      <c:pt idx="1">
                        <c:v>2048</c:v>
                      </c:pt>
                      <c:pt idx="2">
                        <c:v>4096</c:v>
                      </c:pt>
                      <c:pt idx="3">
                        <c:v>8192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plots'!$B$48:$E$48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831</c:v>
                      </c:pt>
                      <c:pt idx="1">
                        <c:v>831</c:v>
                      </c:pt>
                      <c:pt idx="2">
                        <c:v>2140</c:v>
                      </c:pt>
                      <c:pt idx="3">
                        <c:v>2140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7289-46C3-BC7D-154763403732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plots'!$A$49</c15:sqref>
                        </c15:formulaRef>
                      </c:ext>
                    </c:extLst>
                    <c:strCache>
                      <c:ptCount val="1"/>
                      <c:pt idx="0">
                        <c:v>d=3, r=4</c:v>
                      </c:pt>
                    </c:strCache>
                  </c:strRef>
                </c:tx>
                <c:spPr>
                  <a:ln w="22225" cap="rnd">
                    <a:noFill/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8DBE370C-5689-437B-BF19-919CAAC08295}" type="CELLRANGE">
                            <a:rPr lang="en-US"/>
                            <a:pPr/>
                            <a:t>[CELLRANGE]</a:t>
                          </a:fld>
                          <a:endParaRPr lang="en-IN"/>
                        </a:p>
                      </c:rich>
                    </c:tx>
                    <c:dLblPos val="b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F-7289-46C3-BC7D-154763403732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8662AC7C-FA4A-4417-AFEE-2EC191E4EF93}" type="CELLRANGE">
                            <a:rPr lang="en-IN"/>
                            <a:pPr/>
                            <a:t>[CELLRANGE]</a:t>
                          </a:fld>
                          <a:endParaRPr lang="en-IN"/>
                        </a:p>
                      </c:rich>
                    </c:tx>
                    <c:dLblPos val="b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0-7289-46C3-BC7D-154763403732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274FBBC2-DEE6-40F9-817B-8B5EDA911EED}" type="CELLRANGE">
                            <a:rPr lang="en-IN"/>
                            <a:pPr/>
                            <a:t>[CELLRANGE]</a:t>
                          </a:fld>
                          <a:endParaRPr lang="en-IN"/>
                        </a:p>
                      </c:rich>
                    </c:tx>
                    <c:dLblPos val="b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1-7289-46C3-BC7D-154763403732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endParaRPr lang="en-CA"/>
                        </a:p>
                      </c:rich>
                    </c:tx>
                    <c:dLblPos val="b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12-7289-46C3-BC7D-154763403732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0" i="0" u="none" strike="noStrike" kern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b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DataLabelsRange val="1"/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plots'!$B$41:$E$41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1024</c:v>
                      </c:pt>
                      <c:pt idx="1">
                        <c:v>2048</c:v>
                      </c:pt>
                      <c:pt idx="2">
                        <c:v>4096</c:v>
                      </c:pt>
                      <c:pt idx="3">
                        <c:v>8192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plots'!$B$49:$E$49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0</c:v>
                      </c:pt>
                      <c:pt idx="2">
                        <c:v>4095</c:v>
                      </c:pt>
                      <c:pt idx="3">
                        <c:v>4351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5="http://schemas.microsoft.com/office/drawing/2012/chart" uri="{02D57815-91ED-43cb-92C2-25804820EDAC}">
                    <c15:datalabelsRange>
                      <c15:f>{"1024","2048","4096"}</c15:f>
                      <c15:dlblRangeCache>
                        <c:ptCount val="3"/>
                        <c:pt idx="0">
                          <c:v>1024</c:v>
                        </c:pt>
                        <c:pt idx="1">
                          <c:v>2048</c:v>
                        </c:pt>
                        <c:pt idx="2">
                          <c:v>4096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013-7289-46C3-BC7D-154763403732}"/>
                  </c:ext>
                </c:extLst>
              </c15:ser>
            </c15:filteredScatterSeries>
            <c15:filteredScatte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plots'!$A$50</c15:sqref>
                        </c15:formulaRef>
                      </c:ext>
                    </c:extLst>
                    <c:strCache>
                      <c:ptCount val="1"/>
                      <c:pt idx="0">
                        <c:v>d=4, r=1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plots'!$B$41:$E$41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1024</c:v>
                      </c:pt>
                      <c:pt idx="1">
                        <c:v>2048</c:v>
                      </c:pt>
                      <c:pt idx="2">
                        <c:v>4096</c:v>
                      </c:pt>
                      <c:pt idx="3">
                        <c:v>8192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plots'!$B$50:$E$50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399</c:v>
                      </c:pt>
                      <c:pt idx="1">
                        <c:v>399</c:v>
                      </c:pt>
                      <c:pt idx="2">
                        <c:v>512</c:v>
                      </c:pt>
                      <c:pt idx="3">
                        <c:v>512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14-7289-46C3-BC7D-154763403732}"/>
                  </c:ext>
                </c:extLst>
              </c15:ser>
            </c15:filteredScatterSeries>
            <c15:filteredScatte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plots'!$A$51</c15:sqref>
                        </c15:formulaRef>
                      </c:ext>
                    </c:extLst>
                    <c:strCache>
                      <c:ptCount val="1"/>
                      <c:pt idx="0">
                        <c:v>d=4, r=2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chemeClr val="accent4">
                        <a:lumMod val="60000"/>
                      </a:schemeClr>
                    </a:solidFill>
                    <a:ln w="9525">
                      <a:solidFill>
                        <a:schemeClr val="accent4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plots'!$B$41:$E$41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1024</c:v>
                      </c:pt>
                      <c:pt idx="1">
                        <c:v>2048</c:v>
                      </c:pt>
                      <c:pt idx="2">
                        <c:v>4096</c:v>
                      </c:pt>
                      <c:pt idx="3">
                        <c:v>8192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plots'!$B$51:$E$51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0</c:v>
                      </c:pt>
                      <c:pt idx="2">
                        <c:v>4095</c:v>
                      </c:pt>
                      <c:pt idx="3">
                        <c:v>4607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15-7289-46C3-BC7D-154763403732}"/>
                  </c:ext>
                </c:extLst>
              </c15:ser>
            </c15:filteredScatterSeries>
            <c15:filteredScatte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plots'!$A$52</c15:sqref>
                        </c15:formulaRef>
                      </c:ext>
                    </c:extLst>
                    <c:strCache>
                      <c:ptCount val="1"/>
                      <c:pt idx="0">
                        <c:v>d=4, r=3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accent5">
                        <a:lumMod val="60000"/>
                      </a:schemeClr>
                    </a:solidFill>
                    <a:ln w="9525">
                      <a:solidFill>
                        <a:schemeClr val="accent5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plots'!$B$41:$E$41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1024</c:v>
                      </c:pt>
                      <c:pt idx="1">
                        <c:v>2048</c:v>
                      </c:pt>
                      <c:pt idx="2">
                        <c:v>4096</c:v>
                      </c:pt>
                      <c:pt idx="3">
                        <c:v>8192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plots'!$B$52:$E$52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0</c:v>
                      </c:pt>
                      <c:pt idx="2">
                        <c:v>4095</c:v>
                      </c:pt>
                      <c:pt idx="3">
                        <c:v>6655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16-7289-46C3-BC7D-154763403732}"/>
                  </c:ext>
                </c:extLst>
              </c15:ser>
            </c15:filteredScatterSeries>
            <c15:filteredScatte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plots'!$A$53</c15:sqref>
                        </c15:formulaRef>
                      </c:ext>
                    </c:extLst>
                    <c:strCache>
                      <c:ptCount val="1"/>
                      <c:pt idx="0">
                        <c:v>d=4, r=4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triangle"/>
                  <c:size val="6"/>
                  <c:spPr>
                    <a:solidFill>
                      <a:schemeClr val="accent6">
                        <a:lumMod val="60000"/>
                      </a:schemeClr>
                    </a:solidFill>
                    <a:ln w="9525">
                      <a:solidFill>
                        <a:schemeClr val="accent6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plots'!$B$41:$E$41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1024</c:v>
                      </c:pt>
                      <c:pt idx="1">
                        <c:v>2048</c:v>
                      </c:pt>
                      <c:pt idx="2">
                        <c:v>4096</c:v>
                      </c:pt>
                      <c:pt idx="3">
                        <c:v>8192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'Scatter plots'!$B$53:$E$53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17-7289-46C3-BC7D-154763403732}"/>
                  </c:ext>
                </c:extLst>
              </c15:ser>
            </c15:filteredScatterSeries>
          </c:ext>
        </c:extLst>
      </c:scatterChart>
      <c:valAx>
        <c:axId val="49091475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400"/>
                  <a:t>Number of Processes</a:t>
                </a:r>
              </a:p>
            </c:rich>
          </c:tx>
          <c:layout>
            <c:manualLayout>
              <c:xMode val="edge"/>
              <c:yMode val="edge"/>
              <c:x val="0.36394185268675722"/>
              <c:y val="0.894830125400991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490913968"/>
        <c:crosses val="autoZero"/>
        <c:crossBetween val="midCat"/>
        <c:majorUnit val="1024"/>
      </c:valAx>
      <c:valAx>
        <c:axId val="49091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400"/>
                  <a:t>Number of Friends</a:t>
                </a:r>
              </a:p>
            </c:rich>
          </c:tx>
          <c:layout>
            <c:manualLayout>
              <c:xMode val="edge"/>
              <c:yMode val="edge"/>
              <c:x val="2.3708890524661921E-3"/>
              <c:y val="0.230966754155730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9147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908619591160817"/>
          <c:y val="2.3564814814814816E-2"/>
          <c:w val="0.79877068121306805"/>
          <c:h val="0.117290026246719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910A29"/>
      </a:solidFill>
    </a:ln>
    <a:effectLst/>
  </c:spPr>
  <c:txPr>
    <a:bodyPr/>
    <a:lstStyle/>
    <a:p>
      <a:pPr>
        <a:defRPr sz="1100"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106496062992126"/>
          <c:y val="0.23117745698454359"/>
          <c:w val="0.80837948381452318"/>
          <c:h val="0.49235637212015154"/>
        </c:manualLayout>
      </c:layout>
      <c:lineChart>
        <c:grouping val="standard"/>
        <c:varyColors val="0"/>
        <c:ser>
          <c:idx val="0"/>
          <c:order val="0"/>
          <c:tx>
            <c:strRef>
              <c:f>'4096'!$C$8</c:f>
              <c:strCache>
                <c:ptCount val="1"/>
                <c:pt idx="0">
                  <c:v>Def-Persist</c:v>
                </c:pt>
              </c:strCache>
            </c:strRef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FF0000"/>
              </a:solidFill>
              <a:ln w="9525">
                <a:solidFill>
                  <a:srgbClr val="FF0000"/>
                </a:solidFill>
                <a:round/>
              </a:ln>
              <a:effectLst/>
            </c:spPr>
          </c:marker>
          <c:cat>
            <c:strRef>
              <c:f>'4096'!$B$9:$B$14</c:f>
              <c:strCache>
                <c:ptCount val="6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1K</c:v>
                </c:pt>
              </c:strCache>
            </c:strRef>
          </c:cat>
          <c:val>
            <c:numRef>
              <c:f>'4096'!$C$9:$C$14</c:f>
              <c:numCache>
                <c:formatCode>General</c:formatCode>
                <c:ptCount val="6"/>
                <c:pt idx="0">
                  <c:v>3.7797999999999998</c:v>
                </c:pt>
                <c:pt idx="1">
                  <c:v>3.7578</c:v>
                </c:pt>
                <c:pt idx="2">
                  <c:v>3.7909999999999999</c:v>
                </c:pt>
                <c:pt idx="3">
                  <c:v>3.78</c:v>
                </c:pt>
                <c:pt idx="4">
                  <c:v>4.2734000000000005</c:v>
                </c:pt>
                <c:pt idx="5">
                  <c:v>4.9606000000000003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AB-49AB-8D7A-D0F596F88AB4}"/>
            </c:ext>
          </c:extLst>
        </c:ser>
        <c:ser>
          <c:idx val="3"/>
          <c:order val="1"/>
          <c:tx>
            <c:strRef>
              <c:f>'4096'!$D$8</c:f>
              <c:strCache>
                <c:ptCount val="1"/>
                <c:pt idx="0">
                  <c:v>Opt-Persist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strRef>
              <c:f>'4096'!$B$9:$B$14</c:f>
              <c:strCache>
                <c:ptCount val="6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1K</c:v>
                </c:pt>
              </c:strCache>
            </c:strRef>
          </c:cat>
          <c:val>
            <c:numRef>
              <c:f>'4096'!$D$9:$D$14</c:f>
              <c:numCache>
                <c:formatCode>General</c:formatCode>
                <c:ptCount val="6"/>
                <c:pt idx="0">
                  <c:v>2.2368000000000001</c:v>
                </c:pt>
                <c:pt idx="1">
                  <c:v>1.9034</c:v>
                </c:pt>
                <c:pt idx="2">
                  <c:v>1.921</c:v>
                </c:pt>
                <c:pt idx="3">
                  <c:v>1.9498</c:v>
                </c:pt>
                <c:pt idx="4">
                  <c:v>2.2262</c:v>
                </c:pt>
                <c:pt idx="5">
                  <c:v>3.2439999999999998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AB-49AB-8D7A-D0F596F88AB4}"/>
            </c:ext>
          </c:extLst>
        </c:ser>
        <c:ser>
          <c:idx val="1"/>
          <c:order val="2"/>
          <c:tx>
            <c:strRef>
              <c:f>'4096'!$E$8</c:f>
              <c:strCache>
                <c:ptCount val="1"/>
                <c:pt idx="0">
                  <c:v>Def-Nonpersist</c:v>
                </c:pt>
              </c:strCache>
            </c:strRef>
          </c:tx>
          <c:spPr>
            <a:ln w="22225" cap="rnd">
              <a:solidFill>
                <a:srgbClr val="F7862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F78629"/>
              </a:solidFill>
              <a:ln w="9525">
                <a:solidFill>
                  <a:srgbClr val="F78629"/>
                </a:solidFill>
                <a:round/>
              </a:ln>
              <a:effectLst/>
            </c:spPr>
          </c:marker>
          <c:cat>
            <c:strRef>
              <c:f>'4096'!$B$9:$B$14</c:f>
              <c:strCache>
                <c:ptCount val="6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1K</c:v>
                </c:pt>
              </c:strCache>
            </c:strRef>
          </c:cat>
          <c:val>
            <c:numRef>
              <c:f>'4096'!$E$9:$E$14</c:f>
              <c:numCache>
                <c:formatCode>General</c:formatCode>
                <c:ptCount val="6"/>
                <c:pt idx="0">
                  <c:v>3.8675999999999999</c:v>
                </c:pt>
                <c:pt idx="1">
                  <c:v>3.8681999999999999</c:v>
                </c:pt>
                <c:pt idx="2">
                  <c:v>3.9078000000000004</c:v>
                </c:pt>
                <c:pt idx="3">
                  <c:v>3.8928000000000003</c:v>
                </c:pt>
                <c:pt idx="4">
                  <c:v>4.4147999999999996</c:v>
                </c:pt>
                <c:pt idx="5">
                  <c:v>5.1437999999999997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AB-49AB-8D7A-D0F596F88AB4}"/>
            </c:ext>
          </c:extLst>
        </c:ser>
        <c:ser>
          <c:idx val="2"/>
          <c:order val="3"/>
          <c:tx>
            <c:strRef>
              <c:f>'4096'!$F$8</c:f>
              <c:strCache>
                <c:ptCount val="1"/>
                <c:pt idx="0">
                  <c:v>Opt-Nonpersist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'4096'!$B$9:$B$14</c:f>
              <c:strCache>
                <c:ptCount val="6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1K</c:v>
                </c:pt>
              </c:strCache>
            </c:strRef>
          </c:cat>
          <c:val>
            <c:numRef>
              <c:f>'4096'!$F$9:$F$14</c:f>
              <c:numCache>
                <c:formatCode>General</c:formatCode>
                <c:ptCount val="6"/>
                <c:pt idx="0">
                  <c:v>2.3765999999999998</c:v>
                </c:pt>
                <c:pt idx="1">
                  <c:v>2.3860000000000001</c:v>
                </c:pt>
                <c:pt idx="2">
                  <c:v>2.4145999999999996</c:v>
                </c:pt>
                <c:pt idx="3">
                  <c:v>2.4505999999999997</c:v>
                </c:pt>
                <c:pt idx="4">
                  <c:v>2.7774000000000001</c:v>
                </c:pt>
                <c:pt idx="5">
                  <c:v>3.59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EAB-49AB-8D7A-D0F596F88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6582568"/>
        <c:axId val="216583352"/>
      </c:lineChart>
      <c:catAx>
        <c:axId val="216582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/>
                  <a:t>Message Size (Byte)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58335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6583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/>
                  <a:t>Latency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582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0649963316101722"/>
          <c:y val="2.8194444444444459E-2"/>
          <c:w val="0.88988981247944821"/>
          <c:h val="0.17171916010498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910A29"/>
      </a:solidFill>
    </a:ln>
    <a:effectLst/>
  </c:spPr>
  <c:txPr>
    <a:bodyPr/>
    <a:lstStyle/>
    <a:p>
      <a:pPr>
        <a:defRPr sz="1100"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106496062992126"/>
          <c:y val="0.23117745698454359"/>
          <c:w val="0.80837948381452318"/>
          <c:h val="0.49235637212015154"/>
        </c:manualLayout>
      </c:layout>
      <c:lineChart>
        <c:grouping val="standard"/>
        <c:varyColors val="0"/>
        <c:ser>
          <c:idx val="0"/>
          <c:order val="0"/>
          <c:tx>
            <c:strRef>
              <c:f>'4096'!$C$24</c:f>
              <c:strCache>
                <c:ptCount val="1"/>
                <c:pt idx="0">
                  <c:v>Def-Persist</c:v>
                </c:pt>
              </c:strCache>
            </c:strRef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FF0000"/>
              </a:solidFill>
              <a:ln w="9525">
                <a:solidFill>
                  <a:srgbClr val="FF0000"/>
                </a:solidFill>
                <a:round/>
              </a:ln>
              <a:effectLst/>
            </c:spPr>
          </c:marker>
          <c:cat>
            <c:strRef>
              <c:f>'4096'!$B$25:$B$30</c:f>
              <c:strCache>
                <c:ptCount val="6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1K</c:v>
                </c:pt>
              </c:strCache>
            </c:strRef>
          </c:cat>
          <c:val>
            <c:numRef>
              <c:f>'4096'!$C$25:$C$30</c:f>
              <c:numCache>
                <c:formatCode>General</c:formatCode>
                <c:ptCount val="6"/>
                <c:pt idx="0">
                  <c:v>25.653400000000001</c:v>
                </c:pt>
                <c:pt idx="1">
                  <c:v>25.705599999999997</c:v>
                </c:pt>
                <c:pt idx="2">
                  <c:v>26.333599999999997</c:v>
                </c:pt>
                <c:pt idx="3">
                  <c:v>25.773600000000002</c:v>
                </c:pt>
                <c:pt idx="4">
                  <c:v>27.310000000000002</c:v>
                </c:pt>
                <c:pt idx="5">
                  <c:v>31.3794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7B-4669-9866-210D921C69A8}"/>
            </c:ext>
          </c:extLst>
        </c:ser>
        <c:ser>
          <c:idx val="3"/>
          <c:order val="1"/>
          <c:tx>
            <c:strRef>
              <c:f>'4096'!$D$24</c:f>
              <c:strCache>
                <c:ptCount val="1"/>
                <c:pt idx="0">
                  <c:v>Opt-Persist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strRef>
              <c:f>'4096'!$B$25:$B$30</c:f>
              <c:strCache>
                <c:ptCount val="6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1K</c:v>
                </c:pt>
              </c:strCache>
            </c:strRef>
          </c:cat>
          <c:val>
            <c:numRef>
              <c:f>'4096'!$D$25:$D$30</c:f>
              <c:numCache>
                <c:formatCode>General</c:formatCode>
                <c:ptCount val="6"/>
                <c:pt idx="0">
                  <c:v>7.7676000000000007</c:v>
                </c:pt>
                <c:pt idx="1">
                  <c:v>7.6097999999999999</c:v>
                </c:pt>
                <c:pt idx="2">
                  <c:v>7.8504000000000005</c:v>
                </c:pt>
                <c:pt idx="3">
                  <c:v>10.3896</c:v>
                </c:pt>
                <c:pt idx="4">
                  <c:v>10.995200000000001</c:v>
                </c:pt>
                <c:pt idx="5">
                  <c:v>16.094000000000001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7B-4669-9866-210D921C69A8}"/>
            </c:ext>
          </c:extLst>
        </c:ser>
        <c:ser>
          <c:idx val="1"/>
          <c:order val="2"/>
          <c:tx>
            <c:strRef>
              <c:f>'4096'!$E$24</c:f>
              <c:strCache>
                <c:ptCount val="1"/>
                <c:pt idx="0">
                  <c:v>Def-Nonpersist</c:v>
                </c:pt>
              </c:strCache>
            </c:strRef>
          </c:tx>
          <c:spPr>
            <a:ln w="22225" cap="rnd">
              <a:solidFill>
                <a:srgbClr val="F7862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F78629"/>
              </a:solidFill>
              <a:ln w="9525">
                <a:solidFill>
                  <a:srgbClr val="F78629"/>
                </a:solidFill>
                <a:round/>
              </a:ln>
              <a:effectLst/>
            </c:spPr>
          </c:marker>
          <c:cat>
            <c:strRef>
              <c:f>'4096'!$B$25:$B$30</c:f>
              <c:strCache>
                <c:ptCount val="6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1K</c:v>
                </c:pt>
              </c:strCache>
            </c:strRef>
          </c:cat>
          <c:val>
            <c:numRef>
              <c:f>'4096'!$E$25:$E$30</c:f>
              <c:numCache>
                <c:formatCode>General</c:formatCode>
                <c:ptCount val="6"/>
                <c:pt idx="0">
                  <c:v>26.444800000000001</c:v>
                </c:pt>
                <c:pt idx="1">
                  <c:v>26.290199999999999</c:v>
                </c:pt>
                <c:pt idx="2">
                  <c:v>26.963200000000001</c:v>
                </c:pt>
                <c:pt idx="3">
                  <c:v>26.231000000000002</c:v>
                </c:pt>
                <c:pt idx="4">
                  <c:v>29.839000000000002</c:v>
                </c:pt>
                <c:pt idx="5">
                  <c:v>36.372599999999998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7B-4669-9866-210D921C69A8}"/>
            </c:ext>
          </c:extLst>
        </c:ser>
        <c:ser>
          <c:idx val="2"/>
          <c:order val="3"/>
          <c:tx>
            <c:strRef>
              <c:f>'4096'!$F$24</c:f>
              <c:strCache>
                <c:ptCount val="1"/>
                <c:pt idx="0">
                  <c:v>Opt-Nonpersist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'4096'!$B$25:$B$30</c:f>
              <c:strCache>
                <c:ptCount val="6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1K</c:v>
                </c:pt>
              </c:strCache>
            </c:strRef>
          </c:cat>
          <c:val>
            <c:numRef>
              <c:f>'4096'!$F$25:$F$30</c:f>
              <c:numCache>
                <c:formatCode>General</c:formatCode>
                <c:ptCount val="6"/>
                <c:pt idx="0">
                  <c:v>12.662599999999999</c:v>
                </c:pt>
                <c:pt idx="1">
                  <c:v>13.424999999999999</c:v>
                </c:pt>
                <c:pt idx="2">
                  <c:v>12.587400000000001</c:v>
                </c:pt>
                <c:pt idx="3">
                  <c:v>12.187399999999998</c:v>
                </c:pt>
                <c:pt idx="4">
                  <c:v>15.639799999999999</c:v>
                </c:pt>
                <c:pt idx="5">
                  <c:v>23.2698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7B-4669-9866-210D921C69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1254320"/>
        <c:axId val="451254712"/>
      </c:lineChart>
      <c:catAx>
        <c:axId val="451254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/>
                  <a:t>Message Size (Byte)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25471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51254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/>
                  <a:t>Latency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25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0649963316101722"/>
          <c:y val="2.8194444444444459E-2"/>
          <c:w val="0.88988981247944821"/>
          <c:h val="0.17171916010498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910A29"/>
      </a:solidFill>
    </a:ln>
    <a:effectLst/>
  </c:spPr>
  <c:txPr>
    <a:bodyPr/>
    <a:lstStyle/>
    <a:p>
      <a:pPr>
        <a:defRPr sz="1100"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054064332757239"/>
          <c:y val="0.23117745698454359"/>
          <c:w val="0.78890382728401343"/>
          <c:h val="0.492356372120151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'8192'!$C$8</c:f>
              <c:strCache>
                <c:ptCount val="1"/>
                <c:pt idx="0">
                  <c:v>Def-Persist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cat>
            <c:numRef>
              <c:f>'8192'!$B$9:$B$12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'8192'!$C$9:$C$12</c:f>
              <c:numCache>
                <c:formatCode>General</c:formatCode>
                <c:ptCount val="4"/>
                <c:pt idx="0">
                  <c:v>2.0999999999999998E-2</c:v>
                </c:pt>
                <c:pt idx="1">
                  <c:v>0.152</c:v>
                </c:pt>
                <c:pt idx="2">
                  <c:v>0.49799999999999994</c:v>
                </c:pt>
                <c:pt idx="3">
                  <c:v>1.083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7-4838-9419-C7E69947DC94}"/>
            </c:ext>
          </c:extLst>
        </c:ser>
        <c:ser>
          <c:idx val="3"/>
          <c:order val="1"/>
          <c:tx>
            <c:strRef>
              <c:f>'8192'!$D$8</c:f>
              <c:strCache>
                <c:ptCount val="1"/>
                <c:pt idx="0">
                  <c:v>Opt-Persist</c:v>
                </c:pt>
              </c:strCache>
            </c:strRef>
          </c:tx>
          <c:spPr>
            <a:solidFill>
              <a:srgbClr val="8064A2"/>
            </a:solidFill>
            <a:ln>
              <a:solidFill>
                <a:srgbClr val="8064A2"/>
              </a:solidFill>
            </a:ln>
            <a:effectLst/>
          </c:spPr>
          <c:invertIfNegative val="0"/>
          <c:cat>
            <c:numRef>
              <c:f>'8192'!$B$9:$B$12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'8192'!$D$9:$D$12</c:f>
              <c:numCache>
                <c:formatCode>General</c:formatCode>
                <c:ptCount val="4"/>
                <c:pt idx="0">
                  <c:v>5.8999999999999997E-2</c:v>
                </c:pt>
                <c:pt idx="1">
                  <c:v>8.2000000000000003E-2</c:v>
                </c:pt>
                <c:pt idx="2">
                  <c:v>0.221</c:v>
                </c:pt>
                <c:pt idx="3">
                  <c:v>0.48599999999999999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57-4838-9419-C7E69947DC94}"/>
            </c:ext>
          </c:extLst>
        </c:ser>
        <c:ser>
          <c:idx val="1"/>
          <c:order val="2"/>
          <c:tx>
            <c:strRef>
              <c:f>'8192'!$E$8</c:f>
              <c:strCache>
                <c:ptCount val="1"/>
                <c:pt idx="0">
                  <c:v>Def-Nonpersist</c:v>
                </c:pt>
              </c:strCache>
            </c:strRef>
          </c:tx>
          <c:spPr>
            <a:solidFill>
              <a:srgbClr val="F78629"/>
            </a:solidFill>
            <a:ln>
              <a:solidFill>
                <a:srgbClr val="F78629"/>
              </a:solidFill>
            </a:ln>
            <a:effectLst/>
          </c:spPr>
          <c:invertIfNegative val="0"/>
          <c:cat>
            <c:numRef>
              <c:f>'8192'!$B$9:$B$12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'8192'!$E$9:$E$12</c:f>
              <c:numCache>
                <c:formatCode>General</c:formatCode>
                <c:ptCount val="4"/>
                <c:pt idx="0">
                  <c:v>2.0999999999999998E-2</c:v>
                </c:pt>
                <c:pt idx="1">
                  <c:v>0.15100000000000002</c:v>
                </c:pt>
                <c:pt idx="2">
                  <c:v>0.49700000000000005</c:v>
                </c:pt>
                <c:pt idx="3">
                  <c:v>1.0880000000000001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57-4838-9419-C7E69947DC94}"/>
            </c:ext>
          </c:extLst>
        </c:ser>
        <c:ser>
          <c:idx val="2"/>
          <c:order val="3"/>
          <c:tx>
            <c:strRef>
              <c:f>'8192'!$F$8</c:f>
              <c:strCache>
                <c:ptCount val="1"/>
                <c:pt idx="0">
                  <c:v>Opt-Nonpersist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757-4838-9419-C7E69947DC94}"/>
              </c:ext>
            </c:extLst>
          </c:dPt>
          <c:cat>
            <c:numRef>
              <c:f>'8192'!$B$9:$B$12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'8192'!$F$9:$F$12</c:f>
              <c:numCache>
                <c:formatCode>General</c:formatCode>
                <c:ptCount val="4"/>
                <c:pt idx="0">
                  <c:v>3.2000000000000001E-2</c:v>
                </c:pt>
                <c:pt idx="1">
                  <c:v>9.0999999999999998E-2</c:v>
                </c:pt>
                <c:pt idx="2">
                  <c:v>0.22800000000000001</c:v>
                </c:pt>
                <c:pt idx="3">
                  <c:v>0.5109999999999999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757-4838-9419-C7E69947DC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6055632"/>
        <c:axId val="336058768"/>
      </c:barChart>
      <c:catAx>
        <c:axId val="336055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/>
                  <a:t>Neighborhood Radius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058768"/>
        <c:crosses val="autoZero"/>
        <c:auto val="1"/>
        <c:lblAlgn val="ctr"/>
        <c:lblOffset val="100"/>
        <c:noMultiLvlLbl val="0"/>
      </c:catAx>
      <c:valAx>
        <c:axId val="336058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/>
                  <a:t>Latency (ms)</a:t>
                </a:r>
              </a:p>
            </c:rich>
          </c:tx>
          <c:layout>
            <c:manualLayout>
              <c:xMode val="edge"/>
              <c:yMode val="edge"/>
              <c:x val="7.670867113591706E-3"/>
              <c:y val="0.273292869641294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05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0649963316101722"/>
          <c:y val="1.4305555555555556E-2"/>
          <c:w val="0.86809767096131518"/>
          <c:h val="0.204487459900845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910A29"/>
      </a:solidFill>
    </a:ln>
    <a:effectLst/>
  </c:spPr>
  <c:txPr>
    <a:bodyPr/>
    <a:lstStyle/>
    <a:p>
      <a:pPr>
        <a:defRPr sz="1100"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054064332757239"/>
          <c:y val="0.23117745698454359"/>
          <c:w val="0.78890382728401343"/>
          <c:h val="0.492356372120151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'8192'!$C$27</c:f>
              <c:strCache>
                <c:ptCount val="1"/>
                <c:pt idx="0">
                  <c:v>Def-Persist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cat>
            <c:numRef>
              <c:f>'8192'!$B$28:$B$31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'8192'!$C$28:$C$31</c:f>
              <c:numCache>
                <c:formatCode>General</c:formatCode>
                <c:ptCount val="4"/>
                <c:pt idx="0">
                  <c:v>0.193</c:v>
                </c:pt>
                <c:pt idx="1">
                  <c:v>1.9480000000000002</c:v>
                </c:pt>
                <c:pt idx="2">
                  <c:v>7.516</c:v>
                </c:pt>
                <c:pt idx="3">
                  <c:v>23.268000000000001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B8-4C83-93DC-4C0E396D479D}"/>
            </c:ext>
          </c:extLst>
        </c:ser>
        <c:ser>
          <c:idx val="3"/>
          <c:order val="1"/>
          <c:tx>
            <c:strRef>
              <c:f>'8192'!$D$27</c:f>
              <c:strCache>
                <c:ptCount val="1"/>
                <c:pt idx="0">
                  <c:v>Opt-Persist</c:v>
                </c:pt>
              </c:strCache>
            </c:strRef>
          </c:tx>
          <c:spPr>
            <a:solidFill>
              <a:srgbClr val="8064A2"/>
            </a:solidFill>
            <a:ln>
              <a:solidFill>
                <a:srgbClr val="8064A2"/>
              </a:solidFill>
            </a:ln>
            <a:effectLst/>
          </c:spPr>
          <c:invertIfNegative val="0"/>
          <c:cat>
            <c:numRef>
              <c:f>'8192'!$B$28:$B$31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'8192'!$D$28:$D$31</c:f>
              <c:numCache>
                <c:formatCode>General</c:formatCode>
                <c:ptCount val="4"/>
                <c:pt idx="0">
                  <c:v>0.11</c:v>
                </c:pt>
                <c:pt idx="1">
                  <c:v>0.90100000000000002</c:v>
                </c:pt>
                <c:pt idx="2">
                  <c:v>3.2</c:v>
                </c:pt>
                <c:pt idx="3">
                  <c:v>8.9730000000000008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B8-4C83-93DC-4C0E396D479D}"/>
            </c:ext>
          </c:extLst>
        </c:ser>
        <c:ser>
          <c:idx val="1"/>
          <c:order val="2"/>
          <c:tx>
            <c:strRef>
              <c:f>'8192'!$E$27</c:f>
              <c:strCache>
                <c:ptCount val="1"/>
                <c:pt idx="0">
                  <c:v>Def-Nonpersist</c:v>
                </c:pt>
              </c:strCache>
            </c:strRef>
          </c:tx>
          <c:spPr>
            <a:solidFill>
              <a:srgbClr val="F78629"/>
            </a:solidFill>
            <a:ln>
              <a:solidFill>
                <a:srgbClr val="F78629"/>
              </a:solidFill>
            </a:ln>
            <a:effectLst/>
          </c:spPr>
          <c:invertIfNegative val="0"/>
          <c:cat>
            <c:numRef>
              <c:f>'8192'!$B$28:$B$31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'8192'!$E$28:$E$31</c:f>
              <c:numCache>
                <c:formatCode>General</c:formatCode>
                <c:ptCount val="4"/>
                <c:pt idx="0">
                  <c:v>0.19400000000000001</c:v>
                </c:pt>
                <c:pt idx="1">
                  <c:v>1.9849999999999999</c:v>
                </c:pt>
                <c:pt idx="2">
                  <c:v>7.6689999999999996</c:v>
                </c:pt>
                <c:pt idx="3">
                  <c:v>23.477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B8-4C83-93DC-4C0E396D479D}"/>
            </c:ext>
          </c:extLst>
        </c:ser>
        <c:ser>
          <c:idx val="2"/>
          <c:order val="3"/>
          <c:tx>
            <c:strRef>
              <c:f>'8192'!$F$27</c:f>
              <c:strCache>
                <c:ptCount val="1"/>
                <c:pt idx="0">
                  <c:v>Opt-Nonpersist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20B8-4C83-93DC-4C0E396D479D}"/>
              </c:ext>
            </c:extLst>
          </c:dPt>
          <c:cat>
            <c:numRef>
              <c:f>'8192'!$B$28:$B$31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'8192'!$F$28:$F$31</c:f>
              <c:numCache>
                <c:formatCode>General</c:formatCode>
                <c:ptCount val="4"/>
                <c:pt idx="0">
                  <c:v>0.10900000000000001</c:v>
                </c:pt>
                <c:pt idx="1">
                  <c:v>0.96500000000000008</c:v>
                </c:pt>
                <c:pt idx="2">
                  <c:v>3.3679999999999999</c:v>
                </c:pt>
                <c:pt idx="3">
                  <c:v>9.9510000000000005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0B8-4C83-93DC-4C0E396D4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6054456"/>
        <c:axId val="336052104"/>
      </c:barChart>
      <c:catAx>
        <c:axId val="336054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/>
                  <a:t>Neighborhood Radius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052104"/>
        <c:crosses val="autoZero"/>
        <c:auto val="1"/>
        <c:lblAlgn val="ctr"/>
        <c:lblOffset val="100"/>
        <c:noMultiLvlLbl val="0"/>
      </c:catAx>
      <c:valAx>
        <c:axId val="336052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/>
                  <a:t>Latency (ms)</a:t>
                </a:r>
              </a:p>
            </c:rich>
          </c:tx>
          <c:layout>
            <c:manualLayout>
              <c:xMode val="edge"/>
              <c:yMode val="edge"/>
              <c:x val="7.670867113591706E-3"/>
              <c:y val="0.273292869641294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054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0649963316101722"/>
          <c:y val="1.4305555555555556E-2"/>
          <c:w val="0.86809767096131518"/>
          <c:h val="0.204487459900845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910A29"/>
      </a:solidFill>
    </a:ln>
    <a:effectLst/>
  </c:spPr>
  <c:txPr>
    <a:bodyPr/>
    <a:lstStyle/>
    <a:p>
      <a:pPr>
        <a:defRPr sz="1100"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71264317603991"/>
          <c:y val="0.23117745698454359"/>
          <c:w val="0.77231798841486321"/>
          <c:h val="0.49235637212015154"/>
        </c:manualLayout>
      </c:layout>
      <c:lineChart>
        <c:grouping val="standard"/>
        <c:varyColors val="0"/>
        <c:ser>
          <c:idx val="0"/>
          <c:order val="0"/>
          <c:tx>
            <c:strRef>
              <c:f>'8192'!$C$24</c:f>
              <c:strCache>
                <c:ptCount val="1"/>
                <c:pt idx="0">
                  <c:v>Def-Persist</c:v>
                </c:pt>
              </c:strCache>
            </c:strRef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FF0000"/>
              </a:solidFill>
              <a:ln w="9525">
                <a:solidFill>
                  <a:srgbClr val="FF0000"/>
                </a:solidFill>
                <a:round/>
              </a:ln>
              <a:effectLst/>
            </c:spPr>
          </c:marker>
          <c:cat>
            <c:strRef>
              <c:f>'8192'!$B$25:$B$30</c:f>
              <c:strCache>
                <c:ptCount val="6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1K</c:v>
                </c:pt>
              </c:strCache>
            </c:strRef>
          </c:cat>
          <c:val>
            <c:numRef>
              <c:f>'8192'!$C$25:$C$30</c:f>
              <c:numCache>
                <c:formatCode>General</c:formatCode>
                <c:ptCount val="6"/>
                <c:pt idx="0">
                  <c:v>0.20300000000000001</c:v>
                </c:pt>
                <c:pt idx="1">
                  <c:v>0.152</c:v>
                </c:pt>
                <c:pt idx="2">
                  <c:v>0.152</c:v>
                </c:pt>
                <c:pt idx="3">
                  <c:v>0.155</c:v>
                </c:pt>
                <c:pt idx="4">
                  <c:v>0.19900000000000001</c:v>
                </c:pt>
                <c:pt idx="5">
                  <c:v>0.245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40-4656-A49C-90AE3F2AC606}"/>
            </c:ext>
          </c:extLst>
        </c:ser>
        <c:ser>
          <c:idx val="3"/>
          <c:order val="1"/>
          <c:tx>
            <c:strRef>
              <c:f>'8192'!$D$24</c:f>
              <c:strCache>
                <c:ptCount val="1"/>
                <c:pt idx="0">
                  <c:v>Opt-Persist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strRef>
              <c:f>'8192'!$B$25:$B$30</c:f>
              <c:strCache>
                <c:ptCount val="6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1K</c:v>
                </c:pt>
              </c:strCache>
            </c:strRef>
          </c:cat>
          <c:val>
            <c:numRef>
              <c:f>'8192'!$D$25:$D$30</c:f>
              <c:numCache>
                <c:formatCode>General</c:formatCode>
                <c:ptCount val="6"/>
                <c:pt idx="0">
                  <c:v>0.15</c:v>
                </c:pt>
                <c:pt idx="1">
                  <c:v>8.2000000000000003E-2</c:v>
                </c:pt>
                <c:pt idx="2">
                  <c:v>8.8999999999999996E-2</c:v>
                </c:pt>
                <c:pt idx="3">
                  <c:v>9.2999999999999999E-2</c:v>
                </c:pt>
                <c:pt idx="4">
                  <c:v>0.11299999999999999</c:v>
                </c:pt>
                <c:pt idx="5">
                  <c:v>0.20599999999999999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40-4656-A49C-90AE3F2AC606}"/>
            </c:ext>
          </c:extLst>
        </c:ser>
        <c:ser>
          <c:idx val="1"/>
          <c:order val="2"/>
          <c:tx>
            <c:strRef>
              <c:f>'8192'!$E$24</c:f>
              <c:strCache>
                <c:ptCount val="1"/>
                <c:pt idx="0">
                  <c:v>Def-Nonpersist</c:v>
                </c:pt>
              </c:strCache>
            </c:strRef>
          </c:tx>
          <c:spPr>
            <a:ln w="22225" cap="rnd">
              <a:solidFill>
                <a:srgbClr val="F7862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F78629"/>
              </a:solidFill>
              <a:ln w="9525">
                <a:solidFill>
                  <a:srgbClr val="F78629"/>
                </a:solidFill>
                <a:round/>
              </a:ln>
              <a:effectLst/>
            </c:spPr>
          </c:marker>
          <c:cat>
            <c:strRef>
              <c:f>'8192'!$B$25:$B$30</c:f>
              <c:strCache>
                <c:ptCount val="6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1K</c:v>
                </c:pt>
              </c:strCache>
            </c:strRef>
          </c:cat>
          <c:val>
            <c:numRef>
              <c:f>'8192'!$E$25:$E$30</c:f>
              <c:numCache>
                <c:formatCode>General</c:formatCode>
                <c:ptCount val="6"/>
                <c:pt idx="0">
                  <c:v>0.152</c:v>
                </c:pt>
                <c:pt idx="1">
                  <c:v>0.15100000000000002</c:v>
                </c:pt>
                <c:pt idx="2">
                  <c:v>0.153</c:v>
                </c:pt>
                <c:pt idx="3">
                  <c:v>0.155</c:v>
                </c:pt>
                <c:pt idx="4">
                  <c:v>0.19900000000000001</c:v>
                </c:pt>
                <c:pt idx="5">
                  <c:v>0.22900000000000001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40-4656-A49C-90AE3F2AC606}"/>
            </c:ext>
          </c:extLst>
        </c:ser>
        <c:ser>
          <c:idx val="2"/>
          <c:order val="3"/>
          <c:tx>
            <c:strRef>
              <c:f>'8192'!$F$24</c:f>
              <c:strCache>
                <c:ptCount val="1"/>
                <c:pt idx="0">
                  <c:v>Opt-Nonpersist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'8192'!$B$25:$B$30</c:f>
              <c:strCache>
                <c:ptCount val="6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1K</c:v>
                </c:pt>
              </c:strCache>
            </c:strRef>
          </c:cat>
          <c:val>
            <c:numRef>
              <c:f>'8192'!$F$25:$F$30</c:f>
              <c:numCache>
                <c:formatCode>General</c:formatCode>
                <c:ptCount val="6"/>
                <c:pt idx="0">
                  <c:v>8.8999999999999996E-2</c:v>
                </c:pt>
                <c:pt idx="1">
                  <c:v>9.0999999999999998E-2</c:v>
                </c:pt>
                <c:pt idx="2">
                  <c:v>0.10199999999999999</c:v>
                </c:pt>
                <c:pt idx="3">
                  <c:v>9.8000000000000004E-2</c:v>
                </c:pt>
                <c:pt idx="4">
                  <c:v>0.11600000000000001</c:v>
                </c:pt>
                <c:pt idx="5">
                  <c:v>0.21000000000000002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A40-4656-A49C-90AE3F2AC6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6586280"/>
        <c:axId val="216584320"/>
      </c:lineChart>
      <c:catAx>
        <c:axId val="216586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/>
                  <a:t>Message Size (Byte)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58432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658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/>
                  <a:t>Latency (ms)</a:t>
                </a:r>
              </a:p>
            </c:rich>
          </c:tx>
          <c:layout>
            <c:manualLayout>
              <c:xMode val="edge"/>
              <c:yMode val="edge"/>
              <c:x val="2.2735612500764482E-3"/>
              <c:y val="0.277263354075897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586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0649963316101722"/>
          <c:y val="2.8194444444444459E-2"/>
          <c:w val="0.88988981247944821"/>
          <c:h val="0.17171916010498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910A29"/>
      </a:solidFill>
    </a:ln>
    <a:effectLst/>
  </c:spPr>
  <c:txPr>
    <a:bodyPr/>
    <a:lstStyle/>
    <a:p>
      <a:pPr>
        <a:defRPr sz="1100"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71264317603991"/>
          <c:y val="0.23117745698454359"/>
          <c:w val="0.77231798841486321"/>
          <c:h val="0.49235637212015154"/>
        </c:manualLayout>
      </c:layout>
      <c:lineChart>
        <c:grouping val="standard"/>
        <c:varyColors val="0"/>
        <c:ser>
          <c:idx val="0"/>
          <c:order val="0"/>
          <c:tx>
            <c:strRef>
              <c:f>'8192'!$C$24</c:f>
              <c:strCache>
                <c:ptCount val="1"/>
                <c:pt idx="0">
                  <c:v>Def-Persist</c:v>
                </c:pt>
              </c:strCache>
            </c:strRef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FF0000"/>
              </a:solidFill>
              <a:ln w="9525">
                <a:solidFill>
                  <a:srgbClr val="FF0000"/>
                </a:solidFill>
                <a:round/>
              </a:ln>
              <a:effectLst/>
            </c:spPr>
          </c:marker>
          <c:cat>
            <c:strRef>
              <c:f>'8192'!$B$25:$B$30</c:f>
              <c:strCache>
                <c:ptCount val="6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1K</c:v>
                </c:pt>
              </c:strCache>
            </c:strRef>
          </c:cat>
          <c:val>
            <c:numRef>
              <c:f>'8192'!$C$25:$C$30</c:f>
              <c:numCache>
                <c:formatCode>General</c:formatCode>
                <c:ptCount val="6"/>
                <c:pt idx="0">
                  <c:v>1.9510000000000001</c:v>
                </c:pt>
                <c:pt idx="1">
                  <c:v>1.9480000000000002</c:v>
                </c:pt>
                <c:pt idx="2">
                  <c:v>1.9680000000000002</c:v>
                </c:pt>
                <c:pt idx="3">
                  <c:v>1.9889999999999999</c:v>
                </c:pt>
                <c:pt idx="4">
                  <c:v>2.238</c:v>
                </c:pt>
                <c:pt idx="5">
                  <c:v>2.7829999999999999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CE-41FE-9801-01CDBC8F9FF2}"/>
            </c:ext>
          </c:extLst>
        </c:ser>
        <c:ser>
          <c:idx val="3"/>
          <c:order val="1"/>
          <c:tx>
            <c:strRef>
              <c:f>'8192'!$D$24</c:f>
              <c:strCache>
                <c:ptCount val="1"/>
                <c:pt idx="0">
                  <c:v>Opt-Persist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strRef>
              <c:f>'8192'!$B$25:$B$30</c:f>
              <c:strCache>
                <c:ptCount val="6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1K</c:v>
                </c:pt>
              </c:strCache>
            </c:strRef>
          </c:cat>
          <c:val>
            <c:numRef>
              <c:f>'8192'!$D$25:$D$30</c:f>
              <c:numCache>
                <c:formatCode>General</c:formatCode>
                <c:ptCount val="6"/>
                <c:pt idx="0">
                  <c:v>1.024</c:v>
                </c:pt>
                <c:pt idx="1">
                  <c:v>0.90100000000000002</c:v>
                </c:pt>
                <c:pt idx="2">
                  <c:v>0.91100000000000003</c:v>
                </c:pt>
                <c:pt idx="3">
                  <c:v>1</c:v>
                </c:pt>
                <c:pt idx="4">
                  <c:v>1.139</c:v>
                </c:pt>
                <c:pt idx="5">
                  <c:v>1.8619999999999999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CE-41FE-9801-01CDBC8F9FF2}"/>
            </c:ext>
          </c:extLst>
        </c:ser>
        <c:ser>
          <c:idx val="1"/>
          <c:order val="2"/>
          <c:tx>
            <c:strRef>
              <c:f>'8192'!$E$24</c:f>
              <c:strCache>
                <c:ptCount val="1"/>
                <c:pt idx="0">
                  <c:v>Def-Nonpersist</c:v>
                </c:pt>
              </c:strCache>
            </c:strRef>
          </c:tx>
          <c:spPr>
            <a:ln w="22225" cap="rnd">
              <a:solidFill>
                <a:srgbClr val="F7862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F78629"/>
              </a:solidFill>
              <a:ln w="9525">
                <a:solidFill>
                  <a:srgbClr val="F78629"/>
                </a:solidFill>
                <a:round/>
              </a:ln>
              <a:effectLst/>
            </c:spPr>
          </c:marker>
          <c:cat>
            <c:strRef>
              <c:f>'8192'!$B$25:$B$30</c:f>
              <c:strCache>
                <c:ptCount val="6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1K</c:v>
                </c:pt>
              </c:strCache>
            </c:strRef>
          </c:cat>
          <c:val>
            <c:numRef>
              <c:f>'8192'!$E$25:$E$30</c:f>
              <c:numCache>
                <c:formatCode>General</c:formatCode>
                <c:ptCount val="6"/>
                <c:pt idx="0">
                  <c:v>1.98</c:v>
                </c:pt>
                <c:pt idx="1">
                  <c:v>1.9849999999999999</c:v>
                </c:pt>
                <c:pt idx="2">
                  <c:v>2.0170000000000003</c:v>
                </c:pt>
                <c:pt idx="3">
                  <c:v>2.0409999999999999</c:v>
                </c:pt>
                <c:pt idx="4">
                  <c:v>2.3240000000000003</c:v>
                </c:pt>
                <c:pt idx="5">
                  <c:v>2.9099999999999997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CE-41FE-9801-01CDBC8F9FF2}"/>
            </c:ext>
          </c:extLst>
        </c:ser>
        <c:ser>
          <c:idx val="2"/>
          <c:order val="3"/>
          <c:tx>
            <c:strRef>
              <c:f>'8192'!$F$24</c:f>
              <c:strCache>
                <c:ptCount val="1"/>
                <c:pt idx="0">
                  <c:v>Opt-Nonpersist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'8192'!$B$25:$B$30</c:f>
              <c:strCache>
                <c:ptCount val="6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1K</c:v>
                </c:pt>
              </c:strCache>
            </c:strRef>
          </c:cat>
          <c:val>
            <c:numRef>
              <c:f>'8192'!$F$25:$F$30</c:f>
              <c:numCache>
                <c:formatCode>General</c:formatCode>
                <c:ptCount val="6"/>
                <c:pt idx="0">
                  <c:v>0.97299999999999998</c:v>
                </c:pt>
                <c:pt idx="1">
                  <c:v>0.96500000000000008</c:v>
                </c:pt>
                <c:pt idx="2">
                  <c:v>0.97900000000000009</c:v>
                </c:pt>
                <c:pt idx="3">
                  <c:v>1.073</c:v>
                </c:pt>
                <c:pt idx="4">
                  <c:v>1.2130000000000001</c:v>
                </c:pt>
                <c:pt idx="5">
                  <c:v>1.861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CE-41FE-9801-01CDBC8F9F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5673504"/>
        <c:axId val="485672328"/>
      </c:lineChart>
      <c:catAx>
        <c:axId val="48567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/>
                  <a:t>Message Size (Byte)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67232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85672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/>
                  <a:t>Latency (ms)</a:t>
                </a:r>
              </a:p>
            </c:rich>
          </c:tx>
          <c:layout>
            <c:manualLayout>
              <c:xMode val="edge"/>
              <c:yMode val="edge"/>
              <c:x val="2.2735612500764482E-3"/>
              <c:y val="0.277263354075897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67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0649963316101722"/>
          <c:y val="2.8194444444444459E-2"/>
          <c:w val="0.88988981247944821"/>
          <c:h val="0.17171916010498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910A29"/>
      </a:solidFill>
    </a:ln>
    <a:effectLst/>
  </c:spPr>
  <c:txPr>
    <a:bodyPr/>
    <a:lstStyle/>
    <a:p>
      <a:pPr>
        <a:defRPr sz="1100"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106496062992126"/>
          <c:y val="0.19877004957713623"/>
          <c:w val="0.80837948381452318"/>
          <c:h val="0.5988378536016331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'Scatter Plots'!$A$10</c:f>
              <c:strCache>
                <c:ptCount val="1"/>
                <c:pt idx="0">
                  <c:v>δ=0.05</c:v>
                </c:pt>
              </c:strCache>
            </c:strRef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FF0000"/>
              </a:solidFill>
              <a:ln w="9525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'Scatter Plots'!$B$9:$D$9</c:f>
              <c:numCache>
                <c:formatCode>General</c:formatCode>
                <c:ptCount val="3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</c:numCache>
            </c:numRef>
          </c:xVal>
          <c:yVal>
            <c:numRef>
              <c:f>'Scatter Plots'!$B$10:$D$10</c:f>
              <c:numCache>
                <c:formatCode>General</c:formatCode>
                <c:ptCount val="3"/>
                <c:pt idx="0">
                  <c:v>0.94415300000000002</c:v>
                </c:pt>
                <c:pt idx="1">
                  <c:v>4.4995799999999999</c:v>
                </c:pt>
                <c:pt idx="2">
                  <c:v>13.545299999999999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543-48F2-84F3-9C2AE93A36E0}"/>
            </c:ext>
          </c:extLst>
        </c:ser>
        <c:ser>
          <c:idx val="3"/>
          <c:order val="1"/>
          <c:tx>
            <c:strRef>
              <c:f>'Scatter Plots'!$A$11</c:f>
              <c:strCache>
                <c:ptCount val="1"/>
                <c:pt idx="0">
                  <c:v>δ=0.1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'Scatter Plots'!$B$9:$D$9</c:f>
              <c:numCache>
                <c:formatCode>General</c:formatCode>
                <c:ptCount val="3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</c:numCache>
            </c:numRef>
          </c:xVal>
          <c:yVal>
            <c:numRef>
              <c:f>'Scatter Plots'!$B$11:$D$11</c:f>
              <c:numCache>
                <c:formatCode>General</c:formatCode>
                <c:ptCount val="3"/>
                <c:pt idx="0">
                  <c:v>2.6531799999999999</c:v>
                </c:pt>
                <c:pt idx="1">
                  <c:v>6.5190299999999999</c:v>
                </c:pt>
                <c:pt idx="2">
                  <c:v>17.361899999999999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543-48F2-84F3-9C2AE93A36E0}"/>
            </c:ext>
          </c:extLst>
        </c:ser>
        <c:ser>
          <c:idx val="1"/>
          <c:order val="2"/>
          <c:tx>
            <c:strRef>
              <c:f>'Scatter Plots'!$A$12</c:f>
              <c:strCache>
                <c:ptCount val="1"/>
                <c:pt idx="0">
                  <c:v>δ=0.2</c:v>
                </c:pt>
              </c:strCache>
            </c:strRef>
          </c:tx>
          <c:spPr>
            <a:ln w="22225" cap="rnd">
              <a:solidFill>
                <a:srgbClr val="F7862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F78629"/>
              </a:solidFill>
              <a:ln w="9525">
                <a:solidFill>
                  <a:srgbClr val="F78629"/>
                </a:solidFill>
                <a:round/>
              </a:ln>
              <a:effectLst/>
            </c:spPr>
          </c:marker>
          <c:xVal>
            <c:numRef>
              <c:f>'Scatter Plots'!$B$9:$D$9</c:f>
              <c:numCache>
                <c:formatCode>General</c:formatCode>
                <c:ptCount val="3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</c:numCache>
            </c:numRef>
          </c:xVal>
          <c:yVal>
            <c:numRef>
              <c:f>'Scatter Plots'!$B$12:$D$12</c:f>
              <c:numCache>
                <c:formatCode>General</c:formatCode>
                <c:ptCount val="3"/>
                <c:pt idx="0">
                  <c:v>2.9559299999999999</c:v>
                </c:pt>
                <c:pt idx="1">
                  <c:v>7.4128999999999996</c:v>
                </c:pt>
                <c:pt idx="2">
                  <c:v>21.5808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543-48F2-84F3-9C2AE93A36E0}"/>
            </c:ext>
          </c:extLst>
        </c:ser>
        <c:ser>
          <c:idx val="2"/>
          <c:order val="3"/>
          <c:tx>
            <c:strRef>
              <c:f>'Scatter Plots'!$A$13</c:f>
              <c:strCache>
                <c:ptCount val="1"/>
                <c:pt idx="0">
                  <c:v>δ=0.4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'Scatter Plots'!$B$9:$D$9</c:f>
              <c:numCache>
                <c:formatCode>General</c:formatCode>
                <c:ptCount val="3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</c:numCache>
            </c:numRef>
          </c:xVal>
          <c:yVal>
            <c:numRef>
              <c:f>'Scatter Plots'!$B$13:$D$13</c:f>
              <c:numCache>
                <c:formatCode>General</c:formatCode>
                <c:ptCount val="3"/>
                <c:pt idx="0">
                  <c:v>3.4377599999999999</c:v>
                </c:pt>
                <c:pt idx="1">
                  <c:v>8.8593200000000003</c:v>
                </c:pt>
                <c:pt idx="2">
                  <c:v>24.716000000000001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543-48F2-84F3-9C2AE93A36E0}"/>
            </c:ext>
          </c:extLst>
        </c:ser>
        <c:ser>
          <c:idx val="4"/>
          <c:order val="4"/>
          <c:tx>
            <c:strRef>
              <c:f>'Scatter Plots'!$A$14</c:f>
              <c:strCache>
                <c:ptCount val="1"/>
                <c:pt idx="0">
                  <c:v>δ=0.6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'Scatter Plots'!$B$9:$D$9</c:f>
              <c:numCache>
                <c:formatCode>General</c:formatCode>
                <c:ptCount val="3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</c:numCache>
            </c:numRef>
          </c:xVal>
          <c:yVal>
            <c:numRef>
              <c:f>'Scatter Plots'!$B$14:$D$14</c:f>
              <c:numCache>
                <c:formatCode>General</c:formatCode>
                <c:ptCount val="3"/>
                <c:pt idx="0">
                  <c:v>3.7765399999999998</c:v>
                </c:pt>
                <c:pt idx="1">
                  <c:v>10.263500000000001</c:v>
                </c:pt>
                <c:pt idx="2">
                  <c:v>27.104099999999999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D543-48F2-84F3-9C2AE93A36E0}"/>
            </c:ext>
          </c:extLst>
        </c:ser>
        <c:ser>
          <c:idx val="5"/>
          <c:order val="5"/>
          <c:tx>
            <c:strRef>
              <c:f>'Scatter Plots'!$A$15</c:f>
              <c:strCache>
                <c:ptCount val="1"/>
                <c:pt idx="0">
                  <c:v>δ=0.8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'Scatter Plots'!$B$9:$D$9</c:f>
              <c:numCache>
                <c:formatCode>General</c:formatCode>
                <c:ptCount val="3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</c:numCache>
            </c:numRef>
          </c:xVal>
          <c:yVal>
            <c:numRef>
              <c:f>'Scatter Plots'!$B$15:$D$15</c:f>
              <c:numCache>
                <c:formatCode>General</c:formatCode>
                <c:ptCount val="3"/>
                <c:pt idx="0">
                  <c:v>3.9230800000000001</c:v>
                </c:pt>
                <c:pt idx="1">
                  <c:v>10.0199</c:v>
                </c:pt>
                <c:pt idx="2">
                  <c:v>30.561199999999999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D543-48F2-84F3-9C2AE93A36E0}"/>
            </c:ext>
          </c:extLst>
        </c:ser>
        <c:ser>
          <c:idx val="7"/>
          <c:order val="7"/>
          <c:tx>
            <c:strRef>
              <c:f>'Scatter Plots'!$A$17</c:f>
              <c:strCache>
                <c:ptCount val="1"/>
              </c:strCache>
            </c:strRef>
          </c:tx>
          <c:spPr>
            <a:ln w="22225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26B13DC9-AD90-4DDB-A109-08BCC688B6A7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D543-48F2-84F3-9C2AE93A36E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07CFF39-ECCB-40EA-AA5C-251A9DA7577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D543-48F2-84F3-9C2AE93A36E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7BE8429-FB59-45EE-9EBC-D1701909820B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D543-48F2-84F3-9C2AE93A36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'Scatter Plots'!$B$9:$D$9</c:f>
              <c:numCache>
                <c:formatCode>General</c:formatCode>
                <c:ptCount val="3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</c:numCache>
            </c:numRef>
          </c:xVal>
          <c:yVal>
            <c:numRef>
              <c:f>'Scatter Plots'!$B$17:$D$17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yVal>
          <c:smooth val="1"/>
          <c:extLst>
            <c:ext xmlns:c15="http://schemas.microsoft.com/office/drawing/2012/chart" uri="{02D57815-91ED-43cb-92C2-25804820EDAC}">
              <c15:datalabelsRange>
                <c15:f>'Scatter Plots'!$B$5:$D$5</c15:f>
                <c15:dlblRangeCache>
                  <c:ptCount val="3"/>
                  <c:pt idx="0">
                    <c:v>1K</c:v>
                  </c:pt>
                  <c:pt idx="1">
                    <c:v>2K</c:v>
                  </c:pt>
                  <c:pt idx="2">
                    <c:v>4K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D543-48F2-84F3-9C2AE93A36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609504"/>
        <c:axId val="399608720"/>
        <c:extLst>
          <c:ext xmlns:c15="http://schemas.microsoft.com/office/drawing/2012/chart" uri="{02D57815-91ED-43cb-92C2-25804820EDAC}">
            <c15:filteredScatterSeries>
              <c15:ser>
                <c:idx val="6"/>
                <c:order val="6"/>
                <c:tx>
                  <c:strRef>
                    <c:extLst>
                      <c:ext uri="{02D57815-91ED-43cb-92C2-25804820EDAC}">
                        <c15:formulaRef>
                          <c15:sqref>'Scatter Plots'!$A$16</c15:sqref>
                        </c15:formulaRef>
                      </c:ext>
                    </c:extLst>
                    <c:strCache>
                      <c:ptCount val="1"/>
                      <c:pt idx="0">
                        <c:v>1</c:v>
                      </c:pt>
                    </c:strCache>
                  </c:strRef>
                </c:tx>
                <c:spPr>
                  <a:ln w="22225" cap="rnd">
                    <a:noFill/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b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A-D543-48F2-84F3-9C2AE93A36E0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endParaRPr lang="en-CA"/>
                        </a:p>
                      </c:rich>
                    </c:tx>
                    <c:dLblPos val="b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B-D543-48F2-84F3-9C2AE93A36E0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endParaRPr lang="en-CA"/>
                        </a:p>
                      </c:rich>
                    </c:tx>
                    <c:dLblPos val="b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C-D543-48F2-84F3-9C2AE93A36E0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0" i="0" u="none" strike="noStrike" kern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b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DataLabelsRange val="1"/>
                      <c15:showLeaderLines val="0"/>
                    </c:ext>
                  </c:extLst>
                </c:dLbls>
                <c:xVal>
                  <c:numRef>
                    <c:extLst>
                      <c:ext uri="{02D57815-91ED-43cb-92C2-25804820EDAC}">
                        <c15:formulaRef>
                          <c15:sqref>'Scatter Plots'!$B$9:$D$9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1024</c:v>
                      </c:pt>
                      <c:pt idx="1">
                        <c:v>2048</c:v>
                      </c:pt>
                      <c:pt idx="2">
                        <c:v>4096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'Scatter Plots'!$B$16:$D$16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18.3414</c:v>
                      </c:pt>
                      <c:pt idx="1">
                        <c:v>88.679199999999994</c:v>
                      </c:pt>
                      <c:pt idx="2">
                        <c:v>504.69916000000001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D-D543-48F2-84F3-9C2AE93A36E0}"/>
                  </c:ext>
                </c:extLst>
              </c15:ser>
            </c15:filteredScatterSeries>
          </c:ext>
        </c:extLst>
      </c:scatterChart>
      <c:valAx>
        <c:axId val="39960950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400"/>
                  <a:t>Number of Processes</a:t>
                </a:r>
              </a:p>
            </c:rich>
          </c:tx>
          <c:layout>
            <c:manualLayout>
              <c:xMode val="edge"/>
              <c:yMode val="edge"/>
              <c:x val="0.36394185268675722"/>
              <c:y val="0.894830125400991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99608720"/>
        <c:crosses val="autoZero"/>
        <c:crossBetween val="midCat"/>
        <c:majorUnit val="1024"/>
      </c:valAx>
      <c:valAx>
        <c:axId val="39960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400"/>
                  <a:t>Overhead (s)</a:t>
                </a:r>
              </a:p>
            </c:rich>
          </c:tx>
          <c:layout>
            <c:manualLayout>
              <c:xMode val="edge"/>
              <c:yMode val="edge"/>
              <c:x val="4.9207214642780451E-3"/>
              <c:y val="0.315746573344998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6095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6"/>
        <c:delete val="1"/>
      </c:legendEntry>
      <c:layout>
        <c:manualLayout>
          <c:xMode val="edge"/>
          <c:yMode val="edge"/>
          <c:x val="0.10649963316101722"/>
          <c:y val="2.8194444444444459E-2"/>
          <c:w val="0.89350042372020155"/>
          <c:h val="0.168215952172645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910A29"/>
      </a:solidFill>
    </a:ln>
    <a:effectLst/>
  </c:spPr>
  <c:txPr>
    <a:bodyPr/>
    <a:lstStyle/>
    <a:p>
      <a:pPr>
        <a:defRPr sz="1100"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423099864533248"/>
          <c:y val="0.19877004957713623"/>
          <c:w val="0.82521342861662206"/>
          <c:h val="0.5988378536016331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'Scatter Plots'!$A$46</c:f>
              <c:strCache>
                <c:ptCount val="1"/>
                <c:pt idx="0">
                  <c:v>0.05</c:v>
                </c:pt>
              </c:strCache>
            </c:strRef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FF0000"/>
              </a:solidFill>
              <a:ln w="9525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'Scatter Plots'!$B$45:$D$45</c:f>
              <c:numCache>
                <c:formatCode>General</c:formatCode>
                <c:ptCount val="3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</c:numCache>
            </c:numRef>
          </c:xVal>
          <c:yVal>
            <c:numRef>
              <c:f>'Scatter Plots'!$B$46:$D$46</c:f>
              <c:numCache>
                <c:formatCode>General</c:formatCode>
                <c:ptCount val="3"/>
                <c:pt idx="0" formatCode="0.00E+00">
                  <c:v>252.1</c:v>
                </c:pt>
                <c:pt idx="1">
                  <c:v>1591.6</c:v>
                </c:pt>
                <c:pt idx="2">
                  <c:v>4069.8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FAB-4199-BFF1-D1337638FDA6}"/>
            </c:ext>
          </c:extLst>
        </c:ser>
        <c:ser>
          <c:idx val="3"/>
          <c:order val="1"/>
          <c:tx>
            <c:strRef>
              <c:f>'Scatter Plots'!$A$47</c:f>
              <c:strCache>
                <c:ptCount val="1"/>
                <c:pt idx="0">
                  <c:v>0.1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'Scatter Plots'!$B$45:$D$45</c:f>
              <c:numCache>
                <c:formatCode>General</c:formatCode>
                <c:ptCount val="3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</c:numCache>
            </c:numRef>
          </c:xVal>
          <c:yVal>
            <c:numRef>
              <c:f>'Scatter Plots'!$B$47:$D$47</c:f>
              <c:numCache>
                <c:formatCode>General</c:formatCode>
                <c:ptCount val="3"/>
                <c:pt idx="0">
                  <c:v>1012.7</c:v>
                </c:pt>
                <c:pt idx="1">
                  <c:v>2047</c:v>
                </c:pt>
                <c:pt idx="2">
                  <c:v>4095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FAB-4199-BFF1-D1337638FDA6}"/>
            </c:ext>
          </c:extLst>
        </c:ser>
        <c:ser>
          <c:idx val="1"/>
          <c:order val="2"/>
          <c:tx>
            <c:strRef>
              <c:f>'Scatter Plots'!$A$48</c:f>
              <c:strCache>
                <c:ptCount val="1"/>
                <c:pt idx="0">
                  <c:v>0.2</c:v>
                </c:pt>
              </c:strCache>
            </c:strRef>
          </c:tx>
          <c:spPr>
            <a:ln w="22225" cap="rnd">
              <a:solidFill>
                <a:srgbClr val="F7862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F78629"/>
              </a:solidFill>
              <a:ln w="9525">
                <a:solidFill>
                  <a:srgbClr val="F78629"/>
                </a:solidFill>
                <a:round/>
              </a:ln>
              <a:effectLst/>
            </c:spPr>
          </c:marker>
          <c:xVal>
            <c:numRef>
              <c:f>'Scatter Plots'!$B$45:$D$45</c:f>
              <c:numCache>
                <c:formatCode>General</c:formatCode>
                <c:ptCount val="3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</c:numCache>
            </c:numRef>
          </c:xVal>
          <c:yVal>
            <c:numRef>
              <c:f>'Scatter Plots'!$B$48:$D$48</c:f>
              <c:numCache>
                <c:formatCode>General</c:formatCode>
                <c:ptCount val="3"/>
                <c:pt idx="0">
                  <c:v>1023</c:v>
                </c:pt>
                <c:pt idx="1">
                  <c:v>2047</c:v>
                </c:pt>
                <c:pt idx="2">
                  <c:v>4095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FAB-4199-BFF1-D1337638FDA6}"/>
            </c:ext>
          </c:extLst>
        </c:ser>
        <c:ser>
          <c:idx val="2"/>
          <c:order val="3"/>
          <c:tx>
            <c:strRef>
              <c:f>'Scatter Plots'!$A$49</c:f>
              <c:strCache>
                <c:ptCount val="1"/>
                <c:pt idx="0">
                  <c:v>0.4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'Scatter Plots'!$B$45:$D$45</c:f>
              <c:numCache>
                <c:formatCode>General</c:formatCode>
                <c:ptCount val="3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</c:numCache>
            </c:numRef>
          </c:xVal>
          <c:yVal>
            <c:numRef>
              <c:f>'Scatter Plots'!$B$49:$D$49</c:f>
              <c:numCache>
                <c:formatCode>General</c:formatCode>
                <c:ptCount val="3"/>
                <c:pt idx="0">
                  <c:v>1023</c:v>
                </c:pt>
                <c:pt idx="1">
                  <c:v>2047</c:v>
                </c:pt>
                <c:pt idx="2">
                  <c:v>4095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FAB-4199-BFF1-D1337638FDA6}"/>
            </c:ext>
          </c:extLst>
        </c:ser>
        <c:ser>
          <c:idx val="4"/>
          <c:order val="4"/>
          <c:tx>
            <c:strRef>
              <c:f>'Scatter Plots'!$A$50</c:f>
              <c:strCache>
                <c:ptCount val="1"/>
                <c:pt idx="0">
                  <c:v>0.6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'Scatter Plots'!$B$45:$D$45</c:f>
              <c:numCache>
                <c:formatCode>General</c:formatCode>
                <c:ptCount val="3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</c:numCache>
            </c:numRef>
          </c:xVal>
          <c:yVal>
            <c:numRef>
              <c:f>'Scatter Plots'!$B$50:$D$50</c:f>
              <c:numCache>
                <c:formatCode>General</c:formatCode>
                <c:ptCount val="3"/>
                <c:pt idx="0">
                  <c:v>1023</c:v>
                </c:pt>
                <c:pt idx="1">
                  <c:v>2047</c:v>
                </c:pt>
                <c:pt idx="2">
                  <c:v>4095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8FAB-4199-BFF1-D1337638FDA6}"/>
            </c:ext>
          </c:extLst>
        </c:ser>
        <c:ser>
          <c:idx val="5"/>
          <c:order val="5"/>
          <c:tx>
            <c:strRef>
              <c:f>'Scatter Plots'!$A$51</c:f>
              <c:strCache>
                <c:ptCount val="1"/>
                <c:pt idx="0">
                  <c:v>0.8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'Scatter Plots'!$B$45:$D$45</c:f>
              <c:numCache>
                <c:formatCode>General</c:formatCode>
                <c:ptCount val="3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</c:numCache>
            </c:numRef>
          </c:xVal>
          <c:yVal>
            <c:numRef>
              <c:f>'Scatter Plots'!$B$51:$D$51</c:f>
              <c:numCache>
                <c:formatCode>General</c:formatCode>
                <c:ptCount val="3"/>
                <c:pt idx="0">
                  <c:v>1023</c:v>
                </c:pt>
                <c:pt idx="1">
                  <c:v>2047</c:v>
                </c:pt>
                <c:pt idx="2">
                  <c:v>4095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8FAB-4199-BFF1-D1337638FDA6}"/>
            </c:ext>
          </c:extLst>
        </c:ser>
        <c:ser>
          <c:idx val="7"/>
          <c:order val="7"/>
          <c:tx>
            <c:strRef>
              <c:f>'Scatter Plots'!$A$53</c:f>
              <c:strCache>
                <c:ptCount val="1"/>
              </c:strCache>
            </c:strRef>
          </c:tx>
          <c:spPr>
            <a:ln w="22225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C2584D44-AB19-4441-BF7E-FF1F69E3BDAD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8FAB-4199-BFF1-D1337638FDA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694DF4D-0EBC-4713-B0B4-105051542AA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8FAB-4199-BFF1-D1337638FDA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9F895AF-4EE1-4624-ABFF-269E7CD3B093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8FAB-4199-BFF1-D1337638FD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'Scatter Plots'!$B$45:$D$45</c:f>
              <c:numCache>
                <c:formatCode>General</c:formatCode>
                <c:ptCount val="3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</c:numCache>
            </c:numRef>
          </c:xVal>
          <c:yVal>
            <c:numRef>
              <c:f>'Scatter Plots'!$B$53:$D$53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yVal>
          <c:smooth val="1"/>
          <c:extLst>
            <c:ext xmlns:c15="http://schemas.microsoft.com/office/drawing/2012/chart" uri="{02D57815-91ED-43cb-92C2-25804820EDAC}">
              <c15:datalabelsRange>
                <c15:f>'Scatter Plots'!$B$5:$D$5</c15:f>
                <c15:dlblRangeCache>
                  <c:ptCount val="3"/>
                  <c:pt idx="0">
                    <c:v>1K</c:v>
                  </c:pt>
                  <c:pt idx="1">
                    <c:v>2K</c:v>
                  </c:pt>
                  <c:pt idx="2">
                    <c:v>4K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8FAB-4199-BFF1-D1337638F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9001368"/>
        <c:axId val="389002544"/>
        <c:extLst>
          <c:ext xmlns:c15="http://schemas.microsoft.com/office/drawing/2012/chart" uri="{02D57815-91ED-43cb-92C2-25804820EDAC}">
            <c15:filteredScatterSeries>
              <c15:ser>
                <c:idx val="6"/>
                <c:order val="6"/>
                <c:tx>
                  <c:strRef>
                    <c:extLst>
                      <c:ext uri="{02D57815-91ED-43cb-92C2-25804820EDAC}">
                        <c15:formulaRef>
                          <c15:sqref>'Scatter Plots'!$A$52</c15:sqref>
                        </c15:formulaRef>
                      </c:ext>
                    </c:extLst>
                    <c:strCache>
                      <c:ptCount val="1"/>
                      <c:pt idx="0">
                        <c:v>1</c:v>
                      </c:pt>
                    </c:strCache>
                  </c:strRef>
                </c:tx>
                <c:spPr>
                  <a:ln w="22225" cap="rnd">
                    <a:noFill/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610EEE48-DF34-4190-B4AD-02E4FA92DCFA}" type="CELLRANGE">
                            <a:rPr lang="en-US"/>
                            <a:pPr/>
                            <a:t>[CELLRANGE]</a:t>
                          </a:fld>
                          <a:endParaRPr lang="en-IN"/>
                        </a:p>
                      </c:rich>
                    </c:tx>
                    <c:dLblPos val="b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A-8FAB-4199-BFF1-D1337638FDA6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endParaRPr lang="en-CA"/>
                        </a:p>
                      </c:rich>
                    </c:tx>
                    <c:dLblPos val="b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B-8FAB-4199-BFF1-D1337638FDA6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endParaRPr lang="en-CA"/>
                        </a:p>
                      </c:rich>
                    </c:tx>
                    <c:dLblPos val="b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C-8FAB-4199-BFF1-D1337638FDA6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0" i="0" u="none" strike="noStrike" kern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b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DataLabelsRange val="1"/>
                      <c15:showLeaderLines val="0"/>
                    </c:ext>
                  </c:extLst>
                </c:dLbls>
                <c:xVal>
                  <c:numRef>
                    <c:extLst>
                      <c:ext uri="{02D57815-91ED-43cb-92C2-25804820EDAC}">
                        <c15:formulaRef>
                          <c15:sqref>'Scatter Plots'!$B$45:$D$45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1024</c:v>
                      </c:pt>
                      <c:pt idx="1">
                        <c:v>2048</c:v>
                      </c:pt>
                      <c:pt idx="2">
                        <c:v>4096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'Scatter Plots'!$B$52:$D$52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1023</c:v>
                      </c:pt>
                      <c:pt idx="1">
                        <c:v>2047</c:v>
                      </c:pt>
                      <c:pt idx="2">
                        <c:v>4095</c:v>
                      </c:pt>
                    </c:numCache>
                  </c:numRef>
                </c:yVal>
                <c:smooth val="1"/>
                <c:extLst>
                  <c:ext uri="{02D57815-91ED-43cb-92C2-25804820EDAC}">
                    <c15:datalabelsRange>
                      <c15:f>#REF!</c15:f>
                    </c15:datalabelsRange>
                  </c:ext>
                  <c:ext xmlns:c16="http://schemas.microsoft.com/office/drawing/2014/chart" uri="{C3380CC4-5D6E-409C-BE32-E72D297353CC}">
                    <c16:uniqueId val="{0000000D-8FAB-4199-BFF1-D1337638FDA6}"/>
                  </c:ext>
                </c:extLst>
              </c15:ser>
            </c15:filteredScatterSeries>
          </c:ext>
        </c:extLst>
      </c:scatterChart>
      <c:valAx>
        <c:axId val="389001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400"/>
                  <a:t>Number of Processes</a:t>
                </a:r>
              </a:p>
            </c:rich>
          </c:tx>
          <c:layout>
            <c:manualLayout>
              <c:xMode val="edge"/>
              <c:yMode val="edge"/>
              <c:x val="0.36394185268675722"/>
              <c:y val="0.894830125400991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89002544"/>
        <c:crosses val="autoZero"/>
        <c:crossBetween val="midCat"/>
        <c:majorUnit val="1024"/>
      </c:valAx>
      <c:valAx>
        <c:axId val="38900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400"/>
                  <a:t>Number of Friends (×10</a:t>
                </a:r>
                <a:r>
                  <a:rPr lang="en-CA" sz="1400" baseline="30000"/>
                  <a:t>3</a:t>
                </a:r>
                <a:r>
                  <a:rPr lang="en-CA" sz="1400"/>
                  <a:t>)</a:t>
                </a:r>
              </a:p>
            </c:rich>
          </c:tx>
          <c:layout>
            <c:manualLayout>
              <c:xMode val="edge"/>
              <c:yMode val="edge"/>
              <c:x val="1.1892001276020794E-3"/>
              <c:y val="0.113171114027413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001368"/>
        <c:crosses val="autoZero"/>
        <c:crossBetween val="midCat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t"/>
      <c:legendEntry>
        <c:idx val="6"/>
        <c:delete val="1"/>
      </c:legendEntry>
      <c:layout>
        <c:manualLayout>
          <c:xMode val="edge"/>
          <c:yMode val="edge"/>
          <c:x val="0.10649963316101722"/>
          <c:y val="2.8194444444444459E-2"/>
          <c:w val="0.89350064463792911"/>
          <c:h val="0.117290026246719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910A29"/>
      </a:solidFill>
    </a:ln>
    <a:effectLst/>
  </c:spPr>
  <c:txPr>
    <a:bodyPr/>
    <a:lstStyle/>
    <a:p>
      <a:pPr>
        <a:defRPr sz="1100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78BB3-2419-43E3-B472-C65506764123}" type="datetimeFigureOut">
              <a:rPr lang="en-CA" smtClean="0"/>
              <a:t>2017-12-20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4D0BB-DF76-4C53-B342-707FBCAC4C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200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3F0A2-BAFE-4CDB-A5F7-07DBAFDA4406}" type="datetimeFigureOut">
              <a:rPr lang="en-CA" smtClean="0"/>
              <a:t>2017-12-20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62134-F5EC-4BAD-A8A6-F1012FDA6C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273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62134-F5EC-4BAD-A8A6-F1012FDA6C8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18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62134-F5EC-4BAD-A8A6-F1012FDA6C8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50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000" dirty="0"/>
              <a:t>Promising performance improvements reported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F6A57-8159-415C-A27B-9DE51BA95BC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945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62134-F5EC-4BAD-A8A6-F1012FDA6C8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8388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62134-F5EC-4BAD-A8A6-F1012FDA6C8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279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62134-F5EC-4BAD-A8A6-F1012FDA6C8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7060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62134-F5EC-4BAD-A8A6-F1012FDA6C85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590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038" y="2130425"/>
            <a:ext cx="7777162" cy="1470025"/>
          </a:xfrm>
        </p:spPr>
        <p:txBody>
          <a:bodyPr lIns="0" tIns="0" rIns="0" bIns="0" anchor="t">
            <a:normAutofit/>
          </a:bodyPr>
          <a:lstStyle>
            <a:lvl1pPr algn="l">
              <a:defRPr sz="3600" b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 lIns="0" bIns="0">
            <a:normAutofit/>
          </a:bodyPr>
          <a:lstStyle>
            <a:lvl1pPr marL="0" indent="0" algn="l">
              <a:buNone/>
              <a:defRPr sz="1800" b="1" i="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95561"/>
            <a:ext cx="90977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B35B7-6C6E-49D3-805A-0AA26ED53BB0}" type="datetime1">
              <a:rPr lang="en-US" smtClean="0"/>
              <a:t>12/20/2017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8787" y="6495561"/>
            <a:ext cx="317701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Parallel Processing Research Laboratory (PPRL)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5561"/>
            <a:ext cx="1904949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37617-F04D-2D48-8B5D-62F0364B9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1325"/>
            <a:ext cx="2057400" cy="4414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1325"/>
            <a:ext cx="6019800" cy="4414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D0D-D275-487A-A477-08D9CFA0D148}" type="datetime1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038" y="2130425"/>
            <a:ext cx="7777162" cy="1470025"/>
          </a:xfrm>
        </p:spPr>
        <p:txBody>
          <a:bodyPr lIns="0" tIns="0" rIns="0" bIns="0" anchor="t">
            <a:normAutofit/>
          </a:bodyPr>
          <a:lstStyle>
            <a:lvl1pPr algn="l">
              <a:defRPr sz="3600" b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 lIns="0" bIns="0">
            <a:normAutofit/>
          </a:bodyPr>
          <a:lstStyle>
            <a:lvl1pPr marL="0" indent="0" algn="l">
              <a:buNone/>
              <a:defRPr sz="1800" b="1" i="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95561"/>
            <a:ext cx="90977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A00B-B29E-4A15-8F94-2075615AF38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8787" y="6495561"/>
            <a:ext cx="317701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>
                <a:solidFill>
                  <a:prstClr val="black">
                    <a:tint val="75000"/>
                  </a:prstClr>
                </a:solidFill>
              </a:rPr>
              <a:t>Parallel Processing Research Laboratory (PPRL)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5561"/>
            <a:ext cx="1904949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37617-F04D-2D48-8B5D-62F0364B9B5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74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>
            <a:lvl1pPr marL="228600" indent="-228600">
              <a:defRPr sz="2400">
                <a:latin typeface="Palatino Linotype"/>
                <a:cs typeface="Palatino Linotype"/>
              </a:defRPr>
            </a:lvl1pPr>
            <a:lvl2pPr marL="455613" indent="-227013">
              <a:defRPr sz="2400">
                <a:latin typeface="Palatino Linotype"/>
                <a:cs typeface="Palatino Linotype"/>
              </a:defRPr>
            </a:lvl2pPr>
            <a:lvl3pPr marL="684213" indent="-228600">
              <a:defRPr sz="2400">
                <a:latin typeface="Palatino Linotype"/>
                <a:cs typeface="Palatino Linotype"/>
              </a:defRPr>
            </a:lvl3pPr>
            <a:lvl4pPr marL="911225" indent="-227013">
              <a:defRPr>
                <a:latin typeface="Palatino Linotype"/>
                <a:cs typeface="Palatino Linotype"/>
              </a:defRPr>
            </a:lvl4pPr>
            <a:lvl5pPr marL="1139825" indent="-228600">
              <a:defRPr>
                <a:latin typeface="Palatino Linotype"/>
                <a:cs typeface="Palatino Linotyp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5B83-4542-4121-A176-156848D48B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solidFill>
                  <a:prstClr val="black">
                    <a:tint val="75000"/>
                  </a:prstClr>
                </a:solidFill>
              </a:rPr>
              <a:t>Parallel Processing Research Laboratory (PPRL)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184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808913" cy="1362075"/>
          </a:xfrm>
        </p:spPr>
        <p:txBody>
          <a:bodyPr anchor="t">
            <a:normAutofit/>
          </a:bodyPr>
          <a:lstStyle>
            <a:lvl1pPr algn="l">
              <a:defRPr sz="3600" b="0" i="0" cap="none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2906713"/>
            <a:ext cx="7813675" cy="1400017"/>
          </a:xfrm>
        </p:spPr>
        <p:txBody>
          <a:bodyPr lIns="0" tIns="0" rIns="0" bIns="0"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8B36-E397-43EE-8BE1-DCFD5A12CF1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solidFill>
                  <a:prstClr val="black">
                    <a:tint val="75000"/>
                  </a:prstClr>
                </a:solidFill>
              </a:rPr>
              <a:t>Parallel Processing Research Laboratory (PPRL)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66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17158"/>
            <a:ext cx="3814762" cy="4414838"/>
          </a:xfrm>
        </p:spPr>
        <p:txBody>
          <a:bodyPr lIns="0" tIns="0" rIns="0" bIns="0"/>
          <a:lstStyle>
            <a:lvl1pPr>
              <a:defRPr sz="2400" b="0" i="0">
                <a:latin typeface="Palatino Linotype"/>
                <a:cs typeface="Palatino Linotype"/>
              </a:defRPr>
            </a:lvl1pPr>
            <a:lvl2pPr>
              <a:defRPr sz="2400" b="0" i="0">
                <a:latin typeface="Palatino Linotype"/>
                <a:cs typeface="Palatino Linotype"/>
              </a:defRPr>
            </a:lvl2pPr>
            <a:lvl3pPr>
              <a:defRPr sz="1800" b="0" i="0">
                <a:latin typeface="Palatino Linotype"/>
                <a:cs typeface="Palatino Linotype"/>
              </a:defRPr>
            </a:lvl3pPr>
            <a:lvl4pPr>
              <a:defRPr sz="1800" b="0" i="0">
                <a:latin typeface="Palatino Linotype"/>
                <a:cs typeface="Palatino Linotype"/>
              </a:defRPr>
            </a:lvl4pPr>
            <a:lvl5pPr>
              <a:defRPr sz="1800" b="0" i="0">
                <a:latin typeface="Palatino Linotype"/>
                <a:cs typeface="Palatino Linotyp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2990" y="1817158"/>
            <a:ext cx="3883809" cy="4414838"/>
          </a:xfrm>
        </p:spPr>
        <p:txBody>
          <a:bodyPr lIns="0" tIns="0" rIns="0"/>
          <a:lstStyle>
            <a:lvl1pPr>
              <a:defRPr sz="2400" b="0" i="0">
                <a:latin typeface="Palatino Linotype"/>
                <a:cs typeface="Palatino Linotype"/>
              </a:defRPr>
            </a:lvl1pPr>
            <a:lvl2pPr>
              <a:defRPr sz="2400" b="0" i="0">
                <a:latin typeface="Palatino Linotype"/>
                <a:cs typeface="Palatino Linotype"/>
              </a:defRPr>
            </a:lvl2pPr>
            <a:lvl3pPr>
              <a:defRPr sz="1800" b="0" i="0">
                <a:latin typeface="Palatino Linotype"/>
                <a:cs typeface="Palatino Linotype"/>
              </a:defRPr>
            </a:lvl3pPr>
            <a:lvl4pPr>
              <a:defRPr sz="1800" b="0" i="0">
                <a:latin typeface="Palatino Linotype"/>
                <a:cs typeface="Palatino Linotype"/>
              </a:defRPr>
            </a:lvl4pPr>
            <a:lvl5pPr>
              <a:defRPr sz="1800" b="0" i="0">
                <a:latin typeface="Palatino Linotype"/>
                <a:cs typeface="Palatino Linotyp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A3FD-D6D8-46B8-8EFA-DB6C2AD369B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solidFill>
                  <a:prstClr val="black">
                    <a:tint val="75000"/>
                  </a:prstClr>
                </a:solidFill>
              </a:rPr>
              <a:t>Parallel Processing Research Laboratory (PPRL)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13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9A9E-C75A-4197-BFA2-97C038EB11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solidFill>
                  <a:prstClr val="black">
                    <a:tint val="75000"/>
                  </a:prstClr>
                </a:solidFill>
              </a:rPr>
              <a:t>Parallel Processing Research Laboratory (PPRL)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8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974-30AB-4B3C-8B3B-B07F6CC31E5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solidFill>
                  <a:prstClr val="black">
                    <a:tint val="75000"/>
                  </a:prstClr>
                </a:solidFill>
              </a:rPr>
              <a:t>Parallel Processing Research Laboratory (PPRL)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091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278176"/>
            <a:ext cx="2784475" cy="88739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16832"/>
            <a:ext cx="5111750" cy="452913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1038" y="2295831"/>
            <a:ext cx="2784475" cy="40501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3201-2E30-4BA7-B29C-F7A5ECF2797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solidFill>
                  <a:prstClr val="black">
                    <a:tint val="75000"/>
                  </a:prstClr>
                </a:solidFill>
              </a:rPr>
              <a:t>Parallel Processing Research Laboratory (PPRL)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61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505022"/>
            <a:ext cx="5486400" cy="566738"/>
          </a:xfr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1817688"/>
            <a:ext cx="7772349" cy="38211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071760"/>
            <a:ext cx="5486400" cy="804862"/>
          </a:xfrm>
        </p:spPr>
        <p:txBody>
          <a:bodyPr/>
          <a:lstStyle>
            <a:lvl1pPr marL="0" indent="0">
              <a:buNone/>
              <a:defRPr sz="1400" b="1" i="0">
                <a:latin typeface="Calibri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7273-FFAE-49D1-B46F-D134AD0B5B8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solidFill>
                  <a:prstClr val="black">
                    <a:tint val="75000"/>
                  </a:prstClr>
                </a:solidFill>
              </a:rPr>
              <a:t>Parallel Processing Research Laboratory (PPRL)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575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1817688"/>
            <a:ext cx="8005762" cy="45080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979D-2B89-4F5A-993C-B772CDCE1ED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solidFill>
                  <a:prstClr val="black">
                    <a:tint val="75000"/>
                  </a:prstClr>
                </a:solidFill>
              </a:rPr>
              <a:t>Parallel Processing Research Laboratory (PPRL)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62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176867"/>
            <a:ext cx="8005762" cy="5088465"/>
          </a:xfrm>
        </p:spPr>
        <p:txBody>
          <a:bodyPr lIns="0" tIns="0" rIns="0" bIns="0"/>
          <a:lstStyle>
            <a:lvl1pPr marL="228600" indent="-228600">
              <a:defRPr sz="3000">
                <a:latin typeface="+mn-lt"/>
                <a:cs typeface="Palatino Linotype"/>
              </a:defRPr>
            </a:lvl1pPr>
            <a:lvl2pPr marL="455613" indent="-227013">
              <a:defRPr sz="2800">
                <a:latin typeface="+mn-lt"/>
                <a:cs typeface="Palatino Linotype"/>
              </a:defRPr>
            </a:lvl2pPr>
            <a:lvl3pPr marL="684213" indent="-228600">
              <a:defRPr sz="2400">
                <a:latin typeface="+mn-lt"/>
                <a:cs typeface="Palatino Linotype"/>
              </a:defRPr>
            </a:lvl3pPr>
            <a:lvl4pPr marL="911225" indent="-227013">
              <a:defRPr>
                <a:latin typeface="+mn-lt"/>
                <a:cs typeface="Palatino Linotype"/>
              </a:defRPr>
            </a:lvl4pPr>
            <a:lvl5pPr marL="1139825" indent="-228600">
              <a:defRPr>
                <a:latin typeface="+mn-lt"/>
                <a:cs typeface="Palatino Linotyp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3056" y="6495561"/>
            <a:ext cx="3177013" cy="365125"/>
          </a:xfrm>
        </p:spPr>
        <p:txBody>
          <a:bodyPr/>
          <a:lstStyle/>
          <a:p>
            <a:r>
              <a:rPr lang="en-CA" dirty="0"/>
              <a:t>Parallel Processing Research Laboratory (PPRL)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5131" y="6495561"/>
            <a:ext cx="603018" cy="365125"/>
          </a:xfrm>
        </p:spPr>
        <p:txBody>
          <a:bodyPr/>
          <a:lstStyle/>
          <a:p>
            <a:fld id="{10537617-F04D-2D48-8B5D-62F0364B9B54}" type="slidenum">
              <a:rPr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078130" y="6453710"/>
            <a:ext cx="1453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baseline="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HiPC</a:t>
            </a:r>
            <a:r>
              <a:rPr lang="en-US" sz="12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2017</a:t>
            </a:r>
            <a:endParaRPr lang="en-CA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17687"/>
            <a:ext cx="2057400" cy="44836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17687"/>
            <a:ext cx="6019800" cy="44836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0B30-B86F-4C2C-91DF-59160CC7D3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solidFill>
                  <a:prstClr val="black">
                    <a:tint val="75000"/>
                  </a:prstClr>
                </a:solidFill>
              </a:rPr>
              <a:t>Parallel Processing Research Laboratory (PPRL)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808913" cy="1362075"/>
          </a:xfrm>
        </p:spPr>
        <p:txBody>
          <a:bodyPr anchor="t">
            <a:normAutofit/>
          </a:bodyPr>
          <a:lstStyle>
            <a:lvl1pPr algn="l">
              <a:defRPr sz="3600" b="0" i="0" cap="none">
                <a:latin typeface="Palatino Linotype"/>
                <a:cs typeface="Palatino Linotyp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2906713"/>
            <a:ext cx="7813675" cy="1400017"/>
          </a:xfrm>
        </p:spPr>
        <p:txBody>
          <a:bodyPr lIns="0" tIns="0" rIns="0" bIns="0"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39F53-0D4A-4BFB-B47B-D53D353DE891}" type="datetime1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71756"/>
            <a:ext cx="6122987" cy="666445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202265"/>
            <a:ext cx="3814762" cy="5046133"/>
          </a:xfrm>
        </p:spPr>
        <p:txBody>
          <a:bodyPr lIns="0" tIns="0" rIns="0" bIns="0">
            <a:normAutofit/>
          </a:bodyPr>
          <a:lstStyle>
            <a:lvl1pPr algn="l" defTabSz="457200" rtl="0" eaLnBrk="1" latinLnBrk="0" hangingPunct="1">
              <a:spcBef>
                <a:spcPct val="20000"/>
              </a:spcBef>
              <a:buFont typeface="Arial"/>
              <a:defRPr lang="en-US" sz="2400" b="0" i="0" kern="1200" dirty="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algn="l" defTabSz="457200" rtl="0" eaLnBrk="1" latinLnBrk="0" hangingPunct="1">
              <a:spcBef>
                <a:spcPct val="20000"/>
              </a:spcBef>
              <a:buFont typeface="Arial"/>
              <a:defRPr lang="en-US" sz="2400" b="0" i="0" kern="1200" dirty="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2pPr>
            <a:lvl3pPr algn="l" defTabSz="457200" rtl="0" eaLnBrk="1" latinLnBrk="0" hangingPunct="1">
              <a:spcBef>
                <a:spcPct val="20000"/>
              </a:spcBef>
              <a:buFont typeface="Arial"/>
              <a:defRPr lang="en-US" sz="2400" b="0" i="0" kern="1200" dirty="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3pPr>
            <a:lvl4pPr algn="l" defTabSz="457200" rtl="0" eaLnBrk="1" latinLnBrk="0" hangingPunct="1">
              <a:spcBef>
                <a:spcPct val="20000"/>
              </a:spcBef>
              <a:buFont typeface="Arial"/>
              <a:defRPr lang="en-US" sz="2400" b="0" i="0" kern="1200" dirty="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4pPr>
            <a:lvl5pPr algn="l" defTabSz="457200" rtl="0" eaLnBrk="1" latinLnBrk="0" hangingPunct="1">
              <a:spcBef>
                <a:spcPct val="20000"/>
              </a:spcBef>
              <a:buFont typeface="Arial"/>
              <a:defRPr lang="en-US" sz="2400" b="0" i="0" kern="1200" dirty="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2990" y="1202265"/>
            <a:ext cx="3883809" cy="5046133"/>
          </a:xfrm>
        </p:spPr>
        <p:txBody>
          <a:bodyPr lIns="0" tIns="0" rIns="0">
            <a:normAutofit/>
          </a:bodyPr>
          <a:lstStyle>
            <a:lvl1pPr algn="l" defTabSz="457200" rtl="0" eaLnBrk="1" latinLnBrk="0" hangingPunct="1">
              <a:spcBef>
                <a:spcPct val="20000"/>
              </a:spcBef>
              <a:buFont typeface="Arial"/>
              <a:defRPr lang="en-US" sz="2400" b="0" i="0" kern="1200" dirty="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algn="l" defTabSz="457200" rtl="0" eaLnBrk="1" latinLnBrk="0" hangingPunct="1">
              <a:spcBef>
                <a:spcPct val="20000"/>
              </a:spcBef>
              <a:buFont typeface="Arial"/>
              <a:defRPr lang="en-US" sz="2400" b="0" i="0" kern="1200" dirty="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2pPr>
            <a:lvl3pPr algn="l" defTabSz="457200" rtl="0" eaLnBrk="1" latinLnBrk="0" hangingPunct="1">
              <a:spcBef>
                <a:spcPct val="20000"/>
              </a:spcBef>
              <a:buFont typeface="Arial"/>
              <a:defRPr lang="en-US" sz="2400" b="0" i="0" kern="1200" dirty="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3pPr>
            <a:lvl4pPr algn="l" defTabSz="457200" rtl="0" eaLnBrk="1" latinLnBrk="0" hangingPunct="1">
              <a:spcBef>
                <a:spcPct val="20000"/>
              </a:spcBef>
              <a:buFont typeface="Arial"/>
              <a:defRPr lang="en-US" sz="2400" b="0" i="0" kern="1200" dirty="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4pPr>
            <a:lvl5pPr algn="l" defTabSz="457200" rtl="0" eaLnBrk="1" latinLnBrk="0" hangingPunct="1">
              <a:spcBef>
                <a:spcPct val="20000"/>
              </a:spcBef>
              <a:buFont typeface="Arial"/>
              <a:defRPr lang="en-US" sz="2400" b="0" i="0" kern="1200" dirty="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3299" y="6495561"/>
            <a:ext cx="3177013" cy="365125"/>
          </a:xfrm>
        </p:spPr>
        <p:txBody>
          <a:bodyPr/>
          <a:lstStyle/>
          <a:p>
            <a:r>
              <a:rPr lang="en-CA"/>
              <a:t>Parallel Processing Research Laboratory (PPRL)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33509" y="6495561"/>
            <a:ext cx="524640" cy="365125"/>
          </a:xfrm>
        </p:spPr>
        <p:txBody>
          <a:bodyPr/>
          <a:lstStyle/>
          <a:p>
            <a:fld id="{10537617-F04D-2D48-8B5D-62F0364B9B54}" type="slidenum">
              <a:rPr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7044272" y="6453708"/>
            <a:ext cx="1495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HiPC</a:t>
            </a:r>
            <a:r>
              <a: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2017</a:t>
            </a:r>
            <a:endParaRPr lang="en-CA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AA6E-AA23-4269-9C9C-5A3B2E330F3A}" type="datetime1">
              <a:rPr lang="en-US" smtClean="0"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D477-7741-44D6-ADDB-41143997D92D}" type="datetime1">
              <a:rPr lang="en-US" smtClean="0"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180484"/>
            <a:ext cx="2784475" cy="88739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19140"/>
            <a:ext cx="5111750" cy="452913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1038" y="2198139"/>
            <a:ext cx="2784475" cy="40501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FB58-9893-4AF9-B971-D0F81778F9F0}" type="datetime1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505022"/>
            <a:ext cx="5486400" cy="566738"/>
          </a:xfrm>
        </p:spPr>
        <p:txBody>
          <a:bodyPr anchor="b"/>
          <a:lstStyle>
            <a:lvl1pPr algn="l">
              <a:defRPr sz="2000" b="0">
                <a:solidFill>
                  <a:srgbClr val="000000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1295400"/>
            <a:ext cx="7772349" cy="4343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071760"/>
            <a:ext cx="5486400" cy="804862"/>
          </a:xfrm>
        </p:spPr>
        <p:txBody>
          <a:bodyPr/>
          <a:lstStyle>
            <a:lvl1pPr marL="0" indent="0">
              <a:buNone/>
              <a:defRPr sz="1400" b="1" i="0">
                <a:latin typeface="Calibri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72AE-CEB3-4403-B6B9-55D1DDDFFBC1}" type="datetime1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48F7-5AB2-4078-9FFE-7590CAFFA99F}" type="datetime1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NUL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137888"/>
            <a:ext cx="6122987" cy="944387"/>
          </a:xfrm>
          <a:prstGeom prst="rect">
            <a:avLst/>
          </a:prstGeom>
        </p:spPr>
        <p:txBody>
          <a:bodyPr vert="horz" lIns="0" tIns="45720" rIns="9144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371600"/>
            <a:ext cx="8005762" cy="4754563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95561"/>
            <a:ext cx="90977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22267-46A2-4E8F-8BCB-236949967974}" type="datetime1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8787" y="6495561"/>
            <a:ext cx="317701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Parallel Processing Research Laboratory (PPRL)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5561"/>
            <a:ext cx="1904949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37617-F04D-2D48-8B5D-62F0364B9B5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 descr="QueensLogo_colour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500" y="109761"/>
            <a:ext cx="1484649" cy="11289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lvl1pPr algn="l" defTabSz="457200" rtl="0" eaLnBrk="1" latinLnBrk="0" hangingPunct="1">
        <a:lnSpc>
          <a:spcPts val="24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Palatino Linotype"/>
          <a:ea typeface="+mn-ea"/>
          <a:cs typeface="Palatino Linotype"/>
        </a:defRPr>
      </a:lvl1pPr>
      <a:lvl2pPr marL="455613" indent="-227013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tx1"/>
          </a:solidFill>
          <a:latin typeface="Palatino Linotype"/>
          <a:ea typeface="+mn-ea"/>
          <a:cs typeface="Palatino Linotype"/>
        </a:defRPr>
      </a:lvl2pPr>
      <a:lvl3pPr marL="684213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Palatino Linotype"/>
          <a:ea typeface="+mn-ea"/>
          <a:cs typeface="Palatino Linotype"/>
        </a:defRPr>
      </a:lvl3pPr>
      <a:lvl4pPr marL="911225" indent="-227013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Palatino Linotype"/>
          <a:ea typeface="+mn-ea"/>
          <a:cs typeface="Palatino Linotype"/>
        </a:defRPr>
      </a:lvl4pPr>
      <a:lvl5pPr marL="1139825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Palatino Linotype"/>
          <a:ea typeface="+mn-ea"/>
          <a:cs typeface="Palatino Linotyp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Queens ppt artwork A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0" y="2685"/>
            <a:ext cx="9144000" cy="68580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0"/>
            <a:ext cx="6122987" cy="944387"/>
          </a:xfrm>
          <a:prstGeom prst="rect">
            <a:avLst/>
          </a:prstGeom>
        </p:spPr>
        <p:txBody>
          <a:bodyPr vert="horz" lIns="0" tIns="45720" rIns="9144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17688"/>
            <a:ext cx="8005762" cy="430847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95561"/>
            <a:ext cx="90977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5CBF8-DF54-4B7C-8061-B6C9683B46D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8787" y="6495561"/>
            <a:ext cx="317701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>
                <a:solidFill>
                  <a:prstClr val="black">
                    <a:tint val="75000"/>
                  </a:prstClr>
                </a:solidFill>
              </a:rPr>
              <a:t>Parallel Processing Research Laboratory (PPRL)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5561"/>
            <a:ext cx="1904949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37617-F04D-2D48-8B5D-62F0364B9B5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34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dt="0"/>
  <p:txStyles>
    <p:titleStyle>
      <a:lvl1pPr algn="l" defTabSz="457200" rtl="0" eaLnBrk="1" latinLnBrk="0" hangingPunct="1">
        <a:lnSpc>
          <a:spcPts val="24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Palatino Linotype"/>
          <a:ea typeface="+mn-ea"/>
          <a:cs typeface="Palatino Linotype"/>
        </a:defRPr>
      </a:lvl1pPr>
      <a:lvl2pPr marL="455613" indent="-227013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tx1"/>
          </a:solidFill>
          <a:latin typeface="Palatino Linotype"/>
          <a:ea typeface="+mn-ea"/>
          <a:cs typeface="Palatino Linotype"/>
        </a:defRPr>
      </a:lvl2pPr>
      <a:lvl3pPr marL="684213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Palatino Linotype"/>
          <a:ea typeface="+mn-ea"/>
          <a:cs typeface="Palatino Linotype"/>
        </a:defRPr>
      </a:lvl3pPr>
      <a:lvl4pPr marL="911225" indent="-227013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Palatino Linotype"/>
          <a:ea typeface="+mn-ea"/>
          <a:cs typeface="Palatino Linotype"/>
        </a:defRPr>
      </a:lvl4pPr>
      <a:lvl5pPr marL="1139825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Palatino Linotype"/>
          <a:ea typeface="+mn-ea"/>
          <a:cs typeface="Palatino Linotyp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999" y="2095411"/>
            <a:ext cx="8117522" cy="147002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/>
              <a:t>Exploiting Common Neighborhoods to Optimize MPI Neighborhood Collectives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640" y="3458028"/>
            <a:ext cx="7772400" cy="1144452"/>
          </a:xfrm>
        </p:spPr>
        <p:txBody>
          <a:bodyPr>
            <a:noAutofit/>
          </a:bodyPr>
          <a:lstStyle/>
          <a:p>
            <a:pPr algn="ctr"/>
            <a:r>
              <a:rPr lang="en-CA" sz="1600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Seyed</a:t>
            </a:r>
            <a:r>
              <a:rPr lang="en-CA" sz="16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H. Mirsadeghi</a:t>
            </a:r>
            <a:r>
              <a:rPr lang="en-CA" sz="1600" u="sng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CA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Jesper</a:t>
            </a: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L. </a:t>
            </a:r>
            <a:r>
              <a:rPr lang="en-CA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</a:t>
            </a:r>
            <a:r>
              <a:rPr lang="az-Cyrl-AZ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ӓ</a:t>
            </a:r>
            <a:r>
              <a:rPr lang="en-CA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ff</a:t>
            </a: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CA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Pavan</a:t>
            </a: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CA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Balaji</a:t>
            </a: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Ahmad Afsahi</a:t>
            </a:r>
          </a:p>
          <a:p>
            <a:pPr algn="ctr"/>
            <a:endParaRPr lang="en-CA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Parallel Processing Research Laboratory, </a:t>
            </a:r>
            <a:r>
              <a:rPr lang="en-CA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Queen’s University, 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Canada</a:t>
            </a:r>
            <a:endParaRPr lang="en-CA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CA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Vienna University of Technology (TU Wien), Research Group Parallel Computing</a:t>
            </a:r>
          </a:p>
          <a:p>
            <a:pPr algn="ctr"/>
            <a:r>
              <a:rPr lang="en-CA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Mathematics and Computer Science Division, Argonne National Laboratory</a:t>
            </a:r>
          </a:p>
          <a:p>
            <a:pPr algn="ctr"/>
            <a:endParaRPr lang="en-CA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1513" y="5059133"/>
            <a:ext cx="77844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20526A"/>
                </a:solidFill>
                <a:latin typeface="Verdana" panose="020B0604030504040204" pitchFamily="34" charset="0"/>
              </a:rPr>
              <a:t>24th International Conference on High Performance Computing,</a:t>
            </a:r>
          </a:p>
          <a:p>
            <a:pPr algn="ctr"/>
            <a:r>
              <a:rPr lang="en-US" sz="1400" dirty="0">
                <a:solidFill>
                  <a:srgbClr val="20526A"/>
                </a:solidFill>
                <a:latin typeface="Verdana" panose="020B0604030504040204" pitchFamily="34" charset="0"/>
              </a:rPr>
              <a:t>Data, and Analytics (</a:t>
            </a:r>
            <a:r>
              <a:rPr lang="en-US" sz="1400" dirty="0" err="1">
                <a:solidFill>
                  <a:srgbClr val="20526A"/>
                </a:solidFill>
                <a:latin typeface="Verdana" panose="020B0604030504040204" pitchFamily="34" charset="0"/>
              </a:rPr>
              <a:t>HiPC</a:t>
            </a:r>
            <a:r>
              <a:rPr lang="en-US" sz="1400" dirty="0">
                <a:solidFill>
                  <a:srgbClr val="20526A"/>
                </a:solidFill>
                <a:latin typeface="Verdana" panose="020B0604030504040204" pitchFamily="34" charset="0"/>
              </a:rPr>
              <a:t> 2017)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64999" y="6133374"/>
            <a:ext cx="7772400" cy="409666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i="0" kern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Palatino Linotype"/>
                <a:ea typeface="+mn-ea"/>
                <a:cs typeface="Palatino Linotyp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Palatino Linotype"/>
                <a:ea typeface="+mn-ea"/>
                <a:cs typeface="Palatino Linotyp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Palatino Linotype"/>
                <a:ea typeface="+mn-ea"/>
                <a:cs typeface="Palatino Linotyp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Palatino Linotype"/>
                <a:ea typeface="+mn-ea"/>
                <a:cs typeface="Palatino Linotyp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tx1"/>
                </a:solidFill>
              </a:rPr>
              <a:t>1. Currently at </a:t>
            </a:r>
            <a:r>
              <a:rPr lang="en-US" sz="1600" b="0" dirty="0" err="1">
                <a:solidFill>
                  <a:schemeClr val="tx1"/>
                </a:solidFill>
              </a:rPr>
              <a:t>AdGear</a:t>
            </a:r>
            <a:r>
              <a:rPr lang="en-US" sz="1600" b="0" dirty="0">
                <a:solidFill>
                  <a:schemeClr val="tx1"/>
                </a:solidFill>
              </a:rPr>
              <a:t> Technologies</a:t>
            </a:r>
            <a:endParaRPr lang="en-CA" sz="1600" b="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24" y="6094520"/>
            <a:ext cx="1398016" cy="3467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15760" y="6125933"/>
            <a:ext cx="228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20526A"/>
                </a:solidFill>
                <a:latin typeface="Verdana" panose="020B0604030504040204" pitchFamily="34" charset="0"/>
              </a:rPr>
              <a:t>December 21, 2017</a:t>
            </a:r>
          </a:p>
        </p:txBody>
      </p:sp>
    </p:spTree>
    <p:extLst>
      <p:ext uri="{BB962C8B-B14F-4D97-AF65-F5344CB8AC3E}">
        <p14:creationId xmlns:p14="http://schemas.microsoft.com/office/powerpoint/2010/main" val="264935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-44992"/>
            <a:ext cx="6122987" cy="944387"/>
          </a:xfrm>
        </p:spPr>
        <p:txBody>
          <a:bodyPr/>
          <a:lstStyle/>
          <a:p>
            <a:r>
              <a:rPr lang="en-US" dirty="0"/>
              <a:t>Pattern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880" y="1420707"/>
            <a:ext cx="4338320" cy="508846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Extract common neighborhoods</a:t>
            </a:r>
          </a:p>
          <a:p>
            <a:pPr marL="514350" indent="-514350">
              <a:buFont typeface="+mj-lt"/>
              <a:buAutoNum type="arabicPeriod"/>
            </a:pPr>
            <a:endParaRPr lang="en-US" sz="1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Find </a:t>
            </a:r>
            <a:r>
              <a:rPr lang="en-US" sz="2000" dirty="0">
                <a:solidFill>
                  <a:srgbClr val="00B050"/>
                </a:solidFill>
              </a:rPr>
              <a:t>friend processes</a:t>
            </a:r>
          </a:p>
          <a:p>
            <a:pPr marL="741363" lvl="1" indent="-514350"/>
            <a:r>
              <a:rPr lang="en-US" sz="2000" dirty="0"/>
              <a:t>Two processes that have more than </a:t>
            </a:r>
            <a:r>
              <a:rPr lang="el-GR" sz="2000" dirty="0"/>
              <a:t>θ</a:t>
            </a:r>
            <a:r>
              <a:rPr lang="en-US" sz="2000" dirty="0"/>
              <a:t> neighbors in common</a:t>
            </a:r>
          </a:p>
          <a:p>
            <a:pPr marL="514350" indent="-514350">
              <a:buFont typeface="+mj-lt"/>
              <a:buAutoNum type="arabicPeriod"/>
            </a:pPr>
            <a:endParaRPr lang="en-US" sz="1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Pair with a friend</a:t>
            </a:r>
          </a:p>
          <a:p>
            <a:pPr marL="741363" lvl="1" indent="-514350"/>
            <a:r>
              <a:rPr lang="en-US" sz="2000" dirty="0"/>
              <a:t>Build friendship graph</a:t>
            </a:r>
          </a:p>
          <a:p>
            <a:pPr marL="741363" lvl="1" indent="-514350"/>
            <a:r>
              <a:rPr lang="en-US" sz="2000" dirty="0"/>
              <a:t>Weighted graph matching in friendship graph</a:t>
            </a:r>
          </a:p>
          <a:p>
            <a:pPr marL="514350" indent="-514350">
              <a:buFont typeface="+mj-lt"/>
              <a:buAutoNum type="arabicPeriod"/>
            </a:pPr>
            <a:endParaRPr lang="en-US" sz="1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Divide common neighbors between friends</a:t>
            </a:r>
          </a:p>
          <a:p>
            <a:pPr marL="514350" indent="-514350">
              <a:buFont typeface="+mj-lt"/>
              <a:buAutoNum type="arabicPeriod"/>
            </a:pPr>
            <a:endParaRPr lang="en-US" sz="1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Update neighborhood information</a:t>
            </a: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CA" smtClean="0"/>
              <a:pPr/>
              <a:t>10</a:t>
            </a:fld>
            <a:endParaRPr lang="en-CA"/>
          </a:p>
        </p:txBody>
      </p:sp>
      <p:grpSp>
        <p:nvGrpSpPr>
          <p:cNvPr id="7" name="Group 6"/>
          <p:cNvGrpSpPr/>
          <p:nvPr/>
        </p:nvGrpSpPr>
        <p:grpSpPr>
          <a:xfrm>
            <a:off x="5088293" y="6134479"/>
            <a:ext cx="3356557" cy="543644"/>
            <a:chOff x="0" y="643"/>
            <a:chExt cx="7010400" cy="1074060"/>
          </a:xfrm>
          <a:scene3d>
            <a:camera prst="orthographicFront"/>
            <a:lightRig rig="flat" dir="t"/>
          </a:scene3d>
        </p:grpSpPr>
        <p:sp>
          <p:nvSpPr>
            <p:cNvPr id="8" name="Rounded Rectangle 7"/>
            <p:cNvSpPr/>
            <p:nvPr/>
          </p:nvSpPr>
          <p:spPr>
            <a:xfrm>
              <a:off x="0" y="643"/>
              <a:ext cx="7010400" cy="1074060"/>
            </a:xfrm>
            <a:prstGeom prst="roundRect">
              <a:avLst/>
            </a:prstGeom>
            <a:solidFill>
              <a:srgbClr val="B8E08C"/>
            </a:soli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52431" y="53074"/>
              <a:ext cx="6905538" cy="96919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400" dirty="0"/>
                <a:t>O</a:t>
              </a:r>
              <a:r>
                <a:rPr lang="en-CA" sz="2400" kern="1200" dirty="0"/>
                <a:t>nce per topology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25" y="914018"/>
            <a:ext cx="3557250" cy="272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02" y="4594102"/>
            <a:ext cx="2549363" cy="1267200"/>
          </a:xfrm>
          <a:prstGeom prst="rect">
            <a:avLst/>
          </a:prstGeom>
        </p:spPr>
      </p:pic>
      <p:sp>
        <p:nvSpPr>
          <p:cNvPr id="18" name="Down Arrow 17"/>
          <p:cNvSpPr/>
          <p:nvPr/>
        </p:nvSpPr>
        <p:spPr>
          <a:xfrm>
            <a:off x="1991223" y="3738118"/>
            <a:ext cx="396377" cy="61036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 rot="1224696">
            <a:off x="1743439" y="4500873"/>
            <a:ext cx="1918773" cy="885892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Multiply 20"/>
          <p:cNvSpPr/>
          <p:nvPr/>
        </p:nvSpPr>
        <p:spPr>
          <a:xfrm>
            <a:off x="2072502" y="2170451"/>
            <a:ext cx="2164217" cy="833692"/>
          </a:xfrm>
          <a:prstGeom prst="mathMultiply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42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27728"/>
            <a:ext cx="6122987" cy="944387"/>
          </a:xfrm>
        </p:spPr>
        <p:txBody>
          <a:bodyPr/>
          <a:lstStyle/>
          <a:p>
            <a:r>
              <a:rPr lang="en-US" dirty="0"/>
              <a:t>Schedule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5840" y="1420707"/>
            <a:ext cx="3982720" cy="5088465"/>
          </a:xfrm>
        </p:spPr>
        <p:txBody>
          <a:bodyPr>
            <a:noAutofit/>
          </a:bodyPr>
          <a:lstStyle/>
          <a:p>
            <a:r>
              <a:rPr lang="en-CA" sz="2000" dirty="0"/>
              <a:t>Precisely specifies </a:t>
            </a:r>
            <a:r>
              <a:rPr lang="en-CA" sz="2000" dirty="0">
                <a:solidFill>
                  <a:srgbClr val="00B050"/>
                </a:solidFill>
              </a:rPr>
              <a:t>send</a:t>
            </a:r>
            <a:r>
              <a:rPr lang="en-CA" sz="2000" dirty="0"/>
              <a:t>, </a:t>
            </a:r>
            <a:r>
              <a:rPr lang="en-CA" sz="2000" dirty="0">
                <a:solidFill>
                  <a:srgbClr val="00B050"/>
                </a:solidFill>
              </a:rPr>
              <a:t>receive</a:t>
            </a:r>
            <a:r>
              <a:rPr lang="en-CA" sz="2000" dirty="0"/>
              <a:t>, and </a:t>
            </a:r>
            <a:r>
              <a:rPr lang="en-CA" sz="2000" dirty="0">
                <a:solidFill>
                  <a:srgbClr val="00B050"/>
                </a:solidFill>
              </a:rPr>
              <a:t>memory-copy</a:t>
            </a:r>
            <a:r>
              <a:rPr lang="en-CA" sz="2000" dirty="0"/>
              <a:t> operations</a:t>
            </a:r>
          </a:p>
          <a:p>
            <a:r>
              <a:rPr lang="en-US" sz="2000" dirty="0"/>
              <a:t>Contains specific </a:t>
            </a:r>
            <a:r>
              <a:rPr lang="en-US" sz="2000" dirty="0">
                <a:solidFill>
                  <a:srgbClr val="00B050"/>
                </a:solidFill>
              </a:rPr>
              <a:t>buffer addresses</a:t>
            </a:r>
          </a:p>
          <a:p>
            <a:endParaRPr lang="en-US" sz="1000" dirty="0"/>
          </a:p>
          <a:p>
            <a:r>
              <a:rPr lang="en-US" sz="2000" dirty="0"/>
              <a:t>For each step </a:t>
            </a:r>
            <a:r>
              <a:rPr lang="en-US" sz="2000" i="1" dirty="0"/>
              <a:t>t</a:t>
            </a:r>
            <a:r>
              <a:rPr lang="en-US" sz="2000" dirty="0"/>
              <a:t> in the pattern</a:t>
            </a:r>
          </a:p>
          <a:p>
            <a:pPr marL="741363" lvl="1" indent="-514350">
              <a:buFont typeface="+mj-lt"/>
              <a:buAutoNum type="arabicPeriod"/>
            </a:pPr>
            <a:r>
              <a:rPr lang="en-US" sz="1800" dirty="0"/>
              <a:t>Send/receive messages to/from the paired friend</a:t>
            </a:r>
          </a:p>
          <a:p>
            <a:pPr marL="741363" lvl="1" indent="-514350">
              <a:buFont typeface="+mj-lt"/>
              <a:buAutoNum type="arabicPeriod"/>
            </a:pPr>
            <a:r>
              <a:rPr lang="en-US" sz="1800" dirty="0"/>
              <a:t>Build the combined message</a:t>
            </a:r>
          </a:p>
          <a:p>
            <a:pPr marL="741363" lvl="1" indent="-514350">
              <a:buFont typeface="+mj-lt"/>
              <a:buAutoNum type="arabicPeriod"/>
            </a:pPr>
            <a:r>
              <a:rPr lang="en-US" sz="1800" dirty="0"/>
              <a:t>Send the combined message to the </a:t>
            </a:r>
            <a:r>
              <a:rPr lang="en-US" sz="1800" dirty="0" err="1"/>
              <a:t>onloaded</a:t>
            </a:r>
            <a:r>
              <a:rPr lang="en-US" sz="1800" dirty="0"/>
              <a:t> neighbors</a:t>
            </a:r>
            <a:endParaRPr lang="en-US" sz="800" dirty="0"/>
          </a:p>
          <a:p>
            <a:pPr marL="741363" lvl="1" indent="-514350">
              <a:buFont typeface="+mj-lt"/>
              <a:buAutoNum type="arabicPeriod"/>
            </a:pPr>
            <a:r>
              <a:rPr lang="en-US" sz="1800" dirty="0"/>
              <a:t>Receive message from incoming neighbors tagged with </a:t>
            </a:r>
            <a:r>
              <a:rPr lang="en-US" sz="1800" i="1" dirty="0"/>
              <a:t>t</a:t>
            </a:r>
          </a:p>
          <a:p>
            <a:pPr marL="741363" lvl="1" indent="-514350">
              <a:buFont typeface="+mj-lt"/>
              <a:buAutoNum type="arabicPeriod"/>
            </a:pPr>
            <a:r>
              <a:rPr lang="en-US" sz="1800" dirty="0"/>
              <a:t>Copy data to the final buffers</a:t>
            </a:r>
            <a:endParaRPr lang="en-US" sz="1600" dirty="0"/>
          </a:p>
          <a:p>
            <a:r>
              <a:rPr lang="en-US" sz="2000" dirty="0"/>
              <a:t>Send/receive to/from any remaining neighbors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CA" smtClean="0"/>
              <a:pPr/>
              <a:t>11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9" y="1259840"/>
            <a:ext cx="4511771" cy="435260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88552" y="5701070"/>
            <a:ext cx="5013368" cy="543644"/>
            <a:chOff x="0" y="643"/>
            <a:chExt cx="7010400" cy="1074060"/>
          </a:xfrm>
          <a:scene3d>
            <a:camera prst="orthographicFront"/>
            <a:lightRig rig="flat" dir="t"/>
          </a:scene3d>
        </p:grpSpPr>
        <p:sp>
          <p:nvSpPr>
            <p:cNvPr id="9" name="Rounded Rectangle 8"/>
            <p:cNvSpPr/>
            <p:nvPr/>
          </p:nvSpPr>
          <p:spPr>
            <a:xfrm>
              <a:off x="0" y="643"/>
              <a:ext cx="7010400" cy="1074060"/>
            </a:xfrm>
            <a:prstGeom prst="roundRect">
              <a:avLst/>
            </a:prstGeom>
            <a:solidFill>
              <a:srgbClr val="B8E08C"/>
            </a:soli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52431" y="53074"/>
              <a:ext cx="6905538" cy="96919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400" dirty="0"/>
                <a:t>O</a:t>
              </a:r>
              <a:r>
                <a:rPr lang="en-CA" sz="2400" kern="1200" dirty="0"/>
                <a:t>nce per specific collective function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131881" y="2184400"/>
            <a:ext cx="4023559" cy="1361440"/>
          </a:xfrm>
          <a:prstGeom prst="roundRect">
            <a:avLst/>
          </a:prstGeom>
          <a:noFill/>
          <a:ln w="158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ounded Rectangle 11"/>
          <p:cNvSpPr/>
          <p:nvPr/>
        </p:nvSpPr>
        <p:spPr>
          <a:xfrm>
            <a:off x="111561" y="3545840"/>
            <a:ext cx="4043879" cy="1198880"/>
          </a:xfrm>
          <a:prstGeom prst="roundRect">
            <a:avLst/>
          </a:prstGeom>
          <a:noFill/>
          <a:ln w="158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ounded Rectangle 12"/>
          <p:cNvSpPr/>
          <p:nvPr/>
        </p:nvSpPr>
        <p:spPr>
          <a:xfrm>
            <a:off x="101401" y="4928574"/>
            <a:ext cx="4054039" cy="598466"/>
          </a:xfrm>
          <a:prstGeom prst="roundRect">
            <a:avLst/>
          </a:prstGeom>
          <a:noFill/>
          <a:ln w="158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6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Microbenchmark</a:t>
            </a:r>
            <a:r>
              <a:rPr lang="en-US" sz="2800" dirty="0"/>
              <a:t> to measure neighborhood collective latencies</a:t>
            </a:r>
          </a:p>
          <a:p>
            <a:endParaRPr lang="en-US" sz="1400" dirty="0"/>
          </a:p>
          <a:p>
            <a:r>
              <a:rPr lang="en-US" sz="2800" dirty="0"/>
              <a:t>Two class of topologies:</a:t>
            </a:r>
          </a:p>
          <a:p>
            <a:pPr lvl="1"/>
            <a:r>
              <a:rPr lang="en-US" sz="2400" dirty="0"/>
              <a:t>Random sparse graph</a:t>
            </a:r>
          </a:p>
          <a:p>
            <a:pPr lvl="1"/>
            <a:r>
              <a:rPr lang="en-US" sz="2400" dirty="0"/>
              <a:t>Moore neighborhoods</a:t>
            </a:r>
          </a:p>
          <a:p>
            <a:endParaRPr lang="en-US" sz="1400" dirty="0"/>
          </a:p>
          <a:p>
            <a:r>
              <a:rPr lang="en-US" sz="2800" dirty="0"/>
              <a:t>Two design flavors:</a:t>
            </a:r>
          </a:p>
          <a:p>
            <a:pPr lvl="1"/>
            <a:r>
              <a:rPr lang="en-US" sz="2400" dirty="0"/>
              <a:t>Non-persistent collective</a:t>
            </a:r>
          </a:p>
          <a:p>
            <a:pPr lvl="1"/>
            <a:r>
              <a:rPr lang="en-US" sz="2400" dirty="0"/>
              <a:t>Persistent collective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CA" smtClean="0"/>
              <a:pPr/>
              <a:t>12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593" y="2305290"/>
            <a:ext cx="2656538" cy="25777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63440" y="4917440"/>
            <a:ext cx="378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Moore neighborhood with D = 2, R =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981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>
                <a:latin typeface="+mn-lt"/>
              </a:rPr>
              <a:t>GPC cluster at </a:t>
            </a:r>
            <a:r>
              <a:rPr lang="en-CA" sz="2800" dirty="0" err="1">
                <a:latin typeface="+mn-lt"/>
              </a:rPr>
              <a:t>SciNet</a:t>
            </a:r>
            <a:r>
              <a:rPr lang="en-CA" sz="2800" dirty="0">
                <a:latin typeface="+mn-lt"/>
              </a:rPr>
              <a:t> (Compute Canada)</a:t>
            </a:r>
          </a:p>
          <a:p>
            <a:pPr lvl="1"/>
            <a:r>
              <a:rPr lang="en-CA" sz="2400" dirty="0">
                <a:latin typeface="+mn-lt"/>
              </a:rPr>
              <a:t>3780 nodes</a:t>
            </a:r>
          </a:p>
          <a:p>
            <a:pPr lvl="1"/>
            <a:r>
              <a:rPr lang="en-CA" sz="2400" dirty="0">
                <a:latin typeface="+mn-lt"/>
              </a:rPr>
              <a:t>2 quad-core Intel Xeon 2.53 GHz</a:t>
            </a:r>
          </a:p>
          <a:p>
            <a:pPr lvl="1"/>
            <a:r>
              <a:rPr lang="en-CA" sz="2400" dirty="0">
                <a:latin typeface="+mn-lt"/>
              </a:rPr>
              <a:t>QDR InfiniBand, 3-level fat-tree topology</a:t>
            </a:r>
          </a:p>
          <a:p>
            <a:pPr lvl="1"/>
            <a:r>
              <a:rPr lang="en-CA" sz="2400" dirty="0">
                <a:latin typeface="+mn-lt"/>
              </a:rPr>
              <a:t> </a:t>
            </a:r>
            <a:r>
              <a:rPr lang="en-CA" sz="2400" dirty="0" err="1">
                <a:latin typeface="+mn-lt"/>
              </a:rPr>
              <a:t>Mellanox</a:t>
            </a:r>
            <a:r>
              <a:rPr lang="en-CA" sz="2400" dirty="0">
                <a:latin typeface="+mn-lt"/>
              </a:rPr>
              <a:t> </a:t>
            </a:r>
            <a:r>
              <a:rPr lang="en-CA" sz="2400" dirty="0" err="1">
                <a:latin typeface="+mn-lt"/>
              </a:rPr>
              <a:t>ConnectX</a:t>
            </a:r>
            <a:r>
              <a:rPr lang="en-CA" sz="2400" dirty="0">
                <a:latin typeface="+mn-lt"/>
              </a:rPr>
              <a:t> HCAs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4831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00448"/>
            <a:ext cx="6122987" cy="512983"/>
          </a:xfrm>
        </p:spPr>
        <p:txBody>
          <a:bodyPr>
            <a:normAutofit/>
          </a:bodyPr>
          <a:lstStyle/>
          <a:p>
            <a:r>
              <a:rPr lang="en-US" sz="2400" dirty="0"/>
              <a:t>Latency Results: Random Sparse Graph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442720" y="5335244"/>
            <a:ext cx="6156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MPI neighbor allgather, 4,096 processes</a:t>
            </a:r>
          </a:p>
          <a:p>
            <a:pPr algn="ctr"/>
            <a:r>
              <a:rPr lang="en-US" dirty="0"/>
              <a:t>4-byte message size</a:t>
            </a:r>
            <a:endParaRPr lang="en-CA" dirty="0"/>
          </a:p>
          <a:p>
            <a:pPr algn="ctr"/>
            <a:endParaRPr lang="en-CA" dirty="0"/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831126"/>
              </p:ext>
            </p:extLst>
          </p:nvPr>
        </p:nvGraphicFramePr>
        <p:xfrm>
          <a:off x="1737360" y="1292575"/>
          <a:ext cx="5567680" cy="3902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174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00448"/>
            <a:ext cx="6122987" cy="512983"/>
          </a:xfrm>
        </p:spPr>
        <p:txBody>
          <a:bodyPr>
            <a:normAutofit/>
          </a:bodyPr>
          <a:lstStyle/>
          <a:p>
            <a:r>
              <a:rPr lang="en-US" sz="2400" dirty="0"/>
              <a:t>Latency Results: Random Sparse Graph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CA" smtClean="0"/>
              <a:pPr/>
              <a:t>15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442720" y="5335244"/>
            <a:ext cx="6156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MPI neighbor allgather, 4,096 processes</a:t>
            </a:r>
          </a:p>
          <a:p>
            <a:pPr algn="ctr"/>
            <a:r>
              <a:rPr lang="en-US" dirty="0"/>
              <a:t>Different message sizes</a:t>
            </a:r>
            <a:endParaRPr lang="en-CA" dirty="0"/>
          </a:p>
          <a:p>
            <a:pPr algn="ctr"/>
            <a:endParaRPr lang="en-CA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649953"/>
              </p:ext>
            </p:extLst>
          </p:nvPr>
        </p:nvGraphicFramePr>
        <p:xfrm>
          <a:off x="71120" y="1668114"/>
          <a:ext cx="4450080" cy="2797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7074"/>
              </p:ext>
            </p:extLst>
          </p:nvPr>
        </p:nvGraphicFramePr>
        <p:xfrm>
          <a:off x="4578985" y="1668115"/>
          <a:ext cx="4450080" cy="2797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07440" y="4636592"/>
            <a:ext cx="241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density = 0.05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5738560" y="4640224"/>
            <a:ext cx="241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density = 0.2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4760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00448"/>
            <a:ext cx="6122987" cy="512983"/>
          </a:xfrm>
        </p:spPr>
        <p:txBody>
          <a:bodyPr>
            <a:normAutofit/>
          </a:bodyPr>
          <a:lstStyle/>
          <a:p>
            <a:r>
              <a:rPr lang="en-US" sz="2400" dirty="0"/>
              <a:t>Latency Results: Moore Neighborhood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442720" y="5335244"/>
            <a:ext cx="6156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MPI neighbor allgather, 8,192 processes</a:t>
            </a:r>
          </a:p>
          <a:p>
            <a:pPr algn="ctr"/>
            <a:r>
              <a:rPr lang="en-US" dirty="0"/>
              <a:t>4-bytemessage size</a:t>
            </a:r>
            <a:endParaRPr lang="en-CA" dirty="0"/>
          </a:p>
          <a:p>
            <a:pPr algn="ctr"/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1107440" y="4636592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 = 2, 168 × 64 processes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5445760" y="4640224"/>
            <a:ext cx="288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 = 3, 32 × 16 × 16 processes</a:t>
            </a:r>
            <a:endParaRPr lang="en-CA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769443"/>
              </p:ext>
            </p:extLst>
          </p:nvPr>
        </p:nvGraphicFramePr>
        <p:xfrm>
          <a:off x="126219" y="1774899"/>
          <a:ext cx="431965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9147145"/>
              </p:ext>
            </p:extLst>
          </p:nvPr>
        </p:nvGraphicFramePr>
        <p:xfrm>
          <a:off x="4544420" y="1774899"/>
          <a:ext cx="447336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825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00448"/>
            <a:ext cx="6122987" cy="512983"/>
          </a:xfrm>
        </p:spPr>
        <p:txBody>
          <a:bodyPr>
            <a:normAutofit/>
          </a:bodyPr>
          <a:lstStyle/>
          <a:p>
            <a:r>
              <a:rPr lang="en-US" sz="2400" dirty="0"/>
              <a:t>Latency Results: Moore Neighborhood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CA" smtClean="0"/>
              <a:pPr/>
              <a:t>17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442720" y="5335244"/>
            <a:ext cx="6156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MPI neighbor allgather, 8,192 processes</a:t>
            </a:r>
          </a:p>
          <a:p>
            <a:pPr algn="ctr"/>
            <a:r>
              <a:rPr lang="en-US" dirty="0"/>
              <a:t>Different message sizes</a:t>
            </a:r>
            <a:endParaRPr lang="en-CA" dirty="0"/>
          </a:p>
          <a:p>
            <a:pPr algn="ctr"/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822960" y="463659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 = 2, R = 2,  168 × 64 processes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5039360" y="4647066"/>
            <a:ext cx="36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 = 3, R = 2,  32 × 16 × 16 processes</a:t>
            </a:r>
            <a:endParaRPr lang="en-CA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088121"/>
              </p:ext>
            </p:extLst>
          </p:nvPr>
        </p:nvGraphicFramePr>
        <p:xfrm>
          <a:off x="129089" y="1668114"/>
          <a:ext cx="4361631" cy="2797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466761"/>
              </p:ext>
            </p:extLst>
          </p:nvPr>
        </p:nvGraphicFramePr>
        <p:xfrm>
          <a:off x="4537110" y="1663548"/>
          <a:ext cx="4444330" cy="2797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470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Overheads: Phase 1 &amp; Phase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798" y="1349587"/>
            <a:ext cx="5953442" cy="4893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Random sparse graph, 4K processes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CA" smtClean="0"/>
              <a:pPr/>
              <a:t>18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1" y="1704030"/>
            <a:ext cx="7797750" cy="10532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91" y="3363136"/>
            <a:ext cx="5764449" cy="1062453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554798" y="3036147"/>
            <a:ext cx="5953442" cy="4893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0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1pPr>
            <a:lvl2pPr marL="455613" indent="-22701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2pPr>
            <a:lvl3pPr marL="684213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3pPr>
            <a:lvl4pPr marL="911225" indent="-22701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4pPr>
            <a:lvl5pPr marL="1139825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/>
              <a:t>Moore neighborhood, 8K processes</a:t>
            </a:r>
            <a:endParaRPr lang="en-CA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81038" y="4707400"/>
            <a:ext cx="8005762" cy="15579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0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1pPr>
            <a:lvl2pPr marL="455613" indent="-22701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2pPr>
            <a:lvl3pPr marL="684213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3pPr>
            <a:lvl4pPr marL="911225" indent="-22701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4pPr>
            <a:lvl5pPr marL="1139825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overhead is in Phase 1</a:t>
            </a:r>
          </a:p>
          <a:p>
            <a:pPr lvl="1"/>
            <a:r>
              <a:rPr lang="en-US" sz="2600" dirty="0"/>
              <a:t>Once per topology</a:t>
            </a:r>
            <a:endParaRPr lang="en-CA" sz="2600" dirty="0"/>
          </a:p>
          <a:p>
            <a:r>
              <a:rPr lang="en-US" sz="2800" dirty="0"/>
              <a:t>Much lower overhead with Moore neighborhood</a:t>
            </a:r>
            <a:endParaRPr lang="en-CA" sz="2400" dirty="0"/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3368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" y="91092"/>
            <a:ext cx="6939280" cy="1138268"/>
          </a:xfrm>
        </p:spPr>
        <p:txBody>
          <a:bodyPr>
            <a:normAutofit/>
          </a:bodyPr>
          <a:lstStyle/>
          <a:p>
            <a:r>
              <a:rPr lang="en-US" dirty="0"/>
              <a:t>Overheads: Phase 1 Scale Trend (cont.)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74797" y="4519507"/>
            <a:ext cx="4317682" cy="4893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Increase in time</a:t>
            </a:r>
            <a:endParaRPr lang="en-CA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92320" y="4549987"/>
            <a:ext cx="4470559" cy="489373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1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0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1pPr>
            <a:lvl2pPr marL="455613" indent="-22701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2pPr>
            <a:lvl3pPr marL="684213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3pPr>
            <a:lvl4pPr marL="911225" indent="-22701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4pPr>
            <a:lvl5pPr marL="1139825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/>
              <a:t>Increase in number of friends per process</a:t>
            </a:r>
            <a:endParaRPr lang="en-CA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19388" y="1180256"/>
            <a:ext cx="4317682" cy="4893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0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1pPr>
            <a:lvl2pPr marL="455613" indent="-22701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2pPr>
            <a:lvl3pPr marL="684213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3pPr>
            <a:lvl4pPr marL="911225" indent="-22701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4pPr>
            <a:lvl5pPr marL="1139825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/>
              <a:t>Random Sparse Graph</a:t>
            </a:r>
            <a:endParaRPr lang="en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80640" y="5029200"/>
                <a:ext cx="4165600" cy="1337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Complexity: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ra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degree of the process topology graph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degree of the friendship graph</a:t>
                </a: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640" y="5029200"/>
                <a:ext cx="4165600" cy="1337867"/>
              </a:xfrm>
              <a:prstGeom prst="rect">
                <a:avLst/>
              </a:prstGeom>
              <a:blipFill rotWithShape="0">
                <a:blip r:embed="rId5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126480" y="5109855"/>
                <a:ext cx="1016000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5109855"/>
                <a:ext cx="1016000" cy="372410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>
            <a:off x="5466080" y="5201295"/>
            <a:ext cx="721360" cy="1835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007697"/>
              </p:ext>
            </p:extLst>
          </p:nvPr>
        </p:nvGraphicFramePr>
        <p:xfrm>
          <a:off x="65748" y="1700109"/>
          <a:ext cx="44554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453570"/>
              </p:ext>
            </p:extLst>
          </p:nvPr>
        </p:nvGraphicFramePr>
        <p:xfrm>
          <a:off x="4622799" y="1689949"/>
          <a:ext cx="444007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56715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10A29"/>
                </a:solidFill>
              </a:rPr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en-CA" dirty="0">
                <a:solidFill>
                  <a:prstClr val="black"/>
                </a:solidFill>
              </a:rPr>
              <a:t>Introduction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prstClr val="black"/>
                </a:solidFill>
              </a:rPr>
              <a:t>MPI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prstClr val="black"/>
                </a:solidFill>
              </a:rPr>
              <a:t>Topology awareness</a:t>
            </a:r>
            <a:endParaRPr lang="en-CA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CA" dirty="0">
                <a:solidFill>
                  <a:prstClr val="black"/>
                </a:solidFill>
              </a:rPr>
              <a:t>Neighborhood collectives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prstClr val="black"/>
                </a:solidFill>
              </a:rPr>
              <a:t>Optimizing neighborhood collectives</a:t>
            </a:r>
            <a:endParaRPr lang="en-CA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CA" dirty="0">
                <a:solidFill>
                  <a:prstClr val="black"/>
                </a:solidFill>
              </a:rPr>
              <a:t>Experimental results</a:t>
            </a:r>
          </a:p>
          <a:p>
            <a:pPr lvl="0">
              <a:lnSpc>
                <a:spcPct val="150000"/>
              </a:lnSpc>
            </a:pPr>
            <a:r>
              <a:rPr lang="en-CA" dirty="0">
                <a:solidFill>
                  <a:prstClr val="black"/>
                </a:solidFill>
              </a:rPr>
              <a:t>Conclusion and future work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201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" y="101252"/>
            <a:ext cx="6939280" cy="1138268"/>
          </a:xfrm>
        </p:spPr>
        <p:txBody>
          <a:bodyPr>
            <a:normAutofit/>
          </a:bodyPr>
          <a:lstStyle/>
          <a:p>
            <a:r>
              <a:rPr lang="en-US" dirty="0"/>
              <a:t>Overheads: Phase 1 Scale Trend (cont.)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CA" smtClean="0"/>
              <a:pPr/>
              <a:t>20</a:t>
            </a:fld>
            <a:endParaRPr lang="en-CA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74797" y="4519507"/>
            <a:ext cx="4317682" cy="4893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Increase in time</a:t>
            </a:r>
            <a:endParaRPr lang="en-CA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26477" y="4519507"/>
            <a:ext cx="4317682" cy="4893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0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1pPr>
            <a:lvl2pPr marL="455613" indent="-22701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2pPr>
            <a:lvl3pPr marL="684213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3pPr>
            <a:lvl4pPr marL="911225" indent="-22701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4pPr>
            <a:lvl5pPr marL="1139825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/>
              <a:t>Increase in number of friends</a:t>
            </a:r>
            <a:endParaRPr lang="en-CA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19388" y="1139616"/>
            <a:ext cx="4317682" cy="4893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0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1pPr>
            <a:lvl2pPr marL="455613" indent="-22701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2pPr>
            <a:lvl3pPr marL="684213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3pPr>
            <a:lvl4pPr marL="911225" indent="-22701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4pPr>
            <a:lvl5pPr marL="1139825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/>
              <a:t>Moore Neighborhood</a:t>
            </a:r>
            <a:endParaRPr lang="en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580640" y="5029200"/>
                <a:ext cx="4165600" cy="1337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Complexity: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ra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degree of the process topology graph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degree of the friendship graph</a:t>
                </a: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640" y="5029200"/>
                <a:ext cx="4165600" cy="1337867"/>
              </a:xfrm>
              <a:prstGeom prst="rect">
                <a:avLst/>
              </a:prstGeom>
              <a:blipFill rotWithShape="0">
                <a:blip r:embed="rId4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77280" y="5109855"/>
                <a:ext cx="2245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280" y="5109855"/>
                <a:ext cx="2245360" cy="369332"/>
              </a:xfrm>
              <a:prstGeom prst="rect">
                <a:avLst/>
              </a:prstGeom>
              <a:blipFill>
                <a:blip r:embed="rId5"/>
                <a:stretch>
                  <a:fillRect l="-216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5466080" y="5201295"/>
            <a:ext cx="721360" cy="1835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464801"/>
              </p:ext>
            </p:extLst>
          </p:nvPr>
        </p:nvGraphicFramePr>
        <p:xfrm>
          <a:off x="53379" y="1638366"/>
          <a:ext cx="4526572" cy="278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572951"/>
              </p:ext>
            </p:extLst>
          </p:nvPr>
        </p:nvGraphicFramePr>
        <p:xfrm>
          <a:off x="4663440" y="1649309"/>
          <a:ext cx="4348480" cy="278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50854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is potential for optimizing Neighborhood collectives</a:t>
            </a:r>
          </a:p>
          <a:p>
            <a:endParaRPr lang="en-US" sz="1000" dirty="0"/>
          </a:p>
          <a:p>
            <a:r>
              <a:rPr lang="en-US" sz="2800" dirty="0"/>
              <a:t>Useful information can be extracted from process topology graphs</a:t>
            </a:r>
          </a:p>
          <a:p>
            <a:endParaRPr lang="en-US" sz="1000" dirty="0"/>
          </a:p>
          <a:p>
            <a:r>
              <a:rPr lang="en-US" sz="2800" dirty="0"/>
              <a:t>Common neighborhoods can be extracted and used for message combining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343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Finding the best value of friendship threshold </a:t>
            </a:r>
            <a:r>
              <a:rPr lang="az-Cyrl-AZ" sz="2400" dirty="0"/>
              <a:t>Ө</a:t>
            </a:r>
            <a:endParaRPr lang="en-US" sz="2400" dirty="0"/>
          </a:p>
          <a:p>
            <a:endParaRPr lang="en-US" sz="1000" dirty="0"/>
          </a:p>
          <a:p>
            <a:r>
              <a:rPr lang="en-US" sz="2400" dirty="0"/>
              <a:t>Using other algorithms to solve matching problem in friendship graph</a:t>
            </a:r>
          </a:p>
          <a:p>
            <a:endParaRPr lang="en-US" sz="1000" dirty="0"/>
          </a:p>
          <a:p>
            <a:r>
              <a:rPr lang="en-US" sz="2400" dirty="0"/>
              <a:t>Considering more than two processes at each friend-matching step (small cliques of friends)</a:t>
            </a:r>
          </a:p>
          <a:p>
            <a:endParaRPr lang="en-US" sz="1000" dirty="0"/>
          </a:p>
          <a:p>
            <a:r>
              <a:rPr lang="en-US" sz="2400" dirty="0"/>
              <a:t>Integrating other metrics into the friendship relationship</a:t>
            </a:r>
          </a:p>
          <a:p>
            <a:pPr lvl="1"/>
            <a:r>
              <a:rPr lang="en-US" sz="2200" dirty="0"/>
              <a:t>Friend affinity?</a:t>
            </a:r>
          </a:p>
          <a:p>
            <a:pPr lvl="1"/>
            <a:endParaRPr lang="en-US" sz="1000" dirty="0"/>
          </a:p>
          <a:p>
            <a:r>
              <a:rPr lang="en-US" sz="2400" dirty="0"/>
              <a:t>Using one-sided communications and datatypes to decrease communication and data copying overheads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2870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Acknowledgments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62" y="3426778"/>
            <a:ext cx="1555526" cy="198485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CA" smtClean="0"/>
              <a:pPr/>
              <a:t>23</a:t>
            </a:fld>
            <a:endParaRPr lang="en-CA" dirty="0"/>
          </a:p>
        </p:txBody>
      </p:sp>
      <p:pic>
        <p:nvPicPr>
          <p:cNvPr id="7" name="Picture 6" descr="NSERC_C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76" y="1993271"/>
            <a:ext cx="2376264" cy="1188132"/>
          </a:xfrm>
          <a:prstGeom prst="rect">
            <a:avLst/>
          </a:prstGeom>
        </p:spPr>
      </p:pic>
      <p:pic>
        <p:nvPicPr>
          <p:cNvPr id="8" name="Picture 7" descr="OITLogo225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460" y="3899462"/>
            <a:ext cx="1558271" cy="1512168"/>
          </a:xfrm>
          <a:prstGeom prst="rect">
            <a:avLst/>
          </a:prstGeom>
        </p:spPr>
      </p:pic>
      <p:pic>
        <p:nvPicPr>
          <p:cNvPr id="9" name="Picture 8" descr="CFI.logo2.colRGB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25" y="1993272"/>
            <a:ext cx="2711646" cy="12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39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CA" smtClean="0"/>
              <a:pPr/>
              <a:t>24</a:t>
            </a:fld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53673" y="3588485"/>
            <a:ext cx="4690114" cy="9339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5613" indent="-22701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2pPr>
            <a:lvl3pPr marL="684213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3pPr>
            <a:lvl4pPr marL="911225" indent="-22701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4pPr>
            <a:lvl5pPr marL="1139825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CA" dirty="0">
              <a:latin typeface="+mn-lt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87243" y="3314879"/>
            <a:ext cx="667914" cy="708290"/>
          </a:xfrm>
        </p:spPr>
        <p:txBody>
          <a:bodyPr>
            <a:normAutofit/>
          </a:bodyPr>
          <a:lstStyle/>
          <a:p>
            <a:r>
              <a:rPr lang="en-CA" sz="7200" dirty="0"/>
              <a:t>?</a:t>
            </a:r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2032001" y="2224375"/>
            <a:ext cx="4944533" cy="610691"/>
          </a:xfrm>
          <a:prstGeom prst="rect">
            <a:avLst/>
          </a:prstGeom>
        </p:spPr>
        <p:txBody>
          <a:bodyPr vert="horz" lIns="0" tIns="45720" rIns="91440" bIns="0" rtlCol="0" anchor="ctr">
            <a:normAutofit fontScale="85000" lnSpcReduction="10000"/>
          </a:bodyPr>
          <a:lstStyle>
            <a:lvl1pPr algn="l" defTabSz="4572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dirty="0"/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902060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CA" smtClean="0"/>
              <a:pPr/>
              <a:t>25</a:t>
            </a:fld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53673" y="3588485"/>
            <a:ext cx="4690114" cy="9339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5613" indent="-22701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2pPr>
            <a:lvl3pPr marL="684213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3pPr>
            <a:lvl4pPr marL="911225" indent="-22701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4pPr>
            <a:lvl5pPr marL="1139825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CA" dirty="0">
              <a:latin typeface="+mn-lt"/>
            </a:endParaRPr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2032001" y="2224375"/>
            <a:ext cx="4944533" cy="610691"/>
          </a:xfrm>
          <a:prstGeom prst="rect">
            <a:avLst/>
          </a:prstGeom>
        </p:spPr>
        <p:txBody>
          <a:bodyPr vert="horz" lIns="0" tIns="45720" rIns="91440" bIns="0" rtlCol="0" anchor="ctr">
            <a:normAutofit/>
          </a:bodyPr>
          <a:lstStyle>
            <a:lvl1pPr algn="l" defTabSz="4572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000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4071180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CA" smtClean="0"/>
              <a:pPr/>
              <a:t>26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5975355" y="2941215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 a candidate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5575940" y="5395513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validity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00" y="162560"/>
            <a:ext cx="4605792" cy="606436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05833" y="1300149"/>
            <a:ext cx="4844727" cy="3657931"/>
          </a:xfrm>
          <a:prstGeom prst="roundRect">
            <a:avLst/>
          </a:prstGeom>
          <a:noFill/>
          <a:ln w="158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>
            <a:off x="905833" y="4958080"/>
            <a:ext cx="3940487" cy="1244199"/>
          </a:xfrm>
          <a:prstGeom prst="roundRect">
            <a:avLst/>
          </a:prstGeom>
          <a:noFill/>
          <a:ln w="158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040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Message Passing Interface (MPI)</a:t>
            </a:r>
          </a:p>
          <a:p>
            <a:pPr lvl="1"/>
            <a:r>
              <a:rPr lang="en-US" dirty="0"/>
              <a:t>De facto standard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for parallel programming in HPC</a:t>
            </a:r>
          </a:p>
          <a:p>
            <a:pPr lvl="1"/>
            <a:r>
              <a:rPr lang="en-US" dirty="0"/>
              <a:t>A mature parallel programming system</a:t>
            </a:r>
          </a:p>
          <a:p>
            <a:pPr lvl="2"/>
            <a:r>
              <a:rPr lang="en-US" dirty="0"/>
              <a:t>Distributed memory</a:t>
            </a:r>
          </a:p>
          <a:p>
            <a:pPr lvl="2"/>
            <a:r>
              <a:rPr lang="en-US" dirty="0"/>
              <a:t>Shared memory</a:t>
            </a:r>
          </a:p>
          <a:p>
            <a:pPr lvl="2"/>
            <a:r>
              <a:rPr lang="en-US" dirty="0"/>
              <a:t>PGAS</a:t>
            </a:r>
          </a:p>
          <a:p>
            <a:pPr lvl="1"/>
            <a:r>
              <a:rPr lang="en-US" dirty="0"/>
              <a:t>Provides (mainly) communication APIs</a:t>
            </a:r>
          </a:p>
          <a:p>
            <a:pPr lvl="2"/>
            <a:r>
              <a:rPr lang="en-US" dirty="0"/>
              <a:t>Point-to-point</a:t>
            </a:r>
          </a:p>
          <a:p>
            <a:pPr lvl="2"/>
            <a:r>
              <a:rPr lang="en-US" dirty="0"/>
              <a:t>Collective</a:t>
            </a:r>
            <a:r>
              <a:rPr lang="en-CA" dirty="0"/>
              <a:t> (broadcast, all-to-all, etc.)</a:t>
            </a:r>
          </a:p>
          <a:p>
            <a:pPr lvl="2"/>
            <a:r>
              <a:rPr lang="en-US" dirty="0"/>
              <a:t>RMA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191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105747"/>
            <a:ext cx="8005762" cy="5088465"/>
          </a:xfrm>
        </p:spPr>
        <p:txBody>
          <a:bodyPr>
            <a:normAutofit/>
          </a:bodyPr>
          <a:lstStyle/>
          <a:p>
            <a:r>
              <a:rPr lang="en-CA" sz="2800" dirty="0"/>
              <a:t>Topology awareness</a:t>
            </a:r>
          </a:p>
          <a:p>
            <a:pPr lvl="1"/>
            <a:r>
              <a:rPr lang="en-CA" sz="2400" dirty="0"/>
              <a:t>Physical topology</a:t>
            </a:r>
          </a:p>
          <a:p>
            <a:pPr lvl="1"/>
            <a:r>
              <a:rPr lang="en-CA" sz="2400" dirty="0"/>
              <a:t>Virtual topology (communication pattern)</a:t>
            </a:r>
          </a:p>
          <a:p>
            <a:pPr lvl="1"/>
            <a:r>
              <a:rPr lang="en-US" sz="2400" dirty="0"/>
              <a:t>Topology-aware process-to-core mapping</a:t>
            </a:r>
            <a:endParaRPr lang="en-CA" sz="2400" dirty="0"/>
          </a:p>
          <a:p>
            <a:pPr lvl="1"/>
            <a:endParaRPr lang="en-CA" sz="2400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MPI process topology interface</a:t>
            </a:r>
          </a:p>
          <a:p>
            <a:pPr lvl="1"/>
            <a:r>
              <a:rPr lang="en-US" sz="2400" dirty="0"/>
              <a:t>Cartesian</a:t>
            </a:r>
          </a:p>
          <a:p>
            <a:pPr lvl="1"/>
            <a:r>
              <a:rPr lang="en-US" sz="2400" dirty="0"/>
              <a:t>Distributed graph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81" y="3062257"/>
            <a:ext cx="2940879" cy="1289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793" y="2878535"/>
            <a:ext cx="1794307" cy="16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0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Collectives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Relatively new communication type</a:t>
            </a:r>
          </a:p>
          <a:p>
            <a:r>
              <a:rPr lang="en-US" sz="2400" dirty="0"/>
              <a:t>Add communication semantics to process topologies</a:t>
            </a:r>
          </a:p>
          <a:p>
            <a:pPr lvl="1"/>
            <a:r>
              <a:rPr lang="en-US" sz="2200" dirty="0"/>
              <a:t>Pattern is defined by the process topology graph</a:t>
            </a:r>
          </a:p>
          <a:p>
            <a:pPr lvl="1"/>
            <a:r>
              <a:rPr lang="en-US" sz="2200" dirty="0"/>
              <a:t>Only send/receive to/from neighbors</a:t>
            </a:r>
            <a:endParaRPr lang="en-CA" sz="2200" dirty="0"/>
          </a:p>
          <a:p>
            <a:r>
              <a:rPr lang="en-US" sz="2400" dirty="0"/>
              <a:t>Sparse collective communications</a:t>
            </a:r>
          </a:p>
          <a:p>
            <a:r>
              <a:rPr lang="en-US" sz="2400" dirty="0"/>
              <a:t>Benefits:</a:t>
            </a:r>
          </a:p>
          <a:p>
            <a:pPr lvl="1"/>
            <a:r>
              <a:rPr lang="en-US" sz="2200" dirty="0"/>
              <a:t>User-defined collectives</a:t>
            </a:r>
          </a:p>
          <a:p>
            <a:pPr lvl="1"/>
            <a:r>
              <a:rPr lang="en-US" sz="2200" dirty="0"/>
              <a:t>Support for widely used patterns</a:t>
            </a:r>
          </a:p>
          <a:p>
            <a:pPr lvl="1"/>
            <a:r>
              <a:rPr lang="en-US" sz="2200" dirty="0"/>
              <a:t>Better scalability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CA" smtClean="0"/>
              <a:pPr/>
              <a:t>5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254" y="2388131"/>
            <a:ext cx="3255546" cy="3178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34315" y="5690383"/>
            <a:ext cx="264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Neighborhood Allgather</a:t>
            </a:r>
            <a:endParaRPr lang="en-CA" dirty="0"/>
          </a:p>
        </p:txBody>
      </p:sp>
      <p:grpSp>
        <p:nvGrpSpPr>
          <p:cNvPr id="8" name="Group 7"/>
          <p:cNvGrpSpPr/>
          <p:nvPr/>
        </p:nvGrpSpPr>
        <p:grpSpPr>
          <a:xfrm>
            <a:off x="317017" y="5057967"/>
            <a:ext cx="5053277" cy="966913"/>
            <a:chOff x="0" y="643"/>
            <a:chExt cx="7010400" cy="1074060"/>
          </a:xfrm>
          <a:scene3d>
            <a:camera prst="orthographicFront"/>
            <a:lightRig rig="flat" dir="t"/>
          </a:scene3d>
        </p:grpSpPr>
        <p:sp>
          <p:nvSpPr>
            <p:cNvPr id="9" name="Rounded Rectangle 8"/>
            <p:cNvSpPr/>
            <p:nvPr/>
          </p:nvSpPr>
          <p:spPr>
            <a:xfrm>
              <a:off x="0" y="643"/>
              <a:ext cx="7010400" cy="1074060"/>
            </a:xfrm>
            <a:prstGeom prst="roundRect">
              <a:avLst/>
            </a:prstGeom>
            <a:solidFill>
              <a:srgbClr val="B8E08C"/>
            </a:soli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52431" y="53074"/>
              <a:ext cx="6905538" cy="96919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400" kern="1200" dirty="0"/>
                <a:t>Can we design non-trivial schedules to</a:t>
              </a:r>
            </a:p>
            <a:p>
              <a:pPr lvl="0" algn="ctr" defTabSz="1200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400" dirty="0"/>
                <a:t>optimize neighborhood collectives</a:t>
              </a:r>
              <a:r>
                <a:rPr lang="en-CA" sz="2400" kern="12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973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Optimizing Neighborhood Collectives: 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227667"/>
            <a:ext cx="8005762" cy="5088465"/>
          </a:xfrm>
        </p:spPr>
        <p:txBody>
          <a:bodyPr/>
          <a:lstStyle/>
          <a:p>
            <a:r>
              <a:rPr lang="en-US" dirty="0"/>
              <a:t>Small-message communications</a:t>
            </a:r>
          </a:p>
          <a:p>
            <a:pPr lvl="1"/>
            <a:r>
              <a:rPr lang="en-US" dirty="0"/>
              <a:t>Startup latency</a:t>
            </a:r>
          </a:p>
          <a:p>
            <a:pPr lvl="2"/>
            <a:r>
              <a:rPr lang="en-US" dirty="0"/>
              <a:t>Decrease the number of </a:t>
            </a:r>
            <a:r>
              <a:rPr lang="en-US" dirty="0">
                <a:solidFill>
                  <a:srgbClr val="00B050"/>
                </a:solidFill>
              </a:rPr>
              <a:t>communication stages</a:t>
            </a:r>
          </a:p>
          <a:p>
            <a:pPr lvl="2"/>
            <a:endParaRPr lang="en-US" dirty="0"/>
          </a:p>
          <a:p>
            <a:r>
              <a:rPr lang="en-US" dirty="0"/>
              <a:t>Large-message communications</a:t>
            </a:r>
          </a:p>
          <a:p>
            <a:pPr lvl="1"/>
            <a:r>
              <a:rPr lang="en-US" dirty="0"/>
              <a:t>Serialization latency</a:t>
            </a:r>
          </a:p>
          <a:p>
            <a:pPr lvl="2"/>
            <a:r>
              <a:rPr lang="en-US" dirty="0"/>
              <a:t>Decrease </a:t>
            </a:r>
            <a:r>
              <a:rPr lang="en-US" dirty="0">
                <a:solidFill>
                  <a:srgbClr val="00B050"/>
                </a:solidFill>
              </a:rPr>
              <a:t>congestion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96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Neighborhood Collectives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8" y="1014307"/>
            <a:ext cx="5047566" cy="2602653"/>
          </a:xfrm>
        </p:spPr>
        <p:txBody>
          <a:bodyPr>
            <a:normAutofit/>
          </a:bodyPr>
          <a:lstStyle/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Offload from large-</a:t>
            </a:r>
            <a:r>
              <a:rPr lang="en-US" sz="2400" dirty="0" err="1"/>
              <a:t>outdegree</a:t>
            </a:r>
            <a:r>
              <a:rPr lang="en-US" sz="2400" dirty="0"/>
              <a:t> nodes to those with a lower </a:t>
            </a:r>
            <a:r>
              <a:rPr lang="en-US" sz="2400" dirty="0" err="1"/>
              <a:t>outdegree</a:t>
            </a:r>
            <a:endParaRPr lang="en-US" sz="2400" dirty="0"/>
          </a:p>
          <a:p>
            <a:pPr lvl="1"/>
            <a:r>
              <a:rPr lang="en-US" sz="2400" dirty="0"/>
              <a:t>Tree Balancing algorithm by Torsten Hoefler</a:t>
            </a:r>
            <a:r>
              <a:rPr lang="en-US" sz="2400" baseline="30000" dirty="0"/>
              <a:t>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Parallel Processing Research Laboratory (PPRL)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CA" smtClean="0"/>
              <a:pPr/>
              <a:t>7</a:t>
            </a:fld>
            <a:endParaRPr lang="en-CA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43183"/>
            <a:ext cx="3932738" cy="1514700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1348765" y="4711444"/>
            <a:ext cx="7279589" cy="92522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0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1pPr>
            <a:lvl2pPr marL="455613" indent="-22701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2pPr>
            <a:lvl3pPr marL="684213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3pPr>
            <a:lvl4pPr marL="911225" indent="-22701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4pPr>
            <a:lvl5pPr marL="1139825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Beneficial </a:t>
            </a:r>
            <a:r>
              <a:rPr lang="en-US" sz="2600" dirty="0">
                <a:solidFill>
                  <a:srgbClr val="FF0000"/>
                </a:solidFill>
              </a:rPr>
              <a:t>only for unbalanced</a:t>
            </a:r>
            <a:r>
              <a:rPr lang="en-US" sz="2600" dirty="0"/>
              <a:t> topology graphs</a:t>
            </a:r>
            <a:endParaRPr lang="en-US" dirty="0"/>
          </a:p>
          <a:p>
            <a:r>
              <a:rPr lang="en-US" sz="2600" dirty="0"/>
              <a:t>Many applications have a balanced topology graph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563360" y="2943218"/>
            <a:ext cx="1595120" cy="6635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172960" y="2987040"/>
            <a:ext cx="985520" cy="6197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3902" y="3035310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  <a:endParaRPr lang="en-CA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6359342" y="3035310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  <a:endParaRPr lang="en-CA" sz="2800" dirty="0"/>
          </a:p>
        </p:txBody>
      </p:sp>
      <p:sp>
        <p:nvSpPr>
          <p:cNvPr id="32" name="Arc 31"/>
          <p:cNvSpPr/>
          <p:nvPr/>
        </p:nvSpPr>
        <p:spPr>
          <a:xfrm>
            <a:off x="6217102" y="2451743"/>
            <a:ext cx="1738178" cy="400035"/>
          </a:xfrm>
          <a:prstGeom prst="arc">
            <a:avLst>
              <a:gd name="adj1" fmla="val 11006148"/>
              <a:gd name="adj2" fmla="val 0"/>
            </a:avLst>
          </a:prstGeom>
          <a:ln>
            <a:prstDash val="dash"/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32900" y="1346791"/>
            <a:ext cx="7239500" cy="87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0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1pPr>
            <a:lvl2pPr marL="455613" indent="-22701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2pPr>
            <a:lvl3pPr marL="684213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3pPr>
            <a:lvl4pPr marL="911225" indent="-22701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4pPr>
            <a:lvl5pPr marL="1139825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Palatino Linotyp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Ensure balanced communication across all nodes</a:t>
            </a:r>
          </a:p>
        </p:txBody>
      </p:sp>
      <p:sp>
        <p:nvSpPr>
          <p:cNvPr id="14" name="Footer Placeholder 3"/>
          <p:cNvSpPr txBox="1">
            <a:spLocks/>
          </p:cNvSpPr>
          <p:nvPr/>
        </p:nvSpPr>
        <p:spPr>
          <a:xfrm>
            <a:off x="681037" y="6148306"/>
            <a:ext cx="7777111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[1] T. Hoefler and T. Schneider, "Optimization principles for collective neighborhood communications," SC,  2012, pp. 1-10.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2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0" grpId="0"/>
      <p:bldP spid="31" grpId="0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Exploit </a:t>
            </a:r>
            <a:r>
              <a:rPr lang="en-US" dirty="0">
                <a:solidFill>
                  <a:srgbClr val="00B050"/>
                </a:solidFill>
              </a:rPr>
              <a:t>common neighborhoods </a:t>
            </a:r>
            <a:r>
              <a:rPr lang="en-US" dirty="0"/>
              <a:t>for message combining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CA" smtClean="0"/>
              <a:pPr/>
              <a:t>8</a:t>
            </a:fld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29005" y="5193286"/>
                <a:ext cx="65682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K</a:t>
                </a:r>
                <a:r>
                  <a:rPr lang="en-US" sz="2400" dirty="0"/>
                  <a:t> common neighbors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CA" sz="2400" baseline="-25000" dirty="0"/>
                  <a:t> </a:t>
                </a:r>
                <a:r>
                  <a:rPr lang="en-CA" sz="24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CA" sz="2400" baseline="-25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005" y="5193286"/>
                <a:ext cx="6568281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958" y="2251420"/>
            <a:ext cx="4458900" cy="28301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55023" y="5620006"/>
                <a:ext cx="7481455" cy="614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Reduce number of communication stages from </a:t>
                </a:r>
                <a:r>
                  <a:rPr lang="en-US" sz="2400" i="1" dirty="0"/>
                  <a:t>K</a:t>
                </a:r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CA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23" y="5620006"/>
                <a:ext cx="7481455" cy="614848"/>
              </a:xfrm>
              <a:prstGeom prst="rect">
                <a:avLst/>
              </a:prstGeom>
              <a:blipFill>
                <a:blip r:embed="rId4"/>
                <a:stretch>
                  <a:fillRect l="-1221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56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Contribution: Highlights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Fully </a:t>
            </a:r>
            <a:r>
              <a:rPr lang="en-US" sz="2800" dirty="0">
                <a:solidFill>
                  <a:srgbClr val="00B050"/>
                </a:solidFill>
              </a:rPr>
              <a:t>distributed</a:t>
            </a:r>
            <a:r>
              <a:rPr lang="en-US" sz="2800" dirty="0"/>
              <a:t> algorithm</a:t>
            </a:r>
          </a:p>
          <a:p>
            <a:endParaRPr lang="en-US" sz="1800" dirty="0"/>
          </a:p>
          <a:p>
            <a:r>
              <a:rPr lang="en-US" sz="2800" dirty="0"/>
              <a:t>Using </a:t>
            </a:r>
            <a:r>
              <a:rPr lang="en-US" sz="2800" dirty="0">
                <a:solidFill>
                  <a:srgbClr val="00B050"/>
                </a:solidFill>
              </a:rPr>
              <a:t>no prior knowledge </a:t>
            </a:r>
            <a:r>
              <a:rPr lang="en-US" sz="2800" dirty="0"/>
              <a:t>about the topology</a:t>
            </a:r>
          </a:p>
          <a:p>
            <a:pPr lvl="1"/>
            <a:r>
              <a:rPr lang="en-US" sz="2400" dirty="0"/>
              <a:t>Targeting MPI distributed graph topology</a:t>
            </a:r>
          </a:p>
          <a:p>
            <a:endParaRPr lang="en-US" sz="1800" dirty="0"/>
          </a:p>
          <a:p>
            <a:r>
              <a:rPr lang="en-US" sz="2800" dirty="0"/>
              <a:t>Focus on </a:t>
            </a:r>
            <a:r>
              <a:rPr lang="en-US" sz="2800" dirty="0">
                <a:solidFill>
                  <a:srgbClr val="00B050"/>
                </a:solidFill>
              </a:rPr>
              <a:t>small messages</a:t>
            </a:r>
          </a:p>
          <a:p>
            <a:endParaRPr lang="en-US" sz="1800" dirty="0"/>
          </a:p>
          <a:p>
            <a:r>
              <a:rPr lang="en-US" sz="2800" dirty="0"/>
              <a:t>Two phases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Pattern</a:t>
            </a:r>
            <a:r>
              <a:rPr lang="en-US" sz="2400" dirty="0"/>
              <a:t> design from the topology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Schedule</a:t>
            </a:r>
            <a:r>
              <a:rPr lang="en-US" sz="2400" dirty="0"/>
              <a:t> design from the pattern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Parallel Processing Research Laboratory (PPRL)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06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Queen's triclour">
      <a:dk1>
        <a:sysClr val="windowText" lastClr="000000"/>
      </a:dk1>
      <a:lt1>
        <a:sysClr val="window" lastClr="FFFFFF"/>
      </a:lt1>
      <a:dk2>
        <a:srgbClr val="061D38"/>
      </a:dk2>
      <a:lt2>
        <a:srgbClr val="FFFFFF"/>
      </a:lt2>
      <a:accent1>
        <a:srgbClr val="910A29"/>
      </a:accent1>
      <a:accent2>
        <a:srgbClr val="F1AB1F"/>
      </a:accent2>
      <a:accent3>
        <a:srgbClr val="061D38"/>
      </a:accent3>
      <a:accent4>
        <a:srgbClr val="CDCDCD"/>
      </a:accent4>
      <a:accent5>
        <a:srgbClr val="7E7E7E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Queen's PPT template 2011">
  <a:themeElements>
    <a:clrScheme name="Queen's triclour">
      <a:dk1>
        <a:sysClr val="windowText" lastClr="000000"/>
      </a:dk1>
      <a:lt1>
        <a:sysClr val="window" lastClr="FFFFFF"/>
      </a:lt1>
      <a:dk2>
        <a:srgbClr val="061D38"/>
      </a:dk2>
      <a:lt2>
        <a:srgbClr val="FFFFFF"/>
      </a:lt2>
      <a:accent1>
        <a:srgbClr val="910A29"/>
      </a:accent1>
      <a:accent2>
        <a:srgbClr val="F1AB1F"/>
      </a:accent2>
      <a:accent3>
        <a:srgbClr val="061D38"/>
      </a:accent3>
      <a:accent4>
        <a:srgbClr val="CDCDCD"/>
      </a:accent4>
      <a:accent5>
        <a:srgbClr val="7E7E7E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1176</Words>
  <Application>Microsoft Office PowerPoint</Application>
  <PresentationFormat>On-screen Show (4:3)</PresentationFormat>
  <Paragraphs>281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Palatino Linotype</vt:lpstr>
      <vt:lpstr>Verdana</vt:lpstr>
      <vt:lpstr>Office Theme</vt:lpstr>
      <vt:lpstr>Queen's PPT template 2011</vt:lpstr>
      <vt:lpstr>Exploiting Common Neighborhoods to Optimize MPI Neighborhood Collectives</vt:lpstr>
      <vt:lpstr>Outline</vt:lpstr>
      <vt:lpstr>Introduction</vt:lpstr>
      <vt:lpstr>Introduction (cont.)</vt:lpstr>
      <vt:lpstr>Neighborhood Collectives</vt:lpstr>
      <vt:lpstr>Optimizing Neighborhood Collectives: Objectives</vt:lpstr>
      <vt:lpstr>Optimizing Neighborhood Collectives</vt:lpstr>
      <vt:lpstr>Our Contribution</vt:lpstr>
      <vt:lpstr>Our Contribution: Highlights</vt:lpstr>
      <vt:lpstr>Pattern Design</vt:lpstr>
      <vt:lpstr>Schedule design</vt:lpstr>
      <vt:lpstr>Experimental Setup</vt:lpstr>
      <vt:lpstr>Experimental Setup (cont.)</vt:lpstr>
      <vt:lpstr>Latency Results: Random Sparse Graph</vt:lpstr>
      <vt:lpstr>Latency Results: Random Sparse Graph</vt:lpstr>
      <vt:lpstr>Latency Results: Moore Neighborhood</vt:lpstr>
      <vt:lpstr>Latency Results: Moore Neighborhood</vt:lpstr>
      <vt:lpstr>Overheads: Phase 1 &amp; Phase 2</vt:lpstr>
      <vt:lpstr>Overheads: Phase 1 Scale Trend (cont.)</vt:lpstr>
      <vt:lpstr>Overheads: Phase 1 Scale Trend (cont.)</vt:lpstr>
      <vt:lpstr>Conclusion</vt:lpstr>
      <vt:lpstr>Future Work</vt:lpstr>
      <vt:lpstr>Acknowledgments</vt:lpstr>
      <vt:lpstr>?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 Harris</dc:creator>
  <cp:lastModifiedBy>Chiranjiv Rajput</cp:lastModifiedBy>
  <cp:revision>622</cp:revision>
  <dcterms:created xsi:type="dcterms:W3CDTF">2011-07-05T18:53:08Z</dcterms:created>
  <dcterms:modified xsi:type="dcterms:W3CDTF">2017-12-20T18:20:55Z</dcterms:modified>
</cp:coreProperties>
</file>