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theme/themeOverride1.xml" ContentType="application/vnd.openxmlformats-officedocument.themeOverride+xml"/>
  <Override PartName="/ppt/charts/chart4.xml" ContentType="application/vnd.openxmlformats-officedocument.drawingml.chart+xml"/>
  <Override PartName="/ppt/theme/themeOverride2.xml" ContentType="application/vnd.openxmlformats-officedocument.themeOverr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theme/themeOverride3.xml" ContentType="application/vnd.openxmlformats-officedocument.themeOverride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73" r:id="rId2"/>
    <p:sldId id="334" r:id="rId3"/>
    <p:sldId id="346" r:id="rId4"/>
    <p:sldId id="361" r:id="rId5"/>
    <p:sldId id="366" r:id="rId6"/>
    <p:sldId id="362" r:id="rId7"/>
    <p:sldId id="365" r:id="rId8"/>
    <p:sldId id="352" r:id="rId9"/>
    <p:sldId id="375" r:id="rId10"/>
    <p:sldId id="378" r:id="rId11"/>
    <p:sldId id="367" r:id="rId12"/>
    <p:sldId id="376" r:id="rId13"/>
    <p:sldId id="379" r:id="rId14"/>
    <p:sldId id="368" r:id="rId15"/>
    <p:sldId id="369" r:id="rId16"/>
    <p:sldId id="377" r:id="rId17"/>
    <p:sldId id="370" r:id="rId18"/>
    <p:sldId id="371" r:id="rId19"/>
    <p:sldId id="372" r:id="rId20"/>
    <p:sldId id="373" r:id="rId21"/>
    <p:sldId id="374" r:id="rId22"/>
    <p:sldId id="34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32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DF3C8"/>
    <a:srgbClr val="B9F0C0"/>
    <a:srgbClr val="D5FC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56"/>
    <p:restoredTop sz="92239" autoAdjust="0"/>
  </p:normalViewPr>
  <p:slideViewPr>
    <p:cSldViewPr>
      <p:cViewPr>
        <p:scale>
          <a:sx n="125" d="100"/>
          <a:sy n="125" d="100"/>
        </p:scale>
        <p:origin x="1512" y="-384"/>
      </p:cViewPr>
      <p:guideLst>
        <p:guide orient="horz" pos="816"/>
        <p:guide pos="326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simin/dev/lab-repo/papers/journal-casper/data/evaluation_blues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imin:dev:lab-repo:papers:2017-hpcc-casper-pt2pt:data:cori_haswell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imin:dev:lab-repo:papers:2017-hpcc-casper-pt2pt:data:cori_haswell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imin:dev:lab-repo:papers:2017-hpcc-casper-pt2pt:data:cori_haswell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imin:dev:lab-repo:papers:2017-hpcc-casper-pt2pt:data:cori_haswel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Macintosh%20HD:Users:simin:dev:lab-repo:papers:manticore:data:evaluation_cray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Macintosh%20HD:Users:simin:dev:lab-repo:papers:2017-hpcc-casper-pt2pt:data:cori_haswell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oleObject" Target="Macintosh%20HD:Users:simin:dev:lab-repo:papers:2017-hpcc-casper-pt2pt:data:cori_haswell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imin:dev:lab-repo:papers:2017-hpcc-casper-pt2pt:data:__cori_haswell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imin:dev:lab-repo:papers:2017-hpcc-casper-pt2pt:data:__cori_haswell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imin:dev:lab-repo:papers:2017-hpcc-casper-pt2pt:data:__cori_haswell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oleObject" Target="Macintosh%20HD:Users:simin:dev:lab-repo:papers:2017-hpcc-casper-pt2pt:data:cori_haswell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imin:dev:lab-repo:papers:2017-hpcc-casper-pt2pt:data:cori_haswel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79803968253968"/>
          <c:y val="0.148269311754577"/>
          <c:w val="0.777735714285714"/>
          <c:h val="0.57004374195385"/>
        </c:manualLayout>
      </c:layout>
      <c:lineChart>
        <c:grouping val="standard"/>
        <c:varyColors val="0"/>
        <c:ser>
          <c:idx val="0"/>
          <c:order val="0"/>
          <c:tx>
            <c:strRef>
              <c:f>[evaluation_cray_latest.xlsx]thread!$A$116</c:f>
              <c:strCache>
                <c:ptCount val="1"/>
                <c:pt idx="0">
                  <c:v>TH-Single</c:v>
                </c:pt>
              </c:strCache>
            </c:strRef>
          </c:tx>
          <c:cat>
            <c:strRef>
              <c:f>[1]thread!$B$115:$R$115</c:f>
              <c:strCache>
                <c:ptCount val="1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  <c:pt idx="13">
                  <c:v>8K</c:v>
                </c:pt>
                <c:pt idx="14">
                  <c:v>16K</c:v>
                </c:pt>
                <c:pt idx="15">
                  <c:v>32K</c:v>
                </c:pt>
                <c:pt idx="16">
                  <c:v>64K</c:v>
                </c:pt>
              </c:strCache>
            </c:strRef>
          </c:cat>
          <c:val>
            <c:numRef>
              <c:f>[1]thread!$B$116:$R$116</c:f>
              <c:numCache>
                <c:formatCode>0.0_ </c:formatCode>
                <c:ptCount val="17"/>
                <c:pt idx="0">
                  <c:v>1388.173466758</c:v>
                </c:pt>
                <c:pt idx="1">
                  <c:v>1406.02463559</c:v>
                </c:pt>
                <c:pt idx="2">
                  <c:v>1414.16484604</c:v>
                </c:pt>
                <c:pt idx="3">
                  <c:v>1435.643202952</c:v>
                </c:pt>
                <c:pt idx="4">
                  <c:v>1411.660888968</c:v>
                </c:pt>
                <c:pt idx="5">
                  <c:v>1414.223879708</c:v>
                </c:pt>
                <c:pt idx="6">
                  <c:v>1394.275203076</c:v>
                </c:pt>
                <c:pt idx="7">
                  <c:v>1386.977897334</c:v>
                </c:pt>
                <c:pt idx="8">
                  <c:v>1370.714154104</c:v>
                </c:pt>
                <c:pt idx="9">
                  <c:v>1314.746110266</c:v>
                </c:pt>
                <c:pt idx="10">
                  <c:v>1232.462748666</c:v>
                </c:pt>
                <c:pt idx="11">
                  <c:v>1023.890523944001</c:v>
                </c:pt>
                <c:pt idx="12">
                  <c:v>631.846283286</c:v>
                </c:pt>
                <c:pt idx="13">
                  <c:v>270.35361513</c:v>
                </c:pt>
                <c:pt idx="14">
                  <c:v>219.956029672</c:v>
                </c:pt>
                <c:pt idx="15">
                  <c:v>114.61194264</c:v>
                </c:pt>
                <c:pt idx="16">
                  <c:v>57.122934342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[evaluation_cray_latest.xlsx]thread!$A$117</c:f>
              <c:strCache>
                <c:ptCount val="1"/>
                <c:pt idx="0">
                  <c:v>TH-Mutiple</c:v>
                </c:pt>
              </c:strCache>
            </c:strRef>
          </c:tx>
          <c:cat>
            <c:strRef>
              <c:f>[1]thread!$B$115:$R$115</c:f>
              <c:strCache>
                <c:ptCount val="1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  <c:pt idx="13">
                  <c:v>8K</c:v>
                </c:pt>
                <c:pt idx="14">
                  <c:v>16K</c:v>
                </c:pt>
                <c:pt idx="15">
                  <c:v>32K</c:v>
                </c:pt>
                <c:pt idx="16">
                  <c:v>64K</c:v>
                </c:pt>
              </c:strCache>
            </c:strRef>
          </c:cat>
          <c:val>
            <c:numRef>
              <c:f>[1]thread!$B$117:$R$117</c:f>
              <c:numCache>
                <c:formatCode>0.0_ </c:formatCode>
                <c:ptCount val="17"/>
                <c:pt idx="0">
                  <c:v>1150.810318246</c:v>
                </c:pt>
                <c:pt idx="1">
                  <c:v>1161.62466756</c:v>
                </c:pt>
                <c:pt idx="2">
                  <c:v>1165.896486454</c:v>
                </c:pt>
                <c:pt idx="3">
                  <c:v>1178.755301952</c:v>
                </c:pt>
                <c:pt idx="4">
                  <c:v>1164.11426745</c:v>
                </c:pt>
                <c:pt idx="5">
                  <c:v>1167.381173876</c:v>
                </c:pt>
                <c:pt idx="6">
                  <c:v>1160.038274054</c:v>
                </c:pt>
                <c:pt idx="7">
                  <c:v>1155.197739764</c:v>
                </c:pt>
                <c:pt idx="8">
                  <c:v>1142.580283734</c:v>
                </c:pt>
                <c:pt idx="9">
                  <c:v>1103.45101931</c:v>
                </c:pt>
                <c:pt idx="10">
                  <c:v>1043.609284952</c:v>
                </c:pt>
                <c:pt idx="11">
                  <c:v>910.9556495919999</c:v>
                </c:pt>
                <c:pt idx="12">
                  <c:v>613.7240620939999</c:v>
                </c:pt>
                <c:pt idx="13">
                  <c:v>265.5205196759998</c:v>
                </c:pt>
                <c:pt idx="14">
                  <c:v>214.3757891460001</c:v>
                </c:pt>
                <c:pt idx="15">
                  <c:v>113.2802495900001</c:v>
                </c:pt>
                <c:pt idx="16">
                  <c:v>56.67581196400001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[evaluation_cray_latest.xlsx]thread!$A$118</c:f>
              <c:strCache>
                <c:ptCount val="1"/>
                <c:pt idx="0">
                  <c:v>TH-Mutiple with 2 threads</c:v>
                </c:pt>
              </c:strCache>
            </c:strRef>
          </c:tx>
          <c:cat>
            <c:strRef>
              <c:f>[1]thread!$B$115:$R$115</c:f>
              <c:strCache>
                <c:ptCount val="1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  <c:pt idx="13">
                  <c:v>8K</c:v>
                </c:pt>
                <c:pt idx="14">
                  <c:v>16K</c:v>
                </c:pt>
                <c:pt idx="15">
                  <c:v>32K</c:v>
                </c:pt>
                <c:pt idx="16">
                  <c:v>64K</c:v>
                </c:pt>
              </c:strCache>
            </c:strRef>
          </c:cat>
          <c:val>
            <c:numRef>
              <c:f>[1]thread!$B$118:$R$118</c:f>
              <c:numCache>
                <c:formatCode>0.0_ </c:formatCode>
                <c:ptCount val="17"/>
                <c:pt idx="0">
                  <c:v>722.378430388</c:v>
                </c:pt>
                <c:pt idx="1">
                  <c:v>729.5866176520004</c:v>
                </c:pt>
                <c:pt idx="2">
                  <c:v>734.810692404</c:v>
                </c:pt>
                <c:pt idx="3">
                  <c:v>744.3862070839998</c:v>
                </c:pt>
                <c:pt idx="4">
                  <c:v>736.457420246</c:v>
                </c:pt>
                <c:pt idx="5">
                  <c:v>738.1511810960003</c:v>
                </c:pt>
                <c:pt idx="6">
                  <c:v>730.9060139000002</c:v>
                </c:pt>
                <c:pt idx="7">
                  <c:v>726.0040944980001</c:v>
                </c:pt>
                <c:pt idx="8">
                  <c:v>716.1630412040001</c:v>
                </c:pt>
                <c:pt idx="9">
                  <c:v>685.289951372</c:v>
                </c:pt>
                <c:pt idx="10">
                  <c:v>636.7665087759999</c:v>
                </c:pt>
                <c:pt idx="11">
                  <c:v>528.5382496040002</c:v>
                </c:pt>
                <c:pt idx="12">
                  <c:v>499.6242238160001</c:v>
                </c:pt>
                <c:pt idx="13">
                  <c:v>248.42580838</c:v>
                </c:pt>
                <c:pt idx="14">
                  <c:v>203.643822112</c:v>
                </c:pt>
                <c:pt idx="15">
                  <c:v>109.237801332</c:v>
                </c:pt>
                <c:pt idx="16">
                  <c:v>55.93678111199998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3667136"/>
        <c:axId val="473579136"/>
      </c:lineChart>
      <c:catAx>
        <c:axId val="4736671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Message Size (Bytes)</a:t>
                </a:r>
              </a:p>
            </c:rich>
          </c:tx>
          <c:layout>
            <c:manualLayout>
              <c:xMode val="edge"/>
              <c:yMode val="edge"/>
              <c:x val="0.360017063492063"/>
              <c:y val="0.926041666666667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crossAx val="473579136"/>
        <c:crosses val="autoZero"/>
        <c:auto val="1"/>
        <c:lblAlgn val="ctr"/>
        <c:lblOffset val="100"/>
        <c:noMultiLvlLbl val="0"/>
      </c:catAx>
      <c:valAx>
        <c:axId val="47357913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1000 Messages / </a:t>
                </a:r>
                <a:r>
                  <a:rPr lang="en-US" dirty="0" smtClean="0"/>
                  <a:t>s</a:t>
                </a:r>
                <a:endParaRPr lang="zh-CN" dirty="0"/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crossAx val="47366713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0161878033806116"/>
          <c:y val="0.0"/>
          <c:w val="0.983812196619388"/>
          <c:h val="0.132875259937851"/>
        </c:manualLayout>
      </c:layout>
      <c:overlay val="0"/>
      <c:spPr>
        <a:noFill/>
      </c:spPr>
      <c:txPr>
        <a:bodyPr/>
        <a:lstStyle/>
        <a:p>
          <a:pPr>
            <a:defRPr sz="1100"/>
          </a:pPr>
          <a:endParaRPr lang="en-US"/>
        </a:p>
      </c:txPr>
    </c:legend>
    <c:plotVisOnly val="1"/>
    <c:dispBlanksAs val="gap"/>
    <c:showDLblsOverMax val="0"/>
  </c:chart>
  <c:spPr>
    <a:solidFill>
      <a:sysClr val="window" lastClr="FFFFFF"/>
    </a:solidFill>
    <a:ln w="9525" cap="flat" cmpd="sng" algn="ctr">
      <a:noFill/>
      <a:prstDash val="solid"/>
      <a:round/>
    </a:ln>
    <a:effectLst/>
    <a:extLst>
      <a:ext uri="{91240B29-F687-4f45-9708-019B960494DF}">
        <a14:hiddenLine xmlns="" xmlns:r="http://schemas.openxmlformats.org/officeDocument/2006/relationships" xmlns:a14="http://schemas.microsoft.com/office/drawing/2010/main" w="9525" cap="flat" cmpd="sng" algn="ctr">
          <a:solidFill>
            <a:sysClr val="windowText" lastClr="000000">
              <a:tint val="75000"/>
              <a:shade val="95000"/>
              <a:satMod val="105000"/>
            </a:sysClr>
          </a:solidFill>
          <a:prstDash val="solid"/>
          <a:round/>
        </a14:hiddenLine>
      </a:ext>
    </a:extLst>
  </c:spPr>
  <c:txPr>
    <a:bodyPr/>
    <a:lstStyle/>
    <a:p>
      <a:pPr>
        <a:defRPr sz="1200" b="0">
          <a:solidFill>
            <a:schemeClr val="tx1">
              <a:lumMod val="75000"/>
            </a:schemeClr>
          </a:solidFill>
          <a:latin typeface="Arial"/>
          <a:cs typeface="Arial"/>
        </a:defRPr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17189093656645"/>
          <c:y val="0.126084760238304"/>
          <c:w val="0.772549495937208"/>
          <c:h val="0.665463171270258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lat_async!$V$46</c:f>
              <c:strCache>
                <c:ptCount val="1"/>
                <c:pt idx="0">
                  <c:v>Waitall</c:v>
                </c:pt>
              </c:strCache>
            </c:strRef>
          </c:tx>
          <c:spPr>
            <a:ln>
              <a:solidFill>
                <a:srgbClr val="616161"/>
              </a:solidFill>
            </a:ln>
          </c:spPr>
          <c:invertIfNegative val="0"/>
          <c:cat>
            <c:strRef>
              <c:f>lat_async!$U$47:$U$70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  <c:pt idx="7">
                  <c:v>64</c:v>
                </c:pt>
                <c:pt idx="8">
                  <c:v>128</c:v>
                </c:pt>
                <c:pt idx="9">
                  <c:v>256</c:v>
                </c:pt>
                <c:pt idx="10">
                  <c:v>512</c:v>
                </c:pt>
                <c:pt idx="11">
                  <c:v>1K</c:v>
                </c:pt>
                <c:pt idx="12">
                  <c:v>2K</c:v>
                </c:pt>
                <c:pt idx="13">
                  <c:v>4K</c:v>
                </c:pt>
                <c:pt idx="14">
                  <c:v>8K</c:v>
                </c:pt>
                <c:pt idx="15">
                  <c:v>16K</c:v>
                </c:pt>
                <c:pt idx="16">
                  <c:v>32K</c:v>
                </c:pt>
                <c:pt idx="17">
                  <c:v>64K</c:v>
                </c:pt>
                <c:pt idx="18">
                  <c:v>128K</c:v>
                </c:pt>
                <c:pt idx="19">
                  <c:v>256K</c:v>
                </c:pt>
                <c:pt idx="20">
                  <c:v>512K</c:v>
                </c:pt>
                <c:pt idx="21">
                  <c:v>1M</c:v>
                </c:pt>
                <c:pt idx="22">
                  <c:v>2M</c:v>
                </c:pt>
                <c:pt idx="23">
                  <c:v>4M</c:v>
                </c:pt>
              </c:strCache>
            </c:strRef>
          </c:cat>
          <c:val>
            <c:numRef>
              <c:f>lat_async!$V$47:$V$70</c:f>
              <c:numCache>
                <c:formatCode>General</c:formatCode>
                <c:ptCount val="24"/>
                <c:pt idx="0">
                  <c:v>0.1</c:v>
                </c:pt>
                <c:pt idx="1">
                  <c:v>0.09</c:v>
                </c:pt>
                <c:pt idx="2">
                  <c:v>0.05</c:v>
                </c:pt>
                <c:pt idx="3">
                  <c:v>0.05</c:v>
                </c:pt>
                <c:pt idx="4">
                  <c:v>0.06</c:v>
                </c:pt>
                <c:pt idx="5">
                  <c:v>0.05</c:v>
                </c:pt>
                <c:pt idx="6">
                  <c:v>0.05</c:v>
                </c:pt>
                <c:pt idx="7">
                  <c:v>0.05</c:v>
                </c:pt>
                <c:pt idx="8">
                  <c:v>0.04</c:v>
                </c:pt>
                <c:pt idx="9">
                  <c:v>0.03</c:v>
                </c:pt>
                <c:pt idx="10">
                  <c:v>0.07</c:v>
                </c:pt>
                <c:pt idx="11">
                  <c:v>0.05</c:v>
                </c:pt>
                <c:pt idx="12">
                  <c:v>0.13</c:v>
                </c:pt>
                <c:pt idx="13">
                  <c:v>0.1</c:v>
                </c:pt>
                <c:pt idx="14">
                  <c:v>3.59</c:v>
                </c:pt>
                <c:pt idx="15">
                  <c:v>4.63</c:v>
                </c:pt>
                <c:pt idx="16">
                  <c:v>6.76</c:v>
                </c:pt>
                <c:pt idx="17">
                  <c:v>11.02</c:v>
                </c:pt>
                <c:pt idx="18">
                  <c:v>19.34</c:v>
                </c:pt>
                <c:pt idx="19">
                  <c:v>36.21</c:v>
                </c:pt>
                <c:pt idx="20">
                  <c:v>69.96</c:v>
                </c:pt>
                <c:pt idx="21">
                  <c:v>137.25</c:v>
                </c:pt>
                <c:pt idx="22">
                  <c:v>276.58</c:v>
                </c:pt>
                <c:pt idx="23">
                  <c:v>546.3599999999996</c:v>
                </c:pt>
              </c:numCache>
            </c:numRef>
          </c:val>
        </c:ser>
        <c:ser>
          <c:idx val="1"/>
          <c:order val="1"/>
          <c:tx>
            <c:strRef>
              <c:f>lat_async!$W$46</c:f>
              <c:strCache>
                <c:ptCount val="1"/>
                <c:pt idx="0">
                  <c:v>Computation</c:v>
                </c:pt>
              </c:strCache>
            </c:strRef>
          </c:tx>
          <c:spPr>
            <a:ln>
              <a:solidFill>
                <a:srgbClr val="616161"/>
              </a:solidFill>
            </a:ln>
          </c:spPr>
          <c:invertIfNegative val="0"/>
          <c:cat>
            <c:strRef>
              <c:f>lat_async!$U$47:$U$70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  <c:pt idx="7">
                  <c:v>64</c:v>
                </c:pt>
                <c:pt idx="8">
                  <c:v>128</c:v>
                </c:pt>
                <c:pt idx="9">
                  <c:v>256</c:v>
                </c:pt>
                <c:pt idx="10">
                  <c:v>512</c:v>
                </c:pt>
                <c:pt idx="11">
                  <c:v>1K</c:v>
                </c:pt>
                <c:pt idx="12">
                  <c:v>2K</c:v>
                </c:pt>
                <c:pt idx="13">
                  <c:v>4K</c:v>
                </c:pt>
                <c:pt idx="14">
                  <c:v>8K</c:v>
                </c:pt>
                <c:pt idx="15">
                  <c:v>16K</c:v>
                </c:pt>
                <c:pt idx="16">
                  <c:v>32K</c:v>
                </c:pt>
                <c:pt idx="17">
                  <c:v>64K</c:v>
                </c:pt>
                <c:pt idx="18">
                  <c:v>128K</c:v>
                </c:pt>
                <c:pt idx="19">
                  <c:v>256K</c:v>
                </c:pt>
                <c:pt idx="20">
                  <c:v>512K</c:v>
                </c:pt>
                <c:pt idx="21">
                  <c:v>1M</c:v>
                </c:pt>
                <c:pt idx="22">
                  <c:v>2M</c:v>
                </c:pt>
                <c:pt idx="23">
                  <c:v>4M</c:v>
                </c:pt>
              </c:strCache>
            </c:strRef>
          </c:cat>
          <c:val>
            <c:numRef>
              <c:f>lat_async!$W$47:$W$70</c:f>
              <c:numCache>
                <c:formatCode>General</c:formatCode>
                <c:ptCount val="24"/>
                <c:pt idx="0">
                  <c:v>3.0</c:v>
                </c:pt>
                <c:pt idx="1">
                  <c:v>3.0</c:v>
                </c:pt>
                <c:pt idx="2">
                  <c:v>3.0</c:v>
                </c:pt>
                <c:pt idx="3">
                  <c:v>3.0</c:v>
                </c:pt>
                <c:pt idx="4">
                  <c:v>3.0</c:v>
                </c:pt>
                <c:pt idx="5">
                  <c:v>3.0</c:v>
                </c:pt>
                <c:pt idx="6">
                  <c:v>3.0</c:v>
                </c:pt>
                <c:pt idx="7">
                  <c:v>3.0</c:v>
                </c:pt>
                <c:pt idx="8">
                  <c:v>3.0</c:v>
                </c:pt>
                <c:pt idx="9">
                  <c:v>2.0</c:v>
                </c:pt>
                <c:pt idx="10">
                  <c:v>3.0</c:v>
                </c:pt>
                <c:pt idx="11">
                  <c:v>3.0</c:v>
                </c:pt>
                <c:pt idx="12">
                  <c:v>3.0</c:v>
                </c:pt>
                <c:pt idx="13">
                  <c:v>4.0</c:v>
                </c:pt>
                <c:pt idx="14">
                  <c:v>9.0</c:v>
                </c:pt>
                <c:pt idx="15">
                  <c:v>9.0</c:v>
                </c:pt>
                <c:pt idx="16">
                  <c:v>9.0</c:v>
                </c:pt>
                <c:pt idx="17">
                  <c:v>19.0</c:v>
                </c:pt>
                <c:pt idx="18">
                  <c:v>30.0</c:v>
                </c:pt>
                <c:pt idx="19">
                  <c:v>52.0</c:v>
                </c:pt>
                <c:pt idx="20">
                  <c:v>92.0</c:v>
                </c:pt>
                <c:pt idx="21">
                  <c:v>172.0</c:v>
                </c:pt>
                <c:pt idx="22">
                  <c:v>318.0</c:v>
                </c:pt>
                <c:pt idx="23">
                  <c:v>601.0</c:v>
                </c:pt>
              </c:numCache>
            </c:numRef>
          </c:val>
        </c:ser>
        <c:ser>
          <c:idx val="2"/>
          <c:order val="2"/>
          <c:tx>
            <c:strRef>
              <c:f>lat_async!$X$46</c:f>
              <c:strCache>
                <c:ptCount val="1"/>
                <c:pt idx="0">
                  <c:v>Post</c:v>
                </c:pt>
              </c:strCache>
            </c:strRef>
          </c:tx>
          <c:spPr>
            <a:ln>
              <a:solidFill>
                <a:srgbClr val="616161"/>
              </a:solidFill>
            </a:ln>
          </c:spPr>
          <c:invertIfNegative val="0"/>
          <c:cat>
            <c:strRef>
              <c:f>lat_async!$U$47:$U$70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  <c:pt idx="7">
                  <c:v>64</c:v>
                </c:pt>
                <c:pt idx="8">
                  <c:v>128</c:v>
                </c:pt>
                <c:pt idx="9">
                  <c:v>256</c:v>
                </c:pt>
                <c:pt idx="10">
                  <c:v>512</c:v>
                </c:pt>
                <c:pt idx="11">
                  <c:v>1K</c:v>
                </c:pt>
                <c:pt idx="12">
                  <c:v>2K</c:v>
                </c:pt>
                <c:pt idx="13">
                  <c:v>4K</c:v>
                </c:pt>
                <c:pt idx="14">
                  <c:v>8K</c:v>
                </c:pt>
                <c:pt idx="15">
                  <c:v>16K</c:v>
                </c:pt>
                <c:pt idx="16">
                  <c:v>32K</c:v>
                </c:pt>
                <c:pt idx="17">
                  <c:v>64K</c:v>
                </c:pt>
                <c:pt idx="18">
                  <c:v>128K</c:v>
                </c:pt>
                <c:pt idx="19">
                  <c:v>256K</c:v>
                </c:pt>
                <c:pt idx="20">
                  <c:v>512K</c:v>
                </c:pt>
                <c:pt idx="21">
                  <c:v>1M</c:v>
                </c:pt>
                <c:pt idx="22">
                  <c:v>2M</c:v>
                </c:pt>
                <c:pt idx="23">
                  <c:v>4M</c:v>
                </c:pt>
              </c:strCache>
            </c:strRef>
          </c:cat>
          <c:val>
            <c:numRef>
              <c:f>lat_async!$X$47:$X$70</c:f>
              <c:numCache>
                <c:formatCode>General</c:formatCode>
                <c:ptCount val="24"/>
                <c:pt idx="0">
                  <c:v>1.01</c:v>
                </c:pt>
                <c:pt idx="1">
                  <c:v>1.02</c:v>
                </c:pt>
                <c:pt idx="2">
                  <c:v>1.03</c:v>
                </c:pt>
                <c:pt idx="3">
                  <c:v>1.03</c:v>
                </c:pt>
                <c:pt idx="4">
                  <c:v>1.02</c:v>
                </c:pt>
                <c:pt idx="5">
                  <c:v>1.03</c:v>
                </c:pt>
                <c:pt idx="6">
                  <c:v>1.03</c:v>
                </c:pt>
                <c:pt idx="7">
                  <c:v>1.02</c:v>
                </c:pt>
                <c:pt idx="8">
                  <c:v>1.04</c:v>
                </c:pt>
                <c:pt idx="9">
                  <c:v>0.98</c:v>
                </c:pt>
                <c:pt idx="10">
                  <c:v>1.02</c:v>
                </c:pt>
                <c:pt idx="11">
                  <c:v>1.04</c:v>
                </c:pt>
                <c:pt idx="12">
                  <c:v>0.99</c:v>
                </c:pt>
                <c:pt idx="13">
                  <c:v>1.94</c:v>
                </c:pt>
                <c:pt idx="14">
                  <c:v>0.78</c:v>
                </c:pt>
                <c:pt idx="15">
                  <c:v>0.7</c:v>
                </c:pt>
                <c:pt idx="16">
                  <c:v>0.67</c:v>
                </c:pt>
                <c:pt idx="17">
                  <c:v>0.74</c:v>
                </c:pt>
                <c:pt idx="18">
                  <c:v>0.73</c:v>
                </c:pt>
                <c:pt idx="19">
                  <c:v>0.89</c:v>
                </c:pt>
                <c:pt idx="20">
                  <c:v>0.65</c:v>
                </c:pt>
                <c:pt idx="21">
                  <c:v>0.74</c:v>
                </c:pt>
                <c:pt idx="22">
                  <c:v>0.77</c:v>
                </c:pt>
                <c:pt idx="23">
                  <c:v>0.71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208074944"/>
        <c:axId val="208605232"/>
      </c:barChart>
      <c:catAx>
        <c:axId val="2080749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08605232"/>
        <c:crosses val="autoZero"/>
        <c:auto val="1"/>
        <c:lblAlgn val="ctr"/>
        <c:lblOffset val="100"/>
        <c:tickLblSkip val="2"/>
        <c:noMultiLvlLbl val="0"/>
      </c:catAx>
      <c:valAx>
        <c:axId val="20860523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Time</a:t>
                </a:r>
                <a:endParaRPr lang="zh-CN"/>
              </a:p>
            </c:rich>
          </c:tx>
          <c:layout>
            <c:manualLayout>
              <c:xMode val="edge"/>
              <c:yMode val="edge"/>
              <c:x val="0.0"/>
              <c:y val="0.354038036912053"/>
            </c:manualLayout>
          </c:layout>
          <c:overlay val="0"/>
        </c:title>
        <c:numFmt formatCode="0%" sourceLinked="1"/>
        <c:majorTickMark val="out"/>
        <c:minorTickMark val="none"/>
        <c:tickLblPos val="nextTo"/>
        <c:crossAx val="208074944"/>
        <c:crosses val="autoZero"/>
        <c:crossBetween val="between"/>
        <c:majorUnit val="0.2"/>
      </c:valAx>
    </c:plotArea>
    <c:legend>
      <c:legendPos val="r"/>
      <c:layout>
        <c:manualLayout>
          <c:xMode val="edge"/>
          <c:yMode val="edge"/>
          <c:x val="0.149424691944615"/>
          <c:y val="0.00215616797900262"/>
          <c:w val="0.850575276010474"/>
          <c:h val="0.0895720982989305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spPr>
    <a:extLst/>
  </c:spPr>
  <c:txPr>
    <a:bodyPr/>
    <a:lstStyle/>
    <a:p>
      <a:pPr>
        <a:defRPr sz="1100">
          <a:solidFill>
            <a:schemeClr val="tx1">
              <a:lumMod val="50000"/>
            </a:schemeClr>
          </a:solidFill>
        </a:defRPr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17189093656645"/>
          <c:y val="0.12547395517868"/>
          <c:w val="0.772549495937208"/>
          <c:h val="0.666074096507167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lat_async!$V$127</c:f>
              <c:strCache>
                <c:ptCount val="1"/>
                <c:pt idx="0">
                  <c:v>Waitall</c:v>
                </c:pt>
              </c:strCache>
            </c:strRef>
          </c:tx>
          <c:invertIfNegative val="0"/>
          <c:cat>
            <c:strRef>
              <c:f>lat_async!$U$128:$U$151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  <c:pt idx="7">
                  <c:v>64</c:v>
                </c:pt>
                <c:pt idx="8">
                  <c:v>128</c:v>
                </c:pt>
                <c:pt idx="9">
                  <c:v>256</c:v>
                </c:pt>
                <c:pt idx="10">
                  <c:v>512</c:v>
                </c:pt>
                <c:pt idx="11">
                  <c:v>1K</c:v>
                </c:pt>
                <c:pt idx="12">
                  <c:v>2K</c:v>
                </c:pt>
                <c:pt idx="13">
                  <c:v>4K</c:v>
                </c:pt>
                <c:pt idx="14">
                  <c:v>8K</c:v>
                </c:pt>
                <c:pt idx="15">
                  <c:v>16K</c:v>
                </c:pt>
                <c:pt idx="16">
                  <c:v>32K</c:v>
                </c:pt>
                <c:pt idx="17">
                  <c:v>64K</c:v>
                </c:pt>
                <c:pt idx="18">
                  <c:v>128K</c:v>
                </c:pt>
                <c:pt idx="19">
                  <c:v>256K</c:v>
                </c:pt>
                <c:pt idx="20">
                  <c:v>512K</c:v>
                </c:pt>
                <c:pt idx="21">
                  <c:v>1M</c:v>
                </c:pt>
                <c:pt idx="22">
                  <c:v>2M</c:v>
                </c:pt>
                <c:pt idx="23">
                  <c:v>4M</c:v>
                </c:pt>
              </c:strCache>
            </c:strRef>
          </c:cat>
          <c:val>
            <c:numRef>
              <c:f>lat_async!$V$128:$V$151</c:f>
              <c:numCache>
                <c:formatCode>General</c:formatCode>
                <c:ptCount val="24"/>
                <c:pt idx="0">
                  <c:v>0.13</c:v>
                </c:pt>
                <c:pt idx="1">
                  <c:v>0.11</c:v>
                </c:pt>
                <c:pt idx="2">
                  <c:v>0.1</c:v>
                </c:pt>
                <c:pt idx="3">
                  <c:v>0.08</c:v>
                </c:pt>
                <c:pt idx="4">
                  <c:v>0.07</c:v>
                </c:pt>
                <c:pt idx="5">
                  <c:v>0.07</c:v>
                </c:pt>
                <c:pt idx="6">
                  <c:v>0.07</c:v>
                </c:pt>
                <c:pt idx="7">
                  <c:v>0.08</c:v>
                </c:pt>
                <c:pt idx="8">
                  <c:v>0.07</c:v>
                </c:pt>
                <c:pt idx="9">
                  <c:v>0.04</c:v>
                </c:pt>
                <c:pt idx="10">
                  <c:v>0.08</c:v>
                </c:pt>
                <c:pt idx="11">
                  <c:v>0.08</c:v>
                </c:pt>
                <c:pt idx="12">
                  <c:v>0.09</c:v>
                </c:pt>
                <c:pt idx="13">
                  <c:v>0.05</c:v>
                </c:pt>
                <c:pt idx="14">
                  <c:v>0.12</c:v>
                </c:pt>
                <c:pt idx="15">
                  <c:v>0.09</c:v>
                </c:pt>
                <c:pt idx="16">
                  <c:v>0.11</c:v>
                </c:pt>
                <c:pt idx="17">
                  <c:v>0.08</c:v>
                </c:pt>
                <c:pt idx="18">
                  <c:v>0.14</c:v>
                </c:pt>
                <c:pt idx="19">
                  <c:v>0.21</c:v>
                </c:pt>
                <c:pt idx="20">
                  <c:v>0.03</c:v>
                </c:pt>
                <c:pt idx="21">
                  <c:v>0.32</c:v>
                </c:pt>
                <c:pt idx="22">
                  <c:v>0.36</c:v>
                </c:pt>
                <c:pt idx="23">
                  <c:v>1.42</c:v>
                </c:pt>
              </c:numCache>
            </c:numRef>
          </c:val>
        </c:ser>
        <c:ser>
          <c:idx val="1"/>
          <c:order val="1"/>
          <c:tx>
            <c:strRef>
              <c:f>lat_async!$W$127</c:f>
              <c:strCache>
                <c:ptCount val="1"/>
                <c:pt idx="0">
                  <c:v>Computation</c:v>
                </c:pt>
              </c:strCache>
            </c:strRef>
          </c:tx>
          <c:spPr>
            <a:ln>
              <a:solidFill>
                <a:srgbClr val="616161"/>
              </a:solidFill>
            </a:ln>
          </c:spPr>
          <c:invertIfNegative val="0"/>
          <c:cat>
            <c:strRef>
              <c:f>lat_async!$U$128:$U$151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  <c:pt idx="7">
                  <c:v>64</c:v>
                </c:pt>
                <c:pt idx="8">
                  <c:v>128</c:v>
                </c:pt>
                <c:pt idx="9">
                  <c:v>256</c:v>
                </c:pt>
                <c:pt idx="10">
                  <c:v>512</c:v>
                </c:pt>
                <c:pt idx="11">
                  <c:v>1K</c:v>
                </c:pt>
                <c:pt idx="12">
                  <c:v>2K</c:v>
                </c:pt>
                <c:pt idx="13">
                  <c:v>4K</c:v>
                </c:pt>
                <c:pt idx="14">
                  <c:v>8K</c:v>
                </c:pt>
                <c:pt idx="15">
                  <c:v>16K</c:v>
                </c:pt>
                <c:pt idx="16">
                  <c:v>32K</c:v>
                </c:pt>
                <c:pt idx="17">
                  <c:v>64K</c:v>
                </c:pt>
                <c:pt idx="18">
                  <c:v>128K</c:v>
                </c:pt>
                <c:pt idx="19">
                  <c:v>256K</c:v>
                </c:pt>
                <c:pt idx="20">
                  <c:v>512K</c:v>
                </c:pt>
                <c:pt idx="21">
                  <c:v>1M</c:v>
                </c:pt>
                <c:pt idx="22">
                  <c:v>2M</c:v>
                </c:pt>
                <c:pt idx="23">
                  <c:v>4M</c:v>
                </c:pt>
              </c:strCache>
            </c:strRef>
          </c:cat>
          <c:val>
            <c:numRef>
              <c:f>lat_async!$W$128:$W$151</c:f>
              <c:numCache>
                <c:formatCode>General</c:formatCode>
                <c:ptCount val="24"/>
                <c:pt idx="0">
                  <c:v>3.0</c:v>
                </c:pt>
                <c:pt idx="1">
                  <c:v>3.0</c:v>
                </c:pt>
                <c:pt idx="2">
                  <c:v>3.0</c:v>
                </c:pt>
                <c:pt idx="3">
                  <c:v>3.0</c:v>
                </c:pt>
                <c:pt idx="4">
                  <c:v>3.0</c:v>
                </c:pt>
                <c:pt idx="5">
                  <c:v>3.0</c:v>
                </c:pt>
                <c:pt idx="6">
                  <c:v>3.0</c:v>
                </c:pt>
                <c:pt idx="7">
                  <c:v>3.0</c:v>
                </c:pt>
                <c:pt idx="8">
                  <c:v>3.0</c:v>
                </c:pt>
                <c:pt idx="9">
                  <c:v>2.0</c:v>
                </c:pt>
                <c:pt idx="10">
                  <c:v>3.0</c:v>
                </c:pt>
                <c:pt idx="11">
                  <c:v>3.0</c:v>
                </c:pt>
                <c:pt idx="12">
                  <c:v>3.0</c:v>
                </c:pt>
                <c:pt idx="13">
                  <c:v>4.0</c:v>
                </c:pt>
                <c:pt idx="14">
                  <c:v>9.0</c:v>
                </c:pt>
                <c:pt idx="15">
                  <c:v>9.0</c:v>
                </c:pt>
                <c:pt idx="16">
                  <c:v>9.0</c:v>
                </c:pt>
                <c:pt idx="17">
                  <c:v>19.0</c:v>
                </c:pt>
                <c:pt idx="18">
                  <c:v>30.0</c:v>
                </c:pt>
                <c:pt idx="19">
                  <c:v>52.0</c:v>
                </c:pt>
                <c:pt idx="20">
                  <c:v>92.0</c:v>
                </c:pt>
                <c:pt idx="21">
                  <c:v>172.0</c:v>
                </c:pt>
                <c:pt idx="22">
                  <c:v>318.0</c:v>
                </c:pt>
                <c:pt idx="23">
                  <c:v>601.0</c:v>
                </c:pt>
              </c:numCache>
            </c:numRef>
          </c:val>
        </c:ser>
        <c:ser>
          <c:idx val="2"/>
          <c:order val="2"/>
          <c:tx>
            <c:strRef>
              <c:f>lat_async!$X$127</c:f>
              <c:strCache>
                <c:ptCount val="1"/>
                <c:pt idx="0">
                  <c:v>Post</c:v>
                </c:pt>
              </c:strCache>
            </c:strRef>
          </c:tx>
          <c:spPr>
            <a:ln>
              <a:solidFill>
                <a:srgbClr val="616161"/>
              </a:solidFill>
            </a:ln>
          </c:spPr>
          <c:invertIfNegative val="0"/>
          <c:cat>
            <c:strRef>
              <c:f>lat_async!$U$128:$U$151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  <c:pt idx="7">
                  <c:v>64</c:v>
                </c:pt>
                <c:pt idx="8">
                  <c:v>128</c:v>
                </c:pt>
                <c:pt idx="9">
                  <c:v>256</c:v>
                </c:pt>
                <c:pt idx="10">
                  <c:v>512</c:v>
                </c:pt>
                <c:pt idx="11">
                  <c:v>1K</c:v>
                </c:pt>
                <c:pt idx="12">
                  <c:v>2K</c:v>
                </c:pt>
                <c:pt idx="13">
                  <c:v>4K</c:v>
                </c:pt>
                <c:pt idx="14">
                  <c:v>8K</c:v>
                </c:pt>
                <c:pt idx="15">
                  <c:v>16K</c:v>
                </c:pt>
                <c:pt idx="16">
                  <c:v>32K</c:v>
                </c:pt>
                <c:pt idx="17">
                  <c:v>64K</c:v>
                </c:pt>
                <c:pt idx="18">
                  <c:v>128K</c:v>
                </c:pt>
                <c:pt idx="19">
                  <c:v>256K</c:v>
                </c:pt>
                <c:pt idx="20">
                  <c:v>512K</c:v>
                </c:pt>
                <c:pt idx="21">
                  <c:v>1M</c:v>
                </c:pt>
                <c:pt idx="22">
                  <c:v>2M</c:v>
                </c:pt>
                <c:pt idx="23">
                  <c:v>4M</c:v>
                </c:pt>
              </c:strCache>
            </c:strRef>
          </c:cat>
          <c:val>
            <c:numRef>
              <c:f>lat_async!$X$128:$X$151</c:f>
              <c:numCache>
                <c:formatCode>General</c:formatCode>
                <c:ptCount val="24"/>
                <c:pt idx="0">
                  <c:v>1.02</c:v>
                </c:pt>
                <c:pt idx="1">
                  <c:v>1.02</c:v>
                </c:pt>
                <c:pt idx="2">
                  <c:v>1.03</c:v>
                </c:pt>
                <c:pt idx="3">
                  <c:v>1.02</c:v>
                </c:pt>
                <c:pt idx="4">
                  <c:v>1.02</c:v>
                </c:pt>
                <c:pt idx="5">
                  <c:v>1.03</c:v>
                </c:pt>
                <c:pt idx="6">
                  <c:v>1.03</c:v>
                </c:pt>
                <c:pt idx="7">
                  <c:v>1.03</c:v>
                </c:pt>
                <c:pt idx="8">
                  <c:v>1.03</c:v>
                </c:pt>
                <c:pt idx="9">
                  <c:v>0.97</c:v>
                </c:pt>
                <c:pt idx="10">
                  <c:v>1.02</c:v>
                </c:pt>
                <c:pt idx="11">
                  <c:v>1.02</c:v>
                </c:pt>
                <c:pt idx="12">
                  <c:v>1.57</c:v>
                </c:pt>
                <c:pt idx="13">
                  <c:v>1.78</c:v>
                </c:pt>
                <c:pt idx="14">
                  <c:v>0.95</c:v>
                </c:pt>
                <c:pt idx="15">
                  <c:v>0.99</c:v>
                </c:pt>
                <c:pt idx="16">
                  <c:v>0.97</c:v>
                </c:pt>
                <c:pt idx="17">
                  <c:v>1.02</c:v>
                </c:pt>
                <c:pt idx="18">
                  <c:v>0.95</c:v>
                </c:pt>
                <c:pt idx="19">
                  <c:v>1.02</c:v>
                </c:pt>
                <c:pt idx="20">
                  <c:v>0.96</c:v>
                </c:pt>
                <c:pt idx="21">
                  <c:v>1.0</c:v>
                </c:pt>
                <c:pt idx="22">
                  <c:v>0.95</c:v>
                </c:pt>
                <c:pt idx="23">
                  <c:v>0.95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-13017840"/>
        <c:axId val="-13015792"/>
      </c:barChart>
      <c:catAx>
        <c:axId val="-130178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13015792"/>
        <c:crosses val="autoZero"/>
        <c:auto val="1"/>
        <c:lblAlgn val="ctr"/>
        <c:lblOffset val="100"/>
        <c:tickLblSkip val="2"/>
        <c:noMultiLvlLbl val="0"/>
      </c:catAx>
      <c:valAx>
        <c:axId val="-13015792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-13017840"/>
        <c:crosses val="autoZero"/>
        <c:crossBetween val="between"/>
        <c:majorUnit val="0.2"/>
      </c:valAx>
    </c:plotArea>
    <c:legend>
      <c:legendPos val="r"/>
      <c:layout>
        <c:manualLayout>
          <c:xMode val="edge"/>
          <c:yMode val="edge"/>
          <c:x val="0.112123971100661"/>
          <c:y val="0.00215611985677324"/>
          <c:w val="0.887876028899339"/>
          <c:h val="0.0895720982989305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spPr>
    <a:extLst/>
  </c:spPr>
  <c:txPr>
    <a:bodyPr/>
    <a:lstStyle/>
    <a:p>
      <a:pPr>
        <a:defRPr sz="1100">
          <a:solidFill>
            <a:schemeClr val="tx1">
              <a:lumMod val="50000"/>
            </a:schemeClr>
          </a:solidFill>
        </a:defRPr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68718174187617"/>
          <c:y val="0.135819444444444"/>
          <c:w val="0.788821495663296"/>
          <c:h val="0.59036657682387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'2dcart'!$C$8</c:f>
              <c:strCache>
                <c:ptCount val="1"/>
                <c:pt idx="0">
                  <c:v>Original MPI</c:v>
                </c:pt>
              </c:strCache>
            </c:strRef>
          </c:tx>
          <c:invertIfNegative val="0"/>
          <c:cat>
            <c:numRef>
              <c:f>'2dcart'!$B$9:$B$16</c:f>
              <c:numCache>
                <c:formatCode>General</c:formatCode>
                <c:ptCount val="8"/>
                <c:pt idx="0">
                  <c:v>2.0</c:v>
                </c:pt>
                <c:pt idx="1">
                  <c:v>4.0</c:v>
                </c:pt>
                <c:pt idx="2">
                  <c:v>8.0</c:v>
                </c:pt>
                <c:pt idx="3">
                  <c:v>16.0</c:v>
                </c:pt>
                <c:pt idx="4">
                  <c:v>32.0</c:v>
                </c:pt>
                <c:pt idx="5">
                  <c:v>64.0</c:v>
                </c:pt>
                <c:pt idx="6">
                  <c:v>128.0</c:v>
                </c:pt>
                <c:pt idx="7">
                  <c:v>512.0</c:v>
                </c:pt>
              </c:numCache>
            </c:numRef>
          </c:cat>
          <c:val>
            <c:numRef>
              <c:f>'2dcart'!$C$9:$C$16</c:f>
              <c:numCache>
                <c:formatCode>General</c:formatCode>
                <c:ptCount val="8"/>
                <c:pt idx="0">
                  <c:v>540.0599999999998</c:v>
                </c:pt>
                <c:pt idx="1">
                  <c:v>620.52</c:v>
                </c:pt>
                <c:pt idx="2">
                  <c:v>615.28</c:v>
                </c:pt>
                <c:pt idx="3">
                  <c:v>638.91</c:v>
                </c:pt>
                <c:pt idx="4">
                  <c:v>660.9499999999999</c:v>
                </c:pt>
                <c:pt idx="5">
                  <c:v>660.38</c:v>
                </c:pt>
                <c:pt idx="6">
                  <c:v>701.12</c:v>
                </c:pt>
                <c:pt idx="7">
                  <c:v>706.4299999999998</c:v>
                </c:pt>
              </c:numCache>
            </c:numRef>
          </c:val>
        </c:ser>
        <c:ser>
          <c:idx val="1"/>
          <c:order val="1"/>
          <c:tx>
            <c:strRef>
              <c:f>'2dcart'!$C$17</c:f>
              <c:strCache>
                <c:ptCount val="1"/>
                <c:pt idx="0">
                  <c:v>Thread(opt)</c:v>
                </c:pt>
              </c:strCache>
            </c:strRef>
          </c:tx>
          <c:invertIfNegative val="0"/>
          <c:cat>
            <c:numRef>
              <c:f>'2dcart'!$B$9:$B$16</c:f>
              <c:numCache>
                <c:formatCode>General</c:formatCode>
                <c:ptCount val="8"/>
                <c:pt idx="0">
                  <c:v>2.0</c:v>
                </c:pt>
                <c:pt idx="1">
                  <c:v>4.0</c:v>
                </c:pt>
                <c:pt idx="2">
                  <c:v>8.0</c:v>
                </c:pt>
                <c:pt idx="3">
                  <c:v>16.0</c:v>
                </c:pt>
                <c:pt idx="4">
                  <c:v>32.0</c:v>
                </c:pt>
                <c:pt idx="5">
                  <c:v>64.0</c:v>
                </c:pt>
                <c:pt idx="6">
                  <c:v>128.0</c:v>
                </c:pt>
                <c:pt idx="7">
                  <c:v>512.0</c:v>
                </c:pt>
              </c:numCache>
            </c:numRef>
          </c:cat>
          <c:val>
            <c:numRef>
              <c:f>'2dcart'!$C$18:$C$25</c:f>
              <c:numCache>
                <c:formatCode>General</c:formatCode>
                <c:ptCount val="8"/>
                <c:pt idx="0">
                  <c:v>374.11</c:v>
                </c:pt>
                <c:pt idx="1">
                  <c:v>478.04</c:v>
                </c:pt>
                <c:pt idx="2">
                  <c:v>497.53</c:v>
                </c:pt>
                <c:pt idx="3">
                  <c:v>540.58</c:v>
                </c:pt>
                <c:pt idx="4">
                  <c:v>566.48</c:v>
                </c:pt>
                <c:pt idx="5">
                  <c:v>575.4</c:v>
                </c:pt>
                <c:pt idx="6">
                  <c:v>671.69</c:v>
                </c:pt>
                <c:pt idx="7">
                  <c:v>607.54</c:v>
                </c:pt>
              </c:numCache>
            </c:numRef>
          </c:val>
        </c:ser>
        <c:ser>
          <c:idx val="2"/>
          <c:order val="2"/>
          <c:tx>
            <c:strRef>
              <c:f>'2dcart'!$C$26</c:f>
              <c:strCache>
                <c:ptCount val="1"/>
                <c:pt idx="0">
                  <c:v>Casper</c:v>
                </c:pt>
              </c:strCache>
            </c:strRef>
          </c:tx>
          <c:invertIfNegative val="0"/>
          <c:cat>
            <c:numRef>
              <c:f>'2dcart'!$B$9:$B$16</c:f>
              <c:numCache>
                <c:formatCode>General</c:formatCode>
                <c:ptCount val="8"/>
                <c:pt idx="0">
                  <c:v>2.0</c:v>
                </c:pt>
                <c:pt idx="1">
                  <c:v>4.0</c:v>
                </c:pt>
                <c:pt idx="2">
                  <c:v>8.0</c:v>
                </c:pt>
                <c:pt idx="3">
                  <c:v>16.0</c:v>
                </c:pt>
                <c:pt idx="4">
                  <c:v>32.0</c:v>
                </c:pt>
                <c:pt idx="5">
                  <c:v>64.0</c:v>
                </c:pt>
                <c:pt idx="6">
                  <c:v>128.0</c:v>
                </c:pt>
                <c:pt idx="7">
                  <c:v>512.0</c:v>
                </c:pt>
              </c:numCache>
            </c:numRef>
          </c:cat>
          <c:val>
            <c:numRef>
              <c:f>'2dcart'!$C$27:$C$34</c:f>
              <c:numCache>
                <c:formatCode>General</c:formatCode>
                <c:ptCount val="8"/>
                <c:pt idx="0">
                  <c:v>315.47</c:v>
                </c:pt>
                <c:pt idx="1">
                  <c:v>471.36</c:v>
                </c:pt>
                <c:pt idx="2">
                  <c:v>493.44</c:v>
                </c:pt>
                <c:pt idx="3">
                  <c:v>532.4499999999999</c:v>
                </c:pt>
                <c:pt idx="4">
                  <c:v>557.8099999999998</c:v>
                </c:pt>
                <c:pt idx="5">
                  <c:v>557.4499999999999</c:v>
                </c:pt>
                <c:pt idx="6">
                  <c:v>638.72</c:v>
                </c:pt>
                <c:pt idx="7">
                  <c:v>603.89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2890560"/>
        <c:axId val="-12887168"/>
      </c:barChart>
      <c:catAx>
        <c:axId val="-128905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Nodes (1 process per node)</a:t>
                </a:r>
                <a:endParaRPr lang="zh-CN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12887168"/>
        <c:crosses val="autoZero"/>
        <c:auto val="1"/>
        <c:lblAlgn val="ctr"/>
        <c:lblOffset val="100"/>
        <c:noMultiLvlLbl val="0"/>
      </c:catAx>
      <c:valAx>
        <c:axId val="-1288716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Time (us)</a:t>
                </a:r>
                <a:endParaRPr lang="zh-CN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1289056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36746626984127"/>
          <c:y val="0.00366527777777778"/>
          <c:w val="0.770019246031746"/>
          <c:h val="0.106315277777778"/>
        </c:manualLayout>
      </c:layout>
      <c:overlay val="0"/>
    </c:legend>
    <c:plotVisOnly val="1"/>
    <c:dispBlanksAs val="gap"/>
    <c:showDLblsOverMax val="0"/>
  </c:chart>
  <c:spPr>
    <a:extLst/>
  </c:spPr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78583947167894"/>
          <c:y val="0.135819444444444"/>
          <c:w val="0.778955846245026"/>
          <c:h val="0.5981513560804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'2dcart_knl'!$D$9</c:f>
              <c:strCache>
                <c:ptCount val="1"/>
                <c:pt idx="0">
                  <c:v>Original MPI</c:v>
                </c:pt>
              </c:strCache>
            </c:strRef>
          </c:tx>
          <c:invertIfNegative val="0"/>
          <c:cat>
            <c:numRef>
              <c:f>'2dcart_knl'!$C$10:$C$18</c:f>
              <c:numCache>
                <c:formatCode>General</c:formatCode>
                <c:ptCount val="9"/>
                <c:pt idx="0">
                  <c:v>2.0</c:v>
                </c:pt>
                <c:pt idx="1">
                  <c:v>4.0</c:v>
                </c:pt>
                <c:pt idx="2">
                  <c:v>8.0</c:v>
                </c:pt>
                <c:pt idx="3">
                  <c:v>16.0</c:v>
                </c:pt>
                <c:pt idx="4">
                  <c:v>32.0</c:v>
                </c:pt>
                <c:pt idx="5">
                  <c:v>64.0</c:v>
                </c:pt>
                <c:pt idx="6">
                  <c:v>128.0</c:v>
                </c:pt>
                <c:pt idx="7">
                  <c:v>256.0</c:v>
                </c:pt>
                <c:pt idx="8">
                  <c:v>512.0</c:v>
                </c:pt>
              </c:numCache>
            </c:numRef>
          </c:cat>
          <c:val>
            <c:numRef>
              <c:f>'2dcart_knl'!$D$10:$D$18</c:f>
              <c:numCache>
                <c:formatCode>General</c:formatCode>
                <c:ptCount val="9"/>
                <c:pt idx="0">
                  <c:v>674.99</c:v>
                </c:pt>
                <c:pt idx="1">
                  <c:v>645.9299999999998</c:v>
                </c:pt>
                <c:pt idx="2">
                  <c:v>733.58</c:v>
                </c:pt>
                <c:pt idx="3">
                  <c:v>854.1</c:v>
                </c:pt>
                <c:pt idx="4">
                  <c:v>859.52</c:v>
                </c:pt>
                <c:pt idx="5">
                  <c:v>850.47</c:v>
                </c:pt>
                <c:pt idx="6">
                  <c:v>857.8</c:v>
                </c:pt>
                <c:pt idx="7">
                  <c:v>914.52</c:v>
                </c:pt>
                <c:pt idx="8">
                  <c:v>920.3499999999999</c:v>
                </c:pt>
              </c:numCache>
            </c:numRef>
          </c:val>
        </c:ser>
        <c:ser>
          <c:idx val="1"/>
          <c:order val="1"/>
          <c:tx>
            <c:strRef>
              <c:f>'2dcart_knl'!$D$20</c:f>
              <c:strCache>
                <c:ptCount val="1"/>
                <c:pt idx="0">
                  <c:v>Thread(opt)</c:v>
                </c:pt>
              </c:strCache>
            </c:strRef>
          </c:tx>
          <c:invertIfNegative val="0"/>
          <c:cat>
            <c:numRef>
              <c:f>'2dcart_knl'!$C$10:$C$18</c:f>
              <c:numCache>
                <c:formatCode>General</c:formatCode>
                <c:ptCount val="9"/>
                <c:pt idx="0">
                  <c:v>2.0</c:v>
                </c:pt>
                <c:pt idx="1">
                  <c:v>4.0</c:v>
                </c:pt>
                <c:pt idx="2">
                  <c:v>8.0</c:v>
                </c:pt>
                <c:pt idx="3">
                  <c:v>16.0</c:v>
                </c:pt>
                <c:pt idx="4">
                  <c:v>32.0</c:v>
                </c:pt>
                <c:pt idx="5">
                  <c:v>64.0</c:v>
                </c:pt>
                <c:pt idx="6">
                  <c:v>128.0</c:v>
                </c:pt>
                <c:pt idx="7">
                  <c:v>256.0</c:v>
                </c:pt>
                <c:pt idx="8">
                  <c:v>512.0</c:v>
                </c:pt>
              </c:numCache>
            </c:numRef>
          </c:cat>
          <c:val>
            <c:numRef>
              <c:f>'2dcart_knl'!$D$21:$D$29</c:f>
              <c:numCache>
                <c:formatCode>General</c:formatCode>
                <c:ptCount val="9"/>
                <c:pt idx="0">
                  <c:v>576.27</c:v>
                </c:pt>
                <c:pt idx="1">
                  <c:v>679.3399999999999</c:v>
                </c:pt>
                <c:pt idx="2">
                  <c:v>701.48</c:v>
                </c:pt>
                <c:pt idx="3">
                  <c:v>836.23</c:v>
                </c:pt>
                <c:pt idx="4">
                  <c:v>843.8099999999998</c:v>
                </c:pt>
                <c:pt idx="5">
                  <c:v>839.13</c:v>
                </c:pt>
                <c:pt idx="6">
                  <c:v>840.41</c:v>
                </c:pt>
                <c:pt idx="7">
                  <c:v>949.3599999999999</c:v>
                </c:pt>
                <c:pt idx="8">
                  <c:v>950.8199999999999</c:v>
                </c:pt>
              </c:numCache>
            </c:numRef>
          </c:val>
        </c:ser>
        <c:ser>
          <c:idx val="2"/>
          <c:order val="2"/>
          <c:tx>
            <c:strRef>
              <c:f>'2dcart_knl'!$D$30</c:f>
              <c:strCache>
                <c:ptCount val="1"/>
                <c:pt idx="0">
                  <c:v>Casper</c:v>
                </c:pt>
              </c:strCache>
            </c:strRef>
          </c:tx>
          <c:invertIfNegative val="0"/>
          <c:cat>
            <c:numRef>
              <c:f>'2dcart_knl'!$C$10:$C$18</c:f>
              <c:numCache>
                <c:formatCode>General</c:formatCode>
                <c:ptCount val="9"/>
                <c:pt idx="0">
                  <c:v>2.0</c:v>
                </c:pt>
                <c:pt idx="1">
                  <c:v>4.0</c:v>
                </c:pt>
                <c:pt idx="2">
                  <c:v>8.0</c:v>
                </c:pt>
                <c:pt idx="3">
                  <c:v>16.0</c:v>
                </c:pt>
                <c:pt idx="4">
                  <c:v>32.0</c:v>
                </c:pt>
                <c:pt idx="5">
                  <c:v>64.0</c:v>
                </c:pt>
                <c:pt idx="6">
                  <c:v>128.0</c:v>
                </c:pt>
                <c:pt idx="7">
                  <c:v>256.0</c:v>
                </c:pt>
                <c:pt idx="8">
                  <c:v>512.0</c:v>
                </c:pt>
              </c:numCache>
            </c:numRef>
          </c:cat>
          <c:val>
            <c:numRef>
              <c:f>'2dcart_knl'!$D$31:$D$39</c:f>
              <c:numCache>
                <c:formatCode>General</c:formatCode>
                <c:ptCount val="9"/>
                <c:pt idx="0">
                  <c:v>466.51</c:v>
                </c:pt>
                <c:pt idx="1">
                  <c:v>469.69</c:v>
                </c:pt>
                <c:pt idx="2">
                  <c:v>601.12</c:v>
                </c:pt>
                <c:pt idx="3">
                  <c:v>774.8499999999999</c:v>
                </c:pt>
                <c:pt idx="4">
                  <c:v>784.14</c:v>
                </c:pt>
                <c:pt idx="5">
                  <c:v>780.48</c:v>
                </c:pt>
                <c:pt idx="6">
                  <c:v>779.8</c:v>
                </c:pt>
                <c:pt idx="7">
                  <c:v>906.98</c:v>
                </c:pt>
                <c:pt idx="8">
                  <c:v>910.01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3087456"/>
        <c:axId val="322919920"/>
      </c:barChart>
      <c:catAx>
        <c:axId val="3530874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Nodes (1 process per node)</a:t>
                </a:r>
                <a:endParaRPr lang="zh-CN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22919920"/>
        <c:crosses val="autoZero"/>
        <c:auto val="1"/>
        <c:lblAlgn val="ctr"/>
        <c:lblOffset val="100"/>
        <c:noMultiLvlLbl val="0"/>
      </c:catAx>
      <c:valAx>
        <c:axId val="32291992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Time (us)</a:t>
                </a:r>
                <a:endParaRPr lang="zh-CN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5308745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36746626984127"/>
          <c:y val="0.00366527777777778"/>
          <c:w val="0.770019246031746"/>
          <c:h val="0.106315277777778"/>
        </c:manualLayout>
      </c:layout>
      <c:overlay val="0"/>
    </c:legend>
    <c:plotVisOnly val="1"/>
    <c:dispBlanksAs val="gap"/>
    <c:showDLblsOverMax val="0"/>
  </c:chart>
  <c:spPr>
    <a:extLst/>
  </c:spPr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84124998637893"/>
          <c:y val="0.0594148585783084"/>
          <c:w val="0.621143047459803"/>
          <c:h val="0.706324155794871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dmmap_overhead!$Q$3</c:f>
              <c:strCache>
                <c:ptCount val="1"/>
                <c:pt idx="0">
                  <c:v>System Interrupts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dmmap_overhead!$N$4:$N$9</c:f>
              <c:numCache>
                <c:formatCode>General</c:formatCode>
                <c:ptCount val="6"/>
                <c:pt idx="0">
                  <c:v>1.0</c:v>
                </c:pt>
                <c:pt idx="1">
                  <c:v>4.0</c:v>
                </c:pt>
                <c:pt idx="2">
                  <c:v>16.0</c:v>
                </c:pt>
                <c:pt idx="3">
                  <c:v>64.0</c:v>
                </c:pt>
                <c:pt idx="4">
                  <c:v>256.0</c:v>
                </c:pt>
                <c:pt idx="5">
                  <c:v>1024.0</c:v>
                </c:pt>
              </c:numCache>
            </c:numRef>
          </c:cat>
          <c:val>
            <c:numRef>
              <c:f>dmmap_overhead!$Q$4:$Q$9</c:f>
              <c:numCache>
                <c:formatCode>0_ </c:formatCode>
                <c:ptCount val="6"/>
                <c:pt idx="0">
                  <c:v>9897.5</c:v>
                </c:pt>
                <c:pt idx="1">
                  <c:v>10791.5</c:v>
                </c:pt>
                <c:pt idx="2">
                  <c:v>11248.0</c:v>
                </c:pt>
                <c:pt idx="3">
                  <c:v>26783.0</c:v>
                </c:pt>
                <c:pt idx="4">
                  <c:v>22448.0</c:v>
                </c:pt>
                <c:pt idx="5">
                  <c:v>87561.0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3597600"/>
        <c:axId val="43595216"/>
      </c:barChart>
      <c:lineChart>
        <c:grouping val="standard"/>
        <c:varyColors val="0"/>
        <c:ser>
          <c:idx val="0"/>
          <c:order val="0"/>
          <c:tx>
            <c:strRef>
              <c:f>dmmap_overhead!$O$3</c:f>
              <c:strCache>
                <c:ptCount val="1"/>
                <c:pt idx="0">
                  <c:v>Original MPI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dmmap_overhead!$N$4:$N$9</c:f>
              <c:numCache>
                <c:formatCode>General</c:formatCode>
                <c:ptCount val="6"/>
                <c:pt idx="0">
                  <c:v>1.0</c:v>
                </c:pt>
                <c:pt idx="1">
                  <c:v>4.0</c:v>
                </c:pt>
                <c:pt idx="2">
                  <c:v>16.0</c:v>
                </c:pt>
                <c:pt idx="3">
                  <c:v>64.0</c:v>
                </c:pt>
                <c:pt idx="4">
                  <c:v>256.0</c:v>
                </c:pt>
                <c:pt idx="5">
                  <c:v>1024.0</c:v>
                </c:pt>
              </c:numCache>
            </c:numRef>
          </c:cat>
          <c:val>
            <c:numRef>
              <c:f>dmmap_overhead!$O$4:$O$9</c:f>
              <c:numCache>
                <c:formatCode>General</c:formatCode>
                <c:ptCount val="6"/>
                <c:pt idx="0">
                  <c:v>0.146952</c:v>
                </c:pt>
                <c:pt idx="1">
                  <c:v>0.146544</c:v>
                </c:pt>
                <c:pt idx="2">
                  <c:v>0.149356</c:v>
                </c:pt>
                <c:pt idx="3">
                  <c:v>0.17835</c:v>
                </c:pt>
                <c:pt idx="4">
                  <c:v>0.337253</c:v>
                </c:pt>
                <c:pt idx="5">
                  <c:v>1.044697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dmmap_overhead!$P$3</c:f>
              <c:strCache>
                <c:ptCount val="1"/>
                <c:pt idx="0">
                  <c:v>DMMAP-based async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dmmap_overhead!$N$4:$N$9</c:f>
              <c:numCache>
                <c:formatCode>General</c:formatCode>
                <c:ptCount val="6"/>
                <c:pt idx="0">
                  <c:v>1.0</c:v>
                </c:pt>
                <c:pt idx="1">
                  <c:v>4.0</c:v>
                </c:pt>
                <c:pt idx="2">
                  <c:v>16.0</c:v>
                </c:pt>
                <c:pt idx="3">
                  <c:v>64.0</c:v>
                </c:pt>
                <c:pt idx="4">
                  <c:v>256.0</c:v>
                </c:pt>
                <c:pt idx="5">
                  <c:v>1024.0</c:v>
                </c:pt>
              </c:numCache>
            </c:numRef>
          </c:cat>
          <c:val>
            <c:numRef>
              <c:f>dmmap_overhead!$P$4:$P$9</c:f>
              <c:numCache>
                <c:formatCode>General</c:formatCode>
                <c:ptCount val="6"/>
                <c:pt idx="0">
                  <c:v>0.00932099999999999</c:v>
                </c:pt>
                <c:pt idx="1">
                  <c:v>0.033704</c:v>
                </c:pt>
                <c:pt idx="2">
                  <c:v>0.137114</c:v>
                </c:pt>
                <c:pt idx="3">
                  <c:v>0.547878</c:v>
                </c:pt>
                <c:pt idx="4">
                  <c:v>2.168084</c:v>
                </c:pt>
                <c:pt idx="5">
                  <c:v>8.738380999999997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3432112"/>
        <c:axId val="43435744"/>
      </c:lineChart>
      <c:catAx>
        <c:axId val="434321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</a:schemeClr>
                    </a:solidFill>
                    <a:latin typeface="Arial" charset="0"/>
                    <a:ea typeface="Arial" charset="0"/>
                    <a:cs typeface="Arial" charset="0"/>
                  </a:defRPr>
                </a:pPr>
                <a:r>
                  <a:rPr lang="en-US"/>
                  <a:t>Number of Operations</a:t>
                </a:r>
                <a:endParaRPr lang="zh-CN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pPr>
            <a:endParaRPr lang="en-US"/>
          </a:p>
        </c:txPr>
        <c:crossAx val="43435744"/>
        <c:crosses val="autoZero"/>
        <c:auto val="1"/>
        <c:lblAlgn val="ctr"/>
        <c:lblOffset val="100"/>
        <c:noMultiLvlLbl val="0"/>
      </c:catAx>
      <c:valAx>
        <c:axId val="43435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</a:schemeClr>
                    </a:solidFill>
                    <a:latin typeface="Arial" charset="0"/>
                    <a:ea typeface="Arial" charset="0"/>
                    <a:cs typeface="Arial" charset="0"/>
                  </a:defRPr>
                </a:pPr>
                <a:r>
                  <a:rPr lang="en-US"/>
                  <a:t>Execution Time on Rank 0(ms)</a:t>
                </a:r>
                <a:endParaRPr lang="zh-CN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pPr>
            <a:endParaRPr lang="en-US"/>
          </a:p>
        </c:txPr>
        <c:crossAx val="43432112"/>
        <c:crosses val="autoZero"/>
        <c:crossBetween val="between"/>
        <c:majorUnit val="2.0"/>
      </c:valAx>
      <c:valAx>
        <c:axId val="43595216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</a:schemeClr>
                    </a:solidFill>
                    <a:latin typeface="Arial" charset="0"/>
                    <a:ea typeface="Arial" charset="0"/>
                    <a:cs typeface="Arial" charset="0"/>
                  </a:defRPr>
                </a:pPr>
                <a:r>
                  <a:rPr lang="en-US"/>
                  <a:t>Interrupts</a:t>
                </a:r>
                <a:endParaRPr lang="zh-CN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defRPr>
              </a:pPr>
              <a:endParaRPr lang="en-US"/>
            </a:p>
          </c:txPr>
        </c:title>
        <c:numFmt formatCode="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pPr>
            <a:endParaRPr lang="en-US"/>
          </a:p>
        </c:txPr>
        <c:crossAx val="43597600"/>
        <c:crosses val="max"/>
        <c:crossBetween val="between"/>
        <c:majorUnit val="20000.0"/>
      </c:valAx>
      <c:catAx>
        <c:axId val="435976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3595216"/>
        <c:crosses val="autoZero"/>
        <c:auto val="1"/>
        <c:lblAlgn val="ctr"/>
        <c:lblOffset val="100"/>
        <c:noMultiLvlLbl val="0"/>
      </c:cat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194181786481863"/>
          <c:y val="0.041197533496356"/>
          <c:w val="0.450717431503734"/>
          <c:h val="0.38283664600126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75000"/>
                </a:schemeClr>
              </a:solidFill>
              <a:latin typeface="Arial" charset="0"/>
              <a:ea typeface="Arial" charset="0"/>
              <a:cs typeface="Arial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>
              <a:lumMod val="75000"/>
            </a:schemeClr>
          </a:solidFill>
          <a:latin typeface="Arial" charset="0"/>
          <a:ea typeface="Arial" charset="0"/>
          <a:cs typeface="Arial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205204369319361"/>
          <c:y val="0.0499995313085864"/>
          <c:w val="0.78396137218789"/>
          <c:h val="0.627609205099362"/>
        </c:manualLayout>
      </c:layout>
      <c:lineChart>
        <c:grouping val="standard"/>
        <c:varyColors val="0"/>
        <c:ser>
          <c:idx val="0"/>
          <c:order val="0"/>
          <c:tx>
            <c:strRef>
              <c:f>lat_overhead!$Q$4</c:f>
              <c:strCache>
                <c:ptCount val="1"/>
                <c:pt idx="0">
                  <c:v>Original MPI</c:v>
                </c:pt>
              </c:strCache>
            </c:strRef>
          </c:tx>
          <c:spPr>
            <a:ln w="28575" cmpd="sng">
              <a:solidFill>
                <a:srgbClr val="1F497D"/>
              </a:solidFill>
            </a:ln>
            <a:effectLst/>
          </c:spPr>
          <c:marker>
            <c:spPr>
              <a:solidFill>
                <a:srgbClr val="1F497D"/>
              </a:solidFill>
              <a:ln w="28575" cmpd="sng">
                <a:solidFill>
                  <a:srgbClr val="1F497D"/>
                </a:solidFill>
              </a:ln>
              <a:effectLst/>
            </c:spPr>
          </c:marker>
          <c:cat>
            <c:strRef>
              <c:f>lat_overhead!$N$5:$N$28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  <c:pt idx="7">
                  <c:v>64</c:v>
                </c:pt>
                <c:pt idx="8">
                  <c:v>128</c:v>
                </c:pt>
                <c:pt idx="9">
                  <c:v>256</c:v>
                </c:pt>
                <c:pt idx="10">
                  <c:v>512</c:v>
                </c:pt>
                <c:pt idx="11">
                  <c:v>1K</c:v>
                </c:pt>
                <c:pt idx="12">
                  <c:v>2K</c:v>
                </c:pt>
                <c:pt idx="13">
                  <c:v>4K</c:v>
                </c:pt>
                <c:pt idx="14">
                  <c:v>8K</c:v>
                </c:pt>
                <c:pt idx="15">
                  <c:v>16K</c:v>
                </c:pt>
                <c:pt idx="16">
                  <c:v>32K</c:v>
                </c:pt>
                <c:pt idx="17">
                  <c:v>64K</c:v>
                </c:pt>
                <c:pt idx="18">
                  <c:v>128K</c:v>
                </c:pt>
                <c:pt idx="19">
                  <c:v>256K</c:v>
                </c:pt>
                <c:pt idx="20">
                  <c:v>512K</c:v>
                </c:pt>
                <c:pt idx="21">
                  <c:v>1M</c:v>
                </c:pt>
                <c:pt idx="22">
                  <c:v>2M</c:v>
                </c:pt>
                <c:pt idx="23">
                  <c:v>4M</c:v>
                </c:pt>
              </c:strCache>
            </c:strRef>
          </c:cat>
          <c:val>
            <c:numRef>
              <c:f>lat_overhead!$Q$5:$Q$28</c:f>
              <c:numCache>
                <c:formatCode>General</c:formatCode>
                <c:ptCount val="24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1.0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1.0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  <c:pt idx="15">
                  <c:v>1.0</c:v>
                </c:pt>
                <c:pt idx="16">
                  <c:v>1.0</c:v>
                </c:pt>
                <c:pt idx="17">
                  <c:v>1.0</c:v>
                </c:pt>
                <c:pt idx="18">
                  <c:v>1.0</c:v>
                </c:pt>
                <c:pt idx="19">
                  <c:v>1.0</c:v>
                </c:pt>
                <c:pt idx="20">
                  <c:v>1.0</c:v>
                </c:pt>
                <c:pt idx="21">
                  <c:v>1.0</c:v>
                </c:pt>
                <c:pt idx="22">
                  <c:v>1.0</c:v>
                </c:pt>
                <c:pt idx="23">
                  <c:v>1.0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lat_overhead!$Q$29</c:f>
              <c:strCache>
                <c:ptCount val="1"/>
                <c:pt idx="0">
                  <c:v>Thread</c:v>
                </c:pt>
              </c:strCache>
            </c:strRef>
          </c:tx>
          <c:spPr>
            <a:ln w="28575" cmpd="sng"/>
          </c:spPr>
          <c:marker>
            <c:spPr>
              <a:ln w="28575" cmpd="sng"/>
            </c:spPr>
          </c:marker>
          <c:val>
            <c:numRef>
              <c:f>lat_overhead!$Q$30:$Q$53</c:f>
              <c:numCache>
                <c:formatCode>General</c:formatCode>
                <c:ptCount val="24"/>
                <c:pt idx="0">
                  <c:v>7.430232558139534</c:v>
                </c:pt>
                <c:pt idx="1">
                  <c:v>7.348837209302326</c:v>
                </c:pt>
                <c:pt idx="2">
                  <c:v>7.294117647058817</c:v>
                </c:pt>
                <c:pt idx="3">
                  <c:v>7.51764705882353</c:v>
                </c:pt>
                <c:pt idx="4">
                  <c:v>7.714285714285709</c:v>
                </c:pt>
                <c:pt idx="5">
                  <c:v>7.595238095238095</c:v>
                </c:pt>
                <c:pt idx="6">
                  <c:v>7.523809523809524</c:v>
                </c:pt>
                <c:pt idx="7">
                  <c:v>7.488095238095235</c:v>
                </c:pt>
                <c:pt idx="8">
                  <c:v>7.535714285714286</c:v>
                </c:pt>
                <c:pt idx="9">
                  <c:v>7.547619047619047</c:v>
                </c:pt>
                <c:pt idx="10">
                  <c:v>7.376470588235294</c:v>
                </c:pt>
                <c:pt idx="11">
                  <c:v>8.03529411764706</c:v>
                </c:pt>
                <c:pt idx="12">
                  <c:v>8.151162790697668</c:v>
                </c:pt>
                <c:pt idx="13">
                  <c:v>8.225806451612903</c:v>
                </c:pt>
                <c:pt idx="14">
                  <c:v>2.870069605568446</c:v>
                </c:pt>
                <c:pt idx="15">
                  <c:v>2.40891472868217</c:v>
                </c:pt>
                <c:pt idx="16">
                  <c:v>1.993224932249323</c:v>
                </c:pt>
                <c:pt idx="17">
                  <c:v>1.626485568760611</c:v>
                </c:pt>
                <c:pt idx="18">
                  <c:v>1.357940747935891</c:v>
                </c:pt>
                <c:pt idx="19">
                  <c:v>1.19166229680126</c:v>
                </c:pt>
                <c:pt idx="20">
                  <c:v>1.097284759175877</c:v>
                </c:pt>
                <c:pt idx="21">
                  <c:v>1.051898293277604</c:v>
                </c:pt>
                <c:pt idx="22">
                  <c:v>1.043140547916448</c:v>
                </c:pt>
                <c:pt idx="23">
                  <c:v>1.033236459709379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lat_overhead!$Q$55</c:f>
              <c:strCache>
                <c:ptCount val="1"/>
                <c:pt idx="0">
                  <c:v>Thread(opt)</c:v>
                </c:pt>
              </c:strCache>
            </c:strRef>
          </c:tx>
          <c:spPr>
            <a:ln w="28575" cmpd="sng"/>
          </c:spPr>
          <c:marker>
            <c:spPr>
              <a:ln w="28575" cmpd="sng"/>
            </c:spPr>
          </c:marker>
          <c:val>
            <c:numRef>
              <c:f>lat_overhead!$Q$56:$Q$79</c:f>
              <c:numCache>
                <c:formatCode>General</c:formatCode>
                <c:ptCount val="24"/>
                <c:pt idx="0">
                  <c:v>1.0</c:v>
                </c:pt>
                <c:pt idx="1">
                  <c:v>0.988372093023256</c:v>
                </c:pt>
                <c:pt idx="2">
                  <c:v>0.988235294117647</c:v>
                </c:pt>
                <c:pt idx="3">
                  <c:v>0.988235294117647</c:v>
                </c:pt>
                <c:pt idx="4">
                  <c:v>0.988095238095238</c:v>
                </c:pt>
                <c:pt idx="5">
                  <c:v>0.988095238095238</c:v>
                </c:pt>
                <c:pt idx="6">
                  <c:v>0.988095238095238</c:v>
                </c:pt>
                <c:pt idx="7">
                  <c:v>0.988095238095238</c:v>
                </c:pt>
                <c:pt idx="8">
                  <c:v>0.988095238095238</c:v>
                </c:pt>
                <c:pt idx="9">
                  <c:v>0.976190476190476</c:v>
                </c:pt>
                <c:pt idx="10">
                  <c:v>0.964705882352941</c:v>
                </c:pt>
                <c:pt idx="11">
                  <c:v>0.964705882352941</c:v>
                </c:pt>
                <c:pt idx="12">
                  <c:v>0.953488372093023</c:v>
                </c:pt>
                <c:pt idx="13">
                  <c:v>0.956989247311828</c:v>
                </c:pt>
                <c:pt idx="14">
                  <c:v>2.313225058004641</c:v>
                </c:pt>
                <c:pt idx="15">
                  <c:v>2.106589147286821</c:v>
                </c:pt>
                <c:pt idx="16">
                  <c:v>1.735772357723577</c:v>
                </c:pt>
                <c:pt idx="17">
                  <c:v>1.451612903225807</c:v>
                </c:pt>
                <c:pt idx="18">
                  <c:v>1.261777561923264</c:v>
                </c:pt>
                <c:pt idx="19">
                  <c:v>1.137650760356581</c:v>
                </c:pt>
                <c:pt idx="20">
                  <c:v>1.06713057715923</c:v>
                </c:pt>
                <c:pt idx="21">
                  <c:v>1.037269244165796</c:v>
                </c:pt>
                <c:pt idx="22">
                  <c:v>1.020293201777405</c:v>
                </c:pt>
                <c:pt idx="23">
                  <c:v>1.015957727873183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lat_overhead!$Q$81</c:f>
              <c:strCache>
                <c:ptCount val="1"/>
                <c:pt idx="0">
                  <c:v>CspII(tag)</c:v>
                </c:pt>
              </c:strCache>
            </c:strRef>
          </c:tx>
          <c:val>
            <c:numRef>
              <c:f>lat_overhead!$Q$82:$Q$105</c:f>
              <c:numCache>
                <c:formatCode>General</c:formatCode>
                <c:ptCount val="24"/>
                <c:pt idx="0">
                  <c:v>2.255813953488372</c:v>
                </c:pt>
                <c:pt idx="1">
                  <c:v>2.255813953488372</c:v>
                </c:pt>
                <c:pt idx="2">
                  <c:v>2.270588235294118</c:v>
                </c:pt>
                <c:pt idx="3">
                  <c:v>2.247058823529412</c:v>
                </c:pt>
                <c:pt idx="4">
                  <c:v>2.261904761904762</c:v>
                </c:pt>
                <c:pt idx="5">
                  <c:v>2.273809523809524</c:v>
                </c:pt>
                <c:pt idx="6">
                  <c:v>2.261904761904762</c:v>
                </c:pt>
                <c:pt idx="7">
                  <c:v>2.261904761904762</c:v>
                </c:pt>
                <c:pt idx="8">
                  <c:v>2.261904761904762</c:v>
                </c:pt>
                <c:pt idx="9">
                  <c:v>2.273809523809524</c:v>
                </c:pt>
                <c:pt idx="10">
                  <c:v>2.28235294117647</c:v>
                </c:pt>
                <c:pt idx="11">
                  <c:v>2.576470588235294</c:v>
                </c:pt>
                <c:pt idx="12">
                  <c:v>2.860465116279064</c:v>
                </c:pt>
                <c:pt idx="13">
                  <c:v>3.268817204301075</c:v>
                </c:pt>
                <c:pt idx="14">
                  <c:v>1.273781902552204</c:v>
                </c:pt>
                <c:pt idx="15">
                  <c:v>1.242248062015504</c:v>
                </c:pt>
                <c:pt idx="16">
                  <c:v>1.173441734417344</c:v>
                </c:pt>
                <c:pt idx="17">
                  <c:v>1.117996604414262</c:v>
                </c:pt>
                <c:pt idx="18">
                  <c:v>1.06945118989801</c:v>
                </c:pt>
                <c:pt idx="19">
                  <c:v>1.04116413214473</c:v>
                </c:pt>
                <c:pt idx="20">
                  <c:v>1.023877745940783</c:v>
                </c:pt>
                <c:pt idx="21">
                  <c:v>1.015952629745733</c:v>
                </c:pt>
                <c:pt idx="22">
                  <c:v>1.009621776704804</c:v>
                </c:pt>
                <c:pt idx="23">
                  <c:v>1.007151034786438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lat_overhead!$Q$107</c:f>
              <c:strCache>
                <c:ptCount val="1"/>
                <c:pt idx="0">
                  <c:v>CspII(dup)</c:v>
                </c:pt>
              </c:strCache>
            </c:strRef>
          </c:tx>
          <c:spPr>
            <a:ln w="28575" cmpd="sng"/>
          </c:spPr>
          <c:marker>
            <c:spPr>
              <a:ln w="28575" cmpd="sng"/>
            </c:spPr>
          </c:marker>
          <c:val>
            <c:numRef>
              <c:f>lat_overhead!$Q$108:$Q$131</c:f>
              <c:numCache>
                <c:formatCode>General</c:formatCode>
                <c:ptCount val="24"/>
                <c:pt idx="0">
                  <c:v>2.255813953488372</c:v>
                </c:pt>
                <c:pt idx="1">
                  <c:v>2.244186046511627</c:v>
                </c:pt>
                <c:pt idx="2">
                  <c:v>2.270588235294118</c:v>
                </c:pt>
                <c:pt idx="3">
                  <c:v>2.258823529411765</c:v>
                </c:pt>
                <c:pt idx="4">
                  <c:v>2.261904761904762</c:v>
                </c:pt>
                <c:pt idx="5">
                  <c:v>2.261904761904762</c:v>
                </c:pt>
                <c:pt idx="6">
                  <c:v>2.273809523809524</c:v>
                </c:pt>
                <c:pt idx="7">
                  <c:v>2.273809523809524</c:v>
                </c:pt>
                <c:pt idx="8">
                  <c:v>2.285714285714286</c:v>
                </c:pt>
                <c:pt idx="9">
                  <c:v>2.297619047619047</c:v>
                </c:pt>
                <c:pt idx="10">
                  <c:v>2.294117647058823</c:v>
                </c:pt>
                <c:pt idx="11">
                  <c:v>2.588235294117647</c:v>
                </c:pt>
                <c:pt idx="12">
                  <c:v>2.872093023255808</c:v>
                </c:pt>
                <c:pt idx="13">
                  <c:v>3.258064516129032</c:v>
                </c:pt>
                <c:pt idx="14">
                  <c:v>1.280742459396752</c:v>
                </c:pt>
                <c:pt idx="15">
                  <c:v>1.246124031007752</c:v>
                </c:pt>
                <c:pt idx="16">
                  <c:v>1.177506775067751</c:v>
                </c:pt>
                <c:pt idx="17">
                  <c:v>1.117147707979627</c:v>
                </c:pt>
                <c:pt idx="18">
                  <c:v>1.06847984458475</c:v>
                </c:pt>
                <c:pt idx="19">
                  <c:v>1.04116413214473</c:v>
                </c:pt>
                <c:pt idx="20">
                  <c:v>1.024014190203302</c:v>
                </c:pt>
                <c:pt idx="21">
                  <c:v>1.015882967607105</c:v>
                </c:pt>
                <c:pt idx="22">
                  <c:v>1.009936671215143</c:v>
                </c:pt>
                <c:pt idx="23">
                  <c:v>1.007239101717305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5446912"/>
        <c:axId val="395563360"/>
      </c:lineChart>
      <c:catAx>
        <c:axId val="3954469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Message Size (Bytes)</a:t>
                </a:r>
                <a:endParaRPr lang="zh-CN"/>
              </a:p>
            </c:rich>
          </c:tx>
          <c:layout>
            <c:manualLayout>
              <c:xMode val="edge"/>
              <c:yMode val="edge"/>
              <c:x val="0.38040175448729"/>
              <c:y val="0.797916666666667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395563360"/>
        <c:crosses val="autoZero"/>
        <c:auto val="1"/>
        <c:lblAlgn val="ctr"/>
        <c:lblOffset val="100"/>
        <c:tickLblSkip val="2"/>
        <c:noMultiLvlLbl val="0"/>
      </c:catAx>
      <c:valAx>
        <c:axId val="39556336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Relative Time based on </a:t>
                </a:r>
              </a:p>
              <a:p>
                <a:pPr>
                  <a:defRPr/>
                </a:pPr>
                <a:r>
                  <a:rPr lang="en-US"/>
                  <a:t>Original MPI</a:t>
                </a:r>
                <a:endParaRPr lang="zh-CN"/>
              </a:p>
            </c:rich>
          </c:tx>
          <c:layout>
            <c:manualLayout>
              <c:xMode val="edge"/>
              <c:yMode val="edge"/>
              <c:x val="0.0054533602003906"/>
              <c:y val="0.0517184567487624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395446912"/>
        <c:crosses val="autoZero"/>
        <c:crossBetween val="between"/>
      </c:valAx>
    </c:plotArea>
    <c:plotVisOnly val="1"/>
    <c:dispBlanksAs val="gap"/>
    <c:showDLblsOverMax val="0"/>
  </c:chart>
  <c:spPr>
    <a:solidFill>
      <a:sysClr val="window" lastClr="FFFFFF"/>
    </a:solidFill>
    <a:ln w="9525" cap="flat" cmpd="sng" algn="ctr">
      <a:noFill/>
      <a:prstDash val="solid"/>
      <a:round/>
    </a:ln>
    <a:effectLst/>
    <a:extLst>
      <a:ext uri="{91240B29-F687-4f45-9708-019B960494DF}">
        <a14:hiddenLine xmlns="" xmlns:r="http://schemas.openxmlformats.org/officeDocument/2006/relationships" xmlns:a14="http://schemas.microsoft.com/office/drawing/2010/main" w="9525" cap="flat" cmpd="sng" algn="ctr">
          <a:solidFill>
            <a:sysClr val="windowText" lastClr="000000">
              <a:tint val="75000"/>
              <a:shade val="95000"/>
              <a:satMod val="105000"/>
            </a:sysClr>
          </a:solidFill>
          <a:prstDash val="solid"/>
          <a:round/>
        </a14:hiddenLine>
      </a:ext>
    </a:extLst>
  </c:spPr>
  <c:txPr>
    <a:bodyPr/>
    <a:lstStyle/>
    <a:p>
      <a:pPr>
        <a:defRPr sz="1300" b="0">
          <a:latin typeface="+mn-lt"/>
          <a:cs typeface="Arial"/>
        </a:defRPr>
      </a:pPr>
      <a:endParaRPr lang="en-U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64731372864106"/>
          <c:y val="0.213182215859381"/>
          <c:w val="0.825033210134447"/>
          <c:h val="0.499194990921495"/>
        </c:manualLayout>
      </c:layout>
      <c:lineChart>
        <c:grouping val="standard"/>
        <c:varyColors val="0"/>
        <c:ser>
          <c:idx val="0"/>
          <c:order val="0"/>
          <c:tx>
            <c:strRef>
              <c:f>lat_overhead!$J$4</c:f>
              <c:strCache>
                <c:ptCount val="1"/>
                <c:pt idx="0">
                  <c:v>Original MPI</c:v>
                </c:pt>
              </c:strCache>
            </c:strRef>
          </c:tx>
          <c:spPr>
            <a:ln w="28575" cmpd="sng">
              <a:solidFill>
                <a:srgbClr val="1F497D"/>
              </a:solidFill>
            </a:ln>
            <a:effectLst/>
          </c:spPr>
          <c:marker>
            <c:spPr>
              <a:solidFill>
                <a:srgbClr val="1F497D"/>
              </a:solidFill>
              <a:ln w="28575" cmpd="sng">
                <a:solidFill>
                  <a:srgbClr val="1F497D"/>
                </a:solidFill>
              </a:ln>
              <a:effectLst/>
            </c:spPr>
          </c:marker>
          <c:cat>
            <c:strRef>
              <c:f>lat_overhead!$I$5:$I$28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  <c:pt idx="7">
                  <c:v>64</c:v>
                </c:pt>
                <c:pt idx="8">
                  <c:v>128</c:v>
                </c:pt>
                <c:pt idx="9">
                  <c:v>256</c:v>
                </c:pt>
                <c:pt idx="10">
                  <c:v>512</c:v>
                </c:pt>
                <c:pt idx="11">
                  <c:v>1K</c:v>
                </c:pt>
                <c:pt idx="12">
                  <c:v>2K</c:v>
                </c:pt>
                <c:pt idx="13">
                  <c:v>4K</c:v>
                </c:pt>
                <c:pt idx="14">
                  <c:v>8K</c:v>
                </c:pt>
                <c:pt idx="15">
                  <c:v>16K</c:v>
                </c:pt>
                <c:pt idx="16">
                  <c:v>32K</c:v>
                </c:pt>
                <c:pt idx="17">
                  <c:v>64K</c:v>
                </c:pt>
                <c:pt idx="18">
                  <c:v>128K</c:v>
                </c:pt>
                <c:pt idx="19">
                  <c:v>256K</c:v>
                </c:pt>
                <c:pt idx="20">
                  <c:v>512K</c:v>
                </c:pt>
                <c:pt idx="21">
                  <c:v>1M</c:v>
                </c:pt>
                <c:pt idx="22">
                  <c:v>2M</c:v>
                </c:pt>
                <c:pt idx="23">
                  <c:v>4M</c:v>
                </c:pt>
              </c:strCache>
            </c:strRef>
          </c:cat>
          <c:val>
            <c:numRef>
              <c:f>lat_overhead!$J$5:$J$28</c:f>
              <c:numCache>
                <c:formatCode>General</c:formatCode>
                <c:ptCount val="24"/>
                <c:pt idx="0">
                  <c:v>0.65</c:v>
                </c:pt>
                <c:pt idx="1">
                  <c:v>0.64</c:v>
                </c:pt>
                <c:pt idx="2">
                  <c:v>0.63</c:v>
                </c:pt>
                <c:pt idx="3">
                  <c:v>0.62</c:v>
                </c:pt>
                <c:pt idx="4">
                  <c:v>0.61</c:v>
                </c:pt>
                <c:pt idx="5">
                  <c:v>0.6</c:v>
                </c:pt>
                <c:pt idx="6">
                  <c:v>0.6</c:v>
                </c:pt>
                <c:pt idx="7">
                  <c:v>0.59</c:v>
                </c:pt>
                <c:pt idx="8">
                  <c:v>0.61</c:v>
                </c:pt>
                <c:pt idx="9">
                  <c:v>0.61</c:v>
                </c:pt>
                <c:pt idx="10">
                  <c:v>0.62</c:v>
                </c:pt>
                <c:pt idx="11">
                  <c:v>0.82</c:v>
                </c:pt>
                <c:pt idx="12">
                  <c:v>1.09</c:v>
                </c:pt>
                <c:pt idx="13">
                  <c:v>1.57</c:v>
                </c:pt>
                <c:pt idx="14">
                  <c:v>0.72</c:v>
                </c:pt>
                <c:pt idx="15">
                  <c:v>0.73</c:v>
                </c:pt>
                <c:pt idx="16">
                  <c:v>0.73</c:v>
                </c:pt>
                <c:pt idx="17">
                  <c:v>0.72</c:v>
                </c:pt>
                <c:pt idx="18">
                  <c:v>0.72</c:v>
                </c:pt>
                <c:pt idx="19">
                  <c:v>0.74</c:v>
                </c:pt>
                <c:pt idx="20">
                  <c:v>0.75</c:v>
                </c:pt>
                <c:pt idx="21">
                  <c:v>0.74</c:v>
                </c:pt>
                <c:pt idx="22">
                  <c:v>0.75</c:v>
                </c:pt>
                <c:pt idx="23">
                  <c:v>0.7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lat_overhead!$J$29</c:f>
              <c:strCache>
                <c:ptCount val="1"/>
                <c:pt idx="0">
                  <c:v>Thread</c:v>
                </c:pt>
              </c:strCache>
            </c:strRef>
          </c:tx>
          <c:spPr>
            <a:ln w="28575" cmpd="sng"/>
            <a:effectLst/>
          </c:spPr>
          <c:marker>
            <c:spPr>
              <a:ln w="28575" cmpd="sng"/>
              <a:effectLst/>
            </c:spPr>
          </c:marker>
          <c:cat>
            <c:strRef>
              <c:f>lat_overhead!$I$5:$I$28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  <c:pt idx="7">
                  <c:v>64</c:v>
                </c:pt>
                <c:pt idx="8">
                  <c:v>128</c:v>
                </c:pt>
                <c:pt idx="9">
                  <c:v>256</c:v>
                </c:pt>
                <c:pt idx="10">
                  <c:v>512</c:v>
                </c:pt>
                <c:pt idx="11">
                  <c:v>1K</c:v>
                </c:pt>
                <c:pt idx="12">
                  <c:v>2K</c:v>
                </c:pt>
                <c:pt idx="13">
                  <c:v>4K</c:v>
                </c:pt>
                <c:pt idx="14">
                  <c:v>8K</c:v>
                </c:pt>
                <c:pt idx="15">
                  <c:v>16K</c:v>
                </c:pt>
                <c:pt idx="16">
                  <c:v>32K</c:v>
                </c:pt>
                <c:pt idx="17">
                  <c:v>64K</c:v>
                </c:pt>
                <c:pt idx="18">
                  <c:v>128K</c:v>
                </c:pt>
                <c:pt idx="19">
                  <c:v>256K</c:v>
                </c:pt>
                <c:pt idx="20">
                  <c:v>512K</c:v>
                </c:pt>
                <c:pt idx="21">
                  <c:v>1M</c:v>
                </c:pt>
                <c:pt idx="22">
                  <c:v>2M</c:v>
                </c:pt>
                <c:pt idx="23">
                  <c:v>4M</c:v>
                </c:pt>
              </c:strCache>
            </c:strRef>
          </c:cat>
          <c:val>
            <c:numRef>
              <c:f>lat_overhead!$J$30:$J$53</c:f>
              <c:numCache>
                <c:formatCode>General</c:formatCode>
                <c:ptCount val="24"/>
                <c:pt idx="0">
                  <c:v>3.29</c:v>
                </c:pt>
                <c:pt idx="1">
                  <c:v>3.12</c:v>
                </c:pt>
                <c:pt idx="2">
                  <c:v>3.07</c:v>
                </c:pt>
                <c:pt idx="3">
                  <c:v>3.09</c:v>
                </c:pt>
                <c:pt idx="4">
                  <c:v>3.09</c:v>
                </c:pt>
                <c:pt idx="5">
                  <c:v>3.08</c:v>
                </c:pt>
                <c:pt idx="6">
                  <c:v>3.11</c:v>
                </c:pt>
                <c:pt idx="7">
                  <c:v>3.1</c:v>
                </c:pt>
                <c:pt idx="8">
                  <c:v>3.14</c:v>
                </c:pt>
                <c:pt idx="9">
                  <c:v>3.18</c:v>
                </c:pt>
                <c:pt idx="10">
                  <c:v>3.24</c:v>
                </c:pt>
                <c:pt idx="11">
                  <c:v>2.83</c:v>
                </c:pt>
                <c:pt idx="12">
                  <c:v>2.83</c:v>
                </c:pt>
                <c:pt idx="13">
                  <c:v>3.34</c:v>
                </c:pt>
                <c:pt idx="14">
                  <c:v>3.32</c:v>
                </c:pt>
                <c:pt idx="15">
                  <c:v>3.32</c:v>
                </c:pt>
                <c:pt idx="16">
                  <c:v>3.36</c:v>
                </c:pt>
                <c:pt idx="17">
                  <c:v>3.37</c:v>
                </c:pt>
                <c:pt idx="18">
                  <c:v>3.37</c:v>
                </c:pt>
                <c:pt idx="19">
                  <c:v>3.38</c:v>
                </c:pt>
                <c:pt idx="20">
                  <c:v>3.34</c:v>
                </c:pt>
                <c:pt idx="21">
                  <c:v>3.38</c:v>
                </c:pt>
                <c:pt idx="22">
                  <c:v>3.48</c:v>
                </c:pt>
                <c:pt idx="23">
                  <c:v>4.42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lat_overhead!$J$55</c:f>
              <c:strCache>
                <c:ptCount val="1"/>
                <c:pt idx="0">
                  <c:v>Thread(opt)</c:v>
                </c:pt>
              </c:strCache>
            </c:strRef>
          </c:tx>
          <c:spPr>
            <a:ln w="28575" cmpd="sng"/>
            <a:effectLst/>
          </c:spPr>
          <c:marker>
            <c:spPr>
              <a:ln w="28575" cmpd="sng"/>
              <a:effectLst/>
            </c:spPr>
          </c:marker>
          <c:cat>
            <c:strRef>
              <c:f>lat_overhead!$I$5:$I$28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  <c:pt idx="7">
                  <c:v>64</c:v>
                </c:pt>
                <c:pt idx="8">
                  <c:v>128</c:v>
                </c:pt>
                <c:pt idx="9">
                  <c:v>256</c:v>
                </c:pt>
                <c:pt idx="10">
                  <c:v>512</c:v>
                </c:pt>
                <c:pt idx="11">
                  <c:v>1K</c:v>
                </c:pt>
                <c:pt idx="12">
                  <c:v>2K</c:v>
                </c:pt>
                <c:pt idx="13">
                  <c:v>4K</c:v>
                </c:pt>
                <c:pt idx="14">
                  <c:v>8K</c:v>
                </c:pt>
                <c:pt idx="15">
                  <c:v>16K</c:v>
                </c:pt>
                <c:pt idx="16">
                  <c:v>32K</c:v>
                </c:pt>
                <c:pt idx="17">
                  <c:v>64K</c:v>
                </c:pt>
                <c:pt idx="18">
                  <c:v>128K</c:v>
                </c:pt>
                <c:pt idx="19">
                  <c:v>256K</c:v>
                </c:pt>
                <c:pt idx="20">
                  <c:v>512K</c:v>
                </c:pt>
                <c:pt idx="21">
                  <c:v>1M</c:v>
                </c:pt>
                <c:pt idx="22">
                  <c:v>2M</c:v>
                </c:pt>
                <c:pt idx="23">
                  <c:v>4M</c:v>
                </c:pt>
              </c:strCache>
            </c:strRef>
          </c:cat>
          <c:val>
            <c:numRef>
              <c:f>lat_overhead!$J$56:$J$79</c:f>
              <c:numCache>
                <c:formatCode>General</c:formatCode>
                <c:ptCount val="24"/>
                <c:pt idx="0">
                  <c:v>0.72</c:v>
                </c:pt>
                <c:pt idx="1">
                  <c:v>0.72</c:v>
                </c:pt>
                <c:pt idx="2">
                  <c:v>0.71</c:v>
                </c:pt>
                <c:pt idx="3">
                  <c:v>0.71</c:v>
                </c:pt>
                <c:pt idx="4">
                  <c:v>0.71</c:v>
                </c:pt>
                <c:pt idx="5">
                  <c:v>0.71</c:v>
                </c:pt>
                <c:pt idx="6">
                  <c:v>0.71</c:v>
                </c:pt>
                <c:pt idx="7">
                  <c:v>0.71</c:v>
                </c:pt>
                <c:pt idx="8">
                  <c:v>0.72</c:v>
                </c:pt>
                <c:pt idx="9">
                  <c:v>0.72</c:v>
                </c:pt>
                <c:pt idx="10">
                  <c:v>0.75</c:v>
                </c:pt>
                <c:pt idx="11">
                  <c:v>0.94</c:v>
                </c:pt>
                <c:pt idx="12">
                  <c:v>1.21</c:v>
                </c:pt>
                <c:pt idx="13">
                  <c:v>1.68</c:v>
                </c:pt>
                <c:pt idx="14">
                  <c:v>5.649999999999999</c:v>
                </c:pt>
                <c:pt idx="15">
                  <c:v>5.6</c:v>
                </c:pt>
                <c:pt idx="16">
                  <c:v>6.01</c:v>
                </c:pt>
                <c:pt idx="17">
                  <c:v>6.47</c:v>
                </c:pt>
                <c:pt idx="18">
                  <c:v>6.46</c:v>
                </c:pt>
                <c:pt idx="19">
                  <c:v>6.64</c:v>
                </c:pt>
                <c:pt idx="20">
                  <c:v>6.52</c:v>
                </c:pt>
                <c:pt idx="21">
                  <c:v>6.68</c:v>
                </c:pt>
                <c:pt idx="22">
                  <c:v>6.84</c:v>
                </c:pt>
                <c:pt idx="23">
                  <c:v>8.59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lat_overhead!$J$81</c:f>
              <c:strCache>
                <c:ptCount val="1"/>
                <c:pt idx="0">
                  <c:v>Csp(tag)</c:v>
                </c:pt>
              </c:strCache>
            </c:strRef>
          </c:tx>
          <c:spPr>
            <a:ln w="28575" cmpd="sng"/>
            <a:effectLst/>
          </c:spPr>
          <c:marker>
            <c:spPr>
              <a:ln w="28575" cmpd="sng"/>
              <a:effectLst/>
            </c:spPr>
          </c:marker>
          <c:cat>
            <c:strRef>
              <c:f>lat_overhead!$I$5:$I$28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  <c:pt idx="7">
                  <c:v>64</c:v>
                </c:pt>
                <c:pt idx="8">
                  <c:v>128</c:v>
                </c:pt>
                <c:pt idx="9">
                  <c:v>256</c:v>
                </c:pt>
                <c:pt idx="10">
                  <c:v>512</c:v>
                </c:pt>
                <c:pt idx="11">
                  <c:v>1K</c:v>
                </c:pt>
                <c:pt idx="12">
                  <c:v>2K</c:v>
                </c:pt>
                <c:pt idx="13">
                  <c:v>4K</c:v>
                </c:pt>
                <c:pt idx="14">
                  <c:v>8K</c:v>
                </c:pt>
                <c:pt idx="15">
                  <c:v>16K</c:v>
                </c:pt>
                <c:pt idx="16">
                  <c:v>32K</c:v>
                </c:pt>
                <c:pt idx="17">
                  <c:v>64K</c:v>
                </c:pt>
                <c:pt idx="18">
                  <c:v>128K</c:v>
                </c:pt>
                <c:pt idx="19">
                  <c:v>256K</c:v>
                </c:pt>
                <c:pt idx="20">
                  <c:v>512K</c:v>
                </c:pt>
                <c:pt idx="21">
                  <c:v>1M</c:v>
                </c:pt>
                <c:pt idx="22">
                  <c:v>2M</c:v>
                </c:pt>
                <c:pt idx="23">
                  <c:v>4M</c:v>
                </c:pt>
              </c:strCache>
            </c:strRef>
          </c:cat>
          <c:val>
            <c:numRef>
              <c:f>lat_overhead!$J$82:$J$105</c:f>
              <c:numCache>
                <c:formatCode>General</c:formatCode>
                <c:ptCount val="24"/>
                <c:pt idx="0">
                  <c:v>0.55</c:v>
                </c:pt>
                <c:pt idx="1">
                  <c:v>0.53</c:v>
                </c:pt>
                <c:pt idx="2">
                  <c:v>0.53</c:v>
                </c:pt>
                <c:pt idx="3">
                  <c:v>0.53</c:v>
                </c:pt>
                <c:pt idx="4">
                  <c:v>0.53</c:v>
                </c:pt>
                <c:pt idx="5">
                  <c:v>0.53</c:v>
                </c:pt>
                <c:pt idx="6">
                  <c:v>0.54</c:v>
                </c:pt>
                <c:pt idx="7">
                  <c:v>0.53</c:v>
                </c:pt>
                <c:pt idx="8">
                  <c:v>0.53</c:v>
                </c:pt>
                <c:pt idx="9">
                  <c:v>0.53</c:v>
                </c:pt>
                <c:pt idx="10">
                  <c:v>0.54</c:v>
                </c:pt>
                <c:pt idx="11">
                  <c:v>0.54</c:v>
                </c:pt>
                <c:pt idx="12">
                  <c:v>0.54</c:v>
                </c:pt>
                <c:pt idx="13">
                  <c:v>0.53</c:v>
                </c:pt>
                <c:pt idx="14">
                  <c:v>0.53</c:v>
                </c:pt>
                <c:pt idx="15">
                  <c:v>0.53</c:v>
                </c:pt>
                <c:pt idx="16">
                  <c:v>0.53</c:v>
                </c:pt>
                <c:pt idx="17">
                  <c:v>0.53</c:v>
                </c:pt>
                <c:pt idx="18">
                  <c:v>0.54</c:v>
                </c:pt>
                <c:pt idx="19">
                  <c:v>0.54</c:v>
                </c:pt>
                <c:pt idx="20">
                  <c:v>0.54</c:v>
                </c:pt>
                <c:pt idx="21">
                  <c:v>0.54</c:v>
                </c:pt>
                <c:pt idx="22">
                  <c:v>0.54</c:v>
                </c:pt>
                <c:pt idx="23">
                  <c:v>0.53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lat_overhead!$J$107</c:f>
              <c:strCache>
                <c:ptCount val="1"/>
                <c:pt idx="0">
                  <c:v>Csp(dup)</c:v>
                </c:pt>
              </c:strCache>
            </c:strRef>
          </c:tx>
          <c:spPr>
            <a:effectLst/>
          </c:spPr>
          <c:marker>
            <c:spPr>
              <a:effectLst/>
            </c:spPr>
          </c:marker>
          <c:cat>
            <c:strRef>
              <c:f>lat_overhead!$I$5:$I$28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  <c:pt idx="7">
                  <c:v>64</c:v>
                </c:pt>
                <c:pt idx="8">
                  <c:v>128</c:v>
                </c:pt>
                <c:pt idx="9">
                  <c:v>256</c:v>
                </c:pt>
                <c:pt idx="10">
                  <c:v>512</c:v>
                </c:pt>
                <c:pt idx="11">
                  <c:v>1K</c:v>
                </c:pt>
                <c:pt idx="12">
                  <c:v>2K</c:v>
                </c:pt>
                <c:pt idx="13">
                  <c:v>4K</c:v>
                </c:pt>
                <c:pt idx="14">
                  <c:v>8K</c:v>
                </c:pt>
                <c:pt idx="15">
                  <c:v>16K</c:v>
                </c:pt>
                <c:pt idx="16">
                  <c:v>32K</c:v>
                </c:pt>
                <c:pt idx="17">
                  <c:v>64K</c:v>
                </c:pt>
                <c:pt idx="18">
                  <c:v>128K</c:v>
                </c:pt>
                <c:pt idx="19">
                  <c:v>256K</c:v>
                </c:pt>
                <c:pt idx="20">
                  <c:v>512K</c:v>
                </c:pt>
                <c:pt idx="21">
                  <c:v>1M</c:v>
                </c:pt>
                <c:pt idx="22">
                  <c:v>2M</c:v>
                </c:pt>
                <c:pt idx="23">
                  <c:v>4M</c:v>
                </c:pt>
              </c:strCache>
            </c:strRef>
          </c:cat>
          <c:val>
            <c:numRef>
              <c:f>lat_overhead!$J$108:$J$131</c:f>
              <c:numCache>
                <c:formatCode>General</c:formatCode>
                <c:ptCount val="24"/>
                <c:pt idx="0">
                  <c:v>0.54</c:v>
                </c:pt>
                <c:pt idx="1">
                  <c:v>0.52</c:v>
                </c:pt>
                <c:pt idx="2">
                  <c:v>0.53</c:v>
                </c:pt>
                <c:pt idx="3">
                  <c:v>0.52</c:v>
                </c:pt>
                <c:pt idx="4">
                  <c:v>0.52</c:v>
                </c:pt>
                <c:pt idx="5">
                  <c:v>0.53</c:v>
                </c:pt>
                <c:pt idx="6">
                  <c:v>0.52</c:v>
                </c:pt>
                <c:pt idx="7">
                  <c:v>0.52</c:v>
                </c:pt>
                <c:pt idx="8">
                  <c:v>0.52</c:v>
                </c:pt>
                <c:pt idx="9">
                  <c:v>0.53</c:v>
                </c:pt>
                <c:pt idx="10">
                  <c:v>0.53</c:v>
                </c:pt>
                <c:pt idx="11">
                  <c:v>0.53</c:v>
                </c:pt>
                <c:pt idx="12">
                  <c:v>0.53</c:v>
                </c:pt>
                <c:pt idx="13">
                  <c:v>0.53</c:v>
                </c:pt>
                <c:pt idx="14">
                  <c:v>0.52</c:v>
                </c:pt>
                <c:pt idx="15">
                  <c:v>0.52</c:v>
                </c:pt>
                <c:pt idx="16">
                  <c:v>0.53</c:v>
                </c:pt>
                <c:pt idx="17">
                  <c:v>0.53</c:v>
                </c:pt>
                <c:pt idx="18">
                  <c:v>0.53</c:v>
                </c:pt>
                <c:pt idx="19">
                  <c:v>0.53</c:v>
                </c:pt>
                <c:pt idx="20">
                  <c:v>0.54</c:v>
                </c:pt>
                <c:pt idx="21">
                  <c:v>0.53</c:v>
                </c:pt>
                <c:pt idx="22">
                  <c:v>0.53</c:v>
                </c:pt>
                <c:pt idx="23">
                  <c:v>0.52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5378128"/>
        <c:axId val="396005440"/>
      </c:lineChart>
      <c:catAx>
        <c:axId val="3953781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Message Size (Bytes)</a:t>
                </a:r>
              </a:p>
            </c:rich>
          </c:tx>
          <c:layout>
            <c:manualLayout>
              <c:xMode val="edge"/>
              <c:yMode val="edge"/>
              <c:x val="0.351048822137343"/>
              <c:y val="0.85257254301545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396005440"/>
        <c:crosses val="autoZero"/>
        <c:auto val="1"/>
        <c:lblAlgn val="ctr"/>
        <c:lblOffset val="100"/>
        <c:tickLblSkip val="2"/>
        <c:noMultiLvlLbl val="0"/>
      </c:catAx>
      <c:valAx>
        <c:axId val="39600544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Time (us)</a:t>
                </a:r>
                <a:endParaRPr lang="zh-CN"/>
              </a:p>
            </c:rich>
          </c:tx>
          <c:layout>
            <c:manualLayout>
              <c:xMode val="edge"/>
              <c:yMode val="edge"/>
              <c:x val="0.00720540782536"/>
              <c:y val="0.31937174219195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39537812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0"/>
          <c:y val="0.0238024934383202"/>
          <c:w val="1.0"/>
          <c:h val="0.153665427238262"/>
        </c:manualLayout>
      </c:layout>
      <c:overlay val="0"/>
      <c:spPr>
        <a:solidFill>
          <a:sysClr val="window" lastClr="FFFFFF">
            <a:lumMod val="100000"/>
          </a:sysClr>
        </a:solidFill>
        <a:ln>
          <a:solidFill>
            <a:srgbClr val="616161"/>
          </a:solidFill>
        </a:ln>
      </c:spPr>
    </c:legend>
    <c:plotVisOnly val="1"/>
    <c:dispBlanksAs val="gap"/>
    <c:showDLblsOverMax val="0"/>
  </c:chart>
  <c:spPr>
    <a:solidFill>
      <a:sysClr val="window" lastClr="FFFFFF"/>
    </a:solidFill>
    <a:ln w="9525" cap="flat" cmpd="sng" algn="ctr">
      <a:noFill/>
      <a:prstDash val="solid"/>
      <a:round/>
    </a:ln>
    <a:effectLst/>
    <a:extLst>
      <a:ext uri="{91240B29-F687-4f45-9708-019B960494DF}">
        <a14:hiddenLine xmlns="" xmlns:r="http://schemas.openxmlformats.org/officeDocument/2006/relationships" xmlns:a14="http://schemas.microsoft.com/office/drawing/2010/main" w="9525" cap="flat" cmpd="sng" algn="ctr">
          <a:solidFill>
            <a:sysClr val="windowText" lastClr="000000">
              <a:tint val="75000"/>
              <a:shade val="95000"/>
              <a:satMod val="105000"/>
            </a:sysClr>
          </a:solidFill>
          <a:prstDash val="solid"/>
          <a:round/>
        </a14:hiddenLine>
      </a:ext>
    </a:extLst>
  </c:spPr>
  <c:txPr>
    <a:bodyPr/>
    <a:lstStyle/>
    <a:p>
      <a:pPr>
        <a:defRPr sz="1300" b="0">
          <a:latin typeface="+mn-lt"/>
          <a:cs typeface="Arial"/>
        </a:defRPr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25040216348069"/>
          <c:y val="0.106243368515106"/>
          <c:w val="0.737412374188838"/>
          <c:h val="0.646973503070735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lat_async_knl!$S$43</c:f>
              <c:strCache>
                <c:ptCount val="1"/>
                <c:pt idx="0">
                  <c:v>Waitall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invertIfNegative val="0"/>
          <c:cat>
            <c:strRef>
              <c:f>lat_async_knl!$R$44:$R$67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  <c:pt idx="7">
                  <c:v>64</c:v>
                </c:pt>
                <c:pt idx="8">
                  <c:v>128</c:v>
                </c:pt>
                <c:pt idx="9">
                  <c:v>256</c:v>
                </c:pt>
                <c:pt idx="10">
                  <c:v>512</c:v>
                </c:pt>
                <c:pt idx="11">
                  <c:v>1K</c:v>
                </c:pt>
                <c:pt idx="12">
                  <c:v>2K</c:v>
                </c:pt>
                <c:pt idx="13">
                  <c:v>4K</c:v>
                </c:pt>
                <c:pt idx="14">
                  <c:v>8K</c:v>
                </c:pt>
                <c:pt idx="15">
                  <c:v>16K</c:v>
                </c:pt>
                <c:pt idx="16">
                  <c:v>32K</c:v>
                </c:pt>
                <c:pt idx="17">
                  <c:v>64K</c:v>
                </c:pt>
                <c:pt idx="18">
                  <c:v>128K</c:v>
                </c:pt>
                <c:pt idx="19">
                  <c:v>256K</c:v>
                </c:pt>
                <c:pt idx="20">
                  <c:v>512K</c:v>
                </c:pt>
                <c:pt idx="21">
                  <c:v>1M</c:v>
                </c:pt>
                <c:pt idx="22">
                  <c:v>2M</c:v>
                </c:pt>
                <c:pt idx="23">
                  <c:v>4M</c:v>
                </c:pt>
              </c:strCache>
            </c:strRef>
          </c:cat>
          <c:val>
            <c:numRef>
              <c:f>lat_async_knl!$S$44:$S$67</c:f>
              <c:numCache>
                <c:formatCode>General</c:formatCode>
                <c:ptCount val="24"/>
                <c:pt idx="0">
                  <c:v>4.649999999999998</c:v>
                </c:pt>
                <c:pt idx="1">
                  <c:v>5.34</c:v>
                </c:pt>
                <c:pt idx="2">
                  <c:v>5.22</c:v>
                </c:pt>
                <c:pt idx="3">
                  <c:v>5.2</c:v>
                </c:pt>
                <c:pt idx="4">
                  <c:v>5.14</c:v>
                </c:pt>
                <c:pt idx="5">
                  <c:v>5.09</c:v>
                </c:pt>
                <c:pt idx="6">
                  <c:v>5.09</c:v>
                </c:pt>
                <c:pt idx="7">
                  <c:v>5.1</c:v>
                </c:pt>
                <c:pt idx="8">
                  <c:v>5.34</c:v>
                </c:pt>
                <c:pt idx="9">
                  <c:v>5.319999999999998</c:v>
                </c:pt>
                <c:pt idx="10">
                  <c:v>5.42</c:v>
                </c:pt>
                <c:pt idx="11">
                  <c:v>5.92</c:v>
                </c:pt>
                <c:pt idx="12">
                  <c:v>6.159999999999997</c:v>
                </c:pt>
                <c:pt idx="13">
                  <c:v>6.43</c:v>
                </c:pt>
                <c:pt idx="14">
                  <c:v>18.1</c:v>
                </c:pt>
                <c:pt idx="15">
                  <c:v>19.26</c:v>
                </c:pt>
                <c:pt idx="16">
                  <c:v>21.35</c:v>
                </c:pt>
                <c:pt idx="17">
                  <c:v>27.08</c:v>
                </c:pt>
                <c:pt idx="18">
                  <c:v>40.23</c:v>
                </c:pt>
                <c:pt idx="19">
                  <c:v>63.41</c:v>
                </c:pt>
                <c:pt idx="20">
                  <c:v>108.39</c:v>
                </c:pt>
                <c:pt idx="21">
                  <c:v>200.69</c:v>
                </c:pt>
                <c:pt idx="22">
                  <c:v>385.13</c:v>
                </c:pt>
                <c:pt idx="23">
                  <c:v>741.4599999999994</c:v>
                </c:pt>
              </c:numCache>
            </c:numRef>
          </c:val>
        </c:ser>
        <c:ser>
          <c:idx val="1"/>
          <c:order val="1"/>
          <c:tx>
            <c:strRef>
              <c:f>lat_async_knl!$Y$43</c:f>
              <c:strCache>
                <c:ptCount val="1"/>
                <c:pt idx="0">
                  <c:v>Computation</c:v>
                </c:pt>
              </c:strCache>
            </c:strRef>
          </c:tx>
          <c:spPr>
            <a:ln>
              <a:solidFill>
                <a:srgbClr val="616161"/>
              </a:solidFill>
            </a:ln>
          </c:spPr>
          <c:invertIfNegative val="0"/>
          <c:cat>
            <c:strRef>
              <c:f>lat_async_knl!$R$44:$R$67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  <c:pt idx="7">
                  <c:v>64</c:v>
                </c:pt>
                <c:pt idx="8">
                  <c:v>128</c:v>
                </c:pt>
                <c:pt idx="9">
                  <c:v>256</c:v>
                </c:pt>
                <c:pt idx="10">
                  <c:v>512</c:v>
                </c:pt>
                <c:pt idx="11">
                  <c:v>1K</c:v>
                </c:pt>
                <c:pt idx="12">
                  <c:v>2K</c:v>
                </c:pt>
                <c:pt idx="13">
                  <c:v>4K</c:v>
                </c:pt>
                <c:pt idx="14">
                  <c:v>8K</c:v>
                </c:pt>
                <c:pt idx="15">
                  <c:v>16K</c:v>
                </c:pt>
                <c:pt idx="16">
                  <c:v>32K</c:v>
                </c:pt>
                <c:pt idx="17">
                  <c:v>64K</c:v>
                </c:pt>
                <c:pt idx="18">
                  <c:v>128K</c:v>
                </c:pt>
                <c:pt idx="19">
                  <c:v>256K</c:v>
                </c:pt>
                <c:pt idx="20">
                  <c:v>512K</c:v>
                </c:pt>
                <c:pt idx="21">
                  <c:v>1M</c:v>
                </c:pt>
                <c:pt idx="22">
                  <c:v>2M</c:v>
                </c:pt>
                <c:pt idx="23">
                  <c:v>4M</c:v>
                </c:pt>
              </c:strCache>
            </c:strRef>
          </c:cat>
          <c:val>
            <c:numRef>
              <c:f>lat_async_knl!$Y$44:$Y$67</c:f>
              <c:numCache>
                <c:formatCode>General</c:formatCode>
                <c:ptCount val="24"/>
                <c:pt idx="0">
                  <c:v>11.0</c:v>
                </c:pt>
                <c:pt idx="1">
                  <c:v>13.0</c:v>
                </c:pt>
                <c:pt idx="2">
                  <c:v>13.0</c:v>
                </c:pt>
                <c:pt idx="3">
                  <c:v>13.0</c:v>
                </c:pt>
                <c:pt idx="4">
                  <c:v>12.0</c:v>
                </c:pt>
                <c:pt idx="5">
                  <c:v>12.0</c:v>
                </c:pt>
                <c:pt idx="6">
                  <c:v>12.0</c:v>
                </c:pt>
                <c:pt idx="7">
                  <c:v>12.0</c:v>
                </c:pt>
                <c:pt idx="8">
                  <c:v>13.0</c:v>
                </c:pt>
                <c:pt idx="9">
                  <c:v>14.0</c:v>
                </c:pt>
                <c:pt idx="10">
                  <c:v>16.0</c:v>
                </c:pt>
                <c:pt idx="11">
                  <c:v>18.0</c:v>
                </c:pt>
                <c:pt idx="12">
                  <c:v>20.0</c:v>
                </c:pt>
                <c:pt idx="13">
                  <c:v>23.0</c:v>
                </c:pt>
                <c:pt idx="14">
                  <c:v>47.0</c:v>
                </c:pt>
                <c:pt idx="15">
                  <c:v>47.0</c:v>
                </c:pt>
                <c:pt idx="16">
                  <c:v>52.0</c:v>
                </c:pt>
                <c:pt idx="17">
                  <c:v>60.0</c:v>
                </c:pt>
                <c:pt idx="18">
                  <c:v>74.0</c:v>
                </c:pt>
                <c:pt idx="19">
                  <c:v>104.0</c:v>
                </c:pt>
                <c:pt idx="20">
                  <c:v>159.0</c:v>
                </c:pt>
                <c:pt idx="21">
                  <c:v>261.0</c:v>
                </c:pt>
                <c:pt idx="22">
                  <c:v>460.0</c:v>
                </c:pt>
                <c:pt idx="23">
                  <c:v>816.0</c:v>
                </c:pt>
              </c:numCache>
            </c:numRef>
          </c:val>
        </c:ser>
        <c:ser>
          <c:idx val="2"/>
          <c:order val="2"/>
          <c:tx>
            <c:strRef>
              <c:f>lat_async_knl!$AB$43</c:f>
              <c:strCache>
                <c:ptCount val="1"/>
                <c:pt idx="0">
                  <c:v>Post</c:v>
                </c:pt>
              </c:strCache>
            </c:strRef>
          </c:tx>
          <c:spPr>
            <a:ln>
              <a:solidFill>
                <a:srgbClr val="616161"/>
              </a:solidFill>
            </a:ln>
          </c:spPr>
          <c:invertIfNegative val="0"/>
          <c:cat>
            <c:strRef>
              <c:f>lat_async_knl!$R$44:$R$67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  <c:pt idx="7">
                  <c:v>64</c:v>
                </c:pt>
                <c:pt idx="8">
                  <c:v>128</c:v>
                </c:pt>
                <c:pt idx="9">
                  <c:v>256</c:v>
                </c:pt>
                <c:pt idx="10">
                  <c:v>512</c:v>
                </c:pt>
                <c:pt idx="11">
                  <c:v>1K</c:v>
                </c:pt>
                <c:pt idx="12">
                  <c:v>2K</c:v>
                </c:pt>
                <c:pt idx="13">
                  <c:v>4K</c:v>
                </c:pt>
                <c:pt idx="14">
                  <c:v>8K</c:v>
                </c:pt>
                <c:pt idx="15">
                  <c:v>16K</c:v>
                </c:pt>
                <c:pt idx="16">
                  <c:v>32K</c:v>
                </c:pt>
                <c:pt idx="17">
                  <c:v>64K</c:v>
                </c:pt>
                <c:pt idx="18">
                  <c:v>128K</c:v>
                </c:pt>
                <c:pt idx="19">
                  <c:v>256K</c:v>
                </c:pt>
                <c:pt idx="20">
                  <c:v>512K</c:v>
                </c:pt>
                <c:pt idx="21">
                  <c:v>1M</c:v>
                </c:pt>
                <c:pt idx="22">
                  <c:v>2M</c:v>
                </c:pt>
                <c:pt idx="23">
                  <c:v>4M</c:v>
                </c:pt>
              </c:strCache>
            </c:strRef>
          </c:cat>
          <c:val>
            <c:numRef>
              <c:f>lat_async_knl!$AB$44:$AB$67</c:f>
              <c:numCache>
                <c:formatCode>General</c:formatCode>
                <c:ptCount val="24"/>
                <c:pt idx="0">
                  <c:v>3.29</c:v>
                </c:pt>
                <c:pt idx="1">
                  <c:v>3.98</c:v>
                </c:pt>
                <c:pt idx="2">
                  <c:v>3.95</c:v>
                </c:pt>
                <c:pt idx="3">
                  <c:v>3.94</c:v>
                </c:pt>
                <c:pt idx="4">
                  <c:v>3.93</c:v>
                </c:pt>
                <c:pt idx="5">
                  <c:v>3.87</c:v>
                </c:pt>
                <c:pt idx="6">
                  <c:v>3.86</c:v>
                </c:pt>
                <c:pt idx="7">
                  <c:v>3.85</c:v>
                </c:pt>
                <c:pt idx="8">
                  <c:v>4.04</c:v>
                </c:pt>
                <c:pt idx="9">
                  <c:v>4.01</c:v>
                </c:pt>
                <c:pt idx="10">
                  <c:v>4.05</c:v>
                </c:pt>
                <c:pt idx="11">
                  <c:v>4.9</c:v>
                </c:pt>
                <c:pt idx="12">
                  <c:v>5.54</c:v>
                </c:pt>
                <c:pt idx="13">
                  <c:v>6.5</c:v>
                </c:pt>
                <c:pt idx="14">
                  <c:v>7.08</c:v>
                </c:pt>
                <c:pt idx="15">
                  <c:v>7.18</c:v>
                </c:pt>
                <c:pt idx="16">
                  <c:v>7.08</c:v>
                </c:pt>
                <c:pt idx="17">
                  <c:v>7.119999999999997</c:v>
                </c:pt>
                <c:pt idx="18">
                  <c:v>7.25</c:v>
                </c:pt>
                <c:pt idx="19">
                  <c:v>7.22</c:v>
                </c:pt>
                <c:pt idx="20">
                  <c:v>7.17</c:v>
                </c:pt>
                <c:pt idx="21">
                  <c:v>7.23</c:v>
                </c:pt>
                <c:pt idx="22">
                  <c:v>7.27</c:v>
                </c:pt>
                <c:pt idx="23">
                  <c:v>6.25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-13107296"/>
        <c:axId val="-13086656"/>
      </c:barChart>
      <c:catAx>
        <c:axId val="-131072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Message Size (Bytes)</a:t>
                </a:r>
                <a:endParaRPr lang="zh-CN"/>
              </a:p>
            </c:rich>
          </c:tx>
          <c:layout>
            <c:manualLayout>
              <c:xMode val="edge"/>
              <c:yMode val="edge"/>
              <c:x val="0.369415476190476"/>
              <c:y val="0.924832795841457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-13086656"/>
        <c:crosses val="autoZero"/>
        <c:auto val="1"/>
        <c:lblAlgn val="ctr"/>
        <c:lblOffset val="100"/>
        <c:tickLblSkip val="2"/>
        <c:noMultiLvlLbl val="0"/>
      </c:catAx>
      <c:valAx>
        <c:axId val="-1308665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Time</a:t>
                </a:r>
                <a:endParaRPr lang="zh-CN"/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-13107296"/>
        <c:crosses val="autoZero"/>
        <c:crossBetween val="between"/>
        <c:majorUnit val="0.2"/>
      </c:valAx>
    </c:plotArea>
    <c:plotVisOnly val="1"/>
    <c:dispBlanksAs val="gap"/>
    <c:showDLblsOverMax val="0"/>
  </c:chart>
  <c:spPr>
    <a:extLst/>
  </c:spPr>
  <c:txPr>
    <a:bodyPr/>
    <a:lstStyle/>
    <a:p>
      <a:pPr>
        <a:defRPr sz="1100">
          <a:solidFill>
            <a:schemeClr val="tx1">
              <a:lumMod val="50000"/>
            </a:schemeClr>
          </a:solidFill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17189093656645"/>
          <c:y val="0.106243368515106"/>
          <c:w val="0.772549495937208"/>
          <c:h val="0.648509826470481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lat_async_knl!$U$43</c:f>
              <c:strCache>
                <c:ptCount val="1"/>
                <c:pt idx="0">
                  <c:v>Waitall</c:v>
                </c:pt>
              </c:strCache>
            </c:strRef>
          </c:tx>
          <c:spPr>
            <a:ln>
              <a:solidFill>
                <a:srgbClr val="616161"/>
              </a:solidFill>
            </a:ln>
          </c:spPr>
          <c:invertIfNegative val="0"/>
          <c:cat>
            <c:strRef>
              <c:f>lat_async_knl!$R$44:$R$67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  <c:pt idx="7">
                  <c:v>64</c:v>
                </c:pt>
                <c:pt idx="8">
                  <c:v>128</c:v>
                </c:pt>
                <c:pt idx="9">
                  <c:v>256</c:v>
                </c:pt>
                <c:pt idx="10">
                  <c:v>512</c:v>
                </c:pt>
                <c:pt idx="11">
                  <c:v>1K</c:v>
                </c:pt>
                <c:pt idx="12">
                  <c:v>2K</c:v>
                </c:pt>
                <c:pt idx="13">
                  <c:v>4K</c:v>
                </c:pt>
                <c:pt idx="14">
                  <c:v>8K</c:v>
                </c:pt>
                <c:pt idx="15">
                  <c:v>16K</c:v>
                </c:pt>
                <c:pt idx="16">
                  <c:v>32K</c:v>
                </c:pt>
                <c:pt idx="17">
                  <c:v>64K</c:v>
                </c:pt>
                <c:pt idx="18">
                  <c:v>128K</c:v>
                </c:pt>
                <c:pt idx="19">
                  <c:v>256K</c:v>
                </c:pt>
                <c:pt idx="20">
                  <c:v>512K</c:v>
                </c:pt>
                <c:pt idx="21">
                  <c:v>1M</c:v>
                </c:pt>
                <c:pt idx="22">
                  <c:v>2M</c:v>
                </c:pt>
                <c:pt idx="23">
                  <c:v>4M</c:v>
                </c:pt>
              </c:strCache>
            </c:strRef>
          </c:cat>
          <c:val>
            <c:numRef>
              <c:f>lat_async_knl!$U$44:$U$67</c:f>
              <c:numCache>
                <c:formatCode>General</c:formatCode>
                <c:ptCount val="24"/>
                <c:pt idx="0">
                  <c:v>4.87</c:v>
                </c:pt>
                <c:pt idx="1">
                  <c:v>5.8</c:v>
                </c:pt>
                <c:pt idx="2">
                  <c:v>5.6</c:v>
                </c:pt>
                <c:pt idx="3">
                  <c:v>5.57</c:v>
                </c:pt>
                <c:pt idx="4">
                  <c:v>5.57</c:v>
                </c:pt>
                <c:pt idx="5">
                  <c:v>5.5</c:v>
                </c:pt>
                <c:pt idx="6">
                  <c:v>5.52</c:v>
                </c:pt>
                <c:pt idx="7">
                  <c:v>5.46</c:v>
                </c:pt>
                <c:pt idx="8">
                  <c:v>5.94</c:v>
                </c:pt>
                <c:pt idx="9">
                  <c:v>6.01</c:v>
                </c:pt>
                <c:pt idx="10">
                  <c:v>5.84</c:v>
                </c:pt>
                <c:pt idx="11">
                  <c:v>6.1</c:v>
                </c:pt>
                <c:pt idx="12">
                  <c:v>6.48</c:v>
                </c:pt>
                <c:pt idx="13">
                  <c:v>7.02</c:v>
                </c:pt>
                <c:pt idx="14">
                  <c:v>35.85</c:v>
                </c:pt>
                <c:pt idx="15">
                  <c:v>36.22</c:v>
                </c:pt>
                <c:pt idx="16">
                  <c:v>31.11</c:v>
                </c:pt>
                <c:pt idx="17">
                  <c:v>22.18</c:v>
                </c:pt>
                <c:pt idx="18">
                  <c:v>22.93</c:v>
                </c:pt>
                <c:pt idx="19">
                  <c:v>19.35</c:v>
                </c:pt>
                <c:pt idx="20">
                  <c:v>15.92</c:v>
                </c:pt>
                <c:pt idx="21">
                  <c:v>13.64</c:v>
                </c:pt>
                <c:pt idx="22">
                  <c:v>11.47</c:v>
                </c:pt>
                <c:pt idx="23">
                  <c:v>22.76</c:v>
                </c:pt>
              </c:numCache>
            </c:numRef>
          </c:val>
        </c:ser>
        <c:ser>
          <c:idx val="1"/>
          <c:order val="1"/>
          <c:tx>
            <c:strRef>
              <c:f>lat_async_knl!$Y$43</c:f>
              <c:strCache>
                <c:ptCount val="1"/>
                <c:pt idx="0">
                  <c:v>Computation</c:v>
                </c:pt>
              </c:strCache>
            </c:strRef>
          </c:tx>
          <c:spPr>
            <a:ln>
              <a:solidFill>
                <a:srgbClr val="616161"/>
              </a:solidFill>
            </a:ln>
          </c:spPr>
          <c:invertIfNegative val="0"/>
          <c:cat>
            <c:strRef>
              <c:f>lat_async_knl!$R$44:$R$67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  <c:pt idx="7">
                  <c:v>64</c:v>
                </c:pt>
                <c:pt idx="8">
                  <c:v>128</c:v>
                </c:pt>
                <c:pt idx="9">
                  <c:v>256</c:v>
                </c:pt>
                <c:pt idx="10">
                  <c:v>512</c:v>
                </c:pt>
                <c:pt idx="11">
                  <c:v>1K</c:v>
                </c:pt>
                <c:pt idx="12">
                  <c:v>2K</c:v>
                </c:pt>
                <c:pt idx="13">
                  <c:v>4K</c:v>
                </c:pt>
                <c:pt idx="14">
                  <c:v>8K</c:v>
                </c:pt>
                <c:pt idx="15">
                  <c:v>16K</c:v>
                </c:pt>
                <c:pt idx="16">
                  <c:v>32K</c:v>
                </c:pt>
                <c:pt idx="17">
                  <c:v>64K</c:v>
                </c:pt>
                <c:pt idx="18">
                  <c:v>128K</c:v>
                </c:pt>
                <c:pt idx="19">
                  <c:v>256K</c:v>
                </c:pt>
                <c:pt idx="20">
                  <c:v>512K</c:v>
                </c:pt>
                <c:pt idx="21">
                  <c:v>1M</c:v>
                </c:pt>
                <c:pt idx="22">
                  <c:v>2M</c:v>
                </c:pt>
                <c:pt idx="23">
                  <c:v>4M</c:v>
                </c:pt>
              </c:strCache>
            </c:strRef>
          </c:cat>
          <c:val>
            <c:numRef>
              <c:f>lat_async_knl!$Y$44:$Y$67</c:f>
              <c:numCache>
                <c:formatCode>General</c:formatCode>
                <c:ptCount val="24"/>
                <c:pt idx="0">
                  <c:v>11.0</c:v>
                </c:pt>
                <c:pt idx="1">
                  <c:v>13.0</c:v>
                </c:pt>
                <c:pt idx="2">
                  <c:v>13.0</c:v>
                </c:pt>
                <c:pt idx="3">
                  <c:v>13.0</c:v>
                </c:pt>
                <c:pt idx="4">
                  <c:v>12.0</c:v>
                </c:pt>
                <c:pt idx="5">
                  <c:v>12.0</c:v>
                </c:pt>
                <c:pt idx="6">
                  <c:v>12.0</c:v>
                </c:pt>
                <c:pt idx="7">
                  <c:v>12.0</c:v>
                </c:pt>
                <c:pt idx="8">
                  <c:v>13.0</c:v>
                </c:pt>
                <c:pt idx="9">
                  <c:v>14.0</c:v>
                </c:pt>
                <c:pt idx="10">
                  <c:v>16.0</c:v>
                </c:pt>
                <c:pt idx="11">
                  <c:v>18.0</c:v>
                </c:pt>
                <c:pt idx="12">
                  <c:v>20.0</c:v>
                </c:pt>
                <c:pt idx="13">
                  <c:v>23.0</c:v>
                </c:pt>
                <c:pt idx="14">
                  <c:v>47.0</c:v>
                </c:pt>
                <c:pt idx="15">
                  <c:v>47.0</c:v>
                </c:pt>
                <c:pt idx="16">
                  <c:v>52.0</c:v>
                </c:pt>
                <c:pt idx="17">
                  <c:v>60.0</c:v>
                </c:pt>
                <c:pt idx="18">
                  <c:v>74.0</c:v>
                </c:pt>
                <c:pt idx="19">
                  <c:v>104.0</c:v>
                </c:pt>
                <c:pt idx="20">
                  <c:v>159.0</c:v>
                </c:pt>
                <c:pt idx="21">
                  <c:v>261.0</c:v>
                </c:pt>
                <c:pt idx="22">
                  <c:v>460.0</c:v>
                </c:pt>
                <c:pt idx="23">
                  <c:v>816.0</c:v>
                </c:pt>
              </c:numCache>
            </c:numRef>
          </c:val>
        </c:ser>
        <c:ser>
          <c:idx val="2"/>
          <c:order val="2"/>
          <c:tx>
            <c:strRef>
              <c:f>lat_async_knl!$AD$43</c:f>
              <c:strCache>
                <c:ptCount val="1"/>
                <c:pt idx="0">
                  <c:v>Post</c:v>
                </c:pt>
              </c:strCache>
            </c:strRef>
          </c:tx>
          <c:spPr>
            <a:ln>
              <a:solidFill>
                <a:srgbClr val="616161"/>
              </a:solidFill>
            </a:ln>
          </c:spPr>
          <c:invertIfNegative val="0"/>
          <c:cat>
            <c:strRef>
              <c:f>lat_async_knl!$R$44:$R$67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  <c:pt idx="7">
                  <c:v>64</c:v>
                </c:pt>
                <c:pt idx="8">
                  <c:v>128</c:v>
                </c:pt>
                <c:pt idx="9">
                  <c:v>256</c:v>
                </c:pt>
                <c:pt idx="10">
                  <c:v>512</c:v>
                </c:pt>
                <c:pt idx="11">
                  <c:v>1K</c:v>
                </c:pt>
                <c:pt idx="12">
                  <c:v>2K</c:v>
                </c:pt>
                <c:pt idx="13">
                  <c:v>4K</c:v>
                </c:pt>
                <c:pt idx="14">
                  <c:v>8K</c:v>
                </c:pt>
                <c:pt idx="15">
                  <c:v>16K</c:v>
                </c:pt>
                <c:pt idx="16">
                  <c:v>32K</c:v>
                </c:pt>
                <c:pt idx="17">
                  <c:v>64K</c:v>
                </c:pt>
                <c:pt idx="18">
                  <c:v>128K</c:v>
                </c:pt>
                <c:pt idx="19">
                  <c:v>256K</c:v>
                </c:pt>
                <c:pt idx="20">
                  <c:v>512K</c:v>
                </c:pt>
                <c:pt idx="21">
                  <c:v>1M</c:v>
                </c:pt>
                <c:pt idx="22">
                  <c:v>2M</c:v>
                </c:pt>
                <c:pt idx="23">
                  <c:v>4M</c:v>
                </c:pt>
              </c:strCache>
            </c:strRef>
          </c:cat>
          <c:val>
            <c:numRef>
              <c:f>lat_async_knl!$AD$44:$AD$67</c:f>
              <c:numCache>
                <c:formatCode>General</c:formatCode>
                <c:ptCount val="24"/>
                <c:pt idx="0">
                  <c:v>3.81</c:v>
                </c:pt>
                <c:pt idx="1">
                  <c:v>4.35</c:v>
                </c:pt>
                <c:pt idx="2">
                  <c:v>4.21</c:v>
                </c:pt>
                <c:pt idx="3">
                  <c:v>4.2</c:v>
                </c:pt>
                <c:pt idx="4">
                  <c:v>4.21</c:v>
                </c:pt>
                <c:pt idx="5">
                  <c:v>4.18</c:v>
                </c:pt>
                <c:pt idx="6">
                  <c:v>4.18</c:v>
                </c:pt>
                <c:pt idx="7">
                  <c:v>4.17</c:v>
                </c:pt>
                <c:pt idx="8">
                  <c:v>4.53</c:v>
                </c:pt>
                <c:pt idx="9">
                  <c:v>4.49</c:v>
                </c:pt>
                <c:pt idx="10">
                  <c:v>4.6</c:v>
                </c:pt>
                <c:pt idx="11">
                  <c:v>5.28</c:v>
                </c:pt>
                <c:pt idx="12">
                  <c:v>5.87</c:v>
                </c:pt>
                <c:pt idx="13">
                  <c:v>6.96</c:v>
                </c:pt>
                <c:pt idx="14">
                  <c:v>21.84</c:v>
                </c:pt>
                <c:pt idx="15">
                  <c:v>20.97</c:v>
                </c:pt>
                <c:pt idx="16">
                  <c:v>21.91</c:v>
                </c:pt>
                <c:pt idx="17">
                  <c:v>25.76</c:v>
                </c:pt>
                <c:pt idx="18">
                  <c:v>23.64</c:v>
                </c:pt>
                <c:pt idx="19">
                  <c:v>24.85</c:v>
                </c:pt>
                <c:pt idx="20">
                  <c:v>25.13</c:v>
                </c:pt>
                <c:pt idx="21">
                  <c:v>22.17</c:v>
                </c:pt>
                <c:pt idx="22">
                  <c:v>20.7</c:v>
                </c:pt>
                <c:pt idx="23">
                  <c:v>22.14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352424656"/>
        <c:axId val="353248512"/>
      </c:barChart>
      <c:catAx>
        <c:axId val="3524246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Message Size (Bytes)</a:t>
                </a:r>
                <a:endParaRPr lang="zh-CN"/>
              </a:p>
            </c:rich>
          </c:tx>
          <c:layout>
            <c:manualLayout>
              <c:xMode val="edge"/>
              <c:yMode val="edge"/>
              <c:x val="0.369415476190476"/>
              <c:y val="0.924832795841457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353248512"/>
        <c:crosses val="autoZero"/>
        <c:auto val="1"/>
        <c:lblAlgn val="ctr"/>
        <c:lblOffset val="100"/>
        <c:tickLblSkip val="2"/>
        <c:noMultiLvlLbl val="0"/>
      </c:catAx>
      <c:valAx>
        <c:axId val="353248512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352424656"/>
        <c:crosses val="autoZero"/>
        <c:crossBetween val="between"/>
        <c:majorUnit val="0.2"/>
      </c:valAx>
    </c:plotArea>
    <c:plotVisOnly val="1"/>
    <c:dispBlanksAs val="gap"/>
    <c:showDLblsOverMax val="0"/>
  </c:chart>
  <c:spPr>
    <a:extLst/>
  </c:spPr>
  <c:txPr>
    <a:bodyPr/>
    <a:lstStyle/>
    <a:p>
      <a:pPr>
        <a:defRPr sz="1100">
          <a:solidFill>
            <a:schemeClr val="tx1">
              <a:lumMod val="50000"/>
            </a:schemeClr>
          </a:solidFill>
        </a:defRPr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17189093656645"/>
          <c:y val="0.106243368515106"/>
          <c:w val="0.772549495937208"/>
          <c:h val="0.642812273367532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lat_async_knl!$V$43</c:f>
              <c:strCache>
                <c:ptCount val="1"/>
                <c:pt idx="0">
                  <c:v>Waitall</c:v>
                </c:pt>
              </c:strCache>
            </c:strRef>
          </c:tx>
          <c:spPr>
            <a:ln>
              <a:solidFill>
                <a:srgbClr val="616161"/>
              </a:solidFill>
            </a:ln>
          </c:spPr>
          <c:invertIfNegative val="0"/>
          <c:cat>
            <c:strRef>
              <c:f>lat_async_knl!$R$44:$R$67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  <c:pt idx="7">
                  <c:v>64</c:v>
                </c:pt>
                <c:pt idx="8">
                  <c:v>128</c:v>
                </c:pt>
                <c:pt idx="9">
                  <c:v>256</c:v>
                </c:pt>
                <c:pt idx="10">
                  <c:v>512</c:v>
                </c:pt>
                <c:pt idx="11">
                  <c:v>1K</c:v>
                </c:pt>
                <c:pt idx="12">
                  <c:v>2K</c:v>
                </c:pt>
                <c:pt idx="13">
                  <c:v>4K</c:v>
                </c:pt>
                <c:pt idx="14">
                  <c:v>8K</c:v>
                </c:pt>
                <c:pt idx="15">
                  <c:v>16K</c:v>
                </c:pt>
                <c:pt idx="16">
                  <c:v>32K</c:v>
                </c:pt>
                <c:pt idx="17">
                  <c:v>64K</c:v>
                </c:pt>
                <c:pt idx="18">
                  <c:v>128K</c:v>
                </c:pt>
                <c:pt idx="19">
                  <c:v>256K</c:v>
                </c:pt>
                <c:pt idx="20">
                  <c:v>512K</c:v>
                </c:pt>
                <c:pt idx="21">
                  <c:v>1M</c:v>
                </c:pt>
                <c:pt idx="22">
                  <c:v>2M</c:v>
                </c:pt>
                <c:pt idx="23">
                  <c:v>4M</c:v>
                </c:pt>
              </c:strCache>
            </c:strRef>
          </c:cat>
          <c:val>
            <c:numRef>
              <c:f>lat_async_knl!$V$44:$V$67</c:f>
              <c:numCache>
                <c:formatCode>General</c:formatCode>
                <c:ptCount val="24"/>
                <c:pt idx="0">
                  <c:v>2.62</c:v>
                </c:pt>
                <c:pt idx="1">
                  <c:v>2.13</c:v>
                </c:pt>
                <c:pt idx="2">
                  <c:v>2.12</c:v>
                </c:pt>
                <c:pt idx="3">
                  <c:v>2.1</c:v>
                </c:pt>
                <c:pt idx="4">
                  <c:v>2.13</c:v>
                </c:pt>
                <c:pt idx="5">
                  <c:v>2.14</c:v>
                </c:pt>
                <c:pt idx="6">
                  <c:v>2.15</c:v>
                </c:pt>
                <c:pt idx="7">
                  <c:v>2.15</c:v>
                </c:pt>
                <c:pt idx="8">
                  <c:v>2.1</c:v>
                </c:pt>
                <c:pt idx="9">
                  <c:v>2.14</c:v>
                </c:pt>
                <c:pt idx="10">
                  <c:v>2.11</c:v>
                </c:pt>
                <c:pt idx="11">
                  <c:v>2.11</c:v>
                </c:pt>
                <c:pt idx="12">
                  <c:v>2.09</c:v>
                </c:pt>
                <c:pt idx="13">
                  <c:v>2.12</c:v>
                </c:pt>
                <c:pt idx="14">
                  <c:v>2.21</c:v>
                </c:pt>
                <c:pt idx="15">
                  <c:v>2.19</c:v>
                </c:pt>
                <c:pt idx="16">
                  <c:v>2.16</c:v>
                </c:pt>
                <c:pt idx="17">
                  <c:v>2.12</c:v>
                </c:pt>
                <c:pt idx="18">
                  <c:v>2.13</c:v>
                </c:pt>
                <c:pt idx="19">
                  <c:v>2.15</c:v>
                </c:pt>
                <c:pt idx="20">
                  <c:v>2.25</c:v>
                </c:pt>
                <c:pt idx="21">
                  <c:v>2.32</c:v>
                </c:pt>
                <c:pt idx="22">
                  <c:v>2.53</c:v>
                </c:pt>
                <c:pt idx="23">
                  <c:v>2.83</c:v>
                </c:pt>
              </c:numCache>
            </c:numRef>
          </c:val>
        </c:ser>
        <c:ser>
          <c:idx val="1"/>
          <c:order val="1"/>
          <c:tx>
            <c:strRef>
              <c:f>lat_async_knl!$Y$43</c:f>
              <c:strCache>
                <c:ptCount val="1"/>
                <c:pt idx="0">
                  <c:v>Computation</c:v>
                </c:pt>
              </c:strCache>
            </c:strRef>
          </c:tx>
          <c:spPr>
            <a:ln>
              <a:solidFill>
                <a:srgbClr val="616161"/>
              </a:solidFill>
            </a:ln>
          </c:spPr>
          <c:invertIfNegative val="0"/>
          <c:cat>
            <c:strRef>
              <c:f>lat_async_knl!$R$44:$R$67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  <c:pt idx="7">
                  <c:v>64</c:v>
                </c:pt>
                <c:pt idx="8">
                  <c:v>128</c:v>
                </c:pt>
                <c:pt idx="9">
                  <c:v>256</c:v>
                </c:pt>
                <c:pt idx="10">
                  <c:v>512</c:v>
                </c:pt>
                <c:pt idx="11">
                  <c:v>1K</c:v>
                </c:pt>
                <c:pt idx="12">
                  <c:v>2K</c:v>
                </c:pt>
                <c:pt idx="13">
                  <c:v>4K</c:v>
                </c:pt>
                <c:pt idx="14">
                  <c:v>8K</c:v>
                </c:pt>
                <c:pt idx="15">
                  <c:v>16K</c:v>
                </c:pt>
                <c:pt idx="16">
                  <c:v>32K</c:v>
                </c:pt>
                <c:pt idx="17">
                  <c:v>64K</c:v>
                </c:pt>
                <c:pt idx="18">
                  <c:v>128K</c:v>
                </c:pt>
                <c:pt idx="19">
                  <c:v>256K</c:v>
                </c:pt>
                <c:pt idx="20">
                  <c:v>512K</c:v>
                </c:pt>
                <c:pt idx="21">
                  <c:v>1M</c:v>
                </c:pt>
                <c:pt idx="22">
                  <c:v>2M</c:v>
                </c:pt>
                <c:pt idx="23">
                  <c:v>4M</c:v>
                </c:pt>
              </c:strCache>
            </c:strRef>
          </c:cat>
          <c:val>
            <c:numRef>
              <c:f>lat_async_knl!$Y$44:$Y$67</c:f>
              <c:numCache>
                <c:formatCode>General</c:formatCode>
                <c:ptCount val="24"/>
                <c:pt idx="0">
                  <c:v>11.0</c:v>
                </c:pt>
                <c:pt idx="1">
                  <c:v>13.0</c:v>
                </c:pt>
                <c:pt idx="2">
                  <c:v>13.0</c:v>
                </c:pt>
                <c:pt idx="3">
                  <c:v>13.0</c:v>
                </c:pt>
                <c:pt idx="4">
                  <c:v>12.0</c:v>
                </c:pt>
                <c:pt idx="5">
                  <c:v>12.0</c:v>
                </c:pt>
                <c:pt idx="6">
                  <c:v>12.0</c:v>
                </c:pt>
                <c:pt idx="7">
                  <c:v>12.0</c:v>
                </c:pt>
                <c:pt idx="8">
                  <c:v>13.0</c:v>
                </c:pt>
                <c:pt idx="9">
                  <c:v>14.0</c:v>
                </c:pt>
                <c:pt idx="10">
                  <c:v>16.0</c:v>
                </c:pt>
                <c:pt idx="11">
                  <c:v>18.0</c:v>
                </c:pt>
                <c:pt idx="12">
                  <c:v>20.0</c:v>
                </c:pt>
                <c:pt idx="13">
                  <c:v>23.0</c:v>
                </c:pt>
                <c:pt idx="14">
                  <c:v>47.0</c:v>
                </c:pt>
                <c:pt idx="15">
                  <c:v>47.0</c:v>
                </c:pt>
                <c:pt idx="16">
                  <c:v>52.0</c:v>
                </c:pt>
                <c:pt idx="17">
                  <c:v>60.0</c:v>
                </c:pt>
                <c:pt idx="18">
                  <c:v>74.0</c:v>
                </c:pt>
                <c:pt idx="19">
                  <c:v>104.0</c:v>
                </c:pt>
                <c:pt idx="20">
                  <c:v>159.0</c:v>
                </c:pt>
                <c:pt idx="21">
                  <c:v>261.0</c:v>
                </c:pt>
                <c:pt idx="22">
                  <c:v>460.0</c:v>
                </c:pt>
                <c:pt idx="23">
                  <c:v>816.0</c:v>
                </c:pt>
              </c:numCache>
            </c:numRef>
          </c:val>
        </c:ser>
        <c:ser>
          <c:idx val="2"/>
          <c:order val="2"/>
          <c:tx>
            <c:strRef>
              <c:f>lat_async_knl!$AF$43</c:f>
              <c:strCache>
                <c:ptCount val="1"/>
                <c:pt idx="0">
                  <c:v>Post</c:v>
                </c:pt>
              </c:strCache>
            </c:strRef>
          </c:tx>
          <c:spPr>
            <a:ln>
              <a:solidFill>
                <a:srgbClr val="616161"/>
              </a:solidFill>
            </a:ln>
          </c:spPr>
          <c:invertIfNegative val="0"/>
          <c:cat>
            <c:strRef>
              <c:f>lat_async_knl!$R$44:$R$67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  <c:pt idx="7">
                  <c:v>64</c:v>
                </c:pt>
                <c:pt idx="8">
                  <c:v>128</c:v>
                </c:pt>
                <c:pt idx="9">
                  <c:v>256</c:v>
                </c:pt>
                <c:pt idx="10">
                  <c:v>512</c:v>
                </c:pt>
                <c:pt idx="11">
                  <c:v>1K</c:v>
                </c:pt>
                <c:pt idx="12">
                  <c:v>2K</c:v>
                </c:pt>
                <c:pt idx="13">
                  <c:v>4K</c:v>
                </c:pt>
                <c:pt idx="14">
                  <c:v>8K</c:v>
                </c:pt>
                <c:pt idx="15">
                  <c:v>16K</c:v>
                </c:pt>
                <c:pt idx="16">
                  <c:v>32K</c:v>
                </c:pt>
                <c:pt idx="17">
                  <c:v>64K</c:v>
                </c:pt>
                <c:pt idx="18">
                  <c:v>128K</c:v>
                </c:pt>
                <c:pt idx="19">
                  <c:v>256K</c:v>
                </c:pt>
                <c:pt idx="20">
                  <c:v>512K</c:v>
                </c:pt>
                <c:pt idx="21">
                  <c:v>1M</c:v>
                </c:pt>
                <c:pt idx="22">
                  <c:v>2M</c:v>
                </c:pt>
                <c:pt idx="23">
                  <c:v>4M</c:v>
                </c:pt>
              </c:strCache>
            </c:strRef>
          </c:cat>
          <c:val>
            <c:numRef>
              <c:f>lat_async_knl!$AE$44:$AE$67</c:f>
              <c:numCache>
                <c:formatCode>General</c:formatCode>
                <c:ptCount val="24"/>
                <c:pt idx="0">
                  <c:v>2.32</c:v>
                </c:pt>
                <c:pt idx="1">
                  <c:v>2.29</c:v>
                </c:pt>
                <c:pt idx="2">
                  <c:v>2.29</c:v>
                </c:pt>
                <c:pt idx="3">
                  <c:v>2.29</c:v>
                </c:pt>
                <c:pt idx="4">
                  <c:v>2.31</c:v>
                </c:pt>
                <c:pt idx="5">
                  <c:v>2.31</c:v>
                </c:pt>
                <c:pt idx="6">
                  <c:v>2.32</c:v>
                </c:pt>
                <c:pt idx="7">
                  <c:v>2.31</c:v>
                </c:pt>
                <c:pt idx="8">
                  <c:v>2.29</c:v>
                </c:pt>
                <c:pt idx="9">
                  <c:v>2.31</c:v>
                </c:pt>
                <c:pt idx="10">
                  <c:v>2.29</c:v>
                </c:pt>
                <c:pt idx="11">
                  <c:v>2.29</c:v>
                </c:pt>
                <c:pt idx="12">
                  <c:v>2.3</c:v>
                </c:pt>
                <c:pt idx="13">
                  <c:v>2.29</c:v>
                </c:pt>
                <c:pt idx="14">
                  <c:v>2.32</c:v>
                </c:pt>
                <c:pt idx="15">
                  <c:v>2.31</c:v>
                </c:pt>
                <c:pt idx="16">
                  <c:v>2.3</c:v>
                </c:pt>
                <c:pt idx="17">
                  <c:v>2.31</c:v>
                </c:pt>
                <c:pt idx="18">
                  <c:v>2.33</c:v>
                </c:pt>
                <c:pt idx="19">
                  <c:v>2.33</c:v>
                </c:pt>
                <c:pt idx="20">
                  <c:v>2.41</c:v>
                </c:pt>
                <c:pt idx="21">
                  <c:v>2.47</c:v>
                </c:pt>
                <c:pt idx="22">
                  <c:v>2.59</c:v>
                </c:pt>
                <c:pt idx="23">
                  <c:v>2.83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-13158096"/>
        <c:axId val="-13154704"/>
      </c:barChart>
      <c:catAx>
        <c:axId val="-131580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Message Size (Bytes)</a:t>
                </a:r>
                <a:endParaRPr lang="zh-CN"/>
              </a:p>
            </c:rich>
          </c:tx>
          <c:layout>
            <c:manualLayout>
              <c:xMode val="edge"/>
              <c:yMode val="edge"/>
              <c:x val="0.353071295523297"/>
              <c:y val="0.911271557533617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-13154704"/>
        <c:crosses val="autoZero"/>
        <c:auto val="1"/>
        <c:lblAlgn val="ctr"/>
        <c:lblOffset val="100"/>
        <c:tickLblSkip val="2"/>
        <c:noMultiLvlLbl val="0"/>
      </c:catAx>
      <c:valAx>
        <c:axId val="-13154704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-13158096"/>
        <c:crosses val="autoZero"/>
        <c:crossBetween val="between"/>
        <c:majorUnit val="0.2"/>
      </c:valAx>
    </c:plotArea>
    <c:plotVisOnly val="1"/>
    <c:dispBlanksAs val="gap"/>
    <c:showDLblsOverMax val="0"/>
  </c:chart>
  <c:spPr>
    <a:extLst/>
  </c:spPr>
  <c:txPr>
    <a:bodyPr/>
    <a:lstStyle/>
    <a:p>
      <a:pPr>
        <a:defRPr sz="1100">
          <a:solidFill>
            <a:schemeClr val="tx1">
              <a:lumMod val="50000"/>
            </a:schemeClr>
          </a:solidFill>
        </a:defRPr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217189093656645"/>
          <c:y val="0.106243368515106"/>
          <c:w val="0.772549495937208"/>
          <c:h val="0.685304629474507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lat_async!$V$46</c:f>
              <c:strCache>
                <c:ptCount val="1"/>
                <c:pt idx="0">
                  <c:v>Waitall</c:v>
                </c:pt>
              </c:strCache>
            </c:strRef>
          </c:tx>
          <c:spPr>
            <a:solidFill>
              <a:srgbClr val="000090"/>
            </a:solidFill>
            <a:ln w="6350" cap="flat" cmpd="sng" algn="ctr">
              <a:solidFill>
                <a:srgbClr val="262626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cat>
            <c:strRef>
              <c:f>lat_async!$U$47:$U$70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  <c:pt idx="7">
                  <c:v>64</c:v>
                </c:pt>
                <c:pt idx="8">
                  <c:v>128</c:v>
                </c:pt>
                <c:pt idx="9">
                  <c:v>256</c:v>
                </c:pt>
                <c:pt idx="10">
                  <c:v>512</c:v>
                </c:pt>
                <c:pt idx="11">
                  <c:v>1K</c:v>
                </c:pt>
                <c:pt idx="12">
                  <c:v>2K</c:v>
                </c:pt>
                <c:pt idx="13">
                  <c:v>4K</c:v>
                </c:pt>
                <c:pt idx="14">
                  <c:v>8K</c:v>
                </c:pt>
                <c:pt idx="15">
                  <c:v>16K</c:v>
                </c:pt>
                <c:pt idx="16">
                  <c:v>32K</c:v>
                </c:pt>
                <c:pt idx="17">
                  <c:v>64K</c:v>
                </c:pt>
                <c:pt idx="18">
                  <c:v>128K</c:v>
                </c:pt>
                <c:pt idx="19">
                  <c:v>256K</c:v>
                </c:pt>
                <c:pt idx="20">
                  <c:v>512K</c:v>
                </c:pt>
                <c:pt idx="21">
                  <c:v>1M</c:v>
                </c:pt>
                <c:pt idx="22">
                  <c:v>2M</c:v>
                </c:pt>
                <c:pt idx="23">
                  <c:v>4M</c:v>
                </c:pt>
              </c:strCache>
            </c:strRef>
          </c:cat>
          <c:val>
            <c:numRef>
              <c:f>lat_async!$V$47:$V$70</c:f>
              <c:numCache>
                <c:formatCode>General</c:formatCode>
                <c:ptCount val="24"/>
                <c:pt idx="0">
                  <c:v>0.1</c:v>
                </c:pt>
                <c:pt idx="1">
                  <c:v>0.09</c:v>
                </c:pt>
                <c:pt idx="2">
                  <c:v>0.05</c:v>
                </c:pt>
                <c:pt idx="3">
                  <c:v>0.05</c:v>
                </c:pt>
                <c:pt idx="4">
                  <c:v>0.06</c:v>
                </c:pt>
                <c:pt idx="5">
                  <c:v>0.05</c:v>
                </c:pt>
                <c:pt idx="6">
                  <c:v>0.05</c:v>
                </c:pt>
                <c:pt idx="7">
                  <c:v>0.05</c:v>
                </c:pt>
                <c:pt idx="8">
                  <c:v>0.04</c:v>
                </c:pt>
                <c:pt idx="9">
                  <c:v>0.03</c:v>
                </c:pt>
                <c:pt idx="10">
                  <c:v>0.07</c:v>
                </c:pt>
                <c:pt idx="11">
                  <c:v>0.05</c:v>
                </c:pt>
                <c:pt idx="12">
                  <c:v>0.13</c:v>
                </c:pt>
                <c:pt idx="13">
                  <c:v>0.1</c:v>
                </c:pt>
                <c:pt idx="14">
                  <c:v>3.59</c:v>
                </c:pt>
                <c:pt idx="15">
                  <c:v>4.63</c:v>
                </c:pt>
                <c:pt idx="16">
                  <c:v>6.76</c:v>
                </c:pt>
                <c:pt idx="17">
                  <c:v>11.02</c:v>
                </c:pt>
                <c:pt idx="18">
                  <c:v>19.34</c:v>
                </c:pt>
                <c:pt idx="19">
                  <c:v>36.21</c:v>
                </c:pt>
                <c:pt idx="20">
                  <c:v>69.96</c:v>
                </c:pt>
                <c:pt idx="21">
                  <c:v>137.25</c:v>
                </c:pt>
                <c:pt idx="22">
                  <c:v>276.58</c:v>
                </c:pt>
                <c:pt idx="23">
                  <c:v>546.3599999999996</c:v>
                </c:pt>
              </c:numCache>
            </c:numRef>
          </c:val>
        </c:ser>
        <c:ser>
          <c:idx val="1"/>
          <c:order val="1"/>
          <c:tx>
            <c:strRef>
              <c:f>lat_async!$W$46</c:f>
              <c:strCache>
                <c:ptCount val="1"/>
                <c:pt idx="0">
                  <c:v>Computation</c:v>
                </c:pt>
              </c:strCache>
            </c:strRef>
          </c:tx>
          <c:spPr>
            <a:pattFill prst="openDmnd">
              <a:fgClr>
                <a:sysClr val="windowText" lastClr="000000">
                  <a:lumMod val="50000"/>
                  <a:lumOff val="50000"/>
                </a:sysClr>
              </a:fgClr>
              <a:bgClr>
                <a:sysClr val="window" lastClr="FFFFFF">
                  <a:lumMod val="85000"/>
                </a:sysClr>
              </a:bgClr>
            </a:pattFill>
            <a:ln w="3175" cap="flat" cmpd="sng" algn="ctr">
              <a:solidFill>
                <a:srgbClr val="262626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lat_async!$U$47:$U$70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  <c:pt idx="7">
                  <c:v>64</c:v>
                </c:pt>
                <c:pt idx="8">
                  <c:v>128</c:v>
                </c:pt>
                <c:pt idx="9">
                  <c:v>256</c:v>
                </c:pt>
                <c:pt idx="10">
                  <c:v>512</c:v>
                </c:pt>
                <c:pt idx="11">
                  <c:v>1K</c:v>
                </c:pt>
                <c:pt idx="12">
                  <c:v>2K</c:v>
                </c:pt>
                <c:pt idx="13">
                  <c:v>4K</c:v>
                </c:pt>
                <c:pt idx="14">
                  <c:v>8K</c:v>
                </c:pt>
                <c:pt idx="15">
                  <c:v>16K</c:v>
                </c:pt>
                <c:pt idx="16">
                  <c:v>32K</c:v>
                </c:pt>
                <c:pt idx="17">
                  <c:v>64K</c:v>
                </c:pt>
                <c:pt idx="18">
                  <c:v>128K</c:v>
                </c:pt>
                <c:pt idx="19">
                  <c:v>256K</c:v>
                </c:pt>
                <c:pt idx="20">
                  <c:v>512K</c:v>
                </c:pt>
                <c:pt idx="21">
                  <c:v>1M</c:v>
                </c:pt>
                <c:pt idx="22">
                  <c:v>2M</c:v>
                </c:pt>
                <c:pt idx="23">
                  <c:v>4M</c:v>
                </c:pt>
              </c:strCache>
            </c:strRef>
          </c:cat>
          <c:val>
            <c:numRef>
              <c:f>lat_async!$W$47:$W$70</c:f>
              <c:numCache>
                <c:formatCode>General</c:formatCode>
                <c:ptCount val="24"/>
                <c:pt idx="0">
                  <c:v>3.0</c:v>
                </c:pt>
                <c:pt idx="1">
                  <c:v>3.0</c:v>
                </c:pt>
                <c:pt idx="2">
                  <c:v>3.0</c:v>
                </c:pt>
                <c:pt idx="3">
                  <c:v>3.0</c:v>
                </c:pt>
                <c:pt idx="4">
                  <c:v>3.0</c:v>
                </c:pt>
                <c:pt idx="5">
                  <c:v>3.0</c:v>
                </c:pt>
                <c:pt idx="6">
                  <c:v>3.0</c:v>
                </c:pt>
                <c:pt idx="7">
                  <c:v>3.0</c:v>
                </c:pt>
                <c:pt idx="8">
                  <c:v>3.0</c:v>
                </c:pt>
                <c:pt idx="9">
                  <c:v>2.0</c:v>
                </c:pt>
                <c:pt idx="10">
                  <c:v>3.0</c:v>
                </c:pt>
                <c:pt idx="11">
                  <c:v>3.0</c:v>
                </c:pt>
                <c:pt idx="12">
                  <c:v>3.0</c:v>
                </c:pt>
                <c:pt idx="13">
                  <c:v>4.0</c:v>
                </c:pt>
                <c:pt idx="14">
                  <c:v>9.0</c:v>
                </c:pt>
                <c:pt idx="15">
                  <c:v>9.0</c:v>
                </c:pt>
                <c:pt idx="16">
                  <c:v>9.0</c:v>
                </c:pt>
                <c:pt idx="17">
                  <c:v>19.0</c:v>
                </c:pt>
                <c:pt idx="18">
                  <c:v>30.0</c:v>
                </c:pt>
                <c:pt idx="19">
                  <c:v>52.0</c:v>
                </c:pt>
                <c:pt idx="20">
                  <c:v>92.0</c:v>
                </c:pt>
                <c:pt idx="21">
                  <c:v>172.0</c:v>
                </c:pt>
                <c:pt idx="22">
                  <c:v>318.0</c:v>
                </c:pt>
                <c:pt idx="23">
                  <c:v>601.0</c:v>
                </c:pt>
              </c:numCache>
            </c:numRef>
          </c:val>
        </c:ser>
        <c:ser>
          <c:idx val="2"/>
          <c:order val="2"/>
          <c:tx>
            <c:strRef>
              <c:f>lat_async!$X$46</c:f>
              <c:strCache>
                <c:ptCount val="1"/>
                <c:pt idx="0">
                  <c:v>Post</c:v>
                </c:pt>
              </c:strCache>
            </c:strRef>
          </c:tx>
          <c:spPr>
            <a:solidFill>
              <a:srgbClr val="F79646">
                <a:lumMod val="75000"/>
              </a:srgbClr>
            </a:solidFill>
            <a:ln w="3175" cap="flat" cmpd="sng" algn="ctr">
              <a:solidFill>
                <a:srgbClr val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lat_async!$U$47:$U$70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  <c:pt idx="7">
                  <c:v>64</c:v>
                </c:pt>
                <c:pt idx="8">
                  <c:v>128</c:v>
                </c:pt>
                <c:pt idx="9">
                  <c:v>256</c:v>
                </c:pt>
                <c:pt idx="10">
                  <c:v>512</c:v>
                </c:pt>
                <c:pt idx="11">
                  <c:v>1K</c:v>
                </c:pt>
                <c:pt idx="12">
                  <c:v>2K</c:v>
                </c:pt>
                <c:pt idx="13">
                  <c:v>4K</c:v>
                </c:pt>
                <c:pt idx="14">
                  <c:v>8K</c:v>
                </c:pt>
                <c:pt idx="15">
                  <c:v>16K</c:v>
                </c:pt>
                <c:pt idx="16">
                  <c:v>32K</c:v>
                </c:pt>
                <c:pt idx="17">
                  <c:v>64K</c:v>
                </c:pt>
                <c:pt idx="18">
                  <c:v>128K</c:v>
                </c:pt>
                <c:pt idx="19">
                  <c:v>256K</c:v>
                </c:pt>
                <c:pt idx="20">
                  <c:v>512K</c:v>
                </c:pt>
                <c:pt idx="21">
                  <c:v>1M</c:v>
                </c:pt>
                <c:pt idx="22">
                  <c:v>2M</c:v>
                </c:pt>
                <c:pt idx="23">
                  <c:v>4M</c:v>
                </c:pt>
              </c:strCache>
            </c:strRef>
          </c:cat>
          <c:val>
            <c:numRef>
              <c:f>lat_async!$X$47:$X$70</c:f>
              <c:numCache>
                <c:formatCode>General</c:formatCode>
                <c:ptCount val="24"/>
                <c:pt idx="0">
                  <c:v>1.01</c:v>
                </c:pt>
                <c:pt idx="1">
                  <c:v>1.02</c:v>
                </c:pt>
                <c:pt idx="2">
                  <c:v>1.03</c:v>
                </c:pt>
                <c:pt idx="3">
                  <c:v>1.03</c:v>
                </c:pt>
                <c:pt idx="4">
                  <c:v>1.02</c:v>
                </c:pt>
                <c:pt idx="5">
                  <c:v>1.03</c:v>
                </c:pt>
                <c:pt idx="6">
                  <c:v>1.03</c:v>
                </c:pt>
                <c:pt idx="7">
                  <c:v>1.02</c:v>
                </c:pt>
                <c:pt idx="8">
                  <c:v>1.04</c:v>
                </c:pt>
                <c:pt idx="9">
                  <c:v>0.98</c:v>
                </c:pt>
                <c:pt idx="10">
                  <c:v>1.02</c:v>
                </c:pt>
                <c:pt idx="11">
                  <c:v>1.04</c:v>
                </c:pt>
                <c:pt idx="12">
                  <c:v>0.99</c:v>
                </c:pt>
                <c:pt idx="13">
                  <c:v>1.94</c:v>
                </c:pt>
                <c:pt idx="14">
                  <c:v>0.78</c:v>
                </c:pt>
                <c:pt idx="15">
                  <c:v>0.7</c:v>
                </c:pt>
                <c:pt idx="16">
                  <c:v>0.67</c:v>
                </c:pt>
                <c:pt idx="17">
                  <c:v>0.74</c:v>
                </c:pt>
                <c:pt idx="18">
                  <c:v>0.73</c:v>
                </c:pt>
                <c:pt idx="19">
                  <c:v>0.89</c:v>
                </c:pt>
                <c:pt idx="20">
                  <c:v>0.65</c:v>
                </c:pt>
                <c:pt idx="21">
                  <c:v>0.74</c:v>
                </c:pt>
                <c:pt idx="22">
                  <c:v>0.77</c:v>
                </c:pt>
                <c:pt idx="23">
                  <c:v>0.71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352989152"/>
        <c:axId val="322161648"/>
      </c:barChart>
      <c:catAx>
        <c:axId val="3529891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Message Size (Bytes)</a:t>
                </a:r>
                <a:endParaRPr lang="zh-CN"/>
              </a:p>
            </c:rich>
          </c:tx>
          <c:layout>
            <c:manualLayout>
              <c:xMode val="edge"/>
              <c:yMode val="edge"/>
              <c:x val="0.369415476190476"/>
              <c:y val="0.924832795841457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322161648"/>
        <c:crosses val="autoZero"/>
        <c:auto val="1"/>
        <c:lblAlgn val="ctr"/>
        <c:lblOffset val="100"/>
        <c:tickLblSkip val="2"/>
        <c:noMultiLvlLbl val="0"/>
      </c:catAx>
      <c:valAx>
        <c:axId val="32216164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 algn="ctr" rtl="0">
                  <a:defRPr/>
                </a:pPr>
                <a:r>
                  <a:rPr lang="en-US"/>
                  <a:t>Time</a:t>
                </a:r>
                <a:endParaRPr lang="zh-CN"/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500"/>
            </a:pPr>
            <a:endParaRPr lang="en-US"/>
          </a:p>
        </c:txPr>
        <c:crossAx val="352989152"/>
        <c:crosses val="autoZero"/>
        <c:crossBetween val="between"/>
        <c:majorUnit val="0.2"/>
      </c:valAx>
      <c:spPr>
        <a:ln>
          <a:solidFill>
            <a:sysClr val="windowText" lastClr="000000"/>
          </a:solidFill>
        </a:ln>
      </c:spPr>
    </c:plotArea>
    <c:legend>
      <c:legendPos val="r"/>
      <c:layout>
        <c:manualLayout>
          <c:xMode val="edge"/>
          <c:yMode val="edge"/>
          <c:x val="0.159146825396825"/>
          <c:y val="0.00215611985677324"/>
          <c:w val="0.756332142857143"/>
          <c:h val="0.0895720982989305"/>
        </c:manualLayout>
      </c:layout>
      <c:overlay val="0"/>
      <c:spPr>
        <a:solidFill>
          <a:sysClr val="window" lastClr="FFFFFF">
            <a:lumMod val="100000"/>
          </a:sysClr>
        </a:solidFill>
        <a:ln>
          <a:noFill/>
        </a:ln>
      </c:spPr>
    </c:legend>
    <c:plotVisOnly val="1"/>
    <c:dispBlanksAs val="gap"/>
    <c:showDLblsOverMax val="0"/>
  </c:chart>
  <c:spPr>
    <a:solidFill>
      <a:sysClr val="window" lastClr="FFFFFF"/>
    </a:solidFill>
    <a:ln w="9525" cap="flat" cmpd="sng" algn="ctr">
      <a:noFill/>
      <a:prstDash val="solid"/>
      <a:round/>
    </a:ln>
    <a:effectLst/>
    <a:extLst/>
  </c:spPr>
  <c:txPr>
    <a:bodyPr/>
    <a:lstStyle/>
    <a:p>
      <a:pPr>
        <a:defRPr sz="1600" b="0">
          <a:latin typeface="Arial"/>
          <a:cs typeface="Arial"/>
        </a:defRPr>
      </a:pPr>
      <a:endParaRPr lang="en-US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17189093656645"/>
          <c:y val="0.13269851685206"/>
          <c:w val="0.772549495937208"/>
          <c:h val="0.658849414656501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lat_async!$V$100</c:f>
              <c:strCache>
                <c:ptCount val="1"/>
                <c:pt idx="0">
                  <c:v>Waitall</c:v>
                </c:pt>
              </c:strCache>
            </c:strRef>
          </c:tx>
          <c:spPr>
            <a:ln>
              <a:solidFill>
                <a:srgbClr val="616161"/>
              </a:solidFill>
            </a:ln>
          </c:spPr>
          <c:invertIfNegative val="0"/>
          <c:cat>
            <c:strRef>
              <c:f>lat_async!$U$101:$U$124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  <c:pt idx="7">
                  <c:v>64</c:v>
                </c:pt>
                <c:pt idx="8">
                  <c:v>128</c:v>
                </c:pt>
                <c:pt idx="9">
                  <c:v>256</c:v>
                </c:pt>
                <c:pt idx="10">
                  <c:v>512</c:v>
                </c:pt>
                <c:pt idx="11">
                  <c:v>1K</c:v>
                </c:pt>
                <c:pt idx="12">
                  <c:v>2K</c:v>
                </c:pt>
                <c:pt idx="13">
                  <c:v>4K</c:v>
                </c:pt>
                <c:pt idx="14">
                  <c:v>8K</c:v>
                </c:pt>
                <c:pt idx="15">
                  <c:v>16K</c:v>
                </c:pt>
                <c:pt idx="16">
                  <c:v>32K</c:v>
                </c:pt>
                <c:pt idx="17">
                  <c:v>64K</c:v>
                </c:pt>
                <c:pt idx="18">
                  <c:v>128K</c:v>
                </c:pt>
                <c:pt idx="19">
                  <c:v>256K</c:v>
                </c:pt>
                <c:pt idx="20">
                  <c:v>512K</c:v>
                </c:pt>
                <c:pt idx="21">
                  <c:v>1M</c:v>
                </c:pt>
                <c:pt idx="22">
                  <c:v>2M</c:v>
                </c:pt>
                <c:pt idx="23">
                  <c:v>4M</c:v>
                </c:pt>
              </c:strCache>
            </c:strRef>
          </c:cat>
          <c:val>
            <c:numRef>
              <c:f>lat_async!$V$101:$V$124</c:f>
              <c:numCache>
                <c:formatCode>General</c:formatCode>
                <c:ptCount val="24"/>
                <c:pt idx="0">
                  <c:v>0.1</c:v>
                </c:pt>
                <c:pt idx="1">
                  <c:v>0.09</c:v>
                </c:pt>
                <c:pt idx="2">
                  <c:v>0.06</c:v>
                </c:pt>
                <c:pt idx="3">
                  <c:v>0.04</c:v>
                </c:pt>
                <c:pt idx="4">
                  <c:v>0.05</c:v>
                </c:pt>
                <c:pt idx="5">
                  <c:v>0.05</c:v>
                </c:pt>
                <c:pt idx="6">
                  <c:v>0.04</c:v>
                </c:pt>
                <c:pt idx="7">
                  <c:v>0.04</c:v>
                </c:pt>
                <c:pt idx="8">
                  <c:v>0.04</c:v>
                </c:pt>
                <c:pt idx="9">
                  <c:v>0.02</c:v>
                </c:pt>
                <c:pt idx="10">
                  <c:v>0.05</c:v>
                </c:pt>
                <c:pt idx="11">
                  <c:v>0.06</c:v>
                </c:pt>
                <c:pt idx="12">
                  <c:v>0.19</c:v>
                </c:pt>
                <c:pt idx="13">
                  <c:v>0.12</c:v>
                </c:pt>
                <c:pt idx="14">
                  <c:v>4.51</c:v>
                </c:pt>
                <c:pt idx="15">
                  <c:v>3.83</c:v>
                </c:pt>
                <c:pt idx="16">
                  <c:v>4.02</c:v>
                </c:pt>
                <c:pt idx="17">
                  <c:v>2.82</c:v>
                </c:pt>
                <c:pt idx="18">
                  <c:v>3.03</c:v>
                </c:pt>
                <c:pt idx="19">
                  <c:v>1.62</c:v>
                </c:pt>
                <c:pt idx="20">
                  <c:v>1.15</c:v>
                </c:pt>
                <c:pt idx="21">
                  <c:v>1.1</c:v>
                </c:pt>
                <c:pt idx="22">
                  <c:v>1.0</c:v>
                </c:pt>
                <c:pt idx="23">
                  <c:v>2.66</c:v>
                </c:pt>
              </c:numCache>
            </c:numRef>
          </c:val>
        </c:ser>
        <c:ser>
          <c:idx val="1"/>
          <c:order val="1"/>
          <c:tx>
            <c:strRef>
              <c:f>lat_async!$W$100</c:f>
              <c:strCache>
                <c:ptCount val="1"/>
                <c:pt idx="0">
                  <c:v>Computation</c:v>
                </c:pt>
              </c:strCache>
            </c:strRef>
          </c:tx>
          <c:spPr>
            <a:ln>
              <a:solidFill>
                <a:srgbClr val="616161"/>
              </a:solidFill>
            </a:ln>
          </c:spPr>
          <c:invertIfNegative val="0"/>
          <c:cat>
            <c:strRef>
              <c:f>lat_async!$U$101:$U$124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  <c:pt idx="7">
                  <c:v>64</c:v>
                </c:pt>
                <c:pt idx="8">
                  <c:v>128</c:v>
                </c:pt>
                <c:pt idx="9">
                  <c:v>256</c:v>
                </c:pt>
                <c:pt idx="10">
                  <c:v>512</c:v>
                </c:pt>
                <c:pt idx="11">
                  <c:v>1K</c:v>
                </c:pt>
                <c:pt idx="12">
                  <c:v>2K</c:v>
                </c:pt>
                <c:pt idx="13">
                  <c:v>4K</c:v>
                </c:pt>
                <c:pt idx="14">
                  <c:v>8K</c:v>
                </c:pt>
                <c:pt idx="15">
                  <c:v>16K</c:v>
                </c:pt>
                <c:pt idx="16">
                  <c:v>32K</c:v>
                </c:pt>
                <c:pt idx="17">
                  <c:v>64K</c:v>
                </c:pt>
                <c:pt idx="18">
                  <c:v>128K</c:v>
                </c:pt>
                <c:pt idx="19">
                  <c:v>256K</c:v>
                </c:pt>
                <c:pt idx="20">
                  <c:v>512K</c:v>
                </c:pt>
                <c:pt idx="21">
                  <c:v>1M</c:v>
                </c:pt>
                <c:pt idx="22">
                  <c:v>2M</c:v>
                </c:pt>
                <c:pt idx="23">
                  <c:v>4M</c:v>
                </c:pt>
              </c:strCache>
            </c:strRef>
          </c:cat>
          <c:val>
            <c:numRef>
              <c:f>lat_async!$W$101:$W$124</c:f>
              <c:numCache>
                <c:formatCode>General</c:formatCode>
                <c:ptCount val="24"/>
                <c:pt idx="0">
                  <c:v>3.0</c:v>
                </c:pt>
                <c:pt idx="1">
                  <c:v>3.0</c:v>
                </c:pt>
                <c:pt idx="2">
                  <c:v>3.0</c:v>
                </c:pt>
                <c:pt idx="3">
                  <c:v>3.0</c:v>
                </c:pt>
                <c:pt idx="4">
                  <c:v>3.0</c:v>
                </c:pt>
                <c:pt idx="5">
                  <c:v>3.0</c:v>
                </c:pt>
                <c:pt idx="6">
                  <c:v>3.0</c:v>
                </c:pt>
                <c:pt idx="7">
                  <c:v>3.0</c:v>
                </c:pt>
                <c:pt idx="8">
                  <c:v>3.0</c:v>
                </c:pt>
                <c:pt idx="9">
                  <c:v>2.0</c:v>
                </c:pt>
                <c:pt idx="10">
                  <c:v>3.0</c:v>
                </c:pt>
                <c:pt idx="11">
                  <c:v>3.0</c:v>
                </c:pt>
                <c:pt idx="12">
                  <c:v>3.0</c:v>
                </c:pt>
                <c:pt idx="13">
                  <c:v>4.0</c:v>
                </c:pt>
                <c:pt idx="14">
                  <c:v>9.0</c:v>
                </c:pt>
                <c:pt idx="15">
                  <c:v>9.0</c:v>
                </c:pt>
                <c:pt idx="16">
                  <c:v>9.0</c:v>
                </c:pt>
                <c:pt idx="17">
                  <c:v>19.0</c:v>
                </c:pt>
                <c:pt idx="18">
                  <c:v>30.0</c:v>
                </c:pt>
                <c:pt idx="19">
                  <c:v>52.0</c:v>
                </c:pt>
                <c:pt idx="20">
                  <c:v>92.0</c:v>
                </c:pt>
                <c:pt idx="21">
                  <c:v>172.0</c:v>
                </c:pt>
                <c:pt idx="22">
                  <c:v>318.0</c:v>
                </c:pt>
                <c:pt idx="23">
                  <c:v>601.0</c:v>
                </c:pt>
              </c:numCache>
            </c:numRef>
          </c:val>
        </c:ser>
        <c:ser>
          <c:idx val="2"/>
          <c:order val="2"/>
          <c:tx>
            <c:strRef>
              <c:f>lat_async!$X$100</c:f>
              <c:strCache>
                <c:ptCount val="1"/>
                <c:pt idx="0">
                  <c:v>Post</c:v>
                </c:pt>
              </c:strCache>
            </c:strRef>
          </c:tx>
          <c:spPr>
            <a:ln>
              <a:solidFill>
                <a:srgbClr val="616161"/>
              </a:solidFill>
            </a:ln>
          </c:spPr>
          <c:invertIfNegative val="0"/>
          <c:cat>
            <c:strRef>
              <c:f>lat_async!$U$101:$U$124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  <c:pt idx="7">
                  <c:v>64</c:v>
                </c:pt>
                <c:pt idx="8">
                  <c:v>128</c:v>
                </c:pt>
                <c:pt idx="9">
                  <c:v>256</c:v>
                </c:pt>
                <c:pt idx="10">
                  <c:v>512</c:v>
                </c:pt>
                <c:pt idx="11">
                  <c:v>1K</c:v>
                </c:pt>
                <c:pt idx="12">
                  <c:v>2K</c:v>
                </c:pt>
                <c:pt idx="13">
                  <c:v>4K</c:v>
                </c:pt>
                <c:pt idx="14">
                  <c:v>8K</c:v>
                </c:pt>
                <c:pt idx="15">
                  <c:v>16K</c:v>
                </c:pt>
                <c:pt idx="16">
                  <c:v>32K</c:v>
                </c:pt>
                <c:pt idx="17">
                  <c:v>64K</c:v>
                </c:pt>
                <c:pt idx="18">
                  <c:v>128K</c:v>
                </c:pt>
                <c:pt idx="19">
                  <c:v>256K</c:v>
                </c:pt>
                <c:pt idx="20">
                  <c:v>512K</c:v>
                </c:pt>
                <c:pt idx="21">
                  <c:v>1M</c:v>
                </c:pt>
                <c:pt idx="22">
                  <c:v>2M</c:v>
                </c:pt>
                <c:pt idx="23">
                  <c:v>4M</c:v>
                </c:pt>
              </c:strCache>
            </c:strRef>
          </c:cat>
          <c:val>
            <c:numRef>
              <c:f>lat_async!$X$101:$X$124</c:f>
              <c:numCache>
                <c:formatCode>General</c:formatCode>
                <c:ptCount val="24"/>
                <c:pt idx="0">
                  <c:v>1.03</c:v>
                </c:pt>
                <c:pt idx="1">
                  <c:v>1.03</c:v>
                </c:pt>
                <c:pt idx="2">
                  <c:v>1.04</c:v>
                </c:pt>
                <c:pt idx="3">
                  <c:v>1.05</c:v>
                </c:pt>
                <c:pt idx="4">
                  <c:v>1.04</c:v>
                </c:pt>
                <c:pt idx="5">
                  <c:v>1.04</c:v>
                </c:pt>
                <c:pt idx="6">
                  <c:v>1.04</c:v>
                </c:pt>
                <c:pt idx="7">
                  <c:v>1.05</c:v>
                </c:pt>
                <c:pt idx="8">
                  <c:v>1.05</c:v>
                </c:pt>
                <c:pt idx="9">
                  <c:v>1.0</c:v>
                </c:pt>
                <c:pt idx="10">
                  <c:v>1.04</c:v>
                </c:pt>
                <c:pt idx="11">
                  <c:v>1.06</c:v>
                </c:pt>
                <c:pt idx="12">
                  <c:v>1.52</c:v>
                </c:pt>
                <c:pt idx="13">
                  <c:v>1.94</c:v>
                </c:pt>
                <c:pt idx="14">
                  <c:v>5.14</c:v>
                </c:pt>
                <c:pt idx="15">
                  <c:v>5.21</c:v>
                </c:pt>
                <c:pt idx="16">
                  <c:v>5.28</c:v>
                </c:pt>
                <c:pt idx="17">
                  <c:v>4.8</c:v>
                </c:pt>
                <c:pt idx="18">
                  <c:v>4.649999999999998</c:v>
                </c:pt>
                <c:pt idx="19">
                  <c:v>4.21</c:v>
                </c:pt>
                <c:pt idx="20">
                  <c:v>3.96</c:v>
                </c:pt>
                <c:pt idx="21">
                  <c:v>3.99</c:v>
                </c:pt>
                <c:pt idx="22">
                  <c:v>4.14</c:v>
                </c:pt>
                <c:pt idx="23">
                  <c:v>3.83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395614608"/>
        <c:axId val="395616384"/>
      </c:barChart>
      <c:catAx>
        <c:axId val="3956146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95616384"/>
        <c:crosses val="autoZero"/>
        <c:auto val="1"/>
        <c:lblAlgn val="ctr"/>
        <c:lblOffset val="100"/>
        <c:tickLblSkip val="2"/>
        <c:noMultiLvlLbl val="0"/>
      </c:catAx>
      <c:valAx>
        <c:axId val="395616384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395614608"/>
        <c:crosses val="autoZero"/>
        <c:crossBetween val="between"/>
        <c:majorUnit val="0.2"/>
      </c:valAx>
    </c:plotArea>
    <c:legend>
      <c:legendPos val="r"/>
      <c:layout>
        <c:manualLayout>
          <c:xMode val="edge"/>
          <c:yMode val="edge"/>
          <c:x val="0.0979414119845188"/>
          <c:y val="0.00215611985677324"/>
          <c:w val="0.888158948351795"/>
          <c:h val="0.0895720982989305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spPr>
    <a:extLst/>
  </c:spPr>
  <c:txPr>
    <a:bodyPr/>
    <a:lstStyle/>
    <a:p>
      <a:pPr>
        <a:defRPr sz="1100">
          <a:solidFill>
            <a:schemeClr val="tx1">
              <a:lumMod val="50000"/>
            </a:schemeClr>
          </a:solidFill>
        </a:defRPr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1EC3C0-5688-A141-BD1A-96CCD88BED22}" type="datetimeFigureOut">
              <a:rPr kumimoji="1" lang="zh-CN" altLang="en-US" smtClean="0"/>
              <a:t>2017/12/18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2E3FE-028D-7946-9ABD-7E9CE59BB6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8896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8814F7-4503-4631-B522-95EB968E61F1}" type="datetimeFigureOut">
              <a:rPr lang="en-US" smtClean="0"/>
              <a:pPr/>
              <a:t>12/18/17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0B823-4ECE-4517-B736-AD0992B968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830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928AC-202B-2F42-A8B2-E401E8BDC4A1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7266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7DAB0-7670-4AC6-92F7-4E69BA0C272B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02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Infinite</a:t>
            </a:r>
            <a:r>
              <a:rPr kumimoji="1" lang="en-US" altLang="zh-CN" baseline="0" dirty="0" smtClean="0"/>
              <a:t> cores, do not need interrupt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7DAB0-7670-4AC6-92F7-4E69BA0C272B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923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0B823-4ECE-4517-B736-AD0992B968C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26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5838" y="1671638"/>
            <a:ext cx="7696200" cy="1069975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85838" y="35052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3079" name="Picture 7" descr="title header_Blue_646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0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7" descr="doe_black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4963" y="6456363"/>
            <a:ext cx="9604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1" name="Picture 8" descr="title footer_Blue_646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794500"/>
            <a:ext cx="9144000" cy="6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57800" y="6553200"/>
            <a:ext cx="3581400" cy="228600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en-US" sz="1200" b="1" kern="1200" smtClean="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pt-BR" smtClean="0"/>
              <a:t>HPCC 2017, Bangkok</a:t>
            </a:r>
            <a:endParaRPr lang="en-US"/>
          </a:p>
        </p:txBody>
      </p:sp>
      <p:sp>
        <p:nvSpPr>
          <p:cNvPr id="5" name="幻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895A2-6F82-084C-8D88-5BAB214F50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 u="none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57800" y="6553200"/>
            <a:ext cx="3581400" cy="228600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000099"/>
                </a:solidFill>
              </a:defRPr>
            </a:lvl1pPr>
          </a:lstStyle>
          <a:p>
            <a:r>
              <a:rPr lang="pt-BR" smtClean="0"/>
              <a:t>HPCC 2017, Bangkok</a:t>
            </a:r>
            <a:endParaRPr lang="en-US"/>
          </a:p>
        </p:txBody>
      </p:sp>
      <p:sp>
        <p:nvSpPr>
          <p:cNvPr id="7" name="幻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895A2-6F82-084C-8D88-5BAB214F50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57800" y="6553200"/>
            <a:ext cx="3581400" cy="228600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000099"/>
                </a:solidFill>
              </a:defRPr>
            </a:lvl1pPr>
          </a:lstStyle>
          <a:p>
            <a:r>
              <a:rPr lang="pt-BR" smtClean="0"/>
              <a:t>HPCC 2017, Bangkok</a:t>
            </a:r>
            <a:endParaRPr lang="en-US"/>
          </a:p>
        </p:txBody>
      </p:sp>
      <p:sp>
        <p:nvSpPr>
          <p:cNvPr id="5" name="幻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895A2-6F82-084C-8D88-5BAB214F50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57800" y="6553200"/>
            <a:ext cx="3581400" cy="228600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000099"/>
                </a:solidFill>
              </a:defRPr>
            </a:lvl1pPr>
          </a:lstStyle>
          <a:p>
            <a:r>
              <a:rPr lang="pt-BR" smtClean="0"/>
              <a:t>HPCC 2017, Bangkok</a:t>
            </a:r>
            <a:endParaRPr lang="en-US"/>
          </a:p>
        </p:txBody>
      </p:sp>
      <p:sp>
        <p:nvSpPr>
          <p:cNvPr id="4" name="幻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895A2-6F82-084C-8D88-5BAB214F50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两列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544230" y="6356358"/>
            <a:ext cx="2133600" cy="365125"/>
          </a:xfrm>
          <a:prstGeom prst="rect">
            <a:avLst/>
          </a:prstGeom>
        </p:spPr>
        <p:txBody>
          <a:bodyPr/>
          <a:lstStyle/>
          <a:p>
            <a:fld id="{0B3B7FB8-2D98-B245-81B6-638B34584A4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8720"/>
            <a:ext cx="4038600" cy="53396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8720"/>
            <a:ext cx="4038600" cy="53396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 u="none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57800" y="6553200"/>
            <a:ext cx="3581400" cy="228600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000099"/>
                </a:solidFill>
              </a:defRPr>
            </a:lvl1pPr>
          </a:lstStyle>
          <a:p>
            <a:r>
              <a:rPr lang="pt-BR" smtClean="0"/>
              <a:t>HPCC 2017, Bangkok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74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eg"/><Relationship Id="rId9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5" descr="slide footer_blue_646.jp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24600"/>
            <a:ext cx="91440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031" name="Picture 7" descr="slide header_646.jpg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57800" y="6553200"/>
            <a:ext cx="3581400" cy="228600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000090"/>
                </a:solidFill>
              </a:defRPr>
            </a:lvl1pPr>
          </a:lstStyle>
          <a:p>
            <a:r>
              <a:rPr lang="pt-BR" smtClean="0"/>
              <a:t>HPCC 2017, Bangkok</a:t>
            </a:r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762000" y="6553200"/>
            <a:ext cx="3657600" cy="228600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Min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 &lt;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msi@anl.gov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&gt;,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Argonne National Laboratory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9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895A2-6F82-084C-8D88-5BAB214F50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F497D"/>
        </a:buClr>
        <a:buFont typeface="Wingdings" pitchFamily="2" charset="2"/>
        <a:buChar char="§"/>
        <a:defRPr sz="24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F497D"/>
        </a:buClr>
        <a:buChar char="–"/>
        <a:defRPr sz="2000">
          <a:solidFill>
            <a:schemeClr val="tx1">
              <a:lumMod val="75000"/>
            </a:schemeClr>
          </a:solidFill>
          <a:latin typeface="+mn-lt"/>
        </a:defRPr>
      </a:lvl2pPr>
      <a:lvl3pPr marL="1143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F497D"/>
        </a:buClr>
        <a:buChar char="•"/>
        <a:defRPr sz="1800">
          <a:solidFill>
            <a:schemeClr val="tx1">
              <a:lumMod val="75000"/>
            </a:schemeClr>
          </a:solidFill>
          <a:latin typeface="+mn-lt"/>
        </a:defRPr>
      </a:lvl3pPr>
      <a:lvl4pPr marL="1600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F497D"/>
        </a:buClr>
        <a:buChar char="–"/>
        <a:defRPr sz="1800">
          <a:solidFill>
            <a:schemeClr val="tx1">
              <a:lumMod val="75000"/>
            </a:schemeClr>
          </a:solidFill>
          <a:latin typeface="+mn-lt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800">
          <a:solidFill>
            <a:schemeClr val="tx1">
              <a:lumMod val="75000"/>
            </a:schemeClr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Relationship Id="rId3" Type="http://schemas.openxmlformats.org/officeDocument/2006/relationships/chart" Target="../charts/char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4" Type="http://schemas.openxmlformats.org/officeDocument/2006/relationships/chart" Target="../charts/chart7.xml"/><Relationship Id="rId5" Type="http://schemas.openxmlformats.org/officeDocument/2006/relationships/chart" Target="../charts/chart8.xml"/><Relationship Id="rId6" Type="http://schemas.openxmlformats.org/officeDocument/2006/relationships/chart" Target="../charts/chart9.xml"/><Relationship Id="rId7" Type="http://schemas.openxmlformats.org/officeDocument/2006/relationships/chart" Target="../charts/chart10.xml"/><Relationship Id="rId8" Type="http://schemas.openxmlformats.org/officeDocument/2006/relationships/chart" Target="../charts/chart11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12.xml"/><Relationship Id="rId3" Type="http://schemas.openxmlformats.org/officeDocument/2006/relationships/chart" Target="../charts/char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524000"/>
            <a:ext cx="8382000" cy="16764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800" dirty="0"/>
              <a:t>Process-Based Asynchronous Progress Model for MPI Point-to-Point Communication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6938962" cy="2286000"/>
          </a:xfrm>
        </p:spPr>
        <p:txBody>
          <a:bodyPr/>
          <a:lstStyle/>
          <a:p>
            <a:r>
              <a:rPr lang="en-US" sz="2000" b="1" dirty="0" smtClean="0"/>
              <a:t>Min Si</a:t>
            </a:r>
            <a:r>
              <a:rPr lang="en-US" dirty="0" smtClean="0"/>
              <a:t>,  </a:t>
            </a:r>
            <a:r>
              <a:rPr lang="en-US" sz="2000" dirty="0" err="1" smtClean="0"/>
              <a:t>Pavan</a:t>
            </a:r>
            <a:r>
              <a:rPr lang="en-US" sz="2000" dirty="0" smtClean="0"/>
              <a:t> </a:t>
            </a:r>
            <a:r>
              <a:rPr lang="en-US" sz="2000" dirty="0" err="1"/>
              <a:t>Balaji</a:t>
            </a:r>
            <a:endParaRPr lang="en-US" sz="2000" dirty="0" smtClean="0"/>
          </a:p>
          <a:p>
            <a:r>
              <a:rPr lang="en-US" dirty="0" smtClean="0"/>
              <a:t>Argonne National Laboratory, USA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81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and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Basic offloading framework</a:t>
            </a:r>
          </a:p>
          <a:p>
            <a:r>
              <a:rPr lang="en-US" dirty="0" smtClean="0"/>
              <a:t>Ensuring semantics correctness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smtClean="0"/>
              <a:t>HPCC 2017, Bangkok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2895A2-6F82-084C-8D88-5BAB214F506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237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Offloading </a:t>
            </a:r>
            <a:r>
              <a:rPr lang="en-US" dirty="0" smtClean="0"/>
              <a:t>Framework for Two-Sided Model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Communicator </a:t>
            </a:r>
            <a:r>
              <a:rPr lang="en-US" sz="2000" b="1" dirty="0" smtClean="0"/>
              <a:t>Expansion</a:t>
            </a:r>
          </a:p>
          <a:p>
            <a:pPr lvl="1"/>
            <a:r>
              <a:rPr lang="en-US" sz="1800" dirty="0" smtClean="0"/>
              <a:t>Create internal </a:t>
            </a:r>
            <a:r>
              <a:rPr lang="en-US" sz="1800" b="1" dirty="0" err="1" smtClean="0"/>
              <a:t>user_ghost</a:t>
            </a:r>
            <a:r>
              <a:rPr lang="en-US" sz="1800" b="1" dirty="0" err="1"/>
              <a:t>_</a:t>
            </a:r>
            <a:r>
              <a:rPr lang="en-US" sz="1800" b="1" dirty="0" err="1" smtClean="0"/>
              <a:t>comm</a:t>
            </a:r>
            <a:r>
              <a:rPr lang="en-US" sz="1800" dirty="0" smtClean="0"/>
              <a:t> </a:t>
            </a:r>
            <a:r>
              <a:rPr lang="en-US" sz="1800" dirty="0" smtClean="0"/>
              <a:t>for every user </a:t>
            </a:r>
            <a:r>
              <a:rPr lang="en-US" sz="1800" dirty="0" err="1" smtClean="0"/>
              <a:t>subcommunicator</a:t>
            </a:r>
            <a:endParaRPr lang="en-US" sz="1800" dirty="0" smtClean="0"/>
          </a:p>
          <a:p>
            <a:pPr lvl="1"/>
            <a:r>
              <a:rPr lang="en-US" sz="1800" dirty="0" smtClean="0"/>
              <a:t>Including all user processes and the associated ghost processes</a:t>
            </a:r>
            <a:endParaRPr lang="en-US" sz="1800" dirty="0" smtClean="0"/>
          </a:p>
          <a:p>
            <a:r>
              <a:rPr lang="en-US" sz="2000" b="1" dirty="0" smtClean="0"/>
              <a:t>Shared </a:t>
            </a:r>
            <a:r>
              <a:rPr lang="en-US" sz="2000" b="1" dirty="0"/>
              <a:t>Buffer </a:t>
            </a:r>
            <a:r>
              <a:rPr lang="en-US" sz="2000" b="1" dirty="0" smtClean="0"/>
              <a:t>Allocation</a:t>
            </a:r>
          </a:p>
          <a:p>
            <a:pPr lvl="1"/>
            <a:r>
              <a:rPr lang="en-US" sz="1800" dirty="0" smtClean="0"/>
              <a:t>User registers an offload-able buffer through </a:t>
            </a:r>
            <a:r>
              <a:rPr lang="en-US" sz="1800" dirty="0" smtClean="0"/>
              <a:t>MPI-3 </a:t>
            </a:r>
            <a:r>
              <a:rPr lang="en-US" sz="1600" dirty="0" smtClean="0"/>
              <a:t>MPI_WIN_ALLOCATE_SHARED *</a:t>
            </a:r>
            <a:endParaRPr lang="en-US" sz="16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smtClean="0"/>
              <a:t>HPCC 2017, Bangkok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2895A2-6F82-084C-8D88-5BAB214F506D}" type="slidenum">
              <a:rPr kumimoji="1" lang="zh-CN" altLang="en-US" smtClean="0"/>
              <a:t>11</a:t>
            </a:fld>
            <a:endParaRPr kumimoji="1" lang="zh-CN" altLang="en-US"/>
          </a:p>
        </p:txBody>
      </p:sp>
      <p:grpSp>
        <p:nvGrpSpPr>
          <p:cNvPr id="51" name="组 165"/>
          <p:cNvGrpSpPr/>
          <p:nvPr/>
        </p:nvGrpSpPr>
        <p:grpSpPr>
          <a:xfrm>
            <a:off x="218181" y="3810000"/>
            <a:ext cx="3062690" cy="1455879"/>
            <a:chOff x="2941717" y="5603393"/>
            <a:chExt cx="2127145" cy="1065967"/>
          </a:xfrm>
        </p:grpSpPr>
        <p:sp>
          <p:nvSpPr>
            <p:cNvPr id="52" name="矩形 28"/>
            <p:cNvSpPr/>
            <p:nvPr/>
          </p:nvSpPr>
          <p:spPr>
            <a:xfrm>
              <a:off x="3823249" y="6001291"/>
              <a:ext cx="264656" cy="3276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500">
                <a:solidFill>
                  <a:srgbClr val="303030"/>
                </a:solidFill>
                <a:ea typeface="宋体"/>
              </a:endParaRPr>
            </a:p>
          </p:txBody>
        </p:sp>
        <p:sp>
          <p:nvSpPr>
            <p:cNvPr id="53" name="矩形 29"/>
            <p:cNvSpPr/>
            <p:nvPr/>
          </p:nvSpPr>
          <p:spPr>
            <a:xfrm>
              <a:off x="4350216" y="5986485"/>
              <a:ext cx="264656" cy="327629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500">
                <a:solidFill>
                  <a:srgbClr val="303030"/>
                </a:solidFill>
                <a:ea typeface="宋体"/>
              </a:endParaRPr>
            </a:p>
          </p:txBody>
        </p:sp>
        <p:sp>
          <p:nvSpPr>
            <p:cNvPr id="54" name="文本框 31"/>
            <p:cNvSpPr txBox="1"/>
            <p:nvPr/>
          </p:nvSpPr>
          <p:spPr>
            <a:xfrm>
              <a:off x="3535217" y="5603393"/>
              <a:ext cx="820759" cy="405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500" b="1" dirty="0">
                  <a:solidFill>
                    <a:schemeClr val="tx1">
                      <a:lumMod val="75000"/>
                    </a:schemeClr>
                  </a:solidFill>
                  <a:ea typeface="Arial" charset="0"/>
                  <a:cs typeface="Arial" charset="0"/>
                </a:rPr>
                <a:t>Ghost Process</a:t>
              </a:r>
              <a:endParaRPr kumimoji="1" lang="zh-CN" altLang="en-US" sz="1500" b="1" dirty="0">
                <a:solidFill>
                  <a:schemeClr val="tx1">
                    <a:lumMod val="75000"/>
                  </a:schemeClr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55" name="文本框 32"/>
            <p:cNvSpPr txBox="1"/>
            <p:nvPr/>
          </p:nvSpPr>
          <p:spPr>
            <a:xfrm>
              <a:off x="4292043" y="5663388"/>
              <a:ext cx="350541" cy="236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500" b="1" dirty="0">
                  <a:solidFill>
                    <a:schemeClr val="tx1">
                      <a:lumMod val="75000"/>
                    </a:schemeClr>
                  </a:solidFill>
                  <a:ea typeface="Arial" charset="0"/>
                  <a:cs typeface="Arial" charset="0"/>
                </a:rPr>
                <a:t>P1</a:t>
              </a:r>
              <a:endParaRPr kumimoji="1" lang="zh-CN" altLang="en-US" sz="1500" b="1" dirty="0">
                <a:solidFill>
                  <a:schemeClr val="tx1">
                    <a:lumMod val="75000"/>
                  </a:schemeClr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56" name="文本框 33"/>
            <p:cNvSpPr txBox="1"/>
            <p:nvPr/>
          </p:nvSpPr>
          <p:spPr>
            <a:xfrm>
              <a:off x="4718321" y="5661248"/>
              <a:ext cx="350541" cy="236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500" b="1" dirty="0">
                  <a:solidFill>
                    <a:schemeClr val="tx1">
                      <a:lumMod val="75000"/>
                    </a:schemeClr>
                  </a:solidFill>
                  <a:ea typeface="Arial" charset="0"/>
                  <a:cs typeface="Arial" charset="0"/>
                </a:rPr>
                <a:t>P2</a:t>
              </a:r>
              <a:endParaRPr kumimoji="1" lang="zh-CN" altLang="en-US" sz="1500" b="1" dirty="0">
                <a:solidFill>
                  <a:schemeClr val="tx1">
                    <a:lumMod val="75000"/>
                  </a:schemeClr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57" name="矩形 38"/>
            <p:cNvSpPr/>
            <p:nvPr/>
          </p:nvSpPr>
          <p:spPr>
            <a:xfrm>
              <a:off x="3823249" y="6328919"/>
              <a:ext cx="264656" cy="3276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500">
                <a:solidFill>
                  <a:srgbClr val="303030"/>
                </a:solidFill>
                <a:ea typeface="宋体"/>
              </a:endParaRPr>
            </a:p>
          </p:txBody>
        </p:sp>
        <p:sp>
          <p:nvSpPr>
            <p:cNvPr id="59" name="文本框 40"/>
            <p:cNvSpPr txBox="1"/>
            <p:nvPr/>
          </p:nvSpPr>
          <p:spPr>
            <a:xfrm>
              <a:off x="3041741" y="5861571"/>
              <a:ext cx="681483" cy="236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500" b="1" i="1" dirty="0">
                  <a:solidFill>
                    <a:schemeClr val="tx1">
                      <a:lumMod val="75000"/>
                    </a:schemeClr>
                  </a:solidFill>
                  <a:ea typeface="Arial" charset="0"/>
                  <a:cs typeface="Arial" charset="0"/>
                </a:rPr>
                <a:t>P1 offset</a:t>
              </a:r>
              <a:endParaRPr kumimoji="1" lang="zh-CN" altLang="en-US" sz="1500" b="1" i="1" dirty="0">
                <a:solidFill>
                  <a:schemeClr val="tx1">
                    <a:lumMod val="75000"/>
                  </a:schemeClr>
                </a:solidFill>
                <a:ea typeface="Arial" charset="0"/>
                <a:cs typeface="Arial" charset="0"/>
              </a:endParaRPr>
            </a:p>
          </p:txBody>
        </p:sp>
        <p:cxnSp>
          <p:nvCxnSpPr>
            <p:cNvPr id="60" name="直线连接符 41"/>
            <p:cNvCxnSpPr/>
            <p:nvPr/>
          </p:nvCxnSpPr>
          <p:spPr>
            <a:xfrm flipV="1">
              <a:off x="3757067" y="6009638"/>
              <a:ext cx="56712" cy="276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61" name="直线连接符 42"/>
            <p:cNvCxnSpPr/>
            <p:nvPr/>
          </p:nvCxnSpPr>
          <p:spPr>
            <a:xfrm flipV="1">
              <a:off x="3751241" y="6326795"/>
              <a:ext cx="56712" cy="276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62" name="文本框 43"/>
            <p:cNvSpPr txBox="1"/>
            <p:nvPr/>
          </p:nvSpPr>
          <p:spPr>
            <a:xfrm>
              <a:off x="2941717" y="6221611"/>
              <a:ext cx="783207" cy="236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500" b="1" i="1" dirty="0">
                  <a:solidFill>
                    <a:schemeClr val="tx1">
                      <a:lumMod val="75000"/>
                    </a:schemeClr>
                  </a:solidFill>
                  <a:ea typeface="Arial" charset="0"/>
                  <a:cs typeface="Arial" charset="0"/>
                </a:rPr>
                <a:t>P2 offset</a:t>
              </a:r>
              <a:endParaRPr kumimoji="1" lang="zh-CN" altLang="en-US" sz="1500" b="1" i="1" dirty="0">
                <a:solidFill>
                  <a:schemeClr val="tx1">
                    <a:lumMod val="75000"/>
                  </a:schemeClr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4" name="矩形 30"/>
            <p:cNvSpPr/>
            <p:nvPr/>
          </p:nvSpPr>
          <p:spPr>
            <a:xfrm>
              <a:off x="4782264" y="5986485"/>
              <a:ext cx="264656" cy="327629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500" dirty="0">
                <a:solidFill>
                  <a:srgbClr val="303030"/>
                </a:solidFill>
                <a:ea typeface="宋体"/>
              </a:endParaRPr>
            </a:p>
          </p:txBody>
        </p:sp>
        <p:cxnSp>
          <p:nvCxnSpPr>
            <p:cNvPr id="65" name="直线连接符 152"/>
            <p:cNvCxnSpPr/>
            <p:nvPr/>
          </p:nvCxnSpPr>
          <p:spPr bwMode="auto">
            <a:xfrm flipV="1">
              <a:off x="4067944" y="6009638"/>
              <a:ext cx="287320" cy="1165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直线连接符 154"/>
            <p:cNvCxnSpPr/>
            <p:nvPr/>
          </p:nvCxnSpPr>
          <p:spPr bwMode="auto">
            <a:xfrm>
              <a:off x="4067944" y="6309320"/>
              <a:ext cx="296729" cy="4794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直线连接符 155"/>
            <p:cNvCxnSpPr/>
            <p:nvPr/>
          </p:nvCxnSpPr>
          <p:spPr bwMode="auto">
            <a:xfrm flipV="1">
              <a:off x="4073785" y="6016759"/>
              <a:ext cx="705089" cy="320508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直线连接符 157"/>
            <p:cNvCxnSpPr/>
            <p:nvPr/>
          </p:nvCxnSpPr>
          <p:spPr bwMode="auto">
            <a:xfrm flipV="1">
              <a:off x="4067944" y="6309320"/>
              <a:ext cx="720080" cy="36004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" name="Group 3"/>
          <p:cNvGrpSpPr/>
          <p:nvPr/>
        </p:nvGrpSpPr>
        <p:grpSpPr>
          <a:xfrm>
            <a:off x="3961514" y="3994462"/>
            <a:ext cx="5032173" cy="2240547"/>
            <a:chOff x="4050560" y="3245853"/>
            <a:chExt cx="5032173" cy="2240547"/>
          </a:xfrm>
        </p:grpSpPr>
        <p:sp>
          <p:nvSpPr>
            <p:cNvPr id="103" name="Rectangle 102"/>
            <p:cNvSpPr/>
            <p:nvPr/>
          </p:nvSpPr>
          <p:spPr bwMode="auto">
            <a:xfrm>
              <a:off x="4050561" y="3615186"/>
              <a:ext cx="2426439" cy="40664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err="1" smtClean="0"/>
                <a:t>Isend</a:t>
              </a:r>
              <a:r>
                <a:rPr lang="en-US" sz="1600" dirty="0" smtClean="0"/>
                <a:t>(</a:t>
              </a:r>
              <a:r>
                <a:rPr lang="en-US" sz="1600" dirty="0" err="1" smtClean="0"/>
                <a:t>sbuf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comm</a:t>
              </a:r>
              <a:r>
                <a:rPr lang="en-US" sz="1600" dirty="0" smtClean="0"/>
                <a:t>)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4050560" y="4849323"/>
              <a:ext cx="2426439" cy="6370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err="1" smtClean="0"/>
                <a:t>Isend</a:t>
              </a:r>
              <a:r>
                <a:rPr lang="en-US" sz="1600" dirty="0" smtClean="0"/>
                <a:t>(</a:t>
              </a:r>
              <a:r>
                <a:rPr lang="en-US" sz="1600" b="1" dirty="0" err="1"/>
                <a:t>s</a:t>
              </a:r>
              <a:r>
                <a:rPr lang="en-US" sz="1600" b="1" dirty="0" err="1" smtClean="0"/>
                <a:t>buf</a:t>
              </a:r>
              <a:r>
                <a:rPr lang="en-US" sz="1600" b="1" dirty="0" smtClean="0"/>
                <a:t> + offset</a:t>
              </a:r>
              <a:r>
                <a:rPr lang="en-US" sz="1600" dirty="0" smtClean="0"/>
                <a:t> ,  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/>
                <a:t> </a:t>
              </a:r>
              <a:r>
                <a:rPr lang="en-US" sz="1600" dirty="0" smtClean="0"/>
                <a:t>          </a:t>
              </a:r>
              <a:r>
                <a:rPr lang="en-US" sz="1600" b="1" dirty="0" err="1" smtClean="0"/>
                <a:t>user_ghost_comm</a:t>
              </a:r>
              <a:r>
                <a:rPr lang="en-US" sz="1600" dirty="0" smtClean="0"/>
                <a:t>)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6629400" y="3615185"/>
              <a:ext cx="2426439" cy="40664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err="1" smtClean="0"/>
                <a:t>Irecv</a:t>
              </a:r>
              <a:r>
                <a:rPr lang="en-US" sz="1600" dirty="0" smtClean="0"/>
                <a:t>(</a:t>
              </a:r>
              <a:r>
                <a:rPr lang="en-US" sz="1600" dirty="0" err="1" smtClean="0"/>
                <a:t>rbuf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comm</a:t>
              </a:r>
              <a:r>
                <a:rPr lang="en-US" sz="1600" dirty="0" smtClean="0"/>
                <a:t>)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6656294" y="4849323"/>
              <a:ext cx="2426439" cy="6370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err="1" smtClean="0"/>
                <a:t>Irecv</a:t>
              </a:r>
              <a:r>
                <a:rPr lang="en-US" sz="1600" dirty="0" smtClean="0"/>
                <a:t>(</a:t>
              </a:r>
              <a:r>
                <a:rPr lang="en-US" sz="1600" b="1" dirty="0" err="1"/>
                <a:t>r</a:t>
              </a:r>
              <a:r>
                <a:rPr lang="en-US" sz="1600" b="1" dirty="0" err="1" smtClean="0"/>
                <a:t>buf</a:t>
              </a:r>
              <a:r>
                <a:rPr lang="en-US" sz="1600" b="1" dirty="0" smtClean="0"/>
                <a:t> + offset</a:t>
              </a:r>
              <a:r>
                <a:rPr lang="en-US" sz="1600" dirty="0" smtClean="0"/>
                <a:t> ,  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/>
                <a:t> </a:t>
              </a:r>
              <a:r>
                <a:rPr lang="en-US" sz="1600" dirty="0" smtClean="0"/>
                <a:t>          </a:t>
              </a:r>
              <a:r>
                <a:rPr lang="en-US" sz="1600" b="1" dirty="0" err="1" smtClean="0"/>
                <a:t>user_ghost_comm</a:t>
              </a:r>
              <a:r>
                <a:rPr lang="en-US" sz="1600" dirty="0" smtClean="0"/>
                <a:t>)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572000" y="3245853"/>
              <a:ext cx="12963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Send Process</a:t>
              </a:r>
              <a:endParaRPr lang="en-US" sz="1600" b="1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7110142" y="3245853"/>
              <a:ext cx="15272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Receive Process</a:t>
              </a:r>
              <a:endParaRPr lang="en-US" sz="1600" b="1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547737" y="4496248"/>
              <a:ext cx="13774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Ghost Process</a:t>
              </a:r>
              <a:endParaRPr lang="en-US" sz="1600" b="1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165743" y="4496248"/>
              <a:ext cx="13774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Ghost Process</a:t>
              </a:r>
              <a:endParaRPr lang="en-US" sz="1600" b="1" dirty="0"/>
            </a:p>
          </p:txBody>
        </p:sp>
        <p:sp>
          <p:nvSpPr>
            <p:cNvPr id="114" name="Down Arrow 113"/>
            <p:cNvSpPr/>
            <p:nvPr/>
          </p:nvSpPr>
          <p:spPr bwMode="auto">
            <a:xfrm>
              <a:off x="5105400" y="4148350"/>
              <a:ext cx="304800" cy="396647"/>
            </a:xfrm>
            <a:prstGeom prst="downArrow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15" name="Down Arrow 114"/>
            <p:cNvSpPr/>
            <p:nvPr/>
          </p:nvSpPr>
          <p:spPr bwMode="auto">
            <a:xfrm>
              <a:off x="7727423" y="4150290"/>
              <a:ext cx="304800" cy="396647"/>
            </a:xfrm>
            <a:prstGeom prst="downArrow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36" name="文本框 164"/>
          <p:cNvSpPr txBox="1"/>
          <p:nvPr/>
        </p:nvSpPr>
        <p:spPr>
          <a:xfrm>
            <a:off x="127189" y="5682275"/>
            <a:ext cx="3823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404040"/>
                </a:solidFill>
                <a:latin typeface="Calibri"/>
                <a:ea typeface="宋体"/>
              </a:rPr>
              <a:t>* MPI_WIN_ALLOCATE_SHARED </a:t>
            </a:r>
            <a:r>
              <a:rPr lang="en-US" altLang="zh-CN" sz="1200" dirty="0">
                <a:solidFill>
                  <a:srgbClr val="404040"/>
                </a:solidFill>
                <a:latin typeface="Calibri"/>
                <a:ea typeface="宋体"/>
              </a:rPr>
              <a:t>: Allocates window that is shared among all processes in the window’s group, usually specified with MPI_COMM_TYPE_SHARED communicator.</a:t>
            </a:r>
          </a:p>
        </p:txBody>
      </p:sp>
    </p:spTree>
    <p:extLst>
      <p:ext uri="{BB962C8B-B14F-4D97-AF65-F5344CB8AC3E}">
        <p14:creationId xmlns:p14="http://schemas.microsoft.com/office/powerpoint/2010/main" val="160333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Offloading Framework for Two-Sided </a:t>
            </a:r>
            <a:r>
              <a:rPr lang="en-US" dirty="0" smtClean="0"/>
              <a:t>Model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Message Post </a:t>
            </a:r>
            <a:r>
              <a:rPr lang="en-US" sz="2000" b="1" dirty="0" smtClean="0"/>
              <a:t>Ofﬂoading</a:t>
            </a:r>
          </a:p>
          <a:p>
            <a:pPr lvl="1"/>
            <a:r>
              <a:rPr lang="en-US" sz="1800" dirty="0" smtClean="0"/>
              <a:t>Initialize </a:t>
            </a:r>
            <a:r>
              <a:rPr lang="en-US" sz="1800" i="1" dirty="0" smtClean="0"/>
              <a:t>Lock-Free </a:t>
            </a:r>
            <a:r>
              <a:rPr lang="en-US" sz="1800" i="1" dirty="0"/>
              <a:t>Single-Producer- Single-Consumer Q</a:t>
            </a:r>
            <a:r>
              <a:rPr lang="en-US" sz="1800" i="1" dirty="0" smtClean="0"/>
              <a:t>ueue</a:t>
            </a:r>
            <a:r>
              <a:rPr lang="en-US" sz="1800" dirty="0" smtClean="0"/>
              <a:t> at </a:t>
            </a:r>
            <a:r>
              <a:rPr lang="en-US" sz="1800" dirty="0" err="1" smtClean="0"/>
              <a:t>MPI_Init</a:t>
            </a:r>
            <a:endParaRPr lang="en-US" sz="18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b="1" dirty="0" smtClean="0"/>
              <a:t>Asynchronous Completion</a:t>
            </a:r>
          </a:p>
          <a:p>
            <a:pPr lvl="1"/>
            <a:r>
              <a:rPr lang="en-US" sz="1800" dirty="0" smtClean="0"/>
              <a:t>Create </a:t>
            </a:r>
            <a:r>
              <a:rPr lang="en-US" sz="1800" b="1" dirty="0" smtClean="0"/>
              <a:t>Generalized Request</a:t>
            </a:r>
            <a:r>
              <a:rPr lang="en-US" sz="1800" dirty="0" smtClean="0"/>
              <a:t> (</a:t>
            </a:r>
            <a:r>
              <a:rPr lang="en-US" sz="1800" dirty="0" err="1"/>
              <a:t>g</a:t>
            </a:r>
            <a:r>
              <a:rPr lang="en-US" sz="1800" dirty="0" err="1" smtClean="0"/>
              <a:t>req</a:t>
            </a:r>
            <a:r>
              <a:rPr lang="en-US" sz="1800" dirty="0" smtClean="0"/>
              <a:t>) on user process</a:t>
            </a:r>
          </a:p>
          <a:p>
            <a:pPr lvl="1"/>
            <a:r>
              <a:rPr lang="en-US" sz="1800" dirty="0" smtClean="0"/>
              <a:t>Synchronize with ghost through </a:t>
            </a:r>
            <a:r>
              <a:rPr lang="en-US" sz="1800" b="1" dirty="0" smtClean="0"/>
              <a:t>shared atomic flag</a:t>
            </a:r>
          </a:p>
          <a:p>
            <a:pPr lvl="2"/>
            <a:r>
              <a:rPr lang="en-US" sz="1600" dirty="0" smtClean="0"/>
              <a:t>Ghost: frequently tests and </a:t>
            </a:r>
            <a:r>
              <a:rPr lang="en-US" sz="1600" dirty="0" err="1" smtClean="0"/>
              <a:t>atomic_update</a:t>
            </a:r>
            <a:r>
              <a:rPr lang="en-US" sz="1600" dirty="0" smtClean="0"/>
              <a:t> flag if complete</a:t>
            </a:r>
          </a:p>
          <a:p>
            <a:pPr lvl="2"/>
            <a:r>
              <a:rPr lang="en-US" sz="1600" dirty="0" smtClean="0"/>
              <a:t>User:  </a:t>
            </a:r>
            <a:r>
              <a:rPr lang="en-US" sz="1600" dirty="0" err="1" smtClean="0"/>
              <a:t>Test|Wait</a:t>
            </a:r>
            <a:r>
              <a:rPr lang="en-US" sz="1600" dirty="0" smtClean="0"/>
              <a:t> call internally </a:t>
            </a:r>
            <a:r>
              <a:rPr lang="en-US" sz="1600" dirty="0" err="1" smtClean="0"/>
              <a:t>atomic_fetch</a:t>
            </a:r>
            <a:r>
              <a:rPr lang="en-US" sz="1600" dirty="0" smtClean="0"/>
              <a:t> flag, update </a:t>
            </a:r>
            <a:r>
              <a:rPr lang="en-US" sz="1600" dirty="0" err="1" smtClean="0"/>
              <a:t>greq</a:t>
            </a:r>
            <a:r>
              <a:rPr lang="en-US" sz="1600" dirty="0" smtClean="0"/>
              <a:t> if complete</a:t>
            </a:r>
            <a:endParaRPr lang="en-US" sz="1600" dirty="0"/>
          </a:p>
          <a:p>
            <a:pPr lvl="1"/>
            <a:endParaRPr lang="en-US" sz="18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smtClean="0"/>
              <a:t>HPCC 2017, Bangkok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2895A2-6F82-084C-8D88-5BAB214F506D}" type="slidenum">
              <a:rPr kumimoji="1" lang="zh-CN" altLang="en-US" smtClean="0"/>
              <a:t>12</a:t>
            </a:fld>
            <a:endParaRPr kumimoji="1" lang="zh-CN" altLang="en-US"/>
          </a:p>
        </p:txBody>
      </p:sp>
      <p:grpSp>
        <p:nvGrpSpPr>
          <p:cNvPr id="59" name="Group 58"/>
          <p:cNvGrpSpPr/>
          <p:nvPr/>
        </p:nvGrpSpPr>
        <p:grpSpPr>
          <a:xfrm>
            <a:off x="1952721" y="2071163"/>
            <a:ext cx="6697503" cy="1778570"/>
            <a:chOff x="2065497" y="2066353"/>
            <a:chExt cx="6697503" cy="1778570"/>
          </a:xfrm>
        </p:grpSpPr>
        <p:cxnSp>
          <p:nvCxnSpPr>
            <p:cNvPr id="10" name="直线连接符 7"/>
            <p:cNvCxnSpPr/>
            <p:nvPr/>
          </p:nvCxnSpPr>
          <p:spPr>
            <a:xfrm>
              <a:off x="2380003" y="2867524"/>
              <a:ext cx="0" cy="73152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</p:spPr>
        </p:cxnSp>
        <p:sp>
          <p:nvSpPr>
            <p:cNvPr id="11" name="文本框 26"/>
            <p:cNvSpPr txBox="1"/>
            <p:nvPr/>
          </p:nvSpPr>
          <p:spPr>
            <a:xfrm>
              <a:off x="2151286" y="2520104"/>
              <a:ext cx="45187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kumimoji="1" lang="en-US" altLang="zh-CN" sz="1500" smtClean="0">
                  <a:solidFill>
                    <a:schemeClr val="tx1">
                      <a:lumMod val="75000"/>
                    </a:schemeClr>
                  </a:solidFill>
                  <a:ea typeface="Arial" charset="0"/>
                  <a:cs typeface="Arial" charset="0"/>
                </a:rPr>
                <a:t>P0</a:t>
              </a:r>
              <a:endParaRPr kumimoji="1" lang="zh-CN" altLang="en-US" sz="1500" dirty="0">
                <a:solidFill>
                  <a:schemeClr val="tx1">
                    <a:lumMod val="75000"/>
                  </a:schemeClr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" name="文本框 28"/>
            <p:cNvSpPr txBox="1"/>
            <p:nvPr/>
          </p:nvSpPr>
          <p:spPr>
            <a:xfrm>
              <a:off x="6599593" y="2209800"/>
              <a:ext cx="77790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kumimoji="1" lang="en-US" altLang="zh-CN" sz="1500" dirty="0">
                  <a:solidFill>
                    <a:schemeClr val="tx1">
                      <a:lumMod val="75000"/>
                    </a:schemeClr>
                  </a:solidFill>
                  <a:ea typeface="Arial" charset="0"/>
                  <a:cs typeface="Arial" charset="0"/>
                </a:rPr>
                <a:t>Ghost </a:t>
              </a:r>
            </a:p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kumimoji="1" lang="en-US" altLang="zh-CN" sz="1500" dirty="0">
                  <a:solidFill>
                    <a:schemeClr val="tx1">
                      <a:lumMod val="75000"/>
                    </a:schemeClr>
                  </a:solidFill>
                  <a:ea typeface="Arial" charset="0"/>
                  <a:cs typeface="Arial" charset="0"/>
                </a:rPr>
                <a:t>Process</a:t>
              </a:r>
              <a:endParaRPr kumimoji="1" lang="zh-CN" altLang="en-US" sz="1500" dirty="0">
                <a:solidFill>
                  <a:schemeClr val="tx1">
                    <a:lumMod val="75000"/>
                  </a:schemeClr>
                </a:solidFill>
                <a:ea typeface="Arial" charset="0"/>
                <a:cs typeface="Arial" charset="0"/>
              </a:endParaRPr>
            </a:p>
          </p:txBody>
        </p:sp>
        <p:grpSp>
          <p:nvGrpSpPr>
            <p:cNvPr id="13" name="组 50"/>
            <p:cNvGrpSpPr/>
            <p:nvPr/>
          </p:nvGrpSpPr>
          <p:grpSpPr>
            <a:xfrm rot="5400000">
              <a:off x="4960996" y="2132153"/>
              <a:ext cx="230822" cy="1161214"/>
              <a:chOff x="2454976" y="1843463"/>
              <a:chExt cx="502935" cy="1353337"/>
            </a:xfrm>
            <a:pattFill prst="ltDnDiag">
              <a:fgClr>
                <a:sysClr val="windowText" lastClr="000000">
                  <a:lumMod val="50000"/>
                  <a:lumOff val="50000"/>
                </a:sysClr>
              </a:fgClr>
              <a:bgClr>
                <a:sysClr val="window" lastClr="FFFFFF">
                  <a:lumMod val="85000"/>
                </a:sysClr>
              </a:bgClr>
            </a:pattFill>
          </p:grpSpPr>
          <p:sp>
            <p:nvSpPr>
              <p:cNvPr id="46" name="矩形 4"/>
              <p:cNvSpPr/>
              <p:nvPr/>
            </p:nvSpPr>
            <p:spPr>
              <a:xfrm>
                <a:off x="2454976" y="1843463"/>
                <a:ext cx="502935" cy="1353337"/>
              </a:xfrm>
              <a:prstGeom prst="rect">
                <a:avLst/>
              </a:prstGeom>
              <a:grpFill/>
              <a:ln w="635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1500" kern="0">
                  <a:solidFill>
                    <a:schemeClr val="tx1">
                      <a:lumMod val="75000"/>
                    </a:schemeClr>
                  </a:solidFill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47" name="直线连接符 14"/>
              <p:cNvCxnSpPr/>
              <p:nvPr/>
            </p:nvCxnSpPr>
            <p:spPr>
              <a:xfrm>
                <a:off x="2454976" y="2091025"/>
                <a:ext cx="502935" cy="0"/>
              </a:xfrm>
              <a:prstGeom prst="line">
                <a:avLst/>
              </a:prstGeom>
              <a:grpFill/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48" name="直线连接符 16"/>
              <p:cNvCxnSpPr/>
              <p:nvPr/>
            </p:nvCxnSpPr>
            <p:spPr>
              <a:xfrm>
                <a:off x="2454976" y="2360533"/>
                <a:ext cx="502935" cy="0"/>
              </a:xfrm>
              <a:prstGeom prst="line">
                <a:avLst/>
              </a:prstGeom>
              <a:grpFill/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49" name="直线连接符 17"/>
              <p:cNvCxnSpPr/>
              <p:nvPr/>
            </p:nvCxnSpPr>
            <p:spPr>
              <a:xfrm>
                <a:off x="2454976" y="2640865"/>
                <a:ext cx="502935" cy="0"/>
              </a:xfrm>
              <a:prstGeom prst="line">
                <a:avLst/>
              </a:prstGeom>
              <a:grpFill/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50" name="直线连接符 18"/>
              <p:cNvCxnSpPr/>
              <p:nvPr/>
            </p:nvCxnSpPr>
            <p:spPr>
              <a:xfrm>
                <a:off x="2454976" y="2910373"/>
                <a:ext cx="502935" cy="0"/>
              </a:xfrm>
              <a:prstGeom prst="line">
                <a:avLst/>
              </a:prstGeom>
              <a:grpFill/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sp>
          <p:nvSpPr>
            <p:cNvPr id="14" name="矩形 100"/>
            <p:cNvSpPr/>
            <p:nvPr/>
          </p:nvSpPr>
          <p:spPr>
            <a:xfrm>
              <a:off x="2065497" y="2977179"/>
              <a:ext cx="649224" cy="228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 cap="flat" cmpd="sng" algn="ctr">
              <a:solidFill>
                <a:schemeClr val="accent6">
                  <a:lumMod val="50000"/>
                </a:schemeClr>
              </a:solidFill>
              <a:prstDash val="solid"/>
            </a:ln>
            <a:effectLst/>
          </p:spPr>
          <p:txBody>
            <a:bodyPr lIns="36000" rIns="36000"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1500" kern="0" dirty="0" err="1">
                  <a:solidFill>
                    <a:schemeClr val="tx1">
                      <a:lumMod val="75000"/>
                    </a:schemeClr>
                  </a:solidFill>
                  <a:ea typeface="Arial" charset="0"/>
                  <a:cs typeface="Arial" charset="0"/>
                </a:rPr>
                <a:t>i</a:t>
              </a:r>
              <a:r>
                <a:rPr kumimoji="1" lang="en-US" altLang="zh-CN" sz="1500" kern="0" dirty="0" smtClean="0">
                  <a:solidFill>
                    <a:schemeClr val="tx1">
                      <a:lumMod val="75000"/>
                    </a:schemeClr>
                  </a:solidFill>
                  <a:ea typeface="Arial" charset="0"/>
                  <a:cs typeface="Arial" charset="0"/>
                </a:rPr>
                <a:t>send </a:t>
              </a:r>
              <a:endParaRPr kumimoji="1" lang="zh-CN" altLang="en-US" sz="1500" kern="0" dirty="0">
                <a:solidFill>
                  <a:schemeClr val="tx1">
                    <a:lumMod val="75000"/>
                  </a:schemeClr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5" name="矩形 101"/>
            <p:cNvSpPr/>
            <p:nvPr/>
          </p:nvSpPr>
          <p:spPr>
            <a:xfrm>
              <a:off x="2069592" y="3195590"/>
              <a:ext cx="651449" cy="224729"/>
            </a:xfrm>
            <a:prstGeom prst="rect">
              <a:avLst/>
            </a:prstGeom>
            <a:solidFill>
              <a:schemeClr val="accent6"/>
            </a:solidFill>
            <a:ln w="6350" cap="flat" cmpd="sng" algn="ctr">
              <a:solidFill>
                <a:schemeClr val="accent6">
                  <a:lumMod val="50000"/>
                </a:schemeClr>
              </a:solidFill>
              <a:prstDash val="solid"/>
            </a:ln>
            <a:effectLst/>
          </p:spPr>
          <p:txBody>
            <a:bodyPr lIns="36000" rIns="36000"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1500" kern="0" dirty="0" err="1">
                  <a:solidFill>
                    <a:schemeClr val="bg1"/>
                  </a:solidFill>
                  <a:ea typeface="Arial" charset="0"/>
                  <a:cs typeface="Arial" charset="0"/>
                </a:rPr>
                <a:t>i</a:t>
              </a:r>
              <a:r>
                <a:rPr kumimoji="1" lang="en-US" altLang="zh-CN" sz="1500" kern="0" dirty="0" err="1" smtClean="0">
                  <a:solidFill>
                    <a:schemeClr val="bg1"/>
                  </a:solidFill>
                  <a:ea typeface="Arial" charset="0"/>
                  <a:cs typeface="Arial" charset="0"/>
                </a:rPr>
                <a:t>recv</a:t>
              </a:r>
              <a:endParaRPr kumimoji="1" lang="en-US" altLang="zh-CN" sz="1500" kern="0" dirty="0" smtClean="0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6" name="文本框 110"/>
            <p:cNvSpPr txBox="1"/>
            <p:nvPr/>
          </p:nvSpPr>
          <p:spPr>
            <a:xfrm>
              <a:off x="4950391" y="3271284"/>
              <a:ext cx="159627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kumimoji="1" lang="en-US" altLang="zh-CN" sz="1500" i="1" dirty="0">
                  <a:solidFill>
                    <a:schemeClr val="tx1">
                      <a:lumMod val="75000"/>
                    </a:schemeClr>
                  </a:solidFill>
                  <a:ea typeface="Arial" charset="0"/>
                  <a:cs typeface="Arial" charset="0"/>
                </a:rPr>
                <a:t>2. Poll </a:t>
              </a:r>
              <a:r>
                <a:rPr kumimoji="1" lang="en-US" altLang="zh-CN" sz="1500" i="1" dirty="0" smtClean="0">
                  <a:solidFill>
                    <a:schemeClr val="tx1">
                      <a:lumMod val="75000"/>
                    </a:schemeClr>
                  </a:solidFill>
                  <a:ea typeface="Arial" charset="0"/>
                  <a:cs typeface="Arial" charset="0"/>
                </a:rPr>
                <a:t>each queue</a:t>
              </a:r>
              <a:endParaRPr kumimoji="1" lang="zh-CN" altLang="en-US" sz="1500" i="1" dirty="0">
                <a:solidFill>
                  <a:schemeClr val="tx1">
                    <a:lumMod val="75000"/>
                  </a:schemeClr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7" name="文本框 112"/>
            <p:cNvSpPr txBox="1"/>
            <p:nvPr/>
          </p:nvSpPr>
          <p:spPr>
            <a:xfrm>
              <a:off x="3582369" y="3031702"/>
              <a:ext cx="113987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kumimoji="1" lang="en-US" altLang="zh-CN" sz="1500" i="1" dirty="0">
                  <a:solidFill>
                    <a:schemeClr val="tx1">
                      <a:lumMod val="75000"/>
                    </a:schemeClr>
                  </a:solidFill>
                  <a:ea typeface="Arial" charset="0"/>
                  <a:cs typeface="Arial" charset="0"/>
                </a:rPr>
                <a:t>1. </a:t>
              </a:r>
              <a:r>
                <a:rPr kumimoji="1" lang="en-US" altLang="zh-CN" sz="1500" i="1" dirty="0" err="1">
                  <a:solidFill>
                    <a:schemeClr val="tx1">
                      <a:lumMod val="75000"/>
                    </a:schemeClr>
                  </a:solidFill>
                  <a:ea typeface="Arial" charset="0"/>
                  <a:cs typeface="Arial" charset="0"/>
                </a:rPr>
                <a:t>Enqueue</a:t>
              </a:r>
              <a:r>
                <a:rPr kumimoji="1" lang="en-US" altLang="zh-CN" sz="1500" i="1" dirty="0">
                  <a:solidFill>
                    <a:schemeClr val="tx1">
                      <a:lumMod val="75000"/>
                    </a:schemeClr>
                  </a:solidFill>
                  <a:ea typeface="Arial" charset="0"/>
                  <a:cs typeface="Arial" charset="0"/>
                </a:rPr>
                <a:t> </a:t>
              </a:r>
            </a:p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kumimoji="1" lang="en-US" altLang="zh-CN" sz="1500" i="1" dirty="0">
                  <a:solidFill>
                    <a:schemeClr val="tx1">
                      <a:lumMod val="75000"/>
                    </a:schemeClr>
                  </a:solidFill>
                  <a:ea typeface="Arial" charset="0"/>
                  <a:cs typeface="Arial" charset="0"/>
                </a:rPr>
                <a:t>post calls</a:t>
              </a:r>
              <a:endParaRPr kumimoji="1" lang="zh-CN" altLang="en-US" sz="1500" i="1" dirty="0">
                <a:solidFill>
                  <a:schemeClr val="tx1">
                    <a:lumMod val="75000"/>
                  </a:schemeClr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8" name="右弧形箭头 116"/>
            <p:cNvSpPr/>
            <p:nvPr/>
          </p:nvSpPr>
          <p:spPr>
            <a:xfrm>
              <a:off x="6115029" y="2905897"/>
              <a:ext cx="370849" cy="371450"/>
            </a:xfrm>
            <a:prstGeom prst="curvedRightArrow">
              <a:avLst>
                <a:gd name="adj1" fmla="val 25000"/>
                <a:gd name="adj2" fmla="val 59685"/>
                <a:gd name="adj3" fmla="val 25000"/>
              </a:avLst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1500" kern="0">
                <a:solidFill>
                  <a:schemeClr val="tx1">
                    <a:lumMod val="75000"/>
                  </a:schemeClr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9" name="文本框 121"/>
            <p:cNvSpPr txBox="1"/>
            <p:nvPr/>
          </p:nvSpPr>
          <p:spPr>
            <a:xfrm>
              <a:off x="7463006" y="3277864"/>
              <a:ext cx="1201474" cy="553998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pPr algn="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kumimoji="1" lang="en-US" altLang="zh-CN" sz="1500" i="1" dirty="0">
                  <a:solidFill>
                    <a:schemeClr val="tx1">
                      <a:lumMod val="75000"/>
                    </a:schemeClr>
                  </a:solidFill>
                  <a:ea typeface="Arial" charset="0"/>
                  <a:cs typeface="Arial" charset="0"/>
                </a:rPr>
                <a:t>3. </a:t>
              </a:r>
              <a:r>
                <a:rPr kumimoji="1" lang="en-US" altLang="zh-CN" sz="1500" i="1" dirty="0" smtClean="0">
                  <a:solidFill>
                    <a:schemeClr val="tx1">
                      <a:lumMod val="75000"/>
                    </a:schemeClr>
                  </a:solidFill>
                  <a:ea typeface="Arial" charset="0"/>
                  <a:cs typeface="Arial" charset="0"/>
                </a:rPr>
                <a:t>Translate &amp; </a:t>
              </a:r>
            </a:p>
            <a:p>
              <a:pPr algn="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kumimoji="1" lang="en-US" altLang="zh-CN" sz="1500" i="1" dirty="0" smtClean="0">
                  <a:solidFill>
                    <a:schemeClr val="tx1">
                      <a:lumMod val="75000"/>
                    </a:schemeClr>
                  </a:solidFill>
                  <a:ea typeface="Arial" charset="0"/>
                  <a:cs typeface="Arial" charset="0"/>
                </a:rPr>
                <a:t>Issue MPI call</a:t>
              </a:r>
              <a:endParaRPr kumimoji="1" lang="zh-CN" altLang="en-US" sz="1500" i="1" dirty="0">
                <a:solidFill>
                  <a:schemeClr val="tx1">
                    <a:lumMod val="75000"/>
                  </a:schemeClr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0" name="文本框 15"/>
            <p:cNvSpPr txBox="1"/>
            <p:nvPr/>
          </p:nvSpPr>
          <p:spPr>
            <a:xfrm>
              <a:off x="3818029" y="2066353"/>
              <a:ext cx="260661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kumimoji="1" lang="en-US" altLang="zh-CN" sz="1500" b="1" dirty="0">
                  <a:solidFill>
                    <a:schemeClr val="tx1">
                      <a:lumMod val="75000"/>
                    </a:schemeClr>
                  </a:solidFill>
                  <a:ea typeface="Arial" charset="0"/>
                  <a:cs typeface="Arial" charset="0"/>
                </a:rPr>
                <a:t>SPSC</a:t>
              </a:r>
              <a:r>
                <a:rPr kumimoji="1" lang="en-US" altLang="zh-CN" sz="1500" dirty="0">
                  <a:solidFill>
                    <a:schemeClr val="tx1">
                      <a:lumMod val="75000"/>
                    </a:schemeClr>
                  </a:solidFill>
                  <a:ea typeface="Arial" charset="0"/>
                  <a:cs typeface="Arial" charset="0"/>
                </a:rPr>
                <a:t> </a:t>
              </a:r>
              <a:r>
                <a:rPr kumimoji="1" lang="en-US" altLang="zh-CN" sz="1500" b="1" dirty="0">
                  <a:solidFill>
                    <a:schemeClr val="tx1">
                      <a:lumMod val="75000"/>
                    </a:schemeClr>
                  </a:solidFill>
                  <a:ea typeface="Arial" charset="0"/>
                  <a:cs typeface="Arial" charset="0"/>
                </a:rPr>
                <a:t>offloading queue</a:t>
              </a:r>
              <a:r>
                <a:rPr kumimoji="1" lang="en-US" altLang="zh-CN" sz="1500" dirty="0">
                  <a:solidFill>
                    <a:schemeClr val="tx1">
                      <a:lumMod val="75000"/>
                    </a:schemeClr>
                  </a:solidFill>
                  <a:ea typeface="Arial" charset="0"/>
                  <a:cs typeface="Arial" charset="0"/>
                </a:rPr>
                <a:t> </a:t>
              </a:r>
            </a:p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kumimoji="1" lang="en-US" altLang="zh-CN" sz="1500" dirty="0">
                  <a:solidFill>
                    <a:schemeClr val="tx1">
                      <a:lumMod val="75000"/>
                    </a:schemeClr>
                  </a:solidFill>
                  <a:ea typeface="Arial" charset="0"/>
                  <a:cs typeface="Arial" charset="0"/>
                </a:rPr>
                <a:t>over shared memory</a:t>
              </a:r>
              <a:endParaRPr kumimoji="1" lang="zh-CN" altLang="en-US" sz="1500" dirty="0">
                <a:solidFill>
                  <a:schemeClr val="tx1">
                    <a:lumMod val="75000"/>
                  </a:schemeClr>
                </a:solidFill>
                <a:ea typeface="Arial" charset="0"/>
                <a:cs typeface="Arial" charset="0"/>
              </a:endParaRPr>
            </a:p>
          </p:txBody>
        </p:sp>
        <p:cxnSp>
          <p:nvCxnSpPr>
            <p:cNvPr id="21" name="直线连接符 63"/>
            <p:cNvCxnSpPr/>
            <p:nvPr/>
          </p:nvCxnSpPr>
          <p:spPr>
            <a:xfrm>
              <a:off x="3084576" y="2870770"/>
              <a:ext cx="0" cy="73152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</p:spPr>
        </p:cxnSp>
        <p:sp>
          <p:nvSpPr>
            <p:cNvPr id="22" name="右箭头 5"/>
            <p:cNvSpPr/>
            <p:nvPr/>
          </p:nvSpPr>
          <p:spPr>
            <a:xfrm>
              <a:off x="3754725" y="2873134"/>
              <a:ext cx="410143" cy="174949"/>
            </a:xfrm>
            <a:prstGeom prst="rightArrow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1500" kern="0">
                <a:solidFill>
                  <a:schemeClr val="tx1">
                    <a:lumMod val="75000"/>
                  </a:schemeClr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5" name="左右箭头 13"/>
            <p:cNvSpPr/>
            <p:nvPr/>
          </p:nvSpPr>
          <p:spPr>
            <a:xfrm>
              <a:off x="7380469" y="3073131"/>
              <a:ext cx="1382531" cy="257065"/>
            </a:xfrm>
            <a:prstGeom prst="leftRightArrow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1500" kern="0">
                <a:solidFill>
                  <a:schemeClr val="tx1">
                    <a:lumMod val="75000"/>
                  </a:schemeClr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8" name="矩形 186"/>
            <p:cNvSpPr/>
            <p:nvPr/>
          </p:nvSpPr>
          <p:spPr>
            <a:xfrm>
              <a:off x="2764157" y="3195590"/>
              <a:ext cx="651449" cy="2286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5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ea typeface="Arial" charset="0"/>
                  <a:cs typeface="Arial" charset="0"/>
                </a:rPr>
                <a:t>isend</a:t>
              </a:r>
              <a:endParaRPr kumimoji="1" lang="zh-CN" altLang="en-US" sz="15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ea typeface="Arial" charset="0"/>
                <a:cs typeface="Arial" charset="0"/>
              </a:endParaRPr>
            </a:p>
          </p:txBody>
        </p:sp>
        <p:sp>
          <p:nvSpPr>
            <p:cNvPr id="29" name="矩形 187"/>
            <p:cNvSpPr/>
            <p:nvPr/>
          </p:nvSpPr>
          <p:spPr>
            <a:xfrm>
              <a:off x="2764536" y="2976134"/>
              <a:ext cx="651449" cy="2286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500" kern="0" dirty="0" err="1">
                  <a:solidFill>
                    <a:schemeClr val="bg1"/>
                  </a:solidFill>
                  <a:ea typeface="Arial" charset="0"/>
                  <a:cs typeface="Arial" charset="0"/>
                </a:rPr>
                <a:t>i</a:t>
              </a:r>
              <a:r>
                <a:rPr kumimoji="1" lang="en-US" altLang="zh-CN" sz="15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Arial" charset="0"/>
                  <a:cs typeface="Arial" charset="0"/>
                </a:rPr>
                <a:t>recv</a:t>
              </a:r>
              <a:endParaRPr kumimoji="1" lang="en-US" altLang="zh-CN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Arial" charset="0"/>
                <a:cs typeface="Arial" charset="0"/>
              </a:endParaRPr>
            </a:p>
          </p:txBody>
        </p:sp>
        <p:cxnSp>
          <p:nvCxnSpPr>
            <p:cNvPr id="30" name="直线连接符 191"/>
            <p:cNvCxnSpPr/>
            <p:nvPr/>
          </p:nvCxnSpPr>
          <p:spPr>
            <a:xfrm>
              <a:off x="6961131" y="2749689"/>
              <a:ext cx="0" cy="1095234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</p:spPr>
        </p:cxnSp>
        <p:sp>
          <p:nvSpPr>
            <p:cNvPr id="31" name="矩形 192"/>
            <p:cNvSpPr/>
            <p:nvPr/>
          </p:nvSpPr>
          <p:spPr>
            <a:xfrm>
              <a:off x="6638433" y="2847320"/>
              <a:ext cx="637444" cy="23098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 cap="flat" cmpd="sng" algn="ctr">
              <a:solidFill>
                <a:schemeClr val="accent6">
                  <a:lumMod val="50000"/>
                </a:schemeClr>
              </a:solidFill>
              <a:prstDash val="solid"/>
            </a:ln>
            <a:effectLst/>
          </p:spPr>
          <p:txBody>
            <a:bodyPr lIns="36000" r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5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ea typeface="Arial" charset="0"/>
                  <a:cs typeface="Arial" charset="0"/>
                </a:rPr>
                <a:t>isend</a:t>
              </a:r>
              <a:endParaRPr kumimoji="1" lang="zh-CN" altLang="en-US" sz="15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ea typeface="Arial" charset="0"/>
                <a:cs typeface="Arial" charset="0"/>
              </a:endParaRPr>
            </a:p>
          </p:txBody>
        </p:sp>
        <p:sp>
          <p:nvSpPr>
            <p:cNvPr id="32" name="矩形 193"/>
            <p:cNvSpPr/>
            <p:nvPr/>
          </p:nvSpPr>
          <p:spPr>
            <a:xfrm>
              <a:off x="6638541" y="3079015"/>
              <a:ext cx="637333" cy="198332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6350" cap="flat" cmpd="sng" algn="ctr">
              <a:solidFill>
                <a:schemeClr val="accent4">
                  <a:lumMod val="50000"/>
                </a:schemeClr>
              </a:solidFill>
              <a:prstDash val="solid"/>
            </a:ln>
            <a:effectLst/>
          </p:spPr>
          <p:txBody>
            <a:bodyPr lIns="36000" r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500" kern="0" dirty="0" err="1">
                  <a:solidFill>
                    <a:schemeClr val="bg1"/>
                  </a:solidFill>
                  <a:ea typeface="Arial" charset="0"/>
                  <a:cs typeface="Arial" charset="0"/>
                </a:rPr>
                <a:t>i</a:t>
              </a:r>
              <a:r>
                <a:rPr kumimoji="1" lang="en-US" altLang="zh-CN" sz="15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Arial" charset="0"/>
                  <a:cs typeface="Arial" charset="0"/>
                </a:rPr>
                <a:t>recv</a:t>
              </a:r>
              <a:endParaRPr kumimoji="1" lang="en-US" altLang="zh-CN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Arial" charset="0"/>
                <a:cs typeface="Arial" charset="0"/>
              </a:endParaRPr>
            </a:p>
          </p:txBody>
        </p:sp>
        <p:sp>
          <p:nvSpPr>
            <p:cNvPr id="33" name="矩形 194"/>
            <p:cNvSpPr/>
            <p:nvPr/>
          </p:nvSpPr>
          <p:spPr>
            <a:xfrm>
              <a:off x="6638433" y="3271284"/>
              <a:ext cx="637441" cy="2206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 cap="flat" cmpd="sng" algn="ctr">
              <a:solidFill>
                <a:schemeClr val="accent4">
                  <a:lumMod val="50000"/>
                </a:schemeClr>
              </a:solidFill>
              <a:prstDash val="solid"/>
            </a:ln>
            <a:effectLst/>
          </p:spPr>
          <p:txBody>
            <a:bodyPr lIns="36000" r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5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ea typeface="Arial" charset="0"/>
                  <a:cs typeface="Arial" charset="0"/>
                </a:rPr>
                <a:t>isend</a:t>
              </a:r>
              <a:endParaRPr kumimoji="1" lang="zh-CN" altLang="en-US" sz="15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ea typeface="Arial" charset="0"/>
                <a:cs typeface="Arial" charset="0"/>
              </a:endParaRPr>
            </a:p>
          </p:txBody>
        </p:sp>
        <p:sp>
          <p:nvSpPr>
            <p:cNvPr id="34" name="矩形 195"/>
            <p:cNvSpPr/>
            <p:nvPr/>
          </p:nvSpPr>
          <p:spPr>
            <a:xfrm>
              <a:off x="6637545" y="3490559"/>
              <a:ext cx="637444" cy="198290"/>
            </a:xfrm>
            <a:prstGeom prst="rect">
              <a:avLst/>
            </a:prstGeom>
            <a:solidFill>
              <a:schemeClr val="accent6"/>
            </a:solidFill>
            <a:ln w="6350" cap="flat" cmpd="sng" algn="ctr">
              <a:solidFill>
                <a:schemeClr val="accent6">
                  <a:lumMod val="50000"/>
                </a:schemeClr>
              </a:solidFill>
              <a:prstDash val="solid"/>
            </a:ln>
            <a:effectLst/>
          </p:spPr>
          <p:txBody>
            <a:bodyPr lIns="36000" rIns="36000"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1500" kern="0" dirty="0" err="1">
                  <a:solidFill>
                    <a:schemeClr val="bg1"/>
                  </a:solidFill>
                  <a:ea typeface="Arial" charset="0"/>
                  <a:cs typeface="Arial" charset="0"/>
                </a:rPr>
                <a:t>i</a:t>
              </a:r>
              <a:r>
                <a:rPr kumimoji="1" lang="en-US" altLang="zh-CN" sz="1500" kern="0" dirty="0" err="1" smtClean="0">
                  <a:solidFill>
                    <a:schemeClr val="bg1"/>
                  </a:solidFill>
                  <a:ea typeface="Arial" charset="0"/>
                  <a:cs typeface="Arial" charset="0"/>
                </a:rPr>
                <a:t>recv</a:t>
              </a:r>
              <a:endParaRPr kumimoji="1" lang="en-US" altLang="zh-CN" sz="1500" kern="0" dirty="0" smtClean="0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grpSp>
          <p:nvGrpSpPr>
            <p:cNvPr id="52" name="组 50"/>
            <p:cNvGrpSpPr/>
            <p:nvPr/>
          </p:nvGrpSpPr>
          <p:grpSpPr>
            <a:xfrm rot="5400000">
              <a:off x="5113396" y="2284553"/>
              <a:ext cx="230822" cy="1161214"/>
              <a:chOff x="2454976" y="1843463"/>
              <a:chExt cx="502935" cy="1353337"/>
            </a:xfrm>
            <a:pattFill prst="ltDnDiag">
              <a:fgClr>
                <a:sysClr val="windowText" lastClr="000000">
                  <a:lumMod val="50000"/>
                  <a:lumOff val="50000"/>
                </a:sysClr>
              </a:fgClr>
              <a:bgClr>
                <a:sysClr val="window" lastClr="FFFFFF">
                  <a:lumMod val="85000"/>
                </a:sysClr>
              </a:bgClr>
            </a:pattFill>
          </p:grpSpPr>
          <p:sp>
            <p:nvSpPr>
              <p:cNvPr id="53" name="矩形 4"/>
              <p:cNvSpPr/>
              <p:nvPr/>
            </p:nvSpPr>
            <p:spPr>
              <a:xfrm>
                <a:off x="2454976" y="1843463"/>
                <a:ext cx="502935" cy="1353337"/>
              </a:xfrm>
              <a:prstGeom prst="rect">
                <a:avLst/>
              </a:prstGeom>
              <a:grpFill/>
              <a:ln w="635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1500" kern="0">
                  <a:solidFill>
                    <a:schemeClr val="tx1">
                      <a:lumMod val="75000"/>
                    </a:schemeClr>
                  </a:solidFill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54" name="直线连接符 14"/>
              <p:cNvCxnSpPr/>
              <p:nvPr/>
            </p:nvCxnSpPr>
            <p:spPr>
              <a:xfrm>
                <a:off x="2454976" y="2091025"/>
                <a:ext cx="502935" cy="0"/>
              </a:xfrm>
              <a:prstGeom prst="line">
                <a:avLst/>
              </a:prstGeom>
              <a:grpFill/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55" name="直线连接符 16"/>
              <p:cNvCxnSpPr/>
              <p:nvPr/>
            </p:nvCxnSpPr>
            <p:spPr>
              <a:xfrm>
                <a:off x="2454976" y="2360533"/>
                <a:ext cx="502935" cy="0"/>
              </a:xfrm>
              <a:prstGeom prst="line">
                <a:avLst/>
              </a:prstGeom>
              <a:grpFill/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56" name="直线连接符 17"/>
              <p:cNvCxnSpPr/>
              <p:nvPr/>
            </p:nvCxnSpPr>
            <p:spPr>
              <a:xfrm>
                <a:off x="2454976" y="2640865"/>
                <a:ext cx="502935" cy="0"/>
              </a:xfrm>
              <a:prstGeom prst="line">
                <a:avLst/>
              </a:prstGeom>
              <a:grpFill/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57" name="直线连接符 18"/>
              <p:cNvCxnSpPr/>
              <p:nvPr/>
            </p:nvCxnSpPr>
            <p:spPr>
              <a:xfrm>
                <a:off x="2454976" y="2910373"/>
                <a:ext cx="502935" cy="0"/>
              </a:xfrm>
              <a:prstGeom prst="line">
                <a:avLst/>
              </a:prstGeom>
              <a:grpFill/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sp>
          <p:nvSpPr>
            <p:cNvPr id="58" name="文本框 26"/>
            <p:cNvSpPr txBox="1"/>
            <p:nvPr/>
          </p:nvSpPr>
          <p:spPr>
            <a:xfrm>
              <a:off x="2861303" y="2528254"/>
              <a:ext cx="45187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kumimoji="1" lang="en-US" altLang="zh-CN" sz="1500" dirty="0" smtClean="0">
                  <a:solidFill>
                    <a:schemeClr val="tx1">
                      <a:lumMod val="75000"/>
                    </a:schemeClr>
                  </a:solidFill>
                  <a:ea typeface="Arial" charset="0"/>
                  <a:cs typeface="Arial" charset="0"/>
                </a:rPr>
                <a:t>P1</a:t>
              </a:r>
              <a:endParaRPr kumimoji="1" lang="zh-CN" altLang="en-US" sz="1500" dirty="0">
                <a:solidFill>
                  <a:schemeClr val="tx1">
                    <a:lumMod val="75000"/>
                  </a:schemeClr>
                </a:solidFill>
                <a:ea typeface="Arial" charset="0"/>
                <a:cs typeface="Arial" charset="0"/>
              </a:endParaRPr>
            </a:p>
          </p:txBody>
        </p:sp>
      </p:grpSp>
      <p:sp>
        <p:nvSpPr>
          <p:cNvPr id="60" name="Rectangle 59"/>
          <p:cNvSpPr/>
          <p:nvPr/>
        </p:nvSpPr>
        <p:spPr>
          <a:xfrm>
            <a:off x="5483697" y="3849469"/>
            <a:ext cx="34853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Guarantee same message order for each {</a:t>
            </a:r>
            <a:r>
              <a:rPr lang="en-US" b="1" i="1" dirty="0" smtClean="0">
                <a:solidFill>
                  <a:schemeClr val="accent4">
                    <a:lumMod val="50000"/>
                  </a:schemeClr>
                </a:solidFill>
              </a:rPr>
              <a:t>source, </a:t>
            </a:r>
            <a:r>
              <a:rPr lang="en-US" b="1" i="1" dirty="0" err="1" smtClean="0">
                <a:solidFill>
                  <a:schemeClr val="accent4">
                    <a:lumMod val="50000"/>
                  </a:schemeClr>
                </a:solidFill>
              </a:rPr>
              <a:t>dest</a:t>
            </a:r>
            <a:r>
              <a:rPr lang="en-US" b="1" i="1" dirty="0" smtClean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b="1" i="1" dirty="0" err="1" smtClean="0">
                <a:solidFill>
                  <a:schemeClr val="accent4">
                    <a:lumMod val="50000"/>
                  </a:schemeClr>
                </a:solidFill>
              </a:rPr>
              <a:t>comm</a:t>
            </a: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}.</a:t>
            </a:r>
            <a:endParaRPr 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32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and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offloading framework</a:t>
            </a:r>
          </a:p>
          <a:p>
            <a:r>
              <a:rPr lang="en-US" b="1" dirty="0" smtClean="0"/>
              <a:t>Ensuring semantics correctness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smtClean="0"/>
              <a:t>HPCC 2017, Bangkok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2895A2-6F82-084C-8D88-5BAB214F506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833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Ensuring Semantics Correctness: </a:t>
            </a:r>
            <a:r>
              <a:rPr lang="en-US" dirty="0"/>
              <a:t>Message Matching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/>
              <a:t>Message </a:t>
            </a:r>
            <a:r>
              <a:rPr lang="en-US" sz="2000" b="1" dirty="0"/>
              <a:t>Matching with a Shared Ghost </a:t>
            </a:r>
            <a:r>
              <a:rPr lang="en-US" sz="2000" b="1" dirty="0" smtClean="0"/>
              <a:t>Process</a:t>
            </a:r>
          </a:p>
          <a:p>
            <a:pPr lvl="1"/>
            <a:r>
              <a:rPr lang="en-US" sz="1800" dirty="0"/>
              <a:t>MPI message </a:t>
            </a:r>
            <a:r>
              <a:rPr lang="en-US" sz="1800" dirty="0" smtClean="0"/>
              <a:t>matching</a:t>
            </a:r>
            <a:r>
              <a:rPr lang="en-US" sz="1800" dirty="0"/>
              <a:t> </a:t>
            </a:r>
            <a:r>
              <a:rPr lang="en-US" sz="1800" dirty="0" smtClean="0"/>
              <a:t>based on </a:t>
            </a:r>
            <a:r>
              <a:rPr lang="en-US" sz="1800" u="sng" dirty="0" smtClean="0"/>
              <a:t>{communicator</a:t>
            </a:r>
            <a:r>
              <a:rPr lang="en-US" sz="1800" u="sng" dirty="0"/>
              <a:t>, rank, </a:t>
            </a:r>
            <a:r>
              <a:rPr lang="en-US" sz="1800" u="sng" dirty="0" smtClean="0"/>
              <a:t>tag}</a:t>
            </a:r>
          </a:p>
          <a:p>
            <a:pPr lvl="1"/>
            <a:r>
              <a:rPr lang="en-US" sz="1800" dirty="0" smtClean="0"/>
              <a:t>When </a:t>
            </a:r>
            <a:r>
              <a:rPr lang="en-US" sz="1800" dirty="0"/>
              <a:t>{</a:t>
            </a:r>
            <a:r>
              <a:rPr lang="en-US" sz="1800" dirty="0" smtClean="0"/>
              <a:t>communicator, </a:t>
            </a:r>
            <a:r>
              <a:rPr lang="en-US" sz="1800" dirty="0"/>
              <a:t>tag</a:t>
            </a:r>
            <a:r>
              <a:rPr lang="en-US" sz="1800" dirty="0" smtClean="0"/>
              <a:t>} are the same, mismatching may happen</a:t>
            </a:r>
            <a:endParaRPr lang="en-US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smtClean="0"/>
              <a:t>HPCC 2017, Bangkok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2895A2-6F82-084C-8D88-5BAB214F506D}" type="slidenum">
              <a:rPr kumimoji="1" lang="zh-CN" altLang="en-US" smtClean="0"/>
              <a:t>14</a:t>
            </a:fld>
            <a:endParaRPr kumimoji="1" lang="zh-CN" altLang="en-US"/>
          </a:p>
        </p:txBody>
      </p:sp>
      <p:grpSp>
        <p:nvGrpSpPr>
          <p:cNvPr id="4" name="Group 3"/>
          <p:cNvGrpSpPr/>
          <p:nvPr/>
        </p:nvGrpSpPr>
        <p:grpSpPr>
          <a:xfrm>
            <a:off x="609600" y="3048000"/>
            <a:ext cx="2849269" cy="2032435"/>
            <a:chOff x="310136" y="3048000"/>
            <a:chExt cx="3148733" cy="2032435"/>
          </a:xfrm>
        </p:grpSpPr>
        <p:sp>
          <p:nvSpPr>
            <p:cNvPr id="8" name="圆角矩形 3"/>
            <p:cNvSpPr/>
            <p:nvPr/>
          </p:nvSpPr>
          <p:spPr>
            <a:xfrm>
              <a:off x="397571" y="3685276"/>
              <a:ext cx="1452373" cy="46799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zh-CN" sz="1600" dirty="0" err="1" smtClean="0"/>
                <a:t>isend</a:t>
              </a:r>
              <a:r>
                <a:rPr kumimoji="1" lang="en-US" altLang="zh-CN" sz="1600" dirty="0" smtClean="0"/>
                <a:t>(P2)</a:t>
              </a:r>
              <a:endParaRPr kumimoji="1" lang="zh-CN" altLang="en-US" sz="1600" dirty="0"/>
            </a:p>
          </p:txBody>
        </p:sp>
        <p:sp>
          <p:nvSpPr>
            <p:cNvPr id="22" name="文本框 17"/>
            <p:cNvSpPr txBox="1"/>
            <p:nvPr/>
          </p:nvSpPr>
          <p:spPr>
            <a:xfrm>
              <a:off x="310136" y="3327075"/>
              <a:ext cx="5466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 smtClean="0"/>
                <a:t>P0</a:t>
              </a:r>
              <a:endParaRPr kumimoji="1" lang="zh-CN" altLang="en-US" sz="1600" dirty="0"/>
            </a:p>
          </p:txBody>
        </p:sp>
        <p:sp>
          <p:nvSpPr>
            <p:cNvPr id="23" name="文本框 18"/>
            <p:cNvSpPr txBox="1"/>
            <p:nvPr/>
          </p:nvSpPr>
          <p:spPr>
            <a:xfrm>
              <a:off x="311460" y="4271876"/>
              <a:ext cx="3946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 smtClean="0"/>
                <a:t>P2</a:t>
              </a:r>
              <a:endParaRPr kumimoji="1" lang="zh-CN" altLang="en-US" sz="1600" dirty="0"/>
            </a:p>
          </p:txBody>
        </p:sp>
        <p:cxnSp>
          <p:nvCxnSpPr>
            <p:cNvPr id="30" name="直线箭头连接符 30"/>
            <p:cNvCxnSpPr>
              <a:stCxn id="8" idx="2"/>
              <a:endCxn id="35" idx="0"/>
            </p:cNvCxnSpPr>
            <p:nvPr/>
          </p:nvCxnSpPr>
          <p:spPr>
            <a:xfrm flipH="1">
              <a:off x="1119693" y="4153275"/>
              <a:ext cx="4065" cy="459161"/>
            </a:xfrm>
            <a:prstGeom prst="straightConnector1">
              <a:avLst/>
            </a:prstGeom>
            <a:ln>
              <a:solidFill>
                <a:srgbClr val="000000"/>
              </a:solidFill>
              <a:prstDash val="solid"/>
              <a:headEnd type="triangle" w="med" len="lg"/>
              <a:tailEnd type="triangl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41"/>
            <p:cNvSpPr txBox="1"/>
            <p:nvPr/>
          </p:nvSpPr>
          <p:spPr>
            <a:xfrm>
              <a:off x="952788" y="3048000"/>
              <a:ext cx="19207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b="1" dirty="0" smtClean="0">
                  <a:latin typeface="Arial" charset="0"/>
                  <a:ea typeface="Arial" charset="0"/>
                  <a:cs typeface="Arial" charset="0"/>
                </a:rPr>
                <a:t>Original Matching</a:t>
              </a:r>
              <a:endParaRPr kumimoji="1" lang="zh-CN" altLang="en-US" sz="1600" b="1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5" name="圆角矩形 3"/>
            <p:cNvSpPr/>
            <p:nvPr/>
          </p:nvSpPr>
          <p:spPr>
            <a:xfrm>
              <a:off x="397572" y="4612436"/>
              <a:ext cx="1444242" cy="46799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err="1" smtClean="0"/>
                <a:t>irecv</a:t>
              </a:r>
              <a:r>
                <a:rPr kumimoji="1" lang="en-US" altLang="zh-CN" sz="1600" dirty="0" smtClean="0"/>
                <a:t>(P0)</a:t>
              </a:r>
              <a:endParaRPr kumimoji="1" lang="zh-CN" altLang="en-US" sz="1600" dirty="0"/>
            </a:p>
          </p:txBody>
        </p:sp>
        <p:sp>
          <p:nvSpPr>
            <p:cNvPr id="51" name="圆角矩形 3"/>
            <p:cNvSpPr/>
            <p:nvPr/>
          </p:nvSpPr>
          <p:spPr>
            <a:xfrm>
              <a:off x="2173948" y="3685276"/>
              <a:ext cx="1284921" cy="46799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zh-CN" sz="1600" dirty="0" err="1" smtClean="0"/>
                <a:t>isend</a:t>
              </a:r>
              <a:r>
                <a:rPr kumimoji="1" lang="en-US" altLang="zh-CN" sz="1600" dirty="0" smtClean="0"/>
                <a:t>(P3)</a:t>
              </a:r>
              <a:endParaRPr kumimoji="1" lang="zh-CN" altLang="en-US" sz="1600" dirty="0"/>
            </a:p>
          </p:txBody>
        </p:sp>
        <p:sp>
          <p:nvSpPr>
            <p:cNvPr id="52" name="文本框 17"/>
            <p:cNvSpPr txBox="1"/>
            <p:nvPr/>
          </p:nvSpPr>
          <p:spPr>
            <a:xfrm>
              <a:off x="2128938" y="3323443"/>
              <a:ext cx="5466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 smtClean="0"/>
                <a:t>P1</a:t>
              </a:r>
              <a:endParaRPr kumimoji="1" lang="zh-CN" altLang="en-US" sz="1600" dirty="0"/>
            </a:p>
          </p:txBody>
        </p:sp>
        <p:sp>
          <p:nvSpPr>
            <p:cNvPr id="53" name="文本框 18"/>
            <p:cNvSpPr txBox="1"/>
            <p:nvPr/>
          </p:nvSpPr>
          <p:spPr>
            <a:xfrm>
              <a:off x="2128938" y="4275342"/>
              <a:ext cx="3946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 smtClean="0"/>
                <a:t>P3</a:t>
              </a:r>
              <a:endParaRPr kumimoji="1" lang="zh-CN" altLang="en-US" sz="1600" dirty="0"/>
            </a:p>
          </p:txBody>
        </p:sp>
        <p:cxnSp>
          <p:nvCxnSpPr>
            <p:cNvPr id="54" name="直线箭头连接符 30"/>
            <p:cNvCxnSpPr/>
            <p:nvPr/>
          </p:nvCxnSpPr>
          <p:spPr>
            <a:xfrm>
              <a:off x="2860704" y="4153275"/>
              <a:ext cx="0" cy="459161"/>
            </a:xfrm>
            <a:prstGeom prst="straightConnector1">
              <a:avLst/>
            </a:prstGeom>
            <a:ln>
              <a:solidFill>
                <a:srgbClr val="000000"/>
              </a:solidFill>
              <a:prstDash val="solid"/>
              <a:headEnd type="triangle" w="med" len="lg"/>
              <a:tailEnd type="triangl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圆角矩形 3"/>
            <p:cNvSpPr/>
            <p:nvPr/>
          </p:nvSpPr>
          <p:spPr>
            <a:xfrm>
              <a:off x="2173948" y="4612436"/>
              <a:ext cx="1284921" cy="46799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err="1" smtClean="0"/>
                <a:t>irecv</a:t>
              </a:r>
              <a:r>
                <a:rPr kumimoji="1" lang="en-US" altLang="zh-CN" sz="1600" dirty="0" smtClean="0"/>
                <a:t> (P1)</a:t>
              </a:r>
              <a:endParaRPr kumimoji="1" lang="zh-CN" altLang="en-US" sz="16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577469" y="3013947"/>
            <a:ext cx="2925565" cy="2090118"/>
            <a:chOff x="5577470" y="3013947"/>
            <a:chExt cx="3212054" cy="2090118"/>
          </a:xfrm>
        </p:grpSpPr>
        <p:sp>
          <p:nvSpPr>
            <p:cNvPr id="33" name="文本框 42"/>
            <p:cNvSpPr txBox="1"/>
            <p:nvPr/>
          </p:nvSpPr>
          <p:spPr>
            <a:xfrm>
              <a:off x="5607588" y="3013947"/>
              <a:ext cx="30246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b="1" dirty="0" smtClean="0">
                  <a:solidFill>
                    <a:srgbClr val="C00000"/>
                  </a:solidFill>
                  <a:latin typeface="Arial" charset="0"/>
                  <a:ea typeface="Arial" charset="0"/>
                  <a:cs typeface="Arial" charset="0"/>
                </a:rPr>
                <a:t>Mismatching after Offloading</a:t>
              </a:r>
              <a:endParaRPr kumimoji="1" lang="zh-CN" altLang="en-US" sz="16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8" name="圆角矩形 3"/>
            <p:cNvSpPr/>
            <p:nvPr/>
          </p:nvSpPr>
          <p:spPr>
            <a:xfrm>
              <a:off x="5664905" y="3700516"/>
              <a:ext cx="1452373" cy="46799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zh-CN" sz="1600" dirty="0" err="1" smtClean="0"/>
                <a:t>isend</a:t>
              </a:r>
              <a:r>
                <a:rPr kumimoji="1" lang="en-US" altLang="zh-CN" sz="1600" dirty="0" smtClean="0"/>
                <a:t>(G1)</a:t>
              </a:r>
              <a:endParaRPr kumimoji="1" lang="zh-CN" altLang="en-US" sz="1600" dirty="0"/>
            </a:p>
          </p:txBody>
        </p:sp>
        <p:sp>
          <p:nvSpPr>
            <p:cNvPr id="59" name="文本框 17"/>
            <p:cNvSpPr txBox="1"/>
            <p:nvPr/>
          </p:nvSpPr>
          <p:spPr>
            <a:xfrm>
              <a:off x="5577470" y="3342315"/>
              <a:ext cx="5466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 smtClean="0"/>
                <a:t>G0</a:t>
              </a:r>
              <a:endParaRPr kumimoji="1" lang="zh-CN" altLang="en-US" sz="1600" dirty="0"/>
            </a:p>
          </p:txBody>
        </p:sp>
        <p:sp>
          <p:nvSpPr>
            <p:cNvPr id="60" name="文本框 18"/>
            <p:cNvSpPr txBox="1"/>
            <p:nvPr/>
          </p:nvSpPr>
          <p:spPr>
            <a:xfrm>
              <a:off x="5578794" y="4287116"/>
              <a:ext cx="4187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 smtClean="0"/>
                <a:t>G1</a:t>
              </a:r>
              <a:endParaRPr kumimoji="1" lang="zh-CN" altLang="en-US" sz="1600" dirty="0"/>
            </a:p>
          </p:txBody>
        </p:sp>
        <p:cxnSp>
          <p:nvCxnSpPr>
            <p:cNvPr id="61" name="直线箭头连接符 30"/>
            <p:cNvCxnSpPr>
              <a:endCxn id="67" idx="0"/>
            </p:cNvCxnSpPr>
            <p:nvPr/>
          </p:nvCxnSpPr>
          <p:spPr>
            <a:xfrm>
              <a:off x="6391093" y="4168515"/>
              <a:ext cx="1755971" cy="467551"/>
            </a:xfrm>
            <a:prstGeom prst="straightConnector1">
              <a:avLst/>
            </a:prstGeom>
            <a:ln>
              <a:solidFill>
                <a:srgbClr val="C00000"/>
              </a:solidFill>
              <a:prstDash val="solid"/>
              <a:headEnd type="triangle" w="med" len="lg"/>
              <a:tailEnd type="triangl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圆角矩形 3"/>
            <p:cNvSpPr/>
            <p:nvPr/>
          </p:nvSpPr>
          <p:spPr>
            <a:xfrm>
              <a:off x="5664906" y="4627676"/>
              <a:ext cx="1444242" cy="46799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err="1" smtClean="0"/>
                <a:t>irecv</a:t>
              </a:r>
              <a:r>
                <a:rPr kumimoji="1" lang="en-US" altLang="zh-CN" sz="1600" dirty="0" smtClean="0"/>
                <a:t>(G0)</a:t>
              </a:r>
              <a:endParaRPr kumimoji="1" lang="zh-CN" altLang="en-US" sz="1600" dirty="0"/>
            </a:p>
          </p:txBody>
        </p:sp>
        <p:sp>
          <p:nvSpPr>
            <p:cNvPr id="63" name="圆角矩形 3"/>
            <p:cNvSpPr/>
            <p:nvPr/>
          </p:nvSpPr>
          <p:spPr>
            <a:xfrm>
              <a:off x="7504603" y="3708906"/>
              <a:ext cx="1284921" cy="46799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zh-CN" sz="1600" dirty="0" err="1" smtClean="0"/>
                <a:t>isend</a:t>
              </a:r>
              <a:r>
                <a:rPr kumimoji="1" lang="en-US" altLang="zh-CN" sz="1600" dirty="0" smtClean="0"/>
                <a:t>(G1)</a:t>
              </a:r>
              <a:endParaRPr kumimoji="1" lang="zh-CN" altLang="en-US" sz="1600" dirty="0"/>
            </a:p>
          </p:txBody>
        </p:sp>
        <p:cxnSp>
          <p:nvCxnSpPr>
            <p:cNvPr id="66" name="直线箭头连接符 30"/>
            <p:cNvCxnSpPr>
              <a:endCxn id="62" idx="0"/>
            </p:cNvCxnSpPr>
            <p:nvPr/>
          </p:nvCxnSpPr>
          <p:spPr>
            <a:xfrm flipH="1">
              <a:off x="6387027" y="4218586"/>
              <a:ext cx="1792897" cy="409090"/>
            </a:xfrm>
            <a:prstGeom prst="straightConnector1">
              <a:avLst/>
            </a:prstGeom>
            <a:ln>
              <a:solidFill>
                <a:srgbClr val="C00000"/>
              </a:solidFill>
              <a:prstDash val="solid"/>
              <a:headEnd type="triangle" w="med" len="lg"/>
              <a:tailEnd type="triangl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圆角矩形 3"/>
            <p:cNvSpPr/>
            <p:nvPr/>
          </p:nvSpPr>
          <p:spPr>
            <a:xfrm>
              <a:off x="7504603" y="4636066"/>
              <a:ext cx="1284921" cy="46799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err="1" smtClean="0"/>
                <a:t>irecv</a:t>
              </a:r>
              <a:r>
                <a:rPr kumimoji="1" lang="en-US" altLang="zh-CN" sz="1600" dirty="0" smtClean="0"/>
                <a:t> (G0)</a:t>
              </a:r>
              <a:endParaRPr kumimoji="1" lang="zh-CN" altLang="en-US" sz="1600" dirty="0"/>
            </a:p>
          </p:txBody>
        </p:sp>
      </p:grpSp>
      <p:sp>
        <p:nvSpPr>
          <p:cNvPr id="70" name="Right Arrow 69"/>
          <p:cNvSpPr/>
          <p:nvPr/>
        </p:nvSpPr>
        <p:spPr bwMode="auto">
          <a:xfrm>
            <a:off x="3969869" y="4049691"/>
            <a:ext cx="1143000" cy="444369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535452" y="3678722"/>
            <a:ext cx="1843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smtClean="0"/>
              <a:t>P0, P1 offload to G0</a:t>
            </a:r>
            <a:endParaRPr lang="en-US" sz="1600" i="1"/>
          </a:p>
        </p:txBody>
      </p:sp>
      <p:sp>
        <p:nvSpPr>
          <p:cNvPr id="72" name="TextBox 71"/>
          <p:cNvSpPr txBox="1"/>
          <p:nvPr/>
        </p:nvSpPr>
        <p:spPr>
          <a:xfrm>
            <a:off x="3530005" y="4515716"/>
            <a:ext cx="1843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P2, P3 offload to G1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45138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Ensuring Semantics Correctness: Message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43000"/>
            <a:ext cx="4648200" cy="5105400"/>
          </a:xfrm>
        </p:spPr>
        <p:txBody>
          <a:bodyPr/>
          <a:lstStyle/>
          <a:p>
            <a:r>
              <a:rPr lang="en-US" sz="2000" b="1" dirty="0"/>
              <a:t>Duplicating </a:t>
            </a:r>
            <a:r>
              <a:rPr lang="en-US" sz="2000" b="1" dirty="0" smtClean="0"/>
              <a:t>Communicators</a:t>
            </a:r>
          </a:p>
          <a:p>
            <a:pPr lvl="1"/>
            <a:r>
              <a:rPr lang="en-US" sz="1800" dirty="0"/>
              <a:t>C</a:t>
            </a:r>
            <a:r>
              <a:rPr lang="en-US" sz="1800" dirty="0" smtClean="0"/>
              <a:t>hange </a:t>
            </a:r>
            <a:r>
              <a:rPr lang="en-US" sz="1800" b="1" dirty="0" err="1" smtClean="0"/>
              <a:t>comm</a:t>
            </a:r>
            <a:r>
              <a:rPr lang="en-US" sz="1800" b="1" dirty="0" smtClean="0"/>
              <a:t> </a:t>
            </a:r>
            <a:r>
              <a:rPr lang="en-US" sz="1800" dirty="0" smtClean="0"/>
              <a:t>in</a:t>
            </a:r>
            <a:r>
              <a:rPr lang="en-US" sz="1800" b="1" dirty="0" smtClean="0"/>
              <a:t> </a:t>
            </a:r>
            <a:r>
              <a:rPr lang="en-US" sz="1800" dirty="0" smtClean="0"/>
              <a:t>{</a:t>
            </a:r>
            <a:r>
              <a:rPr lang="en-US" sz="1800" dirty="0" err="1" smtClean="0"/>
              <a:t>comm</a:t>
            </a:r>
            <a:r>
              <a:rPr lang="en-US" sz="1800" dirty="0" smtClean="0"/>
              <a:t>, tag}</a:t>
            </a:r>
          </a:p>
          <a:p>
            <a:pPr lvl="1"/>
            <a:r>
              <a:rPr lang="en-US" sz="1800" dirty="0" smtClean="0"/>
              <a:t>Set </a:t>
            </a: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N</a:t>
            </a:r>
            <a:r>
              <a:rPr lang="en-US" sz="1800" dirty="0" smtClean="0"/>
              <a:t> as the </a:t>
            </a:r>
            <a:r>
              <a:rPr lang="en-US" sz="1800" dirty="0" err="1" smtClean="0"/>
              <a:t>num</a:t>
            </a:r>
            <a:r>
              <a:rPr lang="en-US" sz="1800" dirty="0" smtClean="0"/>
              <a:t> of processes sharing </a:t>
            </a:r>
            <a:r>
              <a:rPr lang="en-US" sz="1800" dirty="0"/>
              <a:t>the same </a:t>
            </a:r>
            <a:r>
              <a:rPr lang="en-US" sz="1800" dirty="0" smtClean="0"/>
              <a:t>ghost</a:t>
            </a:r>
          </a:p>
          <a:p>
            <a:pPr lvl="1"/>
            <a:r>
              <a:rPr lang="en-US" sz="1800" dirty="0" smtClean="0"/>
              <a:t>Create </a:t>
            </a: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N</a:t>
            </a:r>
            <a:r>
              <a:rPr lang="en-US" sz="1800" dirty="0" smtClean="0"/>
              <a:t> </a:t>
            </a:r>
            <a:r>
              <a:rPr lang="en-US" sz="1800" dirty="0"/>
              <a:t>internal </a:t>
            </a:r>
            <a:r>
              <a:rPr lang="en-US" sz="1800" dirty="0" smtClean="0"/>
              <a:t>communicators for </a:t>
            </a:r>
            <a:r>
              <a:rPr lang="en-US" sz="1800" dirty="0"/>
              <a:t>every user-created </a:t>
            </a:r>
            <a:r>
              <a:rPr lang="en-US" sz="1800" dirty="0" err="1" smtClean="0"/>
              <a:t>subcommunicator</a:t>
            </a:r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r>
              <a:rPr lang="en-US" sz="1800" b="1" dirty="0" smtClean="0">
                <a:solidFill>
                  <a:srgbClr val="C00000"/>
                </a:solidFill>
              </a:rPr>
              <a:t>Side Effect</a:t>
            </a:r>
            <a:r>
              <a:rPr lang="en-US" sz="1800" dirty="0" smtClean="0">
                <a:solidFill>
                  <a:srgbClr val="C00000"/>
                </a:solidFill>
              </a:rPr>
              <a:t>: More memory consumed </a:t>
            </a:r>
            <a:r>
              <a:rPr lang="en-US" sz="1800" dirty="0">
                <a:solidFill>
                  <a:srgbClr val="C00000"/>
                </a:solidFill>
              </a:rPr>
              <a:t>by </a:t>
            </a:r>
            <a:r>
              <a:rPr lang="en-US" sz="1800" dirty="0" smtClean="0">
                <a:solidFill>
                  <a:srgbClr val="C00000"/>
                </a:solidFill>
              </a:rPr>
              <a:t>duplicated communicators</a:t>
            </a:r>
          </a:p>
          <a:p>
            <a:pPr lvl="2"/>
            <a:r>
              <a:rPr lang="en-US" sz="1600" dirty="0"/>
              <a:t>Can be reduced to </a:t>
            </a:r>
            <a:r>
              <a:rPr lang="en-US" sz="1600" dirty="0" smtClean="0"/>
              <a:t>constant [1]</a:t>
            </a:r>
            <a:endParaRPr lang="en-US" sz="1600" baseline="30000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9171" y="1143000"/>
            <a:ext cx="4420528" cy="5105400"/>
          </a:xfrm>
        </p:spPr>
        <p:txBody>
          <a:bodyPr/>
          <a:lstStyle/>
          <a:p>
            <a:r>
              <a:rPr lang="en-US" sz="2000" b="1" dirty="0"/>
              <a:t>Tag </a:t>
            </a:r>
            <a:r>
              <a:rPr lang="en-US" sz="2000" b="1" dirty="0" smtClean="0"/>
              <a:t>Encoding</a:t>
            </a:r>
          </a:p>
          <a:p>
            <a:pPr lvl="1"/>
            <a:r>
              <a:rPr lang="en-US" sz="1800" dirty="0"/>
              <a:t>Change </a:t>
            </a:r>
            <a:r>
              <a:rPr lang="en-US" sz="1800" b="1" dirty="0" smtClean="0"/>
              <a:t>tag </a:t>
            </a:r>
            <a:r>
              <a:rPr lang="en-US" sz="1800" dirty="0" smtClean="0"/>
              <a:t>in</a:t>
            </a:r>
            <a:r>
              <a:rPr lang="en-US" sz="1800" b="1" dirty="0" smtClean="0"/>
              <a:t> </a:t>
            </a:r>
            <a:r>
              <a:rPr lang="en-US" sz="1800" dirty="0"/>
              <a:t>{</a:t>
            </a:r>
            <a:r>
              <a:rPr lang="en-US" sz="1800" dirty="0" err="1"/>
              <a:t>comm</a:t>
            </a:r>
            <a:r>
              <a:rPr lang="en-US" sz="1800" dirty="0"/>
              <a:t>, tag}</a:t>
            </a:r>
          </a:p>
          <a:p>
            <a:pPr lvl="1"/>
            <a:r>
              <a:rPr lang="en-US" sz="1800" dirty="0" smtClean="0"/>
              <a:t>Reserve </a:t>
            </a:r>
            <a:r>
              <a:rPr lang="en-US" sz="1600" b="1" dirty="0" smtClean="0">
                <a:latin typeface="Times New Roman" charset="0"/>
                <a:ea typeface="Times New Roman" charset="0"/>
                <a:cs typeface="Times New Roman" charset="0"/>
              </a:rPr>
              <a:t>DST_OFFSET</a:t>
            </a:r>
            <a:r>
              <a:rPr lang="en-US" sz="1600" b="1" dirty="0" smtClean="0"/>
              <a:t> </a:t>
            </a:r>
            <a:r>
              <a:rPr lang="en-US" sz="1800" dirty="0" smtClean="0"/>
              <a:t>bits</a:t>
            </a:r>
            <a:r>
              <a:rPr lang="en-US" sz="1800" b="1" dirty="0" smtClean="0"/>
              <a:t> </a:t>
            </a:r>
            <a:r>
              <a:rPr lang="en-US" sz="1800" dirty="0" smtClean="0"/>
              <a:t>in user tag</a:t>
            </a:r>
          </a:p>
          <a:p>
            <a:pPr lvl="2"/>
            <a:r>
              <a:rPr lang="en-US" sz="1600" dirty="0" smtClean="0"/>
              <a:t>Relative </a:t>
            </a:r>
            <a:r>
              <a:rPr lang="en-US" sz="1600" dirty="0"/>
              <a:t>offset in </a:t>
            </a:r>
            <a:r>
              <a:rPr lang="en-US" sz="1600" dirty="0" smtClean="0"/>
              <a:t>the process </a:t>
            </a:r>
            <a:r>
              <a:rPr lang="en-US" sz="1600" dirty="0"/>
              <a:t>group sharing the same </a:t>
            </a:r>
            <a:r>
              <a:rPr lang="en-US" sz="1600" dirty="0" smtClean="0"/>
              <a:t>ghost</a:t>
            </a:r>
          </a:p>
          <a:p>
            <a:pPr lvl="2"/>
            <a:r>
              <a:rPr lang="en-US" sz="1600" dirty="0" smtClean="0"/>
              <a:t>Require at most 7 bits </a:t>
            </a:r>
          </a:p>
          <a:p>
            <a:pPr lvl="2"/>
            <a:r>
              <a:rPr lang="en-US" sz="1600" dirty="0"/>
              <a:t>E</a:t>
            </a:r>
            <a:r>
              <a:rPr lang="en-US" sz="1600" dirty="0" smtClean="0"/>
              <a:t>.g., 64 cores, 4 ghost processes </a:t>
            </a:r>
            <a:r>
              <a:rPr lang="en-US" sz="1600" dirty="0"/>
              <a:t>per </a:t>
            </a:r>
            <a:r>
              <a:rPr lang="en-US" sz="1600" dirty="0" smtClean="0"/>
              <a:t>node, then 0 &lt;= </a:t>
            </a:r>
            <a:r>
              <a:rPr lang="en-US" sz="1400" b="1" dirty="0" smtClean="0">
                <a:latin typeface="Times New Roman" charset="0"/>
                <a:ea typeface="Times New Roman" charset="0"/>
                <a:cs typeface="Times New Roman" charset="0"/>
              </a:rPr>
              <a:t>DST_OFFSET</a:t>
            </a:r>
            <a:r>
              <a:rPr lang="en-US" sz="1400" dirty="0" smtClean="0"/>
              <a:t> &lt; 16</a:t>
            </a:r>
          </a:p>
          <a:p>
            <a:pPr lvl="2"/>
            <a:endParaRPr lang="en-US" sz="1400" dirty="0"/>
          </a:p>
          <a:p>
            <a:pPr lvl="2"/>
            <a:endParaRPr lang="en-US" sz="1400" dirty="0" smtClean="0"/>
          </a:p>
          <a:p>
            <a:pPr lvl="2"/>
            <a:endParaRPr lang="en-US" sz="1400" dirty="0"/>
          </a:p>
          <a:p>
            <a:pPr lvl="2"/>
            <a:endParaRPr lang="en-US" sz="1400" dirty="0" smtClean="0"/>
          </a:p>
          <a:p>
            <a:pPr lvl="1"/>
            <a:r>
              <a:rPr lang="en-US" sz="1800" b="1" dirty="0">
                <a:solidFill>
                  <a:srgbClr val="C00000"/>
                </a:solidFill>
              </a:rPr>
              <a:t>Drawback</a:t>
            </a:r>
            <a:r>
              <a:rPr lang="en-US" sz="1800" dirty="0">
                <a:solidFill>
                  <a:srgbClr val="C00000"/>
                </a:solidFill>
              </a:rPr>
              <a:t>: cannot encode within MPI_ANY_TAG</a:t>
            </a:r>
          </a:p>
          <a:p>
            <a:pPr lvl="2"/>
            <a:endParaRPr lang="en-US" sz="16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smtClean="0"/>
              <a:t>HPCC 2017, Bangkok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2895A2-6F82-084C-8D88-5BAB214F506D}" type="slidenum">
              <a:rPr kumimoji="1" lang="zh-CN" altLang="en-US" smtClean="0"/>
              <a:t>15</a:t>
            </a:fld>
            <a:endParaRPr kumimoji="1"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894769"/>
              </p:ext>
            </p:extLst>
          </p:nvPr>
        </p:nvGraphicFramePr>
        <p:xfrm>
          <a:off x="5424384" y="4174655"/>
          <a:ext cx="3601768" cy="313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641"/>
                <a:gridCol w="1234290"/>
                <a:gridCol w="1878837"/>
              </a:tblGrid>
              <a:tr h="313750">
                <a:tc>
                  <a:txBody>
                    <a:bodyPr/>
                    <a:lstStyle/>
                    <a:p>
                      <a:pPr algn="ctr"/>
                      <a:r>
                        <a:rPr lang="mr-IN" altLang="zh-CN" sz="12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  <a:latin typeface="Times"/>
                          <a:cs typeface="Times"/>
                        </a:rPr>
                        <a:t>DST</a:t>
                      </a:r>
                      <a:r>
                        <a:rPr lang="en-US" altLang="zh-CN" sz="1200" b="1" baseline="0" dirty="0" smtClean="0">
                          <a:solidFill>
                            <a:schemeClr val="bg1"/>
                          </a:solidFill>
                          <a:latin typeface="Times"/>
                          <a:cs typeface="Times"/>
                        </a:rPr>
                        <a:t>_OFFSET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USER</a:t>
                      </a:r>
                      <a:r>
                        <a:rPr lang="en-US" altLang="zh-CN" sz="1200" b="1" baseline="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 TAG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5144334" y="4646168"/>
            <a:ext cx="1303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i="1" dirty="0" smtClean="0">
                <a:solidFill>
                  <a:schemeClr val="tx1">
                    <a:lumMod val="75000"/>
                  </a:schemeClr>
                </a:solidFill>
                <a:latin typeface="Times"/>
                <a:cs typeface="Times"/>
              </a:rPr>
              <a:t>MPI_TAG_UB</a:t>
            </a:r>
          </a:p>
          <a:p>
            <a:r>
              <a:rPr kumimoji="1" lang="en-US" altLang="zh-CN" sz="1400" b="1" i="1" dirty="0" smtClean="0">
                <a:solidFill>
                  <a:schemeClr val="tx1">
                    <a:lumMod val="75000"/>
                  </a:schemeClr>
                </a:solidFill>
                <a:latin typeface="Times"/>
                <a:cs typeface="Times"/>
              </a:rPr>
              <a:t>E.g., </a:t>
            </a:r>
            <a:r>
              <a:rPr kumimoji="1" lang="is-IS" altLang="zh-CN" sz="1400" b="1" i="1" dirty="0" smtClean="0">
                <a:solidFill>
                  <a:schemeClr val="tx1">
                    <a:lumMod val="75000"/>
                  </a:schemeClr>
                </a:solidFill>
                <a:latin typeface="Times"/>
                <a:cs typeface="Times"/>
              </a:rPr>
              <a:t>2</a:t>
            </a:r>
            <a:r>
              <a:rPr kumimoji="1" lang="is-IS" altLang="zh-CN" sz="1400" b="1" i="1" baseline="30000" dirty="0" smtClean="0">
                <a:solidFill>
                  <a:schemeClr val="tx1">
                    <a:lumMod val="75000"/>
                  </a:schemeClr>
                </a:solidFill>
                <a:latin typeface="Times"/>
                <a:cs typeface="Times"/>
              </a:rPr>
              <a:t>30</a:t>
            </a:r>
            <a:r>
              <a:rPr kumimoji="1" lang="is-IS" altLang="zh-CN" sz="1400" b="1" i="1" dirty="0" smtClean="0">
                <a:solidFill>
                  <a:schemeClr val="tx1">
                    <a:lumMod val="75000"/>
                  </a:schemeClr>
                </a:solidFill>
                <a:latin typeface="Times"/>
                <a:cs typeface="Times"/>
              </a:rPr>
              <a:t> </a:t>
            </a:r>
            <a:r>
              <a:rPr kumimoji="1" lang="is-IS" altLang="zh-CN" sz="1400" b="1" i="1" dirty="0">
                <a:solidFill>
                  <a:schemeClr val="tx1">
                    <a:lumMod val="75000"/>
                  </a:schemeClr>
                </a:solidFill>
                <a:latin typeface="Times"/>
                <a:cs typeface="Times"/>
              </a:rPr>
              <a:t>−</a:t>
            </a:r>
            <a:r>
              <a:rPr kumimoji="1" lang="is-IS" altLang="zh-CN" sz="1400" b="1" i="1" dirty="0" smtClean="0">
                <a:solidFill>
                  <a:schemeClr val="tx1">
                    <a:lumMod val="75000"/>
                  </a:schemeClr>
                </a:solidFill>
                <a:latin typeface="Times"/>
                <a:cs typeface="Times"/>
              </a:rPr>
              <a:t>1</a:t>
            </a:r>
            <a:endParaRPr kumimoji="1" lang="zh-CN" altLang="en-US" sz="1400" b="1" i="1" dirty="0">
              <a:solidFill>
                <a:schemeClr val="tx1">
                  <a:lumMod val="75000"/>
                </a:schemeClr>
              </a:solidFill>
              <a:latin typeface="Times"/>
              <a:cs typeface="Time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09438" y="3878006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i="1" dirty="0" smtClean="0">
                <a:latin typeface="Times"/>
                <a:cs typeface="Times"/>
              </a:rPr>
              <a:t>INT_MAX</a:t>
            </a:r>
            <a:endParaRPr kumimoji="1" lang="zh-CN" altLang="en-US" sz="1400" i="1" dirty="0">
              <a:latin typeface="Times"/>
              <a:cs typeface="Time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715511" y="4658380"/>
            <a:ext cx="2113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i="1" dirty="0" smtClean="0">
                <a:solidFill>
                  <a:srgbClr val="0070C0"/>
                </a:solidFill>
                <a:latin typeface="Times"/>
                <a:cs typeface="Times"/>
              </a:rPr>
              <a:t>Exposed MPI_TAG_UB </a:t>
            </a:r>
          </a:p>
          <a:p>
            <a:r>
              <a:rPr kumimoji="1" lang="en-US" altLang="zh-CN" sz="1400" b="1" i="1" dirty="0" smtClean="0">
                <a:solidFill>
                  <a:srgbClr val="0070C0"/>
                </a:solidFill>
                <a:latin typeface="Times"/>
                <a:cs typeface="Times"/>
              </a:rPr>
              <a:t>Standard: must &gt;= </a:t>
            </a:r>
            <a:r>
              <a:rPr lang="is-IS" altLang="zh-CN" sz="1400" b="1" i="1" dirty="0" smtClean="0">
                <a:solidFill>
                  <a:srgbClr val="0070C0"/>
                </a:solidFill>
                <a:latin typeface="Times"/>
                <a:cs typeface="Times"/>
              </a:rPr>
              <a:t>2</a:t>
            </a:r>
            <a:r>
              <a:rPr lang="is-IS" altLang="zh-CN" sz="1400" b="1" i="1" baseline="30000" dirty="0" smtClean="0">
                <a:solidFill>
                  <a:srgbClr val="0070C0"/>
                </a:solidFill>
                <a:latin typeface="Times"/>
                <a:cs typeface="Times"/>
              </a:rPr>
              <a:t>15 </a:t>
            </a:r>
            <a:r>
              <a:rPr lang="is-IS" altLang="zh-CN" sz="1400" b="1" i="1" dirty="0" smtClean="0">
                <a:solidFill>
                  <a:srgbClr val="0070C0"/>
                </a:solidFill>
                <a:latin typeface="Times"/>
                <a:cs typeface="Times"/>
              </a:rPr>
              <a:t>- 1)</a:t>
            </a:r>
          </a:p>
        </p:txBody>
      </p:sp>
      <p:sp>
        <p:nvSpPr>
          <p:cNvPr id="15" name="文本框 18"/>
          <p:cNvSpPr txBox="1"/>
          <p:nvPr/>
        </p:nvSpPr>
        <p:spPr>
          <a:xfrm>
            <a:off x="11763169" y="265808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Times"/>
                <a:cs typeface="Times"/>
              </a:rPr>
              <a:t>0</a:t>
            </a:r>
            <a:endParaRPr kumimoji="1" lang="zh-CN" altLang="en-US" dirty="0">
              <a:latin typeface="Times"/>
              <a:cs typeface="Time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76184" y="3276600"/>
            <a:ext cx="3743715" cy="1371599"/>
            <a:chOff x="503020" y="4442399"/>
            <a:chExt cx="4209259" cy="1669025"/>
          </a:xfrm>
        </p:grpSpPr>
        <p:sp>
          <p:nvSpPr>
            <p:cNvPr id="17" name="圆角矩形 3"/>
            <p:cNvSpPr/>
            <p:nvPr/>
          </p:nvSpPr>
          <p:spPr>
            <a:xfrm>
              <a:off x="507086" y="4800600"/>
              <a:ext cx="2029968" cy="46799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zh-CN" sz="1400" dirty="0" err="1" smtClean="0"/>
                <a:t>isend</a:t>
              </a:r>
              <a:r>
                <a:rPr kumimoji="1" lang="en-US" altLang="zh-CN" sz="1400" dirty="0" smtClean="0"/>
                <a:t>(G1, </a:t>
              </a:r>
              <a:r>
                <a:rPr kumimoji="1" lang="en-US" altLang="zh-CN" sz="1400" b="1" dirty="0" err="1" smtClean="0">
                  <a:solidFill>
                    <a:schemeClr val="accent4">
                      <a:lumMod val="50000"/>
                    </a:schemeClr>
                  </a:solidFill>
                </a:rPr>
                <a:t>comm</a:t>
              </a:r>
              <a:r>
                <a:rPr kumimoji="1" lang="en-US" altLang="zh-CN" sz="1400" b="1" dirty="0" smtClean="0">
                  <a:solidFill>
                    <a:schemeClr val="accent4">
                      <a:lumMod val="50000"/>
                    </a:schemeClr>
                  </a:solidFill>
                </a:rPr>
                <a:t>[0]</a:t>
              </a:r>
              <a:r>
                <a:rPr kumimoji="1" lang="en-US" altLang="zh-CN" sz="1400" dirty="0" smtClean="0"/>
                <a:t>)</a:t>
              </a:r>
              <a:endParaRPr kumimoji="1" lang="zh-CN" altLang="en-US" sz="1400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41471" y="4442399"/>
              <a:ext cx="546645" cy="374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 smtClean="0"/>
                <a:t>G0</a:t>
              </a:r>
              <a:endParaRPr kumimoji="1" lang="zh-CN" altLang="en-US" sz="1400" b="1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42795" y="5273288"/>
              <a:ext cx="438329" cy="374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b="1" dirty="0" smtClean="0"/>
                <a:t>G1</a:t>
              </a:r>
              <a:endParaRPr kumimoji="1" lang="zh-CN" altLang="en-US" sz="1400" b="1" dirty="0"/>
            </a:p>
          </p:txBody>
        </p:sp>
        <p:cxnSp>
          <p:nvCxnSpPr>
            <p:cNvPr id="20" name="直线箭头连接符 30"/>
            <p:cNvCxnSpPr>
              <a:stCxn id="17" idx="2"/>
              <a:endCxn id="21" idx="0"/>
            </p:cNvCxnSpPr>
            <p:nvPr/>
          </p:nvCxnSpPr>
          <p:spPr>
            <a:xfrm flipH="1">
              <a:off x="1518004" y="5268599"/>
              <a:ext cx="4066" cy="366436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prstDash val="solid"/>
              <a:headEnd type="triangl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圆角矩形 3"/>
            <p:cNvSpPr/>
            <p:nvPr/>
          </p:nvSpPr>
          <p:spPr>
            <a:xfrm>
              <a:off x="503020" y="5635035"/>
              <a:ext cx="2029968" cy="46799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err="1" smtClean="0"/>
                <a:t>irecv</a:t>
              </a:r>
              <a:r>
                <a:rPr kumimoji="1" lang="en-US" altLang="zh-CN" sz="1400" dirty="0" smtClean="0"/>
                <a:t>(G0, </a:t>
              </a:r>
              <a:r>
                <a:rPr kumimoji="1" lang="en-US" altLang="zh-CN" sz="1400" b="1" dirty="0" err="1">
                  <a:solidFill>
                    <a:schemeClr val="accent4">
                      <a:lumMod val="50000"/>
                    </a:schemeClr>
                  </a:solidFill>
                </a:rPr>
                <a:t>comm</a:t>
              </a:r>
              <a:r>
                <a:rPr kumimoji="1" lang="en-US" altLang="zh-CN" sz="1400" b="1" dirty="0">
                  <a:solidFill>
                    <a:schemeClr val="accent4">
                      <a:lumMod val="50000"/>
                    </a:schemeClr>
                  </a:solidFill>
                </a:rPr>
                <a:t>[0]</a:t>
              </a:r>
              <a:r>
                <a:rPr kumimoji="1" lang="en-US" altLang="zh-CN" sz="1400" dirty="0" smtClean="0"/>
                <a:t>)</a:t>
              </a:r>
              <a:endParaRPr kumimoji="1" lang="zh-CN" altLang="en-US" sz="1400" dirty="0"/>
            </a:p>
          </p:txBody>
        </p:sp>
        <p:sp>
          <p:nvSpPr>
            <p:cNvPr id="22" name="圆角矩形 3"/>
            <p:cNvSpPr/>
            <p:nvPr/>
          </p:nvSpPr>
          <p:spPr>
            <a:xfrm>
              <a:off x="2668604" y="4808990"/>
              <a:ext cx="2043675" cy="46799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zh-CN" sz="1400" dirty="0" err="1" smtClean="0"/>
                <a:t>isend</a:t>
              </a:r>
              <a:r>
                <a:rPr kumimoji="1" lang="en-US" altLang="zh-CN" sz="1400" dirty="0" smtClean="0"/>
                <a:t>(G1, </a:t>
              </a:r>
              <a:r>
                <a:rPr kumimoji="1" lang="en-US" altLang="zh-CN" sz="1400" b="1" dirty="0" err="1" smtClean="0">
                  <a:solidFill>
                    <a:schemeClr val="accent4">
                      <a:lumMod val="50000"/>
                    </a:schemeClr>
                  </a:solidFill>
                </a:rPr>
                <a:t>comm</a:t>
              </a:r>
              <a:r>
                <a:rPr kumimoji="1" lang="en-US" altLang="zh-CN" sz="1400" b="1" dirty="0" smtClean="0">
                  <a:solidFill>
                    <a:schemeClr val="accent4">
                      <a:lumMod val="50000"/>
                    </a:schemeClr>
                  </a:solidFill>
                </a:rPr>
                <a:t>[1]</a:t>
              </a:r>
              <a:r>
                <a:rPr kumimoji="1" lang="en-US" altLang="zh-CN" sz="1400" dirty="0" smtClean="0"/>
                <a:t>)</a:t>
              </a:r>
              <a:endParaRPr kumimoji="1" lang="zh-CN" altLang="en-US" sz="1400" dirty="0"/>
            </a:p>
          </p:txBody>
        </p:sp>
        <p:cxnSp>
          <p:nvCxnSpPr>
            <p:cNvPr id="23" name="直线箭头连接符 30"/>
            <p:cNvCxnSpPr>
              <a:stCxn id="22" idx="2"/>
              <a:endCxn id="24" idx="0"/>
            </p:cNvCxnSpPr>
            <p:nvPr/>
          </p:nvCxnSpPr>
          <p:spPr>
            <a:xfrm>
              <a:off x="3690442" y="5276989"/>
              <a:ext cx="0" cy="366436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prstDash val="solid"/>
              <a:headEnd type="triangl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圆角矩形 3"/>
            <p:cNvSpPr/>
            <p:nvPr/>
          </p:nvSpPr>
          <p:spPr>
            <a:xfrm>
              <a:off x="2668604" y="5643425"/>
              <a:ext cx="2043675" cy="46799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err="1" smtClean="0"/>
                <a:t>irecv</a:t>
              </a:r>
              <a:r>
                <a:rPr kumimoji="1" lang="en-US" altLang="zh-CN" sz="1400" dirty="0" smtClean="0"/>
                <a:t> (G0, </a:t>
              </a:r>
              <a:r>
                <a:rPr kumimoji="1" lang="en-US" altLang="zh-CN" sz="1400" b="1" dirty="0" err="1" smtClean="0">
                  <a:solidFill>
                    <a:schemeClr val="accent4">
                      <a:lumMod val="50000"/>
                    </a:schemeClr>
                  </a:solidFill>
                </a:rPr>
                <a:t>comm</a:t>
              </a:r>
              <a:r>
                <a:rPr kumimoji="1" lang="en-US" altLang="zh-CN" sz="1400" b="1" dirty="0" smtClean="0">
                  <a:solidFill>
                    <a:schemeClr val="accent4">
                      <a:lumMod val="50000"/>
                    </a:schemeClr>
                  </a:solidFill>
                </a:rPr>
                <a:t>[1]</a:t>
              </a:r>
              <a:r>
                <a:rPr kumimoji="1" lang="en-US" altLang="zh-CN" sz="1400" dirty="0" smtClean="0"/>
                <a:t>)</a:t>
              </a:r>
              <a:endParaRPr kumimoji="1" lang="zh-CN" altLang="en-US" sz="1400" dirty="0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607308" y="6063681"/>
            <a:ext cx="636457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</a:schemeClr>
                </a:solidFill>
              </a:rPr>
              <a:t>[1] IEEE/ACM </a:t>
            </a:r>
            <a:r>
              <a:rPr lang="en-US" sz="1000" dirty="0">
                <a:solidFill>
                  <a:schemeClr val="tx1">
                    <a:lumMod val="75000"/>
                  </a:schemeClr>
                </a:solidFill>
              </a:rPr>
              <a:t>International Symposium, 2015.[18] Y. </a:t>
            </a:r>
            <a:r>
              <a:rPr lang="en-US" sz="1000" dirty="0" err="1">
                <a:solidFill>
                  <a:schemeClr val="tx1">
                    <a:lumMod val="75000"/>
                  </a:schemeClr>
                </a:solidFill>
              </a:rPr>
              <a:t>Guo</a:t>
            </a:r>
            <a:r>
              <a:rPr lang="en-US" sz="1000" dirty="0">
                <a:solidFill>
                  <a:schemeClr val="tx1">
                    <a:lumMod val="75000"/>
                  </a:schemeClr>
                </a:solidFill>
              </a:rPr>
              <a:t>, C. J. Archer, M. </a:t>
            </a:r>
            <a:r>
              <a:rPr lang="en-US" sz="1000" dirty="0" err="1">
                <a:solidFill>
                  <a:schemeClr val="tx1">
                    <a:lumMod val="75000"/>
                  </a:schemeClr>
                </a:solidFill>
              </a:rPr>
              <a:t>Blocksome</a:t>
            </a:r>
            <a:r>
              <a:rPr lang="en-US" sz="1000" dirty="0">
                <a:solidFill>
                  <a:schemeClr val="tx1">
                    <a:lumMod val="75000"/>
                  </a:schemeClr>
                </a:solidFill>
              </a:rPr>
              <a:t>, S. Parker, W. Bland, K. </a:t>
            </a:r>
            <a:r>
              <a:rPr lang="en-US" sz="1000" dirty="0" err="1">
                <a:solidFill>
                  <a:schemeClr val="tx1">
                    <a:lumMod val="75000"/>
                  </a:schemeClr>
                </a:solidFill>
              </a:rPr>
              <a:t>Raffenetti</a:t>
            </a:r>
            <a:r>
              <a:rPr lang="en-US" sz="1000" dirty="0">
                <a:solidFill>
                  <a:schemeClr val="tx1">
                    <a:lumMod val="75000"/>
                  </a:schemeClr>
                </a:solidFill>
              </a:rPr>
              <a:t>, and P. </a:t>
            </a:r>
            <a:r>
              <a:rPr lang="en-US" sz="1000" dirty="0" err="1">
                <a:solidFill>
                  <a:schemeClr val="tx1">
                    <a:lumMod val="75000"/>
                  </a:schemeClr>
                </a:solidFill>
              </a:rPr>
              <a:t>Balaji</a:t>
            </a:r>
            <a:r>
              <a:rPr lang="en-US" sz="1000" dirty="0">
                <a:solidFill>
                  <a:schemeClr val="tx1">
                    <a:lumMod val="75000"/>
                  </a:schemeClr>
                </a:solidFill>
              </a:rPr>
              <a:t>, “Memory Compression Techniques for Network Address Management in MPI,” in Proceedings of the 2017 IEEE 31th International Symposium on Parallel and Distributed Processing, ser. IPDPS ’17, 2016.</a:t>
            </a:r>
          </a:p>
        </p:txBody>
      </p:sp>
      <p:cxnSp>
        <p:nvCxnSpPr>
          <p:cNvPr id="41" name="Straight Arrow Connector 40"/>
          <p:cNvCxnSpPr/>
          <p:nvPr/>
        </p:nvCxnSpPr>
        <p:spPr bwMode="auto">
          <a:xfrm>
            <a:off x="7141464" y="4495883"/>
            <a:ext cx="0" cy="167935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5925312" y="4494695"/>
            <a:ext cx="0" cy="167935"/>
          </a:xfrm>
          <a:prstGeom prst="straightConnector1">
            <a:avLst/>
          </a:prstGeom>
          <a:noFill/>
          <a:ln w="2857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13736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Ensuring Semantics </a:t>
            </a:r>
            <a:r>
              <a:rPr lang="en-US" dirty="0" smtClean="0"/>
              <a:t>Correctness: </a:t>
            </a:r>
            <a:r>
              <a:rPr lang="en-US" dirty="0"/>
              <a:t>Wildcard Receive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800600" cy="5105400"/>
          </a:xfrm>
        </p:spPr>
        <p:txBody>
          <a:bodyPr/>
          <a:lstStyle/>
          <a:p>
            <a:r>
              <a:rPr lang="en-US" sz="2000" b="1" dirty="0" smtClean="0"/>
              <a:t>Matching Wildcard Receive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 smtClean="0"/>
              <a:t>Match 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MPI_ANY_SOURCE</a:t>
            </a:r>
            <a:endParaRPr lang="en-US" sz="1800" dirty="0"/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Match 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MPI_ANY_TAG</a:t>
            </a:r>
            <a:endParaRPr lang="en-US" sz="1800" u="sng" dirty="0" smtClean="0">
              <a:ea typeface="Times New Roman" charset="0"/>
              <a:cs typeface="Times New Roman" charset="0"/>
            </a:endParaRPr>
          </a:p>
          <a:p>
            <a:pPr marL="400050"/>
            <a:endParaRPr lang="en-US" sz="1200" b="1" dirty="0" smtClean="0"/>
          </a:p>
          <a:p>
            <a:pPr marL="400050">
              <a:buFont typeface="Wingdings" charset="2"/>
              <a:buChar char="§"/>
            </a:pPr>
            <a:r>
              <a:rPr lang="en-US" sz="2000" b="1" dirty="0" smtClean="0"/>
              <a:t>Duplicating </a:t>
            </a:r>
            <a:r>
              <a:rPr lang="en-US" sz="2000" b="1" dirty="0" smtClean="0"/>
              <a:t>Communicator</a:t>
            </a:r>
            <a:endParaRPr lang="en-US" sz="2000" dirty="0"/>
          </a:p>
          <a:p>
            <a:pPr lvl="1"/>
            <a:endParaRPr lang="en-US" sz="1800" dirty="0" smtClean="0"/>
          </a:p>
          <a:p>
            <a:pPr lvl="1"/>
            <a:endParaRPr lang="en-US" sz="1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5660" y="1143000"/>
            <a:ext cx="4408339" cy="5105400"/>
          </a:xfrm>
        </p:spPr>
        <p:txBody>
          <a:bodyPr/>
          <a:lstStyle/>
          <a:p>
            <a:r>
              <a:rPr lang="en-US" sz="2000" b="1" dirty="0"/>
              <a:t>Query </a:t>
            </a:r>
            <a:r>
              <a:rPr lang="en-US" sz="2000" b="1" dirty="0" smtClean="0"/>
              <a:t>MPI_STATUS</a:t>
            </a:r>
            <a:endParaRPr lang="en-US" sz="2000" b="1" dirty="0" smtClean="0"/>
          </a:p>
          <a:p>
            <a:pPr lvl="1"/>
            <a:r>
              <a:rPr lang="en-US" sz="1800" dirty="0" smtClean="0"/>
              <a:t>Receiver queries </a:t>
            </a:r>
            <a:r>
              <a:rPr lang="en-US" sz="1800" dirty="0" smtClean="0"/>
              <a:t>MPI_SOURCE</a:t>
            </a:r>
          </a:p>
          <a:p>
            <a:pPr lvl="1"/>
            <a:r>
              <a:rPr lang="en-US" sz="1800" dirty="0" smtClean="0"/>
              <a:t>MPI </a:t>
            </a:r>
            <a:r>
              <a:rPr lang="en-US" sz="1800" dirty="0" smtClean="0"/>
              <a:t>returns only the ghost rank in MPI_SOURCE</a:t>
            </a:r>
          </a:p>
          <a:p>
            <a:pPr>
              <a:buFont typeface="Wingdings" charset="2"/>
              <a:buChar char="§"/>
            </a:pPr>
            <a:r>
              <a:rPr lang="en-US" sz="2000" b="1" dirty="0" smtClean="0"/>
              <a:t>Reuse Tag Encoding</a:t>
            </a:r>
            <a:endParaRPr lang="en-US" sz="2000" dirty="0"/>
          </a:p>
          <a:p>
            <a:pPr lvl="1"/>
            <a:endParaRPr lang="en-US" sz="1800" b="1" dirty="0"/>
          </a:p>
          <a:p>
            <a:pPr lvl="1"/>
            <a:endParaRPr lang="en-US" sz="1800" b="1" dirty="0"/>
          </a:p>
          <a:p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smtClean="0"/>
              <a:t>HPCC 2017, Bangkok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2895A2-6F82-084C-8D88-5BAB214F506D}" type="slidenum">
              <a:rPr kumimoji="1" lang="zh-CN" altLang="en-US" smtClean="0"/>
              <a:t>16</a:t>
            </a:fld>
            <a:endParaRPr kumimoji="1" lang="zh-CN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914400" y="3352800"/>
            <a:ext cx="3041822" cy="1296911"/>
            <a:chOff x="914400" y="3399837"/>
            <a:chExt cx="3041822" cy="1296911"/>
          </a:xfrm>
        </p:grpSpPr>
        <p:sp>
          <p:nvSpPr>
            <p:cNvPr id="40" name="文本框 17"/>
            <p:cNvSpPr txBox="1"/>
            <p:nvPr/>
          </p:nvSpPr>
          <p:spPr>
            <a:xfrm>
              <a:off x="914635" y="3399837"/>
              <a:ext cx="5466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smtClean="0"/>
                <a:t>P0</a:t>
              </a:r>
              <a:endParaRPr kumimoji="1" lang="zh-CN" altLang="en-US" sz="1400" dirty="0"/>
            </a:p>
          </p:txBody>
        </p:sp>
        <p:sp>
          <p:nvSpPr>
            <p:cNvPr id="45" name="文本框 17"/>
            <p:cNvSpPr txBox="1"/>
            <p:nvPr/>
          </p:nvSpPr>
          <p:spPr>
            <a:xfrm>
              <a:off x="2622038" y="3418917"/>
              <a:ext cx="5466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smtClean="0"/>
                <a:t>P1</a:t>
              </a:r>
              <a:endParaRPr kumimoji="1" lang="zh-CN" altLang="en-US" sz="1400" dirty="0"/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914400" y="3733824"/>
              <a:ext cx="3041822" cy="962924"/>
              <a:chOff x="417047" y="3685276"/>
              <a:chExt cx="3041822" cy="1077407"/>
            </a:xfrm>
          </p:grpSpPr>
          <p:sp>
            <p:nvSpPr>
              <p:cNvPr id="39" name="圆角矩形 3"/>
              <p:cNvSpPr/>
              <p:nvPr/>
            </p:nvSpPr>
            <p:spPr>
              <a:xfrm>
                <a:off x="503158" y="3685276"/>
                <a:ext cx="1452373" cy="38404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zh-CN" sz="1400" dirty="0" err="1" smtClean="0">
                    <a:solidFill>
                      <a:schemeClr val="accent4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isend</a:t>
                </a:r>
                <a:r>
                  <a:rPr kumimoji="1" lang="en-US" altLang="zh-CN" sz="1400" dirty="0" smtClean="0">
                    <a:solidFill>
                      <a:schemeClr val="accent4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(P2)</a:t>
                </a:r>
                <a:endParaRPr kumimoji="1" lang="zh-CN" altLang="en-US" sz="1400" dirty="0">
                  <a:solidFill>
                    <a:schemeClr val="accent4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41" name="文本框 18"/>
              <p:cNvSpPr txBox="1"/>
              <p:nvPr/>
            </p:nvSpPr>
            <p:spPr>
              <a:xfrm>
                <a:off x="417047" y="4072119"/>
                <a:ext cx="369012" cy="344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dirty="0" smtClean="0">
                    <a:latin typeface="Calibri" charset="0"/>
                    <a:ea typeface="Calibri" charset="0"/>
                    <a:cs typeface="Calibri" charset="0"/>
                  </a:rPr>
                  <a:t>P2</a:t>
                </a:r>
                <a:endParaRPr kumimoji="1" lang="zh-CN" alt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cxnSp>
            <p:nvCxnSpPr>
              <p:cNvPr id="42" name="直线箭头连接符 30"/>
              <p:cNvCxnSpPr>
                <a:stCxn id="39" idx="2"/>
                <a:endCxn id="43" idx="0"/>
              </p:cNvCxnSpPr>
              <p:nvPr/>
            </p:nvCxnSpPr>
            <p:spPr>
              <a:xfrm flipH="1">
                <a:off x="1227180" y="4069324"/>
                <a:ext cx="2165" cy="309311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</a:schemeClr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圆角矩形 3"/>
              <p:cNvSpPr/>
              <p:nvPr/>
            </p:nvSpPr>
            <p:spPr>
              <a:xfrm>
                <a:off x="427074" y="4378635"/>
                <a:ext cx="1600212" cy="38404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zh-CN" sz="1400" dirty="0" err="1" smtClean="0">
                    <a:solidFill>
                      <a:schemeClr val="accent4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irecv</a:t>
                </a:r>
                <a:r>
                  <a:rPr kumimoji="1" lang="en-US" altLang="zh-CN" sz="1400" dirty="0" smtClean="0">
                    <a:solidFill>
                      <a:schemeClr val="accent4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(</a:t>
                </a:r>
                <a:r>
                  <a:rPr kumimoji="1" lang="en-US" altLang="zh-CN" sz="1400" b="1" dirty="0" smtClean="0">
                    <a:solidFill>
                      <a:schemeClr val="accent4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ANY_SRC</a:t>
                </a:r>
                <a:r>
                  <a:rPr kumimoji="1" lang="en-US" altLang="zh-CN" sz="1400" dirty="0" smtClean="0">
                    <a:solidFill>
                      <a:schemeClr val="accent4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)</a:t>
                </a:r>
                <a:endParaRPr kumimoji="1" lang="zh-CN" altLang="en-US" sz="1400" dirty="0">
                  <a:solidFill>
                    <a:schemeClr val="accent4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44" name="圆角矩形 3"/>
              <p:cNvSpPr/>
              <p:nvPr/>
            </p:nvSpPr>
            <p:spPr>
              <a:xfrm>
                <a:off x="2173948" y="3685276"/>
                <a:ext cx="1284921" cy="38404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zh-CN" sz="1400" dirty="0" err="1" smtClean="0">
                    <a:latin typeface="Calibri" charset="0"/>
                    <a:ea typeface="Calibri" charset="0"/>
                    <a:cs typeface="Calibri" charset="0"/>
                  </a:rPr>
                  <a:t>isend</a:t>
                </a:r>
                <a:r>
                  <a:rPr kumimoji="1" lang="en-US" altLang="zh-CN" sz="1400" dirty="0" smtClean="0">
                    <a:latin typeface="Calibri" charset="0"/>
                    <a:ea typeface="Calibri" charset="0"/>
                    <a:cs typeface="Calibri" charset="0"/>
                  </a:rPr>
                  <a:t>(P3)</a:t>
                </a:r>
                <a:endParaRPr kumimoji="1" lang="zh-CN" alt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46" name="文本框 18"/>
              <p:cNvSpPr txBox="1"/>
              <p:nvPr/>
            </p:nvSpPr>
            <p:spPr>
              <a:xfrm>
                <a:off x="2128938" y="4075585"/>
                <a:ext cx="369012" cy="344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dirty="0" smtClean="0">
                    <a:latin typeface="Calibri" charset="0"/>
                    <a:ea typeface="Calibri" charset="0"/>
                    <a:cs typeface="Calibri" charset="0"/>
                  </a:rPr>
                  <a:t>P3</a:t>
                </a:r>
                <a:endParaRPr kumimoji="1" lang="zh-CN" alt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cxnSp>
            <p:nvCxnSpPr>
              <p:cNvPr id="47" name="直线箭头连接符 30"/>
              <p:cNvCxnSpPr>
                <a:stCxn id="44" idx="2"/>
                <a:endCxn id="48" idx="0"/>
              </p:cNvCxnSpPr>
              <p:nvPr/>
            </p:nvCxnSpPr>
            <p:spPr>
              <a:xfrm>
                <a:off x="2816409" y="4069324"/>
                <a:ext cx="0" cy="309310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</a:schemeClr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圆角矩形 3"/>
              <p:cNvSpPr/>
              <p:nvPr/>
            </p:nvSpPr>
            <p:spPr>
              <a:xfrm>
                <a:off x="2173948" y="4378634"/>
                <a:ext cx="1284921" cy="38404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 err="1" smtClean="0">
                    <a:latin typeface="Calibri" charset="0"/>
                    <a:ea typeface="Calibri" charset="0"/>
                    <a:cs typeface="Calibri" charset="0"/>
                  </a:rPr>
                  <a:t>irecv</a:t>
                </a:r>
                <a:r>
                  <a:rPr kumimoji="1" lang="en-US" altLang="zh-CN" sz="1400" dirty="0" smtClean="0">
                    <a:latin typeface="Calibri" charset="0"/>
                    <a:ea typeface="Calibri" charset="0"/>
                    <a:cs typeface="Calibri" charset="0"/>
                  </a:rPr>
                  <a:t> (P1)</a:t>
                </a:r>
                <a:endParaRPr kumimoji="1" lang="zh-CN" alt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122156" y="4985089"/>
            <a:ext cx="4267199" cy="1234132"/>
            <a:chOff x="-361611" y="4442399"/>
            <a:chExt cx="5073890" cy="1671101"/>
          </a:xfrm>
        </p:grpSpPr>
        <p:sp>
          <p:nvSpPr>
            <p:cNvPr id="50" name="圆角矩形 3"/>
            <p:cNvSpPr/>
            <p:nvPr/>
          </p:nvSpPr>
          <p:spPr>
            <a:xfrm>
              <a:off x="363229" y="4800599"/>
              <a:ext cx="2173824" cy="4679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zh-CN" sz="1400" dirty="0" err="1" smtClean="0">
                  <a:solidFill>
                    <a:schemeClr val="accent4">
                      <a:lumMod val="50000"/>
                    </a:schemeClr>
                  </a:solidFill>
                </a:rPr>
                <a:t>isend</a:t>
              </a:r>
              <a:r>
                <a:rPr kumimoji="1" lang="en-US" altLang="zh-CN" sz="1400" dirty="0" smtClean="0">
                  <a:solidFill>
                    <a:schemeClr val="accent4">
                      <a:lumMod val="50000"/>
                    </a:schemeClr>
                  </a:solidFill>
                </a:rPr>
                <a:t>(G1, </a:t>
              </a:r>
              <a:r>
                <a:rPr kumimoji="1" lang="en-US" altLang="zh-CN" sz="1400" b="1" dirty="0" err="1" smtClean="0">
                  <a:solidFill>
                    <a:schemeClr val="accent4">
                      <a:lumMod val="50000"/>
                    </a:schemeClr>
                  </a:solidFill>
                </a:rPr>
                <a:t>comm</a:t>
              </a:r>
              <a:r>
                <a:rPr kumimoji="1" lang="en-US" altLang="zh-CN" sz="1400" b="1" dirty="0" smtClean="0">
                  <a:solidFill>
                    <a:schemeClr val="accent4">
                      <a:lumMod val="50000"/>
                    </a:schemeClr>
                  </a:solidFill>
                </a:rPr>
                <a:t>[0]</a:t>
              </a:r>
              <a:r>
                <a:rPr kumimoji="1" lang="en-US" altLang="zh-CN" sz="1400" dirty="0" smtClean="0">
                  <a:solidFill>
                    <a:schemeClr val="accent4">
                      <a:lumMod val="50000"/>
                    </a:schemeClr>
                  </a:solidFill>
                </a:rPr>
                <a:t>)</a:t>
              </a:r>
              <a:endParaRPr kumimoji="1" lang="zh-CN" altLang="en-US" sz="14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51" name="文本框 17"/>
            <p:cNvSpPr txBox="1"/>
            <p:nvPr/>
          </p:nvSpPr>
          <p:spPr>
            <a:xfrm>
              <a:off x="741470" y="4442399"/>
              <a:ext cx="546645" cy="416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 smtClean="0"/>
                <a:t>G0</a:t>
              </a:r>
              <a:endParaRPr kumimoji="1" lang="zh-CN" altLang="en-US" sz="1400" b="1" dirty="0"/>
            </a:p>
          </p:txBody>
        </p:sp>
        <p:sp>
          <p:nvSpPr>
            <p:cNvPr id="52" name="文本框 18"/>
            <p:cNvSpPr txBox="1"/>
            <p:nvPr/>
          </p:nvSpPr>
          <p:spPr>
            <a:xfrm>
              <a:off x="742795" y="5262593"/>
              <a:ext cx="463549" cy="4167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b="1" dirty="0" smtClean="0"/>
                <a:t>G1</a:t>
              </a:r>
              <a:endParaRPr kumimoji="1" lang="zh-CN" altLang="en-US" sz="1400" b="1" dirty="0"/>
            </a:p>
          </p:txBody>
        </p:sp>
        <p:cxnSp>
          <p:nvCxnSpPr>
            <p:cNvPr id="53" name="直线箭头连接符 30"/>
            <p:cNvCxnSpPr/>
            <p:nvPr/>
          </p:nvCxnSpPr>
          <p:spPr>
            <a:xfrm flipH="1">
              <a:off x="1518005" y="5268598"/>
              <a:ext cx="4067" cy="371448"/>
            </a:xfrm>
            <a:prstGeom prst="straightConnector1">
              <a:avLst/>
            </a:prstGeom>
            <a:ln w="38100">
              <a:solidFill>
                <a:schemeClr val="accent4">
                  <a:lumMod val="50000"/>
                </a:schemeClr>
              </a:solidFill>
              <a:prstDash val="solid"/>
              <a:headEnd type="triangl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圆角矩形 3"/>
            <p:cNvSpPr/>
            <p:nvPr/>
          </p:nvSpPr>
          <p:spPr>
            <a:xfrm>
              <a:off x="-361611" y="5637112"/>
              <a:ext cx="2894601" cy="4679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zh-CN" sz="1400" dirty="0" err="1" smtClean="0">
                  <a:solidFill>
                    <a:schemeClr val="accent4">
                      <a:lumMod val="50000"/>
                    </a:schemeClr>
                  </a:solidFill>
                </a:rPr>
                <a:t>irecv</a:t>
              </a:r>
              <a:r>
                <a:rPr kumimoji="1" lang="en-US" altLang="zh-CN" sz="1400" dirty="0" smtClean="0">
                  <a:solidFill>
                    <a:schemeClr val="accent4">
                      <a:lumMod val="50000"/>
                    </a:schemeClr>
                  </a:solidFill>
                </a:rPr>
                <a:t>(</a:t>
              </a:r>
              <a:r>
                <a:rPr kumimoji="1" lang="en-US" altLang="zh-CN" sz="1400" b="1" dirty="0" smtClean="0">
                  <a:solidFill>
                    <a:schemeClr val="accent4">
                      <a:lumMod val="50000"/>
                    </a:schemeClr>
                  </a:solidFill>
                </a:rPr>
                <a:t>ANY_SRC</a:t>
              </a:r>
              <a:r>
                <a:rPr kumimoji="1" lang="en-US" altLang="zh-CN" sz="1400" dirty="0" smtClean="0">
                  <a:solidFill>
                    <a:schemeClr val="accent4">
                      <a:lumMod val="50000"/>
                    </a:schemeClr>
                  </a:solidFill>
                </a:rPr>
                <a:t>, </a:t>
              </a:r>
              <a:r>
                <a:rPr kumimoji="1" lang="en-US" altLang="zh-CN" sz="1400" b="1" dirty="0" err="1">
                  <a:solidFill>
                    <a:schemeClr val="accent4">
                      <a:lumMod val="50000"/>
                    </a:schemeClr>
                  </a:solidFill>
                </a:rPr>
                <a:t>comm</a:t>
              </a:r>
              <a:r>
                <a:rPr kumimoji="1" lang="en-US" altLang="zh-CN" sz="1400" b="1" dirty="0">
                  <a:solidFill>
                    <a:schemeClr val="accent4">
                      <a:lumMod val="50000"/>
                    </a:schemeClr>
                  </a:solidFill>
                </a:rPr>
                <a:t>[0]</a:t>
              </a:r>
              <a:r>
                <a:rPr kumimoji="1" lang="en-US" altLang="zh-CN" sz="1400" dirty="0" smtClean="0">
                  <a:solidFill>
                    <a:schemeClr val="accent4">
                      <a:lumMod val="50000"/>
                    </a:schemeClr>
                  </a:solidFill>
                </a:rPr>
                <a:t>)</a:t>
              </a:r>
              <a:endParaRPr kumimoji="1" lang="zh-CN" altLang="en-US" sz="14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55" name="圆角矩形 3"/>
            <p:cNvSpPr/>
            <p:nvPr/>
          </p:nvSpPr>
          <p:spPr>
            <a:xfrm>
              <a:off x="2668604" y="4808990"/>
              <a:ext cx="2043675" cy="46799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zh-CN" sz="1400" dirty="0" err="1" smtClean="0"/>
                <a:t>isend</a:t>
              </a:r>
              <a:r>
                <a:rPr kumimoji="1" lang="en-US" altLang="zh-CN" sz="1400" dirty="0" smtClean="0"/>
                <a:t>(G1, </a:t>
              </a:r>
              <a:r>
                <a:rPr kumimoji="1" lang="en-US" altLang="zh-CN" sz="1400" b="1" dirty="0" err="1" smtClean="0"/>
                <a:t>comm</a:t>
              </a:r>
              <a:r>
                <a:rPr kumimoji="1" lang="en-US" altLang="zh-CN" sz="1400" b="1" dirty="0" smtClean="0"/>
                <a:t>[1]</a:t>
              </a:r>
              <a:r>
                <a:rPr kumimoji="1" lang="en-US" altLang="zh-CN" sz="1400" dirty="0" smtClean="0"/>
                <a:t>)</a:t>
              </a:r>
              <a:endParaRPr kumimoji="1" lang="zh-CN" altLang="en-US" sz="1400" dirty="0"/>
            </a:p>
          </p:txBody>
        </p:sp>
        <p:cxnSp>
          <p:nvCxnSpPr>
            <p:cNvPr id="56" name="直线箭头连接符 30"/>
            <p:cNvCxnSpPr/>
            <p:nvPr/>
          </p:nvCxnSpPr>
          <p:spPr>
            <a:xfrm flipH="1">
              <a:off x="3690443" y="5276990"/>
              <a:ext cx="1" cy="371448"/>
            </a:xfrm>
            <a:prstGeom prst="straightConnector1">
              <a:avLst/>
            </a:prstGeom>
            <a:ln w="38100">
              <a:solidFill>
                <a:schemeClr val="accent4">
                  <a:lumMod val="50000"/>
                </a:schemeClr>
              </a:solidFill>
              <a:prstDash val="solid"/>
              <a:headEnd type="triangl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圆角矩形 3"/>
            <p:cNvSpPr/>
            <p:nvPr/>
          </p:nvSpPr>
          <p:spPr>
            <a:xfrm>
              <a:off x="2668601" y="5645501"/>
              <a:ext cx="2043675" cy="46799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zh-CN" sz="1400" dirty="0" err="1" smtClean="0"/>
                <a:t>irecv</a:t>
              </a:r>
              <a:r>
                <a:rPr kumimoji="1" lang="en-US" altLang="zh-CN" sz="1400" dirty="0" smtClean="0"/>
                <a:t> (G0, </a:t>
              </a:r>
              <a:r>
                <a:rPr kumimoji="1" lang="en-US" altLang="zh-CN" sz="1400" b="1" dirty="0" err="1" smtClean="0"/>
                <a:t>comm</a:t>
              </a:r>
              <a:r>
                <a:rPr kumimoji="1" lang="en-US" altLang="zh-CN" sz="1400" b="1" dirty="0" smtClean="0"/>
                <a:t>[1]</a:t>
              </a:r>
              <a:r>
                <a:rPr kumimoji="1" lang="en-US" altLang="zh-CN" sz="1400" dirty="0" smtClean="0"/>
                <a:t>)</a:t>
              </a:r>
              <a:endParaRPr kumimoji="1" lang="zh-CN" altLang="en-US" sz="1400" dirty="0"/>
            </a:p>
          </p:txBody>
        </p:sp>
      </p:grpSp>
      <p:sp>
        <p:nvSpPr>
          <p:cNvPr id="67" name="Right Arrow 66"/>
          <p:cNvSpPr/>
          <p:nvPr/>
        </p:nvSpPr>
        <p:spPr bwMode="auto">
          <a:xfrm rot="16200000" flipH="1" flipV="1">
            <a:off x="2418399" y="4793476"/>
            <a:ext cx="416802" cy="36799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graphicFrame>
        <p:nvGraphicFramePr>
          <p:cNvPr id="70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455274"/>
              </p:ext>
            </p:extLst>
          </p:nvPr>
        </p:nvGraphicFramePr>
        <p:xfrm>
          <a:off x="5196303" y="3893270"/>
          <a:ext cx="3671287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72"/>
                <a:gridCol w="1354614"/>
                <a:gridCol w="1818601"/>
              </a:tblGrid>
              <a:tr h="212393">
                <a:tc>
                  <a:txBody>
                    <a:bodyPr/>
                    <a:lstStyle/>
                    <a:p>
                      <a:pPr algn="ctr"/>
                      <a:r>
                        <a:rPr lang="mr-IN" altLang="zh-CN" sz="12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  <a:latin typeface="Times"/>
                          <a:cs typeface="Times"/>
                        </a:rPr>
                        <a:t>SRC_</a:t>
                      </a:r>
                      <a:r>
                        <a:rPr lang="en-US" altLang="zh-CN" sz="1200" b="1" baseline="0" dirty="0" smtClean="0">
                          <a:solidFill>
                            <a:schemeClr val="bg1"/>
                          </a:solidFill>
                          <a:latin typeface="Times"/>
                          <a:cs typeface="Times"/>
                        </a:rPr>
                        <a:t>OFFSET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USER</a:t>
                      </a:r>
                      <a:r>
                        <a:rPr lang="en-US" altLang="zh-CN" sz="1200" b="1" baseline="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 TAG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659869"/>
              </p:ext>
            </p:extLst>
          </p:nvPr>
        </p:nvGraphicFramePr>
        <p:xfrm>
          <a:off x="5243915" y="5442584"/>
          <a:ext cx="3594757" cy="10058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036077"/>
                <a:gridCol w="558680"/>
              </a:tblGrid>
              <a:tr h="32336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ANY_SRC + ANY_TAG</a:t>
                      </a:r>
                      <a:endParaRPr lang="en-US" sz="160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Y</a:t>
                      </a:r>
                      <a:endParaRPr lang="en-US" sz="160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336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ANY_SRC +</a:t>
                      </a:r>
                      <a:r>
                        <a:rPr lang="en-US" sz="1600" b="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No Tag (e.g., all 0)</a:t>
                      </a:r>
                      <a:endParaRPr lang="en-US" sz="160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Y</a:t>
                      </a:r>
                      <a:endParaRPr lang="en-US" sz="160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336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C00000"/>
                          </a:solidFill>
                        </a:rPr>
                        <a:t>ANY_SRC</a:t>
                      </a:r>
                      <a:r>
                        <a:rPr lang="en-US" sz="1600" b="0" baseline="0" dirty="0" smtClean="0">
                          <a:solidFill>
                            <a:srgbClr val="C00000"/>
                          </a:solidFill>
                        </a:rPr>
                        <a:t> + TAG matching</a:t>
                      </a:r>
                      <a:endParaRPr lang="en-US" sz="1600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en-US" sz="1600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6" name="TextBox 75"/>
          <p:cNvSpPr txBox="1"/>
          <p:nvPr/>
        </p:nvSpPr>
        <p:spPr>
          <a:xfrm>
            <a:off x="5161902" y="3046449"/>
            <a:ext cx="3506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</a:schemeClr>
                </a:solidFill>
              </a:rPr>
              <a:t>Ghost </a:t>
            </a:r>
            <a:r>
              <a:rPr lang="en-US" sz="1600" b="1" dirty="0" smtClean="0">
                <a:solidFill>
                  <a:schemeClr val="tx1">
                    <a:lumMod val="75000"/>
                  </a:schemeClr>
                </a:solidFill>
              </a:rPr>
              <a:t>for Sender </a:t>
            </a:r>
            <a:r>
              <a:rPr lang="en-US" sz="1600" b="1" dirty="0" smtClean="0">
                <a:solidFill>
                  <a:schemeClr val="tx1">
                    <a:lumMod val="75000"/>
                  </a:schemeClr>
                </a:solidFill>
              </a:rPr>
              <a:t>:</a:t>
            </a:r>
          </a:p>
          <a:p>
            <a:r>
              <a:rPr lang="en-US" sz="1600" b="1" dirty="0" smtClean="0">
                <a:solidFill>
                  <a:schemeClr val="tx1">
                    <a:lumMod val="75000"/>
                  </a:schemeClr>
                </a:solidFill>
              </a:rPr>
              <a:t>1</a:t>
            </a:r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</a:rPr>
              <a:t>. </a:t>
            </a:r>
            <a:r>
              <a:rPr lang="en-US" sz="1600" dirty="0" err="1" smtClean="0">
                <a:solidFill>
                  <a:schemeClr val="tx1">
                    <a:lumMod val="75000"/>
                  </a:schemeClr>
                </a:solidFill>
              </a:rPr>
              <a:t>src_rank</a:t>
            </a:r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</a:rPr>
              <a:t> -&gt; </a:t>
            </a:r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  <a:ea typeface="Times New Roman" charset="0"/>
                <a:cs typeface="Times New Roman" charset="0"/>
              </a:rPr>
              <a:t>SRC_OFFSET</a:t>
            </a:r>
          </a:p>
          <a:p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</a:rPr>
              <a:t>2. </a:t>
            </a:r>
            <a:r>
              <a:rPr lang="en-US" sz="1600" dirty="0" err="1" smtClean="0">
                <a:solidFill>
                  <a:schemeClr val="tx1">
                    <a:lumMod val="75000"/>
                  </a:schemeClr>
                </a:solidFill>
              </a:rPr>
              <a:t>isend</a:t>
            </a:r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</a:rPr>
              <a:t>( </a:t>
            </a:r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</a:rPr>
              <a:t>tag = SRC_OFFSET | </a:t>
            </a:r>
            <a:r>
              <a:rPr lang="en-US" sz="1600" dirty="0" err="1" smtClean="0">
                <a:solidFill>
                  <a:schemeClr val="tx1">
                    <a:lumMod val="75000"/>
                  </a:schemeClr>
                </a:solidFill>
              </a:rPr>
              <a:t>user_tag</a:t>
            </a:r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</a:rPr>
              <a:t> )</a:t>
            </a:r>
            <a:endParaRPr lang="en-US" sz="16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131916" y="4191000"/>
            <a:ext cx="30580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75000"/>
                  </a:schemeClr>
                </a:solidFill>
              </a:rPr>
              <a:t>Ghost for Receiver:</a:t>
            </a:r>
          </a:p>
          <a:p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</a:rPr>
              <a:t>3</a:t>
            </a:r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</a:rPr>
              <a:t>. </a:t>
            </a:r>
            <a:r>
              <a:rPr lang="en-US" sz="1600" dirty="0" err="1" smtClean="0">
                <a:solidFill>
                  <a:schemeClr val="tx1">
                    <a:lumMod val="75000"/>
                  </a:schemeClr>
                </a:solidFill>
              </a:rPr>
              <a:t>irecv</a:t>
            </a:r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</a:rPr>
              <a:t> (</a:t>
            </a:r>
            <a:r>
              <a:rPr lang="en-US" sz="1600" dirty="0" err="1" smtClean="0">
                <a:solidFill>
                  <a:schemeClr val="tx1">
                    <a:lumMod val="75000"/>
                  </a:schemeClr>
                </a:solidFill>
              </a:rPr>
              <a:t>recv_tag</a:t>
            </a:r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</a:rPr>
              <a:t>: </a:t>
            </a:r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  <a:ea typeface="Times New Roman" charset="0"/>
                <a:cs typeface="Times New Roman" charset="0"/>
              </a:rPr>
              <a:t>MPI_ANY_TAG)</a:t>
            </a:r>
            <a:endParaRPr lang="en-US" sz="1600" dirty="0" smtClean="0">
              <a:solidFill>
                <a:schemeClr val="tx1">
                  <a:lumMod val="75000"/>
                </a:schemeClr>
              </a:solidFill>
              <a:ea typeface="Times New Roman" charset="0"/>
              <a:cs typeface="Times New Roman" charset="0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</a:schemeClr>
                </a:solidFill>
                <a:cs typeface="Times"/>
              </a:rPr>
              <a:t>4. SRC_OFFSET -&gt; </a:t>
            </a:r>
            <a:r>
              <a:rPr lang="en-US" altLang="zh-CN" sz="1600" dirty="0" err="1" smtClean="0">
                <a:solidFill>
                  <a:schemeClr val="tx1">
                    <a:lumMod val="75000"/>
                  </a:schemeClr>
                </a:solidFill>
                <a:cs typeface="Times"/>
              </a:rPr>
              <a:t>src_rank</a:t>
            </a:r>
            <a:endParaRPr lang="en-US" sz="1600" dirty="0" smtClean="0">
              <a:solidFill>
                <a:schemeClr val="tx1">
                  <a:lumMod val="75000"/>
                </a:schemeClr>
              </a:solidFill>
              <a:ea typeface="Times New Roman" charset="0"/>
              <a:cs typeface="Times New Roman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81600" y="5105400"/>
            <a:ext cx="2789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* Cannot cover all cases  </a:t>
            </a:r>
            <a:r>
              <a:rPr lang="en-US" b="1" dirty="0" smtClean="0">
                <a:sym typeface="Wingdings"/>
              </a:rPr>
              <a:t>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63079" y="3123394"/>
            <a:ext cx="997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Times New Roman" charset="0"/>
                <a:ea typeface="Times New Roman" charset="0"/>
                <a:cs typeface="Times New Roman" charset="0"/>
              </a:rPr>
              <a:t>Original:</a:t>
            </a:r>
            <a:endParaRPr lang="en-US" sz="16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3687" y="4766472"/>
            <a:ext cx="1133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Times New Roman" charset="0"/>
                <a:ea typeface="Times New Roman" charset="0"/>
                <a:cs typeface="Times New Roman" charset="0"/>
              </a:rPr>
              <a:t>Offloaded:</a:t>
            </a:r>
            <a:endParaRPr lang="en-US" sz="16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Info-Based Algorithm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 custom info key </a:t>
            </a:r>
            <a:r>
              <a:rPr lang="en-US" b="1" dirty="0" err="1" smtClean="0">
                <a:latin typeface="Times New Roman" charset="0"/>
                <a:ea typeface="Times New Roman" charset="0"/>
                <a:cs typeface="Times New Roman" charset="0"/>
              </a:rPr>
              <a:t>wildcard_used</a:t>
            </a:r>
            <a:endParaRPr lang="en-US" b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r>
              <a:rPr lang="en-US" dirty="0" smtClean="0"/>
              <a:t>Parsed only in Casper runtime</a:t>
            </a:r>
          </a:p>
          <a:p>
            <a:pPr lvl="1"/>
            <a:r>
              <a:rPr lang="en-US" dirty="0" smtClean="0"/>
              <a:t>Value set: </a:t>
            </a:r>
            <a:r>
              <a:rPr lang="en-US" b="1" dirty="0" err="1" smtClean="0">
                <a:latin typeface="Times New Roman" charset="0"/>
                <a:ea typeface="Times New Roman" charset="0"/>
                <a:cs typeface="Times New Roman" charset="0"/>
              </a:rPr>
              <a:t>any_src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| </a:t>
            </a:r>
            <a:r>
              <a:rPr lang="en-US" b="1" dirty="0" err="1" smtClean="0">
                <a:latin typeface="Times New Roman" charset="0"/>
                <a:ea typeface="Times New Roman" charset="0"/>
                <a:cs typeface="Times New Roman" charset="0"/>
              </a:rPr>
              <a:t>any_tag_same_tag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| </a:t>
            </a:r>
            <a:r>
              <a:rPr lang="en-US" b="1" dirty="0" smtClean="0">
                <a:latin typeface="Times New Roman" charset="0"/>
                <a:ea typeface="Times New Roman" charset="0"/>
                <a:cs typeface="Times New Roman" charset="0"/>
              </a:rPr>
              <a:t>none</a:t>
            </a:r>
            <a:endParaRPr 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smtClean="0"/>
              <a:t>HPCC 2017, Bangkok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2895A2-6F82-084C-8D88-5BAB214F506D}" type="slidenum">
              <a:rPr kumimoji="1" lang="zh-CN" altLang="en-US" smtClean="0"/>
              <a:t>17</a:t>
            </a:fld>
            <a:endParaRPr kumimoji="1" lang="zh-CN" alt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499476"/>
              </p:ext>
            </p:extLst>
          </p:nvPr>
        </p:nvGraphicFramePr>
        <p:xfrm>
          <a:off x="1524000" y="3068320"/>
          <a:ext cx="6629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2895600"/>
                <a:gridCol w="2590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any_tag_same_tag</a:t>
                      </a:r>
                      <a:endParaRPr lang="en-US" dirty="0">
                        <a:solidFill>
                          <a:schemeClr val="tx1">
                            <a:lumMod val="75000"/>
                          </a:schemeClr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none</a:t>
                      </a:r>
                      <a:endParaRPr lang="en-US" dirty="0">
                        <a:solidFill>
                          <a:schemeClr val="tx1">
                            <a:lumMod val="75000"/>
                          </a:schemeClr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any_src</a:t>
                      </a:r>
                      <a:endParaRPr lang="en-US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ASYNC</a:t>
                      </a:r>
                      <a:r>
                        <a:rPr lang="en-US" baseline="0" dirty="0" smtClean="0"/>
                        <a:t> with </a:t>
                      </a:r>
                      <a:r>
                        <a:rPr lang="en-US" baseline="0" dirty="0" err="1" smtClean="0"/>
                        <a:t>dup_comm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Disable ASYNC</a:t>
                      </a:r>
                      <a:endParaRPr lang="en-US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none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ASYNC</a:t>
                      </a:r>
                      <a:r>
                        <a:rPr lang="en-US" baseline="0" dirty="0" smtClean="0"/>
                        <a:t> with </a:t>
                      </a:r>
                      <a:r>
                        <a:rPr lang="en-US" baseline="0" dirty="0" err="1" smtClean="0"/>
                        <a:t>dup_comm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ASYNC</a:t>
                      </a:r>
                      <a:r>
                        <a:rPr lang="en-US" baseline="0" dirty="0" smtClean="0"/>
                        <a:t> with </a:t>
                      </a:r>
                      <a:r>
                        <a:rPr lang="en-US" baseline="0" dirty="0" err="1" smtClean="0"/>
                        <a:t>tag_encode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 bwMode="auto">
          <a:xfrm>
            <a:off x="2286000" y="2667000"/>
            <a:ext cx="3962400" cy="0"/>
          </a:xfrm>
          <a:prstGeom prst="straightConnector1">
            <a:avLst/>
          </a:prstGeom>
          <a:noFill/>
          <a:ln w="381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6324600" y="2514600"/>
            <a:ext cx="1444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Most Relaxed</a:t>
            </a:r>
            <a:endParaRPr lang="en-US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640228" y="2514600"/>
            <a:ext cx="164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/>
              <a:t>Most restricted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9116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/>
              <a:t>Evaluation on NERSC Cray XC40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912019" y="2532565"/>
            <a:ext cx="4040981" cy="2667000"/>
          </a:xfrm>
        </p:spPr>
        <p:txBody>
          <a:bodyPr/>
          <a:lstStyle/>
          <a:p>
            <a:r>
              <a:rPr lang="en-US" b="1" dirty="0"/>
              <a:t>Haswell </a:t>
            </a:r>
            <a:r>
              <a:rPr lang="en-US" b="1" dirty="0" smtClean="0"/>
              <a:t>Cluster</a:t>
            </a:r>
          </a:p>
          <a:p>
            <a:pPr lvl="1"/>
            <a:r>
              <a:rPr lang="en-US" sz="1800" dirty="0"/>
              <a:t>2</a:t>
            </a:r>
            <a:r>
              <a:rPr lang="en-US" sz="1800" dirty="0" smtClean="0"/>
              <a:t> x </a:t>
            </a:r>
            <a:r>
              <a:rPr lang="en-US" sz="1800" dirty="0"/>
              <a:t>16-core Intel Xeon </a:t>
            </a:r>
            <a:r>
              <a:rPr lang="en-US" sz="1800" dirty="0" smtClean="0"/>
              <a:t>E5-2698, </a:t>
            </a:r>
            <a:r>
              <a:rPr lang="en-US" sz="1800" dirty="0"/>
              <a:t>2.3 </a:t>
            </a:r>
            <a:r>
              <a:rPr lang="en-US" sz="1800" dirty="0" smtClean="0"/>
              <a:t>GHz</a:t>
            </a:r>
          </a:p>
          <a:p>
            <a:r>
              <a:rPr lang="en-US" b="1" dirty="0"/>
              <a:t>KNL Cluster</a:t>
            </a:r>
          </a:p>
          <a:p>
            <a:pPr lvl="1"/>
            <a:r>
              <a:rPr lang="en-US" sz="1800" dirty="0" smtClean="0"/>
              <a:t>Single 68-core Intel </a:t>
            </a:r>
            <a:r>
              <a:rPr lang="en-US" sz="1800" dirty="0"/>
              <a:t>Xeon Phi Processor </a:t>
            </a:r>
            <a:r>
              <a:rPr lang="en-US" sz="1800" dirty="0" smtClean="0"/>
              <a:t>7250, 1.4 </a:t>
            </a:r>
            <a:r>
              <a:rPr lang="en-US" sz="1800" dirty="0"/>
              <a:t>GHz</a:t>
            </a:r>
          </a:p>
          <a:p>
            <a:pPr lvl="1"/>
            <a:r>
              <a:rPr lang="en-US" sz="1800" dirty="0"/>
              <a:t>Quad cache mode</a:t>
            </a:r>
          </a:p>
          <a:p>
            <a:r>
              <a:rPr lang="en-US" dirty="0"/>
              <a:t>Cray MPI </a:t>
            </a:r>
            <a:r>
              <a:rPr lang="en-US" dirty="0" smtClean="0"/>
              <a:t>7.4.4,  </a:t>
            </a:r>
            <a:r>
              <a:rPr lang="en-US" dirty="0" err="1" smtClean="0"/>
              <a:t>icc</a:t>
            </a:r>
            <a:r>
              <a:rPr lang="en-US" dirty="0" smtClean="0"/>
              <a:t> </a:t>
            </a:r>
            <a:r>
              <a:rPr lang="en-US" dirty="0"/>
              <a:t>(v </a:t>
            </a:r>
            <a:r>
              <a:rPr lang="hr-HR" dirty="0"/>
              <a:t>2017.2.174) </a:t>
            </a:r>
            <a:r>
              <a:rPr lang="en-US" dirty="0"/>
              <a:t>-</a:t>
            </a:r>
            <a:r>
              <a:rPr lang="hr-HR" dirty="0"/>
              <a:t>O2</a:t>
            </a:r>
            <a:endParaRPr lang="en-US" dirty="0"/>
          </a:p>
          <a:p>
            <a:pPr lvl="1"/>
            <a:endParaRPr lang="en-US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38" y="5611813"/>
            <a:ext cx="7162800" cy="800100"/>
          </a:xfrm>
          <a:prstGeom prst="rect">
            <a:avLst/>
          </a:prstGeom>
        </p:spPr>
      </p:pic>
      <p:graphicFrame>
        <p:nvGraphicFramePr>
          <p:cNvPr id="8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668633"/>
              </p:ext>
            </p:extLst>
          </p:nvPr>
        </p:nvGraphicFramePr>
        <p:xfrm>
          <a:off x="4953000" y="2981379"/>
          <a:ext cx="4114799" cy="17373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43000"/>
                <a:gridCol w="2971799"/>
              </a:tblGrid>
              <a:tr h="28317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1400" b="1" dirty="0" smtClean="0"/>
                        <a:t>Original MPI</a:t>
                      </a:r>
                      <a:endParaRPr lang="en-US" sz="1400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marL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zh-CN" sz="1400" b="0" dirty="0" smtClean="0"/>
                        <a:t>No </a:t>
                      </a:r>
                      <a:r>
                        <a:rPr kumimoji="1" lang="en-US" altLang="zh-CN" sz="1400" b="0" dirty="0" err="1" smtClean="0"/>
                        <a:t>async</a:t>
                      </a:r>
                      <a:r>
                        <a:rPr kumimoji="1" lang="en-US" altLang="zh-CN" sz="1400" b="0" dirty="0" smtClean="0"/>
                        <a:t> progress</a:t>
                      </a:r>
                      <a:endParaRPr lang="en-US" sz="1400" b="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17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1400" b="1" dirty="0" smtClean="0"/>
                        <a:t>Thread</a:t>
                      </a:r>
                      <a:endParaRPr lang="en-US" sz="1400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zh-CN" sz="1400" b="0" dirty="0" smtClean="0"/>
                        <a:t>Always enable </a:t>
                      </a:r>
                      <a:r>
                        <a:rPr kumimoji="1" lang="en-US" altLang="zh-CN" sz="1400" b="0" dirty="0" err="1" smtClean="0"/>
                        <a:t>async</a:t>
                      </a:r>
                      <a:endParaRPr lang="en-US" sz="1400" b="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41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1400" b="1" dirty="0" smtClean="0"/>
                        <a:t>Thread(opt)</a:t>
                      </a:r>
                      <a:endParaRPr lang="en-US" sz="1400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zh-CN" sz="1400" b="0" dirty="0" smtClean="0"/>
                        <a:t>Optimized multithreading runtime</a:t>
                      </a:r>
                    </a:p>
                    <a:p>
                      <a:r>
                        <a:rPr kumimoji="1" lang="en-US" altLang="zh-CN" sz="1400" b="1" dirty="0" smtClean="0"/>
                        <a:t>Enable only for rendezvous messages</a:t>
                      </a:r>
                      <a:endParaRPr lang="en-US" sz="1400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17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Casper(tag</a:t>
                      </a:r>
                      <a:r>
                        <a:rPr lang="en-US" sz="1400" b="1" dirty="0" smtClean="0"/>
                        <a:t>)</a:t>
                      </a:r>
                      <a:endParaRPr lang="en-US" sz="1400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Tag-encoding based </a:t>
                      </a:r>
                      <a:r>
                        <a:rPr lang="en-US" sz="1400" b="0" dirty="0" err="1" smtClean="0"/>
                        <a:t>async</a:t>
                      </a:r>
                      <a:endParaRPr lang="en-US" sz="1400" b="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17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Casper(dup</a:t>
                      </a:r>
                      <a:r>
                        <a:rPr lang="en-US" sz="1400" b="1" dirty="0" smtClean="0"/>
                        <a:t>)</a:t>
                      </a:r>
                      <a:endParaRPr lang="en-US" sz="1400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Duplicated</a:t>
                      </a:r>
                      <a:r>
                        <a:rPr lang="en-US" sz="1400" b="0" baseline="0" dirty="0" smtClean="0"/>
                        <a:t> communicator </a:t>
                      </a:r>
                      <a:r>
                        <a:rPr lang="en-US" sz="1400" b="0" dirty="0" smtClean="0"/>
                        <a:t>based </a:t>
                      </a:r>
                      <a:r>
                        <a:rPr lang="en-US" sz="1400" b="0" dirty="0" err="1" smtClean="0"/>
                        <a:t>async</a:t>
                      </a:r>
                      <a:endParaRPr lang="en-US" sz="1400" b="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833938" y="2569131"/>
            <a:ext cx="2409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Summary </a:t>
            </a:r>
            <a:r>
              <a:rPr lang="en-US" b="1" smtClean="0"/>
              <a:t>of evaluation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06429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Overhead </a:t>
            </a:r>
            <a:r>
              <a:rPr lang="en-US" dirty="0"/>
              <a:t>Analysis</a:t>
            </a:r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>
          <a:xfrm>
            <a:off x="457200" y="1152525"/>
            <a:ext cx="8229600" cy="5181600"/>
          </a:xfrm>
        </p:spPr>
        <p:txBody>
          <a:bodyPr/>
          <a:lstStyle/>
          <a:p>
            <a:r>
              <a:rPr kumimoji="1" lang="en-US" altLang="zh-CN" sz="2000" dirty="0"/>
              <a:t>Modified OSU </a:t>
            </a:r>
            <a:r>
              <a:rPr kumimoji="1" lang="en-US" altLang="zh-CN" sz="2000" dirty="0" smtClean="0"/>
              <a:t>pt2pt </a:t>
            </a:r>
            <a:r>
              <a:rPr kumimoji="1" lang="en-US" altLang="zh-CN" sz="2000" dirty="0" err="1" smtClean="0"/>
              <a:t>osu_latency</a:t>
            </a:r>
            <a:r>
              <a:rPr kumimoji="1" lang="en-US" altLang="zh-CN" sz="2000" dirty="0" smtClean="0"/>
              <a:t>:  </a:t>
            </a:r>
            <a:r>
              <a:rPr kumimoji="1" lang="en-US" altLang="zh-CN" sz="2000" i="1" dirty="0" err="1" smtClean="0">
                <a:latin typeface="Times New Roman" charset="0"/>
                <a:ea typeface="Times New Roman" charset="0"/>
                <a:cs typeface="Times New Roman" charset="0"/>
              </a:rPr>
              <a:t>Isend-irecv-waitall</a:t>
            </a:r>
            <a:endParaRPr kumimoji="1" lang="en-US" altLang="zh-CN" sz="2000" i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en-US" altLang="zh-CN" sz="2000" dirty="0"/>
              <a:t>T</a:t>
            </a:r>
            <a:r>
              <a:rPr kumimoji="1" lang="en-US" altLang="zh-CN" sz="2000" dirty="0" smtClean="0"/>
              <a:t>wo interconnected processes</a:t>
            </a:r>
          </a:p>
          <a:p>
            <a:endParaRPr lang="en-US" sz="2000" dirty="0"/>
          </a:p>
          <a:p>
            <a:endParaRPr kumimoji="1" lang="en-US" altLang="zh-CN" sz="2000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smtClean="0"/>
              <a:t>HPCC 2017, Bangkok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2895A2-6F82-084C-8D88-5BAB214F506D}" type="slidenum">
              <a:rPr kumimoji="1" lang="zh-CN" altLang="en-US" smtClean="0"/>
              <a:t>19</a:t>
            </a:fld>
            <a:endParaRPr kumimoji="1" lang="zh-CN" altLang="en-US"/>
          </a:p>
        </p:txBody>
      </p:sp>
      <p:graphicFrame>
        <p:nvGraphicFramePr>
          <p:cNvPr id="9" name="图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10206"/>
              </p:ext>
            </p:extLst>
          </p:nvPr>
        </p:nvGraphicFramePr>
        <p:xfrm>
          <a:off x="4935132" y="2466289"/>
          <a:ext cx="3739896" cy="28227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图表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1769328"/>
              </p:ext>
            </p:extLst>
          </p:nvPr>
        </p:nvGraphicFramePr>
        <p:xfrm>
          <a:off x="622598" y="2405446"/>
          <a:ext cx="387320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066800" y="2065803"/>
            <a:ext cx="329212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500" b="1" dirty="0" smtClean="0">
                <a:solidFill>
                  <a:schemeClr val="tx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Posting (</a:t>
            </a:r>
            <a:r>
              <a:rPr kumimoji="1" lang="en-US" altLang="zh-CN" sz="1500" b="1" dirty="0" err="1" smtClean="0">
                <a:solidFill>
                  <a:schemeClr val="tx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isend-irecv</a:t>
            </a:r>
            <a:r>
              <a:rPr kumimoji="1" lang="en-US" altLang="zh-CN" sz="1500" b="1" dirty="0" smtClean="0">
                <a:solidFill>
                  <a:schemeClr val="tx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) Time on </a:t>
            </a:r>
            <a:r>
              <a:rPr kumimoji="1" lang="en-US" altLang="zh-CN" sz="1500" b="1" dirty="0" err="1" smtClean="0">
                <a:solidFill>
                  <a:schemeClr val="tx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Haswall</a:t>
            </a:r>
            <a:endParaRPr kumimoji="1" lang="zh-CN" altLang="en-US" sz="1500" b="1" dirty="0">
              <a:solidFill>
                <a:schemeClr val="tx1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43005" y="2057399"/>
            <a:ext cx="221099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500" b="1" dirty="0" err="1" smtClean="0">
                <a:solidFill>
                  <a:schemeClr val="tx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Waitall</a:t>
            </a:r>
            <a:r>
              <a:rPr kumimoji="1" lang="en-US" altLang="zh-CN" sz="1500" b="1" dirty="0" smtClean="0">
                <a:solidFill>
                  <a:schemeClr val="tx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Time on </a:t>
            </a:r>
            <a:r>
              <a:rPr kumimoji="1" lang="en-US" altLang="zh-CN" sz="1500" b="1" dirty="0" err="1" smtClean="0">
                <a:solidFill>
                  <a:schemeClr val="tx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Haswall</a:t>
            </a:r>
            <a:endParaRPr kumimoji="1" lang="zh-CN" altLang="en-US" sz="1500" b="1" dirty="0">
              <a:solidFill>
                <a:schemeClr val="tx1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93585" y="5181600"/>
            <a:ext cx="407421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</a:rPr>
              <a:t>Visible Delay </a:t>
            </a:r>
            <a:r>
              <a:rPr lang="en-US" sz="1600" b="1" dirty="0">
                <a:solidFill>
                  <a:schemeClr val="tx1">
                    <a:lumMod val="50000"/>
                  </a:schemeClr>
                </a:solidFill>
              </a:rPr>
              <a:t>in </a:t>
            </a:r>
            <a:r>
              <a:rPr lang="en-US" sz="1600" b="1" dirty="0" err="1" smtClean="0">
                <a:solidFill>
                  <a:schemeClr val="tx1">
                    <a:lumMod val="50000"/>
                  </a:schemeClr>
                </a:solidFill>
              </a:rPr>
              <a:t>waitall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</a:rPr>
              <a:t>:</a:t>
            </a:r>
            <a:endParaRPr lang="en-US" sz="1600" b="1" dirty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2 to 3x overhead for eager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</a:rPr>
              <a:t>msgs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because 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delay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of the ofﬂoaded message posting and the synchronization of 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completion.</a:t>
            </a:r>
            <a:endParaRPr lang="en-US" sz="1600" dirty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Negligible overhead at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RNDV messages.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76250" y="5181601"/>
            <a:ext cx="436493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</a:schemeClr>
                </a:solidFill>
              </a:rPr>
              <a:t>Faster 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</a:rPr>
              <a:t>posting time </a:t>
            </a:r>
            <a:r>
              <a:rPr lang="en-US" sz="1600" b="1" dirty="0">
                <a:solidFill>
                  <a:schemeClr val="tx1">
                    <a:lumMod val="50000"/>
                  </a:schemeClr>
                </a:solidFill>
              </a:rPr>
              <a:t>than Original MPI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</a:rPr>
              <a:t>Haswell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: Up to 1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µs less cost for eager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</a:rPr>
              <a:t>msgs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, 0.2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µs less cost for RNDV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</a:rPr>
              <a:t>msgs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.</a:t>
            </a:r>
            <a:endParaRPr lang="en-US" sz="1600" dirty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</a:rPr>
              <a:t>KNL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: Up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to 5 µs less 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overhead.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Only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</a:rPr>
              <a:t>enqueuing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 cost in 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Casper</a:t>
            </a:r>
            <a:endParaRPr lang="en-US" sz="16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>
            <a:off x="8534400" y="2861092"/>
            <a:ext cx="0" cy="344455"/>
          </a:xfrm>
          <a:prstGeom prst="straightConnector1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7865188" y="2592970"/>
            <a:ext cx="12788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rgbClr val="C00000"/>
                </a:solidFill>
              </a:rPr>
              <a:t>Lower is better</a:t>
            </a:r>
            <a:endParaRPr lang="en-US" sz="1400" b="1" i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69273" y="4696594"/>
            <a:ext cx="2283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err="1" smtClean="0">
                <a:solidFill>
                  <a:schemeClr val="accent4">
                    <a:lumMod val="75000"/>
                  </a:schemeClr>
                </a:solidFill>
              </a:rPr>
              <a:t>Async</a:t>
            </a:r>
            <a:r>
              <a:rPr lang="en-US" sz="1400" b="1" i="1" dirty="0" smtClean="0">
                <a:solidFill>
                  <a:schemeClr val="accent4">
                    <a:lumMod val="75000"/>
                  </a:schemeClr>
                </a:solidFill>
              </a:rPr>
              <a:t> is disabled for eager </a:t>
            </a:r>
            <a:r>
              <a:rPr lang="en-US" sz="1400" b="1" i="1" dirty="0" err="1" smtClean="0">
                <a:solidFill>
                  <a:schemeClr val="accent4">
                    <a:lumMod val="75000"/>
                  </a:schemeClr>
                </a:solidFill>
              </a:rPr>
              <a:t>msgs</a:t>
            </a:r>
            <a:r>
              <a:rPr lang="en-US" sz="1400" b="1" i="1" dirty="0" smtClean="0">
                <a:solidFill>
                  <a:schemeClr val="accent4">
                    <a:lumMod val="75000"/>
                  </a:schemeClr>
                </a:solidFill>
              </a:rPr>
              <a:t> in Thread(opt)</a:t>
            </a:r>
            <a:endParaRPr lang="en-US" sz="1400" b="1" i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 bwMode="auto">
          <a:xfrm flipH="1">
            <a:off x="5410201" y="4184679"/>
            <a:ext cx="532804" cy="444506"/>
          </a:xfrm>
          <a:prstGeom prst="straightConnector1">
            <a:avLst/>
          </a:prstGeom>
          <a:noFill/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4106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MPI </a:t>
            </a:r>
            <a:r>
              <a:rPr lang="en-US" dirty="0" smtClean="0"/>
              <a:t>Two-Sided Communication</a:t>
            </a:r>
            <a:r>
              <a:rPr lang="en-US" altLang="zh-CN" dirty="0" smtClean="0"/>
              <a:t> Model</a:t>
            </a:r>
            <a:endParaRPr lang="zh-CN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b="1" dirty="0" err="1" smtClean="0"/>
              <a:t>MPI_Send</a:t>
            </a:r>
            <a:r>
              <a:rPr lang="en-US" b="1" dirty="0" smtClean="0"/>
              <a:t> / </a:t>
            </a:r>
            <a:r>
              <a:rPr lang="en-US" b="1" dirty="0" err="1" smtClean="0"/>
              <a:t>MPI_Recv</a:t>
            </a:r>
            <a:endParaRPr lang="en-US" b="1" dirty="0" smtClean="0"/>
          </a:p>
          <a:p>
            <a:pPr lvl="1"/>
            <a:r>
              <a:rPr lang="en-US" dirty="0" smtClean="0"/>
              <a:t>Most basic and widely used MPI functions</a:t>
            </a:r>
          </a:p>
          <a:p>
            <a:r>
              <a:rPr lang="en-US" b="1" dirty="0" err="1"/>
              <a:t>MPI_Isend</a:t>
            </a:r>
            <a:r>
              <a:rPr lang="en-US" b="1" dirty="0"/>
              <a:t> / </a:t>
            </a:r>
            <a:r>
              <a:rPr lang="en-US" b="1" dirty="0" err="1"/>
              <a:t>MPI_Irecv</a:t>
            </a:r>
            <a:r>
              <a:rPr lang="en-US" b="1" dirty="0"/>
              <a:t>, </a:t>
            </a:r>
            <a:r>
              <a:rPr lang="en-US" b="1" dirty="0" err="1"/>
              <a:t>MPI_Wait</a:t>
            </a:r>
            <a:r>
              <a:rPr lang="en-US" b="1" dirty="0"/>
              <a:t> / </a:t>
            </a:r>
            <a:r>
              <a:rPr lang="en-US" b="1" dirty="0" err="1" smtClean="0"/>
              <a:t>MPI_Test</a:t>
            </a:r>
            <a:r>
              <a:rPr lang="en-US" b="1" dirty="0" smtClean="0"/>
              <a:t> </a:t>
            </a:r>
            <a:r>
              <a:rPr lang="mr-IN" b="1" dirty="0" smtClean="0"/>
              <a:t>…</a:t>
            </a:r>
            <a:endParaRPr lang="en-US" b="1" dirty="0"/>
          </a:p>
          <a:p>
            <a:pPr lvl="1"/>
            <a:r>
              <a:rPr lang="en-US" dirty="0" err="1" smtClean="0"/>
              <a:t>Nonblocking</a:t>
            </a:r>
            <a:r>
              <a:rPr lang="en-US" dirty="0" smtClean="0"/>
              <a:t> routines allow opportunity </a:t>
            </a:r>
            <a:r>
              <a:rPr lang="en-US" dirty="0"/>
              <a:t>to overlap data transferring taken by network with user computation taken by CPU cores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>
              <a:buSzPct val="85000"/>
            </a:pPr>
            <a:endParaRPr lang="en-US" b="1" dirty="0">
              <a:solidFill>
                <a:srgbClr val="494949"/>
              </a:solidFill>
            </a:endParaRPr>
          </a:p>
          <a:p>
            <a:pPr lvl="1"/>
            <a:endParaRPr lang="en-US" dirty="0" smtClean="0">
              <a:solidFill>
                <a:srgbClr val="494949"/>
              </a:solidFill>
            </a:endParaRPr>
          </a:p>
        </p:txBody>
      </p:sp>
      <p:sp>
        <p:nvSpPr>
          <p:cNvPr id="17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smtClean="0"/>
              <a:t>HPCC 2017, Bangkok</a:t>
            </a:r>
            <a:endParaRPr lang="en-US" dirty="0"/>
          </a:p>
        </p:txBody>
      </p:sp>
      <p:sp>
        <p:nvSpPr>
          <p:cNvPr id="16" name="幻灯片编号占位符 1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B3B7FB8-2D98-B245-81B6-638B34584A40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grpSp>
        <p:nvGrpSpPr>
          <p:cNvPr id="12" name="组 6"/>
          <p:cNvGrpSpPr/>
          <p:nvPr/>
        </p:nvGrpSpPr>
        <p:grpSpPr>
          <a:xfrm>
            <a:off x="544061" y="4234337"/>
            <a:ext cx="2915647" cy="1814293"/>
            <a:chOff x="4474094" y="1336623"/>
            <a:chExt cx="3796473" cy="2082764"/>
          </a:xfrm>
        </p:grpSpPr>
        <p:sp>
          <p:nvSpPr>
            <p:cNvPr id="13" name="Line 7"/>
            <p:cNvSpPr>
              <a:spLocks noChangeShapeType="1"/>
            </p:cNvSpPr>
            <p:nvPr/>
          </p:nvSpPr>
          <p:spPr bwMode="auto">
            <a:xfrm>
              <a:off x="7327026" y="1844824"/>
              <a:ext cx="0" cy="1574563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grpSp>
          <p:nvGrpSpPr>
            <p:cNvPr id="15" name="组 43"/>
            <p:cNvGrpSpPr/>
            <p:nvPr/>
          </p:nvGrpSpPr>
          <p:grpSpPr>
            <a:xfrm>
              <a:off x="4474094" y="1336623"/>
              <a:ext cx="3796473" cy="2044189"/>
              <a:chOff x="385415" y="3501008"/>
              <a:chExt cx="3796473" cy="2044189"/>
            </a:xfrm>
          </p:grpSpPr>
          <p:sp>
            <p:nvSpPr>
              <p:cNvPr id="18" name="Text Box 5"/>
              <p:cNvSpPr txBox="1">
                <a:spLocks noChangeArrowheads="1"/>
              </p:cNvSpPr>
              <p:nvPr/>
            </p:nvSpPr>
            <p:spPr bwMode="auto">
              <a:xfrm>
                <a:off x="539055" y="3501008"/>
                <a:ext cx="1068321" cy="36933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b="1" dirty="0">
                    <a:solidFill>
                      <a:schemeClr val="tx1">
                        <a:lumMod val="75000"/>
                      </a:schemeClr>
                    </a:solidFill>
                  </a:rPr>
                  <a:t>Process 0</a:t>
                </a:r>
              </a:p>
            </p:txBody>
          </p:sp>
          <p:sp>
            <p:nvSpPr>
              <p:cNvPr id="19" name="Text Box 6"/>
              <p:cNvSpPr txBox="1">
                <a:spLocks noChangeArrowheads="1"/>
              </p:cNvSpPr>
              <p:nvPr/>
            </p:nvSpPr>
            <p:spPr bwMode="auto">
              <a:xfrm>
                <a:off x="2492922" y="3512661"/>
                <a:ext cx="1603272" cy="42398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b="1" dirty="0">
                    <a:solidFill>
                      <a:schemeClr val="tx1">
                        <a:lumMod val="75000"/>
                      </a:schemeClr>
                    </a:solidFill>
                  </a:rPr>
                  <a:t>Process 1</a:t>
                </a:r>
              </a:p>
            </p:txBody>
          </p:sp>
          <p:sp>
            <p:nvSpPr>
              <p:cNvPr id="20" name="Line 10"/>
              <p:cNvSpPr>
                <a:spLocks noChangeShapeType="1"/>
              </p:cNvSpPr>
              <p:nvPr/>
            </p:nvSpPr>
            <p:spPr bwMode="auto">
              <a:xfrm>
                <a:off x="2017114" y="4462716"/>
                <a:ext cx="645178" cy="458980"/>
              </a:xfrm>
              <a:prstGeom prst="line">
                <a:avLst/>
              </a:prstGeom>
              <a:noFill/>
              <a:ln w="28575" cmpd="sng">
                <a:solidFill>
                  <a:schemeClr val="accent6">
                    <a:lumMod val="50000"/>
                  </a:schemeClr>
                </a:solidFill>
                <a:round/>
                <a:headEnd type="none" w="sm" len="sm"/>
                <a:tailEnd type="arrow" w="med" len="sm"/>
              </a:ln>
              <a:effectLst/>
            </p:spPr>
            <p:txBody>
              <a:bodyPr wrap="none" anchor="ctr"/>
              <a:lstStyle/>
              <a:p>
                <a:endParaRPr lang="en-US" b="1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21" name="Line 7"/>
              <p:cNvSpPr>
                <a:spLocks noChangeShapeType="1"/>
              </p:cNvSpPr>
              <p:nvPr/>
            </p:nvSpPr>
            <p:spPr bwMode="auto">
              <a:xfrm>
                <a:off x="1071370" y="3970634"/>
                <a:ext cx="0" cy="1574563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prstDash val="sysDash"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b="1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22" name="矩形 51"/>
              <p:cNvSpPr/>
              <p:nvPr/>
            </p:nvSpPr>
            <p:spPr>
              <a:xfrm>
                <a:off x="770811" y="4273273"/>
                <a:ext cx="631041" cy="777403"/>
              </a:xfrm>
              <a:prstGeom prst="rect">
                <a:avLst/>
              </a:prstGeom>
              <a:gradFill flip="none" rotWithShape="1">
                <a:gsLst>
                  <a:gs pos="0">
                    <a:srgbClr val="EB8822"/>
                  </a:gs>
                  <a:gs pos="100000">
                    <a:srgbClr val="FF6600"/>
                  </a:gs>
                </a:gsLst>
                <a:lin ang="5640000" scaled="0"/>
                <a:tileRect/>
              </a:grad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/>
              </a:p>
            </p:txBody>
          </p:sp>
          <p:sp>
            <p:nvSpPr>
              <p:cNvPr id="23" name="Text Box 8"/>
              <p:cNvSpPr txBox="1">
                <a:spLocks noChangeArrowheads="1"/>
              </p:cNvSpPr>
              <p:nvPr/>
            </p:nvSpPr>
            <p:spPr bwMode="auto">
              <a:xfrm>
                <a:off x="385415" y="4220918"/>
                <a:ext cx="1286033" cy="36968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b="1" dirty="0" smtClean="0">
                    <a:solidFill>
                      <a:srgbClr val="984807"/>
                    </a:solidFill>
                  </a:rPr>
                  <a:t>Send (data)</a:t>
                </a:r>
                <a:endParaRPr lang="en-US" b="1" dirty="0">
                  <a:solidFill>
                    <a:srgbClr val="984807"/>
                  </a:solidFill>
                </a:endParaRPr>
              </a:p>
            </p:txBody>
          </p:sp>
          <p:sp>
            <p:nvSpPr>
              <p:cNvPr id="24" name="矩形 53"/>
              <p:cNvSpPr/>
              <p:nvPr/>
            </p:nvSpPr>
            <p:spPr>
              <a:xfrm>
                <a:off x="2922827" y="4239839"/>
                <a:ext cx="631041" cy="810837"/>
              </a:xfrm>
              <a:prstGeom prst="rect">
                <a:avLst/>
              </a:prstGeom>
              <a:gradFill flip="none" rotWithShape="1">
                <a:gsLst>
                  <a:gs pos="0">
                    <a:srgbClr val="EB8822"/>
                  </a:gs>
                  <a:gs pos="100000">
                    <a:srgbClr val="FF6600"/>
                  </a:gs>
                </a:gsLst>
                <a:lin ang="5640000" scaled="0"/>
                <a:tileRect/>
              </a:grad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25" name="Text Box 9"/>
              <p:cNvSpPr txBox="1">
                <a:spLocks noChangeArrowheads="1"/>
              </p:cNvSpPr>
              <p:nvPr/>
            </p:nvSpPr>
            <p:spPr bwMode="auto">
              <a:xfrm>
                <a:off x="2628345" y="4573248"/>
                <a:ext cx="1553543" cy="36933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b="1" dirty="0" smtClean="0">
                    <a:solidFill>
                      <a:srgbClr val="984807"/>
                    </a:solidFill>
                  </a:rPr>
                  <a:t>Receive (data)</a:t>
                </a:r>
                <a:endParaRPr lang="en-US" b="1" dirty="0">
                  <a:solidFill>
                    <a:srgbClr val="984807"/>
                  </a:solidFill>
                </a:endParaRPr>
              </a:p>
            </p:txBody>
          </p:sp>
        </p:grpSp>
      </p:grpSp>
      <p:sp>
        <p:nvSpPr>
          <p:cNvPr id="52" name="矩形 67"/>
          <p:cNvSpPr/>
          <p:nvPr/>
        </p:nvSpPr>
        <p:spPr>
          <a:xfrm>
            <a:off x="838200" y="5605937"/>
            <a:ext cx="484632" cy="2668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/>
          </a:p>
        </p:txBody>
      </p:sp>
      <p:sp>
        <p:nvSpPr>
          <p:cNvPr id="53" name="矩形 67"/>
          <p:cNvSpPr/>
          <p:nvPr/>
        </p:nvSpPr>
        <p:spPr>
          <a:xfrm>
            <a:off x="2492764" y="5629460"/>
            <a:ext cx="484632" cy="2668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/>
          </a:p>
        </p:txBody>
      </p:sp>
      <p:grpSp>
        <p:nvGrpSpPr>
          <p:cNvPr id="6" name="Group 5"/>
          <p:cNvGrpSpPr/>
          <p:nvPr/>
        </p:nvGrpSpPr>
        <p:grpSpPr>
          <a:xfrm>
            <a:off x="4781788" y="4038600"/>
            <a:ext cx="3895366" cy="2066958"/>
            <a:chOff x="4715234" y="4038600"/>
            <a:chExt cx="3895366" cy="2066958"/>
          </a:xfrm>
        </p:grpSpPr>
        <p:sp>
          <p:nvSpPr>
            <p:cNvPr id="33" name="Line 7"/>
            <p:cNvSpPr>
              <a:spLocks noChangeShapeType="1"/>
            </p:cNvSpPr>
            <p:nvPr/>
          </p:nvSpPr>
          <p:spPr bwMode="auto">
            <a:xfrm>
              <a:off x="7677568" y="4454525"/>
              <a:ext cx="11375" cy="1651033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4" name="Text Box 5"/>
            <p:cNvSpPr txBox="1">
              <a:spLocks noChangeArrowheads="1"/>
            </p:cNvSpPr>
            <p:nvPr/>
          </p:nvSpPr>
          <p:spPr bwMode="auto">
            <a:xfrm>
              <a:off x="5117085" y="4038600"/>
              <a:ext cx="1074782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b="1" dirty="0">
                  <a:solidFill>
                    <a:schemeClr val="tx1">
                      <a:lumMod val="75000"/>
                    </a:schemeClr>
                  </a:solidFill>
                </a:rPr>
                <a:t>Process 0</a:t>
              </a:r>
            </a:p>
          </p:txBody>
        </p:sp>
        <p:sp>
          <p:nvSpPr>
            <p:cNvPr id="35" name="Text Box 6"/>
            <p:cNvSpPr txBox="1">
              <a:spLocks noChangeArrowheads="1"/>
            </p:cNvSpPr>
            <p:nvPr/>
          </p:nvSpPr>
          <p:spPr bwMode="auto">
            <a:xfrm>
              <a:off x="7067006" y="4038600"/>
              <a:ext cx="1272453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b="1" dirty="0">
                  <a:solidFill>
                    <a:schemeClr val="tx1">
                      <a:lumMod val="75000"/>
                    </a:schemeClr>
                  </a:solidFill>
                </a:rPr>
                <a:t>Process 1</a:t>
              </a:r>
            </a:p>
          </p:txBody>
        </p:sp>
        <p:sp>
          <p:nvSpPr>
            <p:cNvPr id="36" name="Line 10"/>
            <p:cNvSpPr>
              <a:spLocks noChangeShapeType="1"/>
            </p:cNvSpPr>
            <p:nvPr/>
          </p:nvSpPr>
          <p:spPr bwMode="auto">
            <a:xfrm>
              <a:off x="5978923" y="4752904"/>
              <a:ext cx="1360177" cy="943403"/>
            </a:xfrm>
            <a:prstGeom prst="line">
              <a:avLst/>
            </a:prstGeom>
            <a:noFill/>
            <a:ln w="28575" cmpd="sng">
              <a:solidFill>
                <a:schemeClr val="accent6">
                  <a:lumMod val="50000"/>
                </a:schemeClr>
              </a:solidFill>
              <a:round/>
              <a:headEnd type="none" w="sm" len="sm"/>
              <a:tailEnd type="arrow" w="med" len="sm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7" name="Line 7"/>
            <p:cNvSpPr>
              <a:spLocks noChangeShapeType="1"/>
            </p:cNvSpPr>
            <p:nvPr/>
          </p:nvSpPr>
          <p:spPr bwMode="auto">
            <a:xfrm>
              <a:off x="5652630" y="4421123"/>
              <a:ext cx="4390" cy="1684435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8" name="矩形 51"/>
            <p:cNvSpPr/>
            <p:nvPr/>
          </p:nvSpPr>
          <p:spPr>
            <a:xfrm>
              <a:off x="5417068" y="4565313"/>
              <a:ext cx="486063" cy="79737"/>
            </a:xfrm>
            <a:prstGeom prst="rect">
              <a:avLst/>
            </a:prstGeom>
            <a:gradFill flip="none" rotWithShape="1">
              <a:gsLst>
                <a:gs pos="0">
                  <a:srgbClr val="EB8822"/>
                </a:gs>
                <a:gs pos="100000">
                  <a:srgbClr val="FF6600"/>
                </a:gs>
              </a:gsLst>
              <a:lin ang="5640000" scaled="0"/>
              <a:tileRect/>
            </a:gra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" name="Text Box 8"/>
            <p:cNvSpPr txBox="1">
              <a:spLocks noChangeArrowheads="1"/>
            </p:cNvSpPr>
            <p:nvPr/>
          </p:nvSpPr>
          <p:spPr bwMode="auto">
            <a:xfrm>
              <a:off x="4715234" y="4421123"/>
              <a:ext cx="699230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b="1" dirty="0" err="1" smtClean="0">
                  <a:solidFill>
                    <a:srgbClr val="984807"/>
                  </a:solidFill>
                </a:rPr>
                <a:t>Isend</a:t>
              </a:r>
              <a:endParaRPr lang="en-US" b="1" dirty="0">
                <a:solidFill>
                  <a:srgbClr val="984807"/>
                </a:solidFill>
              </a:endParaRPr>
            </a:p>
          </p:txBody>
        </p:sp>
        <p:sp>
          <p:nvSpPr>
            <p:cNvPr id="40" name="矩形 53"/>
            <p:cNvSpPr/>
            <p:nvPr/>
          </p:nvSpPr>
          <p:spPr>
            <a:xfrm>
              <a:off x="7427302" y="5696307"/>
              <a:ext cx="484632" cy="173630"/>
            </a:xfrm>
            <a:prstGeom prst="rect">
              <a:avLst/>
            </a:prstGeom>
            <a:gradFill flip="none" rotWithShape="1">
              <a:gsLst>
                <a:gs pos="0">
                  <a:srgbClr val="EB8822"/>
                </a:gs>
                <a:gs pos="100000">
                  <a:srgbClr val="FF6600"/>
                </a:gs>
              </a:gsLst>
              <a:lin ang="5640000" scaled="0"/>
              <a:tileRect/>
            </a:gra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Text Box 9"/>
            <p:cNvSpPr txBox="1">
              <a:spLocks noChangeArrowheads="1"/>
            </p:cNvSpPr>
            <p:nvPr/>
          </p:nvSpPr>
          <p:spPr bwMode="auto">
            <a:xfrm>
              <a:off x="7889031" y="4529916"/>
              <a:ext cx="645369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b="1" dirty="0" err="1" smtClean="0">
                  <a:solidFill>
                    <a:srgbClr val="984807"/>
                  </a:solidFill>
                </a:rPr>
                <a:t>Irecv</a:t>
              </a:r>
              <a:endParaRPr lang="en-US" dirty="0">
                <a:solidFill>
                  <a:srgbClr val="984807"/>
                </a:solidFill>
              </a:endParaRPr>
            </a:p>
          </p:txBody>
        </p:sp>
        <p:sp>
          <p:nvSpPr>
            <p:cNvPr id="42" name="Text Box 8"/>
            <p:cNvSpPr txBox="1">
              <a:spLocks noChangeArrowheads="1"/>
            </p:cNvSpPr>
            <p:nvPr/>
          </p:nvSpPr>
          <p:spPr bwMode="auto">
            <a:xfrm>
              <a:off x="7931531" y="5624283"/>
              <a:ext cx="636393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b="1" dirty="0" smtClean="0">
                  <a:solidFill>
                    <a:srgbClr val="984807"/>
                  </a:solidFill>
                </a:rPr>
                <a:t>Wait</a:t>
              </a:r>
              <a:endParaRPr lang="en-US" b="1" dirty="0">
                <a:solidFill>
                  <a:srgbClr val="984807"/>
                </a:solidFill>
              </a:endParaRPr>
            </a:p>
          </p:txBody>
        </p:sp>
        <p:sp>
          <p:nvSpPr>
            <p:cNvPr id="43" name="矩形 67"/>
            <p:cNvSpPr/>
            <p:nvPr/>
          </p:nvSpPr>
          <p:spPr>
            <a:xfrm>
              <a:off x="7427302" y="4843294"/>
              <a:ext cx="484632" cy="79923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矩形 51"/>
            <p:cNvSpPr/>
            <p:nvPr/>
          </p:nvSpPr>
          <p:spPr>
            <a:xfrm>
              <a:off x="7434980" y="4696183"/>
              <a:ext cx="486063" cy="96840"/>
            </a:xfrm>
            <a:prstGeom prst="rect">
              <a:avLst/>
            </a:prstGeom>
            <a:gradFill flip="none" rotWithShape="1">
              <a:gsLst>
                <a:gs pos="0">
                  <a:srgbClr val="EB8822"/>
                </a:gs>
                <a:gs pos="100000">
                  <a:srgbClr val="FF6600"/>
                </a:gs>
              </a:gsLst>
              <a:lin ang="5640000" scaled="0"/>
              <a:tileRect/>
            </a:gra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矩形 67"/>
            <p:cNvSpPr/>
            <p:nvPr/>
          </p:nvSpPr>
          <p:spPr>
            <a:xfrm>
              <a:off x="5414464" y="4681715"/>
              <a:ext cx="484632" cy="9425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/>
            </a:p>
          </p:txBody>
        </p:sp>
        <p:sp>
          <p:nvSpPr>
            <p:cNvPr id="48" name="矩形 53"/>
            <p:cNvSpPr/>
            <p:nvPr/>
          </p:nvSpPr>
          <p:spPr>
            <a:xfrm>
              <a:off x="5404123" y="5658791"/>
              <a:ext cx="484632" cy="174547"/>
            </a:xfrm>
            <a:prstGeom prst="rect">
              <a:avLst/>
            </a:prstGeom>
            <a:gradFill flip="none" rotWithShape="1">
              <a:gsLst>
                <a:gs pos="0">
                  <a:srgbClr val="EB8822"/>
                </a:gs>
                <a:gs pos="100000">
                  <a:srgbClr val="FF6600"/>
                </a:gs>
              </a:gsLst>
              <a:lin ang="5640000" scaled="0"/>
              <a:tileRect/>
            </a:gra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Text Box 8"/>
            <p:cNvSpPr txBox="1">
              <a:spLocks noChangeArrowheads="1"/>
            </p:cNvSpPr>
            <p:nvPr/>
          </p:nvSpPr>
          <p:spPr bwMode="auto">
            <a:xfrm>
              <a:off x="4718894" y="5554616"/>
              <a:ext cx="636393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b="1" smtClean="0">
                  <a:solidFill>
                    <a:srgbClr val="984807"/>
                  </a:solidFill>
                </a:rPr>
                <a:t>Wait</a:t>
              </a:r>
              <a:endParaRPr lang="en-US" b="1" dirty="0">
                <a:solidFill>
                  <a:srgbClr val="984807"/>
                </a:solidFill>
              </a:endParaRPr>
            </a:p>
          </p:txBody>
        </p:sp>
        <p:pic>
          <p:nvPicPr>
            <p:cNvPr id="50" name="Picture 148" descr="MHEA28-XTC-en.gif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131436" y="4793022"/>
              <a:ext cx="776769" cy="7316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4"/>
            <a:srcRect l="1" r="5808"/>
            <a:stretch/>
          </p:blipFill>
          <p:spPr>
            <a:xfrm>
              <a:off x="4733402" y="4899248"/>
              <a:ext cx="544285" cy="528671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 rotWithShape="1">
            <a:blip r:embed="rId4"/>
            <a:srcRect l="1" r="5808"/>
            <a:stretch/>
          </p:blipFill>
          <p:spPr>
            <a:xfrm>
              <a:off x="8066315" y="4978575"/>
              <a:ext cx="544285" cy="528671"/>
            </a:xfrm>
            <a:prstGeom prst="rect">
              <a:avLst/>
            </a:prstGeom>
          </p:spPr>
        </p:pic>
        <p:sp>
          <p:nvSpPr>
            <p:cNvPr id="55" name="Text Box 8"/>
            <p:cNvSpPr txBox="1">
              <a:spLocks noChangeArrowheads="1"/>
            </p:cNvSpPr>
            <p:nvPr/>
          </p:nvSpPr>
          <p:spPr bwMode="auto">
            <a:xfrm>
              <a:off x="4882360" y="4978917"/>
              <a:ext cx="1057149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b="1" smtClean="0">
                  <a:solidFill>
                    <a:srgbClr val="0070C0"/>
                  </a:solidFill>
                </a:rPr>
                <a:t>Compute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6" name="Text Box 8"/>
            <p:cNvSpPr txBox="1">
              <a:spLocks noChangeArrowheads="1"/>
            </p:cNvSpPr>
            <p:nvPr/>
          </p:nvSpPr>
          <p:spPr bwMode="auto">
            <a:xfrm>
              <a:off x="7427302" y="5075220"/>
              <a:ext cx="1057149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b="1" smtClean="0">
                  <a:solidFill>
                    <a:srgbClr val="0070C0"/>
                  </a:solidFill>
                </a:rPr>
                <a:t>Compute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7" name="Text Box 8"/>
            <p:cNvSpPr txBox="1">
              <a:spLocks noChangeArrowheads="1"/>
            </p:cNvSpPr>
            <p:nvPr/>
          </p:nvSpPr>
          <p:spPr bwMode="auto">
            <a:xfrm>
              <a:off x="6000635" y="4469813"/>
              <a:ext cx="1459759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b="1" dirty="0" smtClean="0">
                  <a:solidFill>
                    <a:srgbClr val="984807"/>
                  </a:solidFill>
                </a:rPr>
                <a:t>Data Transfer</a:t>
              </a:r>
              <a:endParaRPr lang="en-US" b="1" dirty="0">
                <a:solidFill>
                  <a:srgbClr val="984807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207224" y="6131113"/>
            <a:ext cx="17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Blocking Routine</a:t>
            </a:r>
            <a:endParaRPr 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5635855" y="6104518"/>
            <a:ext cx="2189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NonBlocking</a:t>
            </a:r>
            <a:r>
              <a:rPr lang="en-US" b="1" dirty="0" smtClean="0"/>
              <a:t> Routine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0531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Evaluation: </a:t>
            </a:r>
            <a:r>
              <a:rPr lang="en-US" dirty="0" smtClean="0"/>
              <a:t>Asynchronous </a:t>
            </a:r>
            <a:r>
              <a:rPr lang="en-US" dirty="0"/>
              <a:t>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/>
          <a:lstStyle/>
          <a:p>
            <a:r>
              <a:rPr lang="en-US" sz="2000" dirty="0" smtClean="0"/>
              <a:t>Profiling Communication Overlap: </a:t>
            </a:r>
            <a:r>
              <a:rPr lang="en-US" sz="2000" dirty="0" err="1"/>
              <a:t>I</a:t>
            </a:r>
            <a:r>
              <a:rPr lang="en-US" sz="2000" dirty="0" err="1" smtClean="0"/>
              <a:t>send</a:t>
            </a:r>
            <a:r>
              <a:rPr lang="en-US" sz="2000" dirty="0" smtClean="0"/>
              <a:t>-</a:t>
            </a:r>
            <a:r>
              <a:rPr lang="en-US" sz="2000" dirty="0" err="1" smtClean="0"/>
              <a:t>irecv</a:t>
            </a:r>
            <a:r>
              <a:rPr lang="en-US" sz="2000" dirty="0" smtClean="0"/>
              <a:t>-delay(time)-</a:t>
            </a:r>
            <a:r>
              <a:rPr lang="en-US" sz="2000" dirty="0" err="1" smtClean="0"/>
              <a:t>waitall</a:t>
            </a:r>
            <a:endParaRPr lang="en-US" sz="2000" dirty="0"/>
          </a:p>
          <a:p>
            <a:r>
              <a:rPr lang="en-US" sz="2000" dirty="0"/>
              <a:t>Two inter-connected </a:t>
            </a:r>
            <a:r>
              <a:rPr lang="en-US" sz="2000" dirty="0" smtClean="0"/>
              <a:t>processes, change delay time with increasing size</a:t>
            </a: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smtClean="0"/>
              <a:t>HPCC 2017, Bangkok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2895A2-6F82-084C-8D88-5BAB214F506D}" type="slidenum">
              <a:rPr kumimoji="1" lang="zh-CN" altLang="en-US" smtClean="0"/>
              <a:t>20</a:t>
            </a:fld>
            <a:endParaRPr kumimoji="1" lang="zh-CN" altLang="en-US"/>
          </a:p>
        </p:txBody>
      </p:sp>
      <p:grpSp>
        <p:nvGrpSpPr>
          <p:cNvPr id="19" name="Group 18"/>
          <p:cNvGrpSpPr/>
          <p:nvPr/>
        </p:nvGrpSpPr>
        <p:grpSpPr>
          <a:xfrm>
            <a:off x="233001" y="4495800"/>
            <a:ext cx="8758598" cy="2030140"/>
            <a:chOff x="-809664" y="2008765"/>
            <a:chExt cx="9279849" cy="2168559"/>
          </a:xfrm>
        </p:grpSpPr>
        <p:graphicFrame>
          <p:nvGraphicFramePr>
            <p:cNvPr id="7" name="图表 10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465472288"/>
                </p:ext>
              </p:extLst>
            </p:nvPr>
          </p:nvGraphicFramePr>
          <p:xfrm>
            <a:off x="-809664" y="2008765"/>
            <a:ext cx="3124200" cy="214678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8" name="图表 1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646786843"/>
                </p:ext>
              </p:extLst>
            </p:nvPr>
          </p:nvGraphicFramePr>
          <p:xfrm>
            <a:off x="2509794" y="2028484"/>
            <a:ext cx="2858015" cy="214884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9" name="图表 1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27531067"/>
                </p:ext>
              </p:extLst>
            </p:nvPr>
          </p:nvGraphicFramePr>
          <p:xfrm>
            <a:off x="5498386" y="2040139"/>
            <a:ext cx="2971799" cy="213360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sp>
        <p:nvSpPr>
          <p:cNvPr id="10" name="文本框 14"/>
          <p:cNvSpPr txBox="1"/>
          <p:nvPr/>
        </p:nvSpPr>
        <p:spPr>
          <a:xfrm>
            <a:off x="1066800" y="1813121"/>
            <a:ext cx="1694631" cy="597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19"/>
              </a:spcBef>
              <a:spcAft>
                <a:spcPts val="95"/>
              </a:spcAft>
            </a:pPr>
            <a:r>
              <a:rPr lang="en-US" altLang="zh-CN" sz="1600" b="1" dirty="0">
                <a:solidFill>
                  <a:schemeClr val="tx1">
                    <a:lumMod val="50000"/>
                  </a:schemeClr>
                </a:solidFill>
                <a:latin typeface="Calibri"/>
                <a:cs typeface="Calibri"/>
              </a:rPr>
              <a:t>Original MPI</a:t>
            </a:r>
            <a:r>
              <a:rPr lang="en-US" altLang="zh-CN" sz="1600" dirty="0">
                <a:solidFill>
                  <a:schemeClr val="tx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</a:p>
          <a:p>
            <a:pPr algn="ctr">
              <a:spcBef>
                <a:spcPts val="19"/>
              </a:spcBef>
              <a:spcAft>
                <a:spcPts val="95"/>
              </a:spcAft>
            </a:pPr>
            <a:r>
              <a:rPr lang="en-US" altLang="zh-CN" sz="1600" dirty="0">
                <a:solidFill>
                  <a:schemeClr val="tx1">
                    <a:lumMod val="50000"/>
                  </a:schemeClr>
                </a:solidFill>
                <a:latin typeface="Calibri"/>
                <a:cs typeface="Calibri"/>
              </a:rPr>
              <a:t>N</a:t>
            </a:r>
            <a:r>
              <a:rPr lang="en-US" altLang="zh-CN" sz="1600" dirty="0" smtClean="0">
                <a:solidFill>
                  <a:schemeClr val="tx1">
                    <a:lumMod val="50000"/>
                  </a:schemeClr>
                </a:solidFill>
                <a:latin typeface="Calibri"/>
                <a:cs typeface="Calibri"/>
              </a:rPr>
              <a:t>o </a:t>
            </a:r>
            <a:r>
              <a:rPr lang="en-US" altLang="zh-CN" sz="1600" dirty="0" err="1" smtClean="0">
                <a:solidFill>
                  <a:schemeClr val="tx1">
                    <a:lumMod val="50000"/>
                  </a:schemeClr>
                </a:solidFill>
                <a:latin typeface="Calibri"/>
                <a:cs typeface="Calibri"/>
              </a:rPr>
              <a:t>async</a:t>
            </a:r>
            <a:r>
              <a:rPr lang="en-US" altLang="zh-CN" sz="1600" dirty="0" smtClean="0">
                <a:solidFill>
                  <a:schemeClr val="tx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kumimoji="1" lang="en-US" altLang="zh-CN" sz="1600" dirty="0" smtClean="0">
                <a:solidFill>
                  <a:schemeClr val="tx1">
                    <a:lumMod val="50000"/>
                  </a:schemeClr>
                </a:solidFill>
                <a:latin typeface="Calibri"/>
                <a:ea typeface="Helvetica" charset="0"/>
                <a:cs typeface="Calibri"/>
              </a:rPr>
              <a:t>progress</a:t>
            </a:r>
            <a:endParaRPr kumimoji="1" lang="zh-CN" altLang="en-US" sz="1600" dirty="0">
              <a:solidFill>
                <a:schemeClr val="tx1">
                  <a:lumMod val="50000"/>
                </a:schemeClr>
              </a:solidFill>
              <a:latin typeface="Calibri"/>
              <a:ea typeface="Helvetica" charset="0"/>
              <a:cs typeface="Calibri"/>
            </a:endParaRPr>
          </a:p>
        </p:txBody>
      </p:sp>
      <p:sp>
        <p:nvSpPr>
          <p:cNvPr id="11" name="文本框 15"/>
          <p:cNvSpPr txBox="1"/>
          <p:nvPr/>
        </p:nvSpPr>
        <p:spPr>
          <a:xfrm>
            <a:off x="3022971" y="1771765"/>
            <a:ext cx="3758829" cy="856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9"/>
              </a:spcBef>
              <a:spcAft>
                <a:spcPts val="95"/>
              </a:spcAft>
            </a:pPr>
            <a:r>
              <a:rPr lang="en-US" altLang="zh-CN" sz="1600" b="1" dirty="0" err="1" smtClean="0">
                <a:solidFill>
                  <a:schemeClr val="tx1">
                    <a:lumMod val="50000"/>
                  </a:schemeClr>
                </a:solidFill>
                <a:latin typeface="Calibri"/>
                <a:cs typeface="Calibri"/>
              </a:rPr>
              <a:t>CrayMPI</a:t>
            </a:r>
            <a:r>
              <a:rPr lang="en-US" altLang="zh-CN" sz="1600" b="1" dirty="0" smtClean="0">
                <a:solidFill>
                  <a:schemeClr val="tx1">
                    <a:lumMod val="50000"/>
                  </a:schemeClr>
                </a:solidFill>
                <a:latin typeface="Calibri"/>
                <a:cs typeface="Calibri"/>
              </a:rPr>
              <a:t> Thread(opt)</a:t>
            </a:r>
            <a:endParaRPr lang="en-US" altLang="zh-CN" sz="1600" b="1" dirty="0">
              <a:solidFill>
                <a:schemeClr val="tx1">
                  <a:lumMod val="50000"/>
                </a:schemeClr>
              </a:solidFill>
              <a:latin typeface="Calibri"/>
              <a:cs typeface="Calibri"/>
            </a:endParaRPr>
          </a:p>
          <a:p>
            <a:pPr marL="122238" indent="-122238">
              <a:spcBef>
                <a:spcPts val="19"/>
              </a:spcBef>
              <a:spcAft>
                <a:spcPts val="95"/>
              </a:spcAft>
              <a:buFont typeface="Arial" charset="0"/>
              <a:buChar char="•"/>
            </a:pPr>
            <a:r>
              <a:rPr lang="en-US" altLang="zh-CN" sz="1600" dirty="0" smtClean="0">
                <a:solidFill>
                  <a:schemeClr val="tx1">
                    <a:lumMod val="50000"/>
                  </a:schemeClr>
                </a:solidFill>
                <a:latin typeface="Calibri"/>
                <a:cs typeface="Calibri"/>
              </a:rPr>
              <a:t>No </a:t>
            </a:r>
            <a:r>
              <a:rPr lang="en-US" altLang="zh-CN" sz="1600" dirty="0" err="1" smtClean="0">
                <a:solidFill>
                  <a:schemeClr val="tx1">
                    <a:lumMod val="50000"/>
                  </a:schemeClr>
                </a:solidFill>
                <a:latin typeface="Calibri"/>
                <a:cs typeface="Calibri"/>
              </a:rPr>
              <a:t>async</a:t>
            </a:r>
            <a:r>
              <a:rPr lang="en-US" altLang="zh-CN" sz="1600" dirty="0" smtClean="0">
                <a:solidFill>
                  <a:schemeClr val="tx1">
                    <a:lumMod val="50000"/>
                  </a:schemeClr>
                </a:solidFill>
                <a:latin typeface="Calibri"/>
                <a:cs typeface="Calibri"/>
              </a:rPr>
              <a:t> progress in eager </a:t>
            </a:r>
            <a:r>
              <a:rPr lang="en-US" altLang="zh-CN" sz="1600" dirty="0" err="1" smtClean="0">
                <a:solidFill>
                  <a:schemeClr val="tx1">
                    <a:lumMod val="50000"/>
                  </a:schemeClr>
                </a:solidFill>
                <a:latin typeface="Calibri"/>
                <a:cs typeface="Calibri"/>
              </a:rPr>
              <a:t>msgs</a:t>
            </a:r>
            <a:r>
              <a:rPr lang="en-US" altLang="zh-CN" sz="1600" dirty="0" smtClean="0">
                <a:solidFill>
                  <a:schemeClr val="tx1">
                    <a:lumMod val="50000"/>
                  </a:schemeClr>
                </a:solidFill>
                <a:latin typeface="Calibri"/>
                <a:cs typeface="Calibri"/>
              </a:rPr>
              <a:t> (&lt; 8K)</a:t>
            </a:r>
          </a:p>
          <a:p>
            <a:pPr marL="122238" indent="-122238">
              <a:spcBef>
                <a:spcPts val="19"/>
              </a:spcBef>
              <a:spcAft>
                <a:spcPts val="95"/>
              </a:spcAft>
              <a:buFont typeface="Arial" charset="0"/>
              <a:buChar char="•"/>
            </a:pPr>
            <a:r>
              <a:rPr lang="en-US" altLang="zh-CN" sz="1600" dirty="0" smtClean="0">
                <a:solidFill>
                  <a:schemeClr val="tx1">
                    <a:lumMod val="50000"/>
                  </a:schemeClr>
                </a:solidFill>
                <a:latin typeface="Calibri"/>
                <a:cs typeface="Calibri"/>
              </a:rPr>
              <a:t>Enable in RNDV but suffer from overhead</a:t>
            </a:r>
          </a:p>
        </p:txBody>
      </p:sp>
      <p:sp>
        <p:nvSpPr>
          <p:cNvPr id="12" name="文本框 15"/>
          <p:cNvSpPr txBox="1"/>
          <p:nvPr/>
        </p:nvSpPr>
        <p:spPr>
          <a:xfrm>
            <a:off x="6689181" y="1752600"/>
            <a:ext cx="2302419" cy="856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9"/>
              </a:spcBef>
              <a:spcAft>
                <a:spcPts val="95"/>
              </a:spcAft>
            </a:pPr>
            <a:r>
              <a:rPr lang="en-US" altLang="zh-CN" sz="1600" b="1" dirty="0" smtClean="0">
                <a:solidFill>
                  <a:schemeClr val="tx1">
                    <a:lumMod val="50000"/>
                  </a:schemeClr>
                </a:solidFill>
                <a:latin typeface="Calibri"/>
                <a:cs typeface="Calibri"/>
              </a:rPr>
              <a:t>Casper</a:t>
            </a:r>
          </a:p>
          <a:p>
            <a:pPr marL="179388" indent="-179388">
              <a:spcBef>
                <a:spcPts val="19"/>
              </a:spcBef>
              <a:spcAft>
                <a:spcPts val="95"/>
              </a:spcAft>
              <a:buFont typeface="Arial" charset="0"/>
              <a:buChar char="•"/>
            </a:pPr>
            <a:r>
              <a:rPr lang="en-US" altLang="zh-CN" sz="1600" dirty="0" smtClean="0">
                <a:solidFill>
                  <a:schemeClr val="tx1">
                    <a:lumMod val="50000"/>
                  </a:schemeClr>
                </a:solidFill>
                <a:latin typeface="Calibri"/>
                <a:cs typeface="Calibri"/>
              </a:rPr>
              <a:t>Offloading all messages</a:t>
            </a:r>
          </a:p>
          <a:p>
            <a:pPr marL="179388" indent="-179388">
              <a:spcBef>
                <a:spcPts val="19"/>
              </a:spcBef>
              <a:spcAft>
                <a:spcPts val="95"/>
              </a:spcAft>
              <a:buFont typeface="Arial" charset="0"/>
              <a:buChar char="•"/>
            </a:pPr>
            <a:r>
              <a:rPr kumimoji="1" lang="en-US" altLang="zh-CN" sz="1600" dirty="0" smtClean="0">
                <a:solidFill>
                  <a:schemeClr val="tx1">
                    <a:lumMod val="50000"/>
                  </a:schemeClr>
                </a:solidFill>
                <a:latin typeface="Calibri"/>
                <a:ea typeface="Helvetica" charset="0"/>
                <a:cs typeface="Calibri"/>
              </a:rPr>
              <a:t>Low overhead</a:t>
            </a:r>
            <a:endParaRPr kumimoji="1" lang="zh-CN" altLang="en-US" sz="1600" dirty="0">
              <a:solidFill>
                <a:schemeClr val="tx1">
                  <a:lumMod val="50000"/>
                </a:schemeClr>
              </a:solidFill>
              <a:latin typeface="Calibri"/>
              <a:ea typeface="Helvetica" charset="0"/>
              <a:cs typeface="Calibri"/>
            </a:endParaRPr>
          </a:p>
        </p:txBody>
      </p:sp>
      <p:graphicFrame>
        <p:nvGraphicFramePr>
          <p:cNvPr id="14" name="图表 13"/>
          <p:cNvGraphicFramePr>
            <a:graphicFrameLocks noChangeAspect="1"/>
          </p:cNvGraphicFramePr>
          <p:nvPr/>
        </p:nvGraphicFramePr>
        <p:xfrm>
          <a:off x="2444297" y="-6820429"/>
          <a:ext cx="3918857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280444" y="2654415"/>
            <a:ext cx="8668779" cy="1993785"/>
            <a:chOff x="-35724" y="2934654"/>
            <a:chExt cx="9184685" cy="1993785"/>
          </a:xfrm>
        </p:grpSpPr>
        <p:graphicFrame>
          <p:nvGraphicFramePr>
            <p:cNvPr id="17" name="图表 1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41546897"/>
                </p:ext>
              </p:extLst>
            </p:nvPr>
          </p:nvGraphicFramePr>
          <p:xfrm>
            <a:off x="3254481" y="2934654"/>
            <a:ext cx="2858015" cy="192024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graphicFrame>
          <p:nvGraphicFramePr>
            <p:cNvPr id="18" name="图表 1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998790607"/>
                </p:ext>
              </p:extLst>
            </p:nvPr>
          </p:nvGraphicFramePr>
          <p:xfrm>
            <a:off x="-35724" y="2946391"/>
            <a:ext cx="3048000" cy="192024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graphicFrame>
          <p:nvGraphicFramePr>
            <p:cNvPr id="20" name="图表 1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64681714"/>
                </p:ext>
              </p:extLst>
            </p:nvPr>
          </p:nvGraphicFramePr>
          <p:xfrm>
            <a:off x="6287404" y="2947239"/>
            <a:ext cx="2861557" cy="1981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</p:grpSp>
      <p:sp>
        <p:nvSpPr>
          <p:cNvPr id="21" name="TextBox 20"/>
          <p:cNvSpPr txBox="1"/>
          <p:nvPr/>
        </p:nvSpPr>
        <p:spPr>
          <a:xfrm>
            <a:off x="0" y="2286000"/>
            <a:ext cx="8467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err="1" smtClean="0">
                <a:solidFill>
                  <a:schemeClr val="tx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Haswall</a:t>
            </a:r>
            <a:endParaRPr lang="en-US" sz="1500" b="1" dirty="0">
              <a:solidFill>
                <a:schemeClr val="tx1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085" y="4343400"/>
            <a:ext cx="6014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schemeClr val="tx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KNL</a:t>
            </a:r>
            <a:endParaRPr lang="en-US" sz="1500" b="1" dirty="0">
              <a:solidFill>
                <a:schemeClr val="tx1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4" name="Straight Connector 23"/>
          <p:cNvCxnSpPr/>
          <p:nvPr/>
        </p:nvCxnSpPr>
        <p:spPr bwMode="auto">
          <a:xfrm>
            <a:off x="762000" y="4653149"/>
            <a:ext cx="8381999" cy="1863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762000" y="2584577"/>
            <a:ext cx="8381999" cy="1863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4538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2D Nearest-Neighbor Communication</a:t>
            </a:r>
            <a:endParaRPr lang="en-US" dirty="0"/>
          </a:p>
        </p:txBody>
      </p:sp>
      <p:sp>
        <p:nvSpPr>
          <p:cNvPr id="1048" name="Content Placeholder 1047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343400" cy="5105400"/>
          </a:xfrm>
        </p:spPr>
        <p:txBody>
          <a:bodyPr/>
          <a:lstStyle/>
          <a:p>
            <a:r>
              <a:rPr lang="en-US" sz="2000" dirty="0"/>
              <a:t>2D Cartesian </a:t>
            </a:r>
            <a:r>
              <a:rPr lang="en-US" sz="2000" dirty="0" smtClean="0"/>
              <a:t>topology</a:t>
            </a:r>
            <a:r>
              <a:rPr lang="en-US" sz="2000" baseline="30000" dirty="0" smtClean="0"/>
              <a:t>1</a:t>
            </a:r>
          </a:p>
          <a:p>
            <a:r>
              <a:rPr lang="en-US" sz="2000" dirty="0"/>
              <a:t>Exchange boundaries with its four </a:t>
            </a:r>
            <a:r>
              <a:rPr lang="en-US" sz="2000" dirty="0" smtClean="0"/>
              <a:t>neighbors</a:t>
            </a:r>
          </a:p>
          <a:p>
            <a:pPr lvl="1"/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Isend-irecv-300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µ</a:t>
            </a: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s-compute-waitall</a:t>
            </a:r>
          </a:p>
          <a:p>
            <a:pPr lvl="1"/>
            <a:r>
              <a:rPr lang="en-US" sz="1800" dirty="0">
                <a:ea typeface="+mn-ea"/>
                <a:cs typeface="+mn-cs"/>
              </a:rPr>
              <a:t>Fixed </a:t>
            </a:r>
            <a:r>
              <a:rPr lang="it-IT" sz="1800" dirty="0">
                <a:ea typeface="+mn-ea"/>
                <a:cs typeface="+mn-cs"/>
              </a:rPr>
              <a:t>65536×65536 </a:t>
            </a:r>
            <a:r>
              <a:rPr lang="it-IT" sz="1800" dirty="0" err="1">
                <a:ea typeface="+mn-ea"/>
                <a:cs typeface="+mn-cs"/>
              </a:rPr>
              <a:t>matrix</a:t>
            </a:r>
            <a:r>
              <a:rPr lang="it-IT" sz="1800" dirty="0">
                <a:ea typeface="+mn-ea"/>
                <a:cs typeface="+mn-cs"/>
              </a:rPr>
              <a:t> on </a:t>
            </a:r>
            <a:r>
              <a:rPr lang="it-IT" sz="1800" dirty="0" err="1" smtClean="0">
                <a:ea typeface="+mn-ea"/>
                <a:cs typeface="+mn-cs"/>
              </a:rPr>
              <a:t>every</a:t>
            </a:r>
            <a:r>
              <a:rPr lang="it-IT" sz="1800" dirty="0" smtClean="0">
                <a:ea typeface="+mn-ea"/>
                <a:cs typeface="+mn-cs"/>
              </a:rPr>
              <a:t> </a:t>
            </a:r>
            <a:r>
              <a:rPr lang="it-IT" sz="1800" dirty="0" err="1" smtClean="0">
                <a:ea typeface="+mn-ea"/>
                <a:cs typeface="+mn-cs"/>
              </a:rPr>
              <a:t>process</a:t>
            </a:r>
            <a:r>
              <a:rPr lang="it-IT" sz="1800" dirty="0" smtClean="0">
                <a:ea typeface="+mn-ea"/>
                <a:cs typeface="+mn-cs"/>
              </a:rPr>
              <a:t> (</a:t>
            </a:r>
            <a:r>
              <a:rPr lang="is-IS" sz="1800" dirty="0" smtClean="0">
                <a:ea typeface="+mn-ea"/>
                <a:cs typeface="+mn-cs"/>
              </a:rPr>
              <a:t>512 Kbytes message)</a:t>
            </a:r>
            <a:endParaRPr lang="en-US" sz="1800" dirty="0"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smtClean="0"/>
              <a:t>HPCC 2017, Bangkok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2895A2-6F82-084C-8D88-5BAB214F506D}" type="slidenum">
              <a:rPr kumimoji="1" lang="zh-CN" altLang="en-US" smtClean="0"/>
              <a:t>21</a:t>
            </a:fld>
            <a:endParaRPr kumimoji="1" lang="zh-CN" altLang="en-US"/>
          </a:p>
        </p:txBody>
      </p:sp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2201820"/>
              </p:ext>
            </p:extLst>
          </p:nvPr>
        </p:nvGraphicFramePr>
        <p:xfrm>
          <a:off x="4800600" y="1295400"/>
          <a:ext cx="4267200" cy="2209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图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644984"/>
              </p:ext>
            </p:extLst>
          </p:nvPr>
        </p:nvGraphicFramePr>
        <p:xfrm>
          <a:off x="4806846" y="4038600"/>
          <a:ext cx="4337154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5960980" y="955983"/>
            <a:ext cx="225157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500" b="1" dirty="0" smtClean="0">
                <a:latin typeface="Times New Roman" charset="0"/>
                <a:ea typeface="Times New Roman" charset="0"/>
                <a:cs typeface="Times New Roman" charset="0"/>
              </a:rPr>
              <a:t>Weak Scaling on </a:t>
            </a:r>
            <a:r>
              <a:rPr kumimoji="1" lang="en-US" altLang="zh-CN" sz="1500" b="1" dirty="0" err="1" smtClean="0">
                <a:latin typeface="Times New Roman" charset="0"/>
                <a:ea typeface="Times New Roman" charset="0"/>
                <a:cs typeface="Times New Roman" charset="0"/>
              </a:rPr>
              <a:t>Haswell</a:t>
            </a:r>
            <a:endParaRPr kumimoji="1" lang="zh-CN" altLang="en-US" sz="15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189580" y="3699183"/>
            <a:ext cx="201754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500" b="1" dirty="0" smtClean="0">
                <a:latin typeface="Times New Roman" charset="0"/>
                <a:ea typeface="Times New Roman" charset="0"/>
                <a:cs typeface="Times New Roman" charset="0"/>
              </a:rPr>
              <a:t>Weak Scaling on KNL</a:t>
            </a:r>
            <a:endParaRPr kumimoji="1" lang="zh-CN" altLang="en-US" sz="15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1044" name="Group 1043"/>
          <p:cNvGrpSpPr/>
          <p:nvPr/>
        </p:nvGrpSpPr>
        <p:grpSpPr>
          <a:xfrm>
            <a:off x="1541929" y="3843754"/>
            <a:ext cx="2191871" cy="2023646"/>
            <a:chOff x="690372" y="1463040"/>
            <a:chExt cx="2266188" cy="2121408"/>
          </a:xfrm>
        </p:grpSpPr>
        <p:grpSp>
          <p:nvGrpSpPr>
            <p:cNvPr id="606" name="Group 605"/>
            <p:cNvGrpSpPr/>
            <p:nvPr/>
          </p:nvGrpSpPr>
          <p:grpSpPr>
            <a:xfrm>
              <a:off x="1335024" y="2029968"/>
              <a:ext cx="975592" cy="964296"/>
              <a:chOff x="960406" y="1960283"/>
              <a:chExt cx="1009674" cy="880034"/>
            </a:xfrm>
          </p:grpSpPr>
          <p:grpSp>
            <p:nvGrpSpPr>
              <p:cNvPr id="604" name="Group 603"/>
              <p:cNvGrpSpPr/>
              <p:nvPr/>
            </p:nvGrpSpPr>
            <p:grpSpPr>
              <a:xfrm>
                <a:off x="1465246" y="1960283"/>
                <a:ext cx="504834" cy="880034"/>
                <a:chOff x="1476365" y="1960283"/>
                <a:chExt cx="504835" cy="880034"/>
              </a:xfrm>
            </p:grpSpPr>
            <p:sp>
              <p:nvSpPr>
                <p:cNvPr id="318" name="Rectangle 122"/>
                <p:cNvSpPr>
                  <a:spLocks noChangeArrowheads="1"/>
                </p:cNvSpPr>
                <p:nvPr/>
              </p:nvSpPr>
              <p:spPr bwMode="auto">
                <a:xfrm>
                  <a:off x="1476377" y="2180449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bg2">
                      <a:lumMod val="1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9" name="Rectangle 123"/>
                <p:cNvSpPr>
                  <a:spLocks noChangeArrowheads="1"/>
                </p:cNvSpPr>
                <p:nvPr/>
              </p:nvSpPr>
              <p:spPr bwMode="auto">
                <a:xfrm>
                  <a:off x="1601790" y="218044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bg2">
                      <a:lumMod val="1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6" name="Rectangle 132"/>
                <p:cNvSpPr>
                  <a:spLocks noChangeArrowheads="1"/>
                </p:cNvSpPr>
                <p:nvPr/>
              </p:nvSpPr>
              <p:spPr bwMode="auto">
                <a:xfrm>
                  <a:off x="1476377" y="2289987"/>
                  <a:ext cx="125413" cy="109537"/>
                </a:xfrm>
                <a:prstGeom prst="rect">
                  <a:avLst/>
                </a:prstGeom>
                <a:noFill/>
                <a:ln w="9525">
                  <a:solidFill>
                    <a:schemeClr val="bg2">
                      <a:lumMod val="1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7" name="Rectangle 133"/>
                <p:cNvSpPr>
                  <a:spLocks noChangeArrowheads="1"/>
                </p:cNvSpPr>
                <p:nvPr/>
              </p:nvSpPr>
              <p:spPr bwMode="auto">
                <a:xfrm>
                  <a:off x="1601790" y="2289987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bg2">
                      <a:lumMod val="1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4" name="Rectangle 142"/>
                <p:cNvSpPr>
                  <a:spLocks noChangeArrowheads="1"/>
                </p:cNvSpPr>
                <p:nvPr/>
              </p:nvSpPr>
              <p:spPr bwMode="auto">
                <a:xfrm>
                  <a:off x="1476377" y="2399524"/>
                  <a:ext cx="125413" cy="111125"/>
                </a:xfrm>
                <a:prstGeom prst="rect">
                  <a:avLst/>
                </a:prstGeom>
                <a:noFill/>
                <a:ln w="9525">
                  <a:solidFill>
                    <a:schemeClr val="bg2">
                      <a:lumMod val="1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5" name="Rectangle 143"/>
                <p:cNvSpPr>
                  <a:spLocks noChangeArrowheads="1"/>
                </p:cNvSpPr>
                <p:nvPr/>
              </p:nvSpPr>
              <p:spPr bwMode="auto">
                <a:xfrm>
                  <a:off x="1601790" y="2399524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bg2">
                      <a:lumMod val="1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2" name="Rectangle 152"/>
                <p:cNvSpPr>
                  <a:spLocks noChangeArrowheads="1"/>
                </p:cNvSpPr>
                <p:nvPr/>
              </p:nvSpPr>
              <p:spPr bwMode="auto">
                <a:xfrm>
                  <a:off x="1476377" y="2510649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bg2">
                      <a:lumMod val="1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3" name="Rectangle 153"/>
                <p:cNvSpPr>
                  <a:spLocks noChangeArrowheads="1"/>
                </p:cNvSpPr>
                <p:nvPr/>
              </p:nvSpPr>
              <p:spPr bwMode="auto">
                <a:xfrm>
                  <a:off x="1601790" y="251064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bg2">
                      <a:lumMod val="1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8" name="Rectangle 123"/>
                <p:cNvSpPr>
                  <a:spLocks noChangeArrowheads="1"/>
                </p:cNvSpPr>
                <p:nvPr/>
              </p:nvSpPr>
              <p:spPr bwMode="auto">
                <a:xfrm>
                  <a:off x="1728789" y="2180443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bg2">
                      <a:lumMod val="1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9" name="Rectangle 133"/>
                <p:cNvSpPr>
                  <a:spLocks noChangeArrowheads="1"/>
                </p:cNvSpPr>
                <p:nvPr/>
              </p:nvSpPr>
              <p:spPr bwMode="auto">
                <a:xfrm>
                  <a:off x="1728789" y="2289981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bg2">
                      <a:lumMod val="1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0" name="Rectangle 143"/>
                <p:cNvSpPr>
                  <a:spLocks noChangeArrowheads="1"/>
                </p:cNvSpPr>
                <p:nvPr/>
              </p:nvSpPr>
              <p:spPr bwMode="auto">
                <a:xfrm>
                  <a:off x="1728789" y="2399518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bg2">
                      <a:lumMod val="1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1" name="Rectangle 153"/>
                <p:cNvSpPr>
                  <a:spLocks noChangeArrowheads="1"/>
                </p:cNvSpPr>
                <p:nvPr/>
              </p:nvSpPr>
              <p:spPr bwMode="auto">
                <a:xfrm>
                  <a:off x="1728789" y="2510643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bg2">
                      <a:lumMod val="1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8" name="Rectangle 152"/>
                <p:cNvSpPr>
                  <a:spLocks noChangeArrowheads="1"/>
                </p:cNvSpPr>
                <p:nvPr/>
              </p:nvSpPr>
              <p:spPr bwMode="auto">
                <a:xfrm>
                  <a:off x="1476371" y="2620714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bg2">
                      <a:lumMod val="1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9" name="Rectangle 153"/>
                <p:cNvSpPr>
                  <a:spLocks noChangeArrowheads="1"/>
                </p:cNvSpPr>
                <p:nvPr/>
              </p:nvSpPr>
              <p:spPr bwMode="auto">
                <a:xfrm>
                  <a:off x="1601784" y="2620714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bg2">
                      <a:lumMod val="1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1" name="Rectangle 153"/>
                <p:cNvSpPr>
                  <a:spLocks noChangeArrowheads="1"/>
                </p:cNvSpPr>
                <p:nvPr/>
              </p:nvSpPr>
              <p:spPr bwMode="auto">
                <a:xfrm>
                  <a:off x="1728783" y="2620708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bg2">
                      <a:lumMod val="1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8" name="Rectangle 122"/>
                <p:cNvSpPr>
                  <a:spLocks noChangeArrowheads="1"/>
                </p:cNvSpPr>
                <p:nvPr/>
              </p:nvSpPr>
              <p:spPr bwMode="auto">
                <a:xfrm>
                  <a:off x="1476371" y="2070372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bg2">
                      <a:lumMod val="1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9" name="Rectangle 123"/>
                <p:cNvSpPr>
                  <a:spLocks noChangeArrowheads="1"/>
                </p:cNvSpPr>
                <p:nvPr/>
              </p:nvSpPr>
              <p:spPr bwMode="auto">
                <a:xfrm>
                  <a:off x="1601784" y="2070372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bg2">
                      <a:lumMod val="1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1" name="Rectangle 123"/>
                <p:cNvSpPr>
                  <a:spLocks noChangeArrowheads="1"/>
                </p:cNvSpPr>
                <p:nvPr/>
              </p:nvSpPr>
              <p:spPr bwMode="auto">
                <a:xfrm>
                  <a:off x="1728783" y="2070366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bg2">
                      <a:lumMod val="1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5" name="Rectangle 122"/>
                <p:cNvSpPr>
                  <a:spLocks noChangeArrowheads="1"/>
                </p:cNvSpPr>
                <p:nvPr/>
              </p:nvSpPr>
              <p:spPr bwMode="auto">
                <a:xfrm>
                  <a:off x="1476365" y="1960295"/>
                  <a:ext cx="125413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bg2">
                      <a:lumMod val="1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6" name="Rectangle 123"/>
                <p:cNvSpPr>
                  <a:spLocks noChangeArrowheads="1"/>
                </p:cNvSpPr>
                <p:nvPr/>
              </p:nvSpPr>
              <p:spPr bwMode="auto">
                <a:xfrm>
                  <a:off x="1601778" y="1960295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bg2">
                      <a:lumMod val="1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8" name="Rectangle 123"/>
                <p:cNvSpPr>
                  <a:spLocks noChangeArrowheads="1"/>
                </p:cNvSpPr>
                <p:nvPr/>
              </p:nvSpPr>
              <p:spPr bwMode="auto">
                <a:xfrm>
                  <a:off x="1728777" y="1960289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bg2">
                      <a:lumMod val="1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9" name="Rectangle 152"/>
                <p:cNvSpPr>
                  <a:spLocks noChangeArrowheads="1"/>
                </p:cNvSpPr>
                <p:nvPr/>
              </p:nvSpPr>
              <p:spPr bwMode="auto">
                <a:xfrm>
                  <a:off x="1476365" y="2730779"/>
                  <a:ext cx="125413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bg2">
                      <a:lumMod val="1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0" name="Rectangle 153"/>
                <p:cNvSpPr>
                  <a:spLocks noChangeArrowheads="1"/>
                </p:cNvSpPr>
                <p:nvPr/>
              </p:nvSpPr>
              <p:spPr bwMode="auto">
                <a:xfrm>
                  <a:off x="1601778" y="2730779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bg2">
                      <a:lumMod val="1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2" name="Rectangle 153"/>
                <p:cNvSpPr>
                  <a:spLocks noChangeArrowheads="1"/>
                </p:cNvSpPr>
                <p:nvPr/>
              </p:nvSpPr>
              <p:spPr bwMode="auto">
                <a:xfrm>
                  <a:off x="1728777" y="2730773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bg2">
                      <a:lumMod val="1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3" name="Rectangle 123"/>
                <p:cNvSpPr>
                  <a:spLocks noChangeArrowheads="1"/>
                </p:cNvSpPr>
                <p:nvPr/>
              </p:nvSpPr>
              <p:spPr bwMode="auto">
                <a:xfrm>
                  <a:off x="1855788" y="2180437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bg2">
                      <a:lumMod val="1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4" name="Rectangle 133"/>
                <p:cNvSpPr>
                  <a:spLocks noChangeArrowheads="1"/>
                </p:cNvSpPr>
                <p:nvPr/>
              </p:nvSpPr>
              <p:spPr bwMode="auto">
                <a:xfrm>
                  <a:off x="1855788" y="2289975"/>
                  <a:ext cx="125412" cy="109537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bg2">
                      <a:lumMod val="1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5" name="Rectangle 143"/>
                <p:cNvSpPr>
                  <a:spLocks noChangeArrowheads="1"/>
                </p:cNvSpPr>
                <p:nvPr/>
              </p:nvSpPr>
              <p:spPr bwMode="auto">
                <a:xfrm>
                  <a:off x="1855788" y="2399512"/>
                  <a:ext cx="125412" cy="111125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bg2">
                      <a:lumMod val="1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6" name="Rectangle 153"/>
                <p:cNvSpPr>
                  <a:spLocks noChangeArrowheads="1"/>
                </p:cNvSpPr>
                <p:nvPr/>
              </p:nvSpPr>
              <p:spPr bwMode="auto">
                <a:xfrm>
                  <a:off x="1855788" y="2510637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bg2">
                      <a:lumMod val="1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7" name="Rectangle 153"/>
                <p:cNvSpPr>
                  <a:spLocks noChangeArrowheads="1"/>
                </p:cNvSpPr>
                <p:nvPr/>
              </p:nvSpPr>
              <p:spPr bwMode="auto">
                <a:xfrm>
                  <a:off x="1855782" y="2620702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bg2">
                      <a:lumMod val="1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8" name="Rectangle 123"/>
                <p:cNvSpPr>
                  <a:spLocks noChangeArrowheads="1"/>
                </p:cNvSpPr>
                <p:nvPr/>
              </p:nvSpPr>
              <p:spPr bwMode="auto">
                <a:xfrm>
                  <a:off x="1855782" y="2070360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bg2">
                      <a:lumMod val="1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9" name="Rectangle 123"/>
                <p:cNvSpPr>
                  <a:spLocks noChangeArrowheads="1"/>
                </p:cNvSpPr>
                <p:nvPr/>
              </p:nvSpPr>
              <p:spPr bwMode="auto">
                <a:xfrm>
                  <a:off x="1855776" y="1960283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bg2">
                      <a:lumMod val="1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0" name="Rectangle 153"/>
                <p:cNvSpPr>
                  <a:spLocks noChangeArrowheads="1"/>
                </p:cNvSpPr>
                <p:nvPr/>
              </p:nvSpPr>
              <p:spPr bwMode="auto">
                <a:xfrm>
                  <a:off x="1855776" y="2730767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bg2">
                      <a:lumMod val="1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05" name="Group 604"/>
              <p:cNvGrpSpPr/>
              <p:nvPr/>
            </p:nvGrpSpPr>
            <p:grpSpPr>
              <a:xfrm>
                <a:off x="960406" y="1960283"/>
                <a:ext cx="504859" cy="880034"/>
                <a:chOff x="960406" y="1960283"/>
                <a:chExt cx="504859" cy="880034"/>
              </a:xfrm>
            </p:grpSpPr>
            <p:sp>
              <p:nvSpPr>
                <p:cNvPr id="312" name="Rectangle 116"/>
                <p:cNvSpPr>
                  <a:spLocks noChangeArrowheads="1"/>
                </p:cNvSpPr>
                <p:nvPr/>
              </p:nvSpPr>
              <p:spPr bwMode="auto">
                <a:xfrm>
                  <a:off x="1214440" y="218044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bg2">
                      <a:lumMod val="1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" name="Rectangle 117"/>
                <p:cNvSpPr>
                  <a:spLocks noChangeArrowheads="1"/>
                </p:cNvSpPr>
                <p:nvPr/>
              </p:nvSpPr>
              <p:spPr bwMode="auto">
                <a:xfrm>
                  <a:off x="1339852" y="2180449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bg2">
                      <a:lumMod val="1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0" name="Rectangle 126"/>
                <p:cNvSpPr>
                  <a:spLocks noChangeArrowheads="1"/>
                </p:cNvSpPr>
                <p:nvPr/>
              </p:nvSpPr>
              <p:spPr bwMode="auto">
                <a:xfrm>
                  <a:off x="1214440" y="2289987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bg2">
                      <a:lumMod val="1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1" name="Rectangle 127"/>
                <p:cNvSpPr>
                  <a:spLocks noChangeArrowheads="1"/>
                </p:cNvSpPr>
                <p:nvPr/>
              </p:nvSpPr>
              <p:spPr bwMode="auto">
                <a:xfrm>
                  <a:off x="1339852" y="2289987"/>
                  <a:ext cx="125413" cy="109537"/>
                </a:xfrm>
                <a:prstGeom prst="rect">
                  <a:avLst/>
                </a:prstGeom>
                <a:noFill/>
                <a:ln w="9525">
                  <a:solidFill>
                    <a:schemeClr val="bg2">
                      <a:lumMod val="1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8" name="Rectangle 136"/>
                <p:cNvSpPr>
                  <a:spLocks noChangeArrowheads="1"/>
                </p:cNvSpPr>
                <p:nvPr/>
              </p:nvSpPr>
              <p:spPr bwMode="auto">
                <a:xfrm>
                  <a:off x="1214440" y="2399524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bg2">
                      <a:lumMod val="1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9" name="Rectangle 137"/>
                <p:cNvSpPr>
                  <a:spLocks noChangeArrowheads="1"/>
                </p:cNvSpPr>
                <p:nvPr/>
              </p:nvSpPr>
              <p:spPr bwMode="auto">
                <a:xfrm>
                  <a:off x="1339852" y="2399524"/>
                  <a:ext cx="125413" cy="111125"/>
                </a:xfrm>
                <a:prstGeom prst="rect">
                  <a:avLst/>
                </a:prstGeom>
                <a:noFill/>
                <a:ln w="9525">
                  <a:solidFill>
                    <a:schemeClr val="bg2">
                      <a:lumMod val="1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6" name="Rectangle 146"/>
                <p:cNvSpPr>
                  <a:spLocks noChangeArrowheads="1"/>
                </p:cNvSpPr>
                <p:nvPr/>
              </p:nvSpPr>
              <p:spPr bwMode="auto">
                <a:xfrm>
                  <a:off x="1214440" y="251064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bg2">
                      <a:lumMod val="1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7" name="Rectangle 147"/>
                <p:cNvSpPr>
                  <a:spLocks noChangeArrowheads="1"/>
                </p:cNvSpPr>
                <p:nvPr/>
              </p:nvSpPr>
              <p:spPr bwMode="auto">
                <a:xfrm>
                  <a:off x="1339852" y="2510649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bg2">
                      <a:lumMod val="1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4" name="Rectangle 116"/>
                <p:cNvSpPr>
                  <a:spLocks noChangeArrowheads="1"/>
                </p:cNvSpPr>
                <p:nvPr/>
              </p:nvSpPr>
              <p:spPr bwMode="auto">
                <a:xfrm>
                  <a:off x="1087429" y="2180443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bg2">
                      <a:lumMod val="1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5" name="Rectangle 126"/>
                <p:cNvSpPr>
                  <a:spLocks noChangeArrowheads="1"/>
                </p:cNvSpPr>
                <p:nvPr/>
              </p:nvSpPr>
              <p:spPr bwMode="auto">
                <a:xfrm>
                  <a:off x="1087429" y="2289981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bg2">
                      <a:lumMod val="1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6" name="Rectangle 136"/>
                <p:cNvSpPr>
                  <a:spLocks noChangeArrowheads="1"/>
                </p:cNvSpPr>
                <p:nvPr/>
              </p:nvSpPr>
              <p:spPr bwMode="auto">
                <a:xfrm>
                  <a:off x="1087429" y="2399518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bg2">
                      <a:lumMod val="1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7" name="Rectangle 146"/>
                <p:cNvSpPr>
                  <a:spLocks noChangeArrowheads="1"/>
                </p:cNvSpPr>
                <p:nvPr/>
              </p:nvSpPr>
              <p:spPr bwMode="auto">
                <a:xfrm>
                  <a:off x="1087429" y="2510643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bg2">
                      <a:lumMod val="1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2" name="Rectangle 146"/>
                <p:cNvSpPr>
                  <a:spLocks noChangeArrowheads="1"/>
                </p:cNvSpPr>
                <p:nvPr/>
              </p:nvSpPr>
              <p:spPr bwMode="auto">
                <a:xfrm>
                  <a:off x="1214434" y="2620714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bg2">
                      <a:lumMod val="1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3" name="Rectangle 147"/>
                <p:cNvSpPr>
                  <a:spLocks noChangeArrowheads="1"/>
                </p:cNvSpPr>
                <p:nvPr/>
              </p:nvSpPr>
              <p:spPr bwMode="auto">
                <a:xfrm>
                  <a:off x="1339846" y="2620714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bg2">
                      <a:lumMod val="1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0" name="Rectangle 146"/>
                <p:cNvSpPr>
                  <a:spLocks noChangeArrowheads="1"/>
                </p:cNvSpPr>
                <p:nvPr/>
              </p:nvSpPr>
              <p:spPr bwMode="auto">
                <a:xfrm>
                  <a:off x="1087423" y="2620708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bg2">
                      <a:lumMod val="1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2" name="Rectangle 116"/>
                <p:cNvSpPr>
                  <a:spLocks noChangeArrowheads="1"/>
                </p:cNvSpPr>
                <p:nvPr/>
              </p:nvSpPr>
              <p:spPr bwMode="auto">
                <a:xfrm>
                  <a:off x="1214434" y="2070372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bg2">
                      <a:lumMod val="1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3" name="Rectangle 117"/>
                <p:cNvSpPr>
                  <a:spLocks noChangeArrowheads="1"/>
                </p:cNvSpPr>
                <p:nvPr/>
              </p:nvSpPr>
              <p:spPr bwMode="auto">
                <a:xfrm>
                  <a:off x="1339846" y="2070372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bg2">
                      <a:lumMod val="1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0" name="Rectangle 116"/>
                <p:cNvSpPr>
                  <a:spLocks noChangeArrowheads="1"/>
                </p:cNvSpPr>
                <p:nvPr/>
              </p:nvSpPr>
              <p:spPr bwMode="auto">
                <a:xfrm>
                  <a:off x="1087423" y="2070366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bg2">
                      <a:lumMod val="1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9" name="Rectangle 116"/>
                <p:cNvSpPr>
                  <a:spLocks noChangeArrowheads="1"/>
                </p:cNvSpPr>
                <p:nvPr/>
              </p:nvSpPr>
              <p:spPr bwMode="auto">
                <a:xfrm>
                  <a:off x="1214428" y="1960295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bg2">
                      <a:lumMod val="1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0" name="Rectangle 117"/>
                <p:cNvSpPr>
                  <a:spLocks noChangeArrowheads="1"/>
                </p:cNvSpPr>
                <p:nvPr/>
              </p:nvSpPr>
              <p:spPr bwMode="auto">
                <a:xfrm>
                  <a:off x="1339840" y="1960295"/>
                  <a:ext cx="125413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bg2">
                      <a:lumMod val="1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7" name="Rectangle 116"/>
                <p:cNvSpPr>
                  <a:spLocks noChangeArrowheads="1"/>
                </p:cNvSpPr>
                <p:nvPr/>
              </p:nvSpPr>
              <p:spPr bwMode="auto">
                <a:xfrm>
                  <a:off x="1087417" y="1960289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bg2">
                      <a:lumMod val="1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3" name="Rectangle 146"/>
                <p:cNvSpPr>
                  <a:spLocks noChangeArrowheads="1"/>
                </p:cNvSpPr>
                <p:nvPr/>
              </p:nvSpPr>
              <p:spPr bwMode="auto">
                <a:xfrm>
                  <a:off x="1214428" y="2730779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bg2">
                      <a:lumMod val="1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4" name="Rectangle 147"/>
                <p:cNvSpPr>
                  <a:spLocks noChangeArrowheads="1"/>
                </p:cNvSpPr>
                <p:nvPr/>
              </p:nvSpPr>
              <p:spPr bwMode="auto">
                <a:xfrm>
                  <a:off x="1339840" y="2730779"/>
                  <a:ext cx="125413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bg2">
                      <a:lumMod val="1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1" name="Rectangle 146"/>
                <p:cNvSpPr>
                  <a:spLocks noChangeArrowheads="1"/>
                </p:cNvSpPr>
                <p:nvPr/>
              </p:nvSpPr>
              <p:spPr bwMode="auto">
                <a:xfrm>
                  <a:off x="1087417" y="2730773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bg2">
                      <a:lumMod val="1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1" name="Rectangle 116"/>
                <p:cNvSpPr>
                  <a:spLocks noChangeArrowheads="1"/>
                </p:cNvSpPr>
                <p:nvPr/>
              </p:nvSpPr>
              <p:spPr bwMode="auto">
                <a:xfrm>
                  <a:off x="960418" y="2180437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bg2">
                      <a:lumMod val="1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2" name="Rectangle 126"/>
                <p:cNvSpPr>
                  <a:spLocks noChangeArrowheads="1"/>
                </p:cNvSpPr>
                <p:nvPr/>
              </p:nvSpPr>
              <p:spPr bwMode="auto">
                <a:xfrm>
                  <a:off x="960418" y="2289975"/>
                  <a:ext cx="125412" cy="109537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bg2">
                      <a:lumMod val="1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3" name="Rectangle 136"/>
                <p:cNvSpPr>
                  <a:spLocks noChangeArrowheads="1"/>
                </p:cNvSpPr>
                <p:nvPr/>
              </p:nvSpPr>
              <p:spPr bwMode="auto">
                <a:xfrm>
                  <a:off x="960418" y="2399512"/>
                  <a:ext cx="125412" cy="111125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bg2">
                      <a:lumMod val="1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4" name="Rectangle 146"/>
                <p:cNvSpPr>
                  <a:spLocks noChangeArrowheads="1"/>
                </p:cNvSpPr>
                <p:nvPr/>
              </p:nvSpPr>
              <p:spPr bwMode="auto">
                <a:xfrm>
                  <a:off x="960418" y="2510637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bg2">
                      <a:lumMod val="1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5" name="Rectangle 146"/>
                <p:cNvSpPr>
                  <a:spLocks noChangeArrowheads="1"/>
                </p:cNvSpPr>
                <p:nvPr/>
              </p:nvSpPr>
              <p:spPr bwMode="auto">
                <a:xfrm>
                  <a:off x="960412" y="2620702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bg2">
                      <a:lumMod val="1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6" name="Rectangle 116"/>
                <p:cNvSpPr>
                  <a:spLocks noChangeArrowheads="1"/>
                </p:cNvSpPr>
                <p:nvPr/>
              </p:nvSpPr>
              <p:spPr bwMode="auto">
                <a:xfrm>
                  <a:off x="960412" y="2070360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bg2">
                      <a:lumMod val="1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7" name="Rectangle 116"/>
                <p:cNvSpPr>
                  <a:spLocks noChangeArrowheads="1"/>
                </p:cNvSpPr>
                <p:nvPr/>
              </p:nvSpPr>
              <p:spPr bwMode="auto">
                <a:xfrm>
                  <a:off x="960406" y="1960283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bg2">
                      <a:lumMod val="1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8" name="Rectangle 146"/>
                <p:cNvSpPr>
                  <a:spLocks noChangeArrowheads="1"/>
                </p:cNvSpPr>
                <p:nvPr/>
              </p:nvSpPr>
              <p:spPr bwMode="auto">
                <a:xfrm>
                  <a:off x="960406" y="2730767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bg2">
                      <a:lumMod val="1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950" name="Group 949"/>
            <p:cNvGrpSpPr/>
            <p:nvPr/>
          </p:nvGrpSpPr>
          <p:grpSpPr>
            <a:xfrm>
              <a:off x="694944" y="2331720"/>
              <a:ext cx="365760" cy="365760"/>
              <a:chOff x="381000" y="2209800"/>
              <a:chExt cx="365760" cy="365760"/>
            </a:xfrm>
          </p:grpSpPr>
          <p:sp>
            <p:nvSpPr>
              <p:cNvPr id="948" name="Rectangle 947"/>
              <p:cNvSpPr/>
              <p:nvPr/>
            </p:nvSpPr>
            <p:spPr bwMode="auto">
              <a:xfrm>
                <a:off x="381000" y="2209800"/>
                <a:ext cx="365760" cy="365760"/>
              </a:xfrm>
              <a:prstGeom prst="rect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949" name="Rectangle 948"/>
              <p:cNvSpPr/>
              <p:nvPr/>
            </p:nvSpPr>
            <p:spPr bwMode="auto">
              <a:xfrm>
                <a:off x="449580" y="22860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</p:grpSp>
        <p:grpSp>
          <p:nvGrpSpPr>
            <p:cNvPr id="951" name="Group 950"/>
            <p:cNvGrpSpPr/>
            <p:nvPr/>
          </p:nvGrpSpPr>
          <p:grpSpPr>
            <a:xfrm>
              <a:off x="2587752" y="2327311"/>
              <a:ext cx="365760" cy="365760"/>
              <a:chOff x="381000" y="2209800"/>
              <a:chExt cx="365760" cy="365760"/>
            </a:xfrm>
          </p:grpSpPr>
          <p:sp>
            <p:nvSpPr>
              <p:cNvPr id="952" name="Rectangle 951"/>
              <p:cNvSpPr/>
              <p:nvPr/>
            </p:nvSpPr>
            <p:spPr bwMode="auto">
              <a:xfrm>
                <a:off x="381000" y="2209800"/>
                <a:ext cx="365760" cy="365760"/>
              </a:xfrm>
              <a:prstGeom prst="rect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953" name="Rectangle 952"/>
              <p:cNvSpPr/>
              <p:nvPr/>
            </p:nvSpPr>
            <p:spPr bwMode="auto">
              <a:xfrm>
                <a:off x="449580" y="22860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</p:grpSp>
        <p:grpSp>
          <p:nvGrpSpPr>
            <p:cNvPr id="954" name="Group 953"/>
            <p:cNvGrpSpPr/>
            <p:nvPr/>
          </p:nvGrpSpPr>
          <p:grpSpPr>
            <a:xfrm>
              <a:off x="694944" y="3218688"/>
              <a:ext cx="365760" cy="365760"/>
              <a:chOff x="381000" y="2209800"/>
              <a:chExt cx="365760" cy="365760"/>
            </a:xfrm>
          </p:grpSpPr>
          <p:sp>
            <p:nvSpPr>
              <p:cNvPr id="955" name="Rectangle 954"/>
              <p:cNvSpPr/>
              <p:nvPr/>
            </p:nvSpPr>
            <p:spPr bwMode="auto">
              <a:xfrm>
                <a:off x="381000" y="2209800"/>
                <a:ext cx="365760" cy="365760"/>
              </a:xfrm>
              <a:prstGeom prst="rect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956" name="Rectangle 955"/>
              <p:cNvSpPr/>
              <p:nvPr/>
            </p:nvSpPr>
            <p:spPr bwMode="auto">
              <a:xfrm>
                <a:off x="449580" y="22860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</p:grpSp>
        <p:grpSp>
          <p:nvGrpSpPr>
            <p:cNvPr id="957" name="Group 956"/>
            <p:cNvGrpSpPr/>
            <p:nvPr/>
          </p:nvGrpSpPr>
          <p:grpSpPr>
            <a:xfrm>
              <a:off x="2587752" y="3215640"/>
              <a:ext cx="365760" cy="365760"/>
              <a:chOff x="381000" y="2209800"/>
              <a:chExt cx="365760" cy="365760"/>
            </a:xfrm>
          </p:grpSpPr>
          <p:sp>
            <p:nvSpPr>
              <p:cNvPr id="958" name="Rectangle 957"/>
              <p:cNvSpPr/>
              <p:nvPr/>
            </p:nvSpPr>
            <p:spPr bwMode="auto">
              <a:xfrm>
                <a:off x="381000" y="2209800"/>
                <a:ext cx="365760" cy="365760"/>
              </a:xfrm>
              <a:prstGeom prst="rect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959" name="Rectangle 958"/>
              <p:cNvSpPr/>
              <p:nvPr/>
            </p:nvSpPr>
            <p:spPr bwMode="auto">
              <a:xfrm>
                <a:off x="449580" y="22860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</p:grpSp>
        <p:grpSp>
          <p:nvGrpSpPr>
            <p:cNvPr id="960" name="Group 959"/>
            <p:cNvGrpSpPr/>
            <p:nvPr/>
          </p:nvGrpSpPr>
          <p:grpSpPr>
            <a:xfrm>
              <a:off x="1636776" y="3215640"/>
              <a:ext cx="365760" cy="365760"/>
              <a:chOff x="381000" y="2209800"/>
              <a:chExt cx="365760" cy="365760"/>
            </a:xfrm>
          </p:grpSpPr>
          <p:sp>
            <p:nvSpPr>
              <p:cNvPr id="961" name="Rectangle 960"/>
              <p:cNvSpPr/>
              <p:nvPr/>
            </p:nvSpPr>
            <p:spPr bwMode="auto">
              <a:xfrm>
                <a:off x="381000" y="2209800"/>
                <a:ext cx="365760" cy="365760"/>
              </a:xfrm>
              <a:prstGeom prst="rect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962" name="Rectangle 961"/>
              <p:cNvSpPr/>
              <p:nvPr/>
            </p:nvSpPr>
            <p:spPr bwMode="auto">
              <a:xfrm>
                <a:off x="449580" y="22860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</p:grpSp>
        <p:grpSp>
          <p:nvGrpSpPr>
            <p:cNvPr id="966" name="Group 965"/>
            <p:cNvGrpSpPr/>
            <p:nvPr/>
          </p:nvGrpSpPr>
          <p:grpSpPr>
            <a:xfrm>
              <a:off x="693548" y="1463040"/>
              <a:ext cx="365760" cy="365760"/>
              <a:chOff x="381000" y="2209800"/>
              <a:chExt cx="365760" cy="365760"/>
            </a:xfrm>
          </p:grpSpPr>
          <p:sp>
            <p:nvSpPr>
              <p:cNvPr id="967" name="Rectangle 966"/>
              <p:cNvSpPr/>
              <p:nvPr/>
            </p:nvSpPr>
            <p:spPr bwMode="auto">
              <a:xfrm>
                <a:off x="381000" y="2209800"/>
                <a:ext cx="365760" cy="365760"/>
              </a:xfrm>
              <a:prstGeom prst="rect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968" name="Rectangle 967"/>
              <p:cNvSpPr/>
              <p:nvPr/>
            </p:nvSpPr>
            <p:spPr bwMode="auto">
              <a:xfrm>
                <a:off x="449580" y="22860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</p:grpSp>
        <p:grpSp>
          <p:nvGrpSpPr>
            <p:cNvPr id="969" name="Group 968"/>
            <p:cNvGrpSpPr/>
            <p:nvPr/>
          </p:nvGrpSpPr>
          <p:grpSpPr>
            <a:xfrm>
              <a:off x="2590800" y="1463854"/>
              <a:ext cx="365760" cy="365760"/>
              <a:chOff x="381000" y="2209800"/>
              <a:chExt cx="365760" cy="365760"/>
            </a:xfrm>
          </p:grpSpPr>
          <p:sp>
            <p:nvSpPr>
              <p:cNvPr id="970" name="Rectangle 969"/>
              <p:cNvSpPr/>
              <p:nvPr/>
            </p:nvSpPr>
            <p:spPr bwMode="auto">
              <a:xfrm>
                <a:off x="381000" y="2209800"/>
                <a:ext cx="365760" cy="365760"/>
              </a:xfrm>
              <a:prstGeom prst="rect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971" name="Rectangle 970"/>
              <p:cNvSpPr/>
              <p:nvPr/>
            </p:nvSpPr>
            <p:spPr bwMode="auto">
              <a:xfrm>
                <a:off x="449580" y="22860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</p:grpSp>
        <p:grpSp>
          <p:nvGrpSpPr>
            <p:cNvPr id="972" name="Group 971"/>
            <p:cNvGrpSpPr/>
            <p:nvPr/>
          </p:nvGrpSpPr>
          <p:grpSpPr>
            <a:xfrm>
              <a:off x="1640146" y="1463040"/>
              <a:ext cx="365760" cy="365760"/>
              <a:chOff x="381000" y="2209800"/>
              <a:chExt cx="365760" cy="365760"/>
            </a:xfrm>
          </p:grpSpPr>
          <p:sp>
            <p:nvSpPr>
              <p:cNvPr id="973" name="Rectangle 972"/>
              <p:cNvSpPr/>
              <p:nvPr/>
            </p:nvSpPr>
            <p:spPr bwMode="auto">
              <a:xfrm>
                <a:off x="381000" y="2209800"/>
                <a:ext cx="365760" cy="365760"/>
              </a:xfrm>
              <a:prstGeom prst="rect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974" name="Rectangle 973"/>
              <p:cNvSpPr/>
              <p:nvPr/>
            </p:nvSpPr>
            <p:spPr bwMode="auto">
              <a:xfrm>
                <a:off x="449580" y="22860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</p:grpSp>
        <p:cxnSp>
          <p:nvCxnSpPr>
            <p:cNvPr id="979" name="Straight Arrow Connector 978"/>
            <p:cNvCxnSpPr>
              <a:stCxn id="955" idx="3"/>
              <a:endCxn id="961" idx="1"/>
            </p:cNvCxnSpPr>
            <p:nvPr/>
          </p:nvCxnSpPr>
          <p:spPr bwMode="auto">
            <a:xfrm flipV="1">
              <a:off x="1060704" y="3398520"/>
              <a:ext cx="576072" cy="3048"/>
            </a:xfrm>
            <a:prstGeom prst="straightConnector1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triangle" w="med" len="lg"/>
              <a:tailEnd type="triangle" w="med" len="lg"/>
            </a:ln>
            <a:effectLst/>
          </p:spPr>
        </p:cxnSp>
        <p:cxnSp>
          <p:nvCxnSpPr>
            <p:cNvPr id="980" name="Straight Arrow Connector 979"/>
            <p:cNvCxnSpPr>
              <a:stCxn id="961" idx="3"/>
              <a:endCxn id="958" idx="1"/>
            </p:cNvCxnSpPr>
            <p:nvPr/>
          </p:nvCxnSpPr>
          <p:spPr bwMode="auto">
            <a:xfrm>
              <a:off x="2002536" y="3398520"/>
              <a:ext cx="585216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triangle" w="med" len="lg"/>
              <a:tailEnd type="triangle" w="med" len="lg"/>
            </a:ln>
            <a:effectLst/>
          </p:spPr>
        </p:cxnSp>
        <p:cxnSp>
          <p:nvCxnSpPr>
            <p:cNvPr id="983" name="Straight Arrow Connector 982"/>
            <p:cNvCxnSpPr>
              <a:stCxn id="948" idx="2"/>
              <a:endCxn id="955" idx="0"/>
            </p:cNvCxnSpPr>
            <p:nvPr/>
          </p:nvCxnSpPr>
          <p:spPr bwMode="auto">
            <a:xfrm>
              <a:off x="877824" y="2697480"/>
              <a:ext cx="0" cy="521208"/>
            </a:xfrm>
            <a:prstGeom prst="straightConnector1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triangle" w="med" len="lg"/>
              <a:tailEnd type="triangle" w="med" len="lg"/>
            </a:ln>
            <a:effectLst/>
          </p:spPr>
        </p:cxnSp>
        <p:cxnSp>
          <p:nvCxnSpPr>
            <p:cNvPr id="986" name="Straight Arrow Connector 985"/>
            <p:cNvCxnSpPr>
              <a:stCxn id="967" idx="2"/>
              <a:endCxn id="948" idx="0"/>
            </p:cNvCxnSpPr>
            <p:nvPr/>
          </p:nvCxnSpPr>
          <p:spPr bwMode="auto">
            <a:xfrm>
              <a:off x="876428" y="1828800"/>
              <a:ext cx="1396" cy="502920"/>
            </a:xfrm>
            <a:prstGeom prst="straightConnector1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triangle" w="med" len="lg"/>
              <a:tailEnd type="triangle" w="med" len="lg"/>
            </a:ln>
            <a:effectLst/>
          </p:spPr>
        </p:cxnSp>
        <p:cxnSp>
          <p:nvCxnSpPr>
            <p:cNvPr id="989" name="Straight Arrow Connector 988"/>
            <p:cNvCxnSpPr>
              <a:stCxn id="970" idx="2"/>
              <a:endCxn id="952" idx="0"/>
            </p:cNvCxnSpPr>
            <p:nvPr/>
          </p:nvCxnSpPr>
          <p:spPr bwMode="auto">
            <a:xfrm flipH="1">
              <a:off x="2770632" y="1829614"/>
              <a:ext cx="3048" cy="497697"/>
            </a:xfrm>
            <a:prstGeom prst="straightConnector1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triangle" w="med" len="lg"/>
              <a:tailEnd type="triangle" w="med" len="lg"/>
            </a:ln>
            <a:effectLst/>
          </p:spPr>
        </p:cxnSp>
        <p:cxnSp>
          <p:nvCxnSpPr>
            <p:cNvPr id="992" name="Straight Arrow Connector 991"/>
            <p:cNvCxnSpPr>
              <a:stCxn id="952" idx="2"/>
              <a:endCxn id="958" idx="0"/>
            </p:cNvCxnSpPr>
            <p:nvPr/>
          </p:nvCxnSpPr>
          <p:spPr bwMode="auto">
            <a:xfrm>
              <a:off x="2770632" y="2693071"/>
              <a:ext cx="0" cy="522569"/>
            </a:xfrm>
            <a:prstGeom prst="straightConnector1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triangle" w="med" len="lg"/>
              <a:tailEnd type="triangle" w="med" len="lg"/>
            </a:ln>
            <a:effectLst/>
          </p:spPr>
        </p:cxnSp>
        <p:cxnSp>
          <p:nvCxnSpPr>
            <p:cNvPr id="995" name="Straight Arrow Connector 994"/>
            <p:cNvCxnSpPr>
              <a:stCxn id="973" idx="3"/>
              <a:endCxn id="970" idx="1"/>
            </p:cNvCxnSpPr>
            <p:nvPr/>
          </p:nvCxnSpPr>
          <p:spPr bwMode="auto">
            <a:xfrm>
              <a:off x="2005906" y="1645920"/>
              <a:ext cx="584894" cy="814"/>
            </a:xfrm>
            <a:prstGeom prst="straightConnector1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triangle" w="med" len="lg"/>
              <a:tailEnd type="triangle" w="med" len="lg"/>
            </a:ln>
            <a:effectLst/>
          </p:spPr>
        </p:cxnSp>
        <p:cxnSp>
          <p:nvCxnSpPr>
            <p:cNvPr id="998" name="Straight Arrow Connector 997"/>
            <p:cNvCxnSpPr>
              <a:stCxn id="967" idx="3"/>
              <a:endCxn id="973" idx="1"/>
            </p:cNvCxnSpPr>
            <p:nvPr/>
          </p:nvCxnSpPr>
          <p:spPr bwMode="auto">
            <a:xfrm>
              <a:off x="1059308" y="1645920"/>
              <a:ext cx="580838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triangle" w="med" len="lg"/>
              <a:tailEnd type="triangle" w="med" len="lg"/>
            </a:ln>
            <a:effectLst/>
          </p:spPr>
        </p:cxnSp>
        <p:cxnSp>
          <p:nvCxnSpPr>
            <p:cNvPr id="1001" name="Straight Arrow Connector 1000"/>
            <p:cNvCxnSpPr>
              <a:stCxn id="405" idx="1"/>
              <a:endCxn id="973" idx="2"/>
            </p:cNvCxnSpPr>
            <p:nvPr/>
          </p:nvCxnSpPr>
          <p:spPr bwMode="auto">
            <a:xfrm flipV="1">
              <a:off x="1822823" y="1828800"/>
              <a:ext cx="203" cy="261194"/>
            </a:xfrm>
            <a:prstGeom prst="straightConnector1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triangle" w="med" len="lg"/>
              <a:tailEnd type="triangle" w="med" len="lg"/>
            </a:ln>
            <a:effectLst/>
          </p:spPr>
        </p:cxnSp>
        <p:cxnSp>
          <p:nvCxnSpPr>
            <p:cNvPr id="1004" name="Straight Arrow Connector 1003"/>
            <p:cNvCxnSpPr>
              <a:stCxn id="374" idx="3"/>
              <a:endCxn id="961" idx="0"/>
            </p:cNvCxnSpPr>
            <p:nvPr/>
          </p:nvCxnSpPr>
          <p:spPr bwMode="auto">
            <a:xfrm flipH="1">
              <a:off x="1819656" y="2934251"/>
              <a:ext cx="3174" cy="281389"/>
            </a:xfrm>
            <a:prstGeom prst="straightConnector1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triangle" w="med" len="lg"/>
              <a:tailEnd type="triangle" w="med" len="lg"/>
            </a:ln>
            <a:effectLst/>
          </p:spPr>
        </p:cxnSp>
        <p:cxnSp>
          <p:nvCxnSpPr>
            <p:cNvPr id="1007" name="Straight Arrow Connector 1006"/>
            <p:cNvCxnSpPr>
              <a:stCxn id="948" idx="3"/>
              <a:endCxn id="392" idx="2"/>
            </p:cNvCxnSpPr>
            <p:nvPr/>
          </p:nvCxnSpPr>
          <p:spPr bwMode="auto">
            <a:xfrm flipV="1">
              <a:off x="1060704" y="2511253"/>
              <a:ext cx="334922" cy="3347"/>
            </a:xfrm>
            <a:prstGeom prst="straightConnector1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triangle" w="med" len="lg"/>
              <a:tailEnd type="triangle" w="med" len="lg"/>
            </a:ln>
            <a:effectLst/>
          </p:spPr>
        </p:cxnSp>
        <p:cxnSp>
          <p:nvCxnSpPr>
            <p:cNvPr id="1010" name="Straight Arrow Connector 1009"/>
            <p:cNvCxnSpPr>
              <a:stCxn id="384" idx="2"/>
              <a:endCxn id="952" idx="1"/>
            </p:cNvCxnSpPr>
            <p:nvPr/>
          </p:nvCxnSpPr>
          <p:spPr bwMode="auto">
            <a:xfrm flipV="1">
              <a:off x="2250027" y="2510191"/>
              <a:ext cx="337725" cy="1062"/>
            </a:xfrm>
            <a:prstGeom prst="straightConnector1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triangle" w="med" len="lg"/>
              <a:tailEnd type="triangle" w="med" len="lg"/>
            </a:ln>
            <a:effectLst/>
          </p:spPr>
        </p:cxnSp>
        <p:cxnSp>
          <p:nvCxnSpPr>
            <p:cNvPr id="1017" name="Elbow Connector 1016"/>
            <p:cNvCxnSpPr>
              <a:stCxn id="967" idx="0"/>
              <a:endCxn id="955" idx="2"/>
            </p:cNvCxnSpPr>
            <p:nvPr/>
          </p:nvCxnSpPr>
          <p:spPr bwMode="auto">
            <a:xfrm rot="16200000" flipH="1">
              <a:off x="-183578" y="2523046"/>
              <a:ext cx="2121408" cy="1396"/>
            </a:xfrm>
            <a:prstGeom prst="bentConnector5">
              <a:avLst>
                <a:gd name="adj1" fmla="val -10388"/>
                <a:gd name="adj2" fmla="val 25444914"/>
                <a:gd name="adj3" fmla="val 110776"/>
              </a:avLst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triangle" w="med" len="lg"/>
              <a:tailEnd type="triangle" w="med" len="lg"/>
            </a:ln>
            <a:effectLst/>
          </p:spPr>
        </p:cxnSp>
        <p:cxnSp>
          <p:nvCxnSpPr>
            <p:cNvPr id="1020" name="Elbow Connector 1019"/>
            <p:cNvCxnSpPr>
              <a:stCxn id="973" idx="0"/>
              <a:endCxn id="961" idx="2"/>
            </p:cNvCxnSpPr>
            <p:nvPr/>
          </p:nvCxnSpPr>
          <p:spPr bwMode="auto">
            <a:xfrm rot="16200000" flipH="1" flipV="1">
              <a:off x="762161" y="2520535"/>
              <a:ext cx="2118360" cy="3370"/>
            </a:xfrm>
            <a:prstGeom prst="bentConnector5">
              <a:avLst>
                <a:gd name="adj1" fmla="val -10013"/>
                <a:gd name="adj2" fmla="val -17267923"/>
                <a:gd name="adj3" fmla="val 110791"/>
              </a:avLst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triangle" w="med" len="lg"/>
              <a:tailEnd type="triangle" w="med" len="lg"/>
            </a:ln>
            <a:effectLst/>
          </p:spPr>
        </p:cxnSp>
        <p:cxnSp>
          <p:nvCxnSpPr>
            <p:cNvPr id="1025" name="Elbow Connector 1024"/>
            <p:cNvCxnSpPr>
              <a:stCxn id="970" idx="0"/>
              <a:endCxn id="958" idx="2"/>
            </p:cNvCxnSpPr>
            <p:nvPr/>
          </p:nvCxnSpPr>
          <p:spPr bwMode="auto">
            <a:xfrm rot="16200000" flipH="1" flipV="1">
              <a:off x="1713383" y="2521103"/>
              <a:ext cx="2117546" cy="3048"/>
            </a:xfrm>
            <a:prstGeom prst="bentConnector5">
              <a:avLst>
                <a:gd name="adj1" fmla="val -10018"/>
                <a:gd name="adj2" fmla="val -11805413"/>
                <a:gd name="adj3" fmla="val 110796"/>
              </a:avLst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triangle" w="med" len="lg"/>
              <a:tailEnd type="triangle" w="med" len="lg"/>
            </a:ln>
            <a:effectLst/>
          </p:spPr>
        </p:cxnSp>
        <p:cxnSp>
          <p:nvCxnSpPr>
            <p:cNvPr id="1029" name="Elbow Connector 1028"/>
            <p:cNvCxnSpPr>
              <a:stCxn id="970" idx="3"/>
              <a:endCxn id="967" idx="1"/>
            </p:cNvCxnSpPr>
            <p:nvPr/>
          </p:nvCxnSpPr>
          <p:spPr bwMode="auto">
            <a:xfrm flipH="1" flipV="1">
              <a:off x="693548" y="1645920"/>
              <a:ext cx="2263012" cy="814"/>
            </a:xfrm>
            <a:prstGeom prst="bentConnector5">
              <a:avLst>
                <a:gd name="adj1" fmla="val -13014"/>
                <a:gd name="adj2" fmla="val -32335135"/>
                <a:gd name="adj3" fmla="val 110102"/>
              </a:avLst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triangle" w="med" len="lg"/>
              <a:tailEnd type="triangle" w="med" len="lg"/>
            </a:ln>
            <a:effectLst/>
          </p:spPr>
        </p:cxnSp>
        <p:cxnSp>
          <p:nvCxnSpPr>
            <p:cNvPr id="1034" name="Elbow Connector 1033"/>
            <p:cNvCxnSpPr>
              <a:stCxn id="952" idx="3"/>
              <a:endCxn id="948" idx="1"/>
            </p:cNvCxnSpPr>
            <p:nvPr/>
          </p:nvCxnSpPr>
          <p:spPr bwMode="auto">
            <a:xfrm flipH="1">
              <a:off x="694944" y="2510191"/>
              <a:ext cx="2258568" cy="4409"/>
            </a:xfrm>
            <a:prstGeom prst="bentConnector5">
              <a:avLst>
                <a:gd name="adj1" fmla="val -13404"/>
                <a:gd name="adj2" fmla="val 12422182"/>
                <a:gd name="adj3" fmla="val 110121"/>
              </a:avLst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triangle" w="med" len="lg"/>
              <a:tailEnd type="triangle" w="med" len="lg"/>
            </a:ln>
            <a:effectLst/>
          </p:spPr>
        </p:cxnSp>
        <p:cxnSp>
          <p:nvCxnSpPr>
            <p:cNvPr id="1039" name="Elbow Connector 1038"/>
            <p:cNvCxnSpPr/>
            <p:nvPr/>
          </p:nvCxnSpPr>
          <p:spPr bwMode="auto">
            <a:xfrm flipH="1">
              <a:off x="690372" y="3437016"/>
              <a:ext cx="2258568" cy="4409"/>
            </a:xfrm>
            <a:prstGeom prst="bentConnector5">
              <a:avLst>
                <a:gd name="adj1" fmla="val -13039"/>
                <a:gd name="adj2" fmla="val 5882740"/>
                <a:gd name="adj3" fmla="val 110121"/>
              </a:avLst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triangle" w="med" len="lg"/>
              <a:tailEnd type="triangle" w="med" len="lg"/>
            </a:ln>
            <a:effectLst/>
          </p:spPr>
        </p:cxnSp>
      </p:grpSp>
      <p:sp>
        <p:nvSpPr>
          <p:cNvPr id="1050" name="Rectangle 1049"/>
          <p:cNvSpPr/>
          <p:nvPr/>
        </p:nvSpPr>
        <p:spPr>
          <a:xfrm>
            <a:off x="775634" y="6238295"/>
            <a:ext cx="34199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Calibri" charset="0"/>
                <a:ea typeface="Calibri" charset="0"/>
                <a:cs typeface="Calibri" charset="0"/>
              </a:rPr>
              <a:t>1. MPI Function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 MPI_CART_CREATE</a:t>
            </a:r>
            <a:endParaRPr lang="en-US" sz="1600" dirty="0"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68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3581400" y="4058049"/>
            <a:ext cx="5514190" cy="73866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Summary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pPr lvl="1"/>
            <a:endParaRPr kumimoji="1"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smtClean="0"/>
              <a:t>HPCC 2017, Bangkok</a:t>
            </a:r>
            <a:endParaRPr 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2895A2-6F82-084C-8D88-5BAB214F506D}" type="slidenum">
              <a:rPr kumimoji="1" lang="zh-CN" altLang="en-US" smtClean="0"/>
              <a:t>22</a:t>
            </a:fld>
            <a:endParaRPr kumimoji="1" lang="zh-CN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1006475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Char char="§"/>
              <a:defRPr sz="24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2000">
                <a:solidFill>
                  <a:schemeClr val="tx1">
                    <a:lumMod val="75000"/>
                  </a:schemeClr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•"/>
              <a:defRPr sz="1800">
                <a:solidFill>
                  <a:schemeClr val="tx1">
                    <a:lumMod val="75000"/>
                  </a:schemeClr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800">
                <a:solidFill>
                  <a:schemeClr val="tx1">
                    <a:lumMod val="75000"/>
                  </a:schemeClr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8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000" dirty="0" smtClean="0"/>
              <a:t>Supporting asynchronous </a:t>
            </a:r>
            <a:r>
              <a:rPr lang="en-US" altLang="zh-CN" sz="2000" dirty="0"/>
              <a:t>p</a:t>
            </a:r>
            <a:r>
              <a:rPr lang="en-US" altLang="zh-CN" sz="2000" dirty="0" smtClean="0"/>
              <a:t>rogress </a:t>
            </a:r>
            <a:r>
              <a:rPr lang="en-US" altLang="zh-CN" sz="2000" dirty="0"/>
              <a:t>is </a:t>
            </a:r>
            <a:r>
              <a:rPr lang="en-US" altLang="zh-CN" sz="2000" dirty="0" smtClean="0"/>
              <a:t>essential for MPI performance</a:t>
            </a:r>
          </a:p>
          <a:p>
            <a:pPr lvl="1"/>
            <a:r>
              <a:rPr lang="en-US" altLang="zh-CN" dirty="0" smtClean="0"/>
              <a:t>Better communication overlap</a:t>
            </a:r>
          </a:p>
          <a:p>
            <a:r>
              <a:rPr lang="en-US" altLang="zh-CN" sz="2000" b="1" dirty="0" smtClean="0"/>
              <a:t>Casper</a:t>
            </a:r>
            <a:r>
              <a:rPr lang="en-US" altLang="zh-CN" sz="2000" dirty="0" smtClean="0"/>
              <a:t>: </a:t>
            </a:r>
            <a:r>
              <a:rPr lang="en-US" altLang="zh-CN" sz="2000" dirty="0" smtClean="0"/>
              <a:t>Process-based </a:t>
            </a:r>
            <a:r>
              <a:rPr lang="en-US" altLang="zh-CN" sz="2000" dirty="0"/>
              <a:t>A</a:t>
            </a:r>
            <a:r>
              <a:rPr lang="en-US" altLang="zh-CN" sz="2000" dirty="0" smtClean="0"/>
              <a:t>synchronous </a:t>
            </a:r>
            <a:r>
              <a:rPr lang="en-US" altLang="zh-CN" sz="2000" dirty="0"/>
              <a:t>P</a:t>
            </a:r>
            <a:r>
              <a:rPr lang="en-US" altLang="zh-CN" sz="2000" dirty="0" smtClean="0"/>
              <a:t>rogress </a:t>
            </a:r>
            <a:r>
              <a:rPr lang="en-US" altLang="zh-CN" sz="2000" dirty="0"/>
              <a:t>M</a:t>
            </a:r>
            <a:r>
              <a:rPr lang="en-US" altLang="zh-CN" sz="2000" dirty="0" smtClean="0"/>
              <a:t>odel</a:t>
            </a:r>
            <a:endParaRPr lang="en-US" altLang="zh-CN" sz="2000" dirty="0" smtClean="0"/>
          </a:p>
          <a:p>
            <a:pPr lvl="1"/>
            <a:r>
              <a:rPr lang="en-US" altLang="zh-CN" dirty="0" smtClean="0"/>
              <a:t>Designed for multi-core </a:t>
            </a:r>
            <a:r>
              <a:rPr lang="en-US" altLang="zh-CN" dirty="0"/>
              <a:t>and many-core </a:t>
            </a:r>
            <a:r>
              <a:rPr lang="en-US" altLang="zh-CN" dirty="0" smtClean="0"/>
              <a:t>systems</a:t>
            </a:r>
          </a:p>
          <a:p>
            <a:pPr lvl="1"/>
            <a:r>
              <a:rPr lang="en-US" altLang="zh-CN" dirty="0" smtClean="0"/>
              <a:t>Dedicating a few cores for communication progress.</a:t>
            </a:r>
          </a:p>
          <a:p>
            <a:pPr lvl="1"/>
            <a:r>
              <a:rPr lang="en-US" altLang="zh-CN" dirty="0"/>
              <a:t>B</a:t>
            </a:r>
            <a:r>
              <a:rPr lang="en-US" altLang="zh-CN" dirty="0" smtClean="0"/>
              <a:t>etter </a:t>
            </a:r>
            <a:r>
              <a:rPr lang="en-US" altLang="zh-CN" dirty="0"/>
              <a:t>flexibility, portability, and low overhead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Supporting both MPI </a:t>
            </a:r>
            <a:r>
              <a:rPr lang="en-US" altLang="zh-CN" dirty="0" smtClean="0"/>
              <a:t>One-Sided </a:t>
            </a:r>
            <a:r>
              <a:rPr lang="en-US" altLang="zh-CN" dirty="0" smtClean="0"/>
              <a:t>and </a:t>
            </a:r>
            <a:r>
              <a:rPr lang="en-US" altLang="zh-CN" b="1" dirty="0" smtClean="0"/>
              <a:t>T</a:t>
            </a:r>
            <a:r>
              <a:rPr lang="en-US" altLang="zh-CN" b="1" dirty="0" smtClean="0"/>
              <a:t>wo-Sided </a:t>
            </a:r>
            <a:r>
              <a:rPr lang="en-US" altLang="zh-CN" dirty="0" smtClean="0"/>
              <a:t>models</a:t>
            </a:r>
          </a:p>
          <a:p>
            <a:pPr lvl="1"/>
            <a:endParaRPr lang="en-US" altLang="zh-CN" dirty="0" smtClean="0"/>
          </a:p>
          <a:p>
            <a:r>
              <a:rPr lang="en-US" altLang="zh-CN" sz="2000" dirty="0" smtClean="0"/>
              <a:t>Future work</a:t>
            </a:r>
          </a:p>
          <a:p>
            <a:pPr lvl="1"/>
            <a:r>
              <a:rPr lang="en-US" altLang="zh-CN" dirty="0"/>
              <a:t>Study load balance </a:t>
            </a:r>
            <a:r>
              <a:rPr lang="en-US" altLang="zh-CN" dirty="0" smtClean="0"/>
              <a:t>for two-sided model when </a:t>
            </a:r>
            <a:r>
              <a:rPr lang="en-US" altLang="zh-CN" dirty="0"/>
              <a:t>multiple user and ghost processes are involved on a </a:t>
            </a:r>
            <a:r>
              <a:rPr lang="en-US" altLang="zh-CN" dirty="0" smtClean="0"/>
              <a:t>node</a:t>
            </a:r>
          </a:p>
          <a:p>
            <a:pPr lvl="1"/>
            <a:r>
              <a:rPr lang="en-US" altLang="zh-CN" dirty="0" smtClean="0"/>
              <a:t>Application study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Support MPI collectives !</a:t>
            </a:r>
            <a:endParaRPr lang="en-US" altLang="zh-CN" dirty="0" smtClean="0"/>
          </a:p>
          <a:p>
            <a:pPr lvl="1"/>
            <a:endParaRPr lang="en-US" altLang="zh-CN" sz="18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707" y="1600200"/>
            <a:ext cx="1942585" cy="16002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589776" y="3145129"/>
            <a:ext cx="25058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dirty="0" smtClean="0">
                <a:latin typeface="Arial" charset="0"/>
                <a:ea typeface="Arial" charset="0"/>
                <a:cs typeface="Arial" charset="0"/>
              </a:rPr>
              <a:t>Picture from http</a:t>
            </a: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://</a:t>
            </a:r>
            <a:r>
              <a:rPr lang="en-US" sz="800" b="1" dirty="0" err="1">
                <a:latin typeface="Arial" charset="0"/>
                <a:ea typeface="Arial" charset="0"/>
                <a:cs typeface="Arial" charset="0"/>
              </a:rPr>
              <a:t>maditsmadfunny.wikia.com</a:t>
            </a: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/</a:t>
            </a:r>
            <a:endParaRPr lang="en-US" sz="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81400" y="4038600"/>
            <a:ext cx="497258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Casper Project Website</a:t>
            </a:r>
            <a:r>
              <a:rPr lang="en-US" sz="1400" b="1" dirty="0" smtClean="0">
                <a:solidFill>
                  <a:schemeClr val="tx1">
                    <a:lumMod val="75000"/>
                  </a:schemeClr>
                </a:solidFill>
              </a:rPr>
              <a:t>: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400" u="sng" dirty="0">
                <a:solidFill>
                  <a:schemeClr val="tx1">
                    <a:lumMod val="75000"/>
                  </a:schemeClr>
                </a:solidFill>
              </a:rPr>
              <a:t>https</a:t>
            </a:r>
            <a:r>
              <a:rPr lang="en-US" sz="1400" u="sng" dirty="0" smtClean="0">
                <a:solidFill>
                  <a:schemeClr val="tx1">
                    <a:lumMod val="75000"/>
                  </a:schemeClr>
                </a:solidFill>
              </a:rPr>
              <a:t>://</a:t>
            </a:r>
            <a:r>
              <a:rPr lang="en-US" sz="1400" u="sng" dirty="0" err="1" smtClean="0">
                <a:solidFill>
                  <a:schemeClr val="tx1">
                    <a:lumMod val="75000"/>
                  </a:schemeClr>
                </a:solidFill>
              </a:rPr>
              <a:t>www.mcs.anl.gov</a:t>
            </a:r>
            <a:r>
              <a:rPr lang="en-US" sz="1400" u="sng" dirty="0" smtClean="0">
                <a:solidFill>
                  <a:schemeClr val="tx1">
                    <a:lumMod val="75000"/>
                  </a:schemeClr>
                </a:solidFill>
              </a:rPr>
              <a:t>/project/</a:t>
            </a:r>
            <a:r>
              <a:rPr lang="en-US" sz="1400" u="sng" dirty="0" err="1" smtClean="0">
                <a:solidFill>
                  <a:schemeClr val="tx1">
                    <a:lumMod val="75000"/>
                  </a:schemeClr>
                </a:solidFill>
              </a:rPr>
              <a:t>casper</a:t>
            </a:r>
            <a:endParaRPr lang="en-US" sz="1400" u="sng" dirty="0" smtClean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sz="1400" b="1" dirty="0">
                <a:solidFill>
                  <a:schemeClr val="accent4">
                    <a:lumMod val="75000"/>
                  </a:schemeClr>
                </a:solidFill>
              </a:rPr>
              <a:t>Software </a:t>
            </a: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Download</a:t>
            </a: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</a:rPr>
              <a:t>: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       </a:t>
            </a:r>
            <a:r>
              <a:rPr lang="en-US" sz="1400" u="sng" dirty="0" smtClean="0">
                <a:solidFill>
                  <a:schemeClr val="tx1">
                    <a:lumMod val="75000"/>
                  </a:schemeClr>
                </a:solidFill>
              </a:rPr>
              <a:t>https://</a:t>
            </a:r>
            <a:r>
              <a:rPr lang="en-US" sz="1400" u="sng" dirty="0" err="1" smtClean="0">
                <a:solidFill>
                  <a:schemeClr val="tx1">
                    <a:lumMod val="75000"/>
                  </a:schemeClr>
                </a:solidFill>
              </a:rPr>
              <a:t>www.mcs.anl.gov</a:t>
            </a:r>
            <a:r>
              <a:rPr lang="en-US" sz="1400" u="sng" dirty="0" smtClean="0">
                <a:solidFill>
                  <a:schemeClr val="tx1">
                    <a:lumMod val="75000"/>
                  </a:schemeClr>
                </a:solidFill>
              </a:rPr>
              <a:t>/project/</a:t>
            </a:r>
            <a:r>
              <a:rPr lang="en-US" sz="1400" u="sng" dirty="0" err="1" smtClean="0">
                <a:solidFill>
                  <a:schemeClr val="tx1">
                    <a:lumMod val="75000"/>
                  </a:schemeClr>
                </a:solidFill>
              </a:rPr>
              <a:t>casper</a:t>
            </a:r>
            <a:endParaRPr lang="en-US" sz="1400" u="sng" dirty="0" smtClean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	              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     </a:t>
            </a:r>
            <a:r>
              <a:rPr lang="en-US" sz="1400" u="sng" dirty="0" smtClean="0">
                <a:solidFill>
                  <a:schemeClr val="tx1">
                    <a:lumMod val="75000"/>
                  </a:schemeClr>
                </a:solidFill>
              </a:rPr>
              <a:t>https</a:t>
            </a:r>
            <a:r>
              <a:rPr lang="en-US" sz="1400" u="sng" dirty="0">
                <a:solidFill>
                  <a:schemeClr val="tx1">
                    <a:lumMod val="75000"/>
                  </a:schemeClr>
                </a:solidFill>
              </a:rPr>
              <a:t>://</a:t>
            </a:r>
            <a:r>
              <a:rPr lang="en-US" sz="1400" u="sng" dirty="0" err="1">
                <a:solidFill>
                  <a:schemeClr val="tx1">
                    <a:lumMod val="75000"/>
                  </a:schemeClr>
                </a:solidFill>
              </a:rPr>
              <a:t>github.com</a:t>
            </a:r>
            <a:r>
              <a:rPr lang="en-US" sz="1400" u="sng" dirty="0">
                <a:solidFill>
                  <a:schemeClr val="tx1">
                    <a:lumMod val="75000"/>
                  </a:schemeClr>
                </a:solidFill>
              </a:rPr>
              <a:t>/</a:t>
            </a:r>
            <a:r>
              <a:rPr lang="en-US" sz="1400" u="sng" dirty="0" err="1">
                <a:solidFill>
                  <a:schemeClr val="tx1">
                    <a:lumMod val="75000"/>
                  </a:schemeClr>
                </a:solidFill>
              </a:rPr>
              <a:t>pmodels</a:t>
            </a:r>
            <a:r>
              <a:rPr lang="en-US" sz="1400" u="sng" dirty="0">
                <a:solidFill>
                  <a:schemeClr val="tx1">
                    <a:lumMod val="75000"/>
                  </a:schemeClr>
                </a:solidFill>
              </a:rPr>
              <a:t>/</a:t>
            </a:r>
            <a:r>
              <a:rPr lang="en-US" sz="1400" u="sng" dirty="0" err="1">
                <a:solidFill>
                  <a:schemeClr val="tx1">
                    <a:lumMod val="75000"/>
                  </a:schemeClr>
                </a:solidFill>
              </a:rPr>
              <a:t>casper</a:t>
            </a:r>
            <a:endParaRPr lang="en-US" sz="1400" u="sng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49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Nonblocking</a:t>
            </a:r>
            <a:r>
              <a:rPr lang="en-US" altLang="zh-CN" dirty="0" smtClean="0"/>
              <a:t> Two-sided </a:t>
            </a:r>
            <a:r>
              <a:rPr lang="en-US" altLang="zh-CN" dirty="0" smtClean="0"/>
              <a:t>Communication</a:t>
            </a:r>
            <a:endParaRPr lang="zh-CN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143000"/>
            <a:ext cx="4259435" cy="5105400"/>
          </a:xfrm>
        </p:spPr>
        <p:txBody>
          <a:bodyPr>
            <a:noAutofit/>
          </a:bodyPr>
          <a:lstStyle/>
          <a:p>
            <a:pPr marL="342900" lvl="1" indent="-342900">
              <a:buSzPct val="85000"/>
              <a:buFont typeface="Wingdings" pitchFamily="2" charset="2"/>
              <a:buChar char="§"/>
            </a:pPr>
            <a:r>
              <a:rPr lang="en-US" b="1" dirty="0" smtClean="0">
                <a:ea typeface="+mn-ea"/>
                <a:cs typeface="+mn-cs"/>
              </a:rPr>
              <a:t>Eager </a:t>
            </a:r>
            <a:r>
              <a:rPr lang="en-US" b="1" dirty="0" smtClean="0">
                <a:ea typeface="+mn-ea"/>
                <a:cs typeface="+mn-cs"/>
              </a:rPr>
              <a:t>Protocol</a:t>
            </a:r>
            <a:endParaRPr lang="en-US" b="1" dirty="0">
              <a:ea typeface="+mn-ea"/>
              <a:cs typeface="+mn-cs"/>
            </a:endParaRPr>
          </a:p>
          <a:p>
            <a:pPr lvl="1">
              <a:buSzPct val="85000"/>
              <a:buFont typeface="Wingdings" pitchFamily="2" charset="2"/>
              <a:buChar char="–"/>
            </a:pPr>
            <a:r>
              <a:rPr lang="en-US" dirty="0" smtClean="0"/>
              <a:t>Pre-allocated internal buffer </a:t>
            </a:r>
          </a:p>
          <a:p>
            <a:pPr lvl="1">
              <a:buSzPct val="85000"/>
              <a:buFont typeface="Wingdings" pitchFamily="2" charset="2"/>
              <a:buChar char="–"/>
            </a:pPr>
            <a:r>
              <a:rPr lang="en-US" dirty="0" smtClean="0"/>
              <a:t>Issue </a:t>
            </a:r>
            <a:r>
              <a:rPr lang="en-US" dirty="0"/>
              <a:t>data without waiting </a:t>
            </a:r>
            <a:r>
              <a:rPr lang="en-US" dirty="0" smtClean="0"/>
              <a:t>matching </a:t>
            </a:r>
            <a:r>
              <a:rPr lang="en-US" dirty="0" err="1" smtClean="0"/>
              <a:t>recv</a:t>
            </a:r>
            <a:endParaRPr lang="en-US" dirty="0" smtClean="0"/>
          </a:p>
          <a:p>
            <a:pPr lvl="1">
              <a:buSzPct val="85000"/>
              <a:buFont typeface="Wingdings" pitchFamily="2" charset="2"/>
              <a:buChar char="–"/>
            </a:pPr>
            <a:r>
              <a:rPr lang="en-US" dirty="0" smtClean="0"/>
              <a:t>Suitable for small messages (e.g., used for </a:t>
            </a:r>
            <a:r>
              <a:rPr lang="en-US" dirty="0" err="1" smtClean="0"/>
              <a:t>msg</a:t>
            </a:r>
            <a:r>
              <a:rPr lang="en-US" dirty="0" smtClean="0"/>
              <a:t> &lt; 8Kbytes on many platforms)</a:t>
            </a:r>
            <a:endParaRPr lang="en-US" sz="2400" dirty="0" smtClean="0"/>
          </a:p>
          <a:p>
            <a:pPr lvl="1">
              <a:buSzPct val="85000"/>
              <a:buFont typeface="Wingdings" pitchFamily="2" charset="2"/>
              <a:buChar char="–"/>
            </a:pPr>
            <a:endParaRPr lang="en-US" sz="2400" dirty="0"/>
          </a:p>
        </p:txBody>
      </p:sp>
      <p:sp>
        <p:nvSpPr>
          <p:cNvPr id="8" name="内容占位符 7"/>
          <p:cNvSpPr>
            <a:spLocks noGrp="1"/>
          </p:cNvSpPr>
          <p:nvPr>
            <p:ph sz="half" idx="2"/>
          </p:nvPr>
        </p:nvSpPr>
        <p:spPr>
          <a:xfrm>
            <a:off x="4375049" y="1143000"/>
            <a:ext cx="4486410" cy="5105400"/>
          </a:xfrm>
        </p:spPr>
        <p:txBody>
          <a:bodyPr/>
          <a:lstStyle/>
          <a:p>
            <a:pPr marL="342900" lvl="1" indent="-342900">
              <a:buSzPct val="85000"/>
              <a:buFont typeface="Wingdings" pitchFamily="2" charset="2"/>
              <a:buChar char="§"/>
            </a:pPr>
            <a:r>
              <a:rPr lang="en-US" altLang="zh-CN" b="1" dirty="0">
                <a:ea typeface="+mn-ea"/>
                <a:cs typeface="+mn-cs"/>
              </a:rPr>
              <a:t>Rendezvous (</a:t>
            </a:r>
            <a:r>
              <a:rPr lang="en-US" altLang="zh-CN" b="1" dirty="0" smtClean="0">
                <a:ea typeface="+mn-ea"/>
                <a:cs typeface="+mn-cs"/>
              </a:rPr>
              <a:t>RNDV) </a:t>
            </a:r>
            <a:r>
              <a:rPr lang="en-US" altLang="zh-CN" b="1" dirty="0" smtClean="0">
                <a:ea typeface="+mn-ea"/>
                <a:cs typeface="+mn-cs"/>
              </a:rPr>
              <a:t>Protocol</a:t>
            </a:r>
          </a:p>
          <a:p>
            <a:pPr lvl="1">
              <a:buSzPct val="85000"/>
              <a:buFont typeface="Wingdings" pitchFamily="2" charset="2"/>
              <a:buChar char="–"/>
            </a:pPr>
            <a:r>
              <a:rPr lang="en-US" altLang="zh-CN" dirty="0" smtClean="0"/>
              <a:t>Require additional handshake</a:t>
            </a:r>
          </a:p>
          <a:p>
            <a:pPr lvl="1">
              <a:buSzPct val="85000"/>
              <a:buFont typeface="Wingdings" pitchFamily="2" charset="2"/>
              <a:buChar char="–"/>
            </a:pPr>
            <a:r>
              <a:rPr lang="en-US" altLang="zh-CN" dirty="0" smtClean="0"/>
              <a:t>Direct transfer data between user buffers (e.g., RDMA)</a:t>
            </a:r>
          </a:p>
          <a:p>
            <a:pPr lvl="1">
              <a:buSzPct val="85000"/>
              <a:buFont typeface="Wingdings" pitchFamily="2" charset="2"/>
              <a:buChar char="–"/>
            </a:pPr>
            <a:r>
              <a:rPr lang="en-US" altLang="zh-CN" dirty="0" smtClean="0"/>
              <a:t>Suitable for large messages</a:t>
            </a:r>
          </a:p>
          <a:p>
            <a:pPr lvl="2">
              <a:buSzPct val="85000"/>
              <a:buFont typeface="Wingdings" pitchFamily="2" charset="2"/>
              <a:buChar char="–"/>
            </a:pPr>
            <a:r>
              <a:rPr lang="en-US" altLang="zh-CN" dirty="0" smtClean="0"/>
              <a:t>No internal buffer, no extra copy</a:t>
            </a:r>
          </a:p>
          <a:p>
            <a:pPr lvl="1">
              <a:buSzPct val="85000"/>
              <a:buFont typeface="Wingdings" pitchFamily="2" charset="2"/>
              <a:buChar char="–"/>
            </a:pPr>
            <a:r>
              <a:rPr lang="en-US" b="1" dirty="0" smtClean="0">
                <a:solidFill>
                  <a:srgbClr val="C00000"/>
                </a:solidFill>
                <a:latin typeface="Calibri" pitchFamily="34" charset="0"/>
              </a:rPr>
              <a:t>But No </a:t>
            </a:r>
            <a:r>
              <a:rPr lang="en-US" b="1" dirty="0">
                <a:solidFill>
                  <a:srgbClr val="C00000"/>
                </a:solidFill>
                <a:latin typeface="Calibri" pitchFamily="34" charset="0"/>
              </a:rPr>
              <a:t>Communication Overlap !</a:t>
            </a:r>
          </a:p>
          <a:p>
            <a:pPr lvl="1">
              <a:buSzPct val="85000"/>
              <a:buFont typeface="Wingdings" pitchFamily="2" charset="2"/>
              <a:buChar char="–"/>
            </a:pPr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smtClean="0"/>
              <a:t>HPCC 2017, Bangkok</a:t>
            </a:r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B3B7FB8-2D98-B245-81B6-638B34584A40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685800" y="4133493"/>
            <a:ext cx="3863254" cy="2066958"/>
            <a:chOff x="86100" y="2839991"/>
            <a:chExt cx="3863254" cy="2387031"/>
          </a:xfrm>
        </p:grpSpPr>
        <p:grpSp>
          <p:nvGrpSpPr>
            <p:cNvPr id="22" name="Group 21"/>
            <p:cNvGrpSpPr/>
            <p:nvPr/>
          </p:nvGrpSpPr>
          <p:grpSpPr>
            <a:xfrm>
              <a:off x="86100" y="2839991"/>
              <a:ext cx="3863254" cy="2387031"/>
              <a:chOff x="84273" y="1944701"/>
              <a:chExt cx="3863254" cy="2387031"/>
            </a:xfrm>
          </p:grpSpPr>
          <p:sp>
            <p:nvSpPr>
              <p:cNvPr id="74" name="Line 7"/>
              <p:cNvSpPr>
                <a:spLocks noChangeShapeType="1"/>
              </p:cNvSpPr>
              <p:nvPr/>
            </p:nvSpPr>
            <p:spPr bwMode="auto">
              <a:xfrm>
                <a:off x="2820362" y="2425033"/>
                <a:ext cx="11375" cy="1906699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prstDash val="sysDash"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45" name="Text Box 5"/>
              <p:cNvSpPr txBox="1">
                <a:spLocks noChangeArrowheads="1"/>
              </p:cNvSpPr>
              <p:nvPr/>
            </p:nvSpPr>
            <p:spPr bwMode="auto">
              <a:xfrm>
                <a:off x="488479" y="1944701"/>
                <a:ext cx="1074782" cy="42652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b="1" dirty="0">
                    <a:solidFill>
                      <a:schemeClr val="tx1">
                        <a:lumMod val="75000"/>
                      </a:schemeClr>
                    </a:solidFill>
                  </a:rPr>
                  <a:t>Process 0</a:t>
                </a:r>
              </a:p>
            </p:txBody>
          </p:sp>
          <p:sp>
            <p:nvSpPr>
              <p:cNvPr id="46" name="Text Box 6"/>
              <p:cNvSpPr txBox="1">
                <a:spLocks noChangeArrowheads="1"/>
              </p:cNvSpPr>
              <p:nvPr/>
            </p:nvSpPr>
            <p:spPr bwMode="auto">
              <a:xfrm>
                <a:off x="2209800" y="1944701"/>
                <a:ext cx="1272453" cy="42652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b="1" dirty="0">
                    <a:solidFill>
                      <a:schemeClr val="tx1">
                        <a:lumMod val="75000"/>
                      </a:schemeClr>
                    </a:solidFill>
                  </a:rPr>
                  <a:t>Process 1</a:t>
                </a:r>
              </a:p>
            </p:txBody>
          </p:sp>
          <p:sp>
            <p:nvSpPr>
              <p:cNvPr id="47" name="Line 10"/>
              <p:cNvSpPr>
                <a:spLocks noChangeShapeType="1"/>
              </p:cNvSpPr>
              <p:nvPr/>
            </p:nvSpPr>
            <p:spPr bwMode="auto">
              <a:xfrm>
                <a:off x="1338369" y="2687515"/>
                <a:ext cx="713016" cy="284774"/>
              </a:xfrm>
              <a:prstGeom prst="line">
                <a:avLst/>
              </a:prstGeom>
              <a:noFill/>
              <a:ln w="28575" cmpd="sng">
                <a:solidFill>
                  <a:schemeClr val="accent6">
                    <a:lumMod val="50000"/>
                  </a:schemeClr>
                </a:solidFill>
                <a:round/>
                <a:headEnd type="none" w="sm" len="sm"/>
                <a:tailEnd type="arrow" w="med" len="sm"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49" name="Line 7"/>
              <p:cNvSpPr>
                <a:spLocks noChangeShapeType="1"/>
              </p:cNvSpPr>
              <p:nvPr/>
            </p:nvSpPr>
            <p:spPr bwMode="auto">
              <a:xfrm>
                <a:off x="1024024" y="2386458"/>
                <a:ext cx="4390" cy="1945274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prstDash val="sysDash"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788462" y="2552977"/>
                <a:ext cx="486063" cy="419313"/>
              </a:xfrm>
              <a:prstGeom prst="rect">
                <a:avLst/>
              </a:prstGeom>
              <a:gradFill flip="none" rotWithShape="1">
                <a:gsLst>
                  <a:gs pos="0">
                    <a:srgbClr val="EB8822"/>
                  </a:gs>
                  <a:gs pos="100000">
                    <a:srgbClr val="FF6600"/>
                  </a:gs>
                </a:gsLst>
                <a:lin ang="5640000" scaled="0"/>
                <a:tileRect/>
              </a:grad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3" name="Text Box 8"/>
              <p:cNvSpPr txBox="1">
                <a:spLocks noChangeArrowheads="1"/>
              </p:cNvSpPr>
              <p:nvPr/>
            </p:nvSpPr>
            <p:spPr bwMode="auto">
              <a:xfrm>
                <a:off x="84273" y="2451112"/>
                <a:ext cx="764953" cy="42652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b="1">
                    <a:solidFill>
                      <a:srgbClr val="984807"/>
                    </a:solidFill>
                  </a:rPr>
                  <a:t>I</a:t>
                </a:r>
                <a:r>
                  <a:rPr lang="en-US" b="1" smtClean="0">
                    <a:solidFill>
                      <a:srgbClr val="984807"/>
                    </a:solidFill>
                  </a:rPr>
                  <a:t>SEND</a:t>
                </a:r>
                <a:endParaRPr lang="en-US" b="1" dirty="0">
                  <a:solidFill>
                    <a:srgbClr val="984807"/>
                  </a:solidFill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2570096" y="3859108"/>
                <a:ext cx="484632" cy="260170"/>
              </a:xfrm>
              <a:prstGeom prst="rect">
                <a:avLst/>
              </a:prstGeom>
              <a:gradFill flip="none" rotWithShape="1">
                <a:gsLst>
                  <a:gs pos="0">
                    <a:srgbClr val="EB8822"/>
                  </a:gs>
                  <a:gs pos="100000">
                    <a:srgbClr val="FF6600"/>
                  </a:gs>
                </a:gsLst>
                <a:lin ang="5640000" scaled="0"/>
                <a:tileRect/>
              </a:grad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Text Box 9"/>
              <p:cNvSpPr txBox="1">
                <a:spLocks noChangeArrowheads="1"/>
              </p:cNvSpPr>
              <p:nvPr/>
            </p:nvSpPr>
            <p:spPr bwMode="auto">
              <a:xfrm>
                <a:off x="3205016" y="2577157"/>
                <a:ext cx="742511" cy="42652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b="1" dirty="0" smtClean="0">
                    <a:solidFill>
                      <a:srgbClr val="984807"/>
                    </a:solidFill>
                  </a:rPr>
                  <a:t>IRECV</a:t>
                </a:r>
                <a:endParaRPr lang="en-US" dirty="0">
                  <a:solidFill>
                    <a:srgbClr val="984807"/>
                  </a:solidFill>
                </a:endParaRPr>
              </a:p>
            </p:txBody>
          </p:sp>
          <p:sp>
            <p:nvSpPr>
              <p:cNvPr id="38" name="Text Box 8"/>
              <p:cNvSpPr txBox="1">
                <a:spLocks noChangeArrowheads="1"/>
              </p:cNvSpPr>
              <p:nvPr/>
            </p:nvSpPr>
            <p:spPr bwMode="auto">
              <a:xfrm>
                <a:off x="3210617" y="3507109"/>
                <a:ext cx="698204" cy="42652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b="1" dirty="0" smtClean="0">
                    <a:solidFill>
                      <a:srgbClr val="984807"/>
                    </a:solidFill>
                  </a:rPr>
                  <a:t>WAIT</a:t>
                </a:r>
                <a:endParaRPr lang="en-US" b="1" dirty="0">
                  <a:solidFill>
                    <a:srgbClr val="984807"/>
                  </a:solidFill>
                </a:endParaRPr>
              </a:p>
            </p:txBody>
          </p:sp>
          <p:sp>
            <p:nvSpPr>
              <p:cNvPr id="75" name="矩形 67"/>
              <p:cNvSpPr/>
              <p:nvPr/>
            </p:nvSpPr>
            <p:spPr>
              <a:xfrm>
                <a:off x="2570096" y="2874004"/>
                <a:ext cx="484632" cy="92299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6" name="矩形 51"/>
              <p:cNvSpPr/>
              <p:nvPr/>
            </p:nvSpPr>
            <p:spPr>
              <a:xfrm>
                <a:off x="2577774" y="2697483"/>
                <a:ext cx="486063" cy="118464"/>
              </a:xfrm>
              <a:prstGeom prst="rect">
                <a:avLst/>
              </a:prstGeom>
              <a:gradFill flip="none" rotWithShape="1">
                <a:gsLst>
                  <a:gs pos="0">
                    <a:srgbClr val="EB8822"/>
                  </a:gs>
                  <a:gs pos="100000">
                    <a:srgbClr val="FF6600"/>
                  </a:gs>
                </a:gsLst>
                <a:lin ang="5640000" scaled="0"/>
                <a:tileRect/>
              </a:grad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7" name="Freeform 6"/>
            <p:cNvSpPr/>
            <p:nvPr/>
          </p:nvSpPr>
          <p:spPr bwMode="auto">
            <a:xfrm>
              <a:off x="2477716" y="4233127"/>
              <a:ext cx="1097550" cy="685800"/>
            </a:xfrm>
            <a:custGeom>
              <a:avLst/>
              <a:gdLst>
                <a:gd name="connsiteX0" fmla="*/ 21786 w 1097550"/>
                <a:gd name="connsiteY0" fmla="*/ 0 h 685800"/>
                <a:gd name="connsiteX1" fmla="*/ 142809 w 1097550"/>
                <a:gd name="connsiteY1" fmla="*/ 484094 h 685800"/>
                <a:gd name="connsiteX2" fmla="*/ 1097550 w 1097550"/>
                <a:gd name="connsiteY2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7550" h="685800">
                  <a:moveTo>
                    <a:pt x="21786" y="0"/>
                  </a:moveTo>
                  <a:cubicBezTo>
                    <a:pt x="-7350" y="184897"/>
                    <a:pt x="-36485" y="369794"/>
                    <a:pt x="142809" y="484094"/>
                  </a:cubicBezTo>
                  <a:cubicBezTo>
                    <a:pt x="322103" y="598394"/>
                    <a:pt x="1097550" y="685800"/>
                    <a:pt x="1097550" y="685800"/>
                  </a:cubicBezTo>
                </a:path>
              </a:pathLst>
            </a:custGeom>
            <a:noFill/>
            <a:ln w="28575" cap="flat" cmpd="sng" algn="ctr">
              <a:solidFill>
                <a:schemeClr val="accent6">
                  <a:lumMod val="50000"/>
                </a:schemeClr>
              </a:solidFill>
              <a:prstDash val="dash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2017144" y="3867650"/>
              <a:ext cx="731520" cy="26983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872320" y="4474929"/>
            <a:ext cx="1324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smtClean="0">
                <a:solidFill>
                  <a:schemeClr val="accent6">
                    <a:lumMod val="75000"/>
                  </a:schemeClr>
                </a:solidFill>
              </a:rPr>
              <a:t>Data transfer</a:t>
            </a:r>
            <a:endParaRPr lang="en-US" sz="1600" b="1" i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680286" y="5914944"/>
            <a:ext cx="10652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smtClean="0">
                <a:solidFill>
                  <a:schemeClr val="accent6">
                    <a:lumMod val="75000"/>
                  </a:schemeClr>
                </a:solidFill>
              </a:rPr>
              <a:t>Local copy</a:t>
            </a:r>
            <a:endParaRPr lang="en-US" sz="1600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矩形 67"/>
          <p:cNvSpPr/>
          <p:nvPr/>
        </p:nvSpPr>
        <p:spPr>
          <a:xfrm>
            <a:off x="1386719" y="5062722"/>
            <a:ext cx="484632" cy="7576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/>
          </a:p>
        </p:txBody>
      </p:sp>
      <p:sp>
        <p:nvSpPr>
          <p:cNvPr id="59" name="矩形 53"/>
          <p:cNvSpPr/>
          <p:nvPr/>
        </p:nvSpPr>
        <p:spPr>
          <a:xfrm>
            <a:off x="1377044" y="5852095"/>
            <a:ext cx="484632" cy="81574"/>
          </a:xfrm>
          <a:prstGeom prst="rect">
            <a:avLst/>
          </a:prstGeom>
          <a:gradFill flip="none" rotWithShape="1">
            <a:gsLst>
              <a:gs pos="0">
                <a:srgbClr val="EB8822"/>
              </a:gs>
              <a:gs pos="100000">
                <a:srgbClr val="FF6600"/>
              </a:gs>
            </a:gsLst>
            <a:lin ang="5640000" scaled="0"/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Text Box 8"/>
          <p:cNvSpPr txBox="1">
            <a:spLocks noChangeArrowheads="1"/>
          </p:cNvSpPr>
          <p:nvPr/>
        </p:nvSpPr>
        <p:spPr bwMode="auto">
          <a:xfrm>
            <a:off x="735784" y="5675887"/>
            <a:ext cx="69820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b="1" dirty="0" smtClean="0">
                <a:solidFill>
                  <a:srgbClr val="984807"/>
                </a:solidFill>
              </a:rPr>
              <a:t>WAIT</a:t>
            </a:r>
            <a:endParaRPr lang="en-US" b="1" dirty="0">
              <a:solidFill>
                <a:srgbClr val="984807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090201" y="4133493"/>
            <a:ext cx="3833069" cy="2626122"/>
            <a:chOff x="5123209" y="3364468"/>
            <a:chExt cx="3833069" cy="3188731"/>
          </a:xfrm>
        </p:grpSpPr>
        <p:sp>
          <p:nvSpPr>
            <p:cNvPr id="117" name="Line 7"/>
            <p:cNvSpPr>
              <a:spLocks noChangeShapeType="1"/>
            </p:cNvSpPr>
            <p:nvPr/>
          </p:nvSpPr>
          <p:spPr bwMode="auto">
            <a:xfrm>
              <a:off x="7978077" y="3754562"/>
              <a:ext cx="23845" cy="2798637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18" name="Text Box 5"/>
            <p:cNvSpPr txBox="1">
              <a:spLocks noChangeArrowheads="1"/>
            </p:cNvSpPr>
            <p:nvPr/>
          </p:nvSpPr>
          <p:spPr bwMode="auto">
            <a:xfrm>
              <a:off x="5706539" y="3364468"/>
              <a:ext cx="1068321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b="1" dirty="0">
                  <a:solidFill>
                    <a:schemeClr val="tx1">
                      <a:lumMod val="75000"/>
                    </a:schemeClr>
                  </a:solidFill>
                </a:rPr>
                <a:t>Process 0</a:t>
              </a:r>
            </a:p>
          </p:txBody>
        </p:sp>
        <p:sp>
          <p:nvSpPr>
            <p:cNvPr id="119" name="Text Box 6"/>
            <p:cNvSpPr txBox="1">
              <a:spLocks noChangeArrowheads="1"/>
            </p:cNvSpPr>
            <p:nvPr/>
          </p:nvSpPr>
          <p:spPr bwMode="auto">
            <a:xfrm>
              <a:off x="7367515" y="3364468"/>
              <a:ext cx="1272453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b="1" dirty="0">
                  <a:solidFill>
                    <a:schemeClr val="tx1">
                      <a:lumMod val="75000"/>
                    </a:schemeClr>
                  </a:solidFill>
                </a:rPr>
                <a:t>Process 1</a:t>
              </a:r>
            </a:p>
          </p:txBody>
        </p:sp>
        <p:sp>
          <p:nvSpPr>
            <p:cNvPr id="120" name="Line 10"/>
            <p:cNvSpPr>
              <a:spLocks noChangeShapeType="1"/>
            </p:cNvSpPr>
            <p:nvPr/>
          </p:nvSpPr>
          <p:spPr bwMode="auto">
            <a:xfrm>
              <a:off x="6624946" y="4109362"/>
              <a:ext cx="975093" cy="907214"/>
            </a:xfrm>
            <a:prstGeom prst="line">
              <a:avLst/>
            </a:prstGeom>
            <a:noFill/>
            <a:ln w="28575" cmpd="sng">
              <a:solidFill>
                <a:schemeClr val="accent6">
                  <a:lumMod val="50000"/>
                </a:schemeClr>
              </a:solidFill>
              <a:prstDash val="dash"/>
              <a:round/>
              <a:headEnd type="none" w="sm" len="sm"/>
              <a:tailEnd type="arrow" w="med" len="sm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21" name="Line 7"/>
            <p:cNvSpPr>
              <a:spLocks noChangeShapeType="1"/>
            </p:cNvSpPr>
            <p:nvPr/>
          </p:nvSpPr>
          <p:spPr bwMode="auto">
            <a:xfrm>
              <a:off x="6238854" y="3715989"/>
              <a:ext cx="4390" cy="274320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22" name="矩形 51"/>
            <p:cNvSpPr/>
            <p:nvPr/>
          </p:nvSpPr>
          <p:spPr>
            <a:xfrm>
              <a:off x="6003292" y="4004021"/>
              <a:ext cx="486063" cy="141457"/>
            </a:xfrm>
            <a:prstGeom prst="rect">
              <a:avLst/>
            </a:prstGeom>
            <a:gradFill flip="none" rotWithShape="1">
              <a:gsLst>
                <a:gs pos="0">
                  <a:srgbClr val="EB8822"/>
                </a:gs>
                <a:gs pos="100000">
                  <a:srgbClr val="FF6600"/>
                </a:gs>
              </a:gsLst>
              <a:lin ang="5640000" scaled="0"/>
              <a:tileRect/>
            </a:gra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3" name="Text Box 8"/>
            <p:cNvSpPr txBox="1">
              <a:spLocks noChangeArrowheads="1"/>
            </p:cNvSpPr>
            <p:nvPr/>
          </p:nvSpPr>
          <p:spPr bwMode="auto">
            <a:xfrm>
              <a:off x="5123209" y="3898792"/>
              <a:ext cx="764953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b="1" dirty="0" smtClean="0">
                  <a:solidFill>
                    <a:srgbClr val="984807"/>
                  </a:solidFill>
                </a:rPr>
                <a:t>I</a:t>
              </a:r>
              <a:r>
                <a:rPr lang="en-US" b="1" dirty="0" smtClean="0">
                  <a:solidFill>
                    <a:srgbClr val="984807"/>
                  </a:solidFill>
                </a:rPr>
                <a:t>SEND</a:t>
              </a:r>
              <a:endParaRPr lang="en-US" b="1" dirty="0">
                <a:solidFill>
                  <a:srgbClr val="984807"/>
                </a:solidFill>
              </a:endParaRPr>
            </a:p>
          </p:txBody>
        </p:sp>
        <p:sp>
          <p:nvSpPr>
            <p:cNvPr id="124" name="矩形 53"/>
            <p:cNvSpPr/>
            <p:nvPr/>
          </p:nvSpPr>
          <p:spPr>
            <a:xfrm>
              <a:off x="7728895" y="5426193"/>
              <a:ext cx="504056" cy="1050807"/>
            </a:xfrm>
            <a:prstGeom prst="rect">
              <a:avLst/>
            </a:prstGeom>
            <a:gradFill flip="none" rotWithShape="1">
              <a:gsLst>
                <a:gs pos="0">
                  <a:srgbClr val="EB8822"/>
                </a:gs>
                <a:gs pos="100000">
                  <a:srgbClr val="FF6600"/>
                </a:gs>
              </a:gsLst>
              <a:lin ang="5640000" scaled="0"/>
              <a:tileRect/>
            </a:gra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Text Box 9"/>
            <p:cNvSpPr txBox="1">
              <a:spLocks noChangeArrowheads="1"/>
            </p:cNvSpPr>
            <p:nvPr/>
          </p:nvSpPr>
          <p:spPr bwMode="auto">
            <a:xfrm>
              <a:off x="8202005" y="4251966"/>
              <a:ext cx="742511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b="1" dirty="0" smtClean="0">
                  <a:solidFill>
                    <a:srgbClr val="984807"/>
                  </a:solidFill>
                </a:rPr>
                <a:t>IRECV</a:t>
              </a:r>
              <a:endParaRPr lang="en-US" dirty="0">
                <a:solidFill>
                  <a:srgbClr val="984807"/>
                </a:solidFill>
              </a:endParaRPr>
            </a:p>
          </p:txBody>
        </p:sp>
        <p:sp>
          <p:nvSpPr>
            <p:cNvPr id="126" name="Text Box 8"/>
            <p:cNvSpPr txBox="1">
              <a:spLocks noChangeArrowheads="1"/>
            </p:cNvSpPr>
            <p:nvPr/>
          </p:nvSpPr>
          <p:spPr bwMode="auto">
            <a:xfrm>
              <a:off x="5127662" y="4928699"/>
              <a:ext cx="698204" cy="44845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b="1" smtClean="0">
                  <a:solidFill>
                    <a:srgbClr val="984807"/>
                  </a:solidFill>
                </a:rPr>
                <a:t>WAIT</a:t>
              </a:r>
              <a:endParaRPr lang="en-US" b="1" dirty="0">
                <a:solidFill>
                  <a:srgbClr val="984807"/>
                </a:solidFill>
              </a:endParaRPr>
            </a:p>
          </p:txBody>
        </p:sp>
        <p:sp>
          <p:nvSpPr>
            <p:cNvPr id="127" name="Text Box 8"/>
            <p:cNvSpPr txBox="1">
              <a:spLocks noChangeArrowheads="1"/>
            </p:cNvSpPr>
            <p:nvPr/>
          </p:nvSpPr>
          <p:spPr bwMode="auto">
            <a:xfrm>
              <a:off x="8258074" y="5321171"/>
              <a:ext cx="698204" cy="44845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b="1" dirty="0" smtClean="0">
                  <a:solidFill>
                    <a:srgbClr val="984807"/>
                  </a:solidFill>
                </a:rPr>
                <a:t>WAIT</a:t>
              </a:r>
              <a:endParaRPr lang="en-US" b="1" dirty="0">
                <a:solidFill>
                  <a:srgbClr val="984807"/>
                </a:solidFill>
              </a:endParaRPr>
            </a:p>
          </p:txBody>
        </p:sp>
        <p:sp>
          <p:nvSpPr>
            <p:cNvPr id="128" name="矩形 51"/>
            <p:cNvSpPr/>
            <p:nvPr/>
          </p:nvSpPr>
          <p:spPr>
            <a:xfrm>
              <a:off x="6003032" y="5007698"/>
              <a:ext cx="486063" cy="1059683"/>
            </a:xfrm>
            <a:prstGeom prst="rect">
              <a:avLst/>
            </a:prstGeom>
            <a:gradFill flip="none" rotWithShape="1">
              <a:gsLst>
                <a:gs pos="0">
                  <a:srgbClr val="EB8822"/>
                </a:gs>
                <a:gs pos="100000">
                  <a:srgbClr val="FF6600"/>
                </a:gs>
              </a:gsLst>
              <a:lin ang="5640000" scaled="0"/>
              <a:tileRect/>
            </a:gra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0" name="矩形 67"/>
            <p:cNvSpPr/>
            <p:nvPr/>
          </p:nvSpPr>
          <p:spPr>
            <a:xfrm>
              <a:off x="7727811" y="4613153"/>
              <a:ext cx="504056" cy="73465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1" name="矩形 51"/>
            <p:cNvSpPr/>
            <p:nvPr/>
          </p:nvSpPr>
          <p:spPr>
            <a:xfrm>
              <a:off x="7735489" y="4436632"/>
              <a:ext cx="486063" cy="118464"/>
            </a:xfrm>
            <a:prstGeom prst="rect">
              <a:avLst/>
            </a:prstGeom>
            <a:gradFill flip="none" rotWithShape="1">
              <a:gsLst>
                <a:gs pos="0">
                  <a:srgbClr val="EB8822"/>
                </a:gs>
                <a:gs pos="100000">
                  <a:srgbClr val="FF6600"/>
                </a:gs>
              </a:gsLst>
              <a:lin ang="5640000" scaled="0"/>
              <a:tileRect/>
            </a:gra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6" name="Line 10"/>
            <p:cNvSpPr>
              <a:spLocks noChangeShapeType="1"/>
            </p:cNvSpPr>
            <p:nvPr/>
          </p:nvSpPr>
          <p:spPr bwMode="auto">
            <a:xfrm>
              <a:off x="6527766" y="5184644"/>
              <a:ext cx="1140356" cy="749023"/>
            </a:xfrm>
            <a:prstGeom prst="line">
              <a:avLst/>
            </a:prstGeom>
            <a:noFill/>
            <a:ln w="28575" cmpd="sng">
              <a:solidFill>
                <a:schemeClr val="accent6">
                  <a:lumMod val="50000"/>
                </a:schemeClr>
              </a:solidFill>
              <a:round/>
              <a:headEnd type="none" w="sm" len="sm"/>
              <a:tailEnd type="arrow" w="med" len="sm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37" name="Line 10"/>
            <p:cNvSpPr>
              <a:spLocks noChangeShapeType="1"/>
            </p:cNvSpPr>
            <p:nvPr/>
          </p:nvSpPr>
          <p:spPr bwMode="auto">
            <a:xfrm flipH="1">
              <a:off x="6535682" y="5076687"/>
              <a:ext cx="1014697" cy="47641"/>
            </a:xfrm>
            <a:prstGeom prst="line">
              <a:avLst/>
            </a:prstGeom>
            <a:noFill/>
            <a:ln w="28575" cmpd="sng">
              <a:solidFill>
                <a:schemeClr val="accent6">
                  <a:lumMod val="50000"/>
                </a:schemeClr>
              </a:solidFill>
              <a:prstDash val="dash"/>
              <a:round/>
              <a:headEnd type="none" w="sm" len="sm"/>
              <a:tailEnd type="arrow" w="med" len="sm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61" name="矩形 67"/>
            <p:cNvSpPr/>
            <p:nvPr/>
          </p:nvSpPr>
          <p:spPr>
            <a:xfrm>
              <a:off x="6004526" y="4193984"/>
              <a:ext cx="504056" cy="74420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331399" y="5758985"/>
              <a:ext cx="13247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smtClean="0">
                  <a:solidFill>
                    <a:schemeClr val="accent6">
                      <a:lumMod val="75000"/>
                    </a:schemeClr>
                  </a:solidFill>
                </a:rPr>
                <a:t>Data transfer</a:t>
              </a:r>
              <a:endParaRPr lang="en-US" sz="1600" b="1" i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683644" y="3900891"/>
              <a:ext cx="11326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smtClean="0">
                  <a:solidFill>
                    <a:schemeClr val="accent6">
                      <a:lumMod val="75000"/>
                    </a:schemeClr>
                  </a:solidFill>
                </a:rPr>
                <a:t>Handshake</a:t>
              </a:r>
              <a:endParaRPr lang="en-US" sz="1600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707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Traditional Approaches of </a:t>
            </a:r>
            <a:r>
              <a:rPr lang="en-US" altLang="zh-CN" dirty="0" smtClean="0"/>
              <a:t>ASYNC Progress (1)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000" b="1" dirty="0"/>
              <a:t>Thread-based approach</a:t>
            </a:r>
          </a:p>
          <a:p>
            <a:pPr lvl="1"/>
            <a:r>
              <a:rPr kumimoji="1" lang="en-US" altLang="zh-CN" sz="1800" dirty="0"/>
              <a:t>Every MPI process has </a:t>
            </a:r>
            <a:r>
              <a:rPr kumimoji="1" lang="en-US" altLang="zh-CN" sz="1800" dirty="0"/>
              <a:t>a communication </a:t>
            </a:r>
            <a:r>
              <a:rPr kumimoji="1" lang="en-US" altLang="zh-CN" sz="1800" b="1" dirty="0"/>
              <a:t>dedicated </a:t>
            </a:r>
            <a:r>
              <a:rPr kumimoji="1" lang="en-US" altLang="zh-CN" sz="1800" b="1" dirty="0"/>
              <a:t>background </a:t>
            </a:r>
            <a:r>
              <a:rPr kumimoji="1" lang="en-US" altLang="zh-CN" sz="1800" b="1" dirty="0"/>
              <a:t>thread</a:t>
            </a:r>
          </a:p>
          <a:p>
            <a:pPr lvl="1"/>
            <a:r>
              <a:rPr kumimoji="1" lang="en-US" altLang="zh-CN" sz="1800" dirty="0"/>
              <a:t>Background thread polls MPI progress process</a:t>
            </a:r>
          </a:p>
          <a:p>
            <a:pPr lvl="1"/>
            <a:r>
              <a:rPr kumimoji="1" lang="en-US" altLang="zh-CN" sz="1800" dirty="0"/>
              <a:t>Example: </a:t>
            </a:r>
            <a:r>
              <a:rPr kumimoji="1" lang="en-US" altLang="zh-CN" sz="1800" dirty="0" smtClean="0"/>
              <a:t>Default </a:t>
            </a:r>
            <a:r>
              <a:rPr kumimoji="1" lang="en-US" altLang="zh-CN" sz="1800" dirty="0"/>
              <a:t>asynchronous </a:t>
            </a:r>
            <a:r>
              <a:rPr kumimoji="1" lang="en-US" altLang="zh-CN" sz="1800" dirty="0" smtClean="0"/>
              <a:t>progress model in MPICH, Intel MPI, Cray MPI</a:t>
            </a:r>
            <a:endParaRPr kumimoji="1" lang="en-US" altLang="zh-CN" sz="1800" dirty="0"/>
          </a:p>
          <a:p>
            <a:pPr lvl="1"/>
            <a:endParaRPr lang="en-US" altLang="zh-CN" sz="2000" dirty="0" smtClean="0">
              <a:solidFill>
                <a:srgbClr val="000000"/>
              </a:solidFill>
            </a:endParaRPr>
          </a:p>
          <a:p>
            <a:endParaRPr kumimoji="1" lang="zh-CN" altLang="en-US" dirty="0">
              <a:solidFill>
                <a:srgbClr val="AB0005"/>
              </a:solidFill>
            </a:endParaRP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kumimoji="1" lang="pt-BR" altLang="zh-CN" smtClean="0"/>
              <a:t>HPCC 2017, Bangkok</a:t>
            </a:r>
            <a:endParaRPr kumimoji="1" lang="zh-CN" altLang="en-US" dirty="0" smtClean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3A15C888-2FE0-064A-A66D-AC7112397BAA}" type="slidenum">
              <a:rPr kumimoji="1" lang="zh-CN" altLang="en-US" smtClean="0"/>
              <a:t>4</a:t>
            </a:fld>
            <a:endParaRPr kumimoji="1" lang="zh-CN" altLang="en-US"/>
          </a:p>
        </p:txBody>
      </p:sp>
      <p:grpSp>
        <p:nvGrpSpPr>
          <p:cNvPr id="7" name="组 6"/>
          <p:cNvGrpSpPr/>
          <p:nvPr/>
        </p:nvGrpSpPr>
        <p:grpSpPr>
          <a:xfrm>
            <a:off x="292596" y="5177838"/>
            <a:ext cx="3347408" cy="360001"/>
            <a:chOff x="913548" y="5624783"/>
            <a:chExt cx="3347408" cy="360001"/>
          </a:xfrm>
        </p:grpSpPr>
        <p:sp>
          <p:nvSpPr>
            <p:cNvPr id="4" name="矩形 3"/>
            <p:cNvSpPr/>
            <p:nvPr/>
          </p:nvSpPr>
          <p:spPr bwMode="auto">
            <a:xfrm>
              <a:off x="913548" y="5624784"/>
              <a:ext cx="360000" cy="36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36000" rIns="9144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P0</a:t>
              </a:r>
              <a:endParaRPr kumimoji="0" lang="zh-CN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1746783" y="5624784"/>
              <a:ext cx="360000" cy="36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36000" rIns="9144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P1</a:t>
              </a:r>
              <a:endParaRPr kumimoji="0" lang="zh-CN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2597114" y="5624783"/>
              <a:ext cx="360000" cy="36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36000" rIns="9144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P2</a:t>
              </a:r>
              <a:endParaRPr kumimoji="0" lang="zh-CN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3504134" y="5624783"/>
              <a:ext cx="360000" cy="36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36000" rIns="9144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P3</a:t>
              </a:r>
              <a:endParaRPr kumimoji="0" lang="zh-CN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1316400" y="5624783"/>
              <a:ext cx="360000" cy="36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36000" rIns="9144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latin typeface="Calibri" pitchFamily="34" charset="0"/>
                </a:rPr>
                <a:t>T0</a:t>
              </a:r>
              <a:endParaRPr kumimoji="0" lang="zh-CN" altLang="en-US" sz="12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2143604" y="5624783"/>
              <a:ext cx="360000" cy="36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36000" rIns="9144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latin typeface="Calibri" pitchFamily="34" charset="0"/>
                </a:rPr>
                <a:t>T1</a:t>
              </a:r>
              <a:endParaRPr kumimoji="0" lang="zh-CN" altLang="en-US" sz="12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2993936" y="5624783"/>
              <a:ext cx="360000" cy="36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36000" rIns="9144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latin typeface="Calibri" pitchFamily="34" charset="0"/>
                </a:rPr>
                <a:t>T2</a:t>
              </a:r>
              <a:endParaRPr kumimoji="0" lang="zh-CN" altLang="en-US" sz="12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3900956" y="5624783"/>
              <a:ext cx="360000" cy="36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36000" rIns="9144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latin typeface="Calibri" pitchFamily="34" charset="0"/>
                </a:rPr>
                <a:t>T3</a:t>
              </a:r>
              <a:endParaRPr kumimoji="0" lang="zh-CN" altLang="en-US" sz="12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alibri" pitchFamily="34" charset="0"/>
              </a:endParaRPr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3124200" y="5495868"/>
            <a:ext cx="6586466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2pPr lvl="1"/>
          </a:lstStyle>
          <a:p>
            <a:pPr lvl="1">
              <a:lnSpc>
                <a:spcPts val="2500"/>
              </a:lnSpc>
            </a:pPr>
            <a:r>
              <a:rPr lang="en-US" altLang="zh-CN" b="1" dirty="0">
                <a:solidFill>
                  <a:srgbClr val="AB0005"/>
                </a:solidFill>
              </a:rPr>
              <a:t>Cons:</a:t>
            </a:r>
          </a:p>
          <a:p>
            <a:pPr marL="914400" lvl="1" indent="-457200">
              <a:lnSpc>
                <a:spcPts val="2500"/>
              </a:lnSpc>
              <a:buClrTx/>
              <a:buFont typeface="Heiti SC Light"/>
              <a:buChar char="×"/>
            </a:pPr>
            <a:r>
              <a:rPr lang="en-US" altLang="zh-CN" b="1" dirty="0">
                <a:solidFill>
                  <a:srgbClr val="AB0005"/>
                </a:solidFill>
              </a:rPr>
              <a:t>Waste </a:t>
            </a:r>
            <a:r>
              <a:rPr lang="en-US" altLang="zh-CN" b="1" dirty="0" smtClean="0">
                <a:solidFill>
                  <a:srgbClr val="AB0005"/>
                </a:solidFill>
              </a:rPr>
              <a:t>50% </a:t>
            </a:r>
            <a:r>
              <a:rPr lang="en-US" altLang="zh-CN" b="1" dirty="0">
                <a:solidFill>
                  <a:srgbClr val="AB0005"/>
                </a:solidFill>
              </a:rPr>
              <a:t>computing cores</a:t>
            </a:r>
            <a:r>
              <a:rPr lang="en-US" altLang="zh-CN" dirty="0">
                <a:solidFill>
                  <a:srgbClr val="AB0005"/>
                </a:solidFill>
              </a:rPr>
              <a:t> or </a:t>
            </a:r>
            <a:r>
              <a:rPr lang="en-US" altLang="zh-CN" b="1" dirty="0">
                <a:solidFill>
                  <a:srgbClr val="AB0005"/>
                </a:solidFill>
              </a:rPr>
              <a:t>oversubscribe</a:t>
            </a:r>
            <a:r>
              <a:rPr lang="en-US" altLang="zh-CN" dirty="0">
                <a:solidFill>
                  <a:srgbClr val="AB0005"/>
                </a:solidFill>
              </a:rPr>
              <a:t> cores</a:t>
            </a:r>
          </a:p>
          <a:p>
            <a:pPr marL="914400" lvl="1" indent="-457200">
              <a:lnSpc>
                <a:spcPts val="2500"/>
              </a:lnSpc>
              <a:buClrTx/>
              <a:buFont typeface="Heiti SC Light"/>
              <a:buChar char="×"/>
            </a:pPr>
            <a:r>
              <a:rPr lang="en-US" altLang="zh-CN" dirty="0">
                <a:solidFill>
                  <a:srgbClr val="AB0005"/>
                </a:solidFill>
              </a:rPr>
              <a:t>Overhead of </a:t>
            </a:r>
            <a:r>
              <a:rPr lang="en-US" altLang="zh-CN" b="1" dirty="0">
                <a:solidFill>
                  <a:srgbClr val="AB0005"/>
                </a:solidFill>
              </a:rPr>
              <a:t>Multithreading safety</a:t>
            </a:r>
            <a:r>
              <a:rPr lang="en-US" altLang="zh-CN" dirty="0">
                <a:solidFill>
                  <a:srgbClr val="AB0005"/>
                </a:solidFill>
              </a:rPr>
              <a:t> of MPI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81000" y="2971791"/>
            <a:ext cx="3810000" cy="2016224"/>
            <a:chOff x="5706256" y="4221088"/>
            <a:chExt cx="3810000" cy="2016224"/>
          </a:xfrm>
        </p:grpSpPr>
        <p:sp>
          <p:nvSpPr>
            <p:cNvPr id="16" name="Text Box 6"/>
            <p:cNvSpPr txBox="1">
              <a:spLocks noChangeArrowheads="1"/>
            </p:cNvSpPr>
            <p:nvPr/>
          </p:nvSpPr>
          <p:spPr bwMode="auto">
            <a:xfrm>
              <a:off x="7127011" y="4221088"/>
              <a:ext cx="1187240" cy="39497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Process 1</a:t>
              </a:r>
            </a:p>
          </p:txBody>
        </p:sp>
        <p:sp>
          <p:nvSpPr>
            <p:cNvPr id="17" name="Line 10"/>
            <p:cNvSpPr>
              <a:spLocks noChangeShapeType="1"/>
            </p:cNvSpPr>
            <p:nvPr/>
          </p:nvSpPr>
          <p:spPr bwMode="auto">
            <a:xfrm>
              <a:off x="6542158" y="5071373"/>
              <a:ext cx="892353" cy="241838"/>
            </a:xfrm>
            <a:prstGeom prst="line">
              <a:avLst/>
            </a:prstGeom>
            <a:noFill/>
            <a:ln w="28575" cmpd="sng">
              <a:solidFill>
                <a:schemeClr val="accent6">
                  <a:lumMod val="50000"/>
                </a:schemeClr>
              </a:solidFill>
              <a:round/>
              <a:headEnd type="none" w="sm" len="sm"/>
              <a:tailEnd type="arrow" w="med" len="sm"/>
            </a:ln>
            <a:effectLst/>
          </p:spPr>
          <p:txBody>
            <a:bodyPr wrap="none" anchor="ctr"/>
            <a:lstStyle/>
            <a:p>
              <a:endParaRPr lang="en-US" sz="16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Line 7"/>
            <p:cNvSpPr>
              <a:spLocks noChangeShapeType="1"/>
            </p:cNvSpPr>
            <p:nvPr/>
          </p:nvSpPr>
          <p:spPr bwMode="auto">
            <a:xfrm>
              <a:off x="7722913" y="4662932"/>
              <a:ext cx="0" cy="157438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16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Line 7"/>
            <p:cNvSpPr>
              <a:spLocks noChangeShapeType="1"/>
            </p:cNvSpPr>
            <p:nvPr/>
          </p:nvSpPr>
          <p:spPr bwMode="auto">
            <a:xfrm>
              <a:off x="6281380" y="4662932"/>
              <a:ext cx="0" cy="157438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16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6" name="矩形 38"/>
            <p:cNvSpPr/>
            <p:nvPr/>
          </p:nvSpPr>
          <p:spPr>
            <a:xfrm>
              <a:off x="7524420" y="4797892"/>
              <a:ext cx="361250" cy="8757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29" name="Text Box 9"/>
            <p:cNvSpPr txBox="1">
              <a:spLocks noChangeArrowheads="1"/>
            </p:cNvSpPr>
            <p:nvPr/>
          </p:nvSpPr>
          <p:spPr bwMode="auto">
            <a:xfrm>
              <a:off x="7013189" y="4862821"/>
              <a:ext cx="2088510" cy="39497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1600" b="1" dirty="0" smtClean="0">
                  <a:solidFill>
                    <a:srgbClr val="0000FF"/>
                  </a:solidFill>
                </a:rPr>
                <a:t>Computation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  <p:sp>
          <p:nvSpPr>
            <p:cNvPr id="30" name="矩形 40"/>
            <p:cNvSpPr/>
            <p:nvPr/>
          </p:nvSpPr>
          <p:spPr>
            <a:xfrm>
              <a:off x="6112557" y="4915414"/>
              <a:ext cx="361250" cy="1015967"/>
            </a:xfrm>
            <a:prstGeom prst="rect">
              <a:avLst/>
            </a:prstGeom>
            <a:gradFill flip="none" rotWithShape="1">
              <a:gsLst>
                <a:gs pos="0">
                  <a:srgbClr val="EB8822"/>
                </a:gs>
                <a:gs pos="100000">
                  <a:srgbClr val="FF6600"/>
                </a:gs>
              </a:gsLst>
              <a:lin ang="5640000" scaled="0"/>
              <a:tileRect/>
            </a:gra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Text Box 8"/>
            <p:cNvSpPr txBox="1">
              <a:spLocks noChangeArrowheads="1"/>
            </p:cNvSpPr>
            <p:nvPr/>
          </p:nvSpPr>
          <p:spPr bwMode="auto">
            <a:xfrm>
              <a:off x="5734961" y="4836929"/>
              <a:ext cx="646331" cy="33855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1600" b="1" dirty="0" smtClean="0">
                  <a:solidFill>
                    <a:srgbClr val="984807"/>
                  </a:solidFill>
                </a:rPr>
                <a:t>SEND</a:t>
              </a:r>
              <a:endParaRPr lang="en-US" sz="1600" b="1" dirty="0">
                <a:solidFill>
                  <a:srgbClr val="984807"/>
                </a:solidFill>
              </a:endParaRPr>
            </a:p>
          </p:txBody>
        </p:sp>
        <p:sp>
          <p:nvSpPr>
            <p:cNvPr id="34" name="Line 7"/>
            <p:cNvSpPr>
              <a:spLocks noChangeShapeType="1"/>
            </p:cNvSpPr>
            <p:nvPr/>
          </p:nvSpPr>
          <p:spPr bwMode="auto">
            <a:xfrm flipH="1">
              <a:off x="8842139" y="5061181"/>
              <a:ext cx="0" cy="924102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16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5" name="任意形状 47"/>
            <p:cNvSpPr/>
            <p:nvPr/>
          </p:nvSpPr>
          <p:spPr>
            <a:xfrm>
              <a:off x="7954021" y="5064912"/>
              <a:ext cx="690444" cy="315023"/>
            </a:xfrm>
            <a:custGeom>
              <a:avLst/>
              <a:gdLst>
                <a:gd name="connsiteX0" fmla="*/ 590016 w 590016"/>
                <a:gd name="connsiteY0" fmla="*/ 0 h 270020"/>
                <a:gd name="connsiteX1" fmla="*/ 0 w 590016"/>
                <a:gd name="connsiteY1" fmla="*/ 170012 h 270020"/>
                <a:gd name="connsiteX2" fmla="*/ 590016 w 590016"/>
                <a:gd name="connsiteY2" fmla="*/ 270020 h 27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0016" h="270020">
                  <a:moveTo>
                    <a:pt x="590016" y="0"/>
                  </a:moveTo>
                  <a:cubicBezTo>
                    <a:pt x="295008" y="62504"/>
                    <a:pt x="0" y="125009"/>
                    <a:pt x="0" y="170012"/>
                  </a:cubicBezTo>
                  <a:cubicBezTo>
                    <a:pt x="0" y="215015"/>
                    <a:pt x="590016" y="270020"/>
                    <a:pt x="590016" y="270020"/>
                  </a:cubicBezTo>
                </a:path>
              </a:pathLst>
            </a:custGeom>
            <a:noFill/>
            <a:ln w="28575" cmpd="sng">
              <a:solidFill>
                <a:schemeClr val="accent6">
                  <a:lumMod val="50000"/>
                </a:schemeClr>
              </a:solidFill>
              <a:prstDash val="dash"/>
              <a:round/>
              <a:headEnd type="none" w="sm" len="sm"/>
              <a:tailEnd type="arrow" w="med" len="sm"/>
            </a:ln>
            <a:effectLst/>
          </p:spPr>
          <p:txBody>
            <a:bodyPr wrap="none" anchor="ctr"/>
            <a:lstStyle/>
            <a:p>
              <a:endParaRPr lang="zh-CN" altLang="en-US" sz="16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6" name="Text Box 6"/>
            <p:cNvSpPr txBox="1">
              <a:spLocks noChangeArrowheads="1"/>
            </p:cNvSpPr>
            <p:nvPr/>
          </p:nvSpPr>
          <p:spPr bwMode="auto">
            <a:xfrm>
              <a:off x="8083756" y="4221088"/>
              <a:ext cx="1432500" cy="58477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1600" dirty="0" smtClean="0">
                  <a:solidFill>
                    <a:schemeClr val="bg2">
                      <a:lumMod val="10000"/>
                    </a:schemeClr>
                  </a:solidFill>
                </a:rPr>
                <a:t>Helper 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1600" dirty="0" smtClean="0">
                  <a:solidFill>
                    <a:schemeClr val="bg2">
                      <a:lumMod val="10000"/>
                    </a:schemeClr>
                  </a:solidFill>
                </a:rPr>
                <a:t>thread</a:t>
              </a:r>
              <a:endParaRPr lang="en-US" sz="16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7" name="Text Box 6"/>
            <p:cNvSpPr txBox="1">
              <a:spLocks noChangeArrowheads="1"/>
            </p:cNvSpPr>
            <p:nvPr/>
          </p:nvSpPr>
          <p:spPr bwMode="auto">
            <a:xfrm>
              <a:off x="5706256" y="4254511"/>
              <a:ext cx="1187240" cy="33855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Process </a:t>
              </a:r>
              <a:r>
                <a:rPr lang="en-US" sz="1600" dirty="0" smtClean="0">
                  <a:solidFill>
                    <a:schemeClr val="bg2">
                      <a:lumMod val="10000"/>
                    </a:schemeClr>
                  </a:solidFill>
                </a:rPr>
                <a:t>0</a:t>
              </a:r>
              <a:endParaRPr lang="en-US" sz="16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40" name="矩形 40"/>
            <p:cNvSpPr/>
            <p:nvPr/>
          </p:nvSpPr>
          <p:spPr>
            <a:xfrm>
              <a:off x="7524420" y="5730620"/>
              <a:ext cx="361250" cy="254163"/>
            </a:xfrm>
            <a:prstGeom prst="rect">
              <a:avLst/>
            </a:prstGeom>
            <a:gradFill flip="none" rotWithShape="1">
              <a:gsLst>
                <a:gs pos="0">
                  <a:srgbClr val="EB8822"/>
                </a:gs>
                <a:gs pos="100000">
                  <a:srgbClr val="FF6600"/>
                </a:gs>
              </a:gsLst>
              <a:lin ang="5640000" scaled="0"/>
              <a:tileRect/>
            </a:gra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Text Box 8"/>
            <p:cNvSpPr txBox="1">
              <a:spLocks noChangeArrowheads="1"/>
            </p:cNvSpPr>
            <p:nvPr/>
          </p:nvSpPr>
          <p:spPr bwMode="auto">
            <a:xfrm>
              <a:off x="7559665" y="5675682"/>
              <a:ext cx="641714" cy="33855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1600" b="1" dirty="0" smtClean="0">
                  <a:solidFill>
                    <a:srgbClr val="984807"/>
                  </a:solidFill>
                </a:rPr>
                <a:t>WAIT</a:t>
              </a:r>
              <a:endParaRPr lang="en-US" sz="1600" b="1" dirty="0">
                <a:solidFill>
                  <a:srgbClr val="984807"/>
                </a:solidFill>
              </a:endParaRPr>
            </a:p>
          </p:txBody>
        </p:sp>
        <p:sp>
          <p:nvSpPr>
            <p:cNvPr id="47" name="矩形 40"/>
            <p:cNvSpPr/>
            <p:nvPr/>
          </p:nvSpPr>
          <p:spPr>
            <a:xfrm>
              <a:off x="7514824" y="4662933"/>
              <a:ext cx="361250" cy="101640"/>
            </a:xfrm>
            <a:prstGeom prst="rect">
              <a:avLst/>
            </a:prstGeom>
            <a:gradFill flip="none" rotWithShape="1">
              <a:gsLst>
                <a:gs pos="0">
                  <a:srgbClr val="EB8822"/>
                </a:gs>
                <a:gs pos="100000">
                  <a:srgbClr val="FF6600"/>
                </a:gs>
              </a:gsLst>
              <a:lin ang="5640000" scaled="0"/>
              <a:tileRect/>
            </a:gra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Text Box 8"/>
            <p:cNvSpPr txBox="1">
              <a:spLocks noChangeArrowheads="1"/>
            </p:cNvSpPr>
            <p:nvPr/>
          </p:nvSpPr>
          <p:spPr bwMode="auto">
            <a:xfrm>
              <a:off x="7638854" y="4449697"/>
              <a:ext cx="681918" cy="33855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1600" b="1" dirty="0" smtClean="0">
                  <a:solidFill>
                    <a:srgbClr val="984807"/>
                  </a:solidFill>
                </a:rPr>
                <a:t>IRECV</a:t>
              </a:r>
              <a:endParaRPr lang="en-US" sz="1600" b="1" dirty="0">
                <a:solidFill>
                  <a:srgbClr val="984807"/>
                </a:solidFill>
              </a:endParaRPr>
            </a:p>
          </p:txBody>
        </p:sp>
      </p:grpSp>
      <p:sp>
        <p:nvSpPr>
          <p:cNvPr id="51" name="Freeform 50"/>
          <p:cNvSpPr/>
          <p:nvPr/>
        </p:nvSpPr>
        <p:spPr bwMode="auto">
          <a:xfrm>
            <a:off x="1202568" y="4252859"/>
            <a:ext cx="2132049" cy="338328"/>
          </a:xfrm>
          <a:custGeom>
            <a:avLst/>
            <a:gdLst>
              <a:gd name="connsiteX0" fmla="*/ 2340628 w 2340628"/>
              <a:gd name="connsiteY0" fmla="*/ 0 h 338328"/>
              <a:gd name="connsiteX1" fmla="*/ 36340 w 2340628"/>
              <a:gd name="connsiteY1" fmla="*/ 228600 h 338328"/>
              <a:gd name="connsiteX2" fmla="*/ 868444 w 2340628"/>
              <a:gd name="connsiteY2" fmla="*/ 338328 h 338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0628" h="338328">
                <a:moveTo>
                  <a:pt x="2340628" y="0"/>
                </a:moveTo>
                <a:cubicBezTo>
                  <a:pt x="1311166" y="86106"/>
                  <a:pt x="281704" y="172212"/>
                  <a:pt x="36340" y="228600"/>
                </a:cubicBezTo>
                <a:cubicBezTo>
                  <a:pt x="-209024" y="284988"/>
                  <a:pt x="868444" y="338328"/>
                  <a:pt x="868444" y="338328"/>
                </a:cubicBezTo>
              </a:path>
            </a:pathLst>
          </a:custGeom>
          <a:noFill/>
          <a:ln w="28575" cap="flat" cmpd="sng" algn="ctr">
            <a:solidFill>
              <a:schemeClr val="accent6">
                <a:lumMod val="50000"/>
              </a:schemeClr>
            </a:solidFill>
            <a:prstDash val="dash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graphicFrame>
        <p:nvGraphicFramePr>
          <p:cNvPr id="53" name="图表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8945550"/>
              </p:ext>
            </p:extLst>
          </p:nvPr>
        </p:nvGraphicFramePr>
        <p:xfrm>
          <a:off x="4971532" y="3413634"/>
          <a:ext cx="3953907" cy="21990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4" name="文本框 38"/>
          <p:cNvSpPr txBox="1"/>
          <p:nvPr/>
        </p:nvSpPr>
        <p:spPr>
          <a:xfrm>
            <a:off x="5333800" y="3105857"/>
            <a:ext cx="3429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 smtClean="0">
                <a:solidFill>
                  <a:schemeClr val="tx1">
                    <a:lumMod val="50000"/>
                  </a:schemeClr>
                </a:solidFill>
              </a:rPr>
              <a:t>Multithreading (TH) </a:t>
            </a:r>
            <a:r>
              <a:rPr kumimoji="1" lang="en-US" altLang="zh-CN" sz="1400" b="1" dirty="0" smtClean="0">
                <a:solidFill>
                  <a:schemeClr val="tx1">
                    <a:lumMod val="50000"/>
                  </a:schemeClr>
                </a:solidFill>
              </a:rPr>
              <a:t>overhead on Cray XC30</a:t>
            </a:r>
            <a:endParaRPr kumimoji="1" lang="zh-CN" altLang="en-US" sz="1400" b="1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10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Traditional Approaches of </a:t>
            </a:r>
            <a:r>
              <a:rPr lang="en-US" altLang="zh-CN" dirty="0" smtClean="0"/>
              <a:t>ASYNC Progress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 smtClean="0"/>
              <a:t>Interrupt-based </a:t>
            </a:r>
            <a:r>
              <a:rPr lang="en-US" altLang="zh-CN" sz="2000" b="1" dirty="0"/>
              <a:t>approach</a:t>
            </a:r>
          </a:p>
          <a:p>
            <a:pPr lvl="1"/>
            <a:r>
              <a:rPr lang="en-US" altLang="zh-CN" sz="1800" dirty="0"/>
              <a:t>Assume </a:t>
            </a:r>
            <a:r>
              <a:rPr lang="en-US" altLang="zh-CN" sz="1800" b="1" dirty="0"/>
              <a:t>all hardware resources are busy</a:t>
            </a:r>
            <a:r>
              <a:rPr lang="en-US" altLang="zh-CN" sz="1800" b="1" dirty="0">
                <a:solidFill>
                  <a:schemeClr val="tx2"/>
                </a:solidFill>
              </a:rPr>
              <a:t> </a:t>
            </a:r>
            <a:r>
              <a:rPr lang="en-US" altLang="zh-CN" sz="1800" dirty="0"/>
              <a:t>with user </a:t>
            </a:r>
            <a:r>
              <a:rPr lang="en-US" altLang="zh-CN" sz="1800" dirty="0" smtClean="0"/>
              <a:t>computation</a:t>
            </a:r>
            <a:endParaRPr lang="en-US" altLang="zh-CN" sz="1800" dirty="0"/>
          </a:p>
          <a:p>
            <a:pPr lvl="1"/>
            <a:r>
              <a:rPr lang="en-US" altLang="zh-CN" sz="1800" dirty="0"/>
              <a:t>Utilize </a:t>
            </a:r>
            <a:r>
              <a:rPr lang="en-US" altLang="zh-CN" sz="1800" b="1" dirty="0"/>
              <a:t>hardware interrupts</a:t>
            </a:r>
            <a:r>
              <a:rPr lang="en-US" altLang="zh-CN" sz="1800" b="1" dirty="0">
                <a:solidFill>
                  <a:srgbClr val="1F497D"/>
                </a:solidFill>
              </a:rPr>
              <a:t> </a:t>
            </a:r>
            <a:r>
              <a:rPr lang="en-US" altLang="zh-CN" sz="1800" dirty="0"/>
              <a:t>to awaken a kernel </a:t>
            </a:r>
            <a:r>
              <a:rPr lang="en-US" altLang="zh-CN" sz="1800" dirty="0" smtClean="0"/>
              <a:t>thread</a:t>
            </a:r>
          </a:p>
          <a:p>
            <a:pPr lvl="1"/>
            <a:r>
              <a:rPr lang="en-US" altLang="zh-CN" sz="1800" dirty="0" smtClean="0"/>
              <a:t>Examples: </a:t>
            </a:r>
            <a:r>
              <a:rPr lang="en-US" altLang="zh-CN" sz="1800" dirty="0"/>
              <a:t>Cray </a:t>
            </a:r>
            <a:r>
              <a:rPr lang="en-US" altLang="zh-CN" sz="1800" dirty="0" smtClean="0"/>
              <a:t>MPI DMAPP (deprecated from v7.6.0), </a:t>
            </a:r>
            <a:r>
              <a:rPr lang="en-US" altLang="zh-CN" sz="1800" dirty="0"/>
              <a:t>IBM MPI on Blue Gene/P</a:t>
            </a:r>
          </a:p>
          <a:p>
            <a:pPr lvl="1"/>
            <a:endParaRPr lang="en-US" altLang="zh-CN" dirty="0"/>
          </a:p>
          <a:p>
            <a:endParaRPr kumimoji="1" lang="zh-CN" alt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smtClean="0"/>
              <a:t>HPCC 2017, Bangkok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2895A2-6F82-084C-8D88-5BAB214F506D}" type="slidenum">
              <a:rPr kumimoji="1" lang="zh-CN" altLang="en-US" smtClean="0"/>
              <a:t>5</a:t>
            </a:fld>
            <a:endParaRPr kumimoji="1" lang="zh-CN" altLang="en-US"/>
          </a:p>
        </p:txBody>
      </p:sp>
      <p:sp>
        <p:nvSpPr>
          <p:cNvPr id="7" name="文本框 48"/>
          <p:cNvSpPr txBox="1"/>
          <p:nvPr/>
        </p:nvSpPr>
        <p:spPr>
          <a:xfrm>
            <a:off x="4298044" y="5376725"/>
            <a:ext cx="5054670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2pPr lvl="1"/>
          </a:lstStyle>
          <a:p>
            <a:pPr lvl="1">
              <a:lnSpc>
                <a:spcPts val="2500"/>
              </a:lnSpc>
            </a:pPr>
            <a:r>
              <a:rPr lang="en-US" altLang="zh-CN" b="1" dirty="0" smtClean="0">
                <a:solidFill>
                  <a:srgbClr val="AB0005"/>
                </a:solidFill>
              </a:rPr>
              <a:t>Cons:</a:t>
            </a:r>
          </a:p>
          <a:p>
            <a:pPr marL="742950" lvl="1" indent="-285750">
              <a:lnSpc>
                <a:spcPts val="2500"/>
              </a:lnSpc>
              <a:buFont typeface="Heiti SC Light"/>
              <a:buChar char="×"/>
            </a:pPr>
            <a:r>
              <a:rPr lang="en-US" altLang="zh-CN" dirty="0" smtClean="0">
                <a:solidFill>
                  <a:srgbClr val="AB0005"/>
                </a:solidFill>
              </a:rPr>
              <a:t>Overhead of</a:t>
            </a:r>
            <a:r>
              <a:rPr lang="en-US" altLang="zh-CN" b="1" dirty="0" smtClean="0">
                <a:solidFill>
                  <a:srgbClr val="AB0005"/>
                </a:solidFill>
              </a:rPr>
              <a:t> frequent interrupts, </a:t>
            </a:r>
            <a:r>
              <a:rPr lang="en-US" altLang="zh-CN" dirty="0" smtClean="0">
                <a:solidFill>
                  <a:srgbClr val="AB0005"/>
                </a:solidFill>
              </a:rPr>
              <a:t>need special hardware support.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29744" y="3581400"/>
            <a:ext cx="3737750" cy="2016224"/>
            <a:chOff x="5004048" y="4221088"/>
            <a:chExt cx="4107734" cy="2016224"/>
          </a:xfrm>
        </p:grpSpPr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6567223" y="4221088"/>
              <a:ext cx="1187240" cy="39497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Process 1</a:t>
              </a:r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5924554" y="5231017"/>
              <a:ext cx="950169" cy="82193"/>
            </a:xfrm>
            <a:prstGeom prst="line">
              <a:avLst/>
            </a:prstGeom>
            <a:noFill/>
            <a:ln w="28575" cmpd="sng">
              <a:solidFill>
                <a:schemeClr val="accent6">
                  <a:lumMod val="50000"/>
                </a:schemeClr>
              </a:solidFill>
              <a:round/>
              <a:headEnd type="none" w="sm" len="sm"/>
              <a:tailEnd type="arrow" w="med" len="sm"/>
            </a:ln>
            <a:effectLst/>
          </p:spPr>
          <p:txBody>
            <a:bodyPr wrap="none" anchor="ctr"/>
            <a:lstStyle/>
            <a:p>
              <a:endParaRPr lang="en-US" sz="16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7163125" y="4662932"/>
              <a:ext cx="0" cy="157438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16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5614912" y="4662932"/>
              <a:ext cx="0" cy="157438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16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3" name="矩形 10"/>
            <p:cNvSpPr/>
            <p:nvPr/>
          </p:nvSpPr>
          <p:spPr>
            <a:xfrm>
              <a:off x="6977701" y="4976106"/>
              <a:ext cx="361250" cy="7666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/>
            </a:p>
          </p:txBody>
        </p:sp>
        <p:sp>
          <p:nvSpPr>
            <p:cNvPr id="14" name="Text Box 9"/>
            <p:cNvSpPr txBox="1">
              <a:spLocks noChangeArrowheads="1"/>
            </p:cNvSpPr>
            <p:nvPr/>
          </p:nvSpPr>
          <p:spPr bwMode="auto">
            <a:xfrm>
              <a:off x="6427601" y="4882096"/>
              <a:ext cx="2088510" cy="39497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1600" b="1" dirty="0" smtClean="0">
                  <a:solidFill>
                    <a:srgbClr val="0000FF"/>
                  </a:solidFill>
                </a:rPr>
                <a:t>Computation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  <p:sp>
          <p:nvSpPr>
            <p:cNvPr id="15" name="矩形 12"/>
            <p:cNvSpPr/>
            <p:nvPr/>
          </p:nvSpPr>
          <p:spPr>
            <a:xfrm>
              <a:off x="5446089" y="4915414"/>
              <a:ext cx="361250" cy="1143522"/>
            </a:xfrm>
            <a:prstGeom prst="rect">
              <a:avLst/>
            </a:prstGeom>
            <a:gradFill flip="none" rotWithShape="1">
              <a:gsLst>
                <a:gs pos="0">
                  <a:srgbClr val="EB8822"/>
                </a:gs>
                <a:gs pos="100000">
                  <a:srgbClr val="FF6600"/>
                </a:gs>
              </a:gsLst>
              <a:lin ang="5640000" scaled="0"/>
              <a:tileRect/>
            </a:gra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 Box 8"/>
            <p:cNvSpPr txBox="1">
              <a:spLocks noChangeArrowheads="1"/>
            </p:cNvSpPr>
            <p:nvPr/>
          </p:nvSpPr>
          <p:spPr bwMode="auto">
            <a:xfrm>
              <a:off x="5068374" y="4962654"/>
              <a:ext cx="710309" cy="33855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1600" b="1" dirty="0" smtClean="0">
                  <a:solidFill>
                    <a:srgbClr val="984807"/>
                  </a:solidFill>
                </a:rPr>
                <a:t>SEND</a:t>
              </a:r>
              <a:endParaRPr lang="en-US" sz="1600" b="1" dirty="0">
                <a:solidFill>
                  <a:srgbClr val="984807"/>
                </a:solidFill>
              </a:endParaRPr>
            </a:p>
          </p:txBody>
        </p:sp>
        <p:sp>
          <p:nvSpPr>
            <p:cNvPr id="18" name="Line 7"/>
            <p:cNvSpPr>
              <a:spLocks noChangeShapeType="1"/>
            </p:cNvSpPr>
            <p:nvPr/>
          </p:nvSpPr>
          <p:spPr bwMode="auto">
            <a:xfrm flipH="1">
              <a:off x="8532440" y="5445224"/>
              <a:ext cx="1463" cy="491174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16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Text Box 6"/>
            <p:cNvSpPr txBox="1">
              <a:spLocks noChangeArrowheads="1"/>
            </p:cNvSpPr>
            <p:nvPr/>
          </p:nvSpPr>
          <p:spPr bwMode="auto">
            <a:xfrm>
              <a:off x="7996166" y="4725144"/>
              <a:ext cx="1115616" cy="58477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1600" dirty="0" smtClean="0">
                  <a:solidFill>
                    <a:schemeClr val="bg2">
                      <a:lumMod val="10000"/>
                    </a:schemeClr>
                  </a:solidFill>
                </a:rPr>
                <a:t>Helper 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1600" dirty="0" smtClean="0">
                  <a:solidFill>
                    <a:schemeClr val="bg2">
                      <a:lumMod val="10000"/>
                    </a:schemeClr>
                  </a:solidFill>
                </a:rPr>
                <a:t>thread</a:t>
              </a:r>
              <a:endParaRPr lang="en-US" sz="16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grpSp>
          <p:nvGrpSpPr>
            <p:cNvPr id="20" name="组 33"/>
            <p:cNvGrpSpPr/>
            <p:nvPr/>
          </p:nvGrpSpPr>
          <p:grpSpPr>
            <a:xfrm>
              <a:off x="7020272" y="5301208"/>
              <a:ext cx="1058177" cy="432048"/>
              <a:chOff x="8625450" y="5229200"/>
              <a:chExt cx="1058177" cy="432048"/>
            </a:xfrm>
          </p:grpSpPr>
          <p:sp>
            <p:nvSpPr>
              <p:cNvPr id="21" name="爆炸形 2 32"/>
              <p:cNvSpPr/>
              <p:nvPr/>
            </p:nvSpPr>
            <p:spPr>
              <a:xfrm>
                <a:off x="8748464" y="5229200"/>
                <a:ext cx="720080" cy="432048"/>
              </a:xfrm>
              <a:prstGeom prst="irregularSeal2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2" name="文本框 18"/>
              <p:cNvSpPr txBox="1"/>
              <p:nvPr/>
            </p:nvSpPr>
            <p:spPr>
              <a:xfrm>
                <a:off x="8625450" y="5229200"/>
                <a:ext cx="1058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AB0005"/>
                    </a:solidFill>
                  </a:rPr>
                  <a:t>I</a:t>
                </a:r>
                <a:r>
                  <a:rPr kumimoji="1" lang="en-US" altLang="zh-CN" b="1" dirty="0" smtClean="0">
                    <a:solidFill>
                      <a:srgbClr val="AB0005"/>
                    </a:solidFill>
                  </a:rPr>
                  <a:t>nterrupt</a:t>
                </a:r>
                <a:endParaRPr kumimoji="1" lang="zh-CN" altLang="en-US" b="1" dirty="0">
                  <a:solidFill>
                    <a:srgbClr val="AB0005"/>
                  </a:solidFill>
                </a:endParaRPr>
              </a:p>
            </p:txBody>
          </p:sp>
        </p:grpSp>
        <p:cxnSp>
          <p:nvCxnSpPr>
            <p:cNvPr id="23" name="直线箭头连接符 35"/>
            <p:cNvCxnSpPr/>
            <p:nvPr/>
          </p:nvCxnSpPr>
          <p:spPr>
            <a:xfrm>
              <a:off x="8078449" y="5485874"/>
              <a:ext cx="335863" cy="9074"/>
            </a:xfrm>
            <a:prstGeom prst="straightConnector1">
              <a:avLst/>
            </a:prstGeom>
            <a:ln>
              <a:solidFill>
                <a:srgbClr val="AB0005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 Box 6"/>
            <p:cNvSpPr txBox="1">
              <a:spLocks noChangeArrowheads="1"/>
            </p:cNvSpPr>
            <p:nvPr/>
          </p:nvSpPr>
          <p:spPr bwMode="auto">
            <a:xfrm>
              <a:off x="5004048" y="4221088"/>
              <a:ext cx="1187240" cy="33855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Process </a:t>
              </a:r>
              <a:r>
                <a:rPr lang="en-US" sz="1600" dirty="0" smtClean="0">
                  <a:solidFill>
                    <a:schemeClr val="bg2">
                      <a:lumMod val="10000"/>
                    </a:schemeClr>
                  </a:solidFill>
                </a:rPr>
                <a:t>0</a:t>
              </a:r>
              <a:endParaRPr lang="en-US" sz="16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graphicFrame>
        <p:nvGraphicFramePr>
          <p:cNvPr id="25" name="图表 3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9549190"/>
              </p:ext>
            </p:extLst>
          </p:nvPr>
        </p:nvGraphicFramePr>
        <p:xfrm>
          <a:off x="4909431" y="3491857"/>
          <a:ext cx="4119444" cy="19183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6" name="文本框 38"/>
          <p:cNvSpPr txBox="1"/>
          <p:nvPr/>
        </p:nvSpPr>
        <p:spPr>
          <a:xfrm>
            <a:off x="5334000" y="3199469"/>
            <a:ext cx="330590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300" b="1" dirty="0" smtClean="0">
                <a:solidFill>
                  <a:schemeClr val="tx1">
                    <a:lumMod val="50000"/>
                  </a:schemeClr>
                </a:solidFill>
              </a:rPr>
              <a:t>DMAPP-based </a:t>
            </a:r>
            <a:r>
              <a:rPr kumimoji="1" lang="en-US" altLang="zh-CN" sz="1300" b="1" dirty="0" smtClean="0">
                <a:solidFill>
                  <a:schemeClr val="tx1">
                    <a:lumMod val="50000"/>
                  </a:schemeClr>
                </a:solidFill>
              </a:rPr>
              <a:t>ASYNC overhead on Cray XC30</a:t>
            </a:r>
            <a:endParaRPr kumimoji="1" lang="zh-CN" altLang="en-US" sz="13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8" name="矩形 40"/>
          <p:cNvSpPr/>
          <p:nvPr/>
        </p:nvSpPr>
        <p:spPr>
          <a:xfrm>
            <a:off x="2708653" y="5231924"/>
            <a:ext cx="361250" cy="245818"/>
          </a:xfrm>
          <a:prstGeom prst="rect">
            <a:avLst/>
          </a:prstGeom>
          <a:gradFill flip="none" rotWithShape="1">
            <a:gsLst>
              <a:gs pos="0">
                <a:srgbClr val="EB8822"/>
              </a:gs>
              <a:gs pos="100000">
                <a:srgbClr val="FF6600"/>
              </a:gs>
            </a:gsLst>
            <a:lin ang="5640000" scaled="0"/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2743200" y="5209346"/>
            <a:ext cx="641714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600" b="1" dirty="0" smtClean="0">
                <a:solidFill>
                  <a:srgbClr val="984807"/>
                </a:solidFill>
              </a:rPr>
              <a:t>WAIT</a:t>
            </a:r>
            <a:endParaRPr lang="en-US" sz="1600" b="1" dirty="0">
              <a:solidFill>
                <a:srgbClr val="984807"/>
              </a:solidFill>
            </a:endParaRPr>
          </a:p>
        </p:txBody>
      </p:sp>
      <p:sp>
        <p:nvSpPr>
          <p:cNvPr id="30" name="矩形 12"/>
          <p:cNvSpPr/>
          <p:nvPr/>
        </p:nvSpPr>
        <p:spPr>
          <a:xfrm>
            <a:off x="2743567" y="3971091"/>
            <a:ext cx="328712" cy="315603"/>
          </a:xfrm>
          <a:prstGeom prst="rect">
            <a:avLst/>
          </a:prstGeom>
          <a:gradFill flip="none" rotWithShape="1">
            <a:gsLst>
              <a:gs pos="0">
                <a:srgbClr val="EB8822"/>
              </a:gs>
              <a:gs pos="100000">
                <a:srgbClr val="FF6600"/>
              </a:gs>
            </a:gsLst>
            <a:lin ang="5640000" scaled="0"/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 Box 8"/>
          <p:cNvSpPr txBox="1">
            <a:spLocks noChangeArrowheads="1"/>
          </p:cNvSpPr>
          <p:nvPr/>
        </p:nvSpPr>
        <p:spPr bwMode="auto">
          <a:xfrm>
            <a:off x="2762888" y="3937168"/>
            <a:ext cx="681918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600" b="1" dirty="0" smtClean="0">
                <a:solidFill>
                  <a:srgbClr val="984807"/>
                </a:solidFill>
              </a:rPr>
              <a:t>IRECV</a:t>
            </a:r>
            <a:endParaRPr lang="en-US" sz="1600" b="1" dirty="0">
              <a:solidFill>
                <a:srgbClr val="984807"/>
              </a:solidFill>
            </a:endParaRPr>
          </a:p>
        </p:txBody>
      </p:sp>
      <p:sp>
        <p:nvSpPr>
          <p:cNvPr id="38" name="Freeform 37"/>
          <p:cNvSpPr/>
          <p:nvPr/>
        </p:nvSpPr>
        <p:spPr bwMode="auto">
          <a:xfrm>
            <a:off x="1712156" y="5049584"/>
            <a:ext cx="2340628" cy="338328"/>
          </a:xfrm>
          <a:custGeom>
            <a:avLst/>
            <a:gdLst>
              <a:gd name="connsiteX0" fmla="*/ 2340628 w 2340628"/>
              <a:gd name="connsiteY0" fmla="*/ 0 h 338328"/>
              <a:gd name="connsiteX1" fmla="*/ 36340 w 2340628"/>
              <a:gd name="connsiteY1" fmla="*/ 228600 h 338328"/>
              <a:gd name="connsiteX2" fmla="*/ 868444 w 2340628"/>
              <a:gd name="connsiteY2" fmla="*/ 338328 h 338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0628" h="338328">
                <a:moveTo>
                  <a:pt x="2340628" y="0"/>
                </a:moveTo>
                <a:cubicBezTo>
                  <a:pt x="1311166" y="86106"/>
                  <a:pt x="281704" y="172212"/>
                  <a:pt x="36340" y="228600"/>
                </a:cubicBezTo>
                <a:cubicBezTo>
                  <a:pt x="-209024" y="284988"/>
                  <a:pt x="868444" y="338328"/>
                  <a:pt x="868444" y="338328"/>
                </a:cubicBezTo>
              </a:path>
            </a:pathLst>
          </a:custGeom>
          <a:noFill/>
          <a:ln w="28575" cap="flat" cmpd="sng" algn="ctr">
            <a:solidFill>
              <a:schemeClr val="accent6">
                <a:lumMod val="50000"/>
              </a:schemeClr>
            </a:solidFill>
            <a:prstDash val="dash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55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Casper: P</a:t>
            </a:r>
            <a:r>
              <a:rPr lang="en-US" altLang="zh-CN" dirty="0" smtClean="0"/>
              <a:t>rocess</a:t>
            </a:r>
            <a:r>
              <a:rPr lang="en-US" altLang="zh-CN" dirty="0"/>
              <a:t>-based </a:t>
            </a:r>
            <a:r>
              <a:rPr lang="en-US" altLang="zh-CN" dirty="0" smtClean="0"/>
              <a:t>Asynchronous Progress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/>
              <a:t>M</a:t>
            </a:r>
            <a:r>
              <a:rPr lang="en-US" altLang="zh-CN" sz="2000" b="1" dirty="0" smtClean="0"/>
              <a:t>ulti</a:t>
            </a:r>
            <a:r>
              <a:rPr lang="en-US" altLang="zh-CN" sz="2000" b="1" dirty="0"/>
              <a:t>- and </a:t>
            </a:r>
            <a:r>
              <a:rPr lang="en-US" altLang="zh-CN" sz="2000" b="1" dirty="0" smtClean="0"/>
              <a:t>many</a:t>
            </a:r>
            <a:r>
              <a:rPr lang="en-US" altLang="zh-CN" sz="2000" b="1" dirty="0"/>
              <a:t>-</a:t>
            </a:r>
            <a:r>
              <a:rPr lang="en-US" altLang="zh-CN" sz="2000" b="1" dirty="0" smtClean="0"/>
              <a:t>core architectures</a:t>
            </a:r>
          </a:p>
          <a:p>
            <a:pPr lvl="1"/>
            <a:r>
              <a:rPr lang="en-US" altLang="zh-CN" sz="1800" dirty="0" smtClean="0"/>
              <a:t>Rapidly growing number </a:t>
            </a:r>
            <a:r>
              <a:rPr lang="en-US" altLang="zh-CN" sz="1800" dirty="0"/>
              <a:t>of </a:t>
            </a:r>
            <a:r>
              <a:rPr lang="en-US" altLang="zh-CN" sz="1800" dirty="0" smtClean="0"/>
              <a:t>cores</a:t>
            </a:r>
          </a:p>
          <a:p>
            <a:pPr lvl="1"/>
            <a:r>
              <a:rPr lang="en-US" altLang="zh-CN" sz="1800" b="1" i="1" dirty="0"/>
              <a:t>Not all of the cores are always keeping busy</a:t>
            </a:r>
          </a:p>
          <a:p>
            <a:r>
              <a:rPr lang="en-US" altLang="zh-CN" sz="2000" b="1" dirty="0" smtClean="0"/>
              <a:t>Casper</a:t>
            </a:r>
            <a:endParaRPr lang="en-US" altLang="zh-CN" sz="2000" b="1" baseline="30000" dirty="0" smtClean="0"/>
          </a:p>
          <a:p>
            <a:pPr lvl="1"/>
            <a:r>
              <a:rPr kumimoji="1" lang="en-US" altLang="zh-CN" sz="1800" dirty="0"/>
              <a:t>Dedicating </a:t>
            </a:r>
            <a:r>
              <a:rPr kumimoji="1" lang="en-US" altLang="zh-CN" sz="1800" b="1" dirty="0"/>
              <a:t>arbitrary number of cores to “ghost processes”</a:t>
            </a:r>
          </a:p>
          <a:p>
            <a:pPr lvl="1"/>
            <a:r>
              <a:rPr kumimoji="1" lang="en-US" altLang="zh-CN" sz="1800" dirty="0"/>
              <a:t>Ghost process triggers progress for MPI communication on user processes</a:t>
            </a:r>
          </a:p>
          <a:p>
            <a:pPr lvl="1"/>
            <a:r>
              <a:rPr kumimoji="1" lang="en-US" altLang="zh-CN" sz="1800" b="1" dirty="0"/>
              <a:t>Portable</a:t>
            </a:r>
            <a:r>
              <a:rPr kumimoji="1" lang="en-US" altLang="zh-CN" sz="1800" dirty="0"/>
              <a:t> PMPI profiling interface based design</a:t>
            </a:r>
          </a:p>
          <a:p>
            <a:pPr lvl="1"/>
            <a:endParaRPr kumimoji="1"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kumimoji="1" lang="pt-BR" altLang="zh-CN" smtClean="0"/>
              <a:t>HPCC 2017, Bangkok</a:t>
            </a:r>
            <a:endParaRPr kumimoji="1" lang="zh-CN" altLang="en-US" dirty="0" smtClean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3A15C888-2FE0-064A-A66D-AC7112397BAA}" type="slidenum">
              <a:rPr kumimoji="1" lang="zh-CN" altLang="en-US" smtClean="0"/>
              <a:t>6</a:t>
            </a:fld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83568" y="4306833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60" name="文本框 111"/>
          <p:cNvSpPr txBox="1"/>
          <p:nvPr/>
        </p:nvSpPr>
        <p:spPr>
          <a:xfrm>
            <a:off x="6103370" y="1137757"/>
            <a:ext cx="925807" cy="226738"/>
          </a:xfrm>
          <a:prstGeom prst="rect">
            <a:avLst/>
          </a:prstGeom>
          <a:noFill/>
        </p:spPr>
        <p:txBody>
          <a:bodyPr wrap="none" lIns="86733" tIns="43368" rIns="86733" bIns="43368" rtlCol="0">
            <a:spAutoFit/>
          </a:bodyPr>
          <a:lstStyle/>
          <a:p>
            <a:pPr defTabSz="86733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i="1" kern="0" dirty="0">
                <a:solidFill>
                  <a:sysClr val="windowText" lastClr="000000">
                    <a:lumMod val="50000"/>
                  </a:sysClr>
                </a:solidFill>
                <a:latin typeface="Arial" charset="0"/>
                <a:ea typeface="Arial" charset="0"/>
                <a:cs typeface="Arial" charset="0"/>
              </a:rPr>
              <a:t>RMA Image</a:t>
            </a:r>
            <a:endParaRPr lang="zh-CN" altLang="en-US" sz="1200" b="1" i="1" kern="0" dirty="0">
              <a:solidFill>
                <a:sysClr val="windowText" lastClr="000000">
                  <a:lumMod val="50000"/>
                </a:sys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1" name="矩形 130"/>
          <p:cNvSpPr/>
          <p:nvPr/>
        </p:nvSpPr>
        <p:spPr bwMode="auto">
          <a:xfrm>
            <a:off x="5638800" y="1037083"/>
            <a:ext cx="3048000" cy="13251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6733" tIns="43368" rIns="86733" bIns="43368" numCol="1" rtlCol="0" anchor="t" anchorCtr="0" compatLnSpc="1">
            <a:prstTxWarp prst="textNoShape">
              <a:avLst/>
            </a:prstTxWarp>
          </a:bodyPr>
          <a:lstStyle/>
          <a:p>
            <a:pPr algn="ctr" defTabSz="867214" ea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b="1" kern="0">
                <a:solidFill>
                  <a:sysClr val="windowText" lastClr="000000"/>
                </a:solidFill>
                <a:latin typeface="Arial" charset="0"/>
                <a:ea typeface="Arial" charset="0"/>
                <a:cs typeface="Arial" charset="0"/>
              </a:rPr>
              <a:t>Computing </a:t>
            </a:r>
            <a:r>
              <a:rPr lang="en-US" altLang="zh-CN" sz="1200" b="1" kern="0" smtClean="0">
                <a:solidFill>
                  <a:sysClr val="windowText" lastClr="000000"/>
                </a:solidFill>
                <a:latin typeface="Arial" charset="0"/>
                <a:ea typeface="Arial" charset="0"/>
                <a:cs typeface="Arial" charset="0"/>
              </a:rPr>
              <a:t>Node</a:t>
            </a:r>
            <a:endParaRPr lang="zh-CN" altLang="en-US" sz="1200" b="1" kern="0" dirty="0">
              <a:solidFill>
                <a:sysClr val="windowText" lastClr="0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90600" y="4330947"/>
            <a:ext cx="3969580" cy="1568414"/>
            <a:chOff x="1288221" y="4894634"/>
            <a:chExt cx="2188928" cy="980613"/>
          </a:xfrm>
        </p:grpSpPr>
        <p:sp>
          <p:nvSpPr>
            <p:cNvPr id="89" name="矩形 389"/>
            <p:cNvSpPr/>
            <p:nvPr/>
          </p:nvSpPr>
          <p:spPr bwMode="auto">
            <a:xfrm>
              <a:off x="2600669" y="5598529"/>
              <a:ext cx="429788" cy="27432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67337" eaLnBrk="1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b="1" dirty="0" err="1" smtClean="0">
                  <a:solidFill>
                    <a:schemeClr val="bg2">
                      <a:lumMod val="10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IntelMPI</a:t>
              </a:r>
              <a:endParaRPr lang="zh-CN" altLang="en-US" sz="1200" b="1" dirty="0">
                <a:solidFill>
                  <a:schemeClr val="bg2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0" name="矩形 390"/>
            <p:cNvSpPr/>
            <p:nvPr/>
          </p:nvSpPr>
          <p:spPr bwMode="auto">
            <a:xfrm>
              <a:off x="2109117" y="5598529"/>
              <a:ext cx="479590" cy="27432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67337" eaLnBrk="1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b="1" dirty="0">
                  <a:solidFill>
                    <a:schemeClr val="bg2">
                      <a:lumMod val="10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MVAPICH</a:t>
              </a:r>
              <a:endParaRPr lang="zh-CN" altLang="en-US" sz="1200" b="1" dirty="0">
                <a:solidFill>
                  <a:schemeClr val="bg2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1" name="矩形 391"/>
            <p:cNvSpPr/>
            <p:nvPr/>
          </p:nvSpPr>
          <p:spPr bwMode="auto">
            <a:xfrm>
              <a:off x="3044177" y="5598529"/>
              <a:ext cx="429788" cy="27432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67337" eaLnBrk="1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b="1" dirty="0" err="1" smtClean="0">
                  <a:solidFill>
                    <a:schemeClr val="bg2">
                      <a:lumMod val="10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CrayMPI</a:t>
              </a:r>
              <a:endParaRPr lang="zh-CN" altLang="en-US" sz="1200" b="1" dirty="0">
                <a:solidFill>
                  <a:schemeClr val="bg2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2" name="矩形 393"/>
            <p:cNvSpPr/>
            <p:nvPr/>
          </p:nvSpPr>
          <p:spPr bwMode="auto">
            <a:xfrm>
              <a:off x="1288221" y="5600927"/>
              <a:ext cx="345040" cy="27432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67337" eaLnBrk="1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b="1" dirty="0">
                  <a:solidFill>
                    <a:schemeClr val="bg2">
                      <a:lumMod val="10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MPICH</a:t>
              </a:r>
              <a:endParaRPr lang="zh-CN" altLang="en-US" sz="1200" b="1" dirty="0">
                <a:solidFill>
                  <a:schemeClr val="bg2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3" name="矩形 394"/>
            <p:cNvSpPr/>
            <p:nvPr/>
          </p:nvSpPr>
          <p:spPr bwMode="auto">
            <a:xfrm>
              <a:off x="1646063" y="5598529"/>
              <a:ext cx="448449" cy="27432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67337" eaLnBrk="1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b="1" dirty="0" err="1">
                  <a:solidFill>
                    <a:schemeClr val="bg2">
                      <a:lumMod val="10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OpenMPI</a:t>
              </a:r>
              <a:endParaRPr lang="zh-CN" altLang="en-US" sz="1200" b="1" dirty="0">
                <a:solidFill>
                  <a:schemeClr val="bg2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4" name="剪去单角的矩形 396"/>
            <p:cNvSpPr/>
            <p:nvPr/>
          </p:nvSpPr>
          <p:spPr bwMode="auto">
            <a:xfrm>
              <a:off x="1290254" y="4894634"/>
              <a:ext cx="1478080" cy="212882"/>
            </a:xfrm>
            <a:prstGeom prst="snip1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5" name="剪去单角的矩形 397"/>
            <p:cNvSpPr/>
            <p:nvPr/>
          </p:nvSpPr>
          <p:spPr bwMode="auto">
            <a:xfrm>
              <a:off x="1566097" y="5001075"/>
              <a:ext cx="1478080" cy="212882"/>
            </a:xfrm>
            <a:prstGeom prst="snip1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6" name="剪去单角的矩形 398"/>
            <p:cNvSpPr/>
            <p:nvPr/>
          </p:nvSpPr>
          <p:spPr bwMode="auto">
            <a:xfrm>
              <a:off x="1981200" y="5068167"/>
              <a:ext cx="1478080" cy="212882"/>
            </a:xfrm>
            <a:prstGeom prst="snip1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b="1" dirty="0">
                  <a:solidFill>
                    <a:schemeClr val="bg2">
                      <a:lumMod val="10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APPLICATIONS</a:t>
              </a:r>
              <a:endParaRPr lang="zh-CN" altLang="en-US" sz="1200" b="1" dirty="0">
                <a:solidFill>
                  <a:schemeClr val="bg2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4" name="矩形 395"/>
            <p:cNvSpPr/>
            <p:nvPr/>
          </p:nvSpPr>
          <p:spPr bwMode="auto">
            <a:xfrm>
              <a:off x="1290253" y="5344655"/>
              <a:ext cx="2186896" cy="16659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67337" eaLnBrk="1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CASPER</a:t>
              </a:r>
              <a:endParaRPr lang="zh-CN" altLang="en-US" sz="12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695512" y="1402673"/>
            <a:ext cx="1411093" cy="874378"/>
            <a:chOff x="5695512" y="1402673"/>
            <a:chExt cx="1411093" cy="874378"/>
          </a:xfrm>
        </p:grpSpPr>
        <p:sp>
          <p:nvSpPr>
            <p:cNvPr id="63" name="矩形 131"/>
            <p:cNvSpPr/>
            <p:nvPr/>
          </p:nvSpPr>
          <p:spPr bwMode="auto">
            <a:xfrm>
              <a:off x="5695512" y="1402673"/>
              <a:ext cx="1411093" cy="874378"/>
            </a:xfrm>
            <a:prstGeom prst="rect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3368" rIns="0" bIns="4336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67337" eaLnBrk="1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kern="0" dirty="0">
                  <a:solidFill>
                    <a:sysClr val="windowText" lastClr="000000"/>
                  </a:solidFill>
                  <a:latin typeface="Arial" charset="0"/>
                  <a:ea typeface="Arial" charset="0"/>
                  <a:cs typeface="Arial" charset="0"/>
                </a:rPr>
                <a:t>Socket 0</a:t>
              </a:r>
              <a:endParaRPr lang="zh-CN" altLang="en-US" sz="1200" b="1" kern="0" dirty="0">
                <a:solidFill>
                  <a:sysClr val="windowText" lastClr="00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5" name="圆角矩形 132"/>
            <p:cNvSpPr/>
            <p:nvPr/>
          </p:nvSpPr>
          <p:spPr>
            <a:xfrm>
              <a:off x="5756484" y="1729141"/>
              <a:ext cx="260875" cy="257160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lIns="0" tIns="43368" rIns="0" bIns="43368" rtlCol="0" anchor="ctr"/>
            <a:lstStyle/>
            <a:p>
              <a:pPr algn="ctr" defTabSz="86733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 kern="0" dirty="0">
                <a:solidFill>
                  <a:sysClr val="windowText" lastClr="00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6" name="圆角矩形 133"/>
            <p:cNvSpPr/>
            <p:nvPr/>
          </p:nvSpPr>
          <p:spPr>
            <a:xfrm>
              <a:off x="6082756" y="1722257"/>
              <a:ext cx="260875" cy="257160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lIns="0" tIns="43368" rIns="0" bIns="43368" rtlCol="0" anchor="ctr"/>
            <a:lstStyle/>
            <a:p>
              <a:pPr algn="ctr" defTabSz="86733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 kern="0" dirty="0">
                <a:solidFill>
                  <a:sysClr val="windowText" lastClr="00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7" name="圆角矩形 134"/>
            <p:cNvSpPr/>
            <p:nvPr/>
          </p:nvSpPr>
          <p:spPr>
            <a:xfrm>
              <a:off x="5753085" y="1983908"/>
              <a:ext cx="260875" cy="257160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lIns="0" tIns="43368" rIns="0" bIns="43368" rtlCol="0" anchor="ctr"/>
            <a:lstStyle/>
            <a:p>
              <a:pPr algn="ctr" defTabSz="86733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 kern="0" dirty="0">
                <a:solidFill>
                  <a:sysClr val="windowText" lastClr="00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8" name="圆角矩形 135"/>
            <p:cNvSpPr/>
            <p:nvPr/>
          </p:nvSpPr>
          <p:spPr>
            <a:xfrm>
              <a:off x="6749525" y="1981200"/>
              <a:ext cx="260875" cy="257160"/>
            </a:xfrm>
            <a:prstGeom prst="roundRect">
              <a:avLst/>
            </a:prstGeom>
            <a:solidFill>
              <a:schemeClr val="accent6"/>
            </a:solidFill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43368" rIns="0" bIns="43368"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kern="0" dirty="0">
                  <a:latin typeface="Arial" charset="0"/>
                  <a:ea typeface="Arial" charset="0"/>
                  <a:cs typeface="Arial" charset="0"/>
                </a:rPr>
                <a:t>G</a:t>
              </a:r>
              <a:endParaRPr lang="zh-CN" altLang="en-US" sz="1200" kern="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5" name="圆角矩形 133"/>
            <p:cNvSpPr/>
            <p:nvPr/>
          </p:nvSpPr>
          <p:spPr>
            <a:xfrm>
              <a:off x="6077201" y="1989587"/>
              <a:ext cx="260875" cy="257160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lIns="0" tIns="43368" rIns="0" bIns="43368" rtlCol="0" anchor="ctr"/>
            <a:lstStyle/>
            <a:p>
              <a:pPr algn="ctr" defTabSz="86733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 kern="0" dirty="0">
                <a:solidFill>
                  <a:sysClr val="windowText" lastClr="00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6" name="圆角矩形 132"/>
            <p:cNvSpPr/>
            <p:nvPr/>
          </p:nvSpPr>
          <p:spPr>
            <a:xfrm>
              <a:off x="6417200" y="1720151"/>
              <a:ext cx="260875" cy="257160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lIns="0" tIns="43368" rIns="0" bIns="43368" rtlCol="0" anchor="ctr"/>
            <a:lstStyle/>
            <a:p>
              <a:pPr algn="ctr" defTabSz="86733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 kern="0" dirty="0">
                <a:solidFill>
                  <a:sysClr val="windowText" lastClr="00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7" name="圆角矩形 133"/>
            <p:cNvSpPr/>
            <p:nvPr/>
          </p:nvSpPr>
          <p:spPr>
            <a:xfrm>
              <a:off x="6743472" y="1713267"/>
              <a:ext cx="260875" cy="257160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lIns="0" tIns="43368" rIns="0" bIns="43368" rtlCol="0" anchor="ctr"/>
            <a:lstStyle/>
            <a:p>
              <a:pPr algn="ctr" defTabSz="86733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 kern="0" dirty="0">
                <a:solidFill>
                  <a:sysClr val="windowText" lastClr="00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8" name="圆角矩形 134"/>
            <p:cNvSpPr/>
            <p:nvPr/>
          </p:nvSpPr>
          <p:spPr>
            <a:xfrm>
              <a:off x="6413801" y="1974918"/>
              <a:ext cx="260875" cy="257160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lIns="0" tIns="43368" rIns="0" bIns="43368" rtlCol="0" anchor="ctr"/>
            <a:lstStyle/>
            <a:p>
              <a:pPr algn="ctr" defTabSz="86733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 kern="0" dirty="0">
                <a:solidFill>
                  <a:sysClr val="windowText" lastClr="00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7199918" y="1396974"/>
            <a:ext cx="1411093" cy="874378"/>
            <a:chOff x="5695512" y="1402673"/>
            <a:chExt cx="1411093" cy="874378"/>
          </a:xfrm>
        </p:grpSpPr>
        <p:sp>
          <p:nvSpPr>
            <p:cNvPr id="151" name="矩形 131"/>
            <p:cNvSpPr/>
            <p:nvPr/>
          </p:nvSpPr>
          <p:spPr bwMode="auto">
            <a:xfrm>
              <a:off x="5695512" y="1402673"/>
              <a:ext cx="1411093" cy="874378"/>
            </a:xfrm>
            <a:prstGeom prst="rect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3368" rIns="0" bIns="4336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67337" eaLnBrk="1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kern="0" dirty="0">
                  <a:solidFill>
                    <a:sysClr val="windowText" lastClr="000000"/>
                  </a:solidFill>
                  <a:latin typeface="Arial" charset="0"/>
                  <a:ea typeface="Arial" charset="0"/>
                  <a:cs typeface="Arial" charset="0"/>
                </a:rPr>
                <a:t>Socket </a:t>
              </a:r>
              <a:r>
                <a:rPr lang="en-US" altLang="zh-CN" sz="1200" b="1" kern="0" dirty="0" smtClean="0">
                  <a:solidFill>
                    <a:sysClr val="windowText" lastClr="000000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zh-CN" altLang="en-US" sz="1200" b="1" kern="0" dirty="0">
                <a:solidFill>
                  <a:sysClr val="windowText" lastClr="00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52" name="圆角矩形 132"/>
            <p:cNvSpPr/>
            <p:nvPr/>
          </p:nvSpPr>
          <p:spPr>
            <a:xfrm>
              <a:off x="5756484" y="1729141"/>
              <a:ext cx="260875" cy="257160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lIns="0" tIns="43368" rIns="0" bIns="43368" rtlCol="0" anchor="ctr"/>
            <a:lstStyle/>
            <a:p>
              <a:pPr algn="ctr" defTabSz="86733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 kern="0" dirty="0">
                <a:solidFill>
                  <a:sysClr val="windowText" lastClr="00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53" name="圆角矩形 133"/>
            <p:cNvSpPr/>
            <p:nvPr/>
          </p:nvSpPr>
          <p:spPr>
            <a:xfrm>
              <a:off x="6082756" y="1722257"/>
              <a:ext cx="260875" cy="257160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lIns="0" tIns="43368" rIns="0" bIns="43368" rtlCol="0" anchor="ctr"/>
            <a:lstStyle/>
            <a:p>
              <a:pPr algn="ctr" defTabSz="86733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 kern="0" dirty="0">
                <a:solidFill>
                  <a:sysClr val="windowText" lastClr="00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54" name="圆角矩形 134"/>
            <p:cNvSpPr/>
            <p:nvPr/>
          </p:nvSpPr>
          <p:spPr>
            <a:xfrm>
              <a:off x="5753085" y="1983908"/>
              <a:ext cx="260875" cy="257160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lIns="0" tIns="43368" rIns="0" bIns="43368" rtlCol="0" anchor="ctr"/>
            <a:lstStyle/>
            <a:p>
              <a:pPr algn="ctr" defTabSz="86733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 kern="0" dirty="0">
                <a:solidFill>
                  <a:sysClr val="windowText" lastClr="00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55" name="圆角矩形 135"/>
            <p:cNvSpPr/>
            <p:nvPr/>
          </p:nvSpPr>
          <p:spPr>
            <a:xfrm>
              <a:off x="6742062" y="1967241"/>
              <a:ext cx="260875" cy="257160"/>
            </a:xfrm>
            <a:prstGeom prst="roundRect">
              <a:avLst/>
            </a:prstGeom>
            <a:solidFill>
              <a:schemeClr val="accent6"/>
            </a:solidFill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43368" rIns="0" bIns="43368"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kern="0" dirty="0">
                  <a:latin typeface="Arial" charset="0"/>
                  <a:ea typeface="Arial" charset="0"/>
                  <a:cs typeface="Arial" charset="0"/>
                </a:rPr>
                <a:t>G</a:t>
              </a:r>
              <a:endParaRPr lang="zh-CN" altLang="en-US" sz="1200" kern="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56" name="圆角矩形 133"/>
            <p:cNvSpPr/>
            <p:nvPr/>
          </p:nvSpPr>
          <p:spPr>
            <a:xfrm>
              <a:off x="6077201" y="1989587"/>
              <a:ext cx="260875" cy="257160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lIns="0" tIns="43368" rIns="0" bIns="43368" rtlCol="0" anchor="ctr"/>
            <a:lstStyle/>
            <a:p>
              <a:pPr algn="ctr" defTabSz="86733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 kern="0" dirty="0">
                <a:solidFill>
                  <a:sysClr val="windowText" lastClr="00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57" name="圆角矩形 132"/>
            <p:cNvSpPr/>
            <p:nvPr/>
          </p:nvSpPr>
          <p:spPr>
            <a:xfrm>
              <a:off x="6417200" y="1720151"/>
              <a:ext cx="260875" cy="257160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lIns="0" tIns="43368" rIns="0" bIns="43368" rtlCol="0" anchor="ctr"/>
            <a:lstStyle/>
            <a:p>
              <a:pPr algn="ctr" defTabSz="86733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 kern="0" dirty="0">
                <a:solidFill>
                  <a:sysClr val="windowText" lastClr="00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58" name="圆角矩形 133"/>
            <p:cNvSpPr/>
            <p:nvPr/>
          </p:nvSpPr>
          <p:spPr>
            <a:xfrm>
              <a:off x="6743472" y="1713267"/>
              <a:ext cx="260875" cy="257160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lIns="0" tIns="43368" rIns="0" bIns="43368" rtlCol="0" anchor="ctr"/>
            <a:lstStyle/>
            <a:p>
              <a:pPr algn="ctr" defTabSz="86733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 kern="0" dirty="0">
                <a:solidFill>
                  <a:sysClr val="windowText" lastClr="00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59" name="圆角矩形 134"/>
            <p:cNvSpPr/>
            <p:nvPr/>
          </p:nvSpPr>
          <p:spPr>
            <a:xfrm>
              <a:off x="6413801" y="1974918"/>
              <a:ext cx="260875" cy="257160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lIns="0" tIns="43368" rIns="0" bIns="43368" rtlCol="0" anchor="ctr"/>
            <a:lstStyle/>
            <a:p>
              <a:pPr algn="ctr" defTabSz="86733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 kern="0" dirty="0">
                <a:solidFill>
                  <a:sysClr val="windowText" lastClr="00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785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 bwMode="auto">
          <a:xfrm>
            <a:off x="6076352" y="1802478"/>
            <a:ext cx="2762848" cy="1408534"/>
          </a:xfrm>
          <a:prstGeom prst="roundRect">
            <a:avLst>
              <a:gd name="adj" fmla="val 5957"/>
            </a:avLst>
          </a:prstGeom>
          <a:solidFill>
            <a:srgbClr val="DDF3C8"/>
          </a:solidFill>
          <a:ln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Calibri" pitchFamily="34" charset="0"/>
              </a:rPr>
              <a:t>Casper Runtime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Casper </a:t>
            </a:r>
            <a:r>
              <a:rPr lang="en-US" altLang="zh-CN" dirty="0"/>
              <a:t>Basic </a:t>
            </a:r>
            <a:r>
              <a:rPr lang="en-US" altLang="zh-CN" dirty="0" smtClean="0"/>
              <a:t>Framework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5621909" cy="5181600"/>
          </a:xfrm>
        </p:spPr>
        <p:txBody>
          <a:bodyPr>
            <a:normAutofit/>
          </a:bodyPr>
          <a:lstStyle/>
          <a:p>
            <a:pPr marL="342900" lvl="2" indent="-342900">
              <a:buFont typeface="Wingdings" pitchFamily="2" charset="2"/>
              <a:buChar char="§"/>
            </a:pPr>
            <a:r>
              <a:rPr lang="en-US" altLang="zh-CN" sz="2000" b="1" dirty="0">
                <a:ea typeface="+mn-ea"/>
                <a:cs typeface="+mn-cs"/>
              </a:rPr>
              <a:t>Ghost </a:t>
            </a:r>
            <a:r>
              <a:rPr lang="en-US" altLang="zh-CN" sz="2000" b="1" dirty="0" smtClean="0">
                <a:ea typeface="+mn-ea"/>
                <a:cs typeface="+mn-cs"/>
              </a:rPr>
              <a:t>Isolation</a:t>
            </a:r>
          </a:p>
          <a:p>
            <a:pPr lvl="1">
              <a:buFont typeface="Wingdings" pitchFamily="2" charset="2"/>
              <a:buChar char="–"/>
            </a:pPr>
            <a:r>
              <a:rPr lang="en-US" altLang="zh-CN" dirty="0"/>
              <a:t>Transparently replace MPI_COMM_WORLD </a:t>
            </a:r>
            <a:r>
              <a:rPr lang="en-US" altLang="zh-CN" dirty="0" smtClean="0"/>
              <a:t>by </a:t>
            </a:r>
            <a:r>
              <a:rPr lang="en-US" altLang="zh-CN" b="1" dirty="0" smtClean="0"/>
              <a:t>COMM_USER_WORLD</a:t>
            </a:r>
            <a:endParaRPr lang="en-US" altLang="zh-CN" sz="2400" b="1" dirty="0" smtClean="0">
              <a:ea typeface="+mn-ea"/>
              <a:cs typeface="+mn-cs"/>
            </a:endParaRPr>
          </a:p>
          <a:p>
            <a:pPr marL="742950" lvl="2" indent="-342900">
              <a:buFont typeface="+mj-lt"/>
              <a:buAutoNum type="arabicPeriod"/>
            </a:pPr>
            <a:endParaRPr lang="en-US" altLang="zh-CN" sz="2400" b="1" dirty="0">
              <a:ea typeface="+mn-ea"/>
              <a:cs typeface="+mn-cs"/>
            </a:endParaRPr>
          </a:p>
          <a:p>
            <a:pPr marL="742950" lvl="2" indent="-342900">
              <a:buFont typeface="+mj-lt"/>
              <a:buAutoNum type="arabicPeriod"/>
            </a:pPr>
            <a:endParaRPr lang="en-US" altLang="zh-CN" sz="2400" b="1" dirty="0">
              <a:ea typeface="+mn-ea"/>
              <a:cs typeface="+mn-cs"/>
            </a:endParaRPr>
          </a:p>
          <a:p>
            <a:endParaRPr lang="en-US" altLang="zh-CN" sz="20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kumimoji="1" lang="pt-BR" altLang="zh-CN" smtClean="0">
                <a:solidFill>
                  <a:schemeClr val="tx2"/>
                </a:solidFill>
                <a:latin typeface="Calibri"/>
                <a:ea typeface="宋体"/>
              </a:rPr>
              <a:t>HPCC 2017, Bangkok</a:t>
            </a:r>
            <a:endParaRPr kumimoji="1" lang="zh-CN" altLang="en-US" dirty="0">
              <a:solidFill>
                <a:schemeClr val="tx2"/>
              </a:solidFill>
              <a:latin typeface="Calibri"/>
              <a:ea typeface="宋体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88416751-7659-0740-AE6C-542D1E9B5993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7</a:t>
            </a:fld>
            <a:endParaRPr kumimoji="1" lang="zh-CN" altLang="en-US" dirty="0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990937" y="3920280"/>
            <a:ext cx="3930172" cy="2147057"/>
            <a:chOff x="4408145" y="3920280"/>
            <a:chExt cx="4512964" cy="2147057"/>
          </a:xfrm>
        </p:grpSpPr>
        <p:sp>
          <p:nvSpPr>
            <p:cNvPr id="64" name="Text Box 5"/>
            <p:cNvSpPr txBox="1">
              <a:spLocks noChangeArrowheads="1"/>
            </p:cNvSpPr>
            <p:nvPr/>
          </p:nvSpPr>
          <p:spPr bwMode="auto">
            <a:xfrm>
              <a:off x="4408145" y="3984521"/>
              <a:ext cx="1074781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b="1" dirty="0">
                  <a:solidFill>
                    <a:schemeClr val="bg2">
                      <a:lumMod val="10000"/>
                    </a:schemeClr>
                  </a:solidFill>
                </a:rPr>
                <a:t>Process 0</a:t>
              </a:r>
            </a:p>
          </p:txBody>
        </p:sp>
        <p:sp>
          <p:nvSpPr>
            <p:cNvPr id="65" name="Text Box 6"/>
            <p:cNvSpPr txBox="1">
              <a:spLocks noChangeArrowheads="1"/>
            </p:cNvSpPr>
            <p:nvPr/>
          </p:nvSpPr>
          <p:spPr bwMode="auto">
            <a:xfrm>
              <a:off x="6523631" y="3997236"/>
              <a:ext cx="1287697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b="1" dirty="0">
                  <a:solidFill>
                    <a:schemeClr val="bg2">
                      <a:lumMod val="10000"/>
                    </a:schemeClr>
                  </a:solidFill>
                </a:rPr>
                <a:t>Process 1</a:t>
              </a:r>
            </a:p>
          </p:txBody>
        </p:sp>
        <p:sp>
          <p:nvSpPr>
            <p:cNvPr id="67" name="TextBox 15"/>
            <p:cNvSpPr txBox="1"/>
            <p:nvPr/>
          </p:nvSpPr>
          <p:spPr>
            <a:xfrm>
              <a:off x="7912965" y="4910999"/>
              <a:ext cx="64108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6">
                      <a:lumMod val="50000"/>
                    </a:schemeClr>
                  </a:solidFill>
                </a:rPr>
                <a:t>+=</a:t>
              </a:r>
              <a:endParaRPr lang="en-US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68" name="Line 7"/>
            <p:cNvSpPr>
              <a:spLocks noChangeShapeType="1"/>
            </p:cNvSpPr>
            <p:nvPr/>
          </p:nvSpPr>
          <p:spPr bwMode="auto">
            <a:xfrm>
              <a:off x="7159399" y="4434208"/>
              <a:ext cx="0" cy="1602327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69" name="Line 7"/>
            <p:cNvSpPr>
              <a:spLocks noChangeShapeType="1"/>
            </p:cNvSpPr>
            <p:nvPr/>
          </p:nvSpPr>
          <p:spPr bwMode="auto">
            <a:xfrm>
              <a:off x="4927279" y="4434208"/>
              <a:ext cx="0" cy="1602327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70" name="矩形 128"/>
            <p:cNvSpPr/>
            <p:nvPr/>
          </p:nvSpPr>
          <p:spPr>
            <a:xfrm>
              <a:off x="6926838" y="4668260"/>
              <a:ext cx="453082" cy="96361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/>
            </a:p>
          </p:txBody>
        </p:sp>
        <p:sp>
          <p:nvSpPr>
            <p:cNvPr id="71" name="Text Box 9"/>
            <p:cNvSpPr txBox="1">
              <a:spLocks noChangeArrowheads="1"/>
            </p:cNvSpPr>
            <p:nvPr/>
          </p:nvSpPr>
          <p:spPr bwMode="auto">
            <a:xfrm>
              <a:off x="6551043" y="4724400"/>
              <a:ext cx="1437317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b="1" dirty="0" smtClean="0">
                  <a:solidFill>
                    <a:srgbClr val="0000FF"/>
                  </a:solidFill>
                </a:rPr>
                <a:t>Computation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72" name="矩形 130"/>
            <p:cNvSpPr/>
            <p:nvPr/>
          </p:nvSpPr>
          <p:spPr>
            <a:xfrm>
              <a:off x="4715539" y="4691172"/>
              <a:ext cx="453082" cy="1220579"/>
            </a:xfrm>
            <a:prstGeom prst="rect">
              <a:avLst/>
            </a:prstGeom>
            <a:gradFill flip="none" rotWithShape="1">
              <a:gsLst>
                <a:gs pos="0">
                  <a:srgbClr val="EB8822"/>
                </a:gs>
                <a:gs pos="100000">
                  <a:srgbClr val="FF6600"/>
                </a:gs>
              </a:gsLst>
              <a:lin ang="5640000" scaled="0"/>
              <a:tileRect/>
            </a:gra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73" name="Text Box 8"/>
            <p:cNvSpPr txBox="1">
              <a:spLocks noChangeArrowheads="1"/>
            </p:cNvSpPr>
            <p:nvPr/>
          </p:nvSpPr>
          <p:spPr bwMode="auto">
            <a:xfrm>
              <a:off x="4419600" y="4755413"/>
              <a:ext cx="1231865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b="1" dirty="0" smtClean="0">
                  <a:solidFill>
                    <a:srgbClr val="984807"/>
                  </a:solidFill>
                </a:rPr>
                <a:t>RMA(data)</a:t>
              </a:r>
              <a:endParaRPr lang="en-US" b="1" dirty="0">
                <a:solidFill>
                  <a:srgbClr val="984807"/>
                </a:solidFill>
              </a:endParaRPr>
            </a:p>
          </p:txBody>
        </p:sp>
        <p:sp>
          <p:nvSpPr>
            <p:cNvPr id="74" name="Line 10"/>
            <p:cNvSpPr>
              <a:spLocks noChangeShapeType="1"/>
            </p:cNvSpPr>
            <p:nvPr/>
          </p:nvSpPr>
          <p:spPr bwMode="auto">
            <a:xfrm>
              <a:off x="5809746" y="4995275"/>
              <a:ext cx="2550123" cy="301170"/>
            </a:xfrm>
            <a:prstGeom prst="line">
              <a:avLst/>
            </a:prstGeom>
            <a:noFill/>
            <a:ln w="28575" cmpd="sng">
              <a:solidFill>
                <a:schemeClr val="accent6">
                  <a:lumMod val="50000"/>
                </a:schemeClr>
              </a:solidFill>
              <a:round/>
              <a:headEnd type="none" w="sm" len="sm"/>
              <a:tailEnd type="arrow" w="med" len="sm"/>
            </a:ln>
            <a:effectLst/>
          </p:spPr>
          <p:txBody>
            <a:bodyPr wrap="none" anchor="ctr"/>
            <a:lstStyle/>
            <a:p>
              <a:endParaRPr lang="en-US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75" name="Text Box 6"/>
            <p:cNvSpPr txBox="1">
              <a:spLocks noChangeArrowheads="1"/>
            </p:cNvSpPr>
            <p:nvPr/>
          </p:nvSpPr>
          <p:spPr bwMode="auto">
            <a:xfrm>
              <a:off x="7777335" y="3920280"/>
              <a:ext cx="1143774" cy="6463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b="1" dirty="0" smtClean="0">
                  <a:solidFill>
                    <a:schemeClr val="bg2">
                      <a:lumMod val="10000"/>
                    </a:schemeClr>
                  </a:solidFill>
                </a:rPr>
                <a:t>Ghost Process</a:t>
              </a:r>
              <a:endParaRPr lang="en-US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76" name="Line 7"/>
            <p:cNvSpPr>
              <a:spLocks noChangeShapeType="1"/>
            </p:cNvSpPr>
            <p:nvPr/>
          </p:nvSpPr>
          <p:spPr bwMode="auto">
            <a:xfrm>
              <a:off x="8366557" y="4566611"/>
              <a:ext cx="9293" cy="1500726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77" name="Line 10"/>
            <p:cNvSpPr>
              <a:spLocks noChangeShapeType="1"/>
            </p:cNvSpPr>
            <p:nvPr/>
          </p:nvSpPr>
          <p:spPr bwMode="auto">
            <a:xfrm flipH="1">
              <a:off x="5240035" y="5296445"/>
              <a:ext cx="3055108" cy="196644"/>
            </a:xfrm>
            <a:prstGeom prst="line">
              <a:avLst/>
            </a:prstGeom>
            <a:noFill/>
            <a:ln w="28575" cmpd="sng">
              <a:solidFill>
                <a:schemeClr val="accent6">
                  <a:lumMod val="50000"/>
                </a:schemeClr>
              </a:solidFill>
              <a:prstDash val="dash"/>
              <a:round/>
              <a:headEnd type="none" w="sm" len="sm"/>
              <a:tailEnd type="arrow" w="med" len="sm"/>
            </a:ln>
            <a:effectLst/>
          </p:spPr>
          <p:txBody>
            <a:bodyPr wrap="none" anchor="ctr"/>
            <a:lstStyle/>
            <a:p>
              <a:endParaRPr lang="en-US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457200" y="2991177"/>
            <a:ext cx="5795830" cy="2336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2" indent="-3429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Char char="§"/>
            </a:pPr>
            <a:r>
              <a:rPr lang="en-US" altLang="zh-CN" sz="2000" b="1" kern="0" dirty="0">
                <a:solidFill>
                  <a:srgbClr val="616161">
                    <a:lumMod val="75000"/>
                  </a:srgbClr>
                </a:solidFill>
              </a:rPr>
              <a:t>Supporting MPI One-Sided Communication</a:t>
            </a:r>
          </a:p>
          <a:p>
            <a:pPr marL="742950" lvl="1" indent="-28575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Char char="–"/>
            </a:pPr>
            <a:r>
              <a:rPr lang="en-US" altLang="zh-CN" sz="2000" kern="0" dirty="0" smtClean="0">
                <a:solidFill>
                  <a:srgbClr val="616161">
                    <a:lumMod val="75000"/>
                  </a:srgbClr>
                </a:solidFill>
              </a:rPr>
              <a:t>Redirect </a:t>
            </a:r>
            <a:r>
              <a:rPr lang="en-US" altLang="zh-CN" sz="2000" kern="0" dirty="0">
                <a:solidFill>
                  <a:srgbClr val="616161">
                    <a:lumMod val="75000"/>
                  </a:srgbClr>
                </a:solidFill>
              </a:rPr>
              <a:t>RMA operations to  ghost processes</a:t>
            </a:r>
          </a:p>
          <a:p>
            <a:pPr marL="742950" lvl="2" indent="-3429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+mj-lt"/>
              <a:buAutoNum type="arabicPeriod"/>
            </a:pPr>
            <a:endParaRPr lang="en-US" altLang="zh-CN" kern="0" dirty="0">
              <a:solidFill>
                <a:srgbClr val="1F497D"/>
              </a:solidFill>
            </a:endParaRPr>
          </a:p>
          <a:p>
            <a:pPr marL="742950" lvl="2" indent="-3429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+mj-lt"/>
              <a:buAutoNum type="arabicPeriod"/>
            </a:pPr>
            <a:endParaRPr lang="en-US" altLang="zh-CN" sz="900" kern="0" dirty="0">
              <a:solidFill>
                <a:srgbClr val="1F497D"/>
              </a:solidFill>
            </a:endParaRPr>
          </a:p>
          <a:p>
            <a:pPr marL="342900" lvl="1" indent="-3429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Char char="§"/>
            </a:pPr>
            <a:endParaRPr lang="en-US" altLang="zh-CN" sz="2000" kern="0" dirty="0">
              <a:solidFill>
                <a:srgbClr val="616161">
                  <a:lumMod val="50000"/>
                </a:srgbClr>
              </a:solidFill>
            </a:endParaRPr>
          </a:p>
          <a:p>
            <a:pPr marL="342900" lvl="0" indent="-3429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Char char="§"/>
            </a:pPr>
            <a:endParaRPr lang="en-US" altLang="zh-CN" sz="2000" kern="0" dirty="0">
              <a:solidFill>
                <a:srgbClr val="616161">
                  <a:lumMod val="50000"/>
                </a:srgbClr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6212451" y="2646060"/>
            <a:ext cx="2464200" cy="504056"/>
            <a:chOff x="5993999" y="1364348"/>
            <a:chExt cx="2464200" cy="504056"/>
          </a:xfrm>
        </p:grpSpPr>
        <p:sp>
          <p:nvSpPr>
            <p:cNvPr id="140" name="矩形 139"/>
            <p:cNvSpPr/>
            <p:nvPr/>
          </p:nvSpPr>
          <p:spPr bwMode="auto">
            <a:xfrm>
              <a:off x="5993999" y="1364348"/>
              <a:ext cx="2464200" cy="50405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b="1" dirty="0">
                <a:solidFill>
                  <a:prstClr val="black"/>
                </a:solidFill>
                <a:latin typeface="Calibri" pitchFamily="34" charset="0"/>
                <a:ea typeface="宋体"/>
              </a:endParaRPr>
            </a:p>
          </p:txBody>
        </p:sp>
        <p:sp>
          <p:nvSpPr>
            <p:cNvPr id="141" name="Rectangle 3"/>
            <p:cNvSpPr/>
            <p:nvPr/>
          </p:nvSpPr>
          <p:spPr>
            <a:xfrm>
              <a:off x="6123551" y="1453546"/>
              <a:ext cx="356616" cy="360000"/>
            </a:xfrm>
            <a:prstGeom prst="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42" name="Rectangle 4"/>
            <p:cNvSpPr/>
            <p:nvPr/>
          </p:nvSpPr>
          <p:spPr>
            <a:xfrm>
              <a:off x="6580894" y="1455450"/>
              <a:ext cx="356616" cy="360000"/>
            </a:xfrm>
            <a:prstGeom prst="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43" name="Rectangle 4"/>
            <p:cNvSpPr/>
            <p:nvPr/>
          </p:nvSpPr>
          <p:spPr>
            <a:xfrm>
              <a:off x="7928597" y="1449919"/>
              <a:ext cx="356616" cy="360000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Calibri"/>
                </a:rPr>
                <a:t>G</a:t>
              </a:r>
            </a:p>
          </p:txBody>
        </p:sp>
        <p:sp>
          <p:nvSpPr>
            <p:cNvPr id="80" name="Rectangle 3"/>
            <p:cNvSpPr/>
            <p:nvPr/>
          </p:nvSpPr>
          <p:spPr>
            <a:xfrm>
              <a:off x="7017998" y="1453489"/>
              <a:ext cx="356616" cy="360000"/>
            </a:xfrm>
            <a:prstGeom prst="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1" name="Rectangle 4"/>
            <p:cNvSpPr/>
            <p:nvPr/>
          </p:nvSpPr>
          <p:spPr>
            <a:xfrm>
              <a:off x="7475341" y="1455393"/>
              <a:ext cx="356616" cy="360000"/>
            </a:xfrm>
            <a:prstGeom prst="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91" name="Rounded Rectangle 90"/>
          <p:cNvSpPr/>
          <p:nvPr/>
        </p:nvSpPr>
        <p:spPr bwMode="auto">
          <a:xfrm>
            <a:off x="6076352" y="935003"/>
            <a:ext cx="2762848" cy="743516"/>
          </a:xfrm>
          <a:prstGeom prst="roundRect">
            <a:avLst>
              <a:gd name="adj" fmla="val 595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alibri" pitchFamily="34" charset="0"/>
              </a:rPr>
              <a:t>Application</a:t>
            </a:r>
          </a:p>
        </p:txBody>
      </p:sp>
      <p:grpSp>
        <p:nvGrpSpPr>
          <p:cNvPr id="98" name="Group 97"/>
          <p:cNvGrpSpPr/>
          <p:nvPr/>
        </p:nvGrpSpPr>
        <p:grpSpPr>
          <a:xfrm>
            <a:off x="6253029" y="1368773"/>
            <a:ext cx="1979818" cy="298814"/>
            <a:chOff x="5993999" y="1996885"/>
            <a:chExt cx="2019159" cy="298814"/>
          </a:xfrm>
        </p:grpSpPr>
        <p:sp>
          <p:nvSpPr>
            <p:cNvPr id="99" name="矩形 158"/>
            <p:cNvSpPr/>
            <p:nvPr/>
          </p:nvSpPr>
          <p:spPr>
            <a:xfrm>
              <a:off x="5993999" y="1996885"/>
              <a:ext cx="2019159" cy="283945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b"/>
            <a:lstStyle/>
            <a:p>
              <a:endParaRPr lang="zh-CN" altLang="en-US" sz="1400" b="1" dirty="0">
                <a:solidFill>
                  <a:srgbClr val="1F497D"/>
                </a:solidFill>
                <a:latin typeface="Calibri"/>
                <a:ea typeface="宋体"/>
              </a:endParaRPr>
            </a:p>
          </p:txBody>
        </p:sp>
        <p:sp>
          <p:nvSpPr>
            <p:cNvPr id="102" name="文本框 148"/>
            <p:cNvSpPr txBox="1"/>
            <p:nvPr/>
          </p:nvSpPr>
          <p:spPr>
            <a:xfrm>
              <a:off x="6138646" y="2007552"/>
              <a:ext cx="1787009" cy="288147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kumimoji="1" lang="en-US" altLang="zh-CN" sz="1400" dirty="0">
                  <a:solidFill>
                    <a:prstClr val="black"/>
                  </a:solidFill>
                  <a:ea typeface="宋体"/>
                </a:rPr>
                <a:t>MPI_COMM_WORLD</a:t>
              </a:r>
              <a:endParaRPr kumimoji="1" lang="zh-CN" altLang="en-US" sz="1400" b="1" dirty="0">
                <a:solidFill>
                  <a:srgbClr val="1F497D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121" name="组 10"/>
          <p:cNvGrpSpPr/>
          <p:nvPr/>
        </p:nvGrpSpPr>
        <p:grpSpPr>
          <a:xfrm>
            <a:off x="1198838" y="4424081"/>
            <a:ext cx="3144562" cy="1487669"/>
            <a:chOff x="778159" y="6284400"/>
            <a:chExt cx="2345205" cy="911542"/>
          </a:xfrm>
        </p:grpSpPr>
        <p:cxnSp>
          <p:nvCxnSpPr>
            <p:cNvPr id="122" name="直线箭头连接符 189"/>
            <p:cNvCxnSpPr/>
            <p:nvPr/>
          </p:nvCxnSpPr>
          <p:spPr>
            <a:xfrm>
              <a:off x="1479837" y="6762919"/>
              <a:ext cx="8185" cy="268686"/>
            </a:xfrm>
            <a:prstGeom prst="straightConnector1">
              <a:avLst/>
            </a:prstGeom>
            <a:noFill/>
            <a:ln w="38100" cap="flat" cmpd="sng" algn="ctr">
              <a:solidFill>
                <a:srgbClr val="D0000D"/>
              </a:solidFill>
              <a:prstDash val="solid"/>
              <a:headEnd type="triangle"/>
              <a:tailEnd type="triangle"/>
            </a:ln>
            <a:effectLst/>
          </p:spPr>
        </p:cxnSp>
        <p:sp>
          <p:nvSpPr>
            <p:cNvPr id="123" name="文本框 192"/>
            <p:cNvSpPr txBox="1"/>
            <p:nvPr/>
          </p:nvSpPr>
          <p:spPr>
            <a:xfrm>
              <a:off x="1572225" y="6843888"/>
              <a:ext cx="496378" cy="207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86733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D0000D"/>
                  </a:solidFill>
                  <a:effectLst/>
                  <a:uLnTx/>
                  <a:uFillTx/>
                  <a:ea typeface="Helvetica" charset="0"/>
                  <a:cs typeface="Helvetica" charset="0"/>
                </a:rPr>
                <a:t>D</a:t>
              </a:r>
              <a:r>
                <a:rPr kumimoji="1" lang="en-US" altLang="zh-CN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D0000D"/>
                  </a:solidFill>
                  <a:effectLst/>
                  <a:uLnTx/>
                  <a:uFillTx/>
                  <a:ea typeface="Helvetica" charset="0"/>
                  <a:cs typeface="Helvetica" charset="0"/>
                </a:rPr>
                <a:t>elay</a:t>
              </a:r>
              <a:endPara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D0000D"/>
                </a:solidFill>
                <a:effectLst/>
                <a:uLnTx/>
                <a:uFillTx/>
                <a:ea typeface="Helvetica" charset="0"/>
                <a:cs typeface="Helvetica" charset="0"/>
              </a:endParaRPr>
            </a:p>
          </p:txBody>
        </p:sp>
        <p:sp>
          <p:nvSpPr>
            <p:cNvPr id="124" name="Text Box 5"/>
            <p:cNvSpPr txBox="1">
              <a:spLocks noChangeArrowheads="1"/>
            </p:cNvSpPr>
            <p:nvPr/>
          </p:nvSpPr>
          <p:spPr bwMode="auto">
            <a:xfrm>
              <a:off x="811211" y="6284400"/>
              <a:ext cx="731895" cy="20744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ctr" defTabSz="867337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D2D2D2">
                      <a:lumMod val="10000"/>
                    </a:srgbClr>
                  </a:solidFill>
                  <a:effectLst/>
                  <a:uLnTx/>
                  <a:uFillTx/>
                  <a:ea typeface="Helvetica" charset="0"/>
                  <a:cs typeface="Helvetica" charset="0"/>
                </a:rPr>
                <a:t>Process 0</a:t>
              </a:r>
            </a:p>
          </p:txBody>
        </p:sp>
        <p:sp>
          <p:nvSpPr>
            <p:cNvPr id="125" name="Text Box 6"/>
            <p:cNvSpPr txBox="1">
              <a:spLocks noChangeArrowheads="1"/>
            </p:cNvSpPr>
            <p:nvPr/>
          </p:nvSpPr>
          <p:spPr bwMode="auto">
            <a:xfrm>
              <a:off x="2109092" y="6284400"/>
              <a:ext cx="867720" cy="20744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867337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D2D2D2">
                      <a:lumMod val="10000"/>
                    </a:srgbClr>
                  </a:solidFill>
                  <a:effectLst/>
                  <a:uLnTx/>
                  <a:uFillTx/>
                  <a:ea typeface="Helvetica" charset="0"/>
                  <a:cs typeface="Helvetica" charset="0"/>
                </a:rPr>
                <a:t>Process 1</a:t>
              </a:r>
            </a:p>
          </p:txBody>
        </p:sp>
        <p:sp>
          <p:nvSpPr>
            <p:cNvPr id="126" name="TextBox 15"/>
            <p:cNvSpPr txBox="1"/>
            <p:nvPr/>
          </p:nvSpPr>
          <p:spPr>
            <a:xfrm>
              <a:off x="1802568" y="6544465"/>
              <a:ext cx="486355" cy="2074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86733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BF5C28">
                      <a:lumMod val="50000"/>
                    </a:srgbClr>
                  </a:solidFill>
                  <a:effectLst/>
                  <a:uLnTx/>
                  <a:uFillTx/>
                  <a:ea typeface="Helvetica" charset="0"/>
                  <a:cs typeface="Helvetica" charset="0"/>
                </a:rPr>
                <a:t>+=</a:t>
              </a:r>
            </a:p>
          </p:txBody>
        </p:sp>
        <p:sp>
          <p:nvSpPr>
            <p:cNvPr id="127" name="Line 7"/>
            <p:cNvSpPr>
              <a:spLocks noChangeShapeType="1"/>
            </p:cNvSpPr>
            <p:nvPr/>
          </p:nvSpPr>
          <p:spPr bwMode="auto">
            <a:xfrm>
              <a:off x="2551030" y="6479174"/>
              <a:ext cx="0" cy="707867"/>
            </a:xfrm>
            <a:prstGeom prst="line">
              <a:avLst/>
            </a:prstGeom>
            <a:noFill/>
            <a:ln w="28575" cmpd="sng">
              <a:solidFill>
                <a:srgbClr val="61616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86733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D2D2D2">
                    <a:lumMod val="10000"/>
                  </a:srgbClr>
                </a:solidFill>
                <a:effectLst/>
                <a:uLnTx/>
                <a:uFillTx/>
                <a:ea typeface="Helvetica" charset="0"/>
                <a:cs typeface="Helvetica" charset="0"/>
              </a:endParaRPr>
            </a:p>
          </p:txBody>
        </p:sp>
        <p:sp>
          <p:nvSpPr>
            <p:cNvPr id="128" name="Line 7"/>
            <p:cNvSpPr>
              <a:spLocks noChangeShapeType="1"/>
            </p:cNvSpPr>
            <p:nvPr/>
          </p:nvSpPr>
          <p:spPr bwMode="auto">
            <a:xfrm>
              <a:off x="1163308" y="6479174"/>
              <a:ext cx="0" cy="716768"/>
            </a:xfrm>
            <a:prstGeom prst="line">
              <a:avLst/>
            </a:prstGeom>
            <a:noFill/>
            <a:ln w="28575" cmpd="sng">
              <a:solidFill>
                <a:srgbClr val="61616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86733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D2D2D2">
                    <a:lumMod val="10000"/>
                  </a:srgbClr>
                </a:solidFill>
                <a:effectLst/>
                <a:uLnTx/>
                <a:uFillTx/>
                <a:ea typeface="Helvetica" charset="0"/>
                <a:cs typeface="Helvetica" charset="0"/>
              </a:endParaRPr>
            </a:p>
          </p:txBody>
        </p:sp>
        <p:sp>
          <p:nvSpPr>
            <p:cNvPr id="129" name="矩形 234"/>
            <p:cNvSpPr/>
            <p:nvPr/>
          </p:nvSpPr>
          <p:spPr>
            <a:xfrm>
              <a:off x="2313097" y="6576163"/>
              <a:ext cx="474353" cy="399311"/>
            </a:xfrm>
            <a:prstGeom prst="rect">
              <a:avLst/>
            </a:prstGeom>
            <a:gradFill rotWithShape="1">
              <a:gsLst>
                <a:gs pos="0">
                  <a:srgbClr val="6E9EC2">
                    <a:shade val="51000"/>
                    <a:satMod val="130000"/>
                  </a:srgbClr>
                </a:gs>
                <a:gs pos="80000">
                  <a:srgbClr val="6E9EC2">
                    <a:shade val="93000"/>
                    <a:satMod val="130000"/>
                  </a:srgbClr>
                </a:gs>
                <a:gs pos="100000">
                  <a:srgbClr val="6E9EC2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6E9EC2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86733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Helvetica" charset="0"/>
                <a:cs typeface="Helvetica" charset="0"/>
              </a:endParaRPr>
            </a:p>
          </p:txBody>
        </p:sp>
        <p:sp>
          <p:nvSpPr>
            <p:cNvPr id="130" name="Text Box 9"/>
            <p:cNvSpPr txBox="1">
              <a:spLocks noChangeArrowheads="1"/>
            </p:cNvSpPr>
            <p:nvPr/>
          </p:nvSpPr>
          <p:spPr bwMode="auto">
            <a:xfrm>
              <a:off x="2149976" y="6544465"/>
              <a:ext cx="973388" cy="20744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867337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ea typeface="Helvetica" charset="0"/>
                  <a:cs typeface="Helvetica" charset="0"/>
                </a:rPr>
                <a:t>Computation</a:t>
              </a:r>
            </a:p>
          </p:txBody>
        </p:sp>
        <p:sp>
          <p:nvSpPr>
            <p:cNvPr id="131" name="矩形 236"/>
            <p:cNvSpPr/>
            <p:nvPr/>
          </p:nvSpPr>
          <p:spPr>
            <a:xfrm>
              <a:off x="1002672" y="6585657"/>
              <a:ext cx="343729" cy="505795"/>
            </a:xfrm>
            <a:prstGeom prst="rect">
              <a:avLst/>
            </a:prstGeom>
            <a:gradFill flip="none" rotWithShape="1">
              <a:gsLst>
                <a:gs pos="0">
                  <a:srgbClr val="EB8822"/>
                </a:gs>
                <a:gs pos="100000">
                  <a:srgbClr val="FF6600"/>
                </a:gs>
              </a:gsLst>
              <a:lin ang="5640000" scaled="0"/>
              <a:tileRect/>
            </a:gradFill>
            <a:ln w="9525" cap="flat" cmpd="sng" algn="ctr">
              <a:solidFill>
                <a:srgbClr val="BF5C28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86733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Helvetica" charset="0"/>
                <a:cs typeface="Helvetica" charset="0"/>
              </a:endParaRPr>
            </a:p>
          </p:txBody>
        </p:sp>
        <p:sp>
          <p:nvSpPr>
            <p:cNvPr id="132" name="Text Box 8"/>
            <p:cNvSpPr txBox="1">
              <a:spLocks noChangeArrowheads="1"/>
            </p:cNvSpPr>
            <p:nvPr/>
          </p:nvSpPr>
          <p:spPr bwMode="auto">
            <a:xfrm>
              <a:off x="778159" y="6612278"/>
              <a:ext cx="741459" cy="20744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867337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984807"/>
                  </a:solidFill>
                  <a:effectLst/>
                  <a:uLnTx/>
                  <a:uFillTx/>
                  <a:ea typeface="Helvetica" charset="0"/>
                  <a:cs typeface="Helvetica" charset="0"/>
                </a:rPr>
                <a:t>Acc</a:t>
              </a: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984807"/>
                  </a:solidFill>
                  <a:effectLst/>
                  <a:uLnTx/>
                  <a:uFillTx/>
                  <a:ea typeface="Helvetica" charset="0"/>
                  <a:cs typeface="Helvetica" charset="0"/>
                </a:rPr>
                <a:t>(data)</a:t>
              </a:r>
            </a:p>
          </p:txBody>
        </p:sp>
        <p:sp>
          <p:nvSpPr>
            <p:cNvPr id="133" name="Line 10"/>
            <p:cNvSpPr>
              <a:spLocks noChangeShapeType="1"/>
            </p:cNvSpPr>
            <p:nvPr/>
          </p:nvSpPr>
          <p:spPr bwMode="auto">
            <a:xfrm>
              <a:off x="1445168" y="6703549"/>
              <a:ext cx="843757" cy="94029"/>
            </a:xfrm>
            <a:prstGeom prst="line">
              <a:avLst/>
            </a:prstGeom>
            <a:noFill/>
            <a:ln w="28575" cmpd="sng">
              <a:solidFill>
                <a:srgbClr val="BF5C28">
                  <a:lumMod val="50000"/>
                </a:srgbClr>
              </a:solidFill>
              <a:round/>
              <a:headEnd type="none" w="sm" len="sm"/>
              <a:tailEnd type="arrow" w="med" len="sm"/>
            </a:ln>
            <a:effectLst/>
          </p:spPr>
          <p:txBody>
            <a:bodyPr wrap="none" anchor="ctr"/>
            <a:lstStyle/>
            <a:p>
              <a:pPr marL="0" marR="0" lvl="0" indent="0" defTabSz="86733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D2D2D2">
                    <a:lumMod val="10000"/>
                  </a:srgbClr>
                </a:solidFill>
                <a:effectLst/>
                <a:uLnTx/>
                <a:uFillTx/>
                <a:ea typeface="Helvetica" charset="0"/>
                <a:cs typeface="Helvetica" charset="0"/>
              </a:endParaRPr>
            </a:p>
          </p:txBody>
        </p:sp>
        <p:sp>
          <p:nvSpPr>
            <p:cNvPr id="134" name="Line 10"/>
            <p:cNvSpPr>
              <a:spLocks noChangeShapeType="1"/>
            </p:cNvSpPr>
            <p:nvPr/>
          </p:nvSpPr>
          <p:spPr bwMode="auto">
            <a:xfrm flipH="1">
              <a:off x="1356374" y="7091451"/>
              <a:ext cx="918487" cy="39209"/>
            </a:xfrm>
            <a:prstGeom prst="line">
              <a:avLst/>
            </a:prstGeom>
            <a:noFill/>
            <a:ln w="28575" cmpd="sng">
              <a:solidFill>
                <a:srgbClr val="BF5C28">
                  <a:lumMod val="50000"/>
                </a:srgbClr>
              </a:solidFill>
              <a:prstDash val="dash"/>
              <a:round/>
              <a:headEnd type="none" w="sm" len="sm"/>
              <a:tailEnd type="arrow" w="med" len="sm"/>
            </a:ln>
            <a:effectLst/>
          </p:spPr>
          <p:txBody>
            <a:bodyPr wrap="none" anchor="ctr"/>
            <a:lstStyle/>
            <a:p>
              <a:pPr marL="0" marR="0" lvl="0" indent="0" defTabSz="86733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D2D2D2">
                    <a:lumMod val="10000"/>
                  </a:srgbClr>
                </a:solidFill>
                <a:effectLst/>
                <a:uLnTx/>
                <a:uFillTx/>
                <a:ea typeface="Helvetica" charset="0"/>
                <a:cs typeface="Helvetica" charset="0"/>
              </a:endParaRPr>
            </a:p>
          </p:txBody>
        </p:sp>
        <p:sp>
          <p:nvSpPr>
            <p:cNvPr id="135" name="矩形 194"/>
            <p:cNvSpPr/>
            <p:nvPr/>
          </p:nvSpPr>
          <p:spPr>
            <a:xfrm>
              <a:off x="2313854" y="7000343"/>
              <a:ext cx="474353" cy="119461"/>
            </a:xfrm>
            <a:prstGeom prst="rect">
              <a:avLst/>
            </a:prstGeom>
            <a:gradFill flip="none" rotWithShape="1">
              <a:gsLst>
                <a:gs pos="0">
                  <a:srgbClr val="EB8822"/>
                </a:gs>
                <a:gs pos="100000">
                  <a:srgbClr val="FF6600"/>
                </a:gs>
              </a:gsLst>
              <a:lin ang="5640000" scaled="0"/>
              <a:tileRect/>
            </a:gradFill>
            <a:ln w="9525" cap="flat" cmpd="sng" algn="ctr">
              <a:solidFill>
                <a:srgbClr val="BF5C28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86733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Helvetica" charset="0"/>
                <a:cs typeface="Helvetica" charset="0"/>
              </a:endParaRPr>
            </a:p>
          </p:txBody>
        </p:sp>
        <p:sp>
          <p:nvSpPr>
            <p:cNvPr id="136" name="文本框 195"/>
            <p:cNvSpPr txBox="1"/>
            <p:nvPr/>
          </p:nvSpPr>
          <p:spPr>
            <a:xfrm>
              <a:off x="2250954" y="6938485"/>
              <a:ext cx="671734" cy="20744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900" b="1" i="0" u="none" strike="noStrike" kern="0" cap="none" spc="0" normalizeH="0" baseline="0">
                  <a:ln>
                    <a:noFill/>
                  </a:ln>
                  <a:solidFill>
                    <a:srgbClr val="984807"/>
                  </a:solidFill>
                  <a:effectLst/>
                  <a:uLnTx/>
                  <a:uFillTx/>
                  <a:latin typeface="Helvetica"/>
                  <a:cs typeface="Helvetica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984807"/>
                  </a:solidFill>
                  <a:effectLst/>
                  <a:uLnTx/>
                  <a:uFillTx/>
                  <a:latin typeface="+mn-lt"/>
                  <a:ea typeface="Helvetica" charset="0"/>
                  <a:cs typeface="Helvetica" charset="0"/>
                </a:rPr>
                <a:t>MPI call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984807"/>
                </a:solidFill>
                <a:effectLst/>
                <a:uLnTx/>
                <a:uFillTx/>
                <a:latin typeface="+mn-lt"/>
                <a:ea typeface="Helvetica" charset="0"/>
                <a:cs typeface="Helvetica" charset="0"/>
              </a:endParaRPr>
            </a:p>
          </p:txBody>
        </p:sp>
      </p:grpSp>
      <p:sp>
        <p:nvSpPr>
          <p:cNvPr id="55" name="Rectangle 54"/>
          <p:cNvSpPr/>
          <p:nvPr/>
        </p:nvSpPr>
        <p:spPr>
          <a:xfrm>
            <a:off x="6076352" y="2165119"/>
            <a:ext cx="25594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400" b="1" dirty="0" smtClean="0">
                <a:solidFill>
                  <a:srgbClr val="1F497D"/>
                </a:solidFill>
                <a:ea typeface="宋体"/>
              </a:rPr>
              <a:t>COMM_USER_WORLD (SIZE=4</a:t>
            </a:r>
            <a:r>
              <a:rPr kumimoji="1" lang="en-US" altLang="zh-CN" sz="1400" b="1" dirty="0">
                <a:solidFill>
                  <a:srgbClr val="1F497D"/>
                </a:solidFill>
                <a:ea typeface="宋体"/>
              </a:rPr>
              <a:t>)</a:t>
            </a:r>
            <a:endParaRPr kumimoji="1" lang="zh-CN" altLang="en-US" sz="1400" b="1" dirty="0">
              <a:solidFill>
                <a:srgbClr val="1F497D"/>
              </a:solidFill>
              <a:ea typeface="宋体"/>
            </a:endParaRPr>
          </a:p>
        </p:txBody>
      </p:sp>
      <p:sp>
        <p:nvSpPr>
          <p:cNvPr id="56" name="Left Bracket 55"/>
          <p:cNvSpPr/>
          <p:nvPr/>
        </p:nvSpPr>
        <p:spPr bwMode="auto">
          <a:xfrm rot="5400000">
            <a:off x="7080984" y="1753519"/>
            <a:ext cx="208342" cy="1730507"/>
          </a:xfrm>
          <a:prstGeom prst="leftBracke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5" name="Up Arrow 4"/>
          <p:cNvSpPr/>
          <p:nvPr/>
        </p:nvSpPr>
        <p:spPr bwMode="auto">
          <a:xfrm>
            <a:off x="7747695" y="1750991"/>
            <a:ext cx="253305" cy="399910"/>
          </a:xfrm>
          <a:prstGeom prst="upArrow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60489" y="5994495"/>
            <a:ext cx="12458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/>
              <a:t>Original MPI</a:t>
            </a:r>
            <a:endParaRPr lang="en-US" sz="1600" b="1"/>
          </a:p>
        </p:txBody>
      </p:sp>
      <p:sp>
        <p:nvSpPr>
          <p:cNvPr id="60" name="TextBox 59"/>
          <p:cNvSpPr txBox="1"/>
          <p:nvPr/>
        </p:nvSpPr>
        <p:spPr>
          <a:xfrm>
            <a:off x="6288081" y="6038958"/>
            <a:ext cx="1226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With Casper</a:t>
            </a:r>
            <a:endParaRPr lang="en-US" sz="1600" b="1" dirty="0"/>
          </a:p>
        </p:txBody>
      </p:sp>
      <p:sp>
        <p:nvSpPr>
          <p:cNvPr id="9" name="Right Arrow 8"/>
          <p:cNvSpPr/>
          <p:nvPr/>
        </p:nvSpPr>
        <p:spPr bwMode="auto">
          <a:xfrm>
            <a:off x="4454730" y="5164604"/>
            <a:ext cx="620430" cy="401872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83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Casper Supports MPI Two-Sided Model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199" y="1143000"/>
            <a:ext cx="3989609" cy="5105400"/>
          </a:xfrm>
        </p:spPr>
        <p:txBody>
          <a:bodyPr/>
          <a:lstStyle/>
          <a:p>
            <a:r>
              <a:rPr lang="en-US" sz="2000" dirty="0" smtClean="0"/>
              <a:t>Offloading send/receive to ghost process</a:t>
            </a:r>
          </a:p>
          <a:p>
            <a:r>
              <a:rPr lang="en-US" sz="2000" dirty="0" smtClean="0"/>
              <a:t>Asynchronous data transfer</a:t>
            </a:r>
          </a:p>
          <a:p>
            <a:r>
              <a:rPr lang="en-US" sz="2000" dirty="0"/>
              <a:t>Expecting improved overlap in both Eager and </a:t>
            </a:r>
            <a:r>
              <a:rPr lang="en-US" sz="2000" dirty="0" smtClean="0"/>
              <a:t>RNDV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smtClean="0"/>
              <a:t>HPCC 2017, Bangkok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B3B7FB8-2D98-B245-81B6-638B34584A40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82" name="文本框 135"/>
          <p:cNvSpPr txBox="1"/>
          <p:nvPr/>
        </p:nvSpPr>
        <p:spPr>
          <a:xfrm>
            <a:off x="788492" y="4107081"/>
            <a:ext cx="973591" cy="276999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b="1" i="1" dirty="0" smtClean="0">
                <a:solidFill>
                  <a:schemeClr val="tx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Original </a:t>
            </a:r>
            <a:r>
              <a:rPr kumimoji="1" lang="en-US" altLang="zh-CN" sz="1200" b="1" i="1" dirty="0" smtClean="0">
                <a:solidFill>
                  <a:schemeClr val="tx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MPI</a:t>
            </a:r>
            <a:endParaRPr kumimoji="1" lang="zh-CN" altLang="en-US" sz="1200" b="1" i="1" dirty="0">
              <a:solidFill>
                <a:schemeClr val="tx1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grpSp>
        <p:nvGrpSpPr>
          <p:cNvPr id="84" name="组 50"/>
          <p:cNvGrpSpPr/>
          <p:nvPr/>
        </p:nvGrpSpPr>
        <p:grpSpPr>
          <a:xfrm>
            <a:off x="1149415" y="4208549"/>
            <a:ext cx="2594111" cy="780322"/>
            <a:chOff x="937532" y="932886"/>
            <a:chExt cx="2607106" cy="1184900"/>
          </a:xfrm>
        </p:grpSpPr>
        <p:sp>
          <p:nvSpPr>
            <p:cNvPr id="85" name="五边形 51"/>
            <p:cNvSpPr/>
            <p:nvPr/>
          </p:nvSpPr>
          <p:spPr>
            <a:xfrm>
              <a:off x="2124240" y="1371600"/>
              <a:ext cx="1080000" cy="180000"/>
            </a:xfrm>
            <a:prstGeom prst="homePlate">
              <a:avLst/>
            </a:prstGeom>
            <a:solidFill>
              <a:srgbClr val="C0504D">
                <a:lumMod val="5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1400" kern="0">
                <a:solidFill>
                  <a:schemeClr val="tx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86" name="五边形 52"/>
            <p:cNvSpPr/>
            <p:nvPr/>
          </p:nvSpPr>
          <p:spPr>
            <a:xfrm>
              <a:off x="3227312" y="1371600"/>
              <a:ext cx="180000" cy="180000"/>
            </a:xfrm>
            <a:prstGeom prst="homePlate">
              <a:avLst/>
            </a:prstGeom>
            <a:pattFill prst="ltDnDiag">
              <a:fgClr>
                <a:srgbClr val="1F497D"/>
              </a:fgClr>
              <a:bgClr>
                <a:srgbClr val="1F497D">
                  <a:lumMod val="20000"/>
                  <a:lumOff val="80000"/>
                </a:srgbClr>
              </a:bgClr>
            </a:pattFill>
            <a:ln w="9525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1400" kern="0">
                <a:solidFill>
                  <a:schemeClr val="tx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87" name="五边形 53"/>
            <p:cNvSpPr/>
            <p:nvPr/>
          </p:nvSpPr>
          <p:spPr>
            <a:xfrm>
              <a:off x="1587072" y="1373959"/>
              <a:ext cx="540000" cy="180000"/>
            </a:xfrm>
            <a:prstGeom prst="homePlate">
              <a:avLst/>
            </a:prstGeom>
            <a:solidFill>
              <a:srgbClr val="C6D9F1"/>
            </a:solidFill>
            <a:ln w="9525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1400" kern="0">
                <a:solidFill>
                  <a:schemeClr val="tx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88" name="五边形 54"/>
            <p:cNvSpPr/>
            <p:nvPr/>
          </p:nvSpPr>
          <p:spPr>
            <a:xfrm>
              <a:off x="1767180" y="1806348"/>
              <a:ext cx="1080000" cy="180000"/>
            </a:xfrm>
            <a:prstGeom prst="homePlate">
              <a:avLst/>
            </a:prstGeom>
            <a:solidFill>
              <a:srgbClr val="C0504D">
                <a:lumMod val="5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1400" kern="0">
                <a:solidFill>
                  <a:schemeClr val="tx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89" name="五边形 55"/>
            <p:cNvSpPr/>
            <p:nvPr/>
          </p:nvSpPr>
          <p:spPr>
            <a:xfrm>
              <a:off x="2857664" y="1806348"/>
              <a:ext cx="550433" cy="180000"/>
            </a:xfrm>
            <a:prstGeom prst="homePlate">
              <a:avLst/>
            </a:prstGeom>
            <a:pattFill prst="ltDnDiag">
              <a:fgClr>
                <a:srgbClr val="1F497D"/>
              </a:fgClr>
              <a:bgClr>
                <a:srgbClr val="1F497D">
                  <a:lumMod val="20000"/>
                  <a:lumOff val="80000"/>
                </a:srgbClr>
              </a:bgClr>
            </a:pattFill>
            <a:ln w="9525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1400" kern="0">
                <a:solidFill>
                  <a:schemeClr val="tx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90" name="五边形 56"/>
            <p:cNvSpPr/>
            <p:nvPr/>
          </p:nvSpPr>
          <p:spPr>
            <a:xfrm>
              <a:off x="1585162" y="1806348"/>
              <a:ext cx="180000" cy="180000"/>
            </a:xfrm>
            <a:prstGeom prst="homePlate">
              <a:avLst/>
            </a:prstGeom>
            <a:solidFill>
              <a:srgbClr val="C6D9F1"/>
            </a:solidFill>
            <a:ln w="9525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1400" kern="0">
                <a:solidFill>
                  <a:schemeClr val="tx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91" name="文本框 57"/>
            <p:cNvSpPr txBox="1"/>
            <p:nvPr/>
          </p:nvSpPr>
          <p:spPr>
            <a:xfrm>
              <a:off x="937532" y="1220821"/>
              <a:ext cx="615737" cy="4673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1400" kern="0" dirty="0" err="1" smtClean="0">
                  <a:solidFill>
                    <a:schemeClr val="tx1">
                      <a:lumMod val="75000"/>
                    </a:schemeClr>
                  </a:solidFill>
                  <a:latin typeface="Helvetica" charset="0"/>
                  <a:ea typeface="Helvetica" charset="0"/>
                  <a:cs typeface="Helvetica" charset="0"/>
                </a:rPr>
                <a:t>isend</a:t>
              </a:r>
              <a:endParaRPr kumimoji="1" lang="zh-CN" altLang="en-US" sz="1400" kern="0" dirty="0">
                <a:solidFill>
                  <a:schemeClr val="tx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92" name="文本框 58"/>
            <p:cNvSpPr txBox="1"/>
            <p:nvPr/>
          </p:nvSpPr>
          <p:spPr>
            <a:xfrm>
              <a:off x="2081730" y="933934"/>
              <a:ext cx="875113" cy="4673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1400" kern="0" dirty="0" smtClean="0">
                  <a:solidFill>
                    <a:schemeClr val="tx1">
                      <a:lumMod val="75000"/>
                    </a:schemeClr>
                  </a:solidFill>
                  <a:latin typeface="Helvetica" charset="0"/>
                  <a:ea typeface="Helvetica" charset="0"/>
                  <a:cs typeface="Helvetica" charset="0"/>
                </a:rPr>
                <a:t>compute</a:t>
              </a:r>
              <a:endParaRPr kumimoji="1" lang="zh-CN" altLang="en-US" sz="1400" kern="0" dirty="0">
                <a:solidFill>
                  <a:schemeClr val="tx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93" name="文本框 59"/>
            <p:cNvSpPr txBox="1"/>
            <p:nvPr/>
          </p:nvSpPr>
          <p:spPr>
            <a:xfrm>
              <a:off x="3038451" y="932886"/>
              <a:ext cx="506187" cy="4673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1400" kern="0" dirty="0" smtClean="0">
                  <a:solidFill>
                    <a:schemeClr val="tx1">
                      <a:lumMod val="75000"/>
                    </a:schemeClr>
                  </a:solidFill>
                  <a:latin typeface="Helvetica" charset="0"/>
                  <a:ea typeface="Helvetica" charset="0"/>
                  <a:cs typeface="Helvetica" charset="0"/>
                </a:rPr>
                <a:t>wait</a:t>
              </a:r>
              <a:endParaRPr kumimoji="1" lang="zh-CN" altLang="en-US" sz="1400" kern="0" dirty="0">
                <a:solidFill>
                  <a:schemeClr val="tx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94" name="文本框 60"/>
            <p:cNvSpPr txBox="1"/>
            <p:nvPr/>
          </p:nvSpPr>
          <p:spPr>
            <a:xfrm>
              <a:off x="949554" y="1650434"/>
              <a:ext cx="565795" cy="4673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1400" kern="0" dirty="0" err="1" smtClean="0">
                  <a:solidFill>
                    <a:schemeClr val="tx1">
                      <a:lumMod val="75000"/>
                    </a:schemeClr>
                  </a:solidFill>
                  <a:latin typeface="Helvetica" charset="0"/>
                  <a:ea typeface="Helvetica" charset="0"/>
                  <a:cs typeface="Helvetica" charset="0"/>
                </a:rPr>
                <a:t>irecv</a:t>
              </a:r>
              <a:endParaRPr kumimoji="1" lang="zh-CN" altLang="en-US" sz="1400" kern="0" dirty="0">
                <a:solidFill>
                  <a:schemeClr val="tx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273" name="Group 272"/>
          <p:cNvGrpSpPr/>
          <p:nvPr/>
        </p:nvGrpSpPr>
        <p:grpSpPr>
          <a:xfrm>
            <a:off x="868707" y="5134135"/>
            <a:ext cx="3104757" cy="1252957"/>
            <a:chOff x="879735" y="5063107"/>
            <a:chExt cx="3104757" cy="1252957"/>
          </a:xfrm>
        </p:grpSpPr>
        <p:sp>
          <p:nvSpPr>
            <p:cNvPr id="79" name="矩形 310"/>
            <p:cNvSpPr/>
            <p:nvPr/>
          </p:nvSpPr>
          <p:spPr bwMode="auto">
            <a:xfrm flipV="1">
              <a:off x="3079022" y="5472658"/>
              <a:ext cx="905470" cy="18380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500"/>
                </a:spcAft>
                <a:buClrTx/>
                <a:buSzTx/>
                <a:buFontTx/>
                <a:buNone/>
                <a:tabLst/>
              </a:pPr>
              <a:endPara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Hoefler Text" pitchFamily="112" charset="0"/>
              </a:endParaRPr>
            </a:p>
          </p:txBody>
        </p:sp>
        <p:sp>
          <p:nvSpPr>
            <p:cNvPr id="125" name="五边形 91"/>
            <p:cNvSpPr/>
            <p:nvPr/>
          </p:nvSpPr>
          <p:spPr>
            <a:xfrm>
              <a:off x="3075757" y="5511361"/>
              <a:ext cx="212117" cy="118540"/>
            </a:xfrm>
            <a:prstGeom prst="homePlate">
              <a:avLst/>
            </a:prstGeom>
            <a:pattFill prst="ltDnDiag">
              <a:fgClr>
                <a:srgbClr val="1F497D"/>
              </a:fgClr>
              <a:bgClr>
                <a:srgbClr val="1F497D">
                  <a:lumMod val="20000"/>
                  <a:lumOff val="80000"/>
                </a:srgbClr>
              </a:bgClr>
            </a:pattFill>
            <a:ln w="9525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1400" kern="0">
                <a:solidFill>
                  <a:schemeClr val="tx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26" name="五边形 92"/>
            <p:cNvSpPr/>
            <p:nvPr/>
          </p:nvSpPr>
          <p:spPr>
            <a:xfrm>
              <a:off x="3061412" y="5986955"/>
              <a:ext cx="212117" cy="118540"/>
            </a:xfrm>
            <a:prstGeom prst="homePlate">
              <a:avLst/>
            </a:prstGeom>
            <a:pattFill prst="ltDnDiag">
              <a:fgClr>
                <a:srgbClr val="1F497D"/>
              </a:fgClr>
              <a:bgClr>
                <a:srgbClr val="1F497D">
                  <a:lumMod val="20000"/>
                  <a:lumOff val="80000"/>
                </a:srgbClr>
              </a:bgClr>
            </a:pattFill>
            <a:ln w="9525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1400" kern="0">
                <a:solidFill>
                  <a:schemeClr val="tx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27" name="五边形 93"/>
            <p:cNvSpPr/>
            <p:nvPr/>
          </p:nvSpPr>
          <p:spPr>
            <a:xfrm>
              <a:off x="2110027" y="5809061"/>
              <a:ext cx="636350" cy="43910"/>
            </a:xfrm>
            <a:prstGeom prst="homePlate">
              <a:avLst/>
            </a:prstGeom>
            <a:solidFill>
              <a:srgbClr val="C6D9F1"/>
            </a:solidFill>
            <a:ln w="9525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1400" kern="0">
                <a:solidFill>
                  <a:schemeClr val="tx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28" name="文本框 94"/>
            <p:cNvSpPr txBox="1"/>
            <p:nvPr/>
          </p:nvSpPr>
          <p:spPr>
            <a:xfrm>
              <a:off x="1142917" y="5410671"/>
              <a:ext cx="6126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1400" kern="0" dirty="0" err="1" smtClean="0">
                  <a:solidFill>
                    <a:schemeClr val="tx1">
                      <a:lumMod val="75000"/>
                    </a:schemeClr>
                  </a:solidFill>
                  <a:latin typeface="Helvetica" charset="0"/>
                  <a:ea typeface="Helvetica" charset="0"/>
                  <a:cs typeface="Helvetica" charset="0"/>
                </a:rPr>
                <a:t>isend</a:t>
              </a:r>
              <a:endParaRPr kumimoji="1" lang="en-US" altLang="zh-CN" sz="1400" kern="0" dirty="0" smtClean="0">
                <a:solidFill>
                  <a:schemeClr val="tx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29" name="文本框 95"/>
            <p:cNvSpPr txBox="1"/>
            <p:nvPr/>
          </p:nvSpPr>
          <p:spPr>
            <a:xfrm>
              <a:off x="1940578" y="5195464"/>
              <a:ext cx="8707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1400" kern="0" dirty="0" smtClean="0">
                  <a:solidFill>
                    <a:schemeClr val="tx1">
                      <a:lumMod val="75000"/>
                    </a:schemeClr>
                  </a:solidFill>
                  <a:latin typeface="Helvetica" charset="0"/>
                  <a:ea typeface="Helvetica" charset="0"/>
                  <a:cs typeface="Helvetica" charset="0"/>
                </a:rPr>
                <a:t>compute</a:t>
              </a:r>
              <a:endParaRPr kumimoji="1" lang="zh-CN" altLang="en-US" sz="1400" kern="0" dirty="0">
                <a:solidFill>
                  <a:schemeClr val="tx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30" name="文本框 96"/>
            <p:cNvSpPr txBox="1"/>
            <p:nvPr/>
          </p:nvSpPr>
          <p:spPr>
            <a:xfrm>
              <a:off x="2981607" y="5182461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1400" kern="0" dirty="0" smtClean="0">
                  <a:solidFill>
                    <a:schemeClr val="tx1">
                      <a:lumMod val="75000"/>
                    </a:schemeClr>
                  </a:solidFill>
                  <a:latin typeface="Helvetica" charset="0"/>
                  <a:ea typeface="Helvetica" charset="0"/>
                  <a:cs typeface="Helvetica" charset="0"/>
                </a:rPr>
                <a:t>wait</a:t>
              </a:r>
              <a:endParaRPr kumimoji="1" lang="zh-CN" altLang="en-US" sz="1400" kern="0" dirty="0">
                <a:solidFill>
                  <a:schemeClr val="tx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31" name="文本框 97"/>
            <p:cNvSpPr txBox="1"/>
            <p:nvPr/>
          </p:nvSpPr>
          <p:spPr>
            <a:xfrm>
              <a:off x="1135998" y="5859367"/>
              <a:ext cx="5629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1400" kern="0" dirty="0" err="1" smtClean="0">
                  <a:solidFill>
                    <a:schemeClr val="tx1">
                      <a:lumMod val="75000"/>
                    </a:schemeClr>
                  </a:solidFill>
                  <a:latin typeface="Helvetica" charset="0"/>
                  <a:ea typeface="Helvetica" charset="0"/>
                  <a:cs typeface="Helvetica" charset="0"/>
                </a:rPr>
                <a:t>irecv</a:t>
              </a:r>
              <a:endParaRPr kumimoji="1" lang="en-US" altLang="zh-CN" sz="1400" kern="0" dirty="0" smtClean="0">
                <a:solidFill>
                  <a:schemeClr val="tx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32" name="五边形 98"/>
            <p:cNvSpPr/>
            <p:nvPr/>
          </p:nvSpPr>
          <p:spPr>
            <a:xfrm>
              <a:off x="1994401" y="5514709"/>
              <a:ext cx="1078992" cy="118540"/>
            </a:xfrm>
            <a:prstGeom prst="homePlate">
              <a:avLst/>
            </a:prstGeom>
            <a:solidFill>
              <a:srgbClr val="C0504D">
                <a:lumMod val="5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1400" kern="0">
                <a:solidFill>
                  <a:schemeClr val="tx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33" name="五边形 99"/>
            <p:cNvSpPr/>
            <p:nvPr/>
          </p:nvSpPr>
          <p:spPr>
            <a:xfrm>
              <a:off x="1986415" y="5986955"/>
              <a:ext cx="1078992" cy="118540"/>
            </a:xfrm>
            <a:prstGeom prst="homePlate">
              <a:avLst/>
            </a:prstGeom>
            <a:solidFill>
              <a:srgbClr val="C0504D">
                <a:lumMod val="5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1400" kern="0">
                <a:solidFill>
                  <a:schemeClr val="tx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34" name="五边形 100"/>
            <p:cNvSpPr/>
            <p:nvPr/>
          </p:nvSpPr>
          <p:spPr>
            <a:xfrm>
              <a:off x="1817307" y="5516458"/>
              <a:ext cx="182880" cy="118540"/>
            </a:xfrm>
            <a:prstGeom prst="homePlate">
              <a:avLst/>
            </a:prstGeom>
            <a:solidFill>
              <a:srgbClr val="1F497D">
                <a:lumMod val="20000"/>
                <a:lumOff val="8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1400" kern="0">
                <a:solidFill>
                  <a:schemeClr val="tx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35" name="五边形 101"/>
            <p:cNvSpPr/>
            <p:nvPr/>
          </p:nvSpPr>
          <p:spPr>
            <a:xfrm>
              <a:off x="1809322" y="5982078"/>
              <a:ext cx="182880" cy="118540"/>
            </a:xfrm>
            <a:prstGeom prst="homePlate">
              <a:avLst/>
            </a:prstGeom>
            <a:solidFill>
              <a:srgbClr val="1F497D">
                <a:lumMod val="20000"/>
                <a:lumOff val="8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1400" kern="0">
                <a:solidFill>
                  <a:schemeClr val="tx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36" name="五边形 102"/>
            <p:cNvSpPr/>
            <p:nvPr/>
          </p:nvSpPr>
          <p:spPr>
            <a:xfrm>
              <a:off x="2093464" y="6272155"/>
              <a:ext cx="636350" cy="43909"/>
            </a:xfrm>
            <a:prstGeom prst="homePlate">
              <a:avLst/>
            </a:prstGeom>
            <a:solidFill>
              <a:srgbClr val="C6D9F1"/>
            </a:solidFill>
            <a:ln w="9525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1400" kern="0">
                <a:solidFill>
                  <a:schemeClr val="tx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cxnSp>
          <p:nvCxnSpPr>
            <p:cNvPr id="137" name="直线箭头连接符 103"/>
            <p:cNvCxnSpPr/>
            <p:nvPr/>
          </p:nvCxnSpPr>
          <p:spPr>
            <a:xfrm>
              <a:off x="1975917" y="6075290"/>
              <a:ext cx="117547" cy="218820"/>
            </a:xfrm>
            <a:prstGeom prst="straightConnector1">
              <a:avLst/>
            </a:prstGeom>
            <a:noFill/>
            <a:ln w="6350" cap="flat" cmpd="sng" algn="ctr">
              <a:solidFill>
                <a:srgbClr val="000000"/>
              </a:solidFill>
              <a:prstDash val="dash"/>
              <a:headEnd type="none"/>
              <a:tailEnd type="triangle"/>
            </a:ln>
            <a:effectLst/>
          </p:spPr>
        </p:cxnSp>
        <p:cxnSp>
          <p:nvCxnSpPr>
            <p:cNvPr id="138" name="直线箭头连接符 104"/>
            <p:cNvCxnSpPr/>
            <p:nvPr/>
          </p:nvCxnSpPr>
          <p:spPr>
            <a:xfrm>
              <a:off x="1985306" y="5594738"/>
              <a:ext cx="124721" cy="236278"/>
            </a:xfrm>
            <a:prstGeom prst="straightConnector1">
              <a:avLst/>
            </a:prstGeom>
            <a:noFill/>
            <a:ln w="6350" cap="flat" cmpd="sng" algn="ctr">
              <a:solidFill>
                <a:srgbClr val="000000"/>
              </a:solidFill>
              <a:prstDash val="dash"/>
              <a:headEnd type="none"/>
              <a:tailEnd type="triangle"/>
            </a:ln>
            <a:effectLst/>
          </p:spPr>
        </p:cxnSp>
        <p:cxnSp>
          <p:nvCxnSpPr>
            <p:cNvPr id="144" name="直线箭头连接符 105"/>
            <p:cNvCxnSpPr>
              <a:endCxn id="125" idx="1"/>
            </p:cNvCxnSpPr>
            <p:nvPr/>
          </p:nvCxnSpPr>
          <p:spPr>
            <a:xfrm flipV="1">
              <a:off x="2746377" y="5570631"/>
              <a:ext cx="329380" cy="260387"/>
            </a:xfrm>
            <a:prstGeom prst="straightConnector1">
              <a:avLst/>
            </a:prstGeom>
            <a:noFill/>
            <a:ln w="6350" cap="flat" cmpd="sng" algn="ctr">
              <a:solidFill>
                <a:srgbClr val="000000"/>
              </a:solidFill>
              <a:prstDash val="dash"/>
              <a:headEnd type="none"/>
              <a:tailEnd type="triangle"/>
            </a:ln>
            <a:effectLst/>
          </p:spPr>
        </p:cxnSp>
        <p:cxnSp>
          <p:nvCxnSpPr>
            <p:cNvPr id="145" name="直线箭头连接符 106"/>
            <p:cNvCxnSpPr>
              <a:endCxn id="126" idx="1"/>
            </p:cNvCxnSpPr>
            <p:nvPr/>
          </p:nvCxnSpPr>
          <p:spPr>
            <a:xfrm flipV="1">
              <a:off x="2729815" y="6046225"/>
              <a:ext cx="331597" cy="247888"/>
            </a:xfrm>
            <a:prstGeom prst="straightConnector1">
              <a:avLst/>
            </a:prstGeom>
            <a:noFill/>
            <a:ln w="6350" cap="flat" cmpd="sng" algn="ctr">
              <a:solidFill>
                <a:srgbClr val="000000"/>
              </a:solidFill>
              <a:prstDash val="dash"/>
              <a:headEnd type="none"/>
              <a:tailEnd type="triangle"/>
            </a:ln>
            <a:effectLst/>
          </p:spPr>
        </p:cxnSp>
        <p:sp>
          <p:nvSpPr>
            <p:cNvPr id="188" name="文本框 136"/>
            <p:cNvSpPr txBox="1"/>
            <p:nvPr/>
          </p:nvSpPr>
          <p:spPr>
            <a:xfrm>
              <a:off x="879735" y="5063107"/>
              <a:ext cx="969167" cy="276999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kumimoji="1" lang="en-US" altLang="zh-CN" sz="1200" b="1" i="1" dirty="0" smtClean="0">
                  <a:solidFill>
                    <a:schemeClr val="tx1">
                      <a:lumMod val="75000"/>
                    </a:schemeClr>
                  </a:solidFill>
                  <a:latin typeface="Helvetica" charset="0"/>
                  <a:ea typeface="Helvetica" charset="0"/>
                  <a:cs typeface="Helvetica" charset="0"/>
                </a:rPr>
                <a:t>With Casper</a:t>
              </a:r>
              <a:endParaRPr kumimoji="1" lang="zh-CN" altLang="en-US" sz="1200" b="1" i="1" dirty="0">
                <a:solidFill>
                  <a:schemeClr val="tx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542296" y="1132053"/>
            <a:ext cx="4230211" cy="1720318"/>
            <a:chOff x="3142415" y="1201921"/>
            <a:chExt cx="5184586" cy="2120427"/>
          </a:xfrm>
        </p:grpSpPr>
        <p:sp>
          <p:nvSpPr>
            <p:cNvPr id="203" name="Text Box 5"/>
            <p:cNvSpPr txBox="1">
              <a:spLocks noChangeArrowheads="1"/>
            </p:cNvSpPr>
            <p:nvPr/>
          </p:nvSpPr>
          <p:spPr bwMode="auto">
            <a:xfrm>
              <a:off x="3563612" y="1201921"/>
              <a:ext cx="1070025" cy="41729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Process 0</a:t>
              </a:r>
            </a:p>
          </p:txBody>
        </p:sp>
        <p:sp>
          <p:nvSpPr>
            <p:cNvPr id="204" name="Text Box 6"/>
            <p:cNvSpPr txBox="1">
              <a:spLocks noChangeArrowheads="1"/>
            </p:cNvSpPr>
            <p:nvPr/>
          </p:nvSpPr>
          <p:spPr bwMode="auto">
            <a:xfrm>
              <a:off x="6733431" y="1208846"/>
              <a:ext cx="1457650" cy="41729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Process 1</a:t>
              </a:r>
            </a:p>
          </p:txBody>
        </p:sp>
        <p:sp>
          <p:nvSpPr>
            <p:cNvPr id="206" name="Line 7"/>
            <p:cNvSpPr>
              <a:spLocks noChangeShapeType="1"/>
            </p:cNvSpPr>
            <p:nvPr/>
          </p:nvSpPr>
          <p:spPr bwMode="auto">
            <a:xfrm>
              <a:off x="7436989" y="1631358"/>
              <a:ext cx="0" cy="1602327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7" name="Line 7"/>
            <p:cNvSpPr>
              <a:spLocks noChangeShapeType="1"/>
            </p:cNvSpPr>
            <p:nvPr/>
          </p:nvSpPr>
          <p:spPr bwMode="auto">
            <a:xfrm>
              <a:off x="4080368" y="1651608"/>
              <a:ext cx="0" cy="1602327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8" name="矩形 128"/>
            <p:cNvSpPr/>
            <p:nvPr/>
          </p:nvSpPr>
          <p:spPr>
            <a:xfrm>
              <a:off x="7243096" y="1943833"/>
              <a:ext cx="453082" cy="96361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0" name="矩形 130"/>
            <p:cNvSpPr/>
            <p:nvPr/>
          </p:nvSpPr>
          <p:spPr>
            <a:xfrm>
              <a:off x="3846599" y="1946241"/>
              <a:ext cx="457200" cy="104827"/>
            </a:xfrm>
            <a:prstGeom prst="rect">
              <a:avLst/>
            </a:prstGeom>
            <a:gradFill flip="none" rotWithShape="1">
              <a:gsLst>
                <a:gs pos="0">
                  <a:srgbClr val="EB8822"/>
                </a:gs>
                <a:gs pos="100000">
                  <a:srgbClr val="FF6600"/>
                </a:gs>
              </a:gsLst>
              <a:lin ang="5640000" scaled="0"/>
              <a:tileRect/>
            </a:gra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Text Box 8"/>
            <p:cNvSpPr txBox="1">
              <a:spLocks noChangeArrowheads="1"/>
            </p:cNvSpPr>
            <p:nvPr/>
          </p:nvSpPr>
          <p:spPr bwMode="auto">
            <a:xfrm>
              <a:off x="3142415" y="1778949"/>
              <a:ext cx="712335" cy="41729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1600" b="1" dirty="0" err="1" smtClean="0">
                  <a:solidFill>
                    <a:srgbClr val="984807"/>
                  </a:solidFill>
                </a:rPr>
                <a:t>Isend</a:t>
              </a:r>
              <a:endParaRPr lang="en-US" sz="1600" b="1" dirty="0">
                <a:solidFill>
                  <a:srgbClr val="984807"/>
                </a:solidFill>
              </a:endParaRPr>
            </a:p>
          </p:txBody>
        </p:sp>
        <p:sp>
          <p:nvSpPr>
            <p:cNvPr id="212" name="Line 10"/>
            <p:cNvSpPr>
              <a:spLocks noChangeShapeType="1"/>
            </p:cNvSpPr>
            <p:nvPr/>
          </p:nvSpPr>
          <p:spPr bwMode="auto">
            <a:xfrm>
              <a:off x="5214468" y="2216665"/>
              <a:ext cx="1126753" cy="86386"/>
            </a:xfrm>
            <a:prstGeom prst="line">
              <a:avLst/>
            </a:prstGeom>
            <a:noFill/>
            <a:ln w="28575" cmpd="sng">
              <a:solidFill>
                <a:schemeClr val="accent6">
                  <a:lumMod val="50000"/>
                </a:schemeClr>
              </a:solidFill>
              <a:round/>
              <a:headEnd type="none" w="sm" len="sm"/>
              <a:tailEnd type="arrow" w="med" len="sm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3" name="Text Box 6"/>
            <p:cNvSpPr txBox="1">
              <a:spLocks noChangeArrowheads="1"/>
            </p:cNvSpPr>
            <p:nvPr/>
          </p:nvSpPr>
          <p:spPr bwMode="auto">
            <a:xfrm>
              <a:off x="5953204" y="1209989"/>
              <a:ext cx="1143774" cy="41729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1600" dirty="0" smtClean="0">
                  <a:solidFill>
                    <a:schemeClr val="bg2">
                      <a:lumMod val="10000"/>
                    </a:schemeClr>
                  </a:solidFill>
                </a:rPr>
                <a:t>Ghost</a:t>
              </a:r>
              <a:endParaRPr lang="en-US" sz="16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4" name="Line 7"/>
            <p:cNvSpPr>
              <a:spLocks noChangeShapeType="1"/>
            </p:cNvSpPr>
            <p:nvPr/>
          </p:nvSpPr>
          <p:spPr bwMode="auto">
            <a:xfrm>
              <a:off x="6617155" y="1720021"/>
              <a:ext cx="0" cy="1602327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5" name="Line 10"/>
            <p:cNvSpPr>
              <a:spLocks noChangeShapeType="1"/>
            </p:cNvSpPr>
            <p:nvPr/>
          </p:nvSpPr>
          <p:spPr bwMode="auto">
            <a:xfrm flipH="1">
              <a:off x="5172619" y="2656153"/>
              <a:ext cx="1178145" cy="162542"/>
            </a:xfrm>
            <a:prstGeom prst="line">
              <a:avLst/>
            </a:prstGeom>
            <a:noFill/>
            <a:ln w="28575" cmpd="sng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sm" len="sm"/>
              <a:tailEnd type="arrow" w="med" len="sm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6" name="Text Box 6"/>
            <p:cNvSpPr txBox="1">
              <a:spLocks noChangeArrowheads="1"/>
            </p:cNvSpPr>
            <p:nvPr/>
          </p:nvSpPr>
          <p:spPr bwMode="auto">
            <a:xfrm>
              <a:off x="4362323" y="1220760"/>
              <a:ext cx="1143774" cy="41729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1600" dirty="0" smtClean="0">
                  <a:solidFill>
                    <a:schemeClr val="bg2">
                      <a:lumMod val="10000"/>
                    </a:schemeClr>
                  </a:solidFill>
                </a:rPr>
                <a:t>Ghost</a:t>
              </a:r>
              <a:endParaRPr lang="en-US" sz="16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7" name="Line 7"/>
            <p:cNvSpPr>
              <a:spLocks noChangeShapeType="1"/>
            </p:cNvSpPr>
            <p:nvPr/>
          </p:nvSpPr>
          <p:spPr bwMode="auto">
            <a:xfrm>
              <a:off x="4941915" y="1690683"/>
              <a:ext cx="0" cy="1602327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8" name="矩形 128"/>
            <p:cNvSpPr/>
            <p:nvPr/>
          </p:nvSpPr>
          <p:spPr>
            <a:xfrm>
              <a:off x="3850717" y="2078085"/>
              <a:ext cx="453082" cy="89156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9" name="矩形 130"/>
            <p:cNvSpPr/>
            <p:nvPr/>
          </p:nvSpPr>
          <p:spPr>
            <a:xfrm>
              <a:off x="3846599" y="2981449"/>
              <a:ext cx="457200" cy="104827"/>
            </a:xfrm>
            <a:prstGeom prst="rect">
              <a:avLst/>
            </a:prstGeom>
            <a:gradFill flip="none" rotWithShape="1">
              <a:gsLst>
                <a:gs pos="0">
                  <a:srgbClr val="EB8822"/>
                </a:gs>
                <a:gs pos="100000">
                  <a:srgbClr val="FF6600"/>
                </a:gs>
              </a:gsLst>
              <a:lin ang="5640000" scaled="0"/>
              <a:tileRect/>
            </a:gra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矩形 130"/>
            <p:cNvSpPr/>
            <p:nvPr/>
          </p:nvSpPr>
          <p:spPr>
            <a:xfrm>
              <a:off x="7227263" y="1786646"/>
              <a:ext cx="457200" cy="104827"/>
            </a:xfrm>
            <a:prstGeom prst="rect">
              <a:avLst/>
            </a:prstGeom>
            <a:gradFill flip="none" rotWithShape="1">
              <a:gsLst>
                <a:gs pos="0">
                  <a:srgbClr val="EB8822"/>
                </a:gs>
                <a:gs pos="100000">
                  <a:srgbClr val="FF6600"/>
                </a:gs>
              </a:gsLst>
              <a:lin ang="5640000" scaled="0"/>
              <a:tileRect/>
            </a:gra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矩形 130"/>
            <p:cNvSpPr/>
            <p:nvPr/>
          </p:nvSpPr>
          <p:spPr>
            <a:xfrm>
              <a:off x="7241037" y="2967057"/>
              <a:ext cx="457200" cy="104827"/>
            </a:xfrm>
            <a:prstGeom prst="rect">
              <a:avLst/>
            </a:prstGeom>
            <a:gradFill flip="none" rotWithShape="1">
              <a:gsLst>
                <a:gs pos="0">
                  <a:srgbClr val="EB8822"/>
                </a:gs>
                <a:gs pos="100000">
                  <a:srgbClr val="FF6600"/>
                </a:gs>
              </a:gsLst>
              <a:lin ang="5640000" scaled="0"/>
              <a:tileRect/>
            </a:gra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矩形 130"/>
            <p:cNvSpPr/>
            <p:nvPr/>
          </p:nvSpPr>
          <p:spPr>
            <a:xfrm>
              <a:off x="4726728" y="2142671"/>
              <a:ext cx="457200" cy="749372"/>
            </a:xfrm>
            <a:prstGeom prst="rect">
              <a:avLst/>
            </a:prstGeom>
            <a:gradFill flip="none" rotWithShape="1">
              <a:gsLst>
                <a:gs pos="0">
                  <a:srgbClr val="EB8822"/>
                </a:gs>
                <a:gs pos="100000">
                  <a:srgbClr val="FF6600"/>
                </a:gs>
              </a:gsLst>
              <a:lin ang="5640000" scaled="0"/>
              <a:tileRect/>
            </a:gra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矩形 130"/>
            <p:cNvSpPr/>
            <p:nvPr/>
          </p:nvSpPr>
          <p:spPr>
            <a:xfrm>
              <a:off x="6373030" y="2149179"/>
              <a:ext cx="457200" cy="749372"/>
            </a:xfrm>
            <a:prstGeom prst="rect">
              <a:avLst/>
            </a:prstGeom>
            <a:gradFill flip="none" rotWithShape="1">
              <a:gsLst>
                <a:gs pos="0">
                  <a:srgbClr val="EB8822"/>
                </a:gs>
                <a:gs pos="100000">
                  <a:srgbClr val="FF6600"/>
                </a:gs>
              </a:gsLst>
              <a:lin ang="5640000" scaled="0"/>
              <a:tileRect/>
            </a:gra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Text Box 8"/>
            <p:cNvSpPr txBox="1">
              <a:spLocks noChangeArrowheads="1"/>
            </p:cNvSpPr>
            <p:nvPr/>
          </p:nvSpPr>
          <p:spPr bwMode="auto">
            <a:xfrm>
              <a:off x="7666737" y="1640682"/>
              <a:ext cx="660264" cy="41729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1600" b="1" dirty="0" err="1" smtClean="0">
                  <a:solidFill>
                    <a:srgbClr val="984807"/>
                  </a:solidFill>
                </a:rPr>
                <a:t>Irecv</a:t>
              </a:r>
              <a:endParaRPr lang="en-US" sz="1600" b="1" dirty="0">
                <a:solidFill>
                  <a:srgbClr val="984807"/>
                </a:solidFill>
              </a:endParaRPr>
            </a:p>
          </p:txBody>
        </p:sp>
        <p:sp>
          <p:nvSpPr>
            <p:cNvPr id="225" name="Text Box 8"/>
            <p:cNvSpPr txBox="1">
              <a:spLocks noChangeArrowheads="1"/>
            </p:cNvSpPr>
            <p:nvPr/>
          </p:nvSpPr>
          <p:spPr bwMode="auto">
            <a:xfrm>
              <a:off x="7675713" y="2828719"/>
              <a:ext cx="645742" cy="41729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1600" b="1" dirty="0" smtClean="0">
                  <a:solidFill>
                    <a:srgbClr val="984807"/>
                  </a:solidFill>
                </a:rPr>
                <a:t>Wait</a:t>
              </a:r>
              <a:endParaRPr lang="en-US" sz="1600" b="1" dirty="0">
                <a:solidFill>
                  <a:srgbClr val="984807"/>
                </a:solidFill>
              </a:endParaRPr>
            </a:p>
          </p:txBody>
        </p:sp>
        <p:sp>
          <p:nvSpPr>
            <p:cNvPr id="226" name="Text Box 8"/>
            <p:cNvSpPr txBox="1">
              <a:spLocks noChangeArrowheads="1"/>
            </p:cNvSpPr>
            <p:nvPr/>
          </p:nvSpPr>
          <p:spPr bwMode="auto">
            <a:xfrm>
              <a:off x="3184797" y="2836984"/>
              <a:ext cx="645742" cy="41729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1600" b="1" smtClean="0">
                  <a:solidFill>
                    <a:srgbClr val="984807"/>
                  </a:solidFill>
                </a:rPr>
                <a:t>Wait</a:t>
              </a:r>
              <a:endParaRPr lang="en-US" sz="1600" b="1" dirty="0">
                <a:solidFill>
                  <a:srgbClr val="984807"/>
                </a:solidFill>
              </a:endParaRPr>
            </a:p>
          </p:txBody>
        </p:sp>
        <p:sp>
          <p:nvSpPr>
            <p:cNvPr id="227" name="Line 10"/>
            <p:cNvSpPr>
              <a:spLocks noChangeShapeType="1"/>
            </p:cNvSpPr>
            <p:nvPr/>
          </p:nvSpPr>
          <p:spPr bwMode="auto">
            <a:xfrm>
              <a:off x="4349433" y="2054079"/>
              <a:ext cx="289399" cy="118640"/>
            </a:xfrm>
            <a:prstGeom prst="line">
              <a:avLst/>
            </a:prstGeom>
            <a:noFill/>
            <a:ln w="28575" cmpd="sng">
              <a:solidFill>
                <a:schemeClr val="accent6">
                  <a:lumMod val="50000"/>
                </a:schemeClr>
              </a:solidFill>
              <a:prstDash val="dash"/>
              <a:round/>
              <a:headEnd type="none" w="sm" len="sm"/>
              <a:tailEnd type="arrow" w="med" len="sm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28" name="Line 10"/>
            <p:cNvSpPr>
              <a:spLocks noChangeShapeType="1"/>
            </p:cNvSpPr>
            <p:nvPr/>
          </p:nvSpPr>
          <p:spPr bwMode="auto">
            <a:xfrm>
              <a:off x="6852403" y="2897200"/>
              <a:ext cx="325398" cy="84249"/>
            </a:xfrm>
            <a:prstGeom prst="line">
              <a:avLst/>
            </a:prstGeom>
            <a:noFill/>
            <a:ln w="28575" cmpd="sng">
              <a:solidFill>
                <a:schemeClr val="accent6">
                  <a:lumMod val="50000"/>
                </a:schemeClr>
              </a:solidFill>
              <a:prstDash val="dash"/>
              <a:round/>
              <a:headEnd type="none" w="sm" len="sm"/>
              <a:tailEnd type="arrow" w="med" len="sm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29" name="Line 10"/>
            <p:cNvSpPr>
              <a:spLocks noChangeShapeType="1"/>
            </p:cNvSpPr>
            <p:nvPr/>
          </p:nvSpPr>
          <p:spPr bwMode="auto">
            <a:xfrm rot="5400000">
              <a:off x="6886940" y="1896266"/>
              <a:ext cx="257707" cy="248126"/>
            </a:xfrm>
            <a:prstGeom prst="line">
              <a:avLst/>
            </a:prstGeom>
            <a:noFill/>
            <a:ln w="28575" cmpd="sng">
              <a:solidFill>
                <a:schemeClr val="accent6">
                  <a:lumMod val="50000"/>
                </a:schemeClr>
              </a:solidFill>
              <a:prstDash val="dash"/>
              <a:round/>
              <a:headEnd type="none" w="sm" len="sm"/>
              <a:tailEnd type="arrow" w="med" len="sm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30" name="Line 10"/>
            <p:cNvSpPr>
              <a:spLocks noChangeShapeType="1"/>
            </p:cNvSpPr>
            <p:nvPr/>
          </p:nvSpPr>
          <p:spPr bwMode="auto">
            <a:xfrm rot="5400000">
              <a:off x="4432942" y="2802563"/>
              <a:ext cx="164644" cy="275526"/>
            </a:xfrm>
            <a:prstGeom prst="line">
              <a:avLst/>
            </a:prstGeom>
            <a:noFill/>
            <a:ln w="28575" cmpd="sng">
              <a:solidFill>
                <a:schemeClr val="accent6">
                  <a:lumMod val="50000"/>
                </a:schemeClr>
              </a:solidFill>
              <a:prstDash val="dash"/>
              <a:round/>
              <a:headEnd type="none" w="sm" len="sm"/>
              <a:tailEnd type="arrow" w="med" len="sm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937846" y="2058716"/>
            <a:ext cx="720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</a:rPr>
              <a:t>COMP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7746846" y="1896947"/>
            <a:ext cx="720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</a:rPr>
              <a:t>COMP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32" name="Text Box 8"/>
          <p:cNvSpPr txBox="1">
            <a:spLocks noChangeArrowheads="1"/>
          </p:cNvSpPr>
          <p:nvPr/>
        </p:nvSpPr>
        <p:spPr bwMode="auto">
          <a:xfrm>
            <a:off x="6043098" y="2005522"/>
            <a:ext cx="1300036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600" b="1" smtClean="0">
                <a:solidFill>
                  <a:srgbClr val="984807"/>
                </a:solidFill>
              </a:rPr>
              <a:t>Data transfer</a:t>
            </a:r>
            <a:endParaRPr lang="en-US" sz="1600" b="1" dirty="0">
              <a:solidFill>
                <a:srgbClr val="984807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549677" y="3349289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sz="1600" b="1" dirty="0">
                <a:solidFill>
                  <a:schemeClr val="tx1">
                    <a:lumMod val="75000"/>
                  </a:schemeClr>
                </a:solidFill>
              </a:rPr>
              <a:t>RNDV: Overlapping </a:t>
            </a:r>
            <a:r>
              <a:rPr lang="en-US" sz="1600" b="1" dirty="0" smtClean="0">
                <a:solidFill>
                  <a:schemeClr val="tx1">
                    <a:lumMod val="75000"/>
                  </a:schemeClr>
                </a:solidFill>
              </a:rPr>
              <a:t>both CPU processing and </a:t>
            </a:r>
            <a:r>
              <a:rPr lang="en-US" sz="1600" b="1" dirty="0">
                <a:solidFill>
                  <a:schemeClr val="tx1">
                    <a:lumMod val="75000"/>
                  </a:schemeClr>
                </a:solidFill>
              </a:rPr>
              <a:t>Data transfer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13613" y="3350168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sz="1600" b="1" dirty="0">
                <a:solidFill>
                  <a:schemeClr val="tx1">
                    <a:lumMod val="75000"/>
                  </a:schemeClr>
                </a:solidFill>
              </a:rPr>
              <a:t>Eager: </a:t>
            </a:r>
            <a:r>
              <a:rPr lang="en-US" sz="1600" b="1" dirty="0" smtClean="0">
                <a:solidFill>
                  <a:schemeClr val="tx1">
                    <a:lumMod val="75000"/>
                  </a:schemeClr>
                </a:solidFill>
              </a:rPr>
              <a:t>Overlapping heavy CPU processing (</a:t>
            </a:r>
            <a:r>
              <a:rPr lang="en-US" sz="1600" b="1" dirty="0">
                <a:solidFill>
                  <a:schemeClr val="tx1">
                    <a:lumMod val="75000"/>
                  </a:schemeClr>
                </a:solidFill>
              </a:rPr>
              <a:t>e.g., D</a:t>
            </a:r>
            <a:r>
              <a:rPr lang="en-US" sz="1600" b="1" dirty="0" smtClean="0">
                <a:solidFill>
                  <a:schemeClr val="tx1">
                    <a:lumMod val="75000"/>
                  </a:schemeClr>
                </a:solidFill>
              </a:rPr>
              <a:t>atatype </a:t>
            </a:r>
            <a:r>
              <a:rPr lang="en-US" sz="1600" b="1" dirty="0">
                <a:solidFill>
                  <a:schemeClr val="tx1">
                    <a:lumMod val="75000"/>
                  </a:schemeClr>
                </a:solidFill>
              </a:rPr>
              <a:t>pack/unpack)</a:t>
            </a:r>
          </a:p>
        </p:txBody>
      </p:sp>
      <p:sp>
        <p:nvSpPr>
          <p:cNvPr id="234" name="文本框 135"/>
          <p:cNvSpPr txBox="1"/>
          <p:nvPr/>
        </p:nvSpPr>
        <p:spPr>
          <a:xfrm>
            <a:off x="5171312" y="4085888"/>
            <a:ext cx="973591" cy="276999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b="1" i="1" dirty="0" smtClean="0">
                <a:solidFill>
                  <a:schemeClr val="tx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Original </a:t>
            </a:r>
            <a:r>
              <a:rPr kumimoji="1" lang="en-US" altLang="zh-CN" sz="1200" b="1" i="1" dirty="0" smtClean="0">
                <a:solidFill>
                  <a:schemeClr val="tx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MPI</a:t>
            </a:r>
            <a:endParaRPr kumimoji="1" lang="zh-CN" altLang="en-US" sz="1200" b="1" i="1" dirty="0">
              <a:solidFill>
                <a:schemeClr val="tx1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grpSp>
        <p:nvGrpSpPr>
          <p:cNvPr id="235" name="组 50"/>
          <p:cNvGrpSpPr/>
          <p:nvPr/>
        </p:nvGrpSpPr>
        <p:grpSpPr>
          <a:xfrm>
            <a:off x="5508119" y="4206262"/>
            <a:ext cx="2834417" cy="782609"/>
            <a:chOff x="937532" y="929414"/>
            <a:chExt cx="2848617" cy="1188372"/>
          </a:xfrm>
        </p:grpSpPr>
        <p:sp>
          <p:nvSpPr>
            <p:cNvPr id="236" name="五边形 51"/>
            <p:cNvSpPr/>
            <p:nvPr/>
          </p:nvSpPr>
          <p:spPr>
            <a:xfrm>
              <a:off x="1777664" y="1356559"/>
              <a:ext cx="1080000" cy="180000"/>
            </a:xfrm>
            <a:prstGeom prst="homePlate">
              <a:avLst/>
            </a:prstGeom>
            <a:solidFill>
              <a:srgbClr val="C0504D">
                <a:lumMod val="5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1400" kern="0">
                <a:solidFill>
                  <a:schemeClr val="tx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237" name="五边形 52"/>
            <p:cNvSpPr/>
            <p:nvPr/>
          </p:nvSpPr>
          <p:spPr>
            <a:xfrm>
              <a:off x="2867168" y="1356455"/>
              <a:ext cx="918981" cy="180000"/>
            </a:xfrm>
            <a:prstGeom prst="homePlate">
              <a:avLst/>
            </a:prstGeom>
            <a:pattFill prst="ltDnDiag">
              <a:fgClr>
                <a:srgbClr val="1F497D"/>
              </a:fgClr>
              <a:bgClr>
                <a:srgbClr val="1F497D">
                  <a:lumMod val="20000"/>
                  <a:lumOff val="80000"/>
                </a:srgbClr>
              </a:bgClr>
            </a:pattFill>
            <a:ln w="9525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1400" kern="0">
                <a:solidFill>
                  <a:schemeClr val="tx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238" name="五边形 53"/>
            <p:cNvSpPr/>
            <p:nvPr/>
          </p:nvSpPr>
          <p:spPr>
            <a:xfrm>
              <a:off x="1587072" y="1373959"/>
              <a:ext cx="183796" cy="180000"/>
            </a:xfrm>
            <a:prstGeom prst="homePlate">
              <a:avLst/>
            </a:prstGeom>
            <a:solidFill>
              <a:srgbClr val="C6D9F1"/>
            </a:solidFill>
            <a:ln w="9525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1400" kern="0">
                <a:solidFill>
                  <a:schemeClr val="tx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239" name="五边形 54"/>
            <p:cNvSpPr/>
            <p:nvPr/>
          </p:nvSpPr>
          <p:spPr>
            <a:xfrm>
              <a:off x="1767180" y="1806348"/>
              <a:ext cx="1080000" cy="180000"/>
            </a:xfrm>
            <a:prstGeom prst="homePlate">
              <a:avLst/>
            </a:prstGeom>
            <a:solidFill>
              <a:srgbClr val="C0504D">
                <a:lumMod val="5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1400" kern="0">
                <a:solidFill>
                  <a:schemeClr val="tx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240" name="五边形 55"/>
            <p:cNvSpPr/>
            <p:nvPr/>
          </p:nvSpPr>
          <p:spPr>
            <a:xfrm>
              <a:off x="2857663" y="1806348"/>
              <a:ext cx="918981" cy="180000"/>
            </a:xfrm>
            <a:prstGeom prst="homePlate">
              <a:avLst/>
            </a:prstGeom>
            <a:pattFill prst="ltDnDiag">
              <a:fgClr>
                <a:srgbClr val="1F497D"/>
              </a:fgClr>
              <a:bgClr>
                <a:srgbClr val="1F497D">
                  <a:lumMod val="20000"/>
                  <a:lumOff val="80000"/>
                </a:srgbClr>
              </a:bgClr>
            </a:pattFill>
            <a:ln w="9525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1400" kern="0">
                <a:solidFill>
                  <a:schemeClr val="tx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241" name="五边形 56"/>
            <p:cNvSpPr/>
            <p:nvPr/>
          </p:nvSpPr>
          <p:spPr>
            <a:xfrm>
              <a:off x="1585162" y="1806348"/>
              <a:ext cx="180000" cy="180000"/>
            </a:xfrm>
            <a:prstGeom prst="homePlate">
              <a:avLst/>
            </a:prstGeom>
            <a:solidFill>
              <a:srgbClr val="C6D9F1"/>
            </a:solidFill>
            <a:ln w="9525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1400" kern="0">
                <a:solidFill>
                  <a:schemeClr val="tx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242" name="文本框 57"/>
            <p:cNvSpPr txBox="1"/>
            <p:nvPr/>
          </p:nvSpPr>
          <p:spPr>
            <a:xfrm>
              <a:off x="937532" y="1220821"/>
              <a:ext cx="615737" cy="4673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1400" kern="0" dirty="0" err="1" smtClean="0">
                  <a:solidFill>
                    <a:schemeClr val="tx1">
                      <a:lumMod val="75000"/>
                    </a:schemeClr>
                  </a:solidFill>
                  <a:latin typeface="Helvetica" charset="0"/>
                  <a:ea typeface="Helvetica" charset="0"/>
                  <a:cs typeface="Helvetica" charset="0"/>
                </a:rPr>
                <a:t>isend</a:t>
              </a:r>
              <a:endParaRPr kumimoji="1" lang="zh-CN" altLang="en-US" sz="1400" kern="0" dirty="0">
                <a:solidFill>
                  <a:schemeClr val="tx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243" name="文本框 58"/>
            <p:cNvSpPr txBox="1"/>
            <p:nvPr/>
          </p:nvSpPr>
          <p:spPr>
            <a:xfrm>
              <a:off x="1679303" y="929414"/>
              <a:ext cx="875113" cy="4673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1400" kern="0" dirty="0" smtClean="0">
                  <a:solidFill>
                    <a:schemeClr val="tx1">
                      <a:lumMod val="75000"/>
                    </a:schemeClr>
                  </a:solidFill>
                  <a:latin typeface="Helvetica" charset="0"/>
                  <a:ea typeface="Helvetica" charset="0"/>
                  <a:cs typeface="Helvetica" charset="0"/>
                </a:rPr>
                <a:t>compute</a:t>
              </a:r>
              <a:endParaRPr kumimoji="1" lang="zh-CN" altLang="en-US" sz="1400" kern="0" dirty="0">
                <a:solidFill>
                  <a:schemeClr val="tx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244" name="文本框 59"/>
            <p:cNvSpPr txBox="1"/>
            <p:nvPr/>
          </p:nvSpPr>
          <p:spPr>
            <a:xfrm>
              <a:off x="3038451" y="932886"/>
              <a:ext cx="506187" cy="4673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1400" kern="0" dirty="0" smtClean="0">
                  <a:solidFill>
                    <a:schemeClr val="tx1">
                      <a:lumMod val="75000"/>
                    </a:schemeClr>
                  </a:solidFill>
                  <a:latin typeface="Helvetica" charset="0"/>
                  <a:ea typeface="Helvetica" charset="0"/>
                  <a:cs typeface="Helvetica" charset="0"/>
                </a:rPr>
                <a:t>wait</a:t>
              </a:r>
              <a:endParaRPr kumimoji="1" lang="zh-CN" altLang="en-US" sz="1400" kern="0" dirty="0">
                <a:solidFill>
                  <a:schemeClr val="tx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245" name="文本框 60"/>
            <p:cNvSpPr txBox="1"/>
            <p:nvPr/>
          </p:nvSpPr>
          <p:spPr>
            <a:xfrm>
              <a:off x="949554" y="1650434"/>
              <a:ext cx="565795" cy="4673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1400" kern="0" dirty="0" err="1" smtClean="0">
                  <a:solidFill>
                    <a:schemeClr val="tx1">
                      <a:lumMod val="75000"/>
                    </a:schemeClr>
                  </a:solidFill>
                  <a:latin typeface="Helvetica" charset="0"/>
                  <a:ea typeface="Helvetica" charset="0"/>
                  <a:cs typeface="Helvetica" charset="0"/>
                </a:rPr>
                <a:t>irecv</a:t>
              </a:r>
              <a:endParaRPr kumimoji="1" lang="zh-CN" altLang="en-US" sz="1400" kern="0" dirty="0">
                <a:solidFill>
                  <a:schemeClr val="tx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272" name="Group 271"/>
          <p:cNvGrpSpPr/>
          <p:nvPr/>
        </p:nvGrpSpPr>
        <p:grpSpPr>
          <a:xfrm>
            <a:off x="5227411" y="5134135"/>
            <a:ext cx="3013253" cy="1274452"/>
            <a:chOff x="5238439" y="5063107"/>
            <a:chExt cx="3013253" cy="1274452"/>
          </a:xfrm>
        </p:grpSpPr>
        <p:sp>
          <p:nvSpPr>
            <p:cNvPr id="233" name="矩形 310"/>
            <p:cNvSpPr/>
            <p:nvPr/>
          </p:nvSpPr>
          <p:spPr bwMode="auto">
            <a:xfrm flipV="1">
              <a:off x="7346222" y="5472658"/>
              <a:ext cx="905470" cy="18380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500"/>
                </a:spcAft>
                <a:buClrTx/>
                <a:buSzTx/>
                <a:buFontTx/>
                <a:buNone/>
                <a:tabLst/>
              </a:pPr>
              <a:endPara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Hoefler Text" pitchFamily="112" charset="0"/>
              </a:endParaRPr>
            </a:p>
          </p:txBody>
        </p:sp>
        <p:sp>
          <p:nvSpPr>
            <p:cNvPr id="247" name="五边形 91"/>
            <p:cNvSpPr/>
            <p:nvPr/>
          </p:nvSpPr>
          <p:spPr>
            <a:xfrm>
              <a:off x="7459779" y="5511556"/>
              <a:ext cx="212117" cy="118540"/>
            </a:xfrm>
            <a:prstGeom prst="homePlate">
              <a:avLst/>
            </a:prstGeom>
            <a:pattFill prst="ltDnDiag">
              <a:fgClr>
                <a:srgbClr val="1F497D"/>
              </a:fgClr>
              <a:bgClr>
                <a:srgbClr val="1F497D">
                  <a:lumMod val="20000"/>
                  <a:lumOff val="80000"/>
                </a:srgbClr>
              </a:bgClr>
            </a:pattFill>
            <a:ln w="9525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1400" kern="0">
                <a:solidFill>
                  <a:schemeClr val="tx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248" name="五边形 92"/>
            <p:cNvSpPr/>
            <p:nvPr/>
          </p:nvSpPr>
          <p:spPr>
            <a:xfrm>
              <a:off x="7445434" y="5987150"/>
              <a:ext cx="212117" cy="118540"/>
            </a:xfrm>
            <a:prstGeom prst="homePlate">
              <a:avLst/>
            </a:prstGeom>
            <a:pattFill prst="ltDnDiag">
              <a:fgClr>
                <a:srgbClr val="1F497D"/>
              </a:fgClr>
              <a:bgClr>
                <a:srgbClr val="1F497D">
                  <a:lumMod val="20000"/>
                  <a:lumOff val="80000"/>
                </a:srgbClr>
              </a:bgClr>
            </a:pattFill>
            <a:ln w="9525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1400" kern="0">
                <a:solidFill>
                  <a:schemeClr val="tx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249" name="五边形 93"/>
            <p:cNvSpPr/>
            <p:nvPr/>
          </p:nvSpPr>
          <p:spPr>
            <a:xfrm>
              <a:off x="6494049" y="5809256"/>
              <a:ext cx="914400" cy="43910"/>
            </a:xfrm>
            <a:prstGeom prst="homePlate">
              <a:avLst/>
            </a:prstGeom>
            <a:solidFill>
              <a:srgbClr val="C6D9F1"/>
            </a:solidFill>
            <a:ln w="9525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1400" kern="0">
                <a:solidFill>
                  <a:schemeClr val="tx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250" name="文本框 94"/>
            <p:cNvSpPr txBox="1"/>
            <p:nvPr/>
          </p:nvSpPr>
          <p:spPr>
            <a:xfrm>
              <a:off x="5501621" y="5410671"/>
              <a:ext cx="6126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1400" kern="0" dirty="0" err="1" smtClean="0">
                  <a:solidFill>
                    <a:schemeClr val="tx1">
                      <a:lumMod val="75000"/>
                    </a:schemeClr>
                  </a:solidFill>
                  <a:latin typeface="Helvetica" charset="0"/>
                  <a:ea typeface="Helvetica" charset="0"/>
                  <a:cs typeface="Helvetica" charset="0"/>
                </a:rPr>
                <a:t>isend</a:t>
              </a:r>
              <a:endParaRPr kumimoji="1" lang="en-US" altLang="zh-CN" sz="1400" kern="0" dirty="0" smtClean="0">
                <a:solidFill>
                  <a:schemeClr val="tx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251" name="文本框 95"/>
            <p:cNvSpPr txBox="1"/>
            <p:nvPr/>
          </p:nvSpPr>
          <p:spPr>
            <a:xfrm>
              <a:off x="6324600" y="5195659"/>
              <a:ext cx="8707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1400" kern="0" dirty="0" smtClean="0">
                  <a:solidFill>
                    <a:schemeClr val="tx1">
                      <a:lumMod val="75000"/>
                    </a:schemeClr>
                  </a:solidFill>
                  <a:latin typeface="Helvetica" charset="0"/>
                  <a:ea typeface="Helvetica" charset="0"/>
                  <a:cs typeface="Helvetica" charset="0"/>
                </a:rPr>
                <a:t>compute</a:t>
              </a:r>
              <a:endParaRPr kumimoji="1" lang="zh-CN" altLang="en-US" sz="1400" kern="0" dirty="0">
                <a:solidFill>
                  <a:schemeClr val="tx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252" name="文本框 96"/>
            <p:cNvSpPr txBox="1"/>
            <p:nvPr/>
          </p:nvSpPr>
          <p:spPr>
            <a:xfrm>
              <a:off x="7365629" y="5182656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1400" kern="0" dirty="0" smtClean="0">
                  <a:solidFill>
                    <a:schemeClr val="tx1">
                      <a:lumMod val="75000"/>
                    </a:schemeClr>
                  </a:solidFill>
                  <a:latin typeface="Helvetica" charset="0"/>
                  <a:ea typeface="Helvetica" charset="0"/>
                  <a:cs typeface="Helvetica" charset="0"/>
                </a:rPr>
                <a:t>wait</a:t>
              </a:r>
              <a:endParaRPr kumimoji="1" lang="zh-CN" altLang="en-US" sz="1400" kern="0" dirty="0">
                <a:solidFill>
                  <a:schemeClr val="tx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253" name="文本框 97"/>
            <p:cNvSpPr txBox="1"/>
            <p:nvPr/>
          </p:nvSpPr>
          <p:spPr>
            <a:xfrm>
              <a:off x="5494702" y="5859367"/>
              <a:ext cx="5629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1400" kern="0" dirty="0" err="1" smtClean="0">
                  <a:solidFill>
                    <a:schemeClr val="tx1">
                      <a:lumMod val="75000"/>
                    </a:schemeClr>
                  </a:solidFill>
                  <a:latin typeface="Helvetica" charset="0"/>
                  <a:ea typeface="Helvetica" charset="0"/>
                  <a:cs typeface="Helvetica" charset="0"/>
                </a:rPr>
                <a:t>irecv</a:t>
              </a:r>
              <a:endParaRPr kumimoji="1" lang="en-US" altLang="zh-CN" sz="1400" kern="0" dirty="0" smtClean="0">
                <a:solidFill>
                  <a:schemeClr val="tx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254" name="五边形 98"/>
            <p:cNvSpPr/>
            <p:nvPr/>
          </p:nvSpPr>
          <p:spPr>
            <a:xfrm>
              <a:off x="6378423" y="5514904"/>
              <a:ext cx="1078992" cy="118540"/>
            </a:xfrm>
            <a:prstGeom prst="homePlate">
              <a:avLst/>
            </a:prstGeom>
            <a:solidFill>
              <a:srgbClr val="C0504D">
                <a:lumMod val="5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1400" kern="0">
                <a:solidFill>
                  <a:schemeClr val="tx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255" name="五边形 99"/>
            <p:cNvSpPr/>
            <p:nvPr/>
          </p:nvSpPr>
          <p:spPr>
            <a:xfrm>
              <a:off x="6370437" y="5987150"/>
              <a:ext cx="1078992" cy="118540"/>
            </a:xfrm>
            <a:prstGeom prst="homePlate">
              <a:avLst/>
            </a:prstGeom>
            <a:solidFill>
              <a:srgbClr val="C0504D">
                <a:lumMod val="5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1400" kern="0">
                <a:solidFill>
                  <a:schemeClr val="tx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256" name="五边形 100"/>
            <p:cNvSpPr/>
            <p:nvPr/>
          </p:nvSpPr>
          <p:spPr>
            <a:xfrm>
              <a:off x="6176011" y="5516458"/>
              <a:ext cx="182880" cy="118540"/>
            </a:xfrm>
            <a:prstGeom prst="homePlate">
              <a:avLst/>
            </a:prstGeom>
            <a:solidFill>
              <a:srgbClr val="1F497D">
                <a:lumMod val="20000"/>
                <a:lumOff val="8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1400" kern="0">
                <a:solidFill>
                  <a:schemeClr val="tx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257" name="五边形 101"/>
            <p:cNvSpPr/>
            <p:nvPr/>
          </p:nvSpPr>
          <p:spPr>
            <a:xfrm>
              <a:off x="6168026" y="5982078"/>
              <a:ext cx="182880" cy="118540"/>
            </a:xfrm>
            <a:prstGeom prst="homePlate">
              <a:avLst/>
            </a:prstGeom>
            <a:solidFill>
              <a:srgbClr val="1F497D">
                <a:lumMod val="20000"/>
                <a:lumOff val="8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1400" kern="0">
                <a:solidFill>
                  <a:schemeClr val="tx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258" name="五边形 102"/>
            <p:cNvSpPr/>
            <p:nvPr/>
          </p:nvSpPr>
          <p:spPr>
            <a:xfrm>
              <a:off x="6477486" y="6272350"/>
              <a:ext cx="914400" cy="43909"/>
            </a:xfrm>
            <a:prstGeom prst="homePlate">
              <a:avLst/>
            </a:prstGeom>
            <a:solidFill>
              <a:srgbClr val="C6D9F1"/>
            </a:solidFill>
            <a:ln w="9525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1400" kern="0">
                <a:solidFill>
                  <a:schemeClr val="tx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cxnSp>
          <p:nvCxnSpPr>
            <p:cNvPr id="259" name="直线箭头连接符 103"/>
            <p:cNvCxnSpPr>
              <a:stCxn id="257" idx="3"/>
            </p:cNvCxnSpPr>
            <p:nvPr/>
          </p:nvCxnSpPr>
          <p:spPr>
            <a:xfrm>
              <a:off x="6350906" y="6041348"/>
              <a:ext cx="148746" cy="296211"/>
            </a:xfrm>
            <a:prstGeom prst="straightConnector1">
              <a:avLst/>
            </a:prstGeom>
            <a:noFill/>
            <a:ln w="6350" cap="flat" cmpd="sng" algn="ctr">
              <a:solidFill>
                <a:srgbClr val="000000"/>
              </a:solidFill>
              <a:prstDash val="dash"/>
              <a:headEnd type="none"/>
              <a:tailEnd type="triangle"/>
            </a:ln>
            <a:effectLst/>
          </p:spPr>
        </p:cxnSp>
        <p:cxnSp>
          <p:nvCxnSpPr>
            <p:cNvPr id="260" name="直线箭头连接符 104"/>
            <p:cNvCxnSpPr>
              <a:stCxn id="256" idx="3"/>
            </p:cNvCxnSpPr>
            <p:nvPr/>
          </p:nvCxnSpPr>
          <p:spPr>
            <a:xfrm>
              <a:off x="6358891" y="5575728"/>
              <a:ext cx="132379" cy="313764"/>
            </a:xfrm>
            <a:prstGeom prst="straightConnector1">
              <a:avLst/>
            </a:prstGeom>
            <a:noFill/>
            <a:ln w="6350" cap="flat" cmpd="sng" algn="ctr">
              <a:solidFill>
                <a:srgbClr val="000000"/>
              </a:solidFill>
              <a:prstDash val="dash"/>
              <a:headEnd type="none"/>
              <a:tailEnd type="triangle"/>
            </a:ln>
            <a:effectLst/>
          </p:spPr>
        </p:cxnSp>
        <p:cxnSp>
          <p:nvCxnSpPr>
            <p:cNvPr id="261" name="直线箭头连接符 105"/>
            <p:cNvCxnSpPr>
              <a:stCxn id="249" idx="3"/>
              <a:endCxn id="254" idx="3"/>
            </p:cNvCxnSpPr>
            <p:nvPr/>
          </p:nvCxnSpPr>
          <p:spPr>
            <a:xfrm flipV="1">
              <a:off x="7408449" y="5574174"/>
              <a:ext cx="48966" cy="257037"/>
            </a:xfrm>
            <a:prstGeom prst="straightConnector1">
              <a:avLst/>
            </a:prstGeom>
            <a:noFill/>
            <a:ln w="6350" cap="flat" cmpd="sng" algn="ctr">
              <a:solidFill>
                <a:srgbClr val="000000"/>
              </a:solidFill>
              <a:prstDash val="dash"/>
              <a:headEnd type="none"/>
              <a:tailEnd type="triangle"/>
            </a:ln>
            <a:effectLst/>
          </p:spPr>
        </p:cxnSp>
        <p:cxnSp>
          <p:nvCxnSpPr>
            <p:cNvPr id="262" name="直线箭头连接符 106"/>
            <p:cNvCxnSpPr>
              <a:stCxn id="258" idx="3"/>
            </p:cNvCxnSpPr>
            <p:nvPr/>
          </p:nvCxnSpPr>
          <p:spPr>
            <a:xfrm flipV="1">
              <a:off x="7391886" y="6046420"/>
              <a:ext cx="53548" cy="247885"/>
            </a:xfrm>
            <a:prstGeom prst="straightConnector1">
              <a:avLst/>
            </a:prstGeom>
            <a:noFill/>
            <a:ln w="6350" cap="flat" cmpd="sng" algn="ctr">
              <a:solidFill>
                <a:srgbClr val="000000"/>
              </a:solidFill>
              <a:prstDash val="dash"/>
              <a:headEnd type="none"/>
              <a:tailEnd type="triangle"/>
            </a:ln>
            <a:effectLst/>
          </p:spPr>
        </p:cxnSp>
        <p:sp>
          <p:nvSpPr>
            <p:cNvPr id="263" name="文本框 136"/>
            <p:cNvSpPr txBox="1"/>
            <p:nvPr/>
          </p:nvSpPr>
          <p:spPr>
            <a:xfrm>
              <a:off x="5238439" y="5063107"/>
              <a:ext cx="969167" cy="276999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kumimoji="1" lang="en-US" altLang="zh-CN" sz="1200" b="1" i="1" dirty="0" smtClean="0">
                  <a:solidFill>
                    <a:schemeClr val="tx1">
                      <a:lumMod val="75000"/>
                    </a:schemeClr>
                  </a:solidFill>
                  <a:latin typeface="Helvetica" charset="0"/>
                  <a:ea typeface="Helvetica" charset="0"/>
                  <a:cs typeface="Helvetica" charset="0"/>
                </a:rPr>
                <a:t>With Casper</a:t>
              </a:r>
              <a:endParaRPr kumimoji="1" lang="zh-CN" altLang="en-US" sz="1200" b="1" i="1" dirty="0">
                <a:solidFill>
                  <a:schemeClr val="tx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0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5974608" cy="5181600"/>
          </a:xfrm>
        </p:spPr>
        <p:txBody>
          <a:bodyPr/>
          <a:lstStyle/>
          <a:p>
            <a:r>
              <a:rPr lang="en-US" sz="2000" dirty="0"/>
              <a:t>H</a:t>
            </a:r>
            <a:r>
              <a:rPr lang="en-US" sz="2000" dirty="0" smtClean="0"/>
              <a:t>ow can the ghost processes explicitly issue send/receive over a user </a:t>
            </a:r>
            <a:r>
              <a:rPr lang="en-US" sz="2000" dirty="0" smtClean="0"/>
              <a:t>communicator ? </a:t>
            </a:r>
            <a:endParaRPr lang="en-US" sz="2000" dirty="0" smtClean="0"/>
          </a:p>
          <a:p>
            <a:pPr lvl="1"/>
            <a:r>
              <a:rPr lang="en-US" sz="1800" dirty="0" smtClean="0"/>
              <a:t>User </a:t>
            </a:r>
            <a:r>
              <a:rPr lang="en-US" sz="1800" dirty="0" err="1" smtClean="0"/>
              <a:t>subcommunicators</a:t>
            </a:r>
            <a:r>
              <a:rPr lang="en-US" sz="1800" dirty="0" smtClean="0"/>
              <a:t> are created from COMM_USER_WORLD</a:t>
            </a:r>
          </a:p>
          <a:p>
            <a:pPr lvl="1"/>
            <a:r>
              <a:rPr lang="en-US" sz="1800" b="1" dirty="0" smtClean="0"/>
              <a:t>Always exclude </a:t>
            </a:r>
            <a:r>
              <a:rPr lang="en-US" sz="1800" b="1" dirty="0" smtClean="0"/>
              <a:t>all ghost </a:t>
            </a:r>
            <a:r>
              <a:rPr lang="en-US" sz="1800" b="1" dirty="0" smtClean="0"/>
              <a:t>processes </a:t>
            </a:r>
          </a:p>
          <a:p>
            <a:r>
              <a:rPr lang="en-US" sz="2000" dirty="0"/>
              <a:t>H</a:t>
            </a:r>
            <a:r>
              <a:rPr lang="en-US" sz="2000" dirty="0" smtClean="0"/>
              <a:t>ow to share the user-managed buffers with the ghost process (zero-copy) ?</a:t>
            </a:r>
          </a:p>
          <a:p>
            <a:r>
              <a:rPr lang="en-US" sz="2000" dirty="0" smtClean="0"/>
              <a:t>How to synchronize the message completion (</a:t>
            </a:r>
            <a:r>
              <a:rPr lang="en-US" sz="2000" dirty="0" err="1" smtClean="0"/>
              <a:t>MPI_Request</a:t>
            </a:r>
            <a:r>
              <a:rPr lang="en-US" sz="2000" dirty="0" smtClean="0"/>
              <a:t>) ?</a:t>
            </a:r>
          </a:p>
          <a:p>
            <a:r>
              <a:rPr lang="en-US" sz="2000" dirty="0" smtClean="0"/>
              <a:t>How to synchronize the message status (</a:t>
            </a:r>
            <a:r>
              <a:rPr lang="en-US" sz="2000" dirty="0" err="1" smtClean="0"/>
              <a:t>MPI_Status</a:t>
            </a:r>
            <a:r>
              <a:rPr lang="en-US" sz="2000" dirty="0" smtClean="0"/>
              <a:t>) ?</a:t>
            </a:r>
          </a:p>
          <a:p>
            <a:pPr lvl="1"/>
            <a:r>
              <a:rPr lang="en-US" sz="1600" dirty="0" smtClean="0"/>
              <a:t>Return status</a:t>
            </a:r>
            <a:r>
              <a:rPr lang="en-US" sz="1600" dirty="0"/>
              <a:t>. MPI_SOURCE | TAG | ERROR</a:t>
            </a:r>
            <a:endParaRPr lang="en-US" sz="1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smtClean="0"/>
              <a:t>HPCC 2017, Bangkok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2895A2-6F82-084C-8D88-5BAB214F506D}" type="slidenum">
              <a:rPr kumimoji="1" lang="zh-CN" altLang="en-US" smtClean="0"/>
              <a:t>9</a:t>
            </a:fld>
            <a:endParaRPr kumimoji="1" lang="zh-CN" altLang="en-US"/>
          </a:p>
        </p:txBody>
      </p:sp>
      <p:grpSp>
        <p:nvGrpSpPr>
          <p:cNvPr id="24" name="Group 23"/>
          <p:cNvGrpSpPr/>
          <p:nvPr/>
        </p:nvGrpSpPr>
        <p:grpSpPr>
          <a:xfrm>
            <a:off x="6387900" y="1792626"/>
            <a:ext cx="2464200" cy="1052350"/>
            <a:chOff x="6656706" y="2343769"/>
            <a:chExt cx="2464200" cy="1052350"/>
          </a:xfrm>
        </p:grpSpPr>
        <p:grpSp>
          <p:nvGrpSpPr>
            <p:cNvPr id="10" name="Group 9"/>
            <p:cNvGrpSpPr/>
            <p:nvPr/>
          </p:nvGrpSpPr>
          <p:grpSpPr>
            <a:xfrm>
              <a:off x="6656706" y="2892063"/>
              <a:ext cx="2464200" cy="504056"/>
              <a:chOff x="5993999" y="1364348"/>
              <a:chExt cx="2464200" cy="504056"/>
            </a:xfrm>
          </p:grpSpPr>
          <p:sp>
            <p:nvSpPr>
              <p:cNvPr id="11" name="矩形 139"/>
              <p:cNvSpPr/>
              <p:nvPr/>
            </p:nvSpPr>
            <p:spPr bwMode="auto">
              <a:xfrm>
                <a:off x="5993999" y="1364348"/>
                <a:ext cx="2464200" cy="50405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400" b="1" dirty="0">
                  <a:solidFill>
                    <a:prstClr val="black"/>
                  </a:solidFill>
                  <a:latin typeface="Calibri" pitchFamily="34" charset="0"/>
                  <a:ea typeface="宋体"/>
                </a:endParaRPr>
              </a:p>
            </p:txBody>
          </p:sp>
          <p:sp>
            <p:nvSpPr>
              <p:cNvPr id="12" name="Rectangle 3"/>
              <p:cNvSpPr/>
              <p:nvPr/>
            </p:nvSpPr>
            <p:spPr>
              <a:xfrm>
                <a:off x="6123551" y="1453546"/>
                <a:ext cx="356616" cy="360000"/>
              </a:xfrm>
              <a:prstGeom prst="rect">
                <a:avLst/>
              </a:prstGeom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3" name="Rectangle 4"/>
              <p:cNvSpPr/>
              <p:nvPr/>
            </p:nvSpPr>
            <p:spPr>
              <a:xfrm>
                <a:off x="6580894" y="1455450"/>
                <a:ext cx="356616" cy="360000"/>
              </a:xfrm>
              <a:prstGeom prst="rect">
                <a:avLst/>
              </a:prstGeom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4" name="Rectangle 4"/>
              <p:cNvSpPr/>
              <p:nvPr/>
            </p:nvSpPr>
            <p:spPr>
              <a:xfrm>
                <a:off x="7928597" y="1449919"/>
                <a:ext cx="356616" cy="360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Calibri"/>
                  </a:rPr>
                  <a:t>G</a:t>
                </a:r>
              </a:p>
            </p:txBody>
          </p:sp>
          <p:sp>
            <p:nvSpPr>
              <p:cNvPr id="15" name="Rectangle 3"/>
              <p:cNvSpPr/>
              <p:nvPr/>
            </p:nvSpPr>
            <p:spPr>
              <a:xfrm>
                <a:off x="7017998" y="1453489"/>
                <a:ext cx="356616" cy="360000"/>
              </a:xfrm>
              <a:prstGeom prst="rect">
                <a:avLst/>
              </a:prstGeom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6" name="Rectangle 4"/>
              <p:cNvSpPr/>
              <p:nvPr/>
            </p:nvSpPr>
            <p:spPr>
              <a:xfrm>
                <a:off x="7475341" y="1455393"/>
                <a:ext cx="356616" cy="360000"/>
              </a:xfrm>
              <a:prstGeom prst="rect">
                <a:avLst/>
              </a:prstGeom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sp>
          <p:nvSpPr>
            <p:cNvPr id="20" name="文本框 148"/>
            <p:cNvSpPr txBox="1"/>
            <p:nvPr/>
          </p:nvSpPr>
          <p:spPr>
            <a:xfrm>
              <a:off x="6786258" y="2343769"/>
              <a:ext cx="2057370" cy="288147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endParaRPr kumimoji="1" lang="zh-CN" altLang="en-US" sz="1400" b="1" dirty="0">
                <a:solidFill>
                  <a:srgbClr val="1F497D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239000" y="3557784"/>
            <a:ext cx="1905000" cy="1776216"/>
            <a:chOff x="4942264" y="5054889"/>
            <a:chExt cx="1562042" cy="1696516"/>
          </a:xfrm>
        </p:grpSpPr>
        <p:sp>
          <p:nvSpPr>
            <p:cNvPr id="25" name="Text Box 5"/>
            <p:cNvSpPr txBox="1">
              <a:spLocks noChangeArrowheads="1"/>
            </p:cNvSpPr>
            <p:nvPr/>
          </p:nvSpPr>
          <p:spPr bwMode="auto">
            <a:xfrm>
              <a:off x="4942264" y="5054889"/>
              <a:ext cx="827316" cy="48123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1600" dirty="0" smtClean="0">
                  <a:solidFill>
                    <a:schemeClr val="bg2">
                      <a:lumMod val="10000"/>
                    </a:schemeClr>
                  </a:solidFill>
                </a:rPr>
                <a:t>User Process</a:t>
              </a:r>
              <a:endParaRPr lang="en-US" sz="16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6" name="Line 7"/>
            <p:cNvSpPr>
              <a:spLocks noChangeShapeType="1"/>
            </p:cNvSpPr>
            <p:nvPr/>
          </p:nvSpPr>
          <p:spPr bwMode="auto">
            <a:xfrm>
              <a:off x="5341024" y="5419723"/>
              <a:ext cx="0" cy="129998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7" name="矩形 130"/>
            <p:cNvSpPr/>
            <p:nvPr/>
          </p:nvSpPr>
          <p:spPr>
            <a:xfrm>
              <a:off x="5150287" y="5658761"/>
              <a:ext cx="373039" cy="85047"/>
            </a:xfrm>
            <a:prstGeom prst="rect">
              <a:avLst/>
            </a:prstGeom>
            <a:gradFill flip="none" rotWithShape="1">
              <a:gsLst>
                <a:gs pos="0">
                  <a:srgbClr val="EB8822"/>
                </a:gs>
                <a:gs pos="100000">
                  <a:srgbClr val="FF6600"/>
                </a:gs>
              </a:gsLst>
              <a:lin ang="5640000" scaled="0"/>
              <a:tileRect/>
            </a:gra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Text Box 6"/>
            <p:cNvSpPr txBox="1">
              <a:spLocks noChangeArrowheads="1"/>
            </p:cNvSpPr>
            <p:nvPr/>
          </p:nvSpPr>
          <p:spPr bwMode="auto">
            <a:xfrm>
              <a:off x="5571077" y="5070173"/>
              <a:ext cx="933229" cy="33855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1600" dirty="0" smtClean="0">
                  <a:solidFill>
                    <a:schemeClr val="bg2">
                      <a:lumMod val="10000"/>
                    </a:schemeClr>
                  </a:solidFill>
                </a:rPr>
                <a:t>Ghost</a:t>
              </a:r>
              <a:endParaRPr lang="en-US" sz="16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9" name="Line 7"/>
            <p:cNvSpPr>
              <a:spLocks noChangeShapeType="1"/>
            </p:cNvSpPr>
            <p:nvPr/>
          </p:nvSpPr>
          <p:spPr bwMode="auto">
            <a:xfrm>
              <a:off x="6043978" y="5451425"/>
              <a:ext cx="0" cy="129998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0" name="矩形 130"/>
            <p:cNvSpPr/>
            <p:nvPr/>
          </p:nvSpPr>
          <p:spPr>
            <a:xfrm>
              <a:off x="5150287" y="6498633"/>
              <a:ext cx="373039" cy="85047"/>
            </a:xfrm>
            <a:prstGeom prst="rect">
              <a:avLst/>
            </a:prstGeom>
            <a:gradFill flip="none" rotWithShape="1">
              <a:gsLst>
                <a:gs pos="0">
                  <a:srgbClr val="EB8822"/>
                </a:gs>
                <a:gs pos="100000">
                  <a:srgbClr val="FF6600"/>
                </a:gs>
              </a:gsLst>
              <a:lin ang="5640000" scaled="0"/>
              <a:tileRect/>
            </a:gra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130"/>
            <p:cNvSpPr/>
            <p:nvPr/>
          </p:nvSpPr>
          <p:spPr>
            <a:xfrm>
              <a:off x="5868403" y="5818126"/>
              <a:ext cx="373039" cy="607971"/>
            </a:xfrm>
            <a:prstGeom prst="rect">
              <a:avLst/>
            </a:prstGeom>
            <a:gradFill flip="none" rotWithShape="1">
              <a:gsLst>
                <a:gs pos="0">
                  <a:srgbClr val="EB8822"/>
                </a:gs>
                <a:gs pos="100000">
                  <a:srgbClr val="FF6600"/>
                </a:gs>
              </a:gsLst>
              <a:lin ang="5640000" scaled="0"/>
              <a:tileRect/>
            </a:gra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Line 10"/>
            <p:cNvSpPr>
              <a:spLocks noChangeShapeType="1"/>
            </p:cNvSpPr>
            <p:nvPr/>
          </p:nvSpPr>
          <p:spPr bwMode="auto">
            <a:xfrm>
              <a:off x="5560560" y="5746251"/>
              <a:ext cx="236127" cy="96254"/>
            </a:xfrm>
            <a:prstGeom prst="line">
              <a:avLst/>
            </a:prstGeom>
            <a:noFill/>
            <a:ln w="28575" cmpd="sng">
              <a:solidFill>
                <a:schemeClr val="accent6">
                  <a:lumMod val="50000"/>
                </a:schemeClr>
              </a:solidFill>
              <a:prstDash val="dash"/>
              <a:round/>
              <a:headEnd type="none" w="sm" len="sm"/>
              <a:tailEnd type="arrow" w="med" len="sm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3" name="Line 10"/>
            <p:cNvSpPr>
              <a:spLocks noChangeShapeType="1"/>
            </p:cNvSpPr>
            <p:nvPr/>
          </p:nvSpPr>
          <p:spPr bwMode="auto">
            <a:xfrm rot="5400000">
              <a:off x="5629076" y="6352866"/>
              <a:ext cx="133577" cy="224807"/>
            </a:xfrm>
            <a:prstGeom prst="line">
              <a:avLst/>
            </a:prstGeom>
            <a:noFill/>
            <a:ln w="28575" cmpd="sng">
              <a:solidFill>
                <a:schemeClr val="accent6">
                  <a:lumMod val="50000"/>
                </a:schemeClr>
              </a:solidFill>
              <a:prstDash val="dash"/>
              <a:round/>
              <a:headEnd type="none" w="sm" len="sm"/>
              <a:tailEnd type="arrow" w="med" len="sm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5606125" y="4061630"/>
            <a:ext cx="1892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chemeClr val="tx1">
                    <a:lumMod val="75000"/>
                  </a:schemeClr>
                </a:solidFill>
              </a:rPr>
              <a:t>MPI_Irecv</a:t>
            </a:r>
            <a:r>
              <a:rPr lang="en-US" sz="1600" b="1" dirty="0" smtClean="0">
                <a:solidFill>
                  <a:schemeClr val="tx1">
                    <a:lumMod val="75000"/>
                  </a:schemeClr>
                </a:solidFill>
              </a:rPr>
              <a:t> (</a:t>
            </a:r>
            <a:r>
              <a:rPr lang="mr-IN" sz="1600" b="1" dirty="0" smtClean="0">
                <a:solidFill>
                  <a:schemeClr val="tx1">
                    <a:lumMod val="75000"/>
                  </a:schemeClr>
                </a:solidFill>
              </a:rPr>
              <a:t>…</a:t>
            </a:r>
            <a:r>
              <a:rPr lang="en-US" sz="1600" b="1" dirty="0" smtClean="0">
                <a:solidFill>
                  <a:schemeClr val="tx1">
                    <a:lumMod val="75000"/>
                  </a:schemeClr>
                </a:solidFill>
              </a:rPr>
              <a:t>, </a:t>
            </a:r>
            <a:r>
              <a:rPr lang="en-US" sz="1600" b="1" dirty="0" smtClean="0">
                <a:solidFill>
                  <a:schemeClr val="accent6"/>
                </a:solidFill>
              </a:rPr>
              <a:t>&amp;</a:t>
            </a:r>
            <a:r>
              <a:rPr lang="en-US" sz="1600" b="1" dirty="0" err="1" smtClean="0">
                <a:solidFill>
                  <a:schemeClr val="accent6"/>
                </a:solidFill>
              </a:rPr>
              <a:t>req</a:t>
            </a:r>
            <a:r>
              <a:rPr lang="en-US" sz="1600" b="1" dirty="0" smtClean="0">
                <a:solidFill>
                  <a:schemeClr val="tx1">
                    <a:lumMod val="75000"/>
                  </a:schemeClr>
                </a:solidFill>
              </a:rPr>
              <a:t>)</a:t>
            </a:r>
            <a:endParaRPr lang="en-US" sz="16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304240" y="4947895"/>
            <a:ext cx="2283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tx1">
                    <a:lumMod val="75000"/>
                  </a:schemeClr>
                </a:solidFill>
              </a:rPr>
              <a:t>MPI_Wait</a:t>
            </a:r>
            <a:r>
              <a:rPr lang="en-US" sz="1600" b="1" dirty="0" smtClean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en-US" sz="1600" b="1" dirty="0" err="1" smtClean="0">
                <a:solidFill>
                  <a:schemeClr val="tx1">
                    <a:lumMod val="75000"/>
                  </a:schemeClr>
                </a:solidFill>
              </a:rPr>
              <a:t>req</a:t>
            </a:r>
            <a:r>
              <a:rPr lang="en-US" sz="1600" b="1" dirty="0" smtClean="0">
                <a:solidFill>
                  <a:schemeClr val="tx1">
                    <a:lumMod val="75000"/>
                  </a:schemeClr>
                </a:solidFill>
              </a:rPr>
              <a:t>, </a:t>
            </a:r>
            <a:r>
              <a:rPr lang="en-US" sz="1600" b="1" dirty="0" smtClean="0">
                <a:solidFill>
                  <a:schemeClr val="accent6"/>
                </a:solidFill>
              </a:rPr>
              <a:t>&amp;status</a:t>
            </a:r>
            <a:r>
              <a:rPr lang="en-US" sz="1600" b="1" dirty="0" smtClean="0">
                <a:solidFill>
                  <a:schemeClr val="tx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6261603" y="1754016"/>
            <a:ext cx="25594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400" b="1" dirty="0" smtClean="0">
                <a:solidFill>
                  <a:srgbClr val="1F497D"/>
                </a:solidFill>
                <a:ea typeface="宋体"/>
              </a:rPr>
              <a:t>COMM_USER_WORLD (SIZE=4</a:t>
            </a:r>
            <a:r>
              <a:rPr kumimoji="1" lang="en-US" altLang="zh-CN" sz="1400" b="1" dirty="0">
                <a:solidFill>
                  <a:srgbClr val="1F497D"/>
                </a:solidFill>
                <a:ea typeface="宋体"/>
              </a:rPr>
              <a:t>)</a:t>
            </a:r>
            <a:endParaRPr kumimoji="1" lang="zh-CN" altLang="en-US" sz="1400" b="1" dirty="0">
              <a:solidFill>
                <a:srgbClr val="1F497D"/>
              </a:solidFill>
              <a:ea typeface="宋体"/>
            </a:endParaRPr>
          </a:p>
        </p:txBody>
      </p:sp>
      <p:sp>
        <p:nvSpPr>
          <p:cNvPr id="38" name="Left Bracket 37"/>
          <p:cNvSpPr/>
          <p:nvPr/>
        </p:nvSpPr>
        <p:spPr bwMode="auto">
          <a:xfrm rot="5400000">
            <a:off x="7268406" y="1405803"/>
            <a:ext cx="228600" cy="1730507"/>
          </a:xfrm>
          <a:prstGeom prst="leftBracke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70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gonne.updates">
  <a:themeElements>
    <a:clrScheme name="Custom 7">
      <a:dk1>
        <a:srgbClr val="616161"/>
      </a:dk1>
      <a:lt1>
        <a:srgbClr val="FFFFFF"/>
      </a:lt1>
      <a:dk2>
        <a:srgbClr val="1F497D"/>
      </a:dk2>
      <a:lt2>
        <a:srgbClr val="D2D2D2"/>
      </a:lt2>
      <a:accent1>
        <a:srgbClr val="A6C4DE"/>
      </a:accent1>
      <a:accent2>
        <a:srgbClr val="D8AC28"/>
      </a:accent2>
      <a:accent3>
        <a:srgbClr val="A22B38"/>
      </a:accent3>
      <a:accent4>
        <a:srgbClr val="7AB800"/>
      </a:accent4>
      <a:accent5>
        <a:srgbClr val="9D7D9E"/>
      </a:accent5>
      <a:accent6>
        <a:srgbClr val="BF5C28"/>
      </a:accent6>
      <a:hlink>
        <a:srgbClr val="4D8ABE"/>
      </a:hlink>
      <a:folHlink>
        <a:srgbClr val="4D8ABE"/>
      </a:folHlink>
    </a:clrScheme>
    <a:fontScheme name="Blue design">
      <a:majorFont>
        <a:latin typeface="Trebuchet M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lnDef>
  </a:objectDefaults>
  <a:extraClrSchemeLst>
    <a:extraClrScheme>
      <a:clrScheme name="Blue design 1">
        <a:dk1>
          <a:srgbClr val="616161"/>
        </a:dk1>
        <a:lt1>
          <a:srgbClr val="FFFFFF"/>
        </a:lt1>
        <a:dk2>
          <a:srgbClr val="1F497D"/>
        </a:dk2>
        <a:lt2>
          <a:srgbClr val="D2D2D2"/>
        </a:lt2>
        <a:accent1>
          <a:srgbClr val="5C0426"/>
        </a:accent1>
        <a:accent2>
          <a:srgbClr val="9D7D9E"/>
        </a:accent2>
        <a:accent3>
          <a:srgbClr val="FFFFFF"/>
        </a:accent3>
        <a:accent4>
          <a:srgbClr val="525252"/>
        </a:accent4>
        <a:accent5>
          <a:srgbClr val="B5AAAC"/>
        </a:accent5>
        <a:accent6>
          <a:srgbClr val="8E718F"/>
        </a:accent6>
        <a:hlink>
          <a:srgbClr val="253D51"/>
        </a:hlink>
        <a:folHlink>
          <a:srgbClr val="0D204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办公室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办公室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办公室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办公室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办公室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办公室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办公室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办公室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办公室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5835</TotalTime>
  <Words>1885</Words>
  <Application>Microsoft Macintosh PowerPoint</Application>
  <PresentationFormat>On-screen Show (4:3)</PresentationFormat>
  <Paragraphs>513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Calibri</vt:lpstr>
      <vt:lpstr>Heiti SC Light</vt:lpstr>
      <vt:lpstr>Helvetica</vt:lpstr>
      <vt:lpstr>Hoefler Text</vt:lpstr>
      <vt:lpstr>ＭＳ Ｐゴシック</vt:lpstr>
      <vt:lpstr>Times</vt:lpstr>
      <vt:lpstr>Times New Roman</vt:lpstr>
      <vt:lpstr>Trebuchet MS</vt:lpstr>
      <vt:lpstr>Wingdings</vt:lpstr>
      <vt:lpstr>宋体</vt:lpstr>
      <vt:lpstr>Arial</vt:lpstr>
      <vt:lpstr>argonne.updates</vt:lpstr>
      <vt:lpstr>Process-Based Asynchronous Progress Model for MPI Point-to-Point Communication</vt:lpstr>
      <vt:lpstr>MPI Two-Sided Communication Model</vt:lpstr>
      <vt:lpstr>Nonblocking Two-sided Communication</vt:lpstr>
      <vt:lpstr>Traditional Approaches of ASYNC Progress (1)</vt:lpstr>
      <vt:lpstr>Traditional Approaches of ASYNC Progress (2)</vt:lpstr>
      <vt:lpstr>Casper: Process-based Asynchronous Progress </vt:lpstr>
      <vt:lpstr>Casper Basic Framework </vt:lpstr>
      <vt:lpstr>If Casper Supports MPI Two-Sided Model</vt:lpstr>
      <vt:lpstr>Design Challenges</vt:lpstr>
      <vt:lpstr>Design and Implementation</vt:lpstr>
      <vt:lpstr>Offloading Framework for Two-Sided Model (1)</vt:lpstr>
      <vt:lpstr>Offloading Framework for Two-Sided Model (2)</vt:lpstr>
      <vt:lpstr>Design and Implementation</vt:lpstr>
      <vt:lpstr>Ensuring Semantics Correctness: Message Matching </vt:lpstr>
      <vt:lpstr>Ensuring Semantics Correctness: Message Matching</vt:lpstr>
      <vt:lpstr>Ensuring Semantics Correctness: Wildcard Receive </vt:lpstr>
      <vt:lpstr>MPI Info-Based Algorithm Selection</vt:lpstr>
      <vt:lpstr>Evaluation on NERSC Cray XC40</vt:lpstr>
      <vt:lpstr>Evaluation: Overhead Analysis</vt:lpstr>
      <vt:lpstr>Evaluation: Asynchronous Progress</vt:lpstr>
      <vt:lpstr>Evaluation: 2D Nearest-Neighbor Communication</vt:lpstr>
      <vt:lpstr>Summary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should this working group deal with?</dc:title>
  <dc:creator>Pavan Balaji</dc:creator>
  <cp:lastModifiedBy>Microsoft Office User</cp:lastModifiedBy>
  <cp:revision>2322</cp:revision>
  <cp:lastPrinted>2017-08-03T18:49:22Z</cp:lastPrinted>
  <dcterms:created xsi:type="dcterms:W3CDTF">2010-10-04T18:07:14Z</dcterms:created>
  <dcterms:modified xsi:type="dcterms:W3CDTF">2017-12-19T05:06:42Z</dcterms:modified>
</cp:coreProperties>
</file>