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3" r:id="rId1"/>
  </p:sldMasterIdLst>
  <p:notesMasterIdLst>
    <p:notesMasterId r:id="rId12"/>
  </p:notesMasterIdLst>
  <p:sldIdLst>
    <p:sldId id="258" r:id="rId2"/>
    <p:sldId id="257" r:id="rId3"/>
    <p:sldId id="267" r:id="rId4"/>
    <p:sldId id="266" r:id="rId5"/>
    <p:sldId id="264" r:id="rId6"/>
    <p:sldId id="261" r:id="rId7"/>
    <p:sldId id="265" r:id="rId8"/>
    <p:sldId id="268" r:id="rId9"/>
    <p:sldId id="263" r:id="rId10"/>
    <p:sldId id="269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1">
          <p15:clr>
            <a:srgbClr val="A4A3A4"/>
          </p15:clr>
        </p15:guide>
        <p15:guide id="2" orient="horz" pos="3092">
          <p15:clr>
            <a:srgbClr val="A4A3A4"/>
          </p15:clr>
        </p15:guide>
        <p15:guide id="3" orient="horz" pos="517">
          <p15:clr>
            <a:srgbClr val="A4A3A4"/>
          </p15:clr>
        </p15:guide>
        <p15:guide id="4" orient="horz" pos="895">
          <p15:clr>
            <a:srgbClr val="A4A3A4"/>
          </p15:clr>
        </p15:guide>
        <p15:guide id="5" orient="horz" pos="2387">
          <p15:clr>
            <a:srgbClr val="A4A3A4"/>
          </p15:clr>
        </p15:guide>
        <p15:guide id="6" pos="5565">
          <p15:clr>
            <a:srgbClr val="A4A3A4"/>
          </p15:clr>
        </p15:guide>
        <p15:guide id="7" pos="317">
          <p15:clr>
            <a:srgbClr val="A4A3A4"/>
          </p15:clr>
        </p15:guide>
        <p15:guide id="8" pos="15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J" initials="M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1F8F"/>
    <a:srgbClr val="A12B2F"/>
    <a:srgbClr val="007836"/>
    <a:srgbClr val="ECAA00"/>
    <a:srgbClr val="76777B"/>
    <a:srgbClr val="00609C"/>
    <a:srgbClr val="ECAC00"/>
    <a:srgbClr val="00A19C"/>
    <a:srgbClr val="0082CA"/>
    <a:srgbClr val="4D00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51" autoAdjust="0"/>
    <p:restoredTop sz="93511" autoAdjust="0"/>
  </p:normalViewPr>
  <p:slideViewPr>
    <p:cSldViewPr snapToGrid="0" showGuides="1">
      <p:cViewPr>
        <p:scale>
          <a:sx n="140" d="100"/>
          <a:sy n="140" d="100"/>
        </p:scale>
        <p:origin x="408" y="-112"/>
      </p:cViewPr>
      <p:guideLst>
        <p:guide orient="horz" pos="271"/>
        <p:guide orient="horz" pos="3092"/>
        <p:guide orient="horz" pos="517"/>
        <p:guide orient="horz" pos="895"/>
        <p:guide orient="horz" pos="2387"/>
        <p:guide pos="5565"/>
        <p:guide pos="317"/>
        <p:guide pos="15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commentAuthors" Target="commentAuthor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0A489-9093-C54A-B1C3-374F661A0010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A7A1A-8011-3A42-91B8-EE1BD44E4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91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jpe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754" y="4562475"/>
            <a:ext cx="1540844" cy="55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0"/>
            <a:ext cx="9144000" cy="448868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10684"/>
            <a:ext cx="9143999" cy="4499372"/>
          </a:xfrm>
          <a:solidFill>
            <a:schemeClr val="accent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Type in SECTION BREAK TITLE</a:t>
            </a:r>
          </a:p>
        </p:txBody>
      </p:sp>
    </p:spTree>
    <p:extLst>
      <p:ext uri="{BB962C8B-B14F-4D97-AF65-F5344CB8AC3E}">
        <p14:creationId xmlns:p14="http://schemas.microsoft.com/office/powerpoint/2010/main" val="186181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LRG IMAGES - top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88732" y="4106864"/>
            <a:ext cx="4114800" cy="686876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6216" y="4106864"/>
            <a:ext cx="4097585" cy="686876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95679" y="1420813"/>
            <a:ext cx="4023360" cy="268605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709050" y="1420813"/>
            <a:ext cx="4023360" cy="268605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 Large IMAGES w/bullets 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0991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47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 -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676630" y="1417046"/>
            <a:ext cx="3790374" cy="280811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76630" y="4256434"/>
            <a:ext cx="3840480" cy="438773"/>
          </a:xfrm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  <a:p>
            <a:r>
              <a:rPr lang="en-US" dirty="0" smtClean="0"/>
              <a:t>Image Caption </a:t>
            </a:r>
          </a:p>
          <a:p>
            <a:r>
              <a:rPr lang="en-US" dirty="0" smtClean="0"/>
              <a:t>Image Caption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TWO IMAGES with captions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0991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4765130" y="1416462"/>
            <a:ext cx="3790374" cy="280811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765130" y="4255850"/>
            <a:ext cx="3840480" cy="438773"/>
          </a:xfrm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  <a:p>
            <a:r>
              <a:rPr lang="en-US" dirty="0" smtClean="0"/>
              <a:t>Image Caption </a:t>
            </a:r>
          </a:p>
          <a:p>
            <a:r>
              <a:rPr lang="en-US" dirty="0" smtClean="0"/>
              <a:t>Image Caption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1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64070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95879" y="2854960"/>
            <a:ext cx="2465584" cy="160995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381086" y="2854960"/>
            <a:ext cx="2465584" cy="160995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503079" y="1415695"/>
            <a:ext cx="2361244" cy="136543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88286" y="1415695"/>
            <a:ext cx="2361244" cy="136543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261696" y="2856834"/>
            <a:ext cx="2465584" cy="160995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8" name="Picture Placeholder 4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6268896" y="1417569"/>
            <a:ext cx="2361244" cy="136543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THREE IMAGES – HORIZONTAL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88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s/bullets -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1418980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2453235" y="1418980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688341" y="1418980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906022" y="1418980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672521"/>
            <a:ext cx="8434552" cy="1086330"/>
          </a:xfrm>
          <a:noFill/>
        </p:spPr>
        <p:txBody>
          <a:bodyPr lIns="0" tIns="91440"/>
          <a:lstStyle>
            <a:lvl1pPr>
              <a:defRPr sz="2000">
                <a:solidFill>
                  <a:srgbClr val="000000"/>
                </a:solidFill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 sz="2000">
                <a:solidFill>
                  <a:srgbClr val="000000"/>
                </a:solidFill>
              </a:defRPr>
            </a:lvl3pPr>
            <a:lvl4pPr>
              <a:defRPr sz="2000">
                <a:solidFill>
                  <a:srgbClr val="000000"/>
                </a:solidFill>
              </a:defRPr>
            </a:lvl4pPr>
            <a:lvl5pPr>
              <a:defRPr sz="2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 defTabSz="4572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2800" b="1" i="0" kern="1200" cap="all" baseline="0" dirty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four images, captions and bullets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18128" y="3127171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442595" y="3127171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4681064" y="3127171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6905532" y="3127171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  <a:ln>
            <a:noFill/>
          </a:ln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21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 -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four IMAGES with captions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207749"/>
          </a:xfrm>
          <a:ln>
            <a:noFill/>
          </a:ln>
        </p:spPr>
        <p:txBody>
          <a:bodyPr bIns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87437" y="1420813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487437" y="2822383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</p:txBody>
      </p:sp>
      <p:sp>
        <p:nvSpPr>
          <p:cNvPr id="18" name="Picture Placeholder 4"/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4912432" y="1420813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4912432" y="2822383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  <a:endParaRPr lang="en-US" dirty="0"/>
          </a:p>
        </p:txBody>
      </p:sp>
      <p:sp>
        <p:nvSpPr>
          <p:cNvPr id="20" name="Picture Placeholder 4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487437" y="3097650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487437" y="4502674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</p:txBody>
      </p:sp>
      <p:sp>
        <p:nvSpPr>
          <p:cNvPr id="24" name="Picture Placeholder 4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4912432" y="3097650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4912432" y="4505517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92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harts, Graphs,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graph, chart or table slide. </a:t>
            </a:r>
            <a:br>
              <a:rPr lang="en-US" dirty="0" smtClean="0"/>
            </a:br>
            <a:r>
              <a:rPr lang="en-US" dirty="0" smtClean="0"/>
              <a:t>Headline in all caps, Arial Font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1" y="1417579"/>
            <a:ext cx="8372901" cy="3022394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Click an icon below to add a chart, graph, or table.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85776" y="4739217"/>
            <a:ext cx="3711039" cy="404284"/>
          </a:xfrm>
        </p:spPr>
        <p:txBody>
          <a:bodyPr bIns="0" anchor="t" anchorCtr="0"/>
          <a:lstStyle>
            <a:lvl1pPr marL="0" indent="0">
              <a:buNone/>
              <a:defRPr sz="1050" baseline="0"/>
            </a:lvl1pPr>
          </a:lstStyle>
          <a:p>
            <a:pPr lvl="0"/>
            <a:r>
              <a:rPr lang="en-US" dirty="0" smtClean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350041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754" y="4562475"/>
            <a:ext cx="1540844" cy="55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 userDrawn="1"/>
        </p:nvSpPr>
        <p:spPr>
          <a:xfrm>
            <a:off x="469900" y="4635018"/>
            <a:ext cx="1387624" cy="3693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www.anl.gov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7" name="Picture 6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0"/>
            <a:ext cx="9144000" cy="4488688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10684"/>
            <a:ext cx="9143999" cy="4499372"/>
          </a:xfrm>
          <a:solidFill>
            <a:schemeClr val="accent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Type in closing statement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-991004" y="-1815882"/>
            <a:ext cx="3782000" cy="160043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Suggested</a:t>
            </a:r>
            <a:r>
              <a:rPr lang="en-US" sz="1400" b="1" baseline="0" dirty="0" smtClean="0">
                <a:solidFill>
                  <a:schemeClr val="bg1"/>
                </a:solidFill>
              </a:rPr>
              <a:t> closing statement (optional): </a:t>
            </a:r>
          </a:p>
          <a:p>
            <a:endParaRPr lang="en-US" sz="1400" b="1" baseline="0" dirty="0" smtClean="0">
              <a:solidFill>
                <a:schemeClr val="bg1"/>
              </a:solidFill>
            </a:endParaRPr>
          </a:p>
          <a:p>
            <a:pPr lvl="0"/>
            <a:r>
              <a:rPr lang="en-US" sz="1400" b="1" dirty="0" smtClean="0">
                <a:solidFill>
                  <a:schemeClr val="bg1"/>
                </a:solidFill>
              </a:rPr>
              <a:t>WE START WITH YES.</a:t>
            </a:r>
          </a:p>
          <a:p>
            <a:pPr lvl="0">
              <a:spcAft>
                <a:spcPts val="1200"/>
              </a:spcAft>
            </a:pPr>
            <a:r>
              <a:rPr lang="en-US" sz="1400" b="1" dirty="0" smtClean="0">
                <a:solidFill>
                  <a:schemeClr val="bg1"/>
                </a:solidFill>
              </a:rPr>
              <a:t>AND END WITH THANK YOU.</a:t>
            </a:r>
          </a:p>
          <a:p>
            <a:pPr lvl="0"/>
            <a:r>
              <a:rPr lang="en-US" sz="1400" b="1" dirty="0" smtClean="0">
                <a:solidFill>
                  <a:schemeClr val="bg1"/>
                </a:solidFill>
              </a:rPr>
              <a:t>DO YOU HAVE ANY BIG QUESTIONS?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*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5043"/>
            <a:ext cx="9144000" cy="5148543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386954"/>
            <a:ext cx="8372901" cy="604513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AND CONTENT SLIDE. </a:t>
            </a:r>
            <a:br>
              <a:rPr lang="en-US" dirty="0" smtClean="0"/>
            </a:br>
            <a:r>
              <a:rPr lang="en-US" dirty="0" smtClean="0"/>
              <a:t>Headline in all caps, Arial Font.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3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*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286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468796" y="574696"/>
            <a:ext cx="5685350" cy="304654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8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Optional one line subhead, </a:t>
            </a:r>
            <a:r>
              <a:rPr lang="en-US" dirty="0" err="1" smtClean="0"/>
              <a:t>url</a:t>
            </a:r>
            <a:r>
              <a:rPr lang="en-US" dirty="0" smtClean="0"/>
              <a:t> or date</a:t>
            </a:r>
          </a:p>
        </p:txBody>
      </p:sp>
      <p:pic>
        <p:nvPicPr>
          <p:cNvPr id="15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314" y="408441"/>
            <a:ext cx="1786846" cy="64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863726" y="1266825"/>
            <a:ext cx="4280275" cy="202996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" y="1266825"/>
            <a:ext cx="4863724" cy="2029968"/>
          </a:xfrm>
          <a:solidFill>
            <a:schemeClr val="accent2"/>
          </a:solidFill>
        </p:spPr>
        <p:txBody>
          <a:bodyPr lIns="457200" rIns="91440" anchor="ctr">
            <a:norm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 -Cover option A</a:t>
            </a:r>
            <a:br>
              <a:rPr lang="en-US" dirty="0" smtClean="0"/>
            </a:br>
            <a:r>
              <a:rPr lang="en-US" dirty="0" smtClean="0"/>
              <a:t>can be up to four </a:t>
            </a:r>
            <a:br>
              <a:rPr lang="en-US" dirty="0" smtClean="0"/>
            </a:br>
            <a:r>
              <a:rPr lang="en-US" dirty="0" smtClean="0"/>
              <a:t>or five lines of text</a:t>
            </a:r>
            <a:endParaRPr lang="en-US" dirty="0"/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1266825"/>
            <a:ext cx="239714" cy="2029968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48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1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49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1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 smtClean="0"/>
              <a:t>Add Presenter Title</a:t>
            </a:r>
            <a:br>
              <a:rPr lang="en-US" dirty="0" smtClean="0"/>
            </a:br>
            <a:r>
              <a:rPr lang="en-US" dirty="0" smtClean="0"/>
              <a:t>Optional Line 2</a:t>
            </a:r>
            <a:br>
              <a:rPr lang="en-US" dirty="0" smtClean="0"/>
            </a:br>
            <a:r>
              <a:rPr lang="en-US" dirty="0" smtClean="0"/>
              <a:t>Optional Line 3</a:t>
            </a:r>
            <a:endParaRPr lang="en-US" dirty="0"/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2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2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second presenter </a:t>
            </a:r>
            <a:br>
              <a:rPr lang="en-US" dirty="0" smtClean="0"/>
            </a:br>
            <a:r>
              <a:rPr lang="en-US" dirty="0" smtClean="0"/>
              <a:t>info if not needed</a:t>
            </a:r>
            <a:endParaRPr lang="en-US" dirty="0"/>
          </a:p>
        </p:txBody>
      </p:sp>
      <p:sp>
        <p:nvSpPr>
          <p:cNvPr id="54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6360197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55" name="Text Placeholder 45"/>
          <p:cNvSpPr>
            <a:spLocks noGrp="1"/>
          </p:cNvSpPr>
          <p:nvPr>
            <p:ph type="body" sz="quarter" idx="26" hasCustomPrompt="1"/>
          </p:nvPr>
        </p:nvSpPr>
        <p:spPr>
          <a:xfrm>
            <a:off x="6360197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third presenter </a:t>
            </a:r>
            <a:br>
              <a:rPr lang="en-US" dirty="0" smtClean="0"/>
            </a:br>
            <a:r>
              <a:rPr lang="en-US" dirty="0" smtClean="0"/>
              <a:t>info if not needed</a:t>
            </a:r>
            <a:endParaRPr lang="en-US" dirty="0"/>
          </a:p>
        </p:txBody>
      </p:sp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469900" y="4570711"/>
            <a:ext cx="5894492" cy="386558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Presentation Date</a:t>
            </a:r>
            <a:br>
              <a:rPr lang="en-US" dirty="0" smtClean="0"/>
            </a:br>
            <a:r>
              <a:rPr lang="en-US" dirty="0" smtClean="0"/>
              <a:t>City, State (presentation location)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-1018914" y="-1479541"/>
            <a:ext cx="3502900" cy="101566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Suggested</a:t>
            </a:r>
            <a:r>
              <a:rPr lang="en-US" sz="1400" b="1" baseline="0" dirty="0" smtClean="0">
                <a:solidFill>
                  <a:schemeClr val="bg1"/>
                </a:solidFill>
              </a:rPr>
              <a:t> line of text (optional): </a:t>
            </a:r>
          </a:p>
          <a:p>
            <a:endParaRPr lang="en-US" sz="1400" b="1" baseline="0" dirty="0" smtClean="0">
              <a:solidFill>
                <a:schemeClr val="bg1"/>
              </a:solidFill>
            </a:endParaRPr>
          </a:p>
          <a:p>
            <a:r>
              <a:rPr lang="en-US" sz="1400" b="1" baseline="0" dirty="0" smtClean="0">
                <a:solidFill>
                  <a:schemeClr val="bg1"/>
                </a:solidFill>
              </a:rPr>
              <a:t>WE START WITH YES.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26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BASIC CONTENT SLIDE</a:t>
            </a:r>
            <a:br>
              <a:rPr lang="en-US" dirty="0" smtClean="0"/>
            </a:br>
            <a:r>
              <a:rPr lang="en-US" dirty="0" smtClean="0"/>
              <a:t>one or two lines for headline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1" y="1408346"/>
            <a:ext cx="8372901" cy="3317082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Click to add 1st-level bullet. Click an icon below to add table, graph or other imagery.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0991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54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976" y="4545002"/>
            <a:ext cx="1557337" cy="56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2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-20265"/>
            <a:ext cx="9144000" cy="4508954"/>
          </a:xfrm>
          <a:prstGeom prst="rect">
            <a:avLst/>
          </a:prstGeom>
        </p:spPr>
      </p:pic>
      <p:sp>
        <p:nvSpPr>
          <p:cNvPr id="84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20265"/>
            <a:ext cx="9144000" cy="4508954"/>
          </a:xfrm>
          <a:solidFill>
            <a:schemeClr val="accent2">
              <a:alpha val="85000"/>
            </a:schemeClr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863726" y="1266825"/>
            <a:ext cx="4280275" cy="202996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" y="1266825"/>
            <a:ext cx="4863724" cy="2029968"/>
          </a:xfrm>
          <a:solidFill>
            <a:schemeClr val="accent2"/>
          </a:solidFill>
        </p:spPr>
        <p:txBody>
          <a:bodyPr lIns="457200" rIns="91440" anchor="ctr">
            <a:norm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 -Cover option B </a:t>
            </a:r>
            <a:br>
              <a:rPr lang="en-US" dirty="0" smtClean="0"/>
            </a:br>
            <a:r>
              <a:rPr lang="en-US" dirty="0" smtClean="0"/>
              <a:t>can be up to four </a:t>
            </a:r>
            <a:br>
              <a:rPr lang="en-US" dirty="0" smtClean="0"/>
            </a:br>
            <a:r>
              <a:rPr lang="en-US" dirty="0" smtClean="0"/>
              <a:t>or five lines of text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1" y="153714"/>
            <a:ext cx="5851526" cy="969169"/>
          </a:xfrm>
        </p:spPr>
        <p:txBody>
          <a:bodyPr lIns="457200" rIns="274320" anchor="ctr"/>
          <a:lstStyle>
            <a:lvl1pPr marL="0" indent="0">
              <a:buNone/>
              <a:defRPr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Insert presentation date</a:t>
            </a:r>
          </a:p>
        </p:txBody>
      </p:sp>
      <p:sp>
        <p:nvSpPr>
          <p:cNvPr id="85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1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86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1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 smtClean="0"/>
              <a:t>Add Presenter Title</a:t>
            </a:r>
            <a:br>
              <a:rPr lang="en-US" dirty="0" smtClean="0"/>
            </a:br>
            <a:r>
              <a:rPr lang="en-US" dirty="0" smtClean="0"/>
              <a:t>Optional Line 2</a:t>
            </a:r>
            <a:br>
              <a:rPr lang="en-US" dirty="0" smtClean="0"/>
            </a:br>
            <a:r>
              <a:rPr lang="en-US" dirty="0" smtClean="0"/>
              <a:t>Optional Line 3</a:t>
            </a:r>
            <a:endParaRPr lang="en-US" dirty="0"/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2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2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second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89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6360197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90" name="Text Placeholder 45"/>
          <p:cNvSpPr>
            <a:spLocks noGrp="1"/>
          </p:cNvSpPr>
          <p:nvPr>
            <p:ph type="body" sz="quarter" idx="26" hasCustomPrompt="1"/>
          </p:nvPr>
        </p:nvSpPr>
        <p:spPr>
          <a:xfrm>
            <a:off x="6360197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third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4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1266825"/>
            <a:ext cx="239714" cy="2029968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55" name="TextBox 154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31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976" y="82331"/>
            <a:ext cx="1557337" cy="56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469900" y="4570711"/>
            <a:ext cx="5894492" cy="386558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Presentation Date</a:t>
            </a:r>
            <a:br>
              <a:rPr lang="en-US" dirty="0" smtClean="0"/>
            </a:br>
            <a:r>
              <a:rPr lang="en-US" dirty="0" smtClean="0"/>
              <a:t>City, State (presentation location)</a:t>
            </a:r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1" y="3709174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1" y="399225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 smtClean="0"/>
              <a:t>Add Presenter Title</a:t>
            </a:r>
            <a:br>
              <a:rPr lang="en-US" dirty="0" smtClean="0"/>
            </a:br>
            <a:r>
              <a:rPr lang="en-US" dirty="0" smtClean="0"/>
              <a:t>Optional Line 2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6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2" y="3709174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7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2" y="399225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second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4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674681"/>
            <a:ext cx="8925874" cy="2071151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2794775"/>
            <a:ext cx="8452904" cy="647160"/>
          </a:xfrm>
        </p:spPr>
        <p:txBody>
          <a:bodyPr lIns="0" rIns="91440" anchor="b">
            <a:normAutofit/>
          </a:bodyPr>
          <a:lstStyle>
            <a:lvl1pPr>
              <a:defRPr sz="2800" baseline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presentation title – cover option c </a:t>
            </a:r>
            <a:endParaRPr lang="en-US" dirty="0"/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6360197" y="3709174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4" hasCustomPrompt="1"/>
          </p:nvPr>
        </p:nvSpPr>
        <p:spPr>
          <a:xfrm>
            <a:off x="6360197" y="399225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third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69900" y="3441935"/>
            <a:ext cx="8484914" cy="248308"/>
          </a:xfrm>
        </p:spPr>
        <p:txBody>
          <a:bodyPr/>
          <a:lstStyle>
            <a:lvl1pPr marL="0" indent="0">
              <a:buNone/>
              <a:defRPr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Subtitle – delete if not needed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" y="674680"/>
            <a:ext cx="224589" cy="2071116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86" name="TextBox 185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503238" y="300961"/>
            <a:ext cx="5984648" cy="331077"/>
          </a:xfrm>
        </p:spPr>
        <p:txBody>
          <a:bodyPr/>
          <a:lstStyle>
            <a:lvl1pPr marL="0" indent="0">
              <a:buNone/>
              <a:defRPr sz="1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z="1000" b="0" cap="all" dirty="0" smtClean="0">
                <a:solidFill>
                  <a:srgbClr val="000000"/>
                </a:solidFill>
              </a:rPr>
              <a:t>Type in Name of </a:t>
            </a:r>
            <a:r>
              <a:rPr lang="en-US" sz="1000" b="0" cap="all" dirty="0" err="1" smtClean="0">
                <a:solidFill>
                  <a:srgbClr val="000000"/>
                </a:solidFill>
              </a:rPr>
              <a:t>fACILITY</a:t>
            </a:r>
            <a:r>
              <a:rPr lang="en-US" sz="1000" b="0" cap="all" dirty="0" smtClean="0">
                <a:solidFill>
                  <a:srgbClr val="000000"/>
                </a:solidFill>
              </a:rPr>
              <a:t>, division, group, program or </a:t>
            </a:r>
            <a:r>
              <a:rPr lang="en-US" sz="1000" dirty="0" smtClean="0">
                <a:solidFill>
                  <a:srgbClr val="000000"/>
                </a:solidFill>
              </a:rPr>
              <a:t>www.anl.gov</a:t>
            </a:r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85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976" y="170633"/>
            <a:ext cx="1557337" cy="56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469900" y="4570711"/>
            <a:ext cx="5894492" cy="386558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Presentation Date</a:t>
            </a:r>
            <a:br>
              <a:rPr lang="en-US" dirty="0" smtClean="0"/>
            </a:br>
            <a:r>
              <a:rPr lang="en-US" dirty="0" smtClean="0"/>
              <a:t>City, State (presentation location)</a:t>
            </a:r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1" y="3436223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1" y="3719301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 smtClean="0"/>
              <a:t>Add Presenter Title</a:t>
            </a:r>
            <a:br>
              <a:rPr lang="en-US" dirty="0" smtClean="0"/>
            </a:br>
            <a:r>
              <a:rPr lang="en-US" dirty="0" smtClean="0"/>
              <a:t>Optional Line 2</a:t>
            </a:r>
            <a:br>
              <a:rPr lang="en-US" dirty="0" smtClean="0"/>
            </a:br>
            <a:r>
              <a:rPr lang="en-US" dirty="0" smtClean="0"/>
              <a:t>Optional Line 3</a:t>
            </a:r>
            <a:endParaRPr lang="en-US" dirty="0"/>
          </a:p>
        </p:txBody>
      </p:sp>
      <p:sp>
        <p:nvSpPr>
          <p:cNvPr id="56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2" y="3436223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7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2" y="371930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second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4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1261205"/>
            <a:ext cx="8925874" cy="2071151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1" y="82770"/>
            <a:ext cx="6776128" cy="839426"/>
          </a:xfrm>
        </p:spPr>
        <p:txBody>
          <a:bodyPr lIns="0" rIns="91440" anchor="b">
            <a:normAutofit/>
          </a:bodyPr>
          <a:lstStyle>
            <a:lvl1pPr>
              <a:defRPr sz="2800" baseline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presentation title –</a:t>
            </a:r>
            <a:br>
              <a:rPr lang="en-US" dirty="0" smtClean="0"/>
            </a:br>
            <a:r>
              <a:rPr lang="en-US" dirty="0" smtClean="0"/>
              <a:t>Cover option D</a:t>
            </a:r>
            <a:endParaRPr lang="en-US" dirty="0"/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6360197" y="3436223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4" hasCustomPrompt="1"/>
          </p:nvPr>
        </p:nvSpPr>
        <p:spPr>
          <a:xfrm>
            <a:off x="6360197" y="371930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third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69900" y="922195"/>
            <a:ext cx="8484914" cy="248308"/>
          </a:xfrm>
        </p:spPr>
        <p:txBody>
          <a:bodyPr/>
          <a:lstStyle>
            <a:lvl1pPr marL="0" indent="0">
              <a:buNone/>
              <a:defRPr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Subtitle – delete if not needed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" y="1261204"/>
            <a:ext cx="224589" cy="2071116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53" name="TextBox 15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70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Full Fram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6978"/>
            <a:ext cx="8925873" cy="5143500"/>
          </a:xfrm>
          <a:solidFill>
            <a:schemeClr val="bg1"/>
          </a:solidFill>
        </p:spPr>
        <p:txBody>
          <a:bodyPr lIns="0" tIns="16459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 then right click image and “SEND IMAGE TO BACK”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3581400"/>
            <a:ext cx="9144000" cy="1562100"/>
          </a:xfrm>
          <a:solidFill>
            <a:schemeClr val="tx2">
              <a:alpha val="91000"/>
            </a:schemeClr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1" y="3782231"/>
            <a:ext cx="8321040" cy="1030194"/>
          </a:xfrm>
        </p:spPr>
        <p:txBody>
          <a:bodyPr lIns="0" anchor="t"/>
          <a:lstStyle>
            <a:lvl1pPr>
              <a:defRPr sz="2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Full-frame image layout  – title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28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ON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2742091"/>
            <a:ext cx="9144000" cy="2401409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893639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-1"/>
            <a:ext cx="8925873" cy="2742010"/>
          </a:xfrm>
          <a:solidFill>
            <a:schemeClr val="bg1"/>
          </a:solidFill>
        </p:spPr>
        <p:txBody>
          <a:bodyPr lIns="0"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3265038"/>
            <a:ext cx="8674100" cy="590324"/>
          </a:xfrm>
        </p:spPr>
        <p:txBody>
          <a:bodyPr lIns="0"/>
          <a:lstStyle>
            <a:lvl1pPr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Science/R&amp;D hero – one image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49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TWO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2742091"/>
            <a:ext cx="9144000" cy="2401409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0"/>
            <a:ext cx="4480560" cy="2747963"/>
          </a:xfrm>
          <a:solidFill>
            <a:schemeClr val="bg1">
              <a:lumMod val="75000"/>
            </a:schemeClr>
          </a:solidFill>
        </p:spPr>
        <p:txBody>
          <a:bodyPr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4682525" y="0"/>
            <a:ext cx="4480560" cy="2747963"/>
          </a:xfrm>
          <a:solidFill>
            <a:schemeClr val="bg1">
              <a:lumMod val="85000"/>
            </a:schemeClr>
          </a:solidFill>
        </p:spPr>
        <p:txBody>
          <a:bodyPr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3255513"/>
            <a:ext cx="8674100" cy="590324"/>
          </a:xfrm>
        </p:spPr>
        <p:txBody>
          <a:bodyPr lIns="0"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Science/R&amp;D hero – TWO images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884114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53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THREE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2742091"/>
            <a:ext cx="9144000" cy="2401409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0"/>
            <a:ext cx="2990088" cy="275523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3194237" y="0"/>
            <a:ext cx="2990088" cy="275523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6186112" y="0"/>
            <a:ext cx="2957888" cy="275523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893639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3265038"/>
            <a:ext cx="8674100" cy="590324"/>
          </a:xfrm>
        </p:spPr>
        <p:txBody>
          <a:bodyPr lIns="0"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Science/R&amp;D hero – Three images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97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FOUR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0" y="0"/>
            <a:ext cx="9144000" cy="5143500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1240631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2453235" y="1240631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688341" y="1240631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906022" y="1240631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484064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Science/R&amp;D hero – four images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18128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442595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4681064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6905532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3"/>
          </p:nvPr>
        </p:nvSpPr>
        <p:spPr>
          <a:xfrm>
            <a:off x="0" y="-1"/>
            <a:ext cx="228600" cy="51435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65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367903"/>
            <a:ext cx="8372901" cy="621711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TITLE AND CONTENT 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2148350" y="10841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46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olumns-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30288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428723"/>
            <a:ext cx="4023360" cy="3317081"/>
          </a:xfrm>
        </p:spPr>
        <p:txBody>
          <a:bodyPr/>
          <a:lstStyle>
            <a:lvl1pPr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defRPr sz="1800"/>
            </a:lvl3pPr>
            <a:lvl4pPr marL="865188" indent="-171450">
              <a:defRPr sz="1800"/>
            </a:lvl4pPr>
            <a:lvl5pPr marL="1084263" indent="-171450"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00588" y="1418007"/>
            <a:ext cx="4023360" cy="3317081"/>
          </a:xfrm>
        </p:spPr>
        <p:txBody>
          <a:bodyPr/>
          <a:lstStyle>
            <a:lvl1pPr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defRPr sz="1800"/>
            </a:lvl3pPr>
            <a:lvl4pPr marL="865188" indent="-171450">
              <a:defRPr sz="1800"/>
            </a:lvl4pPr>
            <a:lvl5pPr marL="1084263" indent="-171450"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Two-column CONTENT slide</a:t>
            </a:r>
            <a:br>
              <a:rPr lang="en-US" dirty="0" smtClean="0"/>
            </a:br>
            <a:r>
              <a:rPr lang="en-US" dirty="0" smtClean="0"/>
              <a:t>one or two lines for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57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olumns-TWO w/boxed 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60895" y="1840702"/>
            <a:ext cx="4114800" cy="2876912"/>
          </a:xfrm>
          <a:ln>
            <a:solidFill>
              <a:schemeClr val="bg1">
                <a:lumMod val="50000"/>
              </a:schemeClr>
            </a:solidFill>
          </a:ln>
        </p:spPr>
        <p:txBody>
          <a:bodyPr lIns="182880" tIns="91440" rIns="91440"/>
          <a:lstStyle>
            <a:lvl1pPr>
              <a:defRPr sz="1800"/>
            </a:lvl1pPr>
            <a:lvl2pPr marL="457200" indent="-173038">
              <a:defRPr sz="1800"/>
            </a:lvl2pPr>
            <a:lvl3pPr marL="627063" indent="-128588">
              <a:defRPr sz="1800"/>
            </a:lvl3pPr>
            <a:lvl4pPr marL="865188" indent="-171450">
              <a:defRPr sz="1800"/>
            </a:lvl4pPr>
            <a:lvl5pPr marL="1084263" indent="-171450"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4875" y="1840702"/>
            <a:ext cx="4114800" cy="2876912"/>
          </a:xfrm>
          <a:ln>
            <a:solidFill>
              <a:schemeClr val="bg1">
                <a:lumMod val="50000"/>
              </a:schemeClr>
            </a:solidFill>
          </a:ln>
        </p:spPr>
        <p:txBody>
          <a:bodyPr lIns="182880" tIns="91440" rIns="91440"/>
          <a:lstStyle>
            <a:lvl1pPr>
              <a:defRPr sz="1800"/>
            </a:lvl1pPr>
            <a:lvl2pPr marL="457200" indent="-173038">
              <a:defRPr sz="1800"/>
            </a:lvl2pPr>
            <a:lvl3pPr marL="627063" indent="-128588">
              <a:defRPr sz="1800"/>
            </a:lvl3pPr>
            <a:lvl4pPr marL="865188" indent="-171450">
              <a:defRPr sz="1800"/>
            </a:lvl4pPr>
            <a:lvl5pPr marL="1084263" indent="-171450"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4714875" y="1406047"/>
            <a:ext cx="4114800" cy="46574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</a:ln>
        </p:spPr>
        <p:txBody>
          <a:bodyPr lIns="182880" bIns="0" anchor="ctr"/>
          <a:lstStyle>
            <a:lvl1pPr marL="0" indent="0" algn="l">
              <a:lnSpc>
                <a:spcPct val="100000"/>
              </a:lnSpc>
              <a:buNone/>
              <a:defRPr sz="1800" b="1" cap="all" baseline="0">
                <a:solidFill>
                  <a:schemeClr val="bg1"/>
                </a:solidFill>
              </a:defRPr>
            </a:lvl1pPr>
            <a:lvl2pPr marL="457200" indent="-173038">
              <a:defRPr sz="1600"/>
            </a:lvl2pPr>
            <a:lvl3pPr marL="627063" indent="-128588">
              <a:defRPr sz="14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  <a:noFill/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60895" y="1406047"/>
            <a:ext cx="4114800" cy="46574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</a:ln>
          <a:effectLst/>
        </p:spPr>
        <p:txBody>
          <a:bodyPr lIns="182880" bIns="0" anchor="ctr"/>
          <a:lstStyle>
            <a:lvl1pPr marL="0" indent="0" algn="l">
              <a:lnSpc>
                <a:spcPct val="100000"/>
              </a:lnSpc>
              <a:buNone/>
              <a:defRPr sz="1800" b="1" cap="all" baseline="0">
                <a:solidFill>
                  <a:schemeClr val="bg1"/>
                </a:solidFill>
              </a:defRPr>
            </a:lvl1pPr>
            <a:lvl2pPr marL="457200" indent="-173038">
              <a:defRPr sz="1600"/>
            </a:lvl2pPr>
            <a:lvl3pPr marL="627063" indent="-128588">
              <a:defRPr sz="14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Two-column CONTENT slide</a:t>
            </a:r>
            <a:br>
              <a:rPr lang="en-US" dirty="0" smtClean="0"/>
            </a:br>
            <a:r>
              <a:rPr lang="en-US" dirty="0" smtClean="0"/>
              <a:t>with box treatment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40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EC96C-AFD1-4C49-9493-F5643E5E2E8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03575" y="1417872"/>
            <a:ext cx="4319750" cy="1540832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95680" y="1417871"/>
            <a:ext cx="3729481" cy="1565882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95680" y="3203316"/>
            <a:ext cx="3729481" cy="1565882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 IMAGES – VERTICAL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503575" y="3193094"/>
            <a:ext cx="4319750" cy="1540832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9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HREE IMAGE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EC96C-AFD1-4C49-9493-F5643E5E2E8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045309" y="1451045"/>
            <a:ext cx="5814912" cy="977534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89394" y="1442711"/>
            <a:ext cx="2023746" cy="89010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87015" y="2620206"/>
            <a:ext cx="2028507" cy="89010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THREE IMAGES – VERTICAL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2896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3045309" y="2630976"/>
            <a:ext cx="5814912" cy="977534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9" hasCustomPrompt="1"/>
          </p:nvPr>
        </p:nvSpPr>
        <p:spPr>
          <a:xfrm>
            <a:off x="487014" y="3807136"/>
            <a:ext cx="2028507" cy="89010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045309" y="3794491"/>
            <a:ext cx="5814912" cy="977534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top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88732" y="3141637"/>
            <a:ext cx="4114800" cy="1596872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6216" y="3141637"/>
            <a:ext cx="4097585" cy="1596872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95679" y="1417871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709050" y="1417871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 IMAGES – top HORIZONTAL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35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Bottom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6890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408347"/>
            <a:ext cx="4114800" cy="128780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6215" y="1408347"/>
            <a:ext cx="4114800" cy="128780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64146" y="2711336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27432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730864" y="2711336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27432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 IMAGES – bottom HORIZONTAL</a:t>
            </a:r>
            <a:br>
              <a:rPr lang="en-US" dirty="0" smtClean="0"/>
            </a:br>
            <a:r>
              <a:rPr lang="en-US" dirty="0" smtClean="0"/>
              <a:t>WITH CAPTIONS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476266" y="4434669"/>
            <a:ext cx="3995723" cy="359070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750290" y="4444194"/>
            <a:ext cx="3995723" cy="359070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457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theme" Target="../theme/theme1.xml"/><Relationship Id="rId29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amiesen\Desktop\anlrgbpptlogo.png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490" y="4799992"/>
            <a:ext cx="775768" cy="27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358378"/>
            <a:ext cx="8372901" cy="62171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 smtClean="0"/>
              <a:t>Headline in all caps </a:t>
            </a:r>
            <a:r>
              <a:rPr lang="en-US" dirty="0" err="1" smtClean="0"/>
              <a:t>28pt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preferred as one or two 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393826"/>
            <a:ext cx="8372901" cy="3317081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/>
          <a:p>
            <a:pPr lvl="0"/>
            <a:r>
              <a:rPr lang="en-US" dirty="0" smtClean="0"/>
              <a:t>Click to add 1st-level bullet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3400" y="4855282"/>
            <a:ext cx="457200" cy="137160"/>
          </a:xfrm>
          <a:prstGeom prst="rect">
            <a:avLst/>
          </a:prstGeom>
        </p:spPr>
        <p:txBody>
          <a:bodyPr vert="horz" lIns="0" tIns="45720" rIns="0" bIns="0" rtlCol="0" anchor="b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0" y="-2"/>
            <a:ext cx="228600" cy="51435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sz="1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35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686" r:id="rId2"/>
    <p:sldLayoutId id="2147483687" r:id="rId3"/>
    <p:sldLayoutId id="2147483688" r:id="rId4"/>
    <p:sldLayoutId id="2147483690" r:id="rId5"/>
    <p:sldLayoutId id="2147483774" r:id="rId6"/>
    <p:sldLayoutId id="2147483711" r:id="rId7"/>
    <p:sldLayoutId id="2147483692" r:id="rId8"/>
    <p:sldLayoutId id="2147483693" r:id="rId9"/>
    <p:sldLayoutId id="2147483776" r:id="rId10"/>
    <p:sldLayoutId id="2147483709" r:id="rId11"/>
    <p:sldLayoutId id="2147483695" r:id="rId12"/>
    <p:sldLayoutId id="2147483739" r:id="rId13"/>
    <p:sldLayoutId id="2147483696" r:id="rId14"/>
    <p:sldLayoutId id="2147483689" r:id="rId15"/>
    <p:sldLayoutId id="2147483710" r:id="rId16"/>
    <p:sldLayoutId id="2147483706" r:id="rId17"/>
    <p:sldLayoutId id="2147483704" r:id="rId18"/>
    <p:sldLayoutId id="2147483769" r:id="rId19"/>
    <p:sldLayoutId id="2147483770" r:id="rId20"/>
    <p:sldLayoutId id="2147483771" r:id="rId21"/>
    <p:sldLayoutId id="2147483772" r:id="rId22"/>
    <p:sldLayoutId id="2147483761" r:id="rId23"/>
    <p:sldLayoutId id="2147483762" r:id="rId24"/>
    <p:sldLayoutId id="2147483763" r:id="rId25"/>
    <p:sldLayoutId id="2147483765" r:id="rId26"/>
    <p:sldLayoutId id="2147483766" r:id="rId27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95000"/>
        </a:lnSpc>
        <a:spcBef>
          <a:spcPct val="0"/>
        </a:spcBef>
        <a:buNone/>
        <a:defRPr sz="2800" b="1" i="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173038" indent="-173038" algn="l" defTabSz="457200" rtl="0" eaLnBrk="1" latinLnBrk="0" hangingPunct="1">
        <a:spcBef>
          <a:spcPts val="600"/>
        </a:spcBef>
        <a:spcAft>
          <a:spcPts val="0"/>
        </a:spcAft>
        <a:buFont typeface="Wingdings" pitchFamily="2" charset="2"/>
        <a:buChar char="§"/>
        <a:defRPr sz="1800" kern="1200" baseline="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1pPr>
      <a:lvl2pPr marL="520700" indent="-236538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–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2pPr>
      <a:lvl3pPr marL="803275" indent="-187325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•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1087438" indent="-171450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–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4pPr>
      <a:lvl5pPr marL="1371600" indent="-171450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»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Portable topology aware MPI-</a:t>
            </a:r>
            <a:r>
              <a:rPr lang="en-US" dirty="0" err="1" smtClean="0"/>
              <a:t>io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erhtjhtyhy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Rob Latham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Math and Computer Science Division</a:t>
            </a:r>
          </a:p>
          <a:p>
            <a:r>
              <a:rPr lang="en-US" dirty="0" smtClean="0"/>
              <a:t>Argonne National Laboratory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err="1" smtClean="0"/>
              <a:t>Pavan</a:t>
            </a:r>
            <a:r>
              <a:rPr lang="en-US" dirty="0" smtClean="0"/>
              <a:t> </a:t>
            </a:r>
            <a:r>
              <a:rPr lang="en-US" dirty="0" err="1" smtClean="0"/>
              <a:t>Balaji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 smtClean="0"/>
              <a:t>Math and Computer Science Division</a:t>
            </a:r>
          </a:p>
          <a:p>
            <a:r>
              <a:rPr lang="en-US" dirty="0" smtClean="0"/>
              <a:t>Argonne National Laboratory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smtClean="0"/>
              <a:t>Leonardo Bautista Gomez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 smtClean="0"/>
              <a:t>Barcelona Supercomputing Center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16 December 2017</a:t>
            </a:r>
          </a:p>
          <a:p>
            <a:r>
              <a:rPr lang="en-US" dirty="0" smtClean="0"/>
              <a:t>ICPADS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1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extend well-established APIs to help programs cope with storage hierarchy changes/complexity</a:t>
            </a:r>
          </a:p>
          <a:p>
            <a:r>
              <a:rPr lang="en-US" dirty="0" smtClean="0"/>
              <a:t>Could be used directly by application, though also could be a building block for system </a:t>
            </a:r>
            <a:r>
              <a:rPr lang="en-US" dirty="0" smtClean="0"/>
              <a:t>libraries</a:t>
            </a:r>
          </a:p>
          <a:p>
            <a:r>
              <a:rPr lang="en-US" dirty="0" smtClean="0"/>
              <a:t>Download latest MPICH </a:t>
            </a:r>
            <a:r>
              <a:rPr lang="en-US" smtClean="0"/>
              <a:t>and give it a try!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42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2" y="1408346"/>
            <a:ext cx="4533352" cy="3468454"/>
          </a:xfrm>
        </p:spPr>
        <p:txBody>
          <a:bodyPr/>
          <a:lstStyle/>
          <a:p>
            <a:r>
              <a:rPr lang="en-US" dirty="0" smtClean="0"/>
              <a:t>Classic tale of CPU-storage gap:</a:t>
            </a:r>
          </a:p>
          <a:p>
            <a:r>
              <a:rPr lang="en-US" dirty="0" smtClean="0"/>
              <a:t>Storage hierarchy growing more complex in response</a:t>
            </a:r>
          </a:p>
          <a:p>
            <a:pPr lvl="1"/>
            <a:r>
              <a:rPr lang="en-US" dirty="0" smtClean="0"/>
              <a:t>Traditionally, one globally accessible parallel file system</a:t>
            </a:r>
          </a:p>
          <a:p>
            <a:pPr lvl="1"/>
            <a:r>
              <a:rPr lang="en-US" dirty="0" smtClean="0"/>
              <a:t>“Burst buffers” </a:t>
            </a:r>
            <a:r>
              <a:rPr lang="mr-IN" dirty="0" smtClean="0"/>
              <a:t>–</a:t>
            </a:r>
            <a:r>
              <a:rPr lang="en-US" dirty="0" smtClean="0"/>
              <a:t> SSD, NVRAM </a:t>
            </a:r>
            <a:r>
              <a:rPr lang="mr-IN" dirty="0" smtClean="0"/>
              <a:t>–</a:t>
            </a:r>
            <a:r>
              <a:rPr lang="en-US" dirty="0" smtClean="0"/>
              <a:t> appearing now</a:t>
            </a:r>
          </a:p>
          <a:p>
            <a:pPr lvl="1"/>
            <a:r>
              <a:rPr lang="en-US" dirty="0" smtClean="0"/>
              <a:t>Requires site-specific knowledge to use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553" y="2068173"/>
            <a:ext cx="4055455" cy="255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808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standard solution yet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0806249"/>
              </p:ext>
            </p:extLst>
          </p:nvPr>
        </p:nvGraphicFramePr>
        <p:xfrm>
          <a:off x="457200" y="1533378"/>
          <a:ext cx="4072598" cy="3295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299"/>
                <a:gridCol w="2036299"/>
              </a:tblGrid>
              <a:tr h="529081">
                <a:tc>
                  <a:txBody>
                    <a:bodyPr/>
                    <a:lstStyle/>
                    <a:p>
                      <a:r>
                        <a:rPr lang="en-US" dirty="0" smtClean="0"/>
                        <a:t>Platform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Hierarchy</a:t>
                      </a:r>
                      <a:endParaRPr lang="en-US" dirty="0"/>
                    </a:p>
                  </a:txBody>
                  <a:tcPr/>
                </a:tc>
              </a:tr>
              <a:tr h="92589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BlueGene</a:t>
                      </a:r>
                      <a:r>
                        <a:rPr lang="en-US" dirty="0" smtClean="0"/>
                        <a:t>/Q</a:t>
                      </a:r>
                      <a:r>
                        <a:rPr lang="en-US" baseline="0" dirty="0" smtClean="0"/>
                        <a:t> (e.g. ANL Mira)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Ramdisk</a:t>
                      </a:r>
                      <a:r>
                        <a:rPr lang="en-US" baseline="0" dirty="0" smtClean="0"/>
                        <a:t> on I/O nodes</a:t>
                      </a:r>
                      <a:endParaRPr lang="en-US" dirty="0"/>
                    </a:p>
                  </a:txBody>
                  <a:tcPr/>
                </a:tc>
              </a:tr>
              <a:tr h="536430">
                <a:tc>
                  <a:txBody>
                    <a:bodyPr/>
                    <a:lstStyle/>
                    <a:p>
                      <a:r>
                        <a:rPr lang="en-US" dirty="0" smtClean="0"/>
                        <a:t>Node-local</a:t>
                      </a:r>
                      <a:r>
                        <a:rPr lang="en-US" baseline="0" dirty="0" smtClean="0"/>
                        <a:t> NVRAM (e.g. ANL </a:t>
                      </a:r>
                      <a:r>
                        <a:rPr lang="en-US" dirty="0" smtClean="0"/>
                        <a:t>Theta)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Local SSD</a:t>
                      </a:r>
                      <a:endParaRPr lang="en-US" dirty="0"/>
                    </a:p>
                  </a:txBody>
                  <a:tcPr/>
                </a:tc>
              </a:tr>
              <a:tr h="925892">
                <a:tc>
                  <a:txBody>
                    <a:bodyPr/>
                    <a:lstStyle/>
                    <a:p>
                      <a:r>
                        <a:rPr lang="en-US" dirty="0" smtClean="0"/>
                        <a:t>Cray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DataWarp</a:t>
                      </a:r>
                      <a:r>
                        <a:rPr lang="en-US" baseline="0" dirty="0" smtClean="0"/>
                        <a:t>  (e.g. NERSC Cori)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Depends on directives used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034" y="1394255"/>
            <a:ext cx="4601426" cy="325336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62949" y="4450977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Node-local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94324" y="4470645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Rack-local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615007" y="4473081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Distributed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2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MPI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MPI: specification and implementation for portable message passing</a:t>
            </a:r>
          </a:p>
          <a:p>
            <a:r>
              <a:rPr lang="en-US" dirty="0" smtClean="0"/>
              <a:t>Concept of “Communicator”: collection of processes and context for messaging</a:t>
            </a:r>
          </a:p>
          <a:p>
            <a:r>
              <a:rPr lang="en-US" dirty="0" smtClean="0"/>
              <a:t>Everyone starts in MPI_COMM_WORLD</a:t>
            </a:r>
          </a:p>
          <a:p>
            <a:r>
              <a:rPr lang="en-US" dirty="0" smtClean="0"/>
              <a:t>MPI_COMM_SPLIT:</a:t>
            </a:r>
          </a:p>
          <a:p>
            <a:pPr lvl="1"/>
            <a:r>
              <a:rPr lang="en-US" dirty="0" smtClean="0"/>
              <a:t>Algorithmically create new sub-communicators based on “color”</a:t>
            </a:r>
          </a:p>
          <a:p>
            <a:pPr lvl="2"/>
            <a:r>
              <a:rPr lang="en-US" dirty="0" smtClean="0"/>
              <a:t>“I want half my processes doing X and half doing Y”</a:t>
            </a:r>
          </a:p>
          <a:p>
            <a:r>
              <a:rPr lang="en-US" dirty="0" smtClean="0"/>
              <a:t>MPI_COMM_SPLIT_TYPE</a:t>
            </a:r>
          </a:p>
          <a:p>
            <a:pPr lvl="1"/>
            <a:r>
              <a:rPr lang="en-US" dirty="0" smtClean="0"/>
              <a:t>Create new sub-communicators based on machine-specific factors</a:t>
            </a:r>
          </a:p>
          <a:p>
            <a:pPr lvl="2"/>
            <a:r>
              <a:rPr lang="en-US" dirty="0" smtClean="0"/>
              <a:t>“I want all processes in a communicator to have access to shared memory”</a:t>
            </a:r>
          </a:p>
          <a:p>
            <a:pPr lvl="1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90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MPI standard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MPI_Comm_split_type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MPI_Comm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comm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split_type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key,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MPI_Info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info,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MPI_Comm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*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newcomm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)</a:t>
            </a:r>
          </a:p>
          <a:p>
            <a:pPr lvl="1"/>
            <a:r>
              <a:rPr lang="en-US" dirty="0" smtClean="0"/>
              <a:t>Introduced in MPI-3</a:t>
            </a:r>
          </a:p>
          <a:p>
            <a:pPr lvl="1"/>
            <a:r>
              <a:rPr lang="en-US" dirty="0" smtClean="0"/>
              <a:t>Standard defines one “</a:t>
            </a:r>
            <a:r>
              <a:rPr lang="en-US" dirty="0" err="1" smtClean="0"/>
              <a:t>split_type</a:t>
            </a:r>
            <a:r>
              <a:rPr lang="en-US" dirty="0" smtClean="0"/>
              <a:t>”:  MPI_COMM_TYPE_SHARED: processes share memory</a:t>
            </a:r>
          </a:p>
          <a:p>
            <a:r>
              <a:rPr lang="en-US" dirty="0" smtClean="0"/>
              <a:t>Proposed/implemented  new </a:t>
            </a:r>
            <a:r>
              <a:rPr lang="en-US" dirty="0" err="1" smtClean="0"/>
              <a:t>split_type</a:t>
            </a:r>
            <a:r>
              <a:rPr lang="en-US" dirty="0" smtClean="0"/>
              <a:t> flag: “MPIX_COMM_TYPE_NEIGHBORHOOD”</a:t>
            </a:r>
          </a:p>
          <a:p>
            <a:pPr lvl="1"/>
            <a:r>
              <a:rPr lang="en-US" dirty="0" smtClean="0"/>
              <a:t>What kind of neighborhood?  Info key directs</a:t>
            </a:r>
          </a:p>
          <a:p>
            <a:pPr lvl="1"/>
            <a:r>
              <a:rPr lang="en-US" dirty="0" smtClean="0"/>
              <a:t>Key: “</a:t>
            </a:r>
            <a:r>
              <a:rPr lang="en-US" dirty="0" err="1" smtClean="0"/>
              <a:t>nbhd_common_dirname</a:t>
            </a:r>
            <a:r>
              <a:rPr lang="en-US" dirty="0" smtClean="0"/>
              <a:t>”; value: some path shared among processes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17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408346"/>
            <a:ext cx="4944793" cy="3317082"/>
          </a:xfrm>
        </p:spPr>
        <p:txBody>
          <a:bodyPr/>
          <a:lstStyle/>
          <a:p>
            <a:r>
              <a:rPr lang="en-US" dirty="0" smtClean="0"/>
              <a:t>Exhaustive</a:t>
            </a:r>
          </a:p>
          <a:p>
            <a:pPr lvl="1"/>
            <a:r>
              <a:rPr lang="en-US" dirty="0" smtClean="0"/>
              <a:t>Every process creates one candidate file</a:t>
            </a:r>
          </a:p>
          <a:p>
            <a:pPr lvl="1"/>
            <a:r>
              <a:rPr lang="en-US" dirty="0" smtClean="0"/>
              <a:t>Works well if storage not globally shared</a:t>
            </a:r>
          </a:p>
          <a:p>
            <a:pPr lvl="1"/>
            <a:r>
              <a:rPr lang="en-US" dirty="0" smtClean="0"/>
              <a:t>Completely useless on global storage</a:t>
            </a:r>
          </a:p>
          <a:p>
            <a:r>
              <a:rPr lang="en-US" dirty="0" smtClean="0"/>
              <a:t>Heuristic</a:t>
            </a:r>
          </a:p>
          <a:p>
            <a:pPr lvl="1"/>
            <a:r>
              <a:rPr lang="en-US" dirty="0" smtClean="0"/>
              <a:t>Less accurate but only requires two storage calls</a:t>
            </a:r>
          </a:p>
          <a:p>
            <a:pPr lvl="1"/>
            <a:r>
              <a:rPr lang="en-US" dirty="0" smtClean="0"/>
              <a:t>If e.g. NVRAM installed at rack-level, heuristic will inaccurately detect node-local storage</a:t>
            </a:r>
          </a:p>
          <a:p>
            <a:pPr lvl="1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756" y="2916399"/>
            <a:ext cx="3343702" cy="19388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945987"/>
            <a:ext cx="3545058" cy="205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24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2" y="1408346"/>
            <a:ext cx="4744064" cy="3317082"/>
          </a:xfrm>
        </p:spPr>
        <p:txBody>
          <a:bodyPr/>
          <a:lstStyle/>
          <a:p>
            <a:r>
              <a:rPr lang="en-US" dirty="0" smtClean="0"/>
              <a:t>Scenario:  simulation code periodically writes checkpoints</a:t>
            </a:r>
          </a:p>
          <a:p>
            <a:r>
              <a:rPr lang="en-US" dirty="0" smtClean="0"/>
              <a:t>What if we checkpoint to local storage?	</a:t>
            </a:r>
          </a:p>
          <a:p>
            <a:pPr lvl="1"/>
            <a:r>
              <a:rPr lang="en-US" dirty="0" smtClean="0"/>
              <a:t>Drawback: scatters files across nodes.</a:t>
            </a:r>
          </a:p>
          <a:p>
            <a:pPr lvl="1"/>
            <a:r>
              <a:rPr lang="en-US" dirty="0" smtClean="0"/>
              <a:t>Benefit: much faster checkpoints</a:t>
            </a:r>
          </a:p>
          <a:p>
            <a:pPr lvl="1"/>
            <a:r>
              <a:rPr lang="en-US" dirty="0" smtClean="0"/>
              <a:t>Maybe checkpoints are written more often than read?</a:t>
            </a:r>
          </a:p>
          <a:p>
            <a:pPr lvl="1"/>
            <a:r>
              <a:rPr lang="en-US" dirty="0" smtClean="0"/>
              <a:t>Maybe we can collect one set of staged checkpoints (at exit? At synchronization points?) fast enough to still come out ahead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Application Kernel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791" y="1820790"/>
            <a:ext cx="36576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82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Intermediate storage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Workflow simulations need some way to get products between stages of workflow pipeline</a:t>
            </a:r>
          </a:p>
          <a:p>
            <a:r>
              <a:rPr lang="en-US" dirty="0" smtClean="0"/>
              <a:t>Saving intermediate steps to parallel file system adequate, but poor fit for parallel file system designs</a:t>
            </a:r>
          </a:p>
          <a:p>
            <a:pPr lvl="1"/>
            <a:r>
              <a:rPr lang="en-US" dirty="0" smtClean="0"/>
              <a:t>“Write visibility”: needed at </a:t>
            </a:r>
            <a:r>
              <a:rPr lang="en-US" dirty="0" smtClean="0"/>
              <a:t>task level</a:t>
            </a:r>
            <a:r>
              <a:rPr lang="en-US" dirty="0" smtClean="0"/>
              <a:t>, not process </a:t>
            </a:r>
            <a:r>
              <a:rPr lang="en-US" dirty="0" smtClean="0"/>
              <a:t>level</a:t>
            </a:r>
          </a:p>
          <a:p>
            <a:r>
              <a:rPr lang="en-US" dirty="0" smtClean="0"/>
              <a:t>Use burst buffer to hold intermediate products</a:t>
            </a:r>
          </a:p>
          <a:p>
            <a:pPr lvl="1"/>
            <a:r>
              <a:rPr lang="en-US" dirty="0" smtClean="0"/>
              <a:t>Avoid contention on parallel file system</a:t>
            </a:r>
          </a:p>
          <a:p>
            <a:pPr lvl="1"/>
            <a:r>
              <a:rPr lang="en-US" dirty="0" smtClean="0"/>
              <a:t>Better semantic fit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3" y="1408113"/>
            <a:ext cx="4421187" cy="3317875"/>
          </a:xfrm>
        </p:spPr>
      </p:pic>
    </p:spTree>
    <p:extLst>
      <p:ext uri="{BB962C8B-B14F-4D97-AF65-F5344CB8AC3E}">
        <p14:creationId xmlns:p14="http://schemas.microsoft.com/office/powerpoint/2010/main" val="62911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 communicator based on NUMA domains</a:t>
            </a:r>
          </a:p>
          <a:p>
            <a:pPr lvl="1"/>
            <a:r>
              <a:rPr lang="en-US" dirty="0" err="1" smtClean="0"/>
              <a:t>OpenMPI</a:t>
            </a:r>
            <a:r>
              <a:rPr lang="en-US" dirty="0" smtClean="0"/>
              <a:t> approach, but with hints</a:t>
            </a:r>
          </a:p>
          <a:p>
            <a:r>
              <a:rPr lang="en-US" dirty="0" smtClean="0"/>
              <a:t>Use generated communicator in I/O logging</a:t>
            </a:r>
          </a:p>
          <a:p>
            <a:pPr lvl="1"/>
            <a:r>
              <a:rPr lang="en-US" dirty="0" smtClean="0"/>
              <a:t>Collective I/O for log replay across nodes sharing NVRAM</a:t>
            </a:r>
          </a:p>
          <a:p>
            <a:r>
              <a:rPr lang="en-US" dirty="0" smtClean="0"/>
              <a:t>Improved heuristics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9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_16x9v4">
  <a:themeElements>
    <a:clrScheme name="Argonne General Purpose Template">
      <a:dk1>
        <a:srgbClr val="47484A"/>
      </a:dk1>
      <a:lt1>
        <a:srgbClr val="FFFFFF"/>
      </a:lt1>
      <a:dk2>
        <a:srgbClr val="0082CA"/>
      </a:dk2>
      <a:lt2>
        <a:srgbClr val="ECAA00"/>
      </a:lt2>
      <a:accent1>
        <a:srgbClr val="7AB800"/>
      </a:accent1>
      <a:accent2>
        <a:srgbClr val="00609C"/>
      </a:accent2>
      <a:accent3>
        <a:srgbClr val="4D008C"/>
      </a:accent3>
      <a:accent4>
        <a:srgbClr val="FF7900"/>
      </a:accent4>
      <a:accent5>
        <a:srgbClr val="00A19C"/>
      </a:accent5>
      <a:accent6>
        <a:srgbClr val="CD202C"/>
      </a:accent6>
      <a:hlink>
        <a:srgbClr val="000000"/>
      </a:hlink>
      <a:folHlink>
        <a:srgbClr val="76777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presentation_16x9v4</Template>
  <TotalTime>4787</TotalTime>
  <Words>454</Words>
  <Application>Microsoft Macintosh PowerPoint</Application>
  <PresentationFormat>On-screen Show (16:9)</PresentationFormat>
  <Paragraphs>91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Andale Mono</vt:lpstr>
      <vt:lpstr>Calibri</vt:lpstr>
      <vt:lpstr>Mangal</vt:lpstr>
      <vt:lpstr>Wingdings</vt:lpstr>
      <vt:lpstr>Arial</vt:lpstr>
      <vt:lpstr>presentation_16x9v4</vt:lpstr>
      <vt:lpstr>Portable topology aware MPI-io</vt:lpstr>
      <vt:lpstr>motivation</vt:lpstr>
      <vt:lpstr>NO standard solution yet</vt:lpstr>
      <vt:lpstr>Some MPI context</vt:lpstr>
      <vt:lpstr>Extending MPI standard</vt:lpstr>
      <vt:lpstr>Approach</vt:lpstr>
      <vt:lpstr>Results</vt:lpstr>
      <vt:lpstr>Results</vt:lpstr>
      <vt:lpstr>Next Steps</vt:lpstr>
      <vt:lpstr>Conclusion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Portable topology aware MPI-io</dc:title>
  <dc:creator>Rob Latham</dc:creator>
  <cp:lastModifiedBy>Latham, Robert J.</cp:lastModifiedBy>
  <cp:revision>25</cp:revision>
  <cp:lastPrinted>2015-09-08T15:35:42Z</cp:lastPrinted>
  <dcterms:created xsi:type="dcterms:W3CDTF">2017-12-12T17:05:13Z</dcterms:created>
  <dcterms:modified xsi:type="dcterms:W3CDTF">2017-12-16T01:23:00Z</dcterms:modified>
</cp:coreProperties>
</file>