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83" r:id="rId3"/>
    <p:sldId id="284" r:id="rId4"/>
    <p:sldId id="259" r:id="rId5"/>
    <p:sldId id="257" r:id="rId6"/>
    <p:sldId id="260" r:id="rId7"/>
    <p:sldId id="261" r:id="rId8"/>
    <p:sldId id="277" r:id="rId9"/>
    <p:sldId id="281" r:id="rId10"/>
    <p:sldId id="285" r:id="rId11"/>
    <p:sldId id="286" r:id="rId12"/>
    <p:sldId id="282" r:id="rId13"/>
    <p:sldId id="272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  <a:srgbClr val="FF430F"/>
    <a:srgbClr val="004686"/>
    <a:srgbClr val="FF9300"/>
    <a:srgbClr val="73FB79"/>
    <a:srgbClr val="D5FC79"/>
    <a:srgbClr val="73FE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15"/>
    <p:restoredTop sz="72771"/>
  </p:normalViewPr>
  <p:slideViewPr>
    <p:cSldViewPr snapToGrid="0" snapToObjects="1">
      <p:cViewPr varScale="1">
        <p:scale>
          <a:sx n="77" d="100"/>
          <a:sy n="7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1192-B61B-114A-9BE5-E481B6743826}" type="datetimeFigureOut">
              <a:rPr lang="es-ES_tradnl" smtClean="0"/>
              <a:t>14/8/17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F89E-E411-744D-A474-0E064B902BD8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44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04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323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FF89E-E411-744D-A474-0E064B902BD8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24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BF34-C90B-084F-B74C-8781AB70E1C2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EFED-DE5D-8742-AC3A-AF86535431FA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95D8-AD93-F949-93EC-AB54DD8732F9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9400-D821-EF49-9364-9DCDB46CA5E4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3877-297D-B041-B834-608D0C8458AB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BC43-D06F-A34B-BB1E-3D91804CF573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00DA-5423-F64A-9169-47F19CF1F8BE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5BA7-0BCA-5941-A667-7E8F2A3C8169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5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F547-D41F-B04E-9E0C-78D596DDE391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2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ADB52B-0A11-FF4B-8E51-E2A288AB8CC8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9EDA-2FD7-EF47-97D1-1C9F39569530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48562-D37F-5944-8EBB-E42C36E44E61}" type="datetime1">
              <a:rPr lang="es-ES_tradnl" smtClean="0"/>
              <a:t>14/8/17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n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995" y="5153891"/>
            <a:ext cx="2503572" cy="11660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09531" y="882290"/>
            <a:ext cx="10058400" cy="3414713"/>
          </a:xfrm>
        </p:spPr>
        <p:txBody>
          <a:bodyPr>
            <a:normAutofit/>
          </a:bodyPr>
          <a:lstStyle/>
          <a:p>
            <a:pPr algn="ctr"/>
            <a:r>
              <a:rPr lang="es-ES_tradnl" sz="4000" dirty="0" smtClean="0"/>
              <a:t>GLTO: </a:t>
            </a:r>
            <a:r>
              <a:rPr lang="es-ES_tradnl" sz="4000" dirty="0" err="1" smtClean="0"/>
              <a:t>On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the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Adequacy</a:t>
            </a:r>
            <a:r>
              <a:rPr lang="es-ES_tradnl" sz="4000" dirty="0" smtClean="0"/>
              <a:t> of </a:t>
            </a:r>
            <a:r>
              <a:rPr lang="es-ES_tradnl" sz="4000" dirty="0" err="1" smtClean="0"/>
              <a:t>Lightweight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Thread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Approaches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for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OpenMP</a:t>
            </a:r>
            <a:r>
              <a:rPr lang="es-ES_tradnl" sz="4000" dirty="0" smtClean="0"/>
              <a:t> </a:t>
            </a:r>
            <a:r>
              <a:rPr lang="es-ES_tradnl" sz="4000" dirty="0" err="1" smtClean="0"/>
              <a:t>Implementations</a:t>
            </a:r>
            <a:r>
              <a:rPr lang="es-ES_tradnl" sz="6000" dirty="0" smtClean="0"/>
              <a:t/>
            </a:r>
            <a:br>
              <a:rPr lang="es-ES_tradnl" sz="6000" dirty="0" smtClean="0"/>
            </a:br>
            <a:r>
              <a:rPr lang="es-ES_tradnl" sz="6000" dirty="0"/>
              <a:t/>
            </a:r>
            <a:br>
              <a:rPr lang="es-ES_tradnl" sz="6000" dirty="0"/>
            </a:br>
            <a:endParaRPr lang="es-ES_tradnl" sz="6000" dirty="0"/>
          </a:p>
        </p:txBody>
      </p:sp>
      <p:pic>
        <p:nvPicPr>
          <p:cNvPr id="5" name="Picture 9" descr="bs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74" y="5357493"/>
            <a:ext cx="3328633" cy="8936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0" y="5470316"/>
            <a:ext cx="4165443" cy="733243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1350459" y="3111160"/>
            <a:ext cx="3342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chemeClr val="tx2"/>
                </a:solidFill>
              </a:rPr>
              <a:t>Adrián Castelló</a:t>
            </a:r>
          </a:p>
          <a:p>
            <a:pPr algn="ctr"/>
            <a:r>
              <a:rPr lang="en-US" sz="2000" dirty="0" smtClean="0"/>
              <a:t> Rafael Mayo</a:t>
            </a:r>
          </a:p>
          <a:p>
            <a:pPr algn="ctr"/>
            <a:r>
              <a:rPr lang="en-US" sz="2000" dirty="0" smtClean="0"/>
              <a:t>Enrique S. Quintana-</a:t>
            </a:r>
            <a:r>
              <a:rPr lang="en-US" sz="2000" dirty="0" err="1" smtClean="0"/>
              <a:t>Ortí</a:t>
            </a:r>
            <a:endParaRPr lang="en-US" sz="2000" dirty="0" smtClean="0"/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err="1" smtClean="0"/>
              <a:t>Universitat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Jaume</a:t>
            </a:r>
            <a:r>
              <a:rPr lang="en-US" sz="2000" i="1" dirty="0" smtClean="0"/>
              <a:t> I de Castelló</a:t>
            </a:r>
          </a:p>
          <a:p>
            <a:pPr algn="ctr"/>
            <a:r>
              <a:rPr lang="en-US" sz="2000" i="1" dirty="0" smtClean="0"/>
              <a:t>(Spain)</a:t>
            </a:r>
            <a:endParaRPr lang="en-US" sz="2000" i="1" dirty="0"/>
          </a:p>
        </p:txBody>
      </p:sp>
      <p:sp>
        <p:nvSpPr>
          <p:cNvPr id="10" name="TextBox 5"/>
          <p:cNvSpPr txBox="1"/>
          <p:nvPr/>
        </p:nvSpPr>
        <p:spPr>
          <a:xfrm>
            <a:off x="4884418" y="3111160"/>
            <a:ext cx="301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Antonio J. Peña</a:t>
            </a:r>
          </a:p>
          <a:p>
            <a:pPr algn="ctr"/>
            <a:endParaRPr lang="en-US" sz="2000" i="1" dirty="0" smtClean="0"/>
          </a:p>
          <a:p>
            <a:pPr algn="ctr"/>
            <a:r>
              <a:rPr lang="en-US" sz="2000" i="1" dirty="0" smtClean="0"/>
              <a:t>Barcelona  Supercomputing Center (Spain)</a:t>
            </a:r>
            <a:endParaRPr lang="en-US" sz="2000" i="1" dirty="0"/>
          </a:p>
        </p:txBody>
      </p:sp>
      <p:sp>
        <p:nvSpPr>
          <p:cNvPr id="11" name="TextBox 6"/>
          <p:cNvSpPr txBox="1"/>
          <p:nvPr/>
        </p:nvSpPr>
        <p:spPr>
          <a:xfrm>
            <a:off x="8091967" y="3134512"/>
            <a:ext cx="2635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Sangmin</a:t>
            </a:r>
            <a:r>
              <a:rPr lang="en-US" sz="2000" dirty="0" smtClean="0"/>
              <a:t> </a:t>
            </a:r>
            <a:r>
              <a:rPr lang="en-US" sz="2000" dirty="0" err="1" smtClean="0"/>
              <a:t>Seo</a:t>
            </a:r>
            <a:endParaRPr lang="en-US" sz="2000" dirty="0" smtClean="0"/>
          </a:p>
          <a:p>
            <a:pPr algn="ctr"/>
            <a:r>
              <a:rPr lang="en-US" sz="2000" dirty="0" err="1" smtClean="0"/>
              <a:t>Pavan</a:t>
            </a:r>
            <a:r>
              <a:rPr lang="en-US" sz="2000" dirty="0" smtClean="0"/>
              <a:t> </a:t>
            </a:r>
            <a:r>
              <a:rPr lang="en-US" sz="2000" dirty="0" err="1" smtClean="0"/>
              <a:t>Balaji</a:t>
            </a:r>
            <a:r>
              <a:rPr lang="en-US" sz="2000" dirty="0" smtClean="0"/>
              <a:t> </a:t>
            </a:r>
            <a:endParaRPr lang="en-US" sz="2000" dirty="0"/>
          </a:p>
          <a:p>
            <a:pPr algn="ctr"/>
            <a:endParaRPr lang="en-US" sz="2000" i="1" dirty="0"/>
          </a:p>
          <a:p>
            <a:pPr algn="ctr"/>
            <a:r>
              <a:rPr lang="en-US" sz="2000" i="1" dirty="0" smtClean="0"/>
              <a:t>Argonne National Lab</a:t>
            </a:r>
          </a:p>
          <a:p>
            <a:pPr algn="ctr"/>
            <a:r>
              <a:rPr lang="en-US" sz="2000" i="1" dirty="0" smtClean="0"/>
              <a:t>(USA)</a:t>
            </a:r>
            <a:endParaRPr lang="en-US" sz="2000" i="1" dirty="0"/>
          </a:p>
        </p:txBody>
      </p:sp>
      <p:sp>
        <p:nvSpPr>
          <p:cNvPr id="12" name="TextBox 7"/>
          <p:cNvSpPr txBox="1"/>
          <p:nvPr/>
        </p:nvSpPr>
        <p:spPr>
          <a:xfrm>
            <a:off x="7768577" y="6442613"/>
            <a:ext cx="405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ICPP 2017</a:t>
            </a:r>
            <a:r>
              <a:rPr lang="en-US" dirty="0">
                <a:solidFill>
                  <a:srgbClr val="A6A6A6"/>
                </a:solidFill>
              </a:rPr>
              <a:t>. </a:t>
            </a:r>
            <a:r>
              <a:rPr lang="en-US" dirty="0" smtClean="0">
                <a:solidFill>
                  <a:srgbClr val="A6A6A6"/>
                </a:solidFill>
              </a:rPr>
              <a:t>14</a:t>
            </a:r>
            <a:r>
              <a:rPr lang="en-US" baseline="30000" dirty="0" smtClean="0">
                <a:solidFill>
                  <a:srgbClr val="A6A6A6"/>
                </a:solidFill>
              </a:rPr>
              <a:t>th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r>
              <a:rPr lang="mr-IN" dirty="0" smtClean="0">
                <a:solidFill>
                  <a:srgbClr val="A6A6A6"/>
                </a:solidFill>
              </a:rPr>
              <a:t>–</a:t>
            </a:r>
            <a:r>
              <a:rPr lang="en-US" dirty="0" smtClean="0">
                <a:solidFill>
                  <a:srgbClr val="A6A6A6"/>
                </a:solidFill>
              </a:rPr>
              <a:t> 17</a:t>
            </a:r>
            <a:r>
              <a:rPr lang="en-US" baseline="30000" dirty="0" smtClean="0">
                <a:solidFill>
                  <a:srgbClr val="A6A6A6"/>
                </a:solidFill>
              </a:rPr>
              <a:t>th</a:t>
            </a:r>
            <a:r>
              <a:rPr lang="en-US" dirty="0" smtClean="0">
                <a:solidFill>
                  <a:srgbClr val="A6A6A6"/>
                </a:solidFill>
              </a:rPr>
              <a:t> August. Bristol (UK)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GLTO implementation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2" y="794457"/>
            <a:ext cx="7791726" cy="52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GLTO validation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0199"/>
              </p:ext>
            </p:extLst>
          </p:nvPr>
        </p:nvGraphicFramePr>
        <p:xfrm>
          <a:off x="1885367" y="23422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GNU 6.1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Intel 16.0.1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GLTO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OpenMP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constructs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62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Used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tests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123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Successful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tests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118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118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121/122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Failed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tests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2/1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99978" y="1516406"/>
            <a:ext cx="489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OpenUH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OpenMP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Validation</a:t>
            </a:r>
            <a:r>
              <a:rPr lang="es-ES_tradnl" sz="2400" dirty="0" smtClean="0"/>
              <a:t> Suite 3.1</a:t>
            </a:r>
            <a:endParaRPr lang="es-ES_tradnl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13823" y="5220945"/>
            <a:ext cx="769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smtClean="0"/>
              <a:t>GLTO </a:t>
            </a:r>
            <a:r>
              <a:rPr lang="es-ES_tradnl" sz="2800" dirty="0" err="1" smtClean="0"/>
              <a:t>obtains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better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percentage</a:t>
            </a:r>
            <a:r>
              <a:rPr lang="es-ES_tradnl" sz="2800" dirty="0" smtClean="0"/>
              <a:t> of </a:t>
            </a:r>
            <a:r>
              <a:rPr lang="es-ES_tradnl" sz="2800" dirty="0" err="1" smtClean="0"/>
              <a:t>successful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! 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545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GLTO evaluation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59086" y="3396287"/>
            <a:ext cx="473211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2x Intel </a:t>
            </a:r>
            <a:r>
              <a:rPr lang="es-ES_tradnl" sz="2400" dirty="0" err="1" smtClean="0"/>
              <a:t>Xeon</a:t>
            </a:r>
            <a:r>
              <a:rPr lang="es-ES_tradnl" sz="2400" dirty="0" smtClean="0"/>
              <a:t> E5-2699 v3 (2.3 GHz)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2400" dirty="0" smtClean="0"/>
              <a:t>18 </a:t>
            </a:r>
            <a:r>
              <a:rPr lang="es-ES_tradnl" sz="2400" dirty="0" err="1" smtClean="0"/>
              <a:t>cores</a:t>
            </a:r>
            <a:endParaRPr lang="es-ES_tradnl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s-ES_tradnl" sz="2400" dirty="0" smtClean="0"/>
              <a:t>128 GB of RAM</a:t>
            </a:r>
            <a:endParaRPr lang="es-ES_tradnl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346570" y="2288292"/>
            <a:ext cx="5023795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Intel </a:t>
            </a:r>
            <a:r>
              <a:rPr lang="es-ES_tradnl" sz="2400" dirty="0" err="1" smtClean="0"/>
              <a:t>OpenMP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runtime</a:t>
            </a:r>
            <a:r>
              <a:rPr lang="es-ES_tradnl" sz="2400" dirty="0" smtClean="0"/>
              <a:t> 20160808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GOMP 6.1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GLT 01-2017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Argobots</a:t>
            </a:r>
            <a:r>
              <a:rPr lang="es-ES_tradnl" sz="2400" dirty="0" smtClean="0"/>
              <a:t> 01-2017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Qthreads</a:t>
            </a:r>
            <a:r>
              <a:rPr lang="es-ES_tradnl" sz="2400" dirty="0" smtClean="0"/>
              <a:t> 1.10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 smtClean="0"/>
              <a:t>MassiveThreads</a:t>
            </a:r>
            <a:r>
              <a:rPr lang="es-ES_tradnl" sz="2400" dirty="0" smtClean="0"/>
              <a:t> 0.95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00535" y="1741429"/>
            <a:ext cx="479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smtClean="0"/>
              <a:t>Hardware &amp; Software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749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1311965"/>
            <a:ext cx="427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as </a:t>
            </a:r>
            <a:r>
              <a:rPr lang="es-ES_tradnl" sz="2400" dirty="0" err="1" smtClean="0"/>
              <a:t>environment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creator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2749958"/>
            <a:ext cx="4810539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omp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parallel</a:t>
            </a:r>
            <a:endParaRPr lang="es-ES_tradn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omp_get_thread_num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do_things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tid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5" y="1773630"/>
            <a:ext cx="6520070" cy="3662154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737621" y="1311965"/>
            <a:ext cx="281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UTS </a:t>
            </a:r>
            <a:r>
              <a:rPr lang="es-ES_tradnl" dirty="0" err="1" smtClean="0"/>
              <a:t>benchmark</a:t>
            </a:r>
            <a:r>
              <a:rPr lang="es-ES_tradnl" dirty="0" smtClean="0"/>
              <a:t> (T1XXL </a:t>
            </a:r>
            <a:r>
              <a:rPr lang="es-ES_tradnl" dirty="0" err="1" smtClean="0"/>
              <a:t>size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20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1311965"/>
            <a:ext cx="434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compute-</a:t>
            </a:r>
            <a:r>
              <a:rPr lang="es-ES_tradnl" sz="2400" dirty="0" err="1" smtClean="0"/>
              <a:t>bound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code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2291138"/>
            <a:ext cx="4810539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omp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parallel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endParaRPr lang="es-ES_tradn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(i=0; i&lt; N; i++){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do_things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737621" y="1311965"/>
            <a:ext cx="315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Clover</a:t>
            </a:r>
            <a:r>
              <a:rPr lang="es-ES_tradnl" dirty="0" smtClean="0"/>
              <a:t> </a:t>
            </a:r>
            <a:r>
              <a:rPr lang="es-ES_tradnl" dirty="0" err="1" smtClean="0"/>
              <a:t>Leaf</a:t>
            </a:r>
            <a:r>
              <a:rPr lang="es-ES_tradnl" dirty="0" smtClean="0"/>
              <a:t> (clover_bm4.in </a:t>
            </a:r>
            <a:r>
              <a:rPr lang="es-ES_tradnl" dirty="0" err="1" smtClean="0"/>
              <a:t>size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67" y="1773630"/>
            <a:ext cx="576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854428"/>
            <a:ext cx="434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compute-</a:t>
            </a:r>
            <a:r>
              <a:rPr lang="es-ES_tradnl" sz="2400" dirty="0" err="1" smtClean="0"/>
              <a:t>bound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code</a:t>
            </a:r>
            <a:endParaRPr lang="es-ES_tradnl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602405" y="1390181"/>
            <a:ext cx="3157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Clover</a:t>
            </a:r>
            <a:r>
              <a:rPr lang="es-ES_tradnl" dirty="0" smtClean="0"/>
              <a:t> </a:t>
            </a:r>
            <a:r>
              <a:rPr lang="es-ES_tradnl" dirty="0" err="1" smtClean="0"/>
              <a:t>Leaf</a:t>
            </a:r>
            <a:r>
              <a:rPr lang="es-ES_tradnl" dirty="0" smtClean="0"/>
              <a:t> (clover_bm4.in </a:t>
            </a:r>
            <a:r>
              <a:rPr lang="es-ES_tradnl" dirty="0" err="1" smtClean="0"/>
              <a:t>size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6" y="1753751"/>
            <a:ext cx="5765800" cy="3238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24" y="1753751"/>
            <a:ext cx="5864322" cy="329383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496714" y="1384419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Work</a:t>
            </a:r>
            <a:r>
              <a:rPr lang="es-ES_tradnl" dirty="0" smtClean="0"/>
              <a:t> </a:t>
            </a:r>
            <a:r>
              <a:rPr lang="es-ES_tradnl" dirty="0" err="1" smtClean="0"/>
              <a:t>dispatch</a:t>
            </a:r>
            <a:r>
              <a:rPr lang="es-ES_tradnl" dirty="0" smtClean="0"/>
              <a:t> time</a:t>
            </a:r>
            <a:endParaRPr lang="es-ES_tradnl" dirty="0"/>
          </a:p>
        </p:txBody>
      </p:sp>
      <p:sp>
        <p:nvSpPr>
          <p:cNvPr id="10" name="CuadroTexto 9"/>
          <p:cNvSpPr txBox="1"/>
          <p:nvPr/>
        </p:nvSpPr>
        <p:spPr>
          <a:xfrm>
            <a:off x="3586829" y="5429909"/>
            <a:ext cx="472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114 </a:t>
            </a:r>
            <a:r>
              <a:rPr lang="es-ES_tradnl" dirty="0" err="1" smtClean="0"/>
              <a:t>parallel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loops</a:t>
            </a:r>
            <a:r>
              <a:rPr lang="es-ES_tradnl" dirty="0" smtClean="0"/>
              <a:t> are </a:t>
            </a:r>
            <a:r>
              <a:rPr lang="es-ES_tradnl" dirty="0" err="1" smtClean="0"/>
              <a:t>executed</a:t>
            </a:r>
            <a:r>
              <a:rPr lang="es-ES_tradnl" dirty="0" smtClean="0"/>
              <a:t> 2,955 times!!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66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1311965"/>
            <a:ext cx="393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nested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parallelism</a:t>
            </a:r>
            <a:endParaRPr lang="es-ES_tradnl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7200" y="2291138"/>
            <a:ext cx="4810539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omp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parallel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endParaRPr lang="es-ES_tradnl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(i=0; i&lt;N; i++){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 #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omp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parallel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 \        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firstprivate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(i)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(j=0; j&lt;N;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j++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){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do_things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dirty="0" err="1" smtClean="0">
                <a:latin typeface="Consolas" charset="0"/>
                <a:ea typeface="Consolas" charset="0"/>
                <a:cs typeface="Consolas" charset="0"/>
              </a:rPr>
              <a:t>i,j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   }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_tradnl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9" y="1826050"/>
            <a:ext cx="5765800" cy="3238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37621" y="1311965"/>
            <a:ext cx="283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Nested</a:t>
            </a:r>
            <a:r>
              <a:rPr lang="es-ES_tradnl" dirty="0" smtClean="0"/>
              <a:t> </a:t>
            </a:r>
            <a:r>
              <a:rPr lang="es-ES_tradnl" dirty="0" err="1" smtClean="0"/>
              <a:t>parallelism</a:t>
            </a:r>
            <a:r>
              <a:rPr lang="es-ES_tradnl" dirty="0" smtClean="0"/>
              <a:t> (N = 100)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2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1311965"/>
            <a:ext cx="393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nested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parallelism</a:t>
            </a:r>
            <a:endParaRPr lang="es-ES_tradnl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1" y="2501912"/>
            <a:ext cx="5765800" cy="32385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58403" y="1987827"/>
            <a:ext cx="283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Nested</a:t>
            </a:r>
            <a:r>
              <a:rPr lang="es-ES_tradnl" dirty="0" smtClean="0"/>
              <a:t> </a:t>
            </a:r>
            <a:r>
              <a:rPr lang="es-ES_tradnl" dirty="0" err="1" smtClean="0"/>
              <a:t>parallelism</a:t>
            </a:r>
            <a:r>
              <a:rPr lang="es-ES_tradnl" dirty="0" smtClean="0"/>
              <a:t> (N = 100)</a:t>
            </a:r>
            <a:endParaRPr lang="es-ES_tradnl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30235"/>
              </p:ext>
            </p:extLst>
          </p:nvPr>
        </p:nvGraphicFramePr>
        <p:xfrm>
          <a:off x="6223000" y="3358753"/>
          <a:ext cx="5760278" cy="129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12"/>
                <a:gridCol w="1661297"/>
                <a:gridCol w="1532085"/>
                <a:gridCol w="1500384"/>
              </a:tblGrid>
              <a:tr h="323148">
                <a:tc>
                  <a:txBody>
                    <a:bodyPr/>
                    <a:lstStyle/>
                    <a:p>
                      <a:r>
                        <a:rPr lang="es-ES_tradnl" sz="1600" dirty="0" err="1" smtClean="0"/>
                        <a:t>OpenMP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r>
                        <a:rPr lang="es-ES_tradnl" sz="1600" dirty="0" err="1" smtClean="0"/>
                        <a:t>Created</a:t>
                      </a:r>
                      <a:r>
                        <a:rPr lang="es-ES_tradnl" sz="1600" dirty="0" smtClean="0"/>
                        <a:t> </a:t>
                      </a:r>
                      <a:r>
                        <a:rPr lang="es-ES_tradnl" sz="1600" dirty="0" err="1" smtClean="0"/>
                        <a:t>Threads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r>
                        <a:rPr lang="es-ES_tradnl" sz="1600" dirty="0" err="1" smtClean="0"/>
                        <a:t>Reused</a:t>
                      </a:r>
                      <a:r>
                        <a:rPr lang="es-ES_tradnl" sz="1600" baseline="0" dirty="0" smtClean="0"/>
                        <a:t> </a:t>
                      </a:r>
                      <a:r>
                        <a:rPr lang="es-ES_tradnl" sz="1600" baseline="0" dirty="0" err="1" smtClean="0"/>
                        <a:t>Threads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r>
                        <a:rPr lang="es-ES_tradnl" sz="1600" dirty="0" err="1" smtClean="0"/>
                        <a:t>Created</a:t>
                      </a:r>
                      <a:r>
                        <a:rPr lang="es-ES_tradnl" sz="1600" dirty="0" smtClean="0"/>
                        <a:t> </a:t>
                      </a:r>
                      <a:r>
                        <a:rPr lang="es-ES_tradnl" sz="1600" dirty="0" err="1" smtClean="0"/>
                        <a:t>ULTs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</a:tr>
              <a:tr h="323148"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GCC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3,536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0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-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</a:tr>
              <a:tr h="323148"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Intel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1,296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2,240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-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</a:tr>
              <a:tr h="323148">
                <a:tc>
                  <a:txBody>
                    <a:bodyPr/>
                    <a:lstStyle/>
                    <a:p>
                      <a:r>
                        <a:rPr lang="es-ES_tradnl" sz="1600" dirty="0" smtClean="0"/>
                        <a:t>GLTO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36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0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600" dirty="0" smtClean="0"/>
                        <a:t>3,500</a:t>
                      </a:r>
                      <a:endParaRPr lang="es-ES_tradnl" sz="1600" dirty="0"/>
                    </a:p>
                  </a:txBody>
                  <a:tcPr marL="79681" marR="79681" marT="39840" marB="398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591881"/>
            <a:ext cx="359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task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parallelism</a:t>
            </a:r>
            <a:endParaRPr lang="es-ES_tradnl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3" y="1149146"/>
            <a:ext cx="4581961" cy="25735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93" y="3722715"/>
            <a:ext cx="4575589" cy="2569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21" y="1149147"/>
            <a:ext cx="4581962" cy="25735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21" y="3722715"/>
            <a:ext cx="4581962" cy="257356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 rot="16200000">
            <a:off x="-120620" y="2203463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Granularity</a:t>
            </a:r>
            <a:r>
              <a:rPr lang="es-ES_tradnl" dirty="0" smtClean="0"/>
              <a:t> 10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683370" y="2203463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Granularity</a:t>
            </a:r>
            <a:r>
              <a:rPr lang="es-ES_tradnl" dirty="0" smtClean="0"/>
              <a:t> 20</a:t>
            </a:r>
            <a:endParaRPr lang="es-ES_tradnl" dirty="0"/>
          </a:p>
        </p:txBody>
      </p:sp>
      <p:sp>
        <p:nvSpPr>
          <p:cNvPr id="14" name="CuadroTexto 13"/>
          <p:cNvSpPr txBox="1"/>
          <p:nvPr/>
        </p:nvSpPr>
        <p:spPr>
          <a:xfrm rot="16200000">
            <a:off x="-120621" y="4767998"/>
            <a:ext cx="15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Granularity</a:t>
            </a:r>
            <a:r>
              <a:rPr lang="es-ES_tradnl" dirty="0" smtClean="0"/>
              <a:t> 50</a:t>
            </a:r>
            <a:endParaRPr lang="es-ES_tradnl" dirty="0"/>
          </a:p>
        </p:txBody>
      </p:sp>
      <p:sp>
        <p:nvSpPr>
          <p:cNvPr id="15" name="CuadroTexto 14"/>
          <p:cNvSpPr txBox="1"/>
          <p:nvPr/>
        </p:nvSpPr>
        <p:spPr>
          <a:xfrm rot="16200000">
            <a:off x="5618490" y="4713734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Granularity</a:t>
            </a:r>
            <a:r>
              <a:rPr lang="es-ES_tradnl" dirty="0" smtClean="0"/>
              <a:t> 100</a:t>
            </a:r>
            <a:endParaRPr lang="es-ES_tradn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261188" y="727125"/>
            <a:ext cx="597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Conjugate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Gradient</a:t>
            </a:r>
            <a:r>
              <a:rPr lang="es-ES_tradnl" sz="2400" dirty="0" smtClean="0"/>
              <a:t> (bmwcra_1. 14,878 </a:t>
            </a:r>
            <a:r>
              <a:rPr lang="es-ES_tradnl" sz="2400" dirty="0" err="1" smtClean="0"/>
              <a:t>rows</a:t>
            </a:r>
            <a:r>
              <a:rPr lang="es-ES_tradnl" sz="2400" dirty="0" smtClean="0"/>
              <a:t>)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881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evaluation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uadroTexto 1"/>
          <p:cNvSpPr txBox="1"/>
          <p:nvPr/>
        </p:nvSpPr>
        <p:spPr>
          <a:xfrm>
            <a:off x="457200" y="591881"/>
            <a:ext cx="359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OpenMP</a:t>
            </a:r>
            <a:r>
              <a:rPr lang="es-ES_tradnl" sz="2400" dirty="0" smtClean="0"/>
              <a:t> in </a:t>
            </a:r>
            <a:r>
              <a:rPr lang="es-ES_tradnl" sz="2400" dirty="0" err="1" smtClean="0"/>
              <a:t>task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parallelism</a:t>
            </a:r>
            <a:endParaRPr lang="es-ES_tradnl" sz="24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1914079" y="1176656"/>
            <a:ext cx="7986379" cy="3822027"/>
            <a:chOff x="457198" y="1149146"/>
            <a:chExt cx="10755285" cy="5147138"/>
          </a:xfrm>
        </p:grpSpPr>
        <p:grpSp>
          <p:nvGrpSpPr>
            <p:cNvPr id="5" name="Agrupar 4"/>
            <p:cNvGrpSpPr/>
            <p:nvPr/>
          </p:nvGrpSpPr>
          <p:grpSpPr>
            <a:xfrm>
              <a:off x="1013793" y="1149146"/>
              <a:ext cx="10198690" cy="5147138"/>
              <a:chOff x="1013793" y="1149146"/>
              <a:chExt cx="10198690" cy="5147138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793" y="1149146"/>
                <a:ext cx="4581961" cy="2573569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793" y="3722715"/>
                <a:ext cx="4575589" cy="2569989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0521" y="1149147"/>
                <a:ext cx="4581962" cy="2573569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30521" y="3722715"/>
                <a:ext cx="4581962" cy="2573569"/>
              </a:xfrm>
              <a:prstGeom prst="rect">
                <a:avLst/>
              </a:prstGeom>
            </p:spPr>
          </p:pic>
        </p:grpSp>
        <p:sp>
          <p:nvSpPr>
            <p:cNvPr id="12" name="CuadroTexto 11"/>
            <p:cNvSpPr txBox="1"/>
            <p:nvPr/>
          </p:nvSpPr>
          <p:spPr>
            <a:xfrm rot="16200000">
              <a:off x="-120620" y="2390854"/>
              <a:ext cx="152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Granularity</a:t>
              </a:r>
              <a:r>
                <a:rPr lang="es-ES_tradnl" dirty="0" smtClean="0"/>
                <a:t> 10</a:t>
              </a:r>
              <a:endParaRPr lang="es-ES_tradnl" dirty="0"/>
            </a:p>
          </p:txBody>
        </p:sp>
        <p:sp>
          <p:nvSpPr>
            <p:cNvPr id="13" name="CuadroTexto 12"/>
            <p:cNvSpPr txBox="1"/>
            <p:nvPr/>
          </p:nvSpPr>
          <p:spPr>
            <a:xfrm rot="16200000">
              <a:off x="5683371" y="2310542"/>
              <a:ext cx="152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Granularity</a:t>
              </a:r>
              <a:r>
                <a:rPr lang="es-ES_tradnl" dirty="0" smtClean="0"/>
                <a:t> 20</a:t>
              </a:r>
              <a:endParaRPr lang="es-ES_tradnl" dirty="0"/>
            </a:p>
          </p:txBody>
        </p:sp>
        <p:sp>
          <p:nvSpPr>
            <p:cNvPr id="14" name="CuadroTexto 13"/>
            <p:cNvSpPr txBox="1"/>
            <p:nvPr/>
          </p:nvSpPr>
          <p:spPr>
            <a:xfrm rot="16200000">
              <a:off x="-120621" y="4955389"/>
              <a:ext cx="1524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Granularity</a:t>
              </a:r>
              <a:r>
                <a:rPr lang="es-ES_tradnl" dirty="0" smtClean="0"/>
                <a:t> 50</a:t>
              </a:r>
              <a:endParaRPr lang="es-ES_tradnl" dirty="0"/>
            </a:p>
          </p:txBody>
        </p:sp>
        <p:sp>
          <p:nvSpPr>
            <p:cNvPr id="15" name="CuadroTexto 14"/>
            <p:cNvSpPr txBox="1"/>
            <p:nvPr/>
          </p:nvSpPr>
          <p:spPr>
            <a:xfrm rot="16200000">
              <a:off x="5618490" y="5061746"/>
              <a:ext cx="164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 err="1" smtClean="0"/>
                <a:t>Granularity</a:t>
              </a:r>
              <a:r>
                <a:rPr lang="es-ES_tradnl" dirty="0" smtClean="0"/>
                <a:t> 100</a:t>
              </a:r>
              <a:endParaRPr lang="es-ES_tradnl" dirty="0"/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3928405" y="5421697"/>
            <a:ext cx="485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Performance lose </a:t>
            </a:r>
            <a:r>
              <a:rPr lang="es-ES_tradnl" dirty="0" err="1" smtClean="0"/>
              <a:t>caused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a </a:t>
            </a:r>
            <a:r>
              <a:rPr lang="es-ES_tradnl" dirty="0" err="1" smtClean="0"/>
              <a:t>cut</a:t>
            </a:r>
            <a:r>
              <a:rPr lang="es-ES_tradnl" dirty="0" smtClean="0"/>
              <a:t>-off </a:t>
            </a:r>
            <a:r>
              <a:rPr lang="es-ES_tradnl" dirty="0" err="1" smtClean="0"/>
              <a:t>mechanism</a:t>
            </a:r>
            <a:r>
              <a:rPr lang="es-ES_tradnl" dirty="0" smtClean="0"/>
              <a:t>!</a:t>
            </a:r>
            <a:endParaRPr lang="es-ES_tradnl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3657600" y="2017294"/>
            <a:ext cx="1391478" cy="3333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220217" y="1894184"/>
            <a:ext cx="2532305" cy="3456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3863028" y="4140120"/>
            <a:ext cx="1112648" cy="12104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261188" y="727125"/>
            <a:ext cx="597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 smtClean="0"/>
              <a:t>Conjugate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Gradient</a:t>
            </a:r>
            <a:r>
              <a:rPr lang="es-ES_tradnl" sz="2400" dirty="0" smtClean="0"/>
              <a:t> (bmwcra_1. 14,878 </a:t>
            </a:r>
            <a:r>
              <a:rPr lang="es-ES_tradnl" sz="2400" dirty="0" err="1" smtClean="0"/>
              <a:t>rows</a:t>
            </a:r>
            <a:r>
              <a:rPr lang="es-ES_tradnl" sz="2400" dirty="0" smtClean="0"/>
              <a:t>)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7472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380300" y="158977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dirty="0" err="1" smtClean="0"/>
              <a:t>OpenMP</a:t>
            </a:r>
            <a:endParaRPr lang="es-ES_tradnl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15388" y="1130534"/>
            <a:ext cx="110338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Directive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based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programming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model</a:t>
            </a:r>
            <a:endParaRPr lang="es-ES_tradnl" sz="2800" dirty="0" smtClean="0"/>
          </a:p>
          <a:p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Commonly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used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for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shared-memory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programming</a:t>
            </a:r>
            <a:r>
              <a:rPr lang="es-ES_tradnl" sz="2800" dirty="0" smtClean="0"/>
              <a:t> in a </a:t>
            </a:r>
            <a:r>
              <a:rPr lang="es-ES_tradnl" sz="2800" dirty="0" err="1" smtClean="0"/>
              <a:t>node</a:t>
            </a: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Many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different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implementations</a:t>
            </a:r>
            <a:endParaRPr lang="es-ES_tradnl" sz="2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s-ES_tradnl" sz="2800" dirty="0" err="1" smtClean="0"/>
              <a:t>Typically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on</a:t>
            </a:r>
            <a:r>
              <a:rPr lang="es-ES_tradnl" sz="2800" dirty="0" smtClean="0"/>
              <a:t> top of </a:t>
            </a:r>
            <a:r>
              <a:rPr lang="es-ES_tradnl" sz="2800" dirty="0" err="1" smtClean="0"/>
              <a:t>Pthreads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library</a:t>
            </a:r>
            <a:endParaRPr lang="es-ES_tradnl" sz="2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s-ES_tradnl" sz="2800" dirty="0" smtClean="0"/>
              <a:t>Intel, GCC, </a:t>
            </a:r>
            <a:r>
              <a:rPr lang="es-ES_tradnl" sz="2800" dirty="0" err="1" smtClean="0"/>
              <a:t>Clang</a:t>
            </a:r>
            <a:r>
              <a:rPr lang="es-ES_tradnl" sz="2800" dirty="0" smtClean="0"/>
              <a:t>, IBM, etc.</a:t>
            </a:r>
          </a:p>
          <a:p>
            <a:pPr marL="742950" lvl="1" indent="-285750">
              <a:buFont typeface="Arial" charset="0"/>
              <a:buChar char="•"/>
            </a:pPr>
            <a:endParaRPr lang="es-ES_tradnl" sz="2800" dirty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Well-known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issues</a:t>
            </a:r>
            <a:r>
              <a:rPr lang="es-ES_tradnl" sz="2800" dirty="0" smtClean="0"/>
              <a:t>:</a:t>
            </a:r>
          </a:p>
          <a:p>
            <a:pPr marL="1200150" lvl="2" indent="-285750">
              <a:buFont typeface="Arial" charset="0"/>
              <a:buChar char="•"/>
            </a:pPr>
            <a:r>
              <a:rPr lang="es-ES_tradnl" sz="2800" dirty="0" err="1" smtClean="0"/>
              <a:t>Nested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paralleism</a:t>
            </a:r>
            <a:endParaRPr lang="es-ES_tradnl" sz="28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s-ES_tradnl" sz="2800" dirty="0" smtClean="0"/>
              <a:t>Fine-</a:t>
            </a:r>
            <a:r>
              <a:rPr lang="es-ES_tradnl" sz="2800" dirty="0" err="1" smtClean="0"/>
              <a:t>grained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task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parallelism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601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</a:t>
            </a:r>
            <a:r>
              <a:rPr lang="en-US" sz="3200" dirty="0" smtClean="0"/>
              <a:t>evaluation summary </a:t>
            </a:r>
            <a:endParaRPr lang="en-US" sz="3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12736"/>
              </p:ext>
            </p:extLst>
          </p:nvPr>
        </p:nvGraphicFramePr>
        <p:xfrm>
          <a:off x="578029" y="1849584"/>
          <a:ext cx="107426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292"/>
                <a:gridCol w="1947037"/>
                <a:gridCol w="2319147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Environment</a:t>
                      </a:r>
                      <a:r>
                        <a:rPr lang="es-ES_tradnl" sz="2400" dirty="0" smtClean="0"/>
                        <a:t> </a:t>
                      </a:r>
                    </a:p>
                    <a:p>
                      <a:pPr algn="ctr"/>
                      <a:r>
                        <a:rPr lang="es-ES_tradnl" sz="2400" dirty="0" err="1" smtClean="0"/>
                        <a:t>Creator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Compute-</a:t>
                      </a:r>
                      <a:r>
                        <a:rPr lang="es-ES_tradnl" sz="2400" dirty="0" err="1" smtClean="0"/>
                        <a:t>bound</a:t>
                      </a:r>
                      <a:endParaRPr lang="es-ES_tradnl" sz="2400" dirty="0" smtClean="0"/>
                    </a:p>
                    <a:p>
                      <a:pPr algn="ctr"/>
                      <a:r>
                        <a:rPr lang="es-ES_tradnl" sz="2400" dirty="0" err="1" smtClean="0"/>
                        <a:t>Code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Nested</a:t>
                      </a:r>
                      <a:r>
                        <a:rPr lang="es-ES_tradnl" sz="2400" dirty="0" smtClean="0"/>
                        <a:t> </a:t>
                      </a:r>
                      <a:r>
                        <a:rPr lang="es-ES_tradnl" sz="2400" dirty="0" err="1" smtClean="0"/>
                        <a:t>Parallelism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Task</a:t>
                      </a:r>
                      <a:r>
                        <a:rPr lang="es-ES_tradnl" sz="2400" dirty="0" smtClean="0"/>
                        <a:t> </a:t>
                      </a:r>
                      <a:r>
                        <a:rPr lang="es-ES_tradnl" sz="2400" dirty="0" err="1" smtClean="0"/>
                        <a:t>Parallelism</a:t>
                      </a:r>
                      <a:endParaRPr lang="es-ES_trad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Pthread-based</a:t>
                      </a:r>
                      <a:r>
                        <a:rPr lang="es-ES_tradnl" sz="2400" baseline="0" dirty="0" smtClean="0"/>
                        <a:t> </a:t>
                      </a:r>
                      <a:r>
                        <a:rPr lang="es-ES_tradnl" sz="2400" baseline="0" dirty="0" err="1" smtClean="0"/>
                        <a:t>OpenMP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-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Coarse-grained</a:t>
                      </a:r>
                      <a:endParaRPr lang="es-ES_trad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GLTO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-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Fine-</a:t>
                      </a:r>
                      <a:r>
                        <a:rPr lang="es-ES_tradnl" sz="2400" dirty="0" err="1" smtClean="0"/>
                        <a:t>grained</a:t>
                      </a:r>
                      <a:endParaRPr lang="es-ES_tradnl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3211597" y="4865904"/>
            <a:ext cx="42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/>
              <a:t>There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not</a:t>
            </a:r>
            <a:r>
              <a:rPr lang="es-ES_tradnl" sz="2800" dirty="0" smtClean="0"/>
              <a:t> a </a:t>
            </a:r>
            <a:r>
              <a:rPr lang="es-ES_tradnl" sz="2800" dirty="0" err="1" smtClean="0"/>
              <a:t>clear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winner</a:t>
            </a:r>
            <a:r>
              <a:rPr lang="mr-IN" sz="2800" dirty="0" smtClean="0"/>
              <a:t>…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918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GLTO </a:t>
            </a:r>
            <a:r>
              <a:rPr lang="en-US" sz="3200" dirty="0" smtClean="0"/>
              <a:t>evaluation summary </a:t>
            </a:r>
            <a:endParaRPr lang="en-US" sz="3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578029" y="1849584"/>
          <a:ext cx="1074267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292"/>
                <a:gridCol w="1947037"/>
                <a:gridCol w="2319147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Environment</a:t>
                      </a:r>
                      <a:r>
                        <a:rPr lang="es-ES_tradnl" sz="2400" dirty="0" smtClean="0"/>
                        <a:t> </a:t>
                      </a:r>
                    </a:p>
                    <a:p>
                      <a:pPr algn="ctr"/>
                      <a:r>
                        <a:rPr lang="es-ES_tradnl" sz="2400" dirty="0" err="1" smtClean="0"/>
                        <a:t>Creator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Compute-</a:t>
                      </a:r>
                      <a:r>
                        <a:rPr lang="es-ES_tradnl" sz="2400" dirty="0" err="1" smtClean="0"/>
                        <a:t>bound</a:t>
                      </a:r>
                      <a:endParaRPr lang="es-ES_tradnl" sz="2400" dirty="0" smtClean="0"/>
                    </a:p>
                    <a:p>
                      <a:pPr algn="ctr"/>
                      <a:r>
                        <a:rPr lang="es-ES_tradnl" sz="2400" dirty="0" err="1" smtClean="0"/>
                        <a:t>Code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Nested</a:t>
                      </a:r>
                      <a:r>
                        <a:rPr lang="es-ES_tradnl" sz="2400" dirty="0" smtClean="0"/>
                        <a:t> </a:t>
                      </a:r>
                      <a:r>
                        <a:rPr lang="es-ES_tradnl" sz="2400" dirty="0" err="1" smtClean="0"/>
                        <a:t>Parallelism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Task</a:t>
                      </a:r>
                      <a:r>
                        <a:rPr lang="es-ES_tradnl" sz="2400" dirty="0" smtClean="0"/>
                        <a:t> </a:t>
                      </a:r>
                      <a:r>
                        <a:rPr lang="es-ES_tradnl" sz="2400" dirty="0" err="1" smtClean="0"/>
                        <a:t>Parallelism</a:t>
                      </a:r>
                      <a:endParaRPr lang="es-ES_trad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Pthread-based</a:t>
                      </a:r>
                      <a:r>
                        <a:rPr lang="es-ES_tradnl" sz="2400" baseline="0" dirty="0" smtClean="0"/>
                        <a:t> </a:t>
                      </a:r>
                      <a:r>
                        <a:rPr lang="es-ES_tradnl" sz="2400" baseline="0" dirty="0" err="1" smtClean="0"/>
                        <a:t>OpenMP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-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err="1" smtClean="0"/>
                        <a:t>Coarse-grained</a:t>
                      </a:r>
                      <a:endParaRPr lang="es-ES_tradnl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GLTO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-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X</a:t>
                      </a:r>
                      <a:endParaRPr lang="es-ES_tradn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Fine-</a:t>
                      </a:r>
                      <a:r>
                        <a:rPr lang="es-ES_tradnl" sz="2400" dirty="0" err="1" smtClean="0"/>
                        <a:t>grained</a:t>
                      </a:r>
                      <a:endParaRPr lang="es-ES_tradnl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2376140" y="4850371"/>
            <a:ext cx="7886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800" dirty="0" smtClean="0"/>
              <a:t>…</a:t>
            </a:r>
            <a:r>
              <a:rPr lang="es-ES" sz="2800" dirty="0" smtClean="0"/>
              <a:t> </a:t>
            </a:r>
            <a:r>
              <a:rPr lang="es-ES" sz="2800" dirty="0" err="1" smtClean="0"/>
              <a:t>but</a:t>
            </a:r>
            <a:r>
              <a:rPr lang="es-ES" sz="2800" dirty="0" smtClean="0"/>
              <a:t> at </a:t>
            </a:r>
            <a:r>
              <a:rPr lang="es-ES" sz="2800" dirty="0" err="1" smtClean="0"/>
              <a:t>least</a:t>
            </a:r>
            <a:r>
              <a:rPr lang="es-ES" sz="2800" dirty="0" smtClean="0"/>
              <a:t>, </a:t>
            </a:r>
            <a:r>
              <a:rPr lang="es-ES" sz="2800" dirty="0" err="1" smtClean="0"/>
              <a:t>users</a:t>
            </a:r>
            <a:r>
              <a:rPr lang="es-ES" sz="2800" dirty="0" smtClean="0"/>
              <a:t> can </a:t>
            </a:r>
            <a:r>
              <a:rPr lang="es-ES" sz="2800" dirty="0" err="1" smtClean="0"/>
              <a:t>change</a:t>
            </a:r>
            <a:r>
              <a:rPr lang="es-ES" sz="2800" dirty="0" smtClean="0"/>
              <a:t> 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 err="1" smtClean="0"/>
              <a:t>runtime</a:t>
            </a:r>
            <a:r>
              <a:rPr lang="es-ES" sz="2800" dirty="0" smtClean="0"/>
              <a:t> </a:t>
            </a:r>
            <a:r>
              <a:rPr lang="es-ES" sz="2800" dirty="0" err="1" smtClean="0"/>
              <a:t>version</a:t>
            </a:r>
            <a:r>
              <a:rPr lang="es-ES" sz="2800" dirty="0" smtClean="0"/>
              <a:t>!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9533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Conclusions &amp; Future work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33004" y="1198841"/>
            <a:ext cx="11903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We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have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implemented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OpenMP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on</a:t>
            </a:r>
            <a:r>
              <a:rPr lang="es-ES_tradnl" sz="2800" dirty="0" smtClean="0"/>
              <a:t> top of </a:t>
            </a:r>
            <a:r>
              <a:rPr lang="es-ES_tradnl" sz="2800" dirty="0" err="1" smtClean="0"/>
              <a:t>Generic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Lightweight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Thread</a:t>
            </a:r>
            <a:r>
              <a:rPr lang="es-ES_tradnl" sz="2800" dirty="0" smtClean="0"/>
              <a:t> Library</a:t>
            </a:r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err="1" smtClean="0"/>
              <a:t>We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have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analyzed</a:t>
            </a:r>
            <a:r>
              <a:rPr lang="es-ES_tradnl" sz="2800" dirty="0" smtClean="0"/>
              <a:t> GLTO and </a:t>
            </a:r>
            <a:r>
              <a:rPr lang="es-ES_tradnl" sz="2800" dirty="0" err="1" smtClean="0"/>
              <a:t>compared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with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current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OpenMP</a:t>
            </a: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GLTO </a:t>
            </a:r>
            <a:r>
              <a:rPr lang="es-ES_tradnl" sz="2800" dirty="0" err="1" smtClean="0"/>
              <a:t>improves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some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OpenMP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scenarios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by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using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Lightweight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threads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instead</a:t>
            </a:r>
            <a:r>
              <a:rPr lang="es-ES_tradnl" sz="2800" dirty="0" smtClean="0"/>
              <a:t> of </a:t>
            </a:r>
            <a:r>
              <a:rPr lang="es-ES_tradnl" sz="2800" dirty="0" err="1" smtClean="0"/>
              <a:t>pthreads</a:t>
            </a:r>
            <a:endParaRPr lang="es-ES_tradnl" sz="2800" dirty="0" smtClean="0"/>
          </a:p>
          <a:p>
            <a:endParaRPr lang="es-ES_tradnl" sz="28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33004" y="4391903"/>
            <a:ext cx="11903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To </a:t>
            </a:r>
            <a:r>
              <a:rPr lang="es-ES_tradnl" sz="2800" dirty="0" err="1" smtClean="0"/>
              <a:t>implement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other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high-level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programming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models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on</a:t>
            </a:r>
            <a:r>
              <a:rPr lang="es-ES_tradnl" sz="2800" dirty="0" smtClean="0"/>
              <a:t> top of GLT</a:t>
            </a:r>
          </a:p>
          <a:p>
            <a:pPr marL="285750" indent="-285750">
              <a:buFont typeface="Arial" charset="0"/>
              <a:buChar char="•"/>
            </a:pPr>
            <a:endParaRPr lang="es-ES_tradnl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s-ES_tradnl" sz="2800" dirty="0" smtClean="0"/>
              <a:t>To </a:t>
            </a:r>
            <a:r>
              <a:rPr lang="es-ES_tradnl" sz="2800" dirty="0" err="1" smtClean="0"/>
              <a:t>analyze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the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interaction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between</a:t>
            </a:r>
            <a:r>
              <a:rPr lang="es-ES_tradnl" sz="2800" dirty="0" smtClean="0"/>
              <a:t> </a:t>
            </a:r>
            <a:r>
              <a:rPr lang="es-ES_tradnl" sz="2800" dirty="0" smtClean="0"/>
              <a:t>GLTO </a:t>
            </a:r>
            <a:r>
              <a:rPr lang="es-ES_tradnl" sz="2800" dirty="0" smtClean="0"/>
              <a:t>and MPI</a:t>
            </a:r>
          </a:p>
          <a:p>
            <a:endParaRPr lang="es-ES_tradnl" sz="28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3250" y="4091255"/>
            <a:ext cx="120368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93095" y="2643808"/>
            <a:ext cx="2692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0" b="1" dirty="0" err="1" smtClean="0">
                <a:solidFill>
                  <a:schemeClr val="accent2"/>
                </a:solidFill>
              </a:rPr>
              <a:t>Thanks</a:t>
            </a:r>
            <a:r>
              <a:rPr lang="es-ES_tradnl" sz="6000" b="1" dirty="0" smtClean="0">
                <a:solidFill>
                  <a:schemeClr val="accent2"/>
                </a:solidFill>
              </a:rPr>
              <a:t>!</a:t>
            </a:r>
            <a:endParaRPr lang="es-ES_tradnl" sz="6000" b="1" dirty="0">
              <a:solidFill>
                <a:schemeClr val="accent2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99768" y="5263374"/>
            <a:ext cx="4754891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Contact: 		</a:t>
            </a:r>
            <a:r>
              <a:rPr lang="en-US" dirty="0" err="1" smtClean="0">
                <a:solidFill>
                  <a:srgbClr val="0070C0"/>
                </a:solidFill>
              </a:rPr>
              <a:t>adcastel@uji.es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Source code:	</a:t>
            </a:r>
            <a:r>
              <a:rPr lang="en-US" dirty="0" err="1" smtClean="0">
                <a:solidFill>
                  <a:srgbClr val="0070C0"/>
                </a:solidFill>
              </a:rPr>
              <a:t>github.com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adcastel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err="1" smtClean="0">
                <a:solidFill>
                  <a:srgbClr val="0070C0"/>
                </a:solidFill>
              </a:rPr>
              <a:t>glto</a:t>
            </a:r>
            <a:r>
              <a:rPr lang="en-US" dirty="0" smtClean="0">
                <a:solidFill>
                  <a:srgbClr val="0070C0"/>
                </a:solidFill>
              </a:rPr>
              <a:t>-runtime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380300" y="158977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dirty="0" err="1" smtClean="0"/>
              <a:t>OpenMP</a:t>
            </a:r>
            <a:endParaRPr lang="es-ES_tradnl" sz="32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580813" y="2268324"/>
            <a:ext cx="4040188" cy="149820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 (i=0;i&lt;</a:t>
            </a: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INT_MAX;i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do_something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10" name="Marcador de contenido 6"/>
          <p:cNvSpPr txBox="1">
            <a:spLocks/>
          </p:cNvSpPr>
          <p:nvPr/>
        </p:nvSpPr>
        <p:spPr>
          <a:xfrm>
            <a:off x="7264060" y="1801435"/>
            <a:ext cx="4041775" cy="19650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b="1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s-ES" b="1" dirty="0" err="1" smtClean="0">
                <a:latin typeface="Consolas" charset="0"/>
                <a:ea typeface="Consolas" charset="0"/>
                <a:cs typeface="Consolas" charset="0"/>
              </a:rPr>
              <a:t>pragma</a:t>
            </a:r>
            <a:r>
              <a:rPr lang="es-E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b="1" dirty="0" err="1" smtClean="0">
                <a:latin typeface="Consolas" charset="0"/>
                <a:ea typeface="Consolas" charset="0"/>
                <a:cs typeface="Consolas" charset="0"/>
              </a:rPr>
              <a:t>omp</a:t>
            </a:r>
            <a:r>
              <a:rPr lang="es-E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b="1" dirty="0" err="1" smtClean="0">
                <a:latin typeface="Consolas" charset="0"/>
                <a:ea typeface="Consolas" charset="0"/>
                <a:cs typeface="Consolas" charset="0"/>
              </a:rPr>
              <a:t>parallel</a:t>
            </a:r>
            <a:r>
              <a:rPr lang="es-E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" b="1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endParaRPr lang="es-ES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 (i=0;i&lt;</a:t>
            </a: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INT_MAX;i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" dirty="0" err="1" smtClean="0">
                <a:latin typeface="Consolas" charset="0"/>
                <a:ea typeface="Consolas" charset="0"/>
                <a:cs typeface="Consolas" charset="0"/>
              </a:rPr>
              <a:t>do_something</a:t>
            </a: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dirty="0"/>
          </a:p>
        </p:txBody>
      </p:sp>
      <p:sp>
        <p:nvSpPr>
          <p:cNvPr id="11" name="Flecha derecha 10"/>
          <p:cNvSpPr/>
          <p:nvPr/>
        </p:nvSpPr>
        <p:spPr>
          <a:xfrm>
            <a:off x="5380300" y="2268324"/>
            <a:ext cx="1395027" cy="4232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Agrupar 1"/>
          <p:cNvGrpSpPr/>
          <p:nvPr/>
        </p:nvGrpSpPr>
        <p:grpSpPr>
          <a:xfrm>
            <a:off x="2404445" y="3737448"/>
            <a:ext cx="1809988" cy="2050760"/>
            <a:chOff x="2404445" y="3936231"/>
            <a:chExt cx="1809988" cy="2050760"/>
          </a:xfrm>
        </p:grpSpPr>
        <p:grpSp>
          <p:nvGrpSpPr>
            <p:cNvPr id="36" name="Agrupar 35"/>
            <p:cNvGrpSpPr/>
            <p:nvPr/>
          </p:nvGrpSpPr>
          <p:grpSpPr>
            <a:xfrm>
              <a:off x="2404445" y="4027434"/>
              <a:ext cx="1803361" cy="1959557"/>
              <a:chOff x="4981172" y="1755817"/>
              <a:chExt cx="1968285" cy="2138766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4981172" y="1755817"/>
                <a:ext cx="1968285" cy="21387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Rectángulo redondeado 30"/>
              <p:cNvSpPr/>
              <p:nvPr/>
            </p:nvSpPr>
            <p:spPr>
              <a:xfrm>
                <a:off x="5180067" y="1908217"/>
                <a:ext cx="715505" cy="71550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CPU</a:t>
                </a:r>
                <a:endParaRPr lang="es-ES_tradnl" dirty="0"/>
              </a:p>
            </p:txBody>
          </p:sp>
          <p:sp>
            <p:nvSpPr>
              <p:cNvPr id="32" name="Rectángulo redondeado 31"/>
              <p:cNvSpPr/>
              <p:nvPr/>
            </p:nvSpPr>
            <p:spPr>
              <a:xfrm>
                <a:off x="6050555" y="1908217"/>
                <a:ext cx="715505" cy="71550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CPU</a:t>
                </a:r>
                <a:endParaRPr lang="es-ES_tradnl" dirty="0"/>
              </a:p>
            </p:txBody>
          </p:sp>
          <p:sp>
            <p:nvSpPr>
              <p:cNvPr id="33" name="Rectángulo redondeado 32"/>
              <p:cNvSpPr/>
              <p:nvPr/>
            </p:nvSpPr>
            <p:spPr>
              <a:xfrm>
                <a:off x="5180067" y="2763207"/>
                <a:ext cx="715505" cy="71550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CPU</a:t>
                </a:r>
                <a:endParaRPr lang="es-ES_tradnl" dirty="0"/>
              </a:p>
            </p:txBody>
          </p:sp>
          <p:sp>
            <p:nvSpPr>
              <p:cNvPr id="34" name="Rectángulo redondeado 33"/>
              <p:cNvSpPr/>
              <p:nvPr/>
            </p:nvSpPr>
            <p:spPr>
              <a:xfrm>
                <a:off x="6050554" y="2763206"/>
                <a:ext cx="715505" cy="71550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dirty="0" smtClean="0"/>
                  <a:t>CPU</a:t>
                </a:r>
                <a:endParaRPr lang="es-ES_tradnl" dirty="0"/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5594860" y="3501980"/>
                <a:ext cx="740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mtClean="0"/>
                  <a:t>NODE</a:t>
                </a:r>
                <a:endParaRPr lang="es-ES_tradnl"/>
              </a:p>
            </p:txBody>
          </p:sp>
        </p:grpSp>
        <p:sp>
          <p:nvSpPr>
            <p:cNvPr id="26" name="CuadroTexto 25"/>
            <p:cNvSpPr txBox="1"/>
            <p:nvPr/>
          </p:nvSpPr>
          <p:spPr>
            <a:xfrm>
              <a:off x="3817956" y="3936231"/>
              <a:ext cx="389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400" b="1" dirty="0" err="1" smtClean="0"/>
                <a:t>z</a:t>
              </a:r>
              <a:r>
                <a:rPr lang="es-ES" sz="2400" b="1" baseline="30000" dirty="0" err="1" smtClean="0"/>
                <a:t>z</a:t>
              </a:r>
              <a:endParaRPr lang="es-ES" sz="2400" b="1" baseline="300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036078" y="4744614"/>
              <a:ext cx="389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400" b="1" dirty="0" err="1" smtClean="0"/>
                <a:t>z</a:t>
              </a:r>
              <a:r>
                <a:rPr lang="es-ES" sz="2400" b="1" baseline="30000" dirty="0" err="1" smtClean="0"/>
                <a:t>z</a:t>
              </a:r>
              <a:endParaRPr lang="es-ES" sz="2400" b="1" baseline="300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824583" y="4757867"/>
              <a:ext cx="389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2400" b="1" dirty="0" err="1" smtClean="0"/>
                <a:t>z</a:t>
              </a:r>
              <a:r>
                <a:rPr lang="es-ES" sz="2400" b="1" baseline="30000" dirty="0" err="1" smtClean="0"/>
                <a:t>z</a:t>
              </a:r>
              <a:endParaRPr lang="es-ES" sz="2400" b="1" baseline="30000" dirty="0"/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7824588" y="3841902"/>
            <a:ext cx="1803361" cy="1959557"/>
            <a:chOff x="4981172" y="1755817"/>
            <a:chExt cx="1968285" cy="2138766"/>
          </a:xfrm>
        </p:grpSpPr>
        <p:sp>
          <p:nvSpPr>
            <p:cNvPr id="24" name="Rectángulo redondeado 23"/>
            <p:cNvSpPr/>
            <p:nvPr/>
          </p:nvSpPr>
          <p:spPr>
            <a:xfrm>
              <a:off x="4981172" y="1755817"/>
              <a:ext cx="1968285" cy="2138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5180067" y="1908217"/>
              <a:ext cx="715505" cy="715505"/>
            </a:xfrm>
            <a:prstGeom prst="round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CPU</a:t>
              </a:r>
              <a:endParaRPr lang="es-ES_tradnl" dirty="0"/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6050555" y="1908217"/>
              <a:ext cx="715505" cy="715505"/>
            </a:xfrm>
            <a:prstGeom prst="round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CPU</a:t>
              </a:r>
              <a:endParaRPr lang="es-ES_tradnl" dirty="0"/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5180067" y="2763207"/>
              <a:ext cx="715505" cy="715505"/>
            </a:xfrm>
            <a:prstGeom prst="round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CPU</a:t>
              </a:r>
              <a:endParaRPr lang="es-ES_tradnl" dirty="0"/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6050554" y="2763206"/>
              <a:ext cx="715505" cy="715505"/>
            </a:xfrm>
            <a:prstGeom prst="roundRect">
              <a:avLst/>
            </a:prstGeom>
            <a:solidFill>
              <a:srgbClr val="FF7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CPU</a:t>
              </a:r>
              <a:endParaRPr lang="es-ES_tradnl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594860" y="3501980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mtClean="0"/>
                <a:t>NODE</a:t>
              </a:r>
              <a:endParaRPr lang="es-ES_tradnl"/>
            </a:p>
          </p:txBody>
        </p:sp>
      </p:grpSp>
      <p:sp>
        <p:nvSpPr>
          <p:cNvPr id="38" name="Flecha derecha 37"/>
          <p:cNvSpPr/>
          <p:nvPr/>
        </p:nvSpPr>
        <p:spPr>
          <a:xfrm>
            <a:off x="5374592" y="4386838"/>
            <a:ext cx="1395027" cy="4232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974729" y="1345417"/>
            <a:ext cx="25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/>
              <a:t>Sequential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code</a:t>
            </a:r>
            <a:endParaRPr lang="es-ES_tradnl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824588" y="1285545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 smtClean="0"/>
              <a:t>Parallel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code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08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500253" y="950355"/>
            <a:ext cx="100274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/>
              <a:t>Pthreads</a:t>
            </a:r>
            <a:r>
              <a:rPr lang="en-US" sz="2400" dirty="0"/>
              <a:t> is the standard to exploit the current on-node parallelism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pthreads</a:t>
            </a:r>
            <a:r>
              <a:rPr lang="en-US" sz="2400" dirty="0"/>
              <a:t> library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Using high-level programing models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Pros: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</a:rPr>
              <a:t>Works well for hardware characteristics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Falls from the point of view of software requirements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Context switch and synchronizations are expensive mechanisms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3783020" y="5150993"/>
            <a:ext cx="740908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OS</a:t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lang="en-US" sz="1600" kern="0" dirty="0" smtClean="0">
                <a:solidFill>
                  <a:sysClr val="windowText" lastClr="000000"/>
                </a:solidFill>
              </a:rPr>
              <a:t>thread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Agrupar 5"/>
          <p:cNvGrpSpPr/>
          <p:nvPr/>
        </p:nvGrpSpPr>
        <p:grpSpPr>
          <a:xfrm>
            <a:off x="4875613" y="4942610"/>
            <a:ext cx="2329894" cy="893126"/>
            <a:chOff x="3217413" y="2162555"/>
            <a:chExt cx="2329894" cy="893126"/>
          </a:xfrm>
        </p:grpSpPr>
        <p:sp>
          <p:nvSpPr>
            <p:cNvPr id="6" name="Freeform 7"/>
            <p:cNvSpPr/>
            <p:nvPr/>
          </p:nvSpPr>
          <p:spPr>
            <a:xfrm>
              <a:off x="3217413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3522958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80380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41093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4445052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Freeform 7"/>
            <p:cNvSpPr/>
            <p:nvPr/>
          </p:nvSpPr>
          <p:spPr>
            <a:xfrm>
              <a:off x="4750597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2" name="Freeform 7"/>
            <p:cNvSpPr/>
            <p:nvPr/>
          </p:nvSpPr>
          <p:spPr>
            <a:xfrm>
              <a:off x="5031446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3" name="Freeform 7"/>
            <p:cNvSpPr/>
            <p:nvPr/>
          </p:nvSpPr>
          <p:spPr>
            <a:xfrm>
              <a:off x="5336991" y="2162555"/>
              <a:ext cx="210316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5374720" y="158977"/>
            <a:ext cx="1667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200" smtClean="0"/>
              <a:t>Pthreads</a:t>
            </a:r>
            <a:endParaRPr lang="es-ES_tradnl" sz="3200" dirty="0"/>
          </a:p>
        </p:txBody>
      </p:sp>
      <p:sp>
        <p:nvSpPr>
          <p:cNvPr id="15" name="Marcador de número de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2138756" y="2169763"/>
            <a:ext cx="1585357" cy="1300954"/>
            <a:chOff x="2628290" y="2577591"/>
            <a:chExt cx="1095823" cy="893126"/>
          </a:xfrm>
        </p:grpSpPr>
        <p:sp>
          <p:nvSpPr>
            <p:cNvPr id="14" name="Freeform 7"/>
            <p:cNvSpPr/>
            <p:nvPr/>
          </p:nvSpPr>
          <p:spPr>
            <a:xfrm>
              <a:off x="3492765" y="2577591"/>
              <a:ext cx="231348" cy="893126"/>
            </a:xfrm>
            <a:custGeom>
              <a:avLst/>
              <a:gdLst>
                <a:gd name="connsiteX0" fmla="*/ 450332 w 459339"/>
                <a:gd name="connsiteY0" fmla="*/ 0 h 2558099"/>
                <a:gd name="connsiteX1" fmla="*/ 0 w 459339"/>
                <a:gd name="connsiteY1" fmla="*/ 657540 h 2558099"/>
                <a:gd name="connsiteX2" fmla="*/ 450332 w 459339"/>
                <a:gd name="connsiteY2" fmla="*/ 1297064 h 2558099"/>
                <a:gd name="connsiteX3" fmla="*/ 9006 w 459339"/>
                <a:gd name="connsiteY3" fmla="*/ 1918574 h 2558099"/>
                <a:gd name="connsiteX4" fmla="*/ 459339 w 459339"/>
                <a:gd name="connsiteY4" fmla="*/ 2558099 h 255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339" h="2558099">
                  <a:moveTo>
                    <a:pt x="450332" y="0"/>
                  </a:moveTo>
                  <a:cubicBezTo>
                    <a:pt x="225166" y="220681"/>
                    <a:pt x="0" y="441363"/>
                    <a:pt x="0" y="657540"/>
                  </a:cubicBezTo>
                  <a:cubicBezTo>
                    <a:pt x="0" y="873717"/>
                    <a:pt x="448831" y="1086892"/>
                    <a:pt x="450332" y="1297064"/>
                  </a:cubicBezTo>
                  <a:cubicBezTo>
                    <a:pt x="451833" y="1507236"/>
                    <a:pt x="7505" y="1708402"/>
                    <a:pt x="9006" y="1918574"/>
                  </a:cubicBezTo>
                  <a:cubicBezTo>
                    <a:pt x="10507" y="2128746"/>
                    <a:pt x="384284" y="2450011"/>
                    <a:pt x="459339" y="2558099"/>
                  </a:cubicBezTo>
                </a:path>
              </a:pathLst>
            </a:custGeom>
            <a:noFill/>
            <a:ln w="25400" cap="flat" cmpd="sng" algn="ctr">
              <a:solidFill>
                <a:srgbClr val="C0504D">
                  <a:lumMod val="50000"/>
                </a:srgbClr>
              </a:solidFill>
              <a:prstDash val="solid"/>
              <a:tailEnd type="stealth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600" kern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2628290" y="2577591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2628290" y="2887004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2628290" y="3196418"/>
              <a:ext cx="323965" cy="274299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algn="ctr" defTabSz="914400">
                <a:defRPr/>
              </a:pPr>
              <a:r>
                <a:rPr lang="en-US" sz="1200" kern="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U</a:t>
              </a:r>
              <a:endParaRPr lang="en-US" sz="1200" kern="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Right Arrow 9"/>
            <p:cNvSpPr/>
            <p:nvPr/>
          </p:nvSpPr>
          <p:spPr>
            <a:xfrm>
              <a:off x="3034793" y="2899370"/>
              <a:ext cx="465737" cy="309413"/>
            </a:xfrm>
            <a:prstGeom prst="rightArrow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Agrupar 25"/>
          <p:cNvGrpSpPr/>
          <p:nvPr/>
        </p:nvGrpSpPr>
        <p:grpSpPr>
          <a:xfrm>
            <a:off x="4182619" y="1333139"/>
            <a:ext cx="5717838" cy="1671133"/>
            <a:chOff x="3116394" y="1426798"/>
            <a:chExt cx="4345092" cy="1269925"/>
          </a:xfrm>
        </p:grpSpPr>
        <p:sp>
          <p:nvSpPr>
            <p:cNvPr id="3" name="Elipse 2"/>
            <p:cNvSpPr/>
            <p:nvPr/>
          </p:nvSpPr>
          <p:spPr>
            <a:xfrm>
              <a:off x="4760482" y="1426798"/>
              <a:ext cx="474220" cy="1269925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26"/>
            <p:cNvSpPr txBox="1"/>
            <p:nvPr/>
          </p:nvSpPr>
          <p:spPr>
            <a:xfrm>
              <a:off x="3885459" y="1804435"/>
              <a:ext cx="814999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OS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lang="en-US" sz="1600" kern="0" dirty="0" smtClean="0">
                  <a:solidFill>
                    <a:sysClr val="windowText" lastClr="000000"/>
                  </a:solidFill>
                </a:rPr>
                <a:t>thread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Agrupar 21"/>
            <p:cNvGrpSpPr/>
            <p:nvPr/>
          </p:nvGrpSpPr>
          <p:grpSpPr>
            <a:xfrm>
              <a:off x="4898603" y="1596052"/>
              <a:ext cx="2562883" cy="893126"/>
              <a:chOff x="3217413" y="2162555"/>
              <a:chExt cx="2329894" cy="893126"/>
            </a:xfrm>
          </p:grpSpPr>
          <p:sp>
            <p:nvSpPr>
              <p:cNvPr id="6" name="Freeform 28"/>
              <p:cNvSpPr/>
              <p:nvPr/>
            </p:nvSpPr>
            <p:spPr>
              <a:xfrm>
                <a:off x="3217413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3522958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803807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9" name="Freeform 7"/>
              <p:cNvSpPr/>
              <p:nvPr/>
            </p:nvSpPr>
            <p:spPr>
              <a:xfrm>
                <a:off x="4109352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0" name="Freeform 7"/>
              <p:cNvSpPr/>
              <p:nvPr/>
            </p:nvSpPr>
            <p:spPr>
              <a:xfrm>
                <a:off x="4445052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>
              <a:xfrm>
                <a:off x="4750597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>
              <a:xfrm>
                <a:off x="5031446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>
              <a:xfrm>
                <a:off x="5336991" y="2162555"/>
                <a:ext cx="210316" cy="893126"/>
              </a:xfrm>
              <a:custGeom>
                <a:avLst/>
                <a:gdLst>
                  <a:gd name="connsiteX0" fmla="*/ 450332 w 459339"/>
                  <a:gd name="connsiteY0" fmla="*/ 0 h 2558099"/>
                  <a:gd name="connsiteX1" fmla="*/ 0 w 459339"/>
                  <a:gd name="connsiteY1" fmla="*/ 657540 h 2558099"/>
                  <a:gd name="connsiteX2" fmla="*/ 450332 w 459339"/>
                  <a:gd name="connsiteY2" fmla="*/ 1297064 h 2558099"/>
                  <a:gd name="connsiteX3" fmla="*/ 9006 w 459339"/>
                  <a:gd name="connsiteY3" fmla="*/ 1918574 h 2558099"/>
                  <a:gd name="connsiteX4" fmla="*/ 459339 w 459339"/>
                  <a:gd name="connsiteY4" fmla="*/ 2558099 h 255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339" h="2558099">
                    <a:moveTo>
                      <a:pt x="450332" y="0"/>
                    </a:moveTo>
                    <a:cubicBezTo>
                      <a:pt x="225166" y="220681"/>
                      <a:pt x="0" y="441363"/>
                      <a:pt x="0" y="657540"/>
                    </a:cubicBezTo>
                    <a:cubicBezTo>
                      <a:pt x="0" y="873717"/>
                      <a:pt x="448831" y="1086892"/>
                      <a:pt x="450332" y="1297064"/>
                    </a:cubicBezTo>
                    <a:cubicBezTo>
                      <a:pt x="451833" y="1507236"/>
                      <a:pt x="7505" y="1708402"/>
                      <a:pt x="9006" y="1918574"/>
                    </a:cubicBezTo>
                    <a:cubicBezTo>
                      <a:pt x="10507" y="2128746"/>
                      <a:pt x="384284" y="2450011"/>
                      <a:pt x="459339" y="2558099"/>
                    </a:cubicBezTo>
                  </a:path>
                </a:pathLst>
              </a:custGeom>
              <a:noFill/>
              <a:ln w="25400" cap="flat" cmpd="sng" algn="ctr">
                <a:solidFill>
                  <a:srgbClr val="C0504D">
                    <a:lumMod val="50000"/>
                  </a:srgbClr>
                </a:solidFill>
                <a:prstDash val="solid"/>
                <a:tailEnd type="stealth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6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cxnSp>
          <p:nvCxnSpPr>
            <p:cNvPr id="19" name="Conector recto de flecha 5"/>
            <p:cNvCxnSpPr/>
            <p:nvPr/>
          </p:nvCxnSpPr>
          <p:spPr>
            <a:xfrm flipH="1">
              <a:off x="3116394" y="2510747"/>
              <a:ext cx="1826811" cy="1476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ángulo 6"/>
          <p:cNvSpPr/>
          <p:nvPr/>
        </p:nvSpPr>
        <p:spPr>
          <a:xfrm>
            <a:off x="2008827" y="4379893"/>
            <a:ext cx="7891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Lightweight thread with low context-switch </a:t>
            </a:r>
            <a:r>
              <a:rPr lang="en-US" sz="2400" dirty="0" smtClean="0"/>
              <a:t>overhead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Dynamic data scheduling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To better overlap computation and communication/IO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exploit fine-grained task </a:t>
            </a:r>
            <a:r>
              <a:rPr lang="en-US" sz="2400" dirty="0" smtClean="0"/>
              <a:t>parallelism</a:t>
            </a:r>
            <a:endParaRPr lang="en-US" sz="2400" dirty="0"/>
          </a:p>
        </p:txBody>
      </p:sp>
      <p:sp>
        <p:nvSpPr>
          <p:cNvPr id="21" name="Rectangle 6"/>
          <p:cNvSpPr/>
          <p:nvPr/>
        </p:nvSpPr>
        <p:spPr>
          <a:xfrm>
            <a:off x="2106363" y="3931789"/>
            <a:ext cx="323965" cy="274299"/>
          </a:xfrm>
          <a:prstGeom prst="rect">
            <a:avLst/>
          </a:prstGeom>
          <a:solidFill>
            <a:srgbClr val="F79646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tIns="0" bIns="0" rtlCol="0" anchor="ctr"/>
          <a:lstStyle/>
          <a:p>
            <a:pPr algn="ctr" defTabSz="914400"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endParaRPr lang="en-US" sz="1200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395611" y="3877789"/>
            <a:ext cx="198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User-level thread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502784" y="158978"/>
            <a:ext cx="490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Lightweight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Thread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Libraries</a:t>
            </a:r>
            <a:endParaRPr lang="es-ES_tradnl" sz="320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2147054" y="1206534"/>
            <a:ext cx="3453528" cy="12984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31843" y="1278707"/>
            <a:ext cx="168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OS</a:t>
            </a:r>
            <a:endParaRPr lang="en-US" b="1" dirty="0"/>
          </a:p>
        </p:txBody>
      </p:sp>
      <p:sp>
        <p:nvSpPr>
          <p:cNvPr id="6" name="TextBox 6"/>
          <p:cNvSpPr txBox="1"/>
          <p:nvPr/>
        </p:nvSpPr>
        <p:spPr>
          <a:xfrm>
            <a:off x="3031842" y="174373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Fibers</a:t>
            </a:r>
          </a:p>
          <a:p>
            <a:r>
              <a:rPr lang="en-US" dirty="0" smtClean="0"/>
              <a:t>Solaris Threads</a:t>
            </a:r>
            <a:endParaRPr lang="en-US" dirty="0"/>
          </a:p>
        </p:txBody>
      </p:sp>
      <p:sp>
        <p:nvSpPr>
          <p:cNvPr id="7" name="Oval 9"/>
          <p:cNvSpPr/>
          <p:nvPr/>
        </p:nvSpPr>
        <p:spPr>
          <a:xfrm>
            <a:off x="801306" y="2900507"/>
            <a:ext cx="3296549" cy="1212859"/>
          </a:xfrm>
          <a:prstGeom prst="ellipse">
            <a:avLst/>
          </a:prstGeom>
          <a:solidFill>
            <a:srgbClr val="D88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4"/>
          <p:cNvSpPr txBox="1"/>
          <p:nvPr/>
        </p:nvSpPr>
        <p:spPr>
          <a:xfrm>
            <a:off x="1529116" y="3053737"/>
            <a:ext cx="19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 Hardware</a:t>
            </a:r>
            <a:endParaRPr lang="en-US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1743181" y="342306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Tiny-Threads</a:t>
            </a:r>
            <a:endParaRPr lang="en-US" dirty="0"/>
          </a:p>
        </p:txBody>
      </p:sp>
      <p:sp>
        <p:nvSpPr>
          <p:cNvPr id="10" name="Oval 45"/>
          <p:cNvSpPr/>
          <p:nvPr/>
        </p:nvSpPr>
        <p:spPr>
          <a:xfrm>
            <a:off x="7577260" y="1462702"/>
            <a:ext cx="3296549" cy="1212859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46"/>
          <p:cNvSpPr txBox="1"/>
          <p:nvPr/>
        </p:nvSpPr>
        <p:spPr>
          <a:xfrm>
            <a:off x="8001000" y="1418610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High-level programming model</a:t>
            </a:r>
            <a:endParaRPr lang="en-US" b="1" dirty="0"/>
          </a:p>
        </p:txBody>
      </p:sp>
      <p:sp>
        <p:nvSpPr>
          <p:cNvPr id="12" name="TextBox 47"/>
          <p:cNvSpPr txBox="1"/>
          <p:nvPr/>
        </p:nvSpPr>
        <p:spPr>
          <a:xfrm>
            <a:off x="8358616" y="2030515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ConverseThreads</a:t>
            </a:r>
          </a:p>
          <a:p>
            <a:pPr algn="ctr"/>
            <a:r>
              <a:rPr lang="en-US" dirty="0" smtClean="0"/>
              <a:t>Nanos++</a:t>
            </a:r>
            <a:endParaRPr lang="en-US" dirty="0"/>
          </a:p>
        </p:txBody>
      </p:sp>
      <p:sp>
        <p:nvSpPr>
          <p:cNvPr id="13" name="Oval 48"/>
          <p:cNvSpPr/>
          <p:nvPr/>
        </p:nvSpPr>
        <p:spPr>
          <a:xfrm>
            <a:off x="5225149" y="2708337"/>
            <a:ext cx="3296549" cy="1405029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9"/>
          <p:cNvSpPr txBox="1"/>
          <p:nvPr/>
        </p:nvSpPr>
        <p:spPr>
          <a:xfrm>
            <a:off x="5648889" y="2849742"/>
            <a:ext cx="242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Lightweight Thread</a:t>
            </a:r>
          </a:p>
          <a:p>
            <a:pPr algn="ctr"/>
            <a:r>
              <a:rPr lang="en-US" b="1" dirty="0" smtClean="0"/>
              <a:t>abstraction</a:t>
            </a:r>
            <a:endParaRPr lang="en-US" b="1" dirty="0"/>
          </a:p>
        </p:txBody>
      </p:sp>
      <p:sp>
        <p:nvSpPr>
          <p:cNvPr id="15" name="TextBox 50"/>
          <p:cNvSpPr txBox="1"/>
          <p:nvPr/>
        </p:nvSpPr>
        <p:spPr>
          <a:xfrm>
            <a:off x="5843370" y="3433109"/>
            <a:ext cx="206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Cilk</a:t>
            </a:r>
            <a:r>
              <a:rPr lang="en-US" dirty="0" smtClean="0"/>
              <a:t>    Go   Intel TBB</a:t>
            </a:r>
            <a:endParaRPr lang="en-US" dirty="0"/>
          </a:p>
        </p:txBody>
      </p:sp>
      <p:sp>
        <p:nvSpPr>
          <p:cNvPr id="16" name="Oval 51"/>
          <p:cNvSpPr/>
          <p:nvPr/>
        </p:nvSpPr>
        <p:spPr>
          <a:xfrm>
            <a:off x="3227225" y="4481884"/>
            <a:ext cx="3296549" cy="1405029"/>
          </a:xfrm>
          <a:prstGeom prst="ellipse">
            <a:avLst/>
          </a:prstGeom>
          <a:solidFill>
            <a:srgbClr val="FF7E7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2"/>
          <p:cNvSpPr txBox="1"/>
          <p:nvPr/>
        </p:nvSpPr>
        <p:spPr>
          <a:xfrm>
            <a:off x="3662484" y="4648562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Stackless</a:t>
            </a:r>
            <a:r>
              <a:rPr lang="en-US" b="1" dirty="0" smtClean="0"/>
              <a:t> threads</a:t>
            </a:r>
            <a:endParaRPr lang="en-US" b="1" dirty="0"/>
          </a:p>
        </p:txBody>
      </p:sp>
      <p:sp>
        <p:nvSpPr>
          <p:cNvPr id="18" name="TextBox 53"/>
          <p:cNvSpPr txBox="1"/>
          <p:nvPr/>
        </p:nvSpPr>
        <p:spPr>
          <a:xfrm>
            <a:off x="8024037" y="4717749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19" name="Oval 54"/>
          <p:cNvSpPr/>
          <p:nvPr/>
        </p:nvSpPr>
        <p:spPr>
          <a:xfrm>
            <a:off x="7867776" y="4297208"/>
            <a:ext cx="3296549" cy="1405029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55"/>
          <p:cNvSpPr txBox="1"/>
          <p:nvPr/>
        </p:nvSpPr>
        <p:spPr>
          <a:xfrm>
            <a:off x="8320059" y="4355138"/>
            <a:ext cx="24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General purpose</a:t>
            </a:r>
            <a:endParaRPr lang="en-US" b="1" dirty="0"/>
          </a:p>
        </p:txBody>
      </p:sp>
      <p:sp>
        <p:nvSpPr>
          <p:cNvPr id="21" name="TextBox 56"/>
          <p:cNvSpPr txBox="1"/>
          <p:nvPr/>
        </p:nvSpPr>
        <p:spPr>
          <a:xfrm>
            <a:off x="8176437" y="4870149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MassiveThreads  Argobots</a:t>
            </a:r>
          </a:p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22" name="TextBox 57"/>
          <p:cNvSpPr txBox="1"/>
          <p:nvPr/>
        </p:nvSpPr>
        <p:spPr>
          <a:xfrm>
            <a:off x="3486810" y="5055906"/>
            <a:ext cx="28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Stackless</a:t>
            </a:r>
            <a:r>
              <a:rPr lang="en-US" dirty="0" smtClean="0"/>
              <a:t> Python</a:t>
            </a:r>
          </a:p>
          <a:p>
            <a:pPr algn="ctr"/>
            <a:r>
              <a:rPr lang="en-US" dirty="0" err="1" smtClean="0"/>
              <a:t>Protothreads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02784" y="158978"/>
            <a:ext cx="4903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 err="1" smtClean="0"/>
              <a:t>Lightweight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Thread</a:t>
            </a:r>
            <a:r>
              <a:rPr lang="es-ES_tradnl" sz="3200" dirty="0" smtClean="0"/>
              <a:t> </a:t>
            </a:r>
            <a:r>
              <a:rPr lang="es-ES_tradnl" sz="3200" dirty="0" err="1" smtClean="0"/>
              <a:t>Libraries</a:t>
            </a:r>
            <a:endParaRPr lang="es-ES_tradnl" sz="32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Generic Lightweight Thread (GLT) library</a:t>
            </a:r>
          </a:p>
        </p:txBody>
      </p:sp>
      <p:sp>
        <p:nvSpPr>
          <p:cNvPr id="4" name="Rectangle 1"/>
          <p:cNvSpPr/>
          <p:nvPr/>
        </p:nvSpPr>
        <p:spPr>
          <a:xfrm>
            <a:off x="2965213" y="1245789"/>
            <a:ext cx="5968888" cy="5108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GLT common API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2965213" y="1853241"/>
            <a:ext cx="1943052" cy="441784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Qthreads</a:t>
            </a:r>
            <a:endParaRPr lang="en-US" dirty="0"/>
          </a:p>
        </p:txBody>
      </p:sp>
      <p:sp>
        <p:nvSpPr>
          <p:cNvPr id="6" name="Rectangle 14"/>
          <p:cNvSpPr/>
          <p:nvPr/>
        </p:nvSpPr>
        <p:spPr>
          <a:xfrm>
            <a:off x="4977841" y="1853241"/>
            <a:ext cx="1943052" cy="44178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MassiveThreads</a:t>
            </a:r>
            <a:endParaRPr lang="en-US" dirty="0"/>
          </a:p>
        </p:txBody>
      </p:sp>
      <p:sp>
        <p:nvSpPr>
          <p:cNvPr id="7" name="Rectangle 16"/>
          <p:cNvSpPr/>
          <p:nvPr/>
        </p:nvSpPr>
        <p:spPr>
          <a:xfrm>
            <a:off x="6991049" y="1853241"/>
            <a:ext cx="1943052" cy="44178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Argobots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371868" y="6026083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“GLT: A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Unified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API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Lightweight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Thread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Libraries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” to be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presented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in Euro-Par 2017</a:t>
            </a:r>
            <a:endParaRPr lang="es-ES_trad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4"/>
          <p:cNvSpPr txBox="1"/>
          <p:nvPr/>
        </p:nvSpPr>
        <p:spPr>
          <a:xfrm>
            <a:off x="248988" y="2624417"/>
            <a:ext cx="54324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Unified API for LWT solutions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approaches: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Stand-alone (static) and Headers (dynamic)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Programming Model: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thread composed by: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OS thread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Work unit queue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Scheduler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Scheduling relies on the underlying library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Two types of work-unit support: </a:t>
            </a:r>
            <a:r>
              <a:rPr lang="en-US" dirty="0" err="1" smtClean="0"/>
              <a:t>Tasklet</a:t>
            </a:r>
            <a:r>
              <a:rPr lang="en-US" dirty="0" smtClean="0"/>
              <a:t> and ULT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59" y="2624417"/>
            <a:ext cx="4253640" cy="30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Goals of this work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Agrupar 1"/>
          <p:cNvGrpSpPr/>
          <p:nvPr/>
        </p:nvGrpSpPr>
        <p:grpSpPr>
          <a:xfrm>
            <a:off x="2964626" y="2164328"/>
            <a:ext cx="5969481" cy="1732165"/>
            <a:chOff x="2178657" y="1948197"/>
            <a:chExt cx="5969481" cy="1732165"/>
          </a:xfrm>
        </p:grpSpPr>
        <p:sp>
          <p:nvSpPr>
            <p:cNvPr id="13" name="Rectángulo 12"/>
            <p:cNvSpPr/>
            <p:nvPr/>
          </p:nvSpPr>
          <p:spPr>
            <a:xfrm>
              <a:off x="2178658" y="2544187"/>
              <a:ext cx="5969480" cy="4987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 smtClean="0"/>
                <a:t>Analyze several </a:t>
              </a:r>
              <a:r>
                <a:rPr lang="en-US" sz="2400" dirty="0" err="1" smtClean="0"/>
                <a:t>OpenMP</a:t>
              </a:r>
              <a:r>
                <a:rPr lang="en-US" sz="2400" dirty="0" smtClean="0"/>
                <a:t> scenarios</a:t>
              </a:r>
              <a:endParaRPr lang="en-US" sz="2400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178658" y="3148347"/>
              <a:ext cx="5969480" cy="53201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 smtClean="0"/>
                <a:t>Improve </a:t>
              </a:r>
              <a:r>
                <a:rPr lang="en-US" sz="2400" dirty="0" err="1" smtClean="0"/>
                <a:t>OpenMP</a:t>
              </a:r>
              <a:r>
                <a:rPr lang="en-US" sz="2400" dirty="0" smtClean="0"/>
                <a:t> weaknesses</a:t>
              </a:r>
              <a:endParaRPr lang="en-US" sz="2400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178657" y="1948197"/>
              <a:ext cx="5969481" cy="49876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2400" dirty="0" smtClean="0"/>
                <a:t>Implement </a:t>
              </a:r>
              <a:r>
                <a:rPr lang="en-US" sz="2400" dirty="0" err="1" smtClean="0"/>
                <a:t>OpenMP</a:t>
              </a:r>
              <a:r>
                <a:rPr lang="en-US" sz="2400" dirty="0" smtClean="0"/>
                <a:t> runtime over GLT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/>
          <p:nvPr/>
        </p:nvSpPr>
        <p:spPr>
          <a:xfrm>
            <a:off x="1753608" y="209682"/>
            <a:ext cx="8391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GLTO implementation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171700"/>
            <a:ext cx="10058400" cy="250826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63162" y="5903319"/>
            <a:ext cx="5828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Glto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runtime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based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in BOLT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project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from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Argonne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National</a:t>
            </a:r>
            <a:r>
              <a:rPr lang="es-ES_tradnl" sz="1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75000"/>
                  </a:schemeClr>
                </a:solidFill>
              </a:rPr>
              <a:t>Laboratory</a:t>
            </a:r>
            <a:endParaRPr lang="es-ES_tradnl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1626</TotalTime>
  <Words>775</Words>
  <Application>Microsoft Macintosh PowerPoint</Application>
  <PresentationFormat>Panorámica</PresentationFormat>
  <Paragraphs>291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Consolas</vt:lpstr>
      <vt:lpstr>Mangal</vt:lpstr>
      <vt:lpstr>Times New Roman</vt:lpstr>
      <vt:lpstr>Arial</vt:lpstr>
      <vt:lpstr>Retrospección</vt:lpstr>
      <vt:lpstr>GLTO: On the Adequacy of Lightweight Thread Approaches for OpenMP Implementations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the Interoperability to GLT</dc:title>
  <dc:creator>Usuario de Microsoft Office</dc:creator>
  <cp:lastModifiedBy>Usuario de Microsoft Office</cp:lastModifiedBy>
  <cp:revision>71</cp:revision>
  <cp:lastPrinted>2016-11-24T08:40:51Z</cp:lastPrinted>
  <dcterms:created xsi:type="dcterms:W3CDTF">2016-11-03T11:20:09Z</dcterms:created>
  <dcterms:modified xsi:type="dcterms:W3CDTF">2017-08-14T22:00:55Z</dcterms:modified>
</cp:coreProperties>
</file>