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5"/>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4"/>
    <p:restoredTop sz="94674"/>
  </p:normalViewPr>
  <p:slideViewPr>
    <p:cSldViewPr snapToGrid="0" snapToObjects="1">
      <p:cViewPr>
        <p:scale>
          <a:sx n="130" d="100"/>
          <a:sy n="130" d="100"/>
        </p:scale>
        <p:origin x="10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INIT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Sheet1!$A$2:$A$9</c:f>
              <c:strCache>
                <c:ptCount val="8"/>
                <c:pt idx="0">
                  <c:v>8K</c:v>
                </c:pt>
                <c:pt idx="1">
                  <c:v>16K</c:v>
                </c:pt>
                <c:pt idx="2">
                  <c:v>32K</c:v>
                </c:pt>
                <c:pt idx="3">
                  <c:v>64K</c:v>
                </c:pt>
                <c:pt idx="4">
                  <c:v>128K</c:v>
                </c:pt>
                <c:pt idx="5">
                  <c:v>256K</c:v>
                </c:pt>
                <c:pt idx="6">
                  <c:v>512K</c:v>
                </c:pt>
                <c:pt idx="7">
                  <c:v>768K</c:v>
                </c:pt>
              </c:strCache>
            </c:strRef>
          </c:cat>
          <c:val>
            <c:numRef>
              <c:f>Sheet1!$B$2:$B$9</c:f>
              <c:numCache>
                <c:formatCode>General</c:formatCode>
                <c:ptCount val="8"/>
                <c:pt idx="0">
                  <c:v>3.93216E6</c:v>
                </c:pt>
                <c:pt idx="1">
                  <c:v>7.86432E6</c:v>
                </c:pt>
                <c:pt idx="2">
                  <c:v>1.572864E7</c:v>
                </c:pt>
                <c:pt idx="3">
                  <c:v>3.145728E7</c:v>
                </c:pt>
                <c:pt idx="4">
                  <c:v>6.291456E7</c:v>
                </c:pt>
                <c:pt idx="5">
                  <c:v>1.2582912E8</c:v>
                </c:pt>
                <c:pt idx="6">
                  <c:v>2.5165824E8</c:v>
                </c:pt>
                <c:pt idx="7">
                  <c:v>3.7748736E8</c:v>
                </c:pt>
              </c:numCache>
            </c:numRef>
          </c:val>
          <c:smooth val="0"/>
        </c:ser>
        <c:ser>
          <c:idx val="1"/>
          <c:order val="1"/>
          <c:tx>
            <c:strRef>
              <c:f>Sheet1!$C$1</c:f>
              <c:strCache>
                <c:ptCount val="1"/>
                <c:pt idx="0">
                  <c:v>10COMM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Sheet1!$A$2:$A$9</c:f>
              <c:strCache>
                <c:ptCount val="8"/>
                <c:pt idx="0">
                  <c:v>8K</c:v>
                </c:pt>
                <c:pt idx="1">
                  <c:v>16K</c:v>
                </c:pt>
                <c:pt idx="2">
                  <c:v>32K</c:v>
                </c:pt>
                <c:pt idx="3">
                  <c:v>64K</c:v>
                </c:pt>
                <c:pt idx="4">
                  <c:v>128K</c:v>
                </c:pt>
                <c:pt idx="5">
                  <c:v>256K</c:v>
                </c:pt>
                <c:pt idx="6">
                  <c:v>512K</c:v>
                </c:pt>
                <c:pt idx="7">
                  <c:v>768K</c:v>
                </c:pt>
              </c:strCache>
            </c:strRef>
          </c:cat>
          <c:val>
            <c:numRef>
              <c:f>Sheet1!$C$2:$C$9</c:f>
              <c:numCache>
                <c:formatCode>General</c:formatCode>
                <c:ptCount val="8"/>
                <c:pt idx="0">
                  <c:v>4.58768E6</c:v>
                </c:pt>
                <c:pt idx="1">
                  <c:v>9.1752E6</c:v>
                </c:pt>
                <c:pt idx="2">
                  <c:v>1.835024E7</c:v>
                </c:pt>
                <c:pt idx="3">
                  <c:v>3.670032E7</c:v>
                </c:pt>
                <c:pt idx="4">
                  <c:v>7.340048E7</c:v>
                </c:pt>
                <c:pt idx="5">
                  <c:v>1.468008E8</c:v>
                </c:pt>
                <c:pt idx="6">
                  <c:v>2.9360144E8</c:v>
                </c:pt>
                <c:pt idx="7">
                  <c:v>4.4040208E8</c:v>
                </c:pt>
              </c:numCache>
            </c:numRef>
          </c:val>
          <c:smooth val="0"/>
        </c:ser>
        <c:ser>
          <c:idx val="2"/>
          <c:order val="2"/>
          <c:tx>
            <c:strRef>
              <c:f>Sheet1!$D$1</c:f>
              <c:strCache>
                <c:ptCount val="1"/>
                <c:pt idx="0">
                  <c:v>100COMM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Sheet1!$A$2:$A$9</c:f>
              <c:strCache>
                <c:ptCount val="8"/>
                <c:pt idx="0">
                  <c:v>8K</c:v>
                </c:pt>
                <c:pt idx="1">
                  <c:v>16K</c:v>
                </c:pt>
                <c:pt idx="2">
                  <c:v>32K</c:v>
                </c:pt>
                <c:pt idx="3">
                  <c:v>64K</c:v>
                </c:pt>
                <c:pt idx="4">
                  <c:v>128K</c:v>
                </c:pt>
                <c:pt idx="5">
                  <c:v>256K</c:v>
                </c:pt>
                <c:pt idx="6">
                  <c:v>512K</c:v>
                </c:pt>
                <c:pt idx="7">
                  <c:v>768K</c:v>
                </c:pt>
              </c:strCache>
            </c:strRef>
          </c:cat>
          <c:val>
            <c:numRef>
              <c:f>Sheet1!$D$2:$D$9</c:f>
              <c:numCache>
                <c:formatCode>General</c:formatCode>
                <c:ptCount val="8"/>
                <c:pt idx="0">
                  <c:v>1.048736E7</c:v>
                </c:pt>
                <c:pt idx="1">
                  <c:v>2.097312E7</c:v>
                </c:pt>
                <c:pt idx="2">
                  <c:v>4.194464E7</c:v>
                </c:pt>
                <c:pt idx="3">
                  <c:v>8.388768E7</c:v>
                </c:pt>
                <c:pt idx="4">
                  <c:v>1.6777376E8</c:v>
                </c:pt>
                <c:pt idx="5">
                  <c:v>3.3554592E8</c:v>
                </c:pt>
                <c:pt idx="6">
                  <c:v>6.7109024E8</c:v>
                </c:pt>
              </c:numCache>
            </c:numRef>
          </c:val>
          <c:smooth val="0"/>
        </c:ser>
        <c:dLbls>
          <c:showLegendKey val="0"/>
          <c:showVal val="0"/>
          <c:showCatName val="0"/>
          <c:showSerName val="0"/>
          <c:showPercent val="0"/>
          <c:showBubbleSize val="0"/>
        </c:dLbls>
        <c:marker val="1"/>
        <c:smooth val="0"/>
        <c:axId val="1497036704"/>
        <c:axId val="1497304016"/>
      </c:lineChart>
      <c:catAx>
        <c:axId val="149703670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Number</a:t>
                </a:r>
                <a:r>
                  <a:rPr lang="en-US" baseline="0" dirty="0" smtClean="0"/>
                  <a:t> of Ranks</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7304016"/>
        <c:crosses val="autoZero"/>
        <c:auto val="1"/>
        <c:lblAlgn val="ctr"/>
        <c:lblOffset val="100"/>
        <c:noMultiLvlLbl val="0"/>
      </c:catAx>
      <c:valAx>
        <c:axId val="1497304016"/>
        <c:scaling>
          <c:logBase val="2.0"/>
          <c:orientation val="minMax"/>
          <c:max val="1.073741824E9"/>
          <c:min val="2.097152E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Memory</a:t>
                </a:r>
                <a:r>
                  <a:rPr lang="en-US" baseline="0" dirty="0" smtClean="0"/>
                  <a:t> Usage (B)</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t;=1048576]#0,,&quot;M&quot;;[&gt;=1024]#0,&quot;K&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70367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VC-VCRT-10COMM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Sheet1!$A$2:$A$15</c:f>
              <c:strCache>
                <c:ptCount val="14"/>
                <c:pt idx="0">
                  <c:v>128</c:v>
                </c:pt>
                <c:pt idx="1">
                  <c:v>256</c:v>
                </c:pt>
                <c:pt idx="2">
                  <c:v>512</c:v>
                </c:pt>
                <c:pt idx="3">
                  <c:v>1K</c:v>
                </c:pt>
                <c:pt idx="4">
                  <c:v>2K</c:v>
                </c:pt>
                <c:pt idx="5">
                  <c:v>4K</c:v>
                </c:pt>
                <c:pt idx="6">
                  <c:v>8K</c:v>
                </c:pt>
                <c:pt idx="7">
                  <c:v>16K</c:v>
                </c:pt>
                <c:pt idx="8">
                  <c:v>32K</c:v>
                </c:pt>
                <c:pt idx="9">
                  <c:v>64K</c:v>
                </c:pt>
                <c:pt idx="10">
                  <c:v>128K</c:v>
                </c:pt>
                <c:pt idx="11">
                  <c:v>256K</c:v>
                </c:pt>
                <c:pt idx="12">
                  <c:v>512K</c:v>
                </c:pt>
                <c:pt idx="13">
                  <c:v>768K</c:v>
                </c:pt>
              </c:strCache>
            </c:strRef>
          </c:cat>
          <c:val>
            <c:numRef>
              <c:f>Sheet1!$B$2:$B$15</c:f>
              <c:numCache>
                <c:formatCode>General</c:formatCode>
                <c:ptCount val="14"/>
                <c:pt idx="0">
                  <c:v>71840.0</c:v>
                </c:pt>
                <c:pt idx="1">
                  <c:v>143520.0</c:v>
                </c:pt>
                <c:pt idx="2">
                  <c:v>286880.0</c:v>
                </c:pt>
                <c:pt idx="3">
                  <c:v>573600.0</c:v>
                </c:pt>
                <c:pt idx="4">
                  <c:v>1.14704E6</c:v>
                </c:pt>
                <c:pt idx="5">
                  <c:v>2.29392E6</c:v>
                </c:pt>
                <c:pt idx="6">
                  <c:v>4.58768E6</c:v>
                </c:pt>
                <c:pt idx="7">
                  <c:v>9.1752E6</c:v>
                </c:pt>
                <c:pt idx="8">
                  <c:v>1.835024E7</c:v>
                </c:pt>
                <c:pt idx="9">
                  <c:v>3.670032E7</c:v>
                </c:pt>
                <c:pt idx="10">
                  <c:v>7.340048E7</c:v>
                </c:pt>
                <c:pt idx="11">
                  <c:v>1.468008E8</c:v>
                </c:pt>
                <c:pt idx="12">
                  <c:v>2.9360144E8</c:v>
                </c:pt>
                <c:pt idx="13">
                  <c:v>4.4040208E8</c:v>
                </c:pt>
              </c:numCache>
            </c:numRef>
          </c:val>
          <c:smooth val="0"/>
        </c:ser>
        <c:ser>
          <c:idx val="1"/>
          <c:order val="1"/>
          <c:tx>
            <c:strRef>
              <c:f>Sheet1!$C$1</c:f>
              <c:strCache>
                <c:ptCount val="1"/>
                <c:pt idx="0">
                  <c:v>VC-VCRT-100COMM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Sheet1!$A$2:$A$15</c:f>
              <c:strCache>
                <c:ptCount val="14"/>
                <c:pt idx="0">
                  <c:v>128</c:v>
                </c:pt>
                <c:pt idx="1">
                  <c:v>256</c:v>
                </c:pt>
                <c:pt idx="2">
                  <c:v>512</c:v>
                </c:pt>
                <c:pt idx="3">
                  <c:v>1K</c:v>
                </c:pt>
                <c:pt idx="4">
                  <c:v>2K</c:v>
                </c:pt>
                <c:pt idx="5">
                  <c:v>4K</c:v>
                </c:pt>
                <c:pt idx="6">
                  <c:v>8K</c:v>
                </c:pt>
                <c:pt idx="7">
                  <c:v>16K</c:v>
                </c:pt>
                <c:pt idx="8">
                  <c:v>32K</c:v>
                </c:pt>
                <c:pt idx="9">
                  <c:v>64K</c:v>
                </c:pt>
                <c:pt idx="10">
                  <c:v>128K</c:v>
                </c:pt>
                <c:pt idx="11">
                  <c:v>256K</c:v>
                </c:pt>
                <c:pt idx="12">
                  <c:v>512K</c:v>
                </c:pt>
                <c:pt idx="13">
                  <c:v>768K</c:v>
                </c:pt>
              </c:strCache>
            </c:strRef>
          </c:cat>
          <c:val>
            <c:numRef>
              <c:f>Sheet1!$C$2:$C$15</c:f>
              <c:numCache>
                <c:formatCode>General</c:formatCode>
                <c:ptCount val="14"/>
                <c:pt idx="0">
                  <c:v>165440.0</c:v>
                </c:pt>
                <c:pt idx="1">
                  <c:v>329280.0</c:v>
                </c:pt>
                <c:pt idx="2">
                  <c:v>656960.0</c:v>
                </c:pt>
                <c:pt idx="3">
                  <c:v>1.31232E6</c:v>
                </c:pt>
                <c:pt idx="4">
                  <c:v>2.62304E6</c:v>
                </c:pt>
                <c:pt idx="5">
                  <c:v>5.24448E6</c:v>
                </c:pt>
                <c:pt idx="6">
                  <c:v>1.048736E7</c:v>
                </c:pt>
                <c:pt idx="7">
                  <c:v>2.097312E7</c:v>
                </c:pt>
                <c:pt idx="8">
                  <c:v>4.194464E7</c:v>
                </c:pt>
                <c:pt idx="9">
                  <c:v>8.388768E7</c:v>
                </c:pt>
                <c:pt idx="10">
                  <c:v>1.6777376E8</c:v>
                </c:pt>
                <c:pt idx="11">
                  <c:v>3.3554592E8</c:v>
                </c:pt>
                <c:pt idx="12">
                  <c:v>6.7109024E8</c:v>
                </c:pt>
              </c:numCache>
            </c:numRef>
          </c:val>
          <c:smooth val="0"/>
        </c:ser>
        <c:ser>
          <c:idx val="2"/>
          <c:order val="2"/>
          <c:tx>
            <c:strRef>
              <c:f>Sheet1!$D$1</c:f>
              <c:strCache>
                <c:ptCount val="1"/>
                <c:pt idx="0">
                  <c:v>AV-Rankmap-10COMM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Sheet1!$A$2:$A$15</c:f>
              <c:strCache>
                <c:ptCount val="14"/>
                <c:pt idx="0">
                  <c:v>128</c:v>
                </c:pt>
                <c:pt idx="1">
                  <c:v>256</c:v>
                </c:pt>
                <c:pt idx="2">
                  <c:v>512</c:v>
                </c:pt>
                <c:pt idx="3">
                  <c:v>1K</c:v>
                </c:pt>
                <c:pt idx="4">
                  <c:v>2K</c:v>
                </c:pt>
                <c:pt idx="5">
                  <c:v>4K</c:v>
                </c:pt>
                <c:pt idx="6">
                  <c:v>8K</c:v>
                </c:pt>
                <c:pt idx="7">
                  <c:v>16K</c:v>
                </c:pt>
                <c:pt idx="8">
                  <c:v>32K</c:v>
                </c:pt>
                <c:pt idx="9">
                  <c:v>64K</c:v>
                </c:pt>
                <c:pt idx="10">
                  <c:v>128K</c:v>
                </c:pt>
                <c:pt idx="11">
                  <c:v>256K</c:v>
                </c:pt>
                <c:pt idx="12">
                  <c:v>512K</c:v>
                </c:pt>
                <c:pt idx="13">
                  <c:v>768K</c:v>
                </c:pt>
              </c:strCache>
            </c:strRef>
          </c:cat>
          <c:val>
            <c:numRef>
              <c:f>Sheet1!$D$2:$D$15</c:f>
              <c:numCache>
                <c:formatCode>General</c:formatCode>
                <c:ptCount val="14"/>
                <c:pt idx="0">
                  <c:v>1664.0</c:v>
                </c:pt>
                <c:pt idx="1">
                  <c:v>2688.0</c:v>
                </c:pt>
                <c:pt idx="2">
                  <c:v>4736.0</c:v>
                </c:pt>
                <c:pt idx="3">
                  <c:v>8832.0</c:v>
                </c:pt>
                <c:pt idx="4">
                  <c:v>17024.0</c:v>
                </c:pt>
                <c:pt idx="5">
                  <c:v>33408.0</c:v>
                </c:pt>
                <c:pt idx="6">
                  <c:v>66176.0</c:v>
                </c:pt>
                <c:pt idx="7">
                  <c:v>131712.0</c:v>
                </c:pt>
                <c:pt idx="8">
                  <c:v>262784.0</c:v>
                </c:pt>
                <c:pt idx="9">
                  <c:v>524928.0</c:v>
                </c:pt>
                <c:pt idx="10">
                  <c:v>1.049216E6</c:v>
                </c:pt>
                <c:pt idx="11">
                  <c:v>2.097792E6</c:v>
                </c:pt>
                <c:pt idx="12">
                  <c:v>4.194944E6</c:v>
                </c:pt>
                <c:pt idx="13">
                  <c:v>6.292096E6</c:v>
                </c:pt>
              </c:numCache>
            </c:numRef>
          </c:val>
          <c:smooth val="0"/>
        </c:ser>
        <c:ser>
          <c:idx val="3"/>
          <c:order val="3"/>
          <c:tx>
            <c:strRef>
              <c:f>Sheet1!$E$1</c:f>
              <c:strCache>
                <c:ptCount val="1"/>
                <c:pt idx="0">
                  <c:v>AV-Rankmap-100COMM</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Sheet1!$A$2:$A$15</c:f>
              <c:strCache>
                <c:ptCount val="14"/>
                <c:pt idx="0">
                  <c:v>128</c:v>
                </c:pt>
                <c:pt idx="1">
                  <c:v>256</c:v>
                </c:pt>
                <c:pt idx="2">
                  <c:v>512</c:v>
                </c:pt>
                <c:pt idx="3">
                  <c:v>1K</c:v>
                </c:pt>
                <c:pt idx="4">
                  <c:v>2K</c:v>
                </c:pt>
                <c:pt idx="5">
                  <c:v>4K</c:v>
                </c:pt>
                <c:pt idx="6">
                  <c:v>8K</c:v>
                </c:pt>
                <c:pt idx="7">
                  <c:v>16K</c:v>
                </c:pt>
                <c:pt idx="8">
                  <c:v>32K</c:v>
                </c:pt>
                <c:pt idx="9">
                  <c:v>64K</c:v>
                </c:pt>
                <c:pt idx="10">
                  <c:v>128K</c:v>
                </c:pt>
                <c:pt idx="11">
                  <c:v>256K</c:v>
                </c:pt>
                <c:pt idx="12">
                  <c:v>512K</c:v>
                </c:pt>
                <c:pt idx="13">
                  <c:v>768K</c:v>
                </c:pt>
              </c:strCache>
            </c:strRef>
          </c:cat>
          <c:val>
            <c:numRef>
              <c:f>Sheet1!$E$2:$E$15</c:f>
              <c:numCache>
                <c:formatCode>General</c:formatCode>
                <c:ptCount val="14"/>
                <c:pt idx="0">
                  <c:v>7424.0</c:v>
                </c:pt>
                <c:pt idx="1">
                  <c:v>8448.0</c:v>
                </c:pt>
                <c:pt idx="2">
                  <c:v>10496.0</c:v>
                </c:pt>
                <c:pt idx="3">
                  <c:v>14592.0</c:v>
                </c:pt>
                <c:pt idx="4">
                  <c:v>22784.0</c:v>
                </c:pt>
                <c:pt idx="5">
                  <c:v>39168.0</c:v>
                </c:pt>
                <c:pt idx="6">
                  <c:v>71936.0</c:v>
                </c:pt>
                <c:pt idx="7">
                  <c:v>137472.0</c:v>
                </c:pt>
                <c:pt idx="8">
                  <c:v>268544.0</c:v>
                </c:pt>
                <c:pt idx="9">
                  <c:v>530688.0</c:v>
                </c:pt>
                <c:pt idx="10">
                  <c:v>1.054976E6</c:v>
                </c:pt>
                <c:pt idx="11">
                  <c:v>2.103552E6</c:v>
                </c:pt>
                <c:pt idx="12">
                  <c:v>4.200704E6</c:v>
                </c:pt>
                <c:pt idx="13">
                  <c:v>6.297856E6</c:v>
                </c:pt>
              </c:numCache>
            </c:numRef>
          </c:val>
          <c:smooth val="0"/>
        </c:ser>
        <c:dLbls>
          <c:showLegendKey val="0"/>
          <c:showVal val="0"/>
          <c:showCatName val="0"/>
          <c:showSerName val="0"/>
          <c:showPercent val="0"/>
          <c:showBubbleSize val="0"/>
        </c:dLbls>
        <c:marker val="1"/>
        <c:smooth val="0"/>
        <c:axId val="1124774912"/>
        <c:axId val="1124198000"/>
      </c:lineChart>
      <c:catAx>
        <c:axId val="112477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4198000"/>
        <c:crosses val="autoZero"/>
        <c:auto val="1"/>
        <c:lblAlgn val="ctr"/>
        <c:lblOffset val="100"/>
        <c:noMultiLvlLbl val="0"/>
      </c:catAx>
      <c:valAx>
        <c:axId val="1124198000"/>
        <c:scaling>
          <c:orientation val="minMax"/>
          <c:max val="1.024E9"/>
          <c:min val="2000.0"/>
        </c:scaling>
        <c:delete val="0"/>
        <c:axPos val="l"/>
        <c:majorGridlines>
          <c:spPr>
            <a:ln w="9525" cap="flat" cmpd="sng" algn="ctr">
              <a:solidFill>
                <a:schemeClr val="tx1">
                  <a:lumMod val="15000"/>
                  <a:lumOff val="85000"/>
                </a:schemeClr>
              </a:solidFill>
              <a:round/>
            </a:ln>
            <a:effectLst/>
          </c:spPr>
        </c:majorGridlines>
        <c:numFmt formatCode="[&gt;=1048576]#0,,&quot;M&quot;;[&gt;=1024]#0,&quot;K&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4774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VC-VCRT</c:v>
                </c:pt>
              </c:strCache>
            </c:strRef>
          </c:tx>
          <c:spPr>
            <a:solidFill>
              <a:schemeClr val="accent1"/>
            </a:solidFill>
            <a:ln>
              <a:noFill/>
            </a:ln>
            <a:effectLst/>
          </c:spPr>
          <c:invertIfNegative val="0"/>
          <c:cat>
            <c:strRef>
              <c:f>Sheet1!$A$2:$A$5</c:f>
              <c:strCache>
                <c:ptCount val="4"/>
                <c:pt idx="0">
                  <c:v>DIRECT</c:v>
                </c:pt>
                <c:pt idx="1">
                  <c:v>OFFSET</c:v>
                </c:pt>
                <c:pt idx="2">
                  <c:v>STRIDE</c:v>
                </c:pt>
                <c:pt idx="3">
                  <c:v>LUT</c:v>
                </c:pt>
              </c:strCache>
            </c:strRef>
          </c:cat>
          <c:val>
            <c:numRef>
              <c:f>Sheet1!$B$2:$B$5</c:f>
              <c:numCache>
                <c:formatCode>General</c:formatCode>
                <c:ptCount val="4"/>
                <c:pt idx="0">
                  <c:v>6.6528495059E7</c:v>
                </c:pt>
                <c:pt idx="1">
                  <c:v>6.8602030549E7</c:v>
                </c:pt>
                <c:pt idx="2">
                  <c:v>6.7545371514E7</c:v>
                </c:pt>
                <c:pt idx="3">
                  <c:v>6.6493329505E7</c:v>
                </c:pt>
              </c:numCache>
            </c:numRef>
          </c:val>
        </c:ser>
        <c:ser>
          <c:idx val="1"/>
          <c:order val="1"/>
          <c:tx>
            <c:strRef>
              <c:f>Sheet1!$C$1</c:f>
              <c:strCache>
                <c:ptCount val="1"/>
                <c:pt idx="0">
                  <c:v>AV-Rankmap-switch</c:v>
                </c:pt>
              </c:strCache>
            </c:strRef>
          </c:tx>
          <c:spPr>
            <a:solidFill>
              <a:schemeClr val="accent2"/>
            </a:solidFill>
            <a:ln>
              <a:noFill/>
            </a:ln>
            <a:effectLst/>
          </c:spPr>
          <c:invertIfNegative val="0"/>
          <c:cat>
            <c:strRef>
              <c:f>Sheet1!$A$2:$A$5</c:f>
              <c:strCache>
                <c:ptCount val="4"/>
                <c:pt idx="0">
                  <c:v>DIRECT</c:v>
                </c:pt>
                <c:pt idx="1">
                  <c:v>OFFSET</c:v>
                </c:pt>
                <c:pt idx="2">
                  <c:v>STRIDE</c:v>
                </c:pt>
                <c:pt idx="3">
                  <c:v>LUT</c:v>
                </c:pt>
              </c:strCache>
            </c:strRef>
          </c:cat>
          <c:val>
            <c:numRef>
              <c:f>Sheet1!$C$2:$C$5</c:f>
              <c:numCache>
                <c:formatCode>General</c:formatCode>
                <c:ptCount val="4"/>
                <c:pt idx="0">
                  <c:v>9.9799461392E7</c:v>
                </c:pt>
                <c:pt idx="1">
                  <c:v>9.2919254788E7</c:v>
                </c:pt>
                <c:pt idx="2">
                  <c:v>9.9490895985E7</c:v>
                </c:pt>
                <c:pt idx="3">
                  <c:v>9.6031355203E7</c:v>
                </c:pt>
              </c:numCache>
            </c:numRef>
          </c:val>
        </c:ser>
        <c:ser>
          <c:idx val="2"/>
          <c:order val="2"/>
          <c:tx>
            <c:strRef>
              <c:f>Sheet1!$D$1</c:f>
              <c:strCache>
                <c:ptCount val="1"/>
                <c:pt idx="0">
                  <c:v>AV-Rankmap-hybrid</c:v>
                </c:pt>
              </c:strCache>
            </c:strRef>
          </c:tx>
          <c:spPr>
            <a:solidFill>
              <a:schemeClr val="accent3"/>
            </a:solidFill>
            <a:ln>
              <a:noFill/>
            </a:ln>
            <a:effectLst/>
          </c:spPr>
          <c:invertIfNegative val="0"/>
          <c:cat>
            <c:strRef>
              <c:f>Sheet1!$A$2:$A$5</c:f>
              <c:strCache>
                <c:ptCount val="4"/>
                <c:pt idx="0">
                  <c:v>DIRECT</c:v>
                </c:pt>
                <c:pt idx="1">
                  <c:v>OFFSET</c:v>
                </c:pt>
                <c:pt idx="2">
                  <c:v>STRIDE</c:v>
                </c:pt>
                <c:pt idx="3">
                  <c:v>LUT</c:v>
                </c:pt>
              </c:strCache>
            </c:strRef>
          </c:cat>
          <c:val>
            <c:numRef>
              <c:f>Sheet1!$D$2:$D$5</c:f>
              <c:numCache>
                <c:formatCode>General</c:formatCode>
                <c:ptCount val="4"/>
                <c:pt idx="0">
                  <c:v>9.9848504469E7</c:v>
                </c:pt>
                <c:pt idx="1">
                  <c:v>1.00003065814E8</c:v>
                </c:pt>
                <c:pt idx="2">
                  <c:v>8.6790667849E7</c:v>
                </c:pt>
                <c:pt idx="3">
                  <c:v>8.9610737283E7</c:v>
                </c:pt>
              </c:numCache>
            </c:numRef>
          </c:val>
        </c:ser>
        <c:dLbls>
          <c:showLegendKey val="0"/>
          <c:showVal val="0"/>
          <c:showCatName val="0"/>
          <c:showSerName val="0"/>
          <c:showPercent val="0"/>
          <c:showBubbleSize val="0"/>
        </c:dLbls>
        <c:gapWidth val="219"/>
        <c:overlap val="-27"/>
        <c:axId val="1162064800"/>
        <c:axId val="1177819648"/>
      </c:barChart>
      <c:catAx>
        <c:axId val="11620648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r>
                  <a:rPr lang="en-US"/>
                  <a:t>Rank Mapping Model</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177819648"/>
        <c:crosses val="autoZero"/>
        <c:auto val="1"/>
        <c:lblAlgn val="ctr"/>
        <c:lblOffset val="100"/>
        <c:noMultiLvlLbl val="0"/>
      </c:catAx>
      <c:valAx>
        <c:axId val="1177819648"/>
        <c:scaling>
          <c:orientation val="minMax"/>
          <c:max val="1.0E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r>
                  <a:rPr lang="en-US"/>
                  <a:t>Lookups per Second</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endParaRPr lang="en-US"/>
            </a:p>
          </c:txPr>
        </c:title>
        <c:numFmt formatCode="[&gt;=1000000]#0,,&quot;M&quot;;[&gt;=1000]#0,&quot;K&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1620648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2">
              <a:lumMod val="10000"/>
            </a:schemeClr>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VC-VCRT</c:v>
                </c:pt>
              </c:strCache>
            </c:strRef>
          </c:tx>
          <c:spPr>
            <a:solidFill>
              <a:schemeClr val="accent1"/>
            </a:solidFill>
            <a:ln>
              <a:noFill/>
            </a:ln>
            <a:effectLst/>
          </c:spPr>
          <c:invertIfNegative val="0"/>
          <c:cat>
            <c:strRef>
              <c:f>Sheet1!$A$2:$A$5</c:f>
              <c:strCache>
                <c:ptCount val="4"/>
                <c:pt idx="0">
                  <c:v>DIRECT</c:v>
                </c:pt>
                <c:pt idx="1">
                  <c:v>OFFSET</c:v>
                </c:pt>
                <c:pt idx="2">
                  <c:v>STRIDE</c:v>
                </c:pt>
                <c:pt idx="3">
                  <c:v>LUT</c:v>
                </c:pt>
              </c:strCache>
            </c:strRef>
          </c:cat>
          <c:val>
            <c:numRef>
              <c:f>Sheet1!$B$2:$B$5</c:f>
              <c:numCache>
                <c:formatCode>General</c:formatCode>
                <c:ptCount val="4"/>
                <c:pt idx="0">
                  <c:v>431419.0</c:v>
                </c:pt>
                <c:pt idx="1">
                  <c:v>463617.1</c:v>
                </c:pt>
                <c:pt idx="2">
                  <c:v>560494.8</c:v>
                </c:pt>
                <c:pt idx="3">
                  <c:v>410039.2</c:v>
                </c:pt>
              </c:numCache>
            </c:numRef>
          </c:val>
        </c:ser>
        <c:ser>
          <c:idx val="1"/>
          <c:order val="1"/>
          <c:tx>
            <c:strRef>
              <c:f>Sheet1!$C$1</c:f>
              <c:strCache>
                <c:ptCount val="1"/>
                <c:pt idx="0">
                  <c:v>AV-Rankmap-switch</c:v>
                </c:pt>
              </c:strCache>
            </c:strRef>
          </c:tx>
          <c:spPr>
            <a:solidFill>
              <a:schemeClr val="accent2"/>
            </a:solidFill>
            <a:ln>
              <a:noFill/>
            </a:ln>
            <a:effectLst/>
          </c:spPr>
          <c:invertIfNegative val="0"/>
          <c:cat>
            <c:strRef>
              <c:f>Sheet1!$A$2:$A$5</c:f>
              <c:strCache>
                <c:ptCount val="4"/>
                <c:pt idx="0">
                  <c:v>DIRECT</c:v>
                </c:pt>
                <c:pt idx="1">
                  <c:v>OFFSET</c:v>
                </c:pt>
                <c:pt idx="2">
                  <c:v>STRIDE</c:v>
                </c:pt>
                <c:pt idx="3">
                  <c:v>LUT</c:v>
                </c:pt>
              </c:strCache>
            </c:strRef>
          </c:cat>
          <c:val>
            <c:numRef>
              <c:f>Sheet1!$C$2:$C$5</c:f>
              <c:numCache>
                <c:formatCode>General</c:formatCode>
                <c:ptCount val="4"/>
                <c:pt idx="0">
                  <c:v>100.7</c:v>
                </c:pt>
                <c:pt idx="1">
                  <c:v>166.0</c:v>
                </c:pt>
                <c:pt idx="2">
                  <c:v>133.2</c:v>
                </c:pt>
                <c:pt idx="3">
                  <c:v>93.1</c:v>
                </c:pt>
              </c:numCache>
            </c:numRef>
          </c:val>
        </c:ser>
        <c:ser>
          <c:idx val="2"/>
          <c:order val="2"/>
          <c:tx>
            <c:strRef>
              <c:f>Sheet1!$D$1</c:f>
              <c:strCache>
                <c:ptCount val="1"/>
                <c:pt idx="0">
                  <c:v>AV-Rankmap-hybrid</c:v>
                </c:pt>
              </c:strCache>
            </c:strRef>
          </c:tx>
          <c:spPr>
            <a:solidFill>
              <a:schemeClr val="accent3"/>
            </a:solidFill>
            <a:ln>
              <a:noFill/>
            </a:ln>
            <a:effectLst/>
          </c:spPr>
          <c:invertIfNegative val="0"/>
          <c:cat>
            <c:strRef>
              <c:f>Sheet1!$A$2:$A$5</c:f>
              <c:strCache>
                <c:ptCount val="4"/>
                <c:pt idx="0">
                  <c:v>DIRECT</c:v>
                </c:pt>
                <c:pt idx="1">
                  <c:v>OFFSET</c:v>
                </c:pt>
                <c:pt idx="2">
                  <c:v>STRIDE</c:v>
                </c:pt>
                <c:pt idx="3">
                  <c:v>LUT</c:v>
                </c:pt>
              </c:strCache>
            </c:strRef>
          </c:cat>
          <c:val>
            <c:numRef>
              <c:f>Sheet1!$D$2:$D$5</c:f>
              <c:numCache>
                <c:formatCode>General</c:formatCode>
                <c:ptCount val="4"/>
                <c:pt idx="0">
                  <c:v>118.0</c:v>
                </c:pt>
                <c:pt idx="1">
                  <c:v>70.8</c:v>
                </c:pt>
                <c:pt idx="2">
                  <c:v>132.6</c:v>
                </c:pt>
                <c:pt idx="3">
                  <c:v>88.0</c:v>
                </c:pt>
              </c:numCache>
            </c:numRef>
          </c:val>
        </c:ser>
        <c:dLbls>
          <c:showLegendKey val="0"/>
          <c:showVal val="0"/>
          <c:showCatName val="0"/>
          <c:showSerName val="0"/>
          <c:showPercent val="0"/>
          <c:showBubbleSize val="0"/>
        </c:dLbls>
        <c:gapWidth val="219"/>
        <c:overlap val="-27"/>
        <c:axId val="1139007136"/>
        <c:axId val="1136481488"/>
      </c:barChart>
      <c:catAx>
        <c:axId val="1139007136"/>
        <c:scaling>
          <c:orientation val="minMax"/>
        </c:scaling>
        <c:delete val="0"/>
        <c:axPos val="b"/>
        <c:title>
          <c:tx>
            <c:rich>
              <a:bodyPr rot="0" vert="horz"/>
              <a:lstStyle/>
              <a:p>
                <a:pPr>
                  <a:defRPr/>
                </a:pPr>
                <a:r>
                  <a:rPr lang="en-US"/>
                  <a:t>Rank Mapping Model</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136481488"/>
        <c:crosses val="autoZero"/>
        <c:auto val="1"/>
        <c:lblAlgn val="ctr"/>
        <c:lblOffset val="100"/>
        <c:noMultiLvlLbl val="0"/>
      </c:catAx>
      <c:valAx>
        <c:axId val="113648148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Number of L1D cache misses (per 32M lookups)</a:t>
                </a:r>
              </a:p>
            </c:rich>
          </c:tx>
          <c:layout/>
          <c:overlay val="0"/>
          <c:spPr>
            <a:noFill/>
            <a:ln>
              <a:noFill/>
            </a:ln>
            <a:effectLst/>
          </c:spPr>
        </c:title>
        <c:numFmt formatCode="[&gt;=1000000]#0,,&quot;M&quot;;[&gt;=1000]#0,&quot;K&quot;;0" sourceLinked="0"/>
        <c:majorTickMark val="none"/>
        <c:minorTickMark val="none"/>
        <c:tickLblPos val="nextTo"/>
        <c:spPr>
          <a:noFill/>
          <a:ln>
            <a:noFill/>
          </a:ln>
          <a:effectLst/>
        </c:spPr>
        <c:txPr>
          <a:bodyPr rot="-60000000" vert="horz"/>
          <a:lstStyle/>
          <a:p>
            <a:pPr>
              <a:defRPr/>
            </a:pPr>
            <a:endParaRPr lang="en-US"/>
          </a:p>
        </c:txPr>
        <c:crossAx val="1139007136"/>
        <c:crosses val="autoZero"/>
        <c:crossBetween val="between"/>
      </c:valAx>
      <c:spPr>
        <a:noFill/>
        <a:ln>
          <a:noFill/>
        </a:ln>
        <a:effectLst/>
      </c:spPr>
    </c:plotArea>
    <c:legend>
      <c:legendPos val="t"/>
      <c:layout/>
      <c:overlay val="0"/>
      <c:spPr>
        <a:noFill/>
        <a:ln>
          <a:noFill/>
        </a:ln>
        <a:effectLst/>
      </c:spPr>
      <c:txPr>
        <a:bodyPr rot="0" vert="horz"/>
        <a:lstStyle/>
        <a:p>
          <a:pPr>
            <a:defRPr/>
          </a:pPr>
          <a:endParaRPr lang="en-US"/>
        </a:p>
      </c:txPr>
    </c:legend>
    <c:plotVisOnly val="1"/>
    <c:dispBlanksAs val="gap"/>
    <c:showDLblsOverMax val="0"/>
  </c:chart>
  <c:spPr>
    <a:noFill/>
    <a:ln>
      <a:noFill/>
    </a:ln>
    <a:effectLst/>
  </c:spPr>
  <c:txPr>
    <a:bodyPr/>
    <a:lstStyle/>
    <a:p>
      <a:pPr>
        <a:defRPr>
          <a:solidFill>
            <a:schemeClr val="bg2">
              <a:lumMod val="10000"/>
            </a:schemeClr>
          </a:solidFil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VC-VCRT</c:v>
                </c:pt>
              </c:strCache>
            </c:strRef>
          </c:tx>
          <c:spPr>
            <a:solidFill>
              <a:schemeClr val="accent1"/>
            </a:solidFill>
            <a:ln>
              <a:noFill/>
            </a:ln>
            <a:effectLst/>
          </c:spPr>
          <c:invertIfNegative val="0"/>
          <c:cat>
            <c:strRef>
              <c:f>Sheet1!$A$2:$A$5</c:f>
              <c:strCache>
                <c:ptCount val="4"/>
                <c:pt idx="0">
                  <c:v>DIRECT</c:v>
                </c:pt>
                <c:pt idx="1">
                  <c:v>OFFSET</c:v>
                </c:pt>
                <c:pt idx="2">
                  <c:v>STRIDE</c:v>
                </c:pt>
                <c:pt idx="3">
                  <c:v>LUT</c:v>
                </c:pt>
              </c:strCache>
            </c:strRef>
          </c:cat>
          <c:val>
            <c:numRef>
              <c:f>Sheet1!$B$2:$B$5</c:f>
              <c:numCache>
                <c:formatCode>General</c:formatCode>
                <c:ptCount val="4"/>
                <c:pt idx="0">
                  <c:v>1.108E7</c:v>
                </c:pt>
                <c:pt idx="1">
                  <c:v>1.108E7</c:v>
                </c:pt>
                <c:pt idx="2">
                  <c:v>1.108E7</c:v>
                </c:pt>
                <c:pt idx="3">
                  <c:v>1.108E7</c:v>
                </c:pt>
              </c:numCache>
            </c:numRef>
          </c:val>
        </c:ser>
        <c:ser>
          <c:idx val="1"/>
          <c:order val="1"/>
          <c:tx>
            <c:strRef>
              <c:f>Sheet1!$C$1</c:f>
              <c:strCache>
                <c:ptCount val="1"/>
                <c:pt idx="0">
                  <c:v>AV-Rankmap-switch</c:v>
                </c:pt>
              </c:strCache>
            </c:strRef>
          </c:tx>
          <c:spPr>
            <a:solidFill>
              <a:schemeClr val="accent2"/>
            </a:solidFill>
            <a:ln>
              <a:noFill/>
            </a:ln>
            <a:effectLst/>
          </c:spPr>
          <c:invertIfNegative val="0"/>
          <c:cat>
            <c:strRef>
              <c:f>Sheet1!$A$2:$A$5</c:f>
              <c:strCache>
                <c:ptCount val="4"/>
                <c:pt idx="0">
                  <c:v>DIRECT</c:v>
                </c:pt>
                <c:pt idx="1">
                  <c:v>OFFSET</c:v>
                </c:pt>
                <c:pt idx="2">
                  <c:v>STRIDE</c:v>
                </c:pt>
                <c:pt idx="3">
                  <c:v>LUT</c:v>
                </c:pt>
              </c:strCache>
            </c:strRef>
          </c:cat>
          <c:val>
            <c:numRef>
              <c:f>Sheet1!$C$2:$C$5</c:f>
              <c:numCache>
                <c:formatCode>General</c:formatCode>
                <c:ptCount val="4"/>
                <c:pt idx="0">
                  <c:v>1.663E7</c:v>
                </c:pt>
                <c:pt idx="1">
                  <c:v>1.548E7</c:v>
                </c:pt>
                <c:pt idx="2">
                  <c:v>1.508E7</c:v>
                </c:pt>
                <c:pt idx="3">
                  <c:v>1.6E7</c:v>
                </c:pt>
              </c:numCache>
            </c:numRef>
          </c:val>
        </c:ser>
        <c:dLbls>
          <c:showLegendKey val="0"/>
          <c:showVal val="0"/>
          <c:showCatName val="0"/>
          <c:showSerName val="0"/>
          <c:showPercent val="0"/>
          <c:showBubbleSize val="0"/>
        </c:dLbls>
        <c:gapWidth val="219"/>
        <c:overlap val="-27"/>
        <c:axId val="1148879632"/>
        <c:axId val="1161634800"/>
      </c:barChart>
      <c:catAx>
        <c:axId val="114887963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r>
                  <a:rPr lang="en-US"/>
                  <a:t>Rank Mapping Model</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161634800"/>
        <c:crosses val="autoZero"/>
        <c:auto val="1"/>
        <c:lblAlgn val="ctr"/>
        <c:lblOffset val="100"/>
        <c:noMultiLvlLbl val="0"/>
      </c:catAx>
      <c:valAx>
        <c:axId val="1161634800"/>
        <c:scaling>
          <c:orientation val="minMax"/>
          <c:max val="2.0E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r>
                  <a:rPr lang="en-US"/>
                  <a:t>Lookups per Second</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endParaRPr lang="en-US"/>
            </a:p>
          </c:txPr>
        </c:title>
        <c:numFmt formatCode="[&gt;=1000000]#0,,&quot;M&quot;;[&gt;=1000]#0,&quot;K&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14887963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2">
              <a:lumMod val="10000"/>
            </a:schemeClr>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AV-Rankmap</c:v>
                </c:pt>
              </c:strCache>
            </c:strRef>
          </c:tx>
          <c:spPr>
            <a:solidFill>
              <a:schemeClr val="accent1"/>
            </a:solidFill>
            <a:ln>
              <a:noFill/>
            </a:ln>
            <a:effectLst/>
          </c:spPr>
          <c:invertIfNegative val="0"/>
          <c:cat>
            <c:strRef>
              <c:f>Sheet1!$A$2:$A$3</c:f>
              <c:strCache>
                <c:ptCount val="2"/>
                <c:pt idx="0">
                  <c:v>medium</c:v>
                </c:pt>
                <c:pt idx="1">
                  <c:v>large</c:v>
                </c:pt>
              </c:strCache>
            </c:strRef>
          </c:cat>
          <c:val>
            <c:numRef>
              <c:f>Sheet1!$B$2:$B$3</c:f>
              <c:numCache>
                <c:formatCode>General</c:formatCode>
                <c:ptCount val="2"/>
                <c:pt idx="0">
                  <c:v>4.199104E6</c:v>
                </c:pt>
                <c:pt idx="1">
                  <c:v>4.2112E6</c:v>
                </c:pt>
              </c:numCache>
            </c:numRef>
          </c:val>
        </c:ser>
        <c:ser>
          <c:idx val="1"/>
          <c:order val="1"/>
          <c:tx>
            <c:strRef>
              <c:f>Sheet1!$C$1</c:f>
              <c:strCache>
                <c:ptCount val="1"/>
                <c:pt idx="0">
                  <c:v>VC-VCRT</c:v>
                </c:pt>
              </c:strCache>
            </c:strRef>
          </c:tx>
          <c:spPr>
            <a:solidFill>
              <a:schemeClr val="accent2"/>
            </a:solidFill>
            <a:ln>
              <a:noFill/>
            </a:ln>
            <a:effectLst/>
          </c:spPr>
          <c:invertIfNegative val="0"/>
          <c:cat>
            <c:strRef>
              <c:f>Sheet1!$A$2:$A$3</c:f>
              <c:strCache>
                <c:ptCount val="2"/>
                <c:pt idx="0">
                  <c:v>medium</c:v>
                </c:pt>
                <c:pt idx="1">
                  <c:v>large</c:v>
                </c:pt>
              </c:strCache>
            </c:strRef>
          </c:cat>
          <c:val>
            <c:numRef>
              <c:f>Sheet1!$C$2:$C$3</c:f>
              <c:numCache>
                <c:formatCode>General</c:formatCode>
                <c:ptCount val="2"/>
                <c:pt idx="0">
                  <c:v>2.62410544E8</c:v>
                </c:pt>
                <c:pt idx="1">
                  <c:v>2.78936544E8</c:v>
                </c:pt>
              </c:numCache>
            </c:numRef>
          </c:val>
        </c:ser>
        <c:dLbls>
          <c:showLegendKey val="0"/>
          <c:showVal val="0"/>
          <c:showCatName val="0"/>
          <c:showSerName val="0"/>
          <c:showPercent val="0"/>
          <c:showBubbleSize val="0"/>
        </c:dLbls>
        <c:gapWidth val="219"/>
        <c:overlap val="-27"/>
        <c:axId val="1119018496"/>
        <c:axId val="1175740528"/>
      </c:barChart>
      <c:catAx>
        <c:axId val="111901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175740528"/>
        <c:crosses val="autoZero"/>
        <c:auto val="1"/>
        <c:lblAlgn val="ctr"/>
        <c:lblOffset val="100"/>
        <c:noMultiLvlLbl val="0"/>
      </c:catAx>
      <c:valAx>
        <c:axId val="1175740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r>
                  <a:rPr lang="en-US"/>
                  <a:t>Memory</a:t>
                </a:r>
                <a:r>
                  <a:rPr lang="zh-CN"/>
                  <a:t> </a:t>
                </a:r>
                <a:r>
                  <a:rPr lang="en-US"/>
                  <a:t>Usage</a:t>
                </a:r>
                <a:r>
                  <a:rPr lang="zh-CN"/>
                  <a:t> </a:t>
                </a:r>
                <a:r>
                  <a:rPr lang="en-US"/>
                  <a:t>(B)</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bg2">
                      <a:lumMod val="10000"/>
                    </a:schemeClr>
                  </a:solidFill>
                  <a:latin typeface="+mn-lt"/>
                  <a:ea typeface="+mn-ea"/>
                  <a:cs typeface="+mn-cs"/>
                </a:defRPr>
              </a:pPr>
              <a:endParaRPr lang="en-US"/>
            </a:p>
          </c:txPr>
        </c:title>
        <c:numFmt formatCode="[&gt;=1048576]#0,,&quot;M&quot;;[&gt;=1024]#0,&quot;K&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crossAx val="1119018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2">
              <a:lumMod val="1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E1A56-3F52-AB48-97AD-7DA9D48F9065}"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B7CA579B-6D3F-3442-8EA4-C8DA43025D73}">
      <dgm:prSet phldrT="[Text]" custT="1"/>
      <dgm:spPr/>
      <dgm:t>
        <a:bodyPr/>
        <a:lstStyle/>
        <a:p>
          <a:r>
            <a:rPr lang="en-US" altLang="zh-CN" sz="2400" dirty="0" smtClean="0"/>
            <a:t>Pros</a:t>
          </a:r>
          <a:endParaRPr lang="en-US" sz="2400" dirty="0"/>
        </a:p>
      </dgm:t>
    </dgm:pt>
    <dgm:pt modelId="{0BB6B014-3F79-1848-87E1-80EF42F84E45}" type="parTrans" cxnId="{1684B3FF-474E-B84C-911C-FE30F5B2500A}">
      <dgm:prSet/>
      <dgm:spPr/>
      <dgm:t>
        <a:bodyPr/>
        <a:lstStyle/>
        <a:p>
          <a:endParaRPr lang="en-US"/>
        </a:p>
      </dgm:t>
    </dgm:pt>
    <dgm:pt modelId="{58447699-C16C-2249-A5BE-C717DC0E9C87}" type="sibTrans" cxnId="{1684B3FF-474E-B84C-911C-FE30F5B2500A}">
      <dgm:prSet/>
      <dgm:spPr/>
      <dgm:t>
        <a:bodyPr/>
        <a:lstStyle/>
        <a:p>
          <a:endParaRPr lang="en-US"/>
        </a:p>
      </dgm:t>
    </dgm:pt>
    <dgm:pt modelId="{E6883DB6-6557-B94F-9C7C-8E0175672A8A}">
      <dgm:prSet phldrT="[Text]" custT="1"/>
      <dgm:spPr/>
      <dgm:t>
        <a:bodyPr/>
        <a:lstStyle/>
        <a:p>
          <a:r>
            <a:rPr lang="en-US" altLang="zh-CN" sz="2000" dirty="0" smtClean="0">
              <a:solidFill>
                <a:schemeClr val="bg2">
                  <a:lumMod val="10000"/>
                </a:schemeClr>
              </a:solidFill>
            </a:rPr>
            <a:t>Support</a:t>
          </a:r>
          <a:r>
            <a:rPr lang="zh-CN" altLang="en-US" sz="2000" dirty="0" smtClean="0">
              <a:solidFill>
                <a:schemeClr val="bg2">
                  <a:lumMod val="10000"/>
                </a:schemeClr>
              </a:solidFill>
            </a:rPr>
            <a:t> </a:t>
          </a:r>
          <a:r>
            <a:rPr lang="en-US" altLang="zh-CN" sz="2000" dirty="0" smtClean="0">
              <a:solidFill>
                <a:schemeClr val="bg2">
                  <a:lumMod val="10000"/>
                </a:schemeClr>
              </a:solidFill>
            </a:rPr>
            <a:t>any</a:t>
          </a:r>
          <a:r>
            <a:rPr lang="zh-CN" altLang="en-US" sz="2000" dirty="0" smtClean="0">
              <a:solidFill>
                <a:schemeClr val="bg2">
                  <a:lumMod val="10000"/>
                </a:schemeClr>
              </a:solidFill>
            </a:rPr>
            <a:t> </a:t>
          </a:r>
          <a:r>
            <a:rPr lang="en-US" altLang="zh-CN" sz="2000" dirty="0" smtClean="0">
              <a:solidFill>
                <a:schemeClr val="bg2">
                  <a:lumMod val="10000"/>
                </a:schemeClr>
              </a:solidFill>
            </a:rPr>
            <a:t>group</a:t>
          </a:r>
          <a:r>
            <a:rPr lang="zh-CN" altLang="en-US" sz="2000" dirty="0" smtClean="0">
              <a:solidFill>
                <a:schemeClr val="bg2">
                  <a:lumMod val="10000"/>
                </a:schemeClr>
              </a:solidFill>
            </a:rPr>
            <a:t> </a:t>
          </a:r>
          <a:r>
            <a:rPr lang="en-US" altLang="zh-CN" sz="2000" dirty="0" smtClean="0">
              <a:solidFill>
                <a:schemeClr val="bg2">
                  <a:lumMod val="10000"/>
                </a:schemeClr>
              </a:solidFill>
            </a:rPr>
            <a:t>with</a:t>
          </a:r>
          <a:r>
            <a:rPr lang="zh-CN" altLang="en-US" sz="2000" dirty="0" smtClean="0">
              <a:solidFill>
                <a:schemeClr val="bg2">
                  <a:lumMod val="10000"/>
                </a:schemeClr>
              </a:solidFill>
            </a:rPr>
            <a:t> </a:t>
          </a:r>
          <a:r>
            <a:rPr lang="en-US" altLang="zh-CN" sz="2000" dirty="0" smtClean="0">
              <a:solidFill>
                <a:schemeClr val="bg2">
                  <a:lumMod val="10000"/>
                </a:schemeClr>
              </a:solidFill>
            </a:rPr>
            <a:t>arbitrary</a:t>
          </a:r>
          <a:r>
            <a:rPr lang="zh-CN" altLang="en-US" sz="2000" dirty="0" smtClean="0">
              <a:solidFill>
                <a:schemeClr val="bg2">
                  <a:lumMod val="10000"/>
                </a:schemeClr>
              </a:solidFill>
            </a:rPr>
            <a:t> </a:t>
          </a:r>
          <a:r>
            <a:rPr lang="en-US" altLang="zh-CN" sz="2000" dirty="0" smtClean="0">
              <a:solidFill>
                <a:schemeClr val="bg2">
                  <a:lumMod val="10000"/>
                </a:schemeClr>
              </a:solidFill>
            </a:rPr>
            <a:t>rank</a:t>
          </a:r>
          <a:r>
            <a:rPr lang="zh-CN" altLang="en-US" sz="2000" dirty="0" smtClean="0">
              <a:solidFill>
                <a:schemeClr val="bg2">
                  <a:lumMod val="10000"/>
                </a:schemeClr>
              </a:solidFill>
            </a:rPr>
            <a:t> </a:t>
          </a:r>
          <a:r>
            <a:rPr lang="en-US" altLang="zh-CN" sz="2000" dirty="0" smtClean="0">
              <a:solidFill>
                <a:schemeClr val="bg2">
                  <a:lumMod val="10000"/>
                </a:schemeClr>
              </a:solidFill>
            </a:rPr>
            <a:t>order</a:t>
          </a:r>
          <a:endParaRPr lang="en-US" sz="2000" dirty="0">
            <a:solidFill>
              <a:schemeClr val="bg2">
                <a:lumMod val="10000"/>
              </a:schemeClr>
            </a:solidFill>
          </a:endParaRPr>
        </a:p>
      </dgm:t>
    </dgm:pt>
    <dgm:pt modelId="{4D24189C-E0F5-E74E-9314-FDFF4B179C6A}" type="parTrans" cxnId="{738FDA16-6025-5945-9293-5AEC3B8FF8B5}">
      <dgm:prSet/>
      <dgm:spPr/>
      <dgm:t>
        <a:bodyPr/>
        <a:lstStyle/>
        <a:p>
          <a:endParaRPr lang="en-US"/>
        </a:p>
      </dgm:t>
    </dgm:pt>
    <dgm:pt modelId="{4A4157FC-16B9-8B43-805C-D36FA0C08711}" type="sibTrans" cxnId="{738FDA16-6025-5945-9293-5AEC3B8FF8B5}">
      <dgm:prSet/>
      <dgm:spPr/>
      <dgm:t>
        <a:bodyPr/>
        <a:lstStyle/>
        <a:p>
          <a:endParaRPr lang="en-US"/>
        </a:p>
      </dgm:t>
    </dgm:pt>
    <dgm:pt modelId="{75BE00F8-3254-4242-A7E4-44EE2D90FEBE}">
      <dgm:prSet phldrT="[Text]" custT="1"/>
      <dgm:spPr/>
      <dgm:t>
        <a:bodyPr/>
        <a:lstStyle/>
        <a:p>
          <a:r>
            <a:rPr lang="en-US" altLang="zh-CN" sz="2400" dirty="0" smtClean="0"/>
            <a:t>Cons</a:t>
          </a:r>
          <a:endParaRPr lang="en-US" sz="2400" dirty="0"/>
        </a:p>
      </dgm:t>
    </dgm:pt>
    <dgm:pt modelId="{FD1FCE06-318C-EF4D-A7EF-5521D3598DF8}" type="parTrans" cxnId="{394C6B79-5656-904D-954C-B607505B58A1}">
      <dgm:prSet/>
      <dgm:spPr/>
      <dgm:t>
        <a:bodyPr/>
        <a:lstStyle/>
        <a:p>
          <a:endParaRPr lang="en-US"/>
        </a:p>
      </dgm:t>
    </dgm:pt>
    <dgm:pt modelId="{08AD3C99-5454-A64B-A686-399B49BF614A}" type="sibTrans" cxnId="{394C6B79-5656-904D-954C-B607505B58A1}">
      <dgm:prSet/>
      <dgm:spPr/>
      <dgm:t>
        <a:bodyPr/>
        <a:lstStyle/>
        <a:p>
          <a:endParaRPr lang="en-US"/>
        </a:p>
      </dgm:t>
    </dgm:pt>
    <dgm:pt modelId="{3E515BDF-CB46-5C42-8166-292AD8DC0920}">
      <dgm:prSet phldrT="[Text]" custT="1"/>
      <dgm:spPr/>
      <dgm:t>
        <a:bodyPr/>
        <a:lstStyle/>
        <a:p>
          <a:r>
            <a:rPr lang="en-US" altLang="zh-CN" sz="2000" dirty="0" smtClean="0">
              <a:solidFill>
                <a:schemeClr val="bg2">
                  <a:lumMod val="10000"/>
                </a:schemeClr>
              </a:solidFill>
            </a:rPr>
            <a:t>Fat</a:t>
          </a:r>
          <a:r>
            <a:rPr lang="zh-CN" altLang="en-US" sz="2000" dirty="0" smtClean="0">
              <a:solidFill>
                <a:schemeClr val="bg2">
                  <a:lumMod val="10000"/>
                </a:schemeClr>
              </a:solidFill>
            </a:rPr>
            <a:t> </a:t>
          </a:r>
          <a:r>
            <a:rPr lang="en-US" altLang="zh-CN" sz="2000" dirty="0" smtClean="0">
              <a:solidFill>
                <a:schemeClr val="bg2">
                  <a:lumMod val="10000"/>
                </a:schemeClr>
              </a:solidFill>
            </a:rPr>
            <a:t>VC</a:t>
          </a:r>
          <a:r>
            <a:rPr lang="zh-CN" altLang="en-US" sz="2000" dirty="0" smtClean="0">
              <a:solidFill>
                <a:schemeClr val="bg2">
                  <a:lumMod val="10000"/>
                </a:schemeClr>
              </a:solidFill>
            </a:rPr>
            <a:t> </a:t>
          </a:r>
          <a:r>
            <a:rPr lang="en-US" altLang="zh-CN" sz="2000" dirty="0" smtClean="0">
              <a:solidFill>
                <a:schemeClr val="bg2">
                  <a:lumMod val="10000"/>
                </a:schemeClr>
              </a:solidFill>
            </a:rPr>
            <a:t>=</a:t>
          </a:r>
          <a:r>
            <a:rPr lang="zh-CN" altLang="en-US" sz="2000" dirty="0" smtClean="0">
              <a:solidFill>
                <a:schemeClr val="bg2">
                  <a:lumMod val="10000"/>
                </a:schemeClr>
              </a:solidFill>
            </a:rPr>
            <a:t> </a:t>
          </a:r>
          <a:r>
            <a:rPr lang="en-US" altLang="zh-CN" sz="2000" dirty="0" smtClean="0">
              <a:solidFill>
                <a:schemeClr val="bg2">
                  <a:lumMod val="10000"/>
                </a:schemeClr>
              </a:solidFill>
            </a:rPr>
            <a:t>Uses</a:t>
          </a:r>
          <a:r>
            <a:rPr lang="zh-CN" altLang="en-US" sz="2000" dirty="0" smtClean="0">
              <a:solidFill>
                <a:schemeClr val="bg2">
                  <a:lumMod val="10000"/>
                </a:schemeClr>
              </a:solidFill>
            </a:rPr>
            <a:t> </a:t>
          </a:r>
          <a:r>
            <a:rPr lang="en-US" altLang="zh-CN" sz="2000" dirty="0" smtClean="0">
              <a:solidFill>
                <a:schemeClr val="bg2">
                  <a:lumMod val="10000"/>
                </a:schemeClr>
              </a:solidFill>
            </a:rPr>
            <a:t>more</a:t>
          </a:r>
          <a:r>
            <a:rPr lang="zh-CN" altLang="en-US" sz="2000" dirty="0" smtClean="0">
              <a:solidFill>
                <a:schemeClr val="bg2">
                  <a:lumMod val="10000"/>
                </a:schemeClr>
              </a:solidFill>
            </a:rPr>
            <a:t> </a:t>
          </a:r>
          <a:r>
            <a:rPr lang="en-US" altLang="zh-CN" sz="2000" dirty="0" smtClean="0">
              <a:solidFill>
                <a:schemeClr val="bg2">
                  <a:lumMod val="10000"/>
                </a:schemeClr>
              </a:solidFill>
            </a:rPr>
            <a:t>memory</a:t>
          </a:r>
          <a:endParaRPr lang="en-US" sz="2000" dirty="0">
            <a:solidFill>
              <a:schemeClr val="bg2">
                <a:lumMod val="10000"/>
              </a:schemeClr>
            </a:solidFill>
          </a:endParaRPr>
        </a:p>
      </dgm:t>
    </dgm:pt>
    <dgm:pt modelId="{03774F76-23C3-F24D-8F9D-A630322DD230}" type="parTrans" cxnId="{B29A53FD-3901-4748-8F2D-8BC4C6006062}">
      <dgm:prSet/>
      <dgm:spPr/>
      <dgm:t>
        <a:bodyPr/>
        <a:lstStyle/>
        <a:p>
          <a:endParaRPr lang="en-US"/>
        </a:p>
      </dgm:t>
    </dgm:pt>
    <dgm:pt modelId="{BC9138E9-E12F-BE46-8127-B27C404ECD19}" type="sibTrans" cxnId="{B29A53FD-3901-4748-8F2D-8BC4C6006062}">
      <dgm:prSet/>
      <dgm:spPr/>
      <dgm:t>
        <a:bodyPr/>
        <a:lstStyle/>
        <a:p>
          <a:endParaRPr lang="en-US"/>
        </a:p>
      </dgm:t>
    </dgm:pt>
    <dgm:pt modelId="{0D4E2EB6-8EE5-9D4E-B07E-E4E4558CED05}">
      <dgm:prSet phldrT="[Text]" custT="1"/>
      <dgm:spPr/>
      <dgm:t>
        <a:bodyPr/>
        <a:lstStyle/>
        <a:p>
          <a:r>
            <a:rPr lang="en-US" altLang="zh-CN" sz="2000" dirty="0" smtClean="0">
              <a:solidFill>
                <a:schemeClr val="bg2">
                  <a:lumMod val="10000"/>
                </a:schemeClr>
              </a:solidFill>
            </a:rPr>
            <a:t>Simple</a:t>
          </a:r>
          <a:r>
            <a:rPr lang="zh-CN" altLang="en-US" sz="2000" dirty="0" smtClean="0">
              <a:solidFill>
                <a:schemeClr val="bg2">
                  <a:lumMod val="10000"/>
                </a:schemeClr>
              </a:solidFill>
            </a:rPr>
            <a:t> </a:t>
          </a:r>
          <a:r>
            <a:rPr lang="en-US" altLang="zh-CN" sz="2000" dirty="0" smtClean="0">
              <a:solidFill>
                <a:schemeClr val="bg2">
                  <a:lumMod val="10000"/>
                </a:schemeClr>
              </a:solidFill>
            </a:rPr>
            <a:t>rank-address</a:t>
          </a:r>
          <a:r>
            <a:rPr lang="zh-CN" altLang="en-US" sz="2000" dirty="0" smtClean="0">
              <a:solidFill>
                <a:schemeClr val="bg2">
                  <a:lumMod val="10000"/>
                </a:schemeClr>
              </a:solidFill>
            </a:rPr>
            <a:t> </a:t>
          </a:r>
          <a:r>
            <a:rPr lang="en-US" altLang="zh-CN" sz="2000" dirty="0" smtClean="0">
              <a:solidFill>
                <a:schemeClr val="bg2">
                  <a:lumMod val="10000"/>
                </a:schemeClr>
              </a:solidFill>
            </a:rPr>
            <a:t>=</a:t>
          </a:r>
          <a:r>
            <a:rPr lang="zh-CN" altLang="en-US" sz="2000" dirty="0" smtClean="0">
              <a:solidFill>
                <a:schemeClr val="bg2">
                  <a:lumMod val="10000"/>
                </a:schemeClr>
              </a:solidFill>
            </a:rPr>
            <a:t> </a:t>
          </a:r>
          <a:r>
            <a:rPr lang="en-US" altLang="zh-CN" sz="2000" dirty="0" smtClean="0">
              <a:solidFill>
                <a:schemeClr val="bg2">
                  <a:lumMod val="10000"/>
                </a:schemeClr>
              </a:solidFill>
            </a:rPr>
            <a:t>Less</a:t>
          </a:r>
          <a:r>
            <a:rPr lang="zh-CN" altLang="en-US" sz="2000" dirty="0" smtClean="0">
              <a:solidFill>
                <a:schemeClr val="bg2">
                  <a:lumMod val="10000"/>
                </a:schemeClr>
              </a:solidFill>
            </a:rPr>
            <a:t> </a:t>
          </a:r>
          <a:r>
            <a:rPr lang="en-US" altLang="zh-CN" sz="2000" dirty="0" smtClean="0">
              <a:solidFill>
                <a:schemeClr val="bg2">
                  <a:lumMod val="10000"/>
                </a:schemeClr>
              </a:solidFill>
            </a:rPr>
            <a:t>overhead</a:t>
          </a:r>
          <a:r>
            <a:rPr lang="zh-CN" altLang="en-US" sz="2000" dirty="0" smtClean="0">
              <a:solidFill>
                <a:schemeClr val="bg2">
                  <a:lumMod val="10000"/>
                </a:schemeClr>
              </a:solidFill>
            </a:rPr>
            <a:t> </a:t>
          </a:r>
          <a:r>
            <a:rPr lang="en-US" altLang="zh-CN" sz="2000" dirty="0" smtClean="0">
              <a:solidFill>
                <a:schemeClr val="bg2">
                  <a:lumMod val="10000"/>
                </a:schemeClr>
              </a:solidFill>
            </a:rPr>
            <a:t>on</a:t>
          </a:r>
          <a:r>
            <a:rPr lang="zh-CN" altLang="en-US" sz="2000" dirty="0" smtClean="0">
              <a:solidFill>
                <a:schemeClr val="bg2">
                  <a:lumMod val="10000"/>
                </a:schemeClr>
              </a:solidFill>
            </a:rPr>
            <a:t> </a:t>
          </a:r>
          <a:r>
            <a:rPr lang="en-US" altLang="zh-CN" sz="2000" dirty="0" smtClean="0">
              <a:solidFill>
                <a:schemeClr val="bg2">
                  <a:lumMod val="10000"/>
                </a:schemeClr>
              </a:solidFill>
            </a:rPr>
            <a:t>performance</a:t>
          </a:r>
          <a:r>
            <a:rPr lang="zh-CN" altLang="en-US" sz="2000" dirty="0" smtClean="0">
              <a:solidFill>
                <a:schemeClr val="bg2">
                  <a:lumMod val="10000"/>
                </a:schemeClr>
              </a:solidFill>
            </a:rPr>
            <a:t> </a:t>
          </a:r>
          <a:r>
            <a:rPr lang="en-US" altLang="zh-CN" sz="2000" dirty="0" smtClean="0">
              <a:solidFill>
                <a:schemeClr val="bg2">
                  <a:lumMod val="10000"/>
                </a:schemeClr>
              </a:solidFill>
            </a:rPr>
            <a:t>critical</a:t>
          </a:r>
          <a:r>
            <a:rPr lang="zh-CN" altLang="en-US" sz="2000" dirty="0" smtClean="0">
              <a:solidFill>
                <a:schemeClr val="bg2">
                  <a:lumMod val="10000"/>
                </a:schemeClr>
              </a:solidFill>
            </a:rPr>
            <a:t> </a:t>
          </a:r>
          <a:r>
            <a:rPr lang="en-US" altLang="zh-CN" sz="2000" dirty="0" smtClean="0">
              <a:solidFill>
                <a:schemeClr val="bg2">
                  <a:lumMod val="10000"/>
                </a:schemeClr>
              </a:solidFill>
            </a:rPr>
            <a:t>path</a:t>
          </a:r>
          <a:r>
            <a:rPr lang="zh-CN" altLang="en-US" sz="2000" dirty="0" smtClean="0">
              <a:solidFill>
                <a:schemeClr val="bg2">
                  <a:lumMod val="10000"/>
                </a:schemeClr>
              </a:solidFill>
            </a:rPr>
            <a:t> </a:t>
          </a:r>
          <a:r>
            <a:rPr lang="en-US" altLang="zh-CN" sz="2000" dirty="0" smtClean="0">
              <a:solidFill>
                <a:schemeClr val="bg2">
                  <a:lumMod val="10000"/>
                </a:schemeClr>
              </a:solidFill>
            </a:rPr>
            <a:t>(</a:t>
          </a:r>
          <a:r>
            <a:rPr lang="en-US" altLang="zh-CN" sz="2000" b="1" dirty="0" smtClean="0">
              <a:solidFill>
                <a:schemeClr val="bg2">
                  <a:lumMod val="10000"/>
                </a:schemeClr>
              </a:solidFill>
            </a:rPr>
            <a:t>constant</a:t>
          </a:r>
          <a:r>
            <a:rPr lang="zh-CN" altLang="en-US" sz="2000" b="1" dirty="0" smtClean="0">
              <a:solidFill>
                <a:schemeClr val="bg2">
                  <a:lumMod val="10000"/>
                </a:schemeClr>
              </a:solidFill>
            </a:rPr>
            <a:t> </a:t>
          </a:r>
          <a:r>
            <a:rPr lang="en-US" altLang="zh-CN" sz="2000" b="1" dirty="0" smtClean="0">
              <a:solidFill>
                <a:schemeClr val="bg2">
                  <a:lumMod val="10000"/>
                </a:schemeClr>
              </a:solidFill>
            </a:rPr>
            <a:t>cost</a:t>
          </a:r>
          <a:r>
            <a:rPr lang="zh-CN" altLang="en-US" sz="2000" b="1" dirty="0" smtClean="0">
              <a:solidFill>
                <a:schemeClr val="bg2">
                  <a:lumMod val="10000"/>
                </a:schemeClr>
              </a:solidFill>
            </a:rPr>
            <a:t> </a:t>
          </a:r>
          <a:r>
            <a:rPr lang="en-US" altLang="zh-CN" sz="2000" b="1" dirty="0" smtClean="0">
              <a:solidFill>
                <a:schemeClr val="bg2">
                  <a:lumMod val="10000"/>
                </a:schemeClr>
              </a:solidFill>
            </a:rPr>
            <a:t>for</a:t>
          </a:r>
          <a:r>
            <a:rPr lang="zh-CN" altLang="en-US" sz="2000" b="1" dirty="0" smtClean="0">
              <a:solidFill>
                <a:schemeClr val="bg2">
                  <a:lumMod val="10000"/>
                </a:schemeClr>
              </a:solidFill>
            </a:rPr>
            <a:t> </a:t>
          </a:r>
          <a:r>
            <a:rPr lang="en-US" altLang="zh-CN" sz="2000" b="1" dirty="0" smtClean="0">
              <a:solidFill>
                <a:schemeClr val="bg2">
                  <a:lumMod val="10000"/>
                </a:schemeClr>
              </a:solidFill>
            </a:rPr>
            <a:t>lookup</a:t>
          </a:r>
          <a:r>
            <a:rPr lang="en-US" altLang="zh-CN" sz="2000" dirty="0" smtClean="0">
              <a:solidFill>
                <a:schemeClr val="bg2">
                  <a:lumMod val="10000"/>
                </a:schemeClr>
              </a:solidFill>
            </a:rPr>
            <a:t>)</a:t>
          </a:r>
          <a:endParaRPr lang="en-US" sz="2000" dirty="0">
            <a:solidFill>
              <a:schemeClr val="bg2">
                <a:lumMod val="10000"/>
              </a:schemeClr>
            </a:solidFill>
          </a:endParaRPr>
        </a:p>
      </dgm:t>
    </dgm:pt>
    <dgm:pt modelId="{938AB3EA-F91D-1642-9D2B-73709BB4DED8}" type="parTrans" cxnId="{C6D051B4-C4DF-FB43-A73E-BCB53F823EF6}">
      <dgm:prSet/>
      <dgm:spPr/>
      <dgm:t>
        <a:bodyPr/>
        <a:lstStyle/>
        <a:p>
          <a:endParaRPr lang="en-US"/>
        </a:p>
      </dgm:t>
    </dgm:pt>
    <dgm:pt modelId="{166C80E3-B54D-D74E-A9C4-BD65A3720453}" type="sibTrans" cxnId="{C6D051B4-C4DF-FB43-A73E-BCB53F823EF6}">
      <dgm:prSet/>
      <dgm:spPr/>
      <dgm:t>
        <a:bodyPr/>
        <a:lstStyle/>
        <a:p>
          <a:endParaRPr lang="en-US"/>
        </a:p>
      </dgm:t>
    </dgm:pt>
    <dgm:pt modelId="{8AD70722-A318-2D43-8627-54229A1EB654}">
      <dgm:prSet phldrT="[Text]" custT="1"/>
      <dgm:spPr/>
      <dgm:t>
        <a:bodyPr/>
        <a:lstStyle/>
        <a:p>
          <a:r>
            <a:rPr lang="en-US" altLang="zh-CN" sz="2000" dirty="0" smtClean="0">
              <a:solidFill>
                <a:schemeClr val="bg2">
                  <a:lumMod val="10000"/>
                </a:schemeClr>
              </a:solidFill>
            </a:rPr>
            <a:t>Fat</a:t>
          </a:r>
          <a:r>
            <a:rPr lang="zh-CN" altLang="en-US" sz="2000" dirty="0" smtClean="0">
              <a:solidFill>
                <a:schemeClr val="bg2">
                  <a:lumMod val="10000"/>
                </a:schemeClr>
              </a:solidFill>
            </a:rPr>
            <a:t> </a:t>
          </a:r>
          <a:r>
            <a:rPr lang="en-US" altLang="zh-CN" sz="2000" dirty="0" smtClean="0">
              <a:solidFill>
                <a:schemeClr val="bg2">
                  <a:lumMod val="10000"/>
                </a:schemeClr>
              </a:solidFill>
            </a:rPr>
            <a:t>VC</a:t>
          </a:r>
          <a:r>
            <a:rPr lang="zh-CN" altLang="en-US" sz="2000" dirty="0" smtClean="0">
              <a:solidFill>
                <a:schemeClr val="bg2">
                  <a:lumMod val="10000"/>
                </a:schemeClr>
              </a:solidFill>
            </a:rPr>
            <a:t> </a:t>
          </a:r>
          <a:r>
            <a:rPr lang="en-US" altLang="zh-CN" sz="2000" dirty="0" smtClean="0">
              <a:solidFill>
                <a:schemeClr val="bg2">
                  <a:lumMod val="10000"/>
                </a:schemeClr>
              </a:solidFill>
            </a:rPr>
            <a:t>=</a:t>
          </a:r>
          <a:r>
            <a:rPr lang="zh-CN" altLang="en-US" sz="2000" dirty="0" smtClean="0">
              <a:solidFill>
                <a:schemeClr val="bg2">
                  <a:lumMod val="10000"/>
                </a:schemeClr>
              </a:solidFill>
            </a:rPr>
            <a:t> </a:t>
          </a:r>
          <a:r>
            <a:rPr lang="en-US" altLang="zh-CN" sz="2000" dirty="0" smtClean="0">
              <a:solidFill>
                <a:schemeClr val="bg2">
                  <a:lumMod val="10000"/>
                </a:schemeClr>
              </a:solidFill>
            </a:rPr>
            <a:t>Less</a:t>
          </a:r>
          <a:r>
            <a:rPr lang="zh-CN" altLang="en-US" sz="2000" dirty="0" smtClean="0">
              <a:solidFill>
                <a:schemeClr val="bg2">
                  <a:lumMod val="10000"/>
                </a:schemeClr>
              </a:solidFill>
            </a:rPr>
            <a:t> </a:t>
          </a:r>
          <a:r>
            <a:rPr lang="en-US" altLang="zh-CN" sz="2000" dirty="0" smtClean="0">
              <a:solidFill>
                <a:schemeClr val="bg2">
                  <a:lumMod val="10000"/>
                </a:schemeClr>
              </a:solidFill>
            </a:rPr>
            <a:t>memory</a:t>
          </a:r>
          <a:r>
            <a:rPr lang="zh-CN" altLang="en-US" sz="2000" dirty="0" smtClean="0">
              <a:solidFill>
                <a:schemeClr val="bg2">
                  <a:lumMod val="10000"/>
                </a:schemeClr>
              </a:solidFill>
            </a:rPr>
            <a:t> </a:t>
          </a:r>
          <a:r>
            <a:rPr lang="en-US" altLang="zh-CN" sz="2000" dirty="0" smtClean="0">
              <a:solidFill>
                <a:schemeClr val="bg2">
                  <a:lumMod val="10000"/>
                </a:schemeClr>
              </a:solidFill>
            </a:rPr>
            <a:t>dereference</a:t>
          </a:r>
          <a:endParaRPr lang="en-US" sz="2000" dirty="0">
            <a:solidFill>
              <a:schemeClr val="bg2">
                <a:lumMod val="10000"/>
              </a:schemeClr>
            </a:solidFill>
          </a:endParaRPr>
        </a:p>
      </dgm:t>
    </dgm:pt>
    <dgm:pt modelId="{6349627B-25D4-014F-917D-323C8FD11F56}" type="parTrans" cxnId="{814EC06B-BE29-D540-9B18-55E1F3CA943C}">
      <dgm:prSet/>
      <dgm:spPr/>
      <dgm:t>
        <a:bodyPr/>
        <a:lstStyle/>
        <a:p>
          <a:endParaRPr lang="en-US"/>
        </a:p>
      </dgm:t>
    </dgm:pt>
    <dgm:pt modelId="{6B9F14E9-3639-764D-A541-06D2F7ECDD86}" type="sibTrans" cxnId="{814EC06B-BE29-D540-9B18-55E1F3CA943C}">
      <dgm:prSet/>
      <dgm:spPr/>
      <dgm:t>
        <a:bodyPr/>
        <a:lstStyle/>
        <a:p>
          <a:endParaRPr lang="en-US"/>
        </a:p>
      </dgm:t>
    </dgm:pt>
    <dgm:pt modelId="{FBD60F5A-5B2D-1242-807E-6EFBA485F64C}">
      <dgm:prSet phldrT="[Text]" custT="1"/>
      <dgm:spPr/>
      <dgm:t>
        <a:bodyPr/>
        <a:lstStyle/>
        <a:p>
          <a:r>
            <a:rPr lang="en-US" altLang="zh-CN" sz="2000" dirty="0" smtClean="0">
              <a:solidFill>
                <a:schemeClr val="bg2">
                  <a:lumMod val="10000"/>
                </a:schemeClr>
              </a:solidFill>
            </a:rPr>
            <a:t>O(P)</a:t>
          </a:r>
          <a:r>
            <a:rPr lang="zh-CN" altLang="en-US" sz="2000" dirty="0" smtClean="0">
              <a:solidFill>
                <a:schemeClr val="bg2">
                  <a:lumMod val="10000"/>
                </a:schemeClr>
              </a:solidFill>
            </a:rPr>
            <a:t> </a:t>
          </a:r>
          <a:r>
            <a:rPr lang="en-US" altLang="zh-CN" sz="2000" dirty="0" smtClean="0">
              <a:solidFill>
                <a:schemeClr val="bg2">
                  <a:lumMod val="10000"/>
                </a:schemeClr>
              </a:solidFill>
            </a:rPr>
            <a:t>memory</a:t>
          </a:r>
          <a:r>
            <a:rPr lang="zh-CN" altLang="en-US" sz="2000" dirty="0" smtClean="0">
              <a:solidFill>
                <a:schemeClr val="bg2">
                  <a:lumMod val="10000"/>
                </a:schemeClr>
              </a:solidFill>
            </a:rPr>
            <a:t> </a:t>
          </a:r>
          <a:r>
            <a:rPr lang="en-US" altLang="zh-CN" sz="2000" dirty="0" smtClean="0">
              <a:solidFill>
                <a:schemeClr val="bg2">
                  <a:lumMod val="10000"/>
                </a:schemeClr>
              </a:solidFill>
            </a:rPr>
            <a:t>for</a:t>
          </a:r>
          <a:r>
            <a:rPr lang="zh-CN" altLang="en-US" sz="2000" dirty="0" smtClean="0">
              <a:solidFill>
                <a:schemeClr val="bg2">
                  <a:lumMod val="10000"/>
                </a:schemeClr>
              </a:solidFill>
            </a:rPr>
            <a:t> </a:t>
          </a:r>
          <a:r>
            <a:rPr lang="en-US" altLang="zh-CN" sz="2000" dirty="0" smtClean="0">
              <a:solidFill>
                <a:schemeClr val="bg2">
                  <a:lumMod val="10000"/>
                </a:schemeClr>
              </a:solidFill>
            </a:rPr>
            <a:t>VCs</a:t>
          </a:r>
          <a:r>
            <a:rPr lang="zh-CN" altLang="en-US" sz="2000" dirty="0" smtClean="0">
              <a:solidFill>
                <a:schemeClr val="bg2">
                  <a:lumMod val="10000"/>
                </a:schemeClr>
              </a:solidFill>
            </a:rPr>
            <a:t> </a:t>
          </a:r>
          <a:r>
            <a:rPr lang="en-US" altLang="zh-CN" sz="2000" dirty="0" smtClean="0">
              <a:solidFill>
                <a:schemeClr val="bg2">
                  <a:lumMod val="10000"/>
                </a:schemeClr>
              </a:solidFill>
            </a:rPr>
            <a:t>(for</a:t>
          </a:r>
          <a:r>
            <a:rPr lang="zh-CN" altLang="en-US" sz="2000" dirty="0" smtClean="0">
              <a:solidFill>
                <a:schemeClr val="bg2">
                  <a:lumMod val="10000"/>
                </a:schemeClr>
              </a:solidFill>
            </a:rPr>
            <a:t> </a:t>
          </a:r>
          <a:r>
            <a:rPr lang="en-US" altLang="zh-CN" sz="2000" dirty="0" smtClean="0">
              <a:solidFill>
                <a:schemeClr val="bg2">
                  <a:lumMod val="10000"/>
                </a:schemeClr>
              </a:solidFill>
            </a:rPr>
            <a:t>P</a:t>
          </a:r>
          <a:r>
            <a:rPr lang="zh-CN" altLang="en-US" sz="2000" dirty="0" smtClean="0">
              <a:solidFill>
                <a:schemeClr val="bg2">
                  <a:lumMod val="10000"/>
                </a:schemeClr>
              </a:solidFill>
            </a:rPr>
            <a:t> </a:t>
          </a:r>
          <a:r>
            <a:rPr lang="en-US" altLang="zh-CN" sz="2000" dirty="0" smtClean="0">
              <a:solidFill>
                <a:schemeClr val="bg2">
                  <a:lumMod val="10000"/>
                </a:schemeClr>
              </a:solidFill>
            </a:rPr>
            <a:t>processes)</a:t>
          </a:r>
          <a:endParaRPr lang="en-US" sz="2000" dirty="0">
            <a:solidFill>
              <a:schemeClr val="bg2">
                <a:lumMod val="10000"/>
              </a:schemeClr>
            </a:solidFill>
          </a:endParaRPr>
        </a:p>
      </dgm:t>
    </dgm:pt>
    <dgm:pt modelId="{1FBB60F3-EC90-FE4F-96E0-9A9E083456A6}" type="parTrans" cxnId="{5FA85FDF-EA84-5B43-887E-D48170BB914E}">
      <dgm:prSet/>
      <dgm:spPr/>
      <dgm:t>
        <a:bodyPr/>
        <a:lstStyle/>
        <a:p>
          <a:endParaRPr lang="en-US"/>
        </a:p>
      </dgm:t>
    </dgm:pt>
    <dgm:pt modelId="{C3274B57-08E2-E841-8307-089005604C06}" type="sibTrans" cxnId="{5FA85FDF-EA84-5B43-887E-D48170BB914E}">
      <dgm:prSet/>
      <dgm:spPr/>
      <dgm:t>
        <a:bodyPr/>
        <a:lstStyle/>
        <a:p>
          <a:endParaRPr lang="en-US"/>
        </a:p>
      </dgm:t>
    </dgm:pt>
    <dgm:pt modelId="{F17F96E3-4D5F-BC46-97D3-35BAAB0AC215}">
      <dgm:prSet phldrT="[Text]" custT="1"/>
      <dgm:spPr/>
      <dgm:t>
        <a:bodyPr/>
        <a:lstStyle/>
        <a:p>
          <a:r>
            <a:rPr lang="en-US" altLang="zh-CN" sz="2000" dirty="0" smtClean="0">
              <a:solidFill>
                <a:schemeClr val="bg2">
                  <a:lumMod val="10000"/>
                </a:schemeClr>
              </a:solidFill>
            </a:rPr>
            <a:t>O(</a:t>
          </a:r>
          <a:r>
            <a:rPr lang="en-US" altLang="zh-CN" sz="2000" dirty="0" err="1" smtClean="0">
              <a:solidFill>
                <a:schemeClr val="bg2">
                  <a:lumMod val="10000"/>
                </a:schemeClr>
              </a:solidFill>
            </a:rPr>
            <a:t>nP</a:t>
          </a:r>
          <a:r>
            <a:rPr lang="en-US" altLang="zh-CN" sz="2000" dirty="0" smtClean="0">
              <a:solidFill>
                <a:schemeClr val="bg2">
                  <a:lumMod val="10000"/>
                </a:schemeClr>
              </a:solidFill>
            </a:rPr>
            <a:t>)</a:t>
          </a:r>
          <a:r>
            <a:rPr lang="zh-CN" altLang="en-US" sz="2000" dirty="0" smtClean="0">
              <a:solidFill>
                <a:schemeClr val="bg2">
                  <a:lumMod val="10000"/>
                </a:schemeClr>
              </a:solidFill>
            </a:rPr>
            <a:t> </a:t>
          </a:r>
          <a:r>
            <a:rPr lang="en-US" altLang="zh-CN" sz="2000" dirty="0" smtClean="0">
              <a:solidFill>
                <a:schemeClr val="bg2">
                  <a:lumMod val="10000"/>
                </a:schemeClr>
              </a:solidFill>
            </a:rPr>
            <a:t>memory</a:t>
          </a:r>
          <a:r>
            <a:rPr lang="zh-CN" altLang="en-US" sz="2000" dirty="0" smtClean="0">
              <a:solidFill>
                <a:schemeClr val="bg2">
                  <a:lumMod val="10000"/>
                </a:schemeClr>
              </a:solidFill>
            </a:rPr>
            <a:t> </a:t>
          </a:r>
          <a:r>
            <a:rPr lang="en-US" altLang="zh-CN" sz="2000" dirty="0" smtClean="0">
              <a:solidFill>
                <a:schemeClr val="bg2">
                  <a:lumMod val="10000"/>
                </a:schemeClr>
              </a:solidFill>
            </a:rPr>
            <a:t>for</a:t>
          </a:r>
          <a:r>
            <a:rPr lang="zh-CN" altLang="en-US" sz="2000" dirty="0" smtClean="0">
              <a:solidFill>
                <a:schemeClr val="bg2">
                  <a:lumMod val="10000"/>
                </a:schemeClr>
              </a:solidFill>
            </a:rPr>
            <a:t> </a:t>
          </a:r>
          <a:r>
            <a:rPr lang="en-US" altLang="zh-CN" sz="2000" dirty="0" smtClean="0">
              <a:solidFill>
                <a:schemeClr val="bg2">
                  <a:lumMod val="10000"/>
                </a:schemeClr>
              </a:solidFill>
            </a:rPr>
            <a:t>VCRTs</a:t>
          </a:r>
          <a:r>
            <a:rPr lang="zh-CN" altLang="en-US" sz="2000" dirty="0" smtClean="0">
              <a:solidFill>
                <a:schemeClr val="bg2">
                  <a:lumMod val="10000"/>
                </a:schemeClr>
              </a:solidFill>
            </a:rPr>
            <a:t> </a:t>
          </a:r>
          <a:r>
            <a:rPr lang="en-US" altLang="zh-CN" sz="2000" dirty="0" smtClean="0">
              <a:solidFill>
                <a:schemeClr val="bg2">
                  <a:lumMod val="10000"/>
                </a:schemeClr>
              </a:solidFill>
            </a:rPr>
            <a:t>(for</a:t>
          </a:r>
          <a:r>
            <a:rPr lang="zh-CN" altLang="en-US" sz="2000" dirty="0" smtClean="0">
              <a:solidFill>
                <a:schemeClr val="bg2">
                  <a:lumMod val="10000"/>
                </a:schemeClr>
              </a:solidFill>
            </a:rPr>
            <a:t> </a:t>
          </a:r>
          <a:r>
            <a:rPr lang="en-US" altLang="zh-CN" sz="2000" dirty="0" smtClean="0">
              <a:solidFill>
                <a:schemeClr val="bg2">
                  <a:lumMod val="10000"/>
                </a:schemeClr>
              </a:solidFill>
            </a:rPr>
            <a:t>n</a:t>
          </a:r>
          <a:r>
            <a:rPr lang="zh-CN" altLang="en-US" sz="2000" dirty="0" smtClean="0">
              <a:solidFill>
                <a:schemeClr val="bg2">
                  <a:lumMod val="10000"/>
                </a:schemeClr>
              </a:solidFill>
            </a:rPr>
            <a:t> </a:t>
          </a:r>
          <a:r>
            <a:rPr lang="en-US" altLang="zh-CN" sz="2000" dirty="0" smtClean="0">
              <a:solidFill>
                <a:schemeClr val="bg2">
                  <a:lumMod val="10000"/>
                </a:schemeClr>
              </a:solidFill>
            </a:rPr>
            <a:t>communicators)</a:t>
          </a:r>
          <a:endParaRPr lang="en-US" sz="2000" dirty="0">
            <a:solidFill>
              <a:schemeClr val="bg2">
                <a:lumMod val="10000"/>
              </a:schemeClr>
            </a:solidFill>
          </a:endParaRPr>
        </a:p>
      </dgm:t>
    </dgm:pt>
    <dgm:pt modelId="{8BF2B17D-22F7-9D47-90BD-5412C5D97683}" type="parTrans" cxnId="{B2494BFA-D373-1B45-BE1B-1E700F0E5AAF}">
      <dgm:prSet/>
      <dgm:spPr/>
      <dgm:t>
        <a:bodyPr/>
        <a:lstStyle/>
        <a:p>
          <a:endParaRPr lang="en-US"/>
        </a:p>
      </dgm:t>
    </dgm:pt>
    <dgm:pt modelId="{E401B316-410D-6D4E-A80F-565996608F41}" type="sibTrans" cxnId="{B2494BFA-D373-1B45-BE1B-1E700F0E5AAF}">
      <dgm:prSet/>
      <dgm:spPr/>
      <dgm:t>
        <a:bodyPr/>
        <a:lstStyle/>
        <a:p>
          <a:endParaRPr lang="en-US"/>
        </a:p>
      </dgm:t>
    </dgm:pt>
    <dgm:pt modelId="{6512A449-7ACF-6140-B0D0-1FF6C5B72013}" type="pres">
      <dgm:prSet presAssocID="{D93E1A56-3F52-AB48-97AD-7DA9D48F9065}" presName="linear" presStyleCnt="0">
        <dgm:presLayoutVars>
          <dgm:animLvl val="lvl"/>
          <dgm:resizeHandles val="exact"/>
        </dgm:presLayoutVars>
      </dgm:prSet>
      <dgm:spPr/>
    </dgm:pt>
    <dgm:pt modelId="{C369A1FA-0AF2-AB4D-BB83-7359800F5EC5}" type="pres">
      <dgm:prSet presAssocID="{B7CA579B-6D3F-3442-8EA4-C8DA43025D73}" presName="parentText" presStyleLbl="node1" presStyleIdx="0" presStyleCnt="2" custScaleY="51801">
        <dgm:presLayoutVars>
          <dgm:chMax val="0"/>
          <dgm:bulletEnabled val="1"/>
        </dgm:presLayoutVars>
      </dgm:prSet>
      <dgm:spPr/>
      <dgm:t>
        <a:bodyPr/>
        <a:lstStyle/>
        <a:p>
          <a:endParaRPr lang="en-US"/>
        </a:p>
      </dgm:t>
    </dgm:pt>
    <dgm:pt modelId="{6B7A46DA-33F6-B441-B912-6AB66C5D0681}" type="pres">
      <dgm:prSet presAssocID="{B7CA579B-6D3F-3442-8EA4-C8DA43025D73}" presName="childText" presStyleLbl="revTx" presStyleIdx="0" presStyleCnt="2">
        <dgm:presLayoutVars>
          <dgm:bulletEnabled val="1"/>
        </dgm:presLayoutVars>
      </dgm:prSet>
      <dgm:spPr/>
      <dgm:t>
        <a:bodyPr/>
        <a:lstStyle/>
        <a:p>
          <a:endParaRPr lang="en-US"/>
        </a:p>
      </dgm:t>
    </dgm:pt>
    <dgm:pt modelId="{CE123F42-3DFE-D547-806D-291BE5D79C08}" type="pres">
      <dgm:prSet presAssocID="{75BE00F8-3254-4242-A7E4-44EE2D90FEBE}" presName="parentText" presStyleLbl="node1" presStyleIdx="1" presStyleCnt="2" custScaleY="55420">
        <dgm:presLayoutVars>
          <dgm:chMax val="0"/>
          <dgm:bulletEnabled val="1"/>
        </dgm:presLayoutVars>
      </dgm:prSet>
      <dgm:spPr/>
    </dgm:pt>
    <dgm:pt modelId="{B85C97D2-D83B-0C49-979D-9403C8521652}" type="pres">
      <dgm:prSet presAssocID="{75BE00F8-3254-4242-A7E4-44EE2D90FEBE}" presName="childText" presStyleLbl="revTx" presStyleIdx="1" presStyleCnt="2">
        <dgm:presLayoutVars>
          <dgm:bulletEnabled val="1"/>
        </dgm:presLayoutVars>
      </dgm:prSet>
      <dgm:spPr/>
      <dgm:t>
        <a:bodyPr/>
        <a:lstStyle/>
        <a:p>
          <a:endParaRPr lang="en-US"/>
        </a:p>
      </dgm:t>
    </dgm:pt>
  </dgm:ptLst>
  <dgm:cxnLst>
    <dgm:cxn modelId="{B2494BFA-D373-1B45-BE1B-1E700F0E5AAF}" srcId="{75BE00F8-3254-4242-A7E4-44EE2D90FEBE}" destId="{F17F96E3-4D5F-BC46-97D3-35BAAB0AC215}" srcOrd="2" destOrd="0" parTransId="{8BF2B17D-22F7-9D47-90BD-5412C5D97683}" sibTransId="{E401B316-410D-6D4E-A80F-565996608F41}"/>
    <dgm:cxn modelId="{52207E08-1677-494A-AD28-3D52F41E2009}" type="presOf" srcId="{3E515BDF-CB46-5C42-8166-292AD8DC0920}" destId="{B85C97D2-D83B-0C49-979D-9403C8521652}" srcOrd="0" destOrd="0" presId="urn:microsoft.com/office/officeart/2005/8/layout/vList2"/>
    <dgm:cxn modelId="{55B12D97-4F38-D84E-A865-2F7EE2962E12}" type="presOf" srcId="{FBD60F5A-5B2D-1242-807E-6EFBA485F64C}" destId="{B85C97D2-D83B-0C49-979D-9403C8521652}" srcOrd="0" destOrd="1" presId="urn:microsoft.com/office/officeart/2005/8/layout/vList2"/>
    <dgm:cxn modelId="{60CB3A4E-580A-B548-B67A-6E237D2B7872}" type="presOf" srcId="{8AD70722-A318-2D43-8627-54229A1EB654}" destId="{6B7A46DA-33F6-B441-B912-6AB66C5D0681}" srcOrd="0" destOrd="2" presId="urn:microsoft.com/office/officeart/2005/8/layout/vList2"/>
    <dgm:cxn modelId="{B29A53FD-3901-4748-8F2D-8BC4C6006062}" srcId="{75BE00F8-3254-4242-A7E4-44EE2D90FEBE}" destId="{3E515BDF-CB46-5C42-8166-292AD8DC0920}" srcOrd="0" destOrd="0" parTransId="{03774F76-23C3-F24D-8F9D-A630322DD230}" sibTransId="{BC9138E9-E12F-BE46-8127-B27C404ECD19}"/>
    <dgm:cxn modelId="{BF9A8D01-DC25-0E4E-9403-25AFD805E76A}" type="presOf" srcId="{0D4E2EB6-8EE5-9D4E-B07E-E4E4558CED05}" destId="{6B7A46DA-33F6-B441-B912-6AB66C5D0681}" srcOrd="0" destOrd="1" presId="urn:microsoft.com/office/officeart/2005/8/layout/vList2"/>
    <dgm:cxn modelId="{738FDA16-6025-5945-9293-5AEC3B8FF8B5}" srcId="{B7CA579B-6D3F-3442-8EA4-C8DA43025D73}" destId="{E6883DB6-6557-B94F-9C7C-8E0175672A8A}" srcOrd="0" destOrd="0" parTransId="{4D24189C-E0F5-E74E-9314-FDFF4B179C6A}" sibTransId="{4A4157FC-16B9-8B43-805C-D36FA0C08711}"/>
    <dgm:cxn modelId="{394C6B79-5656-904D-954C-B607505B58A1}" srcId="{D93E1A56-3F52-AB48-97AD-7DA9D48F9065}" destId="{75BE00F8-3254-4242-A7E4-44EE2D90FEBE}" srcOrd="1" destOrd="0" parTransId="{FD1FCE06-318C-EF4D-A7EF-5521D3598DF8}" sibTransId="{08AD3C99-5454-A64B-A686-399B49BF614A}"/>
    <dgm:cxn modelId="{357A92A1-BD29-E141-A144-B089D1F0F54B}" type="presOf" srcId="{D93E1A56-3F52-AB48-97AD-7DA9D48F9065}" destId="{6512A449-7ACF-6140-B0D0-1FF6C5B72013}" srcOrd="0" destOrd="0" presId="urn:microsoft.com/office/officeart/2005/8/layout/vList2"/>
    <dgm:cxn modelId="{47014626-11FF-5B4F-B7DF-7AE3DFD449DB}" type="presOf" srcId="{F17F96E3-4D5F-BC46-97D3-35BAAB0AC215}" destId="{B85C97D2-D83B-0C49-979D-9403C8521652}" srcOrd="0" destOrd="2" presId="urn:microsoft.com/office/officeart/2005/8/layout/vList2"/>
    <dgm:cxn modelId="{5FA85FDF-EA84-5B43-887E-D48170BB914E}" srcId="{75BE00F8-3254-4242-A7E4-44EE2D90FEBE}" destId="{FBD60F5A-5B2D-1242-807E-6EFBA485F64C}" srcOrd="1" destOrd="0" parTransId="{1FBB60F3-EC90-FE4F-96E0-9A9E083456A6}" sibTransId="{C3274B57-08E2-E841-8307-089005604C06}"/>
    <dgm:cxn modelId="{C03499CB-0D53-304D-959D-795F9B645F1D}" type="presOf" srcId="{B7CA579B-6D3F-3442-8EA4-C8DA43025D73}" destId="{C369A1FA-0AF2-AB4D-BB83-7359800F5EC5}" srcOrd="0" destOrd="0" presId="urn:microsoft.com/office/officeart/2005/8/layout/vList2"/>
    <dgm:cxn modelId="{FED69EC0-F965-5F4B-9829-DFE9CB7FF4EE}" type="presOf" srcId="{75BE00F8-3254-4242-A7E4-44EE2D90FEBE}" destId="{CE123F42-3DFE-D547-806D-291BE5D79C08}" srcOrd="0" destOrd="0" presId="urn:microsoft.com/office/officeart/2005/8/layout/vList2"/>
    <dgm:cxn modelId="{1684B3FF-474E-B84C-911C-FE30F5B2500A}" srcId="{D93E1A56-3F52-AB48-97AD-7DA9D48F9065}" destId="{B7CA579B-6D3F-3442-8EA4-C8DA43025D73}" srcOrd="0" destOrd="0" parTransId="{0BB6B014-3F79-1848-87E1-80EF42F84E45}" sibTransId="{58447699-C16C-2249-A5BE-C717DC0E9C87}"/>
    <dgm:cxn modelId="{1575E515-6DC8-E94D-ACEF-6A7E63414C24}" type="presOf" srcId="{E6883DB6-6557-B94F-9C7C-8E0175672A8A}" destId="{6B7A46DA-33F6-B441-B912-6AB66C5D0681}" srcOrd="0" destOrd="0" presId="urn:microsoft.com/office/officeart/2005/8/layout/vList2"/>
    <dgm:cxn modelId="{814EC06B-BE29-D540-9B18-55E1F3CA943C}" srcId="{B7CA579B-6D3F-3442-8EA4-C8DA43025D73}" destId="{8AD70722-A318-2D43-8627-54229A1EB654}" srcOrd="2" destOrd="0" parTransId="{6349627B-25D4-014F-917D-323C8FD11F56}" sibTransId="{6B9F14E9-3639-764D-A541-06D2F7ECDD86}"/>
    <dgm:cxn modelId="{C6D051B4-C4DF-FB43-A73E-BCB53F823EF6}" srcId="{B7CA579B-6D3F-3442-8EA4-C8DA43025D73}" destId="{0D4E2EB6-8EE5-9D4E-B07E-E4E4558CED05}" srcOrd="1" destOrd="0" parTransId="{938AB3EA-F91D-1642-9D2B-73709BB4DED8}" sibTransId="{166C80E3-B54D-D74E-A9C4-BD65A3720453}"/>
    <dgm:cxn modelId="{2983D056-9B68-E84C-9E17-D9DFB33B61F3}" type="presParOf" srcId="{6512A449-7ACF-6140-B0D0-1FF6C5B72013}" destId="{C369A1FA-0AF2-AB4D-BB83-7359800F5EC5}" srcOrd="0" destOrd="0" presId="urn:microsoft.com/office/officeart/2005/8/layout/vList2"/>
    <dgm:cxn modelId="{366F45DE-70CA-5A41-A1C2-1C129316E893}" type="presParOf" srcId="{6512A449-7ACF-6140-B0D0-1FF6C5B72013}" destId="{6B7A46DA-33F6-B441-B912-6AB66C5D0681}" srcOrd="1" destOrd="0" presId="urn:microsoft.com/office/officeart/2005/8/layout/vList2"/>
    <dgm:cxn modelId="{AE5FEA34-7DDB-B848-91A6-520669ADF7F2}" type="presParOf" srcId="{6512A449-7ACF-6140-B0D0-1FF6C5B72013}" destId="{CE123F42-3DFE-D547-806D-291BE5D79C08}" srcOrd="2" destOrd="0" presId="urn:microsoft.com/office/officeart/2005/8/layout/vList2"/>
    <dgm:cxn modelId="{2653FE75-831F-D941-BAF5-B5B83BA1BB10}" type="presParOf" srcId="{6512A449-7ACF-6140-B0D0-1FF6C5B72013}" destId="{B85C97D2-D83B-0C49-979D-9403C852165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9A1FA-0AF2-AB4D-BB83-7359800F5EC5}">
      <dsp:nvSpPr>
        <dsp:cNvPr id="0" name=""/>
        <dsp:cNvSpPr/>
      </dsp:nvSpPr>
      <dsp:spPr>
        <a:xfrm>
          <a:off x="0" y="9768"/>
          <a:ext cx="8229600" cy="63031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kern="1200" dirty="0" smtClean="0"/>
            <a:t>Pros</a:t>
          </a:r>
          <a:endParaRPr lang="en-US" sz="2400" kern="1200" dirty="0"/>
        </a:p>
      </dsp:txBody>
      <dsp:txXfrm>
        <a:off x="30769" y="40537"/>
        <a:ext cx="8168062" cy="568776"/>
      </dsp:txXfrm>
    </dsp:sp>
    <dsp:sp modelId="{6B7A46DA-33F6-B441-B912-6AB66C5D0681}">
      <dsp:nvSpPr>
        <dsp:cNvPr id="0" name=""/>
        <dsp:cNvSpPr/>
      </dsp:nvSpPr>
      <dsp:spPr>
        <a:xfrm>
          <a:off x="0" y="640082"/>
          <a:ext cx="8229600" cy="1311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solidFill>
                <a:schemeClr val="bg2">
                  <a:lumMod val="10000"/>
                </a:schemeClr>
              </a:solidFill>
            </a:rPr>
            <a:t>Support</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any</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group</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with</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arbitrary</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rank</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order</a:t>
          </a:r>
          <a:endParaRPr lang="en-US" sz="2000" kern="1200" dirty="0">
            <a:solidFill>
              <a:schemeClr val="bg2">
                <a:lumMod val="10000"/>
              </a:schemeClr>
            </a:solidFill>
          </a:endParaRPr>
        </a:p>
        <a:p>
          <a:pPr marL="228600" lvl="1" indent="-228600" algn="l" defTabSz="889000">
            <a:lnSpc>
              <a:spcPct val="90000"/>
            </a:lnSpc>
            <a:spcBef>
              <a:spcPct val="0"/>
            </a:spcBef>
            <a:spcAft>
              <a:spcPct val="20000"/>
            </a:spcAft>
            <a:buChar char="•"/>
          </a:pPr>
          <a:r>
            <a:rPr lang="en-US" altLang="zh-CN" sz="2000" kern="1200" dirty="0" smtClean="0">
              <a:solidFill>
                <a:schemeClr val="bg2">
                  <a:lumMod val="10000"/>
                </a:schemeClr>
              </a:solidFill>
            </a:rPr>
            <a:t>Simple</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rank-address</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Less</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overhead</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on</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performance</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critical</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path</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a:t>
          </a:r>
          <a:r>
            <a:rPr lang="en-US" altLang="zh-CN" sz="2000" b="1" kern="1200" dirty="0" smtClean="0">
              <a:solidFill>
                <a:schemeClr val="bg2">
                  <a:lumMod val="10000"/>
                </a:schemeClr>
              </a:solidFill>
            </a:rPr>
            <a:t>constant</a:t>
          </a:r>
          <a:r>
            <a:rPr lang="zh-CN" altLang="en-US" sz="2000" b="1" kern="1200" dirty="0" smtClean="0">
              <a:solidFill>
                <a:schemeClr val="bg2">
                  <a:lumMod val="10000"/>
                </a:schemeClr>
              </a:solidFill>
            </a:rPr>
            <a:t> </a:t>
          </a:r>
          <a:r>
            <a:rPr lang="en-US" altLang="zh-CN" sz="2000" b="1" kern="1200" dirty="0" smtClean="0">
              <a:solidFill>
                <a:schemeClr val="bg2">
                  <a:lumMod val="10000"/>
                </a:schemeClr>
              </a:solidFill>
            </a:rPr>
            <a:t>cost</a:t>
          </a:r>
          <a:r>
            <a:rPr lang="zh-CN" altLang="en-US" sz="2000" b="1" kern="1200" dirty="0" smtClean="0">
              <a:solidFill>
                <a:schemeClr val="bg2">
                  <a:lumMod val="10000"/>
                </a:schemeClr>
              </a:solidFill>
            </a:rPr>
            <a:t> </a:t>
          </a:r>
          <a:r>
            <a:rPr lang="en-US" altLang="zh-CN" sz="2000" b="1" kern="1200" dirty="0" smtClean="0">
              <a:solidFill>
                <a:schemeClr val="bg2">
                  <a:lumMod val="10000"/>
                </a:schemeClr>
              </a:solidFill>
            </a:rPr>
            <a:t>for</a:t>
          </a:r>
          <a:r>
            <a:rPr lang="zh-CN" altLang="en-US" sz="2000" b="1" kern="1200" dirty="0" smtClean="0">
              <a:solidFill>
                <a:schemeClr val="bg2">
                  <a:lumMod val="10000"/>
                </a:schemeClr>
              </a:solidFill>
            </a:rPr>
            <a:t> </a:t>
          </a:r>
          <a:r>
            <a:rPr lang="en-US" altLang="zh-CN" sz="2000" b="1" kern="1200" dirty="0" smtClean="0">
              <a:solidFill>
                <a:schemeClr val="bg2">
                  <a:lumMod val="10000"/>
                </a:schemeClr>
              </a:solidFill>
            </a:rPr>
            <a:t>lookup</a:t>
          </a:r>
          <a:r>
            <a:rPr lang="en-US" altLang="zh-CN" sz="2000" kern="1200" dirty="0" smtClean="0">
              <a:solidFill>
                <a:schemeClr val="bg2">
                  <a:lumMod val="10000"/>
                </a:schemeClr>
              </a:solidFill>
            </a:rPr>
            <a:t>)</a:t>
          </a:r>
          <a:endParaRPr lang="en-US" sz="2000" kern="1200" dirty="0">
            <a:solidFill>
              <a:schemeClr val="bg2">
                <a:lumMod val="10000"/>
              </a:schemeClr>
            </a:solidFill>
          </a:endParaRPr>
        </a:p>
        <a:p>
          <a:pPr marL="228600" lvl="1" indent="-228600" algn="l" defTabSz="889000">
            <a:lnSpc>
              <a:spcPct val="90000"/>
            </a:lnSpc>
            <a:spcBef>
              <a:spcPct val="0"/>
            </a:spcBef>
            <a:spcAft>
              <a:spcPct val="20000"/>
            </a:spcAft>
            <a:buChar char="•"/>
          </a:pPr>
          <a:r>
            <a:rPr lang="en-US" altLang="zh-CN" sz="2000" kern="1200" dirty="0" smtClean="0">
              <a:solidFill>
                <a:schemeClr val="bg2">
                  <a:lumMod val="10000"/>
                </a:schemeClr>
              </a:solidFill>
            </a:rPr>
            <a:t>Fat</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VC</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Less</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memory</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dereference</a:t>
          </a:r>
          <a:endParaRPr lang="en-US" sz="2000" kern="1200" dirty="0">
            <a:solidFill>
              <a:schemeClr val="bg2">
                <a:lumMod val="10000"/>
              </a:schemeClr>
            </a:solidFill>
          </a:endParaRPr>
        </a:p>
      </dsp:txBody>
      <dsp:txXfrm>
        <a:off x="0" y="640082"/>
        <a:ext cx="8229600" cy="1311862"/>
      </dsp:txXfrm>
    </dsp:sp>
    <dsp:sp modelId="{CE123F42-3DFE-D547-806D-291BE5D79C08}">
      <dsp:nvSpPr>
        <dsp:cNvPr id="0" name=""/>
        <dsp:cNvSpPr/>
      </dsp:nvSpPr>
      <dsp:spPr>
        <a:xfrm>
          <a:off x="0" y="1951945"/>
          <a:ext cx="8229600" cy="6743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kern="1200" dirty="0" smtClean="0"/>
            <a:t>Cons</a:t>
          </a:r>
          <a:endParaRPr lang="en-US" sz="2400" kern="1200" dirty="0"/>
        </a:p>
      </dsp:txBody>
      <dsp:txXfrm>
        <a:off x="32919" y="1984864"/>
        <a:ext cx="8163762" cy="608512"/>
      </dsp:txXfrm>
    </dsp:sp>
    <dsp:sp modelId="{B85C97D2-D83B-0C49-979D-9403C8521652}">
      <dsp:nvSpPr>
        <dsp:cNvPr id="0" name=""/>
        <dsp:cNvSpPr/>
      </dsp:nvSpPr>
      <dsp:spPr>
        <a:xfrm>
          <a:off x="0" y="2626295"/>
          <a:ext cx="8229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solidFill>
                <a:schemeClr val="bg2">
                  <a:lumMod val="10000"/>
                </a:schemeClr>
              </a:solidFill>
            </a:rPr>
            <a:t>Fat</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VC</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Uses</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more</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memory</a:t>
          </a:r>
          <a:endParaRPr lang="en-US" sz="2000" kern="1200" dirty="0">
            <a:solidFill>
              <a:schemeClr val="bg2">
                <a:lumMod val="10000"/>
              </a:schemeClr>
            </a:solidFill>
          </a:endParaRPr>
        </a:p>
        <a:p>
          <a:pPr marL="228600" lvl="1" indent="-228600" algn="l" defTabSz="889000">
            <a:lnSpc>
              <a:spcPct val="90000"/>
            </a:lnSpc>
            <a:spcBef>
              <a:spcPct val="0"/>
            </a:spcBef>
            <a:spcAft>
              <a:spcPct val="20000"/>
            </a:spcAft>
            <a:buChar char="•"/>
          </a:pPr>
          <a:r>
            <a:rPr lang="en-US" altLang="zh-CN" sz="2000" kern="1200" dirty="0" smtClean="0">
              <a:solidFill>
                <a:schemeClr val="bg2">
                  <a:lumMod val="10000"/>
                </a:schemeClr>
              </a:solidFill>
            </a:rPr>
            <a:t>O(P)</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memory</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for</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VCs</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(for</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P</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processes)</a:t>
          </a:r>
          <a:endParaRPr lang="en-US" sz="2000" kern="1200" dirty="0">
            <a:solidFill>
              <a:schemeClr val="bg2">
                <a:lumMod val="10000"/>
              </a:schemeClr>
            </a:solidFill>
          </a:endParaRPr>
        </a:p>
        <a:p>
          <a:pPr marL="228600" lvl="1" indent="-228600" algn="l" defTabSz="889000">
            <a:lnSpc>
              <a:spcPct val="90000"/>
            </a:lnSpc>
            <a:spcBef>
              <a:spcPct val="0"/>
            </a:spcBef>
            <a:spcAft>
              <a:spcPct val="20000"/>
            </a:spcAft>
            <a:buChar char="•"/>
          </a:pPr>
          <a:r>
            <a:rPr lang="en-US" altLang="zh-CN" sz="2000" kern="1200" dirty="0" smtClean="0">
              <a:solidFill>
                <a:schemeClr val="bg2">
                  <a:lumMod val="10000"/>
                </a:schemeClr>
              </a:solidFill>
            </a:rPr>
            <a:t>O(</a:t>
          </a:r>
          <a:r>
            <a:rPr lang="en-US" altLang="zh-CN" sz="2000" kern="1200" dirty="0" err="1" smtClean="0">
              <a:solidFill>
                <a:schemeClr val="bg2">
                  <a:lumMod val="10000"/>
                </a:schemeClr>
              </a:solidFill>
            </a:rPr>
            <a:t>nP</a:t>
          </a:r>
          <a:r>
            <a:rPr lang="en-US" altLang="zh-CN" sz="2000" kern="1200" dirty="0" smtClean="0">
              <a:solidFill>
                <a:schemeClr val="bg2">
                  <a:lumMod val="10000"/>
                </a:schemeClr>
              </a:solidFill>
            </a:rPr>
            <a:t>)</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memory</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for</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VCRTs</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(for</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n</a:t>
          </a:r>
          <a:r>
            <a:rPr lang="zh-CN" altLang="en-US" sz="2000" kern="1200" dirty="0" smtClean="0">
              <a:solidFill>
                <a:schemeClr val="bg2">
                  <a:lumMod val="10000"/>
                </a:schemeClr>
              </a:solidFill>
            </a:rPr>
            <a:t> </a:t>
          </a:r>
          <a:r>
            <a:rPr lang="en-US" altLang="zh-CN" sz="2000" kern="1200" dirty="0" smtClean="0">
              <a:solidFill>
                <a:schemeClr val="bg2">
                  <a:lumMod val="10000"/>
                </a:schemeClr>
              </a:solidFill>
            </a:rPr>
            <a:t>communicators)</a:t>
          </a:r>
          <a:endParaRPr lang="en-US" sz="2000" kern="1200" dirty="0">
            <a:solidFill>
              <a:schemeClr val="bg2">
                <a:lumMod val="10000"/>
              </a:schemeClr>
            </a:solidFill>
          </a:endParaRPr>
        </a:p>
      </dsp:txBody>
      <dsp:txXfrm>
        <a:off x="0" y="2626295"/>
        <a:ext cx="82296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28850-DEFC-544B-B2F9-3CC2CF0B3C8D}" type="datetimeFigureOut">
              <a:rPr lang="en-US" smtClean="0"/>
              <a:t>6/1/17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A45C8-C9AF-F04C-9985-8AAA64D2126C}" type="slidenum">
              <a:rPr lang="en-US" smtClean="0"/>
              <a:t>‹#›</a:t>
            </a:fld>
            <a:endParaRPr lang="en-US"/>
          </a:p>
        </p:txBody>
      </p:sp>
    </p:spTree>
    <p:extLst>
      <p:ext uri="{BB962C8B-B14F-4D97-AF65-F5344CB8AC3E}">
        <p14:creationId xmlns:p14="http://schemas.microsoft.com/office/powerpoint/2010/main" val="89866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5A45C8-C9AF-F04C-9985-8AAA64D2126C}" type="slidenum">
              <a:rPr lang="en-US" smtClean="0"/>
              <a:t>1</a:t>
            </a:fld>
            <a:endParaRPr lang="en-US"/>
          </a:p>
        </p:txBody>
      </p:sp>
    </p:spTree>
    <p:extLst>
      <p:ext uri="{BB962C8B-B14F-4D97-AF65-F5344CB8AC3E}">
        <p14:creationId xmlns:p14="http://schemas.microsoft.com/office/powerpoint/2010/main" val="657342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40"/>
            <a:ext cx="7696200" cy="1069975"/>
          </a:xfrm>
        </p:spPr>
        <p:txBody>
          <a:bodyPr/>
          <a:lstStyle>
            <a:lvl1pPr>
              <a:defRPr sz="225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505200"/>
            <a:ext cx="6400800" cy="1752600"/>
          </a:xfrm>
        </p:spPr>
        <p:txBody>
          <a:bodyPr/>
          <a:lstStyle>
            <a:lvl1pPr marL="0" indent="0">
              <a:buFont typeface="Wingdings" pitchFamily="2" charset="2"/>
              <a:buNone/>
              <a:defRPr sz="1350"/>
            </a:lvl1pPr>
          </a:lstStyle>
          <a:p>
            <a:r>
              <a:rPr lang="en-US" smtClean="0"/>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4" y="6456365"/>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95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500"/>
            </a:lvl2pPr>
            <a:lvl3pPr>
              <a:defRPr sz="1350"/>
            </a:lvl3pPr>
            <a:lvl4pPr>
              <a:defRPr sz="1350"/>
            </a:lvl4pPr>
            <a:lvl5pPr>
              <a:defRPr sz="13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3"/>
          </p:nvPr>
        </p:nvSpPr>
        <p:spPr>
          <a:xfrm>
            <a:off x="1981200" y="6553202"/>
            <a:ext cx="5410200" cy="244475"/>
          </a:xfrm>
          <a:prstGeom prst="rect">
            <a:avLst/>
          </a:prstGeom>
        </p:spPr>
        <p:txBody>
          <a:bodyPr vert="horz" lIns="91440" tIns="45720" rIns="91440" bIns="45720" rtlCol="0" anchor="ctr"/>
          <a:lstStyle>
            <a:lvl1pPr algn="ctr">
              <a:defRPr sz="900" b="1" i="1">
                <a:solidFill>
                  <a:srgbClr val="151515"/>
                </a:solidFill>
              </a:defRPr>
            </a:lvl1pPr>
          </a:lstStyle>
          <a:p>
            <a:r>
              <a:rPr lang="en-US" smtClean="0"/>
              <a:t>Memory Compression Techniques for Network Address Management in MPI</a:t>
            </a:r>
            <a:endParaRPr lang="en-US"/>
          </a:p>
        </p:txBody>
      </p:sp>
      <p:sp>
        <p:nvSpPr>
          <p:cNvPr id="6" name="Slide Number Placeholder 2"/>
          <p:cNvSpPr>
            <a:spLocks noGrp="1"/>
          </p:cNvSpPr>
          <p:nvPr>
            <p:ph type="sldNum" sz="quarter" idx="4"/>
          </p:nvPr>
        </p:nvSpPr>
        <p:spPr>
          <a:xfrm>
            <a:off x="7772400" y="6537327"/>
            <a:ext cx="990600" cy="244475"/>
          </a:xfrm>
          <a:prstGeom prst="rect">
            <a:avLst/>
          </a:prstGeom>
        </p:spPr>
        <p:txBody>
          <a:bodyPr vert="horz" lIns="91440" tIns="45720" rIns="91440" bIns="45720" rtlCol="0" anchor="ctr"/>
          <a:lstStyle>
            <a:lvl1pPr algn="r">
              <a:defRPr sz="900" b="1" i="1">
                <a:solidFill>
                  <a:srgbClr val="151515"/>
                </a:solidFill>
              </a:defRPr>
            </a:lvl1pPr>
          </a:lstStyle>
          <a:p>
            <a:fld id="{B326771B-7727-8745-9B76-29B63B69C7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95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143000"/>
            <a:ext cx="4038600" cy="5105400"/>
          </a:xfrm>
        </p:spPr>
        <p:txBody>
          <a:bodyPr/>
          <a:lstStyle>
            <a:lvl1pPr>
              <a:defRPr sz="1800"/>
            </a:lvl1pPr>
            <a:lvl2pPr>
              <a:defRPr sz="150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5105400"/>
          </a:xfrm>
        </p:spPr>
        <p:txBody>
          <a:bodyPr/>
          <a:lstStyle>
            <a:lvl1pPr>
              <a:defRPr sz="1800"/>
            </a:lvl1pPr>
            <a:lvl2pPr>
              <a:defRPr sz="1500"/>
            </a:lvl2pPr>
            <a:lvl3pPr>
              <a:defRPr sz="1350"/>
            </a:lvl3pPr>
            <a:lvl4pPr>
              <a:defRPr sz="1350"/>
            </a:lvl4pPr>
            <a:lvl5pPr>
              <a:defRPr sz="1350" u="none"/>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
          <p:cNvSpPr>
            <a:spLocks noGrp="1"/>
          </p:cNvSpPr>
          <p:nvPr>
            <p:ph type="ftr" sz="quarter" idx="3"/>
          </p:nvPr>
        </p:nvSpPr>
        <p:spPr>
          <a:xfrm>
            <a:off x="1981200" y="6553202"/>
            <a:ext cx="5410200" cy="244475"/>
          </a:xfrm>
          <a:prstGeom prst="rect">
            <a:avLst/>
          </a:prstGeom>
        </p:spPr>
        <p:txBody>
          <a:bodyPr vert="horz" lIns="91440" tIns="45720" rIns="91440" bIns="45720" rtlCol="0" anchor="ctr"/>
          <a:lstStyle>
            <a:lvl1pPr algn="ctr">
              <a:defRPr sz="900" b="1" i="1">
                <a:solidFill>
                  <a:srgbClr val="151515"/>
                </a:solidFill>
              </a:defRPr>
            </a:lvl1pPr>
          </a:lstStyle>
          <a:p>
            <a:r>
              <a:rPr lang="en-US" smtClean="0"/>
              <a:t>Memory Compression Techniques for Network Address Management in MPI</a:t>
            </a:r>
            <a:endParaRPr lang="en-US"/>
          </a:p>
        </p:txBody>
      </p:sp>
      <p:sp>
        <p:nvSpPr>
          <p:cNvPr id="7" name="Slide Number Placeholder 2"/>
          <p:cNvSpPr>
            <a:spLocks noGrp="1"/>
          </p:cNvSpPr>
          <p:nvPr>
            <p:ph type="sldNum" sz="quarter" idx="4"/>
          </p:nvPr>
        </p:nvSpPr>
        <p:spPr>
          <a:xfrm>
            <a:off x="7772400" y="6537327"/>
            <a:ext cx="990600" cy="244475"/>
          </a:xfrm>
          <a:prstGeom prst="rect">
            <a:avLst/>
          </a:prstGeom>
        </p:spPr>
        <p:txBody>
          <a:bodyPr vert="horz" lIns="91440" tIns="45720" rIns="91440" bIns="45720" rtlCol="0" anchor="ctr"/>
          <a:lstStyle>
            <a:lvl1pPr algn="r">
              <a:defRPr sz="900" b="1" i="1">
                <a:solidFill>
                  <a:srgbClr val="151515"/>
                </a:solidFill>
              </a:defRPr>
            </a:lvl1pPr>
          </a:lstStyle>
          <a:p>
            <a:fld id="{B326771B-7727-8745-9B76-29B63B69C7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950"/>
            </a:lvl1pPr>
          </a:lstStyle>
          <a:p>
            <a:r>
              <a:rPr lang="en-US" smtClean="0"/>
              <a:t>Click to edit Master title style</a:t>
            </a:r>
            <a:endParaRPr lang="en-US" dirty="0"/>
          </a:p>
        </p:txBody>
      </p:sp>
      <p:sp>
        <p:nvSpPr>
          <p:cNvPr id="4" name="Footer Placeholder 1"/>
          <p:cNvSpPr>
            <a:spLocks noGrp="1"/>
          </p:cNvSpPr>
          <p:nvPr>
            <p:ph type="ftr" sz="quarter" idx="3"/>
          </p:nvPr>
        </p:nvSpPr>
        <p:spPr>
          <a:xfrm>
            <a:off x="1981200" y="6553202"/>
            <a:ext cx="5410200" cy="244475"/>
          </a:xfrm>
          <a:prstGeom prst="rect">
            <a:avLst/>
          </a:prstGeom>
        </p:spPr>
        <p:txBody>
          <a:bodyPr vert="horz" lIns="91440" tIns="45720" rIns="91440" bIns="45720" rtlCol="0" anchor="ctr"/>
          <a:lstStyle>
            <a:lvl1pPr algn="ctr">
              <a:defRPr sz="900" b="1" i="1">
                <a:solidFill>
                  <a:srgbClr val="151515"/>
                </a:solidFill>
              </a:defRPr>
            </a:lvl1pPr>
          </a:lstStyle>
          <a:p>
            <a:r>
              <a:rPr lang="en-US" smtClean="0"/>
              <a:t>Memory Compression Techniques for Network Address Management in MPI</a:t>
            </a:r>
            <a:endParaRPr lang="en-US"/>
          </a:p>
        </p:txBody>
      </p:sp>
      <p:sp>
        <p:nvSpPr>
          <p:cNvPr id="5" name="Slide Number Placeholder 2"/>
          <p:cNvSpPr>
            <a:spLocks noGrp="1"/>
          </p:cNvSpPr>
          <p:nvPr>
            <p:ph type="sldNum" sz="quarter" idx="4"/>
          </p:nvPr>
        </p:nvSpPr>
        <p:spPr>
          <a:xfrm>
            <a:off x="7772400" y="6537327"/>
            <a:ext cx="990600" cy="244475"/>
          </a:xfrm>
          <a:prstGeom prst="rect">
            <a:avLst/>
          </a:prstGeom>
        </p:spPr>
        <p:txBody>
          <a:bodyPr vert="horz" lIns="91440" tIns="45720" rIns="91440" bIns="45720" rtlCol="0" anchor="ctr"/>
          <a:lstStyle>
            <a:lvl1pPr algn="r">
              <a:defRPr sz="900" b="1" i="1">
                <a:solidFill>
                  <a:srgbClr val="151515"/>
                </a:solidFill>
              </a:defRPr>
            </a:lvl1pPr>
          </a:lstStyle>
          <a:p>
            <a:fld id="{B326771B-7727-8745-9B76-29B63B69C7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3"/>
          </p:nvPr>
        </p:nvSpPr>
        <p:spPr>
          <a:xfrm>
            <a:off x="1981200" y="6553202"/>
            <a:ext cx="5410200" cy="244475"/>
          </a:xfrm>
          <a:prstGeom prst="rect">
            <a:avLst/>
          </a:prstGeom>
        </p:spPr>
        <p:txBody>
          <a:bodyPr vert="horz" lIns="91440" tIns="45720" rIns="91440" bIns="45720" rtlCol="0" anchor="ctr"/>
          <a:lstStyle>
            <a:lvl1pPr algn="ctr">
              <a:defRPr sz="900" b="1" i="1">
                <a:solidFill>
                  <a:srgbClr val="151515"/>
                </a:solidFill>
              </a:defRPr>
            </a:lvl1pPr>
          </a:lstStyle>
          <a:p>
            <a:r>
              <a:rPr lang="en-US" smtClean="0"/>
              <a:t>Memory Compression Techniques for Network Address Management in MPI</a:t>
            </a:r>
            <a:endParaRPr lang="en-US"/>
          </a:p>
        </p:txBody>
      </p:sp>
      <p:sp>
        <p:nvSpPr>
          <p:cNvPr id="4" name="Slide Number Placeholder 2"/>
          <p:cNvSpPr>
            <a:spLocks noGrp="1"/>
          </p:cNvSpPr>
          <p:nvPr>
            <p:ph type="sldNum" sz="quarter" idx="4"/>
          </p:nvPr>
        </p:nvSpPr>
        <p:spPr>
          <a:xfrm>
            <a:off x="7772400" y="6537327"/>
            <a:ext cx="990600" cy="244475"/>
          </a:xfrm>
          <a:prstGeom prst="rect">
            <a:avLst/>
          </a:prstGeom>
        </p:spPr>
        <p:txBody>
          <a:bodyPr vert="horz" lIns="91440" tIns="45720" rIns="91440" bIns="45720" rtlCol="0" anchor="ctr"/>
          <a:lstStyle>
            <a:lvl1pPr algn="r">
              <a:defRPr sz="900" b="1" i="1">
                <a:solidFill>
                  <a:srgbClr val="151515"/>
                </a:solidFill>
              </a:defRPr>
            </a:lvl1pPr>
          </a:lstStyle>
          <a:p>
            <a:fld id="{B326771B-7727-8745-9B76-29B63B69C7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BF4D454E-FD67-3044-8172-A2075B4029E3}" type="datetime1">
              <a:rPr lang="en-US" smtClean="0"/>
              <a:t>6/1/17</a:t>
            </a:fld>
            <a:endParaRPr lang="en-US"/>
          </a:p>
        </p:txBody>
      </p:sp>
      <p:sp>
        <p:nvSpPr>
          <p:cNvPr id="8" name="Footer Placeholder 7"/>
          <p:cNvSpPr>
            <a:spLocks noGrp="1"/>
          </p:cNvSpPr>
          <p:nvPr>
            <p:ph type="ftr" sz="quarter" idx="11"/>
          </p:nvPr>
        </p:nvSpPr>
        <p:spPr/>
        <p:txBody>
          <a:bodyPr/>
          <a:lstStyle/>
          <a:p>
            <a:r>
              <a:rPr lang="en-US" smtClean="0"/>
              <a:t>Memory Compression Techniques for Network Address Management in MPI</a:t>
            </a:r>
            <a:endParaRPr lang="en-US"/>
          </a:p>
        </p:txBody>
      </p:sp>
      <p:sp>
        <p:nvSpPr>
          <p:cNvPr id="9" name="Slide Number Placeholder 8"/>
          <p:cNvSpPr>
            <a:spLocks noGrp="1"/>
          </p:cNvSpPr>
          <p:nvPr>
            <p:ph type="sldNum" sz="quarter" idx="12"/>
          </p:nvPr>
        </p:nvSpPr>
        <p:spPr/>
        <p:txBody>
          <a:bodyPr/>
          <a:lstStyle/>
          <a:p>
            <a:fld id="{B326771B-7727-8745-9B76-29B63B69C7AF}"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BASIC CONTENT SLIDE</a:t>
            </a:r>
            <a:br>
              <a:rPr lang="en-US" dirty="0" smtClean="0"/>
            </a:br>
            <a:r>
              <a:rPr lang="en-US" dirty="0" smtClean="0"/>
              <a:t>one or two lines for headline</a:t>
            </a:r>
            <a:endParaRPr lang="en-US" dirty="0"/>
          </a:p>
        </p:txBody>
      </p:sp>
      <p:sp>
        <p:nvSpPr>
          <p:cNvPr id="3" name="Content Placeholder 2"/>
          <p:cNvSpPr>
            <a:spLocks noGrp="1"/>
          </p:cNvSpPr>
          <p:nvPr>
            <p:ph idx="1" hasCustomPrompt="1"/>
          </p:nvPr>
        </p:nvSpPr>
        <p:spPr>
          <a:xfrm>
            <a:off x="457202" y="1877795"/>
            <a:ext cx="8372901" cy="4422776"/>
          </a:xfrm>
        </p:spPr>
        <p:txBody>
          <a:bodyPr/>
          <a:lstStyle>
            <a:lvl1pPr>
              <a:defRPr baseline="0"/>
            </a:lvl1pPr>
          </a:lstStyle>
          <a:p>
            <a:pPr lvl="0"/>
            <a:r>
              <a:rPr lang="en-US" dirty="0" smtClean="0"/>
              <a:t>Click to add 1st-level bullet. Click an icon below to add table, graph or other imagery.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2" hasCustomPrompt="1"/>
          </p:nvPr>
        </p:nvSpPr>
        <p:spPr>
          <a:xfrm>
            <a:off x="457202" y="1346551"/>
            <a:ext cx="8372901" cy="499715"/>
          </a:xfrm>
        </p:spPr>
        <p:txBody>
          <a:bodyPr bIns="0">
            <a:noAutofit/>
          </a:bodyPr>
          <a:lstStyle>
            <a:lvl1pPr marL="0" indent="0">
              <a:lnSpc>
                <a:spcPct val="90000"/>
              </a:lnSpc>
              <a:spcBef>
                <a:spcPts val="0"/>
              </a:spcBef>
              <a:buNone/>
              <a:defRPr sz="1500" b="1" baseline="0">
                <a:solidFill>
                  <a:schemeClr val="accent2"/>
                </a:solidFill>
              </a:defRPr>
            </a:lvl1pPr>
          </a:lstStyle>
          <a:p>
            <a:r>
              <a:rPr lang="en-US" dirty="0" smtClean="0"/>
              <a:t>Slide subtitle optional -  delete as needed</a:t>
            </a:r>
            <a:endParaRPr lang="en-US" dirty="0"/>
          </a:p>
        </p:txBody>
      </p:sp>
      <p:sp>
        <p:nvSpPr>
          <p:cNvPr id="8" name="Slide Number Placeholder 7"/>
          <p:cNvSpPr>
            <a:spLocks noGrp="1"/>
          </p:cNvSpPr>
          <p:nvPr>
            <p:ph type="sldNum" sz="quarter" idx="13"/>
          </p:nvPr>
        </p:nvSpPr>
        <p:spPr/>
        <p:txBody>
          <a:bodyPr/>
          <a:lstStyle/>
          <a:p>
            <a:fld id="{B326771B-7727-8745-9B76-29B63B69C7AF}" type="slidenum">
              <a:rPr lang="en-US" smtClean="0"/>
              <a:t>‹#›</a:t>
            </a:fld>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rts, Graphs,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graph, chart or table slide. </a:t>
            </a:r>
            <a:br>
              <a:rPr lang="en-US" dirty="0" smtClean="0"/>
            </a:br>
            <a:r>
              <a:rPr lang="en-US" dirty="0" smtClean="0"/>
              <a:t>Headline in all caps, Arial Font</a:t>
            </a:r>
            <a:endParaRPr lang="en-US" dirty="0"/>
          </a:p>
        </p:txBody>
      </p:sp>
      <p:sp>
        <p:nvSpPr>
          <p:cNvPr id="3" name="Content Placeholder 2"/>
          <p:cNvSpPr>
            <a:spLocks noGrp="1"/>
          </p:cNvSpPr>
          <p:nvPr>
            <p:ph idx="1" hasCustomPrompt="1"/>
          </p:nvPr>
        </p:nvSpPr>
        <p:spPr>
          <a:xfrm>
            <a:off x="457202" y="1890105"/>
            <a:ext cx="8372901" cy="4029859"/>
          </a:xfrm>
        </p:spPr>
        <p:txBody>
          <a:bodyPr/>
          <a:lstStyle>
            <a:lvl1pPr>
              <a:defRPr baseline="0"/>
            </a:lvl1pPr>
          </a:lstStyle>
          <a:p>
            <a:pPr lvl="0"/>
            <a:r>
              <a:rPr lang="en-US" dirty="0" smtClean="0"/>
              <a:t>Click an icon below to add a chart, graph, or table.</a:t>
            </a:r>
            <a:endParaRPr lang="en-US" dirty="0"/>
          </a:p>
        </p:txBody>
      </p:sp>
      <p:sp>
        <p:nvSpPr>
          <p:cNvPr id="5" name="Slide Number Placeholder 4"/>
          <p:cNvSpPr>
            <a:spLocks noGrp="1"/>
          </p:cNvSpPr>
          <p:nvPr>
            <p:ph type="sldNum" sz="quarter" idx="10"/>
          </p:nvPr>
        </p:nvSpPr>
        <p:spPr/>
        <p:txBody>
          <a:bodyPr/>
          <a:lstStyle/>
          <a:p>
            <a:fld id="{B326771B-7727-8745-9B76-29B63B69C7AF}" type="slidenum">
              <a:rPr lang="en-US" smtClean="0"/>
              <a:t>‹#›</a:t>
            </a:fld>
            <a:endParaRPr lang="en-US"/>
          </a:p>
        </p:txBody>
      </p:sp>
      <p:sp>
        <p:nvSpPr>
          <p:cNvPr id="6" name="Text Placeholder 5"/>
          <p:cNvSpPr>
            <a:spLocks noGrp="1"/>
          </p:cNvSpPr>
          <p:nvPr>
            <p:ph type="body" sz="quarter" idx="12" hasCustomPrompt="1"/>
          </p:nvPr>
        </p:nvSpPr>
        <p:spPr>
          <a:xfrm>
            <a:off x="457202" y="1359251"/>
            <a:ext cx="8372901" cy="499715"/>
          </a:xfrm>
        </p:spPr>
        <p:txBody>
          <a:bodyPr bIns="0">
            <a:noAutofit/>
          </a:bodyPr>
          <a:lstStyle>
            <a:lvl1pPr marL="0" indent="0">
              <a:lnSpc>
                <a:spcPct val="90000"/>
              </a:lnSpc>
              <a:spcBef>
                <a:spcPts val="0"/>
              </a:spcBef>
              <a:buNone/>
              <a:defRPr sz="1500" b="1">
                <a:solidFill>
                  <a:srgbClr val="0065A2"/>
                </a:solidFill>
              </a:defRPr>
            </a:lvl1pPr>
          </a:lstStyle>
          <a:p>
            <a:r>
              <a:rPr lang="en-US" dirty="0" smtClean="0"/>
              <a:t>Slide subtitle optional -  delete as needed</a:t>
            </a:r>
            <a:endParaRPr lang="en-US" dirty="0"/>
          </a:p>
        </p:txBody>
      </p:sp>
      <p:sp>
        <p:nvSpPr>
          <p:cNvPr id="7" name="Text Placeholder 6"/>
          <p:cNvSpPr>
            <a:spLocks noGrp="1"/>
          </p:cNvSpPr>
          <p:nvPr>
            <p:ph type="body" sz="quarter" idx="13" hasCustomPrompt="1"/>
          </p:nvPr>
        </p:nvSpPr>
        <p:spPr>
          <a:xfrm>
            <a:off x="485777" y="6318958"/>
            <a:ext cx="3711039" cy="539045"/>
          </a:xfrm>
        </p:spPr>
        <p:txBody>
          <a:bodyPr bIns="0" anchor="t" anchorCtr="0"/>
          <a:lstStyle>
            <a:lvl1pPr marL="0" indent="0">
              <a:buNone/>
              <a:defRPr sz="788" baseline="0"/>
            </a:lvl1pPr>
          </a:lstStyle>
          <a:p>
            <a:pPr lvl="0"/>
            <a:r>
              <a:rPr lang="en-US" dirty="0" smtClean="0"/>
              <a:t>Source: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22962" y="6459788"/>
            <a:ext cx="1854203" cy="365125"/>
          </a:xfrm>
          <a:prstGeom prst="rect">
            <a:avLst/>
          </a:prstGeom>
        </p:spPr>
        <p:txBody>
          <a:bodyPr/>
          <a:lstStyle/>
          <a:p>
            <a:fld id="{1097E220-97C3-E241-8F90-D6204C9FC4B2}" type="datetime1">
              <a:rPr lang="en-US" smtClean="0"/>
              <a:t>6/1/17</a:t>
            </a:fld>
            <a:endParaRPr lang="en-US"/>
          </a:p>
        </p:txBody>
      </p:sp>
      <p:sp>
        <p:nvSpPr>
          <p:cNvPr id="5" name="Footer Placeholder 4"/>
          <p:cNvSpPr>
            <a:spLocks noGrp="1"/>
          </p:cNvSpPr>
          <p:nvPr>
            <p:ph type="ftr" sz="quarter" idx="11"/>
          </p:nvPr>
        </p:nvSpPr>
        <p:spPr/>
        <p:txBody>
          <a:bodyPr/>
          <a:lstStyle/>
          <a:p>
            <a:r>
              <a:rPr lang="en-US" smtClean="0"/>
              <a:t>Memory Compression Techniques for Network Address Management in MPI</a:t>
            </a:r>
            <a:endParaRPr lang="en-US"/>
          </a:p>
        </p:txBody>
      </p:sp>
      <p:sp>
        <p:nvSpPr>
          <p:cNvPr id="6" name="Slide Number Placeholder 5"/>
          <p:cNvSpPr>
            <a:spLocks noGrp="1"/>
          </p:cNvSpPr>
          <p:nvPr>
            <p:ph type="sldNum" sz="quarter" idx="12"/>
          </p:nvPr>
        </p:nvSpPr>
        <p:spPr/>
        <p:txBody>
          <a:bodyPr/>
          <a:lstStyle/>
          <a:p>
            <a:fld id="{B326771B-7727-8745-9B76-29B63B69C7AF}"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1430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1" name="Picture 7" descr="slide header_646.jpg"/>
          <p:cNvPicPr>
            <a:picLocks noChangeAspect="1"/>
          </p:cNvPicPr>
          <p:nvPr/>
        </p:nvPicPr>
        <p:blipFill>
          <a:blip r:embed="rId11" cstate="print"/>
          <a:srcRect/>
          <a:stretch>
            <a:fillRect/>
          </a:stretch>
        </p:blipFill>
        <p:spPr bwMode="auto">
          <a:xfrm>
            <a:off x="0" y="2"/>
            <a:ext cx="9144000" cy="155575"/>
          </a:xfrm>
          <a:prstGeom prst="rect">
            <a:avLst/>
          </a:prstGeom>
          <a:noFill/>
          <a:ln w="9525">
            <a:noFill/>
            <a:miter lim="800000"/>
            <a:headEnd/>
            <a:tailEnd/>
          </a:ln>
        </p:spPr>
      </p:pic>
      <p:grpSp>
        <p:nvGrpSpPr>
          <p:cNvPr id="11" name="Group 10"/>
          <p:cNvGrpSpPr/>
          <p:nvPr/>
        </p:nvGrpSpPr>
        <p:grpSpPr>
          <a:xfrm>
            <a:off x="0" y="6324602"/>
            <a:ext cx="9144000" cy="530225"/>
            <a:chOff x="0" y="6324600"/>
            <a:chExt cx="9144000" cy="530225"/>
          </a:xfrm>
        </p:grpSpPr>
        <p:pic>
          <p:nvPicPr>
            <p:cNvPr id="1032" name="Picture 5" descr="slide footer_blue_646.jpg"/>
            <p:cNvPicPr>
              <a:picLocks noChangeAspect="1"/>
            </p:cNvPicPr>
            <p:nvPr/>
          </p:nvPicPr>
          <p:blipFill>
            <a:blip r:embed="rId12" cstate="print"/>
            <a:srcRect/>
            <a:stretch>
              <a:fillRect/>
            </a:stretch>
          </p:blipFill>
          <p:spPr bwMode="auto">
            <a:xfrm>
              <a:off x="0" y="6324600"/>
              <a:ext cx="9144000" cy="530225"/>
            </a:xfrm>
            <a:prstGeom prst="rect">
              <a:avLst/>
            </a:prstGeom>
            <a:noFill/>
            <a:ln w="9525">
              <a:noFill/>
              <a:miter lim="800000"/>
              <a:headEnd/>
              <a:tailEnd/>
            </a:ln>
          </p:spPr>
        </p:pic>
        <p:sp>
          <p:nvSpPr>
            <p:cNvPr id="9" name="Isosceles Triangle 8"/>
            <p:cNvSpPr/>
            <p:nvPr userDrawn="1"/>
          </p:nvSpPr>
          <p:spPr bwMode="auto">
            <a:xfrm>
              <a:off x="152400" y="6477000"/>
              <a:ext cx="304800" cy="304800"/>
            </a:xfrm>
            <a:prstGeom prs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US" sz="1350" b="0" i="0" u="none" strike="noStrike" cap="none" normalizeH="0" baseline="0" smtClean="0">
                <a:ln>
                  <a:noFill/>
                </a:ln>
                <a:solidFill>
                  <a:schemeClr val="tx1"/>
                </a:solidFill>
                <a:effectLst/>
                <a:latin typeface="Calibri" pitchFamily="34" charset="0"/>
              </a:endParaRPr>
            </a:p>
          </p:txBody>
        </p:sp>
      </p:grpSp>
      <p:sp>
        <p:nvSpPr>
          <p:cNvPr id="2" name="Footer Placeholder 1"/>
          <p:cNvSpPr>
            <a:spLocks noGrp="1"/>
          </p:cNvSpPr>
          <p:nvPr>
            <p:ph type="ftr" sz="quarter" idx="3"/>
          </p:nvPr>
        </p:nvSpPr>
        <p:spPr>
          <a:xfrm>
            <a:off x="1981200" y="6553202"/>
            <a:ext cx="5410200" cy="244475"/>
          </a:xfrm>
          <a:prstGeom prst="rect">
            <a:avLst/>
          </a:prstGeom>
        </p:spPr>
        <p:txBody>
          <a:bodyPr vert="horz" lIns="91440" tIns="45720" rIns="91440" bIns="45720" rtlCol="0" anchor="ctr"/>
          <a:lstStyle>
            <a:lvl1pPr algn="ctr">
              <a:defRPr sz="900" b="1" i="1">
                <a:solidFill>
                  <a:srgbClr val="151515"/>
                </a:solidFill>
              </a:defRPr>
            </a:lvl1pPr>
          </a:lstStyle>
          <a:p>
            <a:r>
              <a:rPr lang="en-US" smtClean="0"/>
              <a:t>Memory Compression Techniques for Network Address Management in MPI</a:t>
            </a:r>
            <a:endParaRPr lang="en-US"/>
          </a:p>
        </p:txBody>
      </p:sp>
      <p:sp>
        <p:nvSpPr>
          <p:cNvPr id="3" name="Slide Number Placeholder 2"/>
          <p:cNvSpPr>
            <a:spLocks noGrp="1"/>
          </p:cNvSpPr>
          <p:nvPr>
            <p:ph type="sldNum" sz="quarter" idx="4"/>
          </p:nvPr>
        </p:nvSpPr>
        <p:spPr>
          <a:xfrm>
            <a:off x="7772400" y="6537327"/>
            <a:ext cx="990600" cy="244475"/>
          </a:xfrm>
          <a:prstGeom prst="rect">
            <a:avLst/>
          </a:prstGeom>
        </p:spPr>
        <p:txBody>
          <a:bodyPr vert="horz" lIns="91440" tIns="45720" rIns="91440" bIns="45720" rtlCol="0" anchor="ctr"/>
          <a:lstStyle>
            <a:lvl1pPr algn="r">
              <a:defRPr sz="900" b="1" i="1">
                <a:solidFill>
                  <a:srgbClr val="151515"/>
                </a:solidFill>
              </a:defRPr>
            </a:lvl1pPr>
          </a:lstStyle>
          <a:p>
            <a:fld id="{B326771B-7727-8745-9B76-29B63B69C7AF}" type="slidenum">
              <a:rPr lang="en-US" smtClean="0"/>
              <a:t>‹#›</a:t>
            </a:fld>
            <a:endParaRPr lang="en-US"/>
          </a:p>
        </p:txBody>
      </p:sp>
    </p:spTree>
    <p:extLst>
      <p:ext uri="{BB962C8B-B14F-4D97-AF65-F5344CB8AC3E}">
        <p14:creationId xmlns:p14="http://schemas.microsoft.com/office/powerpoint/2010/main" val="1520614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rtl="0" eaLnBrk="1" fontAlgn="base" hangingPunct="1">
        <a:spcBef>
          <a:spcPct val="0"/>
        </a:spcBef>
        <a:spcAft>
          <a:spcPct val="0"/>
        </a:spcAft>
        <a:defRPr sz="1950" b="1">
          <a:solidFill>
            <a:schemeClr val="tx2"/>
          </a:solidFill>
          <a:latin typeface="+mj-lt"/>
          <a:ea typeface="+mj-ea"/>
          <a:cs typeface="+mj-cs"/>
        </a:defRPr>
      </a:lvl1pPr>
      <a:lvl2pPr algn="l" rtl="0" eaLnBrk="1" fontAlgn="base" hangingPunct="1">
        <a:spcBef>
          <a:spcPct val="0"/>
        </a:spcBef>
        <a:spcAft>
          <a:spcPct val="0"/>
        </a:spcAft>
        <a:defRPr sz="1950" b="1">
          <a:solidFill>
            <a:schemeClr val="tx2"/>
          </a:solidFill>
          <a:latin typeface="Trebuchet MS" pitchFamily="34" charset="0"/>
        </a:defRPr>
      </a:lvl2pPr>
      <a:lvl3pPr algn="l" rtl="0" eaLnBrk="1" fontAlgn="base" hangingPunct="1">
        <a:spcBef>
          <a:spcPct val="0"/>
        </a:spcBef>
        <a:spcAft>
          <a:spcPct val="0"/>
        </a:spcAft>
        <a:defRPr sz="1950" b="1">
          <a:solidFill>
            <a:schemeClr val="tx2"/>
          </a:solidFill>
          <a:latin typeface="Trebuchet MS" pitchFamily="34" charset="0"/>
        </a:defRPr>
      </a:lvl3pPr>
      <a:lvl4pPr algn="l" rtl="0" eaLnBrk="1" fontAlgn="base" hangingPunct="1">
        <a:spcBef>
          <a:spcPct val="0"/>
        </a:spcBef>
        <a:spcAft>
          <a:spcPct val="0"/>
        </a:spcAft>
        <a:defRPr sz="1950" b="1">
          <a:solidFill>
            <a:schemeClr val="tx2"/>
          </a:solidFill>
          <a:latin typeface="Trebuchet MS" pitchFamily="34" charset="0"/>
        </a:defRPr>
      </a:lvl4pPr>
      <a:lvl5pPr algn="l" rtl="0" eaLnBrk="1" fontAlgn="base" hangingPunct="1">
        <a:spcBef>
          <a:spcPct val="0"/>
        </a:spcBef>
        <a:spcAft>
          <a:spcPct val="0"/>
        </a:spcAft>
        <a:defRPr sz="1950" b="1">
          <a:solidFill>
            <a:schemeClr val="tx2"/>
          </a:solidFill>
          <a:latin typeface="Trebuchet MS" pitchFamily="34" charset="0"/>
        </a:defRPr>
      </a:lvl5pPr>
      <a:lvl6pPr marL="342900" algn="l" rtl="0" eaLnBrk="1" fontAlgn="base" hangingPunct="1">
        <a:spcBef>
          <a:spcPct val="0"/>
        </a:spcBef>
        <a:spcAft>
          <a:spcPct val="0"/>
        </a:spcAft>
        <a:defRPr sz="1950" b="1">
          <a:solidFill>
            <a:schemeClr val="tx2"/>
          </a:solidFill>
          <a:latin typeface="Trebuchet MS" pitchFamily="34" charset="0"/>
        </a:defRPr>
      </a:lvl6pPr>
      <a:lvl7pPr marL="685800" algn="l" rtl="0" eaLnBrk="1" fontAlgn="base" hangingPunct="1">
        <a:spcBef>
          <a:spcPct val="0"/>
        </a:spcBef>
        <a:spcAft>
          <a:spcPct val="0"/>
        </a:spcAft>
        <a:defRPr sz="1950" b="1">
          <a:solidFill>
            <a:schemeClr val="tx2"/>
          </a:solidFill>
          <a:latin typeface="Trebuchet MS" pitchFamily="34" charset="0"/>
        </a:defRPr>
      </a:lvl7pPr>
      <a:lvl8pPr marL="1028700" algn="l" rtl="0" eaLnBrk="1" fontAlgn="base" hangingPunct="1">
        <a:spcBef>
          <a:spcPct val="0"/>
        </a:spcBef>
        <a:spcAft>
          <a:spcPct val="0"/>
        </a:spcAft>
        <a:defRPr sz="1950" b="1">
          <a:solidFill>
            <a:schemeClr val="tx2"/>
          </a:solidFill>
          <a:latin typeface="Trebuchet MS" pitchFamily="34" charset="0"/>
        </a:defRPr>
      </a:lvl8pPr>
      <a:lvl9pPr marL="1371600" algn="l" rtl="0" eaLnBrk="1" fontAlgn="base" hangingPunct="1">
        <a:spcBef>
          <a:spcPct val="0"/>
        </a:spcBef>
        <a:spcAft>
          <a:spcPct val="0"/>
        </a:spcAft>
        <a:defRPr sz="1950" b="1">
          <a:solidFill>
            <a:schemeClr val="tx2"/>
          </a:solidFill>
          <a:latin typeface="Trebuchet MS" pitchFamily="34" charset="0"/>
        </a:defRPr>
      </a:lvl9pPr>
    </p:titleStyle>
    <p:bodyStyle>
      <a:lvl1pPr marL="257175" indent="-257175" algn="l" rtl="0" eaLnBrk="1" fontAlgn="base" hangingPunct="1">
        <a:lnSpc>
          <a:spcPct val="120000"/>
        </a:lnSpc>
        <a:spcBef>
          <a:spcPct val="20000"/>
        </a:spcBef>
        <a:spcAft>
          <a:spcPct val="0"/>
        </a:spcAft>
        <a:buClr>
          <a:srgbClr val="1F497D"/>
        </a:buClr>
        <a:buFont typeface="Wingdings" pitchFamily="2" charset="2"/>
        <a:buChar char="§"/>
        <a:defRPr sz="1800">
          <a:solidFill>
            <a:schemeClr val="bg2">
              <a:lumMod val="10000"/>
            </a:schemeClr>
          </a:solidFill>
          <a:latin typeface="+mn-lt"/>
          <a:ea typeface="+mn-ea"/>
          <a:cs typeface="+mn-cs"/>
        </a:defRPr>
      </a:lvl1pPr>
      <a:lvl2pPr marL="557213" indent="-214313" algn="l" rtl="0" eaLnBrk="1" fontAlgn="base" hangingPunct="1">
        <a:lnSpc>
          <a:spcPct val="120000"/>
        </a:lnSpc>
        <a:spcBef>
          <a:spcPct val="20000"/>
        </a:spcBef>
        <a:spcAft>
          <a:spcPct val="0"/>
        </a:spcAft>
        <a:buClr>
          <a:srgbClr val="1F497D"/>
        </a:buClr>
        <a:buChar char="–"/>
        <a:defRPr sz="1500">
          <a:solidFill>
            <a:schemeClr val="bg2">
              <a:lumMod val="10000"/>
            </a:schemeClr>
          </a:solidFill>
          <a:latin typeface="+mn-lt"/>
        </a:defRPr>
      </a:lvl2pPr>
      <a:lvl3pPr marL="857250" indent="-171450" algn="l" rtl="0" eaLnBrk="1" fontAlgn="base" hangingPunct="1">
        <a:lnSpc>
          <a:spcPct val="120000"/>
        </a:lnSpc>
        <a:spcBef>
          <a:spcPct val="20000"/>
        </a:spcBef>
        <a:spcAft>
          <a:spcPct val="0"/>
        </a:spcAft>
        <a:buClr>
          <a:srgbClr val="1F497D"/>
        </a:buClr>
        <a:buChar char="•"/>
        <a:defRPr sz="1350">
          <a:solidFill>
            <a:schemeClr val="bg2">
              <a:lumMod val="10000"/>
            </a:schemeClr>
          </a:solidFill>
          <a:latin typeface="+mn-lt"/>
        </a:defRPr>
      </a:lvl3pPr>
      <a:lvl4pPr marL="1200150" indent="-171450" algn="l" rtl="0" eaLnBrk="1" fontAlgn="base" hangingPunct="1">
        <a:lnSpc>
          <a:spcPct val="120000"/>
        </a:lnSpc>
        <a:spcBef>
          <a:spcPct val="20000"/>
        </a:spcBef>
        <a:spcAft>
          <a:spcPct val="0"/>
        </a:spcAft>
        <a:buClr>
          <a:srgbClr val="1F497D"/>
        </a:buClr>
        <a:buChar char="–"/>
        <a:defRPr sz="1350">
          <a:solidFill>
            <a:schemeClr val="bg2">
              <a:lumMod val="10000"/>
            </a:schemeClr>
          </a:solidFill>
          <a:latin typeface="+mn-lt"/>
        </a:defRPr>
      </a:lvl4pPr>
      <a:lvl5pPr marL="1543050" indent="-171450" algn="l" rtl="0" eaLnBrk="1" fontAlgn="base" hangingPunct="1">
        <a:lnSpc>
          <a:spcPct val="120000"/>
        </a:lnSpc>
        <a:spcBef>
          <a:spcPct val="20000"/>
        </a:spcBef>
        <a:spcAft>
          <a:spcPct val="0"/>
        </a:spcAft>
        <a:buClr>
          <a:srgbClr val="1F497D"/>
        </a:buClr>
        <a:buFont typeface="Arial" charset="0"/>
        <a:buChar char="»"/>
        <a:defRPr sz="1350">
          <a:solidFill>
            <a:schemeClr val="bg2">
              <a:lumMod val="10000"/>
            </a:schemeClr>
          </a:solidFill>
          <a:latin typeface="+mn-lt"/>
        </a:defRPr>
      </a:lvl5pPr>
      <a:lvl6pPr marL="1885950" indent="-171450" algn="l" rtl="0" eaLnBrk="1" fontAlgn="base" hangingPunct="1">
        <a:spcBef>
          <a:spcPct val="20000"/>
        </a:spcBef>
        <a:spcAft>
          <a:spcPct val="0"/>
        </a:spcAft>
        <a:buClr>
          <a:srgbClr val="1F497D"/>
        </a:buClr>
        <a:buFont typeface="Arial" charset="0"/>
        <a:buChar char="»"/>
        <a:defRPr sz="1050">
          <a:solidFill>
            <a:schemeClr val="tx1"/>
          </a:solidFill>
          <a:latin typeface="+mn-lt"/>
        </a:defRPr>
      </a:lvl6pPr>
      <a:lvl7pPr marL="2228850" indent="-171450" algn="l" rtl="0" eaLnBrk="1" fontAlgn="base" hangingPunct="1">
        <a:spcBef>
          <a:spcPct val="20000"/>
        </a:spcBef>
        <a:spcAft>
          <a:spcPct val="0"/>
        </a:spcAft>
        <a:buClr>
          <a:srgbClr val="1F497D"/>
        </a:buClr>
        <a:buFont typeface="Arial" charset="0"/>
        <a:buChar char="»"/>
        <a:defRPr sz="1050">
          <a:solidFill>
            <a:schemeClr val="tx1"/>
          </a:solidFill>
          <a:latin typeface="+mn-lt"/>
        </a:defRPr>
      </a:lvl7pPr>
      <a:lvl8pPr marL="2571750" indent="-171450" algn="l" rtl="0" eaLnBrk="1" fontAlgn="base" hangingPunct="1">
        <a:spcBef>
          <a:spcPct val="20000"/>
        </a:spcBef>
        <a:spcAft>
          <a:spcPct val="0"/>
        </a:spcAft>
        <a:buClr>
          <a:srgbClr val="1F497D"/>
        </a:buClr>
        <a:buFont typeface="Arial" charset="0"/>
        <a:buChar char="»"/>
        <a:defRPr sz="1050">
          <a:solidFill>
            <a:schemeClr val="tx1"/>
          </a:solidFill>
          <a:latin typeface="+mn-lt"/>
        </a:defRPr>
      </a:lvl8pPr>
      <a:lvl9pPr marL="2914650" indent="-171450" algn="l" rtl="0" eaLnBrk="1" fontAlgn="base" hangingPunct="1">
        <a:spcBef>
          <a:spcPct val="20000"/>
        </a:spcBef>
        <a:spcAft>
          <a:spcPct val="0"/>
        </a:spcAft>
        <a:buClr>
          <a:srgbClr val="1F497D"/>
        </a:buClr>
        <a:buFont typeface="Arial" charset="0"/>
        <a:buChar char="»"/>
        <a:defRPr sz="10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Compression Techniques</a:t>
            </a:r>
            <a:r>
              <a:rPr lang="zh-CN" altLang="en-US" dirty="0" smtClean="0"/>
              <a:t> </a:t>
            </a:r>
            <a:r>
              <a:rPr lang="en-US" altLang="zh-CN" dirty="0" smtClean="0"/>
              <a:t>for</a:t>
            </a:r>
            <a:r>
              <a:rPr lang="zh-CN" altLang="en-US" dirty="0" smtClean="0"/>
              <a:t> </a:t>
            </a:r>
            <a:r>
              <a:rPr lang="en-US" altLang="zh-CN" dirty="0" smtClean="0"/>
              <a:t>Network</a:t>
            </a:r>
            <a:r>
              <a:rPr lang="zh-CN" altLang="en-US" dirty="0"/>
              <a:t> </a:t>
            </a:r>
            <a:r>
              <a:rPr lang="en-US" altLang="zh-CN" dirty="0" smtClean="0"/>
              <a:t>Address</a:t>
            </a:r>
            <a:r>
              <a:rPr lang="zh-CN" altLang="en-US" dirty="0" smtClean="0"/>
              <a:t> </a:t>
            </a:r>
            <a:r>
              <a:rPr lang="en-US" altLang="zh-CN" dirty="0" smtClean="0"/>
              <a:t>Management</a:t>
            </a:r>
            <a:r>
              <a:rPr lang="zh-CN" altLang="en-US" dirty="0" smtClean="0"/>
              <a:t> </a:t>
            </a:r>
            <a:r>
              <a:rPr lang="en-US" altLang="zh-CN" dirty="0" smtClean="0"/>
              <a:t>in</a:t>
            </a:r>
            <a:r>
              <a:rPr lang="zh-CN" altLang="en-US" dirty="0" smtClean="0"/>
              <a:t> </a:t>
            </a:r>
            <a:r>
              <a:rPr lang="en-US" altLang="zh-CN" dirty="0" smtClean="0"/>
              <a:t>MPI</a:t>
            </a:r>
            <a:endParaRPr lang="en-US" dirty="0"/>
          </a:p>
        </p:txBody>
      </p:sp>
      <p:sp>
        <p:nvSpPr>
          <p:cNvPr id="3" name="Subtitle 2"/>
          <p:cNvSpPr>
            <a:spLocks noGrp="1"/>
          </p:cNvSpPr>
          <p:nvPr>
            <p:ph type="subTitle" idx="1"/>
          </p:nvPr>
        </p:nvSpPr>
        <p:spPr/>
        <p:txBody>
          <a:bodyPr/>
          <a:lstStyle/>
          <a:p>
            <a:r>
              <a:rPr lang="en-US" altLang="zh-CN" sz="1600" b="1" dirty="0"/>
              <a:t>Yanfei </a:t>
            </a:r>
            <a:r>
              <a:rPr lang="en-US" altLang="zh-CN" sz="1600" b="1" dirty="0" smtClean="0"/>
              <a:t>Guo</a:t>
            </a:r>
            <a:r>
              <a:rPr lang="en-US" altLang="zh-CN" sz="1600" b="1" baseline="30000" dirty="0" smtClean="0"/>
              <a:t>1</a:t>
            </a:r>
            <a:r>
              <a:rPr lang="en-US" altLang="zh-CN" sz="1600" dirty="0" smtClean="0"/>
              <a:t>, </a:t>
            </a:r>
            <a:r>
              <a:rPr lang="en-US" altLang="zh-CN" sz="1600" dirty="0"/>
              <a:t>Charles </a:t>
            </a:r>
            <a:r>
              <a:rPr lang="en-US" altLang="zh-CN" sz="1600" dirty="0" smtClean="0"/>
              <a:t>Archer</a:t>
            </a:r>
            <a:r>
              <a:rPr lang="en-US" altLang="zh-CN" sz="1600" baseline="30000" dirty="0" smtClean="0"/>
              <a:t>2</a:t>
            </a:r>
            <a:r>
              <a:rPr lang="en-US" altLang="zh-CN" sz="1600" dirty="0" smtClean="0"/>
              <a:t>, </a:t>
            </a:r>
            <a:r>
              <a:rPr lang="en-US" altLang="zh-CN" sz="1600" dirty="0"/>
              <a:t>Michael </a:t>
            </a:r>
            <a:r>
              <a:rPr lang="en-US" altLang="zh-CN" sz="1600" dirty="0" smtClean="0"/>
              <a:t>Blocksome</a:t>
            </a:r>
            <a:r>
              <a:rPr lang="en-US" altLang="zh-CN" sz="1600" baseline="30000" dirty="0" smtClean="0"/>
              <a:t>2</a:t>
            </a:r>
            <a:r>
              <a:rPr lang="en-US" altLang="zh-CN" sz="1600" dirty="0" smtClean="0"/>
              <a:t>, </a:t>
            </a:r>
            <a:r>
              <a:rPr lang="en-US" altLang="zh-CN" sz="1600" dirty="0"/>
              <a:t>Scott </a:t>
            </a:r>
            <a:r>
              <a:rPr lang="en-US" altLang="zh-CN" sz="1600" dirty="0" smtClean="0"/>
              <a:t>Parker</a:t>
            </a:r>
            <a:r>
              <a:rPr lang="en-US" altLang="zh-CN" sz="1600" baseline="30000" dirty="0" smtClean="0"/>
              <a:t>3</a:t>
            </a:r>
            <a:r>
              <a:rPr lang="en-US" altLang="zh-CN" sz="1600" dirty="0" smtClean="0"/>
              <a:t>, </a:t>
            </a:r>
            <a:r>
              <a:rPr lang="en-US" altLang="zh-CN" sz="1600" dirty="0"/>
              <a:t>Wesley </a:t>
            </a:r>
            <a:r>
              <a:rPr lang="en-US" altLang="zh-CN" sz="1600" dirty="0" smtClean="0"/>
              <a:t>Bland</a:t>
            </a:r>
            <a:r>
              <a:rPr lang="en-US" altLang="zh-CN" sz="1600" baseline="30000" dirty="0" smtClean="0"/>
              <a:t>2</a:t>
            </a:r>
            <a:r>
              <a:rPr lang="en-US" altLang="zh-CN" sz="1600" dirty="0" smtClean="0"/>
              <a:t>, </a:t>
            </a:r>
            <a:r>
              <a:rPr lang="en-US" altLang="zh-CN" sz="1600" dirty="0"/>
              <a:t>Ken </a:t>
            </a:r>
            <a:r>
              <a:rPr lang="en-US" altLang="zh-CN" sz="1600" dirty="0" smtClean="0"/>
              <a:t>Raffenetti</a:t>
            </a:r>
            <a:r>
              <a:rPr lang="en-US" altLang="zh-CN" sz="1600" baseline="30000" dirty="0" smtClean="0"/>
              <a:t>1</a:t>
            </a:r>
            <a:r>
              <a:rPr lang="en-US" altLang="zh-CN" sz="1600" dirty="0" smtClean="0"/>
              <a:t> </a:t>
            </a:r>
            <a:r>
              <a:rPr lang="en-US" altLang="zh-CN" sz="1600" dirty="0"/>
              <a:t>and Pavan </a:t>
            </a:r>
            <a:r>
              <a:rPr lang="en-US" altLang="zh-CN" sz="1600" dirty="0" smtClean="0"/>
              <a:t>Balaji</a:t>
            </a:r>
            <a:r>
              <a:rPr lang="en-US" altLang="zh-CN" sz="1600" baseline="30000" dirty="0" smtClean="0"/>
              <a:t>1</a:t>
            </a:r>
          </a:p>
          <a:p>
            <a:endParaRPr lang="en-US" sz="1600" baseline="30000" dirty="0"/>
          </a:p>
        </p:txBody>
      </p:sp>
      <p:sp>
        <p:nvSpPr>
          <p:cNvPr id="4" name="TextBox 3"/>
          <p:cNvSpPr txBox="1"/>
          <p:nvPr/>
        </p:nvSpPr>
        <p:spPr>
          <a:xfrm>
            <a:off x="985838" y="5016265"/>
            <a:ext cx="6026586" cy="923330"/>
          </a:xfrm>
          <a:prstGeom prst="rect">
            <a:avLst/>
          </a:prstGeom>
          <a:noFill/>
        </p:spPr>
        <p:txBody>
          <a:bodyPr wrap="none" rtlCol="0">
            <a:spAutoFit/>
          </a:bodyPr>
          <a:lstStyle/>
          <a:p>
            <a:r>
              <a:rPr lang="en-US" altLang="zh-CN" sz="1350" dirty="0" smtClean="0">
                <a:solidFill>
                  <a:schemeClr val="bg2">
                    <a:lumMod val="10000"/>
                  </a:schemeClr>
                </a:solidFill>
                <a:latin typeface="Calibri" charset="0"/>
                <a:ea typeface="Calibri" charset="0"/>
                <a:cs typeface="Calibri" charset="0"/>
              </a:rPr>
              <a:t>1.</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Mathematics</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and</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Computer</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Science</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Division</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(MCS),</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Argonne</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National</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Laboratory</a:t>
            </a:r>
          </a:p>
          <a:p>
            <a:r>
              <a:rPr lang="en-US" altLang="zh-CN" sz="1350" dirty="0" smtClean="0">
                <a:solidFill>
                  <a:schemeClr val="bg2">
                    <a:lumMod val="10000"/>
                  </a:schemeClr>
                </a:solidFill>
                <a:latin typeface="Calibri" charset="0"/>
                <a:ea typeface="Calibri" charset="0"/>
                <a:cs typeface="Calibri" charset="0"/>
              </a:rPr>
              <a:t>2.</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Intel</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Corporation</a:t>
            </a:r>
          </a:p>
          <a:p>
            <a:r>
              <a:rPr lang="en-US" altLang="zh-CN" sz="1350" dirty="0" smtClean="0">
                <a:solidFill>
                  <a:schemeClr val="bg2">
                    <a:lumMod val="10000"/>
                  </a:schemeClr>
                </a:solidFill>
                <a:latin typeface="Calibri" charset="0"/>
                <a:ea typeface="Calibri" charset="0"/>
                <a:cs typeface="Calibri" charset="0"/>
              </a:rPr>
              <a:t>3.</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Argonne</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Leadership</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Computing</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Facility</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(ALCF),</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Argonne</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National</a:t>
            </a:r>
            <a:r>
              <a:rPr lang="zh-CN" altLang="en-US" sz="1350" dirty="0" smtClean="0">
                <a:solidFill>
                  <a:schemeClr val="bg2">
                    <a:lumMod val="10000"/>
                  </a:schemeClr>
                </a:solidFill>
                <a:latin typeface="Calibri" charset="0"/>
                <a:ea typeface="Calibri" charset="0"/>
                <a:cs typeface="Calibri" charset="0"/>
              </a:rPr>
              <a:t> </a:t>
            </a:r>
            <a:r>
              <a:rPr lang="en-US" altLang="zh-CN" sz="1350" dirty="0" smtClean="0">
                <a:solidFill>
                  <a:schemeClr val="bg2">
                    <a:lumMod val="10000"/>
                  </a:schemeClr>
                </a:solidFill>
                <a:latin typeface="Calibri" charset="0"/>
                <a:ea typeface="Calibri" charset="0"/>
                <a:cs typeface="Calibri" charset="0"/>
              </a:rPr>
              <a:t>Laboratory</a:t>
            </a:r>
            <a:endParaRPr lang="en-US" sz="1350" dirty="0" smtClean="0">
              <a:solidFill>
                <a:schemeClr val="bg2">
                  <a:lumMod val="10000"/>
                </a:schemeClr>
              </a:solidFill>
              <a:latin typeface="Calibri" charset="0"/>
              <a:ea typeface="Calibri" charset="0"/>
              <a:cs typeface="Calibri" charset="0"/>
            </a:endParaRPr>
          </a:p>
          <a:p>
            <a:endParaRPr lang="en-US" sz="1350" dirty="0">
              <a:solidFill>
                <a:schemeClr val="bg2">
                  <a:lumMod val="10000"/>
                </a:schemeClr>
              </a:solidFill>
              <a:latin typeface="Calibri" charset="0"/>
              <a:ea typeface="Calibri" charset="0"/>
              <a:cs typeface="Calibri" charset="0"/>
            </a:endParaRPr>
          </a:p>
        </p:txBody>
      </p:sp>
    </p:spTree>
    <p:extLst>
      <p:ext uri="{BB962C8B-B14F-4D97-AF65-F5344CB8AC3E}">
        <p14:creationId xmlns:p14="http://schemas.microsoft.com/office/powerpoint/2010/main" val="200153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AV-</a:t>
            </a:r>
            <a:r>
              <a:rPr lang="en-US" altLang="zh-CN" dirty="0" err="1" smtClean="0"/>
              <a:t>Rankmap</a:t>
            </a:r>
            <a:r>
              <a:rPr lang="zh-CN" altLang="en-US" dirty="0" smtClean="0"/>
              <a:t> </a:t>
            </a:r>
            <a:r>
              <a:rPr lang="en-US" altLang="zh-CN" dirty="0" smtClean="0"/>
              <a:t>Overview</a:t>
            </a:r>
            <a:endParaRPr lang="en-US" dirty="0"/>
          </a:p>
        </p:txBody>
      </p:sp>
      <p:sp>
        <p:nvSpPr>
          <p:cNvPr id="3" name="Content Placeholder 2"/>
          <p:cNvSpPr>
            <a:spLocks noGrp="1"/>
          </p:cNvSpPr>
          <p:nvPr>
            <p:ph idx="1"/>
          </p:nvPr>
        </p:nvSpPr>
        <p:spPr/>
        <p:txBody>
          <a:bodyPr/>
          <a:lstStyle/>
          <a:p>
            <a:r>
              <a:rPr lang="en-US" altLang="zh-CN" dirty="0" smtClean="0"/>
              <a:t>Prioritizing</a:t>
            </a:r>
            <a:r>
              <a:rPr lang="zh-CN" altLang="en-US" dirty="0" smtClean="0"/>
              <a:t> </a:t>
            </a:r>
            <a:r>
              <a:rPr lang="en-US" altLang="zh-CN" dirty="0" smtClean="0"/>
              <a:t>common</a:t>
            </a:r>
            <a:r>
              <a:rPr lang="zh-CN" altLang="en-US" dirty="0" smtClean="0"/>
              <a:t> </a:t>
            </a:r>
            <a:r>
              <a:rPr lang="en-US" altLang="zh-CN" dirty="0" smtClean="0"/>
              <a:t>use</a:t>
            </a:r>
            <a:r>
              <a:rPr lang="zh-CN" altLang="en-US" dirty="0" smtClean="0"/>
              <a:t> </a:t>
            </a:r>
            <a:r>
              <a:rPr lang="en-US" altLang="zh-CN" dirty="0" smtClean="0"/>
              <a:t>cases</a:t>
            </a:r>
          </a:p>
          <a:p>
            <a:pPr lvl="1"/>
            <a:r>
              <a:rPr lang="en-US" altLang="zh-CN" dirty="0" smtClean="0"/>
              <a:t>Reduce</a:t>
            </a:r>
            <a:r>
              <a:rPr lang="zh-CN" altLang="en-US" dirty="0" smtClean="0"/>
              <a:t> </a:t>
            </a:r>
            <a:r>
              <a:rPr lang="en-US" altLang="zh-CN" dirty="0" smtClean="0"/>
              <a:t>memory</a:t>
            </a:r>
            <a:r>
              <a:rPr lang="zh-CN" altLang="en-US" dirty="0" smtClean="0"/>
              <a:t> </a:t>
            </a:r>
            <a:r>
              <a:rPr lang="en-US" altLang="zh-CN" dirty="0" smtClean="0"/>
              <a:t>usage</a:t>
            </a:r>
            <a:r>
              <a:rPr lang="zh-CN" altLang="en-US" dirty="0" smtClean="0"/>
              <a:t> </a:t>
            </a:r>
            <a:r>
              <a:rPr lang="en-US" altLang="zh-CN" dirty="0" smtClean="0"/>
              <a:t>for</a:t>
            </a:r>
            <a:r>
              <a:rPr lang="zh-CN" altLang="en-US" dirty="0" smtClean="0"/>
              <a:t> </a:t>
            </a:r>
            <a:r>
              <a:rPr lang="en-US" altLang="zh-CN" dirty="0" smtClean="0"/>
              <a:t>common</a:t>
            </a:r>
            <a:r>
              <a:rPr lang="zh-CN" altLang="en-US" dirty="0" smtClean="0"/>
              <a:t> </a:t>
            </a:r>
            <a:r>
              <a:rPr lang="en-US" altLang="zh-CN" dirty="0" smtClean="0"/>
              <a:t>cases</a:t>
            </a:r>
            <a:r>
              <a:rPr lang="zh-CN" altLang="en-US" dirty="0" smtClean="0"/>
              <a:t> </a:t>
            </a:r>
            <a:r>
              <a:rPr lang="en-US" altLang="zh-CN" dirty="0" smtClean="0"/>
              <a:t>without</a:t>
            </a:r>
            <a:r>
              <a:rPr lang="zh-CN" altLang="en-US" dirty="0" smtClean="0"/>
              <a:t> </a:t>
            </a:r>
            <a:r>
              <a:rPr lang="en-US" altLang="zh-CN" dirty="0" smtClean="0"/>
              <a:t>adding</a:t>
            </a:r>
            <a:r>
              <a:rPr lang="zh-CN" altLang="en-US" dirty="0" smtClean="0"/>
              <a:t> </a:t>
            </a:r>
            <a:r>
              <a:rPr lang="en-US" altLang="zh-CN" dirty="0" smtClean="0"/>
              <a:t>overheads</a:t>
            </a:r>
            <a:r>
              <a:rPr lang="zh-CN" altLang="en-US" dirty="0" smtClean="0"/>
              <a:t> </a:t>
            </a:r>
            <a:r>
              <a:rPr lang="en-US" altLang="zh-CN" dirty="0" smtClean="0"/>
              <a:t>to</a:t>
            </a:r>
            <a:r>
              <a:rPr lang="zh-CN" altLang="en-US" dirty="0" smtClean="0"/>
              <a:t> </a:t>
            </a:r>
            <a:r>
              <a:rPr lang="en-US" altLang="zh-CN" dirty="0" smtClean="0"/>
              <a:t>performance</a:t>
            </a:r>
            <a:r>
              <a:rPr lang="zh-CN" altLang="en-US" dirty="0" smtClean="0"/>
              <a:t> </a:t>
            </a:r>
            <a:r>
              <a:rPr lang="en-US" altLang="zh-CN" dirty="0" smtClean="0"/>
              <a:t>critical</a:t>
            </a:r>
            <a:r>
              <a:rPr lang="zh-CN" altLang="en-US" dirty="0" smtClean="0"/>
              <a:t> </a:t>
            </a:r>
            <a:r>
              <a:rPr lang="en-US" altLang="zh-CN" dirty="0" smtClean="0"/>
              <a:t>path</a:t>
            </a:r>
          </a:p>
          <a:p>
            <a:pPr lvl="1"/>
            <a:r>
              <a:rPr lang="en-US" altLang="zh-CN" dirty="0" smtClean="0"/>
              <a:t>Uncommon</a:t>
            </a:r>
            <a:r>
              <a:rPr lang="zh-CN" altLang="en-US" dirty="0" smtClean="0"/>
              <a:t> </a:t>
            </a:r>
            <a:r>
              <a:rPr lang="en-US" altLang="zh-CN" dirty="0" smtClean="0"/>
              <a:t>cases</a:t>
            </a:r>
            <a:r>
              <a:rPr lang="zh-CN" altLang="en-US" dirty="0" smtClean="0"/>
              <a:t> </a:t>
            </a:r>
            <a:r>
              <a:rPr lang="en-US" altLang="zh-CN" dirty="0" smtClean="0"/>
              <a:t>are</a:t>
            </a:r>
            <a:r>
              <a:rPr lang="zh-CN" altLang="en-US" dirty="0" smtClean="0"/>
              <a:t> </a:t>
            </a:r>
            <a:r>
              <a:rPr lang="en-US" altLang="zh-CN" dirty="0" smtClean="0"/>
              <a:t>paying</a:t>
            </a:r>
            <a:r>
              <a:rPr lang="zh-CN" altLang="en-US" dirty="0" smtClean="0"/>
              <a:t> </a:t>
            </a:r>
            <a:r>
              <a:rPr lang="en-US" altLang="zh-CN" dirty="0" smtClean="0"/>
              <a:t>the</a:t>
            </a:r>
            <a:r>
              <a:rPr lang="zh-CN" altLang="en-US" dirty="0" smtClean="0"/>
              <a:t> </a:t>
            </a:r>
            <a:r>
              <a:rPr lang="en-US" altLang="zh-CN" dirty="0" smtClean="0"/>
              <a:t>same</a:t>
            </a:r>
            <a:r>
              <a:rPr lang="zh-CN" altLang="en-US" dirty="0" smtClean="0"/>
              <a:t> </a:t>
            </a:r>
            <a:r>
              <a:rPr lang="en-US" altLang="zh-CN" dirty="0" smtClean="0"/>
              <a:t>or</a:t>
            </a:r>
            <a:r>
              <a:rPr lang="zh-CN" altLang="en-US" dirty="0" smtClean="0"/>
              <a:t> </a:t>
            </a:r>
            <a:r>
              <a:rPr lang="en-US" altLang="zh-CN" dirty="0" smtClean="0"/>
              <a:t>more</a:t>
            </a:r>
          </a:p>
          <a:p>
            <a:pPr lvl="1"/>
            <a:r>
              <a:rPr lang="en-US" altLang="zh-CN" dirty="0" smtClean="0"/>
              <a:t>Do</a:t>
            </a:r>
            <a:r>
              <a:rPr lang="zh-CN" altLang="en-US" dirty="0" smtClean="0"/>
              <a:t> </a:t>
            </a:r>
            <a:r>
              <a:rPr lang="en-US" altLang="zh-CN" dirty="0" smtClean="0"/>
              <a:t>not</a:t>
            </a:r>
            <a:r>
              <a:rPr lang="zh-CN" altLang="en-US" dirty="0" smtClean="0"/>
              <a:t> </a:t>
            </a:r>
            <a:r>
              <a:rPr lang="en-US" altLang="zh-CN" dirty="0" smtClean="0"/>
              <a:t>compromise</a:t>
            </a:r>
            <a:r>
              <a:rPr lang="zh-CN" altLang="en-US" dirty="0" smtClean="0"/>
              <a:t> </a:t>
            </a:r>
            <a:r>
              <a:rPr lang="en-US" altLang="zh-CN" dirty="0" smtClean="0"/>
              <a:t>on</a:t>
            </a:r>
            <a:r>
              <a:rPr lang="zh-CN" altLang="en-US" dirty="0" smtClean="0"/>
              <a:t> </a:t>
            </a:r>
            <a:r>
              <a:rPr lang="en-US" altLang="zh-CN" dirty="0" smtClean="0"/>
              <a:t>functionality</a:t>
            </a:r>
          </a:p>
          <a:p>
            <a:r>
              <a:rPr lang="en-US" altLang="zh-CN" dirty="0" smtClean="0"/>
              <a:t>Two-part</a:t>
            </a:r>
            <a:r>
              <a:rPr lang="zh-CN" altLang="en-US" dirty="0" smtClean="0"/>
              <a:t> </a:t>
            </a:r>
            <a:r>
              <a:rPr lang="en-US" altLang="zh-CN" dirty="0" smtClean="0"/>
              <a:t>solution</a:t>
            </a:r>
          </a:p>
          <a:p>
            <a:pPr lvl="1"/>
            <a:r>
              <a:rPr lang="en-US" altLang="zh-CN" dirty="0" smtClean="0"/>
              <a:t>Address</a:t>
            </a:r>
            <a:r>
              <a:rPr lang="zh-CN" altLang="en-US" dirty="0" smtClean="0"/>
              <a:t> </a:t>
            </a:r>
            <a:r>
              <a:rPr lang="en-US" altLang="zh-CN" dirty="0" smtClean="0"/>
              <a:t>Vector</a:t>
            </a:r>
            <a:r>
              <a:rPr lang="zh-CN" altLang="en-US" dirty="0" smtClean="0"/>
              <a:t> </a:t>
            </a:r>
            <a:r>
              <a:rPr lang="en-US" altLang="zh-CN" dirty="0" smtClean="0"/>
              <a:t>(AV):</a:t>
            </a:r>
            <a:r>
              <a:rPr lang="zh-CN" altLang="en-US" dirty="0" smtClean="0"/>
              <a:t> </a:t>
            </a:r>
            <a:r>
              <a:rPr lang="en-US" altLang="zh-CN" dirty="0" smtClean="0"/>
              <a:t>Stripped-down</a:t>
            </a:r>
            <a:r>
              <a:rPr lang="zh-CN" altLang="en-US" dirty="0" smtClean="0"/>
              <a:t> </a:t>
            </a:r>
            <a:r>
              <a:rPr lang="en-US" altLang="zh-CN" dirty="0" smtClean="0"/>
              <a:t>VC</a:t>
            </a:r>
          </a:p>
          <a:p>
            <a:pPr lvl="2"/>
            <a:r>
              <a:rPr lang="en-US" altLang="zh-CN" sz="1500" dirty="0" smtClean="0">
                <a:solidFill>
                  <a:srgbClr val="C00000"/>
                </a:solidFill>
              </a:rPr>
              <a:t>Still</a:t>
            </a:r>
            <a:r>
              <a:rPr lang="zh-CN" altLang="en-US" sz="1500" dirty="0" smtClean="0">
                <a:solidFill>
                  <a:srgbClr val="C00000"/>
                </a:solidFill>
              </a:rPr>
              <a:t> </a:t>
            </a:r>
            <a:r>
              <a:rPr lang="en-US" altLang="zh-CN" sz="1500" dirty="0" smtClean="0">
                <a:solidFill>
                  <a:srgbClr val="C00000"/>
                </a:solidFill>
              </a:rPr>
              <a:t>O(P)</a:t>
            </a:r>
            <a:r>
              <a:rPr lang="zh-CN" altLang="en-US" sz="1500" dirty="0" smtClean="0">
                <a:solidFill>
                  <a:srgbClr val="C00000"/>
                </a:solidFill>
              </a:rPr>
              <a:t> </a:t>
            </a:r>
            <a:r>
              <a:rPr lang="en-US" altLang="zh-CN" sz="1500" dirty="0" smtClean="0">
                <a:solidFill>
                  <a:srgbClr val="C00000"/>
                </a:solidFill>
              </a:rPr>
              <a:t>memory,</a:t>
            </a:r>
            <a:r>
              <a:rPr lang="zh-CN" altLang="en-US" sz="1500" dirty="0" smtClean="0">
                <a:solidFill>
                  <a:srgbClr val="C00000"/>
                </a:solidFill>
              </a:rPr>
              <a:t> </a:t>
            </a:r>
            <a:r>
              <a:rPr lang="en-US" altLang="zh-CN" sz="1500" dirty="0" smtClean="0">
                <a:solidFill>
                  <a:srgbClr val="C00000"/>
                </a:solidFill>
              </a:rPr>
              <a:t>but</a:t>
            </a:r>
            <a:r>
              <a:rPr lang="zh-CN" altLang="en-US" sz="1500" dirty="0" smtClean="0">
                <a:solidFill>
                  <a:srgbClr val="C00000"/>
                </a:solidFill>
              </a:rPr>
              <a:t> </a:t>
            </a:r>
            <a:r>
              <a:rPr lang="en-US" altLang="zh-CN" sz="1500" dirty="0" smtClean="0">
                <a:solidFill>
                  <a:srgbClr val="C00000"/>
                </a:solidFill>
              </a:rPr>
              <a:t>with</a:t>
            </a:r>
            <a:r>
              <a:rPr lang="zh-CN" altLang="en-US" sz="1500" dirty="0" smtClean="0">
                <a:solidFill>
                  <a:srgbClr val="C00000"/>
                </a:solidFill>
              </a:rPr>
              <a:t> </a:t>
            </a:r>
            <a:r>
              <a:rPr lang="en-US" altLang="zh-CN" sz="1500" dirty="0" smtClean="0">
                <a:solidFill>
                  <a:srgbClr val="C00000"/>
                </a:solidFill>
              </a:rPr>
              <a:t>smaller</a:t>
            </a:r>
            <a:r>
              <a:rPr lang="zh-CN" altLang="en-US" sz="1500" dirty="0" smtClean="0">
                <a:solidFill>
                  <a:srgbClr val="C00000"/>
                </a:solidFill>
              </a:rPr>
              <a:t> </a:t>
            </a:r>
            <a:r>
              <a:rPr lang="en-US" altLang="zh-CN" sz="1500" dirty="0" smtClean="0">
                <a:solidFill>
                  <a:srgbClr val="C00000"/>
                </a:solidFill>
              </a:rPr>
              <a:t>element</a:t>
            </a:r>
          </a:p>
          <a:p>
            <a:pPr lvl="1"/>
            <a:r>
              <a:rPr lang="en-US" altLang="zh-CN" dirty="0" err="1" smtClean="0"/>
              <a:t>Rankmap</a:t>
            </a:r>
            <a:r>
              <a:rPr lang="en-US" altLang="zh-CN" dirty="0" smtClean="0"/>
              <a:t>:</a:t>
            </a:r>
            <a:r>
              <a:rPr lang="zh-CN" altLang="en-US" dirty="0" smtClean="0"/>
              <a:t> </a:t>
            </a:r>
            <a:r>
              <a:rPr lang="en-US" altLang="zh-CN" dirty="0" err="1" smtClean="0"/>
              <a:t>Explioting</a:t>
            </a:r>
            <a:r>
              <a:rPr lang="zh-CN" altLang="en-US" dirty="0" smtClean="0"/>
              <a:t> </a:t>
            </a:r>
            <a:r>
              <a:rPr lang="en-US" altLang="zh-CN" dirty="0" smtClean="0"/>
              <a:t>regular</a:t>
            </a:r>
            <a:r>
              <a:rPr lang="zh-CN" altLang="en-US" dirty="0" smtClean="0"/>
              <a:t> </a:t>
            </a:r>
            <a:r>
              <a:rPr lang="en-US" altLang="zh-CN" dirty="0" smtClean="0"/>
              <a:t>mapping</a:t>
            </a:r>
            <a:r>
              <a:rPr lang="zh-CN" altLang="en-US" dirty="0" smtClean="0"/>
              <a:t> </a:t>
            </a:r>
            <a:r>
              <a:rPr lang="en-US" altLang="zh-CN" dirty="0" smtClean="0"/>
              <a:t>patterns</a:t>
            </a:r>
          </a:p>
          <a:p>
            <a:pPr lvl="2"/>
            <a:r>
              <a:rPr lang="en-US" altLang="zh-CN" sz="1500" dirty="0" smtClean="0">
                <a:solidFill>
                  <a:srgbClr val="C00000"/>
                </a:solidFill>
              </a:rPr>
              <a:t>Constant</a:t>
            </a:r>
            <a:r>
              <a:rPr lang="zh-CN" altLang="en-US" sz="1500" dirty="0" smtClean="0">
                <a:solidFill>
                  <a:srgbClr val="C00000"/>
                </a:solidFill>
              </a:rPr>
              <a:t> </a:t>
            </a:r>
            <a:r>
              <a:rPr lang="en-US" altLang="zh-CN" sz="1500" dirty="0" smtClean="0">
                <a:solidFill>
                  <a:srgbClr val="C00000"/>
                </a:solidFill>
              </a:rPr>
              <a:t>memory</a:t>
            </a:r>
            <a:r>
              <a:rPr lang="zh-CN" altLang="en-US" sz="1500" dirty="0" smtClean="0">
                <a:solidFill>
                  <a:srgbClr val="C00000"/>
                </a:solidFill>
              </a:rPr>
              <a:t> </a:t>
            </a:r>
            <a:r>
              <a:rPr lang="en-US" altLang="zh-CN" sz="1500" dirty="0" smtClean="0"/>
              <a:t>for</a:t>
            </a:r>
            <a:r>
              <a:rPr lang="zh-CN" altLang="en-US" sz="1500" dirty="0" smtClean="0"/>
              <a:t> </a:t>
            </a:r>
            <a:r>
              <a:rPr lang="en-US" altLang="zh-CN" sz="1500" dirty="0" smtClean="0"/>
              <a:t>each</a:t>
            </a:r>
            <a:r>
              <a:rPr lang="zh-CN" altLang="en-US" sz="1500" dirty="0" smtClean="0"/>
              <a:t> </a:t>
            </a:r>
            <a:r>
              <a:rPr lang="en-US" altLang="zh-CN" sz="1500" dirty="0" smtClean="0"/>
              <a:t>communicators</a:t>
            </a:r>
            <a:r>
              <a:rPr lang="zh-CN" altLang="en-US" sz="1500" dirty="0" smtClean="0"/>
              <a:t> </a:t>
            </a:r>
            <a:r>
              <a:rPr lang="en-US" altLang="zh-CN" sz="1500" dirty="0" smtClean="0"/>
              <a:t>with</a:t>
            </a:r>
            <a:r>
              <a:rPr lang="zh-CN" altLang="en-US" sz="1500" dirty="0" smtClean="0"/>
              <a:t> </a:t>
            </a:r>
            <a:r>
              <a:rPr lang="en-US" altLang="zh-CN" sz="1500" dirty="0" smtClean="0"/>
              <a:t>common</a:t>
            </a:r>
            <a:r>
              <a:rPr lang="zh-CN" altLang="en-US" sz="1500" dirty="0" smtClean="0"/>
              <a:t> </a:t>
            </a:r>
            <a:r>
              <a:rPr lang="en-US" altLang="zh-CN" sz="1500" dirty="0" smtClean="0"/>
              <a:t>use</a:t>
            </a:r>
            <a:r>
              <a:rPr lang="zh-CN" altLang="en-US" sz="1500" dirty="0" smtClean="0"/>
              <a:t> </a:t>
            </a:r>
            <a:r>
              <a:rPr lang="en-US" altLang="zh-CN" sz="1500" dirty="0" smtClean="0"/>
              <a:t>cases</a:t>
            </a:r>
            <a:endParaRPr lang="en-US" sz="1500"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10</a:t>
            </a:fld>
            <a:endParaRPr lang="en-US"/>
          </a:p>
        </p:txBody>
      </p:sp>
      <p:grpSp>
        <p:nvGrpSpPr>
          <p:cNvPr id="6" name="Group 5"/>
          <p:cNvGrpSpPr/>
          <p:nvPr/>
        </p:nvGrpSpPr>
        <p:grpSpPr>
          <a:xfrm>
            <a:off x="4840763" y="4691993"/>
            <a:ext cx="4179140" cy="1548151"/>
            <a:chOff x="4840763" y="1977533"/>
            <a:chExt cx="4179140" cy="1548151"/>
          </a:xfrm>
        </p:grpSpPr>
        <p:sp>
          <p:nvSpPr>
            <p:cNvPr id="7" name="Rounded Rectangle 6"/>
            <p:cNvSpPr/>
            <p:nvPr/>
          </p:nvSpPr>
          <p:spPr>
            <a:xfrm>
              <a:off x="8056851" y="1977533"/>
              <a:ext cx="963052"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MLUT</a:t>
              </a:r>
            </a:p>
            <a:p>
              <a:pPr algn="ctr"/>
              <a:r>
                <a:rPr lang="en-US" sz="1200" dirty="0" smtClean="0"/>
                <a:t>COMM</a:t>
              </a:r>
              <a:endParaRPr lang="en-US" sz="1200" dirty="0"/>
            </a:p>
          </p:txBody>
        </p:sp>
        <p:sp>
          <p:nvSpPr>
            <p:cNvPr id="8" name="Rounded Rectangle 7"/>
            <p:cNvSpPr/>
            <p:nvPr/>
          </p:nvSpPr>
          <p:spPr>
            <a:xfrm>
              <a:off x="7250470" y="1983552"/>
              <a:ext cx="684063"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LUT</a:t>
              </a:r>
            </a:p>
            <a:p>
              <a:pPr algn="ctr"/>
              <a:r>
                <a:rPr lang="en-US" sz="1200" dirty="0" smtClean="0"/>
                <a:t>COMM</a:t>
              </a:r>
              <a:endParaRPr lang="en-US" sz="1200" dirty="0"/>
            </a:p>
          </p:txBody>
        </p:sp>
        <p:sp>
          <p:nvSpPr>
            <p:cNvPr id="9" name="Rounded Rectangle 8"/>
            <p:cNvSpPr/>
            <p:nvPr/>
          </p:nvSpPr>
          <p:spPr>
            <a:xfrm>
              <a:off x="4937760" y="1982822"/>
              <a:ext cx="705600"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DIRECT</a:t>
              </a:r>
            </a:p>
            <a:p>
              <a:pPr algn="ctr"/>
              <a:r>
                <a:rPr lang="en-US" sz="1200" dirty="0" smtClean="0"/>
                <a:t>COMM</a:t>
              </a:r>
              <a:endParaRPr lang="en-US" sz="1200" dirty="0"/>
            </a:p>
          </p:txBody>
        </p:sp>
        <p:grpSp>
          <p:nvGrpSpPr>
            <p:cNvPr id="10" name="Group 9"/>
            <p:cNvGrpSpPr/>
            <p:nvPr/>
          </p:nvGrpSpPr>
          <p:grpSpPr>
            <a:xfrm>
              <a:off x="5767702" y="3268936"/>
              <a:ext cx="1417458" cy="236243"/>
              <a:chOff x="1828800" y="1664413"/>
              <a:chExt cx="2219220" cy="369870"/>
            </a:xfrm>
          </p:grpSpPr>
          <p:sp>
            <p:nvSpPr>
              <p:cNvPr id="41" name="Rectangle 40"/>
              <p:cNvSpPr/>
              <p:nvPr/>
            </p:nvSpPr>
            <p:spPr>
              <a:xfrm>
                <a:off x="182880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0</a:t>
                </a:r>
                <a:endParaRPr lang="en-US" sz="1400"/>
              </a:p>
            </p:txBody>
          </p:sp>
          <p:sp>
            <p:nvSpPr>
              <p:cNvPr id="42" name="Rectangle 41"/>
              <p:cNvSpPr/>
              <p:nvPr/>
            </p:nvSpPr>
            <p:spPr>
              <a:xfrm>
                <a:off x="219867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43" name="Rectangle 42"/>
              <p:cNvSpPr/>
              <p:nvPr/>
            </p:nvSpPr>
            <p:spPr>
              <a:xfrm>
                <a:off x="256854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44" name="Rectangle 43"/>
              <p:cNvSpPr/>
              <p:nvPr/>
            </p:nvSpPr>
            <p:spPr>
              <a:xfrm>
                <a:off x="293841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45" name="Rectangle 44"/>
              <p:cNvSpPr/>
              <p:nvPr/>
            </p:nvSpPr>
            <p:spPr>
              <a:xfrm>
                <a:off x="330828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46" name="Rectangle 45"/>
              <p:cNvSpPr/>
              <p:nvPr/>
            </p:nvSpPr>
            <p:spPr>
              <a:xfrm>
                <a:off x="367815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grpSp>
        <p:sp>
          <p:nvSpPr>
            <p:cNvPr id="11" name="TextBox 10"/>
            <p:cNvSpPr txBox="1"/>
            <p:nvPr/>
          </p:nvSpPr>
          <p:spPr>
            <a:xfrm>
              <a:off x="4840763" y="3264074"/>
              <a:ext cx="723275" cy="261610"/>
            </a:xfrm>
            <a:prstGeom prst="rect">
              <a:avLst/>
            </a:prstGeom>
            <a:noFill/>
          </p:spPr>
          <p:txBody>
            <a:bodyPr wrap="none" rtlCol="0">
              <a:spAutoFit/>
            </a:bodyPr>
            <a:lstStyle/>
            <a:p>
              <a:r>
                <a:rPr lang="en-US" sz="1100" dirty="0" smtClean="0"/>
                <a:t>AV tables</a:t>
              </a:r>
              <a:endParaRPr lang="en-US" sz="1100" dirty="0"/>
            </a:p>
          </p:txBody>
        </p:sp>
        <p:grpSp>
          <p:nvGrpSpPr>
            <p:cNvPr id="12" name="Group 11"/>
            <p:cNvGrpSpPr/>
            <p:nvPr/>
          </p:nvGrpSpPr>
          <p:grpSpPr>
            <a:xfrm>
              <a:off x="7372787" y="2753781"/>
              <a:ext cx="509815" cy="228120"/>
              <a:chOff x="1828800" y="1664413"/>
              <a:chExt cx="739740" cy="369870"/>
            </a:xfrm>
          </p:grpSpPr>
          <p:sp>
            <p:nvSpPr>
              <p:cNvPr id="39" name="Rectangle 38"/>
              <p:cNvSpPr/>
              <p:nvPr/>
            </p:nvSpPr>
            <p:spPr>
              <a:xfrm>
                <a:off x="1828800" y="1664413"/>
                <a:ext cx="369870" cy="369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5</a:t>
                </a:r>
              </a:p>
            </p:txBody>
          </p:sp>
          <p:sp>
            <p:nvSpPr>
              <p:cNvPr id="40" name="Rectangle 39"/>
              <p:cNvSpPr/>
              <p:nvPr/>
            </p:nvSpPr>
            <p:spPr>
              <a:xfrm>
                <a:off x="2198670" y="1664413"/>
                <a:ext cx="369870" cy="369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4</a:t>
                </a:r>
              </a:p>
            </p:txBody>
          </p:sp>
        </p:grpSp>
        <p:cxnSp>
          <p:nvCxnSpPr>
            <p:cNvPr id="13" name="Straight Arrow Connector 12"/>
            <p:cNvCxnSpPr/>
            <p:nvPr/>
          </p:nvCxnSpPr>
          <p:spPr>
            <a:xfrm flipH="1">
              <a:off x="7067039" y="2981901"/>
              <a:ext cx="433202" cy="287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830796" y="2981901"/>
              <a:ext cx="924353" cy="287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097995" y="2371254"/>
              <a:ext cx="387970" cy="22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R=0</a:t>
              </a:r>
              <a:endParaRPr lang="en-US" sz="1200" dirty="0"/>
            </a:p>
          </p:txBody>
        </p:sp>
        <p:sp>
          <p:nvSpPr>
            <p:cNvPr id="16" name="Oval 15"/>
            <p:cNvSpPr/>
            <p:nvPr/>
          </p:nvSpPr>
          <p:spPr>
            <a:xfrm>
              <a:off x="7406311" y="2371254"/>
              <a:ext cx="387970" cy="22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R=0</a:t>
              </a:r>
              <a:endParaRPr lang="en-US" sz="1200" dirty="0"/>
            </a:p>
          </p:txBody>
        </p:sp>
        <p:cxnSp>
          <p:nvCxnSpPr>
            <p:cNvPr id="17" name="Straight Arrow Connector 16"/>
            <p:cNvCxnSpPr/>
            <p:nvPr/>
          </p:nvCxnSpPr>
          <p:spPr>
            <a:xfrm flipH="1">
              <a:off x="7500241" y="2597368"/>
              <a:ext cx="100055" cy="156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291980" y="2597368"/>
              <a:ext cx="593844" cy="6715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178205" y="3264074"/>
              <a:ext cx="472486" cy="236243"/>
              <a:chOff x="1828800" y="1664413"/>
              <a:chExt cx="739740" cy="369870"/>
            </a:xfrm>
          </p:grpSpPr>
          <p:sp>
            <p:nvSpPr>
              <p:cNvPr id="37" name="Rectangle 36"/>
              <p:cNvSpPr/>
              <p:nvPr/>
            </p:nvSpPr>
            <p:spPr>
              <a:xfrm>
                <a:off x="182880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0</a:t>
                </a:r>
                <a:endParaRPr lang="en-US" sz="1400"/>
              </a:p>
            </p:txBody>
          </p:sp>
          <p:sp>
            <p:nvSpPr>
              <p:cNvPr id="38" name="Rectangle 37"/>
              <p:cNvSpPr/>
              <p:nvPr/>
            </p:nvSpPr>
            <p:spPr>
              <a:xfrm>
                <a:off x="219867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grpSp>
        <p:sp>
          <p:nvSpPr>
            <p:cNvPr id="20" name="Oval 19"/>
            <p:cNvSpPr/>
            <p:nvPr/>
          </p:nvSpPr>
          <p:spPr>
            <a:xfrm>
              <a:off x="8396742" y="2371254"/>
              <a:ext cx="387970" cy="2390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R=1</a:t>
              </a:r>
              <a:endParaRPr lang="en-US" sz="1200" dirty="0"/>
            </a:p>
          </p:txBody>
        </p:sp>
        <p:cxnSp>
          <p:nvCxnSpPr>
            <p:cNvPr id="21" name="Straight Arrow Connector 20"/>
            <p:cNvCxnSpPr/>
            <p:nvPr/>
          </p:nvCxnSpPr>
          <p:spPr>
            <a:xfrm flipH="1">
              <a:off x="7067039" y="2981901"/>
              <a:ext cx="1264587" cy="287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532570" y="2981901"/>
              <a:ext cx="200942" cy="28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590727" y="2610264"/>
              <a:ext cx="142785" cy="1435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716506" y="1982822"/>
              <a:ext cx="709179"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OFFSET</a:t>
              </a:r>
            </a:p>
            <a:p>
              <a:pPr algn="ctr"/>
              <a:r>
                <a:rPr lang="en-US" sz="1200" dirty="0" smtClean="0"/>
                <a:t>COMM</a:t>
              </a:r>
              <a:endParaRPr lang="en-US" sz="1200" dirty="0"/>
            </a:p>
          </p:txBody>
        </p:sp>
        <p:sp>
          <p:nvSpPr>
            <p:cNvPr id="25" name="Rounded Rectangle 24"/>
            <p:cNvSpPr/>
            <p:nvPr/>
          </p:nvSpPr>
          <p:spPr>
            <a:xfrm>
              <a:off x="5818648" y="2769870"/>
              <a:ext cx="511315" cy="195943"/>
            </a:xfrm>
            <a:prstGeom prst="roundRect">
              <a:avLst/>
            </a:prstGeom>
            <a:solidFill>
              <a:schemeClr val="accent2">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900" dirty="0" smtClean="0"/>
                <a:t>Offset</a:t>
              </a:r>
              <a:endParaRPr lang="en-US" sz="900" dirty="0"/>
            </a:p>
          </p:txBody>
        </p:sp>
        <p:sp>
          <p:nvSpPr>
            <p:cNvPr id="26" name="Oval 25"/>
            <p:cNvSpPr/>
            <p:nvPr/>
          </p:nvSpPr>
          <p:spPr>
            <a:xfrm>
              <a:off x="5880321" y="2371254"/>
              <a:ext cx="387970" cy="22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R=0</a:t>
              </a:r>
              <a:endParaRPr lang="en-US" sz="1200" dirty="0"/>
            </a:p>
          </p:txBody>
        </p:sp>
        <p:cxnSp>
          <p:nvCxnSpPr>
            <p:cNvPr id="27" name="Straight Arrow Connector 26"/>
            <p:cNvCxnSpPr/>
            <p:nvPr/>
          </p:nvCxnSpPr>
          <p:spPr>
            <a:xfrm>
              <a:off x="6074306" y="2597368"/>
              <a:ext cx="0" cy="172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74306" y="2965813"/>
              <a:ext cx="47761" cy="3031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496046" y="1977534"/>
              <a:ext cx="684063"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STRIDE</a:t>
              </a:r>
            </a:p>
            <a:p>
              <a:pPr algn="ctr"/>
              <a:r>
                <a:rPr lang="en-US" sz="1200" dirty="0" smtClean="0"/>
                <a:t>COMM</a:t>
              </a:r>
              <a:endParaRPr lang="en-US" sz="1200" dirty="0"/>
            </a:p>
          </p:txBody>
        </p:sp>
        <p:sp>
          <p:nvSpPr>
            <p:cNvPr id="30" name="Rounded Rectangle 29"/>
            <p:cNvSpPr/>
            <p:nvPr/>
          </p:nvSpPr>
          <p:spPr>
            <a:xfrm>
              <a:off x="6596740" y="2771002"/>
              <a:ext cx="511315" cy="195943"/>
            </a:xfrm>
            <a:prstGeom prst="round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900" dirty="0" smtClean="0"/>
                <a:t>Stride</a:t>
              </a:r>
              <a:endParaRPr lang="en-US" sz="900" dirty="0"/>
            </a:p>
          </p:txBody>
        </p:sp>
        <p:sp>
          <p:nvSpPr>
            <p:cNvPr id="31" name="Oval 30"/>
            <p:cNvSpPr/>
            <p:nvPr/>
          </p:nvSpPr>
          <p:spPr>
            <a:xfrm>
              <a:off x="6658413" y="2389120"/>
              <a:ext cx="387970" cy="209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R=0</a:t>
              </a:r>
              <a:endParaRPr lang="en-US" sz="1200" dirty="0"/>
            </a:p>
          </p:txBody>
        </p:sp>
        <p:cxnSp>
          <p:nvCxnSpPr>
            <p:cNvPr id="32" name="Straight Arrow Connector 31"/>
            <p:cNvCxnSpPr/>
            <p:nvPr/>
          </p:nvCxnSpPr>
          <p:spPr>
            <a:xfrm>
              <a:off x="6852398" y="2598500"/>
              <a:ext cx="0" cy="172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594553" y="2966945"/>
              <a:ext cx="257845" cy="301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8130683" y="2753781"/>
              <a:ext cx="803771" cy="228120"/>
              <a:chOff x="1828800" y="1664413"/>
              <a:chExt cx="739740" cy="369870"/>
            </a:xfrm>
            <a:solidFill>
              <a:schemeClr val="tx2">
                <a:lumMod val="50000"/>
              </a:schemeClr>
            </a:solidFill>
          </p:grpSpPr>
          <p:sp>
            <p:nvSpPr>
              <p:cNvPr id="35" name="Rectangle 34"/>
              <p:cNvSpPr/>
              <p:nvPr/>
            </p:nvSpPr>
            <p:spPr>
              <a:xfrm>
                <a:off x="1828800" y="1664413"/>
                <a:ext cx="369870" cy="36987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0:5</a:t>
                </a:r>
                <a:endParaRPr lang="en-US" sz="1200" dirty="0"/>
              </a:p>
            </p:txBody>
          </p:sp>
          <p:sp>
            <p:nvSpPr>
              <p:cNvPr id="36" name="Rectangle 35"/>
              <p:cNvSpPr/>
              <p:nvPr/>
            </p:nvSpPr>
            <p:spPr>
              <a:xfrm>
                <a:off x="2198670" y="1664413"/>
                <a:ext cx="369870" cy="36987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1:1</a:t>
                </a:r>
                <a:endParaRPr lang="en-US" sz="1100" dirty="0"/>
              </a:p>
            </p:txBody>
          </p:sp>
        </p:grpSp>
      </p:grpSp>
      <p:grpSp>
        <p:nvGrpSpPr>
          <p:cNvPr id="47" name="Group 46"/>
          <p:cNvGrpSpPr/>
          <p:nvPr/>
        </p:nvGrpSpPr>
        <p:grpSpPr>
          <a:xfrm>
            <a:off x="121283" y="4691993"/>
            <a:ext cx="4107569" cy="1490132"/>
            <a:chOff x="1245543" y="1478204"/>
            <a:chExt cx="4107569" cy="1490132"/>
          </a:xfrm>
        </p:grpSpPr>
        <p:sp>
          <p:nvSpPr>
            <p:cNvPr id="48" name="Rounded Rectangle 47"/>
            <p:cNvSpPr/>
            <p:nvPr/>
          </p:nvSpPr>
          <p:spPr>
            <a:xfrm>
              <a:off x="2859933" y="1478204"/>
              <a:ext cx="1207087" cy="630772"/>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COMM2</a:t>
              </a:r>
              <a:endParaRPr lang="en-US" sz="1200" dirty="0"/>
            </a:p>
          </p:txBody>
        </p:sp>
        <p:sp>
          <p:nvSpPr>
            <p:cNvPr id="49" name="Rounded Rectangle 48"/>
            <p:cNvSpPr/>
            <p:nvPr/>
          </p:nvSpPr>
          <p:spPr>
            <a:xfrm>
              <a:off x="1245543" y="1488400"/>
              <a:ext cx="1496269" cy="630772"/>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COMM1</a:t>
              </a:r>
              <a:endParaRPr lang="en-US" sz="1200" dirty="0"/>
            </a:p>
          </p:txBody>
        </p:sp>
        <p:grpSp>
          <p:nvGrpSpPr>
            <p:cNvPr id="50" name="Group 49"/>
            <p:cNvGrpSpPr/>
            <p:nvPr/>
          </p:nvGrpSpPr>
          <p:grpSpPr>
            <a:xfrm>
              <a:off x="1725849" y="1803786"/>
              <a:ext cx="944972" cy="236243"/>
              <a:chOff x="1828800" y="1664413"/>
              <a:chExt cx="1479480" cy="369870"/>
            </a:xfrm>
          </p:grpSpPr>
          <p:sp>
            <p:nvSpPr>
              <p:cNvPr id="78" name="Rectangle 77"/>
              <p:cNvSpPr/>
              <p:nvPr/>
            </p:nvSpPr>
            <p:spPr>
              <a:xfrm>
                <a:off x="182880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0</a:t>
                </a:r>
                <a:endParaRPr lang="en-US" sz="1400"/>
              </a:p>
            </p:txBody>
          </p:sp>
          <p:sp>
            <p:nvSpPr>
              <p:cNvPr id="79" name="Rectangle 78"/>
              <p:cNvSpPr/>
              <p:nvPr/>
            </p:nvSpPr>
            <p:spPr>
              <a:xfrm>
                <a:off x="219867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80" name="Rectangle 79"/>
              <p:cNvSpPr/>
              <p:nvPr/>
            </p:nvSpPr>
            <p:spPr>
              <a:xfrm>
                <a:off x="256854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1" name="Rectangle 80"/>
              <p:cNvSpPr/>
              <p:nvPr/>
            </p:nvSpPr>
            <p:spPr>
              <a:xfrm>
                <a:off x="293841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grpSp>
        <p:sp>
          <p:nvSpPr>
            <p:cNvPr id="51" name="TextBox 50"/>
            <p:cNvSpPr txBox="1"/>
            <p:nvPr/>
          </p:nvSpPr>
          <p:spPr>
            <a:xfrm>
              <a:off x="1272643" y="1782249"/>
              <a:ext cx="486030" cy="261610"/>
            </a:xfrm>
            <a:prstGeom prst="rect">
              <a:avLst/>
            </a:prstGeom>
            <a:noFill/>
          </p:spPr>
          <p:txBody>
            <a:bodyPr wrap="none" rtlCol="0">
              <a:spAutoFit/>
            </a:bodyPr>
            <a:lstStyle/>
            <a:p>
              <a:r>
                <a:rPr lang="en-US" sz="1100" dirty="0" smtClean="0"/>
                <a:t>VCRT</a:t>
              </a:r>
              <a:endParaRPr lang="en-US" sz="1100" dirty="0"/>
            </a:p>
          </p:txBody>
        </p:sp>
        <p:sp>
          <p:nvSpPr>
            <p:cNvPr id="52" name="TextBox 51"/>
            <p:cNvSpPr txBox="1"/>
            <p:nvPr/>
          </p:nvSpPr>
          <p:spPr>
            <a:xfrm>
              <a:off x="3978900" y="2611838"/>
              <a:ext cx="123432" cy="215444"/>
            </a:xfrm>
            <a:prstGeom prst="rect">
              <a:avLst/>
            </a:prstGeom>
            <a:noFill/>
          </p:spPr>
          <p:txBody>
            <a:bodyPr wrap="none" lIns="0" tIns="0" rIns="0" bIns="0" rtlCol="0">
              <a:spAutoFit/>
            </a:bodyPr>
            <a:lstStyle/>
            <a:p>
              <a:r>
                <a:rPr lang="is-IS" sz="1400" dirty="0" smtClean="0"/>
                <a:t>…</a:t>
              </a:r>
              <a:endParaRPr lang="en-US" sz="1400" dirty="0"/>
            </a:p>
          </p:txBody>
        </p:sp>
        <p:grpSp>
          <p:nvGrpSpPr>
            <p:cNvPr id="53" name="Group 52"/>
            <p:cNvGrpSpPr/>
            <p:nvPr/>
          </p:nvGrpSpPr>
          <p:grpSpPr>
            <a:xfrm>
              <a:off x="1763073" y="2674422"/>
              <a:ext cx="1567899" cy="293914"/>
              <a:chOff x="1828800" y="2895600"/>
              <a:chExt cx="1567899" cy="293914"/>
            </a:xfrm>
          </p:grpSpPr>
          <p:sp>
            <p:nvSpPr>
              <p:cNvPr id="75" name="Rectangle 74"/>
              <p:cNvSpPr/>
              <p:nvPr/>
            </p:nvSpPr>
            <p:spPr>
              <a:xfrm>
                <a:off x="1828800" y="2895600"/>
                <a:ext cx="520735" cy="293914"/>
              </a:xfrm>
              <a:prstGeom prst="rect">
                <a:avLst/>
              </a:prstGeom>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smtClean="0"/>
                  <a:t>VC 0</a:t>
                </a:r>
                <a:endParaRPr lang="en-US" sz="1400" dirty="0"/>
              </a:p>
            </p:txBody>
          </p:sp>
          <p:sp>
            <p:nvSpPr>
              <p:cNvPr id="76" name="Rectangle 75"/>
              <p:cNvSpPr/>
              <p:nvPr/>
            </p:nvSpPr>
            <p:spPr>
              <a:xfrm>
                <a:off x="2352382" y="2895600"/>
                <a:ext cx="520735" cy="293914"/>
              </a:xfrm>
              <a:prstGeom prst="rect">
                <a:avLst/>
              </a:prstGeom>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smtClean="0"/>
                  <a:t>VC 1</a:t>
                </a:r>
                <a:endParaRPr lang="en-US" sz="1400" dirty="0"/>
              </a:p>
            </p:txBody>
          </p:sp>
          <p:sp>
            <p:nvSpPr>
              <p:cNvPr id="77" name="Rectangle 76"/>
              <p:cNvSpPr/>
              <p:nvPr/>
            </p:nvSpPr>
            <p:spPr>
              <a:xfrm>
                <a:off x="2875964" y="2895600"/>
                <a:ext cx="520735" cy="293914"/>
              </a:xfrm>
              <a:prstGeom prst="rect">
                <a:avLst/>
              </a:prstGeom>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smtClean="0"/>
                  <a:t>VC 2</a:t>
                </a:r>
                <a:endParaRPr lang="en-US" sz="1400" dirty="0"/>
              </a:p>
            </p:txBody>
          </p:sp>
        </p:grpSp>
        <p:sp>
          <p:nvSpPr>
            <p:cNvPr id="54" name="Rectangle 53"/>
            <p:cNvSpPr/>
            <p:nvPr/>
          </p:nvSpPr>
          <p:spPr>
            <a:xfrm>
              <a:off x="3330972" y="2674422"/>
              <a:ext cx="520735" cy="293914"/>
            </a:xfrm>
            <a:prstGeom prst="rect">
              <a:avLst/>
            </a:prstGeom>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smtClean="0"/>
                <a:t>VC 3</a:t>
              </a:r>
              <a:endParaRPr lang="en-US" sz="1400" dirty="0"/>
            </a:p>
          </p:txBody>
        </p:sp>
        <p:cxnSp>
          <p:nvCxnSpPr>
            <p:cNvPr id="55" name="Straight Arrow Connector 54"/>
            <p:cNvCxnSpPr>
              <a:endCxn id="78" idx="0"/>
            </p:cNvCxnSpPr>
            <p:nvPr/>
          </p:nvCxnSpPr>
          <p:spPr>
            <a:xfrm>
              <a:off x="1843971" y="2040029"/>
              <a:ext cx="179470" cy="634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080214" y="2040029"/>
              <a:ext cx="466809" cy="634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316457" y="2040029"/>
              <a:ext cx="754148" cy="634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52700" y="2040029"/>
              <a:ext cx="1038640" cy="634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4146025" y="2665866"/>
              <a:ext cx="1041470" cy="293914"/>
              <a:chOff x="4554442" y="2895600"/>
              <a:chExt cx="1041470" cy="293914"/>
            </a:xfrm>
            <a:solidFill>
              <a:schemeClr val="bg1">
                <a:lumMod val="65000"/>
              </a:schemeClr>
            </a:solidFill>
          </p:grpSpPr>
          <p:sp>
            <p:nvSpPr>
              <p:cNvPr id="73" name="Rectangle 72"/>
              <p:cNvSpPr/>
              <p:nvPr/>
            </p:nvSpPr>
            <p:spPr>
              <a:xfrm>
                <a:off x="4554442" y="2895600"/>
                <a:ext cx="520735" cy="293914"/>
              </a:xfrm>
              <a:prstGeom prst="rect">
                <a:avLst/>
              </a:prstGeom>
              <a:grp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smtClean="0"/>
                  <a:t>VC </a:t>
                </a:r>
                <a:r>
                  <a:rPr lang="en-US" sz="1400" dirty="0"/>
                  <a:t>n</a:t>
                </a:r>
              </a:p>
            </p:txBody>
          </p:sp>
          <p:sp>
            <p:nvSpPr>
              <p:cNvPr id="74" name="Rectangle 73"/>
              <p:cNvSpPr/>
              <p:nvPr/>
            </p:nvSpPr>
            <p:spPr>
              <a:xfrm>
                <a:off x="5075177" y="2895600"/>
                <a:ext cx="520735" cy="293914"/>
              </a:xfrm>
              <a:prstGeom prst="rect">
                <a:avLst/>
              </a:prstGeom>
              <a:grp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smtClean="0"/>
                  <a:t>VC n+1</a:t>
                </a:r>
                <a:endParaRPr lang="en-US" sz="1400" dirty="0"/>
              </a:p>
            </p:txBody>
          </p:sp>
        </p:grpSp>
        <p:grpSp>
          <p:nvGrpSpPr>
            <p:cNvPr id="60" name="Group 59"/>
            <p:cNvGrpSpPr/>
            <p:nvPr/>
          </p:nvGrpSpPr>
          <p:grpSpPr>
            <a:xfrm>
              <a:off x="3463476" y="1793590"/>
              <a:ext cx="472486" cy="236243"/>
              <a:chOff x="1828800" y="1664413"/>
              <a:chExt cx="739740" cy="369870"/>
            </a:xfrm>
          </p:grpSpPr>
          <p:sp>
            <p:nvSpPr>
              <p:cNvPr id="71" name="Rectangle 70"/>
              <p:cNvSpPr/>
              <p:nvPr/>
            </p:nvSpPr>
            <p:spPr>
              <a:xfrm>
                <a:off x="182880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0</a:t>
                </a:r>
                <a:endParaRPr lang="en-US" sz="1400"/>
              </a:p>
            </p:txBody>
          </p:sp>
          <p:sp>
            <p:nvSpPr>
              <p:cNvPr id="72" name="Rectangle 71"/>
              <p:cNvSpPr/>
              <p:nvPr/>
            </p:nvSpPr>
            <p:spPr>
              <a:xfrm>
                <a:off x="219867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grpSp>
        <p:cxnSp>
          <p:nvCxnSpPr>
            <p:cNvPr id="61" name="Straight Arrow Connector 60"/>
            <p:cNvCxnSpPr/>
            <p:nvPr/>
          </p:nvCxnSpPr>
          <p:spPr>
            <a:xfrm flipH="1">
              <a:off x="2547023" y="2029833"/>
              <a:ext cx="1034575" cy="6445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070605" y="2029833"/>
              <a:ext cx="747236" cy="6445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943699" y="1768223"/>
              <a:ext cx="486030" cy="261610"/>
            </a:xfrm>
            <a:prstGeom prst="rect">
              <a:avLst/>
            </a:prstGeom>
            <a:noFill/>
          </p:spPr>
          <p:txBody>
            <a:bodyPr wrap="none" rtlCol="0">
              <a:spAutoFit/>
            </a:bodyPr>
            <a:lstStyle/>
            <a:p>
              <a:r>
                <a:rPr lang="en-US" sz="1100" dirty="0" smtClean="0"/>
                <a:t>VCRT</a:t>
              </a:r>
              <a:endParaRPr lang="en-US" sz="1100" dirty="0"/>
            </a:p>
          </p:txBody>
        </p:sp>
        <p:sp>
          <p:nvSpPr>
            <p:cNvPr id="64" name="Rounded Rectangle 63"/>
            <p:cNvSpPr/>
            <p:nvPr/>
          </p:nvSpPr>
          <p:spPr>
            <a:xfrm>
              <a:off x="4146025" y="1478204"/>
              <a:ext cx="1207087" cy="630772"/>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COMM3</a:t>
              </a:r>
              <a:endParaRPr lang="en-US" sz="1200" dirty="0"/>
            </a:p>
          </p:txBody>
        </p:sp>
        <p:grpSp>
          <p:nvGrpSpPr>
            <p:cNvPr id="65" name="Group 64"/>
            <p:cNvGrpSpPr/>
            <p:nvPr/>
          </p:nvGrpSpPr>
          <p:grpSpPr>
            <a:xfrm>
              <a:off x="4749568" y="1793590"/>
              <a:ext cx="472486" cy="236243"/>
              <a:chOff x="1828800" y="1664413"/>
              <a:chExt cx="739740" cy="369870"/>
            </a:xfrm>
          </p:grpSpPr>
          <p:sp>
            <p:nvSpPr>
              <p:cNvPr id="69" name="Rectangle 68"/>
              <p:cNvSpPr/>
              <p:nvPr/>
            </p:nvSpPr>
            <p:spPr>
              <a:xfrm>
                <a:off x="182880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0</a:t>
                </a:r>
                <a:endParaRPr lang="en-US" sz="1400"/>
              </a:p>
            </p:txBody>
          </p:sp>
          <p:sp>
            <p:nvSpPr>
              <p:cNvPr id="70" name="Rectangle 69"/>
              <p:cNvSpPr/>
              <p:nvPr/>
            </p:nvSpPr>
            <p:spPr>
              <a:xfrm>
                <a:off x="219867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grpSp>
        <p:sp>
          <p:nvSpPr>
            <p:cNvPr id="66" name="TextBox 65"/>
            <p:cNvSpPr txBox="1"/>
            <p:nvPr/>
          </p:nvSpPr>
          <p:spPr>
            <a:xfrm>
              <a:off x="4229791" y="1768223"/>
              <a:ext cx="486030" cy="261610"/>
            </a:xfrm>
            <a:prstGeom prst="rect">
              <a:avLst/>
            </a:prstGeom>
            <a:noFill/>
          </p:spPr>
          <p:txBody>
            <a:bodyPr wrap="none" rtlCol="0">
              <a:spAutoFit/>
            </a:bodyPr>
            <a:lstStyle/>
            <a:p>
              <a:r>
                <a:rPr lang="en-US" sz="1100" dirty="0" smtClean="0"/>
                <a:t>VCRT</a:t>
              </a:r>
              <a:endParaRPr lang="en-US" sz="1100" dirty="0"/>
            </a:p>
          </p:txBody>
        </p:sp>
        <p:cxnSp>
          <p:nvCxnSpPr>
            <p:cNvPr id="67" name="Straight Arrow Connector 66"/>
            <p:cNvCxnSpPr/>
            <p:nvPr/>
          </p:nvCxnSpPr>
          <p:spPr>
            <a:xfrm flipH="1">
              <a:off x="2547023" y="2029833"/>
              <a:ext cx="2320667" cy="6445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3591340" y="2029833"/>
              <a:ext cx="1512593" cy="6445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6579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Deprioritizing</a:t>
            </a:r>
            <a:r>
              <a:rPr lang="zh-CN" altLang="en-US" dirty="0" smtClean="0"/>
              <a:t> </a:t>
            </a:r>
            <a:r>
              <a:rPr lang="en-US" altLang="zh-CN" dirty="0" smtClean="0"/>
              <a:t>the</a:t>
            </a:r>
            <a:r>
              <a:rPr lang="zh-CN" altLang="en-US" dirty="0" smtClean="0"/>
              <a:t> </a:t>
            </a:r>
            <a:r>
              <a:rPr lang="en-US" altLang="zh-CN" dirty="0" smtClean="0"/>
              <a:t>Support</a:t>
            </a:r>
            <a:r>
              <a:rPr lang="zh-CN" altLang="en-US" dirty="0" smtClean="0"/>
              <a:t> </a:t>
            </a:r>
            <a:r>
              <a:rPr lang="en-US" altLang="zh-CN" dirty="0" smtClean="0"/>
              <a:t>of</a:t>
            </a:r>
            <a:r>
              <a:rPr lang="zh-CN" altLang="en-US" dirty="0" smtClean="0"/>
              <a:t> </a:t>
            </a:r>
            <a:r>
              <a:rPr lang="en-US" altLang="zh-CN" dirty="0" smtClean="0"/>
              <a:t>Multi-Transport</a:t>
            </a:r>
            <a:r>
              <a:rPr lang="zh-CN" altLang="en-US" dirty="0" smtClean="0"/>
              <a:t> </a:t>
            </a:r>
            <a:r>
              <a:rPr lang="en-US" altLang="zh-CN" dirty="0" smtClean="0"/>
              <a:t>and</a:t>
            </a:r>
            <a:r>
              <a:rPr lang="zh-CN" altLang="en-US" dirty="0" smtClean="0"/>
              <a:t> </a:t>
            </a:r>
            <a:r>
              <a:rPr lang="en-US" altLang="zh-CN" dirty="0" smtClean="0"/>
              <a:t>Dynamic</a:t>
            </a:r>
            <a:r>
              <a:rPr lang="zh-CN" altLang="en-US" dirty="0" smtClean="0"/>
              <a:t> </a:t>
            </a:r>
            <a:r>
              <a:rPr lang="en-US" altLang="zh-CN" dirty="0" smtClean="0"/>
              <a:t>Process</a:t>
            </a:r>
            <a:r>
              <a:rPr lang="zh-CN" altLang="en-US" dirty="0" smtClean="0"/>
              <a:t> </a:t>
            </a:r>
            <a:r>
              <a:rPr lang="en-US" altLang="zh-CN" dirty="0" smtClean="0"/>
              <a:t>in</a:t>
            </a:r>
            <a:r>
              <a:rPr lang="zh-CN" altLang="en-US" dirty="0" smtClean="0"/>
              <a:t> </a:t>
            </a:r>
            <a:r>
              <a:rPr lang="en-US" altLang="zh-CN" dirty="0" smtClean="0"/>
              <a:t>Address</a:t>
            </a:r>
            <a:r>
              <a:rPr lang="zh-CN" altLang="en-US" dirty="0" smtClean="0"/>
              <a:t> </a:t>
            </a:r>
            <a:r>
              <a:rPr lang="en-US" altLang="zh-CN" dirty="0" smtClean="0"/>
              <a:t>Vector</a:t>
            </a:r>
            <a:endParaRPr lang="en-US" dirty="0"/>
          </a:p>
        </p:txBody>
      </p:sp>
      <p:sp>
        <p:nvSpPr>
          <p:cNvPr id="3" name="Content Placeholder 2"/>
          <p:cNvSpPr>
            <a:spLocks noGrp="1"/>
          </p:cNvSpPr>
          <p:nvPr>
            <p:ph idx="1"/>
          </p:nvPr>
        </p:nvSpPr>
        <p:spPr/>
        <p:txBody>
          <a:bodyPr/>
          <a:lstStyle/>
          <a:p>
            <a:r>
              <a:rPr lang="en-US" altLang="zh-CN" dirty="0" smtClean="0"/>
              <a:t>Multiple</a:t>
            </a:r>
            <a:r>
              <a:rPr lang="zh-CN" altLang="en-US" dirty="0" smtClean="0"/>
              <a:t> </a:t>
            </a:r>
            <a:r>
              <a:rPr lang="en-US" altLang="zh-CN" dirty="0" smtClean="0"/>
              <a:t>transport</a:t>
            </a:r>
            <a:r>
              <a:rPr lang="zh-CN" altLang="en-US" dirty="0" smtClean="0"/>
              <a:t> </a:t>
            </a:r>
            <a:r>
              <a:rPr lang="en-US" altLang="zh-CN" dirty="0" smtClean="0"/>
              <a:t>–</a:t>
            </a:r>
            <a:r>
              <a:rPr lang="zh-CN" altLang="en-US" dirty="0" smtClean="0"/>
              <a:t> </a:t>
            </a:r>
            <a:r>
              <a:rPr lang="en-US" altLang="zh-CN" dirty="0" smtClean="0"/>
              <a:t>Reduce</a:t>
            </a:r>
            <a:r>
              <a:rPr lang="zh-CN" altLang="en-US" dirty="0" smtClean="0"/>
              <a:t> </a:t>
            </a:r>
            <a:r>
              <a:rPr lang="en-US" altLang="zh-CN" dirty="0" smtClean="0"/>
              <a:t>redundancy</a:t>
            </a:r>
          </a:p>
          <a:p>
            <a:pPr lvl="1"/>
            <a:r>
              <a:rPr lang="en-US" altLang="zh-CN" dirty="0" smtClean="0"/>
              <a:t>Multiple</a:t>
            </a:r>
            <a:r>
              <a:rPr lang="zh-CN" altLang="en-US" dirty="0" smtClean="0"/>
              <a:t> </a:t>
            </a:r>
            <a:r>
              <a:rPr lang="en-US" altLang="zh-CN" dirty="0"/>
              <a:t>f</a:t>
            </a:r>
            <a:r>
              <a:rPr lang="en-US" altLang="zh-CN" dirty="0" smtClean="0"/>
              <a:t>unction</a:t>
            </a:r>
            <a:r>
              <a:rPr lang="zh-CN" altLang="en-US" dirty="0" smtClean="0"/>
              <a:t> </a:t>
            </a:r>
            <a:r>
              <a:rPr lang="en-US" altLang="zh-CN" dirty="0" smtClean="0"/>
              <a:t>pointers</a:t>
            </a:r>
            <a:r>
              <a:rPr lang="zh-CN" altLang="en-US" dirty="0" smtClean="0"/>
              <a:t> </a:t>
            </a:r>
            <a:r>
              <a:rPr lang="en-US" altLang="zh-CN" dirty="0" smtClean="0"/>
              <a:t>in</a:t>
            </a:r>
            <a:r>
              <a:rPr lang="zh-CN" altLang="en-US" dirty="0" smtClean="0"/>
              <a:t> </a:t>
            </a:r>
            <a:r>
              <a:rPr lang="en-US" altLang="zh-CN" dirty="0" smtClean="0"/>
              <a:t>VC,</a:t>
            </a:r>
            <a:r>
              <a:rPr lang="zh-CN" altLang="en-US" dirty="0" smtClean="0"/>
              <a:t> </a:t>
            </a:r>
            <a:r>
              <a:rPr lang="en-US" altLang="zh-CN" dirty="0" smtClean="0"/>
              <a:t>allowing</a:t>
            </a:r>
            <a:r>
              <a:rPr lang="zh-CN" altLang="en-US" dirty="0" smtClean="0"/>
              <a:t> </a:t>
            </a:r>
            <a:r>
              <a:rPr lang="en-US" altLang="zh-CN" dirty="0" smtClean="0"/>
              <a:t>each</a:t>
            </a:r>
            <a:r>
              <a:rPr lang="zh-CN" altLang="en-US" dirty="0" smtClean="0"/>
              <a:t> </a:t>
            </a:r>
            <a:r>
              <a:rPr lang="en-US" altLang="zh-CN" dirty="0" smtClean="0"/>
              <a:t>peer</a:t>
            </a:r>
            <a:r>
              <a:rPr lang="zh-CN" altLang="en-US" dirty="0" smtClean="0"/>
              <a:t> </a:t>
            </a:r>
            <a:r>
              <a:rPr lang="en-US" altLang="zh-CN" dirty="0" smtClean="0"/>
              <a:t>process</a:t>
            </a:r>
            <a:r>
              <a:rPr lang="zh-CN" altLang="en-US" dirty="0" smtClean="0"/>
              <a:t> </a:t>
            </a:r>
            <a:r>
              <a:rPr lang="en-US" altLang="zh-CN" dirty="0" smtClean="0"/>
              <a:t>to</a:t>
            </a:r>
            <a:r>
              <a:rPr lang="zh-CN" altLang="en-US" dirty="0" smtClean="0"/>
              <a:t> </a:t>
            </a:r>
            <a:r>
              <a:rPr lang="en-US" altLang="zh-CN" dirty="0" smtClean="0"/>
              <a:t>have</a:t>
            </a:r>
            <a:r>
              <a:rPr lang="zh-CN" altLang="en-US" dirty="0" smtClean="0"/>
              <a:t> </a:t>
            </a:r>
            <a:r>
              <a:rPr lang="en-US" altLang="zh-CN" dirty="0" smtClean="0"/>
              <a:t>different</a:t>
            </a:r>
            <a:r>
              <a:rPr lang="zh-CN" altLang="en-US" dirty="0" smtClean="0"/>
              <a:t> </a:t>
            </a:r>
            <a:r>
              <a:rPr lang="en-US" altLang="zh-CN" dirty="0" smtClean="0"/>
              <a:t>transport</a:t>
            </a:r>
          </a:p>
          <a:p>
            <a:pPr lvl="1"/>
            <a:r>
              <a:rPr lang="en-US" altLang="zh-CN" dirty="0" smtClean="0"/>
              <a:t>Usually,</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only</a:t>
            </a:r>
            <a:r>
              <a:rPr lang="zh-CN" altLang="en-US" dirty="0" smtClean="0"/>
              <a:t> </a:t>
            </a:r>
            <a:r>
              <a:rPr lang="en-US" altLang="zh-CN" dirty="0" smtClean="0"/>
              <a:t>two</a:t>
            </a:r>
            <a:r>
              <a:rPr lang="zh-CN" altLang="en-US" dirty="0" smtClean="0"/>
              <a:t> </a:t>
            </a:r>
            <a:r>
              <a:rPr lang="en-US" altLang="zh-CN" dirty="0" smtClean="0"/>
              <a:t>transports:</a:t>
            </a:r>
            <a:r>
              <a:rPr lang="zh-CN" altLang="en-US" dirty="0" smtClean="0"/>
              <a:t> </a:t>
            </a:r>
            <a:r>
              <a:rPr lang="en-US" altLang="zh-CN" dirty="0" smtClean="0"/>
              <a:t>shared</a:t>
            </a:r>
            <a:r>
              <a:rPr lang="zh-CN" altLang="en-US" dirty="0" smtClean="0"/>
              <a:t> </a:t>
            </a:r>
            <a:r>
              <a:rPr lang="en-US" altLang="zh-CN" dirty="0" smtClean="0"/>
              <a:t>memory</a:t>
            </a:r>
            <a:r>
              <a:rPr lang="zh-CN" altLang="en-US" dirty="0" smtClean="0"/>
              <a:t> </a:t>
            </a:r>
            <a:r>
              <a:rPr lang="en-US" altLang="zh-CN" dirty="0" smtClean="0"/>
              <a:t>and</a:t>
            </a:r>
            <a:r>
              <a:rPr lang="zh-CN" altLang="en-US" dirty="0" smtClean="0"/>
              <a:t> </a:t>
            </a:r>
            <a:r>
              <a:rPr lang="en-US" altLang="zh-CN" dirty="0" smtClean="0"/>
              <a:t>network.</a:t>
            </a:r>
          </a:p>
          <a:p>
            <a:pPr lvl="1"/>
            <a:r>
              <a:rPr lang="en-US" altLang="zh-CN" dirty="0" smtClean="0"/>
              <a:t>Store</a:t>
            </a:r>
            <a:r>
              <a:rPr lang="zh-CN" altLang="en-US" dirty="0" smtClean="0"/>
              <a:t> </a:t>
            </a:r>
            <a:r>
              <a:rPr lang="en-US" altLang="zh-CN" dirty="0" smtClean="0"/>
              <a:t>function</a:t>
            </a:r>
            <a:r>
              <a:rPr lang="zh-CN" altLang="en-US" dirty="0" smtClean="0"/>
              <a:t> </a:t>
            </a:r>
            <a:r>
              <a:rPr lang="en-US" altLang="zh-CN" dirty="0" smtClean="0"/>
              <a:t>pointers</a:t>
            </a:r>
            <a:r>
              <a:rPr lang="zh-CN" altLang="en-US" dirty="0" smtClean="0"/>
              <a:t> </a:t>
            </a:r>
            <a:r>
              <a:rPr lang="en-US" altLang="zh-CN" dirty="0" smtClean="0"/>
              <a:t>separately,</a:t>
            </a:r>
            <a:r>
              <a:rPr lang="zh-CN" altLang="en-US" dirty="0" smtClean="0"/>
              <a:t> </a:t>
            </a:r>
            <a:r>
              <a:rPr lang="en-US" altLang="zh-CN" dirty="0" smtClean="0"/>
              <a:t>use</a:t>
            </a:r>
            <a:r>
              <a:rPr lang="zh-CN" altLang="en-US" dirty="0" smtClean="0"/>
              <a:t> </a:t>
            </a:r>
            <a:r>
              <a:rPr lang="en-US" altLang="zh-CN" dirty="0" smtClean="0"/>
              <a:t>1</a:t>
            </a:r>
            <a:r>
              <a:rPr lang="zh-CN" altLang="en-US" dirty="0" smtClean="0"/>
              <a:t> </a:t>
            </a:r>
            <a:r>
              <a:rPr lang="en-US" altLang="zh-CN" dirty="0" smtClean="0"/>
              <a:t>bit</a:t>
            </a:r>
            <a:r>
              <a:rPr lang="zh-CN" altLang="en-US" dirty="0" smtClean="0"/>
              <a:t> </a:t>
            </a:r>
            <a:r>
              <a:rPr lang="en-US" altLang="zh-CN" dirty="0" smtClean="0"/>
              <a:t>to</a:t>
            </a:r>
            <a:r>
              <a:rPr lang="zh-CN" altLang="en-US" dirty="0" smtClean="0"/>
              <a:t> </a:t>
            </a:r>
            <a:r>
              <a:rPr lang="en-US" altLang="zh-CN" dirty="0" smtClean="0"/>
              <a:t>select</a:t>
            </a:r>
            <a:r>
              <a:rPr lang="zh-CN" altLang="en-US" dirty="0" smtClean="0"/>
              <a:t> </a:t>
            </a:r>
            <a:r>
              <a:rPr lang="en-US" altLang="zh-CN" dirty="0" smtClean="0"/>
              <a:t>between</a:t>
            </a:r>
            <a:r>
              <a:rPr lang="zh-CN" altLang="en-US" dirty="0" smtClean="0"/>
              <a:t> </a:t>
            </a:r>
            <a:r>
              <a:rPr lang="en-US" altLang="zh-CN" dirty="0" smtClean="0"/>
              <a:t>shared</a:t>
            </a:r>
            <a:r>
              <a:rPr lang="zh-CN" altLang="en-US" dirty="0" smtClean="0"/>
              <a:t> </a:t>
            </a:r>
            <a:r>
              <a:rPr lang="en-US" altLang="zh-CN" dirty="0" smtClean="0"/>
              <a:t>memory</a:t>
            </a:r>
            <a:r>
              <a:rPr lang="zh-CN" altLang="en-US" dirty="0" smtClean="0"/>
              <a:t> </a:t>
            </a:r>
            <a:r>
              <a:rPr lang="en-US" altLang="zh-CN" dirty="0" smtClean="0"/>
              <a:t>and</a:t>
            </a:r>
            <a:r>
              <a:rPr lang="zh-CN" altLang="en-US" dirty="0" smtClean="0"/>
              <a:t> </a:t>
            </a:r>
            <a:r>
              <a:rPr lang="en-US" altLang="zh-CN" dirty="0" smtClean="0"/>
              <a:t>network</a:t>
            </a:r>
          </a:p>
          <a:p>
            <a:pPr lvl="1"/>
            <a:r>
              <a:rPr lang="en-US" altLang="zh-CN" dirty="0" smtClean="0"/>
              <a:t>Function</a:t>
            </a:r>
            <a:r>
              <a:rPr lang="zh-CN" altLang="en-US" dirty="0" smtClean="0"/>
              <a:t> </a:t>
            </a:r>
            <a:r>
              <a:rPr lang="en-US" altLang="zh-CN" dirty="0" smtClean="0"/>
              <a:t>pointer</a:t>
            </a:r>
            <a:r>
              <a:rPr lang="zh-CN" altLang="en-US" dirty="0" smtClean="0"/>
              <a:t> </a:t>
            </a:r>
            <a:r>
              <a:rPr lang="en-US" altLang="zh-CN" dirty="0" smtClean="0"/>
              <a:t>array</a:t>
            </a:r>
            <a:r>
              <a:rPr lang="zh-CN" altLang="en-US" dirty="0" smtClean="0"/>
              <a:t> </a:t>
            </a:r>
            <a:r>
              <a:rPr lang="en-US" altLang="zh-CN" dirty="0" smtClean="0"/>
              <a:t>is</a:t>
            </a:r>
            <a:r>
              <a:rPr lang="zh-CN" altLang="en-US" dirty="0" smtClean="0"/>
              <a:t> </a:t>
            </a:r>
            <a:r>
              <a:rPr lang="en-US" altLang="zh-CN" dirty="0" smtClean="0"/>
              <a:t>small</a:t>
            </a:r>
            <a:r>
              <a:rPr lang="zh-CN" altLang="en-US" dirty="0" smtClean="0"/>
              <a:t> </a:t>
            </a:r>
            <a:r>
              <a:rPr lang="en-US" altLang="zh-CN" dirty="0" smtClean="0"/>
              <a:t>and</a:t>
            </a:r>
            <a:r>
              <a:rPr lang="zh-CN" altLang="en-US" dirty="0" smtClean="0"/>
              <a:t> </a:t>
            </a:r>
            <a:r>
              <a:rPr lang="en-US" altLang="zh-CN" dirty="0" smtClean="0"/>
              <a:t>frequently</a:t>
            </a:r>
            <a:r>
              <a:rPr lang="zh-CN" altLang="en-US" dirty="0" smtClean="0"/>
              <a:t> </a:t>
            </a:r>
            <a:r>
              <a:rPr lang="en-US" altLang="zh-CN" dirty="0" smtClean="0"/>
              <a:t>referenced</a:t>
            </a:r>
          </a:p>
          <a:p>
            <a:r>
              <a:rPr lang="en-US" altLang="zh-CN" dirty="0" smtClean="0"/>
              <a:t>Dynamic</a:t>
            </a:r>
            <a:r>
              <a:rPr lang="zh-CN" altLang="en-US" dirty="0" smtClean="0"/>
              <a:t> </a:t>
            </a:r>
            <a:r>
              <a:rPr lang="en-US" altLang="zh-CN" dirty="0" smtClean="0"/>
              <a:t>process</a:t>
            </a:r>
          </a:p>
          <a:p>
            <a:pPr lvl="1"/>
            <a:r>
              <a:rPr lang="en-US" altLang="zh-CN" dirty="0" smtClean="0"/>
              <a:t>Connection</a:t>
            </a:r>
            <a:r>
              <a:rPr lang="zh-CN" altLang="en-US" dirty="0" smtClean="0"/>
              <a:t> </a:t>
            </a:r>
            <a:r>
              <a:rPr lang="en-US" altLang="zh-CN" dirty="0" smtClean="0"/>
              <a:t>information,</a:t>
            </a:r>
            <a:r>
              <a:rPr lang="zh-CN" altLang="en-US" dirty="0" smtClean="0"/>
              <a:t> </a:t>
            </a:r>
            <a:r>
              <a:rPr lang="en-US" altLang="zh-CN" dirty="0" smtClean="0"/>
              <a:t>process</a:t>
            </a:r>
            <a:r>
              <a:rPr lang="zh-CN" altLang="en-US" dirty="0" smtClean="0"/>
              <a:t> </a:t>
            </a:r>
            <a:r>
              <a:rPr lang="en-US" altLang="zh-CN" dirty="0" smtClean="0"/>
              <a:t>group</a:t>
            </a:r>
            <a:r>
              <a:rPr lang="zh-CN" altLang="en-US" dirty="0" smtClean="0"/>
              <a:t> </a:t>
            </a:r>
            <a:r>
              <a:rPr lang="en-US" altLang="zh-CN" dirty="0" smtClean="0"/>
              <a:t>ID,</a:t>
            </a:r>
            <a:r>
              <a:rPr lang="zh-CN" altLang="en-US" dirty="0" smtClean="0"/>
              <a:t> </a:t>
            </a:r>
            <a:r>
              <a:rPr lang="en-US" altLang="zh-CN" dirty="0" smtClean="0"/>
              <a:t>etc.</a:t>
            </a:r>
          </a:p>
          <a:p>
            <a:pPr lvl="1"/>
            <a:r>
              <a:rPr lang="en-US" altLang="zh-CN" dirty="0" smtClean="0"/>
              <a:t>Use</a:t>
            </a:r>
            <a:r>
              <a:rPr lang="zh-CN" altLang="en-US" dirty="0" smtClean="0"/>
              <a:t> </a:t>
            </a:r>
            <a:r>
              <a:rPr lang="en-US" altLang="zh-CN" dirty="0" smtClean="0"/>
              <a:t>dynamic</a:t>
            </a:r>
            <a:r>
              <a:rPr lang="zh-CN" altLang="en-US" dirty="0" smtClean="0"/>
              <a:t> </a:t>
            </a:r>
            <a:r>
              <a:rPr lang="en-US" altLang="zh-CN" dirty="0" smtClean="0"/>
              <a:t>allocated</a:t>
            </a:r>
            <a:r>
              <a:rPr lang="zh-CN" altLang="en-US" dirty="0" smtClean="0"/>
              <a:t> </a:t>
            </a:r>
            <a:r>
              <a:rPr lang="en-US" altLang="zh-CN" dirty="0" smtClean="0"/>
              <a:t>connection</a:t>
            </a:r>
            <a:r>
              <a:rPr lang="zh-CN" altLang="en-US" dirty="0" smtClean="0"/>
              <a:t> </a:t>
            </a:r>
            <a:r>
              <a:rPr lang="en-US" altLang="zh-CN" dirty="0" smtClean="0"/>
              <a:t>table</a:t>
            </a:r>
          </a:p>
          <a:p>
            <a:pPr lvl="1"/>
            <a:r>
              <a:rPr lang="en-US" altLang="zh-CN" dirty="0" smtClean="0"/>
              <a:t>Save</a:t>
            </a:r>
            <a:r>
              <a:rPr lang="zh-CN" altLang="en-US" dirty="0" smtClean="0"/>
              <a:t> </a:t>
            </a:r>
            <a:r>
              <a:rPr lang="en-US" altLang="zh-CN" dirty="0" smtClean="0"/>
              <a:t>process</a:t>
            </a:r>
            <a:r>
              <a:rPr lang="zh-CN" altLang="en-US" dirty="0" smtClean="0"/>
              <a:t> </a:t>
            </a:r>
            <a:r>
              <a:rPr lang="en-US" altLang="zh-CN" dirty="0" smtClean="0"/>
              <a:t>group</a:t>
            </a:r>
            <a:r>
              <a:rPr lang="zh-CN" altLang="en-US" dirty="0" smtClean="0"/>
              <a:t> </a:t>
            </a:r>
            <a:r>
              <a:rPr lang="en-US" altLang="zh-CN" dirty="0" smtClean="0"/>
              <a:t>ID</a:t>
            </a:r>
            <a:r>
              <a:rPr lang="zh-CN" altLang="en-US" dirty="0" smtClean="0"/>
              <a:t> </a:t>
            </a:r>
            <a:r>
              <a:rPr lang="en-US" altLang="zh-CN" dirty="0" smtClean="0"/>
              <a:t>to</a:t>
            </a:r>
            <a:r>
              <a:rPr lang="zh-CN" altLang="en-US" dirty="0" smtClean="0"/>
              <a:t> </a:t>
            </a:r>
            <a:r>
              <a:rPr lang="en-US" altLang="zh-CN" dirty="0" smtClean="0"/>
              <a:t>communicator</a:t>
            </a:r>
          </a:p>
          <a:p>
            <a:pPr lvl="0"/>
            <a:r>
              <a:rPr lang="en-US" altLang="zh-CN" dirty="0">
                <a:solidFill>
                  <a:srgbClr val="D2D2D2">
                    <a:lumMod val="10000"/>
                  </a:srgbClr>
                </a:solidFill>
              </a:rPr>
              <a:t>Address</a:t>
            </a:r>
            <a:r>
              <a:rPr lang="zh-CN" altLang="en-US" dirty="0">
                <a:solidFill>
                  <a:srgbClr val="D2D2D2">
                    <a:lumMod val="10000"/>
                  </a:srgbClr>
                </a:solidFill>
              </a:rPr>
              <a:t> </a:t>
            </a:r>
            <a:r>
              <a:rPr lang="en-US" altLang="zh-CN" dirty="0">
                <a:solidFill>
                  <a:srgbClr val="D2D2D2">
                    <a:lumMod val="10000"/>
                  </a:srgbClr>
                </a:solidFill>
              </a:rPr>
              <a:t>Vector</a:t>
            </a:r>
            <a:r>
              <a:rPr lang="zh-CN" altLang="en-US" dirty="0">
                <a:solidFill>
                  <a:srgbClr val="D2D2D2">
                    <a:lumMod val="10000"/>
                  </a:srgbClr>
                </a:solidFill>
              </a:rPr>
              <a:t> </a:t>
            </a:r>
            <a:r>
              <a:rPr lang="en-US" altLang="zh-CN" dirty="0">
                <a:solidFill>
                  <a:srgbClr val="D2D2D2">
                    <a:lumMod val="10000"/>
                  </a:srgbClr>
                </a:solidFill>
              </a:rPr>
              <a:t>(AV)</a:t>
            </a:r>
            <a:r>
              <a:rPr lang="zh-CN" altLang="en-US" dirty="0">
                <a:solidFill>
                  <a:srgbClr val="D2D2D2">
                    <a:lumMod val="10000"/>
                  </a:srgbClr>
                </a:solidFill>
              </a:rPr>
              <a:t> </a:t>
            </a:r>
            <a:r>
              <a:rPr lang="en-US" altLang="zh-CN" dirty="0">
                <a:solidFill>
                  <a:srgbClr val="D2D2D2">
                    <a:lumMod val="10000"/>
                  </a:srgbClr>
                </a:solidFill>
              </a:rPr>
              <a:t>contains</a:t>
            </a:r>
            <a:r>
              <a:rPr lang="zh-CN" altLang="en-US" dirty="0">
                <a:solidFill>
                  <a:srgbClr val="D2D2D2">
                    <a:lumMod val="10000"/>
                  </a:srgbClr>
                </a:solidFill>
              </a:rPr>
              <a:t> </a:t>
            </a:r>
            <a:r>
              <a:rPr lang="en-US" altLang="zh-CN" dirty="0">
                <a:solidFill>
                  <a:srgbClr val="D2D2D2">
                    <a:lumMod val="10000"/>
                  </a:srgbClr>
                </a:solidFill>
              </a:rPr>
              <a:t>only</a:t>
            </a:r>
            <a:r>
              <a:rPr lang="zh-CN" altLang="en-US" dirty="0">
                <a:solidFill>
                  <a:srgbClr val="D2D2D2">
                    <a:lumMod val="10000"/>
                  </a:srgbClr>
                </a:solidFill>
              </a:rPr>
              <a:t> </a:t>
            </a:r>
            <a:r>
              <a:rPr lang="en-US" altLang="zh-CN" dirty="0">
                <a:solidFill>
                  <a:srgbClr val="D2D2D2">
                    <a:lumMod val="10000"/>
                  </a:srgbClr>
                </a:solidFill>
              </a:rPr>
              <a:t>the</a:t>
            </a:r>
            <a:r>
              <a:rPr lang="zh-CN" altLang="en-US" dirty="0">
                <a:solidFill>
                  <a:srgbClr val="D2D2D2">
                    <a:lumMod val="10000"/>
                  </a:srgbClr>
                </a:solidFill>
              </a:rPr>
              <a:t> </a:t>
            </a:r>
            <a:r>
              <a:rPr lang="en-US" altLang="zh-CN" dirty="0">
                <a:solidFill>
                  <a:srgbClr val="D2D2D2">
                    <a:lumMod val="10000"/>
                  </a:srgbClr>
                </a:solidFill>
              </a:rPr>
              <a:t>core</a:t>
            </a:r>
            <a:r>
              <a:rPr lang="zh-CN" altLang="en-US" dirty="0">
                <a:solidFill>
                  <a:srgbClr val="D2D2D2">
                    <a:lumMod val="10000"/>
                  </a:srgbClr>
                </a:solidFill>
              </a:rPr>
              <a:t> </a:t>
            </a:r>
            <a:r>
              <a:rPr lang="en-US" altLang="zh-CN" dirty="0">
                <a:solidFill>
                  <a:srgbClr val="D2D2D2">
                    <a:lumMod val="10000"/>
                  </a:srgbClr>
                </a:solidFill>
              </a:rPr>
              <a:t>network</a:t>
            </a:r>
            <a:r>
              <a:rPr lang="zh-CN" altLang="en-US" dirty="0">
                <a:solidFill>
                  <a:srgbClr val="D2D2D2">
                    <a:lumMod val="10000"/>
                  </a:srgbClr>
                </a:solidFill>
              </a:rPr>
              <a:t> </a:t>
            </a:r>
            <a:r>
              <a:rPr lang="en-US" altLang="zh-CN" dirty="0">
                <a:solidFill>
                  <a:srgbClr val="D2D2D2">
                    <a:lumMod val="10000"/>
                  </a:srgbClr>
                </a:solidFill>
              </a:rPr>
              <a:t>access</a:t>
            </a:r>
            <a:r>
              <a:rPr lang="zh-CN" altLang="en-US" dirty="0">
                <a:solidFill>
                  <a:srgbClr val="D2D2D2">
                    <a:lumMod val="10000"/>
                  </a:srgbClr>
                </a:solidFill>
              </a:rPr>
              <a:t> </a:t>
            </a:r>
            <a:r>
              <a:rPr lang="en-US" altLang="zh-CN" dirty="0">
                <a:solidFill>
                  <a:srgbClr val="D2D2D2">
                    <a:lumMod val="10000"/>
                  </a:srgbClr>
                </a:solidFill>
              </a:rPr>
              <a:t>information.</a:t>
            </a:r>
            <a:endParaRPr lang="en-US" dirty="0">
              <a:solidFill>
                <a:srgbClr val="D2D2D2">
                  <a:lumMod val="10000"/>
                </a:srgbClr>
              </a:solidFill>
            </a:endParaRPr>
          </a:p>
          <a:p>
            <a:pPr lvl="1"/>
            <a:r>
              <a:rPr lang="en-US" altLang="zh-CN" dirty="0" smtClean="0"/>
              <a:t>Each</a:t>
            </a:r>
            <a:r>
              <a:rPr lang="zh-CN" altLang="en-US" dirty="0" smtClean="0"/>
              <a:t> </a:t>
            </a:r>
            <a:r>
              <a:rPr lang="en-US" altLang="zh-CN" dirty="0" smtClean="0"/>
              <a:t>address</a:t>
            </a:r>
            <a:r>
              <a:rPr lang="zh-CN" altLang="en-US" dirty="0" smtClean="0"/>
              <a:t> </a:t>
            </a:r>
            <a:r>
              <a:rPr lang="en-US" altLang="zh-CN" dirty="0" smtClean="0"/>
              <a:t>vector</a:t>
            </a:r>
            <a:r>
              <a:rPr lang="zh-CN" altLang="en-US" dirty="0" smtClean="0"/>
              <a:t> </a:t>
            </a:r>
            <a:r>
              <a:rPr lang="en-US" altLang="zh-CN" dirty="0" smtClean="0"/>
              <a:t>element</a:t>
            </a:r>
            <a:r>
              <a:rPr lang="zh-CN" altLang="en-US" dirty="0" smtClean="0"/>
              <a:t> </a:t>
            </a:r>
            <a:r>
              <a:rPr lang="en-US" altLang="zh-CN" dirty="0" smtClean="0"/>
              <a:t>(AVE)</a:t>
            </a:r>
            <a:r>
              <a:rPr lang="zh-CN" altLang="en-US" dirty="0" smtClean="0"/>
              <a:t> </a:t>
            </a:r>
            <a:r>
              <a:rPr lang="en-US" altLang="zh-CN" dirty="0" smtClean="0"/>
              <a:t>is</a:t>
            </a:r>
            <a:r>
              <a:rPr lang="zh-CN" altLang="en-US" dirty="0" smtClean="0"/>
              <a:t> </a:t>
            </a:r>
            <a:r>
              <a:rPr lang="en-US" altLang="zh-CN" dirty="0" smtClean="0"/>
              <a:t>only</a:t>
            </a:r>
            <a:r>
              <a:rPr lang="zh-CN" altLang="en-US" dirty="0" smtClean="0"/>
              <a:t> </a:t>
            </a:r>
            <a:r>
              <a:rPr lang="en-US" altLang="zh-CN" dirty="0" smtClean="0"/>
              <a:t>12</a:t>
            </a:r>
            <a:r>
              <a:rPr lang="zh-CN" altLang="en-US" dirty="0" smtClean="0"/>
              <a:t> </a:t>
            </a:r>
            <a:r>
              <a:rPr lang="en-US" altLang="zh-CN" dirty="0" smtClean="0"/>
              <a:t>bytes</a:t>
            </a:r>
          </a:p>
          <a:p>
            <a:pPr lvl="1"/>
            <a:r>
              <a:rPr lang="en-US" altLang="zh-CN" dirty="0" smtClean="0"/>
              <a:t>Low-level</a:t>
            </a:r>
            <a:r>
              <a:rPr lang="zh-CN" altLang="en-US" dirty="0" smtClean="0"/>
              <a:t> </a:t>
            </a:r>
            <a:r>
              <a:rPr lang="en-US" altLang="zh-CN" dirty="0" smtClean="0"/>
              <a:t>network</a:t>
            </a:r>
            <a:r>
              <a:rPr lang="zh-CN" altLang="en-US" dirty="0" smtClean="0"/>
              <a:t> </a:t>
            </a:r>
            <a:r>
              <a:rPr lang="en-US" altLang="zh-CN" dirty="0" smtClean="0"/>
              <a:t>libraries</a:t>
            </a:r>
            <a:r>
              <a:rPr lang="zh-CN" altLang="en-US" dirty="0" smtClean="0"/>
              <a:t> </a:t>
            </a:r>
            <a:r>
              <a:rPr lang="en-US" altLang="zh-CN" dirty="0" smtClean="0"/>
              <a:t>can</a:t>
            </a:r>
            <a:r>
              <a:rPr lang="zh-CN" altLang="en-US" dirty="0" smtClean="0"/>
              <a:t> </a:t>
            </a:r>
            <a:r>
              <a:rPr lang="en-US" altLang="zh-CN" dirty="0" smtClean="0"/>
              <a:t>embed</a:t>
            </a:r>
            <a:r>
              <a:rPr lang="zh-CN" altLang="en-US" dirty="0" smtClean="0"/>
              <a:t> </a:t>
            </a:r>
            <a:r>
              <a:rPr lang="en-US" altLang="zh-CN" dirty="0" smtClean="0"/>
              <a:t>the</a:t>
            </a:r>
            <a:r>
              <a:rPr lang="zh-CN" altLang="en-US" dirty="0" smtClean="0"/>
              <a:t> </a:t>
            </a:r>
            <a:r>
              <a:rPr lang="en-US" altLang="zh-CN" dirty="0" smtClean="0"/>
              <a:t>address</a:t>
            </a:r>
            <a:r>
              <a:rPr lang="zh-CN" altLang="en-US" dirty="0" smtClean="0"/>
              <a:t> </a:t>
            </a:r>
            <a:r>
              <a:rPr lang="en-US" altLang="zh-CN" dirty="0" smtClean="0"/>
              <a:t>in</a:t>
            </a:r>
            <a:r>
              <a:rPr lang="zh-CN" altLang="en-US" dirty="0" smtClean="0"/>
              <a:t> </a:t>
            </a:r>
            <a:r>
              <a:rPr lang="en-US" altLang="zh-CN" dirty="0" smtClean="0"/>
              <a:t>AVE</a:t>
            </a:r>
            <a:r>
              <a:rPr lang="zh-CN" altLang="en-US" dirty="0" smtClean="0"/>
              <a:t> </a:t>
            </a:r>
            <a:r>
              <a:rPr lang="en-US" altLang="zh-CN" dirty="0" smtClean="0"/>
              <a:t>or</a:t>
            </a:r>
            <a:r>
              <a:rPr lang="zh-CN" altLang="en-US" dirty="0" smtClean="0"/>
              <a:t> </a:t>
            </a:r>
            <a:r>
              <a:rPr lang="en-US" altLang="zh-CN" dirty="0" smtClean="0"/>
              <a:t>use</a:t>
            </a:r>
            <a:r>
              <a:rPr lang="zh-CN" altLang="en-US" dirty="0" smtClean="0"/>
              <a:t> </a:t>
            </a:r>
            <a:r>
              <a:rPr lang="en-US" altLang="zh-CN" dirty="0" smtClean="0"/>
              <a:t>AVE</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pointer</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address</a:t>
            </a:r>
            <a:r>
              <a:rPr lang="zh-CN" altLang="en-US" dirty="0" smtClean="0"/>
              <a:t> </a:t>
            </a:r>
            <a:r>
              <a:rPr lang="en-US" altLang="zh-CN" dirty="0" smtClean="0"/>
              <a:t>structure</a:t>
            </a:r>
          </a:p>
          <a:p>
            <a:pPr lvl="1"/>
            <a:r>
              <a:rPr lang="en-US" altLang="zh-CN" dirty="0" smtClean="0"/>
              <a:t>AVE</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as</a:t>
            </a:r>
            <a:r>
              <a:rPr lang="zh-CN" altLang="en-US" dirty="0" smtClean="0"/>
              <a:t> </a:t>
            </a:r>
            <a:r>
              <a:rPr lang="en-US" altLang="zh-CN" dirty="0" smtClean="0"/>
              <a:t>low</a:t>
            </a:r>
            <a:r>
              <a:rPr lang="zh-CN" altLang="en-US" dirty="0" smtClean="0"/>
              <a:t> </a:t>
            </a:r>
            <a:r>
              <a:rPr lang="en-US" altLang="zh-CN" dirty="0" smtClean="0"/>
              <a:t>as</a:t>
            </a:r>
            <a:r>
              <a:rPr lang="zh-CN" altLang="en-US" dirty="0" smtClean="0"/>
              <a:t> </a:t>
            </a:r>
            <a:r>
              <a:rPr lang="en-US" altLang="zh-CN" dirty="0" smtClean="0"/>
              <a:t>8B</a:t>
            </a:r>
            <a:r>
              <a:rPr lang="zh-CN" altLang="en-US" dirty="0" smtClean="0"/>
              <a:t> </a:t>
            </a:r>
            <a:r>
              <a:rPr lang="en-US" altLang="zh-CN" dirty="0" smtClean="0"/>
              <a:t>if</a:t>
            </a:r>
            <a:r>
              <a:rPr lang="zh-CN" altLang="en-US" dirty="0" smtClean="0"/>
              <a:t> </a:t>
            </a:r>
            <a:r>
              <a:rPr lang="en-US" altLang="zh-CN" dirty="0" smtClean="0"/>
              <a:t>the</a:t>
            </a:r>
            <a:r>
              <a:rPr lang="zh-CN" altLang="en-US" dirty="0" smtClean="0"/>
              <a:t> </a:t>
            </a:r>
            <a:r>
              <a:rPr lang="en-US" altLang="zh-CN" dirty="0" smtClean="0"/>
              <a:t>1</a:t>
            </a:r>
            <a:r>
              <a:rPr lang="zh-CN" altLang="en-US" dirty="0" smtClean="0"/>
              <a:t> </a:t>
            </a:r>
            <a:r>
              <a:rPr lang="en-US" altLang="zh-CN" dirty="0" smtClean="0"/>
              <a:t>bit</a:t>
            </a:r>
            <a:r>
              <a:rPr lang="zh-CN" altLang="en-US" dirty="0" smtClean="0"/>
              <a:t> </a:t>
            </a:r>
            <a:r>
              <a:rPr lang="en-US" altLang="zh-CN" dirty="0" smtClean="0"/>
              <a:t>for</a:t>
            </a:r>
            <a:r>
              <a:rPr lang="zh-CN" altLang="en-US" dirty="0" smtClean="0"/>
              <a:t> </a:t>
            </a:r>
            <a:r>
              <a:rPr lang="en-US" altLang="zh-CN" dirty="0" smtClean="0"/>
              <a:t>transport</a:t>
            </a:r>
            <a:r>
              <a:rPr lang="zh-CN" altLang="en-US" dirty="0" smtClean="0"/>
              <a:t> </a:t>
            </a:r>
            <a:r>
              <a:rPr lang="en-US" altLang="zh-CN" dirty="0" smtClean="0"/>
              <a:t>selection</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embedded</a:t>
            </a:r>
            <a:r>
              <a:rPr lang="zh-CN" altLang="en-US" dirty="0" smtClean="0"/>
              <a:t> </a:t>
            </a:r>
            <a:r>
              <a:rPr lang="en-US" altLang="zh-CN" dirty="0" smtClean="0"/>
              <a:t>into</a:t>
            </a:r>
            <a:r>
              <a:rPr lang="zh-CN" altLang="en-US" dirty="0" smtClean="0"/>
              <a:t> </a:t>
            </a:r>
            <a:r>
              <a:rPr lang="en-US" altLang="zh-CN" dirty="0" smtClean="0"/>
              <a:t>address</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11</a:t>
            </a:fld>
            <a:endParaRPr lang="en-US"/>
          </a:p>
        </p:txBody>
      </p:sp>
    </p:spTree>
    <p:extLst>
      <p:ext uri="{BB962C8B-B14F-4D97-AF65-F5344CB8AC3E}">
        <p14:creationId xmlns:p14="http://schemas.microsoft.com/office/powerpoint/2010/main" val="532122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Rank-Address</a:t>
            </a:r>
            <a:r>
              <a:rPr lang="zh-CN" altLang="en-US" dirty="0" smtClean="0"/>
              <a:t> </a:t>
            </a:r>
            <a:r>
              <a:rPr lang="en-US" altLang="zh-CN" dirty="0" smtClean="0"/>
              <a:t>Translation</a:t>
            </a:r>
            <a:r>
              <a:rPr lang="zh-CN" altLang="en-US" dirty="0" smtClean="0"/>
              <a:t> </a:t>
            </a:r>
            <a:r>
              <a:rPr lang="en-US" altLang="zh-CN" dirty="0" smtClean="0"/>
              <a:t>through</a:t>
            </a:r>
            <a:r>
              <a:rPr lang="zh-CN" altLang="en-US" dirty="0" smtClean="0"/>
              <a:t> </a:t>
            </a:r>
            <a:r>
              <a:rPr lang="en-US" altLang="zh-CN" dirty="0" smtClean="0"/>
              <a:t>Regular</a:t>
            </a:r>
            <a:r>
              <a:rPr lang="zh-CN" altLang="en-US" dirty="0" smtClean="0"/>
              <a:t> </a:t>
            </a:r>
            <a:r>
              <a:rPr lang="en-US" altLang="zh-CN" dirty="0" smtClean="0"/>
              <a:t>Patterns</a:t>
            </a:r>
            <a:endParaRPr lang="en-US" dirty="0"/>
          </a:p>
        </p:txBody>
      </p:sp>
      <p:sp>
        <p:nvSpPr>
          <p:cNvPr id="3" name="Content Placeholder 2"/>
          <p:cNvSpPr>
            <a:spLocks noGrp="1"/>
          </p:cNvSpPr>
          <p:nvPr>
            <p:ph idx="1"/>
          </p:nvPr>
        </p:nvSpPr>
        <p:spPr/>
        <p:txBody>
          <a:bodyPr/>
          <a:lstStyle/>
          <a:p>
            <a:r>
              <a:rPr lang="en-US" altLang="zh-CN" dirty="0" smtClean="0"/>
              <a:t>A</a:t>
            </a:r>
            <a:r>
              <a:rPr lang="zh-CN" altLang="en-US" dirty="0" smtClean="0"/>
              <a:t> </a:t>
            </a:r>
            <a:r>
              <a:rPr lang="en-US" altLang="zh-CN" dirty="0" err="1" smtClean="0"/>
              <a:t>rankmap</a:t>
            </a:r>
            <a:r>
              <a:rPr lang="zh-CN" altLang="en-US" dirty="0" smtClean="0"/>
              <a:t> </a:t>
            </a:r>
            <a:r>
              <a:rPr lang="en-US" altLang="zh-CN" dirty="0" smtClean="0"/>
              <a:t>holds</a:t>
            </a:r>
            <a:r>
              <a:rPr lang="zh-CN" altLang="en-US" dirty="0" smtClean="0"/>
              <a:t> </a:t>
            </a:r>
            <a:r>
              <a:rPr lang="en-US" altLang="zh-CN" dirty="0" smtClean="0"/>
              <a:t>the</a:t>
            </a:r>
            <a:r>
              <a:rPr lang="zh-CN" altLang="en-US" dirty="0" smtClean="0"/>
              <a:t> </a:t>
            </a:r>
            <a:r>
              <a:rPr lang="en-US" altLang="zh-CN" dirty="0" smtClean="0"/>
              <a:t>maps</a:t>
            </a:r>
            <a:r>
              <a:rPr lang="zh-CN" altLang="en-US" dirty="0" smtClean="0"/>
              <a:t> </a:t>
            </a:r>
            <a:r>
              <a:rPr lang="en-US" altLang="zh-CN" dirty="0" smtClean="0"/>
              <a:t>ranks</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indices</a:t>
            </a:r>
            <a:r>
              <a:rPr lang="zh-CN" altLang="en-US" dirty="0" smtClean="0"/>
              <a:t> </a:t>
            </a:r>
            <a:r>
              <a:rPr lang="en-US" altLang="zh-CN" dirty="0" smtClean="0"/>
              <a:t>of</a:t>
            </a:r>
            <a:r>
              <a:rPr lang="zh-CN" altLang="en-US" dirty="0" smtClean="0"/>
              <a:t> </a:t>
            </a:r>
            <a:r>
              <a:rPr lang="en-US" altLang="zh-CN" dirty="0" smtClean="0"/>
              <a:t>AVEs</a:t>
            </a:r>
          </a:p>
          <a:p>
            <a:pPr lvl="1"/>
            <a:r>
              <a:rPr lang="en-US" altLang="zh-CN" dirty="0" smtClean="0"/>
              <a:t>Two</a:t>
            </a:r>
            <a:r>
              <a:rPr lang="zh-CN" altLang="en-US" dirty="0" smtClean="0"/>
              <a:t> </a:t>
            </a:r>
            <a:r>
              <a:rPr lang="en-US" altLang="zh-CN" dirty="0" err="1" smtClean="0"/>
              <a:t>rankmaps</a:t>
            </a:r>
            <a:r>
              <a:rPr lang="zh-CN" altLang="en-US" dirty="0" smtClean="0"/>
              <a:t> </a:t>
            </a:r>
            <a:r>
              <a:rPr lang="en-US" altLang="zh-CN" dirty="0" smtClean="0"/>
              <a:t>per</a:t>
            </a:r>
            <a:r>
              <a:rPr lang="zh-CN" altLang="en-US" dirty="0" smtClean="0"/>
              <a:t> </a:t>
            </a:r>
            <a:r>
              <a:rPr lang="en-US" altLang="zh-CN" dirty="0" err="1" smtClean="0"/>
              <a:t>comm</a:t>
            </a:r>
            <a:r>
              <a:rPr lang="zh-CN" altLang="en-US" dirty="0" smtClean="0"/>
              <a:t> </a:t>
            </a:r>
            <a:r>
              <a:rPr lang="en-US" altLang="zh-CN" dirty="0" smtClean="0"/>
              <a:t>(remote/local</a:t>
            </a:r>
            <a:r>
              <a:rPr lang="zh-CN" altLang="en-US" dirty="0" smtClean="0"/>
              <a:t> </a:t>
            </a:r>
            <a:r>
              <a:rPr lang="en-US" altLang="zh-CN" dirty="0" smtClean="0"/>
              <a:t>group)</a:t>
            </a:r>
          </a:p>
          <a:p>
            <a:r>
              <a:rPr lang="en-US" altLang="zh-CN" dirty="0" smtClean="0"/>
              <a:t>Predefined</a:t>
            </a:r>
            <a:r>
              <a:rPr lang="zh-CN" altLang="en-US" dirty="0" smtClean="0"/>
              <a:t> </a:t>
            </a:r>
            <a:r>
              <a:rPr lang="en-US" altLang="zh-CN" dirty="0"/>
              <a:t>r</a:t>
            </a:r>
            <a:r>
              <a:rPr lang="en-US" altLang="zh-CN" dirty="0" smtClean="0"/>
              <a:t>egular</a:t>
            </a:r>
            <a:r>
              <a:rPr lang="zh-CN" altLang="en-US" dirty="0" smtClean="0"/>
              <a:t> </a:t>
            </a:r>
            <a:r>
              <a:rPr lang="en-US" altLang="zh-CN" dirty="0" smtClean="0"/>
              <a:t>patterns</a:t>
            </a:r>
          </a:p>
          <a:p>
            <a:pPr lvl="1"/>
            <a:r>
              <a:rPr lang="en-US" altLang="zh-CN" dirty="0" smtClean="0"/>
              <a:t>Direct</a:t>
            </a:r>
          </a:p>
          <a:p>
            <a:pPr lvl="1"/>
            <a:r>
              <a:rPr lang="en-US" altLang="zh-CN" dirty="0" smtClean="0"/>
              <a:t>Offset</a:t>
            </a:r>
            <a:r>
              <a:rPr lang="zh-CN" altLang="en-US" dirty="0" smtClean="0"/>
              <a:t> </a:t>
            </a:r>
            <a:r>
              <a:rPr lang="en-US" altLang="zh-CN" dirty="0" smtClean="0"/>
              <a:t>(offset)</a:t>
            </a:r>
          </a:p>
          <a:p>
            <a:pPr lvl="1"/>
            <a:r>
              <a:rPr lang="en-US" altLang="zh-CN" dirty="0" smtClean="0"/>
              <a:t>Stride</a:t>
            </a:r>
            <a:r>
              <a:rPr lang="zh-CN" altLang="en-US" dirty="0" smtClean="0"/>
              <a:t> </a:t>
            </a:r>
            <a:r>
              <a:rPr lang="en-US" altLang="zh-CN" dirty="0" smtClean="0"/>
              <a:t>(stride,</a:t>
            </a:r>
            <a:r>
              <a:rPr lang="zh-CN" altLang="en-US" dirty="0" smtClean="0"/>
              <a:t> </a:t>
            </a:r>
            <a:r>
              <a:rPr lang="en-US" altLang="zh-CN" dirty="0" smtClean="0"/>
              <a:t>offset)</a:t>
            </a:r>
          </a:p>
          <a:p>
            <a:pPr lvl="1"/>
            <a:r>
              <a:rPr lang="en-US" altLang="zh-CN" dirty="0" err="1" smtClean="0"/>
              <a:t>Strideblock</a:t>
            </a:r>
            <a:r>
              <a:rPr lang="zh-CN" altLang="en-US" dirty="0" smtClean="0"/>
              <a:t> </a:t>
            </a:r>
            <a:r>
              <a:rPr lang="en-US" altLang="zh-CN" dirty="0" smtClean="0"/>
              <a:t>(stride,</a:t>
            </a:r>
            <a:r>
              <a:rPr lang="zh-CN" altLang="en-US" dirty="0" smtClean="0"/>
              <a:t> </a:t>
            </a:r>
            <a:r>
              <a:rPr lang="en-US" altLang="zh-CN" dirty="0" smtClean="0"/>
              <a:t>offset,</a:t>
            </a:r>
            <a:r>
              <a:rPr lang="zh-CN" altLang="en-US" dirty="0" smtClean="0"/>
              <a:t> </a:t>
            </a:r>
            <a:r>
              <a:rPr lang="en-US" altLang="zh-CN" dirty="0" err="1" smtClean="0"/>
              <a:t>blocksize</a:t>
            </a:r>
            <a:r>
              <a:rPr lang="en-US" altLang="zh-CN" dirty="0" smtClean="0"/>
              <a:t>)</a:t>
            </a:r>
          </a:p>
          <a:p>
            <a:r>
              <a:rPr lang="en-US" altLang="zh-CN" dirty="0" smtClean="0"/>
              <a:t>Fallback</a:t>
            </a:r>
            <a:r>
              <a:rPr lang="zh-CN" altLang="en-US" dirty="0" smtClean="0"/>
              <a:t> </a:t>
            </a:r>
            <a:r>
              <a:rPr lang="en-US" altLang="zh-CN" dirty="0" smtClean="0"/>
              <a:t>to</a:t>
            </a:r>
            <a:r>
              <a:rPr lang="zh-CN" altLang="en-US" dirty="0" smtClean="0"/>
              <a:t> </a:t>
            </a:r>
            <a:r>
              <a:rPr lang="en-US" altLang="zh-CN" dirty="0" smtClean="0"/>
              <a:t>lookup</a:t>
            </a:r>
            <a:r>
              <a:rPr lang="zh-CN" altLang="en-US" dirty="0" smtClean="0"/>
              <a:t> </a:t>
            </a:r>
            <a:r>
              <a:rPr lang="en-US" altLang="zh-CN" dirty="0" smtClean="0"/>
              <a:t>tables</a:t>
            </a:r>
          </a:p>
          <a:p>
            <a:pPr lvl="1"/>
            <a:r>
              <a:rPr lang="en-US" altLang="zh-CN" dirty="0" smtClean="0"/>
              <a:t>LUT</a:t>
            </a:r>
            <a:r>
              <a:rPr lang="zh-CN" altLang="en-US" dirty="0" smtClean="0"/>
              <a:t> </a:t>
            </a:r>
            <a:r>
              <a:rPr lang="en-US" altLang="zh-CN" dirty="0" smtClean="0"/>
              <a:t>(indices)</a:t>
            </a:r>
          </a:p>
          <a:p>
            <a:pPr lvl="1"/>
            <a:r>
              <a:rPr lang="en-US" altLang="zh-CN" dirty="0" smtClean="0"/>
              <a:t>MLUT</a:t>
            </a:r>
            <a:r>
              <a:rPr lang="zh-CN" altLang="en-US" dirty="0" smtClean="0"/>
              <a:t> </a:t>
            </a:r>
            <a:r>
              <a:rPr lang="en-US" altLang="zh-CN" dirty="0" smtClean="0"/>
              <a:t>(</a:t>
            </a:r>
            <a:r>
              <a:rPr lang="en-US" altLang="zh-CN" dirty="0" err="1" smtClean="0"/>
              <a:t>AVTid</a:t>
            </a:r>
            <a:r>
              <a:rPr lang="en-US" altLang="zh-CN" dirty="0" smtClean="0"/>
              <a:t>,</a:t>
            </a:r>
            <a:r>
              <a:rPr lang="zh-CN" altLang="en-US" dirty="0" smtClean="0"/>
              <a:t> </a:t>
            </a:r>
            <a:r>
              <a:rPr lang="en-US" altLang="zh-CN" dirty="0" smtClean="0"/>
              <a:t>indices)</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12</a:t>
            </a:fld>
            <a:endParaRPr lang="en-US"/>
          </a:p>
        </p:txBody>
      </p:sp>
      <p:grpSp>
        <p:nvGrpSpPr>
          <p:cNvPr id="6" name="Group 5"/>
          <p:cNvGrpSpPr/>
          <p:nvPr/>
        </p:nvGrpSpPr>
        <p:grpSpPr>
          <a:xfrm>
            <a:off x="4750210" y="2017619"/>
            <a:ext cx="4179140" cy="1548151"/>
            <a:chOff x="4840763" y="1977533"/>
            <a:chExt cx="4179140" cy="1548151"/>
          </a:xfrm>
        </p:grpSpPr>
        <p:sp>
          <p:nvSpPr>
            <p:cNvPr id="7" name="Rounded Rectangle 6"/>
            <p:cNvSpPr/>
            <p:nvPr/>
          </p:nvSpPr>
          <p:spPr>
            <a:xfrm>
              <a:off x="8056851" y="1977533"/>
              <a:ext cx="963052"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MLUT</a:t>
              </a:r>
            </a:p>
            <a:p>
              <a:pPr algn="ctr"/>
              <a:r>
                <a:rPr lang="en-US" sz="1200" dirty="0" smtClean="0"/>
                <a:t>COMM</a:t>
              </a:r>
              <a:endParaRPr lang="en-US" sz="1200" dirty="0"/>
            </a:p>
          </p:txBody>
        </p:sp>
        <p:sp>
          <p:nvSpPr>
            <p:cNvPr id="8" name="Rounded Rectangle 7"/>
            <p:cNvSpPr/>
            <p:nvPr/>
          </p:nvSpPr>
          <p:spPr>
            <a:xfrm>
              <a:off x="7250470" y="1983552"/>
              <a:ext cx="684063"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LUT</a:t>
              </a:r>
            </a:p>
            <a:p>
              <a:pPr algn="ctr"/>
              <a:r>
                <a:rPr lang="en-US" sz="1200" dirty="0" smtClean="0"/>
                <a:t>COMM</a:t>
              </a:r>
              <a:endParaRPr lang="en-US" sz="1200" dirty="0"/>
            </a:p>
          </p:txBody>
        </p:sp>
        <p:sp>
          <p:nvSpPr>
            <p:cNvPr id="9" name="Rounded Rectangle 8"/>
            <p:cNvSpPr/>
            <p:nvPr/>
          </p:nvSpPr>
          <p:spPr>
            <a:xfrm>
              <a:off x="4937760" y="1982822"/>
              <a:ext cx="705600"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DIRECT</a:t>
              </a:r>
            </a:p>
            <a:p>
              <a:pPr algn="ctr"/>
              <a:r>
                <a:rPr lang="en-US" sz="1200" dirty="0" smtClean="0"/>
                <a:t>COMM</a:t>
              </a:r>
              <a:endParaRPr lang="en-US" sz="1200" dirty="0"/>
            </a:p>
          </p:txBody>
        </p:sp>
        <p:grpSp>
          <p:nvGrpSpPr>
            <p:cNvPr id="10" name="Group 9"/>
            <p:cNvGrpSpPr/>
            <p:nvPr/>
          </p:nvGrpSpPr>
          <p:grpSpPr>
            <a:xfrm>
              <a:off x="5767702" y="3268936"/>
              <a:ext cx="1417458" cy="236243"/>
              <a:chOff x="1828800" y="1664413"/>
              <a:chExt cx="2219220" cy="369870"/>
            </a:xfrm>
          </p:grpSpPr>
          <p:sp>
            <p:nvSpPr>
              <p:cNvPr id="41" name="Rectangle 40"/>
              <p:cNvSpPr/>
              <p:nvPr/>
            </p:nvSpPr>
            <p:spPr>
              <a:xfrm>
                <a:off x="182880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0</a:t>
                </a:r>
                <a:endParaRPr lang="en-US" sz="1400"/>
              </a:p>
            </p:txBody>
          </p:sp>
          <p:sp>
            <p:nvSpPr>
              <p:cNvPr id="42" name="Rectangle 41"/>
              <p:cNvSpPr/>
              <p:nvPr/>
            </p:nvSpPr>
            <p:spPr>
              <a:xfrm>
                <a:off x="219867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43" name="Rectangle 42"/>
              <p:cNvSpPr/>
              <p:nvPr/>
            </p:nvSpPr>
            <p:spPr>
              <a:xfrm>
                <a:off x="256854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44" name="Rectangle 43"/>
              <p:cNvSpPr/>
              <p:nvPr/>
            </p:nvSpPr>
            <p:spPr>
              <a:xfrm>
                <a:off x="293841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45" name="Rectangle 44"/>
              <p:cNvSpPr/>
              <p:nvPr/>
            </p:nvSpPr>
            <p:spPr>
              <a:xfrm>
                <a:off x="330828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46" name="Rectangle 45"/>
              <p:cNvSpPr/>
              <p:nvPr/>
            </p:nvSpPr>
            <p:spPr>
              <a:xfrm>
                <a:off x="367815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grpSp>
        <p:sp>
          <p:nvSpPr>
            <p:cNvPr id="11" name="TextBox 10"/>
            <p:cNvSpPr txBox="1"/>
            <p:nvPr/>
          </p:nvSpPr>
          <p:spPr>
            <a:xfrm>
              <a:off x="4840763" y="3264074"/>
              <a:ext cx="723275" cy="261610"/>
            </a:xfrm>
            <a:prstGeom prst="rect">
              <a:avLst/>
            </a:prstGeom>
            <a:noFill/>
          </p:spPr>
          <p:txBody>
            <a:bodyPr wrap="none" rtlCol="0">
              <a:spAutoFit/>
            </a:bodyPr>
            <a:lstStyle/>
            <a:p>
              <a:r>
                <a:rPr lang="en-US" sz="1100" dirty="0" smtClean="0"/>
                <a:t>AV tables</a:t>
              </a:r>
              <a:endParaRPr lang="en-US" sz="1100" dirty="0"/>
            </a:p>
          </p:txBody>
        </p:sp>
        <p:grpSp>
          <p:nvGrpSpPr>
            <p:cNvPr id="12" name="Group 11"/>
            <p:cNvGrpSpPr/>
            <p:nvPr/>
          </p:nvGrpSpPr>
          <p:grpSpPr>
            <a:xfrm>
              <a:off x="7372787" y="2753781"/>
              <a:ext cx="509815" cy="228120"/>
              <a:chOff x="1828800" y="1664413"/>
              <a:chExt cx="739740" cy="369870"/>
            </a:xfrm>
          </p:grpSpPr>
          <p:sp>
            <p:nvSpPr>
              <p:cNvPr id="39" name="Rectangle 38"/>
              <p:cNvSpPr/>
              <p:nvPr/>
            </p:nvSpPr>
            <p:spPr>
              <a:xfrm>
                <a:off x="1828800" y="1664413"/>
                <a:ext cx="369870" cy="369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5</a:t>
                </a:r>
              </a:p>
            </p:txBody>
          </p:sp>
          <p:sp>
            <p:nvSpPr>
              <p:cNvPr id="40" name="Rectangle 39"/>
              <p:cNvSpPr/>
              <p:nvPr/>
            </p:nvSpPr>
            <p:spPr>
              <a:xfrm>
                <a:off x="2198670" y="1664413"/>
                <a:ext cx="369870" cy="369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4</a:t>
                </a:r>
              </a:p>
            </p:txBody>
          </p:sp>
        </p:grpSp>
        <p:cxnSp>
          <p:nvCxnSpPr>
            <p:cNvPr id="13" name="Straight Arrow Connector 12"/>
            <p:cNvCxnSpPr/>
            <p:nvPr/>
          </p:nvCxnSpPr>
          <p:spPr>
            <a:xfrm flipH="1">
              <a:off x="7067039" y="2981901"/>
              <a:ext cx="433202" cy="287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830796" y="2981901"/>
              <a:ext cx="924353" cy="287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097995" y="2371254"/>
              <a:ext cx="387970" cy="22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R=0</a:t>
              </a:r>
              <a:endParaRPr lang="en-US" sz="1200" dirty="0"/>
            </a:p>
          </p:txBody>
        </p:sp>
        <p:sp>
          <p:nvSpPr>
            <p:cNvPr id="16" name="Oval 15"/>
            <p:cNvSpPr/>
            <p:nvPr/>
          </p:nvSpPr>
          <p:spPr>
            <a:xfrm>
              <a:off x="7406311" y="2371254"/>
              <a:ext cx="387970" cy="22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R=0</a:t>
              </a:r>
              <a:endParaRPr lang="en-US" sz="1200" dirty="0"/>
            </a:p>
          </p:txBody>
        </p:sp>
        <p:cxnSp>
          <p:nvCxnSpPr>
            <p:cNvPr id="17" name="Straight Arrow Connector 16"/>
            <p:cNvCxnSpPr/>
            <p:nvPr/>
          </p:nvCxnSpPr>
          <p:spPr>
            <a:xfrm flipH="1">
              <a:off x="7500241" y="2597368"/>
              <a:ext cx="100055" cy="156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291980" y="2597368"/>
              <a:ext cx="593844" cy="6715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178205" y="3264074"/>
              <a:ext cx="472486" cy="236243"/>
              <a:chOff x="1828800" y="1664413"/>
              <a:chExt cx="739740" cy="369870"/>
            </a:xfrm>
          </p:grpSpPr>
          <p:sp>
            <p:nvSpPr>
              <p:cNvPr id="37" name="Rectangle 36"/>
              <p:cNvSpPr/>
              <p:nvPr/>
            </p:nvSpPr>
            <p:spPr>
              <a:xfrm>
                <a:off x="182880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0</a:t>
                </a:r>
                <a:endParaRPr lang="en-US" sz="1400"/>
              </a:p>
            </p:txBody>
          </p:sp>
          <p:sp>
            <p:nvSpPr>
              <p:cNvPr id="38" name="Rectangle 37"/>
              <p:cNvSpPr/>
              <p:nvPr/>
            </p:nvSpPr>
            <p:spPr>
              <a:xfrm>
                <a:off x="2198670" y="1664413"/>
                <a:ext cx="369870" cy="36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grpSp>
        <p:sp>
          <p:nvSpPr>
            <p:cNvPr id="20" name="Oval 19"/>
            <p:cNvSpPr/>
            <p:nvPr/>
          </p:nvSpPr>
          <p:spPr>
            <a:xfrm>
              <a:off x="8396742" y="2371254"/>
              <a:ext cx="387970" cy="2390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R=1</a:t>
              </a:r>
              <a:endParaRPr lang="en-US" sz="1200" dirty="0"/>
            </a:p>
          </p:txBody>
        </p:sp>
        <p:cxnSp>
          <p:nvCxnSpPr>
            <p:cNvPr id="21" name="Straight Arrow Connector 20"/>
            <p:cNvCxnSpPr/>
            <p:nvPr/>
          </p:nvCxnSpPr>
          <p:spPr>
            <a:xfrm flipH="1">
              <a:off x="7067039" y="2981901"/>
              <a:ext cx="1264587" cy="287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532570" y="2981901"/>
              <a:ext cx="200942" cy="28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590727" y="2610264"/>
              <a:ext cx="142785" cy="1435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716506" y="1982822"/>
              <a:ext cx="709179"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OFFSET</a:t>
              </a:r>
            </a:p>
            <a:p>
              <a:pPr algn="ctr"/>
              <a:r>
                <a:rPr lang="en-US" sz="1200" dirty="0" smtClean="0"/>
                <a:t>COMM</a:t>
              </a:r>
              <a:endParaRPr lang="en-US" sz="1200" dirty="0"/>
            </a:p>
          </p:txBody>
        </p:sp>
        <p:sp>
          <p:nvSpPr>
            <p:cNvPr id="25" name="Rounded Rectangle 24"/>
            <p:cNvSpPr/>
            <p:nvPr/>
          </p:nvSpPr>
          <p:spPr>
            <a:xfrm>
              <a:off x="5818648" y="2769870"/>
              <a:ext cx="511315" cy="195943"/>
            </a:xfrm>
            <a:prstGeom prst="roundRect">
              <a:avLst/>
            </a:prstGeom>
            <a:solidFill>
              <a:schemeClr val="accent2">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900" dirty="0" smtClean="0"/>
                <a:t>Offset</a:t>
              </a:r>
              <a:endParaRPr lang="en-US" sz="900" dirty="0"/>
            </a:p>
          </p:txBody>
        </p:sp>
        <p:sp>
          <p:nvSpPr>
            <p:cNvPr id="26" name="Oval 25"/>
            <p:cNvSpPr/>
            <p:nvPr/>
          </p:nvSpPr>
          <p:spPr>
            <a:xfrm>
              <a:off x="5880321" y="2371254"/>
              <a:ext cx="387970" cy="22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R=0</a:t>
              </a:r>
              <a:endParaRPr lang="en-US" sz="1200" dirty="0"/>
            </a:p>
          </p:txBody>
        </p:sp>
        <p:cxnSp>
          <p:nvCxnSpPr>
            <p:cNvPr id="27" name="Straight Arrow Connector 26"/>
            <p:cNvCxnSpPr/>
            <p:nvPr/>
          </p:nvCxnSpPr>
          <p:spPr>
            <a:xfrm>
              <a:off x="6074306" y="2597368"/>
              <a:ext cx="0" cy="172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74306" y="2965813"/>
              <a:ext cx="47761" cy="3031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496046" y="1977534"/>
              <a:ext cx="684063" cy="1071691"/>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pPr algn="ctr"/>
              <a:r>
                <a:rPr lang="en-US" sz="1200" dirty="0" smtClean="0"/>
                <a:t>STRIDE</a:t>
              </a:r>
            </a:p>
            <a:p>
              <a:pPr algn="ctr"/>
              <a:r>
                <a:rPr lang="en-US" sz="1200" dirty="0" smtClean="0"/>
                <a:t>COMM</a:t>
              </a:r>
              <a:endParaRPr lang="en-US" sz="1200" dirty="0"/>
            </a:p>
          </p:txBody>
        </p:sp>
        <p:sp>
          <p:nvSpPr>
            <p:cNvPr id="30" name="Rounded Rectangle 29"/>
            <p:cNvSpPr/>
            <p:nvPr/>
          </p:nvSpPr>
          <p:spPr>
            <a:xfrm>
              <a:off x="6596740" y="2771002"/>
              <a:ext cx="511315" cy="195943"/>
            </a:xfrm>
            <a:prstGeom prst="round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900" dirty="0" smtClean="0"/>
                <a:t>Stride</a:t>
              </a:r>
              <a:endParaRPr lang="en-US" sz="900" dirty="0"/>
            </a:p>
          </p:txBody>
        </p:sp>
        <p:sp>
          <p:nvSpPr>
            <p:cNvPr id="31" name="Oval 30"/>
            <p:cNvSpPr/>
            <p:nvPr/>
          </p:nvSpPr>
          <p:spPr>
            <a:xfrm>
              <a:off x="6658413" y="2389120"/>
              <a:ext cx="387970" cy="209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R=0</a:t>
              </a:r>
              <a:endParaRPr lang="en-US" sz="1200" dirty="0"/>
            </a:p>
          </p:txBody>
        </p:sp>
        <p:cxnSp>
          <p:nvCxnSpPr>
            <p:cNvPr id="32" name="Straight Arrow Connector 31"/>
            <p:cNvCxnSpPr/>
            <p:nvPr/>
          </p:nvCxnSpPr>
          <p:spPr>
            <a:xfrm>
              <a:off x="6852398" y="2598500"/>
              <a:ext cx="0" cy="172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594553" y="2966945"/>
              <a:ext cx="257845" cy="301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8130683" y="2753781"/>
              <a:ext cx="803771" cy="228120"/>
              <a:chOff x="1828800" y="1664413"/>
              <a:chExt cx="739740" cy="369870"/>
            </a:xfrm>
            <a:solidFill>
              <a:schemeClr val="tx2">
                <a:lumMod val="50000"/>
              </a:schemeClr>
            </a:solidFill>
          </p:grpSpPr>
          <p:sp>
            <p:nvSpPr>
              <p:cNvPr id="35" name="Rectangle 34"/>
              <p:cNvSpPr/>
              <p:nvPr/>
            </p:nvSpPr>
            <p:spPr>
              <a:xfrm>
                <a:off x="1828800" y="1664413"/>
                <a:ext cx="369870" cy="36987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0:5</a:t>
                </a:r>
                <a:endParaRPr lang="en-US" sz="1200" dirty="0"/>
              </a:p>
            </p:txBody>
          </p:sp>
          <p:sp>
            <p:nvSpPr>
              <p:cNvPr id="36" name="Rectangle 35"/>
              <p:cNvSpPr/>
              <p:nvPr/>
            </p:nvSpPr>
            <p:spPr>
              <a:xfrm>
                <a:off x="2198670" y="1664413"/>
                <a:ext cx="369870" cy="36987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1:1</a:t>
                </a:r>
                <a:endParaRPr lang="en-US" sz="1100" dirty="0"/>
              </a:p>
            </p:txBody>
          </p:sp>
        </p:grpSp>
      </p:grpSp>
    </p:spTree>
    <p:extLst>
      <p:ext uri="{BB962C8B-B14F-4D97-AF65-F5344CB8AC3E}">
        <p14:creationId xmlns:p14="http://schemas.microsoft.com/office/powerpoint/2010/main" val="49459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Communicator</a:t>
            </a:r>
            <a:r>
              <a:rPr lang="zh-CN" altLang="en-US" dirty="0" smtClean="0"/>
              <a:t> </a:t>
            </a:r>
            <a:r>
              <a:rPr lang="en-US" altLang="zh-CN" dirty="0" smtClean="0"/>
              <a:t>Creation</a:t>
            </a:r>
            <a:r>
              <a:rPr lang="zh-CN" altLang="en-US" dirty="0" smtClean="0"/>
              <a:t> </a:t>
            </a:r>
            <a:r>
              <a:rPr lang="en-US" altLang="zh-CN" dirty="0" smtClean="0"/>
              <a:t>in</a:t>
            </a:r>
            <a:r>
              <a:rPr lang="zh-CN" altLang="en-US" dirty="0" smtClean="0"/>
              <a:t> </a:t>
            </a:r>
            <a:r>
              <a:rPr lang="en-US" altLang="zh-CN" dirty="0" smtClean="0"/>
              <a:t>AV-</a:t>
            </a:r>
            <a:r>
              <a:rPr lang="en-US" altLang="zh-CN" dirty="0" err="1" smtClean="0"/>
              <a:t>Rankmap</a:t>
            </a:r>
            <a:endParaRPr lang="en-US" dirty="0"/>
          </a:p>
        </p:txBody>
      </p:sp>
      <p:sp>
        <p:nvSpPr>
          <p:cNvPr id="3" name="Content Placeholder 2"/>
          <p:cNvSpPr>
            <a:spLocks noGrp="1"/>
          </p:cNvSpPr>
          <p:nvPr>
            <p:ph idx="1"/>
          </p:nvPr>
        </p:nvSpPr>
        <p:spPr>
          <a:xfrm>
            <a:off x="457200" y="1143000"/>
            <a:ext cx="4645742" cy="5181600"/>
          </a:xfrm>
        </p:spPr>
        <p:txBody>
          <a:bodyPr/>
          <a:lstStyle/>
          <a:p>
            <a:r>
              <a:rPr lang="en-US" altLang="zh-CN" dirty="0" err="1"/>
              <a:t>Comm</a:t>
            </a:r>
            <a:r>
              <a:rPr lang="zh-CN" altLang="en-US" dirty="0"/>
              <a:t> </a:t>
            </a:r>
            <a:r>
              <a:rPr lang="en-US" altLang="zh-CN" dirty="0"/>
              <a:t>Creation</a:t>
            </a:r>
          </a:p>
          <a:p>
            <a:pPr lvl="1"/>
            <a:r>
              <a:rPr lang="en-US" altLang="zh-CN" dirty="0"/>
              <a:t>Parent</a:t>
            </a:r>
            <a:r>
              <a:rPr lang="zh-CN" altLang="en-US" dirty="0"/>
              <a:t> </a:t>
            </a:r>
            <a:r>
              <a:rPr lang="en-US" altLang="zh-CN" dirty="0" err="1"/>
              <a:t>Comm</a:t>
            </a:r>
            <a:r>
              <a:rPr lang="zh-CN" altLang="en-US" dirty="0"/>
              <a:t> </a:t>
            </a:r>
            <a:r>
              <a:rPr lang="en-US" altLang="zh-CN" dirty="0"/>
              <a:t>(base</a:t>
            </a:r>
            <a:r>
              <a:rPr lang="zh-CN" altLang="en-US" dirty="0"/>
              <a:t> </a:t>
            </a:r>
            <a:r>
              <a:rPr lang="en-US" altLang="zh-CN" dirty="0" err="1"/>
              <a:t>rankmap</a:t>
            </a:r>
            <a:r>
              <a:rPr lang="en-US" altLang="zh-CN" dirty="0"/>
              <a:t>)</a:t>
            </a:r>
          </a:p>
          <a:p>
            <a:pPr lvl="1"/>
            <a:r>
              <a:rPr lang="en-US" altLang="zh-CN" dirty="0"/>
              <a:t>Indirect</a:t>
            </a:r>
            <a:r>
              <a:rPr lang="zh-CN" altLang="en-US" dirty="0"/>
              <a:t> </a:t>
            </a:r>
            <a:r>
              <a:rPr lang="en-US" altLang="zh-CN" dirty="0"/>
              <a:t>Mapping</a:t>
            </a:r>
            <a:r>
              <a:rPr lang="zh-CN" altLang="en-US" dirty="0"/>
              <a:t> </a:t>
            </a:r>
            <a:r>
              <a:rPr lang="en-US" altLang="zh-CN" dirty="0"/>
              <a:t>(rank</a:t>
            </a:r>
            <a:r>
              <a:rPr lang="zh-CN" altLang="en-US" dirty="0"/>
              <a:t> </a:t>
            </a:r>
            <a:r>
              <a:rPr lang="en-US" altLang="zh-CN" dirty="0"/>
              <a:t>selection)</a:t>
            </a:r>
          </a:p>
          <a:p>
            <a:r>
              <a:rPr lang="en-US" altLang="zh-CN" dirty="0" smtClean="0"/>
              <a:t>Detecting</a:t>
            </a:r>
            <a:r>
              <a:rPr lang="zh-CN" altLang="en-US" dirty="0" smtClean="0"/>
              <a:t> </a:t>
            </a:r>
            <a:r>
              <a:rPr lang="en-US" altLang="zh-CN" dirty="0" smtClean="0"/>
              <a:t>pattern</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indirect</a:t>
            </a:r>
            <a:r>
              <a:rPr lang="zh-CN" altLang="en-US" dirty="0" smtClean="0"/>
              <a:t> </a:t>
            </a:r>
            <a:r>
              <a:rPr lang="en-US" altLang="zh-CN" dirty="0" smtClean="0"/>
              <a:t>mapping</a:t>
            </a:r>
            <a:endParaRPr lang="en-US" altLang="zh-CN" dirty="0"/>
          </a:p>
          <a:p>
            <a:pPr lvl="1"/>
            <a:r>
              <a:rPr lang="en-US" altLang="zh-CN" dirty="0"/>
              <a:t>Direct</a:t>
            </a:r>
            <a:r>
              <a:rPr lang="zh-CN" altLang="en-US" dirty="0"/>
              <a:t> </a:t>
            </a:r>
            <a:r>
              <a:rPr lang="en-US" altLang="zh-CN" dirty="0"/>
              <a:t>=&gt;</a:t>
            </a:r>
            <a:r>
              <a:rPr lang="zh-CN" altLang="en-US" dirty="0"/>
              <a:t> </a:t>
            </a:r>
            <a:r>
              <a:rPr lang="en-US" altLang="zh-CN" dirty="0"/>
              <a:t>Offset</a:t>
            </a:r>
            <a:r>
              <a:rPr lang="zh-CN" altLang="en-US" dirty="0"/>
              <a:t> </a:t>
            </a:r>
            <a:r>
              <a:rPr lang="en-US" altLang="zh-CN" dirty="0"/>
              <a:t>=&gt;</a:t>
            </a:r>
            <a:r>
              <a:rPr lang="zh-CN" altLang="en-US" dirty="0"/>
              <a:t> </a:t>
            </a:r>
            <a:r>
              <a:rPr lang="en-US" altLang="zh-CN" dirty="0" smtClean="0"/>
              <a:t>Stride</a:t>
            </a:r>
            <a:r>
              <a:rPr lang="zh-CN" altLang="en-US" dirty="0"/>
              <a:t> </a:t>
            </a:r>
            <a:r>
              <a:rPr lang="en-US" altLang="zh-CN" dirty="0" smtClean="0"/>
              <a:t>=&gt;</a:t>
            </a:r>
            <a:r>
              <a:rPr lang="zh-CN" altLang="en-US" dirty="0" smtClean="0"/>
              <a:t> </a:t>
            </a:r>
            <a:r>
              <a:rPr lang="en-US" altLang="zh-CN" dirty="0" smtClean="0"/>
              <a:t>Irregular</a:t>
            </a:r>
          </a:p>
          <a:p>
            <a:r>
              <a:rPr lang="en-US" altLang="zh-CN" dirty="0" smtClean="0"/>
              <a:t>Determine</a:t>
            </a:r>
            <a:r>
              <a:rPr lang="zh-CN" altLang="en-US" dirty="0" smtClean="0"/>
              <a:t> </a:t>
            </a:r>
            <a:r>
              <a:rPr lang="en-US" altLang="zh-CN" dirty="0" smtClean="0"/>
              <a:t>child</a:t>
            </a:r>
            <a:r>
              <a:rPr lang="zh-CN" altLang="en-US" dirty="0" smtClean="0"/>
              <a:t> </a:t>
            </a:r>
            <a:r>
              <a:rPr lang="en-US" altLang="zh-CN" dirty="0" err="1" smtClean="0"/>
              <a:t>comm’s</a:t>
            </a:r>
            <a:r>
              <a:rPr lang="zh-CN" altLang="en-US" dirty="0" smtClean="0"/>
              <a:t> </a:t>
            </a:r>
            <a:r>
              <a:rPr lang="en-US" altLang="zh-CN" dirty="0" err="1" smtClean="0"/>
              <a:t>rankmap</a:t>
            </a:r>
            <a:endParaRPr lang="en-US" altLang="zh-CN" dirty="0" smtClean="0"/>
          </a:p>
          <a:p>
            <a:pPr lvl="1"/>
            <a:r>
              <a:rPr lang="en-US" altLang="zh-CN" dirty="0" smtClean="0"/>
              <a:t>Select</a:t>
            </a:r>
            <a:r>
              <a:rPr lang="zh-CN" altLang="en-US" dirty="0" smtClean="0"/>
              <a:t> </a:t>
            </a:r>
            <a:r>
              <a:rPr lang="en-US" altLang="zh-CN" dirty="0" smtClean="0"/>
              <a:t>type</a:t>
            </a:r>
            <a:r>
              <a:rPr lang="zh-CN" altLang="en-US" dirty="0" smtClean="0"/>
              <a:t> </a:t>
            </a:r>
            <a:r>
              <a:rPr lang="en-US" altLang="zh-CN" dirty="0" smtClean="0"/>
              <a:t>and</a:t>
            </a:r>
            <a:r>
              <a:rPr lang="zh-CN" altLang="en-US" dirty="0" smtClean="0"/>
              <a:t> </a:t>
            </a:r>
            <a:r>
              <a:rPr lang="en-US" altLang="zh-CN" dirty="0" smtClean="0"/>
              <a:t>calculate</a:t>
            </a:r>
            <a:r>
              <a:rPr lang="zh-CN" altLang="en-US" dirty="0" smtClean="0"/>
              <a:t> </a:t>
            </a:r>
            <a:r>
              <a:rPr lang="en-US" altLang="zh-CN" dirty="0" smtClean="0"/>
              <a:t>parameters</a:t>
            </a:r>
          </a:p>
          <a:p>
            <a:r>
              <a:rPr lang="en-US" altLang="zh-CN" dirty="0" smtClean="0"/>
              <a:t>Irregular</a:t>
            </a:r>
            <a:r>
              <a:rPr lang="zh-CN" altLang="en-US" dirty="0" smtClean="0"/>
              <a:t> </a:t>
            </a:r>
            <a:r>
              <a:rPr lang="en-US" altLang="zh-CN" dirty="0" smtClean="0"/>
              <a:t>pattern</a:t>
            </a:r>
            <a:r>
              <a:rPr lang="zh-CN" altLang="en-US" dirty="0" smtClean="0"/>
              <a:t> </a:t>
            </a:r>
            <a:r>
              <a:rPr lang="en-US" altLang="zh-CN" dirty="0" smtClean="0"/>
              <a:t>optimizations</a:t>
            </a:r>
            <a:endParaRPr lang="en-US" altLang="zh-CN" dirty="0"/>
          </a:p>
          <a:p>
            <a:pPr lvl="1"/>
            <a:r>
              <a:rPr lang="en-US" altLang="zh-CN" dirty="0" smtClean="0"/>
              <a:t>Deduplication</a:t>
            </a:r>
            <a:endParaRPr lang="en-US" altLang="zh-CN" dirty="0"/>
          </a:p>
          <a:p>
            <a:pPr lvl="1"/>
            <a:r>
              <a:rPr lang="en-US" altLang="zh-CN" dirty="0" smtClean="0"/>
              <a:t>Mixed</a:t>
            </a:r>
            <a:r>
              <a:rPr lang="zh-CN" altLang="en-US" dirty="0" smtClean="0"/>
              <a:t> </a:t>
            </a:r>
            <a:r>
              <a:rPr lang="en-US" altLang="zh-CN" dirty="0" smtClean="0"/>
              <a:t>mode</a:t>
            </a:r>
            <a:r>
              <a:rPr lang="zh-CN" altLang="en-US" dirty="0" smtClean="0"/>
              <a:t> </a:t>
            </a:r>
            <a:r>
              <a:rPr lang="en-US" altLang="zh-CN" dirty="0" smtClean="0"/>
              <a:t>(regular</a:t>
            </a:r>
            <a:r>
              <a:rPr lang="zh-CN" altLang="en-US" dirty="0" smtClean="0"/>
              <a:t> </a:t>
            </a:r>
            <a:r>
              <a:rPr lang="en-US" altLang="zh-CN" dirty="0" smtClean="0"/>
              <a:t>mapping</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lookup</a:t>
            </a:r>
            <a:r>
              <a:rPr lang="zh-CN" altLang="en-US" dirty="0" smtClean="0"/>
              <a:t> </a:t>
            </a:r>
            <a:r>
              <a:rPr lang="en-US" altLang="zh-CN" dirty="0" smtClean="0"/>
              <a:t>table)</a:t>
            </a:r>
            <a:endParaRPr lang="en-US" altLang="zh-CN"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13</a:t>
            </a:fld>
            <a:endParaRPr lang="en-US"/>
          </a:p>
        </p:txBody>
      </p:sp>
      <p:sp>
        <p:nvSpPr>
          <p:cNvPr id="6" name="Rectangle 5"/>
          <p:cNvSpPr/>
          <p:nvPr/>
        </p:nvSpPr>
        <p:spPr bwMode="auto">
          <a:xfrm>
            <a:off x="5708855" y="1066800"/>
            <a:ext cx="3124200" cy="363416"/>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2">
                    <a:lumMod val="10000"/>
                  </a:schemeClr>
                </a:solidFill>
                <a:effectLst/>
                <a:latin typeface="Calibri" pitchFamily="34" charset="0"/>
              </a:rPr>
              <a:t>MPI_COMM_WORLD</a:t>
            </a:r>
            <a:endParaRPr kumimoji="0" lang="en-US" sz="1800" b="1" i="0" u="none" strike="noStrike" cap="none" normalizeH="0" baseline="0" smtClean="0">
              <a:ln>
                <a:noFill/>
              </a:ln>
              <a:solidFill>
                <a:schemeClr val="bg2">
                  <a:lumMod val="10000"/>
                </a:schemeClr>
              </a:solidFill>
              <a:effectLst/>
              <a:latin typeface="Calibri" pitchFamily="34" charset="0"/>
            </a:endParaRPr>
          </a:p>
        </p:txBody>
      </p:sp>
      <p:sp>
        <p:nvSpPr>
          <p:cNvPr id="7" name="Rectangle 6"/>
          <p:cNvSpPr/>
          <p:nvPr/>
        </p:nvSpPr>
        <p:spPr bwMode="auto">
          <a:xfrm>
            <a:off x="5648745" y="2497699"/>
            <a:ext cx="3124200" cy="363416"/>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bg2">
                    <a:lumMod val="10000"/>
                  </a:schemeClr>
                </a:solidFill>
                <a:effectLst/>
                <a:latin typeface="Calibri" pitchFamily="34" charset="0"/>
              </a:rPr>
              <a:t>Child</a:t>
            </a:r>
            <a:r>
              <a:rPr kumimoji="0" lang="zh-CN" altLang="en-US" sz="1800" b="1" i="0" u="none" strike="noStrike" cap="none" normalizeH="0" dirty="0" smtClean="0">
                <a:ln>
                  <a:noFill/>
                </a:ln>
                <a:solidFill>
                  <a:schemeClr val="bg2">
                    <a:lumMod val="10000"/>
                  </a:schemeClr>
                </a:solidFill>
                <a:effectLst/>
                <a:latin typeface="Calibri" pitchFamily="34" charset="0"/>
              </a:rPr>
              <a:t> </a:t>
            </a:r>
            <a:r>
              <a:rPr kumimoji="0" lang="en-US" altLang="zh-CN" sz="1800" b="1" i="0" u="none" strike="noStrike" cap="none" normalizeH="0" dirty="0" err="1" smtClean="0">
                <a:ln>
                  <a:noFill/>
                </a:ln>
                <a:solidFill>
                  <a:schemeClr val="bg2">
                    <a:lumMod val="10000"/>
                  </a:schemeClr>
                </a:solidFill>
                <a:effectLst/>
                <a:latin typeface="Calibri" pitchFamily="34" charset="0"/>
              </a:rPr>
              <a:t>Comm</a:t>
            </a:r>
            <a:r>
              <a:rPr kumimoji="0" lang="zh-CN" altLang="en-US" sz="1800" b="1" i="0" u="none" strike="noStrike" cap="none" normalizeH="0" dirty="0" smtClean="0">
                <a:ln>
                  <a:noFill/>
                </a:ln>
                <a:solidFill>
                  <a:schemeClr val="bg2">
                    <a:lumMod val="10000"/>
                  </a:schemeClr>
                </a:solidFill>
                <a:effectLst/>
                <a:latin typeface="Calibri" pitchFamily="34" charset="0"/>
              </a:rPr>
              <a:t> </a:t>
            </a:r>
            <a:r>
              <a:rPr kumimoji="0" lang="en-US" altLang="zh-CN" sz="1800" b="1" i="0" u="none" strike="noStrike" cap="none" normalizeH="0" dirty="0" smtClean="0">
                <a:ln>
                  <a:noFill/>
                </a:ln>
                <a:solidFill>
                  <a:schemeClr val="bg2">
                    <a:lumMod val="10000"/>
                  </a:schemeClr>
                </a:solidFill>
                <a:effectLst/>
                <a:latin typeface="Calibri" pitchFamily="34" charset="0"/>
              </a:rPr>
              <a:t>(offset</a:t>
            </a:r>
            <a:r>
              <a:rPr kumimoji="0" lang="zh-CN" altLang="en-US" sz="1800" b="1" i="0" u="none" strike="noStrike" cap="none" normalizeH="0" dirty="0" smtClean="0">
                <a:ln>
                  <a:noFill/>
                </a:ln>
                <a:solidFill>
                  <a:schemeClr val="bg2">
                    <a:lumMod val="10000"/>
                  </a:schemeClr>
                </a:solidFill>
                <a:effectLst/>
                <a:latin typeface="Calibri" pitchFamily="34" charset="0"/>
              </a:rPr>
              <a:t> </a:t>
            </a:r>
            <a:r>
              <a:rPr kumimoji="0" lang="en-US" altLang="zh-CN" sz="1800" b="1" i="0" u="none" strike="noStrike" cap="none" normalizeH="0" dirty="0" smtClean="0">
                <a:ln>
                  <a:noFill/>
                </a:ln>
                <a:solidFill>
                  <a:schemeClr val="bg2">
                    <a:lumMod val="10000"/>
                  </a:schemeClr>
                </a:solidFill>
                <a:effectLst/>
                <a:latin typeface="Calibri" pitchFamily="34" charset="0"/>
              </a:rPr>
              <a:t>=</a:t>
            </a:r>
            <a:r>
              <a:rPr kumimoji="0" lang="zh-CN" altLang="en-US" sz="1800" b="1" i="0" u="none" strike="noStrike" cap="none" normalizeH="0" dirty="0" smtClean="0">
                <a:ln>
                  <a:noFill/>
                </a:ln>
                <a:solidFill>
                  <a:schemeClr val="bg2">
                    <a:lumMod val="10000"/>
                  </a:schemeClr>
                </a:solidFill>
                <a:effectLst/>
                <a:latin typeface="Calibri" pitchFamily="34" charset="0"/>
              </a:rPr>
              <a:t> </a:t>
            </a:r>
            <a:r>
              <a:rPr kumimoji="0" lang="en-US" altLang="zh-CN" sz="1800" b="1" i="0" u="none" strike="noStrike" cap="none" normalizeH="0" dirty="0" smtClean="0">
                <a:ln>
                  <a:noFill/>
                </a:ln>
                <a:solidFill>
                  <a:schemeClr val="bg2">
                    <a:lumMod val="10000"/>
                  </a:schemeClr>
                </a:solidFill>
                <a:effectLst/>
                <a:latin typeface="Calibri" pitchFamily="34" charset="0"/>
              </a:rPr>
              <a:t>2)</a:t>
            </a:r>
            <a:endParaRPr kumimoji="0" lang="en-US" sz="1800" b="1" i="0" u="none" strike="noStrike" cap="none" normalizeH="0" baseline="0" dirty="0" smtClean="0">
              <a:ln>
                <a:noFill/>
              </a:ln>
              <a:solidFill>
                <a:schemeClr val="bg2">
                  <a:lumMod val="10000"/>
                </a:schemeClr>
              </a:solidFill>
              <a:effectLst/>
              <a:latin typeface="Calibri" pitchFamily="34" charset="0"/>
            </a:endParaRPr>
          </a:p>
        </p:txBody>
      </p:sp>
      <p:grpSp>
        <p:nvGrpSpPr>
          <p:cNvPr id="8" name="Group 7"/>
          <p:cNvGrpSpPr/>
          <p:nvPr/>
        </p:nvGrpSpPr>
        <p:grpSpPr>
          <a:xfrm>
            <a:off x="6577799" y="1804836"/>
            <a:ext cx="1266092" cy="316523"/>
            <a:chOff x="6468208" y="2608385"/>
            <a:chExt cx="1266092" cy="316523"/>
          </a:xfrm>
        </p:grpSpPr>
        <p:sp>
          <p:nvSpPr>
            <p:cNvPr id="9" name="Rectangle 8"/>
            <p:cNvSpPr/>
            <p:nvPr/>
          </p:nvSpPr>
          <p:spPr bwMode="auto">
            <a:xfrm>
              <a:off x="6468208" y="2608385"/>
              <a:ext cx="316523" cy="316523"/>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1" dirty="0">
                  <a:solidFill>
                    <a:schemeClr val="bg2">
                      <a:lumMod val="10000"/>
                    </a:schemeClr>
                  </a:solidFill>
                  <a:latin typeface="Calibri" pitchFamily="34" charset="0"/>
                </a:rPr>
                <a:t>2</a:t>
              </a:r>
              <a:endParaRPr kumimoji="0" lang="en-US" sz="1800" b="1" i="0" u="none" strike="noStrike" cap="none" normalizeH="0" baseline="0" dirty="0" smtClean="0">
                <a:ln>
                  <a:noFill/>
                </a:ln>
                <a:solidFill>
                  <a:schemeClr val="bg2">
                    <a:lumMod val="10000"/>
                  </a:schemeClr>
                </a:solidFill>
                <a:effectLst/>
                <a:latin typeface="Calibri" pitchFamily="34" charset="0"/>
              </a:endParaRPr>
            </a:p>
          </p:txBody>
        </p:sp>
        <p:sp>
          <p:nvSpPr>
            <p:cNvPr id="10" name="Rectangle 9"/>
            <p:cNvSpPr/>
            <p:nvPr/>
          </p:nvSpPr>
          <p:spPr bwMode="auto">
            <a:xfrm>
              <a:off x="6784731" y="2608385"/>
              <a:ext cx="316523" cy="316523"/>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bg2">
                      <a:lumMod val="10000"/>
                    </a:schemeClr>
                  </a:solidFill>
                  <a:effectLst/>
                  <a:latin typeface="Calibri" pitchFamily="34" charset="0"/>
                </a:rPr>
                <a:t>3</a:t>
              </a:r>
              <a:endParaRPr kumimoji="0" lang="en-US" sz="1800" b="1" i="0" u="none" strike="noStrike" cap="none" normalizeH="0" baseline="0" dirty="0" smtClean="0">
                <a:ln>
                  <a:noFill/>
                </a:ln>
                <a:solidFill>
                  <a:schemeClr val="bg2">
                    <a:lumMod val="10000"/>
                  </a:schemeClr>
                </a:solidFill>
                <a:effectLst/>
                <a:latin typeface="Calibri" pitchFamily="34" charset="0"/>
              </a:endParaRPr>
            </a:p>
          </p:txBody>
        </p:sp>
        <p:sp>
          <p:nvSpPr>
            <p:cNvPr id="11" name="Rectangle 10"/>
            <p:cNvSpPr/>
            <p:nvPr/>
          </p:nvSpPr>
          <p:spPr bwMode="auto">
            <a:xfrm>
              <a:off x="7101254" y="2608385"/>
              <a:ext cx="316523" cy="316523"/>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bg2">
                      <a:lumMod val="10000"/>
                    </a:schemeClr>
                  </a:solidFill>
                  <a:effectLst/>
                  <a:latin typeface="Calibri" pitchFamily="34" charset="0"/>
                </a:rPr>
                <a:t>4</a:t>
              </a:r>
              <a:endParaRPr kumimoji="0" lang="en-US" sz="1800" b="1" i="0" u="none" strike="noStrike" cap="none" normalizeH="0" baseline="0" dirty="0" smtClean="0">
                <a:ln>
                  <a:noFill/>
                </a:ln>
                <a:solidFill>
                  <a:schemeClr val="bg2">
                    <a:lumMod val="10000"/>
                  </a:schemeClr>
                </a:solidFill>
                <a:effectLst/>
                <a:latin typeface="Calibri" pitchFamily="34" charset="0"/>
              </a:endParaRPr>
            </a:p>
          </p:txBody>
        </p:sp>
        <p:sp>
          <p:nvSpPr>
            <p:cNvPr id="12" name="Rectangle 11"/>
            <p:cNvSpPr/>
            <p:nvPr/>
          </p:nvSpPr>
          <p:spPr bwMode="auto">
            <a:xfrm>
              <a:off x="7417777" y="2608385"/>
              <a:ext cx="316523" cy="316523"/>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bg2">
                      <a:lumMod val="10000"/>
                    </a:schemeClr>
                  </a:solidFill>
                  <a:effectLst/>
                  <a:latin typeface="Calibri" pitchFamily="34" charset="0"/>
                </a:rPr>
                <a:t>5</a:t>
              </a:r>
              <a:endParaRPr kumimoji="0" lang="en-US" sz="1800" b="1" i="0" u="none" strike="noStrike" cap="none" normalizeH="0" baseline="0" dirty="0" smtClean="0">
                <a:ln>
                  <a:noFill/>
                </a:ln>
                <a:solidFill>
                  <a:schemeClr val="bg2">
                    <a:lumMod val="10000"/>
                  </a:schemeClr>
                </a:solidFill>
                <a:effectLst/>
                <a:latin typeface="Calibri" pitchFamily="34" charset="0"/>
              </a:endParaRPr>
            </a:p>
          </p:txBody>
        </p:sp>
      </p:grpSp>
      <p:sp>
        <p:nvSpPr>
          <p:cNvPr id="13" name="TextBox 12"/>
          <p:cNvSpPr txBox="1"/>
          <p:nvPr/>
        </p:nvSpPr>
        <p:spPr>
          <a:xfrm>
            <a:off x="7015920" y="1284155"/>
            <a:ext cx="389850" cy="584775"/>
          </a:xfrm>
          <a:prstGeom prst="rect">
            <a:avLst/>
          </a:prstGeom>
          <a:noFill/>
        </p:spPr>
        <p:txBody>
          <a:bodyPr wrap="none" rtlCol="0">
            <a:spAutoFit/>
          </a:bodyPr>
          <a:lstStyle/>
          <a:p>
            <a:r>
              <a:rPr lang="en-US" altLang="zh-CN" sz="3200" b="1" dirty="0" smtClean="0">
                <a:solidFill>
                  <a:schemeClr val="bg2">
                    <a:lumMod val="10000"/>
                  </a:schemeClr>
                </a:solidFill>
              </a:rPr>
              <a:t>+</a:t>
            </a:r>
            <a:endParaRPr lang="en-US" sz="3200" b="1" dirty="0">
              <a:solidFill>
                <a:schemeClr val="bg2">
                  <a:lumMod val="10000"/>
                </a:schemeClr>
              </a:solidFill>
            </a:endParaRPr>
          </a:p>
        </p:txBody>
      </p:sp>
      <p:sp>
        <p:nvSpPr>
          <p:cNvPr id="14" name="TextBox 13"/>
          <p:cNvSpPr txBox="1"/>
          <p:nvPr/>
        </p:nvSpPr>
        <p:spPr>
          <a:xfrm>
            <a:off x="7015920" y="2008410"/>
            <a:ext cx="389850" cy="584775"/>
          </a:xfrm>
          <a:prstGeom prst="rect">
            <a:avLst/>
          </a:prstGeom>
          <a:noFill/>
        </p:spPr>
        <p:txBody>
          <a:bodyPr wrap="none" rtlCol="0">
            <a:spAutoFit/>
          </a:bodyPr>
          <a:lstStyle/>
          <a:p>
            <a:r>
              <a:rPr lang="en-US" altLang="zh-CN" sz="3200" b="1" dirty="0">
                <a:solidFill>
                  <a:schemeClr val="bg2">
                    <a:lumMod val="10000"/>
                  </a:schemeClr>
                </a:solidFill>
              </a:rPr>
              <a:t>=</a:t>
            </a:r>
            <a:endParaRPr lang="en-US" sz="3200" b="1" dirty="0">
              <a:solidFill>
                <a:schemeClr val="bg2">
                  <a:lumMod val="10000"/>
                </a:schemeClr>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223936951"/>
              </p:ext>
            </p:extLst>
          </p:nvPr>
        </p:nvGraphicFramePr>
        <p:xfrm>
          <a:off x="5466573" y="4044357"/>
          <a:ext cx="3488543" cy="2225040"/>
        </p:xfrm>
        <a:graphic>
          <a:graphicData uri="http://schemas.openxmlformats.org/drawingml/2006/table">
            <a:tbl>
              <a:tblPr firstRow="1" bandRow="1">
                <a:tableStyleId>{5C22544A-7EE6-4342-B048-85BDC9FD1C3A}</a:tableStyleId>
              </a:tblPr>
              <a:tblGrid>
                <a:gridCol w="647020"/>
                <a:gridCol w="668593"/>
                <a:gridCol w="648930"/>
                <a:gridCol w="680497"/>
                <a:gridCol w="843503"/>
              </a:tblGrid>
              <a:tr h="370840">
                <a:tc>
                  <a:txBody>
                    <a:bodyPr/>
                    <a:lstStyle/>
                    <a:p>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direct</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offset</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stride</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irregular</a:t>
                      </a:r>
                      <a:endParaRPr lang="en-US" dirty="0">
                        <a:solidFill>
                          <a:schemeClr val="bg2">
                            <a:lumMod val="10000"/>
                          </a:schemeClr>
                        </a:solidFill>
                      </a:endParaRPr>
                    </a:p>
                  </a:txBody>
                  <a:tcPr/>
                </a:tc>
              </a:tr>
              <a:tr h="370840">
                <a:tc>
                  <a:txBody>
                    <a:bodyPr/>
                    <a:lstStyle/>
                    <a:p>
                      <a:r>
                        <a:rPr lang="en-US" altLang="zh-CN" dirty="0" smtClean="0">
                          <a:solidFill>
                            <a:schemeClr val="bg2">
                              <a:lumMod val="10000"/>
                            </a:schemeClr>
                          </a:solidFill>
                        </a:rPr>
                        <a:t>direct</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direct</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offset</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stride</a:t>
                      </a:r>
                      <a:endParaRPr lang="en-US" dirty="0">
                        <a:solidFill>
                          <a:schemeClr val="bg2">
                            <a:lumMod val="10000"/>
                          </a:schemeClr>
                        </a:solidFill>
                      </a:endParaRPr>
                    </a:p>
                  </a:txBody>
                  <a:tcPr/>
                </a:tc>
                <a:tc>
                  <a:txBody>
                    <a:bodyPr/>
                    <a:lstStyle/>
                    <a:p>
                      <a:r>
                        <a:rPr lang="en-US" altLang="zh-CN" dirty="0" err="1" smtClean="0">
                          <a:solidFill>
                            <a:schemeClr val="bg2">
                              <a:lumMod val="10000"/>
                            </a:schemeClr>
                          </a:solidFill>
                        </a:rPr>
                        <a:t>lut</a:t>
                      </a:r>
                      <a:endParaRPr lang="en-US" dirty="0">
                        <a:solidFill>
                          <a:schemeClr val="bg2">
                            <a:lumMod val="10000"/>
                          </a:schemeClr>
                        </a:solidFill>
                      </a:endParaRPr>
                    </a:p>
                  </a:txBody>
                  <a:tcPr/>
                </a:tc>
              </a:tr>
              <a:tr h="370840">
                <a:tc>
                  <a:txBody>
                    <a:bodyPr/>
                    <a:lstStyle/>
                    <a:p>
                      <a:r>
                        <a:rPr lang="en-US" altLang="zh-CN" dirty="0" smtClean="0">
                          <a:solidFill>
                            <a:schemeClr val="bg2">
                              <a:lumMod val="10000"/>
                            </a:schemeClr>
                          </a:solidFill>
                        </a:rPr>
                        <a:t>offset</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offset</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offset</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stride</a:t>
                      </a:r>
                      <a:endParaRPr lang="en-US" baseline="30000" dirty="0">
                        <a:solidFill>
                          <a:schemeClr val="bg2">
                            <a:lumMod val="10000"/>
                          </a:schemeClr>
                        </a:solidFill>
                      </a:endParaRPr>
                    </a:p>
                  </a:txBody>
                  <a:tcPr/>
                </a:tc>
                <a:tc>
                  <a:txBody>
                    <a:bodyPr/>
                    <a:lstStyle/>
                    <a:p>
                      <a:r>
                        <a:rPr lang="en-US" altLang="zh-CN" dirty="0" err="1" smtClean="0">
                          <a:solidFill>
                            <a:schemeClr val="bg2">
                              <a:lumMod val="10000"/>
                            </a:schemeClr>
                          </a:solidFill>
                        </a:rPr>
                        <a:t>lut</a:t>
                      </a:r>
                      <a:endParaRPr lang="en-US" dirty="0">
                        <a:solidFill>
                          <a:schemeClr val="bg2">
                            <a:lumMod val="10000"/>
                          </a:schemeClr>
                        </a:solidFill>
                      </a:endParaRPr>
                    </a:p>
                  </a:txBody>
                  <a:tcPr/>
                </a:tc>
              </a:tr>
              <a:tr h="370840">
                <a:tc>
                  <a:txBody>
                    <a:bodyPr/>
                    <a:lstStyle/>
                    <a:p>
                      <a:r>
                        <a:rPr lang="en-US" altLang="zh-CN" dirty="0" smtClean="0">
                          <a:solidFill>
                            <a:schemeClr val="bg2">
                              <a:lumMod val="10000"/>
                            </a:schemeClr>
                          </a:solidFill>
                        </a:rPr>
                        <a:t>stride</a:t>
                      </a:r>
                      <a:endParaRPr lang="en-US" dirty="0">
                        <a:solidFill>
                          <a:schemeClr val="bg2">
                            <a:lumMod val="10000"/>
                          </a:schemeClr>
                        </a:solidFill>
                      </a:endParaRPr>
                    </a:p>
                  </a:txBody>
                  <a:tcPr/>
                </a:tc>
                <a:tc>
                  <a:txBody>
                    <a:bodyPr/>
                    <a:lstStyle/>
                    <a:p>
                      <a:r>
                        <a:rPr lang="en-US" altLang="zh-CN" dirty="0" smtClean="0">
                          <a:solidFill>
                            <a:schemeClr val="bg2">
                              <a:lumMod val="10000"/>
                            </a:schemeClr>
                          </a:solidFill>
                        </a:rPr>
                        <a:t>stride</a:t>
                      </a:r>
                      <a:endParaRPr lang="en-US" dirty="0">
                        <a:solidFill>
                          <a:schemeClr val="bg2">
                            <a:lumMod val="10000"/>
                          </a:schemeClr>
                        </a:solidFill>
                      </a:endParaRPr>
                    </a:p>
                  </a:txBody>
                  <a:tcPr/>
                </a:tc>
                <a:tc>
                  <a:txBody>
                    <a:bodyPr/>
                    <a:lstStyle/>
                    <a:p>
                      <a:r>
                        <a:rPr lang="en-US" altLang="zh-CN" dirty="0" err="1" smtClean="0">
                          <a:solidFill>
                            <a:schemeClr val="bg2">
                              <a:lumMod val="10000"/>
                            </a:schemeClr>
                          </a:solidFill>
                        </a:rPr>
                        <a:t>lut</a:t>
                      </a:r>
                      <a:endParaRPr lang="en-US" dirty="0">
                        <a:solidFill>
                          <a:schemeClr val="bg2">
                            <a:lumMod val="10000"/>
                          </a:schemeClr>
                        </a:solidFill>
                      </a:endParaRPr>
                    </a:p>
                  </a:txBody>
                  <a:tcPr/>
                </a:tc>
                <a:tc>
                  <a:txBody>
                    <a:bodyPr/>
                    <a:lstStyle/>
                    <a:p>
                      <a:r>
                        <a:rPr lang="en-US" altLang="zh-CN" dirty="0" err="1" smtClean="0">
                          <a:solidFill>
                            <a:schemeClr val="bg2">
                              <a:lumMod val="10000"/>
                            </a:schemeClr>
                          </a:solidFill>
                        </a:rPr>
                        <a:t>lut</a:t>
                      </a:r>
                      <a:endParaRPr lang="en-US" dirty="0">
                        <a:solidFill>
                          <a:schemeClr val="bg2">
                            <a:lumMod val="10000"/>
                          </a:schemeClr>
                        </a:solidFill>
                      </a:endParaRPr>
                    </a:p>
                  </a:txBody>
                  <a:tcPr/>
                </a:tc>
                <a:tc>
                  <a:txBody>
                    <a:bodyPr/>
                    <a:lstStyle/>
                    <a:p>
                      <a:r>
                        <a:rPr lang="en-US" altLang="zh-CN" dirty="0" err="1" smtClean="0">
                          <a:solidFill>
                            <a:schemeClr val="bg2">
                              <a:lumMod val="10000"/>
                            </a:schemeClr>
                          </a:solidFill>
                        </a:rPr>
                        <a:t>lut</a:t>
                      </a:r>
                      <a:endParaRPr lang="en-US" dirty="0">
                        <a:solidFill>
                          <a:schemeClr val="bg2">
                            <a:lumMod val="10000"/>
                          </a:schemeClr>
                        </a:solidFill>
                      </a:endParaRPr>
                    </a:p>
                  </a:txBody>
                  <a:tcPr/>
                </a:tc>
              </a:tr>
              <a:tr h="370840">
                <a:tc>
                  <a:txBody>
                    <a:bodyPr/>
                    <a:lstStyle/>
                    <a:p>
                      <a:r>
                        <a:rPr lang="en-US" altLang="zh-CN" dirty="0" err="1" smtClean="0">
                          <a:solidFill>
                            <a:schemeClr val="bg2">
                              <a:lumMod val="10000"/>
                            </a:schemeClr>
                          </a:solidFill>
                        </a:rPr>
                        <a:t>lut</a:t>
                      </a:r>
                      <a:endParaRPr lang="en-US" dirty="0">
                        <a:solidFill>
                          <a:schemeClr val="bg2">
                            <a:lumMod val="10000"/>
                          </a:schemeClr>
                        </a:solidFill>
                      </a:endParaRPr>
                    </a:p>
                  </a:txBody>
                  <a:tcPr/>
                </a:tc>
                <a:tc>
                  <a:txBody>
                    <a:bodyPr/>
                    <a:lstStyle/>
                    <a:p>
                      <a:r>
                        <a:rPr lang="en-US" altLang="zh-CN" dirty="0" err="1" smtClean="0">
                          <a:solidFill>
                            <a:schemeClr val="bg2">
                              <a:lumMod val="10000"/>
                            </a:schemeClr>
                          </a:solidFill>
                        </a:rPr>
                        <a:t>lut</a:t>
                      </a:r>
                      <a:r>
                        <a:rPr lang="zh-CN" altLang="en-US" baseline="30000" dirty="0" smtClean="0">
                          <a:solidFill>
                            <a:schemeClr val="bg2">
                              <a:lumMod val="10000"/>
                            </a:schemeClr>
                          </a:solidFill>
                        </a:rPr>
                        <a:t>*</a:t>
                      </a:r>
                      <a:endParaRPr lang="en-US" baseline="30000" dirty="0">
                        <a:solidFill>
                          <a:schemeClr val="bg2">
                            <a:lumMod val="10000"/>
                          </a:schemeClr>
                        </a:solidFill>
                      </a:endParaRPr>
                    </a:p>
                  </a:txBody>
                  <a:tcPr/>
                </a:tc>
                <a:tc>
                  <a:txBody>
                    <a:bodyPr/>
                    <a:lstStyle/>
                    <a:p>
                      <a:r>
                        <a:rPr lang="en-US" altLang="zh-CN" dirty="0" err="1" smtClean="0">
                          <a:solidFill>
                            <a:schemeClr val="bg2">
                              <a:lumMod val="10000"/>
                            </a:schemeClr>
                          </a:solidFill>
                        </a:rPr>
                        <a:t>lut</a:t>
                      </a:r>
                      <a:r>
                        <a:rPr lang="zh-CN" altLang="en-US" baseline="30000" dirty="0" smtClean="0">
                          <a:solidFill>
                            <a:schemeClr val="bg2">
                              <a:lumMod val="10000"/>
                            </a:schemeClr>
                          </a:solidFill>
                        </a:rPr>
                        <a:t>*</a:t>
                      </a:r>
                      <a:endParaRPr lang="en-US" baseline="30000" dirty="0">
                        <a:solidFill>
                          <a:schemeClr val="bg2">
                            <a:lumMod val="10000"/>
                          </a:schemeClr>
                        </a:solidFill>
                      </a:endParaRPr>
                    </a:p>
                  </a:txBody>
                  <a:tcPr/>
                </a:tc>
                <a:tc>
                  <a:txBody>
                    <a:bodyPr/>
                    <a:lstStyle/>
                    <a:p>
                      <a:r>
                        <a:rPr lang="en-US" altLang="zh-CN" dirty="0" err="1" smtClean="0">
                          <a:solidFill>
                            <a:schemeClr val="bg2">
                              <a:lumMod val="10000"/>
                            </a:schemeClr>
                          </a:solidFill>
                        </a:rPr>
                        <a:t>lut</a:t>
                      </a:r>
                      <a:endParaRPr lang="en-US" dirty="0">
                        <a:solidFill>
                          <a:schemeClr val="bg2">
                            <a:lumMod val="10000"/>
                          </a:schemeClr>
                        </a:solidFill>
                      </a:endParaRPr>
                    </a:p>
                  </a:txBody>
                  <a:tcPr/>
                </a:tc>
                <a:tc>
                  <a:txBody>
                    <a:bodyPr/>
                    <a:lstStyle/>
                    <a:p>
                      <a:r>
                        <a:rPr lang="en-US" altLang="zh-CN" dirty="0" err="1" smtClean="0">
                          <a:solidFill>
                            <a:schemeClr val="bg2">
                              <a:lumMod val="10000"/>
                            </a:schemeClr>
                          </a:solidFill>
                        </a:rPr>
                        <a:t>lut</a:t>
                      </a:r>
                      <a:endParaRPr lang="en-US" dirty="0">
                        <a:solidFill>
                          <a:schemeClr val="bg2">
                            <a:lumMod val="10000"/>
                          </a:schemeClr>
                        </a:solidFill>
                      </a:endParaRPr>
                    </a:p>
                  </a:txBody>
                  <a:tcPr/>
                </a:tc>
              </a:tr>
              <a:tr h="370840">
                <a:tc>
                  <a:txBody>
                    <a:bodyPr/>
                    <a:lstStyle/>
                    <a:p>
                      <a:r>
                        <a:rPr lang="en-US" altLang="zh-CN" dirty="0" err="1" smtClean="0">
                          <a:solidFill>
                            <a:schemeClr val="bg2">
                              <a:lumMod val="10000"/>
                            </a:schemeClr>
                          </a:solidFill>
                        </a:rPr>
                        <a:t>mlut</a:t>
                      </a:r>
                      <a:endParaRPr lang="en-US" dirty="0">
                        <a:solidFill>
                          <a:schemeClr val="bg2">
                            <a:lumMod val="10000"/>
                          </a:schemeClr>
                        </a:solidFill>
                      </a:endParaRPr>
                    </a:p>
                  </a:txBody>
                  <a:tcPr/>
                </a:tc>
                <a:tc>
                  <a:txBody>
                    <a:bodyPr/>
                    <a:lstStyle/>
                    <a:p>
                      <a:r>
                        <a:rPr lang="en-US" altLang="zh-CN" dirty="0" err="1" smtClean="0">
                          <a:solidFill>
                            <a:schemeClr val="bg2">
                              <a:lumMod val="10000"/>
                            </a:schemeClr>
                          </a:solidFill>
                        </a:rPr>
                        <a:t>mlut</a:t>
                      </a:r>
                      <a:r>
                        <a:rPr lang="zh-CN" altLang="en-US" baseline="30000" dirty="0" smtClean="0">
                          <a:solidFill>
                            <a:schemeClr val="bg2">
                              <a:lumMod val="10000"/>
                            </a:schemeClr>
                          </a:solidFill>
                        </a:rPr>
                        <a:t>*</a:t>
                      </a:r>
                      <a:endParaRPr lang="en-US" baseline="30000" dirty="0">
                        <a:solidFill>
                          <a:schemeClr val="bg2">
                            <a:lumMod val="10000"/>
                          </a:schemeClr>
                        </a:solidFill>
                      </a:endParaRPr>
                    </a:p>
                  </a:txBody>
                  <a:tcPr/>
                </a:tc>
                <a:tc>
                  <a:txBody>
                    <a:bodyPr/>
                    <a:lstStyle/>
                    <a:p>
                      <a:r>
                        <a:rPr lang="en-US" altLang="zh-CN" dirty="0" err="1" smtClean="0">
                          <a:solidFill>
                            <a:schemeClr val="bg2">
                              <a:lumMod val="10000"/>
                            </a:schemeClr>
                          </a:solidFill>
                        </a:rPr>
                        <a:t>mlut</a:t>
                      </a:r>
                      <a:r>
                        <a:rPr lang="zh-CN" altLang="en-US" baseline="30000" dirty="0" smtClean="0">
                          <a:solidFill>
                            <a:schemeClr val="bg2">
                              <a:lumMod val="10000"/>
                            </a:schemeClr>
                          </a:solidFill>
                        </a:rPr>
                        <a:t>*</a:t>
                      </a:r>
                      <a:endParaRPr lang="en-US" baseline="30000" dirty="0">
                        <a:solidFill>
                          <a:schemeClr val="bg2">
                            <a:lumMod val="10000"/>
                          </a:schemeClr>
                        </a:solidFill>
                      </a:endParaRPr>
                    </a:p>
                  </a:txBody>
                  <a:tcPr/>
                </a:tc>
                <a:tc>
                  <a:txBody>
                    <a:bodyPr/>
                    <a:lstStyle/>
                    <a:p>
                      <a:r>
                        <a:rPr lang="en-US" altLang="zh-CN" dirty="0" err="1" smtClean="0">
                          <a:solidFill>
                            <a:schemeClr val="bg2">
                              <a:lumMod val="10000"/>
                            </a:schemeClr>
                          </a:solidFill>
                        </a:rPr>
                        <a:t>mlut</a:t>
                      </a:r>
                      <a:endParaRPr lang="en-US" dirty="0">
                        <a:solidFill>
                          <a:schemeClr val="bg2">
                            <a:lumMod val="10000"/>
                          </a:schemeClr>
                        </a:solidFill>
                      </a:endParaRPr>
                    </a:p>
                  </a:txBody>
                  <a:tcPr/>
                </a:tc>
                <a:tc>
                  <a:txBody>
                    <a:bodyPr/>
                    <a:lstStyle/>
                    <a:p>
                      <a:r>
                        <a:rPr lang="en-US" altLang="zh-CN" dirty="0" err="1" smtClean="0">
                          <a:solidFill>
                            <a:schemeClr val="bg2">
                              <a:lumMod val="10000"/>
                            </a:schemeClr>
                          </a:solidFill>
                        </a:rPr>
                        <a:t>mlut</a:t>
                      </a:r>
                      <a:endParaRPr lang="en-US" dirty="0">
                        <a:solidFill>
                          <a:schemeClr val="bg2">
                            <a:lumMod val="10000"/>
                          </a:schemeClr>
                        </a:solidFill>
                      </a:endParaRPr>
                    </a:p>
                  </a:txBody>
                  <a:tcPr/>
                </a:tc>
              </a:tr>
            </a:tbl>
          </a:graphicData>
        </a:graphic>
      </p:graphicFrame>
    </p:spTree>
    <p:extLst>
      <p:ext uri="{BB962C8B-B14F-4D97-AF65-F5344CB8AC3E}">
        <p14:creationId xmlns:p14="http://schemas.microsoft.com/office/powerpoint/2010/main" val="1141932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Memory</a:t>
            </a:r>
            <a:r>
              <a:rPr lang="zh-CN" altLang="en-US" dirty="0" smtClean="0"/>
              <a:t> </a:t>
            </a:r>
            <a:r>
              <a:rPr lang="en-US" altLang="zh-CN" dirty="0" smtClean="0"/>
              <a:t>Saving</a:t>
            </a:r>
            <a:r>
              <a:rPr lang="zh-CN" altLang="en-US" dirty="0" smtClean="0"/>
              <a:t> </a:t>
            </a:r>
            <a:r>
              <a:rPr lang="en-US" altLang="zh-CN" dirty="0" smtClean="0"/>
              <a:t>of</a:t>
            </a:r>
            <a:r>
              <a:rPr lang="zh-CN" altLang="en-US" dirty="0" smtClean="0"/>
              <a:t> </a:t>
            </a:r>
            <a:r>
              <a:rPr lang="en-US" altLang="zh-CN" dirty="0" smtClean="0"/>
              <a:t>AV-</a:t>
            </a:r>
            <a:r>
              <a:rPr lang="en-US" altLang="zh-CN" dirty="0" err="1" smtClean="0"/>
              <a:t>Rankmap</a:t>
            </a:r>
            <a:endParaRPr lang="en-US" dirty="0"/>
          </a:p>
        </p:txBody>
      </p:sp>
      <p:sp>
        <p:nvSpPr>
          <p:cNvPr id="3" name="Content Placeholder 2"/>
          <p:cNvSpPr>
            <a:spLocks noGrp="1"/>
          </p:cNvSpPr>
          <p:nvPr>
            <p:ph idx="1"/>
          </p:nvPr>
        </p:nvSpPr>
        <p:spPr>
          <a:xfrm>
            <a:off x="457200" y="1143000"/>
            <a:ext cx="8229600" cy="1147916"/>
          </a:xfrm>
        </p:spPr>
        <p:txBody>
          <a:bodyPr/>
          <a:lstStyle/>
          <a:p>
            <a:r>
              <a:rPr lang="en-US" altLang="zh-CN" dirty="0" smtClean="0"/>
              <a:t>Loop-split,</a:t>
            </a:r>
            <a:r>
              <a:rPr lang="zh-CN" altLang="en-US" dirty="0" smtClean="0"/>
              <a:t> </a:t>
            </a:r>
            <a:r>
              <a:rPr lang="en-US" altLang="zh-CN" dirty="0" err="1" smtClean="0"/>
              <a:t>MPI_Comm_split</a:t>
            </a:r>
            <a:r>
              <a:rPr lang="en-US" altLang="zh-CN" dirty="0" smtClean="0"/>
              <a:t>(),</a:t>
            </a:r>
            <a:r>
              <a:rPr lang="zh-CN" altLang="en-US" dirty="0" smtClean="0"/>
              <a:t> </a:t>
            </a:r>
            <a:r>
              <a:rPr lang="en-US" altLang="zh-CN" dirty="0" smtClean="0"/>
              <a:t>10</a:t>
            </a:r>
            <a:r>
              <a:rPr lang="zh-CN" altLang="en-US" dirty="0" smtClean="0"/>
              <a:t> </a:t>
            </a:r>
            <a:r>
              <a:rPr lang="en-US" altLang="zh-CN" dirty="0" err="1" smtClean="0"/>
              <a:t>comms</a:t>
            </a:r>
            <a:r>
              <a:rPr lang="zh-CN" altLang="en-US" dirty="0" smtClean="0"/>
              <a:t> </a:t>
            </a:r>
            <a:r>
              <a:rPr lang="en-US" altLang="zh-CN" dirty="0" smtClean="0"/>
              <a:t>and</a:t>
            </a:r>
            <a:r>
              <a:rPr lang="zh-CN" altLang="en-US" dirty="0" smtClean="0"/>
              <a:t> </a:t>
            </a:r>
            <a:r>
              <a:rPr lang="en-US" altLang="zh-CN" dirty="0" smtClean="0"/>
              <a:t>100</a:t>
            </a:r>
            <a:r>
              <a:rPr lang="zh-CN" altLang="en-US" dirty="0" smtClean="0"/>
              <a:t> </a:t>
            </a:r>
            <a:r>
              <a:rPr lang="en-US" altLang="zh-CN" dirty="0" err="1" smtClean="0"/>
              <a:t>comms</a:t>
            </a:r>
            <a:r>
              <a:rPr lang="en-US" altLang="zh-CN" dirty="0" smtClean="0"/>
              <a:t>,</a:t>
            </a:r>
            <a:r>
              <a:rPr lang="zh-CN" altLang="en-US" dirty="0" smtClean="0"/>
              <a:t> </a:t>
            </a:r>
            <a:r>
              <a:rPr lang="en-US" altLang="zh-CN" dirty="0" err="1" smtClean="0"/>
              <a:t>ppn</a:t>
            </a:r>
            <a:r>
              <a:rPr lang="en-US" altLang="zh-CN" dirty="0" smtClean="0"/>
              <a:t>=16,</a:t>
            </a:r>
            <a:r>
              <a:rPr lang="zh-CN" altLang="en-US" dirty="0" smtClean="0"/>
              <a:t> </a:t>
            </a:r>
            <a:r>
              <a:rPr lang="en-US" altLang="zh-CN" dirty="0" smtClean="0"/>
              <a:t>Mira</a:t>
            </a:r>
            <a:endParaRPr lang="en-US" altLang="zh-CN" dirty="0"/>
          </a:p>
          <a:p>
            <a:r>
              <a:rPr lang="en-US" altLang="zh-CN" dirty="0" smtClean="0"/>
              <a:t>AV-</a:t>
            </a:r>
            <a:r>
              <a:rPr lang="en-US" altLang="zh-CN" dirty="0" err="1" smtClean="0"/>
              <a:t>Rankmap</a:t>
            </a:r>
            <a:r>
              <a:rPr lang="zh-CN" altLang="en-US" dirty="0" smtClean="0"/>
              <a:t> </a:t>
            </a:r>
            <a:r>
              <a:rPr lang="en-US" altLang="zh-CN" dirty="0" smtClean="0"/>
              <a:t>effectively</a:t>
            </a:r>
            <a:r>
              <a:rPr lang="zh-CN" altLang="en-US" dirty="0" smtClean="0"/>
              <a:t> </a:t>
            </a:r>
            <a:r>
              <a:rPr lang="en-US" altLang="zh-CN" dirty="0" smtClean="0"/>
              <a:t>reduced</a:t>
            </a:r>
            <a:r>
              <a:rPr lang="zh-CN" altLang="en-US" dirty="0" smtClean="0"/>
              <a:t> </a:t>
            </a:r>
            <a:r>
              <a:rPr lang="en-US" altLang="zh-CN" dirty="0" smtClean="0"/>
              <a:t>the</a:t>
            </a:r>
            <a:r>
              <a:rPr lang="zh-CN" altLang="en-US" dirty="0" smtClean="0"/>
              <a:t> </a:t>
            </a:r>
            <a:r>
              <a:rPr lang="en-US" altLang="zh-CN" dirty="0" smtClean="0"/>
              <a:t>memory</a:t>
            </a:r>
            <a:r>
              <a:rPr lang="zh-CN" altLang="en-US" dirty="0" smtClean="0"/>
              <a:t> </a:t>
            </a:r>
            <a:r>
              <a:rPr lang="en-US" altLang="zh-CN" dirty="0" smtClean="0"/>
              <a:t>usage</a:t>
            </a:r>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14</a:t>
            </a:fld>
            <a:endParaRPr lang="en-US"/>
          </a:p>
        </p:txBody>
      </p:sp>
      <p:graphicFrame>
        <p:nvGraphicFramePr>
          <p:cNvPr id="6" name="Content Placeholder 13"/>
          <p:cNvGraphicFramePr>
            <a:graphicFrameLocks/>
          </p:cNvGraphicFramePr>
          <p:nvPr>
            <p:extLst>
              <p:ext uri="{D42A27DB-BD31-4B8C-83A1-F6EECF244321}">
                <p14:modId xmlns:p14="http://schemas.microsoft.com/office/powerpoint/2010/main" val="1568147457"/>
              </p:ext>
            </p:extLst>
          </p:nvPr>
        </p:nvGraphicFramePr>
        <p:xfrm>
          <a:off x="457201" y="2826976"/>
          <a:ext cx="8372901" cy="3022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458234" y="3102540"/>
            <a:ext cx="5431615"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solidFill>
                  <a:schemeClr val="bg2">
                    <a:lumMod val="10000"/>
                  </a:schemeClr>
                </a:solidFill>
              </a:rPr>
              <a:t>VC-VCRT </a:t>
            </a:r>
            <a:r>
              <a:rPr lang="en-US">
                <a:solidFill>
                  <a:schemeClr val="bg2">
                    <a:lumMod val="10000"/>
                  </a:schemeClr>
                </a:solidFill>
              </a:rPr>
              <a:t>run out of memory at 768K procs, 100 COMMs</a:t>
            </a:r>
          </a:p>
        </p:txBody>
      </p:sp>
      <p:sp>
        <p:nvSpPr>
          <p:cNvPr id="8" name="Oval 7"/>
          <p:cNvSpPr/>
          <p:nvPr/>
        </p:nvSpPr>
        <p:spPr>
          <a:xfrm>
            <a:off x="8280400" y="2749850"/>
            <a:ext cx="203200" cy="2032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2">
                  <a:lumMod val="10000"/>
                </a:schemeClr>
              </a:solidFill>
            </a:endParaRPr>
          </a:p>
        </p:txBody>
      </p:sp>
      <p:cxnSp>
        <p:nvCxnSpPr>
          <p:cNvPr id="9" name="Straight Arrow Connector 8"/>
          <p:cNvCxnSpPr>
            <a:stCxn id="7" idx="3"/>
            <a:endCxn id="10" idx="2"/>
          </p:cNvCxnSpPr>
          <p:nvPr/>
        </p:nvCxnSpPr>
        <p:spPr>
          <a:xfrm flipV="1">
            <a:off x="6889848" y="2851450"/>
            <a:ext cx="1390552" cy="435756"/>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2903117" y="4409421"/>
            <a:ext cx="4128759"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solidFill>
                  <a:schemeClr val="bg2">
                    <a:lumMod val="10000"/>
                  </a:schemeClr>
                </a:solidFill>
              </a:rPr>
              <a:t>AV-</a:t>
            </a:r>
            <a:r>
              <a:rPr lang="en-US" dirty="0" err="1">
                <a:solidFill>
                  <a:schemeClr val="bg2">
                    <a:lumMod val="10000"/>
                  </a:schemeClr>
                </a:solidFill>
              </a:rPr>
              <a:t>Rankmap</a:t>
            </a:r>
            <a:r>
              <a:rPr lang="en-US" dirty="0">
                <a:solidFill>
                  <a:schemeClr val="bg2">
                    <a:lumMod val="10000"/>
                  </a:schemeClr>
                </a:solidFill>
              </a:rPr>
              <a:t> uses 6MB for at 100 COMMS</a:t>
            </a:r>
          </a:p>
        </p:txBody>
      </p:sp>
      <p:sp>
        <p:nvSpPr>
          <p:cNvPr id="11" name="Oval 10"/>
          <p:cNvSpPr/>
          <p:nvPr/>
        </p:nvSpPr>
        <p:spPr>
          <a:xfrm>
            <a:off x="8280400" y="5011144"/>
            <a:ext cx="203200" cy="203200"/>
          </a:xfrm>
          <a:prstGeom prst="ellipse">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bg2">
                  <a:lumMod val="10000"/>
                </a:schemeClr>
              </a:solidFill>
            </a:endParaRPr>
          </a:p>
        </p:txBody>
      </p:sp>
      <p:cxnSp>
        <p:nvCxnSpPr>
          <p:cNvPr id="12" name="Straight Arrow Connector 11"/>
          <p:cNvCxnSpPr/>
          <p:nvPr/>
        </p:nvCxnSpPr>
        <p:spPr>
          <a:xfrm>
            <a:off x="7031876" y="4594088"/>
            <a:ext cx="1278283" cy="446815"/>
          </a:xfrm>
          <a:prstGeom prst="straightConnector1">
            <a:avLst/>
          </a:prstGeom>
          <a:ln w="19050">
            <a:tailEnd type="triangle"/>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1071035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Understanding</a:t>
            </a:r>
            <a:r>
              <a:rPr lang="zh-CN" altLang="en-US" dirty="0" smtClean="0"/>
              <a:t> </a:t>
            </a:r>
            <a:r>
              <a:rPr lang="en-US" altLang="zh-CN" dirty="0" smtClean="0"/>
              <a:t>the</a:t>
            </a:r>
            <a:r>
              <a:rPr lang="zh-CN" altLang="en-US" dirty="0" smtClean="0"/>
              <a:t> </a:t>
            </a:r>
            <a:r>
              <a:rPr lang="en-US" altLang="zh-CN" dirty="0" smtClean="0"/>
              <a:t>Impact</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Performance</a:t>
            </a:r>
            <a:r>
              <a:rPr lang="zh-CN" altLang="en-US" dirty="0" smtClean="0"/>
              <a:t> </a:t>
            </a:r>
            <a:r>
              <a:rPr lang="en-US" altLang="zh-CN" dirty="0" smtClean="0"/>
              <a:t>Critical</a:t>
            </a:r>
            <a:r>
              <a:rPr lang="zh-CN" altLang="en-US" dirty="0" smtClean="0"/>
              <a:t> </a:t>
            </a:r>
            <a:r>
              <a:rPr lang="en-US" altLang="zh-CN" dirty="0" smtClean="0"/>
              <a:t>Path</a:t>
            </a:r>
            <a:endParaRPr lang="en-US" dirty="0"/>
          </a:p>
        </p:txBody>
      </p:sp>
      <p:sp>
        <p:nvSpPr>
          <p:cNvPr id="3" name="Content Placeholder 2"/>
          <p:cNvSpPr>
            <a:spLocks noGrp="1"/>
          </p:cNvSpPr>
          <p:nvPr>
            <p:ph idx="1"/>
          </p:nvPr>
        </p:nvSpPr>
        <p:spPr>
          <a:xfrm>
            <a:off x="457200" y="1143000"/>
            <a:ext cx="8229600" cy="2445774"/>
          </a:xfrm>
        </p:spPr>
        <p:txBody>
          <a:bodyPr/>
          <a:lstStyle/>
          <a:p>
            <a:pPr>
              <a:spcBef>
                <a:spcPts val="0"/>
              </a:spcBef>
            </a:pPr>
            <a:r>
              <a:rPr lang="en-US" altLang="zh-CN" dirty="0" smtClean="0"/>
              <a:t>Rank-address</a:t>
            </a:r>
            <a:r>
              <a:rPr lang="zh-CN" altLang="en-US" dirty="0" smtClean="0"/>
              <a:t> </a:t>
            </a:r>
            <a:r>
              <a:rPr lang="en-US" altLang="zh-CN" dirty="0" smtClean="0"/>
              <a:t>translation</a:t>
            </a:r>
          </a:p>
          <a:p>
            <a:pPr lvl="1">
              <a:spcBef>
                <a:spcPts val="0"/>
              </a:spcBef>
            </a:pPr>
            <a:r>
              <a:rPr lang="en-US" altLang="zh-CN" dirty="0" smtClean="0"/>
              <a:t>Check</a:t>
            </a:r>
            <a:r>
              <a:rPr lang="zh-CN" altLang="en-US" dirty="0" smtClean="0"/>
              <a:t> </a:t>
            </a:r>
            <a:r>
              <a:rPr lang="en-US" altLang="zh-CN" dirty="0" err="1" smtClean="0"/>
              <a:t>rankmap</a:t>
            </a:r>
            <a:r>
              <a:rPr lang="zh-CN" altLang="en-US" dirty="0" smtClean="0"/>
              <a:t> </a:t>
            </a:r>
            <a:r>
              <a:rPr lang="en-US" altLang="zh-CN" dirty="0" smtClean="0"/>
              <a:t>type</a:t>
            </a:r>
            <a:r>
              <a:rPr lang="zh-CN" altLang="en-US" dirty="0" smtClean="0"/>
              <a:t> </a:t>
            </a:r>
            <a:r>
              <a:rPr lang="en-US" altLang="zh-CN" dirty="0" smtClean="0"/>
              <a:t>(direct,</a:t>
            </a:r>
            <a:r>
              <a:rPr lang="zh-CN" altLang="en-US" dirty="0" smtClean="0"/>
              <a:t> </a:t>
            </a:r>
            <a:r>
              <a:rPr lang="en-US" altLang="zh-CN" dirty="0" smtClean="0"/>
              <a:t>offset,</a:t>
            </a:r>
            <a:r>
              <a:rPr lang="zh-CN" altLang="en-US" dirty="0" smtClean="0"/>
              <a:t> </a:t>
            </a:r>
            <a:r>
              <a:rPr lang="en-US" altLang="zh-CN" dirty="0" smtClean="0"/>
              <a:t>etc.)</a:t>
            </a:r>
          </a:p>
          <a:p>
            <a:pPr lvl="1">
              <a:spcBef>
                <a:spcPts val="0"/>
              </a:spcBef>
            </a:pPr>
            <a:r>
              <a:rPr lang="en-US" altLang="zh-CN" dirty="0" smtClean="0"/>
              <a:t>Calculate</a:t>
            </a:r>
            <a:r>
              <a:rPr lang="zh-CN" altLang="en-US" dirty="0" smtClean="0"/>
              <a:t> </a:t>
            </a:r>
            <a:r>
              <a:rPr lang="en-US" altLang="zh-CN" dirty="0" smtClean="0"/>
              <a:t>AVE</a:t>
            </a:r>
            <a:r>
              <a:rPr lang="zh-CN" altLang="en-US" dirty="0" smtClean="0"/>
              <a:t> </a:t>
            </a:r>
            <a:r>
              <a:rPr lang="en-US" altLang="zh-CN" dirty="0" smtClean="0"/>
              <a:t>index</a:t>
            </a:r>
            <a:r>
              <a:rPr lang="zh-CN" altLang="en-US" dirty="0" smtClean="0"/>
              <a:t> </a:t>
            </a:r>
            <a:r>
              <a:rPr lang="en-US" altLang="zh-CN" dirty="0" smtClean="0"/>
              <a:t>(no-op</a:t>
            </a:r>
            <a:r>
              <a:rPr lang="zh-CN" altLang="en-US" dirty="0" smtClean="0"/>
              <a:t> </a:t>
            </a:r>
            <a:r>
              <a:rPr lang="en-US" altLang="zh-CN" dirty="0" smtClean="0"/>
              <a:t>for</a:t>
            </a:r>
            <a:r>
              <a:rPr lang="zh-CN" altLang="en-US" dirty="0" smtClean="0"/>
              <a:t> </a:t>
            </a:r>
            <a:r>
              <a:rPr lang="en-US" altLang="zh-CN" dirty="0" smtClean="0"/>
              <a:t>direct)</a:t>
            </a:r>
          </a:p>
          <a:p>
            <a:pPr lvl="1">
              <a:spcBef>
                <a:spcPts val="0"/>
              </a:spcBef>
            </a:pPr>
            <a:r>
              <a:rPr lang="en-US" altLang="zh-CN" dirty="0" smtClean="0"/>
              <a:t>Access</a:t>
            </a:r>
            <a:r>
              <a:rPr lang="zh-CN" altLang="en-US" dirty="0" smtClean="0"/>
              <a:t> </a:t>
            </a:r>
            <a:r>
              <a:rPr lang="en-US" altLang="zh-CN" dirty="0" smtClean="0"/>
              <a:t>AVE</a:t>
            </a:r>
            <a:r>
              <a:rPr lang="zh-CN" altLang="en-US" dirty="0" smtClean="0"/>
              <a:t> </a:t>
            </a:r>
            <a:r>
              <a:rPr lang="en-US" altLang="zh-CN" dirty="0" smtClean="0"/>
              <a:t>by</a:t>
            </a:r>
            <a:r>
              <a:rPr lang="zh-CN" altLang="en-US" dirty="0" smtClean="0"/>
              <a:t> </a:t>
            </a:r>
            <a:r>
              <a:rPr lang="en-US" altLang="zh-CN" dirty="0" err="1" smtClean="0"/>
              <a:t>avtid</a:t>
            </a:r>
            <a:r>
              <a:rPr lang="zh-CN" altLang="en-US" dirty="0" smtClean="0"/>
              <a:t> </a:t>
            </a:r>
            <a:r>
              <a:rPr lang="en-US" altLang="zh-CN" dirty="0" smtClean="0"/>
              <a:t>and</a:t>
            </a:r>
            <a:r>
              <a:rPr lang="zh-CN" altLang="en-US" dirty="0" smtClean="0"/>
              <a:t> </a:t>
            </a:r>
            <a:r>
              <a:rPr lang="en-US" altLang="zh-CN" dirty="0" smtClean="0"/>
              <a:t>index</a:t>
            </a:r>
          </a:p>
          <a:p>
            <a:pPr>
              <a:spcBef>
                <a:spcPts val="0"/>
              </a:spcBef>
            </a:pPr>
            <a:r>
              <a:rPr lang="en-US" altLang="zh-CN" dirty="0" smtClean="0"/>
              <a:t>Implementation</a:t>
            </a:r>
            <a:r>
              <a:rPr lang="zh-CN" altLang="en-US" dirty="0" smtClean="0"/>
              <a:t> </a:t>
            </a:r>
            <a:r>
              <a:rPr lang="en-US" altLang="zh-CN" dirty="0" smtClean="0"/>
              <a:t>details</a:t>
            </a:r>
            <a:r>
              <a:rPr lang="zh-CN" altLang="en-US" dirty="0" smtClean="0"/>
              <a:t> </a:t>
            </a:r>
            <a:r>
              <a:rPr lang="en-US" altLang="zh-CN" dirty="0" smtClean="0"/>
              <a:t>(using</a:t>
            </a:r>
            <a:r>
              <a:rPr lang="zh-CN" altLang="en-US" dirty="0" smtClean="0"/>
              <a:t> </a:t>
            </a:r>
            <a:r>
              <a:rPr lang="en-US" altLang="zh-CN" dirty="0" smtClean="0"/>
              <a:t>Intel</a:t>
            </a:r>
            <a:r>
              <a:rPr lang="zh-CN" altLang="en-US" dirty="0" smtClean="0"/>
              <a:t> </a:t>
            </a:r>
            <a:r>
              <a:rPr lang="en-US" altLang="zh-CN" dirty="0" smtClean="0"/>
              <a:t>SDE)</a:t>
            </a:r>
          </a:p>
          <a:p>
            <a:pPr lvl="1">
              <a:spcBef>
                <a:spcPts val="0"/>
              </a:spcBef>
            </a:pPr>
            <a:r>
              <a:rPr lang="en-US" altLang="zh-CN" dirty="0" smtClean="0"/>
              <a:t>Switch</a:t>
            </a:r>
            <a:r>
              <a:rPr lang="zh-CN" altLang="en-US" dirty="0" smtClean="0"/>
              <a:t> </a:t>
            </a:r>
            <a:r>
              <a:rPr lang="en-US" altLang="zh-CN" dirty="0" smtClean="0"/>
              <a:t>vs.</a:t>
            </a:r>
            <a:r>
              <a:rPr lang="zh-CN" altLang="en-US" dirty="0" smtClean="0"/>
              <a:t> </a:t>
            </a:r>
            <a:r>
              <a:rPr lang="en-US" altLang="zh-CN" dirty="0" smtClean="0"/>
              <a:t>if-switch</a:t>
            </a:r>
            <a:r>
              <a:rPr lang="zh-CN" altLang="en-US" dirty="0" smtClean="0"/>
              <a:t> </a:t>
            </a:r>
            <a:r>
              <a:rPr lang="en-US" altLang="zh-CN" dirty="0" smtClean="0"/>
              <a:t>hybrid</a:t>
            </a:r>
          </a:p>
          <a:p>
            <a:pPr lvl="1">
              <a:spcBef>
                <a:spcPts val="0"/>
              </a:spcBef>
            </a:pPr>
            <a:r>
              <a:rPr lang="en-US" altLang="zh-CN" dirty="0" smtClean="0"/>
              <a:t>Special</a:t>
            </a:r>
            <a:r>
              <a:rPr lang="zh-CN" altLang="en-US" dirty="0" smtClean="0"/>
              <a:t> </a:t>
            </a:r>
            <a:r>
              <a:rPr lang="en-US" altLang="zh-CN" dirty="0" smtClean="0"/>
              <a:t>case</a:t>
            </a:r>
            <a:r>
              <a:rPr lang="zh-CN" altLang="en-US" dirty="0" smtClean="0"/>
              <a:t> </a:t>
            </a:r>
            <a:r>
              <a:rPr lang="en-US" altLang="zh-CN" dirty="0" smtClean="0"/>
              <a:t>for</a:t>
            </a:r>
            <a:r>
              <a:rPr lang="zh-CN" altLang="en-US" dirty="0" smtClean="0"/>
              <a:t> </a:t>
            </a:r>
            <a:r>
              <a:rPr lang="en-US" altLang="zh-CN" dirty="0" err="1" smtClean="0"/>
              <a:t>avtid</a:t>
            </a:r>
            <a:r>
              <a:rPr lang="en-US" altLang="zh-CN" dirty="0" smtClean="0"/>
              <a:t>=0</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15</a:t>
            </a:fld>
            <a:endParaRPr lang="en-US"/>
          </a:p>
        </p:txBody>
      </p:sp>
      <p:grpSp>
        <p:nvGrpSpPr>
          <p:cNvPr id="7" name="Group 6"/>
          <p:cNvGrpSpPr/>
          <p:nvPr/>
        </p:nvGrpSpPr>
        <p:grpSpPr>
          <a:xfrm>
            <a:off x="1407457" y="4781669"/>
            <a:ext cx="7023033" cy="1754327"/>
            <a:chOff x="1467782" y="2868532"/>
            <a:chExt cx="7023033" cy="1754327"/>
          </a:xfrm>
        </p:grpSpPr>
        <p:sp>
          <p:nvSpPr>
            <p:cNvPr id="8" name="Rectangle 7"/>
            <p:cNvSpPr/>
            <p:nvPr/>
          </p:nvSpPr>
          <p:spPr>
            <a:xfrm>
              <a:off x="1467783" y="2930249"/>
              <a:ext cx="6241139" cy="739592"/>
            </a:xfrm>
            <a:prstGeom prst="rect">
              <a:avLst/>
            </a:prstGeom>
          </p:spPr>
          <p:style>
            <a:lnRef idx="1">
              <a:schemeClr val="accent1"/>
            </a:lnRef>
            <a:fillRef idx="2">
              <a:schemeClr val="accent1"/>
            </a:fillRef>
            <a:effectRef idx="1">
              <a:schemeClr val="accent1"/>
            </a:effectRef>
            <a:fontRef idx="minor">
              <a:schemeClr val="dk1"/>
            </a:fontRef>
          </p:style>
          <p:txBody>
            <a:bodyPr lIns="68579" tIns="34289" rIns="68579" bIns="34289" rtlCol="0" anchor="ctr"/>
            <a:lstStyle/>
            <a:p>
              <a:pPr algn="ctr"/>
              <a:endParaRPr lang="en-US">
                <a:solidFill>
                  <a:schemeClr val="bg2">
                    <a:lumMod val="10000"/>
                  </a:schemeClr>
                </a:solidFill>
              </a:endParaRPr>
            </a:p>
          </p:txBody>
        </p:sp>
        <p:grpSp>
          <p:nvGrpSpPr>
            <p:cNvPr id="9" name="Group 8"/>
            <p:cNvGrpSpPr/>
            <p:nvPr/>
          </p:nvGrpSpPr>
          <p:grpSpPr>
            <a:xfrm>
              <a:off x="1467782" y="2868532"/>
              <a:ext cx="7023033" cy="1754327"/>
              <a:chOff x="838200" y="4202848"/>
              <a:chExt cx="9364044" cy="2339102"/>
            </a:xfrm>
          </p:grpSpPr>
          <p:sp>
            <p:nvSpPr>
              <p:cNvPr id="10" name="TextBox 9"/>
              <p:cNvSpPr txBox="1"/>
              <p:nvPr/>
            </p:nvSpPr>
            <p:spPr>
              <a:xfrm>
                <a:off x="838200" y="4202848"/>
                <a:ext cx="4622060" cy="2339101"/>
              </a:xfrm>
              <a:prstGeom prst="rect">
                <a:avLst/>
              </a:prstGeom>
              <a:noFill/>
            </p:spPr>
            <p:txBody>
              <a:bodyPr wrap="square" rtlCol="0">
                <a:spAutoFit/>
              </a:bodyPr>
              <a:lstStyle/>
              <a:p>
                <a:r>
                  <a:rPr lang="en-US" sz="1200" dirty="0" err="1">
                    <a:solidFill>
                      <a:schemeClr val="bg2">
                        <a:lumMod val="10000"/>
                      </a:schemeClr>
                    </a:solidFill>
                    <a:latin typeface="Consolas" charset="0"/>
                    <a:ea typeface="Consolas" charset="0"/>
                    <a:cs typeface="Consolas" charset="0"/>
                  </a:rPr>
                  <a:t>cmp</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dword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[rdi+0x1a8], 0xa</a:t>
                </a:r>
              </a:p>
              <a:p>
                <a:r>
                  <a:rPr lang="en-US" sz="1200" dirty="0" err="1">
                    <a:solidFill>
                      <a:schemeClr val="bg2">
                        <a:lumMod val="10000"/>
                      </a:schemeClr>
                    </a:solidFill>
                    <a:latin typeface="Consolas" charset="0"/>
                    <a:ea typeface="Consolas" charset="0"/>
                    <a:cs typeface="Consolas" charset="0"/>
                  </a:rPr>
                  <a:t>jnbe</a:t>
                </a:r>
                <a:r>
                  <a:rPr lang="en-US" sz="1200" dirty="0">
                    <a:solidFill>
                      <a:schemeClr val="bg2">
                        <a:lumMod val="10000"/>
                      </a:schemeClr>
                    </a:solidFill>
                    <a:latin typeface="Consolas" charset="0"/>
                    <a:ea typeface="Consolas" charset="0"/>
                    <a:cs typeface="Consolas" charset="0"/>
                  </a:rPr>
                  <a:t>     0x435039</a:t>
                </a: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eax</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dword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[rdi+0x1a8]</a:t>
                </a:r>
              </a:p>
              <a:p>
                <a:r>
                  <a:rPr lang="en-US" sz="1200" dirty="0" err="1">
                    <a:solidFill>
                      <a:schemeClr val="bg2">
                        <a:lumMod val="10000"/>
                      </a:schemeClr>
                    </a:solidFill>
                    <a:latin typeface="Consolas" charset="0"/>
                    <a:ea typeface="Consolas" charset="0"/>
                    <a:cs typeface="Consolas" charset="0"/>
                  </a:rPr>
                  <a:t>jmp</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*8+0x5cfcc8]</a:t>
                </a:r>
              </a:p>
              <a:p>
                <a:r>
                  <a:rPr lang="en-US" sz="1200" dirty="0" err="1">
                    <a:solidFill>
                      <a:schemeClr val="bg2">
                        <a:lumMod val="10000"/>
                      </a:schemeClr>
                    </a:solidFill>
                    <a:latin typeface="Consolas" charset="0"/>
                    <a:ea typeface="Consolas" charset="0"/>
                    <a:cs typeface="Consolas" charset="0"/>
                  </a:rPr>
                  <a:t>movsxd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esi</a:t>
                </a:r>
                <a:endParaRPr lang="en-US" sz="1200" dirty="0">
                  <a:solidFill>
                    <a:schemeClr val="bg2">
                      <a:lumMod val="10000"/>
                    </a:schemeClr>
                  </a:solidFill>
                  <a:latin typeface="Consolas" charset="0"/>
                  <a:ea typeface="Consolas" charset="0"/>
                  <a:cs typeface="Consolas" charset="0"/>
                </a:endParaRPr>
              </a:p>
              <a:p>
                <a:r>
                  <a:rPr lang="en-US" sz="1200" dirty="0">
                    <a:solidFill>
                      <a:schemeClr val="bg2">
                        <a:lumMod val="10000"/>
                      </a:schemeClr>
                    </a:solidFill>
                    <a:latin typeface="Consolas" charset="0"/>
                    <a:ea typeface="Consolas" charset="0"/>
                    <a:cs typeface="Consolas" charset="0"/>
                  </a:rPr>
                  <a:t>add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0x1</a:t>
                </a:r>
              </a:p>
              <a:p>
                <a:r>
                  <a:rPr lang="en-US" sz="1200" dirty="0" err="1">
                    <a:solidFill>
                      <a:schemeClr val="bg2">
                        <a:lumMod val="10000"/>
                      </a:schemeClr>
                    </a:solidFill>
                    <a:latin typeface="Consolas" charset="0"/>
                    <a:ea typeface="Consolas" charset="0"/>
                    <a:cs typeface="Consolas" charset="0"/>
                  </a:rPr>
                  <a:t>shl</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0x4</a:t>
                </a:r>
              </a:p>
              <a:p>
                <a:r>
                  <a:rPr lang="en-US" sz="1200" dirty="0">
                    <a:solidFill>
                      <a:schemeClr val="bg2">
                        <a:lumMod val="10000"/>
                      </a:schemeClr>
                    </a:solidFill>
                    <a:latin typeface="Consolas" charset="0"/>
                    <a:ea typeface="Consolas" charset="0"/>
                    <a:cs typeface="Consolas" charset="0"/>
                  </a:rPr>
                  <a:t>add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[rip+0x4682c6]</a:t>
                </a: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a:t>
                </a:r>
              </a:p>
            </p:txBody>
          </p:sp>
          <p:sp>
            <p:nvSpPr>
              <p:cNvPr id="11" name="TextBox 10"/>
              <p:cNvSpPr txBox="1"/>
              <p:nvPr/>
            </p:nvSpPr>
            <p:spPr>
              <a:xfrm>
                <a:off x="5250093" y="4202848"/>
                <a:ext cx="4952151" cy="2339102"/>
              </a:xfrm>
              <a:prstGeom prst="rect">
                <a:avLst/>
              </a:prstGeom>
              <a:noFill/>
            </p:spPr>
            <p:txBody>
              <a:bodyPr wrap="square" rtlCol="0">
                <a:spAutoFit/>
              </a:bodyPr>
              <a:lstStyle/>
              <a:p>
                <a:r>
                  <a:rPr lang="en-US" sz="1200" dirty="0">
                    <a:solidFill>
                      <a:schemeClr val="bg2">
                        <a:lumMod val="10000"/>
                      </a:schemeClr>
                    </a:solidFill>
                    <a:latin typeface="Consolas" charset="0"/>
                    <a:ea typeface="Consolas" charset="0"/>
                    <a:cs typeface="Consolas" charset="0"/>
                  </a:rPr>
                  <a:t>Switch statement for mapping model</a:t>
                </a:r>
              </a:p>
              <a:p>
                <a:r>
                  <a:rPr lang="en-US" sz="1200" dirty="0">
                    <a:solidFill>
                      <a:schemeClr val="bg2">
                        <a:lumMod val="10000"/>
                      </a:schemeClr>
                    </a:solidFill>
                    <a:latin typeface="Consolas" charset="0"/>
                    <a:ea typeface="Consolas" charset="0"/>
                    <a:cs typeface="Consolas" charset="0"/>
                  </a:rPr>
                  <a:t>  Jump to default case (not taken)</a:t>
                </a:r>
              </a:p>
              <a:p>
                <a:r>
                  <a:rPr lang="en-US" sz="1200" dirty="0">
                    <a:solidFill>
                      <a:schemeClr val="bg2">
                        <a:lumMod val="10000"/>
                      </a:schemeClr>
                    </a:solidFill>
                    <a:latin typeface="Consolas" charset="0"/>
                    <a:ea typeface="Consolas" charset="0"/>
                    <a:cs typeface="Consolas" charset="0"/>
                  </a:rPr>
                  <a:t>  Load mapping model</a:t>
                </a:r>
              </a:p>
              <a:p>
                <a:r>
                  <a:rPr lang="en-US" sz="1200" dirty="0">
                    <a:solidFill>
                      <a:schemeClr val="bg2">
                        <a:lumMod val="10000"/>
                      </a:schemeClr>
                    </a:solidFill>
                    <a:latin typeface="Consolas" charset="0"/>
                    <a:ea typeface="Consolas" charset="0"/>
                    <a:cs typeface="Consolas" charset="0"/>
                  </a:rPr>
                  <a:t>  Jump to corresponding case</a:t>
                </a:r>
              </a:p>
              <a:p>
                <a:r>
                  <a:rPr lang="en-US" sz="1200" dirty="0">
                    <a:solidFill>
                      <a:schemeClr val="bg2">
                        <a:lumMod val="10000"/>
                      </a:schemeClr>
                    </a:solidFill>
                    <a:latin typeface="Consolas" charset="0"/>
                    <a:ea typeface="Consolas" charset="0"/>
                    <a:cs typeface="Consolas" charset="0"/>
                  </a:rPr>
                  <a:t>Load rank</a:t>
                </a:r>
              </a:p>
              <a:p>
                <a:r>
                  <a:rPr lang="en-US" sz="1200" dirty="0">
                    <a:solidFill>
                      <a:schemeClr val="bg2">
                        <a:lumMod val="10000"/>
                      </a:schemeClr>
                    </a:solidFill>
                    <a:latin typeface="Consolas" charset="0"/>
                    <a:ea typeface="Consolas" charset="0"/>
                    <a:cs typeface="Consolas" charset="0"/>
                  </a:rPr>
                  <a:t>Calculate the address of rank in AV table</a:t>
                </a:r>
              </a:p>
              <a:p>
                <a:endParaRPr lang="en-US" sz="1200" dirty="0">
                  <a:solidFill>
                    <a:schemeClr val="bg2">
                      <a:lumMod val="10000"/>
                    </a:schemeClr>
                  </a:solidFill>
                  <a:latin typeface="Consolas" charset="0"/>
                  <a:ea typeface="Consolas" charset="0"/>
                  <a:cs typeface="Consolas" charset="0"/>
                </a:endParaRPr>
              </a:p>
              <a:p>
                <a:r>
                  <a:rPr lang="en-US" sz="1200" dirty="0">
                    <a:solidFill>
                      <a:schemeClr val="bg2">
                        <a:lumMod val="10000"/>
                      </a:schemeClr>
                    </a:solidFill>
                    <a:latin typeface="Consolas" charset="0"/>
                    <a:ea typeface="Consolas" charset="0"/>
                    <a:cs typeface="Consolas" charset="0"/>
                  </a:rPr>
                  <a:t>Add the base address of AV table</a:t>
                </a:r>
              </a:p>
              <a:p>
                <a:r>
                  <a:rPr lang="en-US" sz="1200" dirty="0">
                    <a:solidFill>
                      <a:schemeClr val="bg2">
                        <a:lumMod val="10000"/>
                      </a:schemeClr>
                    </a:solidFill>
                    <a:latin typeface="Consolas" charset="0"/>
                    <a:ea typeface="Consolas" charset="0"/>
                    <a:cs typeface="Consolas" charset="0"/>
                  </a:rPr>
                  <a:t>Access AV for the rank</a:t>
                </a:r>
              </a:p>
            </p:txBody>
          </p:sp>
        </p:grpSp>
      </p:grpSp>
      <p:grpSp>
        <p:nvGrpSpPr>
          <p:cNvPr id="12" name="Group 11"/>
          <p:cNvGrpSpPr/>
          <p:nvPr/>
        </p:nvGrpSpPr>
        <p:grpSpPr>
          <a:xfrm>
            <a:off x="1407457" y="3392432"/>
            <a:ext cx="6899744" cy="1384995"/>
            <a:chOff x="1467782" y="921765"/>
            <a:chExt cx="6899744" cy="1384995"/>
          </a:xfrm>
        </p:grpSpPr>
        <p:sp>
          <p:nvSpPr>
            <p:cNvPr id="13" name="Rectangle 12"/>
            <p:cNvSpPr/>
            <p:nvPr/>
          </p:nvSpPr>
          <p:spPr>
            <a:xfrm>
              <a:off x="1467782" y="1347409"/>
              <a:ext cx="5801919" cy="332916"/>
            </a:xfrm>
            <a:prstGeom prst="rect">
              <a:avLst/>
            </a:prstGeom>
          </p:spPr>
          <p:style>
            <a:lnRef idx="1">
              <a:schemeClr val="accent2"/>
            </a:lnRef>
            <a:fillRef idx="2">
              <a:schemeClr val="accent2"/>
            </a:fillRef>
            <a:effectRef idx="1">
              <a:schemeClr val="accent2"/>
            </a:effectRef>
            <a:fontRef idx="minor">
              <a:schemeClr val="dk1"/>
            </a:fontRef>
          </p:style>
          <p:txBody>
            <a:bodyPr lIns="68579" tIns="34289" rIns="68579" bIns="34289" rtlCol="0" anchor="ctr"/>
            <a:lstStyle/>
            <a:p>
              <a:pPr algn="ctr"/>
              <a:endParaRPr lang="en-US">
                <a:solidFill>
                  <a:schemeClr val="bg2">
                    <a:lumMod val="10000"/>
                  </a:schemeClr>
                </a:solidFill>
              </a:endParaRPr>
            </a:p>
          </p:txBody>
        </p:sp>
        <p:grpSp>
          <p:nvGrpSpPr>
            <p:cNvPr id="14" name="Group 13"/>
            <p:cNvGrpSpPr/>
            <p:nvPr/>
          </p:nvGrpSpPr>
          <p:grpSpPr>
            <a:xfrm>
              <a:off x="1467783" y="921765"/>
              <a:ext cx="6899743" cy="1384995"/>
              <a:chOff x="838200" y="1690688"/>
              <a:chExt cx="8911981" cy="1846659"/>
            </a:xfrm>
          </p:grpSpPr>
          <p:sp>
            <p:nvSpPr>
              <p:cNvPr id="15" name="TextBox 14"/>
              <p:cNvSpPr txBox="1"/>
              <p:nvPr/>
            </p:nvSpPr>
            <p:spPr>
              <a:xfrm>
                <a:off x="838200" y="1690688"/>
                <a:ext cx="4216685" cy="1846659"/>
              </a:xfrm>
              <a:prstGeom prst="rect">
                <a:avLst/>
              </a:prstGeom>
              <a:noFill/>
            </p:spPr>
            <p:txBody>
              <a:bodyPr wrap="square" rtlCol="0">
                <a:spAutoFit/>
              </a:bodyPr>
              <a:lstStyle/>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[rbp+0x60]</a:t>
                </a: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rdx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[rip+0x43566d]</a:t>
                </a: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[rax+0x188]</a:t>
                </a: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eax</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dword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[rax+r12*4+0xc]</a:t>
                </a:r>
              </a:p>
              <a:p>
                <a:r>
                  <a:rPr lang="en-US" sz="1200" dirty="0" err="1">
                    <a:solidFill>
                      <a:schemeClr val="bg2">
                        <a:lumMod val="10000"/>
                      </a:schemeClr>
                    </a:solidFill>
                    <a:latin typeface="Consolas" charset="0"/>
                    <a:ea typeface="Consolas" charset="0"/>
                    <a:cs typeface="Consolas" charset="0"/>
                  </a:rPr>
                  <a:t>shr</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eax</a:t>
                </a:r>
                <a:r>
                  <a:rPr lang="en-US" sz="1200" dirty="0">
                    <a:solidFill>
                      <a:schemeClr val="bg2">
                        <a:lumMod val="10000"/>
                      </a:schemeClr>
                    </a:solidFill>
                    <a:latin typeface="Consolas" charset="0"/>
                    <a:ea typeface="Consolas" charset="0"/>
                    <a:cs typeface="Consolas" charset="0"/>
                  </a:rPr>
                  <a:t>, 0x1</a:t>
                </a:r>
              </a:p>
              <a:p>
                <a:r>
                  <a:rPr lang="en-US" sz="1200" dirty="0" err="1">
                    <a:solidFill>
                      <a:schemeClr val="bg2">
                        <a:lumMod val="10000"/>
                      </a:schemeClr>
                    </a:solidFill>
                    <a:latin typeface="Consolas" charset="0"/>
                    <a:ea typeface="Consolas" charset="0"/>
                    <a:cs typeface="Consolas" charset="0"/>
                  </a:rPr>
                  <a:t>cdqe</a:t>
                </a:r>
                <a:endParaRPr lang="en-US" sz="1200" dirty="0">
                  <a:solidFill>
                    <a:schemeClr val="bg2">
                      <a:lumMod val="10000"/>
                    </a:schemeClr>
                  </a:solidFill>
                  <a:latin typeface="Consolas" charset="0"/>
                  <a:ea typeface="Consolas" charset="0"/>
                  <a:cs typeface="Consolas" charset="0"/>
                </a:endParaRP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rdx+rax</a:t>
                </a:r>
                <a:r>
                  <a:rPr lang="en-US" sz="1200" dirty="0">
                    <a:solidFill>
                      <a:schemeClr val="bg2">
                        <a:lumMod val="10000"/>
                      </a:schemeClr>
                    </a:solidFill>
                    <a:latin typeface="Consolas" charset="0"/>
                    <a:ea typeface="Consolas" charset="0"/>
                    <a:cs typeface="Consolas" charset="0"/>
                  </a:rPr>
                  <a:t>*8+0x8]</a:t>
                </a:r>
              </a:p>
            </p:txBody>
          </p:sp>
          <p:sp>
            <p:nvSpPr>
              <p:cNvPr id="16" name="TextBox 15"/>
              <p:cNvSpPr txBox="1"/>
              <p:nvPr/>
            </p:nvSpPr>
            <p:spPr>
              <a:xfrm>
                <a:off x="5054885" y="1690688"/>
                <a:ext cx="4695296" cy="1846659"/>
              </a:xfrm>
              <a:prstGeom prst="rect">
                <a:avLst/>
              </a:prstGeom>
              <a:noFill/>
            </p:spPr>
            <p:txBody>
              <a:bodyPr wrap="square" rtlCol="0">
                <a:spAutoFit/>
              </a:bodyPr>
              <a:lstStyle/>
              <a:p>
                <a:r>
                  <a:rPr lang="en-US" sz="1200" dirty="0">
                    <a:solidFill>
                      <a:schemeClr val="bg2">
                        <a:lumMod val="10000"/>
                      </a:schemeClr>
                    </a:solidFill>
                    <a:latin typeface="Consolas" charset="0"/>
                    <a:ea typeface="Consolas" charset="0"/>
                    <a:cs typeface="Consolas" charset="0"/>
                  </a:rPr>
                  <a:t>Load the COMM address</a:t>
                </a:r>
              </a:p>
              <a:p>
                <a:r>
                  <a:rPr lang="en-US" sz="1200" dirty="0">
                    <a:solidFill>
                      <a:schemeClr val="bg2">
                        <a:lumMod val="10000"/>
                      </a:schemeClr>
                    </a:solidFill>
                    <a:latin typeface="Consolas" charset="0"/>
                    <a:ea typeface="Consolas" charset="0"/>
                    <a:cs typeface="Consolas" charset="0"/>
                  </a:rPr>
                  <a:t>Load the base address of VC table</a:t>
                </a:r>
              </a:p>
              <a:p>
                <a:r>
                  <a:rPr lang="en-US" sz="1200" dirty="0">
                    <a:solidFill>
                      <a:schemeClr val="bg2">
                        <a:lumMod val="10000"/>
                      </a:schemeClr>
                    </a:solidFill>
                    <a:latin typeface="Consolas" charset="0"/>
                    <a:ea typeface="Consolas" charset="0"/>
                    <a:cs typeface="Consolas" charset="0"/>
                  </a:rPr>
                  <a:t>Load the base address of VCRT</a:t>
                </a:r>
              </a:p>
              <a:p>
                <a:r>
                  <a:rPr lang="en-US" sz="1200" dirty="0">
                    <a:solidFill>
                      <a:schemeClr val="bg2">
                        <a:lumMod val="10000"/>
                      </a:schemeClr>
                    </a:solidFill>
                    <a:latin typeface="Consolas" charset="0"/>
                    <a:ea typeface="Consolas" charset="0"/>
                    <a:cs typeface="Consolas" charset="0"/>
                  </a:rPr>
                  <a:t>Access VCRT</a:t>
                </a:r>
              </a:p>
              <a:p>
                <a:r>
                  <a:rPr lang="en-US" sz="1200" dirty="0">
                    <a:solidFill>
                      <a:schemeClr val="bg2">
                        <a:lumMod val="10000"/>
                      </a:schemeClr>
                    </a:solidFill>
                    <a:latin typeface="Consolas" charset="0"/>
                    <a:ea typeface="Consolas" charset="0"/>
                    <a:cs typeface="Consolas" charset="0"/>
                  </a:rPr>
                  <a:t>Calculate the address of rank in VC table</a:t>
                </a:r>
              </a:p>
              <a:p>
                <a:r>
                  <a:rPr lang="en-US" sz="1200" dirty="0">
                    <a:solidFill>
                      <a:schemeClr val="bg2">
                        <a:lumMod val="10000"/>
                      </a:schemeClr>
                    </a:solidFill>
                    <a:latin typeface="Consolas" charset="0"/>
                    <a:ea typeface="Consolas" charset="0"/>
                    <a:cs typeface="Consolas" charset="0"/>
                  </a:rPr>
                  <a:t>(extending 32-bit to 64-bit)</a:t>
                </a:r>
              </a:p>
              <a:p>
                <a:r>
                  <a:rPr lang="en-US" sz="1200" dirty="0">
                    <a:solidFill>
                      <a:schemeClr val="bg2">
                        <a:lumMod val="10000"/>
                      </a:schemeClr>
                    </a:solidFill>
                    <a:latin typeface="Consolas" charset="0"/>
                    <a:ea typeface="Consolas" charset="0"/>
                    <a:cs typeface="Consolas" charset="0"/>
                  </a:rPr>
                  <a:t>Access VC</a:t>
                </a:r>
              </a:p>
            </p:txBody>
          </p:sp>
        </p:grpSp>
      </p:grpSp>
      <p:cxnSp>
        <p:nvCxnSpPr>
          <p:cNvPr id="17" name="Straight Connector 16"/>
          <p:cNvCxnSpPr/>
          <p:nvPr/>
        </p:nvCxnSpPr>
        <p:spPr>
          <a:xfrm>
            <a:off x="224784" y="4781669"/>
            <a:ext cx="852241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9285" y="4852879"/>
            <a:ext cx="754243" cy="346247"/>
          </a:xfrm>
          <a:prstGeom prst="rect">
            <a:avLst/>
          </a:prstGeom>
          <a:noFill/>
        </p:spPr>
        <p:txBody>
          <a:bodyPr wrap="none" lIns="68579" tIns="34289" rIns="68579" bIns="34289" rtlCol="0">
            <a:spAutoFit/>
          </a:bodyPr>
          <a:lstStyle/>
          <a:p>
            <a:r>
              <a:rPr lang="en-US" dirty="0" smtClean="0">
                <a:solidFill>
                  <a:schemeClr val="bg2">
                    <a:lumMod val="10000"/>
                  </a:schemeClr>
                </a:solidFill>
              </a:rPr>
              <a:t>Switch</a:t>
            </a:r>
            <a:endParaRPr lang="en-US" dirty="0">
              <a:solidFill>
                <a:schemeClr val="bg2">
                  <a:lumMod val="10000"/>
                </a:schemeClr>
              </a:solidFill>
            </a:endParaRPr>
          </a:p>
        </p:txBody>
      </p:sp>
      <p:sp>
        <p:nvSpPr>
          <p:cNvPr id="19" name="TextBox 18"/>
          <p:cNvSpPr txBox="1"/>
          <p:nvPr/>
        </p:nvSpPr>
        <p:spPr>
          <a:xfrm>
            <a:off x="457200" y="3461540"/>
            <a:ext cx="950258" cy="346247"/>
          </a:xfrm>
          <a:prstGeom prst="rect">
            <a:avLst/>
          </a:prstGeom>
          <a:noFill/>
        </p:spPr>
        <p:txBody>
          <a:bodyPr wrap="none" lIns="68579" tIns="34289" rIns="68579" bIns="34289" rtlCol="0">
            <a:spAutoFit/>
          </a:bodyPr>
          <a:lstStyle/>
          <a:p>
            <a:r>
              <a:rPr lang="en-US" smtClean="0">
                <a:solidFill>
                  <a:schemeClr val="bg2">
                    <a:lumMod val="10000"/>
                  </a:schemeClr>
                </a:solidFill>
              </a:rPr>
              <a:t>VC-VCRT</a:t>
            </a:r>
            <a:endParaRPr lang="en-US" dirty="0">
              <a:solidFill>
                <a:schemeClr val="bg2">
                  <a:lumMod val="10000"/>
                </a:schemeClr>
              </a:solidFill>
            </a:endParaRPr>
          </a:p>
        </p:txBody>
      </p:sp>
      <p:sp>
        <p:nvSpPr>
          <p:cNvPr id="20" name="TextBox 19"/>
          <p:cNvSpPr txBox="1"/>
          <p:nvPr/>
        </p:nvSpPr>
        <p:spPr>
          <a:xfrm>
            <a:off x="3368131" y="822396"/>
            <a:ext cx="5650906"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1400" dirty="0" err="1">
                <a:solidFill>
                  <a:schemeClr val="bg2">
                    <a:lumMod val="10000"/>
                  </a:schemeClr>
                </a:solidFill>
                <a:latin typeface="Consolas" charset="0"/>
                <a:ea typeface="Consolas" charset="0"/>
                <a:cs typeface="Consolas" charset="0"/>
              </a:rPr>
              <a:t>a</a:t>
            </a:r>
            <a:r>
              <a:rPr lang="en-US" altLang="zh-CN" sz="1400" dirty="0" err="1" smtClean="0">
                <a:solidFill>
                  <a:schemeClr val="bg2">
                    <a:lumMod val="10000"/>
                  </a:schemeClr>
                </a:solidFill>
                <a:latin typeface="Consolas" charset="0"/>
                <a:ea typeface="Consolas" charset="0"/>
                <a:cs typeface="Consolas" charset="0"/>
              </a:rPr>
              <a:t>vtid</a:t>
            </a:r>
            <a:r>
              <a:rPr lang="en-US" altLang="zh-CN" sz="1400" dirty="0" smtClean="0">
                <a:solidFill>
                  <a:schemeClr val="bg2">
                    <a:lumMod val="10000"/>
                  </a:schemeClr>
                </a:solidFill>
                <a:latin typeface="Consolas" charset="0"/>
                <a:ea typeface="Consolas" charset="0"/>
                <a:cs typeface="Consolas" charset="0"/>
              </a:rPr>
              <a:t>,</a:t>
            </a:r>
            <a:r>
              <a:rPr lang="zh-CN" altLang="en-US" sz="1400" dirty="0" smtClean="0">
                <a:solidFill>
                  <a:schemeClr val="bg2">
                    <a:lumMod val="10000"/>
                  </a:schemeClr>
                </a:solidFill>
                <a:latin typeface="Consolas" charset="0"/>
                <a:ea typeface="Consolas" charset="0"/>
                <a:cs typeface="Consolas" charset="0"/>
              </a:rPr>
              <a:t> </a:t>
            </a:r>
            <a:r>
              <a:rPr lang="en-US" altLang="zh-CN" sz="1400" dirty="0" smtClean="0">
                <a:solidFill>
                  <a:schemeClr val="bg2">
                    <a:lumMod val="10000"/>
                  </a:schemeClr>
                </a:solidFill>
                <a:latin typeface="Consolas" charset="0"/>
                <a:ea typeface="Consolas" charset="0"/>
                <a:cs typeface="Consolas" charset="0"/>
              </a:rPr>
              <a:t>index</a:t>
            </a:r>
            <a:r>
              <a:rPr lang="zh-CN" altLang="en-US" sz="1400" dirty="0" smtClean="0">
                <a:solidFill>
                  <a:schemeClr val="bg2">
                    <a:lumMod val="10000"/>
                  </a:schemeClr>
                </a:solidFill>
                <a:latin typeface="Consolas" charset="0"/>
                <a:ea typeface="Consolas" charset="0"/>
                <a:cs typeface="Consolas" charset="0"/>
              </a:rPr>
              <a:t> </a:t>
            </a:r>
            <a:r>
              <a:rPr lang="en-US" altLang="zh-CN" sz="1400" dirty="0" smtClean="0">
                <a:solidFill>
                  <a:schemeClr val="bg2">
                    <a:lumMod val="10000"/>
                  </a:schemeClr>
                </a:solidFill>
                <a:latin typeface="Consolas" charset="0"/>
                <a:ea typeface="Consolas" charset="0"/>
                <a:cs typeface="Consolas" charset="0"/>
              </a:rPr>
              <a:t>=</a:t>
            </a:r>
            <a:r>
              <a:rPr lang="zh-CN" altLang="en-US" sz="1400" dirty="0" smtClean="0">
                <a:solidFill>
                  <a:schemeClr val="bg2">
                    <a:lumMod val="10000"/>
                  </a:schemeClr>
                </a:solidFill>
                <a:latin typeface="Consolas" charset="0"/>
                <a:ea typeface="Consolas" charset="0"/>
                <a:cs typeface="Consolas" charset="0"/>
              </a:rPr>
              <a:t> </a:t>
            </a:r>
            <a:r>
              <a:rPr lang="en-US" altLang="zh-CN" sz="1400" dirty="0" err="1" smtClean="0">
                <a:solidFill>
                  <a:schemeClr val="bg2">
                    <a:lumMod val="10000"/>
                  </a:schemeClr>
                </a:solidFill>
                <a:latin typeface="Consolas" charset="0"/>
                <a:ea typeface="Consolas" charset="0"/>
                <a:cs typeface="Consolas" charset="0"/>
              </a:rPr>
              <a:t>Rankmap_translation</a:t>
            </a:r>
            <a:r>
              <a:rPr lang="en-US" altLang="zh-CN" sz="1400" dirty="0" smtClean="0">
                <a:solidFill>
                  <a:schemeClr val="bg2">
                    <a:lumMod val="10000"/>
                  </a:schemeClr>
                </a:solidFill>
                <a:latin typeface="Consolas" charset="0"/>
                <a:ea typeface="Consolas" charset="0"/>
                <a:cs typeface="Consolas" charset="0"/>
              </a:rPr>
              <a:t>(</a:t>
            </a:r>
            <a:r>
              <a:rPr lang="en-US" altLang="zh-CN" sz="1400" dirty="0" err="1" smtClean="0">
                <a:solidFill>
                  <a:schemeClr val="bg2">
                    <a:lumMod val="10000"/>
                  </a:schemeClr>
                </a:solidFill>
                <a:latin typeface="Consolas" charset="0"/>
                <a:ea typeface="Consolas" charset="0"/>
                <a:cs typeface="Consolas" charset="0"/>
              </a:rPr>
              <a:t>comm.rankmap</a:t>
            </a:r>
            <a:r>
              <a:rPr lang="en-US" altLang="zh-CN" sz="1400" dirty="0" smtClean="0">
                <a:solidFill>
                  <a:schemeClr val="bg2">
                    <a:lumMod val="10000"/>
                  </a:schemeClr>
                </a:solidFill>
                <a:latin typeface="Consolas" charset="0"/>
                <a:ea typeface="Consolas" charset="0"/>
                <a:cs typeface="Consolas" charset="0"/>
              </a:rPr>
              <a:t>,</a:t>
            </a:r>
            <a:r>
              <a:rPr lang="zh-CN" altLang="en-US" sz="1400" dirty="0" smtClean="0">
                <a:solidFill>
                  <a:schemeClr val="bg2">
                    <a:lumMod val="10000"/>
                  </a:schemeClr>
                </a:solidFill>
                <a:latin typeface="Consolas" charset="0"/>
                <a:ea typeface="Consolas" charset="0"/>
                <a:cs typeface="Consolas" charset="0"/>
              </a:rPr>
              <a:t> </a:t>
            </a:r>
            <a:r>
              <a:rPr lang="en-US" altLang="zh-CN" sz="1400" dirty="0" smtClean="0">
                <a:solidFill>
                  <a:schemeClr val="bg2">
                    <a:lumMod val="10000"/>
                  </a:schemeClr>
                </a:solidFill>
                <a:latin typeface="Consolas" charset="0"/>
                <a:ea typeface="Consolas" charset="0"/>
                <a:cs typeface="Consolas" charset="0"/>
              </a:rPr>
              <a:t>rank);</a:t>
            </a:r>
          </a:p>
          <a:p>
            <a:r>
              <a:rPr lang="en-US" altLang="zh-CN" sz="1400" dirty="0" smtClean="0">
                <a:solidFill>
                  <a:schemeClr val="bg2">
                    <a:lumMod val="10000"/>
                  </a:schemeClr>
                </a:solidFill>
                <a:latin typeface="Consolas" charset="0"/>
                <a:ea typeface="Consolas" charset="0"/>
                <a:cs typeface="Consolas" charset="0"/>
              </a:rPr>
              <a:t>Address</a:t>
            </a:r>
            <a:r>
              <a:rPr lang="zh-CN" altLang="en-US" sz="1400" dirty="0" smtClean="0">
                <a:solidFill>
                  <a:schemeClr val="bg2">
                    <a:lumMod val="10000"/>
                  </a:schemeClr>
                </a:solidFill>
                <a:latin typeface="Consolas" charset="0"/>
                <a:ea typeface="Consolas" charset="0"/>
                <a:cs typeface="Consolas" charset="0"/>
              </a:rPr>
              <a:t> </a:t>
            </a:r>
            <a:r>
              <a:rPr lang="en-US" altLang="zh-CN" sz="1400" dirty="0" smtClean="0">
                <a:solidFill>
                  <a:schemeClr val="bg2">
                    <a:lumMod val="10000"/>
                  </a:schemeClr>
                </a:solidFill>
                <a:latin typeface="Consolas" charset="0"/>
                <a:ea typeface="Consolas" charset="0"/>
                <a:cs typeface="Consolas" charset="0"/>
              </a:rPr>
              <a:t>=</a:t>
            </a:r>
            <a:r>
              <a:rPr lang="zh-CN" altLang="en-US" sz="1400" dirty="0" smtClean="0">
                <a:solidFill>
                  <a:schemeClr val="bg2">
                    <a:lumMod val="10000"/>
                  </a:schemeClr>
                </a:solidFill>
                <a:latin typeface="Consolas" charset="0"/>
                <a:ea typeface="Consolas" charset="0"/>
                <a:cs typeface="Consolas" charset="0"/>
              </a:rPr>
              <a:t> </a:t>
            </a:r>
            <a:r>
              <a:rPr lang="en-US" altLang="zh-CN" sz="1400" dirty="0" smtClean="0">
                <a:solidFill>
                  <a:schemeClr val="bg2">
                    <a:lumMod val="10000"/>
                  </a:schemeClr>
                </a:solidFill>
                <a:latin typeface="Consolas" charset="0"/>
                <a:ea typeface="Consolas" charset="0"/>
                <a:cs typeface="Consolas" charset="0"/>
              </a:rPr>
              <a:t>AV[</a:t>
            </a:r>
            <a:r>
              <a:rPr lang="en-US" altLang="zh-CN" sz="1400" dirty="0" err="1" smtClean="0">
                <a:solidFill>
                  <a:schemeClr val="bg2">
                    <a:lumMod val="10000"/>
                  </a:schemeClr>
                </a:solidFill>
                <a:latin typeface="Consolas" charset="0"/>
                <a:ea typeface="Consolas" charset="0"/>
                <a:cs typeface="Consolas" charset="0"/>
              </a:rPr>
              <a:t>avtid</a:t>
            </a:r>
            <a:r>
              <a:rPr lang="en-US" altLang="zh-CN" sz="1400" dirty="0" smtClean="0">
                <a:solidFill>
                  <a:schemeClr val="bg2">
                    <a:lumMod val="10000"/>
                  </a:schemeClr>
                </a:solidFill>
                <a:latin typeface="Consolas" charset="0"/>
                <a:ea typeface="Consolas" charset="0"/>
                <a:cs typeface="Consolas" charset="0"/>
              </a:rPr>
              <a:t>][index];</a:t>
            </a:r>
            <a:endParaRPr lang="en-US" sz="1400" dirty="0">
              <a:solidFill>
                <a:schemeClr val="bg2">
                  <a:lumMod val="10000"/>
                </a:schemeClr>
              </a:solidFill>
              <a:latin typeface="Consolas" charset="0"/>
              <a:ea typeface="Consolas" charset="0"/>
              <a:cs typeface="Consolas" charset="0"/>
            </a:endParaRPr>
          </a:p>
        </p:txBody>
      </p:sp>
    </p:spTree>
    <p:extLst>
      <p:ext uri="{BB962C8B-B14F-4D97-AF65-F5344CB8AC3E}">
        <p14:creationId xmlns:p14="http://schemas.microsoft.com/office/powerpoint/2010/main" val="904381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Switch</a:t>
            </a:r>
            <a:r>
              <a:rPr lang="zh-CN" altLang="en-US" dirty="0" smtClean="0"/>
              <a:t> </a:t>
            </a:r>
            <a:r>
              <a:rPr lang="en-US" altLang="zh-CN" dirty="0" smtClean="0"/>
              <a:t>vs</a:t>
            </a:r>
            <a:r>
              <a:rPr lang="zh-CN" altLang="en-US" dirty="0" smtClean="0"/>
              <a:t> </a:t>
            </a:r>
            <a:r>
              <a:rPr lang="en-US" altLang="zh-CN" dirty="0" smtClean="0"/>
              <a:t>If-Switch</a:t>
            </a:r>
            <a:r>
              <a:rPr lang="zh-CN" altLang="en-US" dirty="0" smtClean="0"/>
              <a:t> </a:t>
            </a:r>
            <a:r>
              <a:rPr lang="en-US" altLang="zh-CN" dirty="0" smtClean="0"/>
              <a:t>Hybrid</a:t>
            </a:r>
            <a:endParaRPr lang="en-US" dirty="0"/>
          </a:p>
        </p:txBody>
      </p:sp>
      <p:sp>
        <p:nvSpPr>
          <p:cNvPr id="3" name="Content Placeholder 2"/>
          <p:cNvSpPr>
            <a:spLocks noGrp="1"/>
          </p:cNvSpPr>
          <p:nvPr>
            <p:ph idx="1"/>
          </p:nvPr>
        </p:nvSpPr>
        <p:spPr>
          <a:xfrm>
            <a:off x="457200" y="1143000"/>
            <a:ext cx="8229600" cy="1157748"/>
          </a:xfrm>
        </p:spPr>
        <p:txBody>
          <a:bodyPr/>
          <a:lstStyle/>
          <a:p>
            <a:r>
              <a:rPr lang="en-US" altLang="zh-CN" dirty="0" smtClean="0"/>
              <a:t>Prioritizing</a:t>
            </a:r>
            <a:r>
              <a:rPr lang="zh-CN" altLang="en-US" dirty="0" smtClean="0"/>
              <a:t> </a:t>
            </a:r>
            <a:r>
              <a:rPr lang="en-US" altLang="zh-CN" dirty="0" smtClean="0"/>
              <a:t>direct</a:t>
            </a:r>
            <a:r>
              <a:rPr lang="zh-CN" altLang="en-US" dirty="0" smtClean="0"/>
              <a:t> </a:t>
            </a:r>
            <a:r>
              <a:rPr lang="en-US" altLang="zh-CN" dirty="0" smtClean="0"/>
              <a:t>type</a:t>
            </a:r>
            <a:r>
              <a:rPr lang="zh-CN" altLang="en-US" dirty="0" smtClean="0"/>
              <a:t> </a:t>
            </a:r>
            <a:r>
              <a:rPr lang="en-US" altLang="zh-CN" dirty="0" smtClean="0"/>
              <a:t>with</a:t>
            </a:r>
            <a:r>
              <a:rPr lang="zh-CN" altLang="en-US" dirty="0" smtClean="0"/>
              <a:t> </a:t>
            </a:r>
            <a:r>
              <a:rPr lang="en-US" altLang="zh-CN" dirty="0" smtClean="0"/>
              <a:t>if</a:t>
            </a:r>
            <a:r>
              <a:rPr lang="zh-CN" altLang="en-US" dirty="0" smtClean="0"/>
              <a:t> </a:t>
            </a:r>
            <a:r>
              <a:rPr lang="en-US" altLang="zh-CN" dirty="0" smtClean="0"/>
              <a:t>statement</a:t>
            </a:r>
          </a:p>
          <a:p>
            <a:pPr lvl="1"/>
            <a:r>
              <a:rPr lang="en-US" altLang="zh-CN" dirty="0" smtClean="0"/>
              <a:t>Less</a:t>
            </a:r>
            <a:r>
              <a:rPr lang="zh-CN" altLang="en-US" dirty="0" smtClean="0"/>
              <a:t> </a:t>
            </a:r>
            <a:r>
              <a:rPr lang="en-US" altLang="zh-CN" dirty="0" smtClean="0"/>
              <a:t>instruction</a:t>
            </a:r>
            <a:r>
              <a:rPr lang="zh-CN" altLang="en-US" dirty="0" smtClean="0"/>
              <a:t> </a:t>
            </a:r>
            <a:r>
              <a:rPr lang="en-US" altLang="zh-CN" dirty="0" smtClean="0"/>
              <a:t>(single</a:t>
            </a:r>
            <a:r>
              <a:rPr lang="zh-CN" altLang="en-US" dirty="0" smtClean="0"/>
              <a:t> </a:t>
            </a:r>
            <a:r>
              <a:rPr lang="en-US" altLang="zh-CN" dirty="0" err="1" smtClean="0"/>
              <a:t>cmp</a:t>
            </a:r>
            <a:r>
              <a:rPr lang="zh-CN" altLang="en-US" dirty="0"/>
              <a:t> </a:t>
            </a:r>
            <a:r>
              <a:rPr lang="en-US" altLang="zh-CN" dirty="0" smtClean="0"/>
              <a:t>+</a:t>
            </a:r>
            <a:r>
              <a:rPr lang="zh-CN" altLang="en-US" dirty="0" smtClean="0"/>
              <a:t> </a:t>
            </a:r>
            <a:r>
              <a:rPr lang="en-US" altLang="zh-CN" dirty="0" smtClean="0"/>
              <a:t>branch)</a:t>
            </a:r>
          </a:p>
          <a:p>
            <a:pPr lvl="1"/>
            <a:r>
              <a:rPr lang="en-US" altLang="zh-CN" dirty="0" smtClean="0"/>
              <a:t>Penalty</a:t>
            </a:r>
            <a:r>
              <a:rPr lang="zh-CN" altLang="en-US" dirty="0" smtClean="0"/>
              <a:t> </a:t>
            </a:r>
            <a:r>
              <a:rPr lang="en-US" altLang="zh-CN" dirty="0" smtClean="0"/>
              <a:t>on</a:t>
            </a:r>
            <a:r>
              <a:rPr lang="zh-CN" altLang="en-US" dirty="0" smtClean="0"/>
              <a:t> </a:t>
            </a:r>
            <a:r>
              <a:rPr lang="en-US" altLang="zh-CN" dirty="0" smtClean="0"/>
              <a:t>other</a:t>
            </a:r>
            <a:r>
              <a:rPr lang="zh-CN" altLang="en-US" dirty="0" smtClean="0"/>
              <a:t> </a:t>
            </a:r>
            <a:r>
              <a:rPr lang="en-US" altLang="zh-CN" dirty="0" smtClean="0"/>
              <a:t>types</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16</a:t>
            </a:fld>
            <a:endParaRPr lang="en-US"/>
          </a:p>
        </p:txBody>
      </p:sp>
      <p:grpSp>
        <p:nvGrpSpPr>
          <p:cNvPr id="6" name="Group 5"/>
          <p:cNvGrpSpPr/>
          <p:nvPr/>
        </p:nvGrpSpPr>
        <p:grpSpPr>
          <a:xfrm>
            <a:off x="1492317" y="2657016"/>
            <a:ext cx="7023033" cy="1754327"/>
            <a:chOff x="1467782" y="2868532"/>
            <a:chExt cx="7023033" cy="1754327"/>
          </a:xfrm>
        </p:grpSpPr>
        <p:sp>
          <p:nvSpPr>
            <p:cNvPr id="7" name="Rectangle 6"/>
            <p:cNvSpPr/>
            <p:nvPr/>
          </p:nvSpPr>
          <p:spPr>
            <a:xfrm>
              <a:off x="1467783" y="2930249"/>
              <a:ext cx="6241139" cy="739592"/>
            </a:xfrm>
            <a:prstGeom prst="rect">
              <a:avLst/>
            </a:prstGeom>
          </p:spPr>
          <p:style>
            <a:lnRef idx="1">
              <a:schemeClr val="accent1"/>
            </a:lnRef>
            <a:fillRef idx="2">
              <a:schemeClr val="accent1"/>
            </a:fillRef>
            <a:effectRef idx="1">
              <a:schemeClr val="accent1"/>
            </a:effectRef>
            <a:fontRef idx="minor">
              <a:schemeClr val="dk1"/>
            </a:fontRef>
          </p:style>
          <p:txBody>
            <a:bodyPr lIns="68579" tIns="34289" rIns="68579" bIns="34289" rtlCol="0" anchor="ctr"/>
            <a:lstStyle/>
            <a:p>
              <a:pPr algn="ctr"/>
              <a:endParaRPr lang="en-US">
                <a:solidFill>
                  <a:schemeClr val="bg2">
                    <a:lumMod val="10000"/>
                  </a:schemeClr>
                </a:solidFill>
              </a:endParaRPr>
            </a:p>
          </p:txBody>
        </p:sp>
        <p:grpSp>
          <p:nvGrpSpPr>
            <p:cNvPr id="8" name="Group 7"/>
            <p:cNvGrpSpPr/>
            <p:nvPr/>
          </p:nvGrpSpPr>
          <p:grpSpPr>
            <a:xfrm>
              <a:off x="1467782" y="2868532"/>
              <a:ext cx="7023033" cy="1754327"/>
              <a:chOff x="838200" y="4202848"/>
              <a:chExt cx="9364044" cy="2339102"/>
            </a:xfrm>
          </p:grpSpPr>
          <p:sp>
            <p:nvSpPr>
              <p:cNvPr id="9" name="TextBox 8"/>
              <p:cNvSpPr txBox="1"/>
              <p:nvPr/>
            </p:nvSpPr>
            <p:spPr>
              <a:xfrm>
                <a:off x="838200" y="4202848"/>
                <a:ext cx="4622060" cy="2339101"/>
              </a:xfrm>
              <a:prstGeom prst="rect">
                <a:avLst/>
              </a:prstGeom>
              <a:noFill/>
            </p:spPr>
            <p:txBody>
              <a:bodyPr wrap="square" rtlCol="0">
                <a:spAutoFit/>
              </a:bodyPr>
              <a:lstStyle/>
              <a:p>
                <a:r>
                  <a:rPr lang="en-US" sz="1200" dirty="0" err="1">
                    <a:solidFill>
                      <a:schemeClr val="bg2">
                        <a:lumMod val="10000"/>
                      </a:schemeClr>
                    </a:solidFill>
                    <a:latin typeface="Consolas" charset="0"/>
                    <a:ea typeface="Consolas" charset="0"/>
                    <a:cs typeface="Consolas" charset="0"/>
                  </a:rPr>
                  <a:t>cmp</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dword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[rdi+0x1a8], 0xa</a:t>
                </a:r>
              </a:p>
              <a:p>
                <a:r>
                  <a:rPr lang="en-US" sz="1200" dirty="0" err="1">
                    <a:solidFill>
                      <a:schemeClr val="bg2">
                        <a:lumMod val="10000"/>
                      </a:schemeClr>
                    </a:solidFill>
                    <a:latin typeface="Consolas" charset="0"/>
                    <a:ea typeface="Consolas" charset="0"/>
                    <a:cs typeface="Consolas" charset="0"/>
                  </a:rPr>
                  <a:t>jnbe</a:t>
                </a:r>
                <a:r>
                  <a:rPr lang="en-US" sz="1200" dirty="0">
                    <a:solidFill>
                      <a:schemeClr val="bg2">
                        <a:lumMod val="10000"/>
                      </a:schemeClr>
                    </a:solidFill>
                    <a:latin typeface="Consolas" charset="0"/>
                    <a:ea typeface="Consolas" charset="0"/>
                    <a:cs typeface="Consolas" charset="0"/>
                  </a:rPr>
                  <a:t>     0x435039</a:t>
                </a: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eax</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dword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[rdi+0x1a8]</a:t>
                </a:r>
              </a:p>
              <a:p>
                <a:r>
                  <a:rPr lang="en-US" sz="1200" dirty="0" err="1">
                    <a:solidFill>
                      <a:schemeClr val="bg2">
                        <a:lumMod val="10000"/>
                      </a:schemeClr>
                    </a:solidFill>
                    <a:latin typeface="Consolas" charset="0"/>
                    <a:ea typeface="Consolas" charset="0"/>
                    <a:cs typeface="Consolas" charset="0"/>
                  </a:rPr>
                  <a:t>jmp</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*8+0x5cfcc8]</a:t>
                </a:r>
              </a:p>
              <a:p>
                <a:r>
                  <a:rPr lang="en-US" sz="1200" dirty="0" err="1">
                    <a:solidFill>
                      <a:schemeClr val="bg2">
                        <a:lumMod val="10000"/>
                      </a:schemeClr>
                    </a:solidFill>
                    <a:latin typeface="Consolas" charset="0"/>
                    <a:ea typeface="Consolas" charset="0"/>
                    <a:cs typeface="Consolas" charset="0"/>
                  </a:rPr>
                  <a:t>movsxd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esi</a:t>
                </a:r>
                <a:endParaRPr lang="en-US" sz="1200" dirty="0">
                  <a:solidFill>
                    <a:schemeClr val="bg2">
                      <a:lumMod val="10000"/>
                    </a:schemeClr>
                  </a:solidFill>
                  <a:latin typeface="Consolas" charset="0"/>
                  <a:ea typeface="Consolas" charset="0"/>
                  <a:cs typeface="Consolas" charset="0"/>
                </a:endParaRPr>
              </a:p>
              <a:p>
                <a:r>
                  <a:rPr lang="en-US" sz="1200" dirty="0">
                    <a:solidFill>
                      <a:schemeClr val="bg2">
                        <a:lumMod val="10000"/>
                      </a:schemeClr>
                    </a:solidFill>
                    <a:latin typeface="Consolas" charset="0"/>
                    <a:ea typeface="Consolas" charset="0"/>
                    <a:cs typeface="Consolas" charset="0"/>
                  </a:rPr>
                  <a:t>add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0x1</a:t>
                </a:r>
              </a:p>
              <a:p>
                <a:r>
                  <a:rPr lang="en-US" sz="1200" dirty="0" err="1">
                    <a:solidFill>
                      <a:schemeClr val="bg2">
                        <a:lumMod val="10000"/>
                      </a:schemeClr>
                    </a:solidFill>
                    <a:latin typeface="Consolas" charset="0"/>
                    <a:ea typeface="Consolas" charset="0"/>
                    <a:cs typeface="Consolas" charset="0"/>
                  </a:rPr>
                  <a:t>shl</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0x4</a:t>
                </a:r>
              </a:p>
              <a:p>
                <a:r>
                  <a:rPr lang="en-US" sz="1200" dirty="0">
                    <a:solidFill>
                      <a:schemeClr val="bg2">
                        <a:lumMod val="10000"/>
                      </a:schemeClr>
                    </a:solidFill>
                    <a:latin typeface="Consolas" charset="0"/>
                    <a:ea typeface="Consolas" charset="0"/>
                    <a:cs typeface="Consolas" charset="0"/>
                  </a:rPr>
                  <a:t>add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[rip+0x4682c6]</a:t>
                </a: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a:t>
                </a:r>
              </a:p>
            </p:txBody>
          </p:sp>
          <p:sp>
            <p:nvSpPr>
              <p:cNvPr id="10" name="TextBox 9"/>
              <p:cNvSpPr txBox="1"/>
              <p:nvPr/>
            </p:nvSpPr>
            <p:spPr>
              <a:xfrm>
                <a:off x="5250093" y="4202848"/>
                <a:ext cx="4952151" cy="2339102"/>
              </a:xfrm>
              <a:prstGeom prst="rect">
                <a:avLst/>
              </a:prstGeom>
              <a:noFill/>
            </p:spPr>
            <p:txBody>
              <a:bodyPr wrap="square" rtlCol="0">
                <a:spAutoFit/>
              </a:bodyPr>
              <a:lstStyle/>
              <a:p>
                <a:r>
                  <a:rPr lang="en-US" sz="1200" dirty="0">
                    <a:solidFill>
                      <a:schemeClr val="bg2">
                        <a:lumMod val="10000"/>
                      </a:schemeClr>
                    </a:solidFill>
                    <a:latin typeface="Consolas" charset="0"/>
                    <a:ea typeface="Consolas" charset="0"/>
                    <a:cs typeface="Consolas" charset="0"/>
                  </a:rPr>
                  <a:t>Switch statement for mapping model</a:t>
                </a:r>
              </a:p>
              <a:p>
                <a:r>
                  <a:rPr lang="en-US" sz="1200" dirty="0">
                    <a:solidFill>
                      <a:schemeClr val="bg2">
                        <a:lumMod val="10000"/>
                      </a:schemeClr>
                    </a:solidFill>
                    <a:latin typeface="Consolas" charset="0"/>
                    <a:ea typeface="Consolas" charset="0"/>
                    <a:cs typeface="Consolas" charset="0"/>
                  </a:rPr>
                  <a:t>  Jump to default case (not taken)</a:t>
                </a:r>
              </a:p>
              <a:p>
                <a:r>
                  <a:rPr lang="en-US" sz="1200" dirty="0">
                    <a:solidFill>
                      <a:schemeClr val="bg2">
                        <a:lumMod val="10000"/>
                      </a:schemeClr>
                    </a:solidFill>
                    <a:latin typeface="Consolas" charset="0"/>
                    <a:ea typeface="Consolas" charset="0"/>
                    <a:cs typeface="Consolas" charset="0"/>
                  </a:rPr>
                  <a:t>  Load mapping model</a:t>
                </a:r>
              </a:p>
              <a:p>
                <a:r>
                  <a:rPr lang="en-US" sz="1200" dirty="0">
                    <a:solidFill>
                      <a:schemeClr val="bg2">
                        <a:lumMod val="10000"/>
                      </a:schemeClr>
                    </a:solidFill>
                    <a:latin typeface="Consolas" charset="0"/>
                    <a:ea typeface="Consolas" charset="0"/>
                    <a:cs typeface="Consolas" charset="0"/>
                  </a:rPr>
                  <a:t>  Jump to corresponding case</a:t>
                </a:r>
              </a:p>
              <a:p>
                <a:r>
                  <a:rPr lang="en-US" sz="1200" dirty="0">
                    <a:solidFill>
                      <a:schemeClr val="bg2">
                        <a:lumMod val="10000"/>
                      </a:schemeClr>
                    </a:solidFill>
                    <a:latin typeface="Consolas" charset="0"/>
                    <a:ea typeface="Consolas" charset="0"/>
                    <a:cs typeface="Consolas" charset="0"/>
                  </a:rPr>
                  <a:t>Load rank</a:t>
                </a:r>
              </a:p>
              <a:p>
                <a:r>
                  <a:rPr lang="en-US" sz="1200" dirty="0">
                    <a:solidFill>
                      <a:schemeClr val="bg2">
                        <a:lumMod val="10000"/>
                      </a:schemeClr>
                    </a:solidFill>
                    <a:latin typeface="Consolas" charset="0"/>
                    <a:ea typeface="Consolas" charset="0"/>
                    <a:cs typeface="Consolas" charset="0"/>
                  </a:rPr>
                  <a:t>Calculate the address of rank in AV table</a:t>
                </a:r>
              </a:p>
              <a:p>
                <a:endParaRPr lang="en-US" sz="1200" dirty="0">
                  <a:solidFill>
                    <a:schemeClr val="bg2">
                      <a:lumMod val="10000"/>
                    </a:schemeClr>
                  </a:solidFill>
                  <a:latin typeface="Consolas" charset="0"/>
                  <a:ea typeface="Consolas" charset="0"/>
                  <a:cs typeface="Consolas" charset="0"/>
                </a:endParaRPr>
              </a:p>
              <a:p>
                <a:r>
                  <a:rPr lang="en-US" sz="1200" dirty="0">
                    <a:solidFill>
                      <a:schemeClr val="bg2">
                        <a:lumMod val="10000"/>
                      </a:schemeClr>
                    </a:solidFill>
                    <a:latin typeface="Consolas" charset="0"/>
                    <a:ea typeface="Consolas" charset="0"/>
                    <a:cs typeface="Consolas" charset="0"/>
                  </a:rPr>
                  <a:t>Add the base address of AV table</a:t>
                </a:r>
              </a:p>
              <a:p>
                <a:r>
                  <a:rPr lang="en-US" sz="1200" dirty="0">
                    <a:solidFill>
                      <a:schemeClr val="bg2">
                        <a:lumMod val="10000"/>
                      </a:schemeClr>
                    </a:solidFill>
                    <a:latin typeface="Consolas" charset="0"/>
                    <a:ea typeface="Consolas" charset="0"/>
                    <a:cs typeface="Consolas" charset="0"/>
                  </a:rPr>
                  <a:t>Access AV for the rank</a:t>
                </a:r>
              </a:p>
            </p:txBody>
          </p:sp>
        </p:grpSp>
      </p:grpSp>
      <p:cxnSp>
        <p:nvCxnSpPr>
          <p:cNvPr id="11" name="Straight Connector 10"/>
          <p:cNvCxnSpPr/>
          <p:nvPr/>
        </p:nvCxnSpPr>
        <p:spPr>
          <a:xfrm>
            <a:off x="309644" y="2657016"/>
            <a:ext cx="852241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487304" y="4626608"/>
            <a:ext cx="7023033" cy="1569660"/>
            <a:chOff x="1271839" y="3152138"/>
            <a:chExt cx="7023033" cy="1569660"/>
          </a:xfrm>
        </p:grpSpPr>
        <p:sp>
          <p:nvSpPr>
            <p:cNvPr id="13" name="Rectangle 12"/>
            <p:cNvSpPr/>
            <p:nvPr/>
          </p:nvSpPr>
          <p:spPr>
            <a:xfrm>
              <a:off x="1304647" y="3185834"/>
              <a:ext cx="6254564" cy="559097"/>
            </a:xfrm>
            <a:prstGeom prst="rect">
              <a:avLst/>
            </a:prstGeom>
          </p:spPr>
          <p:style>
            <a:lnRef idx="1">
              <a:schemeClr val="accent1"/>
            </a:lnRef>
            <a:fillRef idx="2">
              <a:schemeClr val="accent1"/>
            </a:fillRef>
            <a:effectRef idx="1">
              <a:schemeClr val="accent1"/>
            </a:effectRef>
            <a:fontRef idx="minor">
              <a:schemeClr val="dk1"/>
            </a:fontRef>
          </p:style>
          <p:txBody>
            <a:bodyPr lIns="68579" tIns="34289" rIns="68579" bIns="34289" rtlCol="0" anchor="ctr"/>
            <a:lstStyle/>
            <a:p>
              <a:pPr algn="ctr"/>
              <a:endParaRPr lang="en-US">
                <a:solidFill>
                  <a:schemeClr val="bg2">
                    <a:lumMod val="10000"/>
                  </a:schemeClr>
                </a:solidFill>
              </a:endParaRPr>
            </a:p>
          </p:txBody>
        </p:sp>
        <p:grpSp>
          <p:nvGrpSpPr>
            <p:cNvPr id="14" name="Group 13"/>
            <p:cNvGrpSpPr/>
            <p:nvPr/>
          </p:nvGrpSpPr>
          <p:grpSpPr>
            <a:xfrm>
              <a:off x="1271839" y="3152138"/>
              <a:ext cx="7023033" cy="1569660"/>
              <a:chOff x="838200" y="4202848"/>
              <a:chExt cx="9364044" cy="2092880"/>
            </a:xfrm>
          </p:grpSpPr>
          <p:sp>
            <p:nvSpPr>
              <p:cNvPr id="15" name="TextBox 14"/>
              <p:cNvSpPr txBox="1"/>
              <p:nvPr/>
            </p:nvSpPr>
            <p:spPr>
              <a:xfrm>
                <a:off x="838200" y="4202848"/>
                <a:ext cx="4411895" cy="2092880"/>
              </a:xfrm>
              <a:prstGeom prst="rect">
                <a:avLst/>
              </a:prstGeom>
              <a:noFill/>
            </p:spPr>
            <p:txBody>
              <a:bodyPr wrap="square" rtlCol="0">
                <a:spAutoFit/>
              </a:bodyPr>
              <a:lstStyle/>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edx</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dword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[rdi+0x1a8]</a:t>
                </a:r>
              </a:p>
              <a:p>
                <a:r>
                  <a:rPr lang="en-US" sz="1200" dirty="0" err="1">
                    <a:solidFill>
                      <a:schemeClr val="bg2">
                        <a:lumMod val="10000"/>
                      </a:schemeClr>
                    </a:solidFill>
                    <a:latin typeface="Consolas" charset="0"/>
                    <a:ea typeface="Consolas" charset="0"/>
                    <a:cs typeface="Consolas" charset="0"/>
                  </a:rPr>
                  <a:t>cmp</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edx</a:t>
                </a:r>
                <a:r>
                  <a:rPr lang="en-US" sz="1200" dirty="0">
                    <a:solidFill>
                      <a:schemeClr val="bg2">
                        <a:lumMod val="10000"/>
                      </a:schemeClr>
                    </a:solidFill>
                    <a:latin typeface="Consolas" charset="0"/>
                    <a:ea typeface="Consolas" charset="0"/>
                    <a:cs typeface="Consolas" charset="0"/>
                  </a:rPr>
                  <a:t>, 0x1</a:t>
                </a:r>
              </a:p>
              <a:p>
                <a:r>
                  <a:rPr lang="en-US" sz="1200" dirty="0" err="1">
                    <a:solidFill>
                      <a:schemeClr val="bg2">
                        <a:lumMod val="10000"/>
                      </a:schemeClr>
                    </a:solidFill>
                    <a:latin typeface="Consolas" charset="0"/>
                    <a:ea typeface="Consolas" charset="0"/>
                    <a:cs typeface="Consolas" charset="0"/>
                  </a:rPr>
                  <a:t>jnz</a:t>
                </a:r>
                <a:r>
                  <a:rPr lang="en-US" sz="1200" dirty="0">
                    <a:solidFill>
                      <a:schemeClr val="bg2">
                        <a:lumMod val="10000"/>
                      </a:schemeClr>
                    </a:solidFill>
                    <a:latin typeface="Consolas" charset="0"/>
                    <a:ea typeface="Consolas" charset="0"/>
                    <a:cs typeface="Consolas" charset="0"/>
                  </a:rPr>
                  <a:t>    0x435370</a:t>
                </a:r>
              </a:p>
              <a:p>
                <a:r>
                  <a:rPr lang="en-US" sz="1200" dirty="0" err="1">
                    <a:solidFill>
                      <a:schemeClr val="bg2">
                        <a:lumMod val="10000"/>
                      </a:schemeClr>
                    </a:solidFill>
                    <a:latin typeface="Consolas" charset="0"/>
                    <a:ea typeface="Consolas" charset="0"/>
                    <a:cs typeface="Consolas" charset="0"/>
                  </a:rPr>
                  <a:t>movsxd</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esi</a:t>
                </a:r>
                <a:endParaRPr lang="en-US" sz="1200" dirty="0">
                  <a:solidFill>
                    <a:schemeClr val="bg2">
                      <a:lumMod val="10000"/>
                    </a:schemeClr>
                  </a:solidFill>
                  <a:latin typeface="Consolas" charset="0"/>
                  <a:ea typeface="Consolas" charset="0"/>
                  <a:cs typeface="Consolas" charset="0"/>
                </a:endParaRPr>
              </a:p>
              <a:p>
                <a:r>
                  <a:rPr lang="en-US" sz="1200" dirty="0">
                    <a:solidFill>
                      <a:schemeClr val="bg2">
                        <a:lumMod val="10000"/>
                      </a:schemeClr>
                    </a:solidFill>
                    <a:latin typeface="Consolas" charset="0"/>
                    <a:ea typeface="Consolas" charset="0"/>
                    <a:cs typeface="Consolas" charset="0"/>
                  </a:rPr>
                  <a:t>add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0x1</a:t>
                </a:r>
              </a:p>
              <a:p>
                <a:r>
                  <a:rPr lang="en-US" sz="1200" dirty="0" err="1">
                    <a:solidFill>
                      <a:schemeClr val="bg2">
                        <a:lumMod val="10000"/>
                      </a:schemeClr>
                    </a:solidFill>
                    <a:latin typeface="Consolas" charset="0"/>
                    <a:ea typeface="Consolas" charset="0"/>
                    <a:cs typeface="Consolas" charset="0"/>
                  </a:rPr>
                  <a:t>shl</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0x4</a:t>
                </a:r>
              </a:p>
              <a:p>
                <a:r>
                  <a:rPr lang="en-US" sz="1200" dirty="0">
                    <a:solidFill>
                      <a:schemeClr val="bg2">
                        <a:lumMod val="10000"/>
                      </a:schemeClr>
                    </a:solidFill>
                    <a:latin typeface="Consolas" charset="0"/>
                    <a:ea typeface="Consolas" charset="0"/>
                    <a:cs typeface="Consolas" charset="0"/>
                  </a:rPr>
                  <a:t>add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[rip+0x467e8b]</a:t>
                </a:r>
              </a:p>
              <a:p>
                <a:r>
                  <a:rPr lang="en-US" sz="1200" dirty="0" err="1">
                    <a:solidFill>
                      <a:schemeClr val="bg2">
                        <a:lumMod val="10000"/>
                      </a:schemeClr>
                    </a:solidFill>
                    <a:latin typeface="Consolas" charset="0"/>
                    <a:ea typeface="Consolas" charset="0"/>
                    <a:cs typeface="Consolas" charset="0"/>
                  </a:rPr>
                  <a:t>mov</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 qword </a:t>
                </a:r>
                <a:r>
                  <a:rPr lang="en-US" sz="1200" dirty="0" err="1">
                    <a:solidFill>
                      <a:schemeClr val="bg2">
                        <a:lumMod val="10000"/>
                      </a:schemeClr>
                    </a:solidFill>
                    <a:latin typeface="Consolas" charset="0"/>
                    <a:ea typeface="Consolas" charset="0"/>
                    <a:cs typeface="Consolas" charset="0"/>
                  </a:rPr>
                  <a:t>ptr</a:t>
                </a:r>
                <a:r>
                  <a:rPr lang="en-US" sz="1200" dirty="0">
                    <a:solidFill>
                      <a:schemeClr val="bg2">
                        <a:lumMod val="10000"/>
                      </a:schemeClr>
                    </a:solidFill>
                    <a:latin typeface="Consolas" charset="0"/>
                    <a:ea typeface="Consolas" charset="0"/>
                    <a:cs typeface="Consolas" charset="0"/>
                  </a:rPr>
                  <a:t> [</a:t>
                </a:r>
                <a:r>
                  <a:rPr lang="en-US" sz="1200" dirty="0" err="1">
                    <a:solidFill>
                      <a:schemeClr val="bg2">
                        <a:lumMod val="10000"/>
                      </a:schemeClr>
                    </a:solidFill>
                    <a:latin typeface="Consolas" charset="0"/>
                    <a:ea typeface="Consolas" charset="0"/>
                    <a:cs typeface="Consolas" charset="0"/>
                  </a:rPr>
                  <a:t>rax</a:t>
                </a:r>
                <a:r>
                  <a:rPr lang="en-US" sz="1200" dirty="0">
                    <a:solidFill>
                      <a:schemeClr val="bg2">
                        <a:lumMod val="10000"/>
                      </a:schemeClr>
                    </a:solidFill>
                    <a:latin typeface="Consolas" charset="0"/>
                    <a:ea typeface="Consolas" charset="0"/>
                    <a:cs typeface="Consolas" charset="0"/>
                  </a:rPr>
                  <a:t>]</a:t>
                </a:r>
              </a:p>
            </p:txBody>
          </p:sp>
          <p:sp>
            <p:nvSpPr>
              <p:cNvPr id="16" name="TextBox 15"/>
              <p:cNvSpPr txBox="1"/>
              <p:nvPr/>
            </p:nvSpPr>
            <p:spPr>
              <a:xfrm>
                <a:off x="5250093" y="4202848"/>
                <a:ext cx="4952151" cy="2092880"/>
              </a:xfrm>
              <a:prstGeom prst="rect">
                <a:avLst/>
              </a:prstGeom>
              <a:noFill/>
            </p:spPr>
            <p:txBody>
              <a:bodyPr wrap="square" rtlCol="0">
                <a:spAutoFit/>
              </a:bodyPr>
              <a:lstStyle/>
              <a:p>
                <a:r>
                  <a:rPr lang="en-US" sz="1200" dirty="0">
                    <a:solidFill>
                      <a:schemeClr val="bg2">
                        <a:lumMod val="10000"/>
                      </a:schemeClr>
                    </a:solidFill>
                    <a:latin typeface="Consolas" charset="0"/>
                    <a:ea typeface="Consolas" charset="0"/>
                    <a:cs typeface="Consolas" charset="0"/>
                  </a:rPr>
                  <a:t>If (mapping model == DIRECT_INTRA)</a:t>
                </a:r>
              </a:p>
              <a:p>
                <a:r>
                  <a:rPr lang="en-US" sz="1200" dirty="0">
                    <a:solidFill>
                      <a:schemeClr val="bg2">
                        <a:lumMod val="10000"/>
                      </a:schemeClr>
                    </a:solidFill>
                    <a:latin typeface="Consolas" charset="0"/>
                    <a:ea typeface="Consolas" charset="0"/>
                    <a:cs typeface="Consolas" charset="0"/>
                  </a:rPr>
                  <a:t>  </a:t>
                </a:r>
              </a:p>
              <a:p>
                <a:r>
                  <a:rPr lang="en-US" sz="1200" dirty="0">
                    <a:solidFill>
                      <a:schemeClr val="bg2">
                        <a:lumMod val="10000"/>
                      </a:schemeClr>
                    </a:solidFill>
                    <a:latin typeface="Consolas" charset="0"/>
                    <a:ea typeface="Consolas" charset="0"/>
                    <a:cs typeface="Consolas" charset="0"/>
                  </a:rPr>
                  <a:t>  Jump to else(not taken)</a:t>
                </a:r>
              </a:p>
              <a:p>
                <a:r>
                  <a:rPr lang="en-US" sz="1200" dirty="0">
                    <a:solidFill>
                      <a:schemeClr val="bg2">
                        <a:lumMod val="10000"/>
                      </a:schemeClr>
                    </a:solidFill>
                    <a:latin typeface="Consolas" charset="0"/>
                    <a:ea typeface="Consolas" charset="0"/>
                    <a:cs typeface="Consolas" charset="0"/>
                  </a:rPr>
                  <a:t>Load rank</a:t>
                </a:r>
              </a:p>
              <a:p>
                <a:r>
                  <a:rPr lang="en-US" sz="1200" dirty="0">
                    <a:solidFill>
                      <a:schemeClr val="bg2">
                        <a:lumMod val="10000"/>
                      </a:schemeClr>
                    </a:solidFill>
                    <a:latin typeface="Consolas" charset="0"/>
                    <a:ea typeface="Consolas" charset="0"/>
                    <a:cs typeface="Consolas" charset="0"/>
                  </a:rPr>
                  <a:t>Calculate the address of rank in AV table</a:t>
                </a:r>
              </a:p>
              <a:p>
                <a:endParaRPr lang="en-US" sz="1200" dirty="0">
                  <a:solidFill>
                    <a:schemeClr val="bg2">
                      <a:lumMod val="10000"/>
                    </a:schemeClr>
                  </a:solidFill>
                  <a:latin typeface="Consolas" charset="0"/>
                  <a:ea typeface="Consolas" charset="0"/>
                  <a:cs typeface="Consolas" charset="0"/>
                </a:endParaRPr>
              </a:p>
              <a:p>
                <a:r>
                  <a:rPr lang="en-US" sz="1200" dirty="0">
                    <a:solidFill>
                      <a:schemeClr val="bg2">
                        <a:lumMod val="10000"/>
                      </a:schemeClr>
                    </a:solidFill>
                    <a:latin typeface="Consolas" charset="0"/>
                    <a:ea typeface="Consolas" charset="0"/>
                    <a:cs typeface="Consolas" charset="0"/>
                  </a:rPr>
                  <a:t>Add the base address of AV table</a:t>
                </a:r>
              </a:p>
              <a:p>
                <a:r>
                  <a:rPr lang="en-US" sz="1200" dirty="0">
                    <a:solidFill>
                      <a:schemeClr val="bg2">
                        <a:lumMod val="10000"/>
                      </a:schemeClr>
                    </a:solidFill>
                    <a:latin typeface="Consolas" charset="0"/>
                    <a:ea typeface="Consolas" charset="0"/>
                    <a:cs typeface="Consolas" charset="0"/>
                  </a:rPr>
                  <a:t>Access AV for the rank</a:t>
                </a:r>
              </a:p>
            </p:txBody>
          </p:sp>
        </p:grpSp>
      </p:grpSp>
      <p:sp>
        <p:nvSpPr>
          <p:cNvPr id="17" name="TextBox 16"/>
          <p:cNvSpPr txBox="1"/>
          <p:nvPr/>
        </p:nvSpPr>
        <p:spPr>
          <a:xfrm>
            <a:off x="672665" y="4627146"/>
            <a:ext cx="763669" cy="346247"/>
          </a:xfrm>
          <a:prstGeom prst="rect">
            <a:avLst/>
          </a:prstGeom>
          <a:noFill/>
        </p:spPr>
        <p:txBody>
          <a:bodyPr wrap="none" lIns="68579" tIns="34289" rIns="68579" bIns="34289" rtlCol="0">
            <a:spAutoFit/>
          </a:bodyPr>
          <a:lstStyle/>
          <a:p>
            <a:r>
              <a:rPr lang="en-US" dirty="0" smtClean="0">
                <a:solidFill>
                  <a:schemeClr val="bg2">
                    <a:lumMod val="10000"/>
                  </a:schemeClr>
                </a:solidFill>
              </a:rPr>
              <a:t>Hybrid</a:t>
            </a:r>
            <a:endParaRPr lang="en-US" dirty="0">
              <a:solidFill>
                <a:schemeClr val="bg2">
                  <a:lumMod val="10000"/>
                </a:schemeClr>
              </a:solidFill>
            </a:endParaRPr>
          </a:p>
        </p:txBody>
      </p:sp>
      <p:cxnSp>
        <p:nvCxnSpPr>
          <p:cNvPr id="18" name="Straight Connector 17"/>
          <p:cNvCxnSpPr/>
          <p:nvPr/>
        </p:nvCxnSpPr>
        <p:spPr>
          <a:xfrm>
            <a:off x="500574" y="4588253"/>
            <a:ext cx="852241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4145" y="2728226"/>
            <a:ext cx="754243" cy="346247"/>
          </a:xfrm>
          <a:prstGeom prst="rect">
            <a:avLst/>
          </a:prstGeom>
          <a:noFill/>
        </p:spPr>
        <p:txBody>
          <a:bodyPr wrap="none" lIns="68579" tIns="34289" rIns="68579" bIns="34289" rtlCol="0">
            <a:spAutoFit/>
          </a:bodyPr>
          <a:lstStyle/>
          <a:p>
            <a:r>
              <a:rPr lang="en-US" dirty="0" smtClean="0">
                <a:solidFill>
                  <a:schemeClr val="bg2">
                    <a:lumMod val="10000"/>
                  </a:schemeClr>
                </a:solidFill>
              </a:rPr>
              <a:t>Switch</a:t>
            </a:r>
            <a:endParaRPr lang="en-US" dirty="0">
              <a:solidFill>
                <a:schemeClr val="bg2">
                  <a:lumMod val="10000"/>
                </a:schemeClr>
              </a:solidFill>
            </a:endParaRPr>
          </a:p>
        </p:txBody>
      </p:sp>
    </p:spTree>
    <p:extLst>
      <p:ext uri="{BB962C8B-B14F-4D97-AF65-F5344CB8AC3E}">
        <p14:creationId xmlns:p14="http://schemas.microsoft.com/office/powerpoint/2010/main" val="548114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Count for Rank-Address Translation</a:t>
            </a:r>
          </a:p>
        </p:txBody>
      </p:sp>
      <p:sp>
        <p:nvSpPr>
          <p:cNvPr id="3" name="Content Placeholder 2"/>
          <p:cNvSpPr>
            <a:spLocks noGrp="1"/>
          </p:cNvSpPr>
          <p:nvPr>
            <p:ph idx="1"/>
          </p:nvPr>
        </p:nvSpPr>
        <p:spPr>
          <a:xfrm>
            <a:off x="457200" y="1143000"/>
            <a:ext cx="4036142" cy="5181600"/>
          </a:xfrm>
        </p:spPr>
        <p:txBody>
          <a:bodyPr/>
          <a:lstStyle/>
          <a:p>
            <a:r>
              <a:rPr lang="en-US" sz="2000" dirty="0"/>
              <a:t>Switch-based Implementation</a:t>
            </a:r>
          </a:p>
          <a:p>
            <a:pPr lvl="1"/>
            <a:r>
              <a:rPr lang="en-US" sz="1800" dirty="0"/>
              <a:t>All model has the same priority</a:t>
            </a:r>
          </a:p>
          <a:p>
            <a:r>
              <a:rPr lang="en-US" sz="2000" dirty="0"/>
              <a:t>Hybrid of If and Switch</a:t>
            </a:r>
          </a:p>
          <a:p>
            <a:pPr lvl="1"/>
            <a:r>
              <a:rPr lang="en-US" sz="1800" dirty="0"/>
              <a:t>Prioritizing DIRECT_INTRA, OFFSET_INTRA, and STRIDE_INTRA</a:t>
            </a:r>
          </a:p>
          <a:p>
            <a:pPr lvl="1"/>
            <a:r>
              <a:rPr lang="en-US" sz="1800" dirty="0"/>
              <a:t>Even higher instruction counts for other models</a:t>
            </a:r>
          </a:p>
          <a:p>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17</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585799280"/>
              </p:ext>
            </p:extLst>
          </p:nvPr>
        </p:nvGraphicFramePr>
        <p:xfrm>
          <a:off x="4968538" y="1623900"/>
          <a:ext cx="3865559" cy="3493770"/>
        </p:xfrm>
        <a:graphic>
          <a:graphicData uri="http://schemas.openxmlformats.org/drawingml/2006/table">
            <a:tbl>
              <a:tblPr firstRow="1" bandRow="1">
                <a:tableStyleId>{5C22544A-7EE6-4342-B048-85BDC9FD1C3A}</a:tableStyleId>
              </a:tblPr>
              <a:tblGrid>
                <a:gridCol w="1597957"/>
                <a:gridCol w="1133801"/>
                <a:gridCol w="1133801"/>
              </a:tblGrid>
              <a:tr h="278130">
                <a:tc>
                  <a:txBody>
                    <a:bodyPr/>
                    <a:lstStyle/>
                    <a:p>
                      <a:endParaRPr lang="en-US" sz="1200" dirty="0"/>
                    </a:p>
                  </a:txBody>
                  <a:tcPr marL="68580" marR="68580" marT="34290" marB="34290"/>
                </a:tc>
                <a:tc>
                  <a:txBody>
                    <a:bodyPr/>
                    <a:lstStyle/>
                    <a:p>
                      <a:r>
                        <a:rPr lang="en-US" sz="1200" dirty="0" smtClean="0"/>
                        <a:t>IC</a:t>
                      </a:r>
                      <a:r>
                        <a:rPr lang="en-US" sz="1200" baseline="0" dirty="0" smtClean="0"/>
                        <a:t> of Switch </a:t>
                      </a:r>
                      <a:r>
                        <a:rPr lang="en-US" sz="1200" baseline="0" dirty="0" err="1" smtClean="0"/>
                        <a:t>Impl</a:t>
                      </a:r>
                      <a:endParaRPr lang="en-US" sz="1200" dirty="0"/>
                    </a:p>
                  </a:txBody>
                  <a:tcPr marL="68580" marR="68580" marT="34290" marB="34290"/>
                </a:tc>
                <a:tc>
                  <a:txBody>
                    <a:bodyPr/>
                    <a:lstStyle/>
                    <a:p>
                      <a:r>
                        <a:rPr lang="en-US" sz="1200" dirty="0" smtClean="0"/>
                        <a:t>IC of Hybrid </a:t>
                      </a:r>
                      <a:r>
                        <a:rPr lang="en-US" sz="1200" dirty="0" err="1" smtClean="0"/>
                        <a:t>Impl</a:t>
                      </a:r>
                      <a:endParaRPr lang="en-US" sz="1200" dirty="0"/>
                    </a:p>
                  </a:txBody>
                  <a:tcPr marL="68580" marR="68580" marT="34290" marB="34290"/>
                </a:tc>
              </a:tr>
              <a:tr h="278130">
                <a:tc>
                  <a:txBody>
                    <a:bodyPr/>
                    <a:lstStyle/>
                    <a:p>
                      <a:r>
                        <a:rPr lang="en-US" sz="1200" dirty="0" smtClean="0"/>
                        <a:t>DIRECT_INTRA</a:t>
                      </a:r>
                      <a:endParaRPr lang="en-US" sz="1200" dirty="0"/>
                    </a:p>
                  </a:txBody>
                  <a:tcPr marL="68580" marR="68580" marT="34290" marB="34290"/>
                </a:tc>
                <a:tc>
                  <a:txBody>
                    <a:bodyPr/>
                    <a:lstStyle/>
                    <a:p>
                      <a:r>
                        <a:rPr lang="en-US" sz="1200" dirty="0" smtClean="0"/>
                        <a:t>9</a:t>
                      </a:r>
                      <a:endParaRPr lang="en-US" sz="1200" dirty="0"/>
                    </a:p>
                  </a:txBody>
                  <a:tcPr marL="68580" marR="68580" marT="34290" marB="34290"/>
                </a:tc>
                <a:tc>
                  <a:txBody>
                    <a:bodyPr/>
                    <a:lstStyle/>
                    <a:p>
                      <a:r>
                        <a:rPr lang="en-US" sz="1200" dirty="0" smtClean="0"/>
                        <a:t>8</a:t>
                      </a:r>
                      <a:endParaRPr lang="en-US" sz="1200" dirty="0"/>
                    </a:p>
                  </a:txBody>
                  <a:tcPr marL="68580" marR="68580" marT="34290" marB="34290"/>
                </a:tc>
              </a:tr>
              <a:tr h="278130">
                <a:tc>
                  <a:txBody>
                    <a:bodyPr/>
                    <a:lstStyle/>
                    <a:p>
                      <a:r>
                        <a:rPr lang="en-US" sz="1200" dirty="0" smtClean="0"/>
                        <a:t>DIRECT</a:t>
                      </a:r>
                      <a:endParaRPr lang="en-US" sz="1200" dirty="0"/>
                    </a:p>
                  </a:txBody>
                  <a:tcPr marL="68580" marR="68580" marT="34290" marB="34290"/>
                </a:tc>
                <a:tc>
                  <a:txBody>
                    <a:bodyPr/>
                    <a:lstStyle/>
                    <a:p>
                      <a:r>
                        <a:rPr lang="en-US" sz="1200" dirty="0" smtClean="0"/>
                        <a:t>11</a:t>
                      </a:r>
                      <a:endParaRPr lang="en-US" sz="1200" dirty="0"/>
                    </a:p>
                  </a:txBody>
                  <a:tcPr marL="68580" marR="68580" marT="34290" marB="34290"/>
                </a:tc>
                <a:tc>
                  <a:txBody>
                    <a:bodyPr/>
                    <a:lstStyle/>
                    <a:p>
                      <a:r>
                        <a:rPr lang="en-US" sz="1200" dirty="0" smtClean="0"/>
                        <a:t>10</a:t>
                      </a:r>
                      <a:endParaRPr lang="en-US" sz="1200" dirty="0"/>
                    </a:p>
                  </a:txBody>
                  <a:tcPr marL="68580" marR="68580" marT="34290" marB="34290"/>
                </a:tc>
              </a:tr>
              <a:tr h="278130">
                <a:tc>
                  <a:txBody>
                    <a:bodyPr/>
                    <a:lstStyle/>
                    <a:p>
                      <a:r>
                        <a:rPr lang="en-US" sz="1200" dirty="0" smtClean="0"/>
                        <a:t>OFFSET_INTRA</a:t>
                      </a:r>
                      <a:endParaRPr lang="en-US" sz="1200" dirty="0"/>
                    </a:p>
                  </a:txBody>
                  <a:tcPr marL="68580" marR="68580" marT="34290" marB="34290"/>
                </a:tc>
                <a:tc>
                  <a:txBody>
                    <a:bodyPr/>
                    <a:lstStyle/>
                    <a:p>
                      <a:r>
                        <a:rPr lang="en-US" sz="1200" dirty="0" smtClean="0"/>
                        <a:t>11</a:t>
                      </a:r>
                      <a:endParaRPr lang="en-US" sz="1200" dirty="0"/>
                    </a:p>
                  </a:txBody>
                  <a:tcPr marL="68580" marR="68580" marT="34290" marB="34290"/>
                </a:tc>
                <a:tc>
                  <a:txBody>
                    <a:bodyPr/>
                    <a:lstStyle/>
                    <a:p>
                      <a:r>
                        <a:rPr lang="en-US" sz="1200" dirty="0" smtClean="0"/>
                        <a:t>12</a:t>
                      </a:r>
                      <a:endParaRPr lang="en-US" sz="1200" dirty="0"/>
                    </a:p>
                  </a:txBody>
                  <a:tcPr marL="68580" marR="68580" marT="34290" marB="34290"/>
                </a:tc>
              </a:tr>
              <a:tr h="278130">
                <a:tc>
                  <a:txBody>
                    <a:bodyPr/>
                    <a:lstStyle/>
                    <a:p>
                      <a:r>
                        <a:rPr lang="en-US" sz="1200" dirty="0" smtClean="0"/>
                        <a:t>OFFSET</a:t>
                      </a:r>
                      <a:endParaRPr lang="en-US" sz="1200" dirty="0"/>
                    </a:p>
                  </a:txBody>
                  <a:tcPr marL="68580" marR="68580" marT="34290" marB="34290"/>
                </a:tc>
                <a:tc>
                  <a:txBody>
                    <a:bodyPr/>
                    <a:lstStyle/>
                    <a:p>
                      <a:r>
                        <a:rPr lang="en-US" sz="1200" dirty="0" smtClean="0"/>
                        <a:t>13</a:t>
                      </a:r>
                      <a:endParaRPr lang="en-US" sz="1200" dirty="0"/>
                    </a:p>
                  </a:txBody>
                  <a:tcPr marL="68580" marR="68580" marT="34290" marB="34290"/>
                </a:tc>
                <a:tc>
                  <a:txBody>
                    <a:bodyPr/>
                    <a:lstStyle/>
                    <a:p>
                      <a:r>
                        <a:rPr lang="en-US" sz="1200" dirty="0" smtClean="0"/>
                        <a:t>14</a:t>
                      </a:r>
                      <a:endParaRPr lang="en-US" sz="1200" dirty="0"/>
                    </a:p>
                  </a:txBody>
                  <a:tcPr marL="68580" marR="68580" marT="34290" marB="34290"/>
                </a:tc>
              </a:tr>
              <a:tr h="278130">
                <a:tc>
                  <a:txBody>
                    <a:bodyPr/>
                    <a:lstStyle/>
                    <a:p>
                      <a:r>
                        <a:rPr lang="en-US" sz="1200" dirty="0" smtClean="0"/>
                        <a:t>STRIDE_INTRA</a:t>
                      </a:r>
                      <a:endParaRPr lang="en-US" sz="1200" dirty="0"/>
                    </a:p>
                  </a:txBody>
                  <a:tcPr marL="68580" marR="68580" marT="34290" marB="34290"/>
                </a:tc>
                <a:tc>
                  <a:txBody>
                    <a:bodyPr/>
                    <a:lstStyle/>
                    <a:p>
                      <a:r>
                        <a:rPr lang="en-US" sz="1200" dirty="0" smtClean="0"/>
                        <a:t>13</a:t>
                      </a:r>
                      <a:endParaRPr lang="en-US" sz="1200" dirty="0"/>
                    </a:p>
                  </a:txBody>
                  <a:tcPr marL="68580" marR="68580" marT="34290" marB="34290"/>
                </a:tc>
                <a:tc>
                  <a:txBody>
                    <a:bodyPr/>
                    <a:lstStyle/>
                    <a:p>
                      <a:r>
                        <a:rPr lang="en-US" sz="1200" dirty="0" smtClean="0"/>
                        <a:t>16</a:t>
                      </a:r>
                      <a:endParaRPr lang="en-US" sz="1200" dirty="0"/>
                    </a:p>
                  </a:txBody>
                  <a:tcPr marL="68580" marR="68580" marT="34290" marB="34290"/>
                </a:tc>
              </a:tr>
              <a:tr h="278130">
                <a:tc>
                  <a:txBody>
                    <a:bodyPr/>
                    <a:lstStyle/>
                    <a:p>
                      <a:r>
                        <a:rPr lang="en-US" sz="1200" dirty="0" smtClean="0"/>
                        <a:t>STRIDE</a:t>
                      </a:r>
                      <a:endParaRPr lang="en-US" sz="1200" dirty="0"/>
                    </a:p>
                  </a:txBody>
                  <a:tcPr marL="68580" marR="68580" marT="34290" marB="34290"/>
                </a:tc>
                <a:tc>
                  <a:txBody>
                    <a:bodyPr/>
                    <a:lstStyle/>
                    <a:p>
                      <a:r>
                        <a:rPr lang="en-US" sz="1200" dirty="0" smtClean="0"/>
                        <a:t>15</a:t>
                      </a:r>
                      <a:endParaRPr lang="en-US" sz="1200" dirty="0"/>
                    </a:p>
                  </a:txBody>
                  <a:tcPr marL="68580" marR="68580" marT="34290" marB="34290"/>
                </a:tc>
                <a:tc>
                  <a:txBody>
                    <a:bodyPr/>
                    <a:lstStyle/>
                    <a:p>
                      <a:r>
                        <a:rPr lang="en-US" sz="1200" dirty="0" smtClean="0"/>
                        <a:t>17</a:t>
                      </a:r>
                      <a:endParaRPr lang="en-US" sz="1200" dirty="0"/>
                    </a:p>
                  </a:txBody>
                  <a:tcPr marL="68580" marR="68580" marT="34290" marB="34290"/>
                </a:tc>
              </a:tr>
              <a:tr h="278130">
                <a:tc>
                  <a:txBody>
                    <a:bodyPr/>
                    <a:lstStyle/>
                    <a:p>
                      <a:r>
                        <a:rPr lang="en-US" sz="1200" dirty="0" smtClean="0"/>
                        <a:t>STRIDE_BLOCK_INTRA</a:t>
                      </a:r>
                      <a:endParaRPr lang="en-US" sz="1200" dirty="0"/>
                    </a:p>
                  </a:txBody>
                  <a:tcPr marL="68580" marR="68580" marT="34290" marB="34290"/>
                </a:tc>
                <a:tc>
                  <a:txBody>
                    <a:bodyPr/>
                    <a:lstStyle/>
                    <a:p>
                      <a:r>
                        <a:rPr lang="en-US" sz="1200" dirty="0" smtClean="0"/>
                        <a:t>20</a:t>
                      </a:r>
                      <a:endParaRPr lang="en-US" sz="1200" dirty="0"/>
                    </a:p>
                  </a:txBody>
                  <a:tcPr marL="68580" marR="68580" marT="34290" marB="34290"/>
                </a:tc>
                <a:tc>
                  <a:txBody>
                    <a:bodyPr/>
                    <a:lstStyle/>
                    <a:p>
                      <a:r>
                        <a:rPr lang="en-US" sz="1200" dirty="0" smtClean="0"/>
                        <a:t>23</a:t>
                      </a:r>
                      <a:endParaRPr lang="en-US" sz="1200" dirty="0"/>
                    </a:p>
                  </a:txBody>
                  <a:tcPr marL="68580" marR="68580" marT="34290" marB="34290"/>
                </a:tc>
              </a:tr>
              <a:tr h="278130">
                <a:tc>
                  <a:txBody>
                    <a:bodyPr/>
                    <a:lstStyle/>
                    <a:p>
                      <a:r>
                        <a:rPr lang="en-US" sz="1200" dirty="0" smtClean="0"/>
                        <a:t>STRIDE_BLOCK</a:t>
                      </a:r>
                      <a:endParaRPr lang="en-US" sz="1200" dirty="0"/>
                    </a:p>
                  </a:txBody>
                  <a:tcPr marL="68580" marR="68580" marT="34290" marB="34290"/>
                </a:tc>
                <a:tc>
                  <a:txBody>
                    <a:bodyPr/>
                    <a:lstStyle/>
                    <a:p>
                      <a:r>
                        <a:rPr lang="en-US" sz="1200" dirty="0" smtClean="0"/>
                        <a:t>22</a:t>
                      </a:r>
                      <a:endParaRPr lang="en-US" sz="1200" dirty="0"/>
                    </a:p>
                  </a:txBody>
                  <a:tcPr marL="68580" marR="68580" marT="34290" marB="34290"/>
                </a:tc>
                <a:tc>
                  <a:txBody>
                    <a:bodyPr/>
                    <a:lstStyle/>
                    <a:p>
                      <a:r>
                        <a:rPr lang="en-US" sz="1200" dirty="0" smtClean="0"/>
                        <a:t>25</a:t>
                      </a:r>
                      <a:endParaRPr lang="en-US" sz="1200" dirty="0"/>
                    </a:p>
                  </a:txBody>
                  <a:tcPr marL="68580" marR="68580" marT="34290" marB="34290"/>
                </a:tc>
              </a:tr>
              <a:tr h="278130">
                <a:tc>
                  <a:txBody>
                    <a:bodyPr/>
                    <a:lstStyle/>
                    <a:p>
                      <a:r>
                        <a:rPr lang="en-US" sz="1200" dirty="0" smtClean="0"/>
                        <a:t>LUT_INTRA</a:t>
                      </a:r>
                      <a:endParaRPr lang="en-US" sz="1200" dirty="0"/>
                    </a:p>
                  </a:txBody>
                  <a:tcPr marL="68580" marR="68580" marT="34290" marB="34290"/>
                </a:tc>
                <a:tc>
                  <a:txBody>
                    <a:bodyPr/>
                    <a:lstStyle/>
                    <a:p>
                      <a:r>
                        <a:rPr lang="en-US" sz="1200" dirty="0" smtClean="0"/>
                        <a:t>1</a:t>
                      </a:r>
                      <a:r>
                        <a:rPr lang="en-US" altLang="zh-CN" sz="1200" dirty="0" smtClean="0"/>
                        <a:t>1</a:t>
                      </a:r>
                      <a:endParaRPr lang="en-US" sz="1200" dirty="0"/>
                    </a:p>
                  </a:txBody>
                  <a:tcPr marL="68580" marR="68580" marT="34290" marB="34290"/>
                </a:tc>
                <a:tc>
                  <a:txBody>
                    <a:bodyPr/>
                    <a:lstStyle/>
                    <a:p>
                      <a:r>
                        <a:rPr lang="en-US" sz="1200" dirty="0" smtClean="0"/>
                        <a:t>1</a:t>
                      </a:r>
                      <a:r>
                        <a:rPr lang="en-US" altLang="zh-CN" sz="1200" dirty="0" smtClean="0"/>
                        <a:t>8</a:t>
                      </a:r>
                      <a:endParaRPr lang="en-US" sz="1200" dirty="0"/>
                    </a:p>
                  </a:txBody>
                  <a:tcPr marL="68580" marR="68580" marT="34290" marB="34290"/>
                </a:tc>
              </a:tr>
              <a:tr h="278130">
                <a:tc>
                  <a:txBody>
                    <a:bodyPr/>
                    <a:lstStyle/>
                    <a:p>
                      <a:r>
                        <a:rPr lang="en-US" sz="1200" dirty="0" smtClean="0"/>
                        <a:t>LUT</a:t>
                      </a:r>
                      <a:endParaRPr lang="en-US" sz="1200" dirty="0"/>
                    </a:p>
                  </a:txBody>
                  <a:tcPr marL="68580" marR="68580" marT="34290" marB="34290"/>
                </a:tc>
                <a:tc>
                  <a:txBody>
                    <a:bodyPr/>
                    <a:lstStyle/>
                    <a:p>
                      <a:r>
                        <a:rPr lang="en-US" sz="1200" dirty="0" smtClean="0"/>
                        <a:t>1</a:t>
                      </a:r>
                      <a:r>
                        <a:rPr lang="en-US" altLang="zh-CN" sz="1200" dirty="0" smtClean="0"/>
                        <a:t>3</a:t>
                      </a:r>
                      <a:endParaRPr lang="en-US" sz="1200" dirty="0"/>
                    </a:p>
                  </a:txBody>
                  <a:tcPr marL="68580" marR="68580" marT="34290" marB="34290"/>
                </a:tc>
                <a:tc>
                  <a:txBody>
                    <a:bodyPr/>
                    <a:lstStyle/>
                    <a:p>
                      <a:r>
                        <a:rPr lang="en-US" altLang="zh-CN" sz="1200" dirty="0" smtClean="0"/>
                        <a:t>20</a:t>
                      </a:r>
                      <a:endParaRPr lang="en-US" sz="1200" dirty="0"/>
                    </a:p>
                  </a:txBody>
                  <a:tcPr marL="68580" marR="68580" marT="34290" marB="34290"/>
                </a:tc>
              </a:tr>
              <a:tr h="278130">
                <a:tc>
                  <a:txBody>
                    <a:bodyPr/>
                    <a:lstStyle/>
                    <a:p>
                      <a:r>
                        <a:rPr lang="en-US" sz="1200" dirty="0" smtClean="0"/>
                        <a:t>MLUT</a:t>
                      </a:r>
                      <a:endParaRPr lang="en-US" sz="1200" dirty="0"/>
                    </a:p>
                  </a:txBody>
                  <a:tcPr marL="68580" marR="68580" marT="34290" marB="34290"/>
                </a:tc>
                <a:tc>
                  <a:txBody>
                    <a:bodyPr/>
                    <a:lstStyle/>
                    <a:p>
                      <a:r>
                        <a:rPr lang="en-US" sz="1200" dirty="0" smtClean="0"/>
                        <a:t>1</a:t>
                      </a:r>
                      <a:r>
                        <a:rPr lang="en-US" altLang="zh-CN" sz="1200" dirty="0" smtClean="0"/>
                        <a:t>5</a:t>
                      </a:r>
                      <a:endParaRPr lang="en-US" sz="1200" dirty="0"/>
                    </a:p>
                  </a:txBody>
                  <a:tcPr marL="68580" marR="68580" marT="34290" marB="34290"/>
                </a:tc>
                <a:tc>
                  <a:txBody>
                    <a:bodyPr/>
                    <a:lstStyle/>
                    <a:p>
                      <a:r>
                        <a:rPr lang="en-US" sz="1200" dirty="0" smtClean="0"/>
                        <a:t>2</a:t>
                      </a:r>
                      <a:r>
                        <a:rPr lang="en-US" altLang="zh-CN" sz="1200" dirty="0" smtClean="0"/>
                        <a:t>2</a:t>
                      </a:r>
                      <a:endParaRPr lang="en-US" sz="1200" dirty="0"/>
                    </a:p>
                  </a:txBody>
                  <a:tcPr marL="68580" marR="68580" marT="34290" marB="34290"/>
                </a:tc>
              </a:tr>
            </a:tbl>
          </a:graphicData>
        </a:graphic>
      </p:graphicFrame>
      <p:sp>
        <p:nvSpPr>
          <p:cNvPr id="7" name="TextBox 6"/>
          <p:cNvSpPr txBox="1"/>
          <p:nvPr/>
        </p:nvSpPr>
        <p:spPr>
          <a:xfrm>
            <a:off x="4771994" y="1143000"/>
            <a:ext cx="4443573" cy="284691"/>
          </a:xfrm>
          <a:prstGeom prst="rect">
            <a:avLst/>
          </a:prstGeom>
          <a:noFill/>
        </p:spPr>
        <p:txBody>
          <a:bodyPr wrap="square" lIns="68579" tIns="34289" rIns="68579" bIns="34289" rtlCol="0">
            <a:spAutoFit/>
          </a:bodyPr>
          <a:lstStyle/>
          <a:p>
            <a:r>
              <a:rPr lang="en-US" sz="1400" dirty="0">
                <a:solidFill>
                  <a:schemeClr val="bg2">
                    <a:lumMod val="10000"/>
                  </a:schemeClr>
                </a:solidFill>
              </a:rPr>
              <a:t>Baseline: Rank-Address Translation in CH3 is </a:t>
            </a:r>
            <a:r>
              <a:rPr lang="en-US" sz="1400" b="1" dirty="0">
                <a:solidFill>
                  <a:schemeClr val="bg2">
                    <a:lumMod val="10000"/>
                  </a:schemeClr>
                </a:solidFill>
              </a:rPr>
              <a:t>7 instructions</a:t>
            </a:r>
          </a:p>
        </p:txBody>
      </p:sp>
    </p:spTree>
    <p:extLst>
      <p:ext uri="{BB962C8B-B14F-4D97-AF65-F5344CB8AC3E}">
        <p14:creationId xmlns:p14="http://schemas.microsoft.com/office/powerpoint/2010/main" val="53394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Performance </a:t>
            </a:r>
            <a:r>
              <a:rPr lang="en-US" dirty="0" smtClean="0"/>
              <a:t>Analysis</a:t>
            </a:r>
            <a:r>
              <a:rPr lang="en-US" altLang="zh-CN" dirty="0" smtClean="0"/>
              <a:t>:</a:t>
            </a:r>
            <a:r>
              <a:rPr lang="zh-CN" altLang="en-US" dirty="0" smtClean="0"/>
              <a:t> </a:t>
            </a:r>
            <a:r>
              <a:rPr lang="en-US" altLang="zh-CN" dirty="0" smtClean="0"/>
              <a:t>Improvement</a:t>
            </a:r>
            <a:r>
              <a:rPr lang="zh-CN" altLang="en-US" dirty="0" smtClean="0"/>
              <a:t> </a:t>
            </a:r>
            <a:r>
              <a:rPr lang="en-US" altLang="zh-CN" dirty="0" smtClean="0"/>
              <a:t>on</a:t>
            </a:r>
            <a:r>
              <a:rPr lang="zh-CN" altLang="en-US" dirty="0" smtClean="0"/>
              <a:t> </a:t>
            </a:r>
            <a:r>
              <a:rPr lang="en-US" altLang="zh-CN" dirty="0" smtClean="0"/>
              <a:t>Issuing</a:t>
            </a:r>
            <a:r>
              <a:rPr lang="zh-CN" altLang="en-US" dirty="0" smtClean="0"/>
              <a:t> </a:t>
            </a:r>
            <a:r>
              <a:rPr lang="en-US" altLang="zh-CN" dirty="0" smtClean="0"/>
              <a:t>Rate</a:t>
            </a:r>
            <a:endParaRPr lang="en-US" dirty="0"/>
          </a:p>
        </p:txBody>
      </p:sp>
      <p:sp>
        <p:nvSpPr>
          <p:cNvPr id="3" name="Content Placeholder 2"/>
          <p:cNvSpPr>
            <a:spLocks noGrp="1"/>
          </p:cNvSpPr>
          <p:nvPr>
            <p:ph idx="1"/>
          </p:nvPr>
        </p:nvSpPr>
        <p:spPr>
          <a:xfrm>
            <a:off x="457200" y="1143000"/>
            <a:ext cx="8229600" cy="1354394"/>
          </a:xfrm>
        </p:spPr>
        <p:txBody>
          <a:bodyPr/>
          <a:lstStyle/>
          <a:p>
            <a:r>
              <a:rPr lang="en-US" dirty="0"/>
              <a:t>Issuing </a:t>
            </a:r>
            <a:r>
              <a:rPr lang="en-US" dirty="0" err="1"/>
              <a:t>MPI_Put</a:t>
            </a:r>
            <a:r>
              <a:rPr lang="en-US" dirty="0"/>
              <a:t> in loop without actual sending </a:t>
            </a:r>
            <a:r>
              <a:rPr lang="en-US" dirty="0" smtClean="0"/>
              <a:t>data</a:t>
            </a:r>
            <a:r>
              <a:rPr lang="zh-CN" altLang="en-US" dirty="0" smtClean="0"/>
              <a:t> </a:t>
            </a:r>
            <a:r>
              <a:rPr lang="en-US" altLang="zh-CN" dirty="0" smtClean="0"/>
              <a:t>(bypassing</a:t>
            </a:r>
            <a:r>
              <a:rPr lang="zh-CN" altLang="en-US" dirty="0" smtClean="0"/>
              <a:t> </a:t>
            </a:r>
            <a:r>
              <a:rPr lang="en-US" altLang="zh-CN" dirty="0" smtClean="0"/>
              <a:t>network)</a:t>
            </a:r>
            <a:endParaRPr lang="en-US" dirty="0"/>
          </a:p>
          <a:p>
            <a:r>
              <a:rPr lang="en-US" dirty="0"/>
              <a:t>Theoretical maximum performance</a:t>
            </a:r>
          </a:p>
          <a:p>
            <a:r>
              <a:rPr lang="en-US" altLang="zh-CN" dirty="0" smtClean="0"/>
              <a:t>On</a:t>
            </a:r>
            <a:r>
              <a:rPr lang="zh-CN" altLang="en-US" dirty="0" smtClean="0"/>
              <a:t> </a:t>
            </a:r>
            <a:r>
              <a:rPr lang="en-US" altLang="zh-CN" dirty="0" smtClean="0"/>
              <a:t>LCRC</a:t>
            </a:r>
            <a:r>
              <a:rPr lang="zh-CN" altLang="en-US" dirty="0" smtClean="0"/>
              <a:t> </a:t>
            </a:r>
            <a:r>
              <a:rPr lang="en-US" altLang="zh-CN" dirty="0" smtClean="0"/>
              <a:t>Blues,</a:t>
            </a:r>
            <a:r>
              <a:rPr lang="zh-CN" altLang="en-US" dirty="0" smtClean="0"/>
              <a:t> </a:t>
            </a:r>
            <a:r>
              <a:rPr lang="en-US" dirty="0" smtClean="0"/>
              <a:t>CPU </a:t>
            </a:r>
            <a:r>
              <a:rPr lang="en-US" dirty="0"/>
              <a:t>frequency is </a:t>
            </a:r>
            <a:r>
              <a:rPr lang="en-US" dirty="0" smtClean="0"/>
              <a:t>2.</a:t>
            </a:r>
            <a:r>
              <a:rPr lang="en-US" altLang="zh-CN" dirty="0" smtClean="0"/>
              <a:t>6</a:t>
            </a:r>
            <a:r>
              <a:rPr lang="en-US" dirty="0" smtClean="0"/>
              <a:t> </a:t>
            </a:r>
            <a:r>
              <a:rPr lang="en-US" dirty="0"/>
              <a:t>GHz, processes are bind to </a:t>
            </a:r>
            <a:r>
              <a:rPr lang="en-US" dirty="0" smtClean="0"/>
              <a:t>cores</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18</a:t>
            </a:fld>
            <a:endParaRPr lang="en-US"/>
          </a:p>
        </p:txBody>
      </p:sp>
      <p:graphicFrame>
        <p:nvGraphicFramePr>
          <p:cNvPr id="6" name="Content Placeholder 6"/>
          <p:cNvGraphicFramePr>
            <a:graphicFrameLocks/>
          </p:cNvGraphicFramePr>
          <p:nvPr>
            <p:extLst>
              <p:ext uri="{D42A27DB-BD31-4B8C-83A1-F6EECF244321}">
                <p14:modId xmlns:p14="http://schemas.microsoft.com/office/powerpoint/2010/main" val="108956043"/>
              </p:ext>
            </p:extLst>
          </p:nvPr>
        </p:nvGraphicFramePr>
        <p:xfrm>
          <a:off x="390525" y="2573594"/>
          <a:ext cx="8372475" cy="2681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5371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L1D</a:t>
            </a:r>
            <a:r>
              <a:rPr lang="zh-CN" altLang="en-US" dirty="0" smtClean="0"/>
              <a:t> </a:t>
            </a:r>
            <a:r>
              <a:rPr lang="en-US" altLang="zh-CN" dirty="0" smtClean="0"/>
              <a:t>Cache</a:t>
            </a:r>
            <a:r>
              <a:rPr lang="zh-CN" altLang="en-US" dirty="0" smtClean="0"/>
              <a:t> </a:t>
            </a:r>
            <a:r>
              <a:rPr lang="en-US" altLang="zh-CN" dirty="0" smtClean="0"/>
              <a:t>Misses</a:t>
            </a:r>
            <a:endParaRPr lang="en-US" dirty="0"/>
          </a:p>
        </p:txBody>
      </p:sp>
      <p:sp>
        <p:nvSpPr>
          <p:cNvPr id="3" name="Content Placeholder 2"/>
          <p:cNvSpPr>
            <a:spLocks noGrp="1"/>
          </p:cNvSpPr>
          <p:nvPr>
            <p:ph idx="1"/>
          </p:nvPr>
        </p:nvSpPr>
        <p:spPr>
          <a:xfrm>
            <a:off x="457200" y="1143000"/>
            <a:ext cx="8229600" cy="1806677"/>
          </a:xfrm>
        </p:spPr>
        <p:txBody>
          <a:bodyPr/>
          <a:lstStyle/>
          <a:p>
            <a:r>
              <a:rPr lang="en-US" dirty="0"/>
              <a:t>Compressing VC structure reduces the cache misses during communication</a:t>
            </a:r>
          </a:p>
          <a:p>
            <a:r>
              <a:rPr lang="en-US" dirty="0"/>
              <a:t>Deduction in L1D cache misses compensated the overhead of additional </a:t>
            </a:r>
            <a:r>
              <a:rPr lang="en-US" dirty="0" smtClean="0"/>
              <a:t>instructions</a:t>
            </a:r>
          </a:p>
          <a:p>
            <a:r>
              <a:rPr lang="en-US" altLang="zh-CN" dirty="0" smtClean="0"/>
              <a:t>Measured</a:t>
            </a:r>
            <a:r>
              <a:rPr lang="zh-CN" altLang="en-US" dirty="0" smtClean="0"/>
              <a:t> </a:t>
            </a:r>
            <a:r>
              <a:rPr lang="en-US" altLang="zh-CN" dirty="0" smtClean="0"/>
              <a:t>with</a:t>
            </a:r>
            <a:r>
              <a:rPr lang="zh-CN" altLang="en-US" dirty="0" smtClean="0"/>
              <a:t> </a:t>
            </a:r>
            <a:r>
              <a:rPr lang="en-US" altLang="zh-CN" dirty="0" smtClean="0"/>
              <a:t>PAPI</a:t>
            </a:r>
            <a:r>
              <a:rPr lang="zh-CN" altLang="en-US" dirty="0" smtClean="0"/>
              <a:t> </a:t>
            </a:r>
            <a:r>
              <a:rPr lang="en-US" altLang="zh-CN" dirty="0" smtClean="0"/>
              <a:t>on</a:t>
            </a:r>
            <a:r>
              <a:rPr lang="zh-CN" altLang="en-US" dirty="0" smtClean="0"/>
              <a:t> </a:t>
            </a:r>
            <a:r>
              <a:rPr lang="en-US" altLang="zh-CN" dirty="0" smtClean="0"/>
              <a:t>LRCR</a:t>
            </a:r>
            <a:r>
              <a:rPr lang="zh-CN" altLang="en-US" dirty="0" smtClean="0"/>
              <a:t> </a:t>
            </a:r>
            <a:r>
              <a:rPr lang="en-US" altLang="zh-CN" dirty="0" smtClean="0"/>
              <a:t>Blues</a:t>
            </a:r>
            <a:endParaRPr lang="en-US" dirty="0"/>
          </a:p>
          <a:p>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19</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1934993815"/>
              </p:ext>
            </p:extLst>
          </p:nvPr>
        </p:nvGraphicFramePr>
        <p:xfrm>
          <a:off x="1863058" y="2802194"/>
          <a:ext cx="5417884" cy="34541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4708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Acknowledgement</a:t>
            </a:r>
            <a:r>
              <a:rPr lang="zh-CN" altLang="en-US" dirty="0" smtClean="0"/>
              <a:t> </a:t>
            </a:r>
            <a:r>
              <a:rPr lang="en-US" altLang="zh-CN" dirty="0" smtClean="0"/>
              <a:t>and</a:t>
            </a:r>
            <a:r>
              <a:rPr lang="zh-CN" altLang="en-US" dirty="0" smtClean="0"/>
              <a:t> </a:t>
            </a:r>
            <a:r>
              <a:rPr lang="en-US" altLang="zh-CN" dirty="0" smtClean="0"/>
              <a:t>Disclaimer</a:t>
            </a:r>
            <a:endParaRPr lang="en-US" dirty="0"/>
          </a:p>
        </p:txBody>
      </p:sp>
      <p:sp>
        <p:nvSpPr>
          <p:cNvPr id="3" name="Content Placeholder 2"/>
          <p:cNvSpPr>
            <a:spLocks noGrp="1"/>
          </p:cNvSpPr>
          <p:nvPr>
            <p:ph idx="1"/>
          </p:nvPr>
        </p:nvSpPr>
        <p:spPr/>
        <p:txBody>
          <a:bodyPr/>
          <a:lstStyle/>
          <a:p>
            <a:r>
              <a:rPr lang="en-US" sz="1400" dirty="0"/>
              <a:t>This work is supported by the U.S. Department of Energy, Office of Science, under contract number DE-AC02-06CH11357. This research used Blues, a high-performance computing cluster operated by the Laboratory Computing Resource Center at Argonne National Laboratory. This research used resources of the Argonne Leadership Computing Facility, which is a DOE Office of Science User Facility.</a:t>
            </a:r>
          </a:p>
          <a:p>
            <a:endParaRPr lang="en-US" sz="1200" dirty="0" smtClean="0"/>
          </a:p>
          <a:p>
            <a:endParaRPr lang="en-US" sz="1200" dirty="0"/>
          </a:p>
          <a:p>
            <a:r>
              <a:rPr lang="en-US" sz="1400" dirty="0" smtClean="0"/>
              <a:t>Disclaimer</a:t>
            </a:r>
            <a:r>
              <a:rPr lang="en-US" sz="1400" dirty="0"/>
              <a:t>: Optimization Notice: 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Software and workloads used in performance tests may have been optimized for performance only on Intel microprocessors. Performance tests, such as </a:t>
            </a:r>
            <a:r>
              <a:rPr lang="en-US" sz="1400" dirty="0" err="1"/>
              <a:t>SYSmark</a:t>
            </a:r>
            <a:r>
              <a:rPr lang="en-US" sz="1400" dirty="0"/>
              <a:t> and </a:t>
            </a:r>
            <a:r>
              <a:rPr lang="en-US" sz="1400" dirty="0" err="1"/>
              <a:t>MobileMark</a:t>
            </a:r>
            <a:r>
              <a:rPr lang="en-US" sz="1400" dirty="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1400" dirty="0" err="1"/>
              <a:t>www.intel.com</a:t>
            </a:r>
            <a:r>
              <a:rPr lang="en-US" sz="1400" dirty="0"/>
              <a:t>/benchmarks. Notice Revision #20110804</a:t>
            </a:r>
          </a:p>
          <a:p>
            <a:endParaRPr lang="en-US" sz="1200"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2</a:t>
            </a:fld>
            <a:endParaRPr lang="en-US"/>
          </a:p>
        </p:txBody>
      </p:sp>
    </p:spTree>
    <p:extLst>
      <p:ext uri="{BB962C8B-B14F-4D97-AF65-F5344CB8AC3E}">
        <p14:creationId xmlns:p14="http://schemas.microsoft.com/office/powerpoint/2010/main" val="1685701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MPI_Put</a:t>
            </a:r>
            <a:r>
              <a:rPr lang="zh-CN" altLang="en-US" dirty="0" smtClean="0"/>
              <a:t> </a:t>
            </a:r>
            <a:r>
              <a:rPr lang="en-US" altLang="zh-CN" dirty="0" smtClean="0"/>
              <a:t>Issuing</a:t>
            </a:r>
            <a:r>
              <a:rPr lang="zh-CN" altLang="en-US" dirty="0" smtClean="0"/>
              <a:t> </a:t>
            </a:r>
            <a:r>
              <a:rPr lang="en-US" altLang="zh-CN" dirty="0" smtClean="0"/>
              <a:t>Rate</a:t>
            </a:r>
            <a:r>
              <a:rPr lang="zh-CN" altLang="en-US" dirty="0" smtClean="0"/>
              <a:t> </a:t>
            </a:r>
            <a:r>
              <a:rPr lang="en-US" altLang="zh-CN" dirty="0" smtClean="0"/>
              <a:t>on</a:t>
            </a:r>
            <a:r>
              <a:rPr lang="zh-CN" altLang="en-US" dirty="0" smtClean="0"/>
              <a:t> </a:t>
            </a:r>
            <a:r>
              <a:rPr lang="en-US" altLang="zh-CN" dirty="0" smtClean="0"/>
              <a:t>Real</a:t>
            </a:r>
            <a:r>
              <a:rPr lang="zh-CN" altLang="en-US" dirty="0" smtClean="0"/>
              <a:t> </a:t>
            </a:r>
            <a:r>
              <a:rPr lang="en-US" altLang="zh-CN" dirty="0" smtClean="0"/>
              <a:t>Network</a:t>
            </a:r>
            <a:endParaRPr lang="en-US" dirty="0"/>
          </a:p>
        </p:txBody>
      </p:sp>
      <p:sp>
        <p:nvSpPr>
          <p:cNvPr id="3" name="Content Placeholder 2"/>
          <p:cNvSpPr>
            <a:spLocks noGrp="1"/>
          </p:cNvSpPr>
          <p:nvPr>
            <p:ph idx="1"/>
          </p:nvPr>
        </p:nvSpPr>
        <p:spPr>
          <a:xfrm>
            <a:off x="457200" y="1143000"/>
            <a:ext cx="8229600" cy="1315065"/>
          </a:xfrm>
        </p:spPr>
        <p:txBody>
          <a:bodyPr/>
          <a:lstStyle/>
          <a:p>
            <a:r>
              <a:rPr lang="en-US" dirty="0"/>
              <a:t>Issuing </a:t>
            </a:r>
            <a:r>
              <a:rPr lang="en-US" dirty="0" err="1"/>
              <a:t>MPI_Put</a:t>
            </a:r>
            <a:r>
              <a:rPr lang="en-US" dirty="0"/>
              <a:t> in </a:t>
            </a:r>
            <a:r>
              <a:rPr lang="en-US" dirty="0" smtClean="0"/>
              <a:t>loop</a:t>
            </a:r>
            <a:endParaRPr lang="en-US" dirty="0"/>
          </a:p>
          <a:p>
            <a:r>
              <a:rPr lang="en-US" altLang="zh-CN" dirty="0" smtClean="0"/>
              <a:t>On</a:t>
            </a:r>
            <a:r>
              <a:rPr lang="zh-CN" altLang="en-US" dirty="0" smtClean="0"/>
              <a:t> </a:t>
            </a:r>
            <a:r>
              <a:rPr lang="en-US" altLang="zh-CN" dirty="0"/>
              <a:t>LCRC</a:t>
            </a:r>
            <a:r>
              <a:rPr lang="zh-CN" altLang="en-US" dirty="0"/>
              <a:t> </a:t>
            </a:r>
            <a:r>
              <a:rPr lang="en-US" altLang="zh-CN" dirty="0"/>
              <a:t>Blues,</a:t>
            </a:r>
            <a:r>
              <a:rPr lang="zh-CN" altLang="en-US" dirty="0"/>
              <a:t> </a:t>
            </a:r>
            <a:r>
              <a:rPr lang="en-US" dirty="0"/>
              <a:t>CPU frequency is 2.</a:t>
            </a:r>
            <a:r>
              <a:rPr lang="en-US" altLang="zh-CN" dirty="0"/>
              <a:t>6</a:t>
            </a:r>
            <a:r>
              <a:rPr lang="en-US" dirty="0"/>
              <a:t> GHz, processes are bind to </a:t>
            </a:r>
            <a:r>
              <a:rPr lang="en-US" dirty="0" smtClean="0"/>
              <a:t>cores</a:t>
            </a:r>
            <a:r>
              <a:rPr lang="en-US" altLang="zh-CN" dirty="0" smtClean="0"/>
              <a:t>,</a:t>
            </a:r>
            <a:r>
              <a:rPr lang="zh-CN" altLang="en-US" dirty="0" smtClean="0"/>
              <a:t> </a:t>
            </a:r>
            <a:r>
              <a:rPr lang="en-US" altLang="zh-CN" dirty="0" err="1" smtClean="0"/>
              <a:t>Qlogic</a:t>
            </a:r>
            <a:r>
              <a:rPr lang="zh-CN" altLang="en-US" dirty="0" smtClean="0"/>
              <a:t> </a:t>
            </a:r>
            <a:r>
              <a:rPr lang="en-US" altLang="zh-CN" dirty="0" err="1" smtClean="0"/>
              <a:t>Infiniband</a:t>
            </a:r>
            <a:r>
              <a:rPr lang="zh-CN" altLang="en-US" dirty="0" smtClean="0"/>
              <a:t> </a:t>
            </a:r>
            <a:r>
              <a:rPr lang="en-US" altLang="zh-CN" dirty="0" smtClean="0"/>
              <a:t>QDR</a:t>
            </a:r>
            <a:r>
              <a:rPr lang="zh-CN" altLang="en-US" dirty="0" smtClean="0"/>
              <a:t> </a:t>
            </a:r>
            <a:r>
              <a:rPr lang="en-US" altLang="zh-CN" dirty="0" smtClean="0"/>
              <a:t>40Gbps</a:t>
            </a:r>
            <a:endParaRPr lang="en-US" dirty="0"/>
          </a:p>
          <a:p>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20</a:t>
            </a:fld>
            <a:endParaRPr lang="en-US"/>
          </a:p>
        </p:txBody>
      </p:sp>
      <p:graphicFrame>
        <p:nvGraphicFramePr>
          <p:cNvPr id="6" name="Content Placeholder 6"/>
          <p:cNvGraphicFramePr>
            <a:graphicFrameLocks/>
          </p:cNvGraphicFramePr>
          <p:nvPr>
            <p:extLst>
              <p:ext uri="{D42A27DB-BD31-4B8C-83A1-F6EECF244321}">
                <p14:modId xmlns:p14="http://schemas.microsoft.com/office/powerpoint/2010/main" val="2096182184"/>
              </p:ext>
            </p:extLst>
          </p:nvPr>
        </p:nvGraphicFramePr>
        <p:xfrm>
          <a:off x="457200" y="2534265"/>
          <a:ext cx="8372475" cy="2681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0788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Nek5000</a:t>
            </a:r>
            <a:endParaRPr lang="en-US" dirty="0"/>
          </a:p>
        </p:txBody>
      </p:sp>
      <p:sp>
        <p:nvSpPr>
          <p:cNvPr id="3" name="Content Placeholder 2"/>
          <p:cNvSpPr>
            <a:spLocks noGrp="1"/>
          </p:cNvSpPr>
          <p:nvPr>
            <p:ph idx="1"/>
          </p:nvPr>
        </p:nvSpPr>
        <p:spPr>
          <a:xfrm>
            <a:off x="457200" y="1143000"/>
            <a:ext cx="8229600" cy="882445"/>
          </a:xfrm>
        </p:spPr>
        <p:txBody>
          <a:bodyPr/>
          <a:lstStyle/>
          <a:p>
            <a:r>
              <a:rPr lang="en-US" altLang="zh-CN" dirty="0"/>
              <a:t>Medium</a:t>
            </a:r>
            <a:r>
              <a:rPr lang="zh-CN" altLang="en-US" dirty="0"/>
              <a:t> </a:t>
            </a:r>
            <a:r>
              <a:rPr lang="en-US" altLang="zh-CN" dirty="0"/>
              <a:t>and</a:t>
            </a:r>
            <a:r>
              <a:rPr lang="zh-CN" altLang="en-US" dirty="0"/>
              <a:t> </a:t>
            </a:r>
            <a:r>
              <a:rPr lang="en-US" altLang="zh-CN" dirty="0"/>
              <a:t>Large</a:t>
            </a:r>
            <a:r>
              <a:rPr lang="zh-CN" altLang="en-US" dirty="0"/>
              <a:t> </a:t>
            </a:r>
            <a:r>
              <a:rPr lang="en-US" altLang="zh-CN" dirty="0"/>
              <a:t>test</a:t>
            </a:r>
            <a:r>
              <a:rPr lang="zh-CN" altLang="en-US" dirty="0"/>
              <a:t> </a:t>
            </a:r>
            <a:r>
              <a:rPr lang="en-US" altLang="zh-CN" dirty="0" smtClean="0"/>
              <a:t>case</a:t>
            </a:r>
            <a:r>
              <a:rPr lang="zh-CN" altLang="en-US" dirty="0" smtClean="0"/>
              <a:t> </a:t>
            </a:r>
            <a:r>
              <a:rPr lang="en-US" altLang="zh-CN" dirty="0" smtClean="0"/>
              <a:t>for</a:t>
            </a:r>
            <a:r>
              <a:rPr lang="zh-CN" altLang="en-US" dirty="0" smtClean="0"/>
              <a:t> </a:t>
            </a:r>
            <a:r>
              <a:rPr lang="en-US" altLang="zh-CN" dirty="0" smtClean="0"/>
              <a:t>Nek5000</a:t>
            </a:r>
            <a:endParaRPr lang="en-US" altLang="zh-CN" dirty="0"/>
          </a:p>
          <a:p>
            <a:r>
              <a:rPr lang="en-US" altLang="zh-CN" dirty="0"/>
              <a:t>On</a:t>
            </a:r>
            <a:r>
              <a:rPr lang="zh-CN" altLang="en-US" dirty="0"/>
              <a:t> </a:t>
            </a:r>
            <a:r>
              <a:rPr lang="en-US" altLang="zh-CN" dirty="0"/>
              <a:t>Mira</a:t>
            </a:r>
            <a:r>
              <a:rPr lang="zh-CN" altLang="en-US" dirty="0"/>
              <a:t> </a:t>
            </a:r>
            <a:r>
              <a:rPr lang="en-US" altLang="zh-CN" dirty="0"/>
              <a:t>with</a:t>
            </a:r>
            <a:r>
              <a:rPr lang="zh-CN" altLang="en-US" dirty="0"/>
              <a:t> </a:t>
            </a:r>
            <a:r>
              <a:rPr lang="en-US" altLang="zh-CN" dirty="0"/>
              <a:t>512K</a:t>
            </a:r>
            <a:r>
              <a:rPr lang="zh-CN" altLang="en-US" dirty="0"/>
              <a:t> </a:t>
            </a:r>
            <a:r>
              <a:rPr lang="en-US" altLang="zh-CN" dirty="0"/>
              <a:t>procs</a:t>
            </a:r>
            <a:endParaRPr lang="en-US" dirty="0"/>
          </a:p>
          <a:p>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21</a:t>
            </a:fld>
            <a:endParaRPr lang="en-US"/>
          </a:p>
        </p:txBody>
      </p:sp>
      <p:graphicFrame>
        <p:nvGraphicFramePr>
          <p:cNvPr id="6" name="Chart 5"/>
          <p:cNvGraphicFramePr/>
          <p:nvPr>
            <p:extLst>
              <p:ext uri="{D42A27DB-BD31-4B8C-83A1-F6EECF244321}">
                <p14:modId xmlns:p14="http://schemas.microsoft.com/office/powerpoint/2010/main" val="1064737453"/>
              </p:ext>
            </p:extLst>
          </p:nvPr>
        </p:nvGraphicFramePr>
        <p:xfrm>
          <a:off x="1524000" y="2733367"/>
          <a:ext cx="6096000" cy="36228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182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en-US" dirty="0"/>
          </a:p>
        </p:txBody>
      </p:sp>
      <p:sp>
        <p:nvSpPr>
          <p:cNvPr id="3" name="Content Placeholder 2"/>
          <p:cNvSpPr>
            <a:spLocks noGrp="1"/>
          </p:cNvSpPr>
          <p:nvPr>
            <p:ph idx="1"/>
          </p:nvPr>
        </p:nvSpPr>
        <p:spPr/>
        <p:txBody>
          <a:bodyPr/>
          <a:lstStyle/>
          <a:p>
            <a:r>
              <a:rPr lang="en-US" altLang="zh-CN" dirty="0" smtClean="0"/>
              <a:t>AV-</a:t>
            </a:r>
            <a:r>
              <a:rPr lang="en-US" altLang="zh-CN" dirty="0" err="1" smtClean="0"/>
              <a:t>Rankmap</a:t>
            </a:r>
            <a:r>
              <a:rPr lang="zh-CN" altLang="en-US" dirty="0" smtClean="0"/>
              <a:t> </a:t>
            </a:r>
            <a:r>
              <a:rPr lang="en-US" altLang="zh-CN" dirty="0" smtClean="0"/>
              <a:t>reduces</a:t>
            </a:r>
            <a:r>
              <a:rPr lang="zh-CN" altLang="en-US" dirty="0" smtClean="0"/>
              <a:t> </a:t>
            </a:r>
            <a:r>
              <a:rPr lang="en-US" altLang="zh-CN" dirty="0" smtClean="0"/>
              <a:t>memory</a:t>
            </a:r>
            <a:r>
              <a:rPr lang="zh-CN" altLang="en-US" dirty="0" smtClean="0"/>
              <a:t> </a:t>
            </a:r>
            <a:r>
              <a:rPr lang="en-US" altLang="zh-CN" dirty="0" smtClean="0"/>
              <a:t>usage</a:t>
            </a:r>
            <a:r>
              <a:rPr lang="zh-CN" altLang="en-US" dirty="0" smtClean="0"/>
              <a:t> </a:t>
            </a:r>
            <a:r>
              <a:rPr lang="en-US" altLang="zh-CN" dirty="0" smtClean="0"/>
              <a:t>without</a:t>
            </a:r>
            <a:r>
              <a:rPr lang="zh-CN" altLang="en-US" dirty="0" smtClean="0"/>
              <a:t> </a:t>
            </a:r>
            <a:r>
              <a:rPr lang="en-US" altLang="zh-CN" dirty="0" smtClean="0"/>
              <a:t>adding</a:t>
            </a:r>
            <a:r>
              <a:rPr lang="zh-CN" altLang="en-US" dirty="0" smtClean="0"/>
              <a:t> </a:t>
            </a:r>
            <a:r>
              <a:rPr lang="en-US" altLang="zh-CN" dirty="0" smtClean="0"/>
              <a:t>performance</a:t>
            </a:r>
            <a:r>
              <a:rPr lang="zh-CN" altLang="en-US" dirty="0" smtClean="0"/>
              <a:t> </a:t>
            </a:r>
            <a:r>
              <a:rPr lang="en-US" altLang="zh-CN" dirty="0" smtClean="0"/>
              <a:t>overhead</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communication</a:t>
            </a:r>
            <a:r>
              <a:rPr lang="zh-CN" altLang="en-US" dirty="0" smtClean="0"/>
              <a:t> </a:t>
            </a:r>
            <a:r>
              <a:rPr lang="en-US" altLang="zh-CN" dirty="0" smtClean="0"/>
              <a:t>path</a:t>
            </a:r>
          </a:p>
          <a:p>
            <a:r>
              <a:rPr lang="en-US" altLang="zh-CN" dirty="0" smtClean="0"/>
              <a:t>Effective</a:t>
            </a:r>
            <a:r>
              <a:rPr lang="zh-CN" altLang="en-US" dirty="0" smtClean="0"/>
              <a:t> </a:t>
            </a:r>
            <a:r>
              <a:rPr lang="en-US" altLang="zh-CN" dirty="0" smtClean="0"/>
              <a:t>for</a:t>
            </a:r>
            <a:r>
              <a:rPr lang="zh-CN" altLang="en-US" dirty="0" smtClean="0"/>
              <a:t> </a:t>
            </a:r>
            <a:r>
              <a:rPr lang="en-US" altLang="zh-CN" dirty="0" smtClean="0"/>
              <a:t>most</a:t>
            </a:r>
            <a:r>
              <a:rPr lang="zh-CN" altLang="en-US" dirty="0" smtClean="0"/>
              <a:t> </a:t>
            </a:r>
            <a:r>
              <a:rPr lang="en-US" altLang="zh-CN" dirty="0" smtClean="0"/>
              <a:t>common</a:t>
            </a:r>
            <a:r>
              <a:rPr lang="zh-CN" altLang="en-US" dirty="0" smtClean="0"/>
              <a:t> </a:t>
            </a:r>
            <a:r>
              <a:rPr lang="en-US" altLang="zh-CN" dirty="0" smtClean="0"/>
              <a:t>use</a:t>
            </a:r>
            <a:r>
              <a:rPr lang="zh-CN" altLang="en-US" dirty="0" smtClean="0"/>
              <a:t> </a:t>
            </a:r>
            <a:r>
              <a:rPr lang="en-US" altLang="zh-CN" dirty="0" smtClean="0"/>
              <a:t>cases</a:t>
            </a:r>
            <a:endParaRPr lang="en-US" altLang="zh-CN" dirty="0"/>
          </a:p>
          <a:p>
            <a:r>
              <a:rPr lang="en-US" altLang="zh-CN" dirty="0" smtClean="0"/>
              <a:t>Available</a:t>
            </a:r>
            <a:r>
              <a:rPr lang="zh-CN" altLang="en-US" dirty="0" smtClean="0"/>
              <a:t> </a:t>
            </a:r>
            <a:r>
              <a:rPr lang="en-US" altLang="zh-CN" dirty="0" smtClean="0"/>
              <a:t>in</a:t>
            </a:r>
            <a:r>
              <a:rPr lang="zh-CN" altLang="en-US" dirty="0" smtClean="0"/>
              <a:t> </a:t>
            </a:r>
            <a:r>
              <a:rPr lang="en-US" altLang="zh-CN" dirty="0" smtClean="0"/>
              <a:t>MPICH</a:t>
            </a:r>
            <a:r>
              <a:rPr lang="zh-CN" altLang="en-US" dirty="0" smtClean="0"/>
              <a:t> </a:t>
            </a:r>
            <a:r>
              <a:rPr lang="en-US" altLang="zh-CN" dirty="0" smtClean="0"/>
              <a:t>v3.3a2</a:t>
            </a:r>
          </a:p>
          <a:p>
            <a:pPr lvl="1"/>
            <a:r>
              <a:rPr lang="en-US" altLang="zh-CN" dirty="0" smtClean="0"/>
              <a:t>https://</a:t>
            </a:r>
            <a:r>
              <a:rPr lang="en-US" altLang="zh-CN" dirty="0" err="1" smtClean="0"/>
              <a:t>www.mpich.org</a:t>
            </a:r>
            <a:r>
              <a:rPr lang="en-US" altLang="zh-CN" dirty="0" smtClean="0"/>
              <a:t>/downloads</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22</a:t>
            </a:fld>
            <a:endParaRPr lang="en-US"/>
          </a:p>
        </p:txBody>
      </p:sp>
    </p:spTree>
    <p:extLst>
      <p:ext uri="{BB962C8B-B14F-4D97-AF65-F5344CB8AC3E}">
        <p14:creationId xmlns:p14="http://schemas.microsoft.com/office/powerpoint/2010/main" val="2033662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Q</a:t>
            </a:r>
            <a:r>
              <a:rPr lang="zh-CN" altLang="en-US" dirty="0" smtClean="0"/>
              <a:t> </a:t>
            </a:r>
            <a:r>
              <a:rPr lang="en-US" altLang="zh-CN" dirty="0" smtClean="0"/>
              <a:t>&amp;</a:t>
            </a:r>
            <a:r>
              <a:rPr lang="zh-CN" altLang="en-US" dirty="0" smtClean="0"/>
              <a:t> </a:t>
            </a:r>
            <a:r>
              <a:rPr lang="en-US" altLang="zh-CN" dirty="0" smtClean="0"/>
              <a:t>A</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12"/>
          </p:nvPr>
        </p:nvSpPr>
        <p:spPr/>
        <p:txBody>
          <a:bodyPr/>
          <a:lstStyle/>
          <a:p>
            <a:fld id="{B326771B-7727-8745-9B76-29B63B69C7AF}" type="slidenum">
              <a:rPr lang="en-US" smtClean="0"/>
              <a:t>23</a:t>
            </a:fld>
            <a:endParaRPr lang="en-US"/>
          </a:p>
        </p:txBody>
      </p:sp>
    </p:spTree>
    <p:extLst>
      <p:ext uri="{BB962C8B-B14F-4D97-AF65-F5344CB8AC3E}">
        <p14:creationId xmlns:p14="http://schemas.microsoft.com/office/powerpoint/2010/main" val="541378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MPI</a:t>
            </a:r>
            <a:r>
              <a:rPr lang="zh-CN" altLang="en-US" dirty="0" smtClean="0"/>
              <a:t> </a:t>
            </a:r>
            <a:r>
              <a:rPr lang="en-US" altLang="zh-CN" dirty="0" smtClean="0"/>
              <a:t>Library</a:t>
            </a:r>
            <a:r>
              <a:rPr lang="zh-CN" altLang="en-US" dirty="0" smtClean="0"/>
              <a:t> </a:t>
            </a:r>
            <a:r>
              <a:rPr lang="en-US" altLang="zh-CN" dirty="0" smtClean="0"/>
              <a:t>Could</a:t>
            </a:r>
            <a:r>
              <a:rPr lang="zh-CN" altLang="en-US" dirty="0" smtClean="0"/>
              <a:t> </a:t>
            </a:r>
            <a:r>
              <a:rPr lang="en-US" altLang="zh-CN" dirty="0" smtClean="0"/>
              <a:t>Use</a:t>
            </a:r>
            <a:r>
              <a:rPr lang="zh-CN" altLang="en-US" dirty="0" smtClean="0"/>
              <a:t> </a:t>
            </a:r>
            <a:r>
              <a:rPr lang="en-US" altLang="zh-CN" dirty="0" smtClean="0"/>
              <a:t>Up</a:t>
            </a:r>
            <a:r>
              <a:rPr lang="zh-CN" altLang="en-US" dirty="0" smtClean="0"/>
              <a:t> </a:t>
            </a:r>
            <a:r>
              <a:rPr lang="en-US" altLang="zh-CN" dirty="0" smtClean="0"/>
              <a:t>All</a:t>
            </a:r>
            <a:r>
              <a:rPr lang="zh-CN" altLang="en-US" dirty="0" smtClean="0"/>
              <a:t> </a:t>
            </a:r>
            <a:r>
              <a:rPr lang="en-US" altLang="zh-CN" dirty="0" smtClean="0"/>
              <a:t>of</a:t>
            </a:r>
            <a:r>
              <a:rPr lang="zh-CN" altLang="en-US" dirty="0" smtClean="0"/>
              <a:t> </a:t>
            </a:r>
            <a:r>
              <a:rPr lang="en-US" altLang="zh-CN" dirty="0" smtClean="0"/>
              <a:t>Your</a:t>
            </a:r>
            <a:r>
              <a:rPr lang="zh-CN" altLang="en-US" dirty="0" smtClean="0"/>
              <a:t> </a:t>
            </a:r>
            <a:r>
              <a:rPr lang="en-US" altLang="zh-CN" dirty="0" smtClean="0"/>
              <a:t>Memory</a:t>
            </a:r>
            <a:endParaRPr lang="en-US" dirty="0"/>
          </a:p>
        </p:txBody>
      </p:sp>
      <p:sp>
        <p:nvSpPr>
          <p:cNvPr id="3" name="Content Placeholder 2"/>
          <p:cNvSpPr>
            <a:spLocks noGrp="1"/>
          </p:cNvSpPr>
          <p:nvPr>
            <p:ph idx="1"/>
          </p:nvPr>
        </p:nvSpPr>
        <p:spPr>
          <a:xfrm>
            <a:off x="457200" y="1143000"/>
            <a:ext cx="8229600" cy="1939247"/>
          </a:xfrm>
        </p:spPr>
        <p:txBody>
          <a:bodyPr/>
          <a:lstStyle/>
          <a:p>
            <a:r>
              <a:rPr lang="en-US" altLang="zh-CN" dirty="0" smtClean="0"/>
              <a:t>MPI</a:t>
            </a:r>
            <a:r>
              <a:rPr lang="zh-CN" altLang="en-US" dirty="0" smtClean="0"/>
              <a:t> </a:t>
            </a:r>
            <a:r>
              <a:rPr lang="en-US" altLang="zh-CN" dirty="0" smtClean="0"/>
              <a:t>runtime</a:t>
            </a:r>
            <a:r>
              <a:rPr lang="zh-CN" altLang="en-US" dirty="0" smtClean="0"/>
              <a:t> </a:t>
            </a:r>
            <a:r>
              <a:rPr lang="en-US" altLang="zh-CN" dirty="0" smtClean="0"/>
              <a:t>libraries</a:t>
            </a:r>
            <a:r>
              <a:rPr lang="zh-CN" altLang="en-US" dirty="0" smtClean="0"/>
              <a:t> </a:t>
            </a:r>
            <a:r>
              <a:rPr lang="en-US" altLang="zh-CN" dirty="0" smtClean="0"/>
              <a:t>are</a:t>
            </a:r>
            <a:r>
              <a:rPr lang="zh-CN" altLang="en-US" dirty="0" smtClean="0"/>
              <a:t> </a:t>
            </a:r>
            <a:r>
              <a:rPr lang="en-US" altLang="zh-CN" dirty="0" smtClean="0"/>
              <a:t>highly</a:t>
            </a:r>
            <a:r>
              <a:rPr lang="zh-CN" altLang="en-US" dirty="0" smtClean="0"/>
              <a:t> </a:t>
            </a:r>
            <a:r>
              <a:rPr lang="en-US" altLang="zh-CN" dirty="0" smtClean="0"/>
              <a:t>optimized</a:t>
            </a:r>
            <a:r>
              <a:rPr lang="zh-CN" altLang="en-US" dirty="0" smtClean="0"/>
              <a:t> </a:t>
            </a:r>
            <a:r>
              <a:rPr lang="en-US" altLang="zh-CN" dirty="0" smtClean="0"/>
              <a:t>for</a:t>
            </a:r>
            <a:r>
              <a:rPr lang="zh-CN" altLang="en-US" dirty="0" smtClean="0"/>
              <a:t> </a:t>
            </a:r>
            <a:r>
              <a:rPr lang="en-US" altLang="zh-CN" dirty="0" smtClean="0"/>
              <a:t>communication</a:t>
            </a:r>
            <a:r>
              <a:rPr lang="zh-CN" altLang="en-US" dirty="0" smtClean="0"/>
              <a:t> </a:t>
            </a:r>
            <a:r>
              <a:rPr lang="en-US" altLang="zh-CN" dirty="0" smtClean="0"/>
              <a:t>performance</a:t>
            </a:r>
          </a:p>
          <a:p>
            <a:r>
              <a:rPr lang="en-US" altLang="zh-CN" dirty="0" smtClean="0"/>
              <a:t>MPI</a:t>
            </a:r>
            <a:r>
              <a:rPr lang="zh-CN" altLang="en-US" dirty="0" smtClean="0"/>
              <a:t> </a:t>
            </a:r>
            <a:r>
              <a:rPr lang="en-US" altLang="zh-CN" dirty="0" smtClean="0"/>
              <a:t>runtime</a:t>
            </a:r>
            <a:r>
              <a:rPr lang="zh-CN" altLang="en-US" dirty="0" smtClean="0"/>
              <a:t> </a:t>
            </a:r>
            <a:r>
              <a:rPr lang="en-US" altLang="zh-CN" dirty="0" smtClean="0"/>
              <a:t>can</a:t>
            </a:r>
            <a:r>
              <a:rPr lang="zh-CN" altLang="en-US" dirty="0" smtClean="0"/>
              <a:t> </a:t>
            </a:r>
            <a:r>
              <a:rPr lang="en-US" altLang="zh-CN" dirty="0" smtClean="0"/>
              <a:t>use</a:t>
            </a:r>
            <a:r>
              <a:rPr lang="zh-CN" altLang="en-US" dirty="0" smtClean="0"/>
              <a:t> </a:t>
            </a:r>
            <a:r>
              <a:rPr lang="en-US" altLang="zh-CN" dirty="0" smtClean="0"/>
              <a:t>a</a:t>
            </a:r>
            <a:r>
              <a:rPr lang="zh-CN" altLang="en-US" dirty="0" smtClean="0"/>
              <a:t> </a:t>
            </a:r>
            <a:r>
              <a:rPr lang="en-US" altLang="zh-CN" dirty="0" smtClean="0"/>
              <a:t>lot</a:t>
            </a:r>
            <a:r>
              <a:rPr lang="zh-CN" altLang="en-US" dirty="0" smtClean="0"/>
              <a:t> </a:t>
            </a:r>
            <a:r>
              <a:rPr lang="en-US" altLang="zh-CN" dirty="0" smtClean="0"/>
              <a:t>memory</a:t>
            </a:r>
            <a:r>
              <a:rPr lang="zh-CN" altLang="en-US" dirty="0" smtClean="0"/>
              <a:t> </a:t>
            </a:r>
            <a:r>
              <a:rPr lang="en-US" altLang="zh-CN" dirty="0" smtClean="0"/>
              <a:t>for</a:t>
            </a:r>
            <a:r>
              <a:rPr lang="zh-CN" altLang="en-US" dirty="0" smtClean="0"/>
              <a:t> </a:t>
            </a:r>
            <a:r>
              <a:rPr lang="en-US" altLang="zh-CN" dirty="0" smtClean="0"/>
              <a:t>internal</a:t>
            </a:r>
            <a:r>
              <a:rPr lang="zh-CN" altLang="en-US" dirty="0" smtClean="0"/>
              <a:t> </a:t>
            </a:r>
            <a:r>
              <a:rPr lang="en-US" altLang="zh-CN" dirty="0" smtClean="0"/>
              <a:t>data</a:t>
            </a:r>
            <a:r>
              <a:rPr lang="zh-CN" altLang="en-US" dirty="0" smtClean="0"/>
              <a:t> </a:t>
            </a:r>
            <a:r>
              <a:rPr lang="en-US" altLang="zh-CN" dirty="0" smtClean="0"/>
              <a:t>structures</a:t>
            </a:r>
          </a:p>
          <a:p>
            <a:pPr lvl="1"/>
            <a:r>
              <a:rPr lang="en-US" altLang="zh-CN" dirty="0" smtClean="0"/>
              <a:t>Network</a:t>
            </a:r>
            <a:r>
              <a:rPr lang="zh-CN" altLang="en-US" dirty="0" smtClean="0"/>
              <a:t> </a:t>
            </a:r>
            <a:r>
              <a:rPr lang="en-US" altLang="zh-CN" dirty="0" smtClean="0"/>
              <a:t>Address</a:t>
            </a:r>
            <a:r>
              <a:rPr lang="zh-CN" altLang="en-US" dirty="0" smtClean="0"/>
              <a:t> </a:t>
            </a:r>
            <a:r>
              <a:rPr lang="en-US" altLang="zh-CN" dirty="0" smtClean="0"/>
              <a:t>Management</a:t>
            </a:r>
          </a:p>
          <a:p>
            <a:r>
              <a:rPr lang="en-US" altLang="zh-CN" dirty="0" smtClean="0"/>
              <a:t>Poor</a:t>
            </a:r>
            <a:r>
              <a:rPr lang="zh-CN" altLang="en-US" dirty="0" smtClean="0"/>
              <a:t> </a:t>
            </a:r>
            <a:r>
              <a:rPr lang="en-US" altLang="zh-CN" dirty="0" smtClean="0"/>
              <a:t>memory</a:t>
            </a:r>
            <a:r>
              <a:rPr lang="zh-CN" altLang="en-US" dirty="0" smtClean="0"/>
              <a:t> </a:t>
            </a:r>
            <a:r>
              <a:rPr lang="en-US" altLang="zh-CN" dirty="0" smtClean="0"/>
              <a:t>scalability</a:t>
            </a:r>
          </a:p>
          <a:p>
            <a:r>
              <a:rPr lang="en-US" altLang="zh-CN" dirty="0" smtClean="0"/>
              <a:t>Future</a:t>
            </a:r>
            <a:r>
              <a:rPr lang="zh-CN" altLang="en-US" dirty="0" smtClean="0"/>
              <a:t> </a:t>
            </a:r>
            <a:r>
              <a:rPr lang="en-US" altLang="zh-CN" dirty="0" smtClean="0"/>
              <a:t>HPC</a:t>
            </a:r>
            <a:r>
              <a:rPr lang="zh-CN" altLang="en-US" dirty="0" smtClean="0"/>
              <a:t> </a:t>
            </a:r>
            <a:r>
              <a:rPr lang="en-US" altLang="zh-CN" dirty="0" smtClean="0"/>
              <a:t>systems:</a:t>
            </a:r>
            <a:r>
              <a:rPr lang="zh-CN" altLang="en-US" dirty="0" smtClean="0"/>
              <a:t> </a:t>
            </a:r>
            <a:r>
              <a:rPr lang="en-US" altLang="zh-CN" dirty="0" smtClean="0"/>
              <a:t>Intel</a:t>
            </a:r>
            <a:r>
              <a:rPr lang="zh-CN" altLang="en-US" dirty="0" smtClean="0"/>
              <a:t> </a:t>
            </a:r>
            <a:r>
              <a:rPr lang="en-US" altLang="zh-CN" dirty="0" smtClean="0"/>
              <a:t>Xeon</a:t>
            </a:r>
            <a:r>
              <a:rPr lang="zh-CN" altLang="en-US" dirty="0" smtClean="0"/>
              <a:t> </a:t>
            </a:r>
            <a:r>
              <a:rPr lang="en-US" altLang="zh-CN" dirty="0" smtClean="0"/>
              <a:t>Phi</a:t>
            </a:r>
            <a:r>
              <a:rPr lang="zh-CN" altLang="en-US" dirty="0" smtClean="0"/>
              <a:t> </a:t>
            </a:r>
            <a:r>
              <a:rPr lang="en-US" altLang="zh-CN" dirty="0" smtClean="0"/>
              <a:t>(72</a:t>
            </a:r>
            <a:r>
              <a:rPr lang="zh-CN" altLang="en-US" dirty="0" smtClean="0"/>
              <a:t> </a:t>
            </a:r>
            <a:r>
              <a:rPr lang="en-US" altLang="zh-CN" dirty="0" smtClean="0"/>
              <a:t>cores,</a:t>
            </a:r>
            <a:r>
              <a:rPr lang="zh-CN" altLang="en-US" dirty="0" smtClean="0"/>
              <a:t> </a:t>
            </a:r>
            <a:r>
              <a:rPr lang="en-US" altLang="zh-CN" dirty="0" smtClean="0"/>
              <a:t>32GB</a:t>
            </a:r>
            <a:r>
              <a:rPr lang="zh-CN" altLang="en-US" dirty="0" smtClean="0"/>
              <a:t> </a:t>
            </a:r>
            <a:r>
              <a:rPr lang="en-US" altLang="zh-CN" dirty="0" smtClean="0"/>
              <a:t>MCDRAM)</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3</a:t>
            </a:fld>
            <a:endParaRPr lang="en-US"/>
          </a:p>
        </p:txBody>
      </p:sp>
      <p:graphicFrame>
        <p:nvGraphicFramePr>
          <p:cNvPr id="7" name="Content Placeholder 13"/>
          <p:cNvGraphicFramePr>
            <a:graphicFrameLocks/>
          </p:cNvGraphicFramePr>
          <p:nvPr>
            <p:extLst>
              <p:ext uri="{D42A27DB-BD31-4B8C-83A1-F6EECF244321}">
                <p14:modId xmlns:p14="http://schemas.microsoft.com/office/powerpoint/2010/main" val="1619838700"/>
              </p:ext>
            </p:extLst>
          </p:nvPr>
        </p:nvGraphicFramePr>
        <p:xfrm>
          <a:off x="457200" y="3029886"/>
          <a:ext cx="6025793" cy="353925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6616557" y="5332288"/>
            <a:ext cx="2311685"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dirty="0" smtClean="0"/>
              <a:t>On</a:t>
            </a:r>
            <a:r>
              <a:rPr lang="zh-CN" altLang="en-US" dirty="0" smtClean="0"/>
              <a:t> </a:t>
            </a:r>
            <a:r>
              <a:rPr lang="en-US" altLang="zh-CN" dirty="0" smtClean="0"/>
              <a:t>Mira</a:t>
            </a:r>
            <a:r>
              <a:rPr lang="zh-CN" altLang="en-US" dirty="0" smtClean="0"/>
              <a:t> </a:t>
            </a:r>
            <a:r>
              <a:rPr lang="en-US" altLang="zh-CN" dirty="0" smtClean="0"/>
              <a:t>16</a:t>
            </a:r>
            <a:r>
              <a:rPr lang="zh-CN" altLang="en-US" dirty="0" smtClean="0"/>
              <a:t> </a:t>
            </a:r>
            <a:r>
              <a:rPr lang="en-US" altLang="zh-CN" dirty="0" smtClean="0"/>
              <a:t>core/node,</a:t>
            </a:r>
            <a:r>
              <a:rPr lang="zh-CN" altLang="en-US" dirty="0" smtClean="0"/>
              <a:t> </a:t>
            </a:r>
            <a:r>
              <a:rPr lang="en-US" altLang="zh-CN" dirty="0" smtClean="0"/>
              <a:t>16</a:t>
            </a:r>
            <a:r>
              <a:rPr lang="zh-CN" altLang="en-US" dirty="0" smtClean="0"/>
              <a:t> </a:t>
            </a:r>
            <a:r>
              <a:rPr lang="en-US" altLang="zh-CN" dirty="0" smtClean="0"/>
              <a:t>GB/node</a:t>
            </a:r>
          </a:p>
          <a:p>
            <a:r>
              <a:rPr lang="en-US" altLang="zh-CN" dirty="0" smtClean="0"/>
              <a:t>1</a:t>
            </a:r>
            <a:r>
              <a:rPr lang="zh-CN" altLang="en-US" dirty="0" smtClean="0"/>
              <a:t> </a:t>
            </a:r>
            <a:r>
              <a:rPr lang="en-US" altLang="zh-CN" dirty="0" smtClean="0"/>
              <a:t>GB</a:t>
            </a:r>
            <a:r>
              <a:rPr lang="zh-CN" altLang="en-US" dirty="0" smtClean="0"/>
              <a:t> </a:t>
            </a:r>
            <a:r>
              <a:rPr lang="en-US" altLang="zh-CN" dirty="0" smtClean="0"/>
              <a:t>mem</a:t>
            </a:r>
            <a:r>
              <a:rPr lang="zh-CN" altLang="en-US" dirty="0" smtClean="0"/>
              <a:t> </a:t>
            </a:r>
            <a:r>
              <a:rPr lang="en-US" altLang="zh-CN" dirty="0" smtClean="0"/>
              <a:t>for</a:t>
            </a:r>
            <a:r>
              <a:rPr lang="zh-CN" altLang="en-US" dirty="0" smtClean="0"/>
              <a:t> </a:t>
            </a:r>
            <a:r>
              <a:rPr lang="en-US" altLang="zh-CN" dirty="0" smtClean="0"/>
              <a:t>1</a:t>
            </a:r>
            <a:r>
              <a:rPr lang="zh-CN" altLang="en-US" dirty="0" smtClean="0"/>
              <a:t> </a:t>
            </a:r>
            <a:r>
              <a:rPr lang="en-US" altLang="zh-CN" dirty="0" smtClean="0"/>
              <a:t>proc</a:t>
            </a:r>
          </a:p>
        </p:txBody>
      </p:sp>
      <p:grpSp>
        <p:nvGrpSpPr>
          <p:cNvPr id="14" name="Group 13"/>
          <p:cNvGrpSpPr/>
          <p:nvPr/>
        </p:nvGrpSpPr>
        <p:grpSpPr>
          <a:xfrm>
            <a:off x="5889545" y="3171324"/>
            <a:ext cx="3148945" cy="646331"/>
            <a:chOff x="5889545" y="3171324"/>
            <a:chExt cx="3148945" cy="646331"/>
          </a:xfrm>
        </p:grpSpPr>
        <p:sp>
          <p:nvSpPr>
            <p:cNvPr id="9" name="TextBox 8"/>
            <p:cNvSpPr txBox="1"/>
            <p:nvPr/>
          </p:nvSpPr>
          <p:spPr>
            <a:xfrm>
              <a:off x="6506307" y="3171324"/>
              <a:ext cx="2532183"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out </a:t>
              </a:r>
              <a:r>
                <a:rPr lang="en-US" dirty="0"/>
                <a:t>of memory at 768K procs, 100 COMMs</a:t>
              </a:r>
            </a:p>
          </p:txBody>
        </p:sp>
        <p:sp>
          <p:nvSpPr>
            <p:cNvPr id="10" name="Oval 9"/>
            <p:cNvSpPr/>
            <p:nvPr/>
          </p:nvSpPr>
          <p:spPr>
            <a:xfrm>
              <a:off x="5889545" y="3540577"/>
              <a:ext cx="203200" cy="2032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Arrow Connector 10"/>
            <p:cNvCxnSpPr>
              <a:stCxn id="9" idx="1"/>
              <a:endCxn id="10" idx="6"/>
            </p:cNvCxnSpPr>
            <p:nvPr/>
          </p:nvCxnSpPr>
          <p:spPr>
            <a:xfrm flipH="1">
              <a:off x="6092745" y="3494490"/>
              <a:ext cx="413562" cy="147687"/>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87434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animBg="0"/>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a:t>
            </a:r>
            <a:r>
              <a:rPr lang="zh-CN" altLang="en-US" dirty="0" smtClean="0"/>
              <a:t> </a:t>
            </a:r>
            <a:r>
              <a:rPr lang="en-US" altLang="zh-CN" dirty="0" smtClean="0"/>
              <a:t>Address</a:t>
            </a:r>
            <a:r>
              <a:rPr lang="zh-CN" altLang="en-US" dirty="0" smtClean="0"/>
              <a:t> </a:t>
            </a:r>
            <a:r>
              <a:rPr lang="en-US" altLang="zh-CN" dirty="0" smtClean="0"/>
              <a:t>Management</a:t>
            </a:r>
            <a:endParaRPr lang="en-US" dirty="0"/>
          </a:p>
        </p:txBody>
      </p:sp>
      <p:sp>
        <p:nvSpPr>
          <p:cNvPr id="3" name="Content Placeholder 2"/>
          <p:cNvSpPr>
            <a:spLocks noGrp="1"/>
          </p:cNvSpPr>
          <p:nvPr>
            <p:ph idx="1"/>
          </p:nvPr>
        </p:nvSpPr>
        <p:spPr>
          <a:xfrm>
            <a:off x="457200" y="1143001"/>
            <a:ext cx="8229600" cy="1631022"/>
          </a:xfrm>
        </p:spPr>
        <p:txBody>
          <a:bodyPr/>
          <a:lstStyle/>
          <a:p>
            <a:r>
              <a:rPr lang="en-US" altLang="zh-CN" dirty="0" smtClean="0"/>
              <a:t>Communicators</a:t>
            </a:r>
            <a:r>
              <a:rPr lang="zh-CN" altLang="en-US" dirty="0" smtClean="0"/>
              <a:t> </a:t>
            </a:r>
            <a:r>
              <a:rPr lang="en-US" altLang="zh-CN" dirty="0" smtClean="0"/>
              <a:t>and</a:t>
            </a:r>
            <a:r>
              <a:rPr lang="zh-CN" altLang="en-US" dirty="0" smtClean="0"/>
              <a:t> </a:t>
            </a:r>
            <a:r>
              <a:rPr lang="en-US" altLang="zh-CN" dirty="0" smtClean="0"/>
              <a:t>Ranks</a:t>
            </a:r>
          </a:p>
          <a:p>
            <a:endParaRPr lang="en-US" altLang="zh-CN" dirty="0" smtClean="0"/>
          </a:p>
          <a:p>
            <a:endParaRPr lang="en-US" altLang="zh-CN" dirty="0" smtClean="0"/>
          </a:p>
          <a:p>
            <a:r>
              <a:rPr lang="en-US" altLang="zh-CN" dirty="0" smtClean="0"/>
              <a:t>MPI</a:t>
            </a:r>
            <a:r>
              <a:rPr lang="zh-CN" altLang="en-US" dirty="0" smtClean="0"/>
              <a:t> </a:t>
            </a:r>
            <a:r>
              <a:rPr lang="en-US" altLang="zh-CN" dirty="0" smtClean="0"/>
              <a:t>libraries</a:t>
            </a:r>
            <a:r>
              <a:rPr lang="zh-CN" altLang="en-US" dirty="0" smtClean="0"/>
              <a:t> </a:t>
            </a:r>
            <a:r>
              <a:rPr lang="en-US" altLang="zh-CN" dirty="0" smtClean="0"/>
              <a:t>must</a:t>
            </a:r>
            <a:r>
              <a:rPr lang="zh-CN" altLang="en-US" dirty="0" smtClean="0"/>
              <a:t> </a:t>
            </a:r>
            <a:r>
              <a:rPr lang="en-US" altLang="zh-CN" dirty="0" smtClean="0"/>
              <a:t>translate</a:t>
            </a:r>
            <a:r>
              <a:rPr lang="zh-CN" altLang="en-US" dirty="0" smtClean="0"/>
              <a:t> </a:t>
            </a:r>
            <a:r>
              <a:rPr lang="en-US" altLang="zh-CN" dirty="0" smtClean="0"/>
              <a:t>ranks</a:t>
            </a:r>
            <a:r>
              <a:rPr lang="zh-CN" altLang="en-US" dirty="0" smtClean="0"/>
              <a:t> </a:t>
            </a:r>
            <a:r>
              <a:rPr lang="en-US" altLang="zh-CN" dirty="0" smtClean="0"/>
              <a:t>to</a:t>
            </a:r>
            <a:r>
              <a:rPr lang="zh-CN" altLang="en-US" dirty="0" smtClean="0"/>
              <a:t> </a:t>
            </a:r>
            <a:r>
              <a:rPr lang="en-US" altLang="zh-CN" dirty="0" smtClean="0"/>
              <a:t>network</a:t>
            </a:r>
            <a:r>
              <a:rPr lang="zh-CN" altLang="en-US" dirty="0" smtClean="0"/>
              <a:t> </a:t>
            </a:r>
            <a:r>
              <a:rPr lang="en-US" altLang="zh-CN" dirty="0" smtClean="0"/>
              <a:t>addresses</a:t>
            </a:r>
          </a:p>
          <a:p>
            <a:r>
              <a:rPr lang="en-US" altLang="zh-CN" dirty="0" smtClean="0"/>
              <a:t>Virtual</a:t>
            </a:r>
            <a:r>
              <a:rPr lang="zh-CN" altLang="en-US" dirty="0" smtClean="0"/>
              <a:t> </a:t>
            </a:r>
            <a:r>
              <a:rPr lang="en-US" altLang="zh-CN" dirty="0" smtClean="0"/>
              <a:t>Connection</a:t>
            </a:r>
            <a:r>
              <a:rPr lang="zh-CN" altLang="en-US" dirty="0" smtClean="0"/>
              <a:t> </a:t>
            </a:r>
            <a:r>
              <a:rPr lang="en-US" altLang="zh-CN" dirty="0" smtClean="0"/>
              <a:t>(VC):</a:t>
            </a:r>
            <a:r>
              <a:rPr lang="zh-CN" altLang="en-US" dirty="0" smtClean="0"/>
              <a:t> </a:t>
            </a:r>
            <a:r>
              <a:rPr lang="en-US" altLang="zh-CN" dirty="0" smtClean="0"/>
              <a:t>a</a:t>
            </a:r>
            <a:r>
              <a:rPr lang="zh-CN" altLang="en-US" dirty="0" smtClean="0"/>
              <a:t> </a:t>
            </a:r>
            <a:r>
              <a:rPr lang="en-US" altLang="zh-CN" dirty="0" smtClean="0"/>
              <a:t>bundle</a:t>
            </a:r>
            <a:r>
              <a:rPr lang="zh-CN" altLang="en-US" dirty="0" smtClean="0"/>
              <a:t> </a:t>
            </a:r>
            <a:r>
              <a:rPr lang="en-US" altLang="zh-CN" dirty="0" smtClean="0"/>
              <a:t>of</a:t>
            </a:r>
            <a:r>
              <a:rPr lang="zh-CN" altLang="en-US" dirty="0" smtClean="0"/>
              <a:t> </a:t>
            </a:r>
            <a:r>
              <a:rPr lang="en-US" altLang="zh-CN" dirty="0" smtClean="0"/>
              <a:t>communication</a:t>
            </a:r>
            <a:r>
              <a:rPr lang="zh-CN" altLang="en-US" dirty="0" smtClean="0"/>
              <a:t> </a:t>
            </a:r>
            <a:r>
              <a:rPr lang="en-US" altLang="zh-CN" dirty="0" smtClean="0"/>
              <a:t>related</a:t>
            </a:r>
            <a:r>
              <a:rPr lang="zh-CN" altLang="en-US" dirty="0" smtClean="0"/>
              <a:t> </a:t>
            </a:r>
            <a:r>
              <a:rPr lang="en-US" altLang="zh-CN" dirty="0" smtClean="0"/>
              <a:t>data</a:t>
            </a:r>
            <a:r>
              <a:rPr lang="zh-CN" altLang="en-US" dirty="0" smtClean="0"/>
              <a:t> </a:t>
            </a:r>
            <a:r>
              <a:rPr lang="en-US" altLang="zh-CN" dirty="0" smtClean="0"/>
              <a:t>structures</a:t>
            </a:r>
          </a:p>
          <a:p>
            <a:pPr lvl="1"/>
            <a:r>
              <a:rPr lang="en-US" altLang="zh-CN" dirty="0" smtClean="0"/>
              <a:t>Network</a:t>
            </a:r>
            <a:r>
              <a:rPr lang="zh-CN" altLang="en-US" dirty="0" smtClean="0"/>
              <a:t> </a:t>
            </a:r>
            <a:r>
              <a:rPr lang="en-US" altLang="zh-CN" dirty="0" smtClean="0"/>
              <a:t>address,</a:t>
            </a:r>
            <a:r>
              <a:rPr lang="zh-CN" altLang="en-US" dirty="0" smtClean="0"/>
              <a:t> </a:t>
            </a:r>
            <a:r>
              <a:rPr lang="en-US" altLang="zh-CN" dirty="0" smtClean="0"/>
              <a:t>transport</a:t>
            </a:r>
            <a:r>
              <a:rPr lang="zh-CN" altLang="en-US" dirty="0" smtClean="0"/>
              <a:t> </a:t>
            </a:r>
            <a:r>
              <a:rPr lang="en-US" altLang="zh-CN" dirty="0" smtClean="0"/>
              <a:t>function,</a:t>
            </a:r>
            <a:r>
              <a:rPr lang="zh-CN" altLang="en-US" dirty="0" smtClean="0"/>
              <a:t> </a:t>
            </a:r>
            <a:r>
              <a:rPr lang="en-US" altLang="zh-CN" dirty="0" smtClean="0"/>
              <a:t>connection</a:t>
            </a:r>
            <a:r>
              <a:rPr lang="zh-CN" altLang="en-US" dirty="0" smtClean="0"/>
              <a:t> </a:t>
            </a:r>
            <a:r>
              <a:rPr lang="en-US" altLang="zh-CN" dirty="0" smtClean="0"/>
              <a:t>state,</a:t>
            </a:r>
            <a:r>
              <a:rPr lang="zh-CN" altLang="en-US" dirty="0" smtClean="0"/>
              <a:t> </a:t>
            </a:r>
            <a:r>
              <a:rPr lang="en-US" altLang="zh-CN" dirty="0" smtClean="0"/>
              <a:t>process</a:t>
            </a:r>
            <a:r>
              <a:rPr lang="zh-CN" altLang="en-US" dirty="0" smtClean="0"/>
              <a:t> </a:t>
            </a:r>
            <a:r>
              <a:rPr lang="en-US" altLang="zh-CN" dirty="0" smtClean="0"/>
              <a:t>group,</a:t>
            </a:r>
            <a:r>
              <a:rPr lang="zh-CN" altLang="en-US" dirty="0" smtClean="0"/>
              <a:t> </a:t>
            </a:r>
            <a:r>
              <a:rPr lang="is-IS" altLang="zh-CN" dirty="0" smtClean="0"/>
              <a:t>…</a:t>
            </a:r>
          </a:p>
          <a:p>
            <a:pPr lvl="1"/>
            <a:r>
              <a:rPr lang="en-US" altLang="zh-CN" dirty="0" smtClean="0"/>
              <a:t>Global</a:t>
            </a:r>
            <a:r>
              <a:rPr lang="zh-CN" altLang="en-US" dirty="0" smtClean="0"/>
              <a:t> </a:t>
            </a:r>
            <a:r>
              <a:rPr lang="en-US" altLang="zh-CN" dirty="0" smtClean="0"/>
              <a:t>data</a:t>
            </a:r>
            <a:r>
              <a:rPr lang="zh-CN" altLang="en-US" dirty="0" smtClean="0"/>
              <a:t> </a:t>
            </a:r>
            <a:r>
              <a:rPr lang="en-US" altLang="zh-CN" dirty="0" smtClean="0"/>
              <a:t>structure</a:t>
            </a:r>
            <a:r>
              <a:rPr lang="zh-CN" altLang="en-US" dirty="0" smtClean="0"/>
              <a:t> </a:t>
            </a:r>
            <a:r>
              <a:rPr lang="en-US" altLang="zh-CN" dirty="0" smtClean="0"/>
              <a:t>in</a:t>
            </a:r>
            <a:r>
              <a:rPr lang="zh-CN" altLang="en-US" dirty="0" smtClean="0"/>
              <a:t> </a:t>
            </a:r>
            <a:r>
              <a:rPr lang="en-US" altLang="zh-CN" dirty="0" smtClean="0"/>
              <a:t>each</a:t>
            </a:r>
            <a:r>
              <a:rPr lang="zh-CN" altLang="en-US" dirty="0" smtClean="0"/>
              <a:t> </a:t>
            </a:r>
            <a:r>
              <a:rPr lang="en-US" altLang="zh-CN" dirty="0" smtClean="0"/>
              <a:t>MPI</a:t>
            </a:r>
            <a:r>
              <a:rPr lang="zh-CN" altLang="en-US" dirty="0" smtClean="0"/>
              <a:t> </a:t>
            </a:r>
            <a:r>
              <a:rPr lang="en-US" altLang="zh-CN" dirty="0" smtClean="0"/>
              <a:t>process</a:t>
            </a:r>
            <a:endParaRPr lang="is-IS" altLang="zh-CN" dirty="0" smtClean="0"/>
          </a:p>
          <a:p>
            <a:pPr lvl="1"/>
            <a:r>
              <a:rPr lang="en-US" altLang="zh-CN" b="1" dirty="0" smtClean="0">
                <a:solidFill>
                  <a:srgbClr val="C00000"/>
                </a:solidFill>
              </a:rPr>
              <a:t>480B</a:t>
            </a:r>
            <a:r>
              <a:rPr lang="zh-CN" altLang="en-US" b="1" dirty="0" smtClean="0">
                <a:solidFill>
                  <a:srgbClr val="C00000"/>
                </a:solidFill>
              </a:rPr>
              <a:t> </a:t>
            </a:r>
            <a:r>
              <a:rPr lang="en-US" altLang="zh-CN" b="1" dirty="0" smtClean="0">
                <a:solidFill>
                  <a:srgbClr val="C00000"/>
                </a:solidFill>
              </a:rPr>
              <a:t>per</a:t>
            </a:r>
            <a:r>
              <a:rPr lang="zh-CN" altLang="en-US" b="1" dirty="0" smtClean="0">
                <a:solidFill>
                  <a:srgbClr val="C00000"/>
                </a:solidFill>
              </a:rPr>
              <a:t> </a:t>
            </a:r>
            <a:r>
              <a:rPr lang="en-US" altLang="zh-CN" b="1" dirty="0" smtClean="0">
                <a:solidFill>
                  <a:srgbClr val="C00000"/>
                </a:solidFill>
              </a:rPr>
              <a:t>VC</a:t>
            </a:r>
            <a:r>
              <a:rPr lang="zh-CN" altLang="en-US" b="1" dirty="0" smtClean="0">
                <a:solidFill>
                  <a:srgbClr val="C00000"/>
                </a:solidFill>
              </a:rPr>
              <a:t> </a:t>
            </a:r>
            <a:r>
              <a:rPr lang="en-US" altLang="zh-CN" b="1" dirty="0" smtClean="0">
                <a:solidFill>
                  <a:srgbClr val="C00000"/>
                </a:solidFill>
              </a:rPr>
              <a:t>(peer</a:t>
            </a:r>
            <a:r>
              <a:rPr lang="zh-CN" altLang="en-US" b="1" dirty="0" smtClean="0">
                <a:solidFill>
                  <a:srgbClr val="C00000"/>
                </a:solidFill>
              </a:rPr>
              <a:t> </a:t>
            </a:r>
            <a:r>
              <a:rPr lang="en-US" altLang="zh-CN" b="1" dirty="0" smtClean="0">
                <a:solidFill>
                  <a:srgbClr val="C00000"/>
                </a:solidFill>
              </a:rPr>
              <a:t>process)</a:t>
            </a:r>
            <a:r>
              <a:rPr lang="zh-CN" altLang="en-US" b="1" dirty="0" smtClean="0">
                <a:solidFill>
                  <a:srgbClr val="C00000"/>
                </a:solidFill>
              </a:rPr>
              <a:t> </a:t>
            </a:r>
            <a:r>
              <a:rPr lang="en-US" altLang="zh-CN" b="1" dirty="0" smtClean="0">
                <a:solidFill>
                  <a:srgbClr val="C00000"/>
                </a:solidFill>
              </a:rPr>
              <a:t>=&gt;</a:t>
            </a:r>
            <a:r>
              <a:rPr lang="zh-CN" altLang="en-US" b="1" dirty="0" smtClean="0">
                <a:solidFill>
                  <a:srgbClr val="C00000"/>
                </a:solidFill>
              </a:rPr>
              <a:t> </a:t>
            </a:r>
            <a:r>
              <a:rPr lang="en-US" altLang="zh-CN" b="1" dirty="0" smtClean="0">
                <a:solidFill>
                  <a:srgbClr val="C00000"/>
                </a:solidFill>
              </a:rPr>
              <a:t>480MB</a:t>
            </a:r>
            <a:r>
              <a:rPr lang="zh-CN" altLang="en-US" b="1" dirty="0" smtClean="0">
                <a:solidFill>
                  <a:srgbClr val="C00000"/>
                </a:solidFill>
              </a:rPr>
              <a:t> </a:t>
            </a:r>
            <a:r>
              <a:rPr lang="en-US" altLang="zh-CN" b="1" dirty="0" smtClean="0">
                <a:solidFill>
                  <a:srgbClr val="C00000"/>
                </a:solidFill>
              </a:rPr>
              <a:t>per</a:t>
            </a:r>
            <a:r>
              <a:rPr lang="zh-CN" altLang="en-US" b="1" dirty="0" smtClean="0">
                <a:solidFill>
                  <a:srgbClr val="C00000"/>
                </a:solidFill>
              </a:rPr>
              <a:t> </a:t>
            </a:r>
            <a:r>
              <a:rPr lang="en-US" altLang="zh-CN" b="1" dirty="0" smtClean="0">
                <a:solidFill>
                  <a:srgbClr val="C00000"/>
                </a:solidFill>
              </a:rPr>
              <a:t>process</a:t>
            </a:r>
            <a:r>
              <a:rPr lang="zh-CN" altLang="en-US" b="1" dirty="0" smtClean="0">
                <a:solidFill>
                  <a:srgbClr val="C00000"/>
                </a:solidFill>
              </a:rPr>
              <a:t> </a:t>
            </a:r>
            <a:r>
              <a:rPr lang="en-US" altLang="zh-CN" b="1" dirty="0" smtClean="0">
                <a:solidFill>
                  <a:srgbClr val="C00000"/>
                </a:solidFill>
              </a:rPr>
              <a:t>for</a:t>
            </a:r>
            <a:r>
              <a:rPr lang="zh-CN" altLang="en-US" b="1" dirty="0" smtClean="0">
                <a:solidFill>
                  <a:srgbClr val="C00000"/>
                </a:solidFill>
              </a:rPr>
              <a:t> </a:t>
            </a:r>
            <a:r>
              <a:rPr lang="en-US" altLang="zh-CN" b="1" dirty="0" smtClean="0">
                <a:solidFill>
                  <a:srgbClr val="C00000"/>
                </a:solidFill>
              </a:rPr>
              <a:t>a</a:t>
            </a:r>
            <a:r>
              <a:rPr lang="zh-CN" altLang="en-US" b="1" dirty="0" smtClean="0">
                <a:solidFill>
                  <a:srgbClr val="C00000"/>
                </a:solidFill>
              </a:rPr>
              <a:t> </a:t>
            </a:r>
            <a:r>
              <a:rPr lang="en-US" altLang="zh-CN" b="1" dirty="0" smtClean="0">
                <a:solidFill>
                  <a:srgbClr val="C00000"/>
                </a:solidFill>
              </a:rPr>
              <a:t>1M</a:t>
            </a:r>
            <a:r>
              <a:rPr lang="zh-CN" altLang="en-US" b="1" dirty="0" smtClean="0">
                <a:solidFill>
                  <a:srgbClr val="C00000"/>
                </a:solidFill>
              </a:rPr>
              <a:t> </a:t>
            </a:r>
            <a:r>
              <a:rPr lang="en-US" altLang="zh-CN" b="1" dirty="0" smtClean="0">
                <a:solidFill>
                  <a:srgbClr val="C00000"/>
                </a:solidFill>
              </a:rPr>
              <a:t>procs</a:t>
            </a:r>
            <a:r>
              <a:rPr lang="zh-CN" altLang="en-US" b="1" dirty="0" smtClean="0">
                <a:solidFill>
                  <a:srgbClr val="C00000"/>
                </a:solidFill>
              </a:rPr>
              <a:t> </a:t>
            </a:r>
            <a:r>
              <a:rPr lang="en-US" altLang="zh-CN" b="1" dirty="0" smtClean="0">
                <a:solidFill>
                  <a:srgbClr val="C00000"/>
                </a:solidFill>
              </a:rPr>
              <a:t>job</a:t>
            </a:r>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4</a:t>
            </a:fld>
            <a:endParaRPr lang="en-US"/>
          </a:p>
        </p:txBody>
      </p:sp>
      <p:sp>
        <p:nvSpPr>
          <p:cNvPr id="8" name="TextBox 7"/>
          <p:cNvSpPr txBox="1"/>
          <p:nvPr/>
        </p:nvSpPr>
        <p:spPr>
          <a:xfrm>
            <a:off x="1554673" y="1635346"/>
            <a:ext cx="6263253"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err="1">
                <a:latin typeface="Consolas" charset="0"/>
                <a:ea typeface="Consolas" charset="0"/>
                <a:cs typeface="Consolas" charset="0"/>
              </a:rPr>
              <a:t>MPI_Send</a:t>
            </a:r>
            <a:r>
              <a:rPr lang="en-US" altLang="zh-CN" dirty="0">
                <a:latin typeface="Consolas" charset="0"/>
                <a:ea typeface="Consolas" charset="0"/>
                <a:cs typeface="Consolas" charset="0"/>
              </a:rPr>
              <a:t>(</a:t>
            </a:r>
            <a:r>
              <a:rPr lang="en-US" altLang="zh-CN" dirty="0" err="1">
                <a:latin typeface="Consolas" charset="0"/>
                <a:ea typeface="Consolas" charset="0"/>
                <a:cs typeface="Consolas" charset="0"/>
              </a:rPr>
              <a:t>buf</a:t>
            </a:r>
            <a:r>
              <a:rPr lang="en-US" altLang="zh-CN" dirty="0">
                <a:latin typeface="Consolas" charset="0"/>
                <a:ea typeface="Consolas" charset="0"/>
                <a:cs typeface="Consolas" charset="0"/>
              </a:rPr>
              <a:t>,</a:t>
            </a:r>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1,</a:t>
            </a:r>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MPI_BYTE,</a:t>
            </a:r>
            <a:r>
              <a:rPr lang="zh-CN" altLang="en-US"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1</a:t>
            </a:r>
            <a:r>
              <a:rPr lang="en-US" altLang="zh-CN" dirty="0">
                <a:latin typeface="Consolas" charset="0"/>
                <a:ea typeface="Consolas" charset="0"/>
                <a:cs typeface="Consolas" charset="0"/>
              </a:rPr>
              <a:t>,</a:t>
            </a:r>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0,</a:t>
            </a:r>
            <a:r>
              <a:rPr lang="zh-CN" altLang="en-US"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MPI_COMM_WORLD</a:t>
            </a:r>
            <a:r>
              <a:rPr lang="en-US" altLang="zh-CN" dirty="0" smtClean="0">
                <a:latin typeface="Consolas" charset="0"/>
                <a:ea typeface="Consolas" charset="0"/>
                <a:cs typeface="Consolas" charset="0"/>
              </a:rPr>
              <a:t>)</a:t>
            </a:r>
            <a:endParaRPr lang="en-US" altLang="zh-CN" dirty="0">
              <a:latin typeface="Consolas" charset="0"/>
              <a:ea typeface="Consolas" charset="0"/>
              <a:cs typeface="Consolas" charset="0"/>
            </a:endParaRPr>
          </a:p>
          <a:p>
            <a:r>
              <a:rPr lang="en-US" altLang="zh-CN" dirty="0" smtClean="0">
                <a:latin typeface="Consolas" charset="0"/>
                <a:ea typeface="Consolas" charset="0"/>
                <a:cs typeface="Consolas" charset="0"/>
              </a:rPr>
              <a:t>		</a:t>
            </a:r>
            <a:r>
              <a:rPr lang="zh-CN" altLang="en-US" dirty="0" smtClean="0">
                <a:latin typeface="Consolas" charset="0"/>
                <a:ea typeface="Consolas" charset="0"/>
                <a:cs typeface="Consolas" charset="0"/>
              </a:rPr>
              <a:t>     </a:t>
            </a:r>
            <a:r>
              <a:rPr lang="en-US" altLang="zh-CN" dirty="0" smtClean="0">
                <a:solidFill>
                  <a:srgbClr val="C00000"/>
                </a:solidFill>
                <a:latin typeface="Consolas" charset="0"/>
                <a:ea typeface="Consolas" charset="0"/>
                <a:cs typeface="Consolas" charset="0"/>
              </a:rPr>
              <a:t>Target</a:t>
            </a:r>
            <a:r>
              <a:rPr lang="zh-CN" altLang="en-US" dirty="0" smtClean="0">
                <a:solidFill>
                  <a:srgbClr val="C00000"/>
                </a:solidFill>
                <a:latin typeface="Consolas" charset="0"/>
                <a:ea typeface="Consolas" charset="0"/>
                <a:cs typeface="Consolas" charset="0"/>
              </a:rPr>
              <a:t> </a:t>
            </a:r>
            <a:r>
              <a:rPr lang="en-US" altLang="zh-CN" dirty="0" smtClean="0">
                <a:solidFill>
                  <a:srgbClr val="C00000"/>
                </a:solidFill>
                <a:latin typeface="Consolas" charset="0"/>
                <a:ea typeface="Consolas" charset="0"/>
                <a:cs typeface="Consolas" charset="0"/>
              </a:rPr>
              <a:t>rank</a:t>
            </a:r>
            <a:r>
              <a:rPr lang="zh-CN" altLang="en-US" dirty="0" smtClean="0">
                <a:solidFill>
                  <a:srgbClr val="C00000"/>
                </a:solidFill>
                <a:latin typeface="Consolas" charset="0"/>
                <a:ea typeface="Consolas" charset="0"/>
                <a:cs typeface="Consolas" charset="0"/>
              </a:rPr>
              <a:t>   </a:t>
            </a:r>
            <a:r>
              <a:rPr lang="en-US" altLang="zh-CN" dirty="0" smtClean="0">
                <a:solidFill>
                  <a:srgbClr val="C00000"/>
                </a:solidFill>
                <a:latin typeface="Consolas" charset="0"/>
                <a:ea typeface="Consolas" charset="0"/>
                <a:cs typeface="Consolas" charset="0"/>
              </a:rPr>
              <a:t>Communicator</a:t>
            </a:r>
            <a:endParaRPr lang="en-US" altLang="zh-CN" dirty="0">
              <a:solidFill>
                <a:srgbClr val="C00000"/>
              </a:solidFill>
              <a:latin typeface="Consolas" charset="0"/>
              <a:ea typeface="Consolas" charset="0"/>
              <a:cs typeface="Consolas" charset="0"/>
            </a:endParaRPr>
          </a:p>
        </p:txBody>
      </p:sp>
      <p:sp>
        <p:nvSpPr>
          <p:cNvPr id="32" name="Rounded Rectangle 31"/>
          <p:cNvSpPr/>
          <p:nvPr/>
        </p:nvSpPr>
        <p:spPr bwMode="auto">
          <a:xfrm>
            <a:off x="155628" y="4923022"/>
            <a:ext cx="2262850" cy="451166"/>
          </a:xfrm>
          <a:prstGeom prst="round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1" dirty="0" smtClean="0">
                <a:latin typeface="Calibri" pitchFamily="34" charset="0"/>
              </a:rPr>
              <a:t>MPI_COMM_WORLD</a:t>
            </a:r>
            <a:endParaRPr kumimoji="0" lang="en-US" sz="1800" b="1" i="0" u="none" strike="noStrike" cap="none" normalizeH="0" baseline="0" dirty="0" smtClean="0">
              <a:ln>
                <a:noFill/>
              </a:ln>
              <a:solidFill>
                <a:schemeClr val="tx1"/>
              </a:solidFill>
              <a:effectLst/>
              <a:latin typeface="Calibri" pitchFamily="34" charset="0"/>
            </a:endParaRPr>
          </a:p>
        </p:txBody>
      </p:sp>
      <p:sp>
        <p:nvSpPr>
          <p:cNvPr id="37" name="Oval 36"/>
          <p:cNvSpPr/>
          <p:nvPr/>
        </p:nvSpPr>
        <p:spPr bwMode="auto">
          <a:xfrm>
            <a:off x="1143214" y="4430676"/>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1" dirty="0">
                <a:solidFill>
                  <a:schemeClr val="tx1"/>
                </a:solidFill>
                <a:latin typeface="Calibri" pitchFamily="34" charset="0"/>
              </a:rPr>
              <a:t>1</a:t>
            </a:r>
            <a:endParaRPr kumimoji="0" lang="en-US" sz="1800" b="1" i="0" u="none" strike="noStrike" cap="none" normalizeH="0" baseline="0" dirty="0" smtClean="0">
              <a:ln>
                <a:noFill/>
              </a:ln>
              <a:solidFill>
                <a:schemeClr val="tx1"/>
              </a:solidFill>
              <a:effectLst/>
              <a:latin typeface="Calibri" pitchFamily="34" charset="0"/>
            </a:endParaRPr>
          </a:p>
        </p:txBody>
      </p:sp>
      <p:sp>
        <p:nvSpPr>
          <p:cNvPr id="41" name="Right Brace 40"/>
          <p:cNvSpPr/>
          <p:nvPr/>
        </p:nvSpPr>
        <p:spPr bwMode="auto">
          <a:xfrm>
            <a:off x="2596896" y="4430676"/>
            <a:ext cx="201168" cy="942289"/>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grpSp>
        <p:nvGrpSpPr>
          <p:cNvPr id="45" name="Group 44"/>
          <p:cNvGrpSpPr/>
          <p:nvPr/>
        </p:nvGrpSpPr>
        <p:grpSpPr>
          <a:xfrm>
            <a:off x="7296912" y="4435327"/>
            <a:ext cx="1389888" cy="1726441"/>
            <a:chOff x="7296912" y="4069078"/>
            <a:chExt cx="1389888" cy="1726441"/>
          </a:xfrm>
        </p:grpSpPr>
        <p:sp>
          <p:nvSpPr>
            <p:cNvPr id="34" name="TextBox 33"/>
            <p:cNvSpPr txBox="1"/>
            <p:nvPr/>
          </p:nvSpPr>
          <p:spPr>
            <a:xfrm rot="5400000">
              <a:off x="7890809" y="5264925"/>
              <a:ext cx="476413" cy="584775"/>
            </a:xfrm>
            <a:prstGeom prst="rect">
              <a:avLst/>
            </a:prstGeom>
            <a:noFill/>
          </p:spPr>
          <p:txBody>
            <a:bodyPr wrap="none" rtlCol="0">
              <a:spAutoFit/>
            </a:bodyPr>
            <a:lstStyle/>
            <a:p>
              <a:pPr algn="ctr"/>
              <a:r>
                <a:rPr lang="is-IS" altLang="zh-CN" sz="3200" b="1" dirty="0" smtClean="0"/>
                <a:t>…</a:t>
              </a:r>
              <a:endParaRPr lang="en-US" sz="3200" b="1" dirty="0"/>
            </a:p>
          </p:txBody>
        </p:sp>
        <p:sp>
          <p:nvSpPr>
            <p:cNvPr id="43" name="Snip and Round Single Corner Rectangle 42"/>
            <p:cNvSpPr/>
            <p:nvPr/>
          </p:nvSpPr>
          <p:spPr bwMode="auto">
            <a:xfrm>
              <a:off x="7296912" y="4069078"/>
              <a:ext cx="1389888" cy="452841"/>
            </a:xfrm>
            <a:prstGeom prst="snipRound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rPr>
                <a:t>Process</a:t>
              </a:r>
              <a:r>
                <a:rPr kumimoji="0" lang="zh-CN" altLang="en-US" sz="1800" b="1" i="0" u="none" strike="noStrike" cap="none" normalizeH="0" baseline="0" dirty="0" smtClean="0">
                  <a:ln>
                    <a:noFill/>
                  </a:ln>
                  <a:solidFill>
                    <a:schemeClr val="tx1"/>
                  </a:solidFill>
                  <a:effectLst/>
                  <a:latin typeface="Calibri" pitchFamily="34" charset="0"/>
                </a:rPr>
                <a:t> </a:t>
              </a:r>
              <a:r>
                <a:rPr kumimoji="0" lang="en-US" altLang="zh-CN" sz="1800" b="1" i="0" u="none" strike="noStrike" cap="none" normalizeH="0" baseline="0" dirty="0" smtClean="0">
                  <a:ln>
                    <a:noFill/>
                  </a:ln>
                  <a:solidFill>
                    <a:schemeClr val="tx1"/>
                  </a:solidFill>
                  <a:effectLst/>
                  <a:latin typeface="Calibri" pitchFamily="34" charset="0"/>
                </a:rPr>
                <a:t>0</a:t>
              </a:r>
              <a:endParaRPr kumimoji="0" lang="en-US" sz="1800" b="1" i="0" u="none" strike="noStrike" cap="none" normalizeH="0" baseline="0" dirty="0" smtClean="0">
                <a:ln>
                  <a:noFill/>
                </a:ln>
                <a:solidFill>
                  <a:schemeClr val="tx1"/>
                </a:solidFill>
                <a:effectLst/>
                <a:latin typeface="Calibri" pitchFamily="34" charset="0"/>
              </a:endParaRPr>
            </a:p>
          </p:txBody>
        </p:sp>
        <p:sp>
          <p:nvSpPr>
            <p:cNvPr id="44" name="Snip and Round Single Corner Rectangle 43"/>
            <p:cNvSpPr/>
            <p:nvPr/>
          </p:nvSpPr>
          <p:spPr bwMode="auto">
            <a:xfrm>
              <a:off x="7296912" y="4642566"/>
              <a:ext cx="1389888" cy="452841"/>
            </a:xfrm>
            <a:prstGeom prst="snipRound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rPr>
                <a:t>Process</a:t>
              </a:r>
              <a:r>
                <a:rPr kumimoji="0" lang="zh-CN" altLang="en-US" sz="1800" b="1" i="0" u="none" strike="noStrike" cap="none" normalizeH="0" baseline="0" dirty="0" smtClean="0">
                  <a:ln>
                    <a:noFill/>
                  </a:ln>
                  <a:solidFill>
                    <a:schemeClr val="tx1"/>
                  </a:solidFill>
                  <a:effectLst/>
                  <a:latin typeface="Calibri" pitchFamily="34" charset="0"/>
                </a:rPr>
                <a:t> </a:t>
              </a:r>
              <a:r>
                <a:rPr lang="en-US" altLang="zh-CN" b="1" dirty="0">
                  <a:latin typeface="Calibri" pitchFamily="34" charset="0"/>
                </a:rPr>
                <a:t>1</a:t>
              </a:r>
              <a:endParaRPr kumimoji="0" lang="en-US" sz="1800" b="1" i="0" u="none" strike="noStrike" cap="none" normalizeH="0" baseline="0" dirty="0" smtClean="0">
                <a:ln>
                  <a:noFill/>
                </a:ln>
                <a:solidFill>
                  <a:schemeClr val="tx1"/>
                </a:solidFill>
                <a:effectLst/>
                <a:latin typeface="Calibri" pitchFamily="34" charset="0"/>
              </a:endParaRPr>
            </a:p>
          </p:txBody>
        </p:sp>
      </p:grpSp>
      <p:sp>
        <p:nvSpPr>
          <p:cNvPr id="46" name="Right Arrow 45"/>
          <p:cNvSpPr/>
          <p:nvPr/>
        </p:nvSpPr>
        <p:spPr bwMode="auto">
          <a:xfrm>
            <a:off x="2976482" y="4802157"/>
            <a:ext cx="905256" cy="162800"/>
          </a:xfrm>
          <a:prstGeom prst="rightArrow">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47" name="Right Arrow 46"/>
          <p:cNvSpPr/>
          <p:nvPr/>
        </p:nvSpPr>
        <p:spPr bwMode="auto">
          <a:xfrm rot="731438">
            <a:off x="6694739" y="4957734"/>
            <a:ext cx="560997" cy="156352"/>
          </a:xfrm>
          <a:prstGeom prst="rightArrow">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grpSp>
        <p:nvGrpSpPr>
          <p:cNvPr id="54" name="Group 53"/>
          <p:cNvGrpSpPr/>
          <p:nvPr/>
        </p:nvGrpSpPr>
        <p:grpSpPr>
          <a:xfrm>
            <a:off x="700190" y="5572840"/>
            <a:ext cx="3181548" cy="397800"/>
            <a:chOff x="700190" y="5352895"/>
            <a:chExt cx="3181548" cy="397800"/>
          </a:xfrm>
        </p:grpSpPr>
        <p:sp>
          <p:nvSpPr>
            <p:cNvPr id="48" name="TextBox 47"/>
            <p:cNvSpPr txBox="1"/>
            <p:nvPr/>
          </p:nvSpPr>
          <p:spPr>
            <a:xfrm>
              <a:off x="700190" y="5381363"/>
              <a:ext cx="2637260"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CN" dirty="0" smtClean="0"/>
                <a:t>O(P)</a:t>
              </a:r>
              <a:r>
                <a:rPr lang="zh-CN" altLang="en-US" dirty="0" smtClean="0"/>
                <a:t> </a:t>
              </a:r>
              <a:r>
                <a:rPr lang="en-US" altLang="zh-CN" dirty="0" smtClean="0"/>
                <a:t>Memory,</a:t>
              </a:r>
              <a:r>
                <a:rPr lang="zh-CN" altLang="en-US" dirty="0" smtClean="0"/>
                <a:t> </a:t>
              </a:r>
              <a:r>
                <a:rPr lang="en-US" altLang="zh-CN" dirty="0" smtClean="0"/>
                <a:t>P</a:t>
              </a:r>
              <a:r>
                <a:rPr lang="zh-CN" altLang="en-US" dirty="0" smtClean="0"/>
                <a:t> </a:t>
              </a:r>
              <a:r>
                <a:rPr lang="en-US" altLang="zh-CN" dirty="0" smtClean="0"/>
                <a:t>processes</a:t>
              </a:r>
              <a:endParaRPr lang="en-US" dirty="0"/>
            </a:p>
          </p:txBody>
        </p:sp>
        <p:cxnSp>
          <p:nvCxnSpPr>
            <p:cNvPr id="51" name="Straight Arrow Connector 50"/>
            <p:cNvCxnSpPr>
              <a:stCxn id="48" idx="3"/>
            </p:cNvCxnSpPr>
            <p:nvPr/>
          </p:nvCxnSpPr>
          <p:spPr bwMode="auto">
            <a:xfrm flipV="1">
              <a:off x="3337450" y="5352895"/>
              <a:ext cx="544288" cy="21313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grpSp>
      <p:grpSp>
        <p:nvGrpSpPr>
          <p:cNvPr id="53" name="Group 52"/>
          <p:cNvGrpSpPr/>
          <p:nvPr/>
        </p:nvGrpSpPr>
        <p:grpSpPr>
          <a:xfrm>
            <a:off x="4023360" y="4002778"/>
            <a:ext cx="2560320" cy="2405913"/>
            <a:chOff x="4023360" y="3636529"/>
            <a:chExt cx="2560320" cy="2405913"/>
          </a:xfrm>
        </p:grpSpPr>
        <p:grpSp>
          <p:nvGrpSpPr>
            <p:cNvPr id="31" name="Group 30"/>
            <p:cNvGrpSpPr/>
            <p:nvPr/>
          </p:nvGrpSpPr>
          <p:grpSpPr>
            <a:xfrm>
              <a:off x="4023360" y="4110716"/>
              <a:ext cx="2560320" cy="1931726"/>
              <a:chOff x="3291840" y="4003488"/>
              <a:chExt cx="2560320" cy="1931726"/>
            </a:xfrm>
          </p:grpSpPr>
          <p:grpSp>
            <p:nvGrpSpPr>
              <p:cNvPr id="29" name="Group 28"/>
              <p:cNvGrpSpPr/>
              <p:nvPr/>
            </p:nvGrpSpPr>
            <p:grpSpPr>
              <a:xfrm>
                <a:off x="3291840" y="4003488"/>
                <a:ext cx="2560320" cy="1389958"/>
                <a:chOff x="3584448" y="3794760"/>
                <a:chExt cx="2560320" cy="1389958"/>
              </a:xfrm>
            </p:grpSpPr>
            <p:grpSp>
              <p:nvGrpSpPr>
                <p:cNvPr id="16" name="Group 15"/>
                <p:cNvGrpSpPr/>
                <p:nvPr/>
              </p:nvGrpSpPr>
              <p:grpSpPr>
                <a:xfrm>
                  <a:off x="3584448" y="3794760"/>
                  <a:ext cx="2560320" cy="347654"/>
                  <a:chOff x="3584448" y="3794760"/>
                  <a:chExt cx="2560320" cy="347654"/>
                </a:xfrm>
              </p:grpSpPr>
              <p:sp>
                <p:nvSpPr>
                  <p:cNvPr id="12" name="Rectangle 11"/>
                  <p:cNvSpPr/>
                  <p:nvPr/>
                </p:nvSpPr>
                <p:spPr bwMode="auto">
                  <a:xfrm>
                    <a:off x="3584448" y="3794760"/>
                    <a:ext cx="813816" cy="347654"/>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Calibri" pitchFamily="34" charset="0"/>
                      </a:rPr>
                      <a:t>Addr</a:t>
                    </a:r>
                    <a:endParaRPr kumimoji="0" lang="en-US" sz="1800" b="1" i="0" u="none" strike="noStrike" cap="none" normalizeH="0" baseline="0" dirty="0" smtClean="0">
                      <a:ln>
                        <a:noFill/>
                      </a:ln>
                      <a:solidFill>
                        <a:schemeClr val="tx1"/>
                      </a:solidFill>
                      <a:effectLst/>
                      <a:latin typeface="Calibri" pitchFamily="34" charset="0"/>
                    </a:endParaRPr>
                  </a:p>
                </p:txBody>
              </p:sp>
              <p:sp>
                <p:nvSpPr>
                  <p:cNvPr id="15" name="Rectangle 14"/>
                  <p:cNvSpPr/>
                  <p:nvPr/>
                </p:nvSpPr>
                <p:spPr bwMode="auto">
                  <a:xfrm>
                    <a:off x="4398264" y="3794760"/>
                    <a:ext cx="1746504" cy="347654"/>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s-IS" altLang="zh-CN" sz="1800" b="1" i="0" u="none" strike="noStrike" cap="none" normalizeH="0" baseline="0" dirty="0" smtClean="0">
                        <a:ln>
                          <a:noFill/>
                        </a:ln>
                        <a:solidFill>
                          <a:schemeClr val="tx1"/>
                        </a:solidFill>
                        <a:effectLst/>
                        <a:latin typeface="Calibri" pitchFamily="34" charset="0"/>
                      </a:rPr>
                      <a:t>…</a:t>
                    </a:r>
                    <a:endParaRPr kumimoji="0" lang="en-US" sz="1800" b="1" i="0" u="none" strike="noStrike" cap="none" normalizeH="0" baseline="0" dirty="0" smtClean="0">
                      <a:ln>
                        <a:noFill/>
                      </a:ln>
                      <a:solidFill>
                        <a:schemeClr val="tx1"/>
                      </a:solidFill>
                      <a:effectLst/>
                      <a:latin typeface="Calibri" pitchFamily="34" charset="0"/>
                    </a:endParaRPr>
                  </a:p>
                </p:txBody>
              </p:sp>
            </p:grpSp>
            <p:grpSp>
              <p:nvGrpSpPr>
                <p:cNvPr id="17" name="Group 16"/>
                <p:cNvGrpSpPr/>
                <p:nvPr/>
              </p:nvGrpSpPr>
              <p:grpSpPr>
                <a:xfrm>
                  <a:off x="3584448" y="4142414"/>
                  <a:ext cx="2560320" cy="347654"/>
                  <a:chOff x="3584448" y="3794760"/>
                  <a:chExt cx="2560320" cy="347654"/>
                </a:xfrm>
              </p:grpSpPr>
              <p:sp>
                <p:nvSpPr>
                  <p:cNvPr id="18" name="Rectangle 17"/>
                  <p:cNvSpPr/>
                  <p:nvPr/>
                </p:nvSpPr>
                <p:spPr bwMode="auto">
                  <a:xfrm>
                    <a:off x="3584448" y="3794760"/>
                    <a:ext cx="813816" cy="347654"/>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Calibri" pitchFamily="34" charset="0"/>
                      </a:rPr>
                      <a:t>Addr</a:t>
                    </a:r>
                    <a:endParaRPr kumimoji="0" lang="en-US" sz="1800" b="1" i="0" u="none" strike="noStrike" cap="none" normalizeH="0" baseline="0" dirty="0" smtClean="0">
                      <a:ln>
                        <a:noFill/>
                      </a:ln>
                      <a:solidFill>
                        <a:schemeClr val="tx1"/>
                      </a:solidFill>
                      <a:effectLst/>
                      <a:latin typeface="Calibri" pitchFamily="34" charset="0"/>
                    </a:endParaRPr>
                  </a:p>
                </p:txBody>
              </p:sp>
              <p:sp>
                <p:nvSpPr>
                  <p:cNvPr id="19" name="Rectangle 18"/>
                  <p:cNvSpPr/>
                  <p:nvPr/>
                </p:nvSpPr>
                <p:spPr bwMode="auto">
                  <a:xfrm>
                    <a:off x="4398264" y="3794760"/>
                    <a:ext cx="1746504" cy="347654"/>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s-IS" altLang="zh-CN" sz="1800" b="1" i="0" u="none" strike="noStrike" cap="none" normalizeH="0" baseline="0" dirty="0" smtClean="0">
                        <a:ln>
                          <a:noFill/>
                        </a:ln>
                        <a:solidFill>
                          <a:schemeClr val="tx1"/>
                        </a:solidFill>
                        <a:effectLst/>
                        <a:latin typeface="Calibri" pitchFamily="34" charset="0"/>
                      </a:rPr>
                      <a:t>…</a:t>
                    </a:r>
                    <a:endParaRPr kumimoji="0" lang="en-US" sz="1800" b="1" i="0" u="none" strike="noStrike" cap="none" normalizeH="0" baseline="0" dirty="0" smtClean="0">
                      <a:ln>
                        <a:noFill/>
                      </a:ln>
                      <a:solidFill>
                        <a:schemeClr val="tx1"/>
                      </a:solidFill>
                      <a:effectLst/>
                      <a:latin typeface="Calibri" pitchFamily="34" charset="0"/>
                    </a:endParaRPr>
                  </a:p>
                </p:txBody>
              </p:sp>
            </p:grpSp>
            <p:grpSp>
              <p:nvGrpSpPr>
                <p:cNvPr id="23" name="Group 22"/>
                <p:cNvGrpSpPr/>
                <p:nvPr/>
              </p:nvGrpSpPr>
              <p:grpSpPr>
                <a:xfrm>
                  <a:off x="3584448" y="4489410"/>
                  <a:ext cx="2560320" cy="347654"/>
                  <a:chOff x="3584448" y="3794760"/>
                  <a:chExt cx="2560320" cy="347654"/>
                </a:xfrm>
              </p:grpSpPr>
              <p:sp>
                <p:nvSpPr>
                  <p:cNvPr id="24" name="Rectangle 23"/>
                  <p:cNvSpPr/>
                  <p:nvPr/>
                </p:nvSpPr>
                <p:spPr bwMode="auto">
                  <a:xfrm>
                    <a:off x="3584448" y="3794760"/>
                    <a:ext cx="813816" cy="347654"/>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Calibri" pitchFamily="34" charset="0"/>
                      </a:rPr>
                      <a:t>Addr</a:t>
                    </a:r>
                    <a:endParaRPr kumimoji="0" lang="en-US" sz="1800" b="1" i="0" u="none" strike="noStrike" cap="none" normalizeH="0" baseline="0" dirty="0" smtClean="0">
                      <a:ln>
                        <a:noFill/>
                      </a:ln>
                      <a:solidFill>
                        <a:schemeClr val="tx1"/>
                      </a:solidFill>
                      <a:effectLst/>
                      <a:latin typeface="Calibri" pitchFamily="34" charset="0"/>
                    </a:endParaRPr>
                  </a:p>
                </p:txBody>
              </p:sp>
              <p:sp>
                <p:nvSpPr>
                  <p:cNvPr id="25" name="Rectangle 24"/>
                  <p:cNvSpPr/>
                  <p:nvPr/>
                </p:nvSpPr>
                <p:spPr bwMode="auto">
                  <a:xfrm>
                    <a:off x="4398264" y="3794760"/>
                    <a:ext cx="1746504" cy="347654"/>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s-IS" altLang="zh-CN" sz="1800" b="1" i="0" u="none" strike="noStrike" cap="none" normalizeH="0" baseline="0" dirty="0" smtClean="0">
                        <a:ln>
                          <a:noFill/>
                        </a:ln>
                        <a:solidFill>
                          <a:schemeClr val="tx1"/>
                        </a:solidFill>
                        <a:effectLst/>
                        <a:latin typeface="Calibri" pitchFamily="34" charset="0"/>
                      </a:rPr>
                      <a:t>…</a:t>
                    </a:r>
                    <a:endParaRPr kumimoji="0" lang="en-US" sz="1800" b="1" i="0" u="none" strike="noStrike" cap="none" normalizeH="0" baseline="0" dirty="0" smtClean="0">
                      <a:ln>
                        <a:noFill/>
                      </a:ln>
                      <a:solidFill>
                        <a:schemeClr val="tx1"/>
                      </a:solidFill>
                      <a:effectLst/>
                      <a:latin typeface="Calibri" pitchFamily="34" charset="0"/>
                    </a:endParaRPr>
                  </a:p>
                </p:txBody>
              </p:sp>
            </p:grpSp>
            <p:grpSp>
              <p:nvGrpSpPr>
                <p:cNvPr id="26" name="Group 25"/>
                <p:cNvGrpSpPr/>
                <p:nvPr/>
              </p:nvGrpSpPr>
              <p:grpSpPr>
                <a:xfrm>
                  <a:off x="3584448" y="4837064"/>
                  <a:ext cx="2560320" cy="347654"/>
                  <a:chOff x="3584448" y="3794760"/>
                  <a:chExt cx="2560320" cy="347654"/>
                </a:xfrm>
              </p:grpSpPr>
              <p:sp>
                <p:nvSpPr>
                  <p:cNvPr id="27" name="Rectangle 26"/>
                  <p:cNvSpPr/>
                  <p:nvPr/>
                </p:nvSpPr>
                <p:spPr bwMode="auto">
                  <a:xfrm>
                    <a:off x="3584448" y="3794760"/>
                    <a:ext cx="813816" cy="347654"/>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Calibri" pitchFamily="34" charset="0"/>
                      </a:rPr>
                      <a:t>Addr</a:t>
                    </a:r>
                    <a:endParaRPr kumimoji="0" lang="en-US" sz="1800" b="1" i="0" u="none" strike="noStrike" cap="none" normalizeH="0" baseline="0" dirty="0" smtClean="0">
                      <a:ln>
                        <a:noFill/>
                      </a:ln>
                      <a:solidFill>
                        <a:schemeClr val="tx1"/>
                      </a:solidFill>
                      <a:effectLst/>
                      <a:latin typeface="Calibri" pitchFamily="34" charset="0"/>
                    </a:endParaRPr>
                  </a:p>
                </p:txBody>
              </p:sp>
              <p:sp>
                <p:nvSpPr>
                  <p:cNvPr id="28" name="Rectangle 27"/>
                  <p:cNvSpPr/>
                  <p:nvPr/>
                </p:nvSpPr>
                <p:spPr bwMode="auto">
                  <a:xfrm>
                    <a:off x="4398264" y="3794760"/>
                    <a:ext cx="1746504" cy="347654"/>
                  </a:xfrm>
                  <a:prstGeom prst="rect">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s-IS" altLang="zh-CN" sz="1800" b="1" i="0" u="none" strike="noStrike" cap="none" normalizeH="0" baseline="0" dirty="0" smtClean="0">
                        <a:ln>
                          <a:noFill/>
                        </a:ln>
                        <a:solidFill>
                          <a:schemeClr val="tx1"/>
                        </a:solidFill>
                        <a:effectLst/>
                        <a:latin typeface="Calibri" pitchFamily="34" charset="0"/>
                      </a:rPr>
                      <a:t>…</a:t>
                    </a:r>
                    <a:endParaRPr kumimoji="0" lang="en-US" sz="1800" b="1" i="0" u="none" strike="noStrike" cap="none" normalizeH="0" baseline="0" dirty="0" smtClean="0">
                      <a:ln>
                        <a:noFill/>
                      </a:ln>
                      <a:solidFill>
                        <a:schemeClr val="tx1"/>
                      </a:solidFill>
                      <a:effectLst/>
                      <a:latin typeface="Calibri" pitchFamily="34" charset="0"/>
                    </a:endParaRPr>
                  </a:p>
                </p:txBody>
              </p:sp>
            </p:grpSp>
          </p:grpSp>
          <p:sp>
            <p:nvSpPr>
              <p:cNvPr id="30" name="TextBox 29"/>
              <p:cNvSpPr txBox="1"/>
              <p:nvPr/>
            </p:nvSpPr>
            <p:spPr>
              <a:xfrm rot="5400000">
                <a:off x="4448092" y="5404620"/>
                <a:ext cx="476413" cy="584775"/>
              </a:xfrm>
              <a:prstGeom prst="rect">
                <a:avLst/>
              </a:prstGeom>
              <a:noFill/>
            </p:spPr>
            <p:txBody>
              <a:bodyPr wrap="none" rtlCol="0">
                <a:spAutoFit/>
              </a:bodyPr>
              <a:lstStyle/>
              <a:p>
                <a:pPr algn="ctr"/>
                <a:r>
                  <a:rPr lang="is-IS" altLang="zh-CN" sz="3200" b="1" dirty="0" smtClean="0"/>
                  <a:t>…</a:t>
                </a:r>
                <a:endParaRPr lang="en-US" sz="3200" b="1" dirty="0"/>
              </a:p>
            </p:txBody>
          </p:sp>
        </p:grpSp>
        <p:sp>
          <p:nvSpPr>
            <p:cNvPr id="52" name="TextBox 51"/>
            <p:cNvSpPr txBox="1"/>
            <p:nvPr/>
          </p:nvSpPr>
          <p:spPr>
            <a:xfrm>
              <a:off x="4402956" y="3636529"/>
              <a:ext cx="2029723" cy="369332"/>
            </a:xfrm>
            <a:prstGeom prst="rect">
              <a:avLst/>
            </a:prstGeom>
            <a:noFill/>
          </p:spPr>
          <p:txBody>
            <a:bodyPr wrap="none" rtlCol="0">
              <a:spAutoFit/>
            </a:bodyPr>
            <a:lstStyle/>
            <a:p>
              <a:r>
                <a:rPr lang="en-US" altLang="zh-CN" dirty="0" smtClean="0"/>
                <a:t>Virtual</a:t>
              </a:r>
              <a:r>
                <a:rPr lang="zh-CN" altLang="en-US" dirty="0" smtClean="0"/>
                <a:t> </a:t>
              </a:r>
              <a:r>
                <a:rPr lang="en-US" altLang="zh-CN" dirty="0" smtClean="0"/>
                <a:t>Connections</a:t>
              </a:r>
              <a:endParaRPr lang="en-US" dirty="0"/>
            </a:p>
          </p:txBody>
        </p:sp>
      </p:grpSp>
    </p:spTree>
    <p:extLst>
      <p:ext uri="{BB962C8B-B14F-4D97-AF65-F5344CB8AC3E}">
        <p14:creationId xmlns:p14="http://schemas.microsoft.com/office/powerpoint/2010/main" val="6938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Communicators</a:t>
            </a:r>
            <a:endParaRPr lang="en-US" dirty="0"/>
          </a:p>
        </p:txBody>
      </p:sp>
      <p:sp>
        <p:nvSpPr>
          <p:cNvPr id="3" name="Content Placeholder 2"/>
          <p:cNvSpPr>
            <a:spLocks noGrp="1"/>
          </p:cNvSpPr>
          <p:nvPr>
            <p:ph idx="1"/>
          </p:nvPr>
        </p:nvSpPr>
        <p:spPr>
          <a:xfrm>
            <a:off x="457200" y="1143000"/>
            <a:ext cx="8229600" cy="3246120"/>
          </a:xfrm>
        </p:spPr>
        <p:txBody>
          <a:bodyPr/>
          <a:lstStyle/>
          <a:p>
            <a:r>
              <a:rPr lang="en-US" altLang="zh-CN" dirty="0" smtClean="0"/>
              <a:t>Communicator</a:t>
            </a:r>
            <a:r>
              <a:rPr lang="zh-CN" altLang="en-US" dirty="0" smtClean="0"/>
              <a:t> </a:t>
            </a:r>
            <a:r>
              <a:rPr lang="en-US" altLang="zh-CN" dirty="0" smtClean="0"/>
              <a:t>contains</a:t>
            </a:r>
            <a:r>
              <a:rPr lang="zh-CN" altLang="en-US" dirty="0" smtClean="0"/>
              <a:t> </a:t>
            </a:r>
            <a:r>
              <a:rPr lang="en-US" altLang="zh-CN" dirty="0" smtClean="0"/>
              <a:t>a</a:t>
            </a:r>
            <a:r>
              <a:rPr lang="zh-CN" altLang="en-US" dirty="0" smtClean="0"/>
              <a:t> </a:t>
            </a:r>
            <a:r>
              <a:rPr lang="en-US" altLang="zh-CN" dirty="0" smtClean="0"/>
              <a:t>group</a:t>
            </a:r>
            <a:r>
              <a:rPr lang="zh-CN" altLang="en-US" dirty="0" smtClean="0"/>
              <a:t> </a:t>
            </a:r>
            <a:r>
              <a:rPr lang="en-US" altLang="zh-CN" dirty="0" smtClean="0"/>
              <a:t>of</a:t>
            </a:r>
            <a:r>
              <a:rPr lang="zh-CN" altLang="en-US" dirty="0" smtClean="0"/>
              <a:t> </a:t>
            </a:r>
            <a:r>
              <a:rPr lang="en-US" altLang="zh-CN" dirty="0" smtClean="0"/>
              <a:t>processes</a:t>
            </a:r>
          </a:p>
          <a:p>
            <a:r>
              <a:rPr lang="en-US" altLang="zh-CN" dirty="0" smtClean="0"/>
              <a:t>Virtual</a:t>
            </a:r>
            <a:r>
              <a:rPr lang="zh-CN" altLang="en-US" dirty="0" smtClean="0"/>
              <a:t> </a:t>
            </a:r>
            <a:r>
              <a:rPr lang="en-US" altLang="zh-CN" dirty="0" smtClean="0"/>
              <a:t>Connection</a:t>
            </a:r>
            <a:r>
              <a:rPr lang="zh-CN" altLang="en-US" dirty="0" smtClean="0"/>
              <a:t> </a:t>
            </a:r>
            <a:r>
              <a:rPr lang="en-US" altLang="zh-CN" dirty="0" smtClean="0"/>
              <a:t>Reference</a:t>
            </a:r>
            <a:r>
              <a:rPr lang="zh-CN" altLang="en-US" dirty="0" smtClean="0"/>
              <a:t> </a:t>
            </a:r>
            <a:r>
              <a:rPr lang="en-US" altLang="zh-CN" dirty="0" smtClean="0"/>
              <a:t>Table</a:t>
            </a:r>
            <a:r>
              <a:rPr lang="zh-CN" altLang="en-US" dirty="0" smtClean="0"/>
              <a:t> </a:t>
            </a:r>
            <a:r>
              <a:rPr lang="en-US" altLang="zh-CN" dirty="0" smtClean="0"/>
              <a:t>(VCRT)</a:t>
            </a:r>
            <a:r>
              <a:rPr lang="zh-CN" altLang="en-US" dirty="0" smtClean="0"/>
              <a:t> </a:t>
            </a:r>
            <a:r>
              <a:rPr lang="en-US" altLang="zh-CN" dirty="0" smtClean="0"/>
              <a:t>for</a:t>
            </a:r>
            <a:r>
              <a:rPr lang="zh-CN" altLang="en-US" dirty="0" smtClean="0"/>
              <a:t> </a:t>
            </a:r>
            <a:r>
              <a:rPr lang="en-US" altLang="zh-CN" dirty="0" smtClean="0"/>
              <a:t>rank</a:t>
            </a:r>
            <a:r>
              <a:rPr lang="zh-CN" altLang="en-US" dirty="0" smtClean="0"/>
              <a:t> </a:t>
            </a:r>
            <a:r>
              <a:rPr lang="en-US" altLang="zh-CN" dirty="0" smtClean="0"/>
              <a:t>translation</a:t>
            </a:r>
          </a:p>
          <a:p>
            <a:r>
              <a:rPr lang="en-US" altLang="zh-CN" dirty="0" smtClean="0"/>
              <a:t>Built-in</a:t>
            </a:r>
            <a:r>
              <a:rPr lang="zh-CN" altLang="en-US" dirty="0" smtClean="0"/>
              <a:t> </a:t>
            </a:r>
            <a:r>
              <a:rPr lang="en-US" altLang="zh-CN" dirty="0" smtClean="0"/>
              <a:t>communicators</a:t>
            </a:r>
            <a:r>
              <a:rPr lang="zh-CN" altLang="en-US" dirty="0" smtClean="0"/>
              <a:t> </a:t>
            </a:r>
            <a:r>
              <a:rPr lang="en-US" altLang="zh-CN" dirty="0" smtClean="0"/>
              <a:t>and</a:t>
            </a:r>
            <a:r>
              <a:rPr lang="zh-CN" altLang="en-US" dirty="0" smtClean="0"/>
              <a:t> </a:t>
            </a:r>
            <a:r>
              <a:rPr lang="en-US" altLang="zh-CN" dirty="0" smtClean="0"/>
              <a:t>internal</a:t>
            </a:r>
            <a:r>
              <a:rPr lang="zh-CN" altLang="en-US" dirty="0" smtClean="0"/>
              <a:t> </a:t>
            </a:r>
            <a:r>
              <a:rPr lang="en-US" altLang="zh-CN" dirty="0" smtClean="0"/>
              <a:t>communicators</a:t>
            </a:r>
          </a:p>
          <a:p>
            <a:pPr lvl="1"/>
            <a:r>
              <a:rPr lang="en-US" altLang="zh-CN" dirty="0" smtClean="0"/>
              <a:t>MPI_COMM_WORLD,</a:t>
            </a:r>
            <a:r>
              <a:rPr lang="zh-CN" altLang="en-US" dirty="0" smtClean="0"/>
              <a:t> </a:t>
            </a:r>
            <a:r>
              <a:rPr lang="en-US" altLang="zh-CN" dirty="0" smtClean="0"/>
              <a:t>MPI_COMM_SELF</a:t>
            </a:r>
            <a:r>
              <a:rPr lang="zh-CN" altLang="en-US" dirty="0" smtClean="0"/>
              <a:t> </a:t>
            </a:r>
            <a:r>
              <a:rPr lang="en-US" altLang="zh-CN" dirty="0" smtClean="0"/>
              <a:t>(created</a:t>
            </a:r>
            <a:r>
              <a:rPr lang="zh-CN" altLang="en-US" dirty="0" smtClean="0"/>
              <a:t> </a:t>
            </a:r>
            <a:r>
              <a:rPr lang="en-US" altLang="zh-CN" dirty="0" smtClean="0"/>
              <a:t>at</a:t>
            </a:r>
            <a:r>
              <a:rPr lang="zh-CN" altLang="en-US" dirty="0"/>
              <a:t> </a:t>
            </a:r>
            <a:r>
              <a:rPr lang="en-US" altLang="zh-CN" dirty="0" smtClean="0"/>
              <a:t>initialization)</a:t>
            </a:r>
          </a:p>
          <a:p>
            <a:pPr lvl="1"/>
            <a:r>
              <a:rPr lang="en-US" altLang="zh-CN" dirty="0" err="1" smtClean="0"/>
              <a:t>Node_local_comm</a:t>
            </a:r>
            <a:r>
              <a:rPr lang="en-US" altLang="zh-CN" dirty="0" smtClean="0"/>
              <a:t>,</a:t>
            </a:r>
            <a:r>
              <a:rPr lang="zh-CN" altLang="en-US" dirty="0" smtClean="0"/>
              <a:t> </a:t>
            </a:r>
            <a:r>
              <a:rPr lang="en-US" altLang="zh-CN" dirty="0" err="1" smtClean="0"/>
              <a:t>node_roots_comm</a:t>
            </a:r>
            <a:r>
              <a:rPr lang="zh-CN" altLang="en-US" dirty="0" smtClean="0"/>
              <a:t> </a:t>
            </a:r>
            <a:r>
              <a:rPr lang="en-US" altLang="zh-CN" dirty="0" smtClean="0"/>
              <a:t>(created</a:t>
            </a:r>
            <a:r>
              <a:rPr lang="zh-CN" altLang="en-US" dirty="0" smtClean="0"/>
              <a:t> </a:t>
            </a:r>
            <a:r>
              <a:rPr lang="en-US" altLang="zh-CN" dirty="0" smtClean="0"/>
              <a:t>for</a:t>
            </a:r>
            <a:r>
              <a:rPr lang="zh-CN" altLang="en-US" dirty="0" smtClean="0"/>
              <a:t> </a:t>
            </a:r>
            <a:r>
              <a:rPr lang="en-US" altLang="zh-CN" dirty="0" smtClean="0"/>
              <a:t>each</a:t>
            </a:r>
            <a:r>
              <a:rPr lang="zh-CN" altLang="en-US" dirty="0" smtClean="0"/>
              <a:t> </a:t>
            </a:r>
            <a:r>
              <a:rPr lang="en-US" altLang="zh-CN" dirty="0" smtClean="0"/>
              <a:t>communicator)</a:t>
            </a:r>
          </a:p>
          <a:p>
            <a:r>
              <a:rPr lang="en-US" altLang="zh-CN" dirty="0" smtClean="0"/>
              <a:t>User-created</a:t>
            </a:r>
            <a:r>
              <a:rPr lang="zh-CN" altLang="en-US" dirty="0" smtClean="0"/>
              <a:t> </a:t>
            </a:r>
            <a:r>
              <a:rPr lang="en-US" altLang="zh-CN" dirty="0" smtClean="0"/>
              <a:t>communicators</a:t>
            </a:r>
          </a:p>
          <a:p>
            <a:pPr lvl="1"/>
            <a:r>
              <a:rPr lang="en-US" altLang="zh-CN" dirty="0" smtClean="0"/>
              <a:t>Communication</a:t>
            </a:r>
            <a:r>
              <a:rPr lang="zh-CN" altLang="en-US" dirty="0" smtClean="0"/>
              <a:t> </a:t>
            </a:r>
            <a:r>
              <a:rPr lang="en-US" altLang="zh-CN" dirty="0" smtClean="0"/>
              <a:t>for</a:t>
            </a:r>
            <a:r>
              <a:rPr lang="zh-CN" altLang="en-US" dirty="0" smtClean="0"/>
              <a:t> </a:t>
            </a:r>
            <a:r>
              <a:rPr lang="en-US" altLang="zh-CN" dirty="0" smtClean="0"/>
              <a:t>subgroups,</a:t>
            </a:r>
            <a:r>
              <a:rPr lang="zh-CN" altLang="en-US" dirty="0" smtClean="0"/>
              <a:t> </a:t>
            </a:r>
            <a:r>
              <a:rPr lang="en-US" altLang="zh-CN" dirty="0" smtClean="0"/>
              <a:t>different</a:t>
            </a:r>
            <a:r>
              <a:rPr lang="zh-CN" altLang="en-US" dirty="0" smtClean="0"/>
              <a:t> </a:t>
            </a:r>
            <a:r>
              <a:rPr lang="en-US" altLang="zh-CN" dirty="0" smtClean="0"/>
              <a:t>contexts</a:t>
            </a:r>
          </a:p>
          <a:p>
            <a:pPr lvl="1"/>
            <a:r>
              <a:rPr lang="en-US" altLang="zh-CN" dirty="0" smtClean="0"/>
              <a:t>Selecting</a:t>
            </a:r>
            <a:r>
              <a:rPr lang="zh-CN" altLang="en-US" dirty="0" smtClean="0"/>
              <a:t> </a:t>
            </a:r>
            <a:r>
              <a:rPr lang="en-US" altLang="zh-CN" dirty="0" smtClean="0"/>
              <a:t>processes</a:t>
            </a:r>
            <a:r>
              <a:rPr lang="zh-CN" altLang="en-US" dirty="0" smtClean="0"/>
              <a:t> </a:t>
            </a:r>
            <a:r>
              <a:rPr lang="en-US" altLang="zh-CN" dirty="0" smtClean="0"/>
              <a:t>from</a:t>
            </a:r>
            <a:r>
              <a:rPr lang="zh-CN" altLang="en-US" dirty="0" smtClean="0"/>
              <a:t> </a:t>
            </a:r>
            <a:r>
              <a:rPr lang="en-US" altLang="zh-CN" dirty="0" smtClean="0"/>
              <a:t>a</a:t>
            </a:r>
            <a:r>
              <a:rPr lang="zh-CN" altLang="en-US" dirty="0" smtClean="0"/>
              <a:t> </a:t>
            </a:r>
            <a:r>
              <a:rPr lang="en-US" altLang="zh-CN" dirty="0" smtClean="0"/>
              <a:t>parent</a:t>
            </a:r>
            <a:r>
              <a:rPr lang="zh-CN" altLang="en-US" dirty="0" smtClean="0"/>
              <a:t> </a:t>
            </a:r>
            <a:r>
              <a:rPr lang="en-US" altLang="zh-CN" dirty="0" smtClean="0"/>
              <a:t>communicator</a:t>
            </a:r>
          </a:p>
          <a:p>
            <a:pPr lvl="1"/>
            <a:r>
              <a:rPr lang="en-US" altLang="zh-CN" dirty="0" smtClean="0"/>
              <a:t>Reordering</a:t>
            </a:r>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5</a:t>
            </a:fld>
            <a:endParaRPr lang="en-US"/>
          </a:p>
        </p:txBody>
      </p:sp>
      <p:grpSp>
        <p:nvGrpSpPr>
          <p:cNvPr id="41" name="Group 40"/>
          <p:cNvGrpSpPr/>
          <p:nvPr/>
        </p:nvGrpSpPr>
        <p:grpSpPr>
          <a:xfrm>
            <a:off x="457200" y="4465320"/>
            <a:ext cx="1682496" cy="1652618"/>
            <a:chOff x="1252728" y="4465320"/>
            <a:chExt cx="1682496" cy="1652618"/>
          </a:xfrm>
        </p:grpSpPr>
        <p:sp>
          <p:nvSpPr>
            <p:cNvPr id="40" name="Rounded Rectangle 39"/>
            <p:cNvSpPr/>
            <p:nvPr/>
          </p:nvSpPr>
          <p:spPr bwMode="auto">
            <a:xfrm>
              <a:off x="1252728" y="4465320"/>
              <a:ext cx="1682496" cy="1652618"/>
            </a:xfrm>
            <a:prstGeom prst="roundRect">
              <a:avLst>
                <a:gd name="adj" fmla="val 753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grpSp>
          <p:nvGrpSpPr>
            <p:cNvPr id="39" name="Group 38"/>
            <p:cNvGrpSpPr/>
            <p:nvPr/>
          </p:nvGrpSpPr>
          <p:grpSpPr>
            <a:xfrm>
              <a:off x="1349101" y="4536707"/>
              <a:ext cx="1485535" cy="1465381"/>
              <a:chOff x="1349101" y="4536707"/>
              <a:chExt cx="1485535" cy="1465381"/>
            </a:xfrm>
          </p:grpSpPr>
          <p:sp>
            <p:nvSpPr>
              <p:cNvPr id="7" name="Oval 6"/>
              <p:cNvSpPr/>
              <p:nvPr/>
            </p:nvSpPr>
            <p:spPr bwMode="auto">
              <a:xfrm>
                <a:off x="1349101" y="453670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8" name="Oval 7"/>
              <p:cNvSpPr/>
              <p:nvPr/>
            </p:nvSpPr>
            <p:spPr bwMode="auto">
              <a:xfrm>
                <a:off x="1748387" y="453670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9" name="Oval 8"/>
              <p:cNvSpPr/>
              <p:nvPr/>
            </p:nvSpPr>
            <p:spPr bwMode="auto">
              <a:xfrm>
                <a:off x="2147673" y="453670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10" name="Oval 9"/>
              <p:cNvSpPr/>
              <p:nvPr/>
            </p:nvSpPr>
            <p:spPr bwMode="auto">
              <a:xfrm>
                <a:off x="2546959" y="453670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sp>
            <p:nvSpPr>
              <p:cNvPr id="11" name="Oval 10"/>
              <p:cNvSpPr/>
              <p:nvPr/>
            </p:nvSpPr>
            <p:spPr bwMode="auto">
              <a:xfrm>
                <a:off x="1349101" y="492927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4</a:t>
                </a:r>
                <a:endParaRPr kumimoji="0" lang="en-US" sz="1400" i="0" u="none" strike="noStrike" cap="none" normalizeH="0" baseline="0" dirty="0" smtClean="0">
                  <a:ln>
                    <a:noFill/>
                  </a:ln>
                  <a:solidFill>
                    <a:schemeClr val="tx1"/>
                  </a:solidFill>
                  <a:effectLst/>
                  <a:latin typeface="Calibri" pitchFamily="34" charset="0"/>
                </a:endParaRPr>
              </a:p>
            </p:txBody>
          </p:sp>
          <p:sp>
            <p:nvSpPr>
              <p:cNvPr id="12" name="Oval 11"/>
              <p:cNvSpPr/>
              <p:nvPr/>
            </p:nvSpPr>
            <p:spPr bwMode="auto">
              <a:xfrm>
                <a:off x="1748387" y="492927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5</a:t>
                </a:r>
                <a:endParaRPr kumimoji="0" lang="en-US" sz="1400" i="0" u="none" strike="noStrike" cap="none" normalizeH="0" baseline="0" dirty="0" smtClean="0">
                  <a:ln>
                    <a:noFill/>
                  </a:ln>
                  <a:solidFill>
                    <a:schemeClr val="tx1"/>
                  </a:solidFill>
                  <a:effectLst/>
                  <a:latin typeface="Calibri" pitchFamily="34" charset="0"/>
                </a:endParaRPr>
              </a:p>
            </p:txBody>
          </p:sp>
          <p:sp>
            <p:nvSpPr>
              <p:cNvPr id="13" name="Oval 12"/>
              <p:cNvSpPr/>
              <p:nvPr/>
            </p:nvSpPr>
            <p:spPr bwMode="auto">
              <a:xfrm>
                <a:off x="2147673" y="492927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6</a:t>
                </a:r>
                <a:endParaRPr kumimoji="0" lang="en-US" sz="1400" i="0" u="none" strike="noStrike" cap="none" normalizeH="0" baseline="0" dirty="0" smtClean="0">
                  <a:ln>
                    <a:noFill/>
                  </a:ln>
                  <a:solidFill>
                    <a:schemeClr val="tx1"/>
                  </a:solidFill>
                  <a:effectLst/>
                  <a:latin typeface="Calibri" pitchFamily="34" charset="0"/>
                </a:endParaRPr>
              </a:p>
            </p:txBody>
          </p:sp>
          <p:sp>
            <p:nvSpPr>
              <p:cNvPr id="14" name="Oval 13"/>
              <p:cNvSpPr/>
              <p:nvPr/>
            </p:nvSpPr>
            <p:spPr bwMode="auto">
              <a:xfrm>
                <a:off x="2546959" y="492927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7</a:t>
                </a:r>
                <a:endParaRPr kumimoji="0" lang="en-US" sz="1400" i="0" u="none" strike="noStrike" cap="none" normalizeH="0" baseline="0" dirty="0" smtClean="0">
                  <a:ln>
                    <a:noFill/>
                  </a:ln>
                  <a:solidFill>
                    <a:schemeClr val="tx1"/>
                  </a:solidFill>
                  <a:effectLst/>
                  <a:latin typeface="Calibri" pitchFamily="34" charset="0"/>
                </a:endParaRPr>
              </a:p>
            </p:txBody>
          </p:sp>
          <p:sp>
            <p:nvSpPr>
              <p:cNvPr id="23" name="Oval 22"/>
              <p:cNvSpPr/>
              <p:nvPr/>
            </p:nvSpPr>
            <p:spPr bwMode="auto">
              <a:xfrm>
                <a:off x="1349101" y="532184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8</a:t>
                </a:r>
                <a:endParaRPr kumimoji="0" lang="en-US" sz="1400" i="0" u="none" strike="noStrike" cap="none" normalizeH="0" baseline="0" dirty="0" smtClean="0">
                  <a:ln>
                    <a:noFill/>
                  </a:ln>
                  <a:solidFill>
                    <a:schemeClr val="tx1"/>
                  </a:solidFill>
                  <a:effectLst/>
                  <a:latin typeface="Calibri" pitchFamily="34" charset="0"/>
                </a:endParaRPr>
              </a:p>
            </p:txBody>
          </p:sp>
          <p:sp>
            <p:nvSpPr>
              <p:cNvPr id="24" name="Oval 23"/>
              <p:cNvSpPr/>
              <p:nvPr/>
            </p:nvSpPr>
            <p:spPr bwMode="auto">
              <a:xfrm>
                <a:off x="1748387" y="532184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9</a:t>
                </a:r>
                <a:endParaRPr kumimoji="0" lang="en-US" sz="1400" i="0" u="none" strike="noStrike" cap="none" normalizeH="0" baseline="0" dirty="0" smtClean="0">
                  <a:ln>
                    <a:noFill/>
                  </a:ln>
                  <a:solidFill>
                    <a:schemeClr val="tx1"/>
                  </a:solidFill>
                  <a:effectLst/>
                  <a:latin typeface="Calibri" pitchFamily="34" charset="0"/>
                </a:endParaRPr>
              </a:p>
            </p:txBody>
          </p:sp>
          <p:sp>
            <p:nvSpPr>
              <p:cNvPr id="25" name="Oval 24"/>
              <p:cNvSpPr/>
              <p:nvPr/>
            </p:nvSpPr>
            <p:spPr bwMode="auto">
              <a:xfrm>
                <a:off x="2147673" y="532184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10</a:t>
                </a:r>
                <a:endParaRPr kumimoji="0" lang="en-US" sz="1400" i="0" u="none" strike="noStrike" cap="none" normalizeH="0" baseline="0" dirty="0" smtClean="0">
                  <a:ln>
                    <a:noFill/>
                  </a:ln>
                  <a:solidFill>
                    <a:schemeClr val="tx1"/>
                  </a:solidFill>
                  <a:effectLst/>
                  <a:latin typeface="Calibri" pitchFamily="34" charset="0"/>
                </a:endParaRPr>
              </a:p>
            </p:txBody>
          </p:sp>
          <p:sp>
            <p:nvSpPr>
              <p:cNvPr id="26" name="Oval 25"/>
              <p:cNvSpPr/>
              <p:nvPr/>
            </p:nvSpPr>
            <p:spPr bwMode="auto">
              <a:xfrm>
                <a:off x="2546959" y="532184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11</a:t>
                </a:r>
                <a:endParaRPr kumimoji="0" lang="en-US" sz="1400" i="0" u="none" strike="noStrike" cap="none" normalizeH="0" baseline="0" dirty="0" smtClean="0">
                  <a:ln>
                    <a:noFill/>
                  </a:ln>
                  <a:solidFill>
                    <a:schemeClr val="tx1"/>
                  </a:solidFill>
                  <a:effectLst/>
                  <a:latin typeface="Calibri" pitchFamily="34" charset="0"/>
                </a:endParaRPr>
              </a:p>
            </p:txBody>
          </p:sp>
          <p:sp>
            <p:nvSpPr>
              <p:cNvPr id="27" name="Oval 26"/>
              <p:cNvSpPr/>
              <p:nvPr/>
            </p:nvSpPr>
            <p:spPr bwMode="auto">
              <a:xfrm>
                <a:off x="1349101" y="571441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12</a:t>
                </a:r>
                <a:endParaRPr kumimoji="0" lang="en-US" sz="1400" i="0" u="none" strike="noStrike" cap="none" normalizeH="0" baseline="0" dirty="0" smtClean="0">
                  <a:ln>
                    <a:noFill/>
                  </a:ln>
                  <a:solidFill>
                    <a:schemeClr val="tx1"/>
                  </a:solidFill>
                  <a:effectLst/>
                  <a:latin typeface="Calibri" pitchFamily="34" charset="0"/>
                </a:endParaRPr>
              </a:p>
            </p:txBody>
          </p:sp>
          <p:sp>
            <p:nvSpPr>
              <p:cNvPr id="28" name="Oval 27"/>
              <p:cNvSpPr/>
              <p:nvPr/>
            </p:nvSpPr>
            <p:spPr bwMode="auto">
              <a:xfrm>
                <a:off x="1748387" y="571441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13</a:t>
                </a:r>
                <a:endParaRPr kumimoji="0" lang="en-US" sz="1400" i="0" u="none" strike="noStrike" cap="none" normalizeH="0" baseline="0" dirty="0" smtClean="0">
                  <a:ln>
                    <a:noFill/>
                  </a:ln>
                  <a:solidFill>
                    <a:schemeClr val="tx1"/>
                  </a:solidFill>
                  <a:effectLst/>
                  <a:latin typeface="Calibri" pitchFamily="34" charset="0"/>
                </a:endParaRPr>
              </a:p>
            </p:txBody>
          </p:sp>
          <p:sp>
            <p:nvSpPr>
              <p:cNvPr id="29" name="Oval 28"/>
              <p:cNvSpPr/>
              <p:nvPr/>
            </p:nvSpPr>
            <p:spPr bwMode="auto">
              <a:xfrm>
                <a:off x="2147673" y="571441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14</a:t>
                </a:r>
                <a:endParaRPr kumimoji="0" lang="en-US" sz="1400" i="0" u="none" strike="noStrike" cap="none" normalizeH="0" baseline="0" dirty="0" smtClean="0">
                  <a:ln>
                    <a:noFill/>
                  </a:ln>
                  <a:solidFill>
                    <a:schemeClr val="tx1"/>
                  </a:solidFill>
                  <a:effectLst/>
                  <a:latin typeface="Calibri" pitchFamily="34" charset="0"/>
                </a:endParaRPr>
              </a:p>
            </p:txBody>
          </p:sp>
          <p:sp>
            <p:nvSpPr>
              <p:cNvPr id="30" name="Oval 29"/>
              <p:cNvSpPr/>
              <p:nvPr/>
            </p:nvSpPr>
            <p:spPr bwMode="auto">
              <a:xfrm>
                <a:off x="2546959" y="571441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15</a:t>
                </a:r>
                <a:endParaRPr kumimoji="0" lang="en-US" sz="1400" i="0" u="none" strike="noStrike" cap="none" normalizeH="0" baseline="0" dirty="0" smtClean="0">
                  <a:ln>
                    <a:noFill/>
                  </a:ln>
                  <a:solidFill>
                    <a:schemeClr val="tx1"/>
                  </a:solidFill>
                  <a:effectLst/>
                  <a:latin typeface="Calibri" pitchFamily="34" charset="0"/>
                </a:endParaRPr>
              </a:p>
            </p:txBody>
          </p:sp>
        </p:grpSp>
      </p:grpSp>
      <p:grpSp>
        <p:nvGrpSpPr>
          <p:cNvPr id="42" name="Group 41"/>
          <p:cNvGrpSpPr/>
          <p:nvPr/>
        </p:nvGrpSpPr>
        <p:grpSpPr>
          <a:xfrm>
            <a:off x="2641676" y="4466603"/>
            <a:ext cx="1682496" cy="1652618"/>
            <a:chOff x="1252728" y="4465320"/>
            <a:chExt cx="1682496" cy="1652618"/>
          </a:xfrm>
        </p:grpSpPr>
        <p:sp>
          <p:nvSpPr>
            <p:cNvPr id="43" name="Rounded Rectangle 42"/>
            <p:cNvSpPr/>
            <p:nvPr/>
          </p:nvSpPr>
          <p:spPr bwMode="auto">
            <a:xfrm>
              <a:off x="1252728" y="4465320"/>
              <a:ext cx="1682496" cy="1652618"/>
            </a:xfrm>
            <a:prstGeom prst="roundRect">
              <a:avLst>
                <a:gd name="adj" fmla="val 753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grpSp>
          <p:nvGrpSpPr>
            <p:cNvPr id="44" name="Group 43"/>
            <p:cNvGrpSpPr/>
            <p:nvPr/>
          </p:nvGrpSpPr>
          <p:grpSpPr>
            <a:xfrm>
              <a:off x="1349101" y="4536707"/>
              <a:ext cx="1485535" cy="1465381"/>
              <a:chOff x="1349101" y="4536707"/>
              <a:chExt cx="1485535" cy="1465381"/>
            </a:xfrm>
          </p:grpSpPr>
          <p:sp>
            <p:nvSpPr>
              <p:cNvPr id="45" name="Oval 44"/>
              <p:cNvSpPr/>
              <p:nvPr/>
            </p:nvSpPr>
            <p:spPr bwMode="auto">
              <a:xfrm>
                <a:off x="1349101" y="453670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46" name="Oval 45"/>
              <p:cNvSpPr/>
              <p:nvPr/>
            </p:nvSpPr>
            <p:spPr bwMode="auto">
              <a:xfrm>
                <a:off x="1748387" y="453670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47" name="Oval 46"/>
              <p:cNvSpPr/>
              <p:nvPr/>
            </p:nvSpPr>
            <p:spPr bwMode="auto">
              <a:xfrm>
                <a:off x="2147673" y="453670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48" name="Oval 47"/>
              <p:cNvSpPr/>
              <p:nvPr/>
            </p:nvSpPr>
            <p:spPr bwMode="auto">
              <a:xfrm>
                <a:off x="2546959" y="453670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sp>
            <p:nvSpPr>
              <p:cNvPr id="49" name="Oval 48"/>
              <p:cNvSpPr/>
              <p:nvPr/>
            </p:nvSpPr>
            <p:spPr bwMode="auto">
              <a:xfrm>
                <a:off x="1349101" y="492927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4</a:t>
                </a:r>
                <a:endParaRPr kumimoji="0" lang="en-US" sz="1400" i="0" u="none" strike="noStrike" cap="none" normalizeH="0" baseline="0" dirty="0" smtClean="0">
                  <a:ln>
                    <a:noFill/>
                  </a:ln>
                  <a:solidFill>
                    <a:schemeClr val="tx1"/>
                  </a:solidFill>
                  <a:effectLst/>
                  <a:latin typeface="Calibri" pitchFamily="34" charset="0"/>
                </a:endParaRPr>
              </a:p>
            </p:txBody>
          </p:sp>
          <p:sp>
            <p:nvSpPr>
              <p:cNvPr id="50" name="Oval 49"/>
              <p:cNvSpPr/>
              <p:nvPr/>
            </p:nvSpPr>
            <p:spPr bwMode="auto">
              <a:xfrm>
                <a:off x="1748387" y="492927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5</a:t>
                </a:r>
                <a:endParaRPr kumimoji="0" lang="en-US" sz="1400" i="0" u="none" strike="noStrike" cap="none" normalizeH="0" baseline="0" dirty="0" smtClean="0">
                  <a:ln>
                    <a:noFill/>
                  </a:ln>
                  <a:solidFill>
                    <a:schemeClr val="tx1"/>
                  </a:solidFill>
                  <a:effectLst/>
                  <a:latin typeface="Calibri" pitchFamily="34" charset="0"/>
                </a:endParaRPr>
              </a:p>
            </p:txBody>
          </p:sp>
          <p:sp>
            <p:nvSpPr>
              <p:cNvPr id="51" name="Oval 50"/>
              <p:cNvSpPr/>
              <p:nvPr/>
            </p:nvSpPr>
            <p:spPr bwMode="auto">
              <a:xfrm>
                <a:off x="2147673" y="492927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6</a:t>
                </a:r>
                <a:endParaRPr kumimoji="0" lang="en-US" sz="1400" i="0" u="none" strike="noStrike" cap="none" normalizeH="0" baseline="0" dirty="0" smtClean="0">
                  <a:ln>
                    <a:noFill/>
                  </a:ln>
                  <a:solidFill>
                    <a:schemeClr val="tx1"/>
                  </a:solidFill>
                  <a:effectLst/>
                  <a:latin typeface="Calibri" pitchFamily="34" charset="0"/>
                </a:endParaRPr>
              </a:p>
            </p:txBody>
          </p:sp>
          <p:sp>
            <p:nvSpPr>
              <p:cNvPr id="52" name="Oval 51"/>
              <p:cNvSpPr/>
              <p:nvPr/>
            </p:nvSpPr>
            <p:spPr bwMode="auto">
              <a:xfrm>
                <a:off x="2546959" y="492927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7</a:t>
                </a:r>
                <a:endParaRPr kumimoji="0" lang="en-US" sz="1400" i="0" u="none" strike="noStrike" cap="none" normalizeH="0" baseline="0" dirty="0" smtClean="0">
                  <a:ln>
                    <a:noFill/>
                  </a:ln>
                  <a:solidFill>
                    <a:schemeClr val="tx1"/>
                  </a:solidFill>
                  <a:effectLst/>
                  <a:latin typeface="Calibri" pitchFamily="34" charset="0"/>
                </a:endParaRPr>
              </a:p>
            </p:txBody>
          </p:sp>
          <p:sp>
            <p:nvSpPr>
              <p:cNvPr id="53" name="Oval 52"/>
              <p:cNvSpPr/>
              <p:nvPr/>
            </p:nvSpPr>
            <p:spPr bwMode="auto">
              <a:xfrm>
                <a:off x="1349101" y="532184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8</a:t>
                </a:r>
                <a:endParaRPr kumimoji="0" lang="en-US" sz="1400" i="0" u="none" strike="noStrike" cap="none" normalizeH="0" baseline="0" dirty="0" smtClean="0">
                  <a:ln>
                    <a:noFill/>
                  </a:ln>
                  <a:solidFill>
                    <a:schemeClr val="tx1"/>
                  </a:solidFill>
                  <a:effectLst/>
                  <a:latin typeface="Calibri" pitchFamily="34" charset="0"/>
                </a:endParaRPr>
              </a:p>
            </p:txBody>
          </p:sp>
          <p:sp>
            <p:nvSpPr>
              <p:cNvPr id="54" name="Oval 53"/>
              <p:cNvSpPr/>
              <p:nvPr/>
            </p:nvSpPr>
            <p:spPr bwMode="auto">
              <a:xfrm>
                <a:off x="1748387" y="532184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9</a:t>
                </a:r>
                <a:endParaRPr kumimoji="0" lang="en-US" sz="1400" i="0" u="none" strike="noStrike" cap="none" normalizeH="0" baseline="0" dirty="0" smtClean="0">
                  <a:ln>
                    <a:noFill/>
                  </a:ln>
                  <a:solidFill>
                    <a:schemeClr val="tx1"/>
                  </a:solidFill>
                  <a:effectLst/>
                  <a:latin typeface="Calibri" pitchFamily="34" charset="0"/>
                </a:endParaRPr>
              </a:p>
            </p:txBody>
          </p:sp>
          <p:sp>
            <p:nvSpPr>
              <p:cNvPr id="55" name="Oval 54"/>
              <p:cNvSpPr/>
              <p:nvPr/>
            </p:nvSpPr>
            <p:spPr bwMode="auto">
              <a:xfrm>
                <a:off x="2147673" y="532184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10</a:t>
                </a:r>
                <a:endParaRPr kumimoji="0" lang="en-US" sz="1400" i="0" u="none" strike="noStrike" cap="none" normalizeH="0" baseline="0" dirty="0" smtClean="0">
                  <a:ln>
                    <a:noFill/>
                  </a:ln>
                  <a:solidFill>
                    <a:schemeClr val="tx1"/>
                  </a:solidFill>
                  <a:effectLst/>
                  <a:latin typeface="Calibri" pitchFamily="34" charset="0"/>
                </a:endParaRPr>
              </a:p>
            </p:txBody>
          </p:sp>
          <p:sp>
            <p:nvSpPr>
              <p:cNvPr id="56" name="Oval 55"/>
              <p:cNvSpPr/>
              <p:nvPr/>
            </p:nvSpPr>
            <p:spPr bwMode="auto">
              <a:xfrm>
                <a:off x="2546959" y="532184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11</a:t>
                </a:r>
                <a:endParaRPr kumimoji="0" lang="en-US" sz="1400" i="0" u="none" strike="noStrike" cap="none" normalizeH="0" baseline="0" dirty="0" smtClean="0">
                  <a:ln>
                    <a:noFill/>
                  </a:ln>
                  <a:solidFill>
                    <a:schemeClr val="tx1"/>
                  </a:solidFill>
                  <a:effectLst/>
                  <a:latin typeface="Calibri" pitchFamily="34" charset="0"/>
                </a:endParaRPr>
              </a:p>
            </p:txBody>
          </p:sp>
          <p:sp>
            <p:nvSpPr>
              <p:cNvPr id="57" name="Oval 56"/>
              <p:cNvSpPr/>
              <p:nvPr/>
            </p:nvSpPr>
            <p:spPr bwMode="auto">
              <a:xfrm>
                <a:off x="1349101" y="571441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12</a:t>
                </a:r>
                <a:endParaRPr kumimoji="0" lang="en-US" sz="1400" i="0" u="none" strike="noStrike" cap="none" normalizeH="0" baseline="0" dirty="0" smtClean="0">
                  <a:ln>
                    <a:noFill/>
                  </a:ln>
                  <a:solidFill>
                    <a:schemeClr val="tx1"/>
                  </a:solidFill>
                  <a:effectLst/>
                  <a:latin typeface="Calibri" pitchFamily="34" charset="0"/>
                </a:endParaRPr>
              </a:p>
            </p:txBody>
          </p:sp>
          <p:sp>
            <p:nvSpPr>
              <p:cNvPr id="58" name="Oval 57"/>
              <p:cNvSpPr/>
              <p:nvPr/>
            </p:nvSpPr>
            <p:spPr bwMode="auto">
              <a:xfrm>
                <a:off x="1748387" y="571441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13</a:t>
                </a:r>
                <a:endParaRPr kumimoji="0" lang="en-US" sz="1400" i="0" u="none" strike="noStrike" cap="none" normalizeH="0" baseline="0" dirty="0" smtClean="0">
                  <a:ln>
                    <a:noFill/>
                  </a:ln>
                  <a:solidFill>
                    <a:schemeClr val="tx1"/>
                  </a:solidFill>
                  <a:effectLst/>
                  <a:latin typeface="Calibri" pitchFamily="34" charset="0"/>
                </a:endParaRPr>
              </a:p>
            </p:txBody>
          </p:sp>
          <p:sp>
            <p:nvSpPr>
              <p:cNvPr id="59" name="Oval 58"/>
              <p:cNvSpPr/>
              <p:nvPr/>
            </p:nvSpPr>
            <p:spPr bwMode="auto">
              <a:xfrm>
                <a:off x="2147673" y="571441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14</a:t>
                </a:r>
                <a:endParaRPr kumimoji="0" lang="en-US" sz="1400" i="0" u="none" strike="noStrike" cap="none" normalizeH="0" baseline="0" dirty="0" smtClean="0">
                  <a:ln>
                    <a:noFill/>
                  </a:ln>
                  <a:solidFill>
                    <a:schemeClr val="tx1"/>
                  </a:solidFill>
                  <a:effectLst/>
                  <a:latin typeface="Calibri" pitchFamily="34" charset="0"/>
                </a:endParaRPr>
              </a:p>
            </p:txBody>
          </p:sp>
          <p:sp>
            <p:nvSpPr>
              <p:cNvPr id="60" name="Oval 59"/>
              <p:cNvSpPr/>
              <p:nvPr/>
            </p:nvSpPr>
            <p:spPr bwMode="auto">
              <a:xfrm>
                <a:off x="2546959" y="571441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15</a:t>
                </a:r>
                <a:endParaRPr kumimoji="0" lang="en-US" sz="1400" i="0" u="none" strike="noStrike" cap="none" normalizeH="0" baseline="0" dirty="0" smtClean="0">
                  <a:ln>
                    <a:noFill/>
                  </a:ln>
                  <a:solidFill>
                    <a:schemeClr val="tx1"/>
                  </a:solidFill>
                  <a:effectLst/>
                  <a:latin typeface="Calibri" pitchFamily="34" charset="0"/>
                </a:endParaRPr>
              </a:p>
            </p:txBody>
          </p:sp>
        </p:grpSp>
      </p:grpSp>
      <p:grpSp>
        <p:nvGrpSpPr>
          <p:cNvPr id="80" name="Group 79"/>
          <p:cNvGrpSpPr/>
          <p:nvPr/>
        </p:nvGrpSpPr>
        <p:grpSpPr>
          <a:xfrm>
            <a:off x="4826152" y="5302274"/>
            <a:ext cx="1682496" cy="815664"/>
            <a:chOff x="4826152" y="4451280"/>
            <a:chExt cx="1682496" cy="815664"/>
          </a:xfrm>
        </p:grpSpPr>
        <p:sp>
          <p:nvSpPr>
            <p:cNvPr id="62" name="Rounded Rectangle 61"/>
            <p:cNvSpPr/>
            <p:nvPr/>
          </p:nvSpPr>
          <p:spPr bwMode="auto">
            <a:xfrm>
              <a:off x="4826152" y="4451280"/>
              <a:ext cx="1682496" cy="815664"/>
            </a:xfrm>
            <a:prstGeom prst="roundRect">
              <a:avLst>
                <a:gd name="adj" fmla="val 753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64" name="Oval 63"/>
            <p:cNvSpPr/>
            <p:nvPr/>
          </p:nvSpPr>
          <p:spPr bwMode="auto">
            <a:xfrm>
              <a:off x="4922525" y="452266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65" name="Oval 64"/>
            <p:cNvSpPr/>
            <p:nvPr/>
          </p:nvSpPr>
          <p:spPr bwMode="auto">
            <a:xfrm>
              <a:off x="5321811" y="452266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66" name="Oval 65"/>
            <p:cNvSpPr/>
            <p:nvPr/>
          </p:nvSpPr>
          <p:spPr bwMode="auto">
            <a:xfrm>
              <a:off x="5721097" y="452266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67" name="Oval 66"/>
            <p:cNvSpPr/>
            <p:nvPr/>
          </p:nvSpPr>
          <p:spPr bwMode="auto">
            <a:xfrm>
              <a:off x="6120383" y="452266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sp>
          <p:nvSpPr>
            <p:cNvPr id="68" name="Oval 67"/>
            <p:cNvSpPr/>
            <p:nvPr/>
          </p:nvSpPr>
          <p:spPr bwMode="auto">
            <a:xfrm>
              <a:off x="4922525" y="491523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4</a:t>
              </a:r>
              <a:endParaRPr kumimoji="0" lang="en-US" sz="1400" i="0" u="none" strike="noStrike" cap="none" normalizeH="0" baseline="0" dirty="0" smtClean="0">
                <a:ln>
                  <a:noFill/>
                </a:ln>
                <a:solidFill>
                  <a:schemeClr val="tx1"/>
                </a:solidFill>
                <a:effectLst/>
                <a:latin typeface="Calibri" pitchFamily="34" charset="0"/>
              </a:endParaRPr>
            </a:p>
          </p:txBody>
        </p:sp>
        <p:sp>
          <p:nvSpPr>
            <p:cNvPr id="69" name="Oval 68"/>
            <p:cNvSpPr/>
            <p:nvPr/>
          </p:nvSpPr>
          <p:spPr bwMode="auto">
            <a:xfrm>
              <a:off x="5321811" y="491523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5</a:t>
              </a:r>
              <a:endParaRPr kumimoji="0" lang="en-US" sz="1400" i="0" u="none" strike="noStrike" cap="none" normalizeH="0" baseline="0" dirty="0" smtClean="0">
                <a:ln>
                  <a:noFill/>
                </a:ln>
                <a:solidFill>
                  <a:schemeClr val="tx1"/>
                </a:solidFill>
                <a:effectLst/>
                <a:latin typeface="Calibri" pitchFamily="34" charset="0"/>
              </a:endParaRPr>
            </a:p>
          </p:txBody>
        </p:sp>
        <p:sp>
          <p:nvSpPr>
            <p:cNvPr id="70" name="Oval 69"/>
            <p:cNvSpPr/>
            <p:nvPr/>
          </p:nvSpPr>
          <p:spPr bwMode="auto">
            <a:xfrm>
              <a:off x="5721097" y="491523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6</a:t>
              </a:r>
              <a:endParaRPr kumimoji="0" lang="en-US" sz="1400" i="0" u="none" strike="noStrike" cap="none" normalizeH="0" baseline="0" dirty="0" smtClean="0">
                <a:ln>
                  <a:noFill/>
                </a:ln>
                <a:solidFill>
                  <a:schemeClr val="tx1"/>
                </a:solidFill>
                <a:effectLst/>
                <a:latin typeface="Calibri" pitchFamily="34" charset="0"/>
              </a:endParaRPr>
            </a:p>
          </p:txBody>
        </p:sp>
        <p:sp>
          <p:nvSpPr>
            <p:cNvPr id="71" name="Oval 70"/>
            <p:cNvSpPr/>
            <p:nvPr/>
          </p:nvSpPr>
          <p:spPr bwMode="auto">
            <a:xfrm>
              <a:off x="6120383" y="491523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7</a:t>
              </a:r>
              <a:endParaRPr kumimoji="0" lang="en-US" sz="1400" i="0" u="none" strike="noStrike" cap="none" normalizeH="0" baseline="0" dirty="0" smtClean="0">
                <a:ln>
                  <a:noFill/>
                </a:ln>
                <a:solidFill>
                  <a:schemeClr val="tx1"/>
                </a:solidFill>
                <a:effectLst/>
                <a:latin typeface="Calibri" pitchFamily="34" charset="0"/>
              </a:endParaRPr>
            </a:p>
          </p:txBody>
        </p:sp>
      </p:grpSp>
      <p:grpSp>
        <p:nvGrpSpPr>
          <p:cNvPr id="91" name="Group 90"/>
          <p:cNvGrpSpPr/>
          <p:nvPr/>
        </p:nvGrpSpPr>
        <p:grpSpPr>
          <a:xfrm>
            <a:off x="6008774" y="4208839"/>
            <a:ext cx="1286256" cy="438046"/>
            <a:chOff x="7080504" y="4883797"/>
            <a:chExt cx="1286256" cy="438046"/>
          </a:xfrm>
        </p:grpSpPr>
        <p:sp>
          <p:nvSpPr>
            <p:cNvPr id="82" name="Rounded Rectangle 81"/>
            <p:cNvSpPr/>
            <p:nvPr/>
          </p:nvSpPr>
          <p:spPr bwMode="auto">
            <a:xfrm>
              <a:off x="7080504" y="4883797"/>
              <a:ext cx="1286256" cy="438046"/>
            </a:xfrm>
            <a:prstGeom prst="roundRect">
              <a:avLst>
                <a:gd name="adj" fmla="val 7530"/>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83" name="Oval 82"/>
            <p:cNvSpPr/>
            <p:nvPr/>
          </p:nvSpPr>
          <p:spPr bwMode="auto">
            <a:xfrm>
              <a:off x="7176877" y="4955184"/>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84" name="Oval 83"/>
            <p:cNvSpPr/>
            <p:nvPr/>
          </p:nvSpPr>
          <p:spPr bwMode="auto">
            <a:xfrm>
              <a:off x="7576163" y="4955184"/>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85" name="Oval 84"/>
            <p:cNvSpPr/>
            <p:nvPr/>
          </p:nvSpPr>
          <p:spPr bwMode="auto">
            <a:xfrm>
              <a:off x="7975449" y="4955184"/>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grpSp>
      <p:sp>
        <p:nvSpPr>
          <p:cNvPr id="92" name="Right Arrow 91"/>
          <p:cNvSpPr/>
          <p:nvPr/>
        </p:nvSpPr>
        <p:spPr bwMode="auto">
          <a:xfrm>
            <a:off x="2251305" y="5216952"/>
            <a:ext cx="289783" cy="156709"/>
          </a:xfrm>
          <a:prstGeom prst="rightArrow">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93" name="Rectangle 92"/>
          <p:cNvSpPr/>
          <p:nvPr/>
        </p:nvSpPr>
        <p:spPr bwMode="auto">
          <a:xfrm>
            <a:off x="2738049" y="4897054"/>
            <a:ext cx="1485535" cy="764284"/>
          </a:xfrm>
          <a:prstGeom prst="rect">
            <a:avLst/>
          </a:prstGeom>
          <a:noFill/>
          <a:ln w="38100">
            <a:solidFill>
              <a:srgbClr val="0070C0"/>
            </a:solidFill>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cxnSp>
        <p:nvCxnSpPr>
          <p:cNvPr id="95" name="Straight Arrow Connector 94"/>
          <p:cNvCxnSpPr>
            <a:stCxn id="93" idx="3"/>
            <a:endCxn id="62" idx="1"/>
          </p:cNvCxnSpPr>
          <p:nvPr/>
        </p:nvCxnSpPr>
        <p:spPr bwMode="auto">
          <a:xfrm>
            <a:off x="4223584" y="5279196"/>
            <a:ext cx="602568" cy="43091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97" name="Straight Arrow Connector 96"/>
          <p:cNvCxnSpPr>
            <a:stCxn id="64" idx="0"/>
            <a:endCxn id="84" idx="4"/>
          </p:cNvCxnSpPr>
          <p:nvPr/>
        </p:nvCxnSpPr>
        <p:spPr bwMode="auto">
          <a:xfrm flipV="1">
            <a:off x="5066364" y="4567903"/>
            <a:ext cx="1581908" cy="805758"/>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99" name="Straight Arrow Connector 98"/>
          <p:cNvCxnSpPr>
            <a:stCxn id="66" idx="0"/>
            <a:endCxn id="83" idx="4"/>
          </p:cNvCxnSpPr>
          <p:nvPr/>
        </p:nvCxnSpPr>
        <p:spPr bwMode="auto">
          <a:xfrm flipV="1">
            <a:off x="5864936" y="4567903"/>
            <a:ext cx="384050" cy="805758"/>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101" name="Straight Arrow Connector 100"/>
          <p:cNvCxnSpPr>
            <a:stCxn id="67" idx="0"/>
            <a:endCxn id="85" idx="4"/>
          </p:cNvCxnSpPr>
          <p:nvPr/>
        </p:nvCxnSpPr>
        <p:spPr bwMode="auto">
          <a:xfrm flipV="1">
            <a:off x="6264222" y="4567903"/>
            <a:ext cx="783336" cy="805758"/>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102" name="TextBox 101"/>
          <p:cNvSpPr txBox="1"/>
          <p:nvPr/>
        </p:nvSpPr>
        <p:spPr>
          <a:xfrm>
            <a:off x="2122852" y="4786116"/>
            <a:ext cx="570990" cy="369332"/>
          </a:xfrm>
          <a:prstGeom prst="rect">
            <a:avLst/>
          </a:prstGeom>
          <a:noFill/>
        </p:spPr>
        <p:txBody>
          <a:bodyPr wrap="none" rtlCol="0">
            <a:spAutoFit/>
          </a:bodyPr>
          <a:lstStyle/>
          <a:p>
            <a:r>
              <a:rPr lang="en-US" altLang="zh-CN" dirty="0" smtClean="0">
                <a:solidFill>
                  <a:schemeClr val="bg2">
                    <a:lumMod val="10000"/>
                  </a:schemeClr>
                </a:solidFill>
              </a:rPr>
              <a:t>Dup</a:t>
            </a:r>
            <a:endParaRPr lang="en-US" dirty="0">
              <a:solidFill>
                <a:schemeClr val="bg2">
                  <a:lumMod val="10000"/>
                </a:schemeClr>
              </a:solidFill>
            </a:endParaRPr>
          </a:p>
        </p:txBody>
      </p:sp>
      <p:sp>
        <p:nvSpPr>
          <p:cNvPr id="103" name="TextBox 102"/>
          <p:cNvSpPr txBox="1"/>
          <p:nvPr/>
        </p:nvSpPr>
        <p:spPr>
          <a:xfrm>
            <a:off x="4339557" y="4938825"/>
            <a:ext cx="595035" cy="369332"/>
          </a:xfrm>
          <a:prstGeom prst="rect">
            <a:avLst/>
          </a:prstGeom>
          <a:noFill/>
        </p:spPr>
        <p:txBody>
          <a:bodyPr wrap="none" rtlCol="0">
            <a:spAutoFit/>
          </a:bodyPr>
          <a:lstStyle/>
          <a:p>
            <a:r>
              <a:rPr lang="en-US" altLang="zh-CN" smtClean="0">
                <a:solidFill>
                  <a:schemeClr val="bg2">
                    <a:lumMod val="10000"/>
                  </a:schemeClr>
                </a:solidFill>
              </a:rPr>
              <a:t>Split</a:t>
            </a:r>
            <a:endParaRPr lang="en-US" dirty="0">
              <a:solidFill>
                <a:schemeClr val="bg2">
                  <a:lumMod val="10000"/>
                </a:schemeClr>
              </a:solidFill>
            </a:endParaRPr>
          </a:p>
        </p:txBody>
      </p:sp>
      <p:sp>
        <p:nvSpPr>
          <p:cNvPr id="104" name="TextBox 103"/>
          <p:cNvSpPr txBox="1"/>
          <p:nvPr/>
        </p:nvSpPr>
        <p:spPr>
          <a:xfrm>
            <a:off x="6848641" y="4744609"/>
            <a:ext cx="1419363" cy="369332"/>
          </a:xfrm>
          <a:prstGeom prst="rect">
            <a:avLst/>
          </a:prstGeom>
          <a:noFill/>
        </p:spPr>
        <p:txBody>
          <a:bodyPr wrap="none" rtlCol="0">
            <a:spAutoFit/>
          </a:bodyPr>
          <a:lstStyle/>
          <a:p>
            <a:r>
              <a:rPr lang="en-US" altLang="zh-CN" dirty="0" err="1" smtClean="0">
                <a:solidFill>
                  <a:schemeClr val="bg2">
                    <a:lumMod val="10000"/>
                  </a:schemeClr>
                </a:solidFill>
              </a:rPr>
              <a:t>Split+reorder</a:t>
            </a:r>
            <a:endParaRPr lang="en-US" dirty="0">
              <a:solidFill>
                <a:schemeClr val="bg2">
                  <a:lumMod val="10000"/>
                </a:schemeClr>
              </a:solidFill>
            </a:endParaRPr>
          </a:p>
        </p:txBody>
      </p:sp>
      <p:grpSp>
        <p:nvGrpSpPr>
          <p:cNvPr id="109" name="Group 108"/>
          <p:cNvGrpSpPr/>
          <p:nvPr/>
        </p:nvGrpSpPr>
        <p:grpSpPr>
          <a:xfrm>
            <a:off x="511320" y="4171720"/>
            <a:ext cx="5896740" cy="1594509"/>
            <a:chOff x="511320" y="4171720"/>
            <a:chExt cx="5896740" cy="1594509"/>
          </a:xfrm>
        </p:grpSpPr>
        <p:sp>
          <p:nvSpPr>
            <p:cNvPr id="105" name="Rectangle 104"/>
            <p:cNvSpPr/>
            <p:nvPr/>
          </p:nvSpPr>
          <p:spPr bwMode="auto">
            <a:xfrm>
              <a:off x="6056961" y="4171720"/>
              <a:ext cx="351099" cy="535770"/>
            </a:xfrm>
            <a:prstGeom prst="rect">
              <a:avLst/>
            </a:prstGeom>
            <a:noFill/>
            <a:ln w="28575" cap="flat" cmpd="sng" algn="ctr">
              <a:solidFill>
                <a:srgbClr val="C0000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106" name="Rectangle 105"/>
            <p:cNvSpPr/>
            <p:nvPr/>
          </p:nvSpPr>
          <p:spPr bwMode="auto">
            <a:xfrm>
              <a:off x="4885483" y="5269412"/>
              <a:ext cx="351099" cy="496817"/>
            </a:xfrm>
            <a:prstGeom prst="rect">
              <a:avLst/>
            </a:prstGeom>
            <a:noFill/>
            <a:ln w="28575" cap="flat" cmpd="sng" algn="ctr">
              <a:solidFill>
                <a:srgbClr val="C0000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107" name="Rectangle 106"/>
            <p:cNvSpPr/>
            <p:nvPr/>
          </p:nvSpPr>
          <p:spPr bwMode="auto">
            <a:xfrm>
              <a:off x="2689276" y="4406919"/>
              <a:ext cx="351099" cy="535770"/>
            </a:xfrm>
            <a:prstGeom prst="rect">
              <a:avLst/>
            </a:prstGeom>
            <a:noFill/>
            <a:ln w="28575" cap="flat" cmpd="sng" algn="ctr">
              <a:solidFill>
                <a:srgbClr val="C0000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108" name="Rectangle 107"/>
            <p:cNvSpPr/>
            <p:nvPr/>
          </p:nvSpPr>
          <p:spPr bwMode="auto">
            <a:xfrm>
              <a:off x="511320" y="4396087"/>
              <a:ext cx="351099" cy="535770"/>
            </a:xfrm>
            <a:prstGeom prst="rect">
              <a:avLst/>
            </a:prstGeom>
            <a:noFill/>
            <a:ln w="28575" cap="flat" cmpd="sng" algn="ctr">
              <a:solidFill>
                <a:srgbClr val="C0000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grpSp>
    </p:spTree>
    <p:extLst>
      <p:ext uri="{BB962C8B-B14F-4D97-AF65-F5344CB8AC3E}">
        <p14:creationId xmlns:p14="http://schemas.microsoft.com/office/powerpoint/2010/main" val="195590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VC-VCRT</a:t>
            </a:r>
            <a:r>
              <a:rPr lang="zh-CN" altLang="en-US" dirty="0" smtClean="0"/>
              <a:t> </a:t>
            </a:r>
            <a:r>
              <a:rPr lang="en-US" altLang="zh-CN" dirty="0" smtClean="0"/>
              <a:t>Scheme</a:t>
            </a:r>
            <a:r>
              <a:rPr lang="zh-CN" altLang="en-US" dirty="0" smtClean="0"/>
              <a:t> </a:t>
            </a:r>
            <a:r>
              <a:rPr lang="en-US" altLang="zh-CN" dirty="0" smtClean="0"/>
              <a:t>for</a:t>
            </a:r>
            <a:r>
              <a:rPr lang="zh-CN" altLang="en-US" dirty="0" smtClean="0"/>
              <a:t> </a:t>
            </a:r>
            <a:r>
              <a:rPr lang="en-US" altLang="zh-CN" dirty="0" smtClean="0"/>
              <a:t>Network</a:t>
            </a:r>
            <a:r>
              <a:rPr lang="zh-CN" altLang="en-US" dirty="0" smtClean="0"/>
              <a:t> </a:t>
            </a:r>
            <a:r>
              <a:rPr lang="en-US" altLang="zh-CN" dirty="0" smtClean="0"/>
              <a:t>Address</a:t>
            </a:r>
            <a:r>
              <a:rPr lang="zh-CN" altLang="en-US" dirty="0" smtClean="0"/>
              <a:t> </a:t>
            </a:r>
            <a:r>
              <a:rPr lang="en-US" altLang="zh-CN" dirty="0" smtClean="0"/>
              <a:t>Management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78809986"/>
              </p:ext>
            </p:extLst>
          </p:nvPr>
        </p:nvGraphicFramePr>
        <p:xfrm>
          <a:off x="457200" y="1546121"/>
          <a:ext cx="8229600" cy="3712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6</a:t>
            </a:fld>
            <a:endParaRPr lang="en-US"/>
          </a:p>
        </p:txBody>
      </p:sp>
      <p:sp>
        <p:nvSpPr>
          <p:cNvPr id="7" name="TextBox 6"/>
          <p:cNvSpPr txBox="1"/>
          <p:nvPr/>
        </p:nvSpPr>
        <p:spPr>
          <a:xfrm>
            <a:off x="457200" y="5334785"/>
            <a:ext cx="82296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Courier New" charset="0"/>
              <a:buChar char="o"/>
            </a:pPr>
            <a:r>
              <a:rPr lang="en-US" altLang="zh-CN" dirty="0" smtClean="0">
                <a:solidFill>
                  <a:schemeClr val="bg2">
                    <a:lumMod val="10000"/>
                  </a:schemeClr>
                </a:solidFill>
              </a:rPr>
              <a:t>Memory</a:t>
            </a:r>
            <a:r>
              <a:rPr lang="zh-CN" altLang="en-US" dirty="0" smtClean="0">
                <a:solidFill>
                  <a:schemeClr val="bg2">
                    <a:lumMod val="10000"/>
                  </a:schemeClr>
                </a:solidFill>
              </a:rPr>
              <a:t> </a:t>
            </a:r>
            <a:r>
              <a:rPr lang="en-US" altLang="zh-CN" dirty="0" smtClean="0">
                <a:solidFill>
                  <a:schemeClr val="bg2">
                    <a:lumMod val="10000"/>
                  </a:schemeClr>
                </a:solidFill>
              </a:rPr>
              <a:t>cost</a:t>
            </a:r>
            <a:r>
              <a:rPr lang="zh-CN" altLang="en-US" dirty="0" smtClean="0">
                <a:solidFill>
                  <a:schemeClr val="bg2">
                    <a:lumMod val="10000"/>
                  </a:schemeClr>
                </a:solidFill>
              </a:rPr>
              <a:t> </a:t>
            </a:r>
            <a:r>
              <a:rPr lang="en-US" altLang="zh-CN" dirty="0" smtClean="0">
                <a:solidFill>
                  <a:schemeClr val="bg2">
                    <a:lumMod val="10000"/>
                  </a:schemeClr>
                </a:solidFill>
              </a:rPr>
              <a:t>model</a:t>
            </a:r>
            <a:r>
              <a:rPr lang="zh-CN" altLang="en-US" dirty="0" smtClean="0">
                <a:solidFill>
                  <a:schemeClr val="bg2">
                    <a:lumMod val="10000"/>
                  </a:schemeClr>
                </a:solidFill>
              </a:rPr>
              <a:t> </a:t>
            </a:r>
            <a:r>
              <a:rPr lang="en-US" altLang="zh-CN" dirty="0" smtClean="0">
                <a:solidFill>
                  <a:schemeClr val="bg2">
                    <a:lumMod val="10000"/>
                  </a:schemeClr>
                </a:solidFill>
              </a:rPr>
              <a:t>is</a:t>
            </a:r>
            <a:r>
              <a:rPr lang="zh-CN" altLang="en-US" dirty="0" smtClean="0">
                <a:solidFill>
                  <a:schemeClr val="bg2">
                    <a:lumMod val="10000"/>
                  </a:schemeClr>
                </a:solidFill>
              </a:rPr>
              <a:t> </a:t>
            </a:r>
            <a:r>
              <a:rPr lang="en-US" altLang="zh-CN" dirty="0" smtClean="0">
                <a:solidFill>
                  <a:schemeClr val="bg2">
                    <a:lumMod val="10000"/>
                  </a:schemeClr>
                </a:solidFill>
              </a:rPr>
              <a:t>uniform</a:t>
            </a:r>
            <a:r>
              <a:rPr lang="zh-CN" altLang="en-US" dirty="0" smtClean="0">
                <a:solidFill>
                  <a:schemeClr val="bg2">
                    <a:lumMod val="10000"/>
                  </a:schemeClr>
                </a:solidFill>
              </a:rPr>
              <a:t> </a:t>
            </a:r>
            <a:r>
              <a:rPr lang="en-US" altLang="zh-CN" dirty="0" smtClean="0">
                <a:solidFill>
                  <a:schemeClr val="bg2">
                    <a:lumMod val="10000"/>
                  </a:schemeClr>
                </a:solidFill>
              </a:rPr>
              <a:t>to</a:t>
            </a:r>
            <a:r>
              <a:rPr lang="zh-CN" altLang="en-US" dirty="0" smtClean="0">
                <a:solidFill>
                  <a:schemeClr val="bg2">
                    <a:lumMod val="10000"/>
                  </a:schemeClr>
                </a:solidFill>
              </a:rPr>
              <a:t> </a:t>
            </a:r>
            <a:r>
              <a:rPr lang="en-US" altLang="zh-CN" dirty="0" smtClean="0">
                <a:solidFill>
                  <a:schemeClr val="bg2">
                    <a:lumMod val="10000"/>
                  </a:schemeClr>
                </a:solidFill>
              </a:rPr>
              <a:t>all</a:t>
            </a:r>
            <a:r>
              <a:rPr lang="zh-CN" altLang="en-US" dirty="0" smtClean="0">
                <a:solidFill>
                  <a:schemeClr val="bg2">
                    <a:lumMod val="10000"/>
                  </a:schemeClr>
                </a:solidFill>
              </a:rPr>
              <a:t> </a:t>
            </a:r>
            <a:r>
              <a:rPr lang="en-US" altLang="zh-CN" dirty="0" smtClean="0">
                <a:solidFill>
                  <a:schemeClr val="bg2">
                    <a:lumMod val="10000"/>
                  </a:schemeClr>
                </a:solidFill>
              </a:rPr>
              <a:t>applications</a:t>
            </a:r>
          </a:p>
          <a:p>
            <a:pPr marL="285750" indent="-285750">
              <a:buFont typeface="Courier New" charset="0"/>
              <a:buChar char="o"/>
            </a:pPr>
            <a:r>
              <a:rPr lang="en-US" altLang="zh-CN" dirty="0" smtClean="0">
                <a:solidFill>
                  <a:schemeClr val="bg2">
                    <a:lumMod val="10000"/>
                  </a:schemeClr>
                </a:solidFill>
              </a:rPr>
              <a:t>The</a:t>
            </a:r>
            <a:r>
              <a:rPr lang="zh-CN" altLang="en-US" dirty="0" smtClean="0">
                <a:solidFill>
                  <a:schemeClr val="bg2">
                    <a:lumMod val="10000"/>
                  </a:schemeClr>
                </a:solidFill>
              </a:rPr>
              <a:t> </a:t>
            </a:r>
            <a:r>
              <a:rPr lang="en-US" altLang="zh-CN" dirty="0" smtClean="0">
                <a:solidFill>
                  <a:schemeClr val="bg2">
                    <a:lumMod val="10000"/>
                  </a:schemeClr>
                </a:solidFill>
              </a:rPr>
              <a:t>same</a:t>
            </a:r>
            <a:r>
              <a:rPr lang="zh-CN" altLang="en-US" dirty="0" smtClean="0">
                <a:solidFill>
                  <a:schemeClr val="bg2">
                    <a:lumMod val="10000"/>
                  </a:schemeClr>
                </a:solidFill>
              </a:rPr>
              <a:t> </a:t>
            </a:r>
            <a:r>
              <a:rPr lang="en-US" altLang="zh-CN" dirty="0" smtClean="0">
                <a:solidFill>
                  <a:schemeClr val="bg2">
                    <a:lumMod val="10000"/>
                  </a:schemeClr>
                </a:solidFill>
              </a:rPr>
              <a:t>scheme</a:t>
            </a:r>
            <a:r>
              <a:rPr lang="zh-CN" altLang="en-US" dirty="0" smtClean="0">
                <a:solidFill>
                  <a:schemeClr val="bg2">
                    <a:lumMod val="10000"/>
                  </a:schemeClr>
                </a:solidFill>
              </a:rPr>
              <a:t> </a:t>
            </a:r>
            <a:r>
              <a:rPr lang="en-US" altLang="zh-CN" dirty="0" smtClean="0">
                <a:solidFill>
                  <a:schemeClr val="bg2">
                    <a:lumMod val="10000"/>
                  </a:schemeClr>
                </a:solidFill>
              </a:rPr>
              <a:t>is</a:t>
            </a:r>
            <a:r>
              <a:rPr lang="zh-CN" altLang="en-US" dirty="0" smtClean="0">
                <a:solidFill>
                  <a:schemeClr val="bg2">
                    <a:lumMod val="10000"/>
                  </a:schemeClr>
                </a:solidFill>
              </a:rPr>
              <a:t> </a:t>
            </a:r>
            <a:r>
              <a:rPr lang="en-US" altLang="zh-CN" dirty="0" smtClean="0">
                <a:solidFill>
                  <a:schemeClr val="bg2">
                    <a:lumMod val="10000"/>
                  </a:schemeClr>
                </a:solidFill>
              </a:rPr>
              <a:t>used</a:t>
            </a:r>
            <a:r>
              <a:rPr lang="zh-CN" altLang="en-US" dirty="0" smtClean="0">
                <a:solidFill>
                  <a:schemeClr val="bg2">
                    <a:lumMod val="10000"/>
                  </a:schemeClr>
                </a:solidFill>
              </a:rPr>
              <a:t> </a:t>
            </a:r>
            <a:r>
              <a:rPr lang="en-US" altLang="zh-CN" dirty="0" smtClean="0">
                <a:solidFill>
                  <a:schemeClr val="bg2">
                    <a:lumMod val="10000"/>
                  </a:schemeClr>
                </a:solidFill>
              </a:rPr>
              <a:t>in</a:t>
            </a:r>
            <a:r>
              <a:rPr lang="zh-CN" altLang="en-US" dirty="0" smtClean="0">
                <a:solidFill>
                  <a:schemeClr val="bg2">
                    <a:lumMod val="10000"/>
                  </a:schemeClr>
                </a:solidFill>
              </a:rPr>
              <a:t> </a:t>
            </a:r>
            <a:r>
              <a:rPr lang="en-US" altLang="zh-CN" dirty="0" smtClean="0">
                <a:solidFill>
                  <a:schemeClr val="bg2">
                    <a:lumMod val="10000"/>
                  </a:schemeClr>
                </a:solidFill>
              </a:rPr>
              <a:t>MPICH,</a:t>
            </a:r>
            <a:r>
              <a:rPr lang="zh-CN" altLang="en-US" dirty="0" smtClean="0">
                <a:solidFill>
                  <a:schemeClr val="bg2">
                    <a:lumMod val="10000"/>
                  </a:schemeClr>
                </a:solidFill>
              </a:rPr>
              <a:t> </a:t>
            </a:r>
            <a:r>
              <a:rPr lang="en-US" altLang="zh-CN" dirty="0" err="1" smtClean="0">
                <a:solidFill>
                  <a:schemeClr val="bg2">
                    <a:lumMod val="10000"/>
                  </a:schemeClr>
                </a:solidFill>
              </a:rPr>
              <a:t>OpenMPI</a:t>
            </a:r>
            <a:r>
              <a:rPr lang="en-US" altLang="zh-CN" dirty="0" smtClean="0">
                <a:solidFill>
                  <a:schemeClr val="bg2">
                    <a:lumMod val="10000"/>
                  </a:schemeClr>
                </a:solidFill>
              </a:rPr>
              <a:t>,</a:t>
            </a:r>
            <a:r>
              <a:rPr lang="zh-CN" altLang="en-US" dirty="0" smtClean="0">
                <a:solidFill>
                  <a:schemeClr val="bg2">
                    <a:lumMod val="10000"/>
                  </a:schemeClr>
                </a:solidFill>
              </a:rPr>
              <a:t> </a:t>
            </a:r>
            <a:r>
              <a:rPr lang="en-US" altLang="zh-CN" dirty="0" smtClean="0">
                <a:solidFill>
                  <a:schemeClr val="bg2">
                    <a:lumMod val="10000"/>
                  </a:schemeClr>
                </a:solidFill>
              </a:rPr>
              <a:t>and</a:t>
            </a:r>
            <a:r>
              <a:rPr lang="zh-CN" altLang="en-US" dirty="0" smtClean="0">
                <a:solidFill>
                  <a:schemeClr val="bg2">
                    <a:lumMod val="10000"/>
                  </a:schemeClr>
                </a:solidFill>
              </a:rPr>
              <a:t> </a:t>
            </a:r>
            <a:r>
              <a:rPr lang="en-US" altLang="zh-CN" dirty="0" smtClean="0">
                <a:solidFill>
                  <a:schemeClr val="bg2">
                    <a:lumMod val="10000"/>
                  </a:schemeClr>
                </a:solidFill>
              </a:rPr>
              <a:t>all</a:t>
            </a:r>
            <a:r>
              <a:rPr lang="zh-CN" altLang="en-US" dirty="0" smtClean="0">
                <a:solidFill>
                  <a:schemeClr val="bg2">
                    <a:lumMod val="10000"/>
                  </a:schemeClr>
                </a:solidFill>
              </a:rPr>
              <a:t> </a:t>
            </a:r>
            <a:r>
              <a:rPr lang="en-US" altLang="zh-CN" dirty="0" smtClean="0">
                <a:solidFill>
                  <a:schemeClr val="bg2">
                    <a:lumMod val="10000"/>
                  </a:schemeClr>
                </a:solidFill>
              </a:rPr>
              <a:t>other</a:t>
            </a:r>
            <a:r>
              <a:rPr lang="zh-CN" altLang="en-US" dirty="0" smtClean="0">
                <a:solidFill>
                  <a:schemeClr val="bg2">
                    <a:lumMod val="10000"/>
                  </a:schemeClr>
                </a:solidFill>
              </a:rPr>
              <a:t> </a:t>
            </a:r>
            <a:r>
              <a:rPr lang="en-US" altLang="zh-CN" dirty="0" smtClean="0">
                <a:solidFill>
                  <a:schemeClr val="bg2">
                    <a:lumMod val="10000"/>
                  </a:schemeClr>
                </a:solidFill>
              </a:rPr>
              <a:t>MPI</a:t>
            </a:r>
            <a:r>
              <a:rPr lang="zh-CN" altLang="en-US" dirty="0" smtClean="0">
                <a:solidFill>
                  <a:schemeClr val="bg2">
                    <a:lumMod val="10000"/>
                  </a:schemeClr>
                </a:solidFill>
              </a:rPr>
              <a:t> </a:t>
            </a:r>
            <a:r>
              <a:rPr lang="en-US" altLang="zh-CN" dirty="0" smtClean="0">
                <a:solidFill>
                  <a:schemeClr val="bg2">
                    <a:lumMod val="10000"/>
                  </a:schemeClr>
                </a:solidFill>
              </a:rPr>
              <a:t>libraries</a:t>
            </a:r>
            <a:r>
              <a:rPr lang="zh-CN" altLang="en-US" dirty="0" smtClean="0">
                <a:solidFill>
                  <a:schemeClr val="bg2">
                    <a:lumMod val="10000"/>
                  </a:schemeClr>
                </a:solidFill>
              </a:rPr>
              <a:t> </a:t>
            </a:r>
            <a:r>
              <a:rPr lang="en-US" altLang="zh-CN" dirty="0" smtClean="0">
                <a:solidFill>
                  <a:schemeClr val="bg2">
                    <a:lumMod val="10000"/>
                  </a:schemeClr>
                </a:solidFill>
              </a:rPr>
              <a:t>that</a:t>
            </a:r>
            <a:r>
              <a:rPr lang="zh-CN" altLang="en-US" dirty="0" smtClean="0">
                <a:solidFill>
                  <a:schemeClr val="bg2">
                    <a:lumMod val="10000"/>
                  </a:schemeClr>
                </a:solidFill>
              </a:rPr>
              <a:t> </a:t>
            </a:r>
            <a:r>
              <a:rPr lang="en-US" altLang="zh-CN" dirty="0" smtClean="0">
                <a:solidFill>
                  <a:schemeClr val="bg2">
                    <a:lumMod val="10000"/>
                  </a:schemeClr>
                </a:solidFill>
              </a:rPr>
              <a:t>derived</a:t>
            </a:r>
            <a:r>
              <a:rPr lang="zh-CN" altLang="en-US" dirty="0" smtClean="0">
                <a:solidFill>
                  <a:schemeClr val="bg2">
                    <a:lumMod val="10000"/>
                  </a:schemeClr>
                </a:solidFill>
              </a:rPr>
              <a:t> </a:t>
            </a:r>
            <a:r>
              <a:rPr lang="en-US" altLang="zh-CN" dirty="0" smtClean="0">
                <a:solidFill>
                  <a:schemeClr val="bg2">
                    <a:lumMod val="10000"/>
                  </a:schemeClr>
                </a:solidFill>
              </a:rPr>
              <a:t>from</a:t>
            </a:r>
            <a:r>
              <a:rPr lang="zh-CN" altLang="en-US" dirty="0" smtClean="0">
                <a:solidFill>
                  <a:schemeClr val="bg2">
                    <a:lumMod val="10000"/>
                  </a:schemeClr>
                </a:solidFill>
              </a:rPr>
              <a:t> </a:t>
            </a:r>
            <a:r>
              <a:rPr lang="en-US" altLang="zh-CN" dirty="0" smtClean="0">
                <a:solidFill>
                  <a:schemeClr val="bg2">
                    <a:lumMod val="10000"/>
                  </a:schemeClr>
                </a:solidFill>
              </a:rPr>
              <a:t>them.</a:t>
            </a:r>
            <a:r>
              <a:rPr lang="zh-CN" altLang="en-US" dirty="0" smtClean="0">
                <a:solidFill>
                  <a:schemeClr val="bg2">
                    <a:lumMod val="10000"/>
                  </a:schemeClr>
                </a:solidFill>
              </a:rPr>
              <a:t> </a:t>
            </a:r>
            <a:r>
              <a:rPr lang="en-US" altLang="zh-CN" dirty="0" smtClean="0">
                <a:solidFill>
                  <a:schemeClr val="bg2">
                    <a:lumMod val="10000"/>
                  </a:schemeClr>
                </a:solidFill>
              </a:rPr>
              <a:t>(vendor</a:t>
            </a:r>
            <a:r>
              <a:rPr lang="zh-CN" altLang="en-US" dirty="0" smtClean="0">
                <a:solidFill>
                  <a:schemeClr val="bg2">
                    <a:lumMod val="10000"/>
                  </a:schemeClr>
                </a:solidFill>
              </a:rPr>
              <a:t> </a:t>
            </a:r>
            <a:r>
              <a:rPr lang="en-US" altLang="zh-CN" dirty="0" smtClean="0">
                <a:solidFill>
                  <a:schemeClr val="bg2">
                    <a:lumMod val="10000"/>
                  </a:schemeClr>
                </a:solidFill>
              </a:rPr>
              <a:t>MPI</a:t>
            </a:r>
            <a:r>
              <a:rPr lang="zh-CN" altLang="en-US" dirty="0" smtClean="0">
                <a:solidFill>
                  <a:schemeClr val="bg2">
                    <a:lumMod val="10000"/>
                  </a:schemeClr>
                </a:solidFill>
              </a:rPr>
              <a:t> </a:t>
            </a:r>
            <a:r>
              <a:rPr lang="en-US" altLang="zh-CN" dirty="0" smtClean="0">
                <a:solidFill>
                  <a:schemeClr val="bg2">
                    <a:lumMod val="10000"/>
                  </a:schemeClr>
                </a:solidFill>
              </a:rPr>
              <a:t>libraries)</a:t>
            </a:r>
            <a:endParaRPr lang="en-US" dirty="0">
              <a:solidFill>
                <a:schemeClr val="bg2">
                  <a:lumMod val="10000"/>
                </a:schemeClr>
              </a:solidFill>
            </a:endParaRPr>
          </a:p>
        </p:txBody>
      </p:sp>
      <p:sp>
        <p:nvSpPr>
          <p:cNvPr id="9" name="TextBox 8"/>
          <p:cNvSpPr txBox="1"/>
          <p:nvPr/>
        </p:nvSpPr>
        <p:spPr>
          <a:xfrm>
            <a:off x="2377815" y="1116878"/>
            <a:ext cx="46169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dirty="0" smtClean="0">
                <a:solidFill>
                  <a:schemeClr val="bg2">
                    <a:lumMod val="10000"/>
                  </a:schemeClr>
                </a:solidFill>
                <a:latin typeface="Consolas" charset="0"/>
                <a:ea typeface="Consolas" charset="0"/>
                <a:cs typeface="Consolas" charset="0"/>
              </a:rPr>
              <a:t>Address</a:t>
            </a:r>
            <a:r>
              <a:rPr lang="zh-CN" altLang="en-US" dirty="0" smtClean="0">
                <a:solidFill>
                  <a:schemeClr val="bg2">
                    <a:lumMod val="10000"/>
                  </a:schemeClr>
                </a:solidFill>
                <a:latin typeface="Consolas" charset="0"/>
                <a:ea typeface="Consolas" charset="0"/>
                <a:cs typeface="Consolas" charset="0"/>
              </a:rPr>
              <a:t> </a:t>
            </a:r>
            <a:r>
              <a:rPr lang="en-US" altLang="zh-CN" dirty="0" smtClean="0">
                <a:solidFill>
                  <a:schemeClr val="bg2">
                    <a:lumMod val="10000"/>
                  </a:schemeClr>
                </a:solidFill>
                <a:latin typeface="Consolas" charset="0"/>
                <a:ea typeface="Consolas" charset="0"/>
                <a:cs typeface="Consolas" charset="0"/>
              </a:rPr>
              <a:t>=</a:t>
            </a:r>
            <a:r>
              <a:rPr lang="zh-CN" altLang="en-US" dirty="0" smtClean="0">
                <a:solidFill>
                  <a:schemeClr val="bg2">
                    <a:lumMod val="10000"/>
                  </a:schemeClr>
                </a:solidFill>
                <a:latin typeface="Consolas" charset="0"/>
                <a:ea typeface="Consolas" charset="0"/>
                <a:cs typeface="Consolas" charset="0"/>
              </a:rPr>
              <a:t> </a:t>
            </a:r>
            <a:r>
              <a:rPr lang="en-US" altLang="zh-CN" dirty="0" smtClean="0">
                <a:solidFill>
                  <a:schemeClr val="bg2">
                    <a:lumMod val="10000"/>
                  </a:schemeClr>
                </a:solidFill>
                <a:latin typeface="Consolas" charset="0"/>
                <a:ea typeface="Consolas" charset="0"/>
                <a:cs typeface="Consolas" charset="0"/>
              </a:rPr>
              <a:t>VC[</a:t>
            </a:r>
            <a:r>
              <a:rPr lang="en-US" altLang="zh-CN" dirty="0" err="1" smtClean="0">
                <a:solidFill>
                  <a:schemeClr val="bg2">
                    <a:lumMod val="10000"/>
                  </a:schemeClr>
                </a:solidFill>
                <a:latin typeface="Consolas" charset="0"/>
                <a:ea typeface="Consolas" charset="0"/>
                <a:cs typeface="Consolas" charset="0"/>
              </a:rPr>
              <a:t>comm.VCRT</a:t>
            </a:r>
            <a:r>
              <a:rPr lang="en-US" altLang="zh-CN" dirty="0" smtClean="0">
                <a:solidFill>
                  <a:schemeClr val="bg2">
                    <a:lumMod val="10000"/>
                  </a:schemeClr>
                </a:solidFill>
                <a:latin typeface="Consolas" charset="0"/>
                <a:ea typeface="Consolas" charset="0"/>
                <a:cs typeface="Consolas" charset="0"/>
              </a:rPr>
              <a:t>[rank]].</a:t>
            </a:r>
            <a:r>
              <a:rPr lang="en-US" altLang="zh-CN" dirty="0" err="1" smtClean="0">
                <a:solidFill>
                  <a:schemeClr val="bg2">
                    <a:lumMod val="10000"/>
                  </a:schemeClr>
                </a:solidFill>
                <a:latin typeface="Consolas" charset="0"/>
                <a:ea typeface="Consolas" charset="0"/>
                <a:cs typeface="Consolas" charset="0"/>
              </a:rPr>
              <a:t>addr</a:t>
            </a:r>
            <a:r>
              <a:rPr lang="en-US" altLang="zh-CN" dirty="0" smtClean="0">
                <a:solidFill>
                  <a:schemeClr val="bg2">
                    <a:lumMod val="10000"/>
                  </a:schemeClr>
                </a:solidFill>
                <a:latin typeface="Consolas" charset="0"/>
                <a:ea typeface="Consolas" charset="0"/>
                <a:cs typeface="Consolas" charset="0"/>
              </a:rPr>
              <a:t>;</a:t>
            </a:r>
            <a:endParaRPr lang="en-US" dirty="0">
              <a:solidFill>
                <a:schemeClr val="bg2">
                  <a:lumMod val="10000"/>
                </a:schemeClr>
              </a:solidFill>
              <a:latin typeface="Consolas" charset="0"/>
              <a:ea typeface="Consolas" charset="0"/>
              <a:cs typeface="Consolas" charset="0"/>
            </a:endParaRPr>
          </a:p>
        </p:txBody>
      </p:sp>
    </p:spTree>
    <p:extLst>
      <p:ext uri="{BB962C8B-B14F-4D97-AF65-F5344CB8AC3E}">
        <p14:creationId xmlns:p14="http://schemas.microsoft.com/office/powerpoint/2010/main" val="274868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Related</a:t>
            </a:r>
            <a:r>
              <a:rPr lang="zh-CN" altLang="en-US" dirty="0" smtClean="0"/>
              <a:t> </a:t>
            </a:r>
            <a:r>
              <a:rPr lang="en-US" altLang="zh-CN" dirty="0" smtClean="0"/>
              <a:t>Works</a:t>
            </a:r>
            <a:endParaRPr lang="en-US" dirty="0"/>
          </a:p>
        </p:txBody>
      </p:sp>
      <p:sp>
        <p:nvSpPr>
          <p:cNvPr id="3" name="Content Placeholder 2"/>
          <p:cNvSpPr>
            <a:spLocks noGrp="1"/>
          </p:cNvSpPr>
          <p:nvPr>
            <p:ph idx="1"/>
          </p:nvPr>
        </p:nvSpPr>
        <p:spPr>
          <a:xfrm>
            <a:off x="457200" y="1143000"/>
            <a:ext cx="8229600" cy="3081528"/>
          </a:xfrm>
        </p:spPr>
        <p:txBody>
          <a:bodyPr/>
          <a:lstStyle/>
          <a:p>
            <a:r>
              <a:rPr lang="en-US" altLang="zh-CN" dirty="0" smtClean="0"/>
              <a:t>Machine</a:t>
            </a:r>
            <a:r>
              <a:rPr lang="zh-CN" altLang="en-US" dirty="0" smtClean="0"/>
              <a:t> </a:t>
            </a:r>
            <a:r>
              <a:rPr lang="en-US" altLang="zh-CN" dirty="0" smtClean="0"/>
              <a:t>specific</a:t>
            </a:r>
            <a:r>
              <a:rPr lang="zh-CN" altLang="en-US" dirty="0" smtClean="0"/>
              <a:t> </a:t>
            </a:r>
            <a:r>
              <a:rPr lang="en-US" altLang="zh-CN" dirty="0" smtClean="0"/>
              <a:t>optimization</a:t>
            </a:r>
            <a:r>
              <a:rPr lang="zh-CN" altLang="en-US" dirty="0" smtClean="0"/>
              <a:t> </a:t>
            </a:r>
            <a:r>
              <a:rPr lang="en-US" altLang="zh-CN" dirty="0" smtClean="0"/>
              <a:t>=&gt;</a:t>
            </a:r>
            <a:r>
              <a:rPr lang="zh-CN" altLang="en-US" dirty="0" smtClean="0"/>
              <a:t> </a:t>
            </a:r>
            <a:r>
              <a:rPr lang="en-US" altLang="zh-CN" dirty="0" smtClean="0"/>
              <a:t>loss</a:t>
            </a:r>
            <a:r>
              <a:rPr lang="zh-CN" altLang="en-US" dirty="0" smtClean="0"/>
              <a:t> </a:t>
            </a:r>
            <a:r>
              <a:rPr lang="en-US" altLang="zh-CN" dirty="0" smtClean="0"/>
              <a:t>of</a:t>
            </a:r>
            <a:r>
              <a:rPr lang="zh-CN" altLang="en-US" dirty="0" smtClean="0"/>
              <a:t> </a:t>
            </a:r>
            <a:r>
              <a:rPr lang="en-US" altLang="zh-CN" dirty="0" smtClean="0"/>
              <a:t>generalization</a:t>
            </a:r>
            <a:endParaRPr lang="en-US" dirty="0" smtClean="0"/>
          </a:p>
          <a:p>
            <a:r>
              <a:rPr lang="en-US" dirty="0" smtClean="0"/>
              <a:t>Compres</a:t>
            </a:r>
            <a:r>
              <a:rPr lang="en-US" altLang="zh-CN" dirty="0" smtClean="0"/>
              <a:t>sing</a:t>
            </a:r>
            <a:r>
              <a:rPr lang="zh-CN" altLang="en-US" dirty="0" smtClean="0"/>
              <a:t> </a:t>
            </a:r>
            <a:r>
              <a:rPr lang="en-US" altLang="zh-CN" dirty="0" smtClean="0"/>
              <a:t>the</a:t>
            </a:r>
            <a:r>
              <a:rPr lang="zh-CN" altLang="en-US" dirty="0" smtClean="0"/>
              <a:t> </a:t>
            </a:r>
            <a:r>
              <a:rPr lang="en-US" altLang="zh-CN" dirty="0" smtClean="0"/>
              <a:t>VCRTs</a:t>
            </a:r>
            <a:endParaRPr lang="en-US" dirty="0"/>
          </a:p>
          <a:p>
            <a:pPr lvl="1"/>
            <a:r>
              <a:rPr lang="en-US" dirty="0"/>
              <a:t>[Chaarawi-ICCS’08] </a:t>
            </a:r>
            <a:r>
              <a:rPr lang="en-US" altLang="zh-CN" dirty="0" smtClean="0"/>
              <a:t>O(</a:t>
            </a:r>
            <a:r>
              <a:rPr lang="en-US" dirty="0" smtClean="0"/>
              <a:t>Log(</a:t>
            </a:r>
            <a:r>
              <a:rPr lang="en-US" altLang="zh-CN" dirty="0" smtClean="0"/>
              <a:t>P</a:t>
            </a:r>
            <a:r>
              <a:rPr lang="en-US" dirty="0" smtClean="0"/>
              <a:t>)</a:t>
            </a:r>
            <a:r>
              <a:rPr lang="en-US" altLang="zh-CN" dirty="0" smtClean="0"/>
              <a:t>)</a:t>
            </a:r>
            <a:r>
              <a:rPr lang="en-US" dirty="0" smtClean="0"/>
              <a:t> </a:t>
            </a:r>
            <a:r>
              <a:rPr lang="en-US" dirty="0"/>
              <a:t>lookup time</a:t>
            </a:r>
          </a:p>
          <a:p>
            <a:pPr lvl="1"/>
            <a:r>
              <a:rPr lang="en-US" dirty="0"/>
              <a:t>[Träff-EuroMPI’10] Traverse overhead</a:t>
            </a:r>
          </a:p>
          <a:p>
            <a:pPr lvl="1"/>
            <a:r>
              <a:rPr lang="en-US" dirty="0"/>
              <a:t>[Kumar-EuroMPI’16] Topology-specific</a:t>
            </a:r>
          </a:p>
          <a:p>
            <a:r>
              <a:rPr lang="en-US" altLang="zh-CN" dirty="0" smtClean="0"/>
              <a:t>Great</a:t>
            </a:r>
            <a:r>
              <a:rPr lang="zh-CN" altLang="en-US" dirty="0" smtClean="0"/>
              <a:t> </a:t>
            </a:r>
            <a:r>
              <a:rPr lang="en-US" altLang="zh-CN" dirty="0" smtClean="0"/>
              <a:t>reduction</a:t>
            </a:r>
            <a:r>
              <a:rPr lang="zh-CN" altLang="en-US" dirty="0" smtClean="0"/>
              <a:t> </a:t>
            </a:r>
            <a:r>
              <a:rPr lang="en-US" altLang="zh-CN" dirty="0" smtClean="0"/>
              <a:t>on</a:t>
            </a:r>
            <a:r>
              <a:rPr lang="zh-CN" altLang="en-US" dirty="0" smtClean="0"/>
              <a:t> </a:t>
            </a:r>
            <a:r>
              <a:rPr lang="en-US" altLang="zh-CN" dirty="0" smtClean="0"/>
              <a:t>memory</a:t>
            </a:r>
            <a:r>
              <a:rPr lang="zh-CN" altLang="en-US" dirty="0" smtClean="0"/>
              <a:t> </a:t>
            </a:r>
            <a:r>
              <a:rPr lang="en-US" altLang="zh-CN" dirty="0" smtClean="0"/>
              <a:t>usage</a:t>
            </a:r>
          </a:p>
          <a:p>
            <a:r>
              <a:rPr lang="en-US" altLang="zh-CN" dirty="0"/>
              <a:t>H</a:t>
            </a:r>
            <a:r>
              <a:rPr lang="en-US" altLang="zh-CN" dirty="0" smtClean="0"/>
              <a:t>igh/non-constant</a:t>
            </a:r>
            <a:r>
              <a:rPr lang="zh-CN" altLang="en-US" dirty="0" smtClean="0"/>
              <a:t> </a:t>
            </a:r>
            <a:r>
              <a:rPr lang="en-US" altLang="zh-CN" dirty="0" smtClean="0"/>
              <a:t>translation</a:t>
            </a:r>
            <a:r>
              <a:rPr lang="zh-CN" altLang="en-US" dirty="0" smtClean="0"/>
              <a:t> </a:t>
            </a:r>
            <a:r>
              <a:rPr lang="en-US" altLang="zh-CN" dirty="0" smtClean="0"/>
              <a:t>cost,</a:t>
            </a:r>
            <a:r>
              <a:rPr lang="zh-CN" altLang="en-US" dirty="0" smtClean="0"/>
              <a:t> </a:t>
            </a:r>
            <a:r>
              <a:rPr lang="en-US" altLang="zh-CN" dirty="0" smtClean="0"/>
              <a:t>communication</a:t>
            </a:r>
            <a:r>
              <a:rPr lang="zh-CN" altLang="en-US" dirty="0" smtClean="0"/>
              <a:t> </a:t>
            </a:r>
            <a:r>
              <a:rPr lang="en-US" altLang="zh-CN" dirty="0" smtClean="0"/>
              <a:t>overhead</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7</a:t>
            </a:fld>
            <a:endParaRPr lang="en-US"/>
          </a:p>
        </p:txBody>
      </p:sp>
      <p:sp>
        <p:nvSpPr>
          <p:cNvPr id="6" name="TextBox 5"/>
          <p:cNvSpPr txBox="1"/>
          <p:nvPr/>
        </p:nvSpPr>
        <p:spPr>
          <a:xfrm>
            <a:off x="971550" y="4011930"/>
            <a:ext cx="716661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The hard part is to compress the memory usage without hurting the communication performance.</a:t>
            </a:r>
            <a:endParaRPr lang="en-US" dirty="0"/>
          </a:p>
        </p:txBody>
      </p:sp>
    </p:spTree>
    <p:extLst>
      <p:ext uri="{BB962C8B-B14F-4D97-AF65-F5344CB8AC3E}">
        <p14:creationId xmlns:p14="http://schemas.microsoft.com/office/powerpoint/2010/main" val="213397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Communicators</a:t>
            </a:r>
            <a:r>
              <a:rPr lang="zh-CN" altLang="en-US" dirty="0" smtClean="0"/>
              <a:t> </a:t>
            </a:r>
            <a:r>
              <a:rPr lang="en-US" altLang="zh-CN" dirty="0" smtClean="0"/>
              <a:t>in</a:t>
            </a:r>
            <a:r>
              <a:rPr lang="zh-CN" altLang="en-US" dirty="0" smtClean="0"/>
              <a:t> </a:t>
            </a:r>
            <a:r>
              <a:rPr lang="en-US" altLang="zh-CN" dirty="0" smtClean="0"/>
              <a:t>MPI</a:t>
            </a:r>
            <a:r>
              <a:rPr lang="zh-CN" altLang="en-US" dirty="0" smtClean="0"/>
              <a:t> </a:t>
            </a:r>
            <a:r>
              <a:rPr lang="en-US" altLang="zh-CN" dirty="0" smtClean="0"/>
              <a:t>Applications</a:t>
            </a:r>
            <a:endParaRPr lang="en-US" dirty="0"/>
          </a:p>
        </p:txBody>
      </p:sp>
      <p:sp>
        <p:nvSpPr>
          <p:cNvPr id="3" name="Content Placeholder 2"/>
          <p:cNvSpPr>
            <a:spLocks noGrp="1"/>
          </p:cNvSpPr>
          <p:nvPr>
            <p:ph idx="1"/>
          </p:nvPr>
        </p:nvSpPr>
        <p:spPr>
          <a:xfrm>
            <a:off x="457200" y="1143000"/>
            <a:ext cx="8229600" cy="841248"/>
          </a:xfrm>
        </p:spPr>
        <p:txBody>
          <a:bodyPr/>
          <a:lstStyle/>
          <a:p>
            <a:r>
              <a:rPr lang="en-US" altLang="zh-CN" dirty="0" smtClean="0"/>
              <a:t>62</a:t>
            </a:r>
            <a:r>
              <a:rPr lang="zh-CN" altLang="en-US" dirty="0" smtClean="0"/>
              <a:t> </a:t>
            </a:r>
            <a:r>
              <a:rPr lang="en-US" altLang="zh-CN" dirty="0" smtClean="0"/>
              <a:t>applications</a:t>
            </a:r>
            <a:r>
              <a:rPr lang="zh-CN" altLang="en-US" dirty="0" smtClean="0"/>
              <a:t> </a:t>
            </a:r>
            <a:r>
              <a:rPr lang="en-US" altLang="zh-CN" dirty="0" smtClean="0"/>
              <a:t>(NAS,</a:t>
            </a:r>
            <a:r>
              <a:rPr lang="zh-CN" altLang="en-US" dirty="0" smtClean="0"/>
              <a:t> </a:t>
            </a:r>
            <a:r>
              <a:rPr lang="en-US" altLang="zh-CN" dirty="0" smtClean="0"/>
              <a:t>CORAL</a:t>
            </a:r>
            <a:r>
              <a:rPr lang="zh-CN" altLang="en-US" dirty="0" smtClean="0"/>
              <a:t> </a:t>
            </a:r>
            <a:r>
              <a:rPr lang="en-US" altLang="zh-CN" dirty="0" smtClean="0"/>
              <a:t>Benchmarks,</a:t>
            </a:r>
            <a:r>
              <a:rPr lang="zh-CN" altLang="en-US" dirty="0" smtClean="0"/>
              <a:t> </a:t>
            </a:r>
            <a:r>
              <a:rPr lang="en-US" altLang="zh-CN" dirty="0" smtClean="0"/>
              <a:t>DOE</a:t>
            </a:r>
            <a:r>
              <a:rPr lang="zh-CN" altLang="en-US" dirty="0" smtClean="0"/>
              <a:t> </a:t>
            </a:r>
            <a:r>
              <a:rPr lang="en-US" altLang="zh-CN" dirty="0" err="1" smtClean="0"/>
              <a:t>codesign</a:t>
            </a:r>
            <a:r>
              <a:rPr lang="en-US" altLang="zh-CN" dirty="0" smtClean="0"/>
              <a:t>)</a:t>
            </a:r>
          </a:p>
          <a:p>
            <a:r>
              <a:rPr lang="en-US" altLang="zh-CN" dirty="0" smtClean="0"/>
              <a:t>Common</a:t>
            </a:r>
            <a:r>
              <a:rPr lang="zh-CN" altLang="en-US" dirty="0" smtClean="0"/>
              <a:t> </a:t>
            </a:r>
            <a:r>
              <a:rPr lang="en-US" altLang="zh-CN" dirty="0" smtClean="0"/>
              <a:t>use</a:t>
            </a:r>
            <a:r>
              <a:rPr lang="zh-CN" altLang="en-US" dirty="0" smtClean="0"/>
              <a:t> </a:t>
            </a:r>
            <a:r>
              <a:rPr lang="en-US" altLang="zh-CN" dirty="0" smtClean="0"/>
              <a:t>cases</a:t>
            </a:r>
            <a:r>
              <a:rPr lang="zh-CN" altLang="en-US" dirty="0" smtClean="0"/>
              <a:t> </a:t>
            </a:r>
            <a:r>
              <a:rPr lang="en-US" altLang="zh-CN" dirty="0" smtClean="0"/>
              <a:t>of</a:t>
            </a:r>
            <a:r>
              <a:rPr lang="zh-CN" altLang="en-US" dirty="0" smtClean="0"/>
              <a:t> </a:t>
            </a:r>
            <a:r>
              <a:rPr lang="en-US" altLang="zh-CN" dirty="0" smtClean="0"/>
              <a:t>communicator</a:t>
            </a:r>
            <a:r>
              <a:rPr lang="zh-CN" altLang="en-US" dirty="0" smtClean="0"/>
              <a:t> </a:t>
            </a:r>
            <a:r>
              <a:rPr lang="en-US" altLang="zh-CN" dirty="0" smtClean="0"/>
              <a:t>creations</a:t>
            </a:r>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8</a:t>
            </a:fld>
            <a:endParaRPr lang="en-US"/>
          </a:p>
        </p:txBody>
      </p:sp>
      <p:pic>
        <p:nvPicPr>
          <p:cNvPr id="6" name="Picture 5"/>
          <p:cNvPicPr>
            <a:picLocks noChangeAspect="1"/>
          </p:cNvPicPr>
          <p:nvPr/>
        </p:nvPicPr>
        <p:blipFill>
          <a:blip r:embed="rId2"/>
          <a:stretch>
            <a:fillRect/>
          </a:stretch>
        </p:blipFill>
        <p:spPr>
          <a:xfrm>
            <a:off x="4057764" y="1984248"/>
            <a:ext cx="4705236" cy="4510728"/>
          </a:xfrm>
          <a:prstGeom prst="rect">
            <a:avLst/>
          </a:prstGeom>
        </p:spPr>
      </p:pic>
      <p:sp>
        <p:nvSpPr>
          <p:cNvPr id="26" name="TextBox 25"/>
          <p:cNvSpPr txBox="1"/>
          <p:nvPr/>
        </p:nvSpPr>
        <p:spPr>
          <a:xfrm>
            <a:off x="457200" y="2203704"/>
            <a:ext cx="3600564" cy="2585323"/>
          </a:xfrm>
          <a:prstGeom prst="rect">
            <a:avLst/>
          </a:prstGeom>
          <a:noFill/>
        </p:spPr>
        <p:txBody>
          <a:bodyPr wrap="square" rtlCol="0">
            <a:spAutoFit/>
          </a:bodyPr>
          <a:lstStyle/>
          <a:p>
            <a:pPr marL="285750" indent="-285750">
              <a:buFont typeface="Courier New" charset="0"/>
              <a:buChar char="o"/>
            </a:pPr>
            <a:r>
              <a:rPr lang="en-US" altLang="zh-CN" dirty="0" smtClean="0">
                <a:solidFill>
                  <a:schemeClr val="bg2">
                    <a:lumMod val="10000"/>
                  </a:schemeClr>
                </a:solidFill>
              </a:rPr>
              <a:t>Most</a:t>
            </a:r>
            <a:r>
              <a:rPr lang="zh-CN" altLang="en-US" dirty="0" smtClean="0">
                <a:solidFill>
                  <a:schemeClr val="bg2">
                    <a:lumMod val="10000"/>
                  </a:schemeClr>
                </a:solidFill>
              </a:rPr>
              <a:t> </a:t>
            </a:r>
            <a:r>
              <a:rPr lang="en-US" altLang="zh-CN" dirty="0" smtClean="0">
                <a:solidFill>
                  <a:schemeClr val="bg2">
                    <a:lumMod val="10000"/>
                  </a:schemeClr>
                </a:solidFill>
              </a:rPr>
              <a:t>applications</a:t>
            </a:r>
            <a:r>
              <a:rPr lang="zh-CN" altLang="en-US" dirty="0" smtClean="0">
                <a:solidFill>
                  <a:schemeClr val="bg2">
                    <a:lumMod val="10000"/>
                  </a:schemeClr>
                </a:solidFill>
              </a:rPr>
              <a:t> </a:t>
            </a:r>
            <a:r>
              <a:rPr lang="en-US" altLang="zh-CN" dirty="0" smtClean="0">
                <a:solidFill>
                  <a:schemeClr val="bg2">
                    <a:lumMod val="10000"/>
                  </a:schemeClr>
                </a:solidFill>
              </a:rPr>
              <a:t>duplicates</a:t>
            </a:r>
            <a:r>
              <a:rPr lang="zh-CN" altLang="en-US" dirty="0" smtClean="0">
                <a:solidFill>
                  <a:schemeClr val="bg2">
                    <a:lumMod val="10000"/>
                  </a:schemeClr>
                </a:solidFill>
              </a:rPr>
              <a:t> </a:t>
            </a:r>
            <a:r>
              <a:rPr lang="en-US" altLang="zh-CN" dirty="0" smtClean="0">
                <a:solidFill>
                  <a:schemeClr val="bg2">
                    <a:lumMod val="10000"/>
                  </a:schemeClr>
                </a:solidFill>
              </a:rPr>
              <a:t>communicators</a:t>
            </a:r>
          </a:p>
          <a:p>
            <a:pPr marL="285750" indent="-285750">
              <a:buFont typeface="Courier New" charset="0"/>
              <a:buChar char="o"/>
            </a:pPr>
            <a:r>
              <a:rPr lang="en-US" altLang="zh-CN" dirty="0" smtClean="0">
                <a:solidFill>
                  <a:schemeClr val="bg2">
                    <a:lumMod val="10000"/>
                  </a:schemeClr>
                </a:solidFill>
              </a:rPr>
              <a:t>Topology</a:t>
            </a:r>
            <a:r>
              <a:rPr lang="zh-CN" altLang="en-US" dirty="0" smtClean="0">
                <a:solidFill>
                  <a:schemeClr val="bg2">
                    <a:lumMod val="10000"/>
                  </a:schemeClr>
                </a:solidFill>
              </a:rPr>
              <a:t> </a:t>
            </a:r>
            <a:r>
              <a:rPr lang="en-US" altLang="zh-CN" dirty="0" smtClean="0">
                <a:solidFill>
                  <a:schemeClr val="bg2">
                    <a:lumMod val="10000"/>
                  </a:schemeClr>
                </a:solidFill>
              </a:rPr>
              <a:t>communicators</a:t>
            </a:r>
            <a:r>
              <a:rPr lang="zh-CN" altLang="en-US" dirty="0" smtClean="0">
                <a:solidFill>
                  <a:schemeClr val="bg2">
                    <a:lumMod val="10000"/>
                  </a:schemeClr>
                </a:solidFill>
              </a:rPr>
              <a:t> </a:t>
            </a:r>
            <a:r>
              <a:rPr lang="en-US" altLang="zh-CN" dirty="0" smtClean="0">
                <a:solidFill>
                  <a:schemeClr val="bg2">
                    <a:lumMod val="10000"/>
                  </a:schemeClr>
                </a:solidFill>
              </a:rPr>
              <a:t>are</a:t>
            </a:r>
            <a:r>
              <a:rPr lang="zh-CN" altLang="en-US" dirty="0" smtClean="0">
                <a:solidFill>
                  <a:schemeClr val="bg2">
                    <a:lumMod val="10000"/>
                  </a:schemeClr>
                </a:solidFill>
              </a:rPr>
              <a:t> </a:t>
            </a:r>
            <a:r>
              <a:rPr lang="en-US" altLang="zh-CN" dirty="0" smtClean="0">
                <a:solidFill>
                  <a:schemeClr val="bg2">
                    <a:lumMod val="10000"/>
                  </a:schemeClr>
                </a:solidFill>
              </a:rPr>
              <a:t>created</a:t>
            </a:r>
            <a:r>
              <a:rPr lang="zh-CN" altLang="en-US" dirty="0" smtClean="0">
                <a:solidFill>
                  <a:schemeClr val="bg2">
                    <a:lumMod val="10000"/>
                  </a:schemeClr>
                </a:solidFill>
              </a:rPr>
              <a:t> </a:t>
            </a:r>
            <a:r>
              <a:rPr lang="en-US" altLang="zh-CN" dirty="0" smtClean="0">
                <a:solidFill>
                  <a:schemeClr val="bg2">
                    <a:lumMod val="10000"/>
                  </a:schemeClr>
                </a:solidFill>
              </a:rPr>
              <a:t>without</a:t>
            </a:r>
            <a:r>
              <a:rPr lang="zh-CN" altLang="en-US" dirty="0" smtClean="0">
                <a:solidFill>
                  <a:schemeClr val="bg2">
                    <a:lumMod val="10000"/>
                  </a:schemeClr>
                </a:solidFill>
              </a:rPr>
              <a:t> </a:t>
            </a:r>
            <a:r>
              <a:rPr lang="en-US" altLang="zh-CN" dirty="0" smtClean="0">
                <a:solidFill>
                  <a:schemeClr val="bg2">
                    <a:lumMod val="10000"/>
                  </a:schemeClr>
                </a:solidFill>
              </a:rPr>
              <a:t>reordering</a:t>
            </a:r>
            <a:r>
              <a:rPr lang="zh-CN" altLang="en-US" dirty="0" smtClean="0">
                <a:solidFill>
                  <a:schemeClr val="bg2">
                    <a:lumMod val="10000"/>
                  </a:schemeClr>
                </a:solidFill>
              </a:rPr>
              <a:t> </a:t>
            </a:r>
            <a:r>
              <a:rPr lang="en-US" altLang="zh-CN" dirty="0" smtClean="0">
                <a:solidFill>
                  <a:schemeClr val="bg2">
                    <a:lumMod val="10000"/>
                  </a:schemeClr>
                </a:solidFill>
              </a:rPr>
              <a:t>(equals</a:t>
            </a:r>
            <a:r>
              <a:rPr lang="zh-CN" altLang="en-US" dirty="0" smtClean="0">
                <a:solidFill>
                  <a:schemeClr val="bg2">
                    <a:lumMod val="10000"/>
                  </a:schemeClr>
                </a:solidFill>
              </a:rPr>
              <a:t> </a:t>
            </a:r>
            <a:r>
              <a:rPr lang="en-US" altLang="zh-CN" dirty="0" smtClean="0">
                <a:solidFill>
                  <a:schemeClr val="bg2">
                    <a:lumMod val="10000"/>
                  </a:schemeClr>
                </a:solidFill>
              </a:rPr>
              <a:t>to</a:t>
            </a:r>
            <a:r>
              <a:rPr lang="zh-CN" altLang="en-US" dirty="0" smtClean="0">
                <a:solidFill>
                  <a:schemeClr val="bg2">
                    <a:lumMod val="10000"/>
                  </a:schemeClr>
                </a:solidFill>
              </a:rPr>
              <a:t> </a:t>
            </a:r>
            <a:r>
              <a:rPr lang="en-US" altLang="zh-CN" dirty="0" smtClean="0">
                <a:solidFill>
                  <a:schemeClr val="bg2">
                    <a:lumMod val="10000"/>
                  </a:schemeClr>
                </a:solidFill>
              </a:rPr>
              <a:t>dup)</a:t>
            </a:r>
          </a:p>
          <a:p>
            <a:pPr marL="285750" indent="-285750">
              <a:buFont typeface="Courier New" charset="0"/>
              <a:buChar char="o"/>
            </a:pPr>
            <a:r>
              <a:rPr lang="en-US" altLang="zh-CN" dirty="0" smtClean="0">
                <a:solidFill>
                  <a:schemeClr val="bg2">
                    <a:lumMod val="10000"/>
                  </a:schemeClr>
                </a:solidFill>
              </a:rPr>
              <a:t>No</a:t>
            </a:r>
            <a:r>
              <a:rPr lang="zh-CN" altLang="en-US" dirty="0" smtClean="0">
                <a:solidFill>
                  <a:schemeClr val="bg2">
                    <a:lumMod val="10000"/>
                  </a:schemeClr>
                </a:solidFill>
              </a:rPr>
              <a:t> </a:t>
            </a:r>
            <a:r>
              <a:rPr lang="en-US" altLang="zh-CN" dirty="0" smtClean="0">
                <a:solidFill>
                  <a:schemeClr val="bg2">
                    <a:lumMod val="10000"/>
                  </a:schemeClr>
                </a:solidFill>
              </a:rPr>
              <a:t>one</a:t>
            </a:r>
            <a:r>
              <a:rPr lang="zh-CN" altLang="en-US" dirty="0" smtClean="0">
                <a:solidFill>
                  <a:schemeClr val="bg2">
                    <a:lumMod val="10000"/>
                  </a:schemeClr>
                </a:solidFill>
              </a:rPr>
              <a:t> </a:t>
            </a:r>
            <a:r>
              <a:rPr lang="en-US" altLang="zh-CN" dirty="0" smtClean="0">
                <a:solidFill>
                  <a:schemeClr val="bg2">
                    <a:lumMod val="10000"/>
                  </a:schemeClr>
                </a:solidFill>
              </a:rPr>
              <a:t>use</a:t>
            </a:r>
            <a:r>
              <a:rPr lang="zh-CN" altLang="en-US" dirty="0" smtClean="0">
                <a:solidFill>
                  <a:schemeClr val="bg2">
                    <a:lumMod val="10000"/>
                  </a:schemeClr>
                </a:solidFill>
              </a:rPr>
              <a:t> </a:t>
            </a:r>
            <a:r>
              <a:rPr lang="en-US" altLang="zh-CN" dirty="0" smtClean="0">
                <a:solidFill>
                  <a:schemeClr val="bg2">
                    <a:lumMod val="10000"/>
                  </a:schemeClr>
                </a:solidFill>
              </a:rPr>
              <a:t>dynamic</a:t>
            </a:r>
            <a:r>
              <a:rPr lang="zh-CN" altLang="en-US" dirty="0" smtClean="0">
                <a:solidFill>
                  <a:schemeClr val="bg2">
                    <a:lumMod val="10000"/>
                  </a:schemeClr>
                </a:solidFill>
              </a:rPr>
              <a:t> </a:t>
            </a:r>
            <a:r>
              <a:rPr lang="en-US" altLang="zh-CN" dirty="0" smtClean="0">
                <a:solidFill>
                  <a:schemeClr val="bg2">
                    <a:lumMod val="10000"/>
                  </a:schemeClr>
                </a:solidFill>
              </a:rPr>
              <a:t>process</a:t>
            </a:r>
            <a:r>
              <a:rPr lang="zh-CN" altLang="en-US" dirty="0" smtClean="0">
                <a:solidFill>
                  <a:schemeClr val="bg2">
                    <a:lumMod val="10000"/>
                  </a:schemeClr>
                </a:solidFill>
              </a:rPr>
              <a:t> </a:t>
            </a:r>
            <a:r>
              <a:rPr lang="en-US" altLang="zh-CN" dirty="0" smtClean="0">
                <a:solidFill>
                  <a:schemeClr val="bg2">
                    <a:lumMod val="10000"/>
                  </a:schemeClr>
                </a:solidFill>
              </a:rPr>
              <a:t>(no</a:t>
            </a:r>
            <a:r>
              <a:rPr lang="zh-CN" altLang="en-US" dirty="0" smtClean="0">
                <a:solidFill>
                  <a:schemeClr val="bg2">
                    <a:lumMod val="10000"/>
                  </a:schemeClr>
                </a:solidFill>
              </a:rPr>
              <a:t> </a:t>
            </a:r>
            <a:r>
              <a:rPr lang="en-US" altLang="zh-CN" dirty="0" smtClean="0">
                <a:solidFill>
                  <a:schemeClr val="bg2">
                    <a:lumMod val="10000"/>
                  </a:schemeClr>
                </a:solidFill>
              </a:rPr>
              <a:t>true</a:t>
            </a:r>
            <a:r>
              <a:rPr lang="zh-CN" altLang="en-US" dirty="0" smtClean="0">
                <a:solidFill>
                  <a:schemeClr val="bg2">
                    <a:lumMod val="10000"/>
                  </a:schemeClr>
                </a:solidFill>
              </a:rPr>
              <a:t> </a:t>
            </a:r>
            <a:r>
              <a:rPr lang="en-US" altLang="zh-CN" dirty="0" err="1" smtClean="0">
                <a:solidFill>
                  <a:schemeClr val="bg2">
                    <a:lumMod val="10000"/>
                  </a:schemeClr>
                </a:solidFill>
              </a:rPr>
              <a:t>intercomm</a:t>
            </a:r>
            <a:r>
              <a:rPr lang="en-US" altLang="zh-CN" dirty="0" smtClean="0">
                <a:solidFill>
                  <a:schemeClr val="bg2">
                    <a:lumMod val="10000"/>
                  </a:schemeClr>
                </a:solidFill>
              </a:rPr>
              <a:t>)</a:t>
            </a:r>
          </a:p>
          <a:p>
            <a:pPr marL="285750" indent="-285750">
              <a:buFont typeface="Courier New" charset="0"/>
              <a:buChar char="o"/>
            </a:pPr>
            <a:r>
              <a:rPr lang="en-US" altLang="zh-CN" dirty="0" smtClean="0">
                <a:solidFill>
                  <a:schemeClr val="bg2">
                    <a:lumMod val="10000"/>
                  </a:schemeClr>
                </a:solidFill>
              </a:rPr>
              <a:t>Split</a:t>
            </a:r>
            <a:r>
              <a:rPr lang="zh-CN" altLang="en-US" dirty="0" smtClean="0">
                <a:solidFill>
                  <a:schemeClr val="bg2">
                    <a:lumMod val="10000"/>
                  </a:schemeClr>
                </a:solidFill>
              </a:rPr>
              <a:t> </a:t>
            </a:r>
            <a:r>
              <a:rPr lang="en-US" altLang="zh-CN" dirty="0" smtClean="0">
                <a:solidFill>
                  <a:schemeClr val="bg2">
                    <a:lumMod val="10000"/>
                  </a:schemeClr>
                </a:solidFill>
              </a:rPr>
              <a:t>has</a:t>
            </a:r>
            <a:r>
              <a:rPr lang="zh-CN" altLang="en-US" dirty="0" smtClean="0">
                <a:solidFill>
                  <a:schemeClr val="bg2">
                    <a:lumMod val="10000"/>
                  </a:schemeClr>
                </a:solidFill>
              </a:rPr>
              <a:t> </a:t>
            </a:r>
            <a:r>
              <a:rPr lang="en-US" altLang="zh-CN" dirty="0" smtClean="0">
                <a:solidFill>
                  <a:schemeClr val="bg2">
                    <a:lumMod val="10000"/>
                  </a:schemeClr>
                </a:solidFill>
              </a:rPr>
              <a:t>regular</a:t>
            </a:r>
            <a:r>
              <a:rPr lang="zh-CN" altLang="en-US" dirty="0" smtClean="0">
                <a:solidFill>
                  <a:schemeClr val="bg2">
                    <a:lumMod val="10000"/>
                  </a:schemeClr>
                </a:solidFill>
              </a:rPr>
              <a:t> </a:t>
            </a:r>
            <a:r>
              <a:rPr lang="en-US" altLang="zh-CN" dirty="0" smtClean="0">
                <a:solidFill>
                  <a:schemeClr val="bg2">
                    <a:lumMod val="10000"/>
                  </a:schemeClr>
                </a:solidFill>
              </a:rPr>
              <a:t>pattern</a:t>
            </a:r>
            <a:r>
              <a:rPr lang="zh-CN" altLang="en-US" dirty="0" smtClean="0">
                <a:solidFill>
                  <a:schemeClr val="bg2">
                    <a:lumMod val="10000"/>
                  </a:schemeClr>
                </a:solidFill>
              </a:rPr>
              <a:t> </a:t>
            </a:r>
            <a:r>
              <a:rPr lang="en-US" altLang="zh-CN" dirty="0" smtClean="0">
                <a:solidFill>
                  <a:schemeClr val="bg2">
                    <a:lumMod val="10000"/>
                  </a:schemeClr>
                </a:solidFill>
              </a:rPr>
              <a:t>and</a:t>
            </a:r>
            <a:r>
              <a:rPr lang="zh-CN" altLang="en-US" dirty="0" smtClean="0">
                <a:solidFill>
                  <a:schemeClr val="bg2">
                    <a:lumMod val="10000"/>
                  </a:schemeClr>
                </a:solidFill>
              </a:rPr>
              <a:t> </a:t>
            </a:r>
            <a:r>
              <a:rPr lang="en-US" altLang="zh-CN" dirty="0" smtClean="0">
                <a:solidFill>
                  <a:schemeClr val="bg2">
                    <a:lumMod val="10000"/>
                  </a:schemeClr>
                </a:solidFill>
              </a:rPr>
              <a:t>no</a:t>
            </a:r>
            <a:r>
              <a:rPr lang="zh-CN" altLang="en-US" dirty="0" smtClean="0">
                <a:solidFill>
                  <a:schemeClr val="bg2">
                    <a:lumMod val="10000"/>
                  </a:schemeClr>
                </a:solidFill>
              </a:rPr>
              <a:t> </a:t>
            </a:r>
            <a:r>
              <a:rPr lang="en-US" altLang="zh-CN" dirty="0" smtClean="0">
                <a:solidFill>
                  <a:schemeClr val="bg2">
                    <a:lumMod val="10000"/>
                  </a:schemeClr>
                </a:solidFill>
              </a:rPr>
              <a:t>reordering</a:t>
            </a:r>
            <a:endParaRPr lang="en-US" dirty="0">
              <a:solidFill>
                <a:schemeClr val="bg2">
                  <a:lumMod val="10000"/>
                </a:schemeClr>
              </a:solidFill>
            </a:endParaRPr>
          </a:p>
        </p:txBody>
      </p:sp>
    </p:spTree>
    <p:extLst>
      <p:ext uri="{BB962C8B-B14F-4D97-AF65-F5344CB8AC3E}">
        <p14:creationId xmlns:p14="http://schemas.microsoft.com/office/powerpoint/2010/main" val="795400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Regular</a:t>
            </a:r>
            <a:r>
              <a:rPr lang="zh-CN" altLang="en-US" dirty="0" smtClean="0"/>
              <a:t> </a:t>
            </a:r>
            <a:r>
              <a:rPr lang="en-US" altLang="zh-CN" dirty="0" smtClean="0"/>
              <a:t>Patterns</a:t>
            </a:r>
            <a:r>
              <a:rPr lang="zh-CN" altLang="en-US" dirty="0" smtClean="0"/>
              <a:t> </a:t>
            </a:r>
            <a:r>
              <a:rPr lang="en-US" altLang="zh-CN" dirty="0" smtClean="0"/>
              <a:t>in</a:t>
            </a:r>
            <a:r>
              <a:rPr lang="zh-CN" altLang="en-US" dirty="0" smtClean="0"/>
              <a:t> </a:t>
            </a:r>
            <a:r>
              <a:rPr lang="en-US" altLang="zh-CN" dirty="0" smtClean="0"/>
              <a:t>Split</a:t>
            </a:r>
            <a:r>
              <a:rPr lang="zh-CN" altLang="en-US" dirty="0" smtClean="0"/>
              <a:t> </a:t>
            </a:r>
            <a:r>
              <a:rPr lang="en-US" altLang="zh-CN" dirty="0" smtClean="0"/>
              <a:t>Communicators</a:t>
            </a:r>
            <a:endParaRPr lang="en-US" dirty="0"/>
          </a:p>
        </p:txBody>
      </p:sp>
      <p:sp>
        <p:nvSpPr>
          <p:cNvPr id="3" name="Content Placeholder 2"/>
          <p:cNvSpPr>
            <a:spLocks noGrp="1"/>
          </p:cNvSpPr>
          <p:nvPr>
            <p:ph idx="1"/>
          </p:nvPr>
        </p:nvSpPr>
        <p:spPr>
          <a:xfrm>
            <a:off x="457200" y="1142999"/>
            <a:ext cx="8229600" cy="2651705"/>
          </a:xfrm>
        </p:spPr>
        <p:txBody>
          <a:bodyPr/>
          <a:lstStyle/>
          <a:p>
            <a:r>
              <a:rPr lang="en-US" altLang="zh-CN" dirty="0" smtClean="0"/>
              <a:t>Offset</a:t>
            </a:r>
            <a:r>
              <a:rPr lang="zh-CN" altLang="en-US" dirty="0" smtClean="0"/>
              <a:t> </a:t>
            </a:r>
            <a:r>
              <a:rPr lang="en-US" altLang="zh-CN" dirty="0" smtClean="0"/>
              <a:t>and</a:t>
            </a:r>
            <a:r>
              <a:rPr lang="zh-CN" altLang="en-US" dirty="0" smtClean="0"/>
              <a:t> </a:t>
            </a:r>
            <a:r>
              <a:rPr lang="en-US" altLang="zh-CN" dirty="0" smtClean="0"/>
              <a:t>Stride</a:t>
            </a:r>
            <a:r>
              <a:rPr lang="zh-CN" altLang="en-US" dirty="0" smtClean="0"/>
              <a:t> </a:t>
            </a:r>
            <a:r>
              <a:rPr lang="en-US" altLang="zh-CN" dirty="0" smtClean="0"/>
              <a:t>patterns</a:t>
            </a:r>
          </a:p>
          <a:p>
            <a:pPr lvl="1"/>
            <a:r>
              <a:rPr lang="en-US" altLang="zh-CN" dirty="0" smtClean="0"/>
              <a:t>Processes</a:t>
            </a:r>
            <a:r>
              <a:rPr lang="zh-CN" altLang="en-US" dirty="0" smtClean="0"/>
              <a:t> </a:t>
            </a:r>
            <a:r>
              <a:rPr lang="en-US" altLang="zh-CN" dirty="0" smtClean="0"/>
              <a:t>in</a:t>
            </a:r>
            <a:r>
              <a:rPr lang="zh-CN" altLang="en-US" dirty="0" smtClean="0"/>
              <a:t> </a:t>
            </a:r>
            <a:r>
              <a:rPr lang="en-US" altLang="zh-CN" dirty="0" smtClean="0"/>
              <a:t>2-D</a:t>
            </a:r>
            <a:r>
              <a:rPr lang="zh-CN" altLang="en-US" dirty="0" smtClean="0"/>
              <a:t> </a:t>
            </a:r>
            <a:r>
              <a:rPr lang="en-US" altLang="zh-CN" dirty="0" smtClean="0"/>
              <a:t>grids,</a:t>
            </a:r>
            <a:r>
              <a:rPr lang="zh-CN" altLang="en-US" dirty="0" smtClean="0"/>
              <a:t> </a:t>
            </a:r>
            <a:r>
              <a:rPr lang="en-US" altLang="zh-CN" dirty="0" smtClean="0"/>
              <a:t>row</a:t>
            </a:r>
            <a:r>
              <a:rPr lang="zh-CN" altLang="en-US" dirty="0" smtClean="0"/>
              <a:t> </a:t>
            </a:r>
            <a:r>
              <a:rPr lang="en-US" altLang="zh-CN" dirty="0" err="1" smtClean="0"/>
              <a:t>comm</a:t>
            </a:r>
            <a:r>
              <a:rPr lang="zh-CN" altLang="en-US" dirty="0" smtClean="0"/>
              <a:t> </a:t>
            </a:r>
            <a:r>
              <a:rPr lang="en-US" altLang="zh-CN" dirty="0" smtClean="0"/>
              <a:t>and</a:t>
            </a:r>
            <a:r>
              <a:rPr lang="zh-CN" altLang="en-US" dirty="0" smtClean="0"/>
              <a:t> </a:t>
            </a:r>
            <a:r>
              <a:rPr lang="en-US" altLang="zh-CN" dirty="0" smtClean="0"/>
              <a:t>column</a:t>
            </a:r>
            <a:r>
              <a:rPr lang="zh-CN" altLang="en-US" dirty="0" smtClean="0"/>
              <a:t> </a:t>
            </a:r>
            <a:r>
              <a:rPr lang="en-US" altLang="zh-CN" dirty="0" err="1" smtClean="0"/>
              <a:t>comm</a:t>
            </a:r>
            <a:endParaRPr lang="en-US" altLang="zh-CN" dirty="0" smtClean="0"/>
          </a:p>
          <a:p>
            <a:pPr lvl="1"/>
            <a:r>
              <a:rPr lang="en-US" altLang="zh-CN" dirty="0" smtClean="0"/>
              <a:t>No</a:t>
            </a:r>
            <a:r>
              <a:rPr lang="zh-CN" altLang="en-US" dirty="0" smtClean="0"/>
              <a:t> </a:t>
            </a:r>
            <a:r>
              <a:rPr lang="en-US" altLang="zh-CN" dirty="0" smtClean="0"/>
              <a:t>reordering</a:t>
            </a:r>
          </a:p>
          <a:p>
            <a:pPr lvl="1"/>
            <a:r>
              <a:rPr lang="en-US" altLang="zh-CN" dirty="0" smtClean="0"/>
              <a:t>Simple</a:t>
            </a:r>
            <a:r>
              <a:rPr lang="zh-CN" altLang="en-US" dirty="0"/>
              <a:t> </a:t>
            </a:r>
            <a:r>
              <a:rPr lang="en-US" altLang="zh-CN" dirty="0" smtClean="0"/>
              <a:t>mapping</a:t>
            </a:r>
            <a:r>
              <a:rPr lang="zh-CN" altLang="en-US" dirty="0" smtClean="0"/>
              <a:t> </a:t>
            </a:r>
            <a:r>
              <a:rPr lang="en-US" altLang="zh-CN" dirty="0" smtClean="0"/>
              <a:t>between</a:t>
            </a:r>
            <a:r>
              <a:rPr lang="zh-CN" altLang="en-US" dirty="0" smtClean="0"/>
              <a:t> </a:t>
            </a:r>
            <a:r>
              <a:rPr lang="en-US" altLang="zh-CN" dirty="0" smtClean="0"/>
              <a:t>ranks</a:t>
            </a:r>
            <a:r>
              <a:rPr lang="zh-CN" altLang="en-US" dirty="0" smtClean="0"/>
              <a:t> </a:t>
            </a:r>
            <a:r>
              <a:rPr lang="en-US" altLang="zh-CN" dirty="0" smtClean="0"/>
              <a:t>to</a:t>
            </a:r>
            <a:r>
              <a:rPr lang="zh-CN" altLang="en-US" dirty="0" smtClean="0"/>
              <a:t> </a:t>
            </a:r>
            <a:r>
              <a:rPr lang="en-US" altLang="zh-CN" dirty="0" smtClean="0"/>
              <a:t>processes</a:t>
            </a:r>
          </a:p>
          <a:p>
            <a:pPr lvl="1"/>
            <a:r>
              <a:rPr lang="en-US" altLang="zh-CN" dirty="0" smtClean="0"/>
              <a:t>Internal</a:t>
            </a:r>
            <a:r>
              <a:rPr lang="zh-CN" altLang="en-US" dirty="0" smtClean="0"/>
              <a:t> </a:t>
            </a:r>
            <a:r>
              <a:rPr lang="en-US" altLang="zh-CN" dirty="0" smtClean="0"/>
              <a:t>communicators</a:t>
            </a:r>
            <a:r>
              <a:rPr lang="zh-CN" altLang="en-US" dirty="0" smtClean="0"/>
              <a:t> </a:t>
            </a:r>
            <a:r>
              <a:rPr lang="en-US" altLang="zh-CN" dirty="0" smtClean="0"/>
              <a:t>(</a:t>
            </a:r>
            <a:r>
              <a:rPr lang="en-US" altLang="zh-CN" dirty="0" err="1" smtClean="0"/>
              <a:t>node_local_comm</a:t>
            </a:r>
            <a:r>
              <a:rPr lang="en-US" altLang="zh-CN" dirty="0" smtClean="0"/>
              <a:t>,</a:t>
            </a:r>
            <a:r>
              <a:rPr lang="zh-CN" altLang="en-US" dirty="0"/>
              <a:t> </a:t>
            </a:r>
            <a:r>
              <a:rPr lang="en-US" altLang="zh-CN" dirty="0" err="1" smtClean="0"/>
              <a:t>node_roots_comm</a:t>
            </a:r>
            <a:r>
              <a:rPr lang="en-US" altLang="zh-CN" dirty="0" smtClean="0"/>
              <a:t>)</a:t>
            </a:r>
          </a:p>
          <a:p>
            <a:pPr lvl="1"/>
            <a:endParaRPr lang="en-US" dirty="0"/>
          </a:p>
        </p:txBody>
      </p:sp>
      <p:sp>
        <p:nvSpPr>
          <p:cNvPr id="4" name="Footer Placeholder 3"/>
          <p:cNvSpPr>
            <a:spLocks noGrp="1"/>
          </p:cNvSpPr>
          <p:nvPr>
            <p:ph type="ftr" sz="quarter" idx="3"/>
          </p:nvPr>
        </p:nvSpPr>
        <p:spPr/>
        <p:txBody>
          <a:bodyPr/>
          <a:lstStyle/>
          <a:p>
            <a:r>
              <a:rPr lang="en-US" smtClean="0"/>
              <a:t>Memory Compression Techniques for Network Address Management in MPI</a:t>
            </a:r>
            <a:endParaRPr lang="en-US"/>
          </a:p>
        </p:txBody>
      </p:sp>
      <p:sp>
        <p:nvSpPr>
          <p:cNvPr id="5" name="Slide Number Placeholder 4"/>
          <p:cNvSpPr>
            <a:spLocks noGrp="1"/>
          </p:cNvSpPr>
          <p:nvPr>
            <p:ph type="sldNum" sz="quarter" idx="4"/>
          </p:nvPr>
        </p:nvSpPr>
        <p:spPr/>
        <p:txBody>
          <a:bodyPr/>
          <a:lstStyle/>
          <a:p>
            <a:fld id="{B326771B-7727-8745-9B76-29B63B69C7AF}" type="slidenum">
              <a:rPr lang="en-US" smtClean="0"/>
              <a:t>9</a:t>
            </a:fld>
            <a:endParaRPr lang="en-US"/>
          </a:p>
        </p:txBody>
      </p:sp>
      <p:grpSp>
        <p:nvGrpSpPr>
          <p:cNvPr id="63" name="Group 62"/>
          <p:cNvGrpSpPr/>
          <p:nvPr/>
        </p:nvGrpSpPr>
        <p:grpSpPr>
          <a:xfrm>
            <a:off x="3854375" y="4125779"/>
            <a:ext cx="1682496" cy="1652618"/>
            <a:chOff x="3493008" y="3642360"/>
            <a:chExt cx="1682496" cy="1652618"/>
          </a:xfrm>
        </p:grpSpPr>
        <p:sp>
          <p:nvSpPr>
            <p:cNvPr id="7" name="Rounded Rectangle 6"/>
            <p:cNvSpPr/>
            <p:nvPr/>
          </p:nvSpPr>
          <p:spPr bwMode="auto">
            <a:xfrm>
              <a:off x="3493008" y="3642360"/>
              <a:ext cx="1682496" cy="1652618"/>
            </a:xfrm>
            <a:prstGeom prst="roundRect">
              <a:avLst>
                <a:gd name="adj" fmla="val 753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9" name="Oval 8"/>
            <p:cNvSpPr/>
            <p:nvPr/>
          </p:nvSpPr>
          <p:spPr bwMode="auto">
            <a:xfrm>
              <a:off x="3589381"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10" name="Oval 9"/>
            <p:cNvSpPr/>
            <p:nvPr/>
          </p:nvSpPr>
          <p:spPr bwMode="auto">
            <a:xfrm>
              <a:off x="3988667"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11" name="Oval 10"/>
            <p:cNvSpPr/>
            <p:nvPr/>
          </p:nvSpPr>
          <p:spPr bwMode="auto">
            <a:xfrm>
              <a:off x="4387953"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12" name="Oval 11"/>
            <p:cNvSpPr/>
            <p:nvPr/>
          </p:nvSpPr>
          <p:spPr bwMode="auto">
            <a:xfrm>
              <a:off x="4787239"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sp>
          <p:nvSpPr>
            <p:cNvPr id="13" name="Oval 12"/>
            <p:cNvSpPr/>
            <p:nvPr/>
          </p:nvSpPr>
          <p:spPr bwMode="auto">
            <a:xfrm>
              <a:off x="3589381" y="410631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4</a:t>
              </a:r>
              <a:endParaRPr kumimoji="0" lang="en-US" sz="1400" i="0" u="none" strike="noStrike" cap="none" normalizeH="0" baseline="0" dirty="0" smtClean="0">
                <a:ln>
                  <a:noFill/>
                </a:ln>
                <a:solidFill>
                  <a:schemeClr val="tx1"/>
                </a:solidFill>
                <a:effectLst/>
                <a:latin typeface="Calibri" pitchFamily="34" charset="0"/>
              </a:endParaRPr>
            </a:p>
          </p:txBody>
        </p:sp>
        <p:sp>
          <p:nvSpPr>
            <p:cNvPr id="14" name="Oval 13"/>
            <p:cNvSpPr/>
            <p:nvPr/>
          </p:nvSpPr>
          <p:spPr bwMode="auto">
            <a:xfrm>
              <a:off x="3988667" y="410631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5</a:t>
              </a:r>
              <a:endParaRPr kumimoji="0" lang="en-US" sz="1400" i="0" u="none" strike="noStrike" cap="none" normalizeH="0" baseline="0" dirty="0" smtClean="0">
                <a:ln>
                  <a:noFill/>
                </a:ln>
                <a:solidFill>
                  <a:schemeClr val="tx1"/>
                </a:solidFill>
                <a:effectLst/>
                <a:latin typeface="Calibri" pitchFamily="34" charset="0"/>
              </a:endParaRPr>
            </a:p>
          </p:txBody>
        </p:sp>
        <p:sp>
          <p:nvSpPr>
            <p:cNvPr id="15" name="Oval 14"/>
            <p:cNvSpPr/>
            <p:nvPr/>
          </p:nvSpPr>
          <p:spPr bwMode="auto">
            <a:xfrm>
              <a:off x="4387953" y="410631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6</a:t>
              </a:r>
              <a:endParaRPr kumimoji="0" lang="en-US" sz="1400" i="0" u="none" strike="noStrike" cap="none" normalizeH="0" baseline="0" dirty="0" smtClean="0">
                <a:ln>
                  <a:noFill/>
                </a:ln>
                <a:solidFill>
                  <a:schemeClr val="tx1"/>
                </a:solidFill>
                <a:effectLst/>
                <a:latin typeface="Calibri" pitchFamily="34" charset="0"/>
              </a:endParaRPr>
            </a:p>
          </p:txBody>
        </p:sp>
        <p:sp>
          <p:nvSpPr>
            <p:cNvPr id="16" name="Oval 15"/>
            <p:cNvSpPr/>
            <p:nvPr/>
          </p:nvSpPr>
          <p:spPr bwMode="auto">
            <a:xfrm>
              <a:off x="4787239" y="410631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7</a:t>
              </a:r>
              <a:endParaRPr kumimoji="0" lang="en-US" sz="1400" i="0" u="none" strike="noStrike" cap="none" normalizeH="0" baseline="0" dirty="0" smtClean="0">
                <a:ln>
                  <a:noFill/>
                </a:ln>
                <a:solidFill>
                  <a:schemeClr val="tx1"/>
                </a:solidFill>
                <a:effectLst/>
                <a:latin typeface="Calibri" pitchFamily="34" charset="0"/>
              </a:endParaRPr>
            </a:p>
          </p:txBody>
        </p:sp>
        <p:sp>
          <p:nvSpPr>
            <p:cNvPr id="17" name="Oval 16"/>
            <p:cNvSpPr/>
            <p:nvPr/>
          </p:nvSpPr>
          <p:spPr bwMode="auto">
            <a:xfrm>
              <a:off x="3589381" y="449888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8</a:t>
              </a:r>
              <a:endParaRPr kumimoji="0" lang="en-US" sz="1400" i="0" u="none" strike="noStrike" cap="none" normalizeH="0" baseline="0" dirty="0" smtClean="0">
                <a:ln>
                  <a:noFill/>
                </a:ln>
                <a:solidFill>
                  <a:schemeClr val="tx1"/>
                </a:solidFill>
                <a:effectLst/>
                <a:latin typeface="Calibri" pitchFamily="34" charset="0"/>
              </a:endParaRPr>
            </a:p>
          </p:txBody>
        </p:sp>
        <p:sp>
          <p:nvSpPr>
            <p:cNvPr id="18" name="Oval 17"/>
            <p:cNvSpPr/>
            <p:nvPr/>
          </p:nvSpPr>
          <p:spPr bwMode="auto">
            <a:xfrm>
              <a:off x="3988667" y="449888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9</a:t>
              </a:r>
              <a:endParaRPr kumimoji="0" lang="en-US" sz="1400" i="0" u="none" strike="noStrike" cap="none" normalizeH="0" baseline="0" dirty="0" smtClean="0">
                <a:ln>
                  <a:noFill/>
                </a:ln>
                <a:solidFill>
                  <a:schemeClr val="tx1"/>
                </a:solidFill>
                <a:effectLst/>
                <a:latin typeface="Calibri" pitchFamily="34" charset="0"/>
              </a:endParaRPr>
            </a:p>
          </p:txBody>
        </p:sp>
        <p:sp>
          <p:nvSpPr>
            <p:cNvPr id="19" name="Oval 18"/>
            <p:cNvSpPr/>
            <p:nvPr/>
          </p:nvSpPr>
          <p:spPr bwMode="auto">
            <a:xfrm>
              <a:off x="4387953" y="449888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10</a:t>
              </a:r>
              <a:endParaRPr kumimoji="0" lang="en-US" sz="1400" i="0" u="none" strike="noStrike" cap="none" normalizeH="0" baseline="0" dirty="0" smtClean="0">
                <a:ln>
                  <a:noFill/>
                </a:ln>
                <a:solidFill>
                  <a:schemeClr val="tx1"/>
                </a:solidFill>
                <a:effectLst/>
                <a:latin typeface="Calibri" pitchFamily="34" charset="0"/>
              </a:endParaRPr>
            </a:p>
          </p:txBody>
        </p:sp>
        <p:sp>
          <p:nvSpPr>
            <p:cNvPr id="20" name="Oval 19"/>
            <p:cNvSpPr/>
            <p:nvPr/>
          </p:nvSpPr>
          <p:spPr bwMode="auto">
            <a:xfrm>
              <a:off x="4787239" y="449888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11</a:t>
              </a:r>
              <a:endParaRPr kumimoji="0" lang="en-US" sz="1400" i="0" u="none" strike="noStrike" cap="none" normalizeH="0" baseline="0" dirty="0" smtClean="0">
                <a:ln>
                  <a:noFill/>
                </a:ln>
                <a:solidFill>
                  <a:schemeClr val="tx1"/>
                </a:solidFill>
                <a:effectLst/>
                <a:latin typeface="Calibri" pitchFamily="34" charset="0"/>
              </a:endParaRPr>
            </a:p>
          </p:txBody>
        </p:sp>
        <p:sp>
          <p:nvSpPr>
            <p:cNvPr id="21" name="Oval 20"/>
            <p:cNvSpPr/>
            <p:nvPr/>
          </p:nvSpPr>
          <p:spPr bwMode="auto">
            <a:xfrm>
              <a:off x="3589381" y="489145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12</a:t>
              </a:r>
              <a:endParaRPr kumimoji="0" lang="en-US" sz="1400" i="0" u="none" strike="noStrike" cap="none" normalizeH="0" baseline="0" dirty="0" smtClean="0">
                <a:ln>
                  <a:noFill/>
                </a:ln>
                <a:solidFill>
                  <a:schemeClr val="tx1"/>
                </a:solidFill>
                <a:effectLst/>
                <a:latin typeface="Calibri" pitchFamily="34" charset="0"/>
              </a:endParaRPr>
            </a:p>
          </p:txBody>
        </p:sp>
        <p:sp>
          <p:nvSpPr>
            <p:cNvPr id="22" name="Oval 21"/>
            <p:cNvSpPr/>
            <p:nvPr/>
          </p:nvSpPr>
          <p:spPr bwMode="auto">
            <a:xfrm>
              <a:off x="3988667" y="489145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13</a:t>
              </a:r>
              <a:endParaRPr kumimoji="0" lang="en-US" sz="1400" i="0" u="none" strike="noStrike" cap="none" normalizeH="0" baseline="0" dirty="0" smtClean="0">
                <a:ln>
                  <a:noFill/>
                </a:ln>
                <a:solidFill>
                  <a:schemeClr val="tx1"/>
                </a:solidFill>
                <a:effectLst/>
                <a:latin typeface="Calibri" pitchFamily="34" charset="0"/>
              </a:endParaRPr>
            </a:p>
          </p:txBody>
        </p:sp>
        <p:sp>
          <p:nvSpPr>
            <p:cNvPr id="23" name="Oval 22"/>
            <p:cNvSpPr/>
            <p:nvPr/>
          </p:nvSpPr>
          <p:spPr bwMode="auto">
            <a:xfrm>
              <a:off x="4387953" y="489145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14</a:t>
              </a:r>
              <a:endParaRPr kumimoji="0" lang="en-US" sz="1400" i="0" u="none" strike="noStrike" cap="none" normalizeH="0" baseline="0" dirty="0" smtClean="0">
                <a:ln>
                  <a:noFill/>
                </a:ln>
                <a:solidFill>
                  <a:schemeClr val="tx1"/>
                </a:solidFill>
                <a:effectLst/>
                <a:latin typeface="Calibri" pitchFamily="34" charset="0"/>
              </a:endParaRPr>
            </a:p>
          </p:txBody>
        </p:sp>
        <p:sp>
          <p:nvSpPr>
            <p:cNvPr id="24" name="Oval 23"/>
            <p:cNvSpPr/>
            <p:nvPr/>
          </p:nvSpPr>
          <p:spPr bwMode="auto">
            <a:xfrm>
              <a:off x="4787239" y="489145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15</a:t>
              </a:r>
              <a:endParaRPr kumimoji="0" lang="en-US" sz="1400" i="0" u="none" strike="noStrike" cap="none" normalizeH="0" baseline="0" dirty="0" smtClean="0">
                <a:ln>
                  <a:noFill/>
                </a:ln>
                <a:solidFill>
                  <a:schemeClr val="tx1"/>
                </a:solidFill>
                <a:effectLst/>
                <a:latin typeface="Calibri" pitchFamily="34" charset="0"/>
              </a:endParaRPr>
            </a:p>
          </p:txBody>
        </p:sp>
      </p:grpSp>
      <p:grpSp>
        <p:nvGrpSpPr>
          <p:cNvPr id="97" name="Group 96"/>
          <p:cNvGrpSpPr/>
          <p:nvPr/>
        </p:nvGrpSpPr>
        <p:grpSpPr>
          <a:xfrm>
            <a:off x="6585204" y="3910554"/>
            <a:ext cx="1682496" cy="2273234"/>
            <a:chOff x="5858256" y="3642360"/>
            <a:chExt cx="1682496" cy="2273234"/>
          </a:xfrm>
        </p:grpSpPr>
        <p:grpSp>
          <p:nvGrpSpPr>
            <p:cNvPr id="68" name="Group 67"/>
            <p:cNvGrpSpPr/>
            <p:nvPr/>
          </p:nvGrpSpPr>
          <p:grpSpPr>
            <a:xfrm>
              <a:off x="5858256" y="3642360"/>
              <a:ext cx="1682496" cy="459059"/>
              <a:chOff x="5858256" y="3642360"/>
              <a:chExt cx="1682496" cy="459059"/>
            </a:xfrm>
          </p:grpSpPr>
          <p:sp>
            <p:nvSpPr>
              <p:cNvPr id="29" name="Rounded Rectangle 28"/>
              <p:cNvSpPr/>
              <p:nvPr/>
            </p:nvSpPr>
            <p:spPr bwMode="auto">
              <a:xfrm>
                <a:off x="5858256" y="3642360"/>
                <a:ext cx="1682496" cy="459059"/>
              </a:xfrm>
              <a:prstGeom prst="roundRect">
                <a:avLst>
                  <a:gd name="adj" fmla="val 753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grpSp>
            <p:nvGrpSpPr>
              <p:cNvPr id="64" name="Group 63"/>
              <p:cNvGrpSpPr/>
              <p:nvPr/>
            </p:nvGrpSpPr>
            <p:grpSpPr>
              <a:xfrm>
                <a:off x="5954629" y="3713747"/>
                <a:ext cx="1485535" cy="287677"/>
                <a:chOff x="5954629" y="3713747"/>
                <a:chExt cx="1485535" cy="287677"/>
              </a:xfrm>
            </p:grpSpPr>
            <p:sp>
              <p:nvSpPr>
                <p:cNvPr id="30" name="Oval 29"/>
                <p:cNvSpPr/>
                <p:nvPr/>
              </p:nvSpPr>
              <p:spPr bwMode="auto">
                <a:xfrm>
                  <a:off x="5954629"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31" name="Oval 30"/>
                <p:cNvSpPr/>
                <p:nvPr/>
              </p:nvSpPr>
              <p:spPr bwMode="auto">
                <a:xfrm>
                  <a:off x="6353915"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32" name="Oval 31"/>
                <p:cNvSpPr/>
                <p:nvPr/>
              </p:nvSpPr>
              <p:spPr bwMode="auto">
                <a:xfrm>
                  <a:off x="6753201"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33" name="Oval 32"/>
                <p:cNvSpPr/>
                <p:nvPr/>
              </p:nvSpPr>
              <p:spPr bwMode="auto">
                <a:xfrm>
                  <a:off x="7152487"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grpSp>
        </p:grpSp>
        <p:grpSp>
          <p:nvGrpSpPr>
            <p:cNvPr id="69" name="Group 68"/>
            <p:cNvGrpSpPr/>
            <p:nvPr/>
          </p:nvGrpSpPr>
          <p:grpSpPr>
            <a:xfrm>
              <a:off x="5858256" y="4245257"/>
              <a:ext cx="1682496" cy="459059"/>
              <a:chOff x="5858256" y="3642360"/>
              <a:chExt cx="1682496" cy="459059"/>
            </a:xfrm>
          </p:grpSpPr>
          <p:sp>
            <p:nvSpPr>
              <p:cNvPr id="70" name="Rounded Rectangle 69"/>
              <p:cNvSpPr/>
              <p:nvPr/>
            </p:nvSpPr>
            <p:spPr bwMode="auto">
              <a:xfrm>
                <a:off x="5858256" y="3642360"/>
                <a:ext cx="1682496" cy="459059"/>
              </a:xfrm>
              <a:prstGeom prst="roundRect">
                <a:avLst>
                  <a:gd name="adj" fmla="val 753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grpSp>
            <p:nvGrpSpPr>
              <p:cNvPr id="71" name="Group 70"/>
              <p:cNvGrpSpPr/>
              <p:nvPr/>
            </p:nvGrpSpPr>
            <p:grpSpPr>
              <a:xfrm>
                <a:off x="5954629" y="3713747"/>
                <a:ext cx="1485535" cy="287677"/>
                <a:chOff x="5954629" y="3713747"/>
                <a:chExt cx="1485535" cy="287677"/>
              </a:xfrm>
            </p:grpSpPr>
            <p:sp>
              <p:nvSpPr>
                <p:cNvPr id="72" name="Oval 71"/>
                <p:cNvSpPr/>
                <p:nvPr/>
              </p:nvSpPr>
              <p:spPr bwMode="auto">
                <a:xfrm>
                  <a:off x="5954629"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73" name="Oval 72"/>
                <p:cNvSpPr/>
                <p:nvPr/>
              </p:nvSpPr>
              <p:spPr bwMode="auto">
                <a:xfrm>
                  <a:off x="6353915"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74" name="Oval 73"/>
                <p:cNvSpPr/>
                <p:nvPr/>
              </p:nvSpPr>
              <p:spPr bwMode="auto">
                <a:xfrm>
                  <a:off x="6753201"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75" name="Oval 74"/>
                <p:cNvSpPr/>
                <p:nvPr/>
              </p:nvSpPr>
              <p:spPr bwMode="auto">
                <a:xfrm>
                  <a:off x="7152487"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grpSp>
        </p:grpSp>
        <p:grpSp>
          <p:nvGrpSpPr>
            <p:cNvPr id="83" name="Group 82"/>
            <p:cNvGrpSpPr/>
            <p:nvPr/>
          </p:nvGrpSpPr>
          <p:grpSpPr>
            <a:xfrm>
              <a:off x="5858256" y="4853638"/>
              <a:ext cx="1682496" cy="459059"/>
              <a:chOff x="5858256" y="3642360"/>
              <a:chExt cx="1682496" cy="459059"/>
            </a:xfrm>
          </p:grpSpPr>
          <p:sp>
            <p:nvSpPr>
              <p:cNvPr id="84" name="Rounded Rectangle 83"/>
              <p:cNvSpPr/>
              <p:nvPr/>
            </p:nvSpPr>
            <p:spPr bwMode="auto">
              <a:xfrm>
                <a:off x="5858256" y="3642360"/>
                <a:ext cx="1682496" cy="459059"/>
              </a:xfrm>
              <a:prstGeom prst="roundRect">
                <a:avLst>
                  <a:gd name="adj" fmla="val 753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grpSp>
            <p:nvGrpSpPr>
              <p:cNvPr id="85" name="Group 84"/>
              <p:cNvGrpSpPr/>
              <p:nvPr/>
            </p:nvGrpSpPr>
            <p:grpSpPr>
              <a:xfrm>
                <a:off x="5954629" y="3713747"/>
                <a:ext cx="1485535" cy="287677"/>
                <a:chOff x="5954629" y="3713747"/>
                <a:chExt cx="1485535" cy="287677"/>
              </a:xfrm>
            </p:grpSpPr>
            <p:sp>
              <p:nvSpPr>
                <p:cNvPr id="86" name="Oval 85"/>
                <p:cNvSpPr/>
                <p:nvPr/>
              </p:nvSpPr>
              <p:spPr bwMode="auto">
                <a:xfrm>
                  <a:off x="5954629"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87" name="Oval 86"/>
                <p:cNvSpPr/>
                <p:nvPr/>
              </p:nvSpPr>
              <p:spPr bwMode="auto">
                <a:xfrm>
                  <a:off x="6353915"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88" name="Oval 87"/>
                <p:cNvSpPr/>
                <p:nvPr/>
              </p:nvSpPr>
              <p:spPr bwMode="auto">
                <a:xfrm>
                  <a:off x="6753201"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89" name="Oval 88"/>
                <p:cNvSpPr/>
                <p:nvPr/>
              </p:nvSpPr>
              <p:spPr bwMode="auto">
                <a:xfrm>
                  <a:off x="7152487"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grpSp>
        </p:grpSp>
        <p:grpSp>
          <p:nvGrpSpPr>
            <p:cNvPr id="90" name="Group 89"/>
            <p:cNvGrpSpPr/>
            <p:nvPr/>
          </p:nvGrpSpPr>
          <p:grpSpPr>
            <a:xfrm>
              <a:off x="5858256" y="5456535"/>
              <a:ext cx="1682496" cy="459059"/>
              <a:chOff x="5858256" y="3642360"/>
              <a:chExt cx="1682496" cy="459059"/>
            </a:xfrm>
          </p:grpSpPr>
          <p:sp>
            <p:nvSpPr>
              <p:cNvPr id="91" name="Rounded Rectangle 90"/>
              <p:cNvSpPr/>
              <p:nvPr/>
            </p:nvSpPr>
            <p:spPr bwMode="auto">
              <a:xfrm>
                <a:off x="5858256" y="3642360"/>
                <a:ext cx="1682496" cy="459059"/>
              </a:xfrm>
              <a:prstGeom prst="roundRect">
                <a:avLst>
                  <a:gd name="adj" fmla="val 753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grpSp>
            <p:nvGrpSpPr>
              <p:cNvPr id="92" name="Group 91"/>
              <p:cNvGrpSpPr/>
              <p:nvPr/>
            </p:nvGrpSpPr>
            <p:grpSpPr>
              <a:xfrm>
                <a:off x="5954629" y="3713747"/>
                <a:ext cx="1485535" cy="287677"/>
                <a:chOff x="5954629" y="3713747"/>
                <a:chExt cx="1485535" cy="287677"/>
              </a:xfrm>
            </p:grpSpPr>
            <p:sp>
              <p:nvSpPr>
                <p:cNvPr id="93" name="Oval 92"/>
                <p:cNvSpPr/>
                <p:nvPr/>
              </p:nvSpPr>
              <p:spPr bwMode="auto">
                <a:xfrm>
                  <a:off x="5954629"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94" name="Oval 93"/>
                <p:cNvSpPr/>
                <p:nvPr/>
              </p:nvSpPr>
              <p:spPr bwMode="auto">
                <a:xfrm>
                  <a:off x="6353915"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95" name="Oval 94"/>
                <p:cNvSpPr/>
                <p:nvPr/>
              </p:nvSpPr>
              <p:spPr bwMode="auto">
                <a:xfrm>
                  <a:off x="6753201"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96" name="Oval 95"/>
                <p:cNvSpPr/>
                <p:nvPr/>
              </p:nvSpPr>
              <p:spPr bwMode="auto">
                <a:xfrm>
                  <a:off x="7152487" y="3713747"/>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grpSp>
        </p:grpSp>
      </p:grpSp>
      <p:grpSp>
        <p:nvGrpSpPr>
          <p:cNvPr id="117" name="Group 116"/>
          <p:cNvGrpSpPr/>
          <p:nvPr/>
        </p:nvGrpSpPr>
        <p:grpSpPr>
          <a:xfrm>
            <a:off x="821795" y="4165933"/>
            <a:ext cx="2174389" cy="1574672"/>
            <a:chOff x="1123547" y="3631373"/>
            <a:chExt cx="2174389" cy="1574672"/>
          </a:xfrm>
        </p:grpSpPr>
        <p:grpSp>
          <p:nvGrpSpPr>
            <p:cNvPr id="98" name="Group 97"/>
            <p:cNvGrpSpPr/>
            <p:nvPr/>
          </p:nvGrpSpPr>
          <p:grpSpPr>
            <a:xfrm>
              <a:off x="1123547" y="3637464"/>
              <a:ext cx="467509" cy="1567883"/>
              <a:chOff x="1123547" y="3637464"/>
              <a:chExt cx="467509" cy="1567883"/>
            </a:xfrm>
          </p:grpSpPr>
          <p:sp>
            <p:nvSpPr>
              <p:cNvPr id="46" name="Rounded Rectangle 45"/>
              <p:cNvSpPr/>
              <p:nvPr/>
            </p:nvSpPr>
            <p:spPr bwMode="auto">
              <a:xfrm>
                <a:off x="1123547" y="3637464"/>
                <a:ext cx="467509" cy="1567883"/>
              </a:xfrm>
              <a:prstGeom prst="roundRect">
                <a:avLst>
                  <a:gd name="adj" fmla="val 753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47" name="Oval 46"/>
              <p:cNvSpPr/>
              <p:nvPr/>
            </p:nvSpPr>
            <p:spPr bwMode="auto">
              <a:xfrm>
                <a:off x="1219920" y="370885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48" name="Oval 47"/>
              <p:cNvSpPr/>
              <p:nvPr/>
            </p:nvSpPr>
            <p:spPr bwMode="auto">
              <a:xfrm>
                <a:off x="1219920" y="406791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49" name="Oval 48"/>
              <p:cNvSpPr/>
              <p:nvPr/>
            </p:nvSpPr>
            <p:spPr bwMode="auto">
              <a:xfrm>
                <a:off x="1219920" y="4422104"/>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50" name="Oval 49"/>
              <p:cNvSpPr/>
              <p:nvPr/>
            </p:nvSpPr>
            <p:spPr bwMode="auto">
              <a:xfrm>
                <a:off x="1219919" y="477629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grpSp>
        <p:grpSp>
          <p:nvGrpSpPr>
            <p:cNvPr id="99" name="Group 98"/>
            <p:cNvGrpSpPr/>
            <p:nvPr/>
          </p:nvGrpSpPr>
          <p:grpSpPr>
            <a:xfrm>
              <a:off x="1702665" y="3631373"/>
              <a:ext cx="467509" cy="1567883"/>
              <a:chOff x="1123547" y="3637464"/>
              <a:chExt cx="467509" cy="1567883"/>
            </a:xfrm>
          </p:grpSpPr>
          <p:sp>
            <p:nvSpPr>
              <p:cNvPr id="100" name="Rounded Rectangle 99"/>
              <p:cNvSpPr/>
              <p:nvPr/>
            </p:nvSpPr>
            <p:spPr bwMode="auto">
              <a:xfrm>
                <a:off x="1123547" y="3637464"/>
                <a:ext cx="467509" cy="1567883"/>
              </a:xfrm>
              <a:prstGeom prst="roundRect">
                <a:avLst>
                  <a:gd name="adj" fmla="val 753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101" name="Oval 100"/>
              <p:cNvSpPr/>
              <p:nvPr/>
            </p:nvSpPr>
            <p:spPr bwMode="auto">
              <a:xfrm>
                <a:off x="1219920" y="370885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102" name="Oval 101"/>
              <p:cNvSpPr/>
              <p:nvPr/>
            </p:nvSpPr>
            <p:spPr bwMode="auto">
              <a:xfrm>
                <a:off x="1219920" y="406791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103" name="Oval 102"/>
              <p:cNvSpPr/>
              <p:nvPr/>
            </p:nvSpPr>
            <p:spPr bwMode="auto">
              <a:xfrm>
                <a:off x="1219920" y="4422104"/>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104" name="Oval 103"/>
              <p:cNvSpPr/>
              <p:nvPr/>
            </p:nvSpPr>
            <p:spPr bwMode="auto">
              <a:xfrm>
                <a:off x="1219919" y="477629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grpSp>
        <p:grpSp>
          <p:nvGrpSpPr>
            <p:cNvPr id="105" name="Group 104"/>
            <p:cNvGrpSpPr/>
            <p:nvPr/>
          </p:nvGrpSpPr>
          <p:grpSpPr>
            <a:xfrm>
              <a:off x="2266546" y="3637464"/>
              <a:ext cx="467509" cy="1567883"/>
              <a:chOff x="1123547" y="3637464"/>
              <a:chExt cx="467509" cy="1567883"/>
            </a:xfrm>
          </p:grpSpPr>
          <p:sp>
            <p:nvSpPr>
              <p:cNvPr id="106" name="Rounded Rectangle 105"/>
              <p:cNvSpPr/>
              <p:nvPr/>
            </p:nvSpPr>
            <p:spPr bwMode="auto">
              <a:xfrm>
                <a:off x="1123547" y="3637464"/>
                <a:ext cx="467509" cy="1567883"/>
              </a:xfrm>
              <a:prstGeom prst="roundRect">
                <a:avLst>
                  <a:gd name="adj" fmla="val 753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107" name="Oval 106"/>
              <p:cNvSpPr/>
              <p:nvPr/>
            </p:nvSpPr>
            <p:spPr bwMode="auto">
              <a:xfrm>
                <a:off x="1219920" y="370885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108" name="Oval 107"/>
              <p:cNvSpPr/>
              <p:nvPr/>
            </p:nvSpPr>
            <p:spPr bwMode="auto">
              <a:xfrm>
                <a:off x="1219920" y="406791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109" name="Oval 108"/>
              <p:cNvSpPr/>
              <p:nvPr/>
            </p:nvSpPr>
            <p:spPr bwMode="auto">
              <a:xfrm>
                <a:off x="1219920" y="4422104"/>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110" name="Oval 109"/>
              <p:cNvSpPr/>
              <p:nvPr/>
            </p:nvSpPr>
            <p:spPr bwMode="auto">
              <a:xfrm>
                <a:off x="1219919" y="477629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grpSp>
        <p:grpSp>
          <p:nvGrpSpPr>
            <p:cNvPr id="111" name="Group 110"/>
            <p:cNvGrpSpPr/>
            <p:nvPr/>
          </p:nvGrpSpPr>
          <p:grpSpPr>
            <a:xfrm>
              <a:off x="2830427" y="3638162"/>
              <a:ext cx="467509" cy="1567883"/>
              <a:chOff x="1123547" y="3637464"/>
              <a:chExt cx="467509" cy="1567883"/>
            </a:xfrm>
          </p:grpSpPr>
          <p:sp>
            <p:nvSpPr>
              <p:cNvPr id="112" name="Rounded Rectangle 111"/>
              <p:cNvSpPr/>
              <p:nvPr/>
            </p:nvSpPr>
            <p:spPr bwMode="auto">
              <a:xfrm>
                <a:off x="1123547" y="3637464"/>
                <a:ext cx="467509" cy="1567883"/>
              </a:xfrm>
              <a:prstGeom prst="roundRect">
                <a:avLst>
                  <a:gd name="adj" fmla="val 753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113" name="Oval 112"/>
              <p:cNvSpPr/>
              <p:nvPr/>
            </p:nvSpPr>
            <p:spPr bwMode="auto">
              <a:xfrm>
                <a:off x="1219920" y="3708851"/>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Calibri" pitchFamily="34" charset="0"/>
                  </a:rPr>
                  <a:t>0</a:t>
                </a:r>
                <a:endParaRPr kumimoji="0" lang="en-US" sz="1400" i="0" u="none" strike="noStrike" cap="none" normalizeH="0" baseline="0" dirty="0" smtClean="0">
                  <a:ln>
                    <a:noFill/>
                  </a:ln>
                  <a:solidFill>
                    <a:schemeClr val="tx1"/>
                  </a:solidFill>
                  <a:effectLst/>
                  <a:latin typeface="Calibri" pitchFamily="34" charset="0"/>
                </a:endParaRPr>
              </a:p>
            </p:txBody>
          </p:sp>
          <p:sp>
            <p:nvSpPr>
              <p:cNvPr id="114" name="Oval 113"/>
              <p:cNvSpPr/>
              <p:nvPr/>
            </p:nvSpPr>
            <p:spPr bwMode="auto">
              <a:xfrm>
                <a:off x="1219920" y="4067915"/>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1</a:t>
                </a:r>
                <a:endParaRPr kumimoji="0" lang="en-US" sz="1400" i="0" u="none" strike="noStrike" cap="none" normalizeH="0" baseline="0" dirty="0" smtClean="0">
                  <a:ln>
                    <a:noFill/>
                  </a:ln>
                  <a:solidFill>
                    <a:schemeClr val="tx1"/>
                  </a:solidFill>
                  <a:effectLst/>
                  <a:latin typeface="Calibri" pitchFamily="34" charset="0"/>
                </a:endParaRPr>
              </a:p>
            </p:txBody>
          </p:sp>
          <p:sp>
            <p:nvSpPr>
              <p:cNvPr id="115" name="Oval 114"/>
              <p:cNvSpPr/>
              <p:nvPr/>
            </p:nvSpPr>
            <p:spPr bwMode="auto">
              <a:xfrm>
                <a:off x="1219920" y="4422104"/>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Calibri" pitchFamily="34" charset="0"/>
                  </a:rPr>
                  <a:t>2</a:t>
                </a:r>
                <a:endParaRPr kumimoji="0" lang="en-US" sz="1400" i="0" u="none" strike="noStrike" cap="none" normalizeH="0" baseline="0" dirty="0" smtClean="0">
                  <a:ln>
                    <a:noFill/>
                  </a:ln>
                  <a:solidFill>
                    <a:schemeClr val="tx1"/>
                  </a:solidFill>
                  <a:effectLst/>
                  <a:latin typeface="Calibri" pitchFamily="34" charset="0"/>
                </a:endParaRPr>
              </a:p>
            </p:txBody>
          </p:sp>
          <p:sp>
            <p:nvSpPr>
              <p:cNvPr id="116" name="Oval 115"/>
              <p:cNvSpPr/>
              <p:nvPr/>
            </p:nvSpPr>
            <p:spPr bwMode="auto">
              <a:xfrm>
                <a:off x="1219919" y="4776293"/>
                <a:ext cx="287677" cy="2876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Calibri" pitchFamily="34" charset="0"/>
                  </a:rPr>
                  <a:t>3</a:t>
                </a:r>
                <a:endParaRPr kumimoji="0" lang="en-US" sz="1400" i="0" u="none" strike="noStrike" cap="none" normalizeH="0" baseline="0" dirty="0" smtClean="0">
                  <a:ln>
                    <a:noFill/>
                  </a:ln>
                  <a:solidFill>
                    <a:schemeClr val="tx1"/>
                  </a:solidFill>
                  <a:effectLst/>
                  <a:latin typeface="Calibri" pitchFamily="34" charset="0"/>
                </a:endParaRPr>
              </a:p>
            </p:txBody>
          </p:sp>
        </p:grpSp>
      </p:grpSp>
      <p:sp>
        <p:nvSpPr>
          <p:cNvPr id="118" name="Right Arrow 117"/>
          <p:cNvSpPr/>
          <p:nvPr/>
        </p:nvSpPr>
        <p:spPr bwMode="auto">
          <a:xfrm>
            <a:off x="5833872" y="4872515"/>
            <a:ext cx="497768" cy="109787"/>
          </a:xfrm>
          <a:prstGeom prst="rightArrow">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
        <p:nvSpPr>
          <p:cNvPr id="119" name="Left Arrow 118"/>
          <p:cNvSpPr/>
          <p:nvPr/>
        </p:nvSpPr>
        <p:spPr bwMode="auto">
          <a:xfrm>
            <a:off x="3176395" y="4872515"/>
            <a:ext cx="566371" cy="127700"/>
          </a:xfrm>
          <a:prstGeom prst="leftArrow">
            <a:avLst/>
          </a:prstGeom>
          <a:noFill/>
          <a:ln w="28575"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30233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Argonne2">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151515"/>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mcs_talk</Template>
  <TotalTime>1672</TotalTime>
  <Words>2320</Words>
  <Application>Microsoft Macintosh PowerPoint</Application>
  <PresentationFormat>On-screen Show (4:3)</PresentationFormat>
  <Paragraphs>553</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Consolas</vt:lpstr>
      <vt:lpstr>Courier New</vt:lpstr>
      <vt:lpstr>Trebuchet MS</vt:lpstr>
      <vt:lpstr>Wingdings</vt:lpstr>
      <vt:lpstr>Arial</vt:lpstr>
      <vt:lpstr>Argonne2</vt:lpstr>
      <vt:lpstr>Memory Compression Techniques for Network Address Management in MPI</vt:lpstr>
      <vt:lpstr>Acknowledgement and Disclaimer</vt:lpstr>
      <vt:lpstr>MPI Library Could Use Up All of Your Memory</vt:lpstr>
      <vt:lpstr>Network Address Management</vt:lpstr>
      <vt:lpstr>Communicators</vt:lpstr>
      <vt:lpstr>VC-VCRT Scheme for Network Address Management</vt:lpstr>
      <vt:lpstr>Related Works</vt:lpstr>
      <vt:lpstr>Communicators in MPI Applications</vt:lpstr>
      <vt:lpstr>Regular Patterns in Split Communicators</vt:lpstr>
      <vt:lpstr>AV-Rankmap Overview</vt:lpstr>
      <vt:lpstr>Deprioritizing the Support of Multi-Transport and Dynamic Process in Address Vector</vt:lpstr>
      <vt:lpstr>Rank-Address Translation through Regular Patterns</vt:lpstr>
      <vt:lpstr>Communicator Creation in AV-Rankmap</vt:lpstr>
      <vt:lpstr>Memory Saving of AV-Rankmap</vt:lpstr>
      <vt:lpstr>Understanding the Impact to the Performance Critical Path</vt:lpstr>
      <vt:lpstr>Switch vs If-Switch Hybrid</vt:lpstr>
      <vt:lpstr>Instruction Count for Rank-Address Translation</vt:lpstr>
      <vt:lpstr>Detail Performance Analysis: Improvement on Issuing Rate</vt:lpstr>
      <vt:lpstr>L1D Cache Misses</vt:lpstr>
      <vt:lpstr>MPI_Put Issuing Rate on Real Network</vt:lpstr>
      <vt:lpstr>Nek5000</vt:lpstr>
      <vt:lpstr>Conclusion</vt:lpstr>
      <vt:lpstr>Q &amp; A</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Compression Techniques</dc:title>
  <dc:creator>Yanfei Guo</dc:creator>
  <cp:lastModifiedBy>Yanfei Guo</cp:lastModifiedBy>
  <cp:revision>95</cp:revision>
  <dcterms:created xsi:type="dcterms:W3CDTF">2017-05-31T12:58:43Z</dcterms:created>
  <dcterms:modified xsi:type="dcterms:W3CDTF">2017-06-01T16:51:40Z</dcterms:modified>
</cp:coreProperties>
</file>