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482600"/>
            <a:ext cx="10464800" cy="44577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+mj-lt"/>
                <a:ea typeface="+mj-ea"/>
                <a:cs typeface="+mj-cs"/>
                <a:sym typeface="Charter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270000" y="5029200"/>
            <a:ext cx="10464800" cy="3543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3600">
                <a:latin typeface="Charter"/>
                <a:ea typeface="Charter"/>
                <a:cs typeface="Charter"/>
                <a:sym typeface="Charter"/>
              </a:defRPr>
            </a:lvl1pPr>
            <a:lvl2pPr marL="0" indent="0" algn="ctr">
              <a:spcBef>
                <a:spcPts val="0"/>
              </a:spcBef>
              <a:buSzTx/>
              <a:buNone/>
              <a:defRPr b="1" sz="3600">
                <a:latin typeface="Charter"/>
                <a:ea typeface="Charter"/>
                <a:cs typeface="Charter"/>
                <a:sym typeface="Charter"/>
              </a:defRPr>
            </a:lvl2pPr>
            <a:lvl3pPr marL="0" indent="0" algn="ctr">
              <a:spcBef>
                <a:spcPts val="0"/>
              </a:spcBef>
              <a:buSzTx/>
              <a:buNone/>
              <a:defRPr b="1" sz="3600">
                <a:latin typeface="Charter"/>
                <a:ea typeface="Charter"/>
                <a:cs typeface="Charter"/>
                <a:sym typeface="Charter"/>
              </a:defRPr>
            </a:lvl3pPr>
            <a:lvl4pPr marL="0" indent="0" algn="ctr">
              <a:spcBef>
                <a:spcPts val="0"/>
              </a:spcBef>
              <a:buSzTx/>
              <a:buNone/>
              <a:defRPr b="1" sz="3600">
                <a:latin typeface="Charter"/>
                <a:ea typeface="Charter"/>
                <a:cs typeface="Charter"/>
                <a:sym typeface="Charter"/>
              </a:defRPr>
            </a:lvl4pPr>
            <a:lvl5pPr marL="0" indent="0" algn="ctr">
              <a:spcBef>
                <a:spcPts val="0"/>
              </a:spcBef>
              <a:buSzTx/>
              <a:buNone/>
              <a:defRPr b="1" sz="3600">
                <a:latin typeface="Charter"/>
                <a:ea typeface="Charter"/>
                <a:cs typeface="Charter"/>
                <a:sym typeface="Chart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/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 &amp; 箇条書き（左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 &amp; 箇条書き（右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304800" y="254000"/>
            <a:ext cx="12369800" cy="1193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7400">
                <a:latin typeface="+mj-lt"/>
                <a:ea typeface="+mj-ea"/>
                <a:cs typeface="+mj-cs"/>
                <a:sym typeface="Charter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317500" y="1574800"/>
            <a:ext cx="12369800" cy="77089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7747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1pPr>
            <a:lvl2pPr marL="12192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2pPr>
            <a:lvl3pPr marL="16637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3pPr>
            <a:lvl4pPr marL="21082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4pPr>
            <a:lvl5pPr marL="25527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12277280" y="9245600"/>
            <a:ext cx="379960" cy="381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" name="ROSS 2018 at Tempe, AZ"/>
          <p:cNvSpPr txBox="1"/>
          <p:nvPr/>
        </p:nvSpPr>
        <p:spPr>
          <a:xfrm>
            <a:off x="99007" y="9309100"/>
            <a:ext cx="333258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200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r>
              <a:t>ROSS 2018 at Tempe, AZ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04800" y="254000"/>
            <a:ext cx="12369800" cy="1193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7400">
                <a:latin typeface="+mj-lt"/>
                <a:ea typeface="+mj-ea"/>
                <a:cs typeface="+mj-cs"/>
                <a:sym typeface="Charter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317500" y="1574800"/>
            <a:ext cx="12369800" cy="77089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7747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1pPr>
            <a:lvl2pPr marL="12192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2pPr>
            <a:lvl3pPr marL="16637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3pPr>
            <a:lvl4pPr marL="21082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4pPr>
            <a:lvl5pPr marL="2552700" indent="-457200">
              <a:spcBef>
                <a:spcPts val="0"/>
              </a:spcBef>
              <a:buSzPct val="99000"/>
              <a:defRPr b="1" sz="3600">
                <a:latin typeface="Charter"/>
                <a:ea typeface="Charter"/>
                <a:cs typeface="Charter"/>
                <a:sym typeface="Chart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12275581" y="9359900"/>
            <a:ext cx="408758" cy="381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harter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" name="HPDC’18, Tempe, Arizona"/>
          <p:cNvSpPr txBox="1"/>
          <p:nvPr/>
        </p:nvSpPr>
        <p:spPr>
          <a:xfrm>
            <a:off x="304800" y="9283700"/>
            <a:ext cx="38343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Charter Black"/>
              </a:defRPr>
            </a:lvl1pPr>
          </a:lstStyle>
          <a:p>
            <a:pPr/>
            <a:r>
              <a:t>HPDC’18, Tempe, Arizona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 &amp; 箇条書き（2 段組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288709" y="929640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rocess-in-Process: Techniques for Practical Address-Space Sharing"/>
          <p:cNvSpPr txBox="1"/>
          <p:nvPr>
            <p:ph type="ctrTitle"/>
          </p:nvPr>
        </p:nvSpPr>
        <p:spPr>
          <a:xfrm>
            <a:off x="1531887" y="571500"/>
            <a:ext cx="11472913" cy="4457700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Process-in-Process: Techniques for Practical Address-Space Sharing </a:t>
            </a:r>
          </a:p>
        </p:txBody>
      </p:sp>
      <p:sp>
        <p:nvSpPr>
          <p:cNvPr id="149" name="HPDC’18, Tempe Arizona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HPDC’18, Tempe Arizona</a:t>
            </a:r>
          </a:p>
          <a:p>
            <a:pPr/>
            <a:r>
              <a:t>June 14, Arizona</a:t>
            </a:r>
          </a:p>
          <a:p>
            <a:pPr>
              <a:defRPr sz="2000"/>
            </a:pPr>
          </a:p>
          <a:p>
            <a:pPr/>
            <a:r>
              <a:t>Atsushi Hori (Riken) and Min Si (ANL)</a:t>
            </a:r>
          </a:p>
          <a:p>
            <a:pPr>
              <a:defRPr sz="2600"/>
            </a:pPr>
            <a:r>
              <a:t>B. Gerofi, M. Takagi, Y. Ishikawa (Riken), </a:t>
            </a:r>
          </a:p>
          <a:p>
            <a:pPr>
              <a:defRPr sz="2600"/>
            </a:pPr>
            <a:r>
              <a:t>J. Dayal (Intel), P. Balaji (ANL)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6363804" y="9296400"/>
            <a:ext cx="264492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1" name="PiP.pdf" descr="Pi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36" y="419335"/>
            <a:ext cx="1850728" cy="2011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penMP, MPI and P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OpenMP, MPI and PiP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OpenMP…"/>
          <p:cNvSpPr txBox="1"/>
          <p:nvPr/>
        </p:nvSpPr>
        <p:spPr>
          <a:xfrm>
            <a:off x="262747" y="1460499"/>
            <a:ext cx="3918464" cy="4699001"/>
          </a:xfrm>
          <a:prstGeom prst="rect">
            <a:avLst/>
          </a:prstGeom>
          <a:ln w="25400">
            <a:solidFill>
              <a:srgbClr val="000000">
                <a:alpha val="49754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OpenMP</a:t>
            </a:r>
            <a:endParaRPr b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int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int tid, seed, i;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1"/>
              <a:t>srand(1)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#pragma omp parallel …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seed = 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tid = omp_get_thread_num();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 ( i=0; i&lt;3; i++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#pragma omp barrier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printf( "&lt;%d&gt; %d : %d\n", tid,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		</a:t>
            </a:r>
            <a:r>
              <a:rPr b="1"/>
              <a:t>rand(), rand_r(&amp;seed)</a:t>
            </a:r>
            <a:r>
              <a:t> );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return 0;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196" name="MPI…"/>
          <p:cNvSpPr txBox="1"/>
          <p:nvPr/>
        </p:nvSpPr>
        <p:spPr>
          <a:xfrm>
            <a:off x="4309673" y="1460499"/>
            <a:ext cx="3918464" cy="4089401"/>
          </a:xfrm>
          <a:prstGeom prst="rect">
            <a:avLst/>
          </a:prstGeom>
          <a:ln w="25400">
            <a:solidFill>
              <a:srgbClr val="000000">
                <a:alpha val="49754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MPI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int main( …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int i, rank, seed = 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MPI_Init( …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MPI_Comm_rank( …, &amp;rank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1"/>
              <a:t>srand(1)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for ( i=0; i&lt;3; i++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MPI_Barrier( …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printf( "&lt;%d&gt; %d : %d\n", rank, </a:t>
            </a:r>
          </a:p>
          <a:p>
            <a:pPr lvl="3" indent="68580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rand(), rand_r(&amp;seed)</a:t>
            </a:r>
            <a:r>
              <a:t> );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MPI_Finalize();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return 0;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197" name="PiP…"/>
          <p:cNvSpPr txBox="1"/>
          <p:nvPr/>
        </p:nvSpPr>
        <p:spPr>
          <a:xfrm>
            <a:off x="8356600" y="1460500"/>
            <a:ext cx="4486051" cy="7721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PiP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pthread_barrier_t barrier, *barrp;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int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int i, pipid, seed = 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pip_init( &amp;pipid, …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if ( pipid == 0 )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pthread_barrier_init( &amp;barrier, </a:t>
            </a:r>
            <a:endParaRPr b="1"/>
          </a:p>
          <a:p>
            <a:pPr lvl="5" indent="114300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NULL, ntasks 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pip_export( &amp;barrier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barrp = &amp;barrier;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} else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do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pip_import( 0, (void**) &amp;barrp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} while( barrp == NULL );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1"/>
              <a:t>srand(1)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for ( i=0; i&lt;3; i++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pthread_barrier_wait( barrp 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printf( "&lt;%d&gt; %d : %d\n", pipid, </a:t>
            </a:r>
          </a:p>
          <a:p>
            <a:pPr lvl="2" indent="45720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rand(), rand_r(&amp;seed)</a:t>
            </a:r>
            <a:r>
              <a:t>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pip_fin()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return 0;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iP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PiP Programming</a:t>
            </a:r>
          </a:p>
        </p:txBody>
      </p:sp>
      <p:sp>
        <p:nvSpPr>
          <p:cNvPr id="200" name="pthread_barrier (and pthread_mutex) works with PiP…"/>
          <p:cNvSpPr txBox="1"/>
          <p:nvPr>
            <p:ph type="body" sz="half" idx="1"/>
          </p:nvPr>
        </p:nvSpPr>
        <p:spPr>
          <a:xfrm>
            <a:off x="281975" y="5448300"/>
            <a:ext cx="7871050" cy="37973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pthread_barrier</a:t>
            </a:r>
            <a:r>
              <a:t> (and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pthread_mutex</a:t>
            </a:r>
            <a:r>
              <a:t>) works with PiP</a:t>
            </a:r>
          </a:p>
          <a:p>
            <a:pPr lvl="1">
              <a:lnSpc>
                <a:spcPct val="90000"/>
              </a:lnSpc>
              <a:defRPr>
                <a:solidFill>
                  <a:srgbClr val="0433FF"/>
                </a:solidFill>
              </a:defRPr>
            </a:pPr>
            <a:r>
              <a:t>VAS is shared</a:t>
            </a:r>
          </a:p>
          <a:p>
            <a:pPr>
              <a:lnSpc>
                <a:spcPct val="90000"/>
              </a:lnSpc>
            </a:pPr>
            <a:r>
              <a:t>The sequence of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rand()</a:t>
            </a:r>
            <a:r>
              <a:t> is the same with MPI</a:t>
            </a:r>
          </a:p>
          <a:p>
            <a:pPr lvl="1">
              <a:lnSpc>
                <a:spcPct val="90000"/>
              </a:lnSpc>
              <a:defRPr>
                <a:solidFill>
                  <a:srgbClr val="0433FF"/>
                </a:solidFill>
              </a:defRPr>
            </a:pPr>
            <a:r>
              <a:t>Variables are privatized</a:t>
            </a:r>
          </a:p>
          <a:p>
            <a:pPr>
              <a:lnSpc>
                <a:spcPct val="90000"/>
              </a:lnSpc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pip_import()</a:t>
            </a:r>
            <a:r>
              <a:t> and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pip_export()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1" name="Group"/>
          <p:cNvGrpSpPr/>
          <p:nvPr/>
        </p:nvGrpSpPr>
        <p:grpSpPr>
          <a:xfrm>
            <a:off x="279646" y="1511300"/>
            <a:ext cx="7871049" cy="3771900"/>
            <a:chOff x="0" y="0"/>
            <a:chExt cx="7871048" cy="3771899"/>
          </a:xfrm>
        </p:grpSpPr>
        <p:grpSp>
          <p:nvGrpSpPr>
            <p:cNvPr id="204" name="Group"/>
            <p:cNvGrpSpPr/>
            <p:nvPr/>
          </p:nvGrpSpPr>
          <p:grpSpPr>
            <a:xfrm>
              <a:off x="0" y="0"/>
              <a:ext cx="7871049" cy="3436792"/>
              <a:chOff x="0" y="0"/>
              <a:chExt cx="7871048" cy="3436791"/>
            </a:xfrm>
          </p:grpSpPr>
          <p:pic>
            <p:nvPicPr>
              <p:cNvPr id="202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985"/>
                <a:ext cx="3869884" cy="34298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3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994179" y="0"/>
                <a:ext cx="3876870" cy="34367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7" name="Group"/>
            <p:cNvGrpSpPr/>
            <p:nvPr/>
          </p:nvGrpSpPr>
          <p:grpSpPr>
            <a:xfrm>
              <a:off x="643311" y="3340099"/>
              <a:ext cx="2843412" cy="431801"/>
              <a:chOff x="0" y="0"/>
              <a:chExt cx="2843411" cy="431800"/>
            </a:xfrm>
          </p:grpSpPr>
          <p:sp>
            <p:nvSpPr>
              <p:cNvPr id="205" name="rand()"/>
              <p:cNvSpPr txBox="1"/>
              <p:nvPr/>
            </p:nvSpPr>
            <p:spPr>
              <a:xfrm>
                <a:off x="0" y="-1"/>
                <a:ext cx="905843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2" indent="0" algn="l"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1"/>
                  <a:t>rand()</a:t>
                </a:r>
              </a:p>
            </p:txBody>
          </p:sp>
          <p:sp>
            <p:nvSpPr>
              <p:cNvPr id="206" name="rand_r()"/>
              <p:cNvSpPr txBox="1"/>
              <p:nvPr/>
            </p:nvSpPr>
            <p:spPr>
              <a:xfrm>
                <a:off x="1673449" y="-1"/>
                <a:ext cx="1169963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2" indent="0" algn="l"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1"/>
                  <a:t>rand_r()</a:t>
                </a:r>
              </a:p>
            </p:txBody>
          </p:sp>
        </p:grpSp>
        <p:grpSp>
          <p:nvGrpSpPr>
            <p:cNvPr id="210" name="Group"/>
            <p:cNvGrpSpPr/>
            <p:nvPr/>
          </p:nvGrpSpPr>
          <p:grpSpPr>
            <a:xfrm>
              <a:off x="4696001" y="3340099"/>
              <a:ext cx="2843413" cy="431801"/>
              <a:chOff x="0" y="0"/>
              <a:chExt cx="2843411" cy="431800"/>
            </a:xfrm>
          </p:grpSpPr>
          <p:sp>
            <p:nvSpPr>
              <p:cNvPr id="208" name="rand()"/>
              <p:cNvSpPr txBox="1"/>
              <p:nvPr/>
            </p:nvSpPr>
            <p:spPr>
              <a:xfrm>
                <a:off x="0" y="-1"/>
                <a:ext cx="905843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2" indent="0" algn="l"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1"/>
                  <a:t>rand()</a:t>
                </a:r>
              </a:p>
            </p:txBody>
          </p:sp>
          <p:sp>
            <p:nvSpPr>
              <p:cNvPr id="209" name="rand_r()"/>
              <p:cNvSpPr txBox="1"/>
              <p:nvPr/>
            </p:nvSpPr>
            <p:spPr>
              <a:xfrm>
                <a:off x="1673449" y="-1"/>
                <a:ext cx="1169963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2" indent="0" algn="l"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1"/>
                  <a:t>rand_r()</a:t>
                </a:r>
              </a:p>
            </p:txBody>
          </p:sp>
        </p:grpSp>
      </p:grpSp>
      <p:sp>
        <p:nvSpPr>
          <p:cNvPr id="212" name="PiP…"/>
          <p:cNvSpPr txBox="1"/>
          <p:nvPr/>
        </p:nvSpPr>
        <p:spPr>
          <a:xfrm>
            <a:off x="8351069" y="1460500"/>
            <a:ext cx="4486052" cy="7721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PiP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pthread_barrier_t barrier, *barrp;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int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int i, pipid, seed = 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pip_init( &amp;pipid, …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if ( pipid == 0 )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pthread_barrier_init( &amp;barrier, </a:t>
            </a:r>
            <a:endParaRPr b="1"/>
          </a:p>
          <a:p>
            <a:pPr lvl="5" indent="114300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NULL, ntasks 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pip_export( &amp;barrier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barrp = &amp;barrier;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} else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do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pip_import( 0, (void**) &amp;barrp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} while( barrp == NULL );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1"/>
              <a:t>srand(1)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for ( i=0; i&lt;3; i++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pthread_barrier_wait( barrp 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printf( "&lt;%d&gt; %d : %d\n", pipid, </a:t>
            </a:r>
          </a:p>
          <a:p>
            <a:pPr lvl="2" indent="45720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rand(), rand_r(&amp;seed)</a:t>
            </a:r>
            <a:r>
              <a:t>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pip_fin()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return 0;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How PiP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How PiP Works</a:t>
            </a:r>
          </a:p>
        </p:txBody>
      </p:sp>
      <p:sp>
        <p:nvSpPr>
          <p:cNvPr id="215" name="Root Process…"/>
          <p:cNvSpPr txBox="1"/>
          <p:nvPr>
            <p:ph type="body" idx="1"/>
          </p:nvPr>
        </p:nvSpPr>
        <p:spPr>
          <a:xfrm>
            <a:off x="135559" y="1549400"/>
            <a:ext cx="12369801" cy="77089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433FF"/>
                </a:solidFill>
              </a:defRPr>
            </a:pPr>
            <a:r>
              <a:t>Root Process</a:t>
            </a:r>
          </a:p>
          <a:p>
            <a:pPr lvl="1"/>
            <a:r>
              <a:t>Spawn Tasks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PiP Task</a:t>
            </a:r>
          </a:p>
          <a:p>
            <a:pPr lvl="1"/>
            <a:r>
              <a:t>Share the same </a:t>
            </a:r>
            <a:br/>
            <a:r>
              <a:t>VAS with root</a:t>
            </a:r>
          </a:p>
          <a:p>
            <a:pPr lvl="1"/>
            <a:r>
              <a:t>PIE</a:t>
            </a:r>
          </a:p>
          <a:p>
            <a:pPr lvl="1"/>
          </a:p>
          <a:p>
            <a:pPr>
              <a:defRPr>
                <a:solidFill>
                  <a:srgbClr val="0433FF"/>
                </a:solidFill>
              </a:defRPr>
            </a:pPr>
            <a:r>
              <a:t>PiP Execution Mode</a:t>
            </a:r>
          </a:p>
          <a:p>
            <a:pPr lvl="1"/>
            <a:r>
              <a:t>Process mode		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clone()</a:t>
            </a:r>
          </a:p>
          <a:p>
            <a:pPr lvl="1"/>
            <a:r>
              <a:t>Thread mode			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pthread_create()</a:t>
            </a:r>
          </a:p>
          <a:p>
            <a:pPr lvl="1">
              <a:spcBef>
                <a:spcPts val="1100"/>
              </a:spcBef>
              <a:buChar char="✓"/>
              <a:defRPr>
                <a:solidFill>
                  <a:srgbClr val="FF2600"/>
                </a:solidFill>
              </a:defRPr>
            </a:pPr>
            <a:r>
              <a:t>In either mode, variables are privatized</a:t>
            </a:r>
          </a:p>
          <a:p>
            <a:pPr lvl="1">
              <a:buChar char="✓"/>
              <a:defRPr>
                <a:solidFill>
                  <a:srgbClr val="FF2600"/>
                </a:solidFill>
              </a:defRPr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pthread_create()</a:t>
            </a:r>
            <a:r>
              <a:t> is more portable than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clone()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7" name="Table"/>
          <p:cNvGraphicFramePr/>
          <p:nvPr/>
        </p:nvGraphicFramePr>
        <p:xfrm>
          <a:off x="5376881" y="1862683"/>
          <a:ext cx="2154585" cy="347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583084"/>
              </a:tblGrid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solidFill>
                            <a:srgbClr val="0433FF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Root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</a:tcPr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/>
        </p:nvGraphicFramePr>
        <p:xfrm>
          <a:off x="7116520" y="1862683"/>
          <a:ext cx="2154586" cy="347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583084"/>
              </a:tblGrid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solidFill>
                            <a:srgbClr val="0433FF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Root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  <a:r>
                        <a:t>Task</a:t>
                      </a:r>
                      <a:r>
                        <a:rPr baseline="-5999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</a:tcPr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8868860" y="1849983"/>
          <a:ext cx="2154585" cy="347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583084"/>
              </a:tblGrid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solidFill>
                            <a:srgbClr val="0433FF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Root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  <a:r>
                        <a:t>Task</a:t>
                      </a:r>
                      <a:r>
                        <a:rPr baseline="-5999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  <a:r>
                        <a:t>Task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</a:tcPr>
                </a:tc>
              </a:tr>
            </a:tbl>
          </a:graphicData>
        </a:graphic>
      </p:graphicFrame>
      <p:graphicFrame>
        <p:nvGraphicFramePr>
          <p:cNvPr id="220" name="Table"/>
          <p:cNvGraphicFramePr/>
          <p:nvPr/>
        </p:nvGraphicFramePr>
        <p:xfrm>
          <a:off x="10867059" y="1837283"/>
          <a:ext cx="2154586" cy="347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583084"/>
              </a:tblGrid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  <a:r>
                        <a:t>Task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solidFill>
                            <a:srgbClr val="0433FF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Root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  <a:r>
                        <a:t>Task</a:t>
                      </a:r>
                      <a:r>
                        <a:rPr baseline="-5999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  <a:r>
                        <a:t>Task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6345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4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  <a:r>
                        <a:t>Task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221" name="Line"/>
          <p:cNvSpPr/>
          <p:nvPr/>
        </p:nvSpPr>
        <p:spPr>
          <a:xfrm>
            <a:off x="6208685" y="4818379"/>
            <a:ext cx="163787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2" name="spawn"/>
          <p:cNvSpPr txBox="1"/>
          <p:nvPr/>
        </p:nvSpPr>
        <p:spPr>
          <a:xfrm>
            <a:off x="6407943" y="4692650"/>
            <a:ext cx="117972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r>
              <a:t>spawn</a:t>
            </a:r>
          </a:p>
        </p:txBody>
      </p:sp>
      <p:sp>
        <p:nvSpPr>
          <p:cNvPr id="223" name="Line"/>
          <p:cNvSpPr/>
          <p:nvPr/>
        </p:nvSpPr>
        <p:spPr>
          <a:xfrm>
            <a:off x="7949238" y="4818379"/>
            <a:ext cx="163787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4" name="spawn"/>
          <p:cNvSpPr txBox="1"/>
          <p:nvPr/>
        </p:nvSpPr>
        <p:spPr>
          <a:xfrm>
            <a:off x="8148497" y="4692650"/>
            <a:ext cx="117972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r>
              <a:t>spawn</a:t>
            </a:r>
          </a:p>
        </p:txBody>
      </p:sp>
      <p:sp>
        <p:nvSpPr>
          <p:cNvPr id="225" name="Line"/>
          <p:cNvSpPr/>
          <p:nvPr/>
        </p:nvSpPr>
        <p:spPr>
          <a:xfrm>
            <a:off x="9840885" y="4818379"/>
            <a:ext cx="163787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6" name="spawns"/>
          <p:cNvSpPr txBox="1"/>
          <p:nvPr/>
        </p:nvSpPr>
        <p:spPr>
          <a:xfrm>
            <a:off x="9963962" y="4692650"/>
            <a:ext cx="133208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r>
              <a:t>spawns</a:t>
            </a:r>
          </a:p>
        </p:txBody>
      </p:sp>
      <p:sp>
        <p:nvSpPr>
          <p:cNvPr id="227" name="Line"/>
          <p:cNvSpPr/>
          <p:nvPr/>
        </p:nvSpPr>
        <p:spPr>
          <a:xfrm>
            <a:off x="10553544" y="3125266"/>
            <a:ext cx="313516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ot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Potability</a:t>
            </a:r>
          </a:p>
        </p:txBody>
      </p:sp>
      <p:sp>
        <p:nvSpPr>
          <p:cNvPr id="230" name="PiP also works on Arm64/Linux"/>
          <p:cNvSpPr txBox="1"/>
          <p:nvPr>
            <p:ph type="body" sz="quarter" idx="1"/>
          </p:nvPr>
        </p:nvSpPr>
        <p:spPr>
          <a:xfrm>
            <a:off x="1342789" y="8139056"/>
            <a:ext cx="11344511" cy="1072477"/>
          </a:xfrm>
          <a:prstGeom prst="rect">
            <a:avLst/>
          </a:prstGeom>
        </p:spPr>
        <p:txBody>
          <a:bodyPr/>
          <a:lstStyle/>
          <a:p>
            <a:pPr/>
            <a:r>
              <a:t>PiP also works on Arm64/Linux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5300" y="1618322"/>
            <a:ext cx="9574200" cy="552781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libc Patch: dlmopen() can create up to 16 name spaces…"/>
          <p:cNvSpPr txBox="1"/>
          <p:nvPr/>
        </p:nvSpPr>
        <p:spPr>
          <a:xfrm>
            <a:off x="1342789" y="7023666"/>
            <a:ext cx="10135990" cy="96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74700" indent="-457200" algn="l">
              <a:buSzPct val="99000"/>
              <a:buChar char="✓"/>
              <a:defRPr b="1" sz="28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Glibc Patch: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dlmopen()</a:t>
            </a:r>
            <a:r>
              <a:t> can create up to 16 name spaces</a:t>
            </a:r>
          </a:p>
          <a:p>
            <a:pPr marL="774700" indent="-457200" algn="l">
              <a:buSzPct val="99000"/>
              <a:buChar char="✓"/>
              <a:defRPr b="1" sz="28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McKernel is a multi-kernel developed at Riken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/proc/*/maps Example of P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defRPr sz="7029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/proc/*/maps</a:t>
            </a:r>
            <a:r>
              <a:t> Example of PiP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" name="map-sample3.pdf" descr="map-sample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1701800"/>
            <a:ext cx="11113259" cy="734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iP Basic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PiP Basic Performance</a:t>
            </a:r>
          </a:p>
        </p:txBody>
      </p:sp>
      <p:sp>
        <p:nvSpPr>
          <p:cNvPr id="240" name="A larger number of memory segments MAY affect task spawning time and/or mmap()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larger number of memory segments MAY affect task spawning time and/or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mmap()</a:t>
            </a:r>
            <a:r>
              <a:t> time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Spawn: 	Almost equal to processes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mmap()</a:t>
            </a:r>
            <a:r>
              <a:t>:	Almost equal to pthreads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346" y="4751251"/>
            <a:ext cx="6278733" cy="383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1134" y="4754108"/>
            <a:ext cx="4753060" cy="3831584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Task Spawning Time"/>
          <p:cNvSpPr txBox="1"/>
          <p:nvPr/>
        </p:nvSpPr>
        <p:spPr>
          <a:xfrm>
            <a:off x="1079847" y="4216400"/>
            <a:ext cx="497562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+mj-lt"/>
                <a:ea typeface="+mj-ea"/>
                <a:cs typeface="+mj-cs"/>
                <a:sym typeface="Charter Black"/>
              </a:defRPr>
            </a:lvl1pPr>
          </a:lstStyle>
          <a:p>
            <a:pPr/>
            <a:r>
              <a:t>Task Spawning Time</a:t>
            </a:r>
          </a:p>
        </p:txBody>
      </p:sp>
      <p:sp>
        <p:nvSpPr>
          <p:cNvPr id="245" name="mmap() Time (10 tasks)"/>
          <p:cNvSpPr txBox="1"/>
          <p:nvPr/>
        </p:nvSpPr>
        <p:spPr>
          <a:xfrm>
            <a:off x="7741349" y="4090851"/>
            <a:ext cx="467704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latin typeface="+mj-lt"/>
                <a:ea typeface="+mj-ea"/>
                <a:cs typeface="+mj-cs"/>
                <a:sym typeface="Charter Black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mmap()</a:t>
            </a:r>
            <a:r>
              <a:t> Time </a:t>
            </a:r>
            <a:r>
              <a:rPr sz="2300"/>
              <a:t>(10 tasks)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635749" y="5143217"/>
            <a:ext cx="749301" cy="3047652"/>
            <a:chOff x="0" y="0"/>
            <a:chExt cx="749300" cy="3047650"/>
          </a:xfrm>
        </p:grpSpPr>
        <p:sp>
          <p:nvSpPr>
            <p:cNvPr id="247" name="Line"/>
            <p:cNvSpPr/>
            <p:nvPr/>
          </p:nvSpPr>
          <p:spPr>
            <a:xfrm flipH="1">
              <a:off x="717549" y="0"/>
              <a:ext cx="1" cy="3047651"/>
            </a:xfrm>
            <a:prstGeom prst="line">
              <a:avLst/>
            </a:prstGeom>
            <a:noFill/>
            <a:ln>
              <a:noFil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48" name="Better"/>
            <p:cNvSpPr txBox="1"/>
            <p:nvPr/>
          </p:nvSpPr>
          <p:spPr>
            <a:xfrm rot="16200000">
              <a:off x="-385583" y="982482"/>
              <a:ext cx="1520466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Better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iP-aware MPI 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PiP-aware MPI Prototype</a:t>
            </a:r>
          </a:p>
        </p:txBody>
      </p:sp>
      <p:sp>
        <p:nvSpPr>
          <p:cNvPr id="252" name="PiP Root:  Hydra process mana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 Root:		Hydra process manager</a:t>
            </a:r>
          </a:p>
          <a:p>
            <a:pPr/>
            <a:r>
              <a:t>PiP Tasks:		MPI Processes</a:t>
            </a:r>
          </a:p>
          <a:p>
            <a:pPr/>
            <a:r>
              <a:t>PiP Mode:		Process Mode</a:t>
            </a:r>
          </a:p>
          <a:p>
            <a:pPr/>
          </a:p>
          <a:p>
            <a:pPr/>
            <a:r>
              <a:t>Base MPI:		MPICH (v3.3a3)</a:t>
            </a:r>
          </a:p>
          <a:p>
            <a:pPr/>
          </a:p>
          <a:p>
            <a:pPr/>
            <a:r>
              <a:t>PiP-aware MPI Optimizations</a:t>
            </a:r>
          </a:p>
          <a:p>
            <a:pPr lvl="1">
              <a:defRPr>
                <a:solidFill>
                  <a:srgbClr val="0433FF"/>
                </a:solidFill>
              </a:defRPr>
            </a:pPr>
            <a:r>
              <a:t>Pt2Pt rendezvous protocol</a:t>
            </a:r>
          </a:p>
          <a:p>
            <a:pPr lvl="2"/>
            <a:r>
              <a:t>Before: 	2 copies</a:t>
            </a:r>
          </a:p>
          <a:p>
            <a:pPr lvl="2"/>
            <a:r>
              <a:t>After:		1 copy</a:t>
            </a:r>
          </a:p>
          <a:p>
            <a:pPr lvl="1">
              <a:buSzPct val="140000"/>
              <a:defRPr b="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MPI_Win_allocate_shared()</a:t>
            </a:r>
          </a:p>
          <a:p>
            <a:pPr lvl="2"/>
            <a:r>
              <a:t>Before:	Allocate POSIX shmem and broadcast</a:t>
            </a:r>
          </a:p>
          <a:p>
            <a:pPr lvl="2"/>
            <a:r>
              <a:t>After:		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malloc()</a:t>
            </a:r>
            <a:r>
              <a:t> at root and broadcast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54" name="Table"/>
          <p:cNvGraphicFramePr/>
          <p:nvPr/>
        </p:nvGraphicFramePr>
        <p:xfrm>
          <a:off x="9880875" y="1710283"/>
          <a:ext cx="2154585" cy="347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357784"/>
              </a:tblGrid>
              <a:tr h="55844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pmi-proxy</a:t>
                      </a:r>
                    </a:p>
                  </a:txBody>
                  <a:tcPr marL="50800" marR="50800" marT="50800" marB="50800" anchor="t" anchorCtr="0" horzOverflow="overflow">
                    <a:lnB w="0">
                      <a:miter lim="400000"/>
                    </a:lnB>
                  </a:tcPr>
                </a:tc>
              </a:tr>
              <a:tr h="55844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MPI Proc-0</a:t>
                      </a:r>
                    </a:p>
                  </a:txBody>
                  <a:tcPr marL="50800" marR="50800" marT="50800" marB="50800" anchor="t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44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MPI Proc-1</a:t>
                      </a:r>
                    </a:p>
                  </a:txBody>
                  <a:tcPr marL="50800" marR="50800" marT="50800" marB="50800" anchor="t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44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MPI Proc-2</a:t>
                      </a:r>
                    </a:p>
                  </a:txBody>
                  <a:tcPr marL="50800" marR="50800" marT="50800" marB="50800" anchor="t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44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MPI Proc-3</a:t>
                      </a:r>
                    </a:p>
                  </a:txBody>
                  <a:tcPr marL="50800" marR="50800" marT="50800" marB="50800" anchor="t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44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:</a:t>
                      </a:r>
                    </a:p>
                  </a:txBody>
                  <a:tcPr marL="50800" marR="50800" marT="50800" marB="50800" anchor="t" anchorCtr="0" horzOverflow="overflow">
                    <a:lnT w="0">
                      <a:miter lim="400000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PI Pt2Pt (Intra-Node)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defRPr sz="5106"/>
            </a:lvl1pPr>
          </a:lstStyle>
          <a:p>
            <a:pPr/>
            <a:r>
              <a:t>MPI Pt2Pt (Intra-Node) Performance</a:t>
            </a:r>
          </a:p>
        </p:txBody>
      </p:sp>
      <p:sp>
        <p:nvSpPr>
          <p:cNvPr id="257" name="PiP rendezvous protocol outperform 2.8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 rendezvous protocol outperform 2.8x</a:t>
            </a:r>
          </a:p>
          <a:p>
            <a:pPr lvl="1"/>
            <a:r>
              <a:t>IMB Ping-Pong benchmark (Intra-Node)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4" name="Group"/>
          <p:cNvGrpSpPr/>
          <p:nvPr/>
        </p:nvGrpSpPr>
        <p:grpSpPr>
          <a:xfrm>
            <a:off x="1031563" y="2971799"/>
            <a:ext cx="10509874" cy="5912669"/>
            <a:chOff x="0" y="0"/>
            <a:chExt cx="10509873" cy="5912667"/>
          </a:xfrm>
        </p:grpSpPr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04032"/>
              <a:ext cx="10509874" cy="52086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Line"/>
            <p:cNvSpPr/>
            <p:nvPr/>
          </p:nvSpPr>
          <p:spPr>
            <a:xfrm flipV="1">
              <a:off x="3825101" y="1431739"/>
              <a:ext cx="1" cy="41215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1" name="2.8x"/>
            <p:cNvSpPr txBox="1"/>
            <p:nvPr/>
          </p:nvSpPr>
          <p:spPr>
            <a:xfrm>
              <a:off x="3244641" y="1843892"/>
              <a:ext cx="1394600" cy="810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190500" dist="8455" dir="5400000">
                <a:srgbClr val="5A5A5A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harter Black"/>
                </a:defRPr>
              </a:lvl1pPr>
            </a:lstStyle>
            <a:p>
              <a:pPr/>
              <a:r>
                <a:t>2.8x</a:t>
              </a:r>
            </a:p>
          </p:txBody>
        </p:sp>
        <p:sp>
          <p:nvSpPr>
            <p:cNvPr id="262" name="Running on OFP (KNL)"/>
            <p:cNvSpPr txBox="1"/>
            <p:nvPr/>
          </p:nvSpPr>
          <p:spPr>
            <a:xfrm>
              <a:off x="6388388" y="-1"/>
              <a:ext cx="4115136" cy="5842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Running on OFP (KNL)</a:t>
              </a:r>
            </a:p>
          </p:txBody>
        </p:sp>
        <p:sp>
          <p:nvSpPr>
            <p:cNvPr id="263" name="Running on Xeon"/>
            <p:cNvSpPr txBox="1"/>
            <p:nvPr/>
          </p:nvSpPr>
          <p:spPr>
            <a:xfrm>
              <a:off x="1342688" y="-1"/>
              <a:ext cx="3098014" cy="5842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Running on Xeon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1687571" y="4279899"/>
            <a:ext cx="749301" cy="3047652"/>
            <a:chOff x="0" y="0"/>
            <a:chExt cx="749300" cy="3047650"/>
          </a:xfrm>
        </p:grpSpPr>
        <p:sp>
          <p:nvSpPr>
            <p:cNvPr id="266" name="Line"/>
            <p:cNvSpPr/>
            <p:nvPr/>
          </p:nvSpPr>
          <p:spPr>
            <a:xfrm flipV="1">
              <a:off x="717549" y="-1"/>
              <a:ext cx="1" cy="3047652"/>
            </a:xfrm>
            <a:prstGeom prst="line">
              <a:avLst/>
            </a:prstGeom>
            <a:noFill/>
            <a:ln>
              <a:noFil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7" name="Better"/>
            <p:cNvSpPr txBox="1"/>
            <p:nvPr/>
          </p:nvSpPr>
          <p:spPr>
            <a:xfrm rot="16200000">
              <a:off x="-385583" y="982482"/>
              <a:ext cx="1520466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Better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MPI Multithreaded (Inter-Node)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1310">
              <a:defRPr sz="4070"/>
            </a:lvl1pPr>
          </a:lstStyle>
          <a:p>
            <a:pPr/>
            <a:r>
              <a:t>MPI Multithreaded (Inter-Node) Performance</a:t>
            </a:r>
          </a:p>
        </p:txBody>
      </p:sp>
      <p:sp>
        <p:nvSpPr>
          <p:cNvPr id="271" name="Modified osu_mbw_mr benchmark program…"/>
          <p:cNvSpPr txBox="1"/>
          <p:nvPr>
            <p:ph type="body" sz="half" idx="1"/>
          </p:nvPr>
        </p:nvSpPr>
        <p:spPr>
          <a:xfrm>
            <a:off x="317500" y="1574800"/>
            <a:ext cx="12369800" cy="2315419"/>
          </a:xfrm>
          <a:prstGeom prst="rect">
            <a:avLst/>
          </a:prstGeom>
        </p:spPr>
        <p:txBody>
          <a:bodyPr/>
          <a:lstStyle/>
          <a:p>
            <a:pPr/>
            <a:r>
              <a:t>Modified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osu_mbw_mr</a:t>
            </a:r>
            <a:r>
              <a:t> benchmark program</a:t>
            </a:r>
          </a:p>
          <a:p>
            <a:pPr lvl="1"/>
            <a:r>
              <a:t>to compare MPI+Thread and PiP-aware MPI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Running on…"/>
          <p:cNvSpPr txBox="1"/>
          <p:nvPr/>
        </p:nvSpPr>
        <p:spPr>
          <a:xfrm>
            <a:off x="9242167" y="7493000"/>
            <a:ext cx="2028801" cy="977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harter"/>
                <a:ea typeface="Charter"/>
                <a:cs typeface="Charter"/>
                <a:sym typeface="Charter"/>
              </a:defRPr>
            </a:pPr>
            <a:r>
              <a:t>Running on</a:t>
            </a:r>
          </a:p>
          <a:p>
            <a:pPr>
              <a:defRPr sz="2800">
                <a:latin typeface="Charter"/>
                <a:ea typeface="Charter"/>
                <a:cs typeface="Charter"/>
                <a:sym typeface="Charter"/>
              </a:defRPr>
            </a:pPr>
            <a:r>
              <a:t>OFP (KNL)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228079" y="2842040"/>
            <a:ext cx="8664468" cy="6206114"/>
            <a:chOff x="0" y="0"/>
            <a:chExt cx="8664467" cy="6206113"/>
          </a:xfrm>
        </p:grpSpPr>
        <p:pic>
          <p:nvPicPr>
            <p:cNvPr id="27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0174" y="0"/>
              <a:ext cx="7574294" cy="62061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8" name="Group"/>
            <p:cNvGrpSpPr/>
            <p:nvPr/>
          </p:nvGrpSpPr>
          <p:grpSpPr>
            <a:xfrm>
              <a:off x="-1" y="999884"/>
              <a:ext cx="749301" cy="3047652"/>
              <a:chOff x="0" y="0"/>
              <a:chExt cx="749300" cy="3047650"/>
            </a:xfrm>
          </p:grpSpPr>
          <p:sp>
            <p:nvSpPr>
              <p:cNvPr id="276" name="Line"/>
              <p:cNvSpPr/>
              <p:nvPr/>
            </p:nvSpPr>
            <p:spPr>
              <a:xfrm flipV="1">
                <a:off x="717549" y="-1"/>
                <a:ext cx="1" cy="3047652"/>
              </a:xfrm>
              <a:prstGeom prst="line">
                <a:avLst/>
              </a:prstGeom>
              <a:noFill/>
              <a:ln>
                <a:noFill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7" name="Better"/>
              <p:cNvSpPr txBox="1"/>
              <p:nvPr/>
            </p:nvSpPr>
            <p:spPr>
              <a:xfrm rot="16200000">
                <a:off x="-385583" y="982482"/>
                <a:ext cx="1520466" cy="749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  <a:latin typeface="Charter"/>
                    <a:ea typeface="Charter"/>
                    <a:cs typeface="Charter"/>
                    <a:sym typeface="Charter"/>
                  </a:defRPr>
                </a:lvl1pPr>
              </a:lstStyle>
              <a:p>
                <a:pPr/>
                <a:r>
                  <a:t>Better</a:t>
                </a:r>
              </a:p>
            </p:txBody>
          </p:sp>
        </p:grpSp>
      </p:grpSp>
      <p:graphicFrame>
        <p:nvGraphicFramePr>
          <p:cNvPr id="280" name="Table"/>
          <p:cNvGraphicFramePr/>
          <p:nvPr/>
        </p:nvGraphicFramePr>
        <p:xfrm>
          <a:off x="9552510" y="3148955"/>
          <a:ext cx="3211515" cy="33615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146891"/>
                <a:gridCol w="753191"/>
                <a:gridCol w="1146891"/>
              </a:tblGrid>
              <a:tr h="66976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Node0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7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Node1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66976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task0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7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task0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976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task1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7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task1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976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task2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7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task2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976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7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7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1" name="Line"/>
          <p:cNvSpPr/>
          <p:nvPr/>
        </p:nvSpPr>
        <p:spPr>
          <a:xfrm>
            <a:off x="10699401" y="4139138"/>
            <a:ext cx="75319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82" name="Line"/>
          <p:cNvSpPr/>
          <p:nvPr/>
        </p:nvSpPr>
        <p:spPr>
          <a:xfrm>
            <a:off x="10712101" y="4786838"/>
            <a:ext cx="75319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10686701" y="5459938"/>
            <a:ext cx="75319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84" name="pair"/>
          <p:cNvSpPr txBox="1"/>
          <p:nvPr/>
        </p:nvSpPr>
        <p:spPr>
          <a:xfrm>
            <a:off x="10791418" y="3669238"/>
            <a:ext cx="5881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pair</a:t>
            </a:r>
          </a:p>
        </p:txBody>
      </p:sp>
      <p:sp>
        <p:nvSpPr>
          <p:cNvPr id="285" name="pair"/>
          <p:cNvSpPr txBox="1"/>
          <p:nvPr/>
        </p:nvSpPr>
        <p:spPr>
          <a:xfrm>
            <a:off x="10791418" y="4316938"/>
            <a:ext cx="5881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pair</a:t>
            </a:r>
          </a:p>
        </p:txBody>
      </p:sp>
      <p:sp>
        <p:nvSpPr>
          <p:cNvPr id="286" name="pair"/>
          <p:cNvSpPr txBox="1"/>
          <p:nvPr/>
        </p:nvSpPr>
        <p:spPr>
          <a:xfrm>
            <a:off x="10791418" y="4990038"/>
            <a:ext cx="5881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pair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hy PiP is better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Why PiP is better ?</a:t>
            </a:r>
          </a:p>
        </p:txBody>
      </p:sp>
      <p:sp>
        <p:nvSpPr>
          <p:cNvPr id="289" name="MPI standard does not allow threaded  com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MPI standard</a:t>
            </a:r>
            <a:br/>
            <a:r>
              <a:t>does not allow</a:t>
            </a:r>
            <a:br/>
            <a:r>
              <a:t>threaded </a:t>
            </a:r>
            <a:br/>
            <a:r>
              <a:t>comm.</a:t>
            </a:r>
          </a:p>
          <a:p>
            <a:pPr>
              <a:defRPr sz="3900"/>
            </a:pPr>
          </a:p>
          <a:p>
            <a:pPr>
              <a:defRPr sz="3900"/>
            </a:pPr>
          </a:p>
          <a:p>
            <a:pPr>
              <a:defRPr sz="3900"/>
            </a:pPr>
          </a:p>
          <a:p>
            <a:pPr>
              <a:defRPr sz="3900"/>
            </a:pPr>
            <a:r>
              <a:t>Each PiP task </a:t>
            </a:r>
            <a:br/>
            <a:r>
              <a:t>has its own</a:t>
            </a:r>
            <a:br/>
            <a:r>
              <a:t>MPI lib. and </a:t>
            </a:r>
            <a:br/>
            <a:r>
              <a:t>they can run</a:t>
            </a:r>
            <a:br/>
            <a:r>
              <a:t>in parallel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3" name="Group"/>
          <p:cNvGrpSpPr/>
          <p:nvPr/>
        </p:nvGrpSpPr>
        <p:grpSpPr>
          <a:xfrm>
            <a:off x="4999649" y="1473200"/>
            <a:ext cx="7683511" cy="7002249"/>
            <a:chOff x="0" y="0"/>
            <a:chExt cx="7683510" cy="7002248"/>
          </a:xfrm>
        </p:grpSpPr>
        <p:pic>
          <p:nvPicPr>
            <p:cNvPr id="29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83511" cy="37703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152900"/>
              <a:ext cx="4982551" cy="28493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Motivation</a:t>
            </a:r>
          </a:p>
        </p:txBody>
      </p:sp>
      <p:sp>
        <p:nvSpPr>
          <p:cNvPr id="154" name="Conventional In-node Parallel Execution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Conventional In-node Parallel Execution Models</a:t>
            </a:r>
          </a:p>
          <a:p>
            <a:pPr lvl="1"/>
            <a:r>
              <a:t>Multi-Process:		MPI</a:t>
            </a:r>
          </a:p>
          <a:p>
            <a:pPr lvl="1"/>
            <a:r>
              <a:t>Multi-Thread:		OpenMP</a:t>
            </a:r>
          </a:p>
          <a:p>
            <a:pPr lvl="1">
              <a:lnSpc>
                <a:spcPct val="50000"/>
              </a:lnSpc>
            </a:pPr>
          </a:p>
          <a:p>
            <a:pPr>
              <a:defRPr>
                <a:solidFill>
                  <a:srgbClr val="0433FF"/>
                </a:solidFill>
              </a:defRPr>
            </a:pPr>
            <a:r>
              <a:t>Pros</a:t>
            </a:r>
          </a:p>
          <a:p>
            <a:pPr lvl="1">
              <a:defRPr>
                <a:solidFill>
                  <a:srgbClr val="0433FF"/>
                </a:solidFill>
              </a:defRPr>
            </a:pPr>
            <a:r>
              <a:t>Multi-Process:		Privatized variables</a:t>
            </a:r>
          </a:p>
          <a:p>
            <a:pPr lvl="1">
              <a:defRPr>
                <a:solidFill>
                  <a:srgbClr val="0433FF"/>
                </a:solidFill>
              </a:defRPr>
            </a:pPr>
            <a:r>
              <a:t>Multi-Thread:		Easy to exchange info.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Cons</a:t>
            </a:r>
          </a:p>
          <a:p>
            <a:pPr lvl="1">
              <a:defRPr>
                <a:solidFill>
                  <a:srgbClr val="FF2600"/>
                </a:solidFill>
              </a:defRPr>
            </a:pPr>
            <a:r>
              <a:t>Multi-Process:		Hard to exchange data</a:t>
            </a:r>
          </a:p>
          <a:p>
            <a:pPr lvl="1">
              <a:defRPr>
                <a:solidFill>
                  <a:srgbClr val="FF2600"/>
                </a:solidFill>
              </a:defRPr>
            </a:pPr>
            <a:r>
              <a:t>Multi-Thread:		Locks on shared variables</a:t>
            </a:r>
          </a:p>
          <a:p>
            <a:pPr>
              <a:lnSpc>
                <a:spcPct val="50000"/>
              </a:lnSpc>
            </a:pPr>
          </a:p>
          <a:p>
            <a:pPr/>
            <a:r>
              <a:t>The rise of Many-Core</a:t>
            </a:r>
          </a:p>
          <a:p>
            <a:pPr lvl="1"/>
            <a:r>
              <a:t>makes above cons worse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349195" y="9359900"/>
            <a:ext cx="261530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N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SNAP</a:t>
            </a:r>
          </a:p>
        </p:txBody>
      </p:sp>
      <p:sp>
        <p:nvSpPr>
          <p:cNvPr id="296" name="Before:  MPI + OpenM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Before:		MPI + OpenMP</a:t>
            </a:r>
          </a:p>
          <a:p>
            <a:pPr lvl="1"/>
            <a:r>
              <a:t>SNAP call MPI functions from each OpenMP thread</a:t>
            </a:r>
          </a:p>
          <a:p>
            <a:pPr lvl="1"/>
            <a:r>
              <a:t>Only one communication takes place at a time</a:t>
            </a:r>
          </a:p>
          <a:p>
            <a:pPr/>
            <a:r>
              <a:t>After:		MPI + PiP</a:t>
            </a:r>
          </a:p>
          <a:p>
            <a:pPr lvl="1"/>
            <a:r>
              <a:t>Each PiP task can perform communication in parallel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883" y="5281880"/>
            <a:ext cx="9376139" cy="3817629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Oval"/>
          <p:cNvSpPr/>
          <p:nvPr/>
        </p:nvSpPr>
        <p:spPr>
          <a:xfrm>
            <a:off x="7569646" y="5994400"/>
            <a:ext cx="964754" cy="680790"/>
          </a:xfrm>
          <a:prstGeom prst="ellipse">
            <a:avLst/>
          </a:prstGeom>
          <a:ln w="1143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0" name="Running on OFP (KNL)"/>
          <p:cNvSpPr txBox="1"/>
          <p:nvPr/>
        </p:nvSpPr>
        <p:spPr>
          <a:xfrm>
            <a:off x="6984832" y="4724399"/>
            <a:ext cx="4115136" cy="58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r>
              <a:t>Running on OFP (KNL)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11662171" y="5441950"/>
            <a:ext cx="749301" cy="3047651"/>
            <a:chOff x="0" y="0"/>
            <a:chExt cx="749300" cy="3047650"/>
          </a:xfrm>
        </p:grpSpPr>
        <p:sp>
          <p:nvSpPr>
            <p:cNvPr id="302" name="Line"/>
            <p:cNvSpPr/>
            <p:nvPr/>
          </p:nvSpPr>
          <p:spPr>
            <a:xfrm flipV="1">
              <a:off x="95249" y="-1"/>
              <a:ext cx="1" cy="3047652"/>
            </a:xfrm>
            <a:prstGeom prst="line">
              <a:avLst/>
            </a:prstGeom>
            <a:noFill/>
            <a:ln>
              <a:noFil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03" name="Better"/>
            <p:cNvSpPr txBox="1"/>
            <p:nvPr/>
          </p:nvSpPr>
          <p:spPr>
            <a:xfrm rot="16200000">
              <a:off x="-385583" y="982482"/>
              <a:ext cx="1520466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Better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111249" y="5441950"/>
            <a:ext cx="749301" cy="3047651"/>
            <a:chOff x="0" y="0"/>
            <a:chExt cx="749300" cy="3047650"/>
          </a:xfrm>
        </p:grpSpPr>
        <p:sp>
          <p:nvSpPr>
            <p:cNvPr id="306" name="Line"/>
            <p:cNvSpPr/>
            <p:nvPr/>
          </p:nvSpPr>
          <p:spPr>
            <a:xfrm flipH="1">
              <a:off x="717549" y="0"/>
              <a:ext cx="1" cy="3047651"/>
            </a:xfrm>
            <a:prstGeom prst="line">
              <a:avLst/>
            </a:prstGeom>
            <a:noFill/>
            <a:ln>
              <a:noFil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07" name="Better"/>
            <p:cNvSpPr txBox="1"/>
            <p:nvPr/>
          </p:nvSpPr>
          <p:spPr>
            <a:xfrm rot="16200000">
              <a:off x="-385583" y="982482"/>
              <a:ext cx="1520466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Better</a:t>
              </a:r>
            </a:p>
          </p:txBody>
        </p:sp>
      </p:grpSp>
      <p:sp>
        <p:nvSpPr>
          <p:cNvPr id="309" name="3.2"/>
          <p:cNvSpPr txBox="1"/>
          <p:nvPr/>
        </p:nvSpPr>
        <p:spPr>
          <a:xfrm>
            <a:off x="7660871" y="6591125"/>
            <a:ext cx="97300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  <a:latin typeface="+mj-lt"/>
                <a:ea typeface="+mj-ea"/>
                <a:cs typeface="+mj-cs"/>
                <a:sym typeface="Charter Black"/>
              </a:defRPr>
            </a:lvl1pPr>
          </a:lstStyle>
          <a:p>
            <a:pPr/>
            <a:r>
              <a:t>3.2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MPI_Win_allocate_shared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178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MPI_Win_allocate_shared()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5P Stencil (double, 8K x 8K), Xeon Phi (KNL)…"/>
          <p:cNvSpPr txBox="1"/>
          <p:nvPr/>
        </p:nvSpPr>
        <p:spPr>
          <a:xfrm>
            <a:off x="146947" y="7769100"/>
            <a:ext cx="9229621" cy="12348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900">
                <a:latin typeface="Charter"/>
                <a:ea typeface="Charter"/>
                <a:cs typeface="Charter"/>
                <a:sym typeface="Charter"/>
              </a:defRPr>
            </a:pPr>
            <a:r>
              <a:t>5P Stencil (double, 8K x 8K), Xeon Phi (KNL)</a:t>
            </a:r>
          </a:p>
          <a:p>
            <a:pPr>
              <a:defRPr b="1" sz="2100">
                <a:latin typeface="Charter"/>
                <a:ea typeface="Charter"/>
                <a:cs typeface="Charter"/>
                <a:sym typeface="Charter"/>
              </a:defRPr>
            </a:pPr>
            <a:r>
              <a:t>Example program stencil_mpi_shmem.c in Advanced MPI Programming - Tutorial at SC14. http://www.mcs.anl.gov/∼thakur/sc14-mpi-tutorial 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254897" y="1663700"/>
            <a:ext cx="11265317" cy="4749040"/>
            <a:chOff x="0" y="0"/>
            <a:chExt cx="11265316" cy="4749039"/>
          </a:xfrm>
        </p:grpSpPr>
        <p:grpSp>
          <p:nvGrpSpPr>
            <p:cNvPr id="317" name="Group"/>
            <p:cNvGrpSpPr/>
            <p:nvPr/>
          </p:nvGrpSpPr>
          <p:grpSpPr>
            <a:xfrm>
              <a:off x="10516016" y="813149"/>
              <a:ext cx="749301" cy="3047652"/>
              <a:chOff x="0" y="0"/>
              <a:chExt cx="749300" cy="3047650"/>
            </a:xfrm>
          </p:grpSpPr>
          <p:sp>
            <p:nvSpPr>
              <p:cNvPr id="315" name="Line"/>
              <p:cNvSpPr/>
              <p:nvPr/>
            </p:nvSpPr>
            <p:spPr>
              <a:xfrm flipH="1">
                <a:off x="717549" y="0"/>
                <a:ext cx="1" cy="3047651"/>
              </a:xfrm>
              <a:prstGeom prst="line">
                <a:avLst/>
              </a:prstGeom>
              <a:noFill/>
              <a:ln>
                <a:noFill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6" name="Better"/>
              <p:cNvSpPr txBox="1"/>
              <p:nvPr/>
            </p:nvSpPr>
            <p:spPr>
              <a:xfrm rot="16200000">
                <a:off x="-385583" y="982482"/>
                <a:ext cx="1520466" cy="749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  <a:latin typeface="Charter"/>
                    <a:ea typeface="Charter"/>
                    <a:cs typeface="Charter"/>
                    <a:sym typeface="Charter"/>
                  </a:defRPr>
                </a:lvl1pPr>
              </a:lstStyle>
              <a:p>
                <a:pPr/>
                <a:r>
                  <a:t>Better</a:t>
                </a:r>
              </a:p>
            </p:txBody>
          </p:sp>
        </p:grpSp>
        <p:sp>
          <p:nvSpPr>
            <p:cNvPr id="318" name="not in the paper"/>
            <p:cNvSpPr txBox="1"/>
            <p:nvPr/>
          </p:nvSpPr>
          <p:spPr>
            <a:xfrm>
              <a:off x="4717272" y="23705"/>
              <a:ext cx="2440209" cy="52152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2500"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not in the paper</a:t>
              </a:r>
            </a:p>
          </p:txBody>
        </p:sp>
        <p:sp>
          <p:nvSpPr>
            <p:cNvPr id="319" name="not in the paper"/>
            <p:cNvSpPr txBox="1"/>
            <p:nvPr/>
          </p:nvSpPr>
          <p:spPr>
            <a:xfrm>
              <a:off x="7948397" y="0"/>
              <a:ext cx="2440210" cy="5215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2500"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not in the paper</a:t>
              </a:r>
            </a:p>
          </p:txBody>
        </p:sp>
        <p:pic>
          <p:nvPicPr>
            <p:cNvPr id="32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33758"/>
              <a:ext cx="10516017" cy="4215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1" name="Group"/>
          <p:cNvGrpSpPr/>
          <p:nvPr/>
        </p:nvGrpSpPr>
        <p:grpSpPr>
          <a:xfrm>
            <a:off x="9559313" y="6238438"/>
            <a:ext cx="3305758" cy="3267483"/>
            <a:chOff x="0" y="0"/>
            <a:chExt cx="3305756" cy="3267481"/>
          </a:xfrm>
        </p:grpSpPr>
        <p:graphicFrame>
          <p:nvGraphicFramePr>
            <p:cNvPr id="322" name="Table"/>
            <p:cNvGraphicFramePr/>
            <p:nvPr/>
          </p:nvGraphicFramePr>
          <p:xfrm>
            <a:off x="1137318" y="1124548"/>
            <a:ext cx="1043851" cy="104385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{8F44A2F1-9E1F-4B54-A3A2-5F16C0AD49E2}</a:tableStyleId>
                </a:tblPr>
                <a:tblGrid>
                  <a:gridCol w="127306"/>
                  <a:gridCol w="127306"/>
                  <a:gridCol w="127306"/>
                  <a:gridCol w="127306"/>
                  <a:gridCol w="127306"/>
                  <a:gridCol w="127306"/>
                  <a:gridCol w="127306"/>
                  <a:gridCol w="127306"/>
                </a:tblGrid>
                <a:tr h="1273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</a:tr>
                <a:tr h="1273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</a:tr>
                <a:tr h="1273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</a:tr>
                <a:tr h="1273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</a:tr>
                <a:tr h="1273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</a:tr>
                <a:tr h="1273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</a:tr>
                <a:tr h="1273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</a:tr>
                <a:tr h="1273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433F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3" name="Table"/>
            <p:cNvGraphicFramePr/>
            <p:nvPr/>
          </p:nvGraphicFramePr>
          <p:xfrm>
            <a:off x="1137318" y="0"/>
            <a:ext cx="1031121" cy="1024756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{8F44A2F1-9E1F-4B54-A3A2-5F16C0AD49E2}</a:tableStyleId>
                </a:tblPr>
                <a:tblGrid>
                  <a:gridCol w="127302"/>
                  <a:gridCol w="127302"/>
                  <a:gridCol w="127302"/>
                  <a:gridCol w="127302"/>
                  <a:gridCol w="127302"/>
                  <a:gridCol w="127302"/>
                  <a:gridCol w="127302"/>
                  <a:gridCol w="127302"/>
                </a:tblGrid>
                <a:tr h="1265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65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65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65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65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65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65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6506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4" name="Table"/>
            <p:cNvGraphicFramePr/>
            <p:nvPr/>
          </p:nvGraphicFramePr>
          <p:xfrm>
            <a:off x="0" y="1124548"/>
            <a:ext cx="1024756" cy="103112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{8F44A2F1-9E1F-4B54-A3A2-5F16C0AD49E2}</a:tableStyleId>
                </a:tblPr>
                <a:tblGrid>
                  <a:gridCol w="126506"/>
                  <a:gridCol w="126506"/>
                  <a:gridCol w="126506"/>
                  <a:gridCol w="126506"/>
                  <a:gridCol w="126506"/>
                  <a:gridCol w="126506"/>
                  <a:gridCol w="126506"/>
                  <a:gridCol w="126506"/>
                </a:tblGrid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5" name="Table"/>
            <p:cNvGraphicFramePr/>
            <p:nvPr/>
          </p:nvGraphicFramePr>
          <p:xfrm>
            <a:off x="2274636" y="1124548"/>
            <a:ext cx="1031121" cy="103112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{8F44A2F1-9E1F-4B54-A3A2-5F16C0AD49E2}</a:tableStyleId>
                </a:tblPr>
                <a:tblGrid>
                  <a:gridCol w="127302"/>
                  <a:gridCol w="127302"/>
                  <a:gridCol w="127302"/>
                  <a:gridCol w="127302"/>
                  <a:gridCol w="127302"/>
                  <a:gridCol w="127302"/>
                  <a:gridCol w="127302"/>
                  <a:gridCol w="127302"/>
                </a:tblGrid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730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6" name="Table"/>
            <p:cNvGraphicFramePr/>
            <p:nvPr/>
          </p:nvGraphicFramePr>
          <p:xfrm>
            <a:off x="1137318" y="2249090"/>
            <a:ext cx="1031121" cy="1018392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{8F44A2F1-9E1F-4B54-A3A2-5F16C0AD49E2}</a:tableStyleId>
                </a:tblPr>
                <a:tblGrid>
                  <a:gridCol w="127302"/>
                  <a:gridCol w="127302"/>
                  <a:gridCol w="127302"/>
                  <a:gridCol w="127302"/>
                  <a:gridCol w="127302"/>
                  <a:gridCol w="127302"/>
                  <a:gridCol w="127302"/>
                  <a:gridCol w="127302"/>
                </a:tblGrid>
                <a:tr h="12571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571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571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571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571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571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571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  <a:tr h="125711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433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27" name="Double Arrow"/>
            <p:cNvSpPr/>
            <p:nvPr/>
          </p:nvSpPr>
          <p:spPr>
            <a:xfrm rot="16199993">
              <a:off x="1512284" y="896960"/>
              <a:ext cx="262999" cy="355414"/>
            </a:xfrm>
            <a:prstGeom prst="leftRightArrow">
              <a:avLst>
                <a:gd name="adj1" fmla="val 27988"/>
                <a:gd name="adj2" fmla="val 40567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28" name="Double Arrow"/>
            <p:cNvSpPr/>
            <p:nvPr/>
          </p:nvSpPr>
          <p:spPr>
            <a:xfrm rot="16199993">
              <a:off x="1512284" y="2012437"/>
              <a:ext cx="262999" cy="355414"/>
            </a:xfrm>
            <a:prstGeom prst="leftRightArrow">
              <a:avLst>
                <a:gd name="adj1" fmla="val 27988"/>
                <a:gd name="adj2" fmla="val 40567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29" name="Double Arrow"/>
            <p:cNvSpPr/>
            <p:nvPr/>
          </p:nvSpPr>
          <p:spPr>
            <a:xfrm>
              <a:off x="946285" y="1446492"/>
              <a:ext cx="257675" cy="362758"/>
            </a:xfrm>
            <a:prstGeom prst="leftRightArrow">
              <a:avLst>
                <a:gd name="adj1" fmla="val 27988"/>
                <a:gd name="adj2" fmla="val 41405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30" name="Double Arrow"/>
            <p:cNvSpPr/>
            <p:nvPr/>
          </p:nvSpPr>
          <p:spPr>
            <a:xfrm>
              <a:off x="2079162" y="1451026"/>
              <a:ext cx="257675" cy="362758"/>
            </a:xfrm>
            <a:prstGeom prst="leftRightArrow">
              <a:avLst>
                <a:gd name="adj1" fmla="val 27988"/>
                <a:gd name="adj2" fmla="val 41405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332" name="Org:  POSIX Shmem (Memory Mapping)…"/>
          <p:cNvSpPr txBox="1"/>
          <p:nvPr/>
        </p:nvSpPr>
        <p:spPr>
          <a:xfrm>
            <a:off x="351197" y="6492750"/>
            <a:ext cx="889356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b="1" sz="3400">
                <a:latin typeface="Charter"/>
                <a:ea typeface="Charter"/>
                <a:cs typeface="Charter"/>
                <a:sym typeface="Charter"/>
              </a:defRPr>
            </a:pPr>
            <a:r>
              <a:t>Org:		POSIX Shmem (Memory Mapping)</a:t>
            </a:r>
          </a:p>
          <a:p>
            <a:pPr marL="228600" indent="-228600" algn="l">
              <a:buSzPct val="100000"/>
              <a:buChar char="•"/>
              <a:defRPr b="1" sz="3400">
                <a:latin typeface="Charter"/>
                <a:ea typeface="Charter"/>
                <a:cs typeface="Charter"/>
                <a:sym typeface="Charter"/>
              </a:defRPr>
            </a:pPr>
            <a:r>
              <a:t>PiP:		VAS 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Memory Mapping Technique (POSIX Shmem, XPMEM, …)…"/>
          <p:cNvSpPr txBox="1"/>
          <p:nvPr>
            <p:ph type="body" idx="1"/>
          </p:nvPr>
        </p:nvSpPr>
        <p:spPr>
          <a:xfrm>
            <a:off x="325028" y="1536700"/>
            <a:ext cx="12369801" cy="77089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Memory Mapping Technique (POSIX Shmem, XPMEM, …)</a:t>
            </a:r>
          </a:p>
          <a:p>
            <a:pPr lvl="1">
              <a:buChar char="➡"/>
              <a:defRPr sz="3200">
                <a:solidFill>
                  <a:srgbClr val="FF2600"/>
                </a:solidFill>
              </a:defRPr>
            </a:pPr>
            <a:r>
              <a:t> OH of sub-PT creation (create, attach, etc.)</a:t>
            </a:r>
          </a:p>
          <a:p>
            <a:pPr lvl="1">
              <a:buChar char="➡"/>
              <a:defRPr sz="3200">
                <a:solidFill>
                  <a:srgbClr val="FF2600"/>
                </a:solidFill>
              </a:defRPr>
            </a:pPr>
            <a:r>
              <a:t> OH of maintaining coherency (page fault)</a:t>
            </a:r>
          </a:p>
          <a:p>
            <a:pPr lvl="1">
              <a:buChar char="➡"/>
              <a:defRPr sz="3200">
                <a:solidFill>
                  <a:srgbClr val="FF2600"/>
                </a:solidFill>
              </a:defRPr>
            </a:pPr>
            <a:r>
              <a:t> Each process must have PT entries - </a:t>
            </a:r>
            <a:r>
              <a:rPr i="1"/>
              <a:t>O(N</a:t>
            </a:r>
            <a:r>
              <a:rPr baseline="31999" i="1"/>
              <a:t>2</a:t>
            </a:r>
            <a:r>
              <a:rPr i="1"/>
              <a:t>)</a:t>
            </a:r>
          </a:p>
          <a:p>
            <a:pPr>
              <a:buChar char="✴"/>
              <a:defRPr sz="3200">
                <a:solidFill>
                  <a:srgbClr val="0433FF"/>
                </a:solidFill>
              </a:defRPr>
            </a:pPr>
            <a:r>
              <a:t>Those OH can be avoided by using PiP</a:t>
            </a:r>
            <a:br/>
            <a:r>
              <a:t>Because Page table is shared</a:t>
            </a:r>
          </a:p>
        </p:txBody>
      </p:sp>
      <p:sp>
        <p:nvSpPr>
          <p:cNvPr id="335" name="Memory Mapping vs. P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Memory Mapping vs. PiP</a:t>
            </a:r>
          </a:p>
        </p:txBody>
      </p:sp>
      <p:sp>
        <p:nvSpPr>
          <p:cNvPr id="3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9" name="Group"/>
          <p:cNvGrpSpPr/>
          <p:nvPr/>
        </p:nvGrpSpPr>
        <p:grpSpPr>
          <a:xfrm>
            <a:off x="5392988" y="5261874"/>
            <a:ext cx="7307012" cy="3132890"/>
            <a:chOff x="0" y="0"/>
            <a:chExt cx="7307011" cy="3132888"/>
          </a:xfrm>
        </p:grpSpPr>
        <p:pic>
          <p:nvPicPr>
            <p:cNvPr id="337" name="droppedImage.pdf" descr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691" y="0"/>
              <a:ext cx="7056321" cy="3132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8" name="(Xeon/Linux)"/>
            <p:cNvSpPr txBox="1"/>
            <p:nvPr/>
          </p:nvSpPr>
          <p:spPr>
            <a:xfrm>
              <a:off x="0" y="375214"/>
              <a:ext cx="2369363" cy="3948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70000"/>
                </a:lnSpc>
                <a:defRPr sz="2400"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(Xeon/Linux)</a:t>
              </a:r>
            </a:p>
          </p:txBody>
        </p:sp>
      </p:grpSp>
      <p:pic>
        <p:nvPicPr>
          <p:cNvPr id="340" name="PT-share.pdf" descr="PT-shar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952" y="4911714"/>
            <a:ext cx="4394131" cy="4141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LAMMPS with In-Si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LAMMPS with In-Situ</a:t>
            </a:r>
          </a:p>
        </p:txBody>
      </p:sp>
      <p:sp>
        <p:nvSpPr>
          <p:cNvPr id="343" name="Before:  LAMMPS + In-Si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300"/>
            </a:pPr>
            <a:r>
              <a:t>Before:		LAMMPS + In-Situ</a:t>
            </a:r>
          </a:p>
          <a:p>
            <a:pPr lvl="1">
              <a:defRPr sz="3300"/>
            </a:pPr>
            <a:r>
              <a:t>Using POSIX shmem -&gt; 2 Copies</a:t>
            </a:r>
          </a:p>
          <a:p>
            <a:pPr>
              <a:defRPr sz="3300"/>
            </a:pPr>
            <a:r>
              <a:t>After:		LAMMPS + In-Situ (as a PiP task)</a:t>
            </a:r>
          </a:p>
          <a:p>
            <a:pPr lvl="1">
              <a:defRPr sz="3300"/>
            </a:pPr>
            <a:r>
              <a:t>LAMMPS passes a pointer to In-Situ and </a:t>
            </a:r>
            <a:br/>
            <a:r>
              <a:t>In-Situ copies simulation data -&gt; 1 Copy</a:t>
            </a:r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474" y="4686430"/>
            <a:ext cx="9791852" cy="40255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9" name="Group"/>
          <p:cNvGrpSpPr/>
          <p:nvPr/>
        </p:nvGrpSpPr>
        <p:grpSpPr>
          <a:xfrm>
            <a:off x="11017325" y="4876800"/>
            <a:ext cx="749301" cy="3047651"/>
            <a:chOff x="0" y="0"/>
            <a:chExt cx="749300" cy="3047650"/>
          </a:xfrm>
        </p:grpSpPr>
        <p:sp>
          <p:nvSpPr>
            <p:cNvPr id="347" name="Line"/>
            <p:cNvSpPr/>
            <p:nvPr/>
          </p:nvSpPr>
          <p:spPr>
            <a:xfrm flipH="1">
              <a:off x="717549" y="0"/>
              <a:ext cx="1" cy="3047651"/>
            </a:xfrm>
            <a:prstGeom prst="line">
              <a:avLst/>
            </a:prstGeom>
            <a:noFill/>
            <a:ln>
              <a:noFil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48" name="Better"/>
            <p:cNvSpPr txBox="1"/>
            <p:nvPr/>
          </p:nvSpPr>
          <p:spPr>
            <a:xfrm rot="16200000">
              <a:off x="-385583" y="982482"/>
              <a:ext cx="1520466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Charter"/>
                  <a:ea typeface="Charter"/>
                  <a:cs typeface="Charter"/>
                  <a:sym typeface="Charter"/>
                </a:defRPr>
              </a:lvl1pPr>
            </a:lstStyle>
            <a:p>
              <a:pPr/>
              <a:r>
                <a:t>Better</a:t>
              </a:r>
            </a:p>
          </p:txBody>
        </p:sp>
      </p:grpSp>
      <p:graphicFrame>
        <p:nvGraphicFramePr>
          <p:cNvPr id="350" name="Table"/>
          <p:cNvGraphicFramePr/>
          <p:nvPr/>
        </p:nvGraphicFramePr>
        <p:xfrm>
          <a:off x="10122175" y="1837283"/>
          <a:ext cx="2154585" cy="347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357784"/>
              </a:tblGrid>
              <a:tr h="12943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LAMMPS
(OpenMP)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7863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4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In-Situ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Summary</a:t>
            </a:r>
          </a:p>
        </p:txBody>
      </p:sp>
      <p:sp>
        <p:nvSpPr>
          <p:cNvPr id="353" name="PiP provides the 3rd execution model at user-lev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433FF"/>
                </a:solidFill>
              </a:defRPr>
            </a:pPr>
            <a:r>
              <a:t>PiP provides the 3rd execution model at user-level</a:t>
            </a:r>
          </a:p>
          <a:p>
            <a:pPr lvl="1"/>
            <a:r>
              <a:t>Portable (on most Linux compatible OS)</a:t>
            </a:r>
          </a:p>
          <a:p>
            <a:pPr lvl="2"/>
            <a:r>
              <a:rPr b="0">
                <a:latin typeface="Helvetica"/>
                <a:ea typeface="Helvetica"/>
                <a:cs typeface="Helvetica"/>
                <a:sym typeface="Helvetica"/>
              </a:rPr>
              <a:t>dlmopen()</a:t>
            </a:r>
            <a:r>
              <a:t>, PIE, and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clone()</a:t>
            </a:r>
            <a:r>
              <a:t> or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pthread_create()</a:t>
            </a:r>
            <a:r>
              <a:t> </a:t>
            </a:r>
          </a:p>
          <a:p>
            <a:pPr lvl="1"/>
            <a:r>
              <a:t>Practical</a:t>
            </a:r>
          </a:p>
          <a:p>
            <a:pPr lvl="2"/>
            <a:r>
              <a:t>Runs on big machines (K and OFP) in operation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PiP outperforms Memory Mapping Techniques</a:t>
            </a:r>
          </a:p>
          <a:p>
            <a:pPr lvl="1"/>
            <a:r>
              <a:t>Setup cost</a:t>
            </a:r>
          </a:p>
          <a:p>
            <a:pPr lvl="1"/>
            <a:r>
              <a:t>Page fault overhead</a:t>
            </a:r>
          </a:p>
          <a:p>
            <a:pPr lvl="1"/>
            <a:r>
              <a:t>Page table size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PiP Showcases</a:t>
            </a:r>
          </a:p>
          <a:p>
            <a:pPr lvl="1"/>
            <a:r>
              <a:t>PiP-aware MPI — pt2pt,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MPI_Win_allocate_shared()</a:t>
            </a:r>
          </a:p>
          <a:p>
            <a:pPr lvl="1"/>
            <a:r>
              <a:t>MPI+PiP outperforms MPI+OpenMP</a:t>
            </a:r>
          </a:p>
          <a:p>
            <a:pPr lvl="1"/>
            <a:r>
              <a:t>More efficient In-Situ implementation</a:t>
            </a:r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5" name="PiP.pdf" descr="Pi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254000"/>
            <a:ext cx="1121508" cy="121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FAQ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54990">
              <a:defRPr sz="7029"/>
            </a:lvl1pPr>
          </a:lstStyle>
          <a:p>
            <a:pPr/>
            <a:r>
              <a:t>FAQs</a:t>
            </a:r>
          </a:p>
        </p:txBody>
      </p:sp>
      <p:sp>
        <p:nvSpPr>
          <p:cNvPr id="358" name="It is crazy to mix programs, I cannot debu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✓"/>
              <a:defRPr sz="3100">
                <a:solidFill>
                  <a:srgbClr val="FF2600"/>
                </a:solidFill>
              </a:defRPr>
            </a:pPr>
            <a:r>
              <a:t>It is crazy to mix programs, I cannot debug</a:t>
            </a:r>
          </a:p>
          <a:p>
            <a:pPr lvl="1">
              <a:defRPr sz="3100"/>
            </a:pPr>
            <a:r>
              <a:t>Can’t you debug multi-thread programs ?</a:t>
            </a:r>
          </a:p>
          <a:p>
            <a:pPr lvl="1">
              <a:defRPr sz="3100"/>
            </a:pPr>
            <a:r>
              <a:t>Do not mix independent programs. </a:t>
            </a:r>
            <a:br/>
            <a:r>
              <a:t>Mix communicating and/or interacting programs.</a:t>
            </a:r>
          </a:p>
          <a:p>
            <a:pPr>
              <a:buChar char="✓"/>
              <a:defRPr sz="3100">
                <a:solidFill>
                  <a:srgbClr val="FF2600"/>
                </a:solidFill>
              </a:defRPr>
            </a:pPr>
            <a:r>
              <a:t>Is PiP a Programming Model ?</a:t>
            </a:r>
          </a:p>
          <a:p>
            <a:pPr lvl="1">
              <a:buClr>
                <a:srgbClr val="000000"/>
              </a:buClr>
              <a:defRPr sz="3100"/>
            </a:pPr>
            <a:r>
              <a:t>No, it is a execution model</a:t>
            </a:r>
          </a:p>
          <a:p>
            <a:pPr>
              <a:buChar char="✓"/>
              <a:defRPr sz="3100">
                <a:solidFill>
                  <a:srgbClr val="FF2600"/>
                </a:solidFill>
              </a:defRPr>
            </a:pPr>
            <a:r>
              <a:t>If I use huge pages, PiP has no advantage</a:t>
            </a:r>
          </a:p>
          <a:p>
            <a:pPr lvl="1">
              <a:defRPr sz="3100"/>
            </a:pPr>
            <a:r>
              <a:t>PiP can work with huge pages</a:t>
            </a:r>
          </a:p>
          <a:p>
            <a:pPr lvl="1">
              <a:defRPr sz="3100"/>
            </a:pPr>
            <a:r>
              <a:t>Pit falls of using huge pages</a:t>
            </a:r>
          </a:p>
          <a:p>
            <a:pPr lvl="2">
              <a:defRPr sz="2500"/>
            </a:pPr>
            <a:r>
              <a:t>Transparent Huge Pages may hinder execution</a:t>
            </a:r>
          </a:p>
          <a:p>
            <a:pPr lvl="2">
              <a:defRPr sz="2500"/>
            </a:pPr>
            <a:r>
              <a:t>Other huge page techniques require extra programming</a:t>
            </a:r>
          </a:p>
          <a:p>
            <a:pPr lvl="2">
              <a:defRPr sz="2500"/>
            </a:pPr>
            <a:r>
              <a:t>More memory consumption</a:t>
            </a:r>
          </a:p>
          <a:p>
            <a:pPr>
              <a:buChar char="✓"/>
              <a:defRPr sz="3100">
                <a:solidFill>
                  <a:srgbClr val="FF2600"/>
                </a:solidFill>
              </a:defRPr>
            </a:pPr>
            <a:r>
              <a:t>We are already happy with MPI and OpenMP, no need of PiP</a:t>
            </a:r>
          </a:p>
          <a:p>
            <a:pPr lvl="1">
              <a:defRPr sz="3100"/>
            </a:pPr>
            <a:r>
              <a:t>PiP is for people who are not happy with them.</a:t>
            </a:r>
          </a:p>
          <a:p>
            <a:pPr>
              <a:buChar char="✓"/>
              <a:defRPr sz="3100">
                <a:solidFill>
                  <a:srgbClr val="FF2600"/>
                </a:solidFill>
              </a:defRPr>
            </a:pPr>
            <a:r>
              <a:t>PiP+OpenMP works ?</a:t>
            </a:r>
          </a:p>
          <a:p>
            <a:pPr lvl="1">
              <a:defRPr sz="3100"/>
            </a:pPr>
            <a:r>
              <a:t>In PiP Process Mode: </a:t>
            </a:r>
            <a:r>
              <a:rPr>
                <a:solidFill>
                  <a:srgbClr val="0433FF"/>
                </a:solidFill>
              </a:rPr>
              <a:t>YES</a:t>
            </a:r>
            <a:r>
              <a:t>. In Thread Mode, </a:t>
            </a:r>
            <a:r>
              <a:rPr>
                <a:solidFill>
                  <a:srgbClr val="0433FF"/>
                </a:solidFill>
              </a:rPr>
              <a:t>it depends</a:t>
            </a:r>
            <a:r>
              <a:t>.</a:t>
            </a:r>
          </a:p>
        </p:txBody>
      </p:sp>
      <p:sp>
        <p:nvSpPr>
          <p:cNvPr id="3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BSS and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BSS and DATA</a:t>
            </a:r>
          </a:p>
        </p:txBody>
      </p:sp>
      <p:sp>
        <p:nvSpPr>
          <p:cNvPr id="36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75" y="1165967"/>
            <a:ext cx="12876025" cy="2475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map-sample3.pdf" descr="map-sample3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8667" y="3641776"/>
            <a:ext cx="8176242" cy="5400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age Table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Page Table Size</a:t>
            </a:r>
          </a:p>
        </p:txBody>
      </p:sp>
      <p:sp>
        <p:nvSpPr>
          <p:cNvPr id="3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1" name="Group"/>
          <p:cNvGrpSpPr/>
          <p:nvPr/>
        </p:nvGrpSpPr>
        <p:grpSpPr>
          <a:xfrm>
            <a:off x="1643556" y="1574800"/>
            <a:ext cx="7812688" cy="7382951"/>
            <a:chOff x="0" y="0"/>
            <a:chExt cx="7812686" cy="7382950"/>
          </a:xfrm>
        </p:grpSpPr>
        <p:pic>
          <p:nvPicPr>
            <p:cNvPr id="36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812687" cy="3809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8170" y="4148489"/>
              <a:ext cx="7216347" cy="3234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2" name="Sharing 128 MiB/Task"/>
          <p:cNvSpPr txBox="1"/>
          <p:nvPr/>
        </p:nvSpPr>
        <p:spPr>
          <a:xfrm>
            <a:off x="2771653" y="1587499"/>
            <a:ext cx="2450257" cy="4318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Sharing 128 MiB/Task</a:t>
            </a:r>
          </a:p>
        </p:txBody>
      </p:sp>
      <p:sp>
        <p:nvSpPr>
          <p:cNvPr id="373" name="Xeon E5-2650 v2 8×2(×2)…"/>
          <p:cNvSpPr txBox="1"/>
          <p:nvPr/>
        </p:nvSpPr>
        <p:spPr>
          <a:xfrm>
            <a:off x="9591406" y="2717800"/>
            <a:ext cx="2863155" cy="736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400"/>
              </a:lnSpc>
              <a:defRPr sz="1966">
                <a:latin typeface="Times"/>
                <a:ea typeface="Times"/>
                <a:cs typeface="Times"/>
                <a:sym typeface="Times"/>
              </a:defRPr>
            </a:pPr>
            <a:r>
              <a:t>Xeon E5-2650 v2 8×2(×2)</a:t>
            </a:r>
          </a:p>
          <a:p>
            <a:pPr algn="l" defTabSz="457200">
              <a:lnSpc>
                <a:spcPts val="2400"/>
              </a:lnSpc>
              <a:defRPr sz="1966">
                <a:latin typeface="Times"/>
                <a:ea typeface="Times"/>
                <a:cs typeface="Times"/>
                <a:sym typeface="Times"/>
              </a:defRPr>
            </a:pPr>
            <a:r>
              <a:t>2.6GHz 64 GiB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age Fa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Page Fault</a:t>
            </a:r>
          </a:p>
        </p:txBody>
      </p:sp>
      <p:sp>
        <p:nvSpPr>
          <p:cNvPr id="376" name="Sender allocates memory region and set some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Sender allocates memory region and set some values</a:t>
            </a:r>
          </a:p>
          <a:p>
            <a:pPr/>
            <a:r>
              <a:t>Receiver scan the data in the “shared” memory region</a:t>
            </a:r>
          </a:p>
          <a:p>
            <a:pPr lvl="1"/>
            <a:r>
              <a:t>Measure the each access time on the reciever</a:t>
            </a:r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34" y="3399438"/>
            <a:ext cx="9224552" cy="5396669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Xeon E5-2650 v2 8×2(×2) 2.6GHz 64 GiB"/>
          <p:cNvSpPr txBox="1"/>
          <p:nvPr/>
        </p:nvSpPr>
        <p:spPr>
          <a:xfrm>
            <a:off x="7958253" y="9016999"/>
            <a:ext cx="4500447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spcBef>
                <a:spcPts val="1200"/>
              </a:spcBef>
              <a:defRPr sz="1966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Xeon E5-2650 v2 8×2(×2) 2.6GHz 64 GiB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IE and Sta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PIE and Static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720" y="2107087"/>
            <a:ext cx="12479960" cy="4901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ventional Parallel Execution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4662"/>
            </a:lvl1pPr>
          </a:lstStyle>
          <a:p>
            <a:pPr/>
            <a:r>
              <a:t>Conventional Parallel Execution Models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12349195" y="9359900"/>
            <a:ext cx="261530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59" name="Table"/>
          <p:cNvGraphicFramePr/>
          <p:nvPr/>
        </p:nvGraphicFramePr>
        <p:xfrm>
          <a:off x="1016063" y="1574800"/>
          <a:ext cx="10972674" cy="4152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237105"/>
                <a:gridCol w="2388108"/>
                <a:gridCol w="3173730"/>
                <a:gridCol w="3173730"/>
              </a:tblGrid>
              <a:tr h="809625">
                <a:tc gridSpan="2" row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6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Address Space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809625"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Isolated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Shared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433FF"/>
                      </a:solidFill>
                      <a:miter lim="400000"/>
                    </a:lnB>
                  </a:tcPr>
                </a:tc>
              </a:tr>
              <a:tr h="1266825">
                <a:tc row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Variables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Privatized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Multi-Process
(MPI)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433FF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i="1"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Charter Black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433FF"/>
                      </a:solidFill>
                      <a:miter lim="400000"/>
                    </a:lnL>
                    <a:lnR w="50800">
                      <a:solidFill>
                        <a:srgbClr val="0433FF"/>
                      </a:solidFill>
                      <a:miter lim="400000"/>
                    </a:lnR>
                    <a:lnT w="50800">
                      <a:solidFill>
                        <a:srgbClr val="0433FF"/>
                      </a:solidFill>
                      <a:miter lim="400000"/>
                    </a:lnT>
                    <a:lnB w="50800">
                      <a:solidFill>
                        <a:srgbClr val="0433FF"/>
                      </a:solidFill>
                      <a:miter lim="400000"/>
                    </a:lnB>
                  </a:tcPr>
                </a:tc>
              </a:tr>
              <a:tr h="1266825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Shared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i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N/A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Multi-Thread
(OpenMP)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433FF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160" name="Group"/>
          <p:cNvSpPr txBox="1"/>
          <p:nvPr/>
        </p:nvSpPr>
        <p:spPr>
          <a:xfrm>
            <a:off x="2455146" y="5975349"/>
            <a:ext cx="8069108" cy="28067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79400" indent="-2286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Pros</a:t>
            </a:r>
          </a:p>
          <a:p>
            <a:pPr lvl="1" marL="596900" indent="-2921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Multi-Process:	Privatized variables</a:t>
            </a:r>
          </a:p>
          <a:p>
            <a:pPr lvl="1" marL="596900" indent="-2921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Multi-Thread:	Easy to exchange data</a:t>
            </a:r>
          </a:p>
          <a:p>
            <a:pPr marL="279400" indent="-228600" algn="l">
              <a:buSzPct val="99000"/>
              <a:buChar char="•"/>
              <a:defRPr b="1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Cons</a:t>
            </a:r>
          </a:p>
          <a:p>
            <a:pPr lvl="1" marL="596900" indent="-292100" algn="l">
              <a:buSzPct val="99000"/>
              <a:buChar char="•"/>
              <a:defRPr b="1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Multi-Process:	Hard to exchange data</a:t>
            </a:r>
          </a:p>
          <a:p>
            <a:pPr lvl="1" marL="596900" indent="-292100" algn="l">
              <a:buSzPct val="99000"/>
              <a:buChar char="•"/>
              <a:defRPr b="1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Multi-Thread:	Locks on shared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roup"/>
          <p:cNvSpPr txBox="1"/>
          <p:nvPr/>
        </p:nvSpPr>
        <p:spPr>
          <a:xfrm>
            <a:off x="2455146" y="5975349"/>
            <a:ext cx="8069108" cy="28067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79400" indent="-2286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Pros</a:t>
            </a:r>
          </a:p>
          <a:p>
            <a:pPr lvl="1" marL="596900" indent="-2921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Multi-Process:	Privatized variables</a:t>
            </a:r>
          </a:p>
          <a:p>
            <a:pPr lvl="1" marL="596900" indent="-2921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Multi-Thread:	Easy to exchange data</a:t>
            </a:r>
          </a:p>
          <a:p>
            <a:pPr marL="279400" indent="-228600" algn="l">
              <a:buSzPct val="99000"/>
              <a:buChar char="•"/>
              <a:defRPr b="1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Cons</a:t>
            </a:r>
          </a:p>
          <a:p>
            <a:pPr lvl="1" marL="596900" indent="-292100" algn="l">
              <a:buSzPct val="99000"/>
              <a:buChar char="•"/>
              <a:defRPr b="1" strike="sngStrike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Multi-Process:	Hard to exchange data</a:t>
            </a:r>
          </a:p>
          <a:p>
            <a:pPr lvl="1" marL="596900" indent="-292100" algn="l">
              <a:buSzPct val="99000"/>
              <a:buChar char="•"/>
              <a:defRPr b="1" strike="sngStrike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Multi-Thread:	Locks on shared variables</a:t>
            </a:r>
          </a:p>
        </p:txBody>
      </p:sp>
      <p:sp>
        <p:nvSpPr>
          <p:cNvPr id="163" name="Take the best of two worl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734"/>
            </a:lvl1pPr>
          </a:lstStyle>
          <a:p>
            <a:pPr/>
            <a:r>
              <a:t>Take the best of two worlds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2349195" y="9359900"/>
            <a:ext cx="261530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65" name="Table"/>
          <p:cNvGraphicFramePr/>
          <p:nvPr/>
        </p:nvGraphicFramePr>
        <p:xfrm>
          <a:off x="1016063" y="1574800"/>
          <a:ext cx="10972674" cy="4152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237105"/>
                <a:gridCol w="2388108"/>
                <a:gridCol w="3173730"/>
                <a:gridCol w="3173730"/>
              </a:tblGrid>
              <a:tr h="809625">
                <a:tc gridSpan="2" row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6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Address Space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809625"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Isolated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Shared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433FF"/>
                      </a:solidFill>
                      <a:miter lim="400000"/>
                    </a:lnB>
                  </a:tcPr>
                </a:tc>
              </a:tr>
              <a:tr h="1266825">
                <a:tc row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Variables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Privatized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Multi-Process
(MPI)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433FF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i="1"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Charter Black"/>
                        </a:rPr>
                        <a:t>3rd Exec. Model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433FF"/>
                      </a:solidFill>
                      <a:miter lim="400000"/>
                    </a:lnL>
                    <a:lnR w="50800">
                      <a:solidFill>
                        <a:srgbClr val="0433FF"/>
                      </a:solidFill>
                      <a:miter lim="400000"/>
                    </a:lnR>
                    <a:lnT w="50800">
                      <a:solidFill>
                        <a:srgbClr val="0433FF"/>
                      </a:solidFill>
                      <a:miter lim="400000"/>
                    </a:lnT>
                    <a:lnB w="50800">
                      <a:solidFill>
                        <a:srgbClr val="0433FF"/>
                      </a:solidFill>
                      <a:miter lim="400000"/>
                    </a:lnB>
                  </a:tcPr>
                </a:tc>
              </a:tr>
              <a:tr h="1266825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Shared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i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N/A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Multi-Thread
(OpenMP)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433FF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166" name="3rd Model"/>
          <p:cNvSpPr txBox="1"/>
          <p:nvPr/>
        </p:nvSpPr>
        <p:spPr>
          <a:xfrm>
            <a:off x="2556746" y="6515099"/>
            <a:ext cx="2965624" cy="774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292100" algn="l">
              <a:buSzPct val="99000"/>
              <a:buChar char="•"/>
              <a:defRPr b="1" sz="2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</a:p>
          <a:p>
            <a:pPr marL="342899" indent="-292099" algn="l">
              <a:buSzPct val="99000"/>
              <a:buChar char="•"/>
              <a:defRPr b="1" sz="3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3rd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roup"/>
          <p:cNvSpPr txBox="1"/>
          <p:nvPr/>
        </p:nvSpPr>
        <p:spPr>
          <a:xfrm>
            <a:off x="2455146" y="5975349"/>
            <a:ext cx="8069108" cy="28067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79400" indent="-2286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Pros</a:t>
            </a:r>
          </a:p>
          <a:p>
            <a:pPr lvl="1" marL="596900" indent="-2921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Multi-Process:	Privatized variables</a:t>
            </a:r>
          </a:p>
          <a:p>
            <a:pPr lvl="1" marL="596900" indent="-292100" algn="l">
              <a:buSzPct val="99000"/>
              <a:buChar char="•"/>
              <a:defRPr b="1" sz="2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Multi-Thread:	Easy to exchange data</a:t>
            </a:r>
          </a:p>
          <a:p>
            <a:pPr marL="279400" indent="-228600" algn="l">
              <a:buSzPct val="99000"/>
              <a:buChar char="•"/>
              <a:defRPr b="1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Cons</a:t>
            </a:r>
          </a:p>
          <a:p>
            <a:pPr lvl="1" marL="596900" indent="-292100" algn="l">
              <a:buSzPct val="99000"/>
              <a:buChar char="•"/>
              <a:defRPr b="1" strike="sngStrike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Multi-Process:	Hard to exchange data</a:t>
            </a:r>
          </a:p>
          <a:p>
            <a:pPr lvl="1" marL="596900" indent="-292100" algn="l">
              <a:buSzPct val="99000"/>
              <a:buChar char="•"/>
              <a:defRPr b="1" strike="sngStrike" sz="2900">
                <a:solidFill>
                  <a:srgbClr val="FF2600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Multi-Thread:	Locks on shared variables</a:t>
            </a:r>
          </a:p>
        </p:txBody>
      </p:sp>
      <p:sp>
        <p:nvSpPr>
          <p:cNvPr id="169" name="Take the best of two worl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734"/>
            </a:lvl1pPr>
          </a:lstStyle>
          <a:p>
            <a:pPr/>
            <a:r>
              <a:t>Take the best of two worlds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12349195" y="9359900"/>
            <a:ext cx="261530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1" name="Table"/>
          <p:cNvGraphicFramePr/>
          <p:nvPr/>
        </p:nvGraphicFramePr>
        <p:xfrm>
          <a:off x="1016063" y="1574800"/>
          <a:ext cx="10972674" cy="4152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237105"/>
                <a:gridCol w="2388108"/>
                <a:gridCol w="3173730"/>
                <a:gridCol w="3173730"/>
              </a:tblGrid>
              <a:tr h="809625">
                <a:tc gridSpan="2" row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1" sz="3600">
                          <a:latin typeface="Charter"/>
                          <a:ea typeface="Charter"/>
                          <a:cs typeface="Charter"/>
                          <a:sym typeface="Charte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Address Space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809625"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Isolated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Shared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433FF"/>
                      </a:solidFill>
                      <a:miter lim="400000"/>
                    </a:lnB>
                  </a:tcPr>
                </a:tc>
              </a:tr>
              <a:tr h="1266825">
                <a:tc row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Variables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Privatized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Multi-Process
(MPI)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433FF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i="1"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Charter Black"/>
                        </a:rPr>
                        <a:t>3rd Exec. Model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433FF"/>
                      </a:solidFill>
                      <a:miter lim="400000"/>
                    </a:lnL>
                    <a:lnR w="50800">
                      <a:solidFill>
                        <a:srgbClr val="0433FF"/>
                      </a:solidFill>
                      <a:miter lim="400000"/>
                    </a:lnR>
                    <a:lnT w="50800">
                      <a:solidFill>
                        <a:srgbClr val="0433FF"/>
                      </a:solidFill>
                      <a:miter lim="400000"/>
                    </a:lnT>
                    <a:lnB w="50800">
                      <a:solidFill>
                        <a:srgbClr val="0433FF"/>
                      </a:solidFill>
                      <a:miter lim="400000"/>
                    </a:lnB>
                  </a:tcPr>
                </a:tc>
              </a:tr>
              <a:tr h="1266825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Shared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i="1" sz="3600"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N/A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solidFill>
                            <a:srgbClr val="FF2600"/>
                          </a:solidFill>
                          <a:latin typeface="Charter"/>
                          <a:ea typeface="Charter"/>
                          <a:cs typeface="Charter"/>
                          <a:sym typeface="Charter"/>
                        </a:rPr>
                        <a:t>Multi-Thread
(OpenMP)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433FF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172" name="3rd Model"/>
          <p:cNvSpPr txBox="1"/>
          <p:nvPr/>
        </p:nvSpPr>
        <p:spPr>
          <a:xfrm>
            <a:off x="2556746" y="6515099"/>
            <a:ext cx="2965624" cy="774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292100" algn="l">
              <a:buSzPct val="99000"/>
              <a:buChar char="•"/>
              <a:defRPr b="1" sz="2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</a:p>
          <a:p>
            <a:pPr marL="342899" indent="-292099" algn="l">
              <a:buSzPct val="99000"/>
              <a:buChar char="•"/>
              <a:defRPr b="1" sz="3900">
                <a:solidFill>
                  <a:srgbClr val="0433FF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3rd Model</a:t>
            </a:r>
          </a:p>
        </p:txBody>
      </p:sp>
      <p:sp>
        <p:nvSpPr>
          <p:cNvPr id="173" name="Variables and Data are SHARABLE"/>
          <p:cNvSpPr txBox="1"/>
          <p:nvPr/>
        </p:nvSpPr>
        <p:spPr>
          <a:xfrm>
            <a:off x="1555241" y="7854949"/>
            <a:ext cx="9907018" cy="86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1000"/>
              </a:spcBef>
              <a:defRPr b="1" i="1" sz="4900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r>
              <a:t>Variables and Data are SHARABLE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3rd Model Implem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586"/>
            </a:lvl1pPr>
          </a:lstStyle>
          <a:p>
            <a:pPr/>
            <a:r>
              <a:t>3rd Model Implementations</a:t>
            </a:r>
          </a:p>
        </p:txBody>
      </p:sp>
      <p:sp>
        <p:nvSpPr>
          <p:cNvPr id="176" name="Two Approach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Approaches</a:t>
            </a:r>
          </a:p>
          <a:p>
            <a:pPr lvl="1"/>
            <a:r>
              <a:t>Process Approach</a:t>
            </a:r>
          </a:p>
          <a:p>
            <a:pPr lvl="2"/>
            <a:r>
              <a:rPr>
                <a:solidFill>
                  <a:srgbClr val="0433FF"/>
                </a:solidFill>
              </a:rPr>
              <a:t>SMARTMAP</a:t>
            </a:r>
            <a:r>
              <a:t> (SNL)		Kitten OS</a:t>
            </a:r>
          </a:p>
          <a:p>
            <a:pPr lvl="2"/>
            <a:r>
              <a:rPr>
                <a:solidFill>
                  <a:srgbClr val="0433FF"/>
                </a:solidFill>
              </a:rPr>
              <a:t>PVAS</a:t>
            </a:r>
            <a:r>
              <a:t> (Riken)				Patched Linux</a:t>
            </a:r>
          </a:p>
          <a:p>
            <a:pPr lvl="1"/>
            <a:r>
              <a:t>Thread Approach</a:t>
            </a:r>
          </a:p>
          <a:p>
            <a:pPr lvl="2"/>
            <a:r>
              <a:rPr>
                <a:solidFill>
                  <a:srgbClr val="0433FF"/>
                </a:solidFill>
              </a:rPr>
              <a:t>MPC</a:t>
            </a:r>
            <a:r>
              <a:t> (CEA)					Compiler</a:t>
            </a:r>
          </a:p>
          <a:p>
            <a:pPr lvl="1"/>
          </a:p>
          <a:p>
            <a:pPr/>
            <a:r>
              <a:t>None of them is portable nor practical</a:t>
            </a:r>
          </a:p>
          <a:p>
            <a:pPr/>
          </a:p>
          <a:p>
            <a:pPr/>
            <a:r>
              <a:t>Our Goal:</a:t>
            </a:r>
          </a:p>
          <a:p>
            <a:pPr lvl="1">
              <a:defRPr sz="4600" u="sng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pPr>
            <a:r>
              <a:t>Can we implement it at user-level ?</a:t>
            </a:r>
          </a:p>
          <a:p>
            <a:pPr lvl="2">
              <a:defRPr sz="4600" u="sng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pPr>
            <a:r>
              <a:t>more portable and practical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12349195" y="9359900"/>
            <a:ext cx="261530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cess-in-Process (PiP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Process-in-Process (PiP)</a:t>
            </a:r>
          </a:p>
        </p:txBody>
      </p:sp>
      <p:sp>
        <p:nvSpPr>
          <p:cNvPr id="180" name="User-Level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User-Level Implementation</a:t>
            </a:r>
          </a:p>
          <a:p>
            <a:pPr/>
            <a:r>
              <a:t>3 Technical Elements</a:t>
            </a:r>
          </a:p>
          <a:p>
            <a:pPr lvl="1" marL="1270000" indent="-508000">
              <a:buSzPct val="100000"/>
              <a:buAutoNum type="arabicPeriod" startAt="1"/>
            </a:pPr>
            <a:r>
              <a:rPr b="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dlmopen()</a:t>
            </a:r>
            <a:r>
              <a:t> - not dlopen()</a:t>
            </a:r>
          </a:p>
          <a:p>
            <a:pPr lvl="2"/>
            <a:r>
              <a:t>creates a new (symbol) name space for linking</a:t>
            </a:r>
          </a:p>
          <a:p>
            <a:pPr lvl="2"/>
            <a:r>
              <a:t>can privatize statically allocated variables</a:t>
            </a:r>
          </a:p>
          <a:p>
            <a:pPr lvl="1" marL="1270000" indent="-508000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433FF"/>
                </a:solidFill>
              </a:defRPr>
            </a:pPr>
            <a:r>
              <a:t>Position Independent Executable (PIE)</a:t>
            </a:r>
          </a:p>
          <a:p>
            <a:pPr lvl="2"/>
            <a:r>
              <a:t>can load multiple programs in the same </a:t>
            </a:r>
            <a:br/>
            <a:r>
              <a:t>virtual address space</a:t>
            </a:r>
          </a:p>
          <a:p>
            <a:pPr lvl="1" marL="1270000" indent="-508000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433FF"/>
                </a:solidFill>
              </a:defRPr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clone()</a:t>
            </a:r>
            <a:r>
              <a:t> </a:t>
            </a:r>
            <a:r>
              <a:rPr>
                <a:solidFill>
                  <a:srgbClr val="000000"/>
                </a:solidFill>
              </a:rPr>
              <a:t>or</a:t>
            </a:r>
            <a:r>
              <a:t>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pthread_create()</a:t>
            </a:r>
          </a:p>
          <a:p>
            <a:pPr lvl="2"/>
            <a:r>
              <a:t>creates kernel threads to run on the same </a:t>
            </a:r>
            <a:br/>
            <a:r>
              <a:t>virtual address space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PiP has only 3K LOC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349195" y="9359900"/>
            <a:ext cx="261530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/proc/*/maps Example of P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defRPr sz="7029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/proc/*/maps</a:t>
            </a:r>
            <a:r>
              <a:t> Example of PiP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349195" y="9359900"/>
            <a:ext cx="261530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map-sample3.pdf" descr="map-sample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1701800"/>
            <a:ext cx="11113259" cy="734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penMP, MPI and P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029"/>
            </a:lvl1pPr>
          </a:lstStyle>
          <a:p>
            <a:pPr/>
            <a:r>
              <a:t>OpenMP, MPI and PiP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349195" y="9359900"/>
            <a:ext cx="261530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OpenMP…"/>
          <p:cNvSpPr txBox="1"/>
          <p:nvPr/>
        </p:nvSpPr>
        <p:spPr>
          <a:xfrm>
            <a:off x="262747" y="1460499"/>
            <a:ext cx="3918464" cy="4699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OpenMP</a:t>
            </a:r>
            <a:endParaRPr b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int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int tid, seed, i;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1"/>
              <a:t>srand(1)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#pragma omp parallel …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seed = 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tid = omp_get_thread_num();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 ( i=0; i&lt;3; i++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#pragma omp barrier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printf( "&lt;%d&gt; %d : %d\n", tid,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		</a:t>
            </a:r>
            <a:r>
              <a:rPr b="1"/>
              <a:t>rand(), rand_r(&amp;seed)</a:t>
            </a:r>
            <a:r>
              <a:t> );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return 0;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190" name="MPI…"/>
          <p:cNvSpPr txBox="1"/>
          <p:nvPr/>
        </p:nvSpPr>
        <p:spPr>
          <a:xfrm>
            <a:off x="4309673" y="1460499"/>
            <a:ext cx="3918464" cy="4089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MPI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int main( …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int i, rank, seed = 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MPI_Init( …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MPI_Comm_rank( …, &amp;rank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1"/>
              <a:t>srand(1)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for ( i=0; i&lt;3; i++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MPI_Barrier( …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  printf( "&lt;%d&gt; %d : %d\n", rank, </a:t>
            </a:r>
          </a:p>
          <a:p>
            <a:pPr lvl="3" indent="68580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rand(), rand_r(&amp;seed)</a:t>
            </a:r>
            <a:r>
              <a:t> );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MPI_Finalize();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  return 0;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191" name="PiP…"/>
          <p:cNvSpPr txBox="1"/>
          <p:nvPr/>
        </p:nvSpPr>
        <p:spPr>
          <a:xfrm>
            <a:off x="8356600" y="1460500"/>
            <a:ext cx="4486051" cy="7721601"/>
          </a:xfrm>
          <a:prstGeom prst="rect">
            <a:avLst/>
          </a:prstGeom>
          <a:ln w="25400">
            <a:solidFill>
              <a:srgbClr val="000000">
                <a:alpha val="4908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PiP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pthread_barrier_t barrier, *barrp;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int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int i, pipid, seed = 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pip_init( &amp;pipid, …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if ( pipid == 0 )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pthread_barrier_init( &amp;barrier, </a:t>
            </a:r>
            <a:endParaRPr b="1"/>
          </a:p>
          <a:p>
            <a:pPr lvl="5" indent="114300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NULL, ntasks 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pip_export( &amp;barrier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barrp = &amp;barrier;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} else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do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pip_import( 0, (void**) &amp;barrp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} while( barrp == NULL );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1"/>
              <a:t>srand(1)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for ( i=0; i&lt;3; i++ 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pthread_barrier_wait( barrp 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printf( "&lt;%d&gt; %d : %d\n", pipid, </a:t>
            </a:r>
          </a:p>
          <a:p>
            <a:pPr lvl="2" indent="45720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rand(), rand_r(&amp;seed)</a:t>
            </a:r>
            <a:r>
              <a:t>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pip_fin()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return 0;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harter Black"/>
        <a:ea typeface="Charter Black"/>
        <a:cs typeface="Charter Black"/>
      </a:majorFont>
      <a:minorFont>
        <a:latin typeface="ヒラギノ角ゴ Pro W3"/>
        <a:ea typeface="ヒラギノ角ゴ Pro W3"/>
        <a:cs typeface="ヒラギノ角ゴ Pro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harter Black"/>
        <a:ea typeface="Charter Black"/>
        <a:cs typeface="Charter Black"/>
      </a:majorFont>
      <a:minorFont>
        <a:latin typeface="ヒラギノ角ゴ Pro W3"/>
        <a:ea typeface="ヒラギノ角ゴ Pro W3"/>
        <a:cs typeface="ヒラギノ角ゴ Pro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