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574" r:id="rId2"/>
    <p:sldId id="264" r:id="rId3"/>
    <p:sldId id="575" r:id="rId4"/>
    <p:sldId id="576" r:id="rId5"/>
    <p:sldId id="577" r:id="rId6"/>
    <p:sldId id="578" r:id="rId7"/>
    <p:sldId id="580" r:id="rId8"/>
    <p:sldId id="581" r:id="rId9"/>
    <p:sldId id="579" r:id="rId10"/>
    <p:sldId id="582" r:id="rId11"/>
    <p:sldId id="583" r:id="rId12"/>
    <p:sldId id="584" r:id="rId13"/>
    <p:sldId id="585" r:id="rId14"/>
    <p:sldId id="586" r:id="rId15"/>
    <p:sldId id="587" r:id="rId16"/>
    <p:sldId id="588" r:id="rId17"/>
    <p:sldId id="589" r:id="rId18"/>
    <p:sldId id="590" r:id="rId19"/>
    <p:sldId id="591" r:id="rId20"/>
    <p:sldId id="59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44"/>
    <a:srgbClr val="DE7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06"/>
    <p:restoredTop sz="86446" autoAdjust="0"/>
  </p:normalViewPr>
  <p:slideViewPr>
    <p:cSldViewPr>
      <p:cViewPr>
        <p:scale>
          <a:sx n="237" d="100"/>
          <a:sy n="237" d="100"/>
        </p:scale>
        <p:origin x="1648" y="144"/>
      </p:cViewPr>
      <p:guideLst>
        <p:guide orient="horz" pos="3648"/>
        <p:guide pos="2880"/>
      </p:guideLst>
    </p:cSldViewPr>
  </p:slideViewPr>
  <p:outlineViewPr>
    <p:cViewPr>
      <p:scale>
        <a:sx n="33" d="100"/>
        <a:sy n="33" d="100"/>
      </p:scale>
      <p:origin x="0" y="-6246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5216"/>
    </p:cViewPr>
  </p:sorterViewPr>
  <p:notesViewPr>
    <p:cSldViewPr>
      <p:cViewPr varScale="1">
        <p:scale>
          <a:sx n="88" d="100"/>
          <a:sy n="88" d="100"/>
        </p:scale>
        <p:origin x="-36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B0C5C-528F-9041-BF7E-8E99BBB2247B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CBE11-C356-8A42-A960-1852E18E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D4844-81F1-446A-97B8-54AB0D050AA8}" type="datetimeFigureOut">
              <a:rPr lang="en-US" smtClean="0"/>
              <a:pPr/>
              <a:t>11/24/18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541E-15DA-4669-9121-E1091DE0D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F541E-15DA-4669-9121-E1091DE0D74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4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0" y="6324600"/>
            <a:ext cx="9144000" cy="530225"/>
            <a:chOff x="0" y="6324600"/>
            <a:chExt cx="9144000" cy="530225"/>
          </a:xfrm>
        </p:grpSpPr>
        <p:pic>
          <p:nvPicPr>
            <p:cNvPr id="1032" name="Picture 5" descr="slide footer_blue_646.jp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6324600"/>
              <a:ext cx="9144000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Isosceles Triangle 8"/>
            <p:cNvSpPr/>
            <p:nvPr userDrawn="1"/>
          </p:nvSpPr>
          <p:spPr bwMode="auto">
            <a:xfrm>
              <a:off x="152400" y="6477000"/>
              <a:ext cx="304800" cy="3048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bg2">
              <a:lumMod val="1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bg2">
              <a:lumMod val="1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bg2">
              <a:lumMod val="1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laji@anl.gov" TargetMode="External"/><Relationship Id="rId2" Type="http://schemas.openxmlformats.org/officeDocument/2006/relationships/hyperlink" Target="mailto:gcongiu@anl.gov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38" y="1447800"/>
            <a:ext cx="6786562" cy="16764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Evaluating the Impact of High-Bandwidth Memory on MPI Communications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2667000" y="3581400"/>
            <a:ext cx="396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 sz="18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Giuseppe </a:t>
            </a:r>
            <a:r>
              <a:rPr lang="en-US" sz="1600" i="1" dirty="0" err="1">
                <a:solidFill>
                  <a:schemeClr val="tx2">
                    <a:lumMod val="75000"/>
                  </a:schemeClr>
                </a:solidFill>
              </a:rPr>
              <a:t>Congiu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gcongiu@anl.gov</a:t>
            </a:r>
            <a:endParaRPr lang="en-US" sz="1600" i="1" dirty="0">
              <a:solidFill>
                <a:srgbClr val="00B050"/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i="1" dirty="0">
                <a:solidFill>
                  <a:schemeClr val="tx2">
                    <a:lumMod val="75000"/>
                  </a:schemeClr>
                </a:solidFill>
              </a:rPr>
              <a:t>Pavan Balaji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hlinkClick r:id="rId3"/>
              </a:rPr>
              <a:t>balaji@anl.gov</a:t>
            </a:r>
            <a:endParaRPr lang="en-US" sz="1600" i="1" dirty="0">
              <a:solidFill>
                <a:schemeClr val="tx2">
                  <a:lumMod val="75000"/>
                </a:schemeClr>
              </a:solidFill>
            </a:endParaRPr>
          </a:p>
          <a:p>
            <a:pPr algn="ctr">
              <a:spcBef>
                <a:spcPts val="0"/>
              </a:spcBef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Mathematics and Computer Science Division</a:t>
            </a:r>
          </a:p>
          <a:p>
            <a:pPr algn="ctr">
              <a:spcBef>
                <a:spcPts val="0"/>
              </a:spcBef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Argonne National Laboratory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04800" y="2206625"/>
            <a:ext cx="8534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9579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7AB9-7FAE-D846-AB69-CE403E2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Aggregated Memory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831A-E6E1-8A47-A9AD-04F28F7C0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4343400" cy="5181600"/>
          </a:xfrm>
        </p:spPr>
        <p:txBody>
          <a:bodyPr/>
          <a:lstStyle/>
          <a:p>
            <a:r>
              <a:rPr lang="en-US" dirty="0"/>
              <a:t>Testbed</a:t>
            </a:r>
          </a:p>
          <a:p>
            <a:pPr lvl="1"/>
            <a:r>
              <a:rPr lang="en-US" dirty="0"/>
              <a:t>KNL Node on JLSE cluster</a:t>
            </a:r>
          </a:p>
          <a:p>
            <a:pPr lvl="1"/>
            <a:r>
              <a:rPr lang="en-US" dirty="0"/>
              <a:t>KNL-7210</a:t>
            </a:r>
          </a:p>
          <a:p>
            <a:pPr lvl="2"/>
            <a:r>
              <a:rPr lang="en-US" dirty="0"/>
              <a:t>Cores: 64 (Quadrant)</a:t>
            </a:r>
          </a:p>
          <a:p>
            <a:pPr lvl="2"/>
            <a:r>
              <a:rPr lang="en-US" dirty="0"/>
              <a:t>DRAM: 192 GB</a:t>
            </a:r>
          </a:p>
          <a:p>
            <a:pPr lvl="2"/>
            <a:r>
              <a:rPr lang="en-US" dirty="0"/>
              <a:t>MCDRAM: 16 GB (Flat)</a:t>
            </a:r>
          </a:p>
          <a:p>
            <a:r>
              <a:rPr lang="en-US" dirty="0"/>
              <a:t>Microbenchmark</a:t>
            </a:r>
          </a:p>
          <a:p>
            <a:pPr lvl="1"/>
            <a:r>
              <a:rPr lang="en-US" dirty="0"/>
              <a:t>STREAM Copy</a:t>
            </a:r>
          </a:p>
          <a:p>
            <a:pPr lvl="2"/>
            <a:r>
              <a:rPr lang="en-US" dirty="0"/>
              <a:t>Load </a:t>
            </a:r>
            <a:r>
              <a:rPr lang="en-US" i="1" dirty="0"/>
              <a:t>Elem/Thread</a:t>
            </a:r>
            <a:r>
              <a:rPr lang="en-US" dirty="0"/>
              <a:t> (double) from </a:t>
            </a:r>
            <a:r>
              <a:rPr lang="en-US" dirty="0" err="1"/>
              <a:t>var</a:t>
            </a:r>
            <a:r>
              <a:rPr lang="en-US" dirty="0"/>
              <a:t> A</a:t>
            </a:r>
          </a:p>
          <a:p>
            <a:pPr lvl="2"/>
            <a:r>
              <a:rPr lang="en-US" dirty="0"/>
              <a:t>Store </a:t>
            </a:r>
            <a:r>
              <a:rPr lang="en-US" i="1" dirty="0"/>
              <a:t>Elem/Thread</a:t>
            </a:r>
            <a:r>
              <a:rPr lang="en-US" dirty="0"/>
              <a:t> into </a:t>
            </a:r>
            <a:r>
              <a:rPr lang="en-US" dirty="0" err="1"/>
              <a:t>var</a:t>
            </a:r>
            <a:r>
              <a:rPr lang="en-US" dirty="0"/>
              <a:t> B</a:t>
            </a:r>
          </a:p>
          <a:p>
            <a:pPr lvl="2"/>
            <a:r>
              <a:rPr lang="en-US" dirty="0"/>
              <a:t>Use increasing number of OpenMP threads (T)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621CB-EE98-2E47-BEA6-AC5201710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23823-440E-5741-ADC7-39E3F3B0A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AF296F-8891-B242-A96C-8BD43207E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726" y="914400"/>
            <a:ext cx="3505200" cy="2630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8F59B3-3FB0-4648-84AD-40F4F38FC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50" y="3733800"/>
            <a:ext cx="3553431" cy="266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7BC30D-3755-E243-BFEF-5551D01633D3}"/>
              </a:ext>
            </a:extLst>
          </p:cNvPr>
          <p:cNvSpPr txBox="1"/>
          <p:nvPr/>
        </p:nvSpPr>
        <p:spPr>
          <a:xfrm>
            <a:off x="6788949" y="3470141"/>
            <a:ext cx="63671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212C2-5CDE-0F4F-A6E4-9DDE0D3579D0}"/>
              </a:ext>
            </a:extLst>
          </p:cNvPr>
          <p:cNvSpPr txBox="1"/>
          <p:nvPr/>
        </p:nvSpPr>
        <p:spPr>
          <a:xfrm>
            <a:off x="6438784" y="6352401"/>
            <a:ext cx="8755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MCDRAM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E9A761-9C13-4E49-8450-A0AFB17C029F}"/>
              </a:ext>
            </a:extLst>
          </p:cNvPr>
          <p:cNvSpPr/>
          <p:nvPr/>
        </p:nvSpPr>
        <p:spPr bwMode="auto">
          <a:xfrm>
            <a:off x="8340806" y="3833854"/>
            <a:ext cx="228600" cy="239486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FD01FC-B7FD-0C4F-AC5B-75941E95A888}"/>
              </a:ext>
            </a:extLst>
          </p:cNvPr>
          <p:cNvSpPr/>
          <p:nvPr/>
        </p:nvSpPr>
        <p:spPr bwMode="auto">
          <a:xfrm>
            <a:off x="8340806" y="990600"/>
            <a:ext cx="228600" cy="239486"/>
          </a:xfrm>
          <a:prstGeom prst="ellipse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A7A37B9-EF79-454B-A8FD-56CCB2C70386}"/>
              </a:ext>
            </a:extLst>
          </p:cNvPr>
          <p:cNvCxnSpPr>
            <a:stCxn id="14" idx="6"/>
            <a:endCxn id="13" idx="6"/>
          </p:cNvCxnSpPr>
          <p:nvPr/>
        </p:nvCxnSpPr>
        <p:spPr bwMode="auto">
          <a:xfrm>
            <a:off x="8569406" y="1110343"/>
            <a:ext cx="12700" cy="2843254"/>
          </a:xfrm>
          <a:prstGeom prst="bentConnector3">
            <a:avLst>
              <a:gd name="adj1" fmla="val 207326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2AC637C-BC3C-7245-B294-C88DE338BDD3}"/>
              </a:ext>
            </a:extLst>
          </p:cNvPr>
          <p:cNvSpPr/>
          <p:nvPr/>
        </p:nvSpPr>
        <p:spPr bwMode="auto">
          <a:xfrm>
            <a:off x="5673806" y="5094514"/>
            <a:ext cx="228600" cy="239486"/>
          </a:xfrm>
          <a:prstGeom prst="ellipse">
            <a:avLst/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05D9961-DF49-1045-AB5E-CC2F30003FFB}"/>
              </a:ext>
            </a:extLst>
          </p:cNvPr>
          <p:cNvSpPr/>
          <p:nvPr/>
        </p:nvSpPr>
        <p:spPr bwMode="auto">
          <a:xfrm>
            <a:off x="5673806" y="1260660"/>
            <a:ext cx="228600" cy="239486"/>
          </a:xfrm>
          <a:prstGeom prst="ellipse">
            <a:avLst/>
          </a:prstGeom>
          <a:noFill/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CF6240B-F58C-7B48-A136-F2C669A6C4D5}"/>
              </a:ext>
            </a:extLst>
          </p:cNvPr>
          <p:cNvCxnSpPr>
            <a:cxnSpLocks/>
            <a:stCxn id="20" idx="2"/>
            <a:endCxn id="19" idx="2"/>
          </p:cNvCxnSpPr>
          <p:nvPr/>
        </p:nvCxnSpPr>
        <p:spPr bwMode="auto">
          <a:xfrm rot="10800000" flipV="1">
            <a:off x="5673806" y="1380403"/>
            <a:ext cx="12700" cy="3833854"/>
          </a:xfrm>
          <a:prstGeom prst="bentConnector3">
            <a:avLst>
              <a:gd name="adj1" fmla="val 4759276"/>
            </a:avLst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55637AC-2219-3940-B7FD-046995024C5F}"/>
              </a:ext>
            </a:extLst>
          </p:cNvPr>
          <p:cNvSpPr/>
          <p:nvPr/>
        </p:nvSpPr>
        <p:spPr bwMode="auto">
          <a:xfrm>
            <a:off x="5673806" y="5867400"/>
            <a:ext cx="228600" cy="239486"/>
          </a:xfrm>
          <a:prstGeom prst="ellipse">
            <a:avLst/>
          </a:prstGeom>
          <a:noFill/>
          <a:ln w="158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7BB7C4-7D0C-8740-86A3-EB53BB076BE8}"/>
              </a:ext>
            </a:extLst>
          </p:cNvPr>
          <p:cNvSpPr/>
          <p:nvPr/>
        </p:nvSpPr>
        <p:spPr bwMode="auto">
          <a:xfrm>
            <a:off x="5673806" y="2971800"/>
            <a:ext cx="228600" cy="239486"/>
          </a:xfrm>
          <a:prstGeom prst="ellipse">
            <a:avLst/>
          </a:prstGeom>
          <a:noFill/>
          <a:ln w="158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BCC6E72-AB4E-6C43-966C-9397D946081C}"/>
              </a:ext>
            </a:extLst>
          </p:cNvPr>
          <p:cNvCxnSpPr>
            <a:cxnSpLocks/>
            <a:stCxn id="29" idx="2"/>
            <a:endCxn id="28" idx="2"/>
          </p:cNvCxnSpPr>
          <p:nvPr/>
        </p:nvCxnSpPr>
        <p:spPr bwMode="auto">
          <a:xfrm rot="10800000" flipV="1">
            <a:off x="5673806" y="3091543"/>
            <a:ext cx="12700" cy="2895600"/>
          </a:xfrm>
          <a:prstGeom prst="bentConnector3">
            <a:avLst>
              <a:gd name="adj1" fmla="val 6906244"/>
            </a:avLst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8F7182-7E44-5D4D-9080-9954F22A1D1C}"/>
              </a:ext>
            </a:extLst>
          </p:cNvPr>
          <p:cNvSpPr txBox="1"/>
          <p:nvPr/>
        </p:nvSpPr>
        <p:spPr>
          <a:xfrm rot="16200000">
            <a:off x="7748425" y="2383198"/>
            <a:ext cx="24833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than 4X improvement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9BCC01-6E2F-A745-BE7D-DA49C64D95DE}"/>
              </a:ext>
            </a:extLst>
          </p:cNvPr>
          <p:cNvSpPr txBox="1"/>
          <p:nvPr/>
        </p:nvSpPr>
        <p:spPr>
          <a:xfrm rot="16200000">
            <a:off x="3530617" y="4458175"/>
            <a:ext cx="227658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difference for T = 1,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099BAF-FCAD-154F-B8EF-35ECB0B1BA48}"/>
              </a:ext>
            </a:extLst>
          </p:cNvPr>
          <p:cNvSpPr txBox="1"/>
          <p:nvPr/>
        </p:nvSpPr>
        <p:spPr>
          <a:xfrm rot="16200000">
            <a:off x="3892248" y="1969557"/>
            <a:ext cx="190308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better starting</a:t>
            </a:r>
          </a:p>
          <a:p>
            <a:pPr algn="ctr"/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T = 16</a:t>
            </a:r>
          </a:p>
        </p:txBody>
      </p:sp>
    </p:spTree>
    <p:extLst>
      <p:ext uri="{BB962C8B-B14F-4D97-AF65-F5344CB8AC3E}">
        <p14:creationId xmlns:p14="http://schemas.microsoft.com/office/powerpoint/2010/main" val="293603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7AB9-7FAE-D846-AB69-CE403E2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MPI Communication Bandwidth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831A-E6E1-8A47-A9AD-04F28F7C0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4343400" cy="4114397"/>
          </a:xfrm>
        </p:spPr>
        <p:txBody>
          <a:bodyPr/>
          <a:lstStyle/>
          <a:p>
            <a:r>
              <a:rPr lang="en-US" sz="2200" dirty="0"/>
              <a:t>Testbed</a:t>
            </a:r>
          </a:p>
          <a:p>
            <a:pPr lvl="1"/>
            <a:r>
              <a:rPr lang="en-US" sz="1800" dirty="0"/>
              <a:t>KNL Node on JLSE cluster</a:t>
            </a:r>
          </a:p>
          <a:p>
            <a:pPr lvl="1"/>
            <a:r>
              <a:rPr lang="en-US" sz="1800" dirty="0"/>
              <a:t>KNL-7210</a:t>
            </a:r>
          </a:p>
          <a:p>
            <a:pPr lvl="2"/>
            <a:r>
              <a:rPr lang="en-US" sz="1600" dirty="0"/>
              <a:t>Cores: 64 (Quadrant)</a:t>
            </a:r>
          </a:p>
          <a:p>
            <a:pPr lvl="2"/>
            <a:r>
              <a:rPr lang="en-US" sz="1600" dirty="0"/>
              <a:t>DRAM: 192 GB</a:t>
            </a:r>
          </a:p>
          <a:p>
            <a:pPr lvl="2"/>
            <a:r>
              <a:rPr lang="en-US" sz="1600" dirty="0"/>
              <a:t>MCDRAM: 16 GB (Flat)</a:t>
            </a:r>
          </a:p>
          <a:p>
            <a:r>
              <a:rPr lang="en-US" sz="2200" dirty="0"/>
              <a:t>Microbenchmark</a:t>
            </a:r>
          </a:p>
          <a:p>
            <a:pPr lvl="1"/>
            <a:r>
              <a:rPr lang="en-US" sz="1800" dirty="0"/>
              <a:t>OSU multi-</a:t>
            </a:r>
            <a:r>
              <a:rPr lang="en-US" sz="1800" dirty="0" err="1"/>
              <a:t>bw</a:t>
            </a:r>
            <a:r>
              <a:rPr lang="en-US" sz="1800" dirty="0"/>
              <a:t> RMA</a:t>
            </a:r>
          </a:p>
          <a:p>
            <a:pPr lvl="2"/>
            <a:r>
              <a:rPr lang="en-US" sz="1600" dirty="0" err="1"/>
              <a:t>MPI_Put</a:t>
            </a:r>
            <a:r>
              <a:rPr lang="en-US" sz="1600" dirty="0"/>
              <a:t>/Get using 32 process pairs</a:t>
            </a:r>
          </a:p>
          <a:p>
            <a:pPr lvl="2"/>
            <a:r>
              <a:rPr lang="en-US" sz="1600" dirty="0"/>
              <a:t>Keep </a:t>
            </a:r>
            <a:r>
              <a:rPr lang="en-US" sz="1600" i="1" dirty="0"/>
              <a:t>origin</a:t>
            </a:r>
            <a:r>
              <a:rPr lang="en-US" sz="1600" dirty="0"/>
              <a:t> </a:t>
            </a:r>
            <a:r>
              <a:rPr lang="en-US" sz="1600" dirty="0" err="1"/>
              <a:t>buf</a:t>
            </a:r>
            <a:r>
              <a:rPr lang="en-US" sz="1600" dirty="0"/>
              <a:t> in DRAM and move </a:t>
            </a:r>
            <a:r>
              <a:rPr lang="en-US" sz="1600" i="1" dirty="0"/>
              <a:t>target</a:t>
            </a:r>
            <a:r>
              <a:rPr lang="en-US" sz="1600" dirty="0"/>
              <a:t> </a:t>
            </a:r>
            <a:r>
              <a:rPr lang="en-US" sz="1600" dirty="0" err="1"/>
              <a:t>buf</a:t>
            </a:r>
            <a:r>
              <a:rPr lang="en-US" sz="1600" dirty="0"/>
              <a:t> using </a:t>
            </a:r>
            <a:r>
              <a:rPr lang="en-US" sz="1600" i="1" dirty="0" err="1"/>
              <a:t>MPI_Win_allocate</a:t>
            </a:r>
            <a:r>
              <a:rPr lang="en-US" sz="1600" dirty="0"/>
              <a:t> 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621CB-EE98-2E47-BEA6-AC5201710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23823-440E-5741-ADC7-39E3F3B0A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1D64F2-803D-FA40-B5E4-05531CC818FF}"/>
              </a:ext>
            </a:extLst>
          </p:cNvPr>
          <p:cNvSpPr/>
          <p:nvPr/>
        </p:nvSpPr>
        <p:spPr bwMode="auto">
          <a:xfrm>
            <a:off x="831931" y="533062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1DA4BC-4106-644D-8258-E57504C128C1}"/>
              </a:ext>
            </a:extLst>
          </p:cNvPr>
          <p:cNvSpPr/>
          <p:nvPr/>
        </p:nvSpPr>
        <p:spPr bwMode="auto">
          <a:xfrm>
            <a:off x="1291678" y="533062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478883-8A2F-F04B-9807-43F07164E97F}"/>
              </a:ext>
            </a:extLst>
          </p:cNvPr>
          <p:cNvSpPr/>
          <p:nvPr/>
        </p:nvSpPr>
        <p:spPr bwMode="auto">
          <a:xfrm>
            <a:off x="1749980" y="533062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A31338-E87F-504F-929E-C32C2CE46DBB}"/>
              </a:ext>
            </a:extLst>
          </p:cNvPr>
          <p:cNvSpPr/>
          <p:nvPr/>
        </p:nvSpPr>
        <p:spPr bwMode="auto">
          <a:xfrm>
            <a:off x="2208283" y="533062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A20DB86-B69F-AA48-9DCA-D67ECB56E68E}"/>
              </a:ext>
            </a:extLst>
          </p:cNvPr>
          <p:cNvSpPr/>
          <p:nvPr/>
        </p:nvSpPr>
        <p:spPr bwMode="auto">
          <a:xfrm>
            <a:off x="2663694" y="533062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2213A8-9629-4544-BEDE-C2B22FB1D92D}"/>
              </a:ext>
            </a:extLst>
          </p:cNvPr>
          <p:cNvSpPr/>
          <p:nvPr/>
        </p:nvSpPr>
        <p:spPr bwMode="auto">
          <a:xfrm>
            <a:off x="3121996" y="533062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F0ACDE-10CA-3F40-B800-B8E40F180472}"/>
              </a:ext>
            </a:extLst>
          </p:cNvPr>
          <p:cNvSpPr/>
          <p:nvPr/>
        </p:nvSpPr>
        <p:spPr bwMode="auto">
          <a:xfrm>
            <a:off x="3580299" y="533062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8E7814-9402-184D-83D7-689E2699BDB5}"/>
              </a:ext>
            </a:extLst>
          </p:cNvPr>
          <p:cNvSpPr/>
          <p:nvPr/>
        </p:nvSpPr>
        <p:spPr bwMode="auto">
          <a:xfrm>
            <a:off x="4038600" y="533062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6DBB70-5B55-B748-B864-1C4DBFA46BC0}"/>
              </a:ext>
            </a:extLst>
          </p:cNvPr>
          <p:cNvSpPr/>
          <p:nvPr/>
        </p:nvSpPr>
        <p:spPr bwMode="auto">
          <a:xfrm rot="5400000">
            <a:off x="867137" y="6190415"/>
            <a:ext cx="228600" cy="304800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07BCDB-331E-C140-B7A8-FEBB62A633F4}"/>
              </a:ext>
            </a:extLst>
          </p:cNvPr>
          <p:cNvSpPr/>
          <p:nvPr/>
        </p:nvSpPr>
        <p:spPr bwMode="auto">
          <a:xfrm rot="5400000">
            <a:off x="1329778" y="6190415"/>
            <a:ext cx="228600" cy="304800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013D6E-196D-8742-9E4C-C258BC7E35A4}"/>
              </a:ext>
            </a:extLst>
          </p:cNvPr>
          <p:cNvSpPr/>
          <p:nvPr/>
        </p:nvSpPr>
        <p:spPr bwMode="auto">
          <a:xfrm rot="5400000">
            <a:off x="1788080" y="6190415"/>
            <a:ext cx="228600" cy="304800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524FB1-FD19-3044-A2DB-AD469245C02A}"/>
              </a:ext>
            </a:extLst>
          </p:cNvPr>
          <p:cNvSpPr/>
          <p:nvPr/>
        </p:nvSpPr>
        <p:spPr bwMode="auto">
          <a:xfrm rot="5400000">
            <a:off x="2246383" y="6190415"/>
            <a:ext cx="228600" cy="304800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07D8F-56E3-FC47-AF6F-1481B8DB825B}"/>
              </a:ext>
            </a:extLst>
          </p:cNvPr>
          <p:cNvSpPr/>
          <p:nvPr/>
        </p:nvSpPr>
        <p:spPr bwMode="auto">
          <a:xfrm rot="5400000">
            <a:off x="2701794" y="6190415"/>
            <a:ext cx="228600" cy="304800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539C64-1521-C841-AA6F-314C195CF5F7}"/>
              </a:ext>
            </a:extLst>
          </p:cNvPr>
          <p:cNvSpPr/>
          <p:nvPr/>
        </p:nvSpPr>
        <p:spPr bwMode="auto">
          <a:xfrm rot="5400000">
            <a:off x="3160096" y="6190415"/>
            <a:ext cx="228600" cy="304800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8B03F1-C44C-EA4D-A232-F5E3D261FAFF}"/>
              </a:ext>
            </a:extLst>
          </p:cNvPr>
          <p:cNvSpPr/>
          <p:nvPr/>
        </p:nvSpPr>
        <p:spPr bwMode="auto">
          <a:xfrm rot="5400000">
            <a:off x="3618399" y="6190415"/>
            <a:ext cx="228600" cy="304800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BCE1A4-52EC-F942-B29A-5B8729836B2F}"/>
              </a:ext>
            </a:extLst>
          </p:cNvPr>
          <p:cNvSpPr/>
          <p:nvPr/>
        </p:nvSpPr>
        <p:spPr bwMode="auto">
          <a:xfrm rot="5400000">
            <a:off x="4076700" y="6190415"/>
            <a:ext cx="228600" cy="304800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46CDEE-A837-5F4D-B072-CB8B43E4F249}"/>
              </a:ext>
            </a:extLst>
          </p:cNvPr>
          <p:cNvSpPr txBox="1"/>
          <p:nvPr/>
        </p:nvSpPr>
        <p:spPr>
          <a:xfrm>
            <a:off x="1312471" y="621201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E8600B-0146-D749-8D5C-C0391A396D78}"/>
              </a:ext>
            </a:extLst>
          </p:cNvPr>
          <p:cNvSpPr txBox="1"/>
          <p:nvPr/>
        </p:nvSpPr>
        <p:spPr>
          <a:xfrm>
            <a:off x="1770773" y="621201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101034-4BEE-104F-BA71-C082099C01C8}"/>
              </a:ext>
            </a:extLst>
          </p:cNvPr>
          <p:cNvSpPr txBox="1"/>
          <p:nvPr/>
        </p:nvSpPr>
        <p:spPr>
          <a:xfrm>
            <a:off x="2229076" y="621201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28A936-1232-EF47-88D2-6F61B3BCA9E8}"/>
              </a:ext>
            </a:extLst>
          </p:cNvPr>
          <p:cNvSpPr txBox="1"/>
          <p:nvPr/>
        </p:nvSpPr>
        <p:spPr>
          <a:xfrm>
            <a:off x="2684487" y="621201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FC3D49-0F0B-3E46-94D7-AB93835D5D42}"/>
              </a:ext>
            </a:extLst>
          </p:cNvPr>
          <p:cNvSpPr txBox="1"/>
          <p:nvPr/>
        </p:nvSpPr>
        <p:spPr>
          <a:xfrm>
            <a:off x="3601092" y="621201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87B02D-7EC3-9D40-B2AB-89F91F452B56}"/>
              </a:ext>
            </a:extLst>
          </p:cNvPr>
          <p:cNvSpPr txBox="1"/>
          <p:nvPr/>
        </p:nvSpPr>
        <p:spPr>
          <a:xfrm>
            <a:off x="4059393" y="621201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311939-B133-3140-98DA-FEF43D5F5DA5}"/>
              </a:ext>
            </a:extLst>
          </p:cNvPr>
          <p:cNvSpPr txBox="1"/>
          <p:nvPr/>
        </p:nvSpPr>
        <p:spPr>
          <a:xfrm>
            <a:off x="838200" y="621201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986D59-8FE5-014F-B91B-D660A593F5D1}"/>
              </a:ext>
            </a:extLst>
          </p:cNvPr>
          <p:cNvSpPr txBox="1"/>
          <p:nvPr/>
        </p:nvSpPr>
        <p:spPr>
          <a:xfrm>
            <a:off x="3142789" y="621201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221B8F4-1D7C-BD42-A881-6FC69CC9725E}"/>
              </a:ext>
            </a:extLst>
          </p:cNvPr>
          <p:cNvCxnSpPr>
            <a:stCxn id="6" idx="4"/>
            <a:endCxn id="45" idx="0"/>
          </p:cNvCxnSpPr>
          <p:nvPr/>
        </p:nvCxnSpPr>
        <p:spPr bwMode="auto">
          <a:xfrm rot="16200000" flipH="1">
            <a:off x="1611917" y="5007833"/>
            <a:ext cx="576590" cy="1831763"/>
          </a:xfrm>
          <a:prstGeom prst="bentConnector3">
            <a:avLst>
              <a:gd name="adj1" fmla="val 81973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C647725-EDF2-8F4C-896E-11BC1733E9EA}"/>
              </a:ext>
            </a:extLst>
          </p:cNvPr>
          <p:cNvCxnSpPr>
            <a:cxnSpLocks/>
            <a:stCxn id="22" idx="4"/>
            <a:endCxn id="49" idx="0"/>
          </p:cNvCxnSpPr>
          <p:nvPr/>
        </p:nvCxnSpPr>
        <p:spPr bwMode="auto">
          <a:xfrm rot="16200000" flipH="1">
            <a:off x="2070942" y="5008556"/>
            <a:ext cx="576590" cy="1830318"/>
          </a:xfrm>
          <a:prstGeom prst="bentConnector3">
            <a:avLst>
              <a:gd name="adj1" fmla="val 66626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0DF5424-D276-A04E-813D-E0A855007C51}"/>
              </a:ext>
            </a:extLst>
          </p:cNvPr>
          <p:cNvCxnSpPr>
            <a:cxnSpLocks/>
            <a:stCxn id="23" idx="4"/>
            <a:endCxn id="46" idx="0"/>
          </p:cNvCxnSpPr>
          <p:nvPr/>
        </p:nvCxnSpPr>
        <p:spPr bwMode="auto">
          <a:xfrm rot="16200000" flipH="1">
            <a:off x="2529244" y="5008555"/>
            <a:ext cx="576590" cy="183031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90DE17ED-DD0D-6849-AD6B-992CA64F0D22}"/>
              </a:ext>
            </a:extLst>
          </p:cNvPr>
          <p:cNvCxnSpPr>
            <a:cxnSpLocks/>
            <a:stCxn id="24" idx="4"/>
            <a:endCxn id="47" idx="0"/>
          </p:cNvCxnSpPr>
          <p:nvPr/>
        </p:nvCxnSpPr>
        <p:spPr bwMode="auto">
          <a:xfrm rot="16200000" flipH="1">
            <a:off x="2987546" y="5008556"/>
            <a:ext cx="576590" cy="1830317"/>
          </a:xfrm>
          <a:prstGeom prst="bentConnector3">
            <a:avLst>
              <a:gd name="adj1" fmla="val 34653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5608F419-66FE-7941-BC30-E914D39E4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79" y="990600"/>
            <a:ext cx="3434983" cy="25781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86CEC95-43CA-824E-AE10-AEA1640DB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40" y="3733800"/>
            <a:ext cx="3435660" cy="257860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8442FC2-77E6-044B-AD97-0C492D1B8025}"/>
              </a:ext>
            </a:extLst>
          </p:cNvPr>
          <p:cNvSpPr txBox="1"/>
          <p:nvPr/>
        </p:nvSpPr>
        <p:spPr>
          <a:xfrm>
            <a:off x="6678229" y="3505200"/>
            <a:ext cx="7745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MPI_Put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AC5ED5-A742-0446-81EE-02C0E322A1E2}"/>
              </a:ext>
            </a:extLst>
          </p:cNvPr>
          <p:cNvSpPr txBox="1"/>
          <p:nvPr/>
        </p:nvSpPr>
        <p:spPr>
          <a:xfrm>
            <a:off x="6669412" y="6248400"/>
            <a:ext cx="7922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MPI_Get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C48F31E-787B-0B4A-9D87-38C9BB5AAA97}"/>
              </a:ext>
            </a:extLst>
          </p:cNvPr>
          <p:cNvSpPr/>
          <p:nvPr/>
        </p:nvSpPr>
        <p:spPr bwMode="auto">
          <a:xfrm>
            <a:off x="5650992" y="1104490"/>
            <a:ext cx="1545336" cy="2034376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7EC4D4A-1C01-8844-84A1-2E54C84E8D58}"/>
              </a:ext>
            </a:extLst>
          </p:cNvPr>
          <p:cNvSpPr/>
          <p:nvPr/>
        </p:nvSpPr>
        <p:spPr bwMode="auto">
          <a:xfrm>
            <a:off x="5653170" y="3832088"/>
            <a:ext cx="1545336" cy="2049707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A263C9-6DFB-F348-B23F-3A4DB67809FC}"/>
              </a:ext>
            </a:extLst>
          </p:cNvPr>
          <p:cNvSpPr/>
          <p:nvPr/>
        </p:nvSpPr>
        <p:spPr bwMode="auto">
          <a:xfrm>
            <a:off x="7196328" y="1106694"/>
            <a:ext cx="1307592" cy="2029968"/>
          </a:xfrm>
          <a:prstGeom prst="rect">
            <a:avLst/>
          </a:prstGeom>
          <a:solidFill>
            <a:schemeClr val="accent6">
              <a:lumMod val="50000"/>
              <a:alpha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64B6FA5-6907-B74A-BE55-5F509841A2BB}"/>
              </a:ext>
            </a:extLst>
          </p:cNvPr>
          <p:cNvSpPr/>
          <p:nvPr/>
        </p:nvSpPr>
        <p:spPr bwMode="auto">
          <a:xfrm>
            <a:off x="7191423" y="3832813"/>
            <a:ext cx="1307592" cy="2048256"/>
          </a:xfrm>
          <a:prstGeom prst="rect">
            <a:avLst/>
          </a:prstGeom>
          <a:solidFill>
            <a:schemeClr val="accent6">
              <a:lumMod val="50000"/>
              <a:alpha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C63A42B-610F-3743-971E-1DF56B648B51}"/>
              </a:ext>
            </a:extLst>
          </p:cNvPr>
          <p:cNvCxnSpPr>
            <a:cxnSpLocks/>
          </p:cNvCxnSpPr>
          <p:nvPr/>
        </p:nvCxnSpPr>
        <p:spPr bwMode="auto">
          <a:xfrm>
            <a:off x="2590800" y="5257800"/>
            <a:ext cx="0" cy="129878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4EC1CFE-D557-E14B-A599-E718C3E7A6B2}"/>
              </a:ext>
            </a:extLst>
          </p:cNvPr>
          <p:cNvSpPr/>
          <p:nvPr/>
        </p:nvSpPr>
        <p:spPr bwMode="auto">
          <a:xfrm rot="5400000">
            <a:off x="2415952" y="4509762"/>
            <a:ext cx="347289" cy="3660009"/>
          </a:xfrm>
          <a:prstGeom prst="rect">
            <a:avLst/>
          </a:prstGeom>
          <a:noFill/>
          <a:ln w="12700" cmpd="sng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C7334C-95C9-D741-9649-C44B1272E6F0}"/>
              </a:ext>
            </a:extLst>
          </p:cNvPr>
          <p:cNvSpPr txBox="1"/>
          <p:nvPr/>
        </p:nvSpPr>
        <p:spPr>
          <a:xfrm>
            <a:off x="4419600" y="6172200"/>
            <a:ext cx="20746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Shmem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 (target)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D1219A-2851-4E41-9903-DFF7E3AB70BC}"/>
              </a:ext>
            </a:extLst>
          </p:cNvPr>
          <p:cNvSpPr txBox="1"/>
          <p:nvPr/>
        </p:nvSpPr>
        <p:spPr>
          <a:xfrm>
            <a:off x="195075" y="5333173"/>
            <a:ext cx="64312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A15C1C-D29D-5D40-82BC-12B3ED9E0FCC}"/>
              </a:ext>
            </a:extLst>
          </p:cNvPr>
          <p:cNvSpPr txBox="1"/>
          <p:nvPr/>
        </p:nvSpPr>
        <p:spPr>
          <a:xfrm>
            <a:off x="6096000" y="1078011"/>
            <a:ext cx="17481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in MCDRAM (T)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0615C4-228B-1E4E-8F49-78BB91A82BCE}"/>
              </a:ext>
            </a:extLst>
          </p:cNvPr>
          <p:cNvCxnSpPr>
            <a:cxnSpLocks/>
          </p:cNvCxnSpPr>
          <p:nvPr/>
        </p:nvCxnSpPr>
        <p:spPr bwMode="auto">
          <a:xfrm>
            <a:off x="7329147" y="1323489"/>
            <a:ext cx="342894" cy="200511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49B4FBC-18A7-7640-B6A1-6BC601508AA4}"/>
              </a:ext>
            </a:extLst>
          </p:cNvPr>
          <p:cNvSpPr txBox="1"/>
          <p:nvPr/>
        </p:nvSpPr>
        <p:spPr>
          <a:xfrm>
            <a:off x="6938998" y="2855368"/>
            <a:ext cx="145802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in DRAM (t)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F0B761A-6285-FB46-BBCC-E87602EF421B}"/>
              </a:ext>
            </a:extLst>
          </p:cNvPr>
          <p:cNvCxnSpPr>
            <a:cxnSpLocks/>
          </p:cNvCxnSpPr>
          <p:nvPr/>
        </p:nvCxnSpPr>
        <p:spPr bwMode="auto">
          <a:xfrm flipV="1">
            <a:off x="7772400" y="2476324"/>
            <a:ext cx="0" cy="419276"/>
          </a:xfrm>
          <a:prstGeom prst="straightConnector1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4646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AFF82A-293E-1240-A336-6C5563B27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27" y="2298192"/>
            <a:ext cx="4247873" cy="3188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A07AB9-7FAE-D846-AB69-CE403E2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MPI Communication Bandwidth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831A-E6E1-8A47-A9AD-04F28F7C0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4343400" cy="4019345"/>
          </a:xfrm>
        </p:spPr>
        <p:txBody>
          <a:bodyPr/>
          <a:lstStyle/>
          <a:p>
            <a:r>
              <a:rPr lang="en-US" sz="2200" dirty="0"/>
              <a:t>Testbed</a:t>
            </a:r>
          </a:p>
          <a:p>
            <a:pPr lvl="1"/>
            <a:r>
              <a:rPr lang="en-US" sz="1800" dirty="0"/>
              <a:t>KNL Node on JLSE cluster</a:t>
            </a:r>
          </a:p>
          <a:p>
            <a:pPr lvl="1"/>
            <a:r>
              <a:rPr lang="en-US" sz="1800" dirty="0"/>
              <a:t>KNL-7210</a:t>
            </a:r>
          </a:p>
          <a:p>
            <a:pPr lvl="2"/>
            <a:r>
              <a:rPr lang="en-US" sz="1600" dirty="0"/>
              <a:t>Cores: 64 (Quadrant)</a:t>
            </a:r>
          </a:p>
          <a:p>
            <a:pPr lvl="2"/>
            <a:r>
              <a:rPr lang="en-US" sz="1600" dirty="0"/>
              <a:t>DRAM: 192 GB</a:t>
            </a:r>
          </a:p>
          <a:p>
            <a:pPr lvl="2"/>
            <a:r>
              <a:rPr lang="en-US" sz="1600" dirty="0"/>
              <a:t>MCDRAM: 16 GB (Flat)</a:t>
            </a:r>
          </a:p>
          <a:p>
            <a:r>
              <a:rPr lang="en-US" sz="2200" dirty="0"/>
              <a:t>Microbenchmark</a:t>
            </a:r>
          </a:p>
          <a:p>
            <a:pPr lvl="1"/>
            <a:r>
              <a:rPr lang="en-US" sz="1800" dirty="0"/>
              <a:t>OSU multi-</a:t>
            </a:r>
            <a:r>
              <a:rPr lang="en-US" sz="1800" dirty="0" err="1"/>
              <a:t>bw</a:t>
            </a:r>
            <a:r>
              <a:rPr lang="en-US" sz="1800" dirty="0"/>
              <a:t> pt2pt</a:t>
            </a:r>
          </a:p>
          <a:p>
            <a:pPr lvl="2"/>
            <a:r>
              <a:rPr lang="en-US" sz="1600" dirty="0" err="1"/>
              <a:t>MPI_Isend</a:t>
            </a:r>
            <a:r>
              <a:rPr lang="en-US" sz="1600" dirty="0"/>
              <a:t>/</a:t>
            </a:r>
            <a:r>
              <a:rPr lang="en-US" sz="1600" dirty="0" err="1"/>
              <a:t>Recv</a:t>
            </a:r>
            <a:r>
              <a:rPr lang="en-US" sz="1600" dirty="0"/>
              <a:t> using 32 process pairs</a:t>
            </a:r>
          </a:p>
          <a:p>
            <a:pPr lvl="2"/>
            <a:r>
              <a:rPr lang="en-US" sz="1600" dirty="0"/>
              <a:t>Move </a:t>
            </a:r>
            <a:r>
              <a:rPr lang="en-US" sz="1600" dirty="0" err="1"/>
              <a:t>fastbox</a:t>
            </a:r>
            <a:r>
              <a:rPr lang="en-US" sz="1600" dirty="0"/>
              <a:t>, cells and copy buffers (e.g., f → </a:t>
            </a:r>
            <a:r>
              <a:rPr lang="en-US" sz="1600" dirty="0" err="1"/>
              <a:t>fbox</a:t>
            </a:r>
            <a:r>
              <a:rPr lang="en-US" sz="1600" dirty="0"/>
              <a:t> in DRAM, F → </a:t>
            </a:r>
            <a:r>
              <a:rPr lang="en-US" sz="1600" dirty="0" err="1"/>
              <a:t>fbox</a:t>
            </a:r>
            <a:r>
              <a:rPr lang="en-US" sz="1600" dirty="0"/>
              <a:t> in MCDRAM)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621CB-EE98-2E47-BEA6-AC5201710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23823-440E-5741-ADC7-39E3F3B0A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1D64F2-803D-FA40-B5E4-05531CC818FF}"/>
              </a:ext>
            </a:extLst>
          </p:cNvPr>
          <p:cNvSpPr/>
          <p:nvPr/>
        </p:nvSpPr>
        <p:spPr bwMode="auto">
          <a:xfrm>
            <a:off x="833448" y="5791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1DA4BC-4106-644D-8258-E57504C128C1}"/>
              </a:ext>
            </a:extLst>
          </p:cNvPr>
          <p:cNvSpPr/>
          <p:nvPr/>
        </p:nvSpPr>
        <p:spPr bwMode="auto">
          <a:xfrm>
            <a:off x="1293195" y="5791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478883-8A2F-F04B-9807-43F07164E97F}"/>
              </a:ext>
            </a:extLst>
          </p:cNvPr>
          <p:cNvSpPr/>
          <p:nvPr/>
        </p:nvSpPr>
        <p:spPr bwMode="auto">
          <a:xfrm>
            <a:off x="1751497" y="5791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A31338-E87F-504F-929E-C32C2CE46DBB}"/>
              </a:ext>
            </a:extLst>
          </p:cNvPr>
          <p:cNvSpPr/>
          <p:nvPr/>
        </p:nvSpPr>
        <p:spPr bwMode="auto">
          <a:xfrm>
            <a:off x="2209800" y="5791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A20DB86-B69F-AA48-9DCA-D67ECB56E68E}"/>
              </a:ext>
            </a:extLst>
          </p:cNvPr>
          <p:cNvSpPr/>
          <p:nvPr/>
        </p:nvSpPr>
        <p:spPr bwMode="auto">
          <a:xfrm>
            <a:off x="2665211" y="5791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2213A8-9629-4544-BEDE-C2B22FB1D92D}"/>
              </a:ext>
            </a:extLst>
          </p:cNvPr>
          <p:cNvSpPr/>
          <p:nvPr/>
        </p:nvSpPr>
        <p:spPr bwMode="auto">
          <a:xfrm>
            <a:off x="3123513" y="5791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F0ACDE-10CA-3F40-B800-B8E40F180472}"/>
              </a:ext>
            </a:extLst>
          </p:cNvPr>
          <p:cNvSpPr/>
          <p:nvPr/>
        </p:nvSpPr>
        <p:spPr bwMode="auto">
          <a:xfrm>
            <a:off x="3581816" y="5791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8E7814-9402-184D-83D7-689E2699BDB5}"/>
              </a:ext>
            </a:extLst>
          </p:cNvPr>
          <p:cNvSpPr/>
          <p:nvPr/>
        </p:nvSpPr>
        <p:spPr bwMode="auto">
          <a:xfrm>
            <a:off x="4040117" y="5791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D0C5B0-4927-5F43-93C3-E2835083FE63}"/>
              </a:ext>
            </a:extLst>
          </p:cNvPr>
          <p:cNvCxnSpPr>
            <a:cxnSpLocks/>
          </p:cNvCxnSpPr>
          <p:nvPr/>
        </p:nvCxnSpPr>
        <p:spPr bwMode="auto">
          <a:xfrm>
            <a:off x="2592317" y="5718380"/>
            <a:ext cx="0" cy="83820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221B8F4-1D7C-BD42-A881-6FC69CC9725E}"/>
              </a:ext>
            </a:extLst>
          </p:cNvPr>
          <p:cNvCxnSpPr>
            <a:cxnSpLocks/>
            <a:stCxn id="6" idx="4"/>
            <a:endCxn id="25" idx="4"/>
          </p:cNvCxnSpPr>
          <p:nvPr/>
        </p:nvCxnSpPr>
        <p:spPr bwMode="auto">
          <a:xfrm rot="16200000" flipH="1">
            <a:off x="1901729" y="5180118"/>
            <a:ext cx="12700" cy="1831763"/>
          </a:xfrm>
          <a:prstGeom prst="bentConnector3">
            <a:avLst>
              <a:gd name="adj1" fmla="val 320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2C647725-EDF2-8F4C-896E-11BC1733E9EA}"/>
              </a:ext>
            </a:extLst>
          </p:cNvPr>
          <p:cNvCxnSpPr>
            <a:cxnSpLocks/>
            <a:stCxn id="22" idx="4"/>
            <a:endCxn id="26" idx="4"/>
          </p:cNvCxnSpPr>
          <p:nvPr/>
        </p:nvCxnSpPr>
        <p:spPr bwMode="auto">
          <a:xfrm rot="16200000" flipH="1">
            <a:off x="2360754" y="5180841"/>
            <a:ext cx="12700" cy="1830318"/>
          </a:xfrm>
          <a:prstGeom prst="bentConnector3">
            <a:avLst>
              <a:gd name="adj1" fmla="val 2530764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0DF5424-D276-A04E-813D-E0A855007C51}"/>
              </a:ext>
            </a:extLst>
          </p:cNvPr>
          <p:cNvCxnSpPr>
            <a:cxnSpLocks/>
            <a:stCxn id="23" idx="4"/>
            <a:endCxn id="27" idx="4"/>
          </p:cNvCxnSpPr>
          <p:nvPr/>
        </p:nvCxnSpPr>
        <p:spPr bwMode="auto">
          <a:xfrm rot="16200000" flipH="1">
            <a:off x="2819056" y="5180840"/>
            <a:ext cx="12700" cy="1830319"/>
          </a:xfrm>
          <a:prstGeom prst="bentConnector3">
            <a:avLst>
              <a:gd name="adj1" fmla="val 1769228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90DE17ED-DD0D-6849-AD6B-992CA64F0D22}"/>
              </a:ext>
            </a:extLst>
          </p:cNvPr>
          <p:cNvCxnSpPr>
            <a:cxnSpLocks/>
            <a:stCxn id="24" idx="4"/>
            <a:endCxn id="31" idx="4"/>
          </p:cNvCxnSpPr>
          <p:nvPr/>
        </p:nvCxnSpPr>
        <p:spPr bwMode="auto">
          <a:xfrm rot="16200000" flipH="1">
            <a:off x="3277358" y="5180841"/>
            <a:ext cx="12700" cy="1830317"/>
          </a:xfrm>
          <a:prstGeom prst="bentConnector3">
            <a:avLst>
              <a:gd name="adj1" fmla="val 1146157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C48F31E-787B-0B4A-9D87-38C9BB5AAA97}"/>
              </a:ext>
            </a:extLst>
          </p:cNvPr>
          <p:cNvSpPr/>
          <p:nvPr/>
        </p:nvSpPr>
        <p:spPr bwMode="auto">
          <a:xfrm>
            <a:off x="5181600" y="2437828"/>
            <a:ext cx="1752600" cy="2515316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Everything fits in Cache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(Eager Protocol)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40EB4C-54DB-D544-AAD6-05D20FF1F3FB}"/>
              </a:ext>
            </a:extLst>
          </p:cNvPr>
          <p:cNvSpPr txBox="1"/>
          <p:nvPr/>
        </p:nvSpPr>
        <p:spPr>
          <a:xfrm>
            <a:off x="196592" y="5793753"/>
            <a:ext cx="64312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C572E0D-0E74-7748-9272-460766A908B6}"/>
              </a:ext>
            </a:extLst>
          </p:cNvPr>
          <p:cNvSpPr/>
          <p:nvPr/>
        </p:nvSpPr>
        <p:spPr bwMode="auto">
          <a:xfrm>
            <a:off x="6934200" y="2437828"/>
            <a:ext cx="715108" cy="2515316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Eager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7CD096-2457-0342-93DD-2B0C83C37997}"/>
              </a:ext>
            </a:extLst>
          </p:cNvPr>
          <p:cNvSpPr/>
          <p:nvPr/>
        </p:nvSpPr>
        <p:spPr bwMode="auto">
          <a:xfrm>
            <a:off x="7649308" y="2437828"/>
            <a:ext cx="1037492" cy="2515316"/>
          </a:xfrm>
          <a:prstGeom prst="rect">
            <a:avLst/>
          </a:prstGeom>
          <a:solidFill>
            <a:schemeClr val="accent5">
              <a:lumMod val="75000"/>
              <a:alpha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Rendezvous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20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7AB9-7FAE-D846-AB69-CE403E2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MPI Communication Latency (1/2)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621CB-EE98-2E47-BEA6-AC5201710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23823-440E-5741-ADC7-39E3F3B0A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12472E-AFAB-8544-B940-2A9D35C02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233401"/>
              </p:ext>
            </p:extLst>
          </p:nvPr>
        </p:nvGraphicFramePr>
        <p:xfrm>
          <a:off x="4731359" y="1066800"/>
          <a:ext cx="4261341" cy="5390321"/>
        </p:xfrm>
        <a:graphic>
          <a:graphicData uri="http://schemas.openxmlformats.org/drawingml/2006/table">
            <a:tbl>
              <a:tblPr/>
              <a:tblGrid>
                <a:gridCol w="608763">
                  <a:extLst>
                    <a:ext uri="{9D8B030D-6E8A-4147-A177-3AD203B41FA5}">
                      <a16:colId xmlns:a16="http://schemas.microsoft.com/office/drawing/2014/main" val="926576654"/>
                    </a:ext>
                  </a:extLst>
                </a:gridCol>
                <a:gridCol w="608763">
                  <a:extLst>
                    <a:ext uri="{9D8B030D-6E8A-4147-A177-3AD203B41FA5}">
                      <a16:colId xmlns:a16="http://schemas.microsoft.com/office/drawing/2014/main" val="3609254911"/>
                    </a:ext>
                  </a:extLst>
                </a:gridCol>
                <a:gridCol w="608763">
                  <a:extLst>
                    <a:ext uri="{9D8B030D-6E8A-4147-A177-3AD203B41FA5}">
                      <a16:colId xmlns:a16="http://schemas.microsoft.com/office/drawing/2014/main" val="3733669308"/>
                    </a:ext>
                  </a:extLst>
                </a:gridCol>
                <a:gridCol w="608763">
                  <a:extLst>
                    <a:ext uri="{9D8B030D-6E8A-4147-A177-3AD203B41FA5}">
                      <a16:colId xmlns:a16="http://schemas.microsoft.com/office/drawing/2014/main" val="2822665332"/>
                    </a:ext>
                  </a:extLst>
                </a:gridCol>
                <a:gridCol w="608763">
                  <a:extLst>
                    <a:ext uri="{9D8B030D-6E8A-4147-A177-3AD203B41FA5}">
                      <a16:colId xmlns:a16="http://schemas.microsoft.com/office/drawing/2014/main" val="1540185663"/>
                    </a:ext>
                  </a:extLst>
                </a:gridCol>
                <a:gridCol w="608763">
                  <a:extLst>
                    <a:ext uri="{9D8B030D-6E8A-4147-A177-3AD203B41FA5}">
                      <a16:colId xmlns:a16="http://schemas.microsoft.com/office/drawing/2014/main" val="2890470239"/>
                    </a:ext>
                  </a:extLst>
                </a:gridCol>
                <a:gridCol w="608763">
                  <a:extLst>
                    <a:ext uri="{9D8B030D-6E8A-4147-A177-3AD203B41FA5}">
                      <a16:colId xmlns:a16="http://schemas.microsoft.com/office/drawing/2014/main" val="2097505959"/>
                    </a:ext>
                  </a:extLst>
                </a:gridCol>
              </a:tblGrid>
              <a:tr h="204203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MPI_PUT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MPI_GET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82686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o/t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o/T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Red [%]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o/t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o/T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Red [%]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033170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49.192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49.069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309549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112.389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264876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48.571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506404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47.795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47.747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47.491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3841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48.107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56497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47.985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67429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663010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49.186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982820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49.039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902099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48.855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400104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48.804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49010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49.046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16335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864037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48.496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758175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48.983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02172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50.121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49.881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68693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51.545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51.702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657338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54.671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53.937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684797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71.826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66.411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219118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259.659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64.563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257.371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978489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545.213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252.521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545.257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506.752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356923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MB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1039.163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558.357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1037.612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931.533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516574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MB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1940.753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999.427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1939.089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1717.608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570714"/>
                  </a:ext>
                </a:extLst>
              </a:tr>
              <a:tr h="20420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MB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3739.691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1857.87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3739.174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3294.915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632356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8F2F2DCE-A35E-CD45-84C2-CD2483849018}"/>
              </a:ext>
            </a:extLst>
          </p:cNvPr>
          <p:cNvSpPr/>
          <p:nvPr/>
        </p:nvSpPr>
        <p:spPr bwMode="auto">
          <a:xfrm>
            <a:off x="831931" y="533062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F09E6CD-0336-9740-94CC-1F1052962F9D}"/>
              </a:ext>
            </a:extLst>
          </p:cNvPr>
          <p:cNvSpPr/>
          <p:nvPr/>
        </p:nvSpPr>
        <p:spPr bwMode="auto">
          <a:xfrm>
            <a:off x="1291678" y="533062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57779F9-1336-034B-894C-F4BBE814C26A}"/>
              </a:ext>
            </a:extLst>
          </p:cNvPr>
          <p:cNvSpPr/>
          <p:nvPr/>
        </p:nvSpPr>
        <p:spPr bwMode="auto">
          <a:xfrm>
            <a:off x="1749980" y="533062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2A03674-8CC0-B34C-8C62-A2F642852425}"/>
              </a:ext>
            </a:extLst>
          </p:cNvPr>
          <p:cNvSpPr/>
          <p:nvPr/>
        </p:nvSpPr>
        <p:spPr bwMode="auto">
          <a:xfrm>
            <a:off x="2208283" y="533062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75BE0B9-B4FF-C341-9F8C-2A61E42DFA26}"/>
              </a:ext>
            </a:extLst>
          </p:cNvPr>
          <p:cNvSpPr/>
          <p:nvPr/>
        </p:nvSpPr>
        <p:spPr bwMode="auto">
          <a:xfrm>
            <a:off x="2663694" y="533062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F061AD5-AE69-3F47-ACAA-5B08CCA4DAF0}"/>
              </a:ext>
            </a:extLst>
          </p:cNvPr>
          <p:cNvSpPr/>
          <p:nvPr/>
        </p:nvSpPr>
        <p:spPr bwMode="auto">
          <a:xfrm>
            <a:off x="3121996" y="533062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CC45EB2-6DC1-EB4B-8BA1-1AF3F4CCCC00}"/>
              </a:ext>
            </a:extLst>
          </p:cNvPr>
          <p:cNvSpPr/>
          <p:nvPr/>
        </p:nvSpPr>
        <p:spPr bwMode="auto">
          <a:xfrm>
            <a:off x="3580299" y="533062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FD9065C-8A3F-FA43-A198-807B6C857AA0}"/>
              </a:ext>
            </a:extLst>
          </p:cNvPr>
          <p:cNvSpPr/>
          <p:nvPr/>
        </p:nvSpPr>
        <p:spPr bwMode="auto">
          <a:xfrm>
            <a:off x="4038600" y="533062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448DB3-6947-5843-B14C-569F23D98425}"/>
              </a:ext>
            </a:extLst>
          </p:cNvPr>
          <p:cNvSpPr/>
          <p:nvPr/>
        </p:nvSpPr>
        <p:spPr bwMode="auto">
          <a:xfrm rot="5400000">
            <a:off x="867137" y="6190415"/>
            <a:ext cx="228600" cy="304800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92D7CF-3EB2-5C49-B759-1D5A624CAFE7}"/>
              </a:ext>
            </a:extLst>
          </p:cNvPr>
          <p:cNvSpPr/>
          <p:nvPr/>
        </p:nvSpPr>
        <p:spPr bwMode="auto">
          <a:xfrm rot="5400000">
            <a:off x="1329778" y="6190415"/>
            <a:ext cx="228600" cy="304800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975F3E-E02F-CF44-AE1C-64EB10216E42}"/>
              </a:ext>
            </a:extLst>
          </p:cNvPr>
          <p:cNvSpPr/>
          <p:nvPr/>
        </p:nvSpPr>
        <p:spPr bwMode="auto">
          <a:xfrm rot="5400000">
            <a:off x="1788080" y="6190415"/>
            <a:ext cx="228600" cy="304800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05A7DB-AF39-8B41-8745-9669850B979B}"/>
              </a:ext>
            </a:extLst>
          </p:cNvPr>
          <p:cNvSpPr/>
          <p:nvPr/>
        </p:nvSpPr>
        <p:spPr bwMode="auto">
          <a:xfrm rot="5400000">
            <a:off x="2246383" y="6190415"/>
            <a:ext cx="228600" cy="304800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3416B5-8850-0343-BBB0-8DDB07B1AD8B}"/>
              </a:ext>
            </a:extLst>
          </p:cNvPr>
          <p:cNvSpPr/>
          <p:nvPr/>
        </p:nvSpPr>
        <p:spPr bwMode="auto">
          <a:xfrm rot="5400000">
            <a:off x="2701794" y="6190415"/>
            <a:ext cx="228600" cy="304800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F9E050-2977-AA47-9FC4-7BF1E40450EC}"/>
              </a:ext>
            </a:extLst>
          </p:cNvPr>
          <p:cNvSpPr/>
          <p:nvPr/>
        </p:nvSpPr>
        <p:spPr bwMode="auto">
          <a:xfrm rot="5400000">
            <a:off x="3160096" y="6190415"/>
            <a:ext cx="228600" cy="304800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7AAAC6-3729-A24E-8239-A2D3B099237A}"/>
              </a:ext>
            </a:extLst>
          </p:cNvPr>
          <p:cNvSpPr/>
          <p:nvPr/>
        </p:nvSpPr>
        <p:spPr bwMode="auto">
          <a:xfrm rot="5400000">
            <a:off x="3618399" y="6190415"/>
            <a:ext cx="228600" cy="304800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00A9F34-61E9-444A-B77B-CEDCB136CCAA}"/>
              </a:ext>
            </a:extLst>
          </p:cNvPr>
          <p:cNvSpPr/>
          <p:nvPr/>
        </p:nvSpPr>
        <p:spPr bwMode="auto">
          <a:xfrm rot="5400000">
            <a:off x="4076700" y="6190415"/>
            <a:ext cx="228600" cy="304800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13D30D-2E21-CB4A-B2C8-C690C5588763}"/>
              </a:ext>
            </a:extLst>
          </p:cNvPr>
          <p:cNvSpPr txBox="1"/>
          <p:nvPr/>
        </p:nvSpPr>
        <p:spPr>
          <a:xfrm>
            <a:off x="1312471" y="621201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733BB2-D313-2146-AE52-2CBD1A6175C2}"/>
              </a:ext>
            </a:extLst>
          </p:cNvPr>
          <p:cNvSpPr txBox="1"/>
          <p:nvPr/>
        </p:nvSpPr>
        <p:spPr>
          <a:xfrm>
            <a:off x="1770773" y="621201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2A92A0-A0B4-A648-979E-7C95F2171436}"/>
              </a:ext>
            </a:extLst>
          </p:cNvPr>
          <p:cNvSpPr txBox="1"/>
          <p:nvPr/>
        </p:nvSpPr>
        <p:spPr>
          <a:xfrm>
            <a:off x="2229076" y="621201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06D725-1F58-8443-A7EC-8D7A32706D64}"/>
              </a:ext>
            </a:extLst>
          </p:cNvPr>
          <p:cNvSpPr txBox="1"/>
          <p:nvPr/>
        </p:nvSpPr>
        <p:spPr>
          <a:xfrm>
            <a:off x="2684487" y="621201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154C85-32A6-1E4C-A491-2565B5B47763}"/>
              </a:ext>
            </a:extLst>
          </p:cNvPr>
          <p:cNvSpPr txBox="1"/>
          <p:nvPr/>
        </p:nvSpPr>
        <p:spPr>
          <a:xfrm>
            <a:off x="3601092" y="621201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DCE0D6-B2C4-BF42-98C4-CBC072FFA98F}"/>
              </a:ext>
            </a:extLst>
          </p:cNvPr>
          <p:cNvSpPr txBox="1"/>
          <p:nvPr/>
        </p:nvSpPr>
        <p:spPr>
          <a:xfrm>
            <a:off x="4059393" y="621201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4D4AB0-D75A-7546-BF4A-81599DFB85D9}"/>
              </a:ext>
            </a:extLst>
          </p:cNvPr>
          <p:cNvSpPr txBox="1"/>
          <p:nvPr/>
        </p:nvSpPr>
        <p:spPr>
          <a:xfrm>
            <a:off x="838200" y="621201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E3B25C-EEC9-1048-A0E2-BE36CE0A4F0D}"/>
              </a:ext>
            </a:extLst>
          </p:cNvPr>
          <p:cNvSpPr txBox="1"/>
          <p:nvPr/>
        </p:nvSpPr>
        <p:spPr>
          <a:xfrm>
            <a:off x="3142789" y="621201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15EFFC6-A07D-E24D-94AF-D599DA865A02}"/>
              </a:ext>
            </a:extLst>
          </p:cNvPr>
          <p:cNvCxnSpPr>
            <a:stCxn id="40" idx="4"/>
            <a:endCxn id="72" idx="0"/>
          </p:cNvCxnSpPr>
          <p:nvPr/>
        </p:nvCxnSpPr>
        <p:spPr bwMode="auto">
          <a:xfrm rot="16200000" flipH="1">
            <a:off x="1611917" y="5007833"/>
            <a:ext cx="576590" cy="1831763"/>
          </a:xfrm>
          <a:prstGeom prst="bentConnector3">
            <a:avLst>
              <a:gd name="adj1" fmla="val 81973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2E97909-BDB9-CB48-AADA-D494F5216A2B}"/>
              </a:ext>
            </a:extLst>
          </p:cNvPr>
          <p:cNvCxnSpPr>
            <a:cxnSpLocks/>
            <a:stCxn id="41" idx="4"/>
            <a:endCxn id="76" idx="0"/>
          </p:cNvCxnSpPr>
          <p:nvPr/>
        </p:nvCxnSpPr>
        <p:spPr bwMode="auto">
          <a:xfrm rot="16200000" flipH="1">
            <a:off x="2070942" y="5008556"/>
            <a:ext cx="576590" cy="1830318"/>
          </a:xfrm>
          <a:prstGeom prst="bentConnector3">
            <a:avLst>
              <a:gd name="adj1" fmla="val 66626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3D501C61-E12B-F545-A305-C65A0E8B2974}"/>
              </a:ext>
            </a:extLst>
          </p:cNvPr>
          <p:cNvCxnSpPr>
            <a:cxnSpLocks/>
            <a:stCxn id="50" idx="4"/>
            <a:endCxn id="73" idx="0"/>
          </p:cNvCxnSpPr>
          <p:nvPr/>
        </p:nvCxnSpPr>
        <p:spPr bwMode="auto">
          <a:xfrm rot="16200000" flipH="1">
            <a:off x="2529244" y="5008555"/>
            <a:ext cx="576590" cy="183031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251162C-38CE-874D-8DEA-DFB3F702AA80}"/>
              </a:ext>
            </a:extLst>
          </p:cNvPr>
          <p:cNvCxnSpPr>
            <a:cxnSpLocks/>
            <a:stCxn id="51" idx="4"/>
            <a:endCxn id="74" idx="0"/>
          </p:cNvCxnSpPr>
          <p:nvPr/>
        </p:nvCxnSpPr>
        <p:spPr bwMode="auto">
          <a:xfrm rot="16200000" flipH="1">
            <a:off x="2987546" y="5008556"/>
            <a:ext cx="576590" cy="1830317"/>
          </a:xfrm>
          <a:prstGeom prst="bentConnector3">
            <a:avLst>
              <a:gd name="adj1" fmla="val 34653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E21D506-0B8E-1F43-A384-04966FB8BD13}"/>
              </a:ext>
            </a:extLst>
          </p:cNvPr>
          <p:cNvCxnSpPr>
            <a:cxnSpLocks/>
          </p:cNvCxnSpPr>
          <p:nvPr/>
        </p:nvCxnSpPr>
        <p:spPr bwMode="auto">
          <a:xfrm>
            <a:off x="2590800" y="5257800"/>
            <a:ext cx="0" cy="129878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01D95876-B92B-C04A-9C01-F1B7AF1DFEBC}"/>
              </a:ext>
            </a:extLst>
          </p:cNvPr>
          <p:cNvSpPr/>
          <p:nvPr/>
        </p:nvSpPr>
        <p:spPr bwMode="auto">
          <a:xfrm rot="5400000">
            <a:off x="2415952" y="4509762"/>
            <a:ext cx="347289" cy="3660009"/>
          </a:xfrm>
          <a:prstGeom prst="rect">
            <a:avLst/>
          </a:prstGeom>
          <a:noFill/>
          <a:ln w="12700" cmpd="sng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1FE497-8042-1E42-BD4B-4011CE29EA12}"/>
              </a:ext>
            </a:extLst>
          </p:cNvPr>
          <p:cNvSpPr txBox="1"/>
          <p:nvPr/>
        </p:nvSpPr>
        <p:spPr>
          <a:xfrm>
            <a:off x="195075" y="5333173"/>
            <a:ext cx="64312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602A21A5-3E19-1446-AB52-DB70377F049E}"/>
              </a:ext>
            </a:extLst>
          </p:cNvPr>
          <p:cNvSpPr txBox="1">
            <a:spLocks/>
          </p:cNvSpPr>
          <p:nvPr/>
        </p:nvSpPr>
        <p:spPr bwMode="auto">
          <a:xfrm>
            <a:off x="457200" y="1143000"/>
            <a:ext cx="4343400" cy="4114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/>
              <a:t>Testbed</a:t>
            </a:r>
          </a:p>
          <a:p>
            <a:pPr lvl="1"/>
            <a:r>
              <a:rPr lang="en-US" sz="1800" kern="0" dirty="0"/>
              <a:t>KNL Node on JLSE cluster</a:t>
            </a:r>
          </a:p>
          <a:p>
            <a:pPr lvl="1"/>
            <a:r>
              <a:rPr lang="en-US" sz="1800" kern="0" dirty="0"/>
              <a:t>KNL-7210</a:t>
            </a:r>
          </a:p>
          <a:p>
            <a:pPr lvl="2"/>
            <a:r>
              <a:rPr lang="en-US" sz="1600" kern="0" dirty="0"/>
              <a:t>Cores: 64 (Quadrant)</a:t>
            </a:r>
          </a:p>
          <a:p>
            <a:pPr lvl="2"/>
            <a:r>
              <a:rPr lang="en-US" sz="1600" kern="0" dirty="0"/>
              <a:t>DRAM: 192 GB</a:t>
            </a:r>
          </a:p>
          <a:p>
            <a:pPr lvl="2"/>
            <a:r>
              <a:rPr lang="en-US" sz="1600" kern="0" dirty="0"/>
              <a:t>MCDRAM: 16 GB (Flat)</a:t>
            </a:r>
          </a:p>
          <a:p>
            <a:r>
              <a:rPr lang="en-US" sz="2200" kern="0" dirty="0"/>
              <a:t>Microbenchmark</a:t>
            </a:r>
          </a:p>
          <a:p>
            <a:pPr lvl="1"/>
            <a:r>
              <a:rPr lang="en-US" sz="1800" kern="0" dirty="0"/>
              <a:t>OSU multi-</a:t>
            </a:r>
            <a:r>
              <a:rPr lang="en-US" sz="1800" kern="0" dirty="0" err="1"/>
              <a:t>lat</a:t>
            </a:r>
            <a:r>
              <a:rPr lang="en-US" sz="1800" kern="0" dirty="0"/>
              <a:t> RMA</a:t>
            </a:r>
          </a:p>
          <a:p>
            <a:pPr lvl="2"/>
            <a:r>
              <a:rPr lang="en-US" sz="1600" kern="0" dirty="0" err="1"/>
              <a:t>MPI_Put</a:t>
            </a:r>
            <a:r>
              <a:rPr lang="en-US" sz="1600" kern="0" dirty="0"/>
              <a:t>/Get using 32 process pairs</a:t>
            </a:r>
          </a:p>
          <a:p>
            <a:pPr lvl="2"/>
            <a:r>
              <a:rPr lang="en-US" sz="1600" kern="0" dirty="0"/>
              <a:t>Keep </a:t>
            </a:r>
            <a:r>
              <a:rPr lang="en-US" sz="1600" i="1" kern="0" dirty="0"/>
              <a:t>origin</a:t>
            </a:r>
            <a:r>
              <a:rPr lang="en-US" sz="1600" kern="0" dirty="0"/>
              <a:t> </a:t>
            </a:r>
            <a:r>
              <a:rPr lang="en-US" sz="1600" kern="0" dirty="0" err="1"/>
              <a:t>buf</a:t>
            </a:r>
            <a:r>
              <a:rPr lang="en-US" sz="1600" kern="0" dirty="0"/>
              <a:t> in DRAM and move </a:t>
            </a:r>
            <a:r>
              <a:rPr lang="en-US" sz="1600" i="1" kern="0" dirty="0"/>
              <a:t>target</a:t>
            </a:r>
            <a:r>
              <a:rPr lang="en-US" sz="1600" kern="0" dirty="0"/>
              <a:t> </a:t>
            </a:r>
            <a:r>
              <a:rPr lang="en-US" sz="1600" kern="0" dirty="0" err="1"/>
              <a:t>buf</a:t>
            </a:r>
            <a:r>
              <a:rPr lang="en-US" sz="1600" kern="0" dirty="0"/>
              <a:t> using </a:t>
            </a:r>
            <a:r>
              <a:rPr lang="en-US" sz="1600" i="1" kern="0" dirty="0" err="1"/>
              <a:t>MPI_Win_allocate</a:t>
            </a:r>
            <a:r>
              <a:rPr lang="en-US" sz="1600" kern="0" dirty="0"/>
              <a:t> </a:t>
            </a:r>
          </a:p>
          <a:p>
            <a:pPr lvl="2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2463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7AB9-7FAE-D846-AB69-CE403E2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MPI Communication Latency (2/2)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621CB-EE98-2E47-BEA6-AC5201710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23823-440E-5741-ADC7-39E3F3B0A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91E8F86-0807-334A-B1B0-E0E475E11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4629"/>
              </p:ext>
            </p:extLst>
          </p:nvPr>
        </p:nvGraphicFramePr>
        <p:xfrm>
          <a:off x="4734886" y="1143000"/>
          <a:ext cx="4256637" cy="5314125"/>
        </p:xfrm>
        <a:graphic>
          <a:graphicData uri="http://schemas.openxmlformats.org/drawingml/2006/table">
            <a:tbl>
              <a:tblPr/>
              <a:tblGrid>
                <a:gridCol w="608091">
                  <a:extLst>
                    <a:ext uri="{9D8B030D-6E8A-4147-A177-3AD203B41FA5}">
                      <a16:colId xmlns:a16="http://schemas.microsoft.com/office/drawing/2014/main" val="3830378940"/>
                    </a:ext>
                  </a:extLst>
                </a:gridCol>
                <a:gridCol w="608091">
                  <a:extLst>
                    <a:ext uri="{9D8B030D-6E8A-4147-A177-3AD203B41FA5}">
                      <a16:colId xmlns:a16="http://schemas.microsoft.com/office/drawing/2014/main" val="3243186440"/>
                    </a:ext>
                  </a:extLst>
                </a:gridCol>
                <a:gridCol w="608091">
                  <a:extLst>
                    <a:ext uri="{9D8B030D-6E8A-4147-A177-3AD203B41FA5}">
                      <a16:colId xmlns:a16="http://schemas.microsoft.com/office/drawing/2014/main" val="942471012"/>
                    </a:ext>
                  </a:extLst>
                </a:gridCol>
                <a:gridCol w="608091">
                  <a:extLst>
                    <a:ext uri="{9D8B030D-6E8A-4147-A177-3AD203B41FA5}">
                      <a16:colId xmlns:a16="http://schemas.microsoft.com/office/drawing/2014/main" val="1136711411"/>
                    </a:ext>
                  </a:extLst>
                </a:gridCol>
                <a:gridCol w="608091">
                  <a:extLst>
                    <a:ext uri="{9D8B030D-6E8A-4147-A177-3AD203B41FA5}">
                      <a16:colId xmlns:a16="http://schemas.microsoft.com/office/drawing/2014/main" val="1018479245"/>
                    </a:ext>
                  </a:extLst>
                </a:gridCol>
                <a:gridCol w="608091">
                  <a:extLst>
                    <a:ext uri="{9D8B030D-6E8A-4147-A177-3AD203B41FA5}">
                      <a16:colId xmlns:a16="http://schemas.microsoft.com/office/drawing/2014/main" val="1979119298"/>
                    </a:ext>
                  </a:extLst>
                </a:gridCol>
                <a:gridCol w="608091">
                  <a:extLst>
                    <a:ext uri="{9D8B030D-6E8A-4147-A177-3AD203B41FA5}">
                      <a16:colId xmlns:a16="http://schemas.microsoft.com/office/drawing/2014/main" val="1381466981"/>
                    </a:ext>
                  </a:extLst>
                </a:gridCol>
              </a:tblGrid>
              <a:tr h="2125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f/c/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F/c/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f/C/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F/C/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f/c/CB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Red [%]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64928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392383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000586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510442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323303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766440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803978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0655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412519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81998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872542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363490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59023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151596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44264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5.377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243703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11.496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213530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23.682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132598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50.975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05986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116.144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118.372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117.863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118.464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162166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530.683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511.696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504.205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484.455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321.064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100001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984.598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982.653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984.732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663.066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988754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MB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1920.218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1921.261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1916.377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1913.367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1313.256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85618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MB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3807.138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3805.567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3809.388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3806.401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2558.192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182590"/>
                  </a:ext>
                </a:extLst>
              </a:tr>
              <a:tr h="21256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MB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7567.653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7567.129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7577.482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7567.485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5090.969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84042"/>
                  </a:ext>
                </a:extLst>
              </a:tr>
            </a:tbl>
          </a:graphicData>
        </a:graphic>
      </p:graphicFrame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08266B89-B4C2-644D-BBB0-0BB2B5113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4343400" cy="4019345"/>
          </a:xfrm>
        </p:spPr>
        <p:txBody>
          <a:bodyPr/>
          <a:lstStyle/>
          <a:p>
            <a:r>
              <a:rPr lang="en-US" sz="2200" dirty="0"/>
              <a:t>Testbed</a:t>
            </a:r>
          </a:p>
          <a:p>
            <a:pPr lvl="1"/>
            <a:r>
              <a:rPr lang="en-US" sz="1800" dirty="0"/>
              <a:t>KNL Node on JLSE cluster</a:t>
            </a:r>
          </a:p>
          <a:p>
            <a:pPr lvl="1"/>
            <a:r>
              <a:rPr lang="en-US" sz="1800" dirty="0"/>
              <a:t>KNL-7210</a:t>
            </a:r>
          </a:p>
          <a:p>
            <a:pPr lvl="2"/>
            <a:r>
              <a:rPr lang="en-US" sz="1600" dirty="0"/>
              <a:t>Cores: 64 (Quadrant)</a:t>
            </a:r>
          </a:p>
          <a:p>
            <a:pPr lvl="2"/>
            <a:r>
              <a:rPr lang="en-US" sz="1600" dirty="0"/>
              <a:t>DRAM: 192 GB</a:t>
            </a:r>
          </a:p>
          <a:p>
            <a:pPr lvl="2"/>
            <a:r>
              <a:rPr lang="en-US" sz="1600" dirty="0"/>
              <a:t>MCDRAM: 16 GB (Flat)</a:t>
            </a:r>
          </a:p>
          <a:p>
            <a:r>
              <a:rPr lang="en-US" sz="2200" dirty="0"/>
              <a:t>Microbenchmark</a:t>
            </a:r>
          </a:p>
          <a:p>
            <a:pPr lvl="1"/>
            <a:r>
              <a:rPr lang="en-US" sz="1800" dirty="0"/>
              <a:t>OSU multi-</a:t>
            </a:r>
            <a:r>
              <a:rPr lang="en-US" sz="1800" dirty="0" err="1"/>
              <a:t>lat</a:t>
            </a:r>
            <a:r>
              <a:rPr lang="en-US" sz="1800" dirty="0"/>
              <a:t> pt2pt</a:t>
            </a:r>
          </a:p>
          <a:p>
            <a:pPr lvl="2"/>
            <a:r>
              <a:rPr lang="en-US" sz="1600" dirty="0" err="1"/>
              <a:t>MPI_Isend</a:t>
            </a:r>
            <a:r>
              <a:rPr lang="en-US" sz="1600" dirty="0"/>
              <a:t>/</a:t>
            </a:r>
            <a:r>
              <a:rPr lang="en-US" sz="1600" dirty="0" err="1"/>
              <a:t>Recv</a:t>
            </a:r>
            <a:r>
              <a:rPr lang="en-US" sz="1600" dirty="0"/>
              <a:t> using 32 process pairs</a:t>
            </a:r>
          </a:p>
          <a:p>
            <a:pPr lvl="2"/>
            <a:r>
              <a:rPr lang="en-US" sz="1600" dirty="0"/>
              <a:t>Move </a:t>
            </a:r>
            <a:r>
              <a:rPr lang="en-US" sz="1600" dirty="0" err="1"/>
              <a:t>fastbox</a:t>
            </a:r>
            <a:r>
              <a:rPr lang="en-US" sz="1600" dirty="0"/>
              <a:t>, cells and copy buffers (e.g., f → </a:t>
            </a:r>
            <a:r>
              <a:rPr lang="en-US" sz="1600" dirty="0" err="1"/>
              <a:t>fbox</a:t>
            </a:r>
            <a:r>
              <a:rPr lang="en-US" sz="1600" dirty="0"/>
              <a:t> in DRAM, F → </a:t>
            </a:r>
            <a:r>
              <a:rPr lang="en-US" sz="1600" dirty="0" err="1"/>
              <a:t>fbox</a:t>
            </a:r>
            <a:r>
              <a:rPr lang="en-US" sz="1600" dirty="0"/>
              <a:t> in MCDRAM)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6892BAB-B397-D84C-BCCF-A0C6C0202DB9}"/>
              </a:ext>
            </a:extLst>
          </p:cNvPr>
          <p:cNvSpPr/>
          <p:nvPr/>
        </p:nvSpPr>
        <p:spPr bwMode="auto">
          <a:xfrm>
            <a:off x="833448" y="5791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723E6CD-D9F4-C847-B17E-9B705E09E659}"/>
              </a:ext>
            </a:extLst>
          </p:cNvPr>
          <p:cNvSpPr/>
          <p:nvPr/>
        </p:nvSpPr>
        <p:spPr bwMode="auto">
          <a:xfrm>
            <a:off x="1293195" y="5791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790455D-18DA-9B4E-865B-EBB44A66E8D2}"/>
              </a:ext>
            </a:extLst>
          </p:cNvPr>
          <p:cNvSpPr/>
          <p:nvPr/>
        </p:nvSpPr>
        <p:spPr bwMode="auto">
          <a:xfrm>
            <a:off x="1751497" y="5791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1F55D3C-90F2-A940-9023-F0E5FB49598B}"/>
              </a:ext>
            </a:extLst>
          </p:cNvPr>
          <p:cNvSpPr/>
          <p:nvPr/>
        </p:nvSpPr>
        <p:spPr bwMode="auto">
          <a:xfrm>
            <a:off x="2209800" y="5791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583B33B-C329-0245-9A53-C4A26294FA81}"/>
              </a:ext>
            </a:extLst>
          </p:cNvPr>
          <p:cNvSpPr/>
          <p:nvPr/>
        </p:nvSpPr>
        <p:spPr bwMode="auto">
          <a:xfrm>
            <a:off x="2665211" y="5791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FD4C437-E12A-B846-855D-3873AB291E8F}"/>
              </a:ext>
            </a:extLst>
          </p:cNvPr>
          <p:cNvSpPr/>
          <p:nvPr/>
        </p:nvSpPr>
        <p:spPr bwMode="auto">
          <a:xfrm>
            <a:off x="3123513" y="5791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B8F6466-7C07-654F-B679-0C5522535CAE}"/>
              </a:ext>
            </a:extLst>
          </p:cNvPr>
          <p:cNvSpPr/>
          <p:nvPr/>
        </p:nvSpPr>
        <p:spPr bwMode="auto">
          <a:xfrm>
            <a:off x="3581816" y="5791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9F2BA68-BAE2-A049-997A-A4F0E25CF871}"/>
              </a:ext>
            </a:extLst>
          </p:cNvPr>
          <p:cNvSpPr/>
          <p:nvPr/>
        </p:nvSpPr>
        <p:spPr bwMode="auto">
          <a:xfrm>
            <a:off x="4040117" y="5791200"/>
            <a:ext cx="304800" cy="3048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01114A-FD3B-E843-93DE-19C7293BB844}"/>
              </a:ext>
            </a:extLst>
          </p:cNvPr>
          <p:cNvCxnSpPr>
            <a:cxnSpLocks/>
          </p:cNvCxnSpPr>
          <p:nvPr/>
        </p:nvCxnSpPr>
        <p:spPr bwMode="auto">
          <a:xfrm>
            <a:off x="2592317" y="5718380"/>
            <a:ext cx="0" cy="83820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046EE70B-C575-1F41-82CA-A6C0DF0A902B}"/>
              </a:ext>
            </a:extLst>
          </p:cNvPr>
          <p:cNvCxnSpPr>
            <a:cxnSpLocks/>
            <a:stCxn id="67" idx="4"/>
            <a:endCxn id="72" idx="4"/>
          </p:cNvCxnSpPr>
          <p:nvPr/>
        </p:nvCxnSpPr>
        <p:spPr bwMode="auto">
          <a:xfrm rot="16200000" flipH="1">
            <a:off x="1901729" y="5180118"/>
            <a:ext cx="12700" cy="1831763"/>
          </a:xfrm>
          <a:prstGeom prst="bentConnector3">
            <a:avLst>
              <a:gd name="adj1" fmla="val 3200000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373322E4-9D4D-ED4C-87B6-F0D29C63A6F3}"/>
              </a:ext>
            </a:extLst>
          </p:cNvPr>
          <p:cNvCxnSpPr>
            <a:cxnSpLocks/>
            <a:stCxn id="68" idx="4"/>
            <a:endCxn id="73" idx="4"/>
          </p:cNvCxnSpPr>
          <p:nvPr/>
        </p:nvCxnSpPr>
        <p:spPr bwMode="auto">
          <a:xfrm rot="16200000" flipH="1">
            <a:off x="2360754" y="5180841"/>
            <a:ext cx="12700" cy="1830318"/>
          </a:xfrm>
          <a:prstGeom prst="bentConnector3">
            <a:avLst>
              <a:gd name="adj1" fmla="val 2530764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19BFDB79-A6AB-534A-A638-B2D9C3A293A5}"/>
              </a:ext>
            </a:extLst>
          </p:cNvPr>
          <p:cNvCxnSpPr>
            <a:cxnSpLocks/>
            <a:stCxn id="69" idx="4"/>
            <a:endCxn id="74" idx="4"/>
          </p:cNvCxnSpPr>
          <p:nvPr/>
        </p:nvCxnSpPr>
        <p:spPr bwMode="auto">
          <a:xfrm rot="16200000" flipH="1">
            <a:off x="2819056" y="5180840"/>
            <a:ext cx="12700" cy="1830319"/>
          </a:xfrm>
          <a:prstGeom prst="bentConnector3">
            <a:avLst>
              <a:gd name="adj1" fmla="val 1769228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8A7AC3E4-DD9E-3E4B-9670-5D79E840857A}"/>
              </a:ext>
            </a:extLst>
          </p:cNvPr>
          <p:cNvCxnSpPr>
            <a:cxnSpLocks/>
            <a:stCxn id="70" idx="4"/>
            <a:endCxn id="75" idx="4"/>
          </p:cNvCxnSpPr>
          <p:nvPr/>
        </p:nvCxnSpPr>
        <p:spPr bwMode="auto">
          <a:xfrm rot="16200000" flipH="1">
            <a:off x="3277358" y="5180841"/>
            <a:ext cx="12700" cy="1830317"/>
          </a:xfrm>
          <a:prstGeom prst="bentConnector3">
            <a:avLst>
              <a:gd name="adj1" fmla="val 1146157"/>
            </a:avLst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D029BB0-C18E-E14F-A1B9-DBCAD5C01AC7}"/>
              </a:ext>
            </a:extLst>
          </p:cNvPr>
          <p:cNvSpPr txBox="1"/>
          <p:nvPr/>
        </p:nvSpPr>
        <p:spPr>
          <a:xfrm>
            <a:off x="196592" y="5793753"/>
            <a:ext cx="64312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Procs</a:t>
            </a:r>
          </a:p>
        </p:txBody>
      </p:sp>
    </p:spTree>
    <p:extLst>
      <p:ext uri="{BB962C8B-B14F-4D97-AF65-F5344CB8AC3E}">
        <p14:creationId xmlns:p14="http://schemas.microsoft.com/office/powerpoint/2010/main" val="364819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6F1B-7E5B-8B4B-B1BB-E6E96424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to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B0FC-2B16-6848-9680-C604558D4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sz="2000" dirty="0"/>
              <a:t>For RMA always place target buffer in MCDRAM</a:t>
            </a:r>
          </a:p>
          <a:p>
            <a:pPr lvl="1"/>
            <a:r>
              <a:rPr lang="en-US" sz="1800" dirty="0"/>
              <a:t>Better perf. if store buffer is in MCDRAM (Put performs better than Get)</a:t>
            </a:r>
          </a:p>
          <a:p>
            <a:r>
              <a:rPr lang="en-US" sz="2000" dirty="0"/>
              <a:t>For point-to-point consider worst case communication scenario</a:t>
            </a:r>
          </a:p>
          <a:p>
            <a:pPr lvl="1"/>
            <a:r>
              <a:rPr lang="en-US" sz="1800" dirty="0"/>
              <a:t>Each process communicates with every other process → N x (N - 1)</a:t>
            </a:r>
          </a:p>
          <a:p>
            <a:pPr lvl="1"/>
            <a:r>
              <a:rPr lang="en-US" sz="1800" dirty="0"/>
              <a:t>Each process </a:t>
            </a:r>
            <a:r>
              <a:rPr lang="en-US" sz="1800" dirty="0" err="1"/>
              <a:t>MPI_Isend</a:t>
            </a:r>
            <a:r>
              <a:rPr lang="en-US" sz="1800" dirty="0"/>
              <a:t> to use all the cells in its </a:t>
            </a:r>
            <a:r>
              <a:rPr lang="en-US" sz="1800" dirty="0" err="1"/>
              <a:t>freeQ</a:t>
            </a:r>
            <a:endParaRPr lang="en-US" sz="1800" dirty="0"/>
          </a:p>
          <a:p>
            <a:r>
              <a:rPr lang="en-US" sz="2000" dirty="0"/>
              <a:t>Point-to-point memory footprint for 64 processes</a:t>
            </a:r>
          </a:p>
          <a:p>
            <a:pPr lvl="1"/>
            <a:r>
              <a:rPr lang="en-US" sz="1800" dirty="0" err="1"/>
              <a:t>Fastboxes</a:t>
            </a:r>
            <a:r>
              <a:rPr lang="en-US" sz="1800" dirty="0"/>
              <a:t>: 64 KB x N x (N - 1) → </a:t>
            </a:r>
            <a:r>
              <a:rPr lang="en-US" sz="1800" b="1" dirty="0"/>
              <a:t>252</a:t>
            </a:r>
            <a:r>
              <a:rPr lang="en-US" sz="1800" dirty="0"/>
              <a:t> MB (~1.5 % of MCDRAM)</a:t>
            </a:r>
          </a:p>
          <a:p>
            <a:pPr lvl="1"/>
            <a:r>
              <a:rPr lang="en-US" sz="1800" dirty="0"/>
              <a:t>Cells: 64 KB x 64 x N → </a:t>
            </a:r>
            <a:r>
              <a:rPr lang="en-US" sz="1800" b="1" dirty="0"/>
              <a:t>256</a:t>
            </a:r>
            <a:r>
              <a:rPr lang="en-US" sz="1800" dirty="0"/>
              <a:t> MB (~1.5 % of MCDRAM)</a:t>
            </a:r>
          </a:p>
          <a:p>
            <a:pPr lvl="1"/>
            <a:r>
              <a:rPr lang="en-US" sz="1800" dirty="0"/>
              <a:t>Copy Buffers: 32 KB x 8 x N → </a:t>
            </a:r>
            <a:r>
              <a:rPr lang="en-US" sz="1800" b="1" dirty="0"/>
              <a:t>1008</a:t>
            </a:r>
            <a:r>
              <a:rPr lang="en-US" sz="1800" dirty="0"/>
              <a:t> MB (~6 % of MCDRAM)</a:t>
            </a:r>
          </a:p>
          <a:p>
            <a:r>
              <a:rPr lang="en-US" sz="2000" dirty="0"/>
              <a:t>MCDRAM (HBM) is limited</a:t>
            </a:r>
          </a:p>
          <a:p>
            <a:pPr lvl="1"/>
            <a:r>
              <a:rPr lang="en-US" sz="1800" dirty="0"/>
              <a:t>Save as much HBM as possible for user buffers (prioritize)</a:t>
            </a:r>
          </a:p>
          <a:p>
            <a:pPr lvl="2"/>
            <a:r>
              <a:rPr lang="en-US" sz="1600" dirty="0"/>
              <a:t>If available budget is ~1.5 % place </a:t>
            </a:r>
            <a:r>
              <a:rPr lang="en-US" sz="1600" dirty="0" err="1"/>
              <a:t>fastboxes</a:t>
            </a:r>
            <a:r>
              <a:rPr lang="en-US" sz="1600" dirty="0"/>
              <a:t> </a:t>
            </a:r>
          </a:p>
          <a:p>
            <a:pPr lvl="2"/>
            <a:r>
              <a:rPr lang="en-US" sz="1600" dirty="0"/>
              <a:t>If available budget is ~3 % place cells too</a:t>
            </a:r>
          </a:p>
          <a:p>
            <a:pPr lvl="2"/>
            <a:r>
              <a:rPr lang="en-US" sz="1600" dirty="0"/>
              <a:t>If available budget is ~9 % place copy buffers too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DAC44-2089-C94F-8AD6-7DD1880A8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5CDDA-B788-2749-A6C8-E42184A1F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9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6F1B-7E5B-8B4B-B1BB-E6E96424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Use Case: 2D Stencil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B0FC-2B16-6848-9680-C604558D4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/>
              <a:t>In most practical cases communication is confined and limited</a:t>
            </a:r>
          </a:p>
          <a:p>
            <a:r>
              <a:rPr lang="en-US" dirty="0"/>
              <a:t>Stencil code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Inner processes</a:t>
            </a:r>
            <a:r>
              <a:rPr lang="en-US" dirty="0"/>
              <a:t>: 6 x 6 x 4 = 144 comm.</a:t>
            </a:r>
          </a:p>
          <a:p>
            <a:pPr lvl="1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Side processes</a:t>
            </a:r>
            <a:r>
              <a:rPr lang="en-US" dirty="0"/>
              <a:t>: 6 x 4 x 3 = 72 comm.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Corner processes</a:t>
            </a:r>
            <a:r>
              <a:rPr lang="en-US" dirty="0"/>
              <a:t>: 4 x 2 = 8 comm.</a:t>
            </a:r>
          </a:p>
          <a:p>
            <a:pPr lvl="1"/>
            <a:r>
              <a:rPr lang="en-US" dirty="0"/>
              <a:t>Total: 224/4032 communications</a:t>
            </a:r>
          </a:p>
          <a:p>
            <a:r>
              <a:rPr lang="en-US" dirty="0"/>
              <a:t>Actual memory footprint</a:t>
            </a:r>
          </a:p>
          <a:p>
            <a:pPr lvl="1"/>
            <a:r>
              <a:rPr lang="en-US" dirty="0" err="1"/>
              <a:t>Fastboxes</a:t>
            </a:r>
            <a:r>
              <a:rPr lang="en-US" dirty="0"/>
              <a:t>: 64 x 224 = 14 MB (~0.08 %)</a:t>
            </a:r>
          </a:p>
          <a:p>
            <a:pPr lvl="1"/>
            <a:r>
              <a:rPr lang="en-US" dirty="0"/>
              <a:t>Cells: 0 MB (each process sends one</a:t>
            </a:r>
            <a:br>
              <a:rPr lang="en-US" dirty="0"/>
            </a:br>
            <a:r>
              <a:rPr lang="en-US" dirty="0"/>
              <a:t>message at time to every neighbor)</a:t>
            </a:r>
          </a:p>
          <a:p>
            <a:pPr lvl="1"/>
            <a:r>
              <a:rPr lang="en-US" dirty="0"/>
              <a:t>Copy buffers: 32 KB x 8 x 224 = 56 MB</a:t>
            </a:r>
            <a:br>
              <a:rPr lang="en-US" dirty="0"/>
            </a:br>
            <a:r>
              <a:rPr lang="en-US" dirty="0"/>
              <a:t>(~0.34 %)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DAC44-2089-C94F-8AD6-7DD1880A8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5CDDA-B788-2749-A6C8-E42184A1F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5508D85-54DC-7944-A3AE-94311EABA5AA}"/>
              </a:ext>
            </a:extLst>
          </p:cNvPr>
          <p:cNvGrpSpPr/>
          <p:nvPr/>
        </p:nvGrpSpPr>
        <p:grpSpPr>
          <a:xfrm>
            <a:off x="5381469" y="2362200"/>
            <a:ext cx="3352800" cy="3276600"/>
            <a:chOff x="5486400" y="2667000"/>
            <a:chExt cx="3352800" cy="3276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0CD27B-76DC-BA42-8CD9-35EE2A1C5FFE}"/>
                </a:ext>
              </a:extLst>
            </p:cNvPr>
            <p:cNvSpPr/>
            <p:nvPr/>
          </p:nvSpPr>
          <p:spPr>
            <a:xfrm>
              <a:off x="5486400" y="2667000"/>
              <a:ext cx="3352800" cy="32766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7DF1F1-5E68-404E-A5F5-361EA623A08C}"/>
                </a:ext>
              </a:extLst>
            </p:cNvPr>
            <p:cNvSpPr/>
            <p:nvPr/>
          </p:nvSpPr>
          <p:spPr>
            <a:xfrm>
              <a:off x="5651501" y="39700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9F2A17-7F67-FA4A-8E26-FCA19BA5AE11}"/>
                </a:ext>
              </a:extLst>
            </p:cNvPr>
            <p:cNvSpPr/>
            <p:nvPr/>
          </p:nvSpPr>
          <p:spPr>
            <a:xfrm>
              <a:off x="6057901" y="39700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058BEF-A3E1-A04B-9A5A-AFD09E55BCA2}"/>
                </a:ext>
              </a:extLst>
            </p:cNvPr>
            <p:cNvSpPr/>
            <p:nvPr/>
          </p:nvSpPr>
          <p:spPr>
            <a:xfrm>
              <a:off x="6451601" y="39700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164BD3-F745-8D49-8859-B0F5A984F705}"/>
                </a:ext>
              </a:extLst>
            </p:cNvPr>
            <p:cNvSpPr/>
            <p:nvPr/>
          </p:nvSpPr>
          <p:spPr>
            <a:xfrm>
              <a:off x="6845301" y="39700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7BA316-C326-0249-8F22-A11B182A8095}"/>
                </a:ext>
              </a:extLst>
            </p:cNvPr>
            <p:cNvSpPr/>
            <p:nvPr/>
          </p:nvSpPr>
          <p:spPr>
            <a:xfrm>
              <a:off x="7239001" y="39700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34B10E-767F-4A4A-9F48-6A176803EFBD}"/>
                </a:ext>
              </a:extLst>
            </p:cNvPr>
            <p:cNvSpPr/>
            <p:nvPr/>
          </p:nvSpPr>
          <p:spPr>
            <a:xfrm>
              <a:off x="5651501" y="4361350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5A5E67-5639-3446-B65F-2A3BD1F2C980}"/>
                </a:ext>
              </a:extLst>
            </p:cNvPr>
            <p:cNvSpPr/>
            <p:nvPr/>
          </p:nvSpPr>
          <p:spPr>
            <a:xfrm>
              <a:off x="5651501" y="4747907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66781C-A0EE-BE41-A0A9-F861222E9A22}"/>
                </a:ext>
              </a:extLst>
            </p:cNvPr>
            <p:cNvSpPr/>
            <p:nvPr/>
          </p:nvSpPr>
          <p:spPr>
            <a:xfrm>
              <a:off x="5651501" y="5136845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AC5E69-DDDC-0549-90FF-DF015D37738E}"/>
                </a:ext>
              </a:extLst>
            </p:cNvPr>
            <p:cNvSpPr/>
            <p:nvPr/>
          </p:nvSpPr>
          <p:spPr>
            <a:xfrm>
              <a:off x="5651501" y="552578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0672AE-3192-B041-9285-777C9F217E86}"/>
                </a:ext>
              </a:extLst>
            </p:cNvPr>
            <p:cNvSpPr/>
            <p:nvPr/>
          </p:nvSpPr>
          <p:spPr>
            <a:xfrm>
              <a:off x="6057901" y="4361350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D354F6-CE47-C147-B907-D19C68BFEB3B}"/>
                </a:ext>
              </a:extLst>
            </p:cNvPr>
            <p:cNvSpPr/>
            <p:nvPr/>
          </p:nvSpPr>
          <p:spPr>
            <a:xfrm>
              <a:off x="6451601" y="4361350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6E52AD-9448-2A45-8B72-2E31A65E3B66}"/>
                </a:ext>
              </a:extLst>
            </p:cNvPr>
            <p:cNvSpPr/>
            <p:nvPr/>
          </p:nvSpPr>
          <p:spPr>
            <a:xfrm>
              <a:off x="6845301" y="4361350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2E611C-2E3C-3440-9E03-472735A3B0C5}"/>
                </a:ext>
              </a:extLst>
            </p:cNvPr>
            <p:cNvSpPr/>
            <p:nvPr/>
          </p:nvSpPr>
          <p:spPr>
            <a:xfrm>
              <a:off x="7239001" y="4361350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CAE57-0414-7945-9B16-68D5A6123503}"/>
                </a:ext>
              </a:extLst>
            </p:cNvPr>
            <p:cNvSpPr/>
            <p:nvPr/>
          </p:nvSpPr>
          <p:spPr>
            <a:xfrm>
              <a:off x="6057901" y="47447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E28AFF-9B96-8A40-8359-7B42C436E45A}"/>
                </a:ext>
              </a:extLst>
            </p:cNvPr>
            <p:cNvSpPr/>
            <p:nvPr/>
          </p:nvSpPr>
          <p:spPr>
            <a:xfrm>
              <a:off x="6451601" y="47447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E2A791-B594-8047-BC75-EC1E4E6A6010}"/>
                </a:ext>
              </a:extLst>
            </p:cNvPr>
            <p:cNvSpPr/>
            <p:nvPr/>
          </p:nvSpPr>
          <p:spPr>
            <a:xfrm>
              <a:off x="6845301" y="47447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707864-3867-7147-AABD-BB236CA9DC1B}"/>
                </a:ext>
              </a:extLst>
            </p:cNvPr>
            <p:cNvSpPr/>
            <p:nvPr/>
          </p:nvSpPr>
          <p:spPr>
            <a:xfrm>
              <a:off x="7239001" y="47447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F79251D-5FC6-C448-B1AE-FFF34FA369B0}"/>
                </a:ext>
              </a:extLst>
            </p:cNvPr>
            <p:cNvSpPr/>
            <p:nvPr/>
          </p:nvSpPr>
          <p:spPr>
            <a:xfrm>
              <a:off x="6057901" y="51384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F51801-3A0F-3543-A51D-369C462DDB39}"/>
                </a:ext>
              </a:extLst>
            </p:cNvPr>
            <p:cNvSpPr/>
            <p:nvPr/>
          </p:nvSpPr>
          <p:spPr>
            <a:xfrm>
              <a:off x="6451601" y="5138431"/>
              <a:ext cx="277641" cy="27808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26FA2E-2C5B-9440-BF2B-BD42ACC0C6C8}"/>
                </a:ext>
              </a:extLst>
            </p:cNvPr>
            <p:cNvSpPr/>
            <p:nvPr/>
          </p:nvSpPr>
          <p:spPr>
            <a:xfrm>
              <a:off x="6845301" y="51384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2582455-F617-A34F-A30C-BA02ED172459}"/>
                </a:ext>
              </a:extLst>
            </p:cNvPr>
            <p:cNvSpPr/>
            <p:nvPr/>
          </p:nvSpPr>
          <p:spPr>
            <a:xfrm>
              <a:off x="7239001" y="51384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549872-E0A9-9F40-A0B0-E03F5FF1B4C7}"/>
                </a:ext>
              </a:extLst>
            </p:cNvPr>
            <p:cNvSpPr/>
            <p:nvPr/>
          </p:nvSpPr>
          <p:spPr>
            <a:xfrm>
              <a:off x="6057901" y="5519431"/>
              <a:ext cx="277641" cy="27808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D334CD-4069-8C47-AFE9-D3887FB1A9FE}"/>
                </a:ext>
              </a:extLst>
            </p:cNvPr>
            <p:cNvSpPr/>
            <p:nvPr/>
          </p:nvSpPr>
          <p:spPr>
            <a:xfrm>
              <a:off x="6451601" y="5519431"/>
              <a:ext cx="277641" cy="278085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608BD6-CF1B-7547-869C-37D7C40075AD}"/>
                </a:ext>
              </a:extLst>
            </p:cNvPr>
            <p:cNvSpPr/>
            <p:nvPr/>
          </p:nvSpPr>
          <p:spPr>
            <a:xfrm>
              <a:off x="6845301" y="5519431"/>
              <a:ext cx="277641" cy="27808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FA6B5B-BBB9-E945-A021-A1688091092E}"/>
                </a:ext>
              </a:extLst>
            </p:cNvPr>
            <p:cNvSpPr/>
            <p:nvPr/>
          </p:nvSpPr>
          <p:spPr>
            <a:xfrm>
              <a:off x="7239001" y="55194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3DBA4E-71DB-1143-9B7A-CA348A404490}"/>
                </a:ext>
              </a:extLst>
            </p:cNvPr>
            <p:cNvCxnSpPr>
              <a:cxnSpLocks/>
              <a:stCxn id="29" idx="0"/>
              <a:endCxn id="25" idx="2"/>
            </p:cNvCxnSpPr>
            <p:nvPr/>
          </p:nvCxnSpPr>
          <p:spPr>
            <a:xfrm flipV="1">
              <a:off x="6590422" y="5416516"/>
              <a:ext cx="0" cy="10291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8F0C151-5C3B-DC49-ABA3-A86F046385A9}"/>
                </a:ext>
              </a:extLst>
            </p:cNvPr>
            <p:cNvCxnSpPr>
              <a:cxnSpLocks/>
              <a:stCxn id="29" idx="1"/>
              <a:endCxn id="28" idx="3"/>
            </p:cNvCxnSpPr>
            <p:nvPr/>
          </p:nvCxnSpPr>
          <p:spPr>
            <a:xfrm flipH="1">
              <a:off x="6335542" y="5658474"/>
              <a:ext cx="116059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0414EE-D03B-A246-B023-802407F563D3}"/>
                </a:ext>
              </a:extLst>
            </p:cNvPr>
            <p:cNvCxnSpPr>
              <a:cxnSpLocks/>
              <a:stCxn id="30" idx="1"/>
              <a:endCxn id="29" idx="3"/>
            </p:cNvCxnSpPr>
            <p:nvPr/>
          </p:nvCxnSpPr>
          <p:spPr>
            <a:xfrm flipH="1">
              <a:off x="6729242" y="5658474"/>
              <a:ext cx="116059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597F9DC-B5D3-6041-B6E4-36435E92CF2D}"/>
                </a:ext>
              </a:extLst>
            </p:cNvPr>
            <p:cNvSpPr/>
            <p:nvPr/>
          </p:nvSpPr>
          <p:spPr>
            <a:xfrm>
              <a:off x="7620221" y="39700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A7CC5E-9EDD-5149-B794-5FED9AB86464}"/>
                </a:ext>
              </a:extLst>
            </p:cNvPr>
            <p:cNvSpPr/>
            <p:nvPr/>
          </p:nvSpPr>
          <p:spPr>
            <a:xfrm>
              <a:off x="8013921" y="39700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8C1B108-17E6-2E41-B946-90533BC31748}"/>
                </a:ext>
              </a:extLst>
            </p:cNvPr>
            <p:cNvSpPr/>
            <p:nvPr/>
          </p:nvSpPr>
          <p:spPr>
            <a:xfrm>
              <a:off x="8407621" y="39700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8D5FDE2-CB97-B44E-92B5-3D98A237EEC3}"/>
                </a:ext>
              </a:extLst>
            </p:cNvPr>
            <p:cNvSpPr/>
            <p:nvPr/>
          </p:nvSpPr>
          <p:spPr>
            <a:xfrm>
              <a:off x="7620221" y="4361350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7A20D5-A14C-1D41-BB38-28AA93034CAA}"/>
                </a:ext>
              </a:extLst>
            </p:cNvPr>
            <p:cNvSpPr/>
            <p:nvPr/>
          </p:nvSpPr>
          <p:spPr>
            <a:xfrm>
              <a:off x="8013921" y="4361350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D410736-910D-B445-BD89-1DF8D5391382}"/>
                </a:ext>
              </a:extLst>
            </p:cNvPr>
            <p:cNvSpPr/>
            <p:nvPr/>
          </p:nvSpPr>
          <p:spPr>
            <a:xfrm>
              <a:off x="8407621" y="4361350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E44DE07-C46D-184A-94D7-BFEA81849E9E}"/>
                </a:ext>
              </a:extLst>
            </p:cNvPr>
            <p:cNvSpPr/>
            <p:nvPr/>
          </p:nvSpPr>
          <p:spPr>
            <a:xfrm>
              <a:off x="7620221" y="47447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39F940E-3FED-DF46-8F4B-F3A7A5505FD9}"/>
                </a:ext>
              </a:extLst>
            </p:cNvPr>
            <p:cNvSpPr/>
            <p:nvPr/>
          </p:nvSpPr>
          <p:spPr>
            <a:xfrm>
              <a:off x="8013921" y="47447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C41A163-9204-3B43-A941-F885D4B01D7E}"/>
                </a:ext>
              </a:extLst>
            </p:cNvPr>
            <p:cNvSpPr/>
            <p:nvPr/>
          </p:nvSpPr>
          <p:spPr>
            <a:xfrm>
              <a:off x="8407621" y="47447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4F152F8-07B1-3D4F-BC27-6765088BAA3A}"/>
                </a:ext>
              </a:extLst>
            </p:cNvPr>
            <p:cNvSpPr/>
            <p:nvPr/>
          </p:nvSpPr>
          <p:spPr>
            <a:xfrm>
              <a:off x="7620221" y="51384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0A0B5F0-E120-FF4F-86A6-F01EBCB7BDBE}"/>
                </a:ext>
              </a:extLst>
            </p:cNvPr>
            <p:cNvSpPr/>
            <p:nvPr/>
          </p:nvSpPr>
          <p:spPr>
            <a:xfrm>
              <a:off x="8013921" y="51384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05ACF59-1383-B440-BAAB-F118FA29632D}"/>
                </a:ext>
              </a:extLst>
            </p:cNvPr>
            <p:cNvSpPr/>
            <p:nvPr/>
          </p:nvSpPr>
          <p:spPr>
            <a:xfrm>
              <a:off x="8407621" y="51384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F049C26-0B70-5C4C-8C3A-5C3F4E43799C}"/>
                </a:ext>
              </a:extLst>
            </p:cNvPr>
            <p:cNvSpPr/>
            <p:nvPr/>
          </p:nvSpPr>
          <p:spPr>
            <a:xfrm>
              <a:off x="7620221" y="55194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6D0CFE5-DC2C-5540-B577-C68A0AC2BD87}"/>
                </a:ext>
              </a:extLst>
            </p:cNvPr>
            <p:cNvSpPr/>
            <p:nvPr/>
          </p:nvSpPr>
          <p:spPr>
            <a:xfrm>
              <a:off x="8013921" y="55194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EAFA3ED-E137-8947-ACC9-10FDCFCC12C3}"/>
                </a:ext>
              </a:extLst>
            </p:cNvPr>
            <p:cNvSpPr/>
            <p:nvPr/>
          </p:nvSpPr>
          <p:spPr>
            <a:xfrm>
              <a:off x="8407621" y="5519431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EC6E893-26A2-2C4D-868E-C1CD519DCCDF}"/>
                </a:ext>
              </a:extLst>
            </p:cNvPr>
            <p:cNvSpPr/>
            <p:nvPr/>
          </p:nvSpPr>
          <p:spPr>
            <a:xfrm>
              <a:off x="5651501" y="2791856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5AD0C69-D97F-0D43-8357-0E47E491F6A2}"/>
                </a:ext>
              </a:extLst>
            </p:cNvPr>
            <p:cNvSpPr/>
            <p:nvPr/>
          </p:nvSpPr>
          <p:spPr>
            <a:xfrm>
              <a:off x="6057901" y="2791856"/>
              <a:ext cx="277641" cy="27808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259AB2-642F-1E40-8AA8-2ADA94855285}"/>
                </a:ext>
              </a:extLst>
            </p:cNvPr>
            <p:cNvSpPr/>
            <p:nvPr/>
          </p:nvSpPr>
          <p:spPr>
            <a:xfrm>
              <a:off x="6451601" y="2791856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6457B90-132B-5347-8870-8D4EBD952556}"/>
                </a:ext>
              </a:extLst>
            </p:cNvPr>
            <p:cNvSpPr/>
            <p:nvPr/>
          </p:nvSpPr>
          <p:spPr>
            <a:xfrm>
              <a:off x="6845301" y="2791856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715FD9F-7A43-7B4C-97B2-78D764D7175A}"/>
                </a:ext>
              </a:extLst>
            </p:cNvPr>
            <p:cNvSpPr/>
            <p:nvPr/>
          </p:nvSpPr>
          <p:spPr>
            <a:xfrm>
              <a:off x="7239001" y="2791856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8251ED7-FA62-7342-8F9E-8B92189B1187}"/>
                </a:ext>
              </a:extLst>
            </p:cNvPr>
            <p:cNvSpPr/>
            <p:nvPr/>
          </p:nvSpPr>
          <p:spPr>
            <a:xfrm>
              <a:off x="5651501" y="3183175"/>
              <a:ext cx="277641" cy="27808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2FE005A-25D8-684A-AF7D-AE6025919C36}"/>
                </a:ext>
              </a:extLst>
            </p:cNvPr>
            <p:cNvSpPr/>
            <p:nvPr/>
          </p:nvSpPr>
          <p:spPr>
            <a:xfrm>
              <a:off x="5651501" y="3569732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82E0920-ED9C-E944-BA0B-C674F654236A}"/>
                </a:ext>
              </a:extLst>
            </p:cNvPr>
            <p:cNvSpPr/>
            <p:nvPr/>
          </p:nvSpPr>
          <p:spPr>
            <a:xfrm>
              <a:off x="6057901" y="3183175"/>
              <a:ext cx="277641" cy="27808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AFD3EB4-1AB2-A747-8E3B-7A41CF3CACEE}"/>
                </a:ext>
              </a:extLst>
            </p:cNvPr>
            <p:cNvSpPr/>
            <p:nvPr/>
          </p:nvSpPr>
          <p:spPr>
            <a:xfrm>
              <a:off x="6451601" y="3183175"/>
              <a:ext cx="277641" cy="27808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1E9D1C0-FDC1-364C-99D5-054950B8E8CE}"/>
                </a:ext>
              </a:extLst>
            </p:cNvPr>
            <p:cNvSpPr/>
            <p:nvPr/>
          </p:nvSpPr>
          <p:spPr>
            <a:xfrm>
              <a:off x="6845301" y="3183175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F5EA07E-99F6-1E48-A5EE-80DCB42701D6}"/>
                </a:ext>
              </a:extLst>
            </p:cNvPr>
            <p:cNvSpPr/>
            <p:nvPr/>
          </p:nvSpPr>
          <p:spPr>
            <a:xfrm>
              <a:off x="7239001" y="3183175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50AC912-1FAE-CD4D-A0FC-51C25ADB35A5}"/>
                </a:ext>
              </a:extLst>
            </p:cNvPr>
            <p:cNvSpPr/>
            <p:nvPr/>
          </p:nvSpPr>
          <p:spPr>
            <a:xfrm>
              <a:off x="6057901" y="3566556"/>
              <a:ext cx="277641" cy="27808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6E15231-040B-304C-8972-9E47F448643D}"/>
                </a:ext>
              </a:extLst>
            </p:cNvPr>
            <p:cNvSpPr/>
            <p:nvPr/>
          </p:nvSpPr>
          <p:spPr>
            <a:xfrm>
              <a:off x="6451601" y="3566556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E0D34F9-7182-2A44-A1F5-2653F4B63AB5}"/>
                </a:ext>
              </a:extLst>
            </p:cNvPr>
            <p:cNvSpPr/>
            <p:nvPr/>
          </p:nvSpPr>
          <p:spPr>
            <a:xfrm>
              <a:off x="6845301" y="3566556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81E520F-30BD-B64E-A2DB-5A710BB48CC9}"/>
                </a:ext>
              </a:extLst>
            </p:cNvPr>
            <p:cNvSpPr/>
            <p:nvPr/>
          </p:nvSpPr>
          <p:spPr>
            <a:xfrm>
              <a:off x="7239001" y="3566556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EBC9ED0-8B8E-3845-BBDD-A1797C8E57EE}"/>
                </a:ext>
              </a:extLst>
            </p:cNvPr>
            <p:cNvCxnSpPr>
              <a:cxnSpLocks/>
              <a:stCxn id="102" idx="1"/>
              <a:endCxn id="100" idx="3"/>
            </p:cNvCxnSpPr>
            <p:nvPr/>
          </p:nvCxnSpPr>
          <p:spPr>
            <a:xfrm flipH="1">
              <a:off x="5929142" y="3322218"/>
              <a:ext cx="128759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40C9F96-618F-E647-ABBE-ACA465E1B872}"/>
                </a:ext>
              </a:extLst>
            </p:cNvPr>
            <p:cNvCxnSpPr>
              <a:cxnSpLocks/>
              <a:stCxn id="102" idx="0"/>
              <a:endCxn id="96" idx="2"/>
            </p:cNvCxnSpPr>
            <p:nvPr/>
          </p:nvCxnSpPr>
          <p:spPr>
            <a:xfrm flipV="1">
              <a:off x="6196722" y="3069941"/>
              <a:ext cx="0" cy="11323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48BE4E9-82E6-8A4B-94B2-A5E3665F254E}"/>
                </a:ext>
              </a:extLst>
            </p:cNvPr>
            <p:cNvCxnSpPr>
              <a:cxnSpLocks/>
              <a:stCxn id="102" idx="2"/>
            </p:cNvCxnSpPr>
            <p:nvPr/>
          </p:nvCxnSpPr>
          <p:spPr>
            <a:xfrm>
              <a:off x="6196722" y="3461260"/>
              <a:ext cx="0" cy="9866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7B00624-8E99-6844-8C9D-6D66AF51B2E2}"/>
                </a:ext>
              </a:extLst>
            </p:cNvPr>
            <p:cNvCxnSpPr>
              <a:cxnSpLocks/>
              <a:stCxn id="102" idx="3"/>
              <a:endCxn id="103" idx="1"/>
            </p:cNvCxnSpPr>
            <p:nvPr/>
          </p:nvCxnSpPr>
          <p:spPr>
            <a:xfrm>
              <a:off x="6335542" y="3322218"/>
              <a:ext cx="116059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257C743-03A9-6145-ACBF-32B4BE8C4DA9}"/>
                </a:ext>
              </a:extLst>
            </p:cNvPr>
            <p:cNvSpPr/>
            <p:nvPr/>
          </p:nvSpPr>
          <p:spPr>
            <a:xfrm>
              <a:off x="7620221" y="2791856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017BA61-D4A4-AE4F-B4D3-13F53C4DE990}"/>
                </a:ext>
              </a:extLst>
            </p:cNvPr>
            <p:cNvSpPr/>
            <p:nvPr/>
          </p:nvSpPr>
          <p:spPr>
            <a:xfrm>
              <a:off x="8013921" y="2791856"/>
              <a:ext cx="277641" cy="27808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8AD61E3-6C04-A342-A748-57F654E54B2B}"/>
                </a:ext>
              </a:extLst>
            </p:cNvPr>
            <p:cNvSpPr/>
            <p:nvPr/>
          </p:nvSpPr>
          <p:spPr>
            <a:xfrm>
              <a:off x="8407621" y="2791856"/>
              <a:ext cx="277641" cy="2780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E91FC5B-F781-8E49-A1C3-AFAF2647553E}"/>
                </a:ext>
              </a:extLst>
            </p:cNvPr>
            <p:cNvSpPr/>
            <p:nvPr/>
          </p:nvSpPr>
          <p:spPr>
            <a:xfrm>
              <a:off x="7620221" y="3183175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C551112-1AA2-014C-9111-20DD778FAB18}"/>
                </a:ext>
              </a:extLst>
            </p:cNvPr>
            <p:cNvSpPr/>
            <p:nvPr/>
          </p:nvSpPr>
          <p:spPr>
            <a:xfrm>
              <a:off x="8013921" y="3183175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D5E6F06-D97F-BE42-8B3E-EC6549449DFA}"/>
                </a:ext>
              </a:extLst>
            </p:cNvPr>
            <p:cNvSpPr/>
            <p:nvPr/>
          </p:nvSpPr>
          <p:spPr>
            <a:xfrm>
              <a:off x="8407621" y="3183175"/>
              <a:ext cx="277641" cy="27808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7A64AC2-04A0-7342-985F-FA6419FD7E32}"/>
                </a:ext>
              </a:extLst>
            </p:cNvPr>
            <p:cNvSpPr/>
            <p:nvPr/>
          </p:nvSpPr>
          <p:spPr>
            <a:xfrm>
              <a:off x="7620221" y="3566556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3EAC554-D46F-5D41-8D63-17559060E583}"/>
                </a:ext>
              </a:extLst>
            </p:cNvPr>
            <p:cNvSpPr/>
            <p:nvPr/>
          </p:nvSpPr>
          <p:spPr>
            <a:xfrm>
              <a:off x="8013921" y="3566556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908FBA2-7F04-8A44-8122-75B64D34887E}"/>
                </a:ext>
              </a:extLst>
            </p:cNvPr>
            <p:cNvSpPr/>
            <p:nvPr/>
          </p:nvSpPr>
          <p:spPr>
            <a:xfrm>
              <a:off x="8407621" y="3566556"/>
              <a:ext cx="277641" cy="278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23CF9C0-7E1B-054F-AE8C-873DEC7BE5B4}"/>
                </a:ext>
              </a:extLst>
            </p:cNvPr>
            <p:cNvCxnSpPr>
              <a:cxnSpLocks/>
              <a:stCxn id="117" idx="3"/>
              <a:endCxn id="118" idx="1"/>
            </p:cNvCxnSpPr>
            <p:nvPr/>
          </p:nvCxnSpPr>
          <p:spPr>
            <a:xfrm>
              <a:off x="8291562" y="2930899"/>
              <a:ext cx="116059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B5F0EFD-0CB8-1F41-86AA-4742EA5E1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0421" y="3069941"/>
              <a:ext cx="0" cy="113234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439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7AB9-7FAE-D846-AB69-CE403E2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Stencil Runtime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831A-E6E1-8A47-A9AD-04F28F7C0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94325"/>
          </a:xfrm>
        </p:spPr>
        <p:txBody>
          <a:bodyPr/>
          <a:lstStyle/>
          <a:p>
            <a:r>
              <a:rPr lang="en-US" dirty="0"/>
              <a:t>Testbed</a:t>
            </a:r>
          </a:p>
          <a:p>
            <a:pPr lvl="1"/>
            <a:r>
              <a:rPr lang="en-US" dirty="0"/>
              <a:t>KNL Node on JLSE cluster</a:t>
            </a:r>
          </a:p>
          <a:p>
            <a:pPr lvl="1"/>
            <a:r>
              <a:rPr lang="en-US" dirty="0"/>
              <a:t>KNL-7210</a:t>
            </a:r>
          </a:p>
          <a:p>
            <a:pPr lvl="2"/>
            <a:r>
              <a:rPr lang="en-US" dirty="0"/>
              <a:t>Cores: 64 (Quadrant)</a:t>
            </a:r>
          </a:p>
          <a:p>
            <a:pPr lvl="2"/>
            <a:r>
              <a:rPr lang="en-US" dirty="0"/>
              <a:t>DRAM: 192 GB</a:t>
            </a:r>
          </a:p>
          <a:p>
            <a:pPr lvl="2"/>
            <a:r>
              <a:rPr lang="en-US" dirty="0"/>
              <a:t>MCDRAM: 16 GB (Flat)</a:t>
            </a:r>
          </a:p>
          <a:p>
            <a:r>
              <a:rPr lang="en-US" dirty="0" err="1"/>
              <a:t>Miniapp</a:t>
            </a:r>
            <a:r>
              <a:rPr lang="en-US" dirty="0"/>
              <a:t> Benchmark</a:t>
            </a:r>
          </a:p>
          <a:p>
            <a:pPr lvl="1"/>
            <a:r>
              <a:rPr lang="en-US" dirty="0"/>
              <a:t>2D Stencil Code: </a:t>
            </a:r>
          </a:p>
          <a:p>
            <a:pPr lvl="2"/>
            <a:r>
              <a:rPr lang="en-US" dirty="0"/>
              <a:t>Domain size (x, y)</a:t>
            </a:r>
          </a:p>
          <a:p>
            <a:pPr lvl="3"/>
            <a:r>
              <a:rPr lang="en-US" dirty="0"/>
              <a:t>From 2048 x 2048 (32 MB) to 65536 x 65536 (32 GB) points (doubles)</a:t>
            </a:r>
          </a:p>
          <a:p>
            <a:pPr lvl="3"/>
            <a:r>
              <a:rPr lang="en-US" dirty="0"/>
              <a:t>Halo from 2 KB to 64 KB along each direction</a:t>
            </a:r>
          </a:p>
          <a:p>
            <a:pPr lvl="2"/>
            <a:r>
              <a:rPr lang="en-US" dirty="0"/>
              <a:t>Exchange halos using </a:t>
            </a:r>
            <a:r>
              <a:rPr lang="en-US" dirty="0" err="1"/>
              <a:t>MPI_Isend</a:t>
            </a:r>
            <a:r>
              <a:rPr lang="en-US" dirty="0"/>
              <a:t>/</a:t>
            </a:r>
            <a:r>
              <a:rPr lang="en-US" dirty="0" err="1"/>
              <a:t>MPI_Irecv</a:t>
            </a:r>
            <a:r>
              <a:rPr lang="en-US" dirty="0"/>
              <a:t> and </a:t>
            </a:r>
            <a:r>
              <a:rPr lang="en-US" dirty="0" err="1"/>
              <a:t>MPI_Waitall</a:t>
            </a:r>
            <a:endParaRPr lang="en-US" dirty="0"/>
          </a:p>
          <a:p>
            <a:pPr lvl="2"/>
            <a:r>
              <a:rPr lang="en-US" dirty="0"/>
              <a:t>Measure total runtime using different placement of </a:t>
            </a:r>
            <a:r>
              <a:rPr lang="en-US" dirty="0" err="1"/>
              <a:t>fbox</a:t>
            </a:r>
            <a:r>
              <a:rPr lang="en-US" dirty="0"/>
              <a:t> and copy </a:t>
            </a:r>
            <a:r>
              <a:rPr lang="en-US" dirty="0" err="1"/>
              <a:t>buf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621CB-EE98-2E47-BEA6-AC5201710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23823-440E-5741-ADC7-39E3F3B0A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46BCA65-6570-1742-835D-E23D54EE1FC5}"/>
              </a:ext>
            </a:extLst>
          </p:cNvPr>
          <p:cNvSpPr/>
          <p:nvPr/>
        </p:nvSpPr>
        <p:spPr>
          <a:xfrm>
            <a:off x="3962400" y="949041"/>
            <a:ext cx="4876800" cy="40039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A649A97-0D08-DB46-BCA9-E6E02C334724}"/>
              </a:ext>
            </a:extLst>
          </p:cNvPr>
          <p:cNvSpPr/>
          <p:nvPr/>
        </p:nvSpPr>
        <p:spPr>
          <a:xfrm>
            <a:off x="4495800" y="2625975"/>
            <a:ext cx="277641" cy="278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ED4B417-E0DB-B247-8B0B-61D559431D37}"/>
              </a:ext>
            </a:extLst>
          </p:cNvPr>
          <p:cNvSpPr/>
          <p:nvPr/>
        </p:nvSpPr>
        <p:spPr>
          <a:xfrm>
            <a:off x="4902200" y="2625975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8489BBB-3B31-AF45-BDA7-23F838CC4FBA}"/>
              </a:ext>
            </a:extLst>
          </p:cNvPr>
          <p:cNvSpPr/>
          <p:nvPr/>
        </p:nvSpPr>
        <p:spPr>
          <a:xfrm>
            <a:off x="5295900" y="2625975"/>
            <a:ext cx="277641" cy="278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A49813F-D0FE-0049-BB22-79BD0547AD5F}"/>
              </a:ext>
            </a:extLst>
          </p:cNvPr>
          <p:cNvSpPr/>
          <p:nvPr/>
        </p:nvSpPr>
        <p:spPr>
          <a:xfrm>
            <a:off x="5689600" y="2625975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81153AE-EAB8-CB4B-9BC6-5C00FF7B24EA}"/>
              </a:ext>
            </a:extLst>
          </p:cNvPr>
          <p:cNvSpPr/>
          <p:nvPr/>
        </p:nvSpPr>
        <p:spPr>
          <a:xfrm>
            <a:off x="6083300" y="2625975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8ABA4ED-069A-7341-93EC-6842EFAA7A54}"/>
              </a:ext>
            </a:extLst>
          </p:cNvPr>
          <p:cNvSpPr/>
          <p:nvPr/>
        </p:nvSpPr>
        <p:spPr>
          <a:xfrm>
            <a:off x="4495800" y="3017294"/>
            <a:ext cx="277641" cy="278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FBE624-B30F-F941-805E-6929B88C1A3D}"/>
              </a:ext>
            </a:extLst>
          </p:cNvPr>
          <p:cNvSpPr/>
          <p:nvPr/>
        </p:nvSpPr>
        <p:spPr>
          <a:xfrm>
            <a:off x="4495800" y="3403851"/>
            <a:ext cx="277641" cy="278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0C0060A-B781-C442-B425-675E983A2B12}"/>
              </a:ext>
            </a:extLst>
          </p:cNvPr>
          <p:cNvSpPr/>
          <p:nvPr/>
        </p:nvSpPr>
        <p:spPr>
          <a:xfrm>
            <a:off x="4495800" y="3792789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50499A5-6E9E-4445-873F-BDB3A414E8FE}"/>
              </a:ext>
            </a:extLst>
          </p:cNvPr>
          <p:cNvSpPr/>
          <p:nvPr/>
        </p:nvSpPr>
        <p:spPr>
          <a:xfrm>
            <a:off x="4902200" y="3017294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28CF57E-2FAC-644D-B2B2-E22F6340FF89}"/>
              </a:ext>
            </a:extLst>
          </p:cNvPr>
          <p:cNvSpPr/>
          <p:nvPr/>
        </p:nvSpPr>
        <p:spPr>
          <a:xfrm>
            <a:off x="5295900" y="3017294"/>
            <a:ext cx="277641" cy="278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2B2D25E-787B-B641-9CD8-476B61329ECE}"/>
              </a:ext>
            </a:extLst>
          </p:cNvPr>
          <p:cNvSpPr/>
          <p:nvPr/>
        </p:nvSpPr>
        <p:spPr>
          <a:xfrm>
            <a:off x="5689600" y="3017294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549F4AA-888A-1B4C-88FE-1335B4211366}"/>
              </a:ext>
            </a:extLst>
          </p:cNvPr>
          <p:cNvSpPr/>
          <p:nvPr/>
        </p:nvSpPr>
        <p:spPr>
          <a:xfrm>
            <a:off x="6083300" y="3017294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F473EE4-72E8-CB4F-81DF-8199DE9395C1}"/>
              </a:ext>
            </a:extLst>
          </p:cNvPr>
          <p:cNvSpPr/>
          <p:nvPr/>
        </p:nvSpPr>
        <p:spPr>
          <a:xfrm>
            <a:off x="4902200" y="3400675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A90F58D-ACD0-CF48-9937-04CCBCC6D991}"/>
              </a:ext>
            </a:extLst>
          </p:cNvPr>
          <p:cNvSpPr/>
          <p:nvPr/>
        </p:nvSpPr>
        <p:spPr>
          <a:xfrm>
            <a:off x="5295900" y="3400675"/>
            <a:ext cx="277641" cy="278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1D0FCEB-82ED-034B-BA11-B9D8F3BFA804}"/>
              </a:ext>
            </a:extLst>
          </p:cNvPr>
          <p:cNvSpPr/>
          <p:nvPr/>
        </p:nvSpPr>
        <p:spPr>
          <a:xfrm>
            <a:off x="5689600" y="3400675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FBE3115-A354-7C45-AAA7-314DB7D86D8E}"/>
              </a:ext>
            </a:extLst>
          </p:cNvPr>
          <p:cNvSpPr/>
          <p:nvPr/>
        </p:nvSpPr>
        <p:spPr>
          <a:xfrm>
            <a:off x="6083300" y="3400675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0F3D941-5341-6A4B-A0A0-33A6FBDA14D3}"/>
              </a:ext>
            </a:extLst>
          </p:cNvPr>
          <p:cNvSpPr/>
          <p:nvPr/>
        </p:nvSpPr>
        <p:spPr>
          <a:xfrm>
            <a:off x="5689600" y="3794375"/>
            <a:ext cx="277641" cy="2780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6721AD-DDEB-9F46-B688-5FB60A431140}"/>
              </a:ext>
            </a:extLst>
          </p:cNvPr>
          <p:cNvSpPr/>
          <p:nvPr/>
        </p:nvSpPr>
        <p:spPr>
          <a:xfrm>
            <a:off x="6083300" y="3794375"/>
            <a:ext cx="277641" cy="2780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C1A9B8-48D1-1241-9A92-3C098D98FE8C}"/>
              </a:ext>
            </a:extLst>
          </p:cNvPr>
          <p:cNvSpPr/>
          <p:nvPr/>
        </p:nvSpPr>
        <p:spPr>
          <a:xfrm>
            <a:off x="5689600" y="4175375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FD1E47E-0412-BE4F-8308-09B55DD5A0FB}"/>
              </a:ext>
            </a:extLst>
          </p:cNvPr>
          <p:cNvSpPr/>
          <p:nvPr/>
        </p:nvSpPr>
        <p:spPr>
          <a:xfrm>
            <a:off x="6083300" y="4175375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A627CA9-2042-234B-AFD0-52DAEDDAFF4A}"/>
              </a:ext>
            </a:extLst>
          </p:cNvPr>
          <p:cNvSpPr/>
          <p:nvPr/>
        </p:nvSpPr>
        <p:spPr>
          <a:xfrm>
            <a:off x="6464520" y="2625975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76115E4-4EE7-8C46-9E74-2507D88E4DAF}"/>
              </a:ext>
            </a:extLst>
          </p:cNvPr>
          <p:cNvSpPr/>
          <p:nvPr/>
        </p:nvSpPr>
        <p:spPr>
          <a:xfrm>
            <a:off x="6858220" y="2625975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26ED643-D5D6-6B4D-BD4D-B3E1034BC988}"/>
              </a:ext>
            </a:extLst>
          </p:cNvPr>
          <p:cNvSpPr/>
          <p:nvPr/>
        </p:nvSpPr>
        <p:spPr>
          <a:xfrm>
            <a:off x="7251920" y="2625975"/>
            <a:ext cx="277641" cy="2780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62DEBDB-3568-4E48-B361-584DA5CF249C}"/>
              </a:ext>
            </a:extLst>
          </p:cNvPr>
          <p:cNvSpPr/>
          <p:nvPr/>
        </p:nvSpPr>
        <p:spPr>
          <a:xfrm>
            <a:off x="6464520" y="3017294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1ED048-8399-D24A-BCF5-6B329A91B231}"/>
              </a:ext>
            </a:extLst>
          </p:cNvPr>
          <p:cNvSpPr/>
          <p:nvPr/>
        </p:nvSpPr>
        <p:spPr>
          <a:xfrm>
            <a:off x="6858220" y="3017294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FB3FEB-DC32-4642-9629-8C3B484968DA}"/>
              </a:ext>
            </a:extLst>
          </p:cNvPr>
          <p:cNvSpPr/>
          <p:nvPr/>
        </p:nvSpPr>
        <p:spPr>
          <a:xfrm>
            <a:off x="7251920" y="3017294"/>
            <a:ext cx="277641" cy="2780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EB52A4B-D4F8-D644-B2F3-F4DBCFCDC2FD}"/>
              </a:ext>
            </a:extLst>
          </p:cNvPr>
          <p:cNvSpPr/>
          <p:nvPr/>
        </p:nvSpPr>
        <p:spPr>
          <a:xfrm>
            <a:off x="6464520" y="3400675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27978DE-4D93-1B42-880F-3630ABD616DC}"/>
              </a:ext>
            </a:extLst>
          </p:cNvPr>
          <p:cNvSpPr/>
          <p:nvPr/>
        </p:nvSpPr>
        <p:spPr>
          <a:xfrm>
            <a:off x="6858220" y="3400675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4CDECDB-1AA7-A24A-8C30-65CB5A6106CE}"/>
              </a:ext>
            </a:extLst>
          </p:cNvPr>
          <p:cNvSpPr/>
          <p:nvPr/>
        </p:nvSpPr>
        <p:spPr>
          <a:xfrm>
            <a:off x="7251920" y="3400675"/>
            <a:ext cx="277641" cy="2780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67D05E7-242C-C649-8170-732CD440D82A}"/>
              </a:ext>
            </a:extLst>
          </p:cNvPr>
          <p:cNvSpPr/>
          <p:nvPr/>
        </p:nvSpPr>
        <p:spPr>
          <a:xfrm>
            <a:off x="6464520" y="3794375"/>
            <a:ext cx="277641" cy="2780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D131EFF-A1E5-6C44-8A5D-2571C754D2EE}"/>
              </a:ext>
            </a:extLst>
          </p:cNvPr>
          <p:cNvSpPr/>
          <p:nvPr/>
        </p:nvSpPr>
        <p:spPr>
          <a:xfrm>
            <a:off x="6858220" y="3794375"/>
            <a:ext cx="277641" cy="2780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9F02B64-1350-4843-8175-9329A5239EB4}"/>
              </a:ext>
            </a:extLst>
          </p:cNvPr>
          <p:cNvSpPr/>
          <p:nvPr/>
        </p:nvSpPr>
        <p:spPr>
          <a:xfrm>
            <a:off x="6464520" y="4175375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87D2D60-6ABE-2D4D-90A6-E69AF2FD425D}"/>
              </a:ext>
            </a:extLst>
          </p:cNvPr>
          <p:cNvSpPr/>
          <p:nvPr/>
        </p:nvSpPr>
        <p:spPr>
          <a:xfrm>
            <a:off x="6858220" y="4175375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7478860-4974-A749-9C9D-4385925F2664}"/>
              </a:ext>
            </a:extLst>
          </p:cNvPr>
          <p:cNvSpPr/>
          <p:nvPr/>
        </p:nvSpPr>
        <p:spPr>
          <a:xfrm>
            <a:off x="5689600" y="1447800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ECA7658-A9F4-D14B-A82B-B7C8691F845A}"/>
              </a:ext>
            </a:extLst>
          </p:cNvPr>
          <p:cNvSpPr/>
          <p:nvPr/>
        </p:nvSpPr>
        <p:spPr>
          <a:xfrm>
            <a:off x="6083300" y="1447800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C505944-46F3-0249-BD84-B33E2A476AC4}"/>
              </a:ext>
            </a:extLst>
          </p:cNvPr>
          <p:cNvSpPr/>
          <p:nvPr/>
        </p:nvSpPr>
        <p:spPr>
          <a:xfrm>
            <a:off x="4495800" y="1839119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9A56F16-61CA-814E-BE72-E88F0AA64F43}"/>
              </a:ext>
            </a:extLst>
          </p:cNvPr>
          <p:cNvSpPr/>
          <p:nvPr/>
        </p:nvSpPr>
        <p:spPr>
          <a:xfrm>
            <a:off x="4495800" y="2225676"/>
            <a:ext cx="277641" cy="278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60733ED-DFF6-A64F-8FD5-13833AADA4B0}"/>
              </a:ext>
            </a:extLst>
          </p:cNvPr>
          <p:cNvSpPr/>
          <p:nvPr/>
        </p:nvSpPr>
        <p:spPr>
          <a:xfrm>
            <a:off x="5689600" y="1839119"/>
            <a:ext cx="277641" cy="27808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B89DDC2-7CB5-034E-9305-0BA566C46E9E}"/>
              </a:ext>
            </a:extLst>
          </p:cNvPr>
          <p:cNvSpPr/>
          <p:nvPr/>
        </p:nvSpPr>
        <p:spPr>
          <a:xfrm>
            <a:off x="6083300" y="1839119"/>
            <a:ext cx="277641" cy="27808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41BEFC3-1A30-8E44-8667-3EC69C8C6525}"/>
              </a:ext>
            </a:extLst>
          </p:cNvPr>
          <p:cNvSpPr/>
          <p:nvPr/>
        </p:nvSpPr>
        <p:spPr>
          <a:xfrm>
            <a:off x="4902200" y="2222500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E8E987F-E4B9-DD40-90E0-2C4817177E57}"/>
              </a:ext>
            </a:extLst>
          </p:cNvPr>
          <p:cNvSpPr/>
          <p:nvPr/>
        </p:nvSpPr>
        <p:spPr>
          <a:xfrm>
            <a:off x="5295900" y="2222500"/>
            <a:ext cx="277641" cy="278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444157A-A658-384B-8FF9-9E1A32C9797C}"/>
              </a:ext>
            </a:extLst>
          </p:cNvPr>
          <p:cNvSpPr/>
          <p:nvPr/>
        </p:nvSpPr>
        <p:spPr>
          <a:xfrm>
            <a:off x="5689600" y="2222500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292C27A-9CB4-4A4D-ABED-0FB94949B7C1}"/>
              </a:ext>
            </a:extLst>
          </p:cNvPr>
          <p:cNvSpPr/>
          <p:nvPr/>
        </p:nvSpPr>
        <p:spPr>
          <a:xfrm>
            <a:off x="6083300" y="2222500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5C821E2-F48C-3D43-A3FF-571300F409A5}"/>
              </a:ext>
            </a:extLst>
          </p:cNvPr>
          <p:cNvSpPr/>
          <p:nvPr/>
        </p:nvSpPr>
        <p:spPr>
          <a:xfrm>
            <a:off x="6464520" y="1447800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CCA47EF-7A93-304C-9440-D0F8E6560F66}"/>
              </a:ext>
            </a:extLst>
          </p:cNvPr>
          <p:cNvSpPr/>
          <p:nvPr/>
        </p:nvSpPr>
        <p:spPr>
          <a:xfrm>
            <a:off x="6858220" y="1447800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CAF2059-8600-BA4F-B110-47500809BF8E}"/>
              </a:ext>
            </a:extLst>
          </p:cNvPr>
          <p:cNvSpPr/>
          <p:nvPr/>
        </p:nvSpPr>
        <p:spPr>
          <a:xfrm>
            <a:off x="6464520" y="1839119"/>
            <a:ext cx="277641" cy="27808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F58D8A-DEE8-464B-8844-BC243593A631}"/>
              </a:ext>
            </a:extLst>
          </p:cNvPr>
          <p:cNvSpPr/>
          <p:nvPr/>
        </p:nvSpPr>
        <p:spPr>
          <a:xfrm>
            <a:off x="6858220" y="1839119"/>
            <a:ext cx="277641" cy="27808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38661EB-EE2C-FC4B-9742-BD87B9DA2480}"/>
              </a:ext>
            </a:extLst>
          </p:cNvPr>
          <p:cNvSpPr/>
          <p:nvPr/>
        </p:nvSpPr>
        <p:spPr>
          <a:xfrm>
            <a:off x="6464520" y="2222500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99899F4-6DAC-3A4B-BC93-A10C1D50A0D8}"/>
              </a:ext>
            </a:extLst>
          </p:cNvPr>
          <p:cNvSpPr/>
          <p:nvPr/>
        </p:nvSpPr>
        <p:spPr>
          <a:xfrm>
            <a:off x="6858220" y="2222500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6B85155-6B80-B648-B8E0-A9784C2452A9}"/>
              </a:ext>
            </a:extLst>
          </p:cNvPr>
          <p:cNvSpPr/>
          <p:nvPr/>
        </p:nvSpPr>
        <p:spPr>
          <a:xfrm>
            <a:off x="7251920" y="2222500"/>
            <a:ext cx="277641" cy="2780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A576076-4DCA-964C-805F-5F0FD31837F2}"/>
              </a:ext>
            </a:extLst>
          </p:cNvPr>
          <p:cNvSpPr/>
          <p:nvPr/>
        </p:nvSpPr>
        <p:spPr>
          <a:xfrm>
            <a:off x="7634459" y="2625975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9F22ADD-11BD-4842-8B93-8255C6586D81}"/>
              </a:ext>
            </a:extLst>
          </p:cNvPr>
          <p:cNvSpPr/>
          <p:nvPr/>
        </p:nvSpPr>
        <p:spPr>
          <a:xfrm>
            <a:off x="8028159" y="2625975"/>
            <a:ext cx="277641" cy="2780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8512B6-B5C7-6643-8481-00B4BA78202F}"/>
              </a:ext>
            </a:extLst>
          </p:cNvPr>
          <p:cNvSpPr/>
          <p:nvPr/>
        </p:nvSpPr>
        <p:spPr>
          <a:xfrm>
            <a:off x="7634459" y="3017294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12D19D4-7438-9144-AA17-332D7F8FBD8C}"/>
              </a:ext>
            </a:extLst>
          </p:cNvPr>
          <p:cNvSpPr/>
          <p:nvPr/>
        </p:nvSpPr>
        <p:spPr>
          <a:xfrm>
            <a:off x="8028159" y="3017294"/>
            <a:ext cx="277641" cy="2780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65C6338-206D-5C49-A7D4-6D1687E3DE41}"/>
              </a:ext>
            </a:extLst>
          </p:cNvPr>
          <p:cNvSpPr/>
          <p:nvPr/>
        </p:nvSpPr>
        <p:spPr>
          <a:xfrm>
            <a:off x="7634459" y="3400675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EA5C167-FCA9-AD4A-B643-5FF16250A9AE}"/>
              </a:ext>
            </a:extLst>
          </p:cNvPr>
          <p:cNvSpPr/>
          <p:nvPr/>
        </p:nvSpPr>
        <p:spPr>
          <a:xfrm>
            <a:off x="8028159" y="3400675"/>
            <a:ext cx="277641" cy="2780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F93FC0D-B981-1144-8444-E45C8D7BE007}"/>
              </a:ext>
            </a:extLst>
          </p:cNvPr>
          <p:cNvSpPr/>
          <p:nvPr/>
        </p:nvSpPr>
        <p:spPr>
          <a:xfrm>
            <a:off x="8028159" y="3794375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F96EF8F-FD4B-C94E-9196-7A04F4CC472D}"/>
              </a:ext>
            </a:extLst>
          </p:cNvPr>
          <p:cNvSpPr/>
          <p:nvPr/>
        </p:nvSpPr>
        <p:spPr>
          <a:xfrm>
            <a:off x="8026840" y="1838982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6E472B4-9BA0-2E44-BE7C-F2E20F103E09}"/>
              </a:ext>
            </a:extLst>
          </p:cNvPr>
          <p:cNvSpPr/>
          <p:nvPr/>
        </p:nvSpPr>
        <p:spPr>
          <a:xfrm>
            <a:off x="7634459" y="2222500"/>
            <a:ext cx="277641" cy="2780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A772FD9-4B06-ED4F-BD7E-54341482CEC4}"/>
              </a:ext>
            </a:extLst>
          </p:cNvPr>
          <p:cNvSpPr/>
          <p:nvPr/>
        </p:nvSpPr>
        <p:spPr>
          <a:xfrm>
            <a:off x="8028159" y="2222500"/>
            <a:ext cx="277641" cy="2780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91E0F6F-39EB-844F-84B9-3E87B048AE92}"/>
              </a:ext>
            </a:extLst>
          </p:cNvPr>
          <p:cNvSpPr/>
          <p:nvPr/>
        </p:nvSpPr>
        <p:spPr>
          <a:xfrm>
            <a:off x="8409159" y="2625975"/>
            <a:ext cx="277641" cy="2780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41F4CE7-B51A-FF44-AE94-A8CDF1B256DE}"/>
              </a:ext>
            </a:extLst>
          </p:cNvPr>
          <p:cNvSpPr/>
          <p:nvPr/>
        </p:nvSpPr>
        <p:spPr>
          <a:xfrm>
            <a:off x="8409159" y="3017294"/>
            <a:ext cx="277641" cy="2780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F73BAB0-4984-0A43-AEF4-345F9F158309}"/>
              </a:ext>
            </a:extLst>
          </p:cNvPr>
          <p:cNvSpPr/>
          <p:nvPr/>
        </p:nvSpPr>
        <p:spPr>
          <a:xfrm>
            <a:off x="8409159" y="3400675"/>
            <a:ext cx="277641" cy="2780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DD5998B-25C2-9A41-A30E-D243CBAFB270}"/>
              </a:ext>
            </a:extLst>
          </p:cNvPr>
          <p:cNvSpPr/>
          <p:nvPr/>
        </p:nvSpPr>
        <p:spPr>
          <a:xfrm>
            <a:off x="8409159" y="3794375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C50BCCD-4CB8-8343-9758-F0CDAFAB1D3B}"/>
              </a:ext>
            </a:extLst>
          </p:cNvPr>
          <p:cNvSpPr/>
          <p:nvPr/>
        </p:nvSpPr>
        <p:spPr>
          <a:xfrm>
            <a:off x="8407840" y="1838982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4598C4A-7BDD-464C-AFB4-CFDCBB5FAEB8}"/>
              </a:ext>
            </a:extLst>
          </p:cNvPr>
          <p:cNvSpPr/>
          <p:nvPr/>
        </p:nvSpPr>
        <p:spPr>
          <a:xfrm>
            <a:off x="8409159" y="2222500"/>
            <a:ext cx="277641" cy="2780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441200E-B9DF-7B49-99B3-61EC95D45EAB}"/>
              </a:ext>
            </a:extLst>
          </p:cNvPr>
          <p:cNvSpPr/>
          <p:nvPr/>
        </p:nvSpPr>
        <p:spPr>
          <a:xfrm>
            <a:off x="5295900" y="1066800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6DC649E-83D9-A649-8429-59B3C075B695}"/>
              </a:ext>
            </a:extLst>
          </p:cNvPr>
          <p:cNvSpPr/>
          <p:nvPr/>
        </p:nvSpPr>
        <p:spPr>
          <a:xfrm>
            <a:off x="5689600" y="1066800"/>
            <a:ext cx="277641" cy="27808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F475298-6D57-A640-9229-CFB31448FF89}"/>
              </a:ext>
            </a:extLst>
          </p:cNvPr>
          <p:cNvSpPr/>
          <p:nvPr/>
        </p:nvSpPr>
        <p:spPr>
          <a:xfrm>
            <a:off x="6083300" y="1066800"/>
            <a:ext cx="277641" cy="27808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A433883-E065-C041-B2B5-3E3D1A950F18}"/>
              </a:ext>
            </a:extLst>
          </p:cNvPr>
          <p:cNvSpPr/>
          <p:nvPr/>
        </p:nvSpPr>
        <p:spPr>
          <a:xfrm>
            <a:off x="6464520" y="1066800"/>
            <a:ext cx="277641" cy="27808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80EC610-B794-3545-8D66-02FC34EE7933}"/>
              </a:ext>
            </a:extLst>
          </p:cNvPr>
          <p:cNvSpPr/>
          <p:nvPr/>
        </p:nvSpPr>
        <p:spPr>
          <a:xfrm>
            <a:off x="6858220" y="1066800"/>
            <a:ext cx="277641" cy="27808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1D9E578-7EA8-424E-A478-64E7D7F9C8C1}"/>
              </a:ext>
            </a:extLst>
          </p:cNvPr>
          <p:cNvSpPr/>
          <p:nvPr/>
        </p:nvSpPr>
        <p:spPr>
          <a:xfrm>
            <a:off x="7251920" y="1066800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F0F5F9A-30CC-3F4B-8C2B-A1E055CE01A3}"/>
              </a:ext>
            </a:extLst>
          </p:cNvPr>
          <p:cNvSpPr/>
          <p:nvPr/>
        </p:nvSpPr>
        <p:spPr>
          <a:xfrm>
            <a:off x="5295900" y="4572000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D2AD446-F243-AB48-8151-FC461BDFB662}"/>
              </a:ext>
            </a:extLst>
          </p:cNvPr>
          <p:cNvSpPr/>
          <p:nvPr/>
        </p:nvSpPr>
        <p:spPr>
          <a:xfrm>
            <a:off x="5689600" y="4572000"/>
            <a:ext cx="277641" cy="2780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F76A815-B1F0-2D47-9C44-3AFB3A305B54}"/>
              </a:ext>
            </a:extLst>
          </p:cNvPr>
          <p:cNvSpPr/>
          <p:nvPr/>
        </p:nvSpPr>
        <p:spPr>
          <a:xfrm>
            <a:off x="6083300" y="4572000"/>
            <a:ext cx="277641" cy="2780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C27FD95-EA8E-074C-8706-DCF6F52335A2}"/>
              </a:ext>
            </a:extLst>
          </p:cNvPr>
          <p:cNvSpPr/>
          <p:nvPr/>
        </p:nvSpPr>
        <p:spPr>
          <a:xfrm>
            <a:off x="6464520" y="4572000"/>
            <a:ext cx="277641" cy="2780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B4A9FC6-5C63-1045-B839-1724CAB3BD39}"/>
              </a:ext>
            </a:extLst>
          </p:cNvPr>
          <p:cNvSpPr/>
          <p:nvPr/>
        </p:nvSpPr>
        <p:spPr>
          <a:xfrm>
            <a:off x="6858220" y="4572000"/>
            <a:ext cx="277641" cy="2780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B249C76-EE66-2340-B664-D5767033398A}"/>
              </a:ext>
            </a:extLst>
          </p:cNvPr>
          <p:cNvSpPr/>
          <p:nvPr/>
        </p:nvSpPr>
        <p:spPr>
          <a:xfrm>
            <a:off x="7251920" y="4572000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E3D6179-B8A4-0A47-A427-1BDFBC2F9963}"/>
              </a:ext>
            </a:extLst>
          </p:cNvPr>
          <p:cNvSpPr/>
          <p:nvPr/>
        </p:nvSpPr>
        <p:spPr>
          <a:xfrm>
            <a:off x="4113261" y="2625975"/>
            <a:ext cx="277641" cy="278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9E3DCB8-899B-904A-AB2F-92F5EFABA1F5}"/>
              </a:ext>
            </a:extLst>
          </p:cNvPr>
          <p:cNvSpPr/>
          <p:nvPr/>
        </p:nvSpPr>
        <p:spPr>
          <a:xfrm>
            <a:off x="4113261" y="3017294"/>
            <a:ext cx="277641" cy="278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7B05E71-CE2F-CE4D-A13B-90651A7B9527}"/>
              </a:ext>
            </a:extLst>
          </p:cNvPr>
          <p:cNvSpPr/>
          <p:nvPr/>
        </p:nvSpPr>
        <p:spPr>
          <a:xfrm>
            <a:off x="4113261" y="3403851"/>
            <a:ext cx="277641" cy="278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0A8A973-479A-434D-8B42-29D3A0D79FE1}"/>
              </a:ext>
            </a:extLst>
          </p:cNvPr>
          <p:cNvSpPr/>
          <p:nvPr/>
        </p:nvSpPr>
        <p:spPr>
          <a:xfrm>
            <a:off x="4113261" y="3792789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A2C1373-7B69-1E4F-AAC4-45B4C207ACE0}"/>
              </a:ext>
            </a:extLst>
          </p:cNvPr>
          <p:cNvSpPr/>
          <p:nvPr/>
        </p:nvSpPr>
        <p:spPr>
          <a:xfrm>
            <a:off x="4113261" y="1839119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35220D5-12AE-9C42-B3BC-A1307B0117B9}"/>
              </a:ext>
            </a:extLst>
          </p:cNvPr>
          <p:cNvSpPr/>
          <p:nvPr/>
        </p:nvSpPr>
        <p:spPr>
          <a:xfrm>
            <a:off x="4113261" y="2225676"/>
            <a:ext cx="277641" cy="278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D9CCD4E-18ED-3247-B9CE-0272508973A6}"/>
              </a:ext>
            </a:extLst>
          </p:cNvPr>
          <p:cNvSpPr/>
          <p:nvPr/>
        </p:nvSpPr>
        <p:spPr>
          <a:xfrm>
            <a:off x="8026840" y="4172750"/>
            <a:ext cx="277641" cy="2780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6ACCDDA3-C9D7-5C41-98DB-84A76C0E9B2E}"/>
              </a:ext>
            </a:extLst>
          </p:cNvPr>
          <p:cNvSpPr/>
          <p:nvPr/>
        </p:nvSpPr>
        <p:spPr>
          <a:xfrm>
            <a:off x="8420540" y="4172750"/>
            <a:ext cx="277641" cy="2780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E6D407F-FBEB-F444-850E-DED38F6EE442}"/>
              </a:ext>
            </a:extLst>
          </p:cNvPr>
          <p:cNvSpPr/>
          <p:nvPr/>
        </p:nvSpPr>
        <p:spPr>
          <a:xfrm>
            <a:off x="7633140" y="4569375"/>
            <a:ext cx="277641" cy="2780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0303D36-1674-5B45-B6BD-BF6804FCD5A8}"/>
              </a:ext>
            </a:extLst>
          </p:cNvPr>
          <p:cNvSpPr/>
          <p:nvPr/>
        </p:nvSpPr>
        <p:spPr>
          <a:xfrm>
            <a:off x="8026840" y="4569375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C998D186-56B4-6641-B13B-696105A25B08}"/>
              </a:ext>
            </a:extLst>
          </p:cNvPr>
          <p:cNvSpPr/>
          <p:nvPr/>
        </p:nvSpPr>
        <p:spPr>
          <a:xfrm>
            <a:off x="8420540" y="4569375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ACB1077-CBB5-3F44-9178-BCC5CE3C44D1}"/>
              </a:ext>
            </a:extLst>
          </p:cNvPr>
          <p:cNvSpPr/>
          <p:nvPr/>
        </p:nvSpPr>
        <p:spPr>
          <a:xfrm>
            <a:off x="8017508" y="1457259"/>
            <a:ext cx="277641" cy="2780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79ED6D71-B7D7-5E4B-96B9-1B09D916D5F6}"/>
              </a:ext>
            </a:extLst>
          </p:cNvPr>
          <p:cNvSpPr/>
          <p:nvPr/>
        </p:nvSpPr>
        <p:spPr>
          <a:xfrm>
            <a:off x="8411208" y="1457259"/>
            <a:ext cx="277641" cy="2780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444CED0-BFD1-A44A-8196-30ED1E2393E9}"/>
              </a:ext>
            </a:extLst>
          </p:cNvPr>
          <p:cNvSpPr/>
          <p:nvPr/>
        </p:nvSpPr>
        <p:spPr>
          <a:xfrm>
            <a:off x="7632003" y="1064269"/>
            <a:ext cx="277641" cy="27808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21E4526-D6D7-C149-A153-AB70E15E1979}"/>
              </a:ext>
            </a:extLst>
          </p:cNvPr>
          <p:cNvSpPr/>
          <p:nvPr/>
        </p:nvSpPr>
        <p:spPr>
          <a:xfrm>
            <a:off x="8004629" y="1063875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2EF71EF2-3450-AC42-9886-75579B1D5628}"/>
              </a:ext>
            </a:extLst>
          </p:cNvPr>
          <p:cNvSpPr/>
          <p:nvPr/>
        </p:nvSpPr>
        <p:spPr>
          <a:xfrm>
            <a:off x="8398329" y="1063875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08E074B-E984-964E-AE5E-E1291AFF5C98}"/>
              </a:ext>
            </a:extLst>
          </p:cNvPr>
          <p:cNvSpPr/>
          <p:nvPr/>
        </p:nvSpPr>
        <p:spPr>
          <a:xfrm>
            <a:off x="4110514" y="1444875"/>
            <a:ext cx="277641" cy="278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E5FC6FF8-635F-7A4C-9FE4-BF923F546E18}"/>
              </a:ext>
            </a:extLst>
          </p:cNvPr>
          <p:cNvSpPr/>
          <p:nvPr/>
        </p:nvSpPr>
        <p:spPr>
          <a:xfrm>
            <a:off x="4504214" y="1444875"/>
            <a:ext cx="277641" cy="278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8DEC369-4BCD-B44B-AD2C-3AEECA40004D}"/>
              </a:ext>
            </a:extLst>
          </p:cNvPr>
          <p:cNvSpPr/>
          <p:nvPr/>
        </p:nvSpPr>
        <p:spPr>
          <a:xfrm>
            <a:off x="4110514" y="1063875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FA72349-8394-384E-9D70-F934B5C8A50F}"/>
              </a:ext>
            </a:extLst>
          </p:cNvPr>
          <p:cNvSpPr/>
          <p:nvPr/>
        </p:nvSpPr>
        <p:spPr>
          <a:xfrm>
            <a:off x="4504214" y="1063875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42C44ED-6ECA-A546-AE80-7CCB278D5B61}"/>
              </a:ext>
            </a:extLst>
          </p:cNvPr>
          <p:cNvSpPr/>
          <p:nvPr/>
        </p:nvSpPr>
        <p:spPr>
          <a:xfrm>
            <a:off x="4897914" y="1063875"/>
            <a:ext cx="277641" cy="27808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4CBAD035-93C3-514D-8FF4-8C2A7062CE73}"/>
              </a:ext>
            </a:extLst>
          </p:cNvPr>
          <p:cNvSpPr/>
          <p:nvPr/>
        </p:nvSpPr>
        <p:spPr>
          <a:xfrm>
            <a:off x="4105052" y="4172750"/>
            <a:ext cx="277641" cy="278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458D7EE-6BAF-7141-A7DA-26F740321577}"/>
              </a:ext>
            </a:extLst>
          </p:cNvPr>
          <p:cNvSpPr/>
          <p:nvPr/>
        </p:nvSpPr>
        <p:spPr>
          <a:xfrm>
            <a:off x="4498752" y="4172750"/>
            <a:ext cx="277641" cy="278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8C5E588-66C1-D849-845D-D795ACD186B8}"/>
              </a:ext>
            </a:extLst>
          </p:cNvPr>
          <p:cNvSpPr/>
          <p:nvPr/>
        </p:nvSpPr>
        <p:spPr>
          <a:xfrm>
            <a:off x="4105052" y="4569375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67F618B-18EE-294C-90A8-92E565AB7FA9}"/>
              </a:ext>
            </a:extLst>
          </p:cNvPr>
          <p:cNvSpPr/>
          <p:nvPr/>
        </p:nvSpPr>
        <p:spPr>
          <a:xfrm>
            <a:off x="4498752" y="4569375"/>
            <a:ext cx="277641" cy="2780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9F304233-A036-BA4D-BF48-51899DF7E7B3}"/>
              </a:ext>
            </a:extLst>
          </p:cNvPr>
          <p:cNvSpPr/>
          <p:nvPr/>
        </p:nvSpPr>
        <p:spPr>
          <a:xfrm>
            <a:off x="4892452" y="4569375"/>
            <a:ext cx="277641" cy="2780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169D194-5F0C-E94F-9E3C-6185D2D686DD}"/>
              </a:ext>
            </a:extLst>
          </p:cNvPr>
          <p:cNvCxnSpPr/>
          <p:nvPr/>
        </p:nvCxnSpPr>
        <p:spPr bwMode="auto">
          <a:xfrm>
            <a:off x="3962400" y="1783080"/>
            <a:ext cx="48768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0D0AC961-9A15-7449-A63A-8E4C39B02B56}"/>
              </a:ext>
            </a:extLst>
          </p:cNvPr>
          <p:cNvCxnSpPr/>
          <p:nvPr/>
        </p:nvCxnSpPr>
        <p:spPr bwMode="auto">
          <a:xfrm>
            <a:off x="3962400" y="4123944"/>
            <a:ext cx="487680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E7BFCCB8-43A4-FB4F-8F22-5BAC12D0610B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6464" y="933166"/>
            <a:ext cx="0" cy="4019834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0199B900-87A0-4440-A550-2D9630FAFFEC}"/>
              </a:ext>
            </a:extLst>
          </p:cNvPr>
          <p:cNvCxnSpPr>
            <a:cxnSpLocks/>
          </p:cNvCxnSpPr>
          <p:nvPr/>
        </p:nvCxnSpPr>
        <p:spPr bwMode="auto">
          <a:xfrm flipV="1">
            <a:off x="7577328" y="929225"/>
            <a:ext cx="0" cy="4019834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AC22454-314E-5F42-86F2-5E62177FA715}"/>
              </a:ext>
            </a:extLst>
          </p:cNvPr>
          <p:cNvSpPr/>
          <p:nvPr/>
        </p:nvSpPr>
        <p:spPr>
          <a:xfrm>
            <a:off x="5299945" y="1437481"/>
            <a:ext cx="277641" cy="278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7F8FDB3-7093-0847-A8B6-EE6E39FF0BB1}"/>
              </a:ext>
            </a:extLst>
          </p:cNvPr>
          <p:cNvSpPr/>
          <p:nvPr/>
        </p:nvSpPr>
        <p:spPr>
          <a:xfrm>
            <a:off x="5302836" y="1835150"/>
            <a:ext cx="277641" cy="278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02BB8A8F-061C-424A-933C-507266D3872C}"/>
              </a:ext>
            </a:extLst>
          </p:cNvPr>
          <p:cNvSpPr/>
          <p:nvPr/>
        </p:nvSpPr>
        <p:spPr>
          <a:xfrm>
            <a:off x="4892451" y="1440906"/>
            <a:ext cx="277641" cy="278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8F889AC-7CB1-F249-837F-9D3402AF8A37}"/>
              </a:ext>
            </a:extLst>
          </p:cNvPr>
          <p:cNvSpPr/>
          <p:nvPr/>
        </p:nvSpPr>
        <p:spPr>
          <a:xfrm>
            <a:off x="4895342" y="1838575"/>
            <a:ext cx="277641" cy="278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B9E4424-0C5D-0542-9EBD-9DC5699815FF}"/>
              </a:ext>
            </a:extLst>
          </p:cNvPr>
          <p:cNvCxnSpPr>
            <a:cxnSpLocks/>
            <a:stCxn id="189" idx="1"/>
            <a:endCxn id="141" idx="1"/>
          </p:cNvCxnSpPr>
          <p:nvPr/>
        </p:nvCxnSpPr>
        <p:spPr bwMode="auto">
          <a:xfrm rot="10800000" flipV="1">
            <a:off x="5689600" y="1205842"/>
            <a:ext cx="12700" cy="772319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4" name="Curved Connector 213">
            <a:extLst>
              <a:ext uri="{FF2B5EF4-FFF2-40B4-BE49-F238E27FC236}">
                <a16:creationId xmlns:a16="http://schemas.microsoft.com/office/drawing/2014/main" id="{85D286A7-C710-9046-BBA9-B63F26A58EEA}"/>
              </a:ext>
            </a:extLst>
          </p:cNvPr>
          <p:cNvCxnSpPr>
            <a:cxnSpLocks/>
            <a:stCxn id="145" idx="1"/>
            <a:endCxn id="135" idx="1"/>
          </p:cNvCxnSpPr>
          <p:nvPr/>
        </p:nvCxnSpPr>
        <p:spPr bwMode="auto">
          <a:xfrm rot="10800000">
            <a:off x="5689600" y="1586843"/>
            <a:ext cx="12700" cy="774700"/>
          </a:xfrm>
          <a:prstGeom prst="curvedConnector3">
            <a:avLst>
              <a:gd name="adj1" fmla="val 200281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6" name="Rectangle 265">
            <a:extLst>
              <a:ext uri="{FF2B5EF4-FFF2-40B4-BE49-F238E27FC236}">
                <a16:creationId xmlns:a16="http://schemas.microsoft.com/office/drawing/2014/main" id="{D2433862-7A49-B04D-A693-D638D17668A8}"/>
              </a:ext>
            </a:extLst>
          </p:cNvPr>
          <p:cNvSpPr/>
          <p:nvPr/>
        </p:nvSpPr>
        <p:spPr>
          <a:xfrm>
            <a:off x="5302681" y="3767931"/>
            <a:ext cx="277641" cy="278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DF07541C-1102-5444-87C5-92D67D51DE14}"/>
              </a:ext>
            </a:extLst>
          </p:cNvPr>
          <p:cNvSpPr/>
          <p:nvPr/>
        </p:nvSpPr>
        <p:spPr>
          <a:xfrm>
            <a:off x="5305572" y="4165600"/>
            <a:ext cx="277641" cy="278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B093FEA-0CCF-BD43-94D9-74052083FE65}"/>
              </a:ext>
            </a:extLst>
          </p:cNvPr>
          <p:cNvSpPr/>
          <p:nvPr/>
        </p:nvSpPr>
        <p:spPr>
          <a:xfrm>
            <a:off x="4895187" y="3771356"/>
            <a:ext cx="277641" cy="278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296B226-9CDB-7148-98B8-130ABC973FDF}"/>
              </a:ext>
            </a:extLst>
          </p:cNvPr>
          <p:cNvSpPr/>
          <p:nvPr/>
        </p:nvSpPr>
        <p:spPr>
          <a:xfrm>
            <a:off x="4898078" y="4169025"/>
            <a:ext cx="277641" cy="278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7" name="Curved Connector 226">
            <a:extLst>
              <a:ext uri="{FF2B5EF4-FFF2-40B4-BE49-F238E27FC236}">
                <a16:creationId xmlns:a16="http://schemas.microsoft.com/office/drawing/2014/main" id="{967234F1-F552-7946-A2A6-F3C77FDDB6FB}"/>
              </a:ext>
            </a:extLst>
          </p:cNvPr>
          <p:cNvCxnSpPr>
            <a:cxnSpLocks/>
            <a:stCxn id="95" idx="2"/>
            <a:endCxn id="103" idx="2"/>
          </p:cNvCxnSpPr>
          <p:nvPr/>
        </p:nvCxnSpPr>
        <p:spPr bwMode="auto">
          <a:xfrm rot="5400000" flipH="1" flipV="1">
            <a:off x="5033083" y="3280298"/>
            <a:ext cx="3176" cy="800100"/>
          </a:xfrm>
          <a:prstGeom prst="curvedConnector3">
            <a:avLst>
              <a:gd name="adj1" fmla="val -719773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0" name="Curved Connector 229">
            <a:extLst>
              <a:ext uri="{FF2B5EF4-FFF2-40B4-BE49-F238E27FC236}">
                <a16:creationId xmlns:a16="http://schemas.microsoft.com/office/drawing/2014/main" id="{C0609F55-58C0-D64A-88BC-63A68B81123F}"/>
              </a:ext>
            </a:extLst>
          </p:cNvPr>
          <p:cNvCxnSpPr>
            <a:cxnSpLocks/>
            <a:stCxn id="104" idx="2"/>
            <a:endCxn id="102" idx="2"/>
          </p:cNvCxnSpPr>
          <p:nvPr/>
        </p:nvCxnSpPr>
        <p:spPr bwMode="auto">
          <a:xfrm rot="5400000">
            <a:off x="5434721" y="3285060"/>
            <a:ext cx="12700" cy="787400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0" name="Rectangle 269">
            <a:extLst>
              <a:ext uri="{FF2B5EF4-FFF2-40B4-BE49-F238E27FC236}">
                <a16:creationId xmlns:a16="http://schemas.microsoft.com/office/drawing/2014/main" id="{39540966-7DB0-4E48-A078-57CCE138786B}"/>
              </a:ext>
            </a:extLst>
          </p:cNvPr>
          <p:cNvSpPr/>
          <p:nvPr/>
        </p:nvSpPr>
        <p:spPr>
          <a:xfrm>
            <a:off x="7645693" y="1429381"/>
            <a:ext cx="277641" cy="278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02BA8B0-CAE8-A145-8F7E-87F4C8C0E4CB}"/>
              </a:ext>
            </a:extLst>
          </p:cNvPr>
          <p:cNvSpPr/>
          <p:nvPr/>
        </p:nvSpPr>
        <p:spPr>
          <a:xfrm>
            <a:off x="7648584" y="1827050"/>
            <a:ext cx="277641" cy="278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CABF0A58-C2E0-6843-BDEC-F76B7A6586B6}"/>
              </a:ext>
            </a:extLst>
          </p:cNvPr>
          <p:cNvSpPr/>
          <p:nvPr/>
        </p:nvSpPr>
        <p:spPr>
          <a:xfrm>
            <a:off x="7238199" y="1432806"/>
            <a:ext cx="277641" cy="278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1EDDFE6-42E9-A44F-B272-9DA8F32A6049}"/>
              </a:ext>
            </a:extLst>
          </p:cNvPr>
          <p:cNvSpPr/>
          <p:nvPr/>
        </p:nvSpPr>
        <p:spPr>
          <a:xfrm>
            <a:off x="7241090" y="1830475"/>
            <a:ext cx="277641" cy="278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95E04CC8-5856-C240-9333-253866973E4A}"/>
              </a:ext>
            </a:extLst>
          </p:cNvPr>
          <p:cNvCxnSpPr>
            <a:cxnSpLocks/>
            <a:stCxn id="158" idx="0"/>
            <a:endCxn id="176" idx="0"/>
          </p:cNvCxnSpPr>
          <p:nvPr/>
        </p:nvCxnSpPr>
        <p:spPr bwMode="auto">
          <a:xfrm rot="5400000" flipH="1" flipV="1">
            <a:off x="7385160" y="1834381"/>
            <a:ext cx="12700" cy="776239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ECEB0395-F5CC-EE48-8A89-A26A4DDA5FC9}"/>
              </a:ext>
            </a:extLst>
          </p:cNvPr>
          <p:cNvCxnSpPr>
            <a:cxnSpLocks/>
            <a:stCxn id="177" idx="0"/>
            <a:endCxn id="159" idx="0"/>
          </p:cNvCxnSpPr>
          <p:nvPr/>
        </p:nvCxnSpPr>
        <p:spPr bwMode="auto">
          <a:xfrm rot="16200000" flipV="1">
            <a:off x="7778861" y="1834380"/>
            <a:ext cx="12700" cy="776239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852BC98E-0A81-8743-ABC8-F4499CBF45E7}"/>
              </a:ext>
            </a:extLst>
          </p:cNvPr>
          <p:cNvSpPr/>
          <p:nvPr/>
        </p:nvSpPr>
        <p:spPr>
          <a:xfrm>
            <a:off x="7647010" y="3781275"/>
            <a:ext cx="277641" cy="278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F60C76C-C568-6A48-9EE0-32E7CE6132A4}"/>
              </a:ext>
            </a:extLst>
          </p:cNvPr>
          <p:cNvSpPr/>
          <p:nvPr/>
        </p:nvSpPr>
        <p:spPr>
          <a:xfrm>
            <a:off x="7649901" y="4178944"/>
            <a:ext cx="277641" cy="278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FAD4FF75-A772-514C-B2F5-1B7C069C5DA7}"/>
              </a:ext>
            </a:extLst>
          </p:cNvPr>
          <p:cNvSpPr/>
          <p:nvPr/>
        </p:nvSpPr>
        <p:spPr>
          <a:xfrm>
            <a:off x="7239516" y="3784700"/>
            <a:ext cx="277641" cy="278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86A0DE7D-8131-D94D-A2B0-2018CEB056FC}"/>
              </a:ext>
            </a:extLst>
          </p:cNvPr>
          <p:cNvSpPr/>
          <p:nvPr/>
        </p:nvSpPr>
        <p:spPr>
          <a:xfrm>
            <a:off x="7242407" y="4182369"/>
            <a:ext cx="277641" cy="278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2F862D75-4544-8C48-A03B-D298C38CE68D}"/>
              </a:ext>
            </a:extLst>
          </p:cNvPr>
          <p:cNvCxnSpPr>
            <a:cxnSpLocks/>
            <a:stCxn id="203" idx="3"/>
            <a:endCxn id="127" idx="3"/>
          </p:cNvCxnSpPr>
          <p:nvPr/>
        </p:nvCxnSpPr>
        <p:spPr bwMode="auto">
          <a:xfrm flipV="1">
            <a:off x="7135861" y="3933418"/>
            <a:ext cx="12700" cy="777625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3" name="Curved Connector 222">
            <a:extLst>
              <a:ext uri="{FF2B5EF4-FFF2-40B4-BE49-F238E27FC236}">
                <a16:creationId xmlns:a16="http://schemas.microsoft.com/office/drawing/2014/main" id="{DC85CEA2-198B-AC48-A048-B79F160BAA27}"/>
              </a:ext>
            </a:extLst>
          </p:cNvPr>
          <p:cNvCxnSpPr>
            <a:cxnSpLocks/>
            <a:stCxn id="124" idx="3"/>
            <a:endCxn id="130" idx="3"/>
          </p:cNvCxnSpPr>
          <p:nvPr/>
        </p:nvCxnSpPr>
        <p:spPr bwMode="auto">
          <a:xfrm>
            <a:off x="7135861" y="3539718"/>
            <a:ext cx="12700" cy="774700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0193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7AB9-7FAE-D846-AB69-CE403E2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Stencil Runtime (2/2)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621CB-EE98-2E47-BEA6-AC5201710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23823-440E-5741-ADC7-39E3F3B0A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514AD26-1263-D347-B631-2F96B6464520}"/>
              </a:ext>
            </a:extLst>
          </p:cNvPr>
          <p:cNvSpPr txBox="1">
            <a:spLocks/>
          </p:cNvSpPr>
          <p:nvPr/>
        </p:nvSpPr>
        <p:spPr bwMode="auto">
          <a:xfrm>
            <a:off x="457200" y="1142999"/>
            <a:ext cx="8077200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/>
              <a:t>Only consider </a:t>
            </a:r>
            <a:r>
              <a:rPr lang="en-US" sz="2200" i="1" kern="0" dirty="0" err="1"/>
              <a:t>fastboxes</a:t>
            </a:r>
            <a:r>
              <a:rPr lang="en-US" sz="2200" kern="0" dirty="0"/>
              <a:t> and </a:t>
            </a:r>
            <a:r>
              <a:rPr lang="en-US" sz="2200" i="1" kern="0" dirty="0"/>
              <a:t>copy buffers</a:t>
            </a:r>
          </a:p>
          <a:p>
            <a:pPr lvl="1"/>
            <a:r>
              <a:rPr lang="en-US" sz="1800" kern="0" dirty="0"/>
              <a:t>Stencil only exchanges one halo at a time with every neighbor</a:t>
            </a:r>
          </a:p>
          <a:p>
            <a:pPr lvl="2"/>
            <a:r>
              <a:rPr lang="en-US" sz="1600" kern="0" dirty="0"/>
              <a:t>Short messages always satisfied by </a:t>
            </a:r>
            <a:r>
              <a:rPr lang="en-US" sz="1600" kern="0" dirty="0" err="1"/>
              <a:t>fastboxes</a:t>
            </a:r>
            <a:endParaRPr lang="en-US" sz="1600" kern="0" dirty="0"/>
          </a:p>
          <a:p>
            <a:pPr lvl="2"/>
            <a:r>
              <a:rPr lang="en-US" sz="1600" kern="0" dirty="0"/>
              <a:t>Long messages always satisfied by </a:t>
            </a:r>
            <a:r>
              <a:rPr lang="en-US" sz="1600" kern="0" dirty="0" err="1"/>
              <a:t>fastboxes</a:t>
            </a:r>
            <a:r>
              <a:rPr lang="en-US" sz="1600" kern="0" dirty="0"/>
              <a:t> (for header) and copy buffers (for the rest of the message)</a:t>
            </a:r>
          </a:p>
          <a:p>
            <a:pPr lvl="1"/>
            <a:r>
              <a:rPr lang="en-US" sz="1800" kern="0" dirty="0"/>
              <a:t>For 2 KB halos stencil memory footprint is 32 MB x 2</a:t>
            </a:r>
          </a:p>
          <a:p>
            <a:pPr lvl="2"/>
            <a:r>
              <a:rPr lang="en-US" sz="1600" kern="0" dirty="0"/>
              <a:t>Need to store old and new matrix</a:t>
            </a:r>
          </a:p>
          <a:p>
            <a:pPr lvl="1"/>
            <a:r>
              <a:rPr lang="en-US" sz="1800" kern="0" dirty="0"/>
              <a:t>Up to 32 KB halos stencil only </a:t>
            </a:r>
            <a:br>
              <a:rPr lang="en-US" sz="1800" kern="0" dirty="0"/>
            </a:br>
            <a:r>
              <a:rPr lang="en-US" sz="1800" kern="0" dirty="0"/>
              <a:t>uses </a:t>
            </a:r>
            <a:r>
              <a:rPr lang="en-US" sz="1800" kern="0" dirty="0" err="1"/>
              <a:t>fastboxes</a:t>
            </a:r>
            <a:r>
              <a:rPr lang="en-US" sz="1800" kern="0" dirty="0"/>
              <a:t> (optimize them)</a:t>
            </a:r>
          </a:p>
          <a:p>
            <a:pPr lvl="1"/>
            <a:r>
              <a:rPr lang="en-US" sz="1800" kern="0" dirty="0"/>
              <a:t>Over 32 KB halos stencil</a:t>
            </a:r>
            <a:br>
              <a:rPr lang="en-US" sz="1800" kern="0" dirty="0"/>
            </a:br>
            <a:r>
              <a:rPr lang="en-US" sz="1800" kern="0" dirty="0"/>
              <a:t>already uses more MCDRAM</a:t>
            </a:r>
            <a:br>
              <a:rPr lang="en-US" sz="1800" kern="0" dirty="0"/>
            </a:br>
            <a:r>
              <a:rPr lang="en-US" sz="1800" kern="0" dirty="0"/>
              <a:t>than available</a:t>
            </a:r>
          </a:p>
          <a:p>
            <a:pPr lvl="2"/>
            <a:r>
              <a:rPr lang="en-US" sz="1600" kern="0" dirty="0"/>
              <a:t>Only optimize copy buffers</a:t>
            </a:r>
          </a:p>
          <a:p>
            <a:pPr lvl="1"/>
            <a:endParaRPr lang="en-US" kern="0" dirty="0"/>
          </a:p>
        </p:txBody>
      </p:sp>
      <p:graphicFrame>
        <p:nvGraphicFramePr>
          <p:cNvPr id="45" name="Content Placeholder 5">
            <a:extLst>
              <a:ext uri="{FF2B5EF4-FFF2-40B4-BE49-F238E27FC236}">
                <a16:creationId xmlns:a16="http://schemas.microsoft.com/office/drawing/2014/main" id="{DE4FAFE7-29B3-DD4E-9FB8-1778D6413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202261"/>
              </p:ext>
            </p:extLst>
          </p:nvPr>
        </p:nvGraphicFramePr>
        <p:xfrm>
          <a:off x="4214076" y="3733800"/>
          <a:ext cx="4320324" cy="2057398"/>
        </p:xfrm>
        <a:graphic>
          <a:graphicData uri="http://schemas.openxmlformats.org/drawingml/2006/table">
            <a:tbl>
              <a:tblPr/>
              <a:tblGrid>
                <a:gridCol w="720054">
                  <a:extLst>
                    <a:ext uri="{9D8B030D-6E8A-4147-A177-3AD203B41FA5}">
                      <a16:colId xmlns:a16="http://schemas.microsoft.com/office/drawing/2014/main" val="2021692317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1702859257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4029926355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4086384668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3534632544"/>
                    </a:ext>
                  </a:extLst>
                </a:gridCol>
                <a:gridCol w="720054">
                  <a:extLst>
                    <a:ext uri="{9D8B030D-6E8A-4147-A177-3AD203B41FA5}">
                      <a16:colId xmlns:a16="http://schemas.microsoft.com/office/drawing/2014/main" val="3737899038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f/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F/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cb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f/CB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Red F [%]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Red CB [%]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104559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713238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921938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981057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237260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76426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KB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10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85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7AB9-7FAE-D846-AB69-CE403E2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621CB-EE98-2E47-BEA6-AC5201710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23823-440E-5741-ADC7-39E3F3B0A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7752D-EA17-1947-A6C8-F74038353A6D}"/>
              </a:ext>
            </a:extLst>
          </p:cNvPr>
          <p:cNvSpPr txBox="1">
            <a:spLocks/>
          </p:cNvSpPr>
          <p:nvPr/>
        </p:nvSpPr>
        <p:spPr bwMode="auto">
          <a:xfrm>
            <a:off x="457200" y="1142999"/>
            <a:ext cx="8077200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General recommendations can be based on worst case scenario (all-to-all communication pattern)</a:t>
            </a:r>
          </a:p>
          <a:p>
            <a:r>
              <a:rPr lang="en-US" kern="0" dirty="0"/>
              <a:t>Memory usage, and thus placement of objects, actually dependents upon</a:t>
            </a:r>
          </a:p>
          <a:p>
            <a:pPr lvl="1"/>
            <a:r>
              <a:rPr lang="en-US" kern="0" dirty="0"/>
              <a:t>Domain partitioning</a:t>
            </a:r>
          </a:p>
          <a:p>
            <a:pPr lvl="1"/>
            <a:r>
              <a:rPr lang="en-US" kern="0" dirty="0"/>
              <a:t>Communication pattern</a:t>
            </a:r>
          </a:p>
          <a:p>
            <a:r>
              <a:rPr lang="en-US" kern="0" dirty="0"/>
              <a:t>When application memory footprint exceeds MCDRAM capacity, library memory usage should be minimized</a:t>
            </a:r>
          </a:p>
          <a:p>
            <a:pPr lvl="1"/>
            <a:r>
              <a:rPr lang="en-US" kern="0" dirty="0"/>
              <a:t>Customized memory migration of user data should be performed</a:t>
            </a:r>
          </a:p>
          <a:p>
            <a:pPr lvl="1"/>
            <a:r>
              <a:rPr lang="en-US" kern="0" dirty="0"/>
              <a:t>MPI should optimize short messages by placing </a:t>
            </a:r>
            <a:r>
              <a:rPr lang="en-US" kern="0" dirty="0" err="1"/>
              <a:t>fastboxes</a:t>
            </a:r>
            <a:r>
              <a:rPr lang="en-US" kern="0" dirty="0"/>
              <a:t> in HBM</a:t>
            </a:r>
          </a:p>
          <a:p>
            <a:pPr lvl="1"/>
            <a:r>
              <a:rPr lang="en-US" kern="0" dirty="0"/>
              <a:t>If application uses long messages memory requirements might be too high → avoid moving copy buffers in those cases</a:t>
            </a:r>
          </a:p>
        </p:txBody>
      </p:sp>
    </p:spTree>
    <p:extLst>
      <p:ext uri="{BB962C8B-B14F-4D97-AF65-F5344CB8AC3E}">
        <p14:creationId xmlns:p14="http://schemas.microsoft.com/office/powerpoint/2010/main" val="280610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589CB2-72F9-B14C-9EE5-FD0F8EC5ABFB}"/>
              </a:ext>
            </a:extLst>
          </p:cNvPr>
          <p:cNvSpPr txBox="1">
            <a:spLocks/>
          </p:cNvSpPr>
          <p:nvPr/>
        </p:nvSpPr>
        <p:spPr bwMode="auto">
          <a:xfrm>
            <a:off x="609600" y="1295400"/>
            <a:ext cx="777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0" dirty="0"/>
              <a:t>Exacerbation of memory wall problem at </a:t>
            </a:r>
            <a:r>
              <a:rPr lang="en-US" kern="0" dirty="0" err="1"/>
              <a:t>Exascale</a:t>
            </a:r>
            <a:endParaRPr lang="en-US" kern="0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0" dirty="0"/>
              <a:t>Increasing number of cores per node calls for faster memories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0" dirty="0"/>
              <a:t>Emergence of new memory technologies &amp; deep hierarchies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0" dirty="0"/>
              <a:t>3D stacked on-package High Bandwidth Memory (HBM)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0" dirty="0"/>
              <a:t>Intel Knight Landing Multi-Channel DRAM (MCDRAM)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0" dirty="0"/>
              <a:t>NVIDIA GPGPUs HBM2 (Future HBM3/4)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0" dirty="0"/>
              <a:t>Fujitsu A64FX Post-K HBM2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0" dirty="0"/>
              <a:t>Non-Volatile Memories (NVMs)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0" dirty="0"/>
              <a:t>Intel/Micron 3D-Xpoint (NVDIMM)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0" dirty="0"/>
              <a:t>… ?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0" dirty="0">
                <a:solidFill>
                  <a:srgbClr val="FF0000"/>
                </a:solidFill>
              </a:rPr>
              <a:t>Need to leverage new memory technologies in MPI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kern="0" dirty="0"/>
              <a:t>Improve shared memory intranode communications performance</a:t>
            </a:r>
          </a:p>
          <a:p>
            <a:pPr lvl="1"/>
            <a:endParaRPr lang="en-US" b="1" kern="0" dirty="0"/>
          </a:p>
          <a:p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197901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7AB9-7FAE-D846-AB69-CE403E24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621CB-EE98-2E47-BEA6-AC5201710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23823-440E-5741-ADC7-39E3F3B0A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7752D-EA17-1947-A6C8-F74038353A6D}"/>
              </a:ext>
            </a:extLst>
          </p:cNvPr>
          <p:cNvSpPr txBox="1">
            <a:spLocks/>
          </p:cNvSpPr>
          <p:nvPr/>
        </p:nvSpPr>
        <p:spPr bwMode="auto">
          <a:xfrm>
            <a:off x="457200" y="1142999"/>
            <a:ext cx="8077200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6000" b="1" kern="0" dirty="0">
                <a:solidFill>
                  <a:schemeClr val="tx2">
                    <a:lumMod val="50000"/>
                  </a:schemeClr>
                </a:solidFill>
              </a:rPr>
              <a:t>Thank you!</a:t>
            </a:r>
          </a:p>
          <a:p>
            <a:pPr marL="0" indent="0" algn="ctr">
              <a:buNone/>
            </a:pPr>
            <a:r>
              <a:rPr lang="en-US" sz="4800" b="1" kern="0" dirty="0">
                <a:solidFill>
                  <a:schemeClr val="tx2">
                    <a:lumMod val="50000"/>
                  </a:schemeClr>
                </a:solidFill>
              </a:rPr>
              <a:t>Please email any question to the authors: </a:t>
            </a:r>
            <a:r>
              <a:rPr lang="en-US" sz="4800" b="1" kern="0" dirty="0" err="1">
                <a:solidFill>
                  <a:schemeClr val="accent1">
                    <a:lumMod val="50000"/>
                  </a:schemeClr>
                </a:solidFill>
              </a:rPr>
              <a:t>gcongiu@anl.gov</a:t>
            </a:r>
            <a:r>
              <a:rPr lang="en-US" sz="4800" b="1" kern="0" dirty="0">
                <a:solidFill>
                  <a:schemeClr val="tx2">
                    <a:lumMod val="50000"/>
                  </a:schemeClr>
                </a:solidFill>
              </a:rPr>
              <a:t> or </a:t>
            </a:r>
            <a:r>
              <a:rPr lang="en-US" sz="4800" b="1" kern="0" dirty="0" err="1">
                <a:solidFill>
                  <a:schemeClr val="accent1">
                    <a:lumMod val="50000"/>
                  </a:schemeClr>
                </a:solidFill>
              </a:rPr>
              <a:t>balaji@anl.gov</a:t>
            </a:r>
            <a:endParaRPr lang="en-US" sz="4800" b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0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AA9B-6A02-D44D-9138-5DB0A5B0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9E178-4730-E444-822C-BD9C9665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Intranode Communication in MPICH</a:t>
            </a:r>
          </a:p>
          <a:p>
            <a:pPr lvl="1"/>
            <a:r>
              <a:rPr lang="en-US" dirty="0"/>
              <a:t>MPICH architecture and the Nemesis channel</a:t>
            </a:r>
          </a:p>
          <a:p>
            <a:pPr lvl="1"/>
            <a:r>
              <a:rPr lang="en-US" dirty="0"/>
              <a:t>Point-to-point and Remote Memory Access</a:t>
            </a:r>
          </a:p>
          <a:p>
            <a:r>
              <a:rPr lang="en-US" dirty="0"/>
              <a:t>Intel Knight Landing Memory Architecture</a:t>
            </a:r>
          </a:p>
          <a:p>
            <a:r>
              <a:rPr lang="en-US" dirty="0"/>
              <a:t>Heterogeneous Memory in Linux Systems</a:t>
            </a:r>
          </a:p>
          <a:p>
            <a:r>
              <a:rPr lang="en-US" dirty="0"/>
              <a:t>Heterogeneous Shared Memory in MPICH</a:t>
            </a:r>
          </a:p>
          <a:p>
            <a:r>
              <a:rPr lang="en-US" dirty="0"/>
              <a:t>High-Bandwidth Memory Evaluation</a:t>
            </a:r>
          </a:p>
          <a:p>
            <a:pPr lvl="1"/>
            <a:r>
              <a:rPr lang="en-US" dirty="0"/>
              <a:t>OSU microbenchmarks</a:t>
            </a:r>
          </a:p>
          <a:p>
            <a:pPr lvl="1"/>
            <a:r>
              <a:rPr lang="en-US" dirty="0"/>
              <a:t>Stencil </a:t>
            </a:r>
            <a:r>
              <a:rPr lang="en-US" dirty="0" err="1"/>
              <a:t>miniapp</a:t>
            </a:r>
            <a:endParaRPr lang="en-US" dirty="0"/>
          </a:p>
          <a:p>
            <a:r>
              <a:rPr lang="en-US" dirty="0"/>
              <a:t>Conclusions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7A583-79F0-0B41-8EA9-11002198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7AF2C-02C2-7246-9A04-C8BF522D3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AA9B-6A02-D44D-9138-5DB0A5B0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MPICH Architecture and the Nemesis Channel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7A583-79F0-0B41-8EA9-11002198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7AF2C-02C2-7246-9A04-C8BF522D3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90D16843-98C6-FF4B-8DFD-77DCA4EB37EC}"/>
              </a:ext>
            </a:extLst>
          </p:cNvPr>
          <p:cNvSpPr/>
          <p:nvPr/>
        </p:nvSpPr>
        <p:spPr bwMode="auto">
          <a:xfrm>
            <a:off x="464256" y="3597315"/>
            <a:ext cx="99275" cy="2253807"/>
          </a:xfrm>
          <a:prstGeom prst="leftBrac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E3D819-7B1E-A943-9010-5B0FA68723E3}"/>
              </a:ext>
            </a:extLst>
          </p:cNvPr>
          <p:cNvSpPr txBox="1"/>
          <p:nvPr/>
        </p:nvSpPr>
        <p:spPr>
          <a:xfrm rot="16200000">
            <a:off x="-152067" y="453346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MPICH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A886DB-B519-4547-9E13-F2BB581C6256}"/>
              </a:ext>
            </a:extLst>
          </p:cNvPr>
          <p:cNvSpPr txBox="1"/>
          <p:nvPr/>
        </p:nvSpPr>
        <p:spPr>
          <a:xfrm>
            <a:off x="4556410" y="3608983"/>
            <a:ext cx="4100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MPI_Send</a:t>
            </a:r>
            <a:r>
              <a:rPr lang="en-US" sz="1600" dirty="0"/>
              <a:t>(), </a:t>
            </a:r>
            <a:r>
              <a:rPr lang="en-US" sz="1600" dirty="0" err="1"/>
              <a:t>MPI_Recv</a:t>
            </a:r>
            <a:r>
              <a:rPr lang="en-US" sz="1600" dirty="0"/>
              <a:t>(), </a:t>
            </a:r>
            <a:r>
              <a:rPr lang="en-US" sz="1600" dirty="0" err="1"/>
              <a:t>MPI_Put</a:t>
            </a:r>
            <a:r>
              <a:rPr lang="en-US" sz="1600" dirty="0"/>
              <a:t>(), </a:t>
            </a:r>
            <a:r>
              <a:rPr lang="en-US" sz="1600" dirty="0" err="1"/>
              <a:t>MPI_Get</a:t>
            </a:r>
            <a:r>
              <a:rPr lang="en-US" sz="1600" dirty="0"/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D31D7-2B15-3F45-B261-FDDEF62CC116}"/>
              </a:ext>
            </a:extLst>
          </p:cNvPr>
          <p:cNvSpPr txBox="1"/>
          <p:nvPr/>
        </p:nvSpPr>
        <p:spPr>
          <a:xfrm>
            <a:off x="4556410" y="4075738"/>
            <a:ext cx="4436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Decouples MPI interface from underlying transport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3E3E35-1DBA-E944-9C9F-55B04727F4AD}"/>
              </a:ext>
            </a:extLst>
          </p:cNvPr>
          <p:cNvSpPr txBox="1"/>
          <p:nvPr/>
        </p:nvSpPr>
        <p:spPr>
          <a:xfrm>
            <a:off x="4556410" y="4419600"/>
            <a:ext cx="443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Device</a:t>
            </a:r>
            <a:r>
              <a:rPr lang="en-US" sz="1600" dirty="0"/>
              <a:t> implementation (generic transport implementation &amp; </a:t>
            </a:r>
            <a:r>
              <a:rPr lang="en-US" sz="1600" dirty="0" err="1"/>
              <a:t>utils</a:t>
            </a:r>
            <a:r>
              <a:rPr lang="en-US" sz="1600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99B7CD-D25F-0C4F-8F6F-07A91BBBB516}"/>
              </a:ext>
            </a:extLst>
          </p:cNvPr>
          <p:cNvSpPr txBox="1"/>
          <p:nvPr/>
        </p:nvSpPr>
        <p:spPr>
          <a:xfrm>
            <a:off x="4556409" y="5013770"/>
            <a:ext cx="4436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Nemesis </a:t>
            </a:r>
            <a:r>
              <a:rPr lang="en-US" sz="1600" b="1" dirty="0">
                <a:solidFill>
                  <a:srgbClr val="C00000"/>
                </a:solidFill>
              </a:rPr>
              <a:t>Channel</a:t>
            </a:r>
            <a:r>
              <a:rPr lang="en-US" sz="1600" dirty="0"/>
              <a:t> provides shared memory comm.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C59C2C-131E-7C43-A04A-0FA5DA011782}"/>
              </a:ext>
            </a:extLst>
          </p:cNvPr>
          <p:cNvSpPr txBox="1"/>
          <p:nvPr/>
        </p:nvSpPr>
        <p:spPr>
          <a:xfrm>
            <a:off x="4556409" y="5358825"/>
            <a:ext cx="443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Specific network support (</a:t>
            </a:r>
            <a:r>
              <a:rPr lang="en-US" sz="1600" b="1" dirty="0" err="1">
                <a:solidFill>
                  <a:srgbClr val="C00000"/>
                </a:solidFill>
              </a:rPr>
              <a:t>Netmods</a:t>
            </a:r>
            <a:r>
              <a:rPr lang="en-US" sz="1600" dirty="0"/>
              <a:t>): open fabrics, unified communication X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3CE3094-4069-C34F-A260-D8AE190B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991620"/>
          </a:xfrm>
        </p:spPr>
        <p:txBody>
          <a:bodyPr/>
          <a:lstStyle/>
          <a:p>
            <a:r>
              <a:rPr lang="en-US" sz="2200" dirty="0"/>
              <a:t>Modular Design</a:t>
            </a:r>
          </a:p>
          <a:p>
            <a:pPr lvl="1"/>
            <a:r>
              <a:rPr lang="en-US" sz="1800" dirty="0"/>
              <a:t>CH3 → legacy low level transport implementation</a:t>
            </a:r>
          </a:p>
          <a:p>
            <a:pPr lvl="2"/>
            <a:r>
              <a:rPr lang="en-US" sz="1600" dirty="0"/>
              <a:t>Use Nemesis channel for intranode shared memory communications</a:t>
            </a:r>
          </a:p>
          <a:p>
            <a:pPr lvl="1"/>
            <a:r>
              <a:rPr lang="en-US" sz="1800" dirty="0"/>
              <a:t>CH4 → new light weight transport implementation (exploit hardware offload)</a:t>
            </a:r>
          </a:p>
          <a:p>
            <a:pPr lvl="2"/>
            <a:r>
              <a:rPr lang="en-US" sz="1600" dirty="0"/>
              <a:t>Intranode shared memory comm. is provided as additional module (</a:t>
            </a:r>
            <a:r>
              <a:rPr lang="en-US" sz="1600" dirty="0" err="1"/>
              <a:t>Shmod</a:t>
            </a:r>
            <a:r>
              <a:rPr lang="en-US" sz="1600" dirty="0"/>
              <a:t>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262B70-519A-EE49-8A78-FADFDF54B309}"/>
              </a:ext>
            </a:extLst>
          </p:cNvPr>
          <p:cNvGrpSpPr/>
          <p:nvPr/>
        </p:nvGrpSpPr>
        <p:grpSpPr>
          <a:xfrm>
            <a:off x="637034" y="3113897"/>
            <a:ext cx="3886202" cy="3196179"/>
            <a:chOff x="670212" y="3280821"/>
            <a:chExt cx="3886202" cy="319617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47E008E-ED48-BC4F-B807-2132A1CC628F}"/>
                </a:ext>
              </a:extLst>
            </p:cNvPr>
            <p:cNvSpPr/>
            <p:nvPr/>
          </p:nvSpPr>
          <p:spPr bwMode="auto">
            <a:xfrm>
              <a:off x="670215" y="3753936"/>
              <a:ext cx="3886198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MPI Interface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7D589F-C097-2049-A722-27E29C2E7D58}"/>
                </a:ext>
              </a:extLst>
            </p:cNvPr>
            <p:cNvSpPr/>
            <p:nvPr/>
          </p:nvSpPr>
          <p:spPr bwMode="auto">
            <a:xfrm>
              <a:off x="670214" y="4211136"/>
              <a:ext cx="3886199" cy="381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Abstract Device Interface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9198156-2D1C-A347-84DD-2C3701616205}"/>
                </a:ext>
              </a:extLst>
            </p:cNvPr>
            <p:cNvSpPr/>
            <p:nvPr/>
          </p:nvSpPr>
          <p:spPr bwMode="auto">
            <a:xfrm>
              <a:off x="670214" y="4684251"/>
              <a:ext cx="1850571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0AEA9B9-A625-D342-AD17-A3AEB547544E}"/>
                </a:ext>
              </a:extLst>
            </p:cNvPr>
            <p:cNvSpPr/>
            <p:nvPr/>
          </p:nvSpPr>
          <p:spPr bwMode="auto">
            <a:xfrm>
              <a:off x="2558450" y="4684251"/>
              <a:ext cx="1997964" cy="381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BD2FEF3-370E-9A49-A9F7-17BE54145233}"/>
                </a:ext>
              </a:extLst>
            </p:cNvPr>
            <p:cNvSpPr/>
            <p:nvPr/>
          </p:nvSpPr>
          <p:spPr bwMode="auto">
            <a:xfrm>
              <a:off x="670212" y="5153267"/>
              <a:ext cx="1219201" cy="381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Nemesis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0DDD594-FE9A-DF4C-86A4-8ECEDB43FBF0}"/>
                </a:ext>
              </a:extLst>
            </p:cNvPr>
            <p:cNvSpPr/>
            <p:nvPr/>
          </p:nvSpPr>
          <p:spPr bwMode="auto">
            <a:xfrm>
              <a:off x="1908137" y="5153267"/>
              <a:ext cx="612648" cy="381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Sock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604193-47B0-5249-90A9-87DA5B9BFD6C}"/>
                </a:ext>
              </a:extLst>
            </p:cNvPr>
            <p:cNvSpPr/>
            <p:nvPr/>
          </p:nvSpPr>
          <p:spPr bwMode="auto">
            <a:xfrm>
              <a:off x="670214" y="5626743"/>
              <a:ext cx="685800" cy="381000"/>
            </a:xfrm>
            <a:prstGeom prst="rect">
              <a:avLst/>
            </a:prstGeom>
            <a:solidFill>
              <a:srgbClr val="008F44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OFI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EC20A0-DC4D-9045-9572-2E39CFF01BB6}"/>
                </a:ext>
              </a:extLst>
            </p:cNvPr>
            <p:cNvSpPr/>
            <p:nvPr/>
          </p:nvSpPr>
          <p:spPr bwMode="auto">
            <a:xfrm>
              <a:off x="2558450" y="5626743"/>
              <a:ext cx="533400" cy="381000"/>
            </a:xfrm>
            <a:prstGeom prst="rect">
              <a:avLst/>
            </a:prstGeom>
            <a:solidFill>
              <a:srgbClr val="008F44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OFI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B407C3D-F8FF-2548-B1D4-55084F99C664}"/>
                </a:ext>
              </a:extLst>
            </p:cNvPr>
            <p:cNvSpPr/>
            <p:nvPr/>
          </p:nvSpPr>
          <p:spPr bwMode="auto">
            <a:xfrm>
              <a:off x="3112943" y="5626743"/>
              <a:ext cx="576072" cy="381000"/>
            </a:xfrm>
            <a:prstGeom prst="rect">
              <a:avLst/>
            </a:prstGeom>
            <a:solidFill>
              <a:srgbClr val="DE7F1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UCX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DA9AE93-29F8-4F41-9E64-BEE2B8FC5B9A}"/>
                </a:ext>
              </a:extLst>
            </p:cNvPr>
            <p:cNvSpPr/>
            <p:nvPr/>
          </p:nvSpPr>
          <p:spPr bwMode="auto">
            <a:xfrm>
              <a:off x="3710108" y="5626743"/>
              <a:ext cx="846305" cy="381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Shmod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8238B0-FCD7-6E45-8AAC-DDC3920AC831}"/>
                </a:ext>
              </a:extLst>
            </p:cNvPr>
            <p:cNvSpPr/>
            <p:nvPr/>
          </p:nvSpPr>
          <p:spPr bwMode="auto">
            <a:xfrm>
              <a:off x="670212" y="3280821"/>
              <a:ext cx="3886198" cy="381000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D746DAA-80CF-874D-ACE5-81890DB17534}"/>
                </a:ext>
              </a:extLst>
            </p:cNvPr>
            <p:cNvSpPr/>
            <p:nvPr/>
          </p:nvSpPr>
          <p:spPr bwMode="auto">
            <a:xfrm>
              <a:off x="670212" y="6096000"/>
              <a:ext cx="3886198" cy="381000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Hardware (Network, Memory)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0606B6-91DC-E74A-90A9-C214B9853F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32214" y="5775960"/>
              <a:ext cx="91442" cy="9144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EB0BA2-722B-4F4F-B1F3-A2D4D9BC84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61969" y="5775960"/>
              <a:ext cx="91442" cy="9144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A3A9396-B689-7941-8EE9-43E1A1C899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1723" y="5775960"/>
              <a:ext cx="91442" cy="9144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57D237-8CB6-3A42-AFD9-D7766D73338C}"/>
                </a:ext>
              </a:extLst>
            </p:cNvPr>
            <p:cNvSpPr/>
            <p:nvPr/>
          </p:nvSpPr>
          <p:spPr bwMode="auto">
            <a:xfrm>
              <a:off x="2558450" y="5149168"/>
              <a:ext cx="1997964" cy="381000"/>
            </a:xfrm>
            <a:prstGeom prst="rect">
              <a:avLst/>
            </a:prstGeom>
            <a:pattFill prst="ltUpDiag">
              <a:fgClr>
                <a:schemeClr val="accent3">
                  <a:lumMod val="50000"/>
                </a:schemeClr>
              </a:fgClr>
              <a:bgClr>
                <a:schemeClr val="bg1"/>
              </a:bgClr>
            </a:patt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F00B232-E8C0-5644-870D-CC0C9C4E327D}"/>
                </a:ext>
              </a:extLst>
            </p:cNvPr>
            <p:cNvSpPr/>
            <p:nvPr/>
          </p:nvSpPr>
          <p:spPr bwMode="auto">
            <a:xfrm>
              <a:off x="1908137" y="5614085"/>
              <a:ext cx="612648" cy="381000"/>
            </a:xfrm>
            <a:prstGeom prst="rect">
              <a:avLst/>
            </a:prstGeom>
            <a:pattFill prst="ltUpDiag">
              <a:fgClr>
                <a:schemeClr val="accent3">
                  <a:lumMod val="50000"/>
                </a:schemeClr>
              </a:fgClr>
              <a:bgClr>
                <a:schemeClr val="bg1"/>
              </a:bgClr>
            </a:patt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66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6F1B-7E5B-8B4B-B1BB-E6E96424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and Remote Memory Access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B0FC-2B16-6848-9680-C604558D4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99"/>
            <a:ext cx="8229600" cy="1988267"/>
          </a:xfrm>
        </p:spPr>
        <p:txBody>
          <a:bodyPr/>
          <a:lstStyle/>
          <a:p>
            <a:r>
              <a:rPr lang="en-US" dirty="0"/>
              <a:t>Intranode communication goes through shared memory</a:t>
            </a:r>
          </a:p>
          <a:p>
            <a:pPr lvl="1"/>
            <a:r>
              <a:rPr lang="en-US" dirty="0"/>
              <a:t>Works for both pt2pt and RMA (</a:t>
            </a:r>
            <a:r>
              <a:rPr lang="en-US" dirty="0" err="1"/>
              <a:t>MPI_Win_create</a:t>
            </a:r>
            <a:r>
              <a:rPr lang="en-US" dirty="0"/>
              <a:t> + </a:t>
            </a:r>
            <a:r>
              <a:rPr lang="en-US" dirty="0" err="1"/>
              <a:t>MPI_Put</a:t>
            </a:r>
            <a:r>
              <a:rPr lang="en-US" dirty="0"/>
              <a:t>/</a:t>
            </a:r>
            <a:r>
              <a:rPr lang="en-US" dirty="0" err="1"/>
              <a:t>MPI_Get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Short messages use </a:t>
            </a:r>
            <a:r>
              <a:rPr lang="en-US" i="1" dirty="0" err="1"/>
              <a:t>fastboxes</a:t>
            </a:r>
            <a:r>
              <a:rPr lang="en-US" dirty="0"/>
              <a:t> and </a:t>
            </a:r>
            <a:r>
              <a:rPr lang="en-US" i="1" dirty="0"/>
              <a:t>cells</a:t>
            </a:r>
            <a:r>
              <a:rPr lang="en-US" dirty="0"/>
              <a:t> memory objects</a:t>
            </a:r>
            <a:r>
              <a:rPr lang="en-US" i="1" dirty="0"/>
              <a:t> </a:t>
            </a:r>
            <a:r>
              <a:rPr lang="en-US" dirty="0"/>
              <a:t>→ </a:t>
            </a:r>
            <a:r>
              <a:rPr lang="en-US" b="1" dirty="0"/>
              <a:t>Eager</a:t>
            </a:r>
            <a:r>
              <a:rPr lang="en-US" dirty="0"/>
              <a:t> protocol</a:t>
            </a:r>
          </a:p>
          <a:p>
            <a:pPr lvl="2"/>
            <a:r>
              <a:rPr lang="en-US" dirty="0"/>
              <a:t>Long messages also use </a:t>
            </a:r>
            <a:r>
              <a:rPr lang="en-US" i="1" dirty="0"/>
              <a:t>copy buffers </a:t>
            </a:r>
            <a:r>
              <a:rPr lang="en-US" dirty="0"/>
              <a:t>(receiver allocates ‘</a:t>
            </a:r>
            <a:r>
              <a:rPr lang="en-US" dirty="0" err="1"/>
              <a:t>cb</a:t>
            </a:r>
            <a:r>
              <a:rPr lang="en-US" dirty="0"/>
              <a:t>’ and returns handle to sender that transfers data using it) → </a:t>
            </a:r>
            <a:r>
              <a:rPr lang="en-US" b="1" dirty="0"/>
              <a:t>Rendezvous</a:t>
            </a:r>
            <a:r>
              <a:rPr lang="en-US" dirty="0"/>
              <a:t>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DAC44-2089-C94F-8AD6-7DD1880A8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5CDDA-B788-2749-A6C8-E42184A1F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7AA08-E6E9-AE4C-B109-97AECDF246E4}"/>
              </a:ext>
            </a:extLst>
          </p:cNvPr>
          <p:cNvSpPr txBox="1"/>
          <p:nvPr/>
        </p:nvSpPr>
        <p:spPr>
          <a:xfrm>
            <a:off x="1257757" y="4189601"/>
            <a:ext cx="57259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memcpy</a:t>
            </a:r>
            <a:endParaRPr 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D327A-577D-8C42-8A86-FF9FBC769297}"/>
              </a:ext>
            </a:extLst>
          </p:cNvPr>
          <p:cNvSpPr txBox="1"/>
          <p:nvPr/>
        </p:nvSpPr>
        <p:spPr>
          <a:xfrm>
            <a:off x="164980" y="3377795"/>
            <a:ext cx="193514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MPI_Isend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     , 1, 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736C2-9FB7-CD45-BCAE-4477C56F1221}"/>
              </a:ext>
            </a:extLst>
          </p:cNvPr>
          <p:cNvSpPr txBox="1"/>
          <p:nvPr/>
        </p:nvSpPr>
        <p:spPr>
          <a:xfrm>
            <a:off x="2237473" y="3908218"/>
            <a:ext cx="190629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MPI_Recv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     , 0, …)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11260F-DA1D-BF46-A904-87213AD969C8}"/>
              </a:ext>
            </a:extLst>
          </p:cNvPr>
          <p:cNvGrpSpPr/>
          <p:nvPr/>
        </p:nvGrpSpPr>
        <p:grpSpPr>
          <a:xfrm>
            <a:off x="791614" y="5111194"/>
            <a:ext cx="228600" cy="453887"/>
            <a:chOff x="6248400" y="1447800"/>
            <a:chExt cx="228600" cy="4538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27348A-3AEA-0C47-91E5-AD91B1656D17}"/>
                </a:ext>
              </a:extLst>
            </p:cNvPr>
            <p:cNvSpPr/>
            <p:nvPr/>
          </p:nvSpPr>
          <p:spPr bwMode="auto">
            <a:xfrm>
              <a:off x="6248400" y="14478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F5FE6D-4DFD-D045-9A12-06AE1D98C185}"/>
                </a:ext>
              </a:extLst>
            </p:cNvPr>
            <p:cNvSpPr/>
            <p:nvPr/>
          </p:nvSpPr>
          <p:spPr bwMode="auto">
            <a:xfrm>
              <a:off x="6248400" y="15240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4F01DE-D3C4-8B4A-A764-10A6EF4D4C15}"/>
                </a:ext>
              </a:extLst>
            </p:cNvPr>
            <p:cNvSpPr/>
            <p:nvPr/>
          </p:nvSpPr>
          <p:spPr bwMode="auto">
            <a:xfrm>
              <a:off x="6248400" y="1596887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331A57-FEE6-2040-89BE-26C28B0F25CD}"/>
                </a:ext>
              </a:extLst>
            </p:cNvPr>
            <p:cNvSpPr/>
            <p:nvPr/>
          </p:nvSpPr>
          <p:spPr bwMode="auto">
            <a:xfrm>
              <a:off x="6248400" y="16764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7E61DC-0976-0B4A-8901-EFC27EDF9D54}"/>
                </a:ext>
              </a:extLst>
            </p:cNvPr>
            <p:cNvSpPr/>
            <p:nvPr/>
          </p:nvSpPr>
          <p:spPr bwMode="auto">
            <a:xfrm>
              <a:off x="6248400" y="17526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F884D5-44EF-4642-BB2F-D74B8D97206C}"/>
                </a:ext>
              </a:extLst>
            </p:cNvPr>
            <p:cNvSpPr/>
            <p:nvPr/>
          </p:nvSpPr>
          <p:spPr bwMode="auto">
            <a:xfrm>
              <a:off x="6248400" y="1825487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652DAB-3EFB-8B4D-9CA2-14BC2868769A}"/>
              </a:ext>
            </a:extLst>
          </p:cNvPr>
          <p:cNvGrpSpPr/>
          <p:nvPr/>
        </p:nvGrpSpPr>
        <p:grpSpPr>
          <a:xfrm>
            <a:off x="1172614" y="5111194"/>
            <a:ext cx="228600" cy="453887"/>
            <a:chOff x="6248400" y="1447800"/>
            <a:chExt cx="228600" cy="4538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47180F-CE0B-F147-9880-9FBABA94817D}"/>
                </a:ext>
              </a:extLst>
            </p:cNvPr>
            <p:cNvSpPr/>
            <p:nvPr/>
          </p:nvSpPr>
          <p:spPr bwMode="auto">
            <a:xfrm>
              <a:off x="6248400" y="14478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33E813-0FCB-1D46-AC0F-BCA8F2439330}"/>
                </a:ext>
              </a:extLst>
            </p:cNvPr>
            <p:cNvSpPr/>
            <p:nvPr/>
          </p:nvSpPr>
          <p:spPr bwMode="auto">
            <a:xfrm>
              <a:off x="6248400" y="15240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E18FF2-1C40-BA4A-B000-274BAE4ECA1F}"/>
                </a:ext>
              </a:extLst>
            </p:cNvPr>
            <p:cNvSpPr/>
            <p:nvPr/>
          </p:nvSpPr>
          <p:spPr bwMode="auto">
            <a:xfrm>
              <a:off x="6248400" y="1596887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0ED2DC-691F-9F41-B237-15BE585CC443}"/>
                </a:ext>
              </a:extLst>
            </p:cNvPr>
            <p:cNvSpPr/>
            <p:nvPr/>
          </p:nvSpPr>
          <p:spPr bwMode="auto">
            <a:xfrm>
              <a:off x="6248400" y="16764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D3E911-1920-1946-A7F3-AFD55BD79D63}"/>
                </a:ext>
              </a:extLst>
            </p:cNvPr>
            <p:cNvSpPr/>
            <p:nvPr/>
          </p:nvSpPr>
          <p:spPr bwMode="auto">
            <a:xfrm>
              <a:off x="6248400" y="17526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5329CF-2187-0A43-A6B7-FF0641FD7EBC}"/>
                </a:ext>
              </a:extLst>
            </p:cNvPr>
            <p:cNvSpPr/>
            <p:nvPr/>
          </p:nvSpPr>
          <p:spPr bwMode="auto">
            <a:xfrm>
              <a:off x="6248400" y="1825487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B13B030B-4D08-0046-83E3-46272FE2D609}"/>
              </a:ext>
            </a:extLst>
          </p:cNvPr>
          <p:cNvSpPr/>
          <p:nvPr/>
        </p:nvSpPr>
        <p:spPr bwMode="auto">
          <a:xfrm>
            <a:off x="614692" y="4694226"/>
            <a:ext cx="1280160" cy="1280160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3D9A2-33DB-5C45-92AD-41E64E4C25C3}"/>
              </a:ext>
            </a:extLst>
          </p:cNvPr>
          <p:cNvGrpSpPr/>
          <p:nvPr/>
        </p:nvGrpSpPr>
        <p:grpSpPr>
          <a:xfrm>
            <a:off x="1563216" y="5339794"/>
            <a:ext cx="228600" cy="225287"/>
            <a:chOff x="6248400" y="1676400"/>
            <a:chExt cx="228600" cy="22528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F32007-0512-A043-851E-8271685C6C2F}"/>
                </a:ext>
              </a:extLst>
            </p:cNvPr>
            <p:cNvSpPr/>
            <p:nvPr/>
          </p:nvSpPr>
          <p:spPr bwMode="auto">
            <a:xfrm>
              <a:off x="6248400" y="16764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763FDE-B283-1948-9D24-D3A2854597A8}"/>
                </a:ext>
              </a:extLst>
            </p:cNvPr>
            <p:cNvSpPr/>
            <p:nvPr/>
          </p:nvSpPr>
          <p:spPr bwMode="auto">
            <a:xfrm>
              <a:off x="6248400" y="17526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1C2E829-8BC8-D14E-A82C-373FB8A5B5AF}"/>
                </a:ext>
              </a:extLst>
            </p:cNvPr>
            <p:cNvSpPr/>
            <p:nvPr/>
          </p:nvSpPr>
          <p:spPr bwMode="auto">
            <a:xfrm>
              <a:off x="6248400" y="1825487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E76A625-9090-D24E-B4BD-B2F138B5C548}"/>
              </a:ext>
            </a:extLst>
          </p:cNvPr>
          <p:cNvSpPr txBox="1"/>
          <p:nvPr/>
        </p:nvSpPr>
        <p:spPr>
          <a:xfrm rot="18430184">
            <a:off x="564055" y="5609592"/>
            <a:ext cx="4427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freeQ</a:t>
            </a:r>
            <a:endParaRPr lang="en-US" sz="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74C975-8024-FF48-9829-D14DECB57C85}"/>
              </a:ext>
            </a:extLst>
          </p:cNvPr>
          <p:cNvSpPr txBox="1"/>
          <p:nvPr/>
        </p:nvSpPr>
        <p:spPr>
          <a:xfrm rot="18490639">
            <a:off x="967900" y="5615013"/>
            <a:ext cx="45878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recvQ</a:t>
            </a:r>
            <a:endParaRPr lang="en-US" sz="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0734CD-1F0E-3946-BD26-C1BAD2E3A65A}"/>
              </a:ext>
            </a:extLst>
          </p:cNvPr>
          <p:cNvSpPr txBox="1"/>
          <p:nvPr/>
        </p:nvSpPr>
        <p:spPr>
          <a:xfrm rot="18660759">
            <a:off x="1221891" y="5675388"/>
            <a:ext cx="62709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i="1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fastboxes</a:t>
            </a:r>
            <a:endParaRPr lang="en-US" sz="800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5851672-BBB4-5F48-B2DE-4F92E2C7E11F}"/>
              </a:ext>
            </a:extLst>
          </p:cNvPr>
          <p:cNvGrpSpPr/>
          <p:nvPr/>
        </p:nvGrpSpPr>
        <p:grpSpPr>
          <a:xfrm>
            <a:off x="3050515" y="5111194"/>
            <a:ext cx="228600" cy="453887"/>
            <a:chOff x="6248400" y="1447800"/>
            <a:chExt cx="228600" cy="45388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4C5B73-A7E9-C148-8DE4-5EF1093D822A}"/>
                </a:ext>
              </a:extLst>
            </p:cNvPr>
            <p:cNvSpPr/>
            <p:nvPr/>
          </p:nvSpPr>
          <p:spPr bwMode="auto">
            <a:xfrm>
              <a:off x="6248400" y="14478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D6F8290-BAB8-FA40-8FCC-BDBF28910E1B}"/>
                </a:ext>
              </a:extLst>
            </p:cNvPr>
            <p:cNvSpPr/>
            <p:nvPr/>
          </p:nvSpPr>
          <p:spPr bwMode="auto">
            <a:xfrm>
              <a:off x="6248400" y="15240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721915-60C7-564D-B45D-EDC183647AFB}"/>
                </a:ext>
              </a:extLst>
            </p:cNvPr>
            <p:cNvSpPr/>
            <p:nvPr/>
          </p:nvSpPr>
          <p:spPr bwMode="auto">
            <a:xfrm>
              <a:off x="6248400" y="1596887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3F7768-DE0E-7C45-972B-35808B1DBD96}"/>
                </a:ext>
              </a:extLst>
            </p:cNvPr>
            <p:cNvSpPr/>
            <p:nvPr/>
          </p:nvSpPr>
          <p:spPr bwMode="auto">
            <a:xfrm>
              <a:off x="6248400" y="16764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760F97-9F07-4145-82E3-1989807BCBD5}"/>
                </a:ext>
              </a:extLst>
            </p:cNvPr>
            <p:cNvSpPr/>
            <p:nvPr/>
          </p:nvSpPr>
          <p:spPr bwMode="auto">
            <a:xfrm>
              <a:off x="6248400" y="17526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C2D672-74E1-834E-BE13-2FB536B0E631}"/>
                </a:ext>
              </a:extLst>
            </p:cNvPr>
            <p:cNvSpPr/>
            <p:nvPr/>
          </p:nvSpPr>
          <p:spPr bwMode="auto">
            <a:xfrm>
              <a:off x="6248400" y="1825487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E850F055-51F2-D242-BC24-B71199C2461C}"/>
              </a:ext>
            </a:extLst>
          </p:cNvPr>
          <p:cNvSpPr/>
          <p:nvPr/>
        </p:nvSpPr>
        <p:spPr bwMode="auto">
          <a:xfrm>
            <a:off x="2492593" y="4694226"/>
            <a:ext cx="1280160" cy="1280160"/>
          </a:xfrm>
          <a:prstGeom prst="ellips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ABCE51-D185-5E4C-883D-3C12EAB7C163}"/>
              </a:ext>
            </a:extLst>
          </p:cNvPr>
          <p:cNvGrpSpPr/>
          <p:nvPr/>
        </p:nvGrpSpPr>
        <p:grpSpPr>
          <a:xfrm>
            <a:off x="2677854" y="5339794"/>
            <a:ext cx="228600" cy="225287"/>
            <a:chOff x="6248400" y="1676400"/>
            <a:chExt cx="228600" cy="22528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CB6C6F8-911C-A946-B13C-FEF11E2652E6}"/>
                </a:ext>
              </a:extLst>
            </p:cNvPr>
            <p:cNvSpPr/>
            <p:nvPr/>
          </p:nvSpPr>
          <p:spPr bwMode="auto">
            <a:xfrm>
              <a:off x="6248400" y="16764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6C3AE22-EFA7-A148-8A4C-C110AC11714A}"/>
                </a:ext>
              </a:extLst>
            </p:cNvPr>
            <p:cNvSpPr/>
            <p:nvPr/>
          </p:nvSpPr>
          <p:spPr bwMode="auto">
            <a:xfrm>
              <a:off x="6248400" y="17526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D5D885C-BD26-0D41-B26E-9D492B8E199B}"/>
                </a:ext>
              </a:extLst>
            </p:cNvPr>
            <p:cNvSpPr/>
            <p:nvPr/>
          </p:nvSpPr>
          <p:spPr bwMode="auto">
            <a:xfrm>
              <a:off x="6248400" y="1825487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482A07C-C6B3-DF49-874B-AE734BC08B29}"/>
              </a:ext>
            </a:extLst>
          </p:cNvPr>
          <p:cNvSpPr txBox="1"/>
          <p:nvPr/>
        </p:nvSpPr>
        <p:spPr>
          <a:xfrm rot="18660759">
            <a:off x="2845249" y="5611886"/>
            <a:ext cx="45878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recvQ</a:t>
            </a:r>
            <a:endParaRPr lang="en-US" sz="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8B22F6-07F4-E44D-B1C3-F6A043744CEC}"/>
              </a:ext>
            </a:extLst>
          </p:cNvPr>
          <p:cNvSpPr txBox="1"/>
          <p:nvPr/>
        </p:nvSpPr>
        <p:spPr>
          <a:xfrm rot="18660759">
            <a:off x="2337244" y="5675388"/>
            <a:ext cx="62709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i="1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fastboxes</a:t>
            </a:r>
            <a:endParaRPr lang="en-US" sz="800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5BA8186-CBC1-544C-8A43-791767BE12C9}"/>
              </a:ext>
            </a:extLst>
          </p:cNvPr>
          <p:cNvSpPr/>
          <p:nvPr/>
        </p:nvSpPr>
        <p:spPr bwMode="auto">
          <a:xfrm>
            <a:off x="1172614" y="4811069"/>
            <a:ext cx="228600" cy="109035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ABDCD1F5-5064-6E4C-B52C-55AA8E884B19}"/>
              </a:ext>
            </a:extLst>
          </p:cNvPr>
          <p:cNvCxnSpPr>
            <a:cxnSpLocks/>
            <a:stCxn id="10" idx="0"/>
            <a:endCxn id="53" idx="1"/>
          </p:cNvCxnSpPr>
          <p:nvPr/>
        </p:nvCxnSpPr>
        <p:spPr bwMode="auto">
          <a:xfrm rot="5400000" flipH="1" flipV="1">
            <a:off x="916461" y="4855041"/>
            <a:ext cx="245607" cy="266700"/>
          </a:xfrm>
          <a:prstGeom prst="bentConnector2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9C65551-904F-7B41-8E29-6314B26F55B5}"/>
              </a:ext>
            </a:extLst>
          </p:cNvPr>
          <p:cNvSpPr/>
          <p:nvPr/>
        </p:nvSpPr>
        <p:spPr bwMode="auto">
          <a:xfrm>
            <a:off x="1172614" y="3508786"/>
            <a:ext cx="228600" cy="76200"/>
          </a:xfrm>
          <a:prstGeom prst="rect">
            <a:avLst/>
          </a:prstGeom>
          <a:solidFill>
            <a:srgbClr val="FF0000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7CAD52-A8A0-9B49-B9DD-C9CBFA78D5EA}"/>
              </a:ext>
            </a:extLst>
          </p:cNvPr>
          <p:cNvCxnSpPr>
            <a:cxnSpLocks/>
            <a:stCxn id="55" idx="2"/>
            <a:endCxn id="53" idx="0"/>
          </p:cNvCxnSpPr>
          <p:nvPr/>
        </p:nvCxnSpPr>
        <p:spPr bwMode="auto">
          <a:xfrm>
            <a:off x="1286914" y="3584986"/>
            <a:ext cx="0" cy="1226083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4A705B68-DE81-8144-AF4E-8F6D7E952094}"/>
              </a:ext>
            </a:extLst>
          </p:cNvPr>
          <p:cNvCxnSpPr>
            <a:cxnSpLocks/>
            <a:stCxn id="53" idx="3"/>
            <a:endCxn id="39" idx="0"/>
          </p:cNvCxnSpPr>
          <p:nvPr/>
        </p:nvCxnSpPr>
        <p:spPr bwMode="auto">
          <a:xfrm>
            <a:off x="1401214" y="4865587"/>
            <a:ext cx="1763601" cy="245607"/>
          </a:xfrm>
          <a:prstGeom prst="bentConnector2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AAC867-DC97-594B-9D4F-BA2B79649D90}"/>
              </a:ext>
            </a:extLst>
          </p:cNvPr>
          <p:cNvSpPr/>
          <p:nvPr/>
        </p:nvSpPr>
        <p:spPr bwMode="auto">
          <a:xfrm>
            <a:off x="3240184" y="4811303"/>
            <a:ext cx="228600" cy="108566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4EC16884-5E8A-7A48-8031-33FBC71FABD6}"/>
              </a:ext>
            </a:extLst>
          </p:cNvPr>
          <p:cNvCxnSpPr>
            <a:cxnSpLocks/>
            <a:stCxn id="44" idx="2"/>
            <a:endCxn id="58" idx="2"/>
          </p:cNvCxnSpPr>
          <p:nvPr/>
        </p:nvCxnSpPr>
        <p:spPr bwMode="auto">
          <a:xfrm rot="5400000" flipH="1" flipV="1">
            <a:off x="2937043" y="5147640"/>
            <a:ext cx="645212" cy="189669"/>
          </a:xfrm>
          <a:prstGeom prst="bentConnector3">
            <a:avLst>
              <a:gd name="adj1" fmla="val -7341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FC16606-8109-AD4E-8810-333A6F30ACB0}"/>
              </a:ext>
            </a:extLst>
          </p:cNvPr>
          <p:cNvSpPr/>
          <p:nvPr/>
        </p:nvSpPr>
        <p:spPr bwMode="auto">
          <a:xfrm>
            <a:off x="3240184" y="4039754"/>
            <a:ext cx="228600" cy="76200"/>
          </a:xfrm>
          <a:prstGeom prst="rect">
            <a:avLst/>
          </a:prstGeom>
          <a:solidFill>
            <a:srgbClr val="FF0000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50BC650-4154-A745-B6BC-54EDB005F6B1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 bwMode="auto">
          <a:xfrm flipV="1">
            <a:off x="3354484" y="4115954"/>
            <a:ext cx="0" cy="695349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24ACDFF-A82B-D540-9DE7-8EB2DFB9AEEF}"/>
              </a:ext>
            </a:extLst>
          </p:cNvPr>
          <p:cNvSpPr txBox="1"/>
          <p:nvPr/>
        </p:nvSpPr>
        <p:spPr>
          <a:xfrm>
            <a:off x="852951" y="4890833"/>
            <a:ext cx="58862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3CA7FA-1659-EA4D-846F-1BD74E75854A}"/>
              </a:ext>
            </a:extLst>
          </p:cNvPr>
          <p:cNvSpPr txBox="1"/>
          <p:nvPr/>
        </p:nvSpPr>
        <p:spPr>
          <a:xfrm>
            <a:off x="2079927" y="4672560"/>
            <a:ext cx="58862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31560D-FD19-5842-A2B4-975E286BE6AF}"/>
              </a:ext>
            </a:extLst>
          </p:cNvPr>
          <p:cNvSpPr txBox="1"/>
          <p:nvPr/>
        </p:nvSpPr>
        <p:spPr>
          <a:xfrm>
            <a:off x="3315157" y="4229151"/>
            <a:ext cx="57259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memcpy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46CD75-E3AA-DA42-A4AD-049725398461}"/>
              </a:ext>
            </a:extLst>
          </p:cNvPr>
          <p:cNvSpPr txBox="1"/>
          <p:nvPr/>
        </p:nvSpPr>
        <p:spPr>
          <a:xfrm>
            <a:off x="3312973" y="4935233"/>
            <a:ext cx="58862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E3834F8-CAC4-5D4F-9DEE-A88889C9BA19}"/>
              </a:ext>
            </a:extLst>
          </p:cNvPr>
          <p:cNvCxnSpPr>
            <a:cxnSpLocks/>
            <a:stCxn id="58" idx="3"/>
            <a:endCxn id="15" idx="2"/>
          </p:cNvCxnSpPr>
          <p:nvPr/>
        </p:nvCxnSpPr>
        <p:spPr bwMode="auto">
          <a:xfrm flipH="1">
            <a:off x="905914" y="4865586"/>
            <a:ext cx="2562870" cy="699495"/>
          </a:xfrm>
          <a:prstGeom prst="bentConnector4">
            <a:avLst>
              <a:gd name="adj1" fmla="val -13420"/>
              <a:gd name="adj2" fmla="val 169189"/>
            </a:avLst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B415B49-B707-054D-83D7-BAAAB97D68BD}"/>
              </a:ext>
            </a:extLst>
          </p:cNvPr>
          <p:cNvSpPr txBox="1"/>
          <p:nvPr/>
        </p:nvSpPr>
        <p:spPr>
          <a:xfrm>
            <a:off x="1754150" y="5867802"/>
            <a:ext cx="58862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EE8812-1CC0-DD49-8223-7240C26246D4}"/>
              </a:ext>
            </a:extLst>
          </p:cNvPr>
          <p:cNvSpPr txBox="1"/>
          <p:nvPr/>
        </p:nvSpPr>
        <p:spPr>
          <a:xfrm>
            <a:off x="1120510" y="4753194"/>
            <a:ext cx="33855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A83DA9E-2503-9A40-BD67-A61D69AD3262}"/>
              </a:ext>
            </a:extLst>
          </p:cNvPr>
          <p:cNvSpPr/>
          <p:nvPr/>
        </p:nvSpPr>
        <p:spPr bwMode="auto">
          <a:xfrm>
            <a:off x="447521" y="4633297"/>
            <a:ext cx="3579904" cy="1814400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57E40AA-EAD7-744C-9758-4E4DD64E8FF8}"/>
              </a:ext>
            </a:extLst>
          </p:cNvPr>
          <p:cNvGrpSpPr/>
          <p:nvPr/>
        </p:nvGrpSpPr>
        <p:grpSpPr>
          <a:xfrm rot="5400000">
            <a:off x="3013240" y="6039290"/>
            <a:ext cx="228600" cy="453887"/>
            <a:chOff x="6248400" y="1447800"/>
            <a:chExt cx="228600" cy="45388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6F2521C-89C0-C84C-8EBF-06A510DC3254}"/>
                </a:ext>
              </a:extLst>
            </p:cNvPr>
            <p:cNvSpPr/>
            <p:nvPr/>
          </p:nvSpPr>
          <p:spPr bwMode="auto">
            <a:xfrm>
              <a:off x="6248400" y="14478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E372AB3-6D08-5646-8DCD-53274F8A90F1}"/>
                </a:ext>
              </a:extLst>
            </p:cNvPr>
            <p:cNvSpPr/>
            <p:nvPr/>
          </p:nvSpPr>
          <p:spPr bwMode="auto">
            <a:xfrm>
              <a:off x="6248400" y="15240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EE70189-4B03-A94F-B763-C1A05039A89A}"/>
                </a:ext>
              </a:extLst>
            </p:cNvPr>
            <p:cNvSpPr/>
            <p:nvPr/>
          </p:nvSpPr>
          <p:spPr bwMode="auto">
            <a:xfrm>
              <a:off x="6248400" y="1596887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77E9089-711A-234C-88C8-C1F821A5E7F7}"/>
                </a:ext>
              </a:extLst>
            </p:cNvPr>
            <p:cNvSpPr/>
            <p:nvPr/>
          </p:nvSpPr>
          <p:spPr bwMode="auto">
            <a:xfrm>
              <a:off x="6248400" y="16764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5D38C1F-28AE-F146-8925-DCE4EDEDEAB6}"/>
                </a:ext>
              </a:extLst>
            </p:cNvPr>
            <p:cNvSpPr/>
            <p:nvPr/>
          </p:nvSpPr>
          <p:spPr bwMode="auto">
            <a:xfrm>
              <a:off x="6248400" y="17526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A31D7DC-08E1-494A-9662-A36B9AD36FE2}"/>
                </a:ext>
              </a:extLst>
            </p:cNvPr>
            <p:cNvSpPr/>
            <p:nvPr/>
          </p:nvSpPr>
          <p:spPr bwMode="auto">
            <a:xfrm>
              <a:off x="6248400" y="1825487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5EAD7086-ED65-9D41-8449-192457A17434}"/>
              </a:ext>
            </a:extLst>
          </p:cNvPr>
          <p:cNvSpPr txBox="1"/>
          <p:nvPr/>
        </p:nvSpPr>
        <p:spPr>
          <a:xfrm>
            <a:off x="2176090" y="6163526"/>
            <a:ext cx="7296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Buffer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2A1879-4C66-3E43-923B-E70CA3BB7A81}"/>
              </a:ext>
            </a:extLst>
          </p:cNvPr>
          <p:cNvSpPr txBox="1"/>
          <p:nvPr/>
        </p:nvSpPr>
        <p:spPr>
          <a:xfrm>
            <a:off x="989868" y="3149195"/>
            <a:ext cx="193514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MPI_Isend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     , 1, …)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093F62F-BDFC-8A4F-9FFF-69F994D3C99B}"/>
              </a:ext>
            </a:extLst>
          </p:cNvPr>
          <p:cNvSpPr/>
          <p:nvPr/>
        </p:nvSpPr>
        <p:spPr bwMode="auto">
          <a:xfrm>
            <a:off x="1997070" y="3286952"/>
            <a:ext cx="228600" cy="76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D167C3E-81B9-0C43-9221-40CEB96FA572}"/>
              </a:ext>
            </a:extLst>
          </p:cNvPr>
          <p:cNvCxnSpPr>
            <a:cxnSpLocks/>
            <a:stCxn id="123" idx="2"/>
            <a:endCxn id="47" idx="1"/>
          </p:cNvCxnSpPr>
          <p:nvPr/>
        </p:nvCxnSpPr>
        <p:spPr bwMode="auto">
          <a:xfrm rot="16200000" flipH="1">
            <a:off x="1387241" y="4087281"/>
            <a:ext cx="2014742" cy="566484"/>
          </a:xfrm>
          <a:prstGeom prst="bentConnector2">
            <a:avLst/>
          </a:prstGeom>
          <a:noFill/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8F5D03F-6415-4A44-A48C-E9ABB3A6A34F}"/>
              </a:ext>
            </a:extLst>
          </p:cNvPr>
          <p:cNvSpPr txBox="1"/>
          <p:nvPr/>
        </p:nvSpPr>
        <p:spPr>
          <a:xfrm>
            <a:off x="2979136" y="3654623"/>
            <a:ext cx="190629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MPI_Recv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     , 0, …)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50F2E96-5E41-C64B-80E3-731E85790B91}"/>
              </a:ext>
            </a:extLst>
          </p:cNvPr>
          <p:cNvSpPr/>
          <p:nvPr/>
        </p:nvSpPr>
        <p:spPr bwMode="auto">
          <a:xfrm>
            <a:off x="3972577" y="3791222"/>
            <a:ext cx="228600" cy="76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A564E12-6785-5C49-8C8C-A36D803085BF}"/>
              </a:ext>
            </a:extLst>
          </p:cNvPr>
          <p:cNvSpPr txBox="1"/>
          <p:nvPr/>
        </p:nvSpPr>
        <p:spPr>
          <a:xfrm>
            <a:off x="2104584" y="4189601"/>
            <a:ext cx="57259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memcpy</a:t>
            </a:r>
            <a:endParaRPr lang="en-US" sz="8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86B94114-DF74-D244-AA9B-026FAE1B2C2A}"/>
              </a:ext>
            </a:extLst>
          </p:cNvPr>
          <p:cNvCxnSpPr>
            <a:cxnSpLocks/>
            <a:stCxn id="47" idx="0"/>
            <a:endCxn id="129" idx="2"/>
          </p:cNvCxnSpPr>
          <p:nvPr/>
        </p:nvCxnSpPr>
        <p:spPr bwMode="auto">
          <a:xfrm rot="5400000" flipH="1" flipV="1">
            <a:off x="2703329" y="3956247"/>
            <a:ext cx="1472372" cy="1294723"/>
          </a:xfrm>
          <a:prstGeom prst="bentConnector3">
            <a:avLst>
              <a:gd name="adj1" fmla="val 56576"/>
            </a:avLst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52F3C27-7DA9-414A-B513-312898928B61}"/>
              </a:ext>
            </a:extLst>
          </p:cNvPr>
          <p:cNvSpPr txBox="1"/>
          <p:nvPr/>
        </p:nvSpPr>
        <p:spPr>
          <a:xfrm>
            <a:off x="4100464" y="4227620"/>
            <a:ext cx="57259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memcpy</a:t>
            </a:r>
            <a:endParaRPr lang="en-US" sz="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8051CFF-555A-1F4F-A144-1A99BA5A8B64}"/>
              </a:ext>
            </a:extLst>
          </p:cNvPr>
          <p:cNvGrpSpPr/>
          <p:nvPr/>
        </p:nvGrpSpPr>
        <p:grpSpPr>
          <a:xfrm>
            <a:off x="3464169" y="5111194"/>
            <a:ext cx="228600" cy="453887"/>
            <a:chOff x="6248400" y="1447800"/>
            <a:chExt cx="228600" cy="45388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002FEF3-A629-BF42-94EC-E7957D917D17}"/>
                </a:ext>
              </a:extLst>
            </p:cNvPr>
            <p:cNvSpPr/>
            <p:nvPr/>
          </p:nvSpPr>
          <p:spPr bwMode="auto">
            <a:xfrm>
              <a:off x="6248400" y="14478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9301E27-CF33-3242-87C3-92F4F4252069}"/>
                </a:ext>
              </a:extLst>
            </p:cNvPr>
            <p:cNvSpPr/>
            <p:nvPr/>
          </p:nvSpPr>
          <p:spPr bwMode="auto">
            <a:xfrm>
              <a:off x="6248400" y="15240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FBB73F0-CDAB-5F44-8203-E6DB0A64D605}"/>
                </a:ext>
              </a:extLst>
            </p:cNvPr>
            <p:cNvSpPr/>
            <p:nvPr/>
          </p:nvSpPr>
          <p:spPr bwMode="auto">
            <a:xfrm>
              <a:off x="6248400" y="1596887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71CB631-A9CC-5143-85DD-6910CB8B00F0}"/>
                </a:ext>
              </a:extLst>
            </p:cNvPr>
            <p:cNvSpPr/>
            <p:nvPr/>
          </p:nvSpPr>
          <p:spPr bwMode="auto">
            <a:xfrm>
              <a:off x="6248400" y="16764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306FDB9-BAF7-1540-9EB9-D1001C50CCA3}"/>
                </a:ext>
              </a:extLst>
            </p:cNvPr>
            <p:cNvSpPr/>
            <p:nvPr/>
          </p:nvSpPr>
          <p:spPr bwMode="auto">
            <a:xfrm>
              <a:off x="6248400" y="1752600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1E6E33C-B4A5-3943-B150-79126EF14380}"/>
                </a:ext>
              </a:extLst>
            </p:cNvPr>
            <p:cNvSpPr/>
            <p:nvPr/>
          </p:nvSpPr>
          <p:spPr bwMode="auto">
            <a:xfrm>
              <a:off x="6248400" y="1825487"/>
              <a:ext cx="228600" cy="76200"/>
            </a:xfrm>
            <a:prstGeom prst="rect">
              <a:avLst/>
            </a:prstGeom>
            <a:ln w="12700">
              <a:solidFill>
                <a:schemeClr val="tx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AA014BD1-9612-8C44-9069-DADD8684E7B8}"/>
              </a:ext>
            </a:extLst>
          </p:cNvPr>
          <p:cNvSpPr txBox="1"/>
          <p:nvPr/>
        </p:nvSpPr>
        <p:spPr>
          <a:xfrm rot="18660759">
            <a:off x="3287419" y="5605838"/>
            <a:ext cx="44275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freeQ</a:t>
            </a:r>
            <a:endParaRPr lang="en-US" sz="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EE79397-7539-C740-91DB-F991AB761DDA}"/>
              </a:ext>
            </a:extLst>
          </p:cNvPr>
          <p:cNvCxnSpPr>
            <a:cxnSpLocks/>
          </p:cNvCxnSpPr>
          <p:nvPr/>
        </p:nvCxnSpPr>
        <p:spPr bwMode="auto">
          <a:xfrm>
            <a:off x="218921" y="3141874"/>
            <a:ext cx="0" cy="1238701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1C88646-40B0-5A40-B93E-801FA24E16AC}"/>
              </a:ext>
            </a:extLst>
          </p:cNvPr>
          <p:cNvSpPr txBox="1"/>
          <p:nvPr/>
        </p:nvSpPr>
        <p:spPr>
          <a:xfrm>
            <a:off x="101741" y="4353874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BA51906-E282-CF4F-B426-268A7E0AF854}"/>
              </a:ext>
            </a:extLst>
          </p:cNvPr>
          <p:cNvCxnSpPr>
            <a:cxnSpLocks/>
            <a:endCxn id="122" idx="1"/>
          </p:cNvCxnSpPr>
          <p:nvPr/>
        </p:nvCxnSpPr>
        <p:spPr bwMode="auto">
          <a:xfrm>
            <a:off x="164980" y="3303084"/>
            <a:ext cx="824888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DFBE385-FF58-0F48-A182-5245E667EC22}"/>
              </a:ext>
            </a:extLst>
          </p:cNvPr>
          <p:cNvCxnSpPr>
            <a:cxnSpLocks/>
            <a:endCxn id="128" idx="1"/>
          </p:cNvCxnSpPr>
          <p:nvPr/>
        </p:nvCxnSpPr>
        <p:spPr bwMode="auto">
          <a:xfrm>
            <a:off x="164980" y="3808512"/>
            <a:ext cx="2814156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405BE47-22C9-2D49-82AC-8080B11A1877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>
            <a:off x="164980" y="4062107"/>
            <a:ext cx="2072493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87950BF-4B73-604C-B735-8D206159D431}"/>
              </a:ext>
            </a:extLst>
          </p:cNvPr>
          <p:cNvCxnSpPr>
            <a:cxnSpLocks/>
            <a:stCxn id="7" idx="1"/>
          </p:cNvCxnSpPr>
          <p:nvPr/>
        </p:nvCxnSpPr>
        <p:spPr bwMode="auto">
          <a:xfrm>
            <a:off x="164980" y="3531684"/>
            <a:ext cx="129903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A69B8CD4-4432-5942-9145-ED7FB1012EC5}"/>
              </a:ext>
            </a:extLst>
          </p:cNvPr>
          <p:cNvSpPr txBox="1"/>
          <p:nvPr/>
        </p:nvSpPr>
        <p:spPr>
          <a:xfrm>
            <a:off x="-38768" y="3105750"/>
            <a:ext cx="2856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E0D8BE7-60B2-A144-AC47-243AA832CAF7}"/>
              </a:ext>
            </a:extLst>
          </p:cNvPr>
          <p:cNvSpPr txBox="1"/>
          <p:nvPr/>
        </p:nvSpPr>
        <p:spPr>
          <a:xfrm>
            <a:off x="-38768" y="3356386"/>
            <a:ext cx="2856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4395F2D-B973-7243-8231-AF7519F076DA}"/>
              </a:ext>
            </a:extLst>
          </p:cNvPr>
          <p:cNvSpPr txBox="1"/>
          <p:nvPr/>
        </p:nvSpPr>
        <p:spPr>
          <a:xfrm>
            <a:off x="-38768" y="3609201"/>
            <a:ext cx="2856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40E9311-0AB2-9E4C-B22D-BE1F06A28B41}"/>
              </a:ext>
            </a:extLst>
          </p:cNvPr>
          <p:cNvSpPr txBox="1"/>
          <p:nvPr/>
        </p:nvSpPr>
        <p:spPr>
          <a:xfrm>
            <a:off x="-40900" y="3869153"/>
            <a:ext cx="28565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81650B5-ED82-CE4D-BBDC-E0120559A7BA}"/>
              </a:ext>
            </a:extLst>
          </p:cNvPr>
          <p:cNvGrpSpPr/>
          <p:nvPr/>
        </p:nvGrpSpPr>
        <p:grpSpPr>
          <a:xfrm>
            <a:off x="4953000" y="3357021"/>
            <a:ext cx="3886202" cy="3196179"/>
            <a:chOff x="670212" y="3280821"/>
            <a:chExt cx="3886202" cy="3196179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EE1B75C-505C-8644-B706-3F494B4439A1}"/>
                </a:ext>
              </a:extLst>
            </p:cNvPr>
            <p:cNvSpPr/>
            <p:nvPr/>
          </p:nvSpPr>
          <p:spPr bwMode="auto">
            <a:xfrm>
              <a:off x="670215" y="3753936"/>
              <a:ext cx="3886198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MPI Interface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EFA7B88-742D-874C-9D32-363CDF92F958}"/>
                </a:ext>
              </a:extLst>
            </p:cNvPr>
            <p:cNvSpPr/>
            <p:nvPr/>
          </p:nvSpPr>
          <p:spPr bwMode="auto">
            <a:xfrm>
              <a:off x="670214" y="4211136"/>
              <a:ext cx="3886199" cy="381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Abstract Device Interface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8D064AA-F5C9-C940-860C-046F77D866CE}"/>
                </a:ext>
              </a:extLst>
            </p:cNvPr>
            <p:cNvSpPr/>
            <p:nvPr/>
          </p:nvSpPr>
          <p:spPr bwMode="auto">
            <a:xfrm>
              <a:off x="670214" y="4684251"/>
              <a:ext cx="1850571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6444F4EF-85F7-E041-B54D-380D26A25FE9}"/>
                </a:ext>
              </a:extLst>
            </p:cNvPr>
            <p:cNvSpPr/>
            <p:nvPr/>
          </p:nvSpPr>
          <p:spPr bwMode="auto">
            <a:xfrm>
              <a:off x="2558450" y="4684251"/>
              <a:ext cx="1997964" cy="381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743C108-19F9-FA4C-810F-91FB5385FCC6}"/>
                </a:ext>
              </a:extLst>
            </p:cNvPr>
            <p:cNvSpPr/>
            <p:nvPr/>
          </p:nvSpPr>
          <p:spPr bwMode="auto">
            <a:xfrm>
              <a:off x="670212" y="5153267"/>
              <a:ext cx="1219201" cy="381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Nemesis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9CAF24BB-EE14-094B-B063-CDD22CD13699}"/>
                </a:ext>
              </a:extLst>
            </p:cNvPr>
            <p:cNvSpPr/>
            <p:nvPr/>
          </p:nvSpPr>
          <p:spPr bwMode="auto">
            <a:xfrm>
              <a:off x="1908137" y="5153267"/>
              <a:ext cx="612648" cy="381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Sock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307AF830-3042-2246-8348-1011C55ACEF8}"/>
                </a:ext>
              </a:extLst>
            </p:cNvPr>
            <p:cNvSpPr/>
            <p:nvPr/>
          </p:nvSpPr>
          <p:spPr bwMode="auto">
            <a:xfrm>
              <a:off x="670214" y="5626743"/>
              <a:ext cx="685800" cy="381000"/>
            </a:xfrm>
            <a:prstGeom prst="rect">
              <a:avLst/>
            </a:prstGeom>
            <a:solidFill>
              <a:srgbClr val="008F44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OFI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134AF9A-0991-7C41-8F47-A567D73287C0}"/>
                </a:ext>
              </a:extLst>
            </p:cNvPr>
            <p:cNvSpPr/>
            <p:nvPr/>
          </p:nvSpPr>
          <p:spPr bwMode="auto">
            <a:xfrm>
              <a:off x="2558450" y="5626743"/>
              <a:ext cx="533400" cy="381000"/>
            </a:xfrm>
            <a:prstGeom prst="rect">
              <a:avLst/>
            </a:prstGeom>
            <a:solidFill>
              <a:srgbClr val="008F44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OFI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D0F46B9-72E6-7A4E-954D-B8D53EF79920}"/>
                </a:ext>
              </a:extLst>
            </p:cNvPr>
            <p:cNvSpPr/>
            <p:nvPr/>
          </p:nvSpPr>
          <p:spPr bwMode="auto">
            <a:xfrm>
              <a:off x="3112943" y="5626743"/>
              <a:ext cx="576072" cy="381000"/>
            </a:xfrm>
            <a:prstGeom prst="rect">
              <a:avLst/>
            </a:prstGeom>
            <a:solidFill>
              <a:srgbClr val="DE7F1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UCX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E1E5B6F-7211-EA4D-BB45-AAD35B4911D6}"/>
                </a:ext>
              </a:extLst>
            </p:cNvPr>
            <p:cNvSpPr/>
            <p:nvPr/>
          </p:nvSpPr>
          <p:spPr bwMode="auto">
            <a:xfrm>
              <a:off x="3710108" y="5626743"/>
              <a:ext cx="846305" cy="381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Shmod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B952BCC-AD81-7644-8EAB-166B3AB8D800}"/>
                </a:ext>
              </a:extLst>
            </p:cNvPr>
            <p:cNvSpPr/>
            <p:nvPr/>
          </p:nvSpPr>
          <p:spPr bwMode="auto">
            <a:xfrm>
              <a:off x="670212" y="3280821"/>
              <a:ext cx="3886198" cy="381000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33152C9-1C20-FC4F-B83C-93CC9F1411CA}"/>
                </a:ext>
              </a:extLst>
            </p:cNvPr>
            <p:cNvSpPr/>
            <p:nvPr/>
          </p:nvSpPr>
          <p:spPr bwMode="auto">
            <a:xfrm>
              <a:off x="670212" y="6096000"/>
              <a:ext cx="3886198" cy="381000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Hardware (Network, Memory)</a:t>
              </a: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547B6BC3-DC33-A34E-96E6-859CB21830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32214" y="5775960"/>
              <a:ext cx="91442" cy="9144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85A5D83-047F-C049-B74B-71F726259D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61969" y="5775960"/>
              <a:ext cx="91442" cy="9144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45F53B6-838D-E046-A782-306A0F1FA3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1723" y="5775960"/>
              <a:ext cx="91442" cy="9144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B1A2555-55C1-2346-8C2B-2FBA6ADAE1D6}"/>
                </a:ext>
              </a:extLst>
            </p:cNvPr>
            <p:cNvSpPr/>
            <p:nvPr/>
          </p:nvSpPr>
          <p:spPr bwMode="auto">
            <a:xfrm>
              <a:off x="2558450" y="5149168"/>
              <a:ext cx="1997964" cy="381000"/>
            </a:xfrm>
            <a:prstGeom prst="rect">
              <a:avLst/>
            </a:prstGeom>
            <a:pattFill prst="ltUpDiag">
              <a:fgClr>
                <a:schemeClr val="accent3">
                  <a:lumMod val="50000"/>
                </a:schemeClr>
              </a:fgClr>
              <a:bgClr>
                <a:schemeClr val="bg1"/>
              </a:bgClr>
            </a:patt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E26F34FE-EA1F-554D-910E-5A89565D0EA3}"/>
                </a:ext>
              </a:extLst>
            </p:cNvPr>
            <p:cNvSpPr/>
            <p:nvPr/>
          </p:nvSpPr>
          <p:spPr bwMode="auto">
            <a:xfrm>
              <a:off x="1908137" y="5614085"/>
              <a:ext cx="612648" cy="381000"/>
            </a:xfrm>
            <a:prstGeom prst="rect">
              <a:avLst/>
            </a:prstGeom>
            <a:pattFill prst="ltUpDiag">
              <a:fgClr>
                <a:schemeClr val="accent3">
                  <a:lumMod val="50000"/>
                </a:schemeClr>
              </a:fgClr>
              <a:bgClr>
                <a:schemeClr val="bg1"/>
              </a:bgClr>
            </a:patt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BDAEC5E-59D2-B346-BF20-C38F6EA313C9}"/>
              </a:ext>
            </a:extLst>
          </p:cNvPr>
          <p:cNvCxnSpPr>
            <a:cxnSpLocks/>
            <a:stCxn id="92" idx="3"/>
          </p:cNvCxnSpPr>
          <p:nvPr/>
        </p:nvCxnSpPr>
        <p:spPr bwMode="auto">
          <a:xfrm>
            <a:off x="4027425" y="5540497"/>
            <a:ext cx="935752" cy="0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8364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6F1B-7E5B-8B4B-B1BB-E6E96424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and Remote Memory Access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B0FC-2B16-6848-9680-C604558D4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1708"/>
          </a:xfrm>
        </p:spPr>
        <p:txBody>
          <a:bodyPr/>
          <a:lstStyle/>
          <a:p>
            <a:r>
              <a:rPr lang="en-US" dirty="0"/>
              <a:t>RMA using </a:t>
            </a:r>
            <a:r>
              <a:rPr lang="en-US" dirty="0" err="1"/>
              <a:t>MPI_Win_allocate</a:t>
            </a:r>
            <a:r>
              <a:rPr lang="en-US" dirty="0"/>
              <a:t> (or </a:t>
            </a:r>
            <a:r>
              <a:rPr lang="en-US" dirty="0" err="1"/>
              <a:t>MPI_Win_allocate_shared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Collective call (all processes in the communicator invoke it)</a:t>
            </a:r>
          </a:p>
          <a:p>
            <a:pPr lvl="1"/>
            <a:r>
              <a:rPr lang="en-US" dirty="0"/>
              <a:t>Returns shared memory </a:t>
            </a:r>
            <a:r>
              <a:rPr lang="en-US" i="1" dirty="0"/>
              <a:t>win</a:t>
            </a:r>
            <a:r>
              <a:rPr lang="en-US" dirty="0"/>
              <a:t> handle and allocated memory </a:t>
            </a:r>
            <a:r>
              <a:rPr lang="en-US" i="1" dirty="0" err="1"/>
              <a:t>ptr</a:t>
            </a:r>
            <a:endParaRPr lang="en-US" i="1" dirty="0"/>
          </a:p>
          <a:p>
            <a:pPr lvl="2"/>
            <a:r>
              <a:rPr lang="en-US" dirty="0"/>
              <a:t>Total size of shared memory window is: </a:t>
            </a:r>
            <a:r>
              <a:rPr lang="en-US" i="1" dirty="0"/>
              <a:t>size </a:t>
            </a:r>
            <a:r>
              <a:rPr lang="en-US" dirty="0"/>
              <a:t>x </a:t>
            </a:r>
            <a:r>
              <a:rPr lang="en-US" i="1" dirty="0"/>
              <a:t># procs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DAC44-2089-C94F-8AD6-7DD1880A8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5CDDA-B788-2749-A6C8-E42184A1F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A83DA9E-2503-9A40-BD67-A61D69AD3262}"/>
              </a:ext>
            </a:extLst>
          </p:cNvPr>
          <p:cNvSpPr/>
          <p:nvPr/>
        </p:nvSpPr>
        <p:spPr bwMode="auto">
          <a:xfrm>
            <a:off x="762000" y="4936408"/>
            <a:ext cx="3579904" cy="1123301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731D21-FC50-A04F-84DE-AC8FD651370F}"/>
              </a:ext>
            </a:extLst>
          </p:cNvPr>
          <p:cNvSpPr txBox="1"/>
          <p:nvPr/>
        </p:nvSpPr>
        <p:spPr>
          <a:xfrm>
            <a:off x="257442" y="2951855"/>
            <a:ext cx="229261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MPI_Win_allocate</a:t>
            </a: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&amp;win)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8C8F8B8-7596-1645-9F06-5D39E400D137}"/>
              </a:ext>
            </a:extLst>
          </p:cNvPr>
          <p:cNvSpPr/>
          <p:nvPr/>
        </p:nvSpPr>
        <p:spPr bwMode="auto">
          <a:xfrm rot="5400000">
            <a:off x="1200955" y="5114410"/>
            <a:ext cx="228600" cy="304800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2DE73FF-00B7-8940-9821-573842B10883}"/>
              </a:ext>
            </a:extLst>
          </p:cNvPr>
          <p:cNvSpPr/>
          <p:nvPr/>
        </p:nvSpPr>
        <p:spPr bwMode="auto">
          <a:xfrm rot="5400000">
            <a:off x="1505756" y="5114410"/>
            <a:ext cx="228600" cy="304800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9179BD1-1802-5F47-8BAE-F1D755221B16}"/>
              </a:ext>
            </a:extLst>
          </p:cNvPr>
          <p:cNvSpPr/>
          <p:nvPr/>
        </p:nvSpPr>
        <p:spPr bwMode="auto">
          <a:xfrm rot="5400000">
            <a:off x="1810556" y="5114410"/>
            <a:ext cx="228600" cy="304800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72D6E4B-F1FD-A24B-B961-458EAA022735}"/>
              </a:ext>
            </a:extLst>
          </p:cNvPr>
          <p:cNvSpPr/>
          <p:nvPr/>
        </p:nvSpPr>
        <p:spPr bwMode="auto">
          <a:xfrm rot="5400000">
            <a:off x="2115356" y="5114410"/>
            <a:ext cx="228600" cy="304800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1C1F6EC-7ABF-F34F-91D8-27AB367EF028}"/>
              </a:ext>
            </a:extLst>
          </p:cNvPr>
          <p:cNvSpPr/>
          <p:nvPr/>
        </p:nvSpPr>
        <p:spPr bwMode="auto">
          <a:xfrm rot="5400000">
            <a:off x="2414373" y="5114410"/>
            <a:ext cx="228600" cy="304800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CBC2EEB-FF75-1F4D-9487-61F17CAF7EA2}"/>
              </a:ext>
            </a:extLst>
          </p:cNvPr>
          <p:cNvSpPr/>
          <p:nvPr/>
        </p:nvSpPr>
        <p:spPr bwMode="auto">
          <a:xfrm rot="5400000">
            <a:off x="2719173" y="5114410"/>
            <a:ext cx="228600" cy="304800"/>
          </a:xfrm>
          <a:prstGeom prst="rect">
            <a:avLst/>
          </a:prstGeom>
          <a:noFill/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28324AD-C94D-CC49-B6D1-D33ECBD6F9FD}"/>
              </a:ext>
            </a:extLst>
          </p:cNvPr>
          <p:cNvSpPr/>
          <p:nvPr/>
        </p:nvSpPr>
        <p:spPr bwMode="auto">
          <a:xfrm rot="5400000">
            <a:off x="3023973" y="5114410"/>
            <a:ext cx="228600" cy="304800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E243E42-8FA6-1F4A-B115-B6F98B3499FD}"/>
              </a:ext>
            </a:extLst>
          </p:cNvPr>
          <p:cNvSpPr/>
          <p:nvPr/>
        </p:nvSpPr>
        <p:spPr bwMode="auto">
          <a:xfrm rot="5400000">
            <a:off x="3328773" y="5114410"/>
            <a:ext cx="228600" cy="304800"/>
          </a:xfrm>
          <a:prstGeom prst="rect">
            <a:avLst/>
          </a:prstGeom>
          <a:ln w="12700"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5869FE4-F8BD-A44A-B2D7-E34CAC0B77ED}"/>
              </a:ext>
            </a:extLst>
          </p:cNvPr>
          <p:cNvSpPr txBox="1"/>
          <p:nvPr/>
        </p:nvSpPr>
        <p:spPr>
          <a:xfrm>
            <a:off x="2467242" y="2955208"/>
            <a:ext cx="229261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MPI_Win_allocate</a:t>
            </a: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(size, </a:t>
            </a: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&amp;win)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91407A0C-1EB6-7941-B741-0B58CCD5E1E7}"/>
              </a:ext>
            </a:extLst>
          </p:cNvPr>
          <p:cNvCxnSpPr>
            <a:cxnSpLocks/>
            <a:stCxn id="106" idx="1"/>
            <a:endCxn id="224" idx="2"/>
          </p:cNvCxnSpPr>
          <p:nvPr/>
        </p:nvCxnSpPr>
        <p:spPr bwMode="auto">
          <a:xfrm rot="10800000" flipH="1" flipV="1">
            <a:off x="257442" y="3082659"/>
            <a:ext cx="1964296" cy="2720783"/>
          </a:xfrm>
          <a:prstGeom prst="bentConnector3">
            <a:avLst>
              <a:gd name="adj1" fmla="val -639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A7EF451-769B-CB42-91D8-8B6D62FBFCF5}"/>
              </a:ext>
            </a:extLst>
          </p:cNvPr>
          <p:cNvCxnSpPr>
            <a:cxnSpLocks/>
            <a:stCxn id="121" idx="3"/>
            <a:endCxn id="224" idx="6"/>
          </p:cNvCxnSpPr>
          <p:nvPr/>
        </p:nvCxnSpPr>
        <p:spPr bwMode="auto">
          <a:xfrm flipH="1">
            <a:off x="2533153" y="3086013"/>
            <a:ext cx="2226704" cy="2717430"/>
          </a:xfrm>
          <a:prstGeom prst="bentConnector3">
            <a:avLst>
              <a:gd name="adj1" fmla="val -5639"/>
            </a:avLst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44AD46A-1DB3-BE46-8CCF-DB1308971CC7}"/>
              </a:ext>
            </a:extLst>
          </p:cNvPr>
          <p:cNvSpPr txBox="1"/>
          <p:nvPr/>
        </p:nvSpPr>
        <p:spPr>
          <a:xfrm>
            <a:off x="257442" y="3302668"/>
            <a:ext cx="153279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MPI_Put</a:t>
            </a: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(5,        , win)</a:t>
            </a:r>
          </a:p>
        </p:txBody>
      </p: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949E581-3C92-A847-950C-9B3622073A8F}"/>
              </a:ext>
            </a:extLst>
          </p:cNvPr>
          <p:cNvCxnSpPr>
            <a:cxnSpLocks/>
            <a:stCxn id="169" idx="2"/>
            <a:endCxn id="172" idx="0"/>
          </p:cNvCxnSpPr>
          <p:nvPr/>
        </p:nvCxnSpPr>
        <p:spPr bwMode="auto">
          <a:xfrm rot="16200000" flipH="1">
            <a:off x="1155910" y="3552043"/>
            <a:ext cx="1752769" cy="1600562"/>
          </a:xfrm>
          <a:prstGeom prst="bentConnector3">
            <a:avLst>
              <a:gd name="adj1" fmla="val 57348"/>
            </a:avLst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A3689D5-3C0F-1A4C-93A3-BD92256EFCCA}"/>
              </a:ext>
            </a:extLst>
          </p:cNvPr>
          <p:cNvSpPr txBox="1"/>
          <p:nvPr/>
        </p:nvSpPr>
        <p:spPr>
          <a:xfrm>
            <a:off x="3174167" y="3311914"/>
            <a:ext cx="158569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MPI_Get</a:t>
            </a: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       , win)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F5EC4007-4707-664C-9482-B610DF5C6160}"/>
              </a:ext>
            </a:extLst>
          </p:cNvPr>
          <p:cNvCxnSpPr>
            <a:cxnSpLocks/>
            <a:stCxn id="173" idx="0"/>
            <a:endCxn id="174" idx="2"/>
          </p:cNvCxnSpPr>
          <p:nvPr/>
        </p:nvCxnSpPr>
        <p:spPr bwMode="auto">
          <a:xfrm rot="5400000" flipH="1" flipV="1">
            <a:off x="1873863" y="2922878"/>
            <a:ext cx="1746924" cy="2868834"/>
          </a:xfrm>
          <a:prstGeom prst="bentConnector3">
            <a:avLst>
              <a:gd name="adj1" fmla="val 65482"/>
            </a:avLst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FF550FB-E46C-7544-A233-01FC439C3F2F}"/>
              </a:ext>
            </a:extLst>
          </p:cNvPr>
          <p:cNvCxnSpPr/>
          <p:nvPr/>
        </p:nvCxnSpPr>
        <p:spPr bwMode="auto">
          <a:xfrm>
            <a:off x="1784243" y="5536340"/>
            <a:ext cx="304800" cy="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8DF08A0-7322-2848-A24F-F135012C886A}"/>
              </a:ext>
            </a:extLst>
          </p:cNvPr>
          <p:cNvSpPr txBox="1"/>
          <p:nvPr/>
        </p:nvSpPr>
        <p:spPr>
          <a:xfrm>
            <a:off x="1718474" y="5536339"/>
            <a:ext cx="43633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B9D7B60-E7B4-B349-9DD3-4546F5FC575C}"/>
              </a:ext>
            </a:extLst>
          </p:cNvPr>
          <p:cNvSpPr txBox="1"/>
          <p:nvPr/>
        </p:nvSpPr>
        <p:spPr>
          <a:xfrm>
            <a:off x="1794674" y="4263764"/>
            <a:ext cx="57259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memcpy</a:t>
            </a:r>
            <a:endParaRPr 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052C940-34B2-F24D-97A3-6BB0DC03818E}"/>
              </a:ext>
            </a:extLst>
          </p:cNvPr>
          <p:cNvSpPr txBox="1"/>
          <p:nvPr/>
        </p:nvSpPr>
        <p:spPr>
          <a:xfrm>
            <a:off x="2365081" y="3869608"/>
            <a:ext cx="57259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memcpy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148E29D-C488-554D-AB05-84B4BC5925F4}"/>
              </a:ext>
            </a:extLst>
          </p:cNvPr>
          <p:cNvSpPr/>
          <p:nvPr/>
        </p:nvSpPr>
        <p:spPr bwMode="auto">
          <a:xfrm rot="5400000">
            <a:off x="2203801" y="3966188"/>
            <a:ext cx="347289" cy="2590374"/>
          </a:xfrm>
          <a:prstGeom prst="rect">
            <a:avLst/>
          </a:prstGeom>
          <a:noFill/>
          <a:ln w="12700" cmpd="sng">
            <a:solidFill>
              <a:schemeClr val="tx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BA01E71-5751-6C40-A9FA-35DCFA49E7B4}"/>
              </a:ext>
            </a:extLst>
          </p:cNvPr>
          <p:cNvSpPr txBox="1"/>
          <p:nvPr/>
        </p:nvSpPr>
        <p:spPr>
          <a:xfrm>
            <a:off x="3656317" y="4961293"/>
            <a:ext cx="77868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memory window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83531E2-3E61-1742-9ABA-EB362D98801D}"/>
              </a:ext>
            </a:extLst>
          </p:cNvPr>
          <p:cNvSpPr/>
          <p:nvPr/>
        </p:nvSpPr>
        <p:spPr bwMode="auto">
          <a:xfrm>
            <a:off x="1117713" y="3399740"/>
            <a:ext cx="228600" cy="76200"/>
          </a:xfrm>
          <a:prstGeom prst="rect">
            <a:avLst/>
          </a:prstGeom>
          <a:solidFill>
            <a:srgbClr val="FF0000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5DEA04-B565-BF4F-B36E-849DD1A4C6C6}"/>
              </a:ext>
            </a:extLst>
          </p:cNvPr>
          <p:cNvSpPr/>
          <p:nvPr/>
        </p:nvSpPr>
        <p:spPr bwMode="auto">
          <a:xfrm>
            <a:off x="2718275" y="5228709"/>
            <a:ext cx="228600" cy="76200"/>
          </a:xfrm>
          <a:prstGeom prst="rect">
            <a:avLst/>
          </a:prstGeom>
          <a:solidFill>
            <a:srgbClr val="FF0000"/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C2B9908-C713-E248-A743-3517E841F7A7}"/>
              </a:ext>
            </a:extLst>
          </p:cNvPr>
          <p:cNvSpPr/>
          <p:nvPr/>
        </p:nvSpPr>
        <p:spPr bwMode="auto">
          <a:xfrm>
            <a:off x="1198608" y="5230757"/>
            <a:ext cx="2286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B23965C-064B-3742-8E06-8DF69694EAB2}"/>
              </a:ext>
            </a:extLst>
          </p:cNvPr>
          <p:cNvSpPr/>
          <p:nvPr/>
        </p:nvSpPr>
        <p:spPr bwMode="auto">
          <a:xfrm>
            <a:off x="4067442" y="3407633"/>
            <a:ext cx="228600" cy="76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723862C-EE60-0A4A-8799-5FAD347DE00C}"/>
              </a:ext>
            </a:extLst>
          </p:cNvPr>
          <p:cNvSpPr txBox="1"/>
          <p:nvPr/>
        </p:nvSpPr>
        <p:spPr>
          <a:xfrm>
            <a:off x="1495068" y="5138052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C0967EF-F78F-9943-AC30-BF85F9277DA7}"/>
              </a:ext>
            </a:extLst>
          </p:cNvPr>
          <p:cNvSpPr txBox="1"/>
          <p:nvPr/>
        </p:nvSpPr>
        <p:spPr>
          <a:xfrm>
            <a:off x="1802940" y="5134980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97A2BFD-1C4F-3646-8F2F-65B573D2D163}"/>
              </a:ext>
            </a:extLst>
          </p:cNvPr>
          <p:cNvSpPr txBox="1"/>
          <p:nvPr/>
        </p:nvSpPr>
        <p:spPr>
          <a:xfrm>
            <a:off x="2099050" y="5133255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78AFA90-2B5D-654C-BD92-768854245FC9}"/>
              </a:ext>
            </a:extLst>
          </p:cNvPr>
          <p:cNvSpPr txBox="1"/>
          <p:nvPr/>
        </p:nvSpPr>
        <p:spPr>
          <a:xfrm>
            <a:off x="2387437" y="5133255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20DD2A9-2B8F-284B-B417-67B4FC6A335F}"/>
              </a:ext>
            </a:extLst>
          </p:cNvPr>
          <p:cNvSpPr txBox="1"/>
          <p:nvPr/>
        </p:nvSpPr>
        <p:spPr>
          <a:xfrm>
            <a:off x="3014285" y="5133255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55A6CD9-7127-574A-AF17-DA494C78DEBA}"/>
              </a:ext>
            </a:extLst>
          </p:cNvPr>
          <p:cNvSpPr txBox="1"/>
          <p:nvPr/>
        </p:nvSpPr>
        <p:spPr>
          <a:xfrm>
            <a:off x="3299753" y="5133255"/>
            <a:ext cx="26321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EC7BFDED-A261-7C4B-AD63-2F3D72BA6C64}"/>
              </a:ext>
            </a:extLst>
          </p:cNvPr>
          <p:cNvGrpSpPr/>
          <p:nvPr/>
        </p:nvGrpSpPr>
        <p:grpSpPr>
          <a:xfrm>
            <a:off x="4953000" y="3357021"/>
            <a:ext cx="3886202" cy="3196179"/>
            <a:chOff x="670212" y="3280821"/>
            <a:chExt cx="3886202" cy="3196179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9C703CC-2CF4-B747-8B74-FD6A6D7B4F2C}"/>
                </a:ext>
              </a:extLst>
            </p:cNvPr>
            <p:cNvSpPr/>
            <p:nvPr/>
          </p:nvSpPr>
          <p:spPr bwMode="auto">
            <a:xfrm>
              <a:off x="670215" y="3753936"/>
              <a:ext cx="3886198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MPI Interface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AC1AECA-F261-3A4C-92DF-24BBA5C18515}"/>
                </a:ext>
              </a:extLst>
            </p:cNvPr>
            <p:cNvSpPr/>
            <p:nvPr/>
          </p:nvSpPr>
          <p:spPr bwMode="auto">
            <a:xfrm>
              <a:off x="670214" y="4211136"/>
              <a:ext cx="3886199" cy="381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Abstract Device Interface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2B90D668-1DCB-0446-B533-A765BA64B130}"/>
                </a:ext>
              </a:extLst>
            </p:cNvPr>
            <p:cNvSpPr/>
            <p:nvPr/>
          </p:nvSpPr>
          <p:spPr bwMode="auto">
            <a:xfrm>
              <a:off x="670214" y="4684251"/>
              <a:ext cx="1850571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7616764-2171-5940-B96B-A072F95B34B0}"/>
                </a:ext>
              </a:extLst>
            </p:cNvPr>
            <p:cNvSpPr/>
            <p:nvPr/>
          </p:nvSpPr>
          <p:spPr bwMode="auto">
            <a:xfrm>
              <a:off x="2558450" y="4684251"/>
              <a:ext cx="1997964" cy="381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ED4A586-70E3-5147-A06E-EFF1BF59B441}"/>
                </a:ext>
              </a:extLst>
            </p:cNvPr>
            <p:cNvSpPr/>
            <p:nvPr/>
          </p:nvSpPr>
          <p:spPr bwMode="auto">
            <a:xfrm>
              <a:off x="670212" y="5153267"/>
              <a:ext cx="1219201" cy="381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Nemesis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997D507-CBAC-A54F-B1B3-C944934AA0D9}"/>
                </a:ext>
              </a:extLst>
            </p:cNvPr>
            <p:cNvSpPr/>
            <p:nvPr/>
          </p:nvSpPr>
          <p:spPr bwMode="auto">
            <a:xfrm>
              <a:off x="1908137" y="5153267"/>
              <a:ext cx="612648" cy="381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Sock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A87D8A50-3611-1E4C-ABF7-91CE19B9C15C}"/>
                </a:ext>
              </a:extLst>
            </p:cNvPr>
            <p:cNvSpPr/>
            <p:nvPr/>
          </p:nvSpPr>
          <p:spPr bwMode="auto">
            <a:xfrm>
              <a:off x="670214" y="5626743"/>
              <a:ext cx="685800" cy="381000"/>
            </a:xfrm>
            <a:prstGeom prst="rect">
              <a:avLst/>
            </a:prstGeom>
            <a:solidFill>
              <a:srgbClr val="008F44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OFI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C7630178-AF63-194C-8461-A873812DC341}"/>
                </a:ext>
              </a:extLst>
            </p:cNvPr>
            <p:cNvSpPr/>
            <p:nvPr/>
          </p:nvSpPr>
          <p:spPr bwMode="auto">
            <a:xfrm>
              <a:off x="2558450" y="5626743"/>
              <a:ext cx="533400" cy="381000"/>
            </a:xfrm>
            <a:prstGeom prst="rect">
              <a:avLst/>
            </a:prstGeom>
            <a:solidFill>
              <a:srgbClr val="008F44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OFI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29712926-DF3F-4F41-9336-823B1F82BA06}"/>
                </a:ext>
              </a:extLst>
            </p:cNvPr>
            <p:cNvSpPr/>
            <p:nvPr/>
          </p:nvSpPr>
          <p:spPr bwMode="auto">
            <a:xfrm>
              <a:off x="3112943" y="5626743"/>
              <a:ext cx="576072" cy="381000"/>
            </a:xfrm>
            <a:prstGeom prst="rect">
              <a:avLst/>
            </a:prstGeom>
            <a:solidFill>
              <a:srgbClr val="DE7F1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UCX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99ED9708-8A63-C04E-A37F-A03E663CCDFF}"/>
                </a:ext>
              </a:extLst>
            </p:cNvPr>
            <p:cNvSpPr/>
            <p:nvPr/>
          </p:nvSpPr>
          <p:spPr bwMode="auto">
            <a:xfrm>
              <a:off x="3710108" y="5626743"/>
              <a:ext cx="846305" cy="381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Shmod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294E9FC-7FD4-E341-907A-4584981C295A}"/>
                </a:ext>
              </a:extLst>
            </p:cNvPr>
            <p:cNvSpPr/>
            <p:nvPr/>
          </p:nvSpPr>
          <p:spPr bwMode="auto">
            <a:xfrm>
              <a:off x="670212" y="3280821"/>
              <a:ext cx="3886198" cy="381000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E423C8D4-0274-B342-8D22-12BC95C54787}"/>
                </a:ext>
              </a:extLst>
            </p:cNvPr>
            <p:cNvSpPr/>
            <p:nvPr/>
          </p:nvSpPr>
          <p:spPr bwMode="auto">
            <a:xfrm>
              <a:off x="670212" y="6096000"/>
              <a:ext cx="3886198" cy="381000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Hardware (Network, Memory)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B2D52A8-0E27-7E47-A46F-FD8E688C27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32214" y="5775960"/>
              <a:ext cx="91442" cy="9144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1A65E9A-220B-AD4A-BFB6-02FF3C7266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61969" y="5775960"/>
              <a:ext cx="91442" cy="9144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FF52CC88-0436-9245-8E87-28C0DA07F7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1723" y="5775960"/>
              <a:ext cx="91442" cy="9144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5A68BDB0-9E67-3147-AB70-7BF6224607DD}"/>
                </a:ext>
              </a:extLst>
            </p:cNvPr>
            <p:cNvSpPr/>
            <p:nvPr/>
          </p:nvSpPr>
          <p:spPr bwMode="auto">
            <a:xfrm>
              <a:off x="2558450" y="5149168"/>
              <a:ext cx="1997964" cy="381000"/>
            </a:xfrm>
            <a:prstGeom prst="rect">
              <a:avLst/>
            </a:prstGeom>
            <a:pattFill prst="ltUpDiag">
              <a:fgClr>
                <a:schemeClr val="accent3">
                  <a:lumMod val="50000"/>
                </a:schemeClr>
              </a:fgClr>
              <a:bgClr>
                <a:schemeClr val="bg1"/>
              </a:bgClr>
            </a:patt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58B9464-F8F9-9E4B-9D7D-834A38A72915}"/>
                </a:ext>
              </a:extLst>
            </p:cNvPr>
            <p:cNvSpPr/>
            <p:nvPr/>
          </p:nvSpPr>
          <p:spPr bwMode="auto">
            <a:xfrm>
              <a:off x="1908137" y="5614085"/>
              <a:ext cx="612648" cy="381000"/>
            </a:xfrm>
            <a:prstGeom prst="rect">
              <a:avLst/>
            </a:prstGeom>
            <a:pattFill prst="ltUpDiag">
              <a:fgClr>
                <a:schemeClr val="accent3">
                  <a:lumMod val="50000"/>
                </a:schemeClr>
              </a:fgClr>
              <a:bgClr>
                <a:schemeClr val="bg1"/>
              </a:bgClr>
            </a:patt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BDAEC5E-59D2-B346-BF20-C38F6EA313C9}"/>
              </a:ext>
            </a:extLst>
          </p:cNvPr>
          <p:cNvCxnSpPr>
            <a:cxnSpLocks/>
            <a:stCxn id="92" idx="3"/>
          </p:cNvCxnSpPr>
          <p:nvPr/>
        </p:nvCxnSpPr>
        <p:spPr bwMode="auto">
          <a:xfrm flipV="1">
            <a:off x="4341904" y="5494195"/>
            <a:ext cx="639938" cy="3864"/>
          </a:xfrm>
          <a:prstGeom prst="lin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80E3E3A-7077-0E49-8096-BA5791FC3B0F}"/>
              </a:ext>
            </a:extLst>
          </p:cNvPr>
          <p:cNvCxnSpPr/>
          <p:nvPr/>
        </p:nvCxnSpPr>
        <p:spPr bwMode="auto">
          <a:xfrm flipH="1">
            <a:off x="211722" y="3762928"/>
            <a:ext cx="859536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24" name="Oval 223">
            <a:extLst>
              <a:ext uri="{FF2B5EF4-FFF2-40B4-BE49-F238E27FC236}">
                <a16:creationId xmlns:a16="http://schemas.microsoft.com/office/drawing/2014/main" id="{2F05578E-5C34-664A-B5B3-3B64D2361768}"/>
              </a:ext>
            </a:extLst>
          </p:cNvPr>
          <p:cNvSpPr/>
          <p:nvPr/>
        </p:nvSpPr>
        <p:spPr bwMode="auto">
          <a:xfrm>
            <a:off x="2221738" y="5643700"/>
            <a:ext cx="311415" cy="319486"/>
          </a:xfrm>
          <a:prstGeom prst="ellipse">
            <a:avLst/>
          </a:prstGeom>
          <a:noFill/>
          <a:ln w="0" cap="flat" cmpd="sng" algn="ctr">
            <a:solidFill>
              <a:srgbClr val="1515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alibri" pitchFamily="34" charset="0"/>
              </a:rPr>
              <a:t>+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EB1D1A07-6826-4B40-A50A-EA2837C5A593}"/>
              </a:ext>
            </a:extLst>
          </p:cNvPr>
          <p:cNvCxnSpPr>
            <a:stCxn id="224" idx="0"/>
            <a:endCxn id="160" idx="3"/>
          </p:cNvCxnSpPr>
          <p:nvPr/>
        </p:nvCxnSpPr>
        <p:spPr bwMode="auto">
          <a:xfrm flipV="1">
            <a:off x="2377446" y="5435020"/>
            <a:ext cx="0" cy="208680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D189E9D9-B74F-E847-93C3-DF4A9F9D05EC}"/>
              </a:ext>
            </a:extLst>
          </p:cNvPr>
          <p:cNvSpPr txBox="1"/>
          <p:nvPr/>
        </p:nvSpPr>
        <p:spPr>
          <a:xfrm>
            <a:off x="1082258" y="6119138"/>
            <a:ext cx="257314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processes collaborate to create the</a:t>
            </a:r>
          </a:p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memory window</a:t>
            </a:r>
          </a:p>
        </p:txBody>
      </p:sp>
    </p:spTree>
    <p:extLst>
      <p:ext uri="{BB962C8B-B14F-4D97-AF65-F5344CB8AC3E}">
        <p14:creationId xmlns:p14="http://schemas.microsoft.com/office/powerpoint/2010/main" val="132867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046F-2580-1E43-951E-68AB6E84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Intel Knight Landing Memory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6410B-1B4B-784A-847B-883067850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CB247-54A8-604D-B10E-2A8E14C2D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D5A7B8F0-CE2D-7D44-8CB2-321F95992E76}"/>
              </a:ext>
            </a:extLst>
          </p:cNvPr>
          <p:cNvCxnSpPr>
            <a:cxnSpLocks/>
            <a:stCxn id="284" idx="2"/>
            <a:endCxn id="331" idx="0"/>
          </p:cNvCxnSpPr>
          <p:nvPr/>
        </p:nvCxnSpPr>
        <p:spPr bwMode="auto">
          <a:xfrm flipH="1">
            <a:off x="5451472" y="5538580"/>
            <a:ext cx="883" cy="353593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F9CC411C-E58D-DB4C-9350-4F436EDD2F5A}"/>
              </a:ext>
            </a:extLst>
          </p:cNvPr>
          <p:cNvCxnSpPr>
            <a:cxnSpLocks/>
            <a:stCxn id="285" idx="2"/>
            <a:endCxn id="332" idx="0"/>
          </p:cNvCxnSpPr>
          <p:nvPr/>
        </p:nvCxnSpPr>
        <p:spPr bwMode="auto">
          <a:xfrm>
            <a:off x="5947655" y="5538580"/>
            <a:ext cx="0" cy="353593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EF0923C0-1F98-5F42-B8A9-86E4E8606DD9}"/>
              </a:ext>
            </a:extLst>
          </p:cNvPr>
          <p:cNvCxnSpPr>
            <a:cxnSpLocks/>
            <a:stCxn id="287" idx="2"/>
            <a:endCxn id="333" idx="0"/>
          </p:cNvCxnSpPr>
          <p:nvPr/>
        </p:nvCxnSpPr>
        <p:spPr bwMode="auto">
          <a:xfrm flipH="1">
            <a:off x="6942241" y="5538580"/>
            <a:ext cx="1456" cy="353593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601EF97C-B300-A24C-BAF4-5D3EAC0F2838}"/>
              </a:ext>
            </a:extLst>
          </p:cNvPr>
          <p:cNvCxnSpPr>
            <a:cxnSpLocks/>
            <a:stCxn id="288" idx="2"/>
            <a:endCxn id="334" idx="0"/>
          </p:cNvCxnSpPr>
          <p:nvPr/>
        </p:nvCxnSpPr>
        <p:spPr bwMode="auto">
          <a:xfrm>
            <a:off x="7441718" y="5538580"/>
            <a:ext cx="0" cy="353593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70E6BD83-6006-354D-A1BB-E2EE68F79C32}"/>
              </a:ext>
            </a:extLst>
          </p:cNvPr>
          <p:cNvGrpSpPr/>
          <p:nvPr/>
        </p:nvGrpSpPr>
        <p:grpSpPr>
          <a:xfrm>
            <a:off x="962074" y="5254823"/>
            <a:ext cx="2695526" cy="1298377"/>
            <a:chOff x="6374919" y="5135809"/>
            <a:chExt cx="2695526" cy="1298377"/>
          </a:xfrm>
        </p:grpSpPr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83B3AB60-E8EC-9547-BFCE-52EC7F868FB0}"/>
                </a:ext>
              </a:extLst>
            </p:cNvPr>
            <p:cNvSpPr/>
            <p:nvPr/>
          </p:nvSpPr>
          <p:spPr bwMode="auto">
            <a:xfrm>
              <a:off x="6438177" y="5825770"/>
              <a:ext cx="864082" cy="304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9510DA0E-02CC-E34B-A923-FE65E4FDE65C}"/>
                </a:ext>
              </a:extLst>
            </p:cNvPr>
            <p:cNvSpPr/>
            <p:nvPr/>
          </p:nvSpPr>
          <p:spPr bwMode="auto">
            <a:xfrm>
              <a:off x="6438177" y="5456838"/>
              <a:ext cx="864082" cy="304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2VPUs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3A6D0642-A4BC-3948-BB81-5C0F0128AD8B}"/>
                </a:ext>
              </a:extLst>
            </p:cNvPr>
            <p:cNvSpPr/>
            <p:nvPr/>
          </p:nvSpPr>
          <p:spPr bwMode="auto">
            <a:xfrm>
              <a:off x="6438177" y="6195046"/>
              <a:ext cx="864082" cy="18256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L1 32K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kumimoji="0" 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DC5E7C0A-5D14-F444-BD78-B582F3AD9E44}"/>
                </a:ext>
              </a:extLst>
            </p:cNvPr>
            <p:cNvSpPr/>
            <p:nvPr/>
          </p:nvSpPr>
          <p:spPr bwMode="auto">
            <a:xfrm>
              <a:off x="7351776" y="5768009"/>
              <a:ext cx="762000" cy="609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1MB</a:t>
              </a:r>
              <a:endParaRPr kumimoji="0" lang="en-US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150810FD-0415-664B-B565-238DF551C723}"/>
                </a:ext>
              </a:extLst>
            </p:cNvPr>
            <p:cNvSpPr/>
            <p:nvPr/>
          </p:nvSpPr>
          <p:spPr bwMode="auto">
            <a:xfrm>
              <a:off x="8153400" y="5825770"/>
              <a:ext cx="864082" cy="304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Core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9C2F5C59-0069-7943-8B1A-54FB05F1A1A1}"/>
                </a:ext>
              </a:extLst>
            </p:cNvPr>
            <p:cNvSpPr/>
            <p:nvPr/>
          </p:nvSpPr>
          <p:spPr bwMode="auto">
            <a:xfrm>
              <a:off x="8153400" y="5456838"/>
              <a:ext cx="864082" cy="304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2VPUs</a:t>
              </a:r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2BEC0E41-7436-2B43-B3BB-CED4A616B70E}"/>
                </a:ext>
              </a:extLst>
            </p:cNvPr>
            <p:cNvSpPr/>
            <p:nvPr/>
          </p:nvSpPr>
          <p:spPr bwMode="auto">
            <a:xfrm>
              <a:off x="8153400" y="6194701"/>
              <a:ext cx="864082" cy="18256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0D6910E5-9089-6C47-AEC0-0804357FC99B}"/>
                </a:ext>
              </a:extLst>
            </p:cNvPr>
            <p:cNvSpPr/>
            <p:nvPr/>
          </p:nvSpPr>
          <p:spPr bwMode="auto">
            <a:xfrm>
              <a:off x="7351776" y="5456838"/>
              <a:ext cx="762000" cy="27432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CHA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DC9800FC-9475-3F44-ABC2-3A83F023F279}"/>
                </a:ext>
              </a:extLst>
            </p:cNvPr>
            <p:cNvSpPr/>
            <p:nvPr/>
          </p:nvSpPr>
          <p:spPr bwMode="auto">
            <a:xfrm>
              <a:off x="6374919" y="5410200"/>
              <a:ext cx="2695526" cy="1023986"/>
            </a:xfrm>
            <a:prstGeom prst="rect">
              <a:avLst/>
            </a:prstGeom>
            <a:noFill/>
            <a:ln w="1905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159D6314-4276-2043-A508-69651F367E36}"/>
                </a:ext>
              </a:extLst>
            </p:cNvPr>
            <p:cNvSpPr txBox="1"/>
            <p:nvPr/>
          </p:nvSpPr>
          <p:spPr>
            <a:xfrm>
              <a:off x="7441719" y="5135809"/>
              <a:ext cx="5629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TILE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A8047B71-5D72-8343-B7A3-8155BA569778}"/>
              </a:ext>
            </a:extLst>
          </p:cNvPr>
          <p:cNvGrpSpPr/>
          <p:nvPr/>
        </p:nvGrpSpPr>
        <p:grpSpPr>
          <a:xfrm>
            <a:off x="3695864" y="1216223"/>
            <a:ext cx="5448136" cy="5336977"/>
            <a:chOff x="2133600" y="685800"/>
            <a:chExt cx="5448136" cy="5336977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59312679-0992-FF45-BE7F-B4EC9DF90D37}"/>
                </a:ext>
              </a:extLst>
            </p:cNvPr>
            <p:cNvSpPr/>
            <p:nvPr/>
          </p:nvSpPr>
          <p:spPr bwMode="auto">
            <a:xfrm>
              <a:off x="6184254" y="4703357"/>
              <a:ext cx="381000" cy="3048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BB31EE43-4111-F44F-A1D6-1BED85030806}"/>
                </a:ext>
              </a:extLst>
            </p:cNvPr>
            <p:cNvGrpSpPr/>
            <p:nvPr/>
          </p:nvGrpSpPr>
          <p:grpSpPr>
            <a:xfrm>
              <a:off x="2133600" y="685800"/>
              <a:ext cx="5448136" cy="5336977"/>
              <a:chOff x="2133600" y="685800"/>
              <a:chExt cx="5448136" cy="533697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A6FE80A-28C0-C545-915D-04086352E4FF}"/>
                  </a:ext>
                </a:extLst>
              </p:cNvPr>
              <p:cNvSpPr/>
              <p:nvPr/>
            </p:nvSpPr>
            <p:spPr bwMode="auto">
              <a:xfrm>
                <a:off x="3204291" y="2133600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6934744-47ED-F54A-BF70-35040EC15DC7}"/>
                  </a:ext>
                </a:extLst>
              </p:cNvPr>
              <p:cNvSpPr/>
              <p:nvPr/>
            </p:nvSpPr>
            <p:spPr bwMode="auto">
              <a:xfrm>
                <a:off x="3699591" y="2133600"/>
                <a:ext cx="381000" cy="30480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124BC32-3D43-1C45-B613-84986F654BC8}"/>
                  </a:ext>
                </a:extLst>
              </p:cNvPr>
              <p:cNvSpPr/>
              <p:nvPr/>
            </p:nvSpPr>
            <p:spPr bwMode="auto">
              <a:xfrm>
                <a:off x="4194891" y="2133600"/>
                <a:ext cx="381000" cy="30480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1B66296-C2E4-A14E-9A55-62E97DE47B9D}"/>
                  </a:ext>
                </a:extLst>
              </p:cNvPr>
              <p:cNvSpPr/>
              <p:nvPr/>
            </p:nvSpPr>
            <p:spPr bwMode="auto">
              <a:xfrm>
                <a:off x="4692912" y="2133600"/>
                <a:ext cx="381000" cy="3048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6F308D-3799-DC4D-95FD-997A519087A4}"/>
                  </a:ext>
                </a:extLst>
              </p:cNvPr>
              <p:cNvSpPr/>
              <p:nvPr/>
            </p:nvSpPr>
            <p:spPr bwMode="auto">
              <a:xfrm>
                <a:off x="5190933" y="2133600"/>
                <a:ext cx="381000" cy="30480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F09232-20DE-8F4D-A1BB-4E4B64D3145C}"/>
                  </a:ext>
                </a:extLst>
              </p:cNvPr>
              <p:cNvSpPr/>
              <p:nvPr/>
            </p:nvSpPr>
            <p:spPr bwMode="auto">
              <a:xfrm>
                <a:off x="5688954" y="2133600"/>
                <a:ext cx="381000" cy="30480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844416A-40C1-794D-BA42-5E31D5E22013}"/>
                  </a:ext>
                </a:extLst>
              </p:cNvPr>
              <p:cNvSpPr/>
              <p:nvPr/>
            </p:nvSpPr>
            <p:spPr bwMode="auto">
              <a:xfrm>
                <a:off x="3204291" y="2569028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CD70536-86FE-B146-84BF-BA9EB2AE4D0B}"/>
                  </a:ext>
                </a:extLst>
              </p:cNvPr>
              <p:cNvSpPr/>
              <p:nvPr/>
            </p:nvSpPr>
            <p:spPr bwMode="auto">
              <a:xfrm>
                <a:off x="3699591" y="2569028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91F77FC-E7B6-7F4C-B1E1-5E09F7002D11}"/>
                  </a:ext>
                </a:extLst>
              </p:cNvPr>
              <p:cNvSpPr/>
              <p:nvPr/>
            </p:nvSpPr>
            <p:spPr bwMode="auto">
              <a:xfrm>
                <a:off x="4194891" y="2569028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9FF4F50-A298-2145-9180-60D494041FEB}"/>
                  </a:ext>
                </a:extLst>
              </p:cNvPr>
              <p:cNvSpPr/>
              <p:nvPr/>
            </p:nvSpPr>
            <p:spPr bwMode="auto">
              <a:xfrm>
                <a:off x="4692912" y="2569028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9287124-22E6-8346-AFFA-74D55DB8FF38}"/>
                  </a:ext>
                </a:extLst>
              </p:cNvPr>
              <p:cNvSpPr/>
              <p:nvPr/>
            </p:nvSpPr>
            <p:spPr bwMode="auto">
              <a:xfrm>
                <a:off x="5190933" y="2569028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205474C-2C37-914D-8704-91FBD473F197}"/>
                  </a:ext>
                </a:extLst>
              </p:cNvPr>
              <p:cNvSpPr/>
              <p:nvPr/>
            </p:nvSpPr>
            <p:spPr bwMode="auto">
              <a:xfrm>
                <a:off x="5688954" y="2569028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41D0F2C-95C2-F943-BBEF-C739D4B902F1}"/>
                  </a:ext>
                </a:extLst>
              </p:cNvPr>
              <p:cNvSpPr/>
              <p:nvPr/>
            </p:nvSpPr>
            <p:spPr bwMode="auto">
              <a:xfrm>
                <a:off x="3204291" y="2993571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99D9990-A75F-324E-94CE-ACAF68F45D89}"/>
                  </a:ext>
                </a:extLst>
              </p:cNvPr>
              <p:cNvSpPr/>
              <p:nvPr/>
            </p:nvSpPr>
            <p:spPr bwMode="auto">
              <a:xfrm>
                <a:off x="3699591" y="2993571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D19174D-84D3-6649-A409-B54D41DCC06A}"/>
                  </a:ext>
                </a:extLst>
              </p:cNvPr>
              <p:cNvSpPr/>
              <p:nvPr/>
            </p:nvSpPr>
            <p:spPr bwMode="auto">
              <a:xfrm>
                <a:off x="4194891" y="2993571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B93187A-CC7F-DC42-8A8C-FC9AB1B4C305}"/>
                  </a:ext>
                </a:extLst>
              </p:cNvPr>
              <p:cNvSpPr/>
              <p:nvPr/>
            </p:nvSpPr>
            <p:spPr bwMode="auto">
              <a:xfrm>
                <a:off x="4692912" y="2993571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EDE66AE-FFCE-714D-990D-95162979B927}"/>
                  </a:ext>
                </a:extLst>
              </p:cNvPr>
              <p:cNvSpPr/>
              <p:nvPr/>
            </p:nvSpPr>
            <p:spPr bwMode="auto">
              <a:xfrm>
                <a:off x="5190933" y="2993571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314BC94-60C7-714F-A30F-5BFF4410C5FB}"/>
                  </a:ext>
                </a:extLst>
              </p:cNvPr>
              <p:cNvSpPr/>
              <p:nvPr/>
            </p:nvSpPr>
            <p:spPr bwMode="auto">
              <a:xfrm>
                <a:off x="5688954" y="2993571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B3318EC-E700-2449-A56B-CABE9233EA78}"/>
                  </a:ext>
                </a:extLst>
              </p:cNvPr>
              <p:cNvSpPr/>
              <p:nvPr/>
            </p:nvSpPr>
            <p:spPr bwMode="auto">
              <a:xfrm>
                <a:off x="3204291" y="3418114"/>
                <a:ext cx="381000" cy="30480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793FBFF-37E6-CD45-8545-2B9020EE4061}"/>
                  </a:ext>
                </a:extLst>
              </p:cNvPr>
              <p:cNvSpPr/>
              <p:nvPr/>
            </p:nvSpPr>
            <p:spPr bwMode="auto">
              <a:xfrm>
                <a:off x="3699591" y="3418114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39E67E-0A15-354F-9B63-1FD7585ADB1B}"/>
                  </a:ext>
                </a:extLst>
              </p:cNvPr>
              <p:cNvSpPr/>
              <p:nvPr/>
            </p:nvSpPr>
            <p:spPr bwMode="auto">
              <a:xfrm>
                <a:off x="4194891" y="3418114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2AA5B80-37B1-0248-9A4B-10B9C72C9573}"/>
                  </a:ext>
                </a:extLst>
              </p:cNvPr>
              <p:cNvSpPr/>
              <p:nvPr/>
            </p:nvSpPr>
            <p:spPr bwMode="auto">
              <a:xfrm>
                <a:off x="4692912" y="3418114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C3BB313-149F-7345-8C1D-6CF575F5D79D}"/>
                  </a:ext>
                </a:extLst>
              </p:cNvPr>
              <p:cNvSpPr/>
              <p:nvPr/>
            </p:nvSpPr>
            <p:spPr bwMode="auto">
              <a:xfrm>
                <a:off x="5190933" y="3418114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964142C-4B42-CB43-A477-B32819C8E8BF}"/>
                  </a:ext>
                </a:extLst>
              </p:cNvPr>
              <p:cNvSpPr/>
              <p:nvPr/>
            </p:nvSpPr>
            <p:spPr bwMode="auto">
              <a:xfrm>
                <a:off x="5688954" y="3418114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430F2E4-D5AB-2D43-B510-53C3366D1A53}"/>
                  </a:ext>
                </a:extLst>
              </p:cNvPr>
              <p:cNvSpPr/>
              <p:nvPr/>
            </p:nvSpPr>
            <p:spPr bwMode="auto">
              <a:xfrm>
                <a:off x="3204291" y="3842657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AC19D44-E678-EA40-BA9E-9857FEA576E3}"/>
                  </a:ext>
                </a:extLst>
              </p:cNvPr>
              <p:cNvSpPr/>
              <p:nvPr/>
            </p:nvSpPr>
            <p:spPr bwMode="auto">
              <a:xfrm>
                <a:off x="3699591" y="3842657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BFF59F-8428-734E-AEAF-EEA73B4B199F}"/>
                  </a:ext>
                </a:extLst>
              </p:cNvPr>
              <p:cNvSpPr/>
              <p:nvPr/>
            </p:nvSpPr>
            <p:spPr bwMode="auto">
              <a:xfrm>
                <a:off x="4194891" y="3842657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4F96ECF-D26E-8B48-BD1F-E5596B139D22}"/>
                  </a:ext>
                </a:extLst>
              </p:cNvPr>
              <p:cNvSpPr/>
              <p:nvPr/>
            </p:nvSpPr>
            <p:spPr bwMode="auto">
              <a:xfrm>
                <a:off x="4692912" y="3842657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F3FC407-A2FF-B64B-9079-76A70FB4C89A}"/>
                  </a:ext>
                </a:extLst>
              </p:cNvPr>
              <p:cNvSpPr/>
              <p:nvPr/>
            </p:nvSpPr>
            <p:spPr bwMode="auto">
              <a:xfrm>
                <a:off x="5190933" y="3842657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4E6F0D8-3FB6-0141-8988-8D47CA2D8EBE}"/>
                  </a:ext>
                </a:extLst>
              </p:cNvPr>
              <p:cNvSpPr/>
              <p:nvPr/>
            </p:nvSpPr>
            <p:spPr bwMode="auto">
              <a:xfrm>
                <a:off x="5688954" y="3842657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1774DBF-C7F1-1142-9971-EFB6C8DDFF91}"/>
                  </a:ext>
                </a:extLst>
              </p:cNvPr>
              <p:cNvSpPr/>
              <p:nvPr/>
            </p:nvSpPr>
            <p:spPr bwMode="auto">
              <a:xfrm>
                <a:off x="3204291" y="4267200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F129EF5-B888-E54D-B7FE-6F6239076B68}"/>
                  </a:ext>
                </a:extLst>
              </p:cNvPr>
              <p:cNvSpPr/>
              <p:nvPr/>
            </p:nvSpPr>
            <p:spPr bwMode="auto">
              <a:xfrm>
                <a:off x="3699591" y="4267200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F24A461-AC31-9C45-80E0-3C78AEF103A8}"/>
                  </a:ext>
                </a:extLst>
              </p:cNvPr>
              <p:cNvSpPr/>
              <p:nvPr/>
            </p:nvSpPr>
            <p:spPr bwMode="auto">
              <a:xfrm>
                <a:off x="4194891" y="4267200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C8A9E13-2816-2B47-B239-A71D818BC551}"/>
                  </a:ext>
                </a:extLst>
              </p:cNvPr>
              <p:cNvSpPr/>
              <p:nvPr/>
            </p:nvSpPr>
            <p:spPr bwMode="auto">
              <a:xfrm>
                <a:off x="4692912" y="4267200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E9CF31D-E416-B34E-9999-42C8DF146965}"/>
                  </a:ext>
                </a:extLst>
              </p:cNvPr>
              <p:cNvSpPr/>
              <p:nvPr/>
            </p:nvSpPr>
            <p:spPr bwMode="auto">
              <a:xfrm>
                <a:off x="5190933" y="4267200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F4D0224-1915-324D-85FC-AFEA12F8E348}"/>
                  </a:ext>
                </a:extLst>
              </p:cNvPr>
              <p:cNvSpPr/>
              <p:nvPr/>
            </p:nvSpPr>
            <p:spPr bwMode="auto">
              <a:xfrm>
                <a:off x="5688954" y="4267200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A73155B-5C55-024B-BC8D-ED867A36BBF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394791" y="2830285"/>
                <a:ext cx="0" cy="43543"/>
              </a:xfrm>
              <a:prstGeom prst="line">
                <a:avLst/>
              </a:prstGeom>
              <a:noFill/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48EB442-AD14-5140-B003-D4E3408CCB0C}"/>
                  </a:ext>
                </a:extLst>
              </p:cNvPr>
              <p:cNvCxnSpPr>
                <a:stCxn id="6" idx="2"/>
                <a:endCxn id="42" idx="0"/>
              </p:cNvCxnSpPr>
              <p:nvPr/>
            </p:nvCxnSpPr>
            <p:spPr bwMode="auto">
              <a:xfrm>
                <a:off x="3394791" y="2438400"/>
                <a:ext cx="0" cy="13062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34BBC14-952F-9642-A9B2-EDA97EF3472A}"/>
                  </a:ext>
                </a:extLst>
              </p:cNvPr>
              <p:cNvCxnSpPr>
                <a:cxnSpLocks/>
                <a:stCxn id="37" idx="2"/>
                <a:endCxn id="43" idx="0"/>
              </p:cNvCxnSpPr>
              <p:nvPr/>
            </p:nvCxnSpPr>
            <p:spPr bwMode="auto">
              <a:xfrm>
                <a:off x="3890091" y="2438400"/>
                <a:ext cx="0" cy="13062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D2AC2D7-C22C-BE46-85BE-A5101C8328E5}"/>
                  </a:ext>
                </a:extLst>
              </p:cNvPr>
              <p:cNvCxnSpPr>
                <a:cxnSpLocks/>
                <a:stCxn id="38" idx="2"/>
                <a:endCxn id="44" idx="0"/>
              </p:cNvCxnSpPr>
              <p:nvPr/>
            </p:nvCxnSpPr>
            <p:spPr bwMode="auto">
              <a:xfrm>
                <a:off x="4385391" y="2438400"/>
                <a:ext cx="0" cy="13062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8E7A200-4F65-8241-A8A1-507F498C3AB0}"/>
                  </a:ext>
                </a:extLst>
              </p:cNvPr>
              <p:cNvCxnSpPr>
                <a:cxnSpLocks/>
                <a:stCxn id="39" idx="2"/>
                <a:endCxn id="45" idx="0"/>
              </p:cNvCxnSpPr>
              <p:nvPr/>
            </p:nvCxnSpPr>
            <p:spPr bwMode="auto">
              <a:xfrm>
                <a:off x="4883412" y="2438400"/>
                <a:ext cx="0" cy="13062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558C484-0EE5-3849-A21C-DC3B39720F0B}"/>
                  </a:ext>
                </a:extLst>
              </p:cNvPr>
              <p:cNvCxnSpPr>
                <a:cxnSpLocks/>
                <a:stCxn id="40" idx="2"/>
                <a:endCxn id="46" idx="0"/>
              </p:cNvCxnSpPr>
              <p:nvPr/>
            </p:nvCxnSpPr>
            <p:spPr bwMode="auto">
              <a:xfrm>
                <a:off x="5381433" y="2438400"/>
                <a:ext cx="0" cy="13062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34707D6-F3C5-DB46-835D-BBE1A78F5450}"/>
                  </a:ext>
                </a:extLst>
              </p:cNvPr>
              <p:cNvCxnSpPr>
                <a:cxnSpLocks/>
                <a:stCxn id="41" idx="2"/>
                <a:endCxn id="47" idx="0"/>
              </p:cNvCxnSpPr>
              <p:nvPr/>
            </p:nvCxnSpPr>
            <p:spPr bwMode="auto">
              <a:xfrm>
                <a:off x="5879454" y="2438400"/>
                <a:ext cx="0" cy="130628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BB59672-A65C-B54D-ADB8-11DFEC50DB5F}"/>
                  </a:ext>
                </a:extLst>
              </p:cNvPr>
              <p:cNvCxnSpPr>
                <a:cxnSpLocks/>
                <a:stCxn id="6" idx="3"/>
                <a:endCxn id="37" idx="1"/>
              </p:cNvCxnSpPr>
              <p:nvPr/>
            </p:nvCxnSpPr>
            <p:spPr bwMode="auto">
              <a:xfrm>
                <a:off x="3585291" y="2286000"/>
                <a:ext cx="11430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751157B-17D6-FE4C-9328-076683482FF5}"/>
                  </a:ext>
                </a:extLst>
              </p:cNvPr>
              <p:cNvCxnSpPr>
                <a:cxnSpLocks/>
                <a:stCxn id="37" idx="3"/>
                <a:endCxn id="38" idx="1"/>
              </p:cNvCxnSpPr>
              <p:nvPr/>
            </p:nvCxnSpPr>
            <p:spPr bwMode="auto">
              <a:xfrm>
                <a:off x="4080591" y="2286000"/>
                <a:ext cx="11430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4EF9AE7-B529-CD4F-AC25-6DB995BB9366}"/>
                  </a:ext>
                </a:extLst>
              </p:cNvPr>
              <p:cNvCxnSpPr>
                <a:cxnSpLocks/>
                <a:stCxn id="38" idx="3"/>
                <a:endCxn id="39" idx="1"/>
              </p:cNvCxnSpPr>
              <p:nvPr/>
            </p:nvCxnSpPr>
            <p:spPr bwMode="auto">
              <a:xfrm>
                <a:off x="4575891" y="2286000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B6D36A9-ED1A-4746-A45D-1DFBBA1AD859}"/>
                  </a:ext>
                </a:extLst>
              </p:cNvPr>
              <p:cNvCxnSpPr>
                <a:cxnSpLocks/>
                <a:stCxn id="40" idx="1"/>
                <a:endCxn id="39" idx="3"/>
              </p:cNvCxnSpPr>
              <p:nvPr/>
            </p:nvCxnSpPr>
            <p:spPr bwMode="auto">
              <a:xfrm flipH="1">
                <a:off x="5073912" y="2286000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B89F8D6-F060-464C-820F-6A9B4FD5271D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 bwMode="auto">
              <a:xfrm>
                <a:off x="5571933" y="2286000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07D1005-8E61-7446-A7AB-2959E55BE990}"/>
                  </a:ext>
                </a:extLst>
              </p:cNvPr>
              <p:cNvCxnSpPr>
                <a:cxnSpLocks/>
                <a:stCxn id="42" idx="2"/>
                <a:endCxn id="48" idx="0"/>
              </p:cNvCxnSpPr>
              <p:nvPr/>
            </p:nvCxnSpPr>
            <p:spPr bwMode="auto">
              <a:xfrm>
                <a:off x="3394791" y="2873828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36A48F8-86B4-5442-9FF3-6DFBD1876B8A}"/>
                  </a:ext>
                </a:extLst>
              </p:cNvPr>
              <p:cNvCxnSpPr>
                <a:cxnSpLocks/>
                <a:stCxn id="43" idx="2"/>
                <a:endCxn id="49" idx="0"/>
              </p:cNvCxnSpPr>
              <p:nvPr/>
            </p:nvCxnSpPr>
            <p:spPr bwMode="auto">
              <a:xfrm>
                <a:off x="3890091" y="2873828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E664C80-8B50-4142-9853-C86598A0EFB4}"/>
                  </a:ext>
                </a:extLst>
              </p:cNvPr>
              <p:cNvCxnSpPr>
                <a:cxnSpLocks/>
                <a:stCxn id="44" idx="2"/>
                <a:endCxn id="50" idx="0"/>
              </p:cNvCxnSpPr>
              <p:nvPr/>
            </p:nvCxnSpPr>
            <p:spPr bwMode="auto">
              <a:xfrm>
                <a:off x="4385391" y="2873828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46D9908-D50E-8F49-AF1C-732A77994F4D}"/>
                  </a:ext>
                </a:extLst>
              </p:cNvPr>
              <p:cNvCxnSpPr>
                <a:cxnSpLocks/>
                <a:stCxn id="45" idx="2"/>
                <a:endCxn id="51" idx="0"/>
              </p:cNvCxnSpPr>
              <p:nvPr/>
            </p:nvCxnSpPr>
            <p:spPr bwMode="auto">
              <a:xfrm>
                <a:off x="4883412" y="2873828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C01B398-8B98-9945-99D9-BD5A855D3336}"/>
                  </a:ext>
                </a:extLst>
              </p:cNvPr>
              <p:cNvCxnSpPr>
                <a:cxnSpLocks/>
                <a:stCxn id="52" idx="0"/>
                <a:endCxn id="46" idx="2"/>
              </p:cNvCxnSpPr>
              <p:nvPr/>
            </p:nvCxnSpPr>
            <p:spPr bwMode="auto">
              <a:xfrm flipV="1">
                <a:off x="5381433" y="2873828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B33862AC-B486-B848-B0B1-CE8FF824E167}"/>
                  </a:ext>
                </a:extLst>
              </p:cNvPr>
              <p:cNvCxnSpPr>
                <a:cxnSpLocks/>
                <a:stCxn id="53" idx="0"/>
                <a:endCxn id="47" idx="2"/>
              </p:cNvCxnSpPr>
              <p:nvPr/>
            </p:nvCxnSpPr>
            <p:spPr bwMode="auto">
              <a:xfrm flipV="1">
                <a:off x="5879454" y="2873828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D540947-7E09-8243-A536-BF43912E7346}"/>
                  </a:ext>
                </a:extLst>
              </p:cNvPr>
              <p:cNvCxnSpPr>
                <a:cxnSpLocks/>
                <a:stCxn id="43" idx="1"/>
                <a:endCxn id="42" idx="3"/>
              </p:cNvCxnSpPr>
              <p:nvPr/>
            </p:nvCxnSpPr>
            <p:spPr bwMode="auto">
              <a:xfrm flipH="1">
                <a:off x="3585291" y="2721428"/>
                <a:ext cx="11430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BF23316-F0DB-A54E-8CA9-862D6BA41691}"/>
                  </a:ext>
                </a:extLst>
              </p:cNvPr>
              <p:cNvCxnSpPr>
                <a:cxnSpLocks/>
                <a:stCxn id="43" idx="3"/>
                <a:endCxn id="44" idx="1"/>
              </p:cNvCxnSpPr>
              <p:nvPr/>
            </p:nvCxnSpPr>
            <p:spPr bwMode="auto">
              <a:xfrm>
                <a:off x="4080591" y="2721428"/>
                <a:ext cx="11430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2D8F1CD2-B1CE-5047-A8B3-82C8FC346C57}"/>
                  </a:ext>
                </a:extLst>
              </p:cNvPr>
              <p:cNvCxnSpPr>
                <a:cxnSpLocks/>
                <a:stCxn id="45" idx="1"/>
                <a:endCxn id="44" idx="3"/>
              </p:cNvCxnSpPr>
              <p:nvPr/>
            </p:nvCxnSpPr>
            <p:spPr bwMode="auto">
              <a:xfrm flipH="1">
                <a:off x="4575891" y="2721428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C532D8E-BECD-1D4B-A274-38C57918CE74}"/>
                  </a:ext>
                </a:extLst>
              </p:cNvPr>
              <p:cNvCxnSpPr>
                <a:cxnSpLocks/>
                <a:stCxn id="46" idx="1"/>
                <a:endCxn id="45" idx="3"/>
              </p:cNvCxnSpPr>
              <p:nvPr/>
            </p:nvCxnSpPr>
            <p:spPr bwMode="auto">
              <a:xfrm flipH="1">
                <a:off x="5073912" y="2721428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E5DF1BC-D4DB-A24D-A9EF-D0A2A5A2E9E8}"/>
                  </a:ext>
                </a:extLst>
              </p:cNvPr>
              <p:cNvCxnSpPr>
                <a:cxnSpLocks/>
                <a:stCxn id="47" idx="1"/>
                <a:endCxn id="46" idx="3"/>
              </p:cNvCxnSpPr>
              <p:nvPr/>
            </p:nvCxnSpPr>
            <p:spPr bwMode="auto">
              <a:xfrm flipH="1">
                <a:off x="5571933" y="2721428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5BC1E8F4-ABB0-A345-8A01-E1E44BD8B137}"/>
                  </a:ext>
                </a:extLst>
              </p:cNvPr>
              <p:cNvCxnSpPr>
                <a:cxnSpLocks/>
                <a:stCxn id="48" idx="2"/>
                <a:endCxn id="54" idx="0"/>
              </p:cNvCxnSpPr>
              <p:nvPr/>
            </p:nvCxnSpPr>
            <p:spPr bwMode="auto">
              <a:xfrm>
                <a:off x="3394791" y="3298371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1242E67-7637-A143-9494-3F53869E42D7}"/>
                  </a:ext>
                </a:extLst>
              </p:cNvPr>
              <p:cNvCxnSpPr>
                <a:cxnSpLocks/>
                <a:stCxn id="54" idx="2"/>
                <a:endCxn id="60" idx="0"/>
              </p:cNvCxnSpPr>
              <p:nvPr/>
            </p:nvCxnSpPr>
            <p:spPr bwMode="auto">
              <a:xfrm>
                <a:off x="3394791" y="3722914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1E85A2D6-0A85-8C4E-A1C6-C9810D57ED5A}"/>
                  </a:ext>
                </a:extLst>
              </p:cNvPr>
              <p:cNvCxnSpPr>
                <a:cxnSpLocks/>
                <a:stCxn id="60" idx="2"/>
                <a:endCxn id="66" idx="0"/>
              </p:cNvCxnSpPr>
              <p:nvPr/>
            </p:nvCxnSpPr>
            <p:spPr bwMode="auto">
              <a:xfrm>
                <a:off x="3394791" y="4147457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E246373A-B90F-AB4E-8D14-872E0C66D9C5}"/>
                  </a:ext>
                </a:extLst>
              </p:cNvPr>
              <p:cNvCxnSpPr>
                <a:cxnSpLocks/>
                <a:stCxn id="61" idx="2"/>
                <a:endCxn id="67" idx="0"/>
              </p:cNvCxnSpPr>
              <p:nvPr/>
            </p:nvCxnSpPr>
            <p:spPr bwMode="auto">
              <a:xfrm>
                <a:off x="3890091" y="4147457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55CA4AA1-C58B-7947-BA80-A67267BCE270}"/>
                  </a:ext>
                </a:extLst>
              </p:cNvPr>
              <p:cNvCxnSpPr>
                <a:cxnSpLocks/>
                <a:stCxn id="55" idx="2"/>
                <a:endCxn id="61" idx="0"/>
              </p:cNvCxnSpPr>
              <p:nvPr/>
            </p:nvCxnSpPr>
            <p:spPr bwMode="auto">
              <a:xfrm>
                <a:off x="3890091" y="3722914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5D49931-4180-A04A-851B-7196250D3BCB}"/>
                  </a:ext>
                </a:extLst>
              </p:cNvPr>
              <p:cNvCxnSpPr>
                <a:cxnSpLocks/>
                <a:stCxn id="49" idx="2"/>
                <a:endCxn id="55" idx="0"/>
              </p:cNvCxnSpPr>
              <p:nvPr/>
            </p:nvCxnSpPr>
            <p:spPr bwMode="auto">
              <a:xfrm>
                <a:off x="3890091" y="3298371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C457997-C9D4-CB4A-A0CB-3F8525EEC123}"/>
                  </a:ext>
                </a:extLst>
              </p:cNvPr>
              <p:cNvCxnSpPr>
                <a:cxnSpLocks/>
                <a:stCxn id="62" idx="2"/>
                <a:endCxn id="68" idx="0"/>
              </p:cNvCxnSpPr>
              <p:nvPr/>
            </p:nvCxnSpPr>
            <p:spPr bwMode="auto">
              <a:xfrm>
                <a:off x="4385391" y="4147457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9AF4820-889E-4743-A29F-6427302B452F}"/>
                  </a:ext>
                </a:extLst>
              </p:cNvPr>
              <p:cNvCxnSpPr>
                <a:cxnSpLocks/>
                <a:stCxn id="56" idx="2"/>
                <a:endCxn id="62" idx="0"/>
              </p:cNvCxnSpPr>
              <p:nvPr/>
            </p:nvCxnSpPr>
            <p:spPr bwMode="auto">
              <a:xfrm>
                <a:off x="4385391" y="3722914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66E764F-388E-3A4E-884C-9996B7587F23}"/>
                  </a:ext>
                </a:extLst>
              </p:cNvPr>
              <p:cNvCxnSpPr>
                <a:cxnSpLocks/>
                <a:stCxn id="50" idx="2"/>
                <a:endCxn id="56" idx="0"/>
              </p:cNvCxnSpPr>
              <p:nvPr/>
            </p:nvCxnSpPr>
            <p:spPr bwMode="auto">
              <a:xfrm>
                <a:off x="4385391" y="3298371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DBB8B53-7841-5A40-87CB-01C1D95B22B0}"/>
                  </a:ext>
                </a:extLst>
              </p:cNvPr>
              <p:cNvCxnSpPr>
                <a:cxnSpLocks/>
                <a:stCxn id="63" idx="2"/>
                <a:endCxn id="69" idx="0"/>
              </p:cNvCxnSpPr>
              <p:nvPr/>
            </p:nvCxnSpPr>
            <p:spPr bwMode="auto">
              <a:xfrm>
                <a:off x="4883412" y="4147457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2F082B83-1195-824B-8C5E-41AB5C054BF2}"/>
                  </a:ext>
                </a:extLst>
              </p:cNvPr>
              <p:cNvCxnSpPr>
                <a:cxnSpLocks/>
                <a:stCxn id="57" idx="2"/>
                <a:endCxn id="63" idx="0"/>
              </p:cNvCxnSpPr>
              <p:nvPr/>
            </p:nvCxnSpPr>
            <p:spPr bwMode="auto">
              <a:xfrm>
                <a:off x="4883412" y="3722914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2323C84B-04BA-914C-B880-E11F4F5EE970}"/>
                  </a:ext>
                </a:extLst>
              </p:cNvPr>
              <p:cNvCxnSpPr>
                <a:cxnSpLocks/>
                <a:stCxn id="51" idx="2"/>
                <a:endCxn id="57" idx="0"/>
              </p:cNvCxnSpPr>
              <p:nvPr/>
            </p:nvCxnSpPr>
            <p:spPr bwMode="auto">
              <a:xfrm>
                <a:off x="4883412" y="3298371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FF4AC6BA-09CD-5D44-8029-676D396E0FA9}"/>
                  </a:ext>
                </a:extLst>
              </p:cNvPr>
              <p:cNvCxnSpPr>
                <a:cxnSpLocks/>
                <a:stCxn id="64" idx="2"/>
                <a:endCxn id="70" idx="0"/>
              </p:cNvCxnSpPr>
              <p:nvPr/>
            </p:nvCxnSpPr>
            <p:spPr bwMode="auto">
              <a:xfrm>
                <a:off x="5381433" y="4147457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153E898C-A8D6-7C4B-9B9F-864D04228142}"/>
                  </a:ext>
                </a:extLst>
              </p:cNvPr>
              <p:cNvCxnSpPr>
                <a:cxnSpLocks/>
                <a:stCxn id="58" idx="2"/>
                <a:endCxn id="64" idx="0"/>
              </p:cNvCxnSpPr>
              <p:nvPr/>
            </p:nvCxnSpPr>
            <p:spPr bwMode="auto">
              <a:xfrm>
                <a:off x="5381433" y="3722914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58DAFB5D-65B1-1049-81AB-B9EBEF039B4A}"/>
                  </a:ext>
                </a:extLst>
              </p:cNvPr>
              <p:cNvCxnSpPr>
                <a:cxnSpLocks/>
                <a:stCxn id="52" idx="2"/>
                <a:endCxn id="58" idx="0"/>
              </p:cNvCxnSpPr>
              <p:nvPr/>
            </p:nvCxnSpPr>
            <p:spPr bwMode="auto">
              <a:xfrm>
                <a:off x="5381433" y="3298371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F5C77007-E729-9140-8D5C-4A99DDFF9741}"/>
                  </a:ext>
                </a:extLst>
              </p:cNvPr>
              <p:cNvCxnSpPr>
                <a:cxnSpLocks/>
                <a:stCxn id="65" idx="2"/>
                <a:endCxn id="71" idx="0"/>
              </p:cNvCxnSpPr>
              <p:nvPr/>
            </p:nvCxnSpPr>
            <p:spPr bwMode="auto">
              <a:xfrm>
                <a:off x="5879454" y="4147457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DDFC2EA-5D57-EC40-8E5C-FD2C171D3D5E}"/>
                  </a:ext>
                </a:extLst>
              </p:cNvPr>
              <p:cNvCxnSpPr>
                <a:cxnSpLocks/>
                <a:stCxn id="59" idx="2"/>
                <a:endCxn id="65" idx="0"/>
              </p:cNvCxnSpPr>
              <p:nvPr/>
            </p:nvCxnSpPr>
            <p:spPr bwMode="auto">
              <a:xfrm>
                <a:off x="5879454" y="3722914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9D0F80ED-D39B-304D-B859-A1571AB0899C}"/>
                  </a:ext>
                </a:extLst>
              </p:cNvPr>
              <p:cNvCxnSpPr>
                <a:cxnSpLocks/>
                <a:stCxn id="53" idx="2"/>
                <a:endCxn id="59" idx="0"/>
              </p:cNvCxnSpPr>
              <p:nvPr/>
            </p:nvCxnSpPr>
            <p:spPr bwMode="auto">
              <a:xfrm>
                <a:off x="5879454" y="3298371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5F7B101C-9773-6A43-9717-F635DA7E9FD1}"/>
                  </a:ext>
                </a:extLst>
              </p:cNvPr>
              <p:cNvCxnSpPr>
                <a:cxnSpLocks/>
                <a:stCxn id="48" idx="3"/>
                <a:endCxn id="49" idx="1"/>
              </p:cNvCxnSpPr>
              <p:nvPr/>
            </p:nvCxnSpPr>
            <p:spPr bwMode="auto">
              <a:xfrm>
                <a:off x="3585291" y="3145971"/>
                <a:ext cx="11430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8264859C-A0FF-D44C-BB4D-24DD5448BB88}"/>
                  </a:ext>
                </a:extLst>
              </p:cNvPr>
              <p:cNvCxnSpPr>
                <a:cxnSpLocks/>
                <a:stCxn id="49" idx="3"/>
                <a:endCxn id="50" idx="1"/>
              </p:cNvCxnSpPr>
              <p:nvPr/>
            </p:nvCxnSpPr>
            <p:spPr bwMode="auto">
              <a:xfrm>
                <a:off x="4080591" y="3145971"/>
                <a:ext cx="11430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A03A2E0E-6732-7545-997D-67B79F49B712}"/>
                  </a:ext>
                </a:extLst>
              </p:cNvPr>
              <p:cNvCxnSpPr>
                <a:cxnSpLocks/>
                <a:stCxn id="50" idx="3"/>
                <a:endCxn id="51" idx="1"/>
              </p:cNvCxnSpPr>
              <p:nvPr/>
            </p:nvCxnSpPr>
            <p:spPr bwMode="auto">
              <a:xfrm>
                <a:off x="4575891" y="3145971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598652EB-ED90-8449-AE7E-2668ACC58FAC}"/>
                  </a:ext>
                </a:extLst>
              </p:cNvPr>
              <p:cNvCxnSpPr>
                <a:cxnSpLocks/>
                <a:stCxn id="51" idx="3"/>
                <a:endCxn id="52" idx="1"/>
              </p:cNvCxnSpPr>
              <p:nvPr/>
            </p:nvCxnSpPr>
            <p:spPr bwMode="auto">
              <a:xfrm>
                <a:off x="5073912" y="3145971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618140C-99B4-B24B-A6C0-2078CD0DEA06}"/>
                  </a:ext>
                </a:extLst>
              </p:cNvPr>
              <p:cNvCxnSpPr>
                <a:cxnSpLocks/>
                <a:stCxn id="52" idx="3"/>
                <a:endCxn id="53" idx="1"/>
              </p:cNvCxnSpPr>
              <p:nvPr/>
            </p:nvCxnSpPr>
            <p:spPr bwMode="auto">
              <a:xfrm>
                <a:off x="5571933" y="3145971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1042E75E-ADBE-094B-A14A-982297D385B3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 bwMode="auto">
              <a:xfrm>
                <a:off x="3585291" y="3570514"/>
                <a:ext cx="11430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7763B83C-E25F-3E44-B2AD-3AACD55683CA}"/>
                  </a:ext>
                </a:extLst>
              </p:cNvPr>
              <p:cNvCxnSpPr>
                <a:cxnSpLocks/>
                <a:stCxn id="55" idx="3"/>
                <a:endCxn id="56" idx="1"/>
              </p:cNvCxnSpPr>
              <p:nvPr/>
            </p:nvCxnSpPr>
            <p:spPr bwMode="auto">
              <a:xfrm>
                <a:off x="4080591" y="3570514"/>
                <a:ext cx="11430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807A124-C605-7440-9A35-9F1FCBE0B783}"/>
                  </a:ext>
                </a:extLst>
              </p:cNvPr>
              <p:cNvCxnSpPr>
                <a:cxnSpLocks/>
                <a:stCxn id="56" idx="3"/>
                <a:endCxn id="57" idx="1"/>
              </p:cNvCxnSpPr>
              <p:nvPr/>
            </p:nvCxnSpPr>
            <p:spPr bwMode="auto">
              <a:xfrm>
                <a:off x="4575891" y="3570514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5BD3AC1B-37BC-6041-BAD5-7E649AEA6FEB}"/>
                  </a:ext>
                </a:extLst>
              </p:cNvPr>
              <p:cNvCxnSpPr>
                <a:cxnSpLocks/>
                <a:stCxn id="57" idx="3"/>
                <a:endCxn id="58" idx="1"/>
              </p:cNvCxnSpPr>
              <p:nvPr/>
            </p:nvCxnSpPr>
            <p:spPr bwMode="auto">
              <a:xfrm>
                <a:off x="5073912" y="3570514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B05CC9A7-210E-534D-BEBD-5A9E8B3FEB75}"/>
                  </a:ext>
                </a:extLst>
              </p:cNvPr>
              <p:cNvCxnSpPr>
                <a:cxnSpLocks/>
                <a:stCxn id="58" idx="3"/>
                <a:endCxn id="59" idx="1"/>
              </p:cNvCxnSpPr>
              <p:nvPr/>
            </p:nvCxnSpPr>
            <p:spPr bwMode="auto">
              <a:xfrm>
                <a:off x="5571933" y="3570514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06AD042-C62A-9E4E-A8D4-663DC789F025}"/>
                  </a:ext>
                </a:extLst>
              </p:cNvPr>
              <p:cNvCxnSpPr>
                <a:cxnSpLocks/>
                <a:stCxn id="60" idx="3"/>
                <a:endCxn id="61" idx="1"/>
              </p:cNvCxnSpPr>
              <p:nvPr/>
            </p:nvCxnSpPr>
            <p:spPr bwMode="auto">
              <a:xfrm>
                <a:off x="3585291" y="3995057"/>
                <a:ext cx="11430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CDF64F3D-02E1-7A40-A707-BF743F1D12D5}"/>
                  </a:ext>
                </a:extLst>
              </p:cNvPr>
              <p:cNvCxnSpPr>
                <a:cxnSpLocks/>
                <a:stCxn id="61" idx="3"/>
                <a:endCxn id="62" idx="1"/>
              </p:cNvCxnSpPr>
              <p:nvPr/>
            </p:nvCxnSpPr>
            <p:spPr bwMode="auto">
              <a:xfrm>
                <a:off x="4080591" y="3995057"/>
                <a:ext cx="11430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226802A1-CC2A-704C-BD21-D70360A036D3}"/>
                  </a:ext>
                </a:extLst>
              </p:cNvPr>
              <p:cNvCxnSpPr>
                <a:cxnSpLocks/>
                <a:stCxn id="62" idx="3"/>
                <a:endCxn id="63" idx="1"/>
              </p:cNvCxnSpPr>
              <p:nvPr/>
            </p:nvCxnSpPr>
            <p:spPr bwMode="auto">
              <a:xfrm>
                <a:off x="4575891" y="3995057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60EBF508-F16C-0D4C-8667-53CDDE2C5EC1}"/>
                  </a:ext>
                </a:extLst>
              </p:cNvPr>
              <p:cNvCxnSpPr>
                <a:cxnSpLocks/>
                <a:stCxn id="63" idx="3"/>
                <a:endCxn id="64" idx="1"/>
              </p:cNvCxnSpPr>
              <p:nvPr/>
            </p:nvCxnSpPr>
            <p:spPr bwMode="auto">
              <a:xfrm>
                <a:off x="5073912" y="3995057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C6BF67B4-93D0-DB40-8B62-B704D7AEE701}"/>
                  </a:ext>
                </a:extLst>
              </p:cNvPr>
              <p:cNvCxnSpPr>
                <a:cxnSpLocks/>
                <a:stCxn id="64" idx="3"/>
                <a:endCxn id="65" idx="1"/>
              </p:cNvCxnSpPr>
              <p:nvPr/>
            </p:nvCxnSpPr>
            <p:spPr bwMode="auto">
              <a:xfrm>
                <a:off x="5571933" y="3995057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3466CF1F-4B4A-6042-99FD-B14D7BE00932}"/>
                  </a:ext>
                </a:extLst>
              </p:cNvPr>
              <p:cNvCxnSpPr>
                <a:cxnSpLocks/>
                <a:stCxn id="66" idx="3"/>
                <a:endCxn id="67" idx="1"/>
              </p:cNvCxnSpPr>
              <p:nvPr/>
            </p:nvCxnSpPr>
            <p:spPr bwMode="auto">
              <a:xfrm>
                <a:off x="3585291" y="4419600"/>
                <a:ext cx="11430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76B77F84-0A0C-184A-98AA-4B8CCFF1FF27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 bwMode="auto">
              <a:xfrm>
                <a:off x="4080591" y="4419600"/>
                <a:ext cx="11430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1C4FB108-4486-8D40-BA93-19F7FCF8823A}"/>
                  </a:ext>
                </a:extLst>
              </p:cNvPr>
              <p:cNvCxnSpPr>
                <a:cxnSpLocks/>
                <a:stCxn id="68" idx="3"/>
                <a:endCxn id="69" idx="1"/>
              </p:cNvCxnSpPr>
              <p:nvPr/>
            </p:nvCxnSpPr>
            <p:spPr bwMode="auto">
              <a:xfrm>
                <a:off x="4575891" y="4419600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B1A6E0D5-9368-5B48-A6FE-9491F4E46D85}"/>
                  </a:ext>
                </a:extLst>
              </p:cNvPr>
              <p:cNvCxnSpPr>
                <a:cxnSpLocks/>
                <a:stCxn id="69" idx="3"/>
                <a:endCxn id="70" idx="1"/>
              </p:cNvCxnSpPr>
              <p:nvPr/>
            </p:nvCxnSpPr>
            <p:spPr bwMode="auto">
              <a:xfrm>
                <a:off x="5073912" y="4419600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58F246E3-15A8-154F-AAB0-06C6E4CB837A}"/>
                  </a:ext>
                </a:extLst>
              </p:cNvPr>
              <p:cNvCxnSpPr>
                <a:cxnSpLocks/>
                <a:stCxn id="70" idx="3"/>
                <a:endCxn id="71" idx="1"/>
              </p:cNvCxnSpPr>
              <p:nvPr/>
            </p:nvCxnSpPr>
            <p:spPr bwMode="auto">
              <a:xfrm>
                <a:off x="5571933" y="4419600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CE1A8A15-8943-524E-AA18-6702922D2738}"/>
                  </a:ext>
                </a:extLst>
              </p:cNvPr>
              <p:cNvSpPr/>
              <p:nvPr/>
            </p:nvSpPr>
            <p:spPr bwMode="auto">
              <a:xfrm>
                <a:off x="6184254" y="2569028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CC73564C-26AE-2E4F-9B5F-9A960C1224AD}"/>
                  </a:ext>
                </a:extLst>
              </p:cNvPr>
              <p:cNvSpPr/>
              <p:nvPr/>
            </p:nvSpPr>
            <p:spPr bwMode="auto">
              <a:xfrm>
                <a:off x="6184254" y="2993571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A8C5DE9-9E4A-4248-8611-C1BB313E78A1}"/>
                  </a:ext>
                </a:extLst>
              </p:cNvPr>
              <p:cNvSpPr/>
              <p:nvPr/>
            </p:nvSpPr>
            <p:spPr bwMode="auto">
              <a:xfrm>
                <a:off x="6184254" y="3418114"/>
                <a:ext cx="381000" cy="30480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latin typeface="Calibri" pitchFamily="34" charset="0"/>
                </a:endParaRP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12547196-309E-DB4C-9CCB-1C910AA2B07E}"/>
                  </a:ext>
                </a:extLst>
              </p:cNvPr>
              <p:cNvSpPr/>
              <p:nvPr/>
            </p:nvSpPr>
            <p:spPr bwMode="auto">
              <a:xfrm>
                <a:off x="6184254" y="3842657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5A8AC072-7C6F-F44C-943F-6F7725956994}"/>
                  </a:ext>
                </a:extLst>
              </p:cNvPr>
              <p:cNvSpPr/>
              <p:nvPr/>
            </p:nvSpPr>
            <p:spPr bwMode="auto">
              <a:xfrm>
                <a:off x="6184254" y="4267200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F02378E-B117-E041-AEEC-D07645167E6C}"/>
                  </a:ext>
                </a:extLst>
              </p:cNvPr>
              <p:cNvCxnSpPr>
                <a:cxnSpLocks/>
                <a:stCxn id="267" idx="0"/>
                <a:endCxn id="266" idx="2"/>
              </p:cNvCxnSpPr>
              <p:nvPr/>
            </p:nvCxnSpPr>
            <p:spPr bwMode="auto">
              <a:xfrm flipV="1">
                <a:off x="6374754" y="2873828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FAF30045-F658-C342-8B00-EBFC605D1BFE}"/>
                  </a:ext>
                </a:extLst>
              </p:cNvPr>
              <p:cNvCxnSpPr>
                <a:cxnSpLocks/>
                <a:stCxn id="266" idx="1"/>
              </p:cNvCxnSpPr>
              <p:nvPr/>
            </p:nvCxnSpPr>
            <p:spPr bwMode="auto">
              <a:xfrm flipH="1">
                <a:off x="6067233" y="2721428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5609FF9C-2EAD-1546-9329-387FE2B553FB}"/>
                  </a:ext>
                </a:extLst>
              </p:cNvPr>
              <p:cNvCxnSpPr>
                <a:cxnSpLocks/>
                <a:stCxn id="269" idx="2"/>
                <a:endCxn id="270" idx="0"/>
              </p:cNvCxnSpPr>
              <p:nvPr/>
            </p:nvCxnSpPr>
            <p:spPr bwMode="auto">
              <a:xfrm>
                <a:off x="6374754" y="4147457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CA0FC49-9D0B-E049-9436-735ACB011CEA}"/>
                  </a:ext>
                </a:extLst>
              </p:cNvPr>
              <p:cNvCxnSpPr>
                <a:cxnSpLocks/>
                <a:stCxn id="268" idx="2"/>
                <a:endCxn id="269" idx="0"/>
              </p:cNvCxnSpPr>
              <p:nvPr/>
            </p:nvCxnSpPr>
            <p:spPr bwMode="auto">
              <a:xfrm>
                <a:off x="6374754" y="3722914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6147636-19A4-7E47-96E9-B061439FB690}"/>
                  </a:ext>
                </a:extLst>
              </p:cNvPr>
              <p:cNvCxnSpPr>
                <a:cxnSpLocks/>
                <a:stCxn id="267" idx="2"/>
                <a:endCxn id="268" idx="0"/>
              </p:cNvCxnSpPr>
              <p:nvPr/>
            </p:nvCxnSpPr>
            <p:spPr bwMode="auto">
              <a:xfrm>
                <a:off x="6374754" y="3298371"/>
                <a:ext cx="0" cy="119743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E737A2DE-6F0C-9844-A2AF-29B20AC43E0E}"/>
                  </a:ext>
                </a:extLst>
              </p:cNvPr>
              <p:cNvCxnSpPr>
                <a:cxnSpLocks/>
                <a:endCxn id="267" idx="1"/>
              </p:cNvCxnSpPr>
              <p:nvPr/>
            </p:nvCxnSpPr>
            <p:spPr bwMode="auto">
              <a:xfrm>
                <a:off x="6067233" y="3145971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D491D029-46AC-A54A-AE20-2689E0F6DC17}"/>
                  </a:ext>
                </a:extLst>
              </p:cNvPr>
              <p:cNvCxnSpPr>
                <a:cxnSpLocks/>
                <a:endCxn id="268" idx="1"/>
              </p:cNvCxnSpPr>
              <p:nvPr/>
            </p:nvCxnSpPr>
            <p:spPr bwMode="auto">
              <a:xfrm>
                <a:off x="6067233" y="3570514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C01A219D-0510-8748-9A67-B21FBAC5BBD8}"/>
                  </a:ext>
                </a:extLst>
              </p:cNvPr>
              <p:cNvCxnSpPr>
                <a:cxnSpLocks/>
                <a:endCxn id="269" idx="1"/>
              </p:cNvCxnSpPr>
              <p:nvPr/>
            </p:nvCxnSpPr>
            <p:spPr bwMode="auto">
              <a:xfrm>
                <a:off x="6067233" y="3995057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CD299CA1-3ED0-C74C-BDDD-307FB6C06441}"/>
                  </a:ext>
                </a:extLst>
              </p:cNvPr>
              <p:cNvCxnSpPr>
                <a:cxnSpLocks/>
                <a:endCxn id="270" idx="1"/>
              </p:cNvCxnSpPr>
              <p:nvPr/>
            </p:nvCxnSpPr>
            <p:spPr bwMode="auto">
              <a:xfrm>
                <a:off x="6067233" y="4419600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3" name="Elbow Connector 282">
                <a:extLst>
                  <a:ext uri="{FF2B5EF4-FFF2-40B4-BE49-F238E27FC236}">
                    <a16:creationId xmlns:a16="http://schemas.microsoft.com/office/drawing/2014/main" id="{513F2E31-41FD-C449-8996-D0B93F454A0C}"/>
                  </a:ext>
                </a:extLst>
              </p:cNvPr>
              <p:cNvCxnSpPr>
                <a:stCxn id="41" idx="3"/>
                <a:endCxn id="266" idx="0"/>
              </p:cNvCxnSpPr>
              <p:nvPr/>
            </p:nvCxnSpPr>
            <p:spPr bwMode="auto">
              <a:xfrm>
                <a:off x="6069954" y="2286000"/>
                <a:ext cx="304800" cy="283028"/>
              </a:xfrm>
              <a:prstGeom prst="bentConnector2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529C72F3-7874-1144-AD4C-0ACA2270469E}"/>
                  </a:ext>
                </a:extLst>
              </p:cNvPr>
              <p:cNvSpPr/>
              <p:nvPr/>
            </p:nvSpPr>
            <p:spPr bwMode="auto">
              <a:xfrm>
                <a:off x="3699591" y="4703357"/>
                <a:ext cx="381000" cy="30480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2F50578A-84D5-864C-8155-CB98761B5B43}"/>
                  </a:ext>
                </a:extLst>
              </p:cNvPr>
              <p:cNvSpPr/>
              <p:nvPr/>
            </p:nvSpPr>
            <p:spPr bwMode="auto">
              <a:xfrm>
                <a:off x="4194891" y="4703357"/>
                <a:ext cx="381000" cy="30480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1DAD3661-7CDC-6041-AE7F-47819CB01812}"/>
                  </a:ext>
                </a:extLst>
              </p:cNvPr>
              <p:cNvSpPr/>
              <p:nvPr/>
            </p:nvSpPr>
            <p:spPr bwMode="auto">
              <a:xfrm>
                <a:off x="4692912" y="4703357"/>
                <a:ext cx="381000" cy="30480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latin typeface="Calibri" pitchFamily="34" charset="0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CC9C8866-F5F7-634E-A849-85DE99B2AB48}"/>
                  </a:ext>
                </a:extLst>
              </p:cNvPr>
              <p:cNvSpPr/>
              <p:nvPr/>
            </p:nvSpPr>
            <p:spPr bwMode="auto">
              <a:xfrm>
                <a:off x="5190933" y="4703357"/>
                <a:ext cx="381000" cy="30480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0CB994DC-DF22-8142-BD08-1E4395692DDB}"/>
                  </a:ext>
                </a:extLst>
              </p:cNvPr>
              <p:cNvSpPr/>
              <p:nvPr/>
            </p:nvSpPr>
            <p:spPr bwMode="auto">
              <a:xfrm>
                <a:off x="5688954" y="4703357"/>
                <a:ext cx="381000" cy="30480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041C3ECD-9D02-6B42-A7D5-C950DB8E5608}"/>
                  </a:ext>
                </a:extLst>
              </p:cNvPr>
              <p:cNvCxnSpPr>
                <a:cxnSpLocks/>
                <a:stCxn id="284" idx="3"/>
                <a:endCxn id="285" idx="1"/>
              </p:cNvCxnSpPr>
              <p:nvPr/>
            </p:nvCxnSpPr>
            <p:spPr bwMode="auto">
              <a:xfrm>
                <a:off x="4080591" y="4855757"/>
                <a:ext cx="11430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88A7F66F-191C-B549-B876-CBD1997CE20F}"/>
                  </a:ext>
                </a:extLst>
              </p:cNvPr>
              <p:cNvCxnSpPr>
                <a:cxnSpLocks/>
                <a:stCxn id="285" idx="3"/>
                <a:endCxn id="286" idx="1"/>
              </p:cNvCxnSpPr>
              <p:nvPr/>
            </p:nvCxnSpPr>
            <p:spPr bwMode="auto">
              <a:xfrm>
                <a:off x="4575891" y="4855757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CB3E3044-AB1C-4E4E-A571-BC7C159D1C17}"/>
                  </a:ext>
                </a:extLst>
              </p:cNvPr>
              <p:cNvCxnSpPr>
                <a:cxnSpLocks/>
                <a:stCxn id="287" idx="1"/>
                <a:endCxn id="286" idx="3"/>
              </p:cNvCxnSpPr>
              <p:nvPr/>
            </p:nvCxnSpPr>
            <p:spPr bwMode="auto">
              <a:xfrm flipH="1">
                <a:off x="5073912" y="4855757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9578D6FD-1EA2-0642-B911-17A6663639CA}"/>
                  </a:ext>
                </a:extLst>
              </p:cNvPr>
              <p:cNvCxnSpPr>
                <a:cxnSpLocks/>
                <a:stCxn id="287" idx="3"/>
                <a:endCxn id="288" idx="1"/>
              </p:cNvCxnSpPr>
              <p:nvPr/>
            </p:nvCxnSpPr>
            <p:spPr bwMode="auto">
              <a:xfrm>
                <a:off x="5571933" y="4855757"/>
                <a:ext cx="117021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F79F7EE8-FC18-2E4B-93C8-76D7D29F5A2E}"/>
                  </a:ext>
                </a:extLst>
              </p:cNvPr>
              <p:cNvCxnSpPr>
                <a:cxnSpLocks/>
                <a:stCxn id="270" idx="2"/>
                <a:endCxn id="293" idx="0"/>
              </p:cNvCxnSpPr>
              <p:nvPr/>
            </p:nvCxnSpPr>
            <p:spPr bwMode="auto">
              <a:xfrm>
                <a:off x="6374754" y="4572000"/>
                <a:ext cx="0" cy="13135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5B29E717-A518-4A47-A427-E1513E88D646}"/>
                  </a:ext>
                </a:extLst>
              </p:cNvPr>
              <p:cNvCxnSpPr>
                <a:cxnSpLocks/>
                <a:stCxn id="71" idx="2"/>
                <a:endCxn id="288" idx="0"/>
              </p:cNvCxnSpPr>
              <p:nvPr/>
            </p:nvCxnSpPr>
            <p:spPr bwMode="auto">
              <a:xfrm>
                <a:off x="5879454" y="4572000"/>
                <a:ext cx="0" cy="13135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497AA048-F71E-A748-9D6A-74DA378C1E39}"/>
                  </a:ext>
                </a:extLst>
              </p:cNvPr>
              <p:cNvCxnSpPr>
                <a:cxnSpLocks/>
                <a:stCxn id="70" idx="2"/>
                <a:endCxn id="287" idx="0"/>
              </p:cNvCxnSpPr>
              <p:nvPr/>
            </p:nvCxnSpPr>
            <p:spPr bwMode="auto">
              <a:xfrm>
                <a:off x="5381433" y="4572000"/>
                <a:ext cx="0" cy="13135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56C87C30-D12D-B945-86BD-0B42933EC244}"/>
                  </a:ext>
                </a:extLst>
              </p:cNvPr>
              <p:cNvCxnSpPr>
                <a:cxnSpLocks/>
                <a:stCxn id="69" idx="2"/>
                <a:endCxn id="286" idx="0"/>
              </p:cNvCxnSpPr>
              <p:nvPr/>
            </p:nvCxnSpPr>
            <p:spPr bwMode="auto">
              <a:xfrm>
                <a:off x="4883412" y="4572000"/>
                <a:ext cx="0" cy="13135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4E673CCF-FD2C-1B4D-B421-2F6EE46BB0A2}"/>
                  </a:ext>
                </a:extLst>
              </p:cNvPr>
              <p:cNvCxnSpPr>
                <a:cxnSpLocks/>
                <a:stCxn id="68" idx="2"/>
                <a:endCxn id="285" idx="0"/>
              </p:cNvCxnSpPr>
              <p:nvPr/>
            </p:nvCxnSpPr>
            <p:spPr bwMode="auto">
              <a:xfrm>
                <a:off x="4385391" y="4572000"/>
                <a:ext cx="0" cy="13135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BA1FE4A-7F2C-E348-B4C2-7D3C20C242D5}"/>
                  </a:ext>
                </a:extLst>
              </p:cNvPr>
              <p:cNvCxnSpPr>
                <a:cxnSpLocks/>
                <a:stCxn id="67" idx="2"/>
                <a:endCxn id="284" idx="0"/>
              </p:cNvCxnSpPr>
              <p:nvPr/>
            </p:nvCxnSpPr>
            <p:spPr bwMode="auto">
              <a:xfrm>
                <a:off x="3890091" y="4572000"/>
                <a:ext cx="0" cy="131357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4" name="Elbow Connector 313">
                <a:extLst>
                  <a:ext uri="{FF2B5EF4-FFF2-40B4-BE49-F238E27FC236}">
                    <a16:creationId xmlns:a16="http://schemas.microsoft.com/office/drawing/2014/main" id="{23926DE2-8B5D-9545-B771-057FDE311B63}"/>
                  </a:ext>
                </a:extLst>
              </p:cNvPr>
              <p:cNvCxnSpPr>
                <a:stCxn id="284" idx="1"/>
                <a:endCxn id="66" idx="2"/>
              </p:cNvCxnSpPr>
              <p:nvPr/>
            </p:nvCxnSpPr>
            <p:spPr bwMode="auto">
              <a:xfrm rot="10800000">
                <a:off x="3394791" y="4572001"/>
                <a:ext cx="304800" cy="283757"/>
              </a:xfrm>
              <a:prstGeom prst="bentConnector2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86231AF8-6B62-444F-9839-71002B52F553}"/>
                  </a:ext>
                </a:extLst>
              </p:cNvPr>
              <p:cNvSpPr/>
              <p:nvPr/>
            </p:nvSpPr>
            <p:spPr bwMode="auto">
              <a:xfrm>
                <a:off x="3698708" y="1416486"/>
                <a:ext cx="381000" cy="358154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C8589975-E232-D444-B71E-C66292016AFB}"/>
                  </a:ext>
                </a:extLst>
              </p:cNvPr>
              <p:cNvCxnSpPr>
                <a:cxnSpLocks/>
                <a:stCxn id="315" idx="2"/>
                <a:endCxn id="37" idx="0"/>
              </p:cNvCxnSpPr>
              <p:nvPr/>
            </p:nvCxnSpPr>
            <p:spPr bwMode="auto">
              <a:xfrm>
                <a:off x="3889208" y="1774640"/>
                <a:ext cx="883" cy="35896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36989688-7D03-C945-A00F-E2AADB184BDD}"/>
                  </a:ext>
                </a:extLst>
              </p:cNvPr>
              <p:cNvSpPr/>
              <p:nvPr/>
            </p:nvSpPr>
            <p:spPr bwMode="auto">
              <a:xfrm>
                <a:off x="4194891" y="1416486"/>
                <a:ext cx="381000" cy="358154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BD555DC3-F606-A945-8355-4A7438D98629}"/>
                  </a:ext>
                </a:extLst>
              </p:cNvPr>
              <p:cNvCxnSpPr>
                <a:cxnSpLocks/>
                <a:stCxn id="319" idx="2"/>
                <a:endCxn id="38" idx="0"/>
              </p:cNvCxnSpPr>
              <p:nvPr/>
            </p:nvCxnSpPr>
            <p:spPr bwMode="auto">
              <a:xfrm>
                <a:off x="4385391" y="1774640"/>
                <a:ext cx="0" cy="35896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8D9FEE0-E6B1-174E-AF6C-5315D75BBC7B}"/>
                  </a:ext>
                </a:extLst>
              </p:cNvPr>
              <p:cNvCxnSpPr>
                <a:cxnSpLocks/>
                <a:stCxn id="324" idx="2"/>
                <a:endCxn id="40" idx="0"/>
              </p:cNvCxnSpPr>
              <p:nvPr/>
            </p:nvCxnSpPr>
            <p:spPr bwMode="auto">
              <a:xfrm>
                <a:off x="5379977" y="1774640"/>
                <a:ext cx="1456" cy="35896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7E2626FE-B5CF-9449-AB07-6302D51C99E6}"/>
                  </a:ext>
                </a:extLst>
              </p:cNvPr>
              <p:cNvSpPr/>
              <p:nvPr/>
            </p:nvSpPr>
            <p:spPr bwMode="auto">
              <a:xfrm>
                <a:off x="5189477" y="1416486"/>
                <a:ext cx="381000" cy="358154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84D15326-3D99-F246-BBBC-D98AC8371E22}"/>
                  </a:ext>
                </a:extLst>
              </p:cNvPr>
              <p:cNvCxnSpPr>
                <a:cxnSpLocks/>
                <a:stCxn id="328" idx="2"/>
                <a:endCxn id="41" idx="0"/>
              </p:cNvCxnSpPr>
              <p:nvPr/>
            </p:nvCxnSpPr>
            <p:spPr bwMode="auto">
              <a:xfrm>
                <a:off x="5879454" y="1774640"/>
                <a:ext cx="0" cy="35896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831ECBB7-2594-1A41-A9CB-7FD0DCE96CE5}"/>
                  </a:ext>
                </a:extLst>
              </p:cNvPr>
              <p:cNvSpPr/>
              <p:nvPr/>
            </p:nvSpPr>
            <p:spPr bwMode="auto">
              <a:xfrm>
                <a:off x="5688954" y="1416486"/>
                <a:ext cx="381000" cy="358154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8B7A60CD-396D-A54D-8D19-1F75E0ED9132}"/>
                  </a:ext>
                </a:extLst>
              </p:cNvPr>
              <p:cNvSpPr/>
              <p:nvPr/>
            </p:nvSpPr>
            <p:spPr bwMode="auto">
              <a:xfrm>
                <a:off x="3698708" y="5361750"/>
                <a:ext cx="381000" cy="358154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CEDCF7D7-F376-9B48-8468-1481457F23F1}"/>
                  </a:ext>
                </a:extLst>
              </p:cNvPr>
              <p:cNvSpPr/>
              <p:nvPr/>
            </p:nvSpPr>
            <p:spPr bwMode="auto">
              <a:xfrm>
                <a:off x="4194891" y="5361750"/>
                <a:ext cx="381000" cy="358154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80A2EFEB-B58B-664C-9B67-FA34959ECB0D}"/>
                  </a:ext>
                </a:extLst>
              </p:cNvPr>
              <p:cNvSpPr/>
              <p:nvPr/>
            </p:nvSpPr>
            <p:spPr bwMode="auto">
              <a:xfrm>
                <a:off x="5189477" y="5361750"/>
                <a:ext cx="381000" cy="358154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536852EB-79A9-F946-B102-8399DFF5F85B}"/>
                  </a:ext>
                </a:extLst>
              </p:cNvPr>
              <p:cNvSpPr/>
              <p:nvPr/>
            </p:nvSpPr>
            <p:spPr bwMode="auto">
              <a:xfrm>
                <a:off x="5688954" y="5361750"/>
                <a:ext cx="381000" cy="358154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2BCC8944-1189-3242-B14A-E94B5A25FC5B}"/>
                  </a:ext>
                </a:extLst>
              </p:cNvPr>
              <p:cNvSpPr/>
              <p:nvPr/>
            </p:nvSpPr>
            <p:spPr bwMode="auto">
              <a:xfrm>
                <a:off x="2383781" y="2304980"/>
                <a:ext cx="381000" cy="79271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1D2B5639-1C09-A646-8C8D-086DE8974540}"/>
                  </a:ext>
                </a:extLst>
              </p:cNvPr>
              <p:cNvSpPr/>
              <p:nvPr/>
            </p:nvSpPr>
            <p:spPr bwMode="auto">
              <a:xfrm>
                <a:off x="2383781" y="3177589"/>
                <a:ext cx="381000" cy="79271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8213CE7F-5E6A-1C4A-A367-0651BBFEE9E1}"/>
                  </a:ext>
                </a:extLst>
              </p:cNvPr>
              <p:cNvSpPr/>
              <p:nvPr/>
            </p:nvSpPr>
            <p:spPr bwMode="auto">
              <a:xfrm>
                <a:off x="2383781" y="4050198"/>
                <a:ext cx="381000" cy="79271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8210753A-B202-A14C-9C0C-B2DA57B70C7E}"/>
                  </a:ext>
                </a:extLst>
              </p:cNvPr>
              <p:cNvCxnSpPr>
                <a:cxnSpLocks/>
                <a:stCxn id="54" idx="1"/>
                <a:endCxn id="348" idx="3"/>
              </p:cNvCxnSpPr>
              <p:nvPr/>
            </p:nvCxnSpPr>
            <p:spPr bwMode="auto">
              <a:xfrm flipH="1">
                <a:off x="2764781" y="3570514"/>
                <a:ext cx="439510" cy="343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C66684B1-29D5-6042-AB10-88AA5E6F82CD}"/>
                  </a:ext>
                </a:extLst>
              </p:cNvPr>
              <p:cNvCxnSpPr>
                <a:cxnSpLocks/>
                <a:stCxn id="54" idx="1"/>
                <a:endCxn id="347" idx="3"/>
              </p:cNvCxnSpPr>
              <p:nvPr/>
            </p:nvCxnSpPr>
            <p:spPr bwMode="auto">
              <a:xfrm flipH="1" flipV="1">
                <a:off x="2764781" y="2701339"/>
                <a:ext cx="439510" cy="86917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17FCCC7A-177C-2F49-AFE5-984BE692E9E9}"/>
                  </a:ext>
                </a:extLst>
              </p:cNvPr>
              <p:cNvCxnSpPr>
                <a:cxnSpLocks/>
                <a:stCxn id="54" idx="1"/>
                <a:endCxn id="349" idx="3"/>
              </p:cNvCxnSpPr>
              <p:nvPr/>
            </p:nvCxnSpPr>
            <p:spPr bwMode="auto">
              <a:xfrm flipH="1">
                <a:off x="2764781" y="3570514"/>
                <a:ext cx="439510" cy="87604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2CD36A80-F3A6-9443-83D6-C4E2F9C13EE1}"/>
                  </a:ext>
                </a:extLst>
              </p:cNvPr>
              <p:cNvSpPr/>
              <p:nvPr/>
            </p:nvSpPr>
            <p:spPr bwMode="auto">
              <a:xfrm>
                <a:off x="7057833" y="2301546"/>
                <a:ext cx="381000" cy="79271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1836520F-7E35-444D-9DD7-6BC624717E94}"/>
                  </a:ext>
                </a:extLst>
              </p:cNvPr>
              <p:cNvSpPr/>
              <p:nvPr/>
            </p:nvSpPr>
            <p:spPr bwMode="auto">
              <a:xfrm>
                <a:off x="7057833" y="3174155"/>
                <a:ext cx="381000" cy="79271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812F7F77-156C-A242-9E56-A3CAEC46DFA7}"/>
                  </a:ext>
                </a:extLst>
              </p:cNvPr>
              <p:cNvSpPr/>
              <p:nvPr/>
            </p:nvSpPr>
            <p:spPr bwMode="auto">
              <a:xfrm>
                <a:off x="7057833" y="4046764"/>
                <a:ext cx="381000" cy="79271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ED1FFC8C-1482-DF43-A9FE-0C71AE44A4E6}"/>
                  </a:ext>
                </a:extLst>
              </p:cNvPr>
              <p:cNvCxnSpPr>
                <a:cxnSpLocks/>
                <a:stCxn id="268" idx="3"/>
                <a:endCxn id="362" idx="1"/>
              </p:cNvCxnSpPr>
              <p:nvPr/>
            </p:nvCxnSpPr>
            <p:spPr bwMode="auto">
              <a:xfrm>
                <a:off x="6565254" y="3570514"/>
                <a:ext cx="49257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B2E659D6-156E-C44C-90B4-94B0D8F8C54C}"/>
                  </a:ext>
                </a:extLst>
              </p:cNvPr>
              <p:cNvCxnSpPr>
                <a:cxnSpLocks/>
                <a:stCxn id="268" idx="3"/>
                <a:endCxn id="361" idx="1"/>
              </p:cNvCxnSpPr>
              <p:nvPr/>
            </p:nvCxnSpPr>
            <p:spPr bwMode="auto">
              <a:xfrm flipV="1">
                <a:off x="6565254" y="2697905"/>
                <a:ext cx="492579" cy="87260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408AEC7E-DB0A-1F4D-945B-6B8DC4D4CAE5}"/>
                  </a:ext>
                </a:extLst>
              </p:cNvPr>
              <p:cNvCxnSpPr>
                <a:cxnSpLocks/>
                <a:stCxn id="268" idx="3"/>
                <a:endCxn id="363" idx="1"/>
              </p:cNvCxnSpPr>
              <p:nvPr/>
            </p:nvCxnSpPr>
            <p:spPr bwMode="auto">
              <a:xfrm>
                <a:off x="6565254" y="3570514"/>
                <a:ext cx="492579" cy="87260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F67EC659-7BDB-924D-8C09-A89AA676DA87}"/>
                  </a:ext>
                </a:extLst>
              </p:cNvPr>
              <p:cNvSpPr txBox="1"/>
              <p:nvPr/>
            </p:nvSpPr>
            <p:spPr>
              <a:xfrm>
                <a:off x="3326754" y="1120201"/>
                <a:ext cx="15199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MCDRAM (4GB)</a:t>
                </a:r>
              </a:p>
            </p:txBody>
          </p: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9CF7A90C-740D-2047-94CF-D9B85D709F3F}"/>
                  </a:ext>
                </a:extLst>
              </p:cNvPr>
              <p:cNvSpPr txBox="1"/>
              <p:nvPr/>
            </p:nvSpPr>
            <p:spPr>
              <a:xfrm>
                <a:off x="5134153" y="1120201"/>
                <a:ext cx="99257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MCDRAM</a:t>
                </a:r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37ED8DC3-B5C1-1D4D-B19E-5DC2AAE246C9}"/>
                  </a:ext>
                </a:extLst>
              </p:cNvPr>
              <p:cNvSpPr txBox="1"/>
              <p:nvPr/>
            </p:nvSpPr>
            <p:spPr>
              <a:xfrm>
                <a:off x="3636389" y="5715000"/>
                <a:ext cx="99257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MCDRAM</a:t>
                </a:r>
              </a:p>
            </p:txBody>
          </p:sp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AA83D12E-0A59-3E41-B8B2-DFF42BA6D551}"/>
                  </a:ext>
                </a:extLst>
              </p:cNvPr>
              <p:cNvSpPr txBox="1"/>
              <p:nvPr/>
            </p:nvSpPr>
            <p:spPr>
              <a:xfrm>
                <a:off x="5138988" y="5715000"/>
                <a:ext cx="99257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MCDRAM</a:t>
                </a:r>
              </a:p>
            </p:txBody>
          </p:sp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1FD6D2BD-1141-BE42-896C-F42F26F86317}"/>
                  </a:ext>
                </a:extLst>
              </p:cNvPr>
              <p:cNvSpPr txBox="1"/>
              <p:nvPr/>
            </p:nvSpPr>
            <p:spPr>
              <a:xfrm>
                <a:off x="2133600" y="4855757"/>
                <a:ext cx="86113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DDR4</a:t>
                </a:r>
              </a:p>
              <a:p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(192GB)</a:t>
                </a:r>
              </a:p>
            </p:txBody>
          </p: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1950A876-5F5B-C04D-9C3F-123A0E3BB762}"/>
                  </a:ext>
                </a:extLst>
              </p:cNvPr>
              <p:cNvSpPr txBox="1"/>
              <p:nvPr/>
            </p:nvSpPr>
            <p:spPr>
              <a:xfrm>
                <a:off x="6908154" y="4856555"/>
                <a:ext cx="67358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DDR4</a:t>
                </a:r>
              </a:p>
            </p:txBody>
          </p: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E9B6B62D-8ACD-5542-9FDC-2A3D6E30DE6A}"/>
                  </a:ext>
                </a:extLst>
              </p:cNvPr>
              <p:cNvCxnSpPr>
                <a:cxnSpLocks/>
                <a:stCxn id="288" idx="3"/>
                <a:endCxn id="293" idx="1"/>
              </p:cNvCxnSpPr>
              <p:nvPr/>
            </p:nvCxnSpPr>
            <p:spPr bwMode="auto">
              <a:xfrm>
                <a:off x="6069954" y="4855757"/>
                <a:ext cx="114300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808A4607-6B41-A247-BFC7-58604084C759}"/>
                  </a:ext>
                </a:extLst>
              </p:cNvPr>
              <p:cNvSpPr/>
              <p:nvPr/>
            </p:nvSpPr>
            <p:spPr bwMode="auto">
              <a:xfrm>
                <a:off x="2488554" y="2427514"/>
                <a:ext cx="170555" cy="130628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BBD5AD3-BC64-F74C-A100-703622251612}"/>
                  </a:ext>
                </a:extLst>
              </p:cNvPr>
              <p:cNvSpPr/>
              <p:nvPr/>
            </p:nvSpPr>
            <p:spPr bwMode="auto">
              <a:xfrm>
                <a:off x="2488554" y="2639595"/>
                <a:ext cx="170555" cy="130628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40F97AC4-CDD7-C748-A932-C20A282BD2CA}"/>
                  </a:ext>
                </a:extLst>
              </p:cNvPr>
              <p:cNvSpPr/>
              <p:nvPr/>
            </p:nvSpPr>
            <p:spPr bwMode="auto">
              <a:xfrm>
                <a:off x="2488554" y="2851675"/>
                <a:ext cx="170555" cy="130628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7804D74-F9AB-974D-899F-943FF133EA95}"/>
                  </a:ext>
                </a:extLst>
              </p:cNvPr>
              <p:cNvSpPr/>
              <p:nvPr/>
            </p:nvSpPr>
            <p:spPr bwMode="auto">
              <a:xfrm>
                <a:off x="2488554" y="3304005"/>
                <a:ext cx="170555" cy="130628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AE2934BB-4272-E54A-9BFC-A49A88AEA439}"/>
                  </a:ext>
                </a:extLst>
              </p:cNvPr>
              <p:cNvSpPr/>
              <p:nvPr/>
            </p:nvSpPr>
            <p:spPr bwMode="auto">
              <a:xfrm>
                <a:off x="2488554" y="3516086"/>
                <a:ext cx="170555" cy="130628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851E460F-583E-B84C-B61C-8BA2D71AF74C}"/>
                  </a:ext>
                </a:extLst>
              </p:cNvPr>
              <p:cNvSpPr/>
              <p:nvPr/>
            </p:nvSpPr>
            <p:spPr bwMode="auto">
              <a:xfrm>
                <a:off x="2488554" y="3728166"/>
                <a:ext cx="170555" cy="130628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7634105B-B3FD-B14E-AE44-74BDEDD4C06D}"/>
                  </a:ext>
                </a:extLst>
              </p:cNvPr>
              <p:cNvSpPr/>
              <p:nvPr/>
            </p:nvSpPr>
            <p:spPr bwMode="auto">
              <a:xfrm>
                <a:off x="2486972" y="4169611"/>
                <a:ext cx="170555" cy="130628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A727A617-9E87-8F49-9A88-93ADE7A718E1}"/>
                  </a:ext>
                </a:extLst>
              </p:cNvPr>
              <p:cNvSpPr/>
              <p:nvPr/>
            </p:nvSpPr>
            <p:spPr bwMode="auto">
              <a:xfrm>
                <a:off x="2486972" y="4381692"/>
                <a:ext cx="170555" cy="130628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B6041FCB-3839-554C-90A3-B2FD4524EE8F}"/>
                  </a:ext>
                </a:extLst>
              </p:cNvPr>
              <p:cNvSpPr/>
              <p:nvPr/>
            </p:nvSpPr>
            <p:spPr bwMode="auto">
              <a:xfrm>
                <a:off x="2486972" y="4593772"/>
                <a:ext cx="170555" cy="130628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13AC10E7-540F-4E45-B907-306282869BEF}"/>
                  </a:ext>
                </a:extLst>
              </p:cNvPr>
              <p:cNvSpPr/>
              <p:nvPr/>
            </p:nvSpPr>
            <p:spPr bwMode="auto">
              <a:xfrm>
                <a:off x="7166692" y="2416628"/>
                <a:ext cx="170555" cy="130628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48894ADE-A80D-1C41-ADB9-665F39A6070A}"/>
                  </a:ext>
                </a:extLst>
              </p:cNvPr>
              <p:cNvSpPr/>
              <p:nvPr/>
            </p:nvSpPr>
            <p:spPr bwMode="auto">
              <a:xfrm>
                <a:off x="7166692" y="2628709"/>
                <a:ext cx="170555" cy="130628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82D40BB3-4AC5-8B40-B316-2CCDD0F5E3C6}"/>
                  </a:ext>
                </a:extLst>
              </p:cNvPr>
              <p:cNvSpPr/>
              <p:nvPr/>
            </p:nvSpPr>
            <p:spPr bwMode="auto">
              <a:xfrm>
                <a:off x="7166692" y="2840789"/>
                <a:ext cx="170555" cy="130628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7580019D-8DE5-234C-BD57-C4A1B5C6E2F6}"/>
                  </a:ext>
                </a:extLst>
              </p:cNvPr>
              <p:cNvSpPr/>
              <p:nvPr/>
            </p:nvSpPr>
            <p:spPr bwMode="auto">
              <a:xfrm>
                <a:off x="7166692" y="3293119"/>
                <a:ext cx="170555" cy="130628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85B03358-876F-D749-BF80-ED20D62DF1CF}"/>
                  </a:ext>
                </a:extLst>
              </p:cNvPr>
              <p:cNvSpPr/>
              <p:nvPr/>
            </p:nvSpPr>
            <p:spPr bwMode="auto">
              <a:xfrm>
                <a:off x="7166692" y="3505200"/>
                <a:ext cx="170555" cy="130628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E80DFC52-01A4-1849-98CC-8A42EFF20964}"/>
                  </a:ext>
                </a:extLst>
              </p:cNvPr>
              <p:cNvSpPr/>
              <p:nvPr/>
            </p:nvSpPr>
            <p:spPr bwMode="auto">
              <a:xfrm>
                <a:off x="7166692" y="3717280"/>
                <a:ext cx="170555" cy="130628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3ACB0F1C-D3A5-E945-9EC7-74E55F99A645}"/>
                  </a:ext>
                </a:extLst>
              </p:cNvPr>
              <p:cNvSpPr/>
              <p:nvPr/>
            </p:nvSpPr>
            <p:spPr bwMode="auto">
              <a:xfrm>
                <a:off x="7165110" y="4158725"/>
                <a:ext cx="170555" cy="130628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2E967B29-08A2-434E-AE06-F71066BF38B5}"/>
                  </a:ext>
                </a:extLst>
              </p:cNvPr>
              <p:cNvSpPr/>
              <p:nvPr/>
            </p:nvSpPr>
            <p:spPr bwMode="auto">
              <a:xfrm>
                <a:off x="7165110" y="4370806"/>
                <a:ext cx="170555" cy="130628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48108B19-5A43-6F4E-888F-5B4ABEF3818C}"/>
                  </a:ext>
                </a:extLst>
              </p:cNvPr>
              <p:cNvSpPr/>
              <p:nvPr/>
            </p:nvSpPr>
            <p:spPr bwMode="auto">
              <a:xfrm>
                <a:off x="7165110" y="4582886"/>
                <a:ext cx="170555" cy="130628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 w="6350" cap="flat" cmpd="sng" algn="ctr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6B2D795F-B8C1-3E49-8E27-550ABFFC979D}"/>
                  </a:ext>
                </a:extLst>
              </p:cNvPr>
              <p:cNvSpPr txBox="1"/>
              <p:nvPr/>
            </p:nvSpPr>
            <p:spPr>
              <a:xfrm>
                <a:off x="4372695" y="685800"/>
                <a:ext cx="102143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PCIe3 x36</a:t>
                </a:r>
              </a:p>
            </p:txBody>
          </p: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CCEA7FA-0FBA-D64E-A0CE-DFA130BC12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74554" y="990600"/>
                <a:ext cx="0" cy="1143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72C8CE33-BF1E-0540-9958-47B9F2DC9A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50754" y="990600"/>
                <a:ext cx="0" cy="1143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DA5D09B4-6828-AF46-973A-A5FF96870F1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003154" y="990600"/>
                <a:ext cx="0" cy="114300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785ECE82-5778-EB42-9B1E-8AC669366B13}"/>
                  </a:ext>
                </a:extLst>
              </p:cNvPr>
              <p:cNvSpPr/>
              <p:nvPr/>
            </p:nvSpPr>
            <p:spPr bwMode="auto">
              <a:xfrm>
                <a:off x="3098154" y="2057400"/>
                <a:ext cx="3581400" cy="3048000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5A5C25B0-C608-D740-B579-53B477EDB5F6}"/>
                  </a:ext>
                </a:extLst>
              </p:cNvPr>
              <p:cNvSpPr/>
              <p:nvPr/>
            </p:nvSpPr>
            <p:spPr bwMode="auto">
              <a:xfrm>
                <a:off x="3162136" y="4193977"/>
                <a:ext cx="457200" cy="46808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endParaRPr>
              </a:p>
            </p:txBody>
          </p:sp>
        </p:grpSp>
      </p:grpSp>
      <p:sp>
        <p:nvSpPr>
          <p:cNvPr id="429" name="Content Placeholder 2">
            <a:extLst>
              <a:ext uri="{FF2B5EF4-FFF2-40B4-BE49-F238E27FC236}">
                <a16:creationId xmlns:a16="http://schemas.microsoft.com/office/drawing/2014/main" id="{EC55F1B9-F849-DE49-B192-1BA7E3DE0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3505200" cy="4141740"/>
          </a:xfrm>
        </p:spPr>
        <p:txBody>
          <a:bodyPr/>
          <a:lstStyle/>
          <a:p>
            <a:r>
              <a:rPr lang="en-US" dirty="0"/>
              <a:t>Memory Modes</a:t>
            </a:r>
          </a:p>
          <a:p>
            <a:pPr lvl="1"/>
            <a:r>
              <a:rPr lang="en-US" dirty="0"/>
              <a:t>Cache: direct mapped L3</a:t>
            </a:r>
          </a:p>
          <a:p>
            <a:pPr lvl="1"/>
            <a:r>
              <a:rPr lang="en-US" b="1" dirty="0"/>
              <a:t>Flat</a:t>
            </a:r>
            <a:r>
              <a:rPr lang="en-US" dirty="0"/>
              <a:t>: user addressable</a:t>
            </a:r>
            <a:endParaRPr lang="en-US" b="1" dirty="0"/>
          </a:p>
          <a:p>
            <a:pPr lvl="1"/>
            <a:r>
              <a:rPr lang="en-US" dirty="0"/>
              <a:t>Hybrid: combination of cache and flat (25/75, 50/50, 75/25)</a:t>
            </a:r>
          </a:p>
          <a:p>
            <a:r>
              <a:rPr lang="en-US" dirty="0"/>
              <a:t>Cluster Modes</a:t>
            </a:r>
          </a:p>
          <a:p>
            <a:pPr lvl="1"/>
            <a:r>
              <a:rPr lang="en-US" dirty="0"/>
              <a:t>All-to-all, </a:t>
            </a:r>
            <a:r>
              <a:rPr lang="en-US" b="1" dirty="0"/>
              <a:t>Quadrant</a:t>
            </a:r>
            <a:r>
              <a:rPr lang="en-US" dirty="0"/>
              <a:t>, Hemisphere, SNC-2, SNC-4</a:t>
            </a:r>
          </a:p>
        </p:txBody>
      </p:sp>
      <p:cxnSp>
        <p:nvCxnSpPr>
          <p:cNvPr id="435" name="Elbow Connector 434">
            <a:extLst>
              <a:ext uri="{FF2B5EF4-FFF2-40B4-BE49-F238E27FC236}">
                <a16:creationId xmlns:a16="http://schemas.microsoft.com/office/drawing/2014/main" id="{C15E104D-6808-7D48-AA50-59EFF87F4A5E}"/>
              </a:ext>
            </a:extLst>
          </p:cNvPr>
          <p:cNvCxnSpPr>
            <a:cxnSpLocks/>
            <a:stCxn id="426" idx="3"/>
            <a:endCxn id="66" idx="1"/>
          </p:cNvCxnSpPr>
          <p:nvPr/>
        </p:nvCxnSpPr>
        <p:spPr bwMode="auto">
          <a:xfrm flipV="1">
            <a:off x="3657600" y="4950023"/>
            <a:ext cx="1108955" cy="1091184"/>
          </a:xfrm>
          <a:prstGeom prst="bentConnector3">
            <a:avLst>
              <a:gd name="adj1" fmla="val 80195"/>
            </a:avLst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3498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046F-2580-1E43-951E-68AB6E84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Memory in Linux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6410B-1B4B-784A-847B-883067850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CB247-54A8-604D-B10E-2A8E14C2D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C36783-4DA4-7649-BD07-524EEFAC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99"/>
            <a:ext cx="4907569" cy="5394325"/>
          </a:xfrm>
        </p:spPr>
        <p:txBody>
          <a:bodyPr/>
          <a:lstStyle/>
          <a:p>
            <a:r>
              <a:rPr lang="en-US" dirty="0"/>
              <a:t>Accessing MCDRAM in </a:t>
            </a:r>
            <a:r>
              <a:rPr lang="en-US" b="1" dirty="0"/>
              <a:t>Flat</a:t>
            </a:r>
            <a:r>
              <a:rPr lang="en-US" dirty="0"/>
              <a:t> mode</a:t>
            </a:r>
          </a:p>
          <a:p>
            <a:pPr lvl="1"/>
            <a:r>
              <a:rPr lang="en-US" dirty="0"/>
              <a:t>MCDRAM detected as a separate NUMA node with no associated CPU cores</a:t>
            </a:r>
          </a:p>
          <a:p>
            <a:pPr lvl="1"/>
            <a:r>
              <a:rPr lang="en-US" dirty="0"/>
              <a:t>Virtual Memory has to be allocated using </a:t>
            </a:r>
            <a:r>
              <a:rPr lang="en-US" i="1" dirty="0" err="1"/>
              <a:t>mmap</a:t>
            </a:r>
            <a:r>
              <a:rPr lang="en-US" dirty="0"/>
              <a:t> (page aligned and multiple of page size)</a:t>
            </a:r>
          </a:p>
          <a:p>
            <a:pPr lvl="1"/>
            <a:r>
              <a:rPr lang="en-US" dirty="0"/>
              <a:t>Need to bind virtual memory to physical memory in MCDRAM using </a:t>
            </a:r>
            <a:r>
              <a:rPr lang="en-US" i="1" dirty="0" err="1"/>
              <a:t>mbind</a:t>
            </a:r>
            <a:endParaRPr lang="en-US" i="1" dirty="0"/>
          </a:p>
          <a:p>
            <a:r>
              <a:rPr lang="en-US" dirty="0" err="1"/>
              <a:t>mbind</a:t>
            </a:r>
            <a:r>
              <a:rPr lang="en-US" dirty="0"/>
              <a:t> is Linux specific, more portable interfaces are available (e.g., </a:t>
            </a:r>
            <a:r>
              <a:rPr lang="en-US" i="1" dirty="0" err="1"/>
              <a:t>hwloc_set_area_membind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24BE28-3808-254E-B1EA-84DEC47BF7D0}"/>
              </a:ext>
            </a:extLst>
          </p:cNvPr>
          <p:cNvSpPr/>
          <p:nvPr/>
        </p:nvSpPr>
        <p:spPr bwMode="auto">
          <a:xfrm>
            <a:off x="5334000" y="1812289"/>
            <a:ext cx="1066800" cy="983036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902ED-EB89-1D46-83C1-B996A8AF1251}"/>
              </a:ext>
            </a:extLst>
          </p:cNvPr>
          <p:cNvSpPr/>
          <p:nvPr/>
        </p:nvSpPr>
        <p:spPr bwMode="auto">
          <a:xfrm>
            <a:off x="5334000" y="3620302"/>
            <a:ext cx="1066800" cy="49113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MCDRAM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B39E6-26CA-F743-87EF-05070D3F0101}"/>
              </a:ext>
            </a:extLst>
          </p:cNvPr>
          <p:cNvSpPr/>
          <p:nvPr/>
        </p:nvSpPr>
        <p:spPr bwMode="auto">
          <a:xfrm>
            <a:off x="5334000" y="2837207"/>
            <a:ext cx="1066800" cy="53062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3D1829-6E40-764F-9E53-095021A48A88}"/>
              </a:ext>
            </a:extLst>
          </p:cNvPr>
          <p:cNvSpPr/>
          <p:nvPr/>
        </p:nvSpPr>
        <p:spPr bwMode="auto">
          <a:xfrm>
            <a:off x="5257800" y="1714382"/>
            <a:ext cx="1219200" cy="1736724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13EC86-D17F-1D44-B7AA-93DC942CB697}"/>
              </a:ext>
            </a:extLst>
          </p:cNvPr>
          <p:cNvSpPr/>
          <p:nvPr/>
        </p:nvSpPr>
        <p:spPr bwMode="auto">
          <a:xfrm>
            <a:off x="5257800" y="3553221"/>
            <a:ext cx="1219200" cy="632019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0DC1B3-A088-EB48-BF47-AE2E966714C9}"/>
              </a:ext>
            </a:extLst>
          </p:cNvPr>
          <p:cNvSpPr txBox="1"/>
          <p:nvPr/>
        </p:nvSpPr>
        <p:spPr>
          <a:xfrm>
            <a:off x="5471738" y="4209362"/>
            <a:ext cx="8656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NUMA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0F7C50-51E7-5E47-9AC7-316EEBD8847D}"/>
              </a:ext>
            </a:extLst>
          </p:cNvPr>
          <p:cNvSpPr txBox="1"/>
          <p:nvPr/>
        </p:nvSpPr>
        <p:spPr>
          <a:xfrm>
            <a:off x="5471738" y="1379196"/>
            <a:ext cx="8656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NUMA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063419-947F-EB4B-B16A-78D52AD604BD}"/>
              </a:ext>
            </a:extLst>
          </p:cNvPr>
          <p:cNvSpPr/>
          <p:nvPr/>
        </p:nvSpPr>
        <p:spPr bwMode="auto">
          <a:xfrm>
            <a:off x="6781800" y="1542362"/>
            <a:ext cx="1066800" cy="2362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(384 GB)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1F25A5-900B-5E4B-A240-D932EEA746B1}"/>
              </a:ext>
            </a:extLst>
          </p:cNvPr>
          <p:cNvSpPr/>
          <p:nvPr/>
        </p:nvSpPr>
        <p:spPr bwMode="auto">
          <a:xfrm>
            <a:off x="6781800" y="3956775"/>
            <a:ext cx="1066800" cy="633587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MCDRAM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(16 GB)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B30AF9-EAD9-EF4A-B09A-5CBB2416ACDF}"/>
              </a:ext>
            </a:extLst>
          </p:cNvPr>
          <p:cNvCxnSpPr/>
          <p:nvPr/>
        </p:nvCxnSpPr>
        <p:spPr bwMode="auto">
          <a:xfrm flipV="1">
            <a:off x="6400800" y="1542362"/>
            <a:ext cx="381000" cy="129484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40DA6C-808E-7040-B4F4-3188CC0F4DB3}"/>
              </a:ext>
            </a:extLst>
          </p:cNvPr>
          <p:cNvCxnSpPr>
            <a:cxnSpLocks/>
          </p:cNvCxnSpPr>
          <p:nvPr/>
        </p:nvCxnSpPr>
        <p:spPr bwMode="auto">
          <a:xfrm>
            <a:off x="6400800" y="3367827"/>
            <a:ext cx="381000" cy="53673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D153A9-E38E-6B42-AECF-ED6155DBBEC0}"/>
              </a:ext>
            </a:extLst>
          </p:cNvPr>
          <p:cNvCxnSpPr>
            <a:cxnSpLocks/>
          </p:cNvCxnSpPr>
          <p:nvPr/>
        </p:nvCxnSpPr>
        <p:spPr bwMode="auto">
          <a:xfrm>
            <a:off x="6400800" y="3620302"/>
            <a:ext cx="381000" cy="351341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2D266B-F2FD-8743-978A-65FEF1363659}"/>
              </a:ext>
            </a:extLst>
          </p:cNvPr>
          <p:cNvCxnSpPr>
            <a:cxnSpLocks/>
          </p:cNvCxnSpPr>
          <p:nvPr/>
        </p:nvCxnSpPr>
        <p:spPr bwMode="auto">
          <a:xfrm>
            <a:off x="6400800" y="4111432"/>
            <a:ext cx="381000" cy="47893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10D1815-E959-4B4F-94A8-97566ABACC76}"/>
              </a:ext>
            </a:extLst>
          </p:cNvPr>
          <p:cNvSpPr/>
          <p:nvPr/>
        </p:nvSpPr>
        <p:spPr bwMode="auto">
          <a:xfrm>
            <a:off x="7970231" y="1542361"/>
            <a:ext cx="987472" cy="422990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Can 26">
            <a:extLst>
              <a:ext uri="{FF2B5EF4-FFF2-40B4-BE49-F238E27FC236}">
                <a16:creationId xmlns:a16="http://schemas.microsoft.com/office/drawing/2014/main" id="{9DA596F4-80D9-1B4B-A1F9-32B61B3310A7}"/>
              </a:ext>
            </a:extLst>
          </p:cNvPr>
          <p:cNvSpPr/>
          <p:nvPr/>
        </p:nvSpPr>
        <p:spPr bwMode="auto">
          <a:xfrm>
            <a:off x="6781800" y="4637831"/>
            <a:ext cx="1066800" cy="1134436"/>
          </a:xfrm>
          <a:prstGeom prst="can">
            <a:avLst/>
          </a:prstGeom>
          <a:solidFill>
            <a:schemeClr val="tx2">
              <a:lumMod val="75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18B91E-81A7-854F-8A5B-1AAF382AEEF3}"/>
              </a:ext>
            </a:extLst>
          </p:cNvPr>
          <p:cNvSpPr txBox="1"/>
          <p:nvPr/>
        </p:nvSpPr>
        <p:spPr>
          <a:xfrm>
            <a:off x="7262783" y="6093023"/>
            <a:ext cx="11192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mmap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(size)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3EF295-B78A-F340-90E7-632B94808F06}"/>
              </a:ext>
            </a:extLst>
          </p:cNvPr>
          <p:cNvSpPr/>
          <p:nvPr/>
        </p:nvSpPr>
        <p:spPr bwMode="auto">
          <a:xfrm>
            <a:off x="8286750" y="4978074"/>
            <a:ext cx="342900" cy="28693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DB3521-A8CD-A940-A89D-972B8874666B}"/>
              </a:ext>
            </a:extLst>
          </p:cNvPr>
          <p:cNvCxnSpPr>
            <a:stCxn id="30" idx="0"/>
            <a:endCxn id="29" idx="2"/>
          </p:cNvCxnSpPr>
          <p:nvPr/>
        </p:nvCxnSpPr>
        <p:spPr bwMode="auto">
          <a:xfrm flipV="1">
            <a:off x="7822392" y="5265008"/>
            <a:ext cx="635808" cy="82801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60CFFD-0154-EF46-92D3-BEFF87BF1862}"/>
              </a:ext>
            </a:extLst>
          </p:cNvPr>
          <p:cNvCxnSpPr>
            <a:cxnSpLocks/>
            <a:stCxn id="29" idx="0"/>
            <a:endCxn id="16" idx="3"/>
          </p:cNvCxnSpPr>
          <p:nvPr/>
        </p:nvCxnSpPr>
        <p:spPr bwMode="auto">
          <a:xfrm flipH="1" flipV="1">
            <a:off x="7848600" y="4273569"/>
            <a:ext cx="609600" cy="70450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77B21B0-C2A8-BC4D-AC53-D675FBF05EC1}"/>
              </a:ext>
            </a:extLst>
          </p:cNvPr>
          <p:cNvSpPr txBox="1"/>
          <p:nvPr/>
        </p:nvSpPr>
        <p:spPr>
          <a:xfrm>
            <a:off x="8025413" y="4243219"/>
            <a:ext cx="8899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mbind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DCA5C4-677C-664C-8B2C-BC8F51192D33}"/>
              </a:ext>
            </a:extLst>
          </p:cNvPr>
          <p:cNvSpPr/>
          <p:nvPr/>
        </p:nvSpPr>
        <p:spPr bwMode="auto">
          <a:xfrm>
            <a:off x="8286750" y="2892623"/>
            <a:ext cx="342900" cy="286934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B48D87-245F-014D-AD4F-789C6608C05A}"/>
              </a:ext>
            </a:extLst>
          </p:cNvPr>
          <p:cNvCxnSpPr>
            <a:cxnSpLocks/>
            <a:stCxn id="38" idx="1"/>
            <a:endCxn id="15" idx="3"/>
          </p:cNvCxnSpPr>
          <p:nvPr/>
        </p:nvCxnSpPr>
        <p:spPr bwMode="auto">
          <a:xfrm flipH="1" flipV="1">
            <a:off x="7848600" y="2723462"/>
            <a:ext cx="438150" cy="312628"/>
          </a:xfrm>
          <a:prstGeom prst="straightConnector1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0138841-443C-7443-B39F-566220288F72}"/>
              </a:ext>
            </a:extLst>
          </p:cNvPr>
          <p:cNvSpPr/>
          <p:nvPr/>
        </p:nvSpPr>
        <p:spPr bwMode="auto">
          <a:xfrm>
            <a:off x="8286750" y="3520089"/>
            <a:ext cx="342900" cy="28693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E4EC1B-9B2B-8549-AF13-264DC6A469B9}"/>
              </a:ext>
            </a:extLst>
          </p:cNvPr>
          <p:cNvCxnSpPr>
            <a:cxnSpLocks/>
            <a:stCxn id="42" idx="1"/>
            <a:endCxn id="27" idx="4"/>
          </p:cNvCxnSpPr>
          <p:nvPr/>
        </p:nvCxnSpPr>
        <p:spPr bwMode="auto">
          <a:xfrm flipH="1">
            <a:off x="7848600" y="3663556"/>
            <a:ext cx="438150" cy="1541493"/>
          </a:xfrm>
          <a:prstGeom prst="straightConnector1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33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046F-2580-1E43-951E-68AB6E84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Shared Memory in MPICH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6410B-1B4B-784A-847B-883067850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Giuseppe Congiu                                                  ICCC 2018, Chengdu 12/08/2018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CB247-54A8-604D-B10E-2A8E14C2D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0000F9-B1EB-DD48-B2E7-D7F8F5D94573}"/>
              </a:ext>
            </a:extLst>
          </p:cNvPr>
          <p:cNvSpPr txBox="1">
            <a:spLocks/>
          </p:cNvSpPr>
          <p:nvPr/>
        </p:nvSpPr>
        <p:spPr bwMode="auto">
          <a:xfrm>
            <a:off x="371476" y="964405"/>
            <a:ext cx="4880218" cy="557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Char char="§"/>
              <a:defRPr sz="24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2000">
                <a:solidFill>
                  <a:schemeClr val="bg2">
                    <a:lumMod val="1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•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Char char="–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800">
                <a:solidFill>
                  <a:schemeClr val="bg2">
                    <a:lumMod val="1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Arial" charset="0"/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defTabSz="713206">
              <a:spcBef>
                <a:spcPts val="281"/>
              </a:spcBef>
              <a:buClrTx/>
              <a:buSzPct val="75000"/>
              <a:defRPr sz="2807"/>
            </a:pPr>
            <a:r>
              <a:rPr lang="en-US" sz="2000" kern="0" dirty="0"/>
              <a:t>Detect different types of memory devices</a:t>
            </a:r>
          </a:p>
          <a:p>
            <a:pPr lvl="1" defTabSz="713206">
              <a:spcBef>
                <a:spcPts val="281"/>
              </a:spcBef>
              <a:buClrTx/>
              <a:buSzPct val="75000"/>
              <a:defRPr sz="2807"/>
            </a:pPr>
            <a:r>
              <a:rPr lang="en-US" sz="1800" kern="0" dirty="0"/>
              <a:t>DRAM</a:t>
            </a:r>
          </a:p>
          <a:p>
            <a:pPr lvl="1" defTabSz="713206">
              <a:spcBef>
                <a:spcPts val="281"/>
              </a:spcBef>
              <a:buClrTx/>
              <a:buSzPct val="75000"/>
              <a:defRPr sz="2807"/>
            </a:pPr>
            <a:r>
              <a:rPr lang="en-US" sz="1800" kern="0" dirty="0"/>
              <a:t>MCDRAM</a:t>
            </a:r>
          </a:p>
          <a:p>
            <a:pPr lvl="1" defTabSz="713206">
              <a:spcBef>
                <a:spcPts val="281"/>
              </a:spcBef>
              <a:buClrTx/>
              <a:buSzPct val="75000"/>
              <a:defRPr sz="2807"/>
            </a:pPr>
            <a:r>
              <a:rPr lang="en-US" sz="1800" kern="0" dirty="0"/>
              <a:t>HBM</a:t>
            </a:r>
          </a:p>
          <a:p>
            <a:pPr lvl="1" defTabSz="713206">
              <a:spcBef>
                <a:spcPts val="281"/>
              </a:spcBef>
              <a:buClrTx/>
              <a:buSzPct val="75000"/>
              <a:defRPr sz="2807"/>
            </a:pPr>
            <a:r>
              <a:rPr lang="en-US" sz="1800" kern="0" dirty="0"/>
              <a:t>NVRAM</a:t>
            </a:r>
          </a:p>
          <a:p>
            <a:pPr lvl="1" defTabSz="713206">
              <a:spcBef>
                <a:spcPts val="281"/>
              </a:spcBef>
              <a:buClrTx/>
              <a:buSzPct val="75000"/>
              <a:defRPr sz="2807"/>
            </a:pPr>
            <a:r>
              <a:rPr lang="en-US" sz="1800" kern="0" dirty="0"/>
              <a:t>?</a:t>
            </a:r>
          </a:p>
          <a:p>
            <a:pPr defTabSz="713206">
              <a:spcBef>
                <a:spcPts val="281"/>
              </a:spcBef>
              <a:buClrTx/>
              <a:buSzPct val="75000"/>
              <a:defRPr sz="2807"/>
            </a:pPr>
            <a:r>
              <a:rPr lang="en-US" sz="2000" kern="0" dirty="0"/>
              <a:t>Migrate MPICH objects to different memory types for intranode:</a:t>
            </a:r>
          </a:p>
          <a:p>
            <a:pPr lvl="1" defTabSz="713206">
              <a:spcBef>
                <a:spcPts val="281"/>
              </a:spcBef>
              <a:buClrTx/>
              <a:buSzPct val="75000"/>
              <a:defRPr sz="2807"/>
            </a:pPr>
            <a:r>
              <a:rPr lang="en-US" sz="1800" kern="0" dirty="0"/>
              <a:t>pt2pt: </a:t>
            </a:r>
            <a:r>
              <a:rPr lang="en-US" sz="1800" i="1" kern="0" dirty="0" err="1"/>
              <a:t>Fastboxes</a:t>
            </a:r>
            <a:r>
              <a:rPr lang="en-US" sz="1800" i="1" kern="0" dirty="0"/>
              <a:t>, Cells and Copy Buffers objects</a:t>
            </a:r>
          </a:p>
          <a:p>
            <a:pPr lvl="1" defTabSz="713206">
              <a:spcBef>
                <a:spcPts val="281"/>
              </a:spcBef>
              <a:buClrTx/>
              <a:buSzPct val="75000"/>
              <a:defRPr sz="2807"/>
            </a:pPr>
            <a:r>
              <a:rPr lang="en-US" sz="1800" kern="0" dirty="0"/>
              <a:t>RMA: shared memory window objects</a:t>
            </a:r>
          </a:p>
          <a:p>
            <a:pPr defTabSz="713206">
              <a:spcBef>
                <a:spcPts val="281"/>
              </a:spcBef>
              <a:buClrTx/>
              <a:buSzPct val="75000"/>
              <a:defRPr sz="2807"/>
            </a:pPr>
            <a:r>
              <a:rPr lang="en-US" sz="2000" kern="0" dirty="0"/>
              <a:t>Pt2pt: use CVARs to set memory binding</a:t>
            </a:r>
          </a:p>
          <a:p>
            <a:pPr defTabSz="713206">
              <a:spcBef>
                <a:spcPts val="281"/>
              </a:spcBef>
              <a:buClrTx/>
              <a:buSzPct val="75000"/>
              <a:defRPr sz="2807"/>
            </a:pPr>
            <a:r>
              <a:rPr lang="en-US" sz="2000" kern="0" dirty="0"/>
              <a:t>RMA: use </a:t>
            </a:r>
            <a:r>
              <a:rPr lang="en-US" sz="2000" kern="0" dirty="0" err="1"/>
              <a:t>MPI_Info</a:t>
            </a:r>
            <a:r>
              <a:rPr lang="en-US" sz="2000" kern="0" dirty="0"/>
              <a:t> object (hard coded) to set memory binding and use CVARs to overwrite it (environment set)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D8BFC74-12C1-3543-B0CF-C9FF43EC2F83}"/>
              </a:ext>
            </a:extLst>
          </p:cNvPr>
          <p:cNvGrpSpPr>
            <a:grpSpLocks noChangeAspect="1"/>
          </p:cNvGrpSpPr>
          <p:nvPr/>
        </p:nvGrpSpPr>
        <p:grpSpPr>
          <a:xfrm>
            <a:off x="5433370" y="1066800"/>
            <a:ext cx="3428080" cy="2402058"/>
            <a:chOff x="670212" y="3753936"/>
            <a:chExt cx="3886202" cy="272306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B1543EF-6BA9-574C-A1DF-B6D2F5FCF86F}"/>
                </a:ext>
              </a:extLst>
            </p:cNvPr>
            <p:cNvSpPr/>
            <p:nvPr/>
          </p:nvSpPr>
          <p:spPr bwMode="auto">
            <a:xfrm>
              <a:off x="670215" y="3753936"/>
              <a:ext cx="3886198" cy="381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MPI Interface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5F8A8BE-D89B-EE4E-8F8E-326C4A27A281}"/>
                </a:ext>
              </a:extLst>
            </p:cNvPr>
            <p:cNvSpPr/>
            <p:nvPr/>
          </p:nvSpPr>
          <p:spPr bwMode="auto">
            <a:xfrm>
              <a:off x="670214" y="4211136"/>
              <a:ext cx="3886199" cy="381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marR="0" indent="0"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Abstract Device Interface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E3ED8F-8ECF-E44F-85FF-0DB1D1D972C7}"/>
                </a:ext>
              </a:extLst>
            </p:cNvPr>
            <p:cNvSpPr/>
            <p:nvPr/>
          </p:nvSpPr>
          <p:spPr bwMode="auto">
            <a:xfrm>
              <a:off x="670214" y="4684251"/>
              <a:ext cx="1850571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marR="0" indent="0"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CH3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0FB00E-2436-7541-8D50-A58837C3B125}"/>
                </a:ext>
              </a:extLst>
            </p:cNvPr>
            <p:cNvSpPr/>
            <p:nvPr/>
          </p:nvSpPr>
          <p:spPr bwMode="auto">
            <a:xfrm>
              <a:off x="2558450" y="4684251"/>
              <a:ext cx="1997964" cy="381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CH4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4E1F4B5-BC76-4547-8B29-E2D0F6F8AC79}"/>
                </a:ext>
              </a:extLst>
            </p:cNvPr>
            <p:cNvSpPr/>
            <p:nvPr/>
          </p:nvSpPr>
          <p:spPr bwMode="auto">
            <a:xfrm>
              <a:off x="670212" y="5153267"/>
              <a:ext cx="1219201" cy="381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Nemesis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D32E4A9-04D7-FA44-B3CB-6A6D17E72974}"/>
                </a:ext>
              </a:extLst>
            </p:cNvPr>
            <p:cNvSpPr/>
            <p:nvPr/>
          </p:nvSpPr>
          <p:spPr bwMode="auto">
            <a:xfrm>
              <a:off x="1908137" y="5153267"/>
              <a:ext cx="612648" cy="381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Sock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B586F00-D384-B241-B35B-33862602A091}"/>
                </a:ext>
              </a:extLst>
            </p:cNvPr>
            <p:cNvSpPr/>
            <p:nvPr/>
          </p:nvSpPr>
          <p:spPr bwMode="auto">
            <a:xfrm>
              <a:off x="670214" y="5626743"/>
              <a:ext cx="685800" cy="381000"/>
            </a:xfrm>
            <a:prstGeom prst="rect">
              <a:avLst/>
            </a:prstGeom>
            <a:solidFill>
              <a:srgbClr val="008F44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OFI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9D7691-8E57-7442-83E4-B544B075C4B4}"/>
                </a:ext>
              </a:extLst>
            </p:cNvPr>
            <p:cNvSpPr/>
            <p:nvPr/>
          </p:nvSpPr>
          <p:spPr bwMode="auto">
            <a:xfrm>
              <a:off x="2558450" y="5626743"/>
              <a:ext cx="533400" cy="381000"/>
            </a:xfrm>
            <a:prstGeom prst="rect">
              <a:avLst/>
            </a:prstGeom>
            <a:solidFill>
              <a:srgbClr val="008F44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OFI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595D1E-816F-124C-A804-1567B006E6D4}"/>
                </a:ext>
              </a:extLst>
            </p:cNvPr>
            <p:cNvSpPr/>
            <p:nvPr/>
          </p:nvSpPr>
          <p:spPr bwMode="auto">
            <a:xfrm>
              <a:off x="3112943" y="5626743"/>
              <a:ext cx="576072" cy="381000"/>
            </a:xfrm>
            <a:prstGeom prst="rect">
              <a:avLst/>
            </a:prstGeom>
            <a:solidFill>
              <a:srgbClr val="DE7F1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UCX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993BB9-5BDB-3F4A-97F2-A09B73791FFA}"/>
                </a:ext>
              </a:extLst>
            </p:cNvPr>
            <p:cNvSpPr/>
            <p:nvPr/>
          </p:nvSpPr>
          <p:spPr bwMode="auto">
            <a:xfrm>
              <a:off x="3710108" y="5626743"/>
              <a:ext cx="846305" cy="381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R="0" indent="0"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Shmod</a:t>
              </a:r>
              <a:endPara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D576C70-D64A-C94B-898A-8EAF9449D690}"/>
                </a:ext>
              </a:extLst>
            </p:cNvPr>
            <p:cNvSpPr/>
            <p:nvPr/>
          </p:nvSpPr>
          <p:spPr bwMode="auto">
            <a:xfrm>
              <a:off x="670212" y="6096000"/>
              <a:ext cx="3886198" cy="381000"/>
            </a:xfrm>
            <a:prstGeom prst="rect">
              <a:avLst/>
            </a:prstGeom>
            <a:solidFill>
              <a:schemeClr val="tx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Hardware (Network, Memory)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378E2A2-4182-3C4D-9D69-DD653A5A12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32214" y="5775960"/>
              <a:ext cx="91442" cy="9144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4E7F183-7BE1-F847-8A38-9A050508B1A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61969" y="5775960"/>
              <a:ext cx="91442" cy="9144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9CF0C9-912B-1544-9594-EB2F786A5B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91723" y="5775960"/>
              <a:ext cx="91442" cy="9144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8C5D98-C437-F049-A48A-5E5D18FFB2CC}"/>
                </a:ext>
              </a:extLst>
            </p:cNvPr>
            <p:cNvSpPr/>
            <p:nvPr/>
          </p:nvSpPr>
          <p:spPr bwMode="auto">
            <a:xfrm>
              <a:off x="2558450" y="5149168"/>
              <a:ext cx="1997964" cy="381000"/>
            </a:xfrm>
            <a:prstGeom prst="rect">
              <a:avLst/>
            </a:prstGeom>
            <a:pattFill prst="ltUpDiag">
              <a:fgClr>
                <a:schemeClr val="accent3">
                  <a:lumMod val="50000"/>
                </a:schemeClr>
              </a:fgClr>
              <a:bgClr>
                <a:schemeClr val="bg1"/>
              </a:bgClr>
            </a:patt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67D5718-F437-6E48-87DF-F55BB45D913E}"/>
                </a:ext>
              </a:extLst>
            </p:cNvPr>
            <p:cNvSpPr/>
            <p:nvPr/>
          </p:nvSpPr>
          <p:spPr bwMode="auto">
            <a:xfrm>
              <a:off x="1908137" y="5614085"/>
              <a:ext cx="612648" cy="381000"/>
            </a:xfrm>
            <a:prstGeom prst="rect">
              <a:avLst/>
            </a:prstGeom>
            <a:pattFill prst="ltUpDiag">
              <a:fgClr>
                <a:schemeClr val="accent3">
                  <a:lumMod val="50000"/>
                </a:schemeClr>
              </a:fgClr>
              <a:bgClr>
                <a:schemeClr val="bg1"/>
              </a:bgClr>
            </a:patt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7FE341E-A9D4-D14F-89A5-7476B0305FF3}"/>
              </a:ext>
            </a:extLst>
          </p:cNvPr>
          <p:cNvSpPr/>
          <p:nvPr/>
        </p:nvSpPr>
        <p:spPr bwMode="auto">
          <a:xfrm>
            <a:off x="3938778" y="2091507"/>
            <a:ext cx="762000" cy="758952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89C786-027B-A24C-9EE3-98A7234437F9}"/>
              </a:ext>
            </a:extLst>
          </p:cNvPr>
          <p:cNvSpPr/>
          <p:nvPr/>
        </p:nvSpPr>
        <p:spPr bwMode="auto">
          <a:xfrm>
            <a:off x="3938778" y="1747605"/>
            <a:ext cx="762000" cy="30202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8E2BA3-5DFD-6844-9F56-4B0F16E9248C}"/>
              </a:ext>
            </a:extLst>
          </p:cNvPr>
          <p:cNvSpPr/>
          <p:nvPr/>
        </p:nvSpPr>
        <p:spPr bwMode="auto">
          <a:xfrm>
            <a:off x="3938778" y="2892341"/>
            <a:ext cx="762000" cy="30202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96984B-009E-7442-AF35-20450EF5E988}"/>
              </a:ext>
            </a:extLst>
          </p:cNvPr>
          <p:cNvSpPr/>
          <p:nvPr/>
        </p:nvSpPr>
        <p:spPr bwMode="auto">
          <a:xfrm rot="5400000">
            <a:off x="4526641" y="2319974"/>
            <a:ext cx="758954" cy="3020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NVRAM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61A4F170-4ACF-E849-852E-4DA95E428ACB}"/>
              </a:ext>
            </a:extLst>
          </p:cNvPr>
          <p:cNvCxnSpPr>
            <a:cxnSpLocks/>
            <a:stCxn id="31" idx="3"/>
            <a:endCxn id="30" idx="3"/>
          </p:cNvCxnSpPr>
          <p:nvPr/>
        </p:nvCxnSpPr>
        <p:spPr bwMode="auto">
          <a:xfrm flipV="1">
            <a:off x="4700778" y="1898615"/>
            <a:ext cx="12700" cy="1144736"/>
          </a:xfrm>
          <a:prstGeom prst="bentConnector3">
            <a:avLst>
              <a:gd name="adj1" fmla="val 4341181"/>
            </a:avLst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3AC45D-B748-C749-BC95-CDD057B01390}"/>
              </a:ext>
            </a:extLst>
          </p:cNvPr>
          <p:cNvCxnSpPr>
            <a:cxnSpLocks/>
            <a:stCxn id="32" idx="0"/>
            <a:endCxn id="41" idx="1"/>
          </p:cNvCxnSpPr>
          <p:nvPr/>
        </p:nvCxnSpPr>
        <p:spPr bwMode="auto">
          <a:xfrm flipV="1">
            <a:off x="5057128" y="2469215"/>
            <a:ext cx="376242" cy="1769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oval" w="med" len="med"/>
            <a:tailEnd type="none" w="med" len="med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9A7B615-B6B0-8C4E-8C0E-533E15974F07}"/>
              </a:ext>
            </a:extLst>
          </p:cNvPr>
          <p:cNvSpPr txBox="1"/>
          <p:nvPr/>
        </p:nvSpPr>
        <p:spPr>
          <a:xfrm>
            <a:off x="5433370" y="3657600"/>
            <a:ext cx="3552472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MPI_Win_allocate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MPI_Aint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size,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     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disp_unit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,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     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MPI_Info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info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,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     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MPI_Comm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comm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,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                void *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baseptr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,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     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MPI_Win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*win)</a:t>
            </a:r>
          </a:p>
          <a:p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MPI_Win_allocate_shared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(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     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MPI_Aint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size,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     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int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disp_unit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,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     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MPI_Info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info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,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     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MPI_Comm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comm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,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                void *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baseptr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,</a:t>
            </a: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               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MPI_Win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 *win)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263281"/>
      </p:ext>
    </p:extLst>
  </p:cSld>
  <p:clrMapOvr>
    <a:masterClrMapping/>
  </p:clrMapOvr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15151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2156BBC6-5DEB-7746-82D2-B60812E70FFC}" vid="{2155EBEC-AA0E-744B-BB12-6DCEB8733D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</Template>
  <TotalTime>7613</TotalTime>
  <Words>2464</Words>
  <Application>Microsoft Macintosh PowerPoint</Application>
  <PresentationFormat>On-screen Show (4:3)</PresentationFormat>
  <Paragraphs>825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</vt:lpstr>
      <vt:lpstr>Trebuchet MS</vt:lpstr>
      <vt:lpstr>Wingdings</vt:lpstr>
      <vt:lpstr>argonne.updates</vt:lpstr>
      <vt:lpstr>Evaluating the Impact of High-Bandwidth Memory on MPI Communications</vt:lpstr>
      <vt:lpstr>Motivation</vt:lpstr>
      <vt:lpstr>Agenda</vt:lpstr>
      <vt:lpstr>MPICH Architecture and the Nemesis Channel</vt:lpstr>
      <vt:lpstr>Point-to-point and Remote Memory Access (1/2)</vt:lpstr>
      <vt:lpstr>Point-to-point and Remote Memory Access (2/2)</vt:lpstr>
      <vt:lpstr>Intel Knight Landing Memory Architecture</vt:lpstr>
      <vt:lpstr>Heterogeneous Memory in Linux</vt:lpstr>
      <vt:lpstr>Heterogeneous Shared Memory in MPICH</vt:lpstr>
      <vt:lpstr>Evaluation – Aggregated Memory Bandwidth</vt:lpstr>
      <vt:lpstr>Evaluation – MPI Communication Bandwidth (1/2)</vt:lpstr>
      <vt:lpstr>Evaluation – MPI Communication Bandwidth (2/2)</vt:lpstr>
      <vt:lpstr>Evaluation – MPI Communication Latency (1/2)</vt:lpstr>
      <vt:lpstr>Evaluation – MPI Communication Latency (2/2)</vt:lpstr>
      <vt:lpstr>Recommendations to Users</vt:lpstr>
      <vt:lpstr>Real Use Case: 2D Stencil Code</vt:lpstr>
      <vt:lpstr>Evaluation – Stencil Runtime (1/2)</vt:lpstr>
      <vt:lpstr>Evaluation – Stencil Runtime (2/2)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impact of high-bandwidth memory on MPI communications</dc:title>
  <dc:creator>Microsoft Office User</dc:creator>
  <cp:lastModifiedBy>Microsoft Office User</cp:lastModifiedBy>
  <cp:revision>367</cp:revision>
  <cp:lastPrinted>2018-11-29T22:44:34Z</cp:lastPrinted>
  <dcterms:created xsi:type="dcterms:W3CDTF">2018-11-24T16:35:52Z</dcterms:created>
  <dcterms:modified xsi:type="dcterms:W3CDTF">2018-11-29T23:29:02Z</dcterms:modified>
</cp:coreProperties>
</file>