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574" r:id="rId2"/>
    <p:sldId id="575" r:id="rId3"/>
    <p:sldId id="576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3" r:id="rId13"/>
    <p:sldId id="591" r:id="rId14"/>
    <p:sldId id="602" r:id="rId15"/>
    <p:sldId id="5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44"/>
    <a:srgbClr val="DE7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5"/>
    <p:restoredTop sz="86446" autoAdjust="0"/>
  </p:normalViewPr>
  <p:slideViewPr>
    <p:cSldViewPr>
      <p:cViewPr varScale="1">
        <p:scale>
          <a:sx n="93" d="100"/>
          <a:sy n="93" d="100"/>
        </p:scale>
        <p:origin x="1936" y="192"/>
      </p:cViewPr>
      <p:guideLst>
        <p:guide orient="horz" pos="3648"/>
        <p:guide pos="2880"/>
      </p:guideLst>
    </p:cSldViewPr>
  </p:slideViewPr>
  <p:outlineViewPr>
    <p:cViewPr>
      <p:scale>
        <a:sx n="33" d="100"/>
        <a:sy n="33" d="100"/>
      </p:scale>
      <p:origin x="0" y="-624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216"/>
    </p:cViewPr>
  </p:sorterViewPr>
  <p:notesViewPr>
    <p:cSldViewPr>
      <p:cViewPr varScale="1">
        <p:scale>
          <a:sx n="88" d="100"/>
          <a:sy n="88" d="100"/>
        </p:scale>
        <p:origin x="-36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9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  <c:pt idx="6">
                <c:v>64</c:v>
              </c:pt>
              <c:pt idx="7">
                <c:v>128</c:v>
              </c:pt>
              <c:pt idx="8">
                <c:v>256</c:v>
              </c:pt>
            </c:numLit>
          </c:cat>
          <c:val>
            <c:numRef>
              <c:f>('Bebop PPN=64 PMI1'!$E$8,'Bebop PPN=64 PMI1'!$E$39,'Bebop PPN=64 PMI1'!$E$70,'Bebop PPN=64 PMI1'!$E$101,'Bebop PPN=64 PMI1'!$E$132,'Bebop PPN=64 PMI1'!$E$163,'Bebop PPN=64 PMI1'!$E$194,'Bebop PPN=64 PMI1'!$E$225,'Bebop PPN=64 PMI1'!$E$256)</c:f>
              <c:numCache>
                <c:formatCode>General</c:formatCode>
                <c:ptCount val="9"/>
                <c:pt idx="0">
                  <c:v>0.86464599999999991</c:v>
                </c:pt>
                <c:pt idx="1">
                  <c:v>1.7604908000000001</c:v>
                </c:pt>
                <c:pt idx="2">
                  <c:v>3.4695740000000002</c:v>
                </c:pt>
                <c:pt idx="3">
                  <c:v>6.7089470000000002</c:v>
                </c:pt>
                <c:pt idx="4">
                  <c:v>13.279051999999998</c:v>
                </c:pt>
                <c:pt idx="5">
                  <c:v>26.452661200000001</c:v>
                </c:pt>
                <c:pt idx="6">
                  <c:v>52.157150200000004</c:v>
                </c:pt>
                <c:pt idx="7">
                  <c:v>105.328247</c:v>
                </c:pt>
                <c:pt idx="8">
                  <c:v>211.24659360000001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5-4445-B703-306188E59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4521887"/>
        <c:axId val="1705971599"/>
      </c:barChart>
      <c:catAx>
        <c:axId val="17045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 (ppn=64)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971599"/>
        <c:crosses val="autoZero"/>
        <c:auto val="1"/>
        <c:lblAlgn val="ctr"/>
        <c:lblOffset val="100"/>
        <c:noMultiLvlLbl val="0"/>
      </c:catAx>
      <c:valAx>
        <c:axId val="170597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52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7369802458903162E-2"/>
          <c:y val="3.460192475940508E-2"/>
          <c:w val="0.89654832619606761"/>
          <c:h val="0.45858180227471568"/>
        </c:manualLayout>
      </c:layout>
      <c:barChart>
        <c:barDir val="col"/>
        <c:grouping val="stacked"/>
        <c:varyColors val="0"/>
        <c:ser>
          <c:idx val="0"/>
          <c:order val="0"/>
          <c:tx>
            <c:v>shm setup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'Bebop PPN=64 PMI1'!$A$8:$B$280</c:f>
              <c:multiLvlStrCache>
                <c:ptCount val="5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irregular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  <c:pt idx="42">
                    <c:v>orig</c:v>
                  </c:pt>
                  <c:pt idx="43">
                    <c:v>shm</c:v>
                  </c:pt>
                  <c:pt idx="44">
                    <c:v>shm irreg</c:v>
                  </c:pt>
                  <c:pt idx="45">
                    <c:v>node-roots</c:v>
                  </c:pt>
                  <c:pt idx="46">
                    <c:v>node-roots irreg</c:v>
                  </c:pt>
                  <c:pt idx="48">
                    <c:v>orig</c:v>
                  </c:pt>
                  <c:pt idx="49">
                    <c:v>shm</c:v>
                  </c:pt>
                  <c:pt idx="50">
                    <c:v>shm irreg</c:v>
                  </c:pt>
                  <c:pt idx="51">
                    <c:v>node-roots</c:v>
                  </c:pt>
                  <c:pt idx="52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  <c:pt idx="42">
                    <c:v>128</c:v>
                  </c:pt>
                  <c:pt idx="48">
                    <c:v>256</c:v>
                  </c:pt>
                </c:lvl>
              </c:multiLvlStrCache>
            </c:multiLvlStrRef>
          </c:cat>
          <c:val>
            <c:numRef>
              <c:f>'Bebop PPN=64 PMI1'!$C$8:$C$280</c:f>
              <c:numCache>
                <c:formatCode>General</c:formatCode>
                <c:ptCount val="53"/>
                <c:pt idx="0">
                  <c:v>0</c:v>
                </c:pt>
                <c:pt idx="1">
                  <c:v>7.4013999999999996E-2</c:v>
                </c:pt>
                <c:pt idx="2">
                  <c:v>8.0766599999999994E-2</c:v>
                </c:pt>
                <c:pt idx="3">
                  <c:v>8.1204800000000008E-2</c:v>
                </c:pt>
                <c:pt idx="4">
                  <c:v>8.1931800000000013E-2</c:v>
                </c:pt>
                <c:pt idx="6">
                  <c:v>0</c:v>
                </c:pt>
                <c:pt idx="7">
                  <c:v>0.11337999999999999</c:v>
                </c:pt>
                <c:pt idx="8">
                  <c:v>0.12982779999999999</c:v>
                </c:pt>
                <c:pt idx="9">
                  <c:v>9.8932800000000001E-2</c:v>
                </c:pt>
                <c:pt idx="10">
                  <c:v>0.13634640000000001</c:v>
                </c:pt>
                <c:pt idx="12">
                  <c:v>0</c:v>
                </c:pt>
                <c:pt idx="13">
                  <c:v>0.15104579999999998</c:v>
                </c:pt>
                <c:pt idx="14">
                  <c:v>0.18552099999999999</c:v>
                </c:pt>
                <c:pt idx="15">
                  <c:v>0.16361559999999997</c:v>
                </c:pt>
                <c:pt idx="16">
                  <c:v>0.16102659999999999</c:v>
                </c:pt>
                <c:pt idx="18">
                  <c:v>0</c:v>
                </c:pt>
                <c:pt idx="19">
                  <c:v>0.18028859999999999</c:v>
                </c:pt>
                <c:pt idx="20">
                  <c:v>0.21125560000000002</c:v>
                </c:pt>
                <c:pt idx="21">
                  <c:v>0.19690340000000001</c:v>
                </c:pt>
                <c:pt idx="22">
                  <c:v>0.20237520000000001</c:v>
                </c:pt>
                <c:pt idx="24">
                  <c:v>0</c:v>
                </c:pt>
                <c:pt idx="25">
                  <c:v>0.21537160000000002</c:v>
                </c:pt>
                <c:pt idx="26">
                  <c:v>0.21310899999999999</c:v>
                </c:pt>
                <c:pt idx="27">
                  <c:v>0.22674219999999998</c:v>
                </c:pt>
                <c:pt idx="28">
                  <c:v>0.21782959999999996</c:v>
                </c:pt>
                <c:pt idx="30">
                  <c:v>0</c:v>
                </c:pt>
                <c:pt idx="31">
                  <c:v>0.24553600000000003</c:v>
                </c:pt>
                <c:pt idx="32">
                  <c:v>0.24356820000000004</c:v>
                </c:pt>
                <c:pt idx="33">
                  <c:v>0.22514379999999998</c:v>
                </c:pt>
                <c:pt idx="34">
                  <c:v>0.2667446</c:v>
                </c:pt>
                <c:pt idx="36">
                  <c:v>0</c:v>
                </c:pt>
                <c:pt idx="37">
                  <c:v>0.30867980000000006</c:v>
                </c:pt>
                <c:pt idx="38">
                  <c:v>0.24676779999999998</c:v>
                </c:pt>
                <c:pt idx="39">
                  <c:v>0.25351239999999997</c:v>
                </c:pt>
                <c:pt idx="40">
                  <c:v>0.27086179999999993</c:v>
                </c:pt>
                <c:pt idx="42">
                  <c:v>0</c:v>
                </c:pt>
                <c:pt idx="43">
                  <c:v>0.29607420000000001</c:v>
                </c:pt>
                <c:pt idx="44">
                  <c:v>0.28439059999999999</c:v>
                </c:pt>
                <c:pt idx="45">
                  <c:v>0.27070659999999996</c:v>
                </c:pt>
                <c:pt idx="46">
                  <c:v>0.31635439999999998</c:v>
                </c:pt>
                <c:pt idx="48">
                  <c:v>0</c:v>
                </c:pt>
                <c:pt idx="49">
                  <c:v>0.349134</c:v>
                </c:pt>
                <c:pt idx="50">
                  <c:v>0.34192999999999996</c:v>
                </c:pt>
                <c:pt idx="51">
                  <c:v>0.35431039999999997</c:v>
                </c:pt>
                <c:pt idx="52">
                  <c:v>0.3355844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2-2F46-BF05-77E7692DAF91}"/>
            </c:ext>
          </c:extLst>
        </c:ser>
        <c:ser>
          <c:idx val="1"/>
          <c:order val="1"/>
          <c:tx>
            <c:v>bc max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'Bebop PPN=64 PMI1'!$A$8:$B$280</c:f>
              <c:multiLvlStrCache>
                <c:ptCount val="5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irregular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  <c:pt idx="42">
                    <c:v>orig</c:v>
                  </c:pt>
                  <c:pt idx="43">
                    <c:v>shm</c:v>
                  </c:pt>
                  <c:pt idx="44">
                    <c:v>shm irreg</c:v>
                  </c:pt>
                  <c:pt idx="45">
                    <c:v>node-roots</c:v>
                  </c:pt>
                  <c:pt idx="46">
                    <c:v>node-roots irreg</c:v>
                  </c:pt>
                  <c:pt idx="48">
                    <c:v>orig</c:v>
                  </c:pt>
                  <c:pt idx="49">
                    <c:v>shm</c:v>
                  </c:pt>
                  <c:pt idx="50">
                    <c:v>shm irreg</c:v>
                  </c:pt>
                  <c:pt idx="51">
                    <c:v>node-roots</c:v>
                  </c:pt>
                  <c:pt idx="52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  <c:pt idx="42">
                    <c:v>128</c:v>
                  </c:pt>
                  <c:pt idx="48">
                    <c:v>256</c:v>
                  </c:pt>
                </c:lvl>
              </c:multiLvlStrCache>
            </c:multiLvlStrRef>
          </c:cat>
          <c:val>
            <c:numRef>
              <c:f>'Bebop PPN=64 PMI1'!$D$8:$D$280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3.1199999999999999E-5</c:v>
                </c:pt>
                <c:pt idx="3">
                  <c:v>0</c:v>
                </c:pt>
                <c:pt idx="4">
                  <c:v>3.3000000000000003E-5</c:v>
                </c:pt>
                <c:pt idx="6">
                  <c:v>0</c:v>
                </c:pt>
                <c:pt idx="7">
                  <c:v>0</c:v>
                </c:pt>
                <c:pt idx="8">
                  <c:v>1.6229E-2</c:v>
                </c:pt>
                <c:pt idx="9">
                  <c:v>0</c:v>
                </c:pt>
                <c:pt idx="10">
                  <c:v>1.6766800000000002E-2</c:v>
                </c:pt>
                <c:pt idx="12">
                  <c:v>0</c:v>
                </c:pt>
                <c:pt idx="13">
                  <c:v>0</c:v>
                </c:pt>
                <c:pt idx="14">
                  <c:v>1.8589799999999997E-2</c:v>
                </c:pt>
                <c:pt idx="15">
                  <c:v>0</c:v>
                </c:pt>
                <c:pt idx="16">
                  <c:v>2.2742999999999999E-2</c:v>
                </c:pt>
                <c:pt idx="18">
                  <c:v>0</c:v>
                </c:pt>
                <c:pt idx="19">
                  <c:v>0</c:v>
                </c:pt>
                <c:pt idx="20">
                  <c:v>2.5395000000000001E-2</c:v>
                </c:pt>
                <c:pt idx="21">
                  <c:v>0</c:v>
                </c:pt>
                <c:pt idx="22">
                  <c:v>2.4537400000000001E-2</c:v>
                </c:pt>
                <c:pt idx="24">
                  <c:v>0</c:v>
                </c:pt>
                <c:pt idx="25">
                  <c:v>0</c:v>
                </c:pt>
                <c:pt idx="26">
                  <c:v>2.9434599999999998E-2</c:v>
                </c:pt>
                <c:pt idx="27">
                  <c:v>0</c:v>
                </c:pt>
                <c:pt idx="28">
                  <c:v>3.1562199999999999E-2</c:v>
                </c:pt>
                <c:pt idx="30">
                  <c:v>0</c:v>
                </c:pt>
                <c:pt idx="31">
                  <c:v>0</c:v>
                </c:pt>
                <c:pt idx="32">
                  <c:v>4.6033999999999999E-2</c:v>
                </c:pt>
                <c:pt idx="33">
                  <c:v>0</c:v>
                </c:pt>
                <c:pt idx="34">
                  <c:v>4.6193200000000004E-2</c:v>
                </c:pt>
                <c:pt idx="36">
                  <c:v>0</c:v>
                </c:pt>
                <c:pt idx="37">
                  <c:v>0</c:v>
                </c:pt>
                <c:pt idx="38">
                  <c:v>7.0064999999999988E-2</c:v>
                </c:pt>
                <c:pt idx="39">
                  <c:v>0</c:v>
                </c:pt>
                <c:pt idx="40">
                  <c:v>6.8687200000000004E-2</c:v>
                </c:pt>
                <c:pt idx="42">
                  <c:v>0</c:v>
                </c:pt>
                <c:pt idx="43">
                  <c:v>0</c:v>
                </c:pt>
                <c:pt idx="44">
                  <c:v>0.12852199999999997</c:v>
                </c:pt>
                <c:pt idx="45">
                  <c:v>0</c:v>
                </c:pt>
                <c:pt idx="46">
                  <c:v>0.12842139999999999</c:v>
                </c:pt>
                <c:pt idx="48">
                  <c:v>0</c:v>
                </c:pt>
                <c:pt idx="49">
                  <c:v>0</c:v>
                </c:pt>
                <c:pt idx="50">
                  <c:v>0.24897040000000001</c:v>
                </c:pt>
                <c:pt idx="51">
                  <c:v>0</c:v>
                </c:pt>
                <c:pt idx="52">
                  <c:v>0.2531332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72-2F46-BF05-77E7692DAF91}"/>
            </c:ext>
          </c:extLst>
        </c:ser>
        <c:ser>
          <c:idx val="2"/>
          <c:order val="2"/>
          <c:tx>
            <c:v>bc exchange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'Bebop PPN=64 PMI1'!$A$8:$B$280</c:f>
              <c:multiLvlStrCache>
                <c:ptCount val="5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irregular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  <c:pt idx="42">
                    <c:v>orig</c:v>
                  </c:pt>
                  <c:pt idx="43">
                    <c:v>shm</c:v>
                  </c:pt>
                  <c:pt idx="44">
                    <c:v>shm irreg</c:v>
                  </c:pt>
                  <c:pt idx="45">
                    <c:v>node-roots</c:v>
                  </c:pt>
                  <c:pt idx="46">
                    <c:v>node-roots irreg</c:v>
                  </c:pt>
                  <c:pt idx="48">
                    <c:v>orig</c:v>
                  </c:pt>
                  <c:pt idx="49">
                    <c:v>shm</c:v>
                  </c:pt>
                  <c:pt idx="50">
                    <c:v>shm irreg</c:v>
                  </c:pt>
                  <c:pt idx="51">
                    <c:v>node-roots</c:v>
                  </c:pt>
                  <c:pt idx="52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  <c:pt idx="42">
                    <c:v>128</c:v>
                  </c:pt>
                  <c:pt idx="48">
                    <c:v>256</c:v>
                  </c:pt>
                </c:lvl>
              </c:multiLvlStrCache>
            </c:multiLvlStrRef>
          </c:cat>
          <c:val>
            <c:numRef>
              <c:f>'Bebop PPN=64 PMI1'!$E$8:$E$280</c:f>
              <c:numCache>
                <c:formatCode>General</c:formatCode>
                <c:ptCount val="53"/>
                <c:pt idx="0">
                  <c:v>0.86464599999999991</c:v>
                </c:pt>
                <c:pt idx="1">
                  <c:v>7.4737200000000004E-2</c:v>
                </c:pt>
                <c:pt idx="2">
                  <c:v>0.10481500000000002</c:v>
                </c:pt>
                <c:pt idx="3">
                  <c:v>1.4523400000000001E-2</c:v>
                </c:pt>
                <c:pt idx="4">
                  <c:v>1.45538E-2</c:v>
                </c:pt>
                <c:pt idx="6">
                  <c:v>1.7604908000000001</c:v>
                </c:pt>
                <c:pt idx="7">
                  <c:v>0.10052920000000001</c:v>
                </c:pt>
                <c:pt idx="8">
                  <c:v>0.11829959999999999</c:v>
                </c:pt>
                <c:pt idx="9">
                  <c:v>1.64266E-2</c:v>
                </c:pt>
                <c:pt idx="10">
                  <c:v>1.6396000000000001E-2</c:v>
                </c:pt>
                <c:pt idx="12">
                  <c:v>3.4695740000000002</c:v>
                </c:pt>
                <c:pt idx="13">
                  <c:v>0.15131</c:v>
                </c:pt>
                <c:pt idx="14">
                  <c:v>0.15185680000000001</c:v>
                </c:pt>
                <c:pt idx="15">
                  <c:v>2.1805599999999998E-2</c:v>
                </c:pt>
                <c:pt idx="16">
                  <c:v>1.7286200000000002E-2</c:v>
                </c:pt>
                <c:pt idx="18">
                  <c:v>6.7089470000000002</c:v>
                </c:pt>
                <c:pt idx="19">
                  <c:v>0.21508219999999997</c:v>
                </c:pt>
                <c:pt idx="20">
                  <c:v>0.21439819999999998</c:v>
                </c:pt>
                <c:pt idx="21">
                  <c:v>2.6298200000000001E-2</c:v>
                </c:pt>
                <c:pt idx="22">
                  <c:v>2.0354799999999999E-2</c:v>
                </c:pt>
                <c:pt idx="24">
                  <c:v>13.279051999999998</c:v>
                </c:pt>
                <c:pt idx="25">
                  <c:v>0.32823259999999999</c:v>
                </c:pt>
                <c:pt idx="26">
                  <c:v>0.32627659999999997</c:v>
                </c:pt>
                <c:pt idx="27">
                  <c:v>3.1449799999999993E-2</c:v>
                </c:pt>
                <c:pt idx="28">
                  <c:v>2.8064200000000001E-2</c:v>
                </c:pt>
                <c:pt idx="30">
                  <c:v>26.452661200000001</c:v>
                </c:pt>
                <c:pt idx="31">
                  <c:v>0.56521699999999997</c:v>
                </c:pt>
                <c:pt idx="32">
                  <c:v>0.55541960000000001</c:v>
                </c:pt>
                <c:pt idx="33">
                  <c:v>4.7057400000000006E-2</c:v>
                </c:pt>
                <c:pt idx="34">
                  <c:v>4.5586600000000005E-2</c:v>
                </c:pt>
                <c:pt idx="36">
                  <c:v>52.157150200000004</c:v>
                </c:pt>
                <c:pt idx="37">
                  <c:v>1.0816447999999999</c:v>
                </c:pt>
                <c:pt idx="38">
                  <c:v>1.0841529999999999</c:v>
                </c:pt>
                <c:pt idx="39">
                  <c:v>5.6617399999999998E-2</c:v>
                </c:pt>
                <c:pt idx="40">
                  <c:v>5.7345E-2</c:v>
                </c:pt>
                <c:pt idx="42">
                  <c:v>105.328247</c:v>
                </c:pt>
                <c:pt idx="43">
                  <c:v>2.3863082000000002</c:v>
                </c:pt>
                <c:pt idx="44">
                  <c:v>2.4175696000000002</c:v>
                </c:pt>
                <c:pt idx="45">
                  <c:v>9.853640000000001E-2</c:v>
                </c:pt>
                <c:pt idx="46">
                  <c:v>9.7464599999999998E-2</c:v>
                </c:pt>
                <c:pt idx="48">
                  <c:v>211.24659360000001</c:v>
                </c:pt>
                <c:pt idx="49">
                  <c:v>6.1102913999999995</c:v>
                </c:pt>
                <c:pt idx="50">
                  <c:v>6.1745704000000003</c:v>
                </c:pt>
                <c:pt idx="51">
                  <c:v>0.18523440000000002</c:v>
                </c:pt>
                <c:pt idx="52">
                  <c:v>0.18112780000000001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72-2F46-BF05-77E7692DAF91}"/>
            </c:ext>
          </c:extLst>
        </c:ser>
        <c:ser>
          <c:idx val="3"/>
          <c:order val="3"/>
          <c:tx>
            <c:v>allgather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'Bebop PPN=64 PMI1'!$A$8:$B$280</c:f>
              <c:multiLvlStrCache>
                <c:ptCount val="5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irregular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  <c:pt idx="42">
                    <c:v>orig</c:v>
                  </c:pt>
                  <c:pt idx="43">
                    <c:v>shm</c:v>
                  </c:pt>
                  <c:pt idx="44">
                    <c:v>shm irreg</c:v>
                  </c:pt>
                  <c:pt idx="45">
                    <c:v>node-roots</c:v>
                  </c:pt>
                  <c:pt idx="46">
                    <c:v>node-roots irreg</c:v>
                  </c:pt>
                  <c:pt idx="48">
                    <c:v>orig</c:v>
                  </c:pt>
                  <c:pt idx="49">
                    <c:v>shm</c:v>
                  </c:pt>
                  <c:pt idx="50">
                    <c:v>shm irreg</c:v>
                  </c:pt>
                  <c:pt idx="51">
                    <c:v>node-roots</c:v>
                  </c:pt>
                  <c:pt idx="52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  <c:pt idx="42">
                    <c:v>128</c:v>
                  </c:pt>
                  <c:pt idx="48">
                    <c:v>256</c:v>
                  </c:pt>
                </c:lvl>
              </c:multiLvlStrCache>
            </c:multiLvlStrRef>
          </c:cat>
          <c:val>
            <c:numRef>
              <c:f>'Bebop PPN=64 PMI1'!$F$8:$F$280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7.5705999999999994E-3</c:v>
                </c:pt>
                <c:pt idx="4">
                  <c:v>1.5387199999999998E-2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6.0036999999999993E-2</c:v>
                </c:pt>
                <c:pt idx="10">
                  <c:v>2.7127600000000002E-2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6.4466400000000007E-2</c:v>
                </c:pt>
                <c:pt idx="16">
                  <c:v>5.4753200000000002E-2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5.3688800000000002E-2</c:v>
                </c:pt>
                <c:pt idx="22">
                  <c:v>8.5734599999999994E-2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0.13819919999999999</c:v>
                </c:pt>
                <c:pt idx="28">
                  <c:v>0.11500760000000002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0.1988366</c:v>
                </c:pt>
                <c:pt idx="34">
                  <c:v>0.16951300000000002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0.2390796</c:v>
                </c:pt>
                <c:pt idx="40">
                  <c:v>0.32414299999999996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0.55855100000000002</c:v>
                </c:pt>
                <c:pt idx="46">
                  <c:v>0.41038839999999999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1.1805436</c:v>
                </c:pt>
                <c:pt idx="52">
                  <c:v>1.1404821999999999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72-2F46-BF05-77E7692DA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2843888"/>
        <c:axId val="1322458848"/>
      </c:barChart>
      <c:catAx>
        <c:axId val="132284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 (ppn=64)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458848"/>
        <c:crosses val="autoZero"/>
        <c:auto val="1"/>
        <c:lblAlgn val="ctr"/>
        <c:lblOffset val="100"/>
        <c:tickLblSkip val="1"/>
        <c:noMultiLvlLbl val="0"/>
      </c:catAx>
      <c:valAx>
        <c:axId val="132245884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84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7775820785559691E-2"/>
          <c:y val="0.15"/>
          <c:w val="0.28789853570935209"/>
          <c:h val="0.16642825896762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6614288345535759E-2"/>
          <c:y val="3.3589676290463701E-2"/>
          <c:w val="0.88730384030943499"/>
          <c:h val="0.463683508311461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'Bebop Nodes=256 PMI1'!$C$1</c:f>
              <c:strCache>
                <c:ptCount val="1"/>
                <c:pt idx="0">
                  <c:v>shm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'Bebop Nodes=256 PMI1'!$A$2:$B$223</c:f>
              <c:multiLvlStrCache>
                <c:ptCount val="41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</c:lvl>
              </c:multiLvlStrCache>
            </c:multiLvlStrRef>
          </c:cat>
          <c:val>
            <c:numRef>
              <c:f>'Bebop Nodes=256 PMI1'!$C$2:$C$223</c:f>
              <c:numCache>
                <c:formatCode>General</c:formatCode>
                <c:ptCount val="41"/>
                <c:pt idx="0">
                  <c:v>0</c:v>
                </c:pt>
                <c:pt idx="1">
                  <c:v>5.0050200000000003E-2</c:v>
                </c:pt>
                <c:pt idx="2">
                  <c:v>5.1200800000000005E-2</c:v>
                </c:pt>
                <c:pt idx="3">
                  <c:v>4.9927800000000001E-2</c:v>
                </c:pt>
                <c:pt idx="4">
                  <c:v>5.1309599999999997E-2</c:v>
                </c:pt>
                <c:pt idx="6">
                  <c:v>0</c:v>
                </c:pt>
                <c:pt idx="7">
                  <c:v>0.12347440000000001</c:v>
                </c:pt>
                <c:pt idx="8">
                  <c:v>0.1216204</c:v>
                </c:pt>
                <c:pt idx="9">
                  <c:v>0.1228178</c:v>
                </c:pt>
                <c:pt idx="10">
                  <c:v>0.12601979999999999</c:v>
                </c:pt>
                <c:pt idx="12">
                  <c:v>0</c:v>
                </c:pt>
                <c:pt idx="13">
                  <c:v>0.12076719999999999</c:v>
                </c:pt>
                <c:pt idx="14">
                  <c:v>0.12404319999999999</c:v>
                </c:pt>
                <c:pt idx="15">
                  <c:v>0.11943060000000001</c:v>
                </c:pt>
                <c:pt idx="16">
                  <c:v>0.12237000000000001</c:v>
                </c:pt>
                <c:pt idx="18">
                  <c:v>0</c:v>
                </c:pt>
                <c:pt idx="19">
                  <c:v>0.1249574</c:v>
                </c:pt>
                <c:pt idx="20">
                  <c:v>0.12354639999999999</c:v>
                </c:pt>
                <c:pt idx="21">
                  <c:v>0.12535180000000001</c:v>
                </c:pt>
                <c:pt idx="22">
                  <c:v>0.125004</c:v>
                </c:pt>
                <c:pt idx="24">
                  <c:v>0</c:v>
                </c:pt>
                <c:pt idx="25">
                  <c:v>0.14069480000000001</c:v>
                </c:pt>
                <c:pt idx="26">
                  <c:v>0.13692199999999999</c:v>
                </c:pt>
                <c:pt idx="27">
                  <c:v>0.1266216</c:v>
                </c:pt>
                <c:pt idx="28">
                  <c:v>0.14618060000000002</c:v>
                </c:pt>
                <c:pt idx="30">
                  <c:v>0</c:v>
                </c:pt>
                <c:pt idx="31">
                  <c:v>0.22434539999999997</c:v>
                </c:pt>
                <c:pt idx="32">
                  <c:v>0.22476480000000004</c:v>
                </c:pt>
                <c:pt idx="33">
                  <c:v>0.19946639999999999</c:v>
                </c:pt>
                <c:pt idx="34">
                  <c:v>0.23453339999999998</c:v>
                </c:pt>
                <c:pt idx="36">
                  <c:v>0</c:v>
                </c:pt>
                <c:pt idx="37">
                  <c:v>0.349134</c:v>
                </c:pt>
                <c:pt idx="38">
                  <c:v>0.34192999999999996</c:v>
                </c:pt>
                <c:pt idx="39">
                  <c:v>0.35431039999999997</c:v>
                </c:pt>
                <c:pt idx="40">
                  <c:v>0.3355844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5-154D-8F7E-5694255D33FF}"/>
            </c:ext>
          </c:extLst>
        </c:ser>
        <c:ser>
          <c:idx val="1"/>
          <c:order val="1"/>
          <c:tx>
            <c:strRef>
              <c:f>'Bebop Nodes=256 PMI1'!$D$1</c:f>
              <c:strCache>
                <c:ptCount val="1"/>
                <c:pt idx="0">
                  <c:v>bc 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'Bebop Nodes=256 PMI1'!$A$2:$B$223</c:f>
              <c:multiLvlStrCache>
                <c:ptCount val="41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</c:lvl>
              </c:multiLvlStrCache>
            </c:multiLvlStrRef>
          </c:cat>
          <c:val>
            <c:numRef>
              <c:f>'Bebop Nodes=256 PMI1'!$D$2:$D$223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0.17378200000000002</c:v>
                </c:pt>
                <c:pt idx="3">
                  <c:v>0</c:v>
                </c:pt>
                <c:pt idx="4">
                  <c:v>0.17602040000000002</c:v>
                </c:pt>
                <c:pt idx="6">
                  <c:v>0</c:v>
                </c:pt>
                <c:pt idx="7">
                  <c:v>0</c:v>
                </c:pt>
                <c:pt idx="8">
                  <c:v>0.18072859999999999</c:v>
                </c:pt>
                <c:pt idx="9">
                  <c:v>0</c:v>
                </c:pt>
                <c:pt idx="10">
                  <c:v>0.178866</c:v>
                </c:pt>
                <c:pt idx="12">
                  <c:v>0</c:v>
                </c:pt>
                <c:pt idx="13">
                  <c:v>0</c:v>
                </c:pt>
                <c:pt idx="14">
                  <c:v>0.17864160000000001</c:v>
                </c:pt>
                <c:pt idx="15">
                  <c:v>0</c:v>
                </c:pt>
                <c:pt idx="16">
                  <c:v>0.18226179999999997</c:v>
                </c:pt>
                <c:pt idx="18">
                  <c:v>0</c:v>
                </c:pt>
                <c:pt idx="19">
                  <c:v>0</c:v>
                </c:pt>
                <c:pt idx="20">
                  <c:v>0.1869758</c:v>
                </c:pt>
                <c:pt idx="21">
                  <c:v>0</c:v>
                </c:pt>
                <c:pt idx="22">
                  <c:v>0.18818780000000002</c:v>
                </c:pt>
                <c:pt idx="24">
                  <c:v>0</c:v>
                </c:pt>
                <c:pt idx="25">
                  <c:v>0</c:v>
                </c:pt>
                <c:pt idx="26">
                  <c:v>0.191636</c:v>
                </c:pt>
                <c:pt idx="27">
                  <c:v>0</c:v>
                </c:pt>
                <c:pt idx="28">
                  <c:v>0.19374580000000002</c:v>
                </c:pt>
                <c:pt idx="30">
                  <c:v>0</c:v>
                </c:pt>
                <c:pt idx="31">
                  <c:v>0</c:v>
                </c:pt>
                <c:pt idx="32">
                  <c:v>0.1976832</c:v>
                </c:pt>
                <c:pt idx="33">
                  <c:v>0</c:v>
                </c:pt>
                <c:pt idx="34">
                  <c:v>0.19769539999999999</c:v>
                </c:pt>
                <c:pt idx="36">
                  <c:v>0</c:v>
                </c:pt>
                <c:pt idx="37">
                  <c:v>0</c:v>
                </c:pt>
                <c:pt idx="38">
                  <c:v>0.24897040000000001</c:v>
                </c:pt>
                <c:pt idx="39">
                  <c:v>0</c:v>
                </c:pt>
                <c:pt idx="40">
                  <c:v>0.2531332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05-154D-8F7E-5694255D33FF}"/>
            </c:ext>
          </c:extLst>
        </c:ser>
        <c:ser>
          <c:idx val="2"/>
          <c:order val="2"/>
          <c:tx>
            <c:strRef>
              <c:f>'Bebop Nodes=256 PMI1'!$E$1</c:f>
              <c:strCache>
                <c:ptCount val="1"/>
                <c:pt idx="0">
                  <c:v>bc exchange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'Bebop Nodes=256 PMI1'!$A$2:$B$223</c:f>
              <c:multiLvlStrCache>
                <c:ptCount val="41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</c:lvl>
              </c:multiLvlStrCache>
            </c:multiLvlStrRef>
          </c:cat>
          <c:val>
            <c:numRef>
              <c:f>'Bebop Nodes=256 PMI1'!$E$2:$E$223</c:f>
              <c:numCache>
                <c:formatCode>General</c:formatCode>
                <c:ptCount val="41"/>
                <c:pt idx="0">
                  <c:v>0.1754754</c:v>
                </c:pt>
                <c:pt idx="1">
                  <c:v>0.19088379999999999</c:v>
                </c:pt>
                <c:pt idx="2">
                  <c:v>0.17728939999999999</c:v>
                </c:pt>
                <c:pt idx="3">
                  <c:v>0.18597840000000002</c:v>
                </c:pt>
                <c:pt idx="4">
                  <c:v>0.17588580000000001</c:v>
                </c:pt>
                <c:pt idx="6">
                  <c:v>0.34694879999999995</c:v>
                </c:pt>
                <c:pt idx="7">
                  <c:v>0.24916100000000002</c:v>
                </c:pt>
                <c:pt idx="8">
                  <c:v>0.2411838</c:v>
                </c:pt>
                <c:pt idx="9">
                  <c:v>0.1754984</c:v>
                </c:pt>
                <c:pt idx="10">
                  <c:v>0.16525700000000001</c:v>
                </c:pt>
                <c:pt idx="12">
                  <c:v>0.91121179999999991</c:v>
                </c:pt>
                <c:pt idx="13">
                  <c:v>0.40095479999999994</c:v>
                </c:pt>
                <c:pt idx="14">
                  <c:v>0.38472600000000001</c:v>
                </c:pt>
                <c:pt idx="15">
                  <c:v>0.17441020000000002</c:v>
                </c:pt>
                <c:pt idx="16">
                  <c:v>0.17115339999999998</c:v>
                </c:pt>
                <c:pt idx="18">
                  <c:v>3.1614224000000002</c:v>
                </c:pt>
                <c:pt idx="19">
                  <c:v>0.68778459999999997</c:v>
                </c:pt>
                <c:pt idx="20">
                  <c:v>0.6668598</c:v>
                </c:pt>
                <c:pt idx="21">
                  <c:v>0.17623539999999999</c:v>
                </c:pt>
                <c:pt idx="22">
                  <c:v>0.16526000000000002</c:v>
                </c:pt>
                <c:pt idx="24">
                  <c:v>12.452321999999999</c:v>
                </c:pt>
                <c:pt idx="25">
                  <c:v>1.3723366000000001</c:v>
                </c:pt>
                <c:pt idx="26">
                  <c:v>1.3810838000000001</c:v>
                </c:pt>
                <c:pt idx="27">
                  <c:v>0.1762156</c:v>
                </c:pt>
                <c:pt idx="28">
                  <c:v>0.1656918</c:v>
                </c:pt>
                <c:pt idx="30">
                  <c:v>50.909367400000008</c:v>
                </c:pt>
                <c:pt idx="31">
                  <c:v>2.9497893999999998</c:v>
                </c:pt>
                <c:pt idx="32">
                  <c:v>2.9456959999999999</c:v>
                </c:pt>
                <c:pt idx="33">
                  <c:v>0.1809018</c:v>
                </c:pt>
                <c:pt idx="34">
                  <c:v>0.16647899999999999</c:v>
                </c:pt>
                <c:pt idx="36">
                  <c:v>211.24659360000001</c:v>
                </c:pt>
                <c:pt idx="37">
                  <c:v>6.1102913999999995</c:v>
                </c:pt>
                <c:pt idx="38">
                  <c:v>6.1745704000000003</c:v>
                </c:pt>
                <c:pt idx="39">
                  <c:v>0.18523440000000002</c:v>
                </c:pt>
                <c:pt idx="40">
                  <c:v>0.18112780000000001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05-154D-8F7E-5694255D33FF}"/>
            </c:ext>
          </c:extLst>
        </c:ser>
        <c:ser>
          <c:idx val="3"/>
          <c:order val="3"/>
          <c:tx>
            <c:strRef>
              <c:f>'Bebop Nodes=256 PMI1'!$F$1</c:f>
              <c:strCache>
                <c:ptCount val="1"/>
                <c:pt idx="0">
                  <c:v>allgather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'Bebop Nodes=256 PMI1'!$A$2:$B$223</c:f>
              <c:multiLvlStrCache>
                <c:ptCount val="41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  <c:pt idx="24">
                    <c:v>orig</c:v>
                  </c:pt>
                  <c:pt idx="25">
                    <c:v>shm</c:v>
                  </c:pt>
                  <c:pt idx="26">
                    <c:v>shm irreg</c:v>
                  </c:pt>
                  <c:pt idx="27">
                    <c:v>node-roots</c:v>
                  </c:pt>
                  <c:pt idx="28">
                    <c:v>node-roots irreg</c:v>
                  </c:pt>
                  <c:pt idx="30">
                    <c:v>orig</c:v>
                  </c:pt>
                  <c:pt idx="31">
                    <c:v>shm</c:v>
                  </c:pt>
                  <c:pt idx="32">
                    <c:v>shm irreg</c:v>
                  </c:pt>
                  <c:pt idx="33">
                    <c:v>node-roots</c:v>
                  </c:pt>
                  <c:pt idx="34">
                    <c:v>node-roots irreg</c:v>
                  </c:pt>
                  <c:pt idx="36">
                    <c:v>orig</c:v>
                  </c:pt>
                  <c:pt idx="37">
                    <c:v>shm</c:v>
                  </c:pt>
                  <c:pt idx="38">
                    <c:v>shm irreg</c:v>
                  </c:pt>
                  <c:pt idx="39">
                    <c:v>node-roots</c:v>
                  </c:pt>
                  <c:pt idx="40">
                    <c:v>node-roots irreg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4</c:v>
                  </c:pt>
                  <c:pt idx="18">
                    <c:v>8</c:v>
                  </c:pt>
                  <c:pt idx="24">
                    <c:v>16</c:v>
                  </c:pt>
                  <c:pt idx="30">
                    <c:v>32</c:v>
                  </c:pt>
                  <c:pt idx="36">
                    <c:v>64</c:v>
                  </c:pt>
                </c:lvl>
              </c:multiLvlStrCache>
            </c:multiLvlStrRef>
          </c:cat>
          <c:val>
            <c:numRef>
              <c:f>'Bebop Nodes=256 PMI1'!$F$2:$F$223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1.026E-4</c:v>
                </c:pt>
                <c:pt idx="4">
                  <c:v>9.8200000000000002E-5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1.9279999999999999E-2</c:v>
                </c:pt>
                <c:pt idx="10">
                  <c:v>2.5772E-3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0.11691420000000001</c:v>
                </c:pt>
                <c:pt idx="16">
                  <c:v>4.4221400000000001E-2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7.6438000000000006E-2</c:v>
                </c:pt>
                <c:pt idx="22">
                  <c:v>0.12446500000000001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0.26944200000000001</c:v>
                </c:pt>
                <c:pt idx="28">
                  <c:v>0.21636259999999999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0.61213640000000002</c:v>
                </c:pt>
                <c:pt idx="34">
                  <c:v>0.42905740000000003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1.1805436</c:v>
                </c:pt>
                <c:pt idx="40">
                  <c:v>1.1404821999999999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05-154D-8F7E-5694255D3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1678784"/>
        <c:axId val="911294752"/>
      </c:barChart>
      <c:catAx>
        <c:axId val="91167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Processes Per Node (256 Nodes)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294752"/>
        <c:crosses val="autoZero"/>
        <c:auto val="1"/>
        <c:lblAlgn val="ctr"/>
        <c:lblOffset val="100"/>
        <c:noMultiLvlLbl val="0"/>
      </c:catAx>
      <c:valAx>
        <c:axId val="9112947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67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514124879126953"/>
          <c:y val="0.13333333333333333"/>
          <c:w val="0.49439586499056037"/>
          <c:h val="7.0360454943132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'Theta PPN=64'!$C$1</c:f>
              <c:strCache>
                <c:ptCount val="1"/>
                <c:pt idx="0">
                  <c:v>shm setup phase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'Theta PPN=64'!$A$2:$B$124</c:f>
              <c:multiLvlStrCache>
                <c:ptCount val="2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</c:lvl>
                <c:lvl>
                  <c:pt idx="0">
                    <c:v>128</c:v>
                  </c:pt>
                  <c:pt idx="6">
                    <c:v>256</c:v>
                  </c:pt>
                  <c:pt idx="12">
                    <c:v>512</c:v>
                  </c:pt>
                  <c:pt idx="18">
                    <c:v>1024</c:v>
                  </c:pt>
                </c:lvl>
              </c:multiLvlStrCache>
            </c:multiLvlStrRef>
          </c:cat>
          <c:val>
            <c:numRef>
              <c:f>'Theta PPN=64'!$C$2:$C$124</c:f>
              <c:numCache>
                <c:formatCode>General</c:formatCode>
                <c:ptCount val="23"/>
                <c:pt idx="0">
                  <c:v>0</c:v>
                </c:pt>
                <c:pt idx="1">
                  <c:v>5.1280400000000004E-2</c:v>
                </c:pt>
                <c:pt idx="2">
                  <c:v>4.9866199999999999E-2</c:v>
                </c:pt>
                <c:pt idx="3">
                  <c:v>5.0486799999999998E-2</c:v>
                </c:pt>
                <c:pt idx="4">
                  <c:v>4.9501400000000008E-2</c:v>
                </c:pt>
                <c:pt idx="6">
                  <c:v>0</c:v>
                </c:pt>
                <c:pt idx="7">
                  <c:v>5.8292999999999998E-2</c:v>
                </c:pt>
                <c:pt idx="8">
                  <c:v>5.8235599999999998E-2</c:v>
                </c:pt>
                <c:pt idx="9">
                  <c:v>5.7427399999999997E-2</c:v>
                </c:pt>
                <c:pt idx="10">
                  <c:v>5.8653600000000007E-2</c:v>
                </c:pt>
                <c:pt idx="12">
                  <c:v>0</c:v>
                </c:pt>
                <c:pt idx="13">
                  <c:v>0.1372746</c:v>
                </c:pt>
                <c:pt idx="14">
                  <c:v>0.12985920000000001</c:v>
                </c:pt>
                <c:pt idx="15">
                  <c:v>0.12523200000000001</c:v>
                </c:pt>
                <c:pt idx="16">
                  <c:v>0.1322758</c:v>
                </c:pt>
                <c:pt idx="18">
                  <c:v>0</c:v>
                </c:pt>
                <c:pt idx="19">
                  <c:v>0.30758619999999998</c:v>
                </c:pt>
                <c:pt idx="20">
                  <c:v>0.29658299999999999</c:v>
                </c:pt>
                <c:pt idx="21">
                  <c:v>0.29217579999999999</c:v>
                </c:pt>
                <c:pt idx="22">
                  <c:v>0.28737180000000001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C9-9143-ABE1-12C7C6FF0BBC}"/>
            </c:ext>
          </c:extLst>
        </c:ser>
        <c:ser>
          <c:idx val="1"/>
          <c:order val="1"/>
          <c:tx>
            <c:strRef>
              <c:f>'Theta PPN=64'!$D$1</c:f>
              <c:strCache>
                <c:ptCount val="1"/>
                <c:pt idx="0">
                  <c:v>max phase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'Theta PPN=64'!$A$2:$B$124</c:f>
              <c:multiLvlStrCache>
                <c:ptCount val="2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</c:lvl>
                <c:lvl>
                  <c:pt idx="0">
                    <c:v>128</c:v>
                  </c:pt>
                  <c:pt idx="6">
                    <c:v>256</c:v>
                  </c:pt>
                  <c:pt idx="12">
                    <c:v>512</c:v>
                  </c:pt>
                  <c:pt idx="18">
                    <c:v>1024</c:v>
                  </c:pt>
                </c:lvl>
              </c:multiLvlStrCache>
            </c:multiLvlStrRef>
          </c:cat>
          <c:val>
            <c:numRef>
              <c:f>'Theta PPN=64'!$D$2:$D$124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5.4855799999999996E-2</c:v>
                </c:pt>
                <c:pt idx="3">
                  <c:v>0</c:v>
                </c:pt>
                <c:pt idx="4">
                  <c:v>5.8737200000000003E-2</c:v>
                </c:pt>
                <c:pt idx="6">
                  <c:v>0</c:v>
                </c:pt>
                <c:pt idx="7">
                  <c:v>0</c:v>
                </c:pt>
                <c:pt idx="8">
                  <c:v>7.656460000000001E-2</c:v>
                </c:pt>
                <c:pt idx="9">
                  <c:v>0</c:v>
                </c:pt>
                <c:pt idx="10">
                  <c:v>7.1004800000000007E-2</c:v>
                </c:pt>
                <c:pt idx="12">
                  <c:v>0</c:v>
                </c:pt>
                <c:pt idx="13">
                  <c:v>0</c:v>
                </c:pt>
                <c:pt idx="14">
                  <c:v>9.3896000000000007E-2</c:v>
                </c:pt>
                <c:pt idx="15">
                  <c:v>0</c:v>
                </c:pt>
                <c:pt idx="16">
                  <c:v>9.0385200000000013E-2</c:v>
                </c:pt>
                <c:pt idx="18">
                  <c:v>0</c:v>
                </c:pt>
                <c:pt idx="19">
                  <c:v>0</c:v>
                </c:pt>
                <c:pt idx="20">
                  <c:v>0.14693700000000001</c:v>
                </c:pt>
                <c:pt idx="21">
                  <c:v>0</c:v>
                </c:pt>
                <c:pt idx="22">
                  <c:v>0.14761039999999997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C9-9143-ABE1-12C7C6FF0BBC}"/>
            </c:ext>
          </c:extLst>
        </c:ser>
        <c:ser>
          <c:idx val="2"/>
          <c:order val="2"/>
          <c:tx>
            <c:strRef>
              <c:f>'Theta PPN=64'!$E$1</c:f>
              <c:strCache>
                <c:ptCount val="1"/>
                <c:pt idx="0">
                  <c:v>PMI bc exchange phase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'Theta PPN=64'!$A$2:$B$124</c:f>
              <c:multiLvlStrCache>
                <c:ptCount val="2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</c:lvl>
                <c:lvl>
                  <c:pt idx="0">
                    <c:v>128</c:v>
                  </c:pt>
                  <c:pt idx="6">
                    <c:v>256</c:v>
                  </c:pt>
                  <c:pt idx="12">
                    <c:v>512</c:v>
                  </c:pt>
                  <c:pt idx="18">
                    <c:v>1024</c:v>
                  </c:pt>
                </c:lvl>
              </c:multiLvlStrCache>
            </c:multiLvlStrRef>
          </c:cat>
          <c:val>
            <c:numRef>
              <c:f>'Theta PPN=64'!$E$2:$E$124</c:f>
              <c:numCache>
                <c:formatCode>General</c:formatCode>
                <c:ptCount val="23"/>
                <c:pt idx="0">
                  <c:v>2.2374876000000006</c:v>
                </c:pt>
                <c:pt idx="1">
                  <c:v>0.25148760000000003</c:v>
                </c:pt>
                <c:pt idx="2">
                  <c:v>0.20818320000000004</c:v>
                </c:pt>
                <c:pt idx="3">
                  <c:v>5.7613400000000002E-2</c:v>
                </c:pt>
                <c:pt idx="4">
                  <c:v>1.18602E-2</c:v>
                </c:pt>
                <c:pt idx="6">
                  <c:v>20.655610799999998</c:v>
                </c:pt>
                <c:pt idx="7">
                  <c:v>0.82202219999999993</c:v>
                </c:pt>
                <c:pt idx="8">
                  <c:v>0.77594359999999996</c:v>
                </c:pt>
                <c:pt idx="9">
                  <c:v>6.2046800000000013E-2</c:v>
                </c:pt>
                <c:pt idx="10">
                  <c:v>1.6845000000000002E-2</c:v>
                </c:pt>
                <c:pt idx="12">
                  <c:v>102.98652580000001</c:v>
                </c:pt>
                <c:pt idx="13">
                  <c:v>3.055256</c:v>
                </c:pt>
                <c:pt idx="14">
                  <c:v>3.0399515999999998</c:v>
                </c:pt>
                <c:pt idx="15">
                  <c:v>9.2646199999999998E-2</c:v>
                </c:pt>
                <c:pt idx="16">
                  <c:v>3.0585400000000002E-2</c:v>
                </c:pt>
                <c:pt idx="18">
                  <c:v>421.84770020000008</c:v>
                </c:pt>
                <c:pt idx="19">
                  <c:v>12.019081400000001</c:v>
                </c:pt>
                <c:pt idx="20">
                  <c:v>12.199313200000001</c:v>
                </c:pt>
                <c:pt idx="21">
                  <c:v>0.13084699999999999</c:v>
                </c:pt>
                <c:pt idx="22">
                  <c:v>6.2373399999999989E-2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C9-9143-ABE1-12C7C6FF0BBC}"/>
            </c:ext>
          </c:extLst>
        </c:ser>
        <c:ser>
          <c:idx val="3"/>
          <c:order val="3"/>
          <c:tx>
            <c:strRef>
              <c:f>'Theta PPN=64'!$F$1</c:f>
              <c:strCache>
                <c:ptCount val="1"/>
                <c:pt idx="0">
                  <c:v>allgather phase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'Theta PPN=64'!$A$2:$B$124</c:f>
              <c:multiLvlStrCache>
                <c:ptCount val="23"/>
                <c:lvl>
                  <c:pt idx="0">
                    <c:v>orig</c:v>
                  </c:pt>
                  <c:pt idx="1">
                    <c:v>shm</c:v>
                  </c:pt>
                  <c:pt idx="2">
                    <c:v>shm irreg</c:v>
                  </c:pt>
                  <c:pt idx="3">
                    <c:v>node-roots</c:v>
                  </c:pt>
                  <c:pt idx="4">
                    <c:v>node-roots irreg</c:v>
                  </c:pt>
                  <c:pt idx="6">
                    <c:v>orig</c:v>
                  </c:pt>
                  <c:pt idx="7">
                    <c:v>shm</c:v>
                  </c:pt>
                  <c:pt idx="8">
                    <c:v>shm irreg</c:v>
                  </c:pt>
                  <c:pt idx="9">
                    <c:v>node-roots</c:v>
                  </c:pt>
                  <c:pt idx="10">
                    <c:v>node-roots irreg</c:v>
                  </c:pt>
                  <c:pt idx="12">
                    <c:v>orig</c:v>
                  </c:pt>
                  <c:pt idx="13">
                    <c:v>shm</c:v>
                  </c:pt>
                  <c:pt idx="14">
                    <c:v>shm irreg</c:v>
                  </c:pt>
                  <c:pt idx="15">
                    <c:v>node-roots</c:v>
                  </c:pt>
                  <c:pt idx="16">
                    <c:v>node-roots irreg</c:v>
                  </c:pt>
                  <c:pt idx="18">
                    <c:v>orig</c:v>
                  </c:pt>
                  <c:pt idx="19">
                    <c:v>shm</c:v>
                  </c:pt>
                  <c:pt idx="20">
                    <c:v>shm irreg</c:v>
                  </c:pt>
                  <c:pt idx="21">
                    <c:v>node-roots</c:v>
                  </c:pt>
                  <c:pt idx="22">
                    <c:v>node-roots irreg</c:v>
                  </c:pt>
                </c:lvl>
                <c:lvl>
                  <c:pt idx="0">
                    <c:v>128</c:v>
                  </c:pt>
                  <c:pt idx="6">
                    <c:v>256</c:v>
                  </c:pt>
                  <c:pt idx="12">
                    <c:v>512</c:v>
                  </c:pt>
                  <c:pt idx="18">
                    <c:v>1024</c:v>
                  </c:pt>
                </c:lvl>
              </c:multiLvlStrCache>
            </c:multiLvlStrRef>
          </c:cat>
          <c:val>
            <c:numRef>
              <c:f>'Theta PPN=64'!$F$2:$F$124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0.12585260000000001</c:v>
                </c:pt>
                <c:pt idx="4">
                  <c:v>0.12584939999999997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0.32700319999999999</c:v>
                </c:pt>
                <c:pt idx="10">
                  <c:v>0.31679000000000002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0.83508060000000006</c:v>
                </c:pt>
                <c:pt idx="16">
                  <c:v>0.82782719999999999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2.2299332000000001</c:v>
                </c:pt>
                <c:pt idx="22">
                  <c:v>2.3401648000000002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C9-9143-ABE1-12C7C6FF0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6044496"/>
        <c:axId val="2127011760"/>
      </c:barChart>
      <c:catAx>
        <c:axId val="208604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011760"/>
        <c:crosses val="autoZero"/>
        <c:auto val="1"/>
        <c:lblAlgn val="ctr"/>
        <c:lblOffset val="100"/>
        <c:noMultiLvlLbl val="0"/>
      </c:catAx>
      <c:valAx>
        <c:axId val="2127011760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04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0.44516</cdr:x>
      <cdr:y>0.09444</cdr:y>
    </cdr:from>
    <cdr:to>
      <cdr:x>0.54386</cdr:x>
      <cdr:y>0.15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92941B1-3C93-B741-8E23-436E5B5B4FF8}"/>
            </a:ext>
          </a:extLst>
        </cdr:cNvPr>
        <cdr:cNvSpPr txBox="1"/>
      </cdr:nvSpPr>
      <cdr:spPr>
        <a:xfrm xmlns:a="http://schemas.openxmlformats.org/drawingml/2006/main">
          <a:off x="3867016" y="431780"/>
          <a:ext cx="857384" cy="2540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13.279052</a:t>
          </a:r>
        </a:p>
      </cdr:txBody>
    </cdr:sp>
  </cdr:relSizeAnchor>
  <cdr:relSizeAnchor xmlns:cdr="http://schemas.openxmlformats.org/drawingml/2006/chartDrawing">
    <cdr:from>
      <cdr:x>0.55097</cdr:x>
      <cdr:y>0.09444</cdr:y>
    </cdr:from>
    <cdr:to>
      <cdr:x>0.65789</cdr:x>
      <cdr:y>0.13333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27E8B552-3D56-124A-83C6-0117968B6D00}"/>
            </a:ext>
          </a:extLst>
        </cdr:cNvPr>
        <cdr:cNvSpPr txBox="1"/>
      </cdr:nvSpPr>
      <cdr:spPr>
        <a:xfrm xmlns:a="http://schemas.openxmlformats.org/drawingml/2006/main">
          <a:off x="4786166" y="431780"/>
          <a:ext cx="928834" cy="177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26.4526612	</a:t>
          </a:r>
        </a:p>
      </cdr:txBody>
    </cdr:sp>
  </cdr:relSizeAnchor>
  <cdr:relSizeAnchor xmlns:cdr="http://schemas.openxmlformats.org/drawingml/2006/chartDrawing">
    <cdr:from>
      <cdr:x>0.65161</cdr:x>
      <cdr:y>0.09444</cdr:y>
    </cdr:from>
    <cdr:to>
      <cdr:x>0.75439</cdr:x>
      <cdr:y>0.13333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8028803E-B8A6-8A40-8B90-3A6A81F4F026}"/>
            </a:ext>
          </a:extLst>
        </cdr:cNvPr>
        <cdr:cNvSpPr txBox="1"/>
      </cdr:nvSpPr>
      <cdr:spPr>
        <a:xfrm xmlns:a="http://schemas.openxmlformats.org/drawingml/2006/main">
          <a:off x="5660406" y="431780"/>
          <a:ext cx="892794" cy="177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52.1571502	</a:t>
          </a:r>
        </a:p>
      </cdr:txBody>
    </cdr:sp>
  </cdr:relSizeAnchor>
  <cdr:relSizeAnchor xmlns:cdr="http://schemas.openxmlformats.org/drawingml/2006/chartDrawing">
    <cdr:from>
      <cdr:x>0.75355</cdr:x>
      <cdr:y>0.09444</cdr:y>
    </cdr:from>
    <cdr:to>
      <cdr:x>0.85965</cdr:x>
      <cdr:y>0.13333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A93017E3-546B-7743-AEB1-095D40E72C6D}"/>
            </a:ext>
          </a:extLst>
        </cdr:cNvPr>
        <cdr:cNvSpPr txBox="1"/>
      </cdr:nvSpPr>
      <cdr:spPr>
        <a:xfrm xmlns:a="http://schemas.openxmlformats.org/drawingml/2006/main">
          <a:off x="6545938" y="431780"/>
          <a:ext cx="921662" cy="177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105.328247	</a:t>
          </a:r>
        </a:p>
      </cdr:txBody>
    </cdr:sp>
  </cdr:relSizeAnchor>
  <cdr:relSizeAnchor xmlns:cdr="http://schemas.openxmlformats.org/drawingml/2006/chartDrawing">
    <cdr:from>
      <cdr:x>0.85806</cdr:x>
      <cdr:y>0.09444</cdr:y>
    </cdr:from>
    <cdr:to>
      <cdr:x>0.97368</cdr:x>
      <cdr:y>0.13333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ADB4F5C0-8EDA-FF47-9D09-03E51561B117}"/>
            </a:ext>
          </a:extLst>
        </cdr:cNvPr>
        <cdr:cNvSpPr txBox="1"/>
      </cdr:nvSpPr>
      <cdr:spPr>
        <a:xfrm xmlns:a="http://schemas.openxmlformats.org/drawingml/2006/main">
          <a:off x="7453796" y="431780"/>
          <a:ext cx="1004404" cy="177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211.2465936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0.57018</cdr:x>
      <cdr:y>0.05594</cdr:y>
    </cdr:from>
    <cdr:to>
      <cdr:x>0.67877</cdr:x>
      <cdr:y>0.09091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30B808F-3CA2-DF43-A582-87B8F3B188D1}"/>
            </a:ext>
          </a:extLst>
        </cdr:cNvPr>
        <cdr:cNvSpPr txBox="1"/>
      </cdr:nvSpPr>
      <cdr:spPr>
        <a:xfrm xmlns:a="http://schemas.openxmlformats.org/drawingml/2006/main">
          <a:off x="4953000" y="255738"/>
          <a:ext cx="943304" cy="159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12.452322</a:t>
          </a:r>
        </a:p>
      </cdr:txBody>
    </cdr:sp>
  </cdr:relSizeAnchor>
  <cdr:relSizeAnchor xmlns:cdr="http://schemas.openxmlformats.org/drawingml/2006/chartDrawing">
    <cdr:from>
      <cdr:x>0.7041</cdr:x>
      <cdr:y>0.05594</cdr:y>
    </cdr:from>
    <cdr:to>
      <cdr:x>0.8118</cdr:x>
      <cdr:y>0.09091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30B808F-3CA2-DF43-A582-87B8F3B188D1}"/>
            </a:ext>
          </a:extLst>
        </cdr:cNvPr>
        <cdr:cNvSpPr txBox="1"/>
      </cdr:nvSpPr>
      <cdr:spPr>
        <a:xfrm xmlns:a="http://schemas.openxmlformats.org/drawingml/2006/main">
          <a:off x="6116400" y="255738"/>
          <a:ext cx="935564" cy="159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50.9093674</a:t>
          </a:r>
        </a:p>
      </cdr:txBody>
    </cdr:sp>
  </cdr:relSizeAnchor>
  <cdr:relSizeAnchor xmlns:cdr="http://schemas.openxmlformats.org/drawingml/2006/chartDrawing">
    <cdr:from>
      <cdr:x>0.83015</cdr:x>
      <cdr:y>0.05578</cdr:y>
    </cdr:from>
    <cdr:to>
      <cdr:x>0.95216</cdr:x>
      <cdr:y>0.09075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030B808F-3CA2-DF43-A582-87B8F3B188D1}"/>
            </a:ext>
          </a:extLst>
        </cdr:cNvPr>
        <cdr:cNvSpPr txBox="1"/>
      </cdr:nvSpPr>
      <cdr:spPr>
        <a:xfrm xmlns:a="http://schemas.openxmlformats.org/drawingml/2006/main">
          <a:off x="7211387" y="255013"/>
          <a:ext cx="1059809" cy="159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211.2465963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0.5098</cdr:x>
      <cdr:y>0.11181</cdr:y>
    </cdr:from>
    <cdr:to>
      <cdr:x>0.62325</cdr:x>
      <cdr:y>0.15401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75E2E85-F53F-6546-A473-CFF090C36867}"/>
            </a:ext>
          </a:extLst>
        </cdr:cNvPr>
        <cdr:cNvSpPr txBox="1"/>
      </cdr:nvSpPr>
      <cdr:spPr>
        <a:xfrm xmlns:a="http://schemas.openxmlformats.org/drawingml/2006/main">
          <a:off x="4622800" y="673100"/>
          <a:ext cx="10287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102.9865258</a:t>
          </a:r>
        </a:p>
      </cdr:txBody>
    </cdr:sp>
  </cdr:relSizeAnchor>
  <cdr:relSizeAnchor xmlns:cdr="http://schemas.openxmlformats.org/drawingml/2006/chartDrawing">
    <cdr:from>
      <cdr:x>0.7493</cdr:x>
      <cdr:y>0.11814</cdr:y>
    </cdr:from>
    <cdr:to>
      <cdr:x>0.85714</cdr:x>
      <cdr:y>0.14768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491C79A-25EF-3A4F-9888-8CFE6E3F6F05}"/>
            </a:ext>
          </a:extLst>
        </cdr:cNvPr>
        <cdr:cNvSpPr txBox="1"/>
      </cdr:nvSpPr>
      <cdr:spPr>
        <a:xfrm xmlns:a="http://schemas.openxmlformats.org/drawingml/2006/main">
          <a:off x="6794500" y="711200"/>
          <a:ext cx="977900" cy="177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421.8477002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B0C5C-528F-9041-BF7E-8E99BBB2247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BE11-C356-8A42-A960-1852E18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ICCC 2018, Chengdu 12/08/2018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 ICCC 2018, Chengdu 12/08/2018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 ICCC 2018, Chengdu 12/08/2018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 ICCC 2018, Chengdu 12/08/2018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ICCC 2018, Chengdu 12/08/2018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ry.durnov@intel.com" TargetMode="External"/><Relationship Id="rId2" Type="http://schemas.openxmlformats.org/officeDocument/2006/relationships/hyperlink" Target="mailto:raffenetti@anl.gov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alaji@anl.gov" TargetMode="External"/><Relationship Id="rId4" Type="http://schemas.openxmlformats.org/officeDocument/2006/relationships/hyperlink" Target="mailto:masamichi.takagi@riken.j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nbayyapu@anl.gov" TargetMode="External"/><Relationship Id="rId2" Type="http://schemas.openxmlformats.org/officeDocument/2006/relationships/hyperlink" Target="mailto:raffenet@anl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alaji@anl.gov" TargetMode="External"/><Relationship Id="rId5" Type="http://schemas.openxmlformats.org/officeDocument/2006/relationships/hyperlink" Target="mailto:masamichi.takagi@riken.jp" TargetMode="External"/><Relationship Id="rId4" Type="http://schemas.openxmlformats.org/officeDocument/2006/relationships/hyperlink" Target="mailto:dimitry.durnov@inte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16764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Locality-Aware PMI Usage for Efficient MPI Startup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2667000" y="2895600"/>
            <a:ext cx="41148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Kenneth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Raffenetti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raffenetti@anl.gov</a:t>
            </a: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</a:rPr>
              <a:t>*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Neelima Bayyapu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nbayyapu@anl.gov</a:t>
            </a: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</a:rPr>
              <a:t>*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Dimitry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Durnov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hlinkClick r:id="rId3"/>
              </a:rPr>
              <a:t>dimitry.durnov@intel.com</a:t>
            </a: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#</a:t>
            </a:r>
            <a:endParaRPr lang="en-US" sz="1600" i="1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Masamichi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Takagi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hlinkClick r:id="rId4"/>
              </a:rPr>
              <a:t>masamichi.takagi@riken.jp</a:t>
            </a: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</a:rPr>
              <a:t>~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Pavan Balaji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hlinkClick r:id="rId5"/>
              </a:rPr>
              <a:t>balaji@anl.gov</a:t>
            </a: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</a:rPr>
              <a:t>*</a:t>
            </a:r>
          </a:p>
          <a:p>
            <a:pPr algn="ctr">
              <a:spcBef>
                <a:spcPts val="0"/>
              </a:spcBef>
            </a:pP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Mathematics and Computer Science Division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Intel Corporation</a:t>
            </a:r>
          </a:p>
          <a:p>
            <a:pPr algn="ctr">
              <a:spcBef>
                <a:spcPts val="0"/>
              </a:spcBef>
            </a:pPr>
            <a:r>
              <a:rPr lang="en-US" sz="1600" i="1" baseline="30000" dirty="0">
                <a:solidFill>
                  <a:schemeClr val="tx2">
                    <a:lumMod val="75000"/>
                  </a:schemeClr>
                </a:solidFill>
              </a:rPr>
              <a:t>~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RIKEN Center for Computational Science</a:t>
            </a:r>
          </a:p>
          <a:p>
            <a:pPr algn="ctr">
              <a:spcBef>
                <a:spcPts val="0"/>
              </a:spcBef>
            </a:pP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957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8F6A-1E49-DC4B-ADD0-8B6B093E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and Analysis (2/4)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783E4-576E-6143-B8C3-5697C3A7F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70D7C-B373-3642-B035-6BC877AD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12DFE-B978-3E48-A60B-C57E235F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914400"/>
          </a:xfrm>
        </p:spPr>
        <p:txBody>
          <a:bodyPr/>
          <a:lstStyle/>
          <a:p>
            <a:r>
              <a:rPr lang="en-US" dirty="0"/>
              <a:t>Address Exchange by Node Count on Bebop</a:t>
            </a:r>
          </a:p>
          <a:p>
            <a:pPr lvl="1"/>
            <a:r>
              <a:rPr lang="en-US" dirty="0"/>
              <a:t>Original address exchange takes on the order of minutes at scale</a:t>
            </a:r>
          </a:p>
          <a:p>
            <a:pPr lvl="1"/>
            <a:r>
              <a:rPr lang="en-US" dirty="0"/>
              <a:t>At 256 nodes (</a:t>
            </a:r>
            <a:r>
              <a:rPr lang="en-US" dirty="0" err="1"/>
              <a:t>ppn</a:t>
            </a:r>
            <a:r>
              <a:rPr lang="en-US" dirty="0"/>
              <a:t>=64), node-roots method takes less than 2 seconds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0005EEF-7660-F448-BBAC-A9DE2EE19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437827"/>
              </p:ext>
            </p:extLst>
          </p:nvPr>
        </p:nvGraphicFramePr>
        <p:xfrm>
          <a:off x="304800" y="2133600"/>
          <a:ext cx="8686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60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876B-4120-494A-A7EA-284C5CDD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Evaluation Results and Analysis (3/4)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11D02-0A9E-5847-A85E-6DB4B01D3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4E694-4F05-0044-BB1D-18B0F115A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DBE90D-3E98-A049-ADDD-8E278B10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763000" cy="1371600"/>
          </a:xfrm>
        </p:spPr>
        <p:txBody>
          <a:bodyPr/>
          <a:lstStyle/>
          <a:p>
            <a:r>
              <a:rPr lang="en-US" dirty="0"/>
              <a:t>Address Exchange by Process Count on Bebop</a:t>
            </a:r>
          </a:p>
          <a:p>
            <a:pPr lvl="1"/>
            <a:r>
              <a:rPr lang="en-US" dirty="0"/>
              <a:t>At </a:t>
            </a:r>
            <a:r>
              <a:rPr lang="en-US" dirty="0" err="1"/>
              <a:t>ppn</a:t>
            </a:r>
            <a:r>
              <a:rPr lang="en-US" dirty="0"/>
              <a:t> &lt;= 2, there is a little overhead of shared-memory</a:t>
            </a:r>
          </a:p>
          <a:p>
            <a:pPr lvl="1"/>
            <a:r>
              <a:rPr lang="en-US" dirty="0"/>
              <a:t>At </a:t>
            </a:r>
            <a:r>
              <a:rPr lang="en-US" dirty="0" err="1"/>
              <a:t>ppn</a:t>
            </a:r>
            <a:r>
              <a:rPr lang="en-US" dirty="0"/>
              <a:t> &gt; 2,  the proposed optimizations outperform the traditional method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439DD77-23E3-7A4E-87AC-2A7B5BC81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357761"/>
              </p:ext>
            </p:extLst>
          </p:nvPr>
        </p:nvGraphicFramePr>
        <p:xfrm>
          <a:off x="304800" y="1752600"/>
          <a:ext cx="8686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46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4358-6DA5-E840-9B7D-4EF286F8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and Analysis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20FB-2EED-FE49-879A-C7EAC4A5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33400"/>
          </a:xfrm>
        </p:spPr>
        <p:txBody>
          <a:bodyPr/>
          <a:lstStyle/>
          <a:p>
            <a:r>
              <a:rPr lang="en-US" dirty="0"/>
              <a:t>Address Exchange by node count on Theta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FC3E-A4AB-5D48-813B-EC88A533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5AD43-C415-524F-A44D-97BFA0AA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0D824B-8A74-1043-A196-37D334501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36750"/>
              </p:ext>
            </p:extLst>
          </p:nvPr>
        </p:nvGraphicFramePr>
        <p:xfrm>
          <a:off x="38100" y="1402080"/>
          <a:ext cx="90678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141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 ICCC 2018, Chengdu 12/08/2018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7752D-EA17-1947-A6C8-F74038353A6D}"/>
              </a:ext>
            </a:extLst>
          </p:cNvPr>
          <p:cNvSpPr txBox="1">
            <a:spLocks/>
          </p:cNvSpPr>
          <p:nvPr/>
        </p:nvSpPr>
        <p:spPr bwMode="auto">
          <a:xfrm>
            <a:off x="457200" y="1142999"/>
            <a:ext cx="80772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Efficient startup time becomes important, as HPC systems grow</a:t>
            </a:r>
          </a:p>
          <a:p>
            <a:r>
              <a:rPr lang="en-US" kern="0" dirty="0"/>
              <a:t>This work looked at the most expensive part of MPI initialization</a:t>
            </a:r>
          </a:p>
          <a:p>
            <a:pPr lvl="1"/>
            <a:r>
              <a:rPr lang="en-US" kern="0" dirty="0"/>
              <a:t>Address exchange using the Process Management Interface (PMI)</a:t>
            </a:r>
          </a:p>
          <a:p>
            <a:r>
              <a:rPr lang="en-US" kern="0" dirty="0"/>
              <a:t>Address exchange performance is improved with locality information</a:t>
            </a:r>
          </a:p>
          <a:p>
            <a:r>
              <a:rPr lang="en-US" kern="0" dirty="0"/>
              <a:t>By using shared memory, redundant work is eliminated</a:t>
            </a:r>
          </a:p>
          <a:p>
            <a:r>
              <a:rPr lang="en-US" kern="0" dirty="0"/>
              <a:t>By using MPI collective communications, we enabled the high-speed fabric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061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D6AB-737B-FF40-802D-28967C4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F649-5377-CB4F-8F4F-EC2E263F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410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P. Balaji, D. </a:t>
            </a:r>
            <a:r>
              <a:rPr lang="en-US" sz="1600" dirty="0" err="1"/>
              <a:t>Buntinas</a:t>
            </a:r>
            <a:r>
              <a:rPr lang="en-US" sz="1600" dirty="0"/>
              <a:t>, D. Goodell, W. D. </a:t>
            </a:r>
            <a:r>
              <a:rPr lang="en-US" sz="1600" dirty="0" err="1"/>
              <a:t>Gropp</a:t>
            </a:r>
            <a:r>
              <a:rPr lang="en-US" sz="1600" dirty="0"/>
              <a:t>, J. Krishna, E. L. Lusk, and R. Thakur, “</a:t>
            </a:r>
            <a:r>
              <a:rPr lang="en-US" sz="1600" dirty="0" err="1"/>
              <a:t>Pmi</a:t>
            </a:r>
            <a:r>
              <a:rPr lang="en-US" sz="1600" dirty="0"/>
              <a:t>: A scalable parallel process-management interface for extreme-scale systems,” in </a:t>
            </a:r>
            <a:r>
              <a:rPr lang="en-US" sz="1600" i="1" dirty="0"/>
              <a:t>17th </a:t>
            </a:r>
            <a:r>
              <a:rPr lang="en-US" sz="1600" i="1" dirty="0" err="1"/>
              <a:t>EuroMPI</a:t>
            </a:r>
            <a:r>
              <a:rPr lang="en-US" sz="1600" i="1" dirty="0"/>
              <a:t> Conference, Lecture Notes in Computer Science, Springer</a:t>
            </a:r>
            <a:r>
              <a:rPr lang="en-US" sz="1600" dirty="0"/>
              <a:t>, 11/2009 2009.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“MPICH,” https://</a:t>
            </a:r>
            <a:r>
              <a:rPr lang="en-US" sz="1600" dirty="0" err="1"/>
              <a:t>www.mpich.org</a:t>
            </a:r>
            <a:r>
              <a:rPr lang="en-US" sz="1600" dirty="0"/>
              <a:t>/, 2018.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“Top500,” https://www.top500.org/, 2018.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R. H. </a:t>
            </a:r>
            <a:r>
              <a:rPr lang="en-US" sz="1600" dirty="0" err="1"/>
              <a:t>Castain</a:t>
            </a:r>
            <a:r>
              <a:rPr lang="en-US" sz="1600" dirty="0"/>
              <a:t>, D. </a:t>
            </a:r>
            <a:r>
              <a:rPr lang="en-US" sz="1600" dirty="0" err="1"/>
              <a:t>Solt</a:t>
            </a:r>
            <a:r>
              <a:rPr lang="en-US" sz="1600" dirty="0"/>
              <a:t>, J. </a:t>
            </a:r>
            <a:r>
              <a:rPr lang="en-US" sz="1600" dirty="0" err="1"/>
              <a:t>Hursey</a:t>
            </a:r>
            <a:r>
              <a:rPr lang="en-US" sz="1600" dirty="0"/>
              <a:t>, and A. </a:t>
            </a:r>
            <a:r>
              <a:rPr lang="en-US" sz="1600" dirty="0" err="1"/>
              <a:t>Bouteiller</a:t>
            </a:r>
            <a:r>
              <a:rPr lang="en-US" sz="1600" dirty="0"/>
              <a:t>, “</a:t>
            </a:r>
            <a:r>
              <a:rPr lang="en-US" sz="1600" dirty="0" err="1"/>
              <a:t>Pmix</a:t>
            </a:r>
            <a:r>
              <a:rPr lang="en-US" sz="1600" dirty="0"/>
              <a:t>: Process management for </a:t>
            </a:r>
            <a:r>
              <a:rPr lang="en-US" sz="1600" dirty="0" err="1"/>
              <a:t>exascale</a:t>
            </a:r>
            <a:r>
              <a:rPr lang="en-US" sz="1600" dirty="0"/>
              <a:t> environments,” in </a:t>
            </a:r>
            <a:r>
              <a:rPr lang="en-US" sz="1600" i="1" dirty="0"/>
              <a:t>Proceedings of the 24th European MPI Users’ Group Meeting</a:t>
            </a:r>
            <a:r>
              <a:rPr lang="en-US" sz="1600" dirty="0"/>
              <a:t>, ser. </a:t>
            </a:r>
            <a:r>
              <a:rPr lang="en-US" sz="1600" dirty="0" err="1"/>
              <a:t>EuroMPI</a:t>
            </a:r>
            <a:r>
              <a:rPr lang="en-US" sz="1600" dirty="0"/>
              <a:t> ’17, 2017, pp. 14:1– 14:10.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S. Chakraborty, H. </a:t>
            </a:r>
            <a:r>
              <a:rPr lang="en-US" sz="1600" dirty="0" err="1"/>
              <a:t>Subramoni</a:t>
            </a:r>
            <a:r>
              <a:rPr lang="en-US" sz="1600" dirty="0"/>
              <a:t>, J. Perkins, A. Moody, M. Arnold, and D. Panda, “</a:t>
            </a:r>
            <a:r>
              <a:rPr lang="en-US" sz="1600" dirty="0" err="1"/>
              <a:t>Pmi</a:t>
            </a:r>
            <a:r>
              <a:rPr lang="en-US" sz="1600" dirty="0"/>
              <a:t> extensions for scalable </a:t>
            </a:r>
            <a:r>
              <a:rPr lang="en-US" sz="1600" dirty="0" err="1"/>
              <a:t>mpi</a:t>
            </a:r>
            <a:r>
              <a:rPr lang="en-US" sz="1600" dirty="0"/>
              <a:t> startup,” in </a:t>
            </a:r>
            <a:r>
              <a:rPr lang="en-US" sz="1600" i="1" dirty="0"/>
              <a:t>21st European MPI Users’ Group Meeting, </a:t>
            </a:r>
            <a:r>
              <a:rPr lang="en-US" sz="1600" i="1" dirty="0" err="1"/>
              <a:t>EuroMPI</a:t>
            </a:r>
            <a:r>
              <a:rPr lang="en-US" sz="1600" i="1" dirty="0"/>
              <a:t>/ASIA ’14, Kyoto, Japan - </a:t>
            </a:r>
            <a:r>
              <a:rPr lang="en-US" sz="1600" i="1" dirty="0" err="1"/>
              <a:t>Septem</a:t>
            </a:r>
            <a:r>
              <a:rPr lang="en-US" sz="1600" i="1" dirty="0"/>
              <a:t>- </a:t>
            </a:r>
            <a:r>
              <a:rPr lang="en-US" sz="1600" i="1" dirty="0" err="1"/>
              <a:t>ber</a:t>
            </a:r>
            <a:r>
              <a:rPr lang="en-US" sz="1600" i="1" dirty="0"/>
              <a:t> 09 - 12, 2014</a:t>
            </a:r>
            <a:r>
              <a:rPr lang="en-US" sz="1600" dirty="0"/>
              <a:t>, September 2014.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S. Chakraborty, H. </a:t>
            </a:r>
            <a:r>
              <a:rPr lang="en-US" sz="1600" dirty="0" err="1"/>
              <a:t>Subramoni</a:t>
            </a:r>
            <a:r>
              <a:rPr lang="en-US" sz="1600" dirty="0"/>
              <a:t>, A. Moody, A. Venkatesh, J. Perkins, and D. Panda, “Non-blocking </a:t>
            </a:r>
            <a:r>
              <a:rPr lang="en-US" sz="1600" dirty="0" err="1"/>
              <a:t>pmi</a:t>
            </a:r>
            <a:r>
              <a:rPr lang="en-US" sz="1600" dirty="0"/>
              <a:t> extensions for fast </a:t>
            </a:r>
            <a:r>
              <a:rPr lang="en-US" sz="1600" dirty="0" err="1"/>
              <a:t>mpi</a:t>
            </a:r>
            <a:r>
              <a:rPr lang="en-US" sz="1600" dirty="0"/>
              <a:t> startup,” in </a:t>
            </a:r>
            <a:r>
              <a:rPr lang="en-US" sz="1600" i="1" dirty="0"/>
              <a:t>Cluster, Cloud and Grid Computing (</a:t>
            </a:r>
            <a:r>
              <a:rPr lang="en-US" sz="1600" i="1" dirty="0" err="1"/>
              <a:t>CCGrid</a:t>
            </a:r>
            <a:r>
              <a:rPr lang="en-US" sz="1600" i="1" dirty="0"/>
              <a:t>), 2015 15th IEEE/ACM International Symposium on</a:t>
            </a:r>
            <a:r>
              <a:rPr lang="en-US" sz="1600" dirty="0"/>
              <a:t>, May 2015.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S. Chakraborty, H. </a:t>
            </a:r>
            <a:r>
              <a:rPr lang="en-US" sz="1600" dirty="0" err="1"/>
              <a:t>Subramoni</a:t>
            </a:r>
            <a:r>
              <a:rPr lang="en-US" sz="1600" dirty="0"/>
              <a:t>, J. L. Perkins, and D. K. Panda, “</a:t>
            </a:r>
            <a:r>
              <a:rPr lang="en-US" sz="1600" dirty="0" err="1"/>
              <a:t>Shmempmi</a:t>
            </a:r>
            <a:r>
              <a:rPr lang="en-US" sz="1600" dirty="0"/>
              <a:t> – shared memory based </a:t>
            </a:r>
            <a:r>
              <a:rPr lang="en-US" sz="1600" dirty="0" err="1"/>
              <a:t>pmi</a:t>
            </a:r>
            <a:r>
              <a:rPr lang="en-US" sz="1600" dirty="0"/>
              <a:t> for improved performance and scalability,” </a:t>
            </a:r>
            <a:r>
              <a:rPr lang="en-US" sz="1600" i="1" dirty="0"/>
              <a:t>2016 16th IEEE/ACM International Symposium on Cluster, Cloud and Grid Computing (</a:t>
            </a:r>
            <a:r>
              <a:rPr lang="en-US" sz="1600" i="1" dirty="0" err="1"/>
              <a:t>CCGrid</a:t>
            </a:r>
            <a:r>
              <a:rPr lang="en-US" sz="1600" i="1" dirty="0"/>
              <a:t>)</a:t>
            </a:r>
            <a:r>
              <a:rPr lang="en-US" sz="1600" dirty="0"/>
              <a:t>, pp. 60–69, 2016. </a:t>
            </a:r>
          </a:p>
          <a:p>
            <a:pPr marL="0" indent="0">
              <a:buNone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D5799-0AF8-C140-9FFD-9D1DA983A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ICCC 2018, Chengdu 12/08/2018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02EE5-06D0-1049-AAA1-06606988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ICCC 2018, Chengdu 12/08/2018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7752D-EA17-1947-A6C8-F74038353A6D}"/>
              </a:ext>
            </a:extLst>
          </p:cNvPr>
          <p:cNvSpPr txBox="1">
            <a:spLocks/>
          </p:cNvSpPr>
          <p:nvPr/>
        </p:nvSpPr>
        <p:spPr bwMode="auto">
          <a:xfrm>
            <a:off x="457200" y="457200"/>
            <a:ext cx="80772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6000" b="1" kern="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4800" b="1" kern="0" dirty="0">
                <a:solidFill>
                  <a:schemeClr val="tx2">
                    <a:lumMod val="50000"/>
                  </a:schemeClr>
                </a:solidFill>
              </a:rPr>
              <a:t>Please email any question to the authors: 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raffenet@anl.gov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</a:rPr>
              <a:t> or</a:t>
            </a:r>
            <a:r>
              <a:rPr lang="en-US" sz="4800" b="1" kern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nbayyapu@anl.gov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dimitry.durnov@intel.com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  <a:hlinkClick r:id="rId5"/>
              </a:rPr>
              <a:t>masamichi.takagi@riken.jp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sz="4800" b="1" kern="0" dirty="0">
                <a:solidFill>
                  <a:schemeClr val="accent1">
                    <a:lumMod val="50000"/>
                  </a:schemeClr>
                </a:solidFill>
                <a:hlinkClick r:id="rId6"/>
              </a:rPr>
              <a:t>balaji@anl.gov </a:t>
            </a:r>
            <a:endParaRPr lang="en-US" sz="48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0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AA9B-6A02-D44D-9138-5DB0A5B0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E178-4730-E444-822C-BD9C9665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Process Manager</a:t>
            </a:r>
          </a:p>
          <a:p>
            <a:pPr lvl="1"/>
            <a:r>
              <a:rPr lang="en-US" dirty="0"/>
              <a:t>Process Management Interface</a:t>
            </a:r>
          </a:p>
          <a:p>
            <a:pPr lvl="1"/>
            <a:r>
              <a:rPr lang="en-US" dirty="0"/>
              <a:t>Motivation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Simple Address Exchange</a:t>
            </a:r>
          </a:p>
          <a:p>
            <a:pPr lvl="1"/>
            <a:r>
              <a:rPr lang="en-US" dirty="0"/>
              <a:t>Shared-Memory Optimization for Address Exchange </a:t>
            </a:r>
          </a:p>
          <a:p>
            <a:pPr lvl="1"/>
            <a:r>
              <a:rPr lang="en-US" dirty="0"/>
              <a:t>MPI Collective Optimization for Address Exchange</a:t>
            </a:r>
          </a:p>
          <a:p>
            <a:r>
              <a:rPr lang="en-US" dirty="0"/>
              <a:t>Evaluation Results and Analysis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7A583-79F0-0B41-8EA9-11002198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 ICCC 2018, Chengdu 12/08/2018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7AF2C-02C2-7246-9A04-C8BF522D3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AA9B-6A02-D44D-9138-5DB0A5B0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7A583-79F0-0B41-8EA9-11002198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Kenneth </a:t>
            </a:r>
            <a:r>
              <a:rPr lang="en-US" dirty="0" err="1"/>
              <a:t>Reffenetti</a:t>
            </a:r>
            <a:r>
              <a:rPr lang="en-US" dirty="0"/>
              <a:t>                                                 ICCC 2018, Chengdu 12/08/2018: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7AF2C-02C2-7246-9A04-C8BF522D3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3CE3094-4069-C34F-A260-D8AE190B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699125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MPI is the de facto standard programming model for distributed memory systems</a:t>
            </a:r>
          </a:p>
          <a:p>
            <a:r>
              <a:rPr lang="en-US" sz="2200" dirty="0"/>
              <a:t>MPI needs to be initialized by the application</a:t>
            </a:r>
          </a:p>
          <a:p>
            <a:r>
              <a:rPr lang="en-US" sz="2200" dirty="0"/>
              <a:t>Initialization process needs to be more efficient</a:t>
            </a:r>
          </a:p>
          <a:p>
            <a:r>
              <a:rPr lang="en-US" sz="2200" dirty="0"/>
              <a:t>Initialization tasks include</a:t>
            </a:r>
          </a:p>
          <a:p>
            <a:pPr lvl="1"/>
            <a:r>
              <a:rPr lang="en-US" sz="1800" dirty="0"/>
              <a:t>Information gathering about the parallel job</a:t>
            </a:r>
          </a:p>
          <a:p>
            <a:pPr lvl="1"/>
            <a:r>
              <a:rPr lang="en-US" sz="1800" dirty="0"/>
              <a:t>Setting-up internal library state</a:t>
            </a:r>
          </a:p>
          <a:p>
            <a:pPr lvl="1"/>
            <a:r>
              <a:rPr lang="en-US" sz="1800" dirty="0"/>
              <a:t>Preparing resources</a:t>
            </a:r>
          </a:p>
          <a:p>
            <a:r>
              <a:rPr lang="en-US" sz="2200" dirty="0"/>
              <a:t>For performance, external information is exchanged “up front” during </a:t>
            </a:r>
            <a:r>
              <a:rPr lang="en-US" sz="2200" dirty="0" err="1"/>
              <a:t>MPI_Init</a:t>
            </a:r>
            <a:r>
              <a:rPr lang="en-US" sz="2200" dirty="0"/>
              <a:t> rather than during subsequent communication calls</a:t>
            </a:r>
          </a:p>
          <a:p>
            <a:r>
              <a:rPr lang="en-US" sz="2200" dirty="0"/>
              <a:t>Processes utilize the Process Management Interface (PMI) for fabric address exchange</a:t>
            </a:r>
          </a:p>
          <a:p>
            <a:r>
              <a:rPr lang="en-US" sz="2200" dirty="0"/>
              <a:t>PMI usage needs to be improved to reduce the initialization time of large-scale jobs</a:t>
            </a:r>
          </a:p>
        </p:txBody>
      </p:sp>
    </p:spTree>
    <p:extLst>
      <p:ext uri="{BB962C8B-B14F-4D97-AF65-F5344CB8AC3E}">
        <p14:creationId xmlns:p14="http://schemas.microsoft.com/office/powerpoint/2010/main" val="12816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D860-C66E-B84A-8D60-B007AC54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8A90-3DCB-024C-BB25-AB70359A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3657600"/>
          </a:xfrm>
        </p:spPr>
        <p:txBody>
          <a:bodyPr/>
          <a:lstStyle/>
          <a:p>
            <a:r>
              <a:rPr lang="en-US" dirty="0"/>
              <a:t>Process Manager</a:t>
            </a:r>
          </a:p>
          <a:p>
            <a:pPr lvl="1"/>
            <a:r>
              <a:rPr lang="en-US" dirty="0"/>
              <a:t>Handles the start an stop of processes</a:t>
            </a:r>
          </a:p>
          <a:p>
            <a:pPr lvl="1"/>
            <a:r>
              <a:rPr lang="en-US" dirty="0"/>
              <a:t>Acts as a central coordination point for parallel processes</a:t>
            </a:r>
          </a:p>
          <a:p>
            <a:r>
              <a:rPr lang="en-US" dirty="0"/>
              <a:t>Process Management Interface</a:t>
            </a:r>
          </a:p>
          <a:p>
            <a:pPr lvl="1"/>
            <a:r>
              <a:rPr lang="en-US" dirty="0"/>
              <a:t>First introduced in MPICH (an MPI implementation)</a:t>
            </a:r>
          </a:p>
          <a:p>
            <a:pPr lvl="1"/>
            <a:r>
              <a:rPr lang="en-US" dirty="0"/>
              <a:t>By decoupling the process management functionality from the underlying process</a:t>
            </a:r>
          </a:p>
          <a:p>
            <a:pPr lvl="1"/>
            <a:r>
              <a:rPr lang="en-US" dirty="0"/>
              <a:t>Provides on key-value 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1AC22-D381-3640-881C-AB8DCC606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DFAA7-7FA4-AA49-A320-F72550E85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Cloud Callout 38">
            <a:extLst>
              <a:ext uri="{FF2B5EF4-FFF2-40B4-BE49-F238E27FC236}">
                <a16:creationId xmlns:a16="http://schemas.microsoft.com/office/drawing/2014/main" id="{E578E73F-750A-6242-9466-C725A417807C}"/>
              </a:ext>
            </a:extLst>
          </p:cNvPr>
          <p:cNvSpPr/>
          <p:nvPr/>
        </p:nvSpPr>
        <p:spPr>
          <a:xfrm>
            <a:off x="4185632" y="3648427"/>
            <a:ext cx="4967445" cy="887720"/>
          </a:xfrm>
          <a:prstGeom prst="cloudCallout">
            <a:avLst>
              <a:gd name="adj1" fmla="val 268472"/>
              <a:gd name="adj2" fmla="val 3484"/>
            </a:avLst>
          </a:prstGeom>
          <a:solidFill>
            <a:srgbClr val="FFFFFF"/>
          </a:solidFill>
          <a:ln w="0" cap="flat">
            <a:solidFill>
              <a:srgbClr val="47484A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  <a:sym typeface="Helvetica Neue"/>
              </a:rPr>
              <a:t>PMI Key-value store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B85E63C-75BF-094B-83BF-CFAF57362DC3}"/>
              </a:ext>
            </a:extLst>
          </p:cNvPr>
          <p:cNvSpPr/>
          <p:nvPr/>
        </p:nvSpPr>
        <p:spPr>
          <a:xfrm>
            <a:off x="4410424" y="4957288"/>
            <a:ext cx="2258931" cy="1329231"/>
          </a:xfrm>
          <a:prstGeom prst="roundRect">
            <a:avLst>
              <a:gd name="adj" fmla="val 4359"/>
            </a:avLst>
          </a:prstGeom>
          <a:solidFill>
            <a:srgbClr val="CD202C">
              <a:lumMod val="20000"/>
              <a:lumOff val="80000"/>
            </a:srgb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77" b="0" i="0" u="none" strike="noStrike" kern="0" cap="none" spc="0" normalizeH="0" baseline="0" noProof="0">
                <a:ln>
                  <a:noFill/>
                </a:ln>
                <a:solidFill>
                  <a:srgbClr val="47484A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Helvetica Neue"/>
              </a:rPr>
              <a:t>Node #0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01D268A-1A93-4842-9377-CBBDF64C3E75}"/>
              </a:ext>
            </a:extLst>
          </p:cNvPr>
          <p:cNvSpPr/>
          <p:nvPr/>
        </p:nvSpPr>
        <p:spPr>
          <a:xfrm>
            <a:off x="4410425" y="5165411"/>
            <a:ext cx="996923" cy="365538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  <a:sym typeface="Helvetica Neue"/>
              </a:rPr>
              <a:t>Rank #0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581282-5402-E842-AF34-82E9F412CD58}"/>
              </a:ext>
            </a:extLst>
          </p:cNvPr>
          <p:cNvSpPr/>
          <p:nvPr/>
        </p:nvSpPr>
        <p:spPr>
          <a:xfrm>
            <a:off x="5546862" y="5165411"/>
            <a:ext cx="996923" cy="398769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  <a:sym typeface="Helvetica Neue"/>
              </a:rPr>
              <a:t>Rank #1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D2323-AA4F-2B43-95C3-18B57A918C2D}"/>
              </a:ext>
            </a:extLst>
          </p:cNvPr>
          <p:cNvSpPr/>
          <p:nvPr/>
        </p:nvSpPr>
        <p:spPr>
          <a:xfrm>
            <a:off x="6808869" y="4957288"/>
            <a:ext cx="2258931" cy="1329231"/>
          </a:xfrm>
          <a:prstGeom prst="roundRect">
            <a:avLst>
              <a:gd name="adj" fmla="val 4359"/>
            </a:avLst>
          </a:prstGeom>
          <a:solidFill>
            <a:srgbClr val="CD202C">
              <a:lumMod val="20000"/>
              <a:lumOff val="80000"/>
            </a:srgb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77" b="0" i="0" u="none" strike="noStrike" kern="0" cap="none" spc="0" normalizeH="0" baseline="0" noProof="0" dirty="0">
                <a:ln>
                  <a:noFill/>
                </a:ln>
                <a:solidFill>
                  <a:srgbClr val="47484A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Helvetica Neue"/>
              </a:rPr>
              <a:t>Node #1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E53143-9C70-264B-84CF-1C5B5CCE5CB3}"/>
              </a:ext>
            </a:extLst>
          </p:cNvPr>
          <p:cNvSpPr/>
          <p:nvPr/>
        </p:nvSpPr>
        <p:spPr>
          <a:xfrm>
            <a:off x="6808869" y="5165411"/>
            <a:ext cx="996923" cy="365538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  <a:sym typeface="Helvetica Neue"/>
              </a:rPr>
              <a:t>Rank #2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F43660-A2FE-6B4D-A945-F04D9E8B77F6}"/>
              </a:ext>
            </a:extLst>
          </p:cNvPr>
          <p:cNvSpPr/>
          <p:nvPr/>
        </p:nvSpPr>
        <p:spPr>
          <a:xfrm>
            <a:off x="7945306" y="5165411"/>
            <a:ext cx="996923" cy="398769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  <a:sym typeface="Helvetica Neue"/>
              </a:rPr>
              <a:t>Rank #3</a:t>
            </a: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E18F70D-39C3-9B48-95DA-A4BD8ACA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97821"/>
              </p:ext>
            </p:extLst>
          </p:nvPr>
        </p:nvGraphicFramePr>
        <p:xfrm>
          <a:off x="4576579" y="5746389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94D113A-248B-3B40-93B3-C74A5C71D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93601"/>
              </p:ext>
            </p:extLst>
          </p:nvPr>
        </p:nvGraphicFramePr>
        <p:xfrm>
          <a:off x="5713016" y="5746389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F4AEF51-54C5-2C4D-8357-1E22E35DD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24394"/>
              </p:ext>
            </p:extLst>
          </p:nvPr>
        </p:nvGraphicFramePr>
        <p:xfrm>
          <a:off x="6975023" y="5746389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EC419A2-F2F9-4845-BAC1-F92280626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66551"/>
              </p:ext>
            </p:extLst>
          </p:nvPr>
        </p:nvGraphicFramePr>
        <p:xfrm>
          <a:off x="8111460" y="5746389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1B2590C5-F48C-0B49-9371-6FF30E8F1B3C}"/>
              </a:ext>
            </a:extLst>
          </p:cNvPr>
          <p:cNvGrpSpPr/>
          <p:nvPr/>
        </p:nvGrpSpPr>
        <p:grpSpPr>
          <a:xfrm>
            <a:off x="4614946" y="4209772"/>
            <a:ext cx="524959" cy="1536617"/>
            <a:chOff x="4838866" y="1510747"/>
            <a:chExt cx="568706" cy="1741237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C0F82E9-516B-4D4F-8240-32F1E1CFB8CE}"/>
                </a:ext>
              </a:extLst>
            </p:cNvPr>
            <p:cNvCxnSpPr/>
            <p:nvPr/>
          </p:nvCxnSpPr>
          <p:spPr>
            <a:xfrm flipV="1">
              <a:off x="4838866" y="1670387"/>
              <a:ext cx="0" cy="900000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09EB3DA-28A2-C644-A7BF-87F5FF444425}"/>
                </a:ext>
              </a:extLst>
            </p:cNvPr>
            <p:cNvCxnSpPr/>
            <p:nvPr/>
          </p:nvCxnSpPr>
          <p:spPr>
            <a:xfrm flipH="1">
              <a:off x="5393284" y="1510747"/>
              <a:ext cx="14288" cy="1741237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EB1F751-9656-2C44-A005-54D2175F42B0}"/>
                </a:ext>
              </a:extLst>
            </p:cNvPr>
            <p:cNvCxnSpPr/>
            <p:nvPr/>
          </p:nvCxnSpPr>
          <p:spPr>
            <a:xfrm>
              <a:off x="5234378" y="1510747"/>
              <a:ext cx="0" cy="1044000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non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DDDB78-B3D9-7041-B7F6-DE9F3FBB229B}"/>
                </a:ext>
              </a:extLst>
            </p:cNvPr>
            <p:cNvCxnSpPr/>
            <p:nvPr/>
          </p:nvCxnSpPr>
          <p:spPr>
            <a:xfrm flipH="1">
              <a:off x="5233451" y="1516374"/>
              <a:ext cx="168841" cy="0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none"/>
            </a:ln>
            <a:effectLst/>
          </p:spPr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0503B43-E77E-F44E-9B17-6010ED8718E8}"/>
              </a:ext>
            </a:extLst>
          </p:cNvPr>
          <p:cNvSpPr txBox="1"/>
          <p:nvPr/>
        </p:nvSpPr>
        <p:spPr>
          <a:xfrm>
            <a:off x="4862110" y="4549368"/>
            <a:ext cx="358571" cy="31253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42201" tIns="42201" rIns="42201" bIns="42201" numCol="1" spcCol="38100" rtlCol="0" anchor="t">
            <a:spAutoFit/>
          </a:bodyPr>
          <a:lstStyle/>
          <a:p>
            <a:pPr marL="0" marR="0" lvl="0" indent="0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  <a:sym typeface="Helvetica Neue"/>
              </a:rPr>
              <a:t>Get</a:t>
            </a:r>
            <a:endParaRPr kumimoji="0" lang="en-US" sz="147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5AF217-0EE8-4448-AC9C-8C6135A948A0}"/>
              </a:ext>
            </a:extLst>
          </p:cNvPr>
          <p:cNvGrpSpPr/>
          <p:nvPr/>
        </p:nvGrpSpPr>
        <p:grpSpPr>
          <a:xfrm>
            <a:off x="5747561" y="4205375"/>
            <a:ext cx="515928" cy="1541014"/>
            <a:chOff x="4838866" y="1510747"/>
            <a:chExt cx="558922" cy="174622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43DF06E-6BF0-4142-8CE8-282734A5134C}"/>
                </a:ext>
              </a:extLst>
            </p:cNvPr>
            <p:cNvCxnSpPr/>
            <p:nvPr/>
          </p:nvCxnSpPr>
          <p:spPr>
            <a:xfrm flipV="1">
              <a:off x="4838866" y="1670387"/>
              <a:ext cx="0" cy="9000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BF7E7F-A231-5749-834F-8D77CAF02CE1}"/>
                </a:ext>
              </a:extLst>
            </p:cNvPr>
            <p:cNvCxnSpPr/>
            <p:nvPr/>
          </p:nvCxnSpPr>
          <p:spPr>
            <a:xfrm flipH="1">
              <a:off x="5393284" y="1510747"/>
              <a:ext cx="0" cy="174622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A5538F-FD38-8D4C-888A-DD02CC839186}"/>
                </a:ext>
              </a:extLst>
            </p:cNvPr>
            <p:cNvCxnSpPr/>
            <p:nvPr/>
          </p:nvCxnSpPr>
          <p:spPr>
            <a:xfrm>
              <a:off x="5234378" y="1510747"/>
              <a:ext cx="0" cy="10440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non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C9FF8C1-D68C-B248-BE49-032F59D648BE}"/>
                </a:ext>
              </a:extLst>
            </p:cNvPr>
            <p:cNvCxnSpPr/>
            <p:nvPr/>
          </p:nvCxnSpPr>
          <p:spPr>
            <a:xfrm flipH="1">
              <a:off x="5228947" y="1516374"/>
              <a:ext cx="168841" cy="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none"/>
            </a:ln>
            <a:effectLst/>
          </p:spPr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D512EA-DC09-E24A-AEBF-712F6B32E612}"/>
              </a:ext>
            </a:extLst>
          </p:cNvPr>
          <p:cNvGrpSpPr/>
          <p:nvPr/>
        </p:nvGrpSpPr>
        <p:grpSpPr>
          <a:xfrm>
            <a:off x="7020060" y="4187790"/>
            <a:ext cx="515928" cy="1558600"/>
            <a:chOff x="4838866" y="1510747"/>
            <a:chExt cx="558922" cy="176614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AD243DC-7059-D54F-8958-22DD1776BDA9}"/>
                </a:ext>
              </a:extLst>
            </p:cNvPr>
            <p:cNvCxnSpPr/>
            <p:nvPr/>
          </p:nvCxnSpPr>
          <p:spPr>
            <a:xfrm flipV="1">
              <a:off x="4838866" y="1670387"/>
              <a:ext cx="0" cy="900000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7416043-A690-F84A-BA1A-E378D844503F}"/>
                </a:ext>
              </a:extLst>
            </p:cNvPr>
            <p:cNvCxnSpPr/>
            <p:nvPr/>
          </p:nvCxnSpPr>
          <p:spPr>
            <a:xfrm flipH="1">
              <a:off x="5393284" y="1510747"/>
              <a:ext cx="0" cy="1766147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E79F05-46F8-EA4B-8D64-2FCDBEF0847E}"/>
                </a:ext>
              </a:extLst>
            </p:cNvPr>
            <p:cNvCxnSpPr/>
            <p:nvPr/>
          </p:nvCxnSpPr>
          <p:spPr>
            <a:xfrm>
              <a:off x="5234378" y="1510747"/>
              <a:ext cx="0" cy="1044000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non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2E62A05-E4B2-2E4E-9E76-B599D505B854}"/>
                </a:ext>
              </a:extLst>
            </p:cNvPr>
            <p:cNvCxnSpPr/>
            <p:nvPr/>
          </p:nvCxnSpPr>
          <p:spPr>
            <a:xfrm flipH="1">
              <a:off x="5228947" y="1516374"/>
              <a:ext cx="168841" cy="0"/>
            </a:xfrm>
            <a:prstGeom prst="straightConnector1">
              <a:avLst/>
            </a:prstGeom>
            <a:noFill/>
            <a:ln w="19050" cap="flat">
              <a:solidFill>
                <a:srgbClr val="47484A"/>
              </a:solidFill>
              <a:prstDash val="solid"/>
              <a:bevel/>
              <a:headEnd type="none"/>
              <a:tailEnd type="none"/>
            </a:ln>
            <a:effectLst/>
          </p:spPr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99E093D-71F4-C844-9F3F-81669DB4244F}"/>
              </a:ext>
            </a:extLst>
          </p:cNvPr>
          <p:cNvGrpSpPr/>
          <p:nvPr/>
        </p:nvGrpSpPr>
        <p:grpSpPr>
          <a:xfrm>
            <a:off x="8160676" y="4183391"/>
            <a:ext cx="524959" cy="1562998"/>
            <a:chOff x="4838866" y="1510747"/>
            <a:chExt cx="568706" cy="177113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900B11-363D-1942-984C-76AABAB4C1FF}"/>
                </a:ext>
              </a:extLst>
            </p:cNvPr>
            <p:cNvCxnSpPr/>
            <p:nvPr/>
          </p:nvCxnSpPr>
          <p:spPr>
            <a:xfrm flipV="1">
              <a:off x="4838866" y="1670387"/>
              <a:ext cx="0" cy="9000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CB350BC-F2B0-AB4A-8406-43B13B78FA78}"/>
                </a:ext>
              </a:extLst>
            </p:cNvPr>
            <p:cNvCxnSpPr/>
            <p:nvPr/>
          </p:nvCxnSpPr>
          <p:spPr>
            <a:xfrm>
              <a:off x="5407572" y="1510747"/>
              <a:ext cx="0" cy="177113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arrow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432B01B-175C-EE4C-A2AD-097F67D5D06C}"/>
                </a:ext>
              </a:extLst>
            </p:cNvPr>
            <p:cNvCxnSpPr/>
            <p:nvPr/>
          </p:nvCxnSpPr>
          <p:spPr>
            <a:xfrm>
              <a:off x="5234378" y="1510747"/>
              <a:ext cx="0" cy="10440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non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B5BECE-30D7-7C41-A5D2-B40A606A750A}"/>
                </a:ext>
              </a:extLst>
            </p:cNvPr>
            <p:cNvCxnSpPr/>
            <p:nvPr/>
          </p:nvCxnSpPr>
          <p:spPr>
            <a:xfrm flipH="1">
              <a:off x="5238511" y="1516374"/>
              <a:ext cx="168841" cy="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bevel/>
              <a:headEnd type="none"/>
              <a:tailEnd type="none"/>
            </a:ln>
            <a:effectLst/>
          </p:spPr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F0E3CFB-80FC-094D-A13E-CA01C73A4EF5}"/>
              </a:ext>
            </a:extLst>
          </p:cNvPr>
          <p:cNvSpPr txBox="1"/>
          <p:nvPr/>
        </p:nvSpPr>
        <p:spPr>
          <a:xfrm>
            <a:off x="4390270" y="4544277"/>
            <a:ext cx="339976" cy="31253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42201" tIns="42201" rIns="42201" bIns="42201" numCol="1" spcCol="38100" rtlCol="0" anchor="t">
            <a:spAutoFit/>
          </a:bodyPr>
          <a:lstStyle/>
          <a:p>
            <a:pPr marL="0" marR="0" lvl="0" indent="0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  <a:sym typeface="Helvetica Neue"/>
              </a:rPr>
              <a:t>Put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3C764F-B7C8-5343-92F5-A2131FE56293}"/>
              </a:ext>
            </a:extLst>
          </p:cNvPr>
          <p:cNvSpPr/>
          <p:nvPr/>
        </p:nvSpPr>
        <p:spPr>
          <a:xfrm>
            <a:off x="593824" y="4343400"/>
            <a:ext cx="375367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576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Motivation</a:t>
            </a:r>
          </a:p>
          <a:p>
            <a:pPr marL="742950" lvl="1" indent="-285750">
              <a:lnSpc>
                <a:spcPct val="120000"/>
              </a:lnSpc>
              <a:spcBef>
                <a:spcPts val="576"/>
              </a:spcBef>
              <a:buFont typeface="Helvetica" pitchFamily="2" charset="0"/>
              <a:buChar char="−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Increased number of node and core count</a:t>
            </a:r>
          </a:p>
          <a:p>
            <a:pPr marL="742950" lvl="1" indent="-285750">
              <a:lnSpc>
                <a:spcPct val="120000"/>
              </a:lnSpc>
              <a:spcBef>
                <a:spcPts val="576"/>
              </a:spcBef>
              <a:buFont typeface="Helvetica" pitchFamily="2" charset="0"/>
              <a:buChar char="−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 of quick and efficient coordination across ranks</a:t>
            </a:r>
          </a:p>
        </p:txBody>
      </p:sp>
    </p:spTree>
    <p:extLst>
      <p:ext uri="{BB962C8B-B14F-4D97-AF65-F5344CB8AC3E}">
        <p14:creationId xmlns:p14="http://schemas.microsoft.com/office/powerpoint/2010/main" val="30387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5A28-8680-534F-9365-F4D6BA19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9062-9FF8-2E44-BD13-3952B754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API standard</a:t>
            </a:r>
          </a:p>
          <a:p>
            <a:pPr lvl="1"/>
            <a:r>
              <a:rPr lang="en-US" dirty="0"/>
              <a:t>PMI features and capabilities in MPICH [1]</a:t>
            </a:r>
          </a:p>
          <a:p>
            <a:r>
              <a:rPr lang="en-US" dirty="0"/>
              <a:t>Optimizations to the PMI functionality</a:t>
            </a:r>
          </a:p>
          <a:p>
            <a:pPr lvl="1"/>
            <a:r>
              <a:rPr lang="en-US" dirty="0"/>
              <a:t>PMI data exchange over the HPC fabric [5]</a:t>
            </a:r>
          </a:p>
          <a:p>
            <a:pPr lvl="1"/>
            <a:r>
              <a:rPr lang="en-US" dirty="0"/>
              <a:t>Nonblocking APIs [6]</a:t>
            </a:r>
          </a:p>
          <a:p>
            <a:pPr lvl="1"/>
            <a:r>
              <a:rPr lang="en-US" dirty="0"/>
              <a:t>PMI proxy communication over shared memory [7]</a:t>
            </a:r>
          </a:p>
          <a:p>
            <a:r>
              <a:rPr lang="en-US" dirty="0"/>
              <a:t>Scalability extensions for PMI</a:t>
            </a:r>
          </a:p>
          <a:p>
            <a:pPr lvl="1"/>
            <a:r>
              <a:rPr lang="en-US" dirty="0"/>
              <a:t>PMI for </a:t>
            </a:r>
            <a:r>
              <a:rPr lang="en-US" dirty="0" err="1"/>
              <a:t>Exascale</a:t>
            </a:r>
            <a:r>
              <a:rPr lang="en-US" dirty="0"/>
              <a:t> [4]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2323-1D6D-E645-AB18-974BF92C1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F18C-4159-964B-B270-6D83D69AD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709F-5EBB-1141-ABA6-CB3AF67E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r>
              <a:rPr lang="en-US" dirty="0"/>
              <a:t>Methodology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85FB-6C51-2342-8876-9ADD92A7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533400"/>
            <a:ext cx="4401294" cy="2955661"/>
          </a:xfrm>
        </p:spPr>
        <p:txBody>
          <a:bodyPr/>
          <a:lstStyle/>
          <a:p>
            <a:r>
              <a:rPr lang="en-US" dirty="0"/>
              <a:t>Simple Address Exchange</a:t>
            </a:r>
          </a:p>
          <a:p>
            <a:pPr lvl="1"/>
            <a:r>
              <a:rPr lang="en-US" dirty="0"/>
              <a:t>Writes its address or business card into KVS</a:t>
            </a:r>
          </a:p>
          <a:p>
            <a:pPr lvl="1"/>
            <a:r>
              <a:rPr lang="en-US" dirty="0"/>
              <a:t>Retrieves business cards of all other processes after a barrier</a:t>
            </a:r>
          </a:p>
          <a:p>
            <a:pPr lvl="1"/>
            <a:r>
              <a:rPr lang="en-US" dirty="0"/>
              <a:t>O(P</a:t>
            </a:r>
            <a:r>
              <a:rPr lang="en-US" baseline="30000" dirty="0"/>
              <a:t>2</a:t>
            </a:r>
            <a:r>
              <a:rPr lang="en-US" dirty="0"/>
              <a:t>) algorithm</a:t>
            </a:r>
          </a:p>
          <a:p>
            <a:pPr lvl="1"/>
            <a:r>
              <a:rPr lang="en-US" dirty="0"/>
              <a:t>At scale, cost is noticeable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1C81E-C0FE-EC43-A42A-F4E2C0856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41427-E42E-B04B-B3FC-26778F54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29AF2-AD08-9F47-B527-C45E7E921EA1}"/>
              </a:ext>
            </a:extLst>
          </p:cNvPr>
          <p:cNvSpPr txBox="1"/>
          <p:nvPr/>
        </p:nvSpPr>
        <p:spPr>
          <a:xfrm>
            <a:off x="4780462" y="352170"/>
            <a:ext cx="4320306" cy="14047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1" tIns="42201" rIns="42201" bIns="42201" numCol="1" spcCol="38100" rtlCol="0" anchor="t">
            <a:noAutofit/>
          </a:bodyPr>
          <a:lstStyle/>
          <a:p>
            <a:pPr latinLnBrk="1" hangingPunct="0"/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/* All ranks performs followings*/</a:t>
            </a:r>
          </a:p>
          <a:p>
            <a:pPr latinLnBrk="1" hangingPunct="0"/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PMI_KVS_Put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(rank, 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myaddr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);</a:t>
            </a:r>
          </a:p>
          <a:p>
            <a:pPr latinLnBrk="1" hangingPunct="0"/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PMI_KVS_Barrier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();</a:t>
            </a:r>
          </a:p>
          <a:p>
            <a:pPr latinLnBrk="1" hangingPunct="0"/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for (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i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 = 0; 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i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 &lt; size; 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i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++)</a:t>
            </a:r>
          </a:p>
          <a:p>
            <a:pPr latinLnBrk="1" hangingPunct="0"/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   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PMI_KVS_Get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(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i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, &amp;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addrs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[</a:t>
            </a:r>
            <a:r>
              <a:rPr lang="en-US" sz="1477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i</a:t>
            </a:r>
            <a:r>
              <a:rPr lang="en-US" sz="1477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Helvetica Neue"/>
              </a:rPr>
              <a:t>]);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A61D5-CA4E-C74F-B580-7D70093AFF5C}"/>
              </a:ext>
            </a:extLst>
          </p:cNvPr>
          <p:cNvGrpSpPr/>
          <p:nvPr/>
        </p:nvGrpSpPr>
        <p:grpSpPr>
          <a:xfrm>
            <a:off x="5585133" y="1828800"/>
            <a:ext cx="3048000" cy="990600"/>
            <a:chOff x="2791691" y="1447800"/>
            <a:chExt cx="3048000" cy="990600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2B083AC8-A9D1-2746-A17A-8EF51CADD9D4}"/>
                </a:ext>
              </a:extLst>
            </p:cNvPr>
            <p:cNvSpPr/>
            <p:nvPr/>
          </p:nvSpPr>
          <p:spPr bwMode="auto">
            <a:xfrm>
              <a:off x="2791691" y="1447800"/>
              <a:ext cx="3048000" cy="990600"/>
            </a:xfrm>
            <a:prstGeom prst="cloud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3F4935-D382-B449-8459-6E6533B46CB2}"/>
                </a:ext>
              </a:extLst>
            </p:cNvPr>
            <p:cNvSpPr txBox="1"/>
            <p:nvPr/>
          </p:nvSpPr>
          <p:spPr>
            <a:xfrm>
              <a:off x="3286691" y="1726168"/>
              <a:ext cx="2057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PMI Key-value Store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5154D6-3C91-E64B-BFF9-375F7103767E}"/>
              </a:ext>
            </a:extLst>
          </p:cNvPr>
          <p:cNvSpPr/>
          <p:nvPr/>
        </p:nvSpPr>
        <p:spPr>
          <a:xfrm>
            <a:off x="5272463" y="2957459"/>
            <a:ext cx="1483379" cy="1104046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A1BA9-748C-1B4A-AFF9-35AFF2616A41}"/>
              </a:ext>
            </a:extLst>
          </p:cNvPr>
          <p:cNvSpPr/>
          <p:nvPr/>
        </p:nvSpPr>
        <p:spPr>
          <a:xfrm>
            <a:off x="5460442" y="3140339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542D72-F41B-5C4A-8B61-BE799DD303F5}"/>
              </a:ext>
            </a:extLst>
          </p:cNvPr>
          <p:cNvSpPr/>
          <p:nvPr/>
        </p:nvSpPr>
        <p:spPr>
          <a:xfrm>
            <a:off x="6222442" y="3140339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E98D0F0-FD49-9147-9822-089C57EB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67949"/>
              </p:ext>
            </p:extLst>
          </p:nvPr>
        </p:nvGraphicFramePr>
        <p:xfrm>
          <a:off x="5329226" y="3673739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6AE63A8-CE72-B948-B91A-010BAAEA9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78352"/>
              </p:ext>
            </p:extLst>
          </p:nvPr>
        </p:nvGraphicFramePr>
        <p:xfrm>
          <a:off x="6070042" y="3673739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0D7283-F94F-6543-8BE6-72CE1A0F14A7}"/>
              </a:ext>
            </a:extLst>
          </p:cNvPr>
          <p:cNvSpPr/>
          <p:nvPr/>
        </p:nvSpPr>
        <p:spPr>
          <a:xfrm>
            <a:off x="7396442" y="2957459"/>
            <a:ext cx="1483379" cy="1104046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517015-5F82-4649-88B8-ABB2E3595A3D}"/>
              </a:ext>
            </a:extLst>
          </p:cNvPr>
          <p:cNvSpPr/>
          <p:nvPr/>
        </p:nvSpPr>
        <p:spPr>
          <a:xfrm>
            <a:off x="7584421" y="3147105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503587-BC2E-F04B-B5B2-B115518F91C4}"/>
              </a:ext>
            </a:extLst>
          </p:cNvPr>
          <p:cNvSpPr/>
          <p:nvPr/>
        </p:nvSpPr>
        <p:spPr>
          <a:xfrm>
            <a:off x="8346421" y="3147105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9AB0155-996C-CC45-B22A-5CC3A6153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78353"/>
              </p:ext>
            </p:extLst>
          </p:nvPr>
        </p:nvGraphicFramePr>
        <p:xfrm>
          <a:off x="7453205" y="3680505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4BFF0AA-54BC-874A-980F-8268D0DA1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94851"/>
              </p:ext>
            </p:extLst>
          </p:nvPr>
        </p:nvGraphicFramePr>
        <p:xfrm>
          <a:off x="8194021" y="3680505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EF450F7A-E460-3E4C-B7B0-A360A6834ED3}"/>
              </a:ext>
            </a:extLst>
          </p:cNvPr>
          <p:cNvGrpSpPr/>
          <p:nvPr/>
        </p:nvGrpSpPr>
        <p:grpSpPr>
          <a:xfrm>
            <a:off x="5620712" y="4244295"/>
            <a:ext cx="3048000" cy="990600"/>
            <a:chOff x="2827270" y="3863295"/>
            <a:chExt cx="3048000" cy="990600"/>
          </a:xfrm>
        </p:grpSpPr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3F85A89B-B9F2-6F42-A1E6-67BDD8716836}"/>
                </a:ext>
              </a:extLst>
            </p:cNvPr>
            <p:cNvSpPr/>
            <p:nvPr/>
          </p:nvSpPr>
          <p:spPr bwMode="auto">
            <a:xfrm>
              <a:off x="2827270" y="3863295"/>
              <a:ext cx="3048000" cy="990600"/>
            </a:xfrm>
            <a:prstGeom prst="cloud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1B862E-2508-DE4B-8523-1D3539E02881}"/>
                </a:ext>
              </a:extLst>
            </p:cNvPr>
            <p:cNvSpPr txBox="1"/>
            <p:nvPr/>
          </p:nvSpPr>
          <p:spPr>
            <a:xfrm>
              <a:off x="3322270" y="4141663"/>
              <a:ext cx="2057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PMI Key-value Store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F9A67E6-7AAE-0840-A289-4117E876B0CE}"/>
              </a:ext>
            </a:extLst>
          </p:cNvPr>
          <p:cNvSpPr/>
          <p:nvPr/>
        </p:nvSpPr>
        <p:spPr>
          <a:xfrm>
            <a:off x="5308042" y="5525354"/>
            <a:ext cx="1483379" cy="944880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892206-4ED7-1742-B4F9-832B213940BE}"/>
              </a:ext>
            </a:extLst>
          </p:cNvPr>
          <p:cNvSpPr/>
          <p:nvPr/>
        </p:nvSpPr>
        <p:spPr>
          <a:xfrm>
            <a:off x="5496021" y="5555834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379E4B-D31A-2C4F-A674-80D8C22EA619}"/>
              </a:ext>
            </a:extLst>
          </p:cNvPr>
          <p:cNvSpPr/>
          <p:nvPr/>
        </p:nvSpPr>
        <p:spPr>
          <a:xfrm>
            <a:off x="6258021" y="5555834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9CA728-C08A-A846-A8E6-CEFEB72F1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0467"/>
              </p:ext>
            </p:extLst>
          </p:nvPr>
        </p:nvGraphicFramePr>
        <p:xfrm>
          <a:off x="5364805" y="6089234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5CAD1C3-C85F-CB44-9E9A-6A6705565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19637"/>
              </p:ext>
            </p:extLst>
          </p:nvPr>
        </p:nvGraphicFramePr>
        <p:xfrm>
          <a:off x="6105621" y="6089234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85212D3-73E4-8848-878E-48AAA4C90CF9}"/>
              </a:ext>
            </a:extLst>
          </p:cNvPr>
          <p:cNvSpPr/>
          <p:nvPr/>
        </p:nvSpPr>
        <p:spPr>
          <a:xfrm>
            <a:off x="7432021" y="5525354"/>
            <a:ext cx="1483379" cy="951646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52B802-55DF-9240-AE38-67216ADC9EB4}"/>
              </a:ext>
            </a:extLst>
          </p:cNvPr>
          <p:cNvSpPr/>
          <p:nvPr/>
        </p:nvSpPr>
        <p:spPr>
          <a:xfrm>
            <a:off x="7620000" y="55626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BE41C2-E148-C048-9B51-E0DB588CEF26}"/>
              </a:ext>
            </a:extLst>
          </p:cNvPr>
          <p:cNvSpPr/>
          <p:nvPr/>
        </p:nvSpPr>
        <p:spPr>
          <a:xfrm>
            <a:off x="8382000" y="55626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586885F-4B6C-A741-B965-6AAC816E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33842"/>
              </p:ext>
            </p:extLst>
          </p:nvPr>
        </p:nvGraphicFramePr>
        <p:xfrm>
          <a:off x="7488784" y="6096000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ED183D9-8738-D147-99C9-A109EA53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06714"/>
              </p:ext>
            </p:extLst>
          </p:nvPr>
        </p:nvGraphicFramePr>
        <p:xfrm>
          <a:off x="8229600" y="6096000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441243-D173-7749-9D42-4B3F53B72F3B}"/>
              </a:ext>
            </a:extLst>
          </p:cNvPr>
          <p:cNvCxnSpPr>
            <a:stCxn id="15" idx="0"/>
          </p:cNvCxnSpPr>
          <p:nvPr/>
        </p:nvCxnSpPr>
        <p:spPr bwMode="auto">
          <a:xfrm flipV="1">
            <a:off x="5689042" y="2667000"/>
            <a:ext cx="381000" cy="47333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92CF25-AD68-D648-AF81-825375BB486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5112" y="2724622"/>
            <a:ext cx="182630" cy="44574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ECD12C-CBB1-F442-918D-3B34AF7FFA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20000" y="2640308"/>
            <a:ext cx="172710" cy="53982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86E9E3-2B51-514C-94FE-A9C0C057130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229600" y="2476500"/>
            <a:ext cx="327333" cy="67867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F40BAE2-1E01-F24B-874A-A4499031EFA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63089" y="5427721"/>
            <a:ext cx="1027845" cy="295178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5D9441F-F2DE-E44E-ABCE-7726891E5FC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414495" y="5417128"/>
            <a:ext cx="1027848" cy="316364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0A0E6E0-A091-3041-BF23-890EDF73D98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31742" y="5481882"/>
            <a:ext cx="1093340" cy="187977"/>
          </a:xfrm>
          <a:prstGeom prst="curvedConnector3">
            <a:avLst>
              <a:gd name="adj1" fmla="val 40472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51CE3A2-F365-8F41-9C8A-9D9B0BF8B57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678797" y="5468224"/>
            <a:ext cx="1060032" cy="181984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F612644D-E132-E64F-8F97-341B5DC12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741044"/>
              </p:ext>
            </p:extLst>
          </p:nvPr>
        </p:nvGraphicFramePr>
        <p:xfrm>
          <a:off x="304799" y="3489062"/>
          <a:ext cx="4679005" cy="32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ECF497BD-EA63-EB4D-B523-241276D306AA}"/>
              </a:ext>
            </a:extLst>
          </p:cNvPr>
          <p:cNvSpPr txBox="1"/>
          <p:nvPr/>
        </p:nvSpPr>
        <p:spPr>
          <a:xfrm>
            <a:off x="1254951" y="3623846"/>
            <a:ext cx="3525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Simple Address Exchange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914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EE14-B82B-D049-89FE-7EC311A3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E6F-DB88-7C49-9811-882B85FC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762000"/>
            <a:ext cx="4956626" cy="5334000"/>
          </a:xfrm>
        </p:spPr>
        <p:txBody>
          <a:bodyPr/>
          <a:lstStyle/>
          <a:p>
            <a:r>
              <a:rPr lang="en-US" dirty="0"/>
              <a:t>Shared Memory Optimization  for Address Exchange</a:t>
            </a:r>
          </a:p>
          <a:p>
            <a:pPr lvl="1"/>
            <a:r>
              <a:rPr lang="en-US" dirty="0"/>
              <a:t>Redundant work on each node to be removed</a:t>
            </a:r>
          </a:p>
          <a:p>
            <a:pPr lvl="1"/>
            <a:r>
              <a:rPr lang="en-US" dirty="0"/>
              <a:t>By using shared memory</a:t>
            </a:r>
          </a:p>
          <a:p>
            <a:pPr lvl="1"/>
            <a:r>
              <a:rPr lang="en-US" dirty="0"/>
              <a:t>Within MPI, processes learn about on-node and off-node processes</a:t>
            </a:r>
          </a:p>
          <a:p>
            <a:pPr lvl="1"/>
            <a:r>
              <a:rPr lang="en-US" dirty="0"/>
              <a:t>The overheads of shared memory communication and size of address data needs to be addressed</a:t>
            </a:r>
          </a:p>
          <a:p>
            <a:pPr lvl="1"/>
            <a:r>
              <a:rPr lang="en-US" dirty="0"/>
              <a:t>Used global maximum across the nodes for address data</a:t>
            </a:r>
          </a:p>
          <a:p>
            <a:pPr lvl="1"/>
            <a:r>
              <a:rPr lang="en-US" dirty="0"/>
              <a:t>Amount of data fetched is reduced from O(P</a:t>
            </a:r>
            <a:r>
              <a:rPr lang="en-US" baseline="30000" dirty="0"/>
              <a:t>2</a:t>
            </a:r>
            <a:r>
              <a:rPr lang="en-US" dirty="0"/>
              <a:t>) to O(N*P).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D6D1C-02F3-704D-9959-0B5BB9B54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76DD-5E10-7641-87A3-68E72BBA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F670D9-1FEE-5C4D-B16B-E52F9D975F1E}"/>
              </a:ext>
            </a:extLst>
          </p:cNvPr>
          <p:cNvGrpSpPr/>
          <p:nvPr/>
        </p:nvGrpSpPr>
        <p:grpSpPr>
          <a:xfrm>
            <a:off x="5722870" y="1295400"/>
            <a:ext cx="3048000" cy="990600"/>
            <a:chOff x="2791691" y="1447800"/>
            <a:chExt cx="3048000" cy="990600"/>
          </a:xfrm>
        </p:grpSpPr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10100086-E3C3-E941-8B4E-5C275E21819E}"/>
                </a:ext>
              </a:extLst>
            </p:cNvPr>
            <p:cNvSpPr/>
            <p:nvPr/>
          </p:nvSpPr>
          <p:spPr bwMode="auto">
            <a:xfrm>
              <a:off x="2791691" y="1447800"/>
              <a:ext cx="3048000" cy="990600"/>
            </a:xfrm>
            <a:prstGeom prst="cloud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1F5A43-B064-A548-885B-A5A92DC14ACB}"/>
                </a:ext>
              </a:extLst>
            </p:cNvPr>
            <p:cNvSpPr txBox="1"/>
            <p:nvPr/>
          </p:nvSpPr>
          <p:spPr>
            <a:xfrm>
              <a:off x="3286691" y="1726168"/>
              <a:ext cx="2057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PMI Key-value Store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18B41F-8677-D546-B520-534A3B06E3FC}"/>
              </a:ext>
            </a:extLst>
          </p:cNvPr>
          <p:cNvSpPr/>
          <p:nvPr/>
        </p:nvSpPr>
        <p:spPr>
          <a:xfrm>
            <a:off x="5410200" y="2576459"/>
            <a:ext cx="1497774" cy="677236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B7E63-4FE6-924A-808E-DEFC61AD4E44}"/>
              </a:ext>
            </a:extLst>
          </p:cNvPr>
          <p:cNvSpPr/>
          <p:nvPr/>
        </p:nvSpPr>
        <p:spPr>
          <a:xfrm>
            <a:off x="5598179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8DA0C-1C75-364F-8A09-734EC9BB7AB5}"/>
              </a:ext>
            </a:extLst>
          </p:cNvPr>
          <p:cNvSpPr/>
          <p:nvPr/>
        </p:nvSpPr>
        <p:spPr>
          <a:xfrm>
            <a:off x="6360179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0C9204-02AC-5440-8C19-A2C42DD62E39}"/>
              </a:ext>
            </a:extLst>
          </p:cNvPr>
          <p:cNvSpPr/>
          <p:nvPr/>
        </p:nvSpPr>
        <p:spPr>
          <a:xfrm>
            <a:off x="7534179" y="2583225"/>
            <a:ext cx="1483379" cy="670470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3BE48D-6248-0B48-AB69-3C9ACC92C15C}"/>
              </a:ext>
            </a:extLst>
          </p:cNvPr>
          <p:cNvSpPr/>
          <p:nvPr/>
        </p:nvSpPr>
        <p:spPr>
          <a:xfrm>
            <a:off x="7722158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9A29D0-61D6-6C4A-99C6-DDB1575F91F6}"/>
              </a:ext>
            </a:extLst>
          </p:cNvPr>
          <p:cNvSpPr/>
          <p:nvPr/>
        </p:nvSpPr>
        <p:spPr>
          <a:xfrm>
            <a:off x="8484158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7A16F-14F2-544C-B009-03E7D495611E}"/>
              </a:ext>
            </a:extLst>
          </p:cNvPr>
          <p:cNvGrpSpPr/>
          <p:nvPr/>
        </p:nvGrpSpPr>
        <p:grpSpPr>
          <a:xfrm>
            <a:off x="5758449" y="3710895"/>
            <a:ext cx="3048000" cy="990600"/>
            <a:chOff x="2827270" y="3863295"/>
            <a:chExt cx="3048000" cy="990600"/>
          </a:xfrm>
        </p:grpSpPr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F71517B0-3698-3144-96FD-4E27147A3EFA}"/>
                </a:ext>
              </a:extLst>
            </p:cNvPr>
            <p:cNvSpPr/>
            <p:nvPr/>
          </p:nvSpPr>
          <p:spPr bwMode="auto">
            <a:xfrm>
              <a:off x="2827270" y="3863295"/>
              <a:ext cx="3048000" cy="990600"/>
            </a:xfrm>
            <a:prstGeom prst="cloud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367EBE-DC79-6443-BED4-60FDE63BAD3B}"/>
                </a:ext>
              </a:extLst>
            </p:cNvPr>
            <p:cNvSpPr txBox="1"/>
            <p:nvPr/>
          </p:nvSpPr>
          <p:spPr>
            <a:xfrm>
              <a:off x="3322270" y="4141663"/>
              <a:ext cx="2057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PMI Key-value Store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7BE1596-D1C1-2B44-B637-97CDF6A21841}"/>
              </a:ext>
            </a:extLst>
          </p:cNvPr>
          <p:cNvSpPr/>
          <p:nvPr/>
        </p:nvSpPr>
        <p:spPr>
          <a:xfrm>
            <a:off x="5445779" y="4991954"/>
            <a:ext cx="1483379" cy="944880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578865-B800-0D45-A7A6-39DB19DE8340}"/>
              </a:ext>
            </a:extLst>
          </p:cNvPr>
          <p:cNvSpPr/>
          <p:nvPr/>
        </p:nvSpPr>
        <p:spPr>
          <a:xfrm>
            <a:off x="5633758" y="5022434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D9E01C-A060-7343-9722-C8E1F7F860CA}"/>
              </a:ext>
            </a:extLst>
          </p:cNvPr>
          <p:cNvSpPr/>
          <p:nvPr/>
        </p:nvSpPr>
        <p:spPr>
          <a:xfrm>
            <a:off x="6395758" y="5022434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E325B00-D9EE-3C42-A15C-27E24658E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54673"/>
              </p:ext>
            </p:extLst>
          </p:nvPr>
        </p:nvGraphicFramePr>
        <p:xfrm>
          <a:off x="5847963" y="5555834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493FFE0-5559-7F49-A806-4190B5B30A1F}"/>
              </a:ext>
            </a:extLst>
          </p:cNvPr>
          <p:cNvSpPr/>
          <p:nvPr/>
        </p:nvSpPr>
        <p:spPr>
          <a:xfrm>
            <a:off x="7620000" y="4998720"/>
            <a:ext cx="1483379" cy="944880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25F365-601A-1A43-8C5D-AA7B1DAB7F6E}"/>
              </a:ext>
            </a:extLst>
          </p:cNvPr>
          <p:cNvSpPr/>
          <p:nvPr/>
        </p:nvSpPr>
        <p:spPr>
          <a:xfrm>
            <a:off x="7757737" y="50292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CDA6BB-130C-6A4A-B1BD-1DE493EF794C}"/>
              </a:ext>
            </a:extLst>
          </p:cNvPr>
          <p:cNvSpPr/>
          <p:nvPr/>
        </p:nvSpPr>
        <p:spPr>
          <a:xfrm>
            <a:off x="8519737" y="50292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9DF493A-88F6-5C4B-BAB5-01DB1CA43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94856"/>
              </p:ext>
            </p:extLst>
          </p:nvPr>
        </p:nvGraphicFramePr>
        <p:xfrm>
          <a:off x="8036579" y="5562600"/>
          <a:ext cx="664616" cy="265846"/>
        </p:xfrm>
        <a:graphic>
          <a:graphicData uri="http://schemas.openxmlformats.org/drawingml/2006/table">
            <a:tbl>
              <a:tblPr firstRow="1" bandRow="1"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0" marR="0" marT="0" marB="0">
                    <a:lnL w="12700" cmpd="sng">
                      <a:solidFill>
                        <a:srgbClr val="47484A"/>
                      </a:solidFill>
                    </a:lnL>
                    <a:lnR w="12700" cmpd="sng">
                      <a:solidFill>
                        <a:srgbClr val="47484A"/>
                      </a:solidFill>
                    </a:lnR>
                    <a:lnT w="12700" cmpd="sng">
                      <a:solidFill>
                        <a:srgbClr val="47484A"/>
                      </a:solidFill>
                    </a:lnT>
                    <a:lnB w="12700" cmpd="sng">
                      <a:solidFill>
                        <a:srgbClr val="47484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9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FE966C-7343-5C4F-AA98-46857033D1E8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V="1">
            <a:off x="5826779" y="2119259"/>
            <a:ext cx="340379" cy="5477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D3B37C-9EED-5A4C-8C15-0D2259BB8CA2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6588779" y="2191222"/>
            <a:ext cx="266700" cy="4757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DB2BD-569E-D24C-BB4E-339DDA1ABB8A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 flipH="1" flipV="1">
            <a:off x="7757738" y="2106908"/>
            <a:ext cx="193020" cy="5600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40F8AE-A0A3-DD40-95CA-E01E8171B3F1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H="1" flipV="1">
            <a:off x="8367338" y="1943100"/>
            <a:ext cx="345420" cy="7239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E06B8A1-E63D-964E-BE32-66E01B58F97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810724" y="4993400"/>
            <a:ext cx="918868" cy="205998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D3A259E-1761-B245-9701-7F94B866A7C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960103" y="4987206"/>
            <a:ext cx="918868" cy="205998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C62EB1E-BA0B-7946-8349-4AD308E9D35A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rot="16200000" flipH="1">
            <a:off x="7765331" y="4959044"/>
            <a:ext cx="1060562" cy="146549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82F721A-2218-2844-AE76-E3AEBA98E76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849928" y="4892790"/>
            <a:ext cx="1187219" cy="152400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208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1879-9E1D-384B-B8FB-85DA77CF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6DED-B6E2-9E49-AFF2-93B4C18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4919924" cy="5257800"/>
          </a:xfrm>
        </p:spPr>
        <p:txBody>
          <a:bodyPr/>
          <a:lstStyle/>
          <a:p>
            <a:r>
              <a:rPr lang="en-US" dirty="0"/>
              <a:t>MPI Collective Optimization for Address Exchange</a:t>
            </a:r>
          </a:p>
          <a:p>
            <a:pPr lvl="1"/>
            <a:r>
              <a:rPr lang="en-US" dirty="0"/>
              <a:t>Passing the address data through the PMI database needs to be optimized</a:t>
            </a:r>
          </a:p>
          <a:p>
            <a:pPr lvl="1"/>
            <a:r>
              <a:rPr lang="en-US" dirty="0"/>
              <a:t>Used MPI collective communications (</a:t>
            </a:r>
            <a:r>
              <a:rPr lang="en-US" dirty="0" err="1"/>
              <a:t>MPI_Allgather</a:t>
            </a:r>
            <a:r>
              <a:rPr lang="en-US" dirty="0"/>
              <a:t>) that are locality-aware</a:t>
            </a:r>
          </a:p>
          <a:p>
            <a:pPr lvl="1"/>
            <a:r>
              <a:rPr lang="en-US" dirty="0"/>
              <a:t>Used “node root” to reduce the amount of traffic</a:t>
            </a:r>
          </a:p>
          <a:p>
            <a:pPr lvl="1"/>
            <a:r>
              <a:rPr lang="en-US" dirty="0"/>
              <a:t>Direct communication among peers</a:t>
            </a:r>
          </a:p>
          <a:p>
            <a:pPr lvl="1"/>
            <a:r>
              <a:rPr lang="en-US" dirty="0"/>
              <a:t>Significant reduction in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7E7C4-15B1-4D46-8FE1-1E963299D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C0DC6-EA5C-314E-8ABF-9AF0D92A5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57FA51-2216-A14C-AC98-D382B4CAFF96}"/>
              </a:ext>
            </a:extLst>
          </p:cNvPr>
          <p:cNvGrpSpPr/>
          <p:nvPr/>
        </p:nvGrpSpPr>
        <p:grpSpPr>
          <a:xfrm>
            <a:off x="5722870" y="1295400"/>
            <a:ext cx="3048000" cy="990600"/>
            <a:chOff x="2791691" y="1447800"/>
            <a:chExt cx="3048000" cy="990600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262CA2BE-B53D-3E4A-90B1-527E98E2C35E}"/>
                </a:ext>
              </a:extLst>
            </p:cNvPr>
            <p:cNvSpPr/>
            <p:nvPr/>
          </p:nvSpPr>
          <p:spPr bwMode="auto">
            <a:xfrm>
              <a:off x="2791691" y="1447800"/>
              <a:ext cx="3048000" cy="990600"/>
            </a:xfrm>
            <a:prstGeom prst="cloud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0BEAE9-A8A8-E84C-BC18-C4F20B2C82EE}"/>
                </a:ext>
              </a:extLst>
            </p:cNvPr>
            <p:cNvSpPr txBox="1"/>
            <p:nvPr/>
          </p:nvSpPr>
          <p:spPr>
            <a:xfrm>
              <a:off x="3286691" y="1726168"/>
              <a:ext cx="2057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PMI Key-value Store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ACF959-692B-1042-9267-1E6E0D99E50A}"/>
              </a:ext>
            </a:extLst>
          </p:cNvPr>
          <p:cNvSpPr/>
          <p:nvPr/>
        </p:nvSpPr>
        <p:spPr>
          <a:xfrm>
            <a:off x="5436426" y="2576459"/>
            <a:ext cx="1497774" cy="677236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BD5CAD-50C6-A740-92E0-F906BBAE41E3}"/>
              </a:ext>
            </a:extLst>
          </p:cNvPr>
          <p:cNvSpPr/>
          <p:nvPr/>
        </p:nvSpPr>
        <p:spPr>
          <a:xfrm>
            <a:off x="5598179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D0FDBC-8A34-0D4F-AFBA-946863609442}"/>
              </a:ext>
            </a:extLst>
          </p:cNvPr>
          <p:cNvSpPr/>
          <p:nvPr/>
        </p:nvSpPr>
        <p:spPr>
          <a:xfrm>
            <a:off x="6360179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1F3DD6-CA41-8844-9241-DA87E0B3E750}"/>
              </a:ext>
            </a:extLst>
          </p:cNvPr>
          <p:cNvSpPr/>
          <p:nvPr/>
        </p:nvSpPr>
        <p:spPr>
          <a:xfrm>
            <a:off x="7534179" y="2583225"/>
            <a:ext cx="1483379" cy="670470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737CF3-E771-5049-9FFB-085B3C956487}"/>
              </a:ext>
            </a:extLst>
          </p:cNvPr>
          <p:cNvSpPr/>
          <p:nvPr/>
        </p:nvSpPr>
        <p:spPr>
          <a:xfrm>
            <a:off x="7696200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FEB961-4629-894E-BD8D-56AFD0C7392C}"/>
              </a:ext>
            </a:extLst>
          </p:cNvPr>
          <p:cNvSpPr/>
          <p:nvPr/>
        </p:nvSpPr>
        <p:spPr>
          <a:xfrm>
            <a:off x="8458200" y="26670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DCDDEB-EB95-9A4A-A90A-E375E5CE1742}"/>
              </a:ext>
            </a:extLst>
          </p:cNvPr>
          <p:cNvGrpSpPr/>
          <p:nvPr/>
        </p:nvGrpSpPr>
        <p:grpSpPr>
          <a:xfrm>
            <a:off x="5758449" y="3710895"/>
            <a:ext cx="3048000" cy="990600"/>
            <a:chOff x="2827270" y="3863295"/>
            <a:chExt cx="3048000" cy="990600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2D039E6E-9001-EA4D-8B78-D93684660C6E}"/>
                </a:ext>
              </a:extLst>
            </p:cNvPr>
            <p:cNvSpPr/>
            <p:nvPr/>
          </p:nvSpPr>
          <p:spPr bwMode="auto">
            <a:xfrm>
              <a:off x="2827270" y="3863295"/>
              <a:ext cx="3048000" cy="990600"/>
            </a:xfrm>
            <a:prstGeom prst="cloud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58ED9-BC1E-E343-83A1-33E588EA66A7}"/>
                </a:ext>
              </a:extLst>
            </p:cNvPr>
            <p:cNvSpPr txBox="1"/>
            <p:nvPr/>
          </p:nvSpPr>
          <p:spPr>
            <a:xfrm>
              <a:off x="3322270" y="4141663"/>
              <a:ext cx="2057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PMI Key-value Store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41BF9F1-9E1B-0D4D-BE7A-BDD10D508CA7}"/>
              </a:ext>
            </a:extLst>
          </p:cNvPr>
          <p:cNvSpPr/>
          <p:nvPr/>
        </p:nvSpPr>
        <p:spPr>
          <a:xfrm>
            <a:off x="5486400" y="4991954"/>
            <a:ext cx="1483379" cy="944880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71C9F0-3548-CB47-8149-73DA9D22D6A6}"/>
              </a:ext>
            </a:extLst>
          </p:cNvPr>
          <p:cNvSpPr/>
          <p:nvPr/>
        </p:nvSpPr>
        <p:spPr>
          <a:xfrm>
            <a:off x="5633758" y="5022434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61DAFC-8E4B-6046-AD6F-6219EC5E0B43}"/>
              </a:ext>
            </a:extLst>
          </p:cNvPr>
          <p:cNvSpPr/>
          <p:nvPr/>
        </p:nvSpPr>
        <p:spPr>
          <a:xfrm>
            <a:off x="6395758" y="5022434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E6B74D-6B07-4943-AAF7-A7B308A3D2B3}"/>
              </a:ext>
            </a:extLst>
          </p:cNvPr>
          <p:cNvSpPr/>
          <p:nvPr/>
        </p:nvSpPr>
        <p:spPr>
          <a:xfrm>
            <a:off x="7569758" y="4998720"/>
            <a:ext cx="1483379" cy="944880"/>
          </a:xfrm>
          <a:prstGeom prst="roundRect">
            <a:avLst>
              <a:gd name="adj" fmla="val 4359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CD202C"/>
            </a:solidFill>
            <a:prstDash val="solid"/>
          </a:ln>
          <a:effectLst/>
        </p:spPr>
        <p:txBody>
          <a:bodyPr rot="0" spcFirstLastPara="1" vertOverflow="overflow" horzOverflow="overflow" vert="horz" wrap="square" lIns="42201" tIns="0" rIns="42201" bIns="0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77" b="0" i="0" u="none" strike="noStrike" kern="0" cap="none" spc="0" normalizeH="0" baseline="0" noProof="0" dirty="0">
              <a:ln>
                <a:noFill/>
              </a:ln>
              <a:solidFill>
                <a:srgbClr val="47484A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5FA51A-10A8-9F4C-9A32-4676E16B7B1C}"/>
              </a:ext>
            </a:extLst>
          </p:cNvPr>
          <p:cNvSpPr/>
          <p:nvPr/>
        </p:nvSpPr>
        <p:spPr>
          <a:xfrm>
            <a:off x="7696200" y="50292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3BB828-68F2-0944-834D-B037FF28ACED}"/>
              </a:ext>
            </a:extLst>
          </p:cNvPr>
          <p:cNvSpPr/>
          <p:nvPr/>
        </p:nvSpPr>
        <p:spPr>
          <a:xfrm>
            <a:off x="8458200" y="5029200"/>
            <a:ext cx="457200" cy="457200"/>
          </a:xfrm>
          <a:prstGeom prst="ellipse">
            <a:avLst/>
          </a:prstGeom>
          <a:solidFill>
            <a:srgbClr val="00A19C">
              <a:lumMod val="20000"/>
              <a:lumOff val="80000"/>
            </a:srgbClr>
          </a:solidFill>
          <a:ln w="19050" cap="flat">
            <a:solidFill>
              <a:srgbClr val="00A19C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0" tIns="42201" rIns="0" bIns="42201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083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  <a:sym typeface="Helvetica Neue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A80B94-4FB6-2145-8CAE-821575D776D7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5826779" y="2119259"/>
            <a:ext cx="340379" cy="5477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624D0E-AE59-8D40-81BB-86E37844CB86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7731780" y="2106908"/>
            <a:ext cx="193020" cy="5600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78F1840-C63B-E945-BB2A-C11E7B295FF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771752" y="4891206"/>
            <a:ext cx="1060034" cy="269220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EE5CCD4-EAD3-454E-8004-419E233DA92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907949" y="4904388"/>
            <a:ext cx="1053840" cy="236662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9975BD66-76E4-8C4D-A6DB-38B4C431FE9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626424" y="4820138"/>
            <a:ext cx="1066798" cy="418126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AA743C1-C763-304E-9E52-9F11700BBF9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96224" y="4914513"/>
            <a:ext cx="1060031" cy="222605"/>
          </a:xfrm>
          <a:prstGeom prst="curvedConnector3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495BB-41F0-264C-BF1F-613498B313CD}"/>
              </a:ext>
            </a:extLst>
          </p:cNvPr>
          <p:cNvGrpSpPr/>
          <p:nvPr/>
        </p:nvGrpSpPr>
        <p:grpSpPr>
          <a:xfrm>
            <a:off x="6055379" y="5562600"/>
            <a:ext cx="381000" cy="228600"/>
            <a:chOff x="3124200" y="5715000"/>
            <a:chExt cx="381000" cy="228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6CFF20-741E-D140-B298-C14D1885A2B8}"/>
                </a:ext>
              </a:extLst>
            </p:cNvPr>
            <p:cNvSpPr/>
            <p:nvPr/>
          </p:nvSpPr>
          <p:spPr bwMode="auto">
            <a:xfrm>
              <a:off x="3124200" y="5715000"/>
              <a:ext cx="18288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81E7EB-31B3-3246-95A5-A3F085019304}"/>
                </a:ext>
              </a:extLst>
            </p:cNvPr>
            <p:cNvSpPr/>
            <p:nvPr/>
          </p:nvSpPr>
          <p:spPr bwMode="auto">
            <a:xfrm>
              <a:off x="3322320" y="5715000"/>
              <a:ext cx="18288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36A313-5CAB-9645-958D-18493E942C1C}"/>
              </a:ext>
            </a:extLst>
          </p:cNvPr>
          <p:cNvGrpSpPr/>
          <p:nvPr/>
        </p:nvGrpSpPr>
        <p:grpSpPr>
          <a:xfrm>
            <a:off x="8247042" y="5549639"/>
            <a:ext cx="381000" cy="228600"/>
            <a:chOff x="3124200" y="5715000"/>
            <a:chExt cx="381000" cy="228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33DB9E-BA8B-3F44-98F2-E1C2A0914EEB}"/>
                </a:ext>
              </a:extLst>
            </p:cNvPr>
            <p:cNvSpPr/>
            <p:nvPr/>
          </p:nvSpPr>
          <p:spPr bwMode="auto">
            <a:xfrm>
              <a:off x="3124200" y="5715000"/>
              <a:ext cx="18288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3B05AE-139C-0447-BAE3-4384161F2004}"/>
                </a:ext>
              </a:extLst>
            </p:cNvPr>
            <p:cNvSpPr/>
            <p:nvPr/>
          </p:nvSpPr>
          <p:spPr bwMode="auto">
            <a:xfrm>
              <a:off x="3322320" y="5715000"/>
              <a:ext cx="18288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3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F77-6CB2-F342-A667-E500536A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and Analysis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21B0-5EA0-4B45-A9E9-534DB46B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0"/>
          </a:xfrm>
        </p:spPr>
        <p:txBody>
          <a:bodyPr/>
          <a:lstStyle/>
          <a:p>
            <a:r>
              <a:rPr lang="en-US" dirty="0"/>
              <a:t>Experimental Setup</a:t>
            </a:r>
          </a:p>
          <a:p>
            <a:pPr lvl="1"/>
            <a:r>
              <a:rPr lang="en-US" dirty="0"/>
              <a:t>Theta Supercomputer </a:t>
            </a:r>
          </a:p>
          <a:p>
            <a:pPr lvl="2"/>
            <a:r>
              <a:rPr lang="en-US" dirty="0"/>
              <a:t>11.69 petaflop system</a:t>
            </a:r>
          </a:p>
          <a:p>
            <a:pPr lvl="2"/>
            <a:r>
              <a:rPr lang="en-US" dirty="0"/>
              <a:t>Based on Intel Xeon Phi 7230 processors coupled with a Cray Aries interconnect in Dragonfly topology</a:t>
            </a:r>
          </a:p>
          <a:p>
            <a:pPr lvl="2"/>
            <a:r>
              <a:rPr lang="en-US" dirty="0"/>
              <a:t>Equipped with 4,392 nodes, each with 64 cores</a:t>
            </a:r>
          </a:p>
          <a:p>
            <a:pPr lvl="1"/>
            <a:r>
              <a:rPr lang="en-US" dirty="0"/>
              <a:t>Bebop Supercomputer</a:t>
            </a:r>
          </a:p>
          <a:p>
            <a:pPr lvl="2"/>
            <a:r>
              <a:rPr lang="en-US" dirty="0"/>
              <a:t>1024 nodes</a:t>
            </a:r>
          </a:p>
          <a:p>
            <a:pPr lvl="2"/>
            <a:r>
              <a:rPr lang="en-US" dirty="0"/>
              <a:t>64 cores (Intel Knights Landing) per compute node with Intel Omni-Path fabric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Performance evaluation of address exchange on Bebop</a:t>
            </a:r>
          </a:p>
          <a:p>
            <a:pPr lvl="1"/>
            <a:r>
              <a:rPr lang="en-US" dirty="0"/>
              <a:t>Performance evaluation of address exchange on Theta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0987D-357E-C047-977B-485F97CD4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Kenneth Reffenetti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F2213-06AD-D548-92B5-EB6E50742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5688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15151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156BBC6-5DEB-7746-82D2-B60812E70FFC}" vid="{2155EBEC-AA0E-744B-BB12-6DCEB8733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argonne</Template>
  <TotalTime>6702</TotalTime>
  <Words>1040</Words>
  <Application>Microsoft Macintosh PowerPoint</Application>
  <PresentationFormat>On-screen Show (4:3)</PresentationFormat>
  <Paragraphs>182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Consolas</vt:lpstr>
      <vt:lpstr>Helvetica</vt:lpstr>
      <vt:lpstr>Helvetica Neue</vt:lpstr>
      <vt:lpstr>Trebuchet MS</vt:lpstr>
      <vt:lpstr>Wingdings</vt:lpstr>
      <vt:lpstr>argonne.updates</vt:lpstr>
      <vt:lpstr>Locality-Aware PMI Usage for Efficient MPI Startup</vt:lpstr>
      <vt:lpstr>Agenda</vt:lpstr>
      <vt:lpstr>Introduction</vt:lpstr>
      <vt:lpstr>Background</vt:lpstr>
      <vt:lpstr>Related Work</vt:lpstr>
      <vt:lpstr>Methodology (1/3)</vt:lpstr>
      <vt:lpstr>Methodology (2/3)</vt:lpstr>
      <vt:lpstr>Methodology (3/3)</vt:lpstr>
      <vt:lpstr>Evaluation Results and Analysis (1/4)</vt:lpstr>
      <vt:lpstr>Evaluation Results and Analysis (2/4)</vt:lpstr>
      <vt:lpstr>Evaluation Results and Analysis (3/4)</vt:lpstr>
      <vt:lpstr>Evaluation Results and Analysis (4/4)</vt:lpstr>
      <vt:lpstr>Conclusions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impact of high-bandwidth memory on MPI communications</dc:title>
  <dc:creator>Microsoft Office User</dc:creator>
  <cp:lastModifiedBy>Bayyapu, Neelima</cp:lastModifiedBy>
  <cp:revision>309</cp:revision>
  <dcterms:created xsi:type="dcterms:W3CDTF">2018-11-24T16:35:52Z</dcterms:created>
  <dcterms:modified xsi:type="dcterms:W3CDTF">2018-11-30T14:19:29Z</dcterms:modified>
</cp:coreProperties>
</file>