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30264100" cy="42799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563481" rtl="0" fontAlgn="auto" latinLnBrk="0" hangingPunct="0">
      <a:lnSpc>
        <a:spcPct val="100000"/>
      </a:lnSpc>
      <a:spcBef>
        <a:spcPts val="1050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2563481" rtl="0" fontAlgn="auto" latinLnBrk="0" hangingPunct="0">
      <a:lnSpc>
        <a:spcPct val="100000"/>
      </a:lnSpc>
      <a:spcBef>
        <a:spcPts val="1050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2563481" rtl="0" fontAlgn="auto" latinLnBrk="0" hangingPunct="0">
      <a:lnSpc>
        <a:spcPct val="100000"/>
      </a:lnSpc>
      <a:spcBef>
        <a:spcPts val="1050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2563481" rtl="0" fontAlgn="auto" latinLnBrk="0" hangingPunct="0">
      <a:lnSpc>
        <a:spcPct val="100000"/>
      </a:lnSpc>
      <a:spcBef>
        <a:spcPts val="1050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2563481" rtl="0" fontAlgn="auto" latinLnBrk="0" hangingPunct="0">
      <a:lnSpc>
        <a:spcPct val="100000"/>
      </a:lnSpc>
      <a:spcBef>
        <a:spcPts val="1050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2563481" rtl="0" fontAlgn="auto" latinLnBrk="0" hangingPunct="0">
      <a:lnSpc>
        <a:spcPct val="100000"/>
      </a:lnSpc>
      <a:spcBef>
        <a:spcPts val="1050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2563481" rtl="0" fontAlgn="auto" latinLnBrk="0" hangingPunct="0">
      <a:lnSpc>
        <a:spcPct val="100000"/>
      </a:lnSpc>
      <a:spcBef>
        <a:spcPts val="1050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2563481" rtl="0" fontAlgn="auto" latinLnBrk="0" hangingPunct="0">
      <a:lnSpc>
        <a:spcPct val="100000"/>
      </a:lnSpc>
      <a:spcBef>
        <a:spcPts val="1050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2563481" rtl="0" fontAlgn="auto" latinLnBrk="0" hangingPunct="0">
      <a:lnSpc>
        <a:spcPct val="100000"/>
      </a:lnSpc>
      <a:spcBef>
        <a:spcPts val="10500"/>
      </a:spcBef>
      <a:spcAft>
        <a:spcPts val="0"/>
      </a:spcAft>
      <a:buClrTx/>
      <a:buSzTx/>
      <a:buFontTx/>
      <a:buNone/>
      <a:tabLst/>
      <a:defRPr b="0" baseline="0" cap="none" i="0" spc="0" strike="noStrike" sz="86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6568"/>
              </a:solidFill>
              <a:prstDash val="solid"/>
              <a:miter lim="400000"/>
            </a:ln>
          </a:top>
          <a:bottom>
            <a:ln w="508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5F6568"/>
              </a:solidFill>
              <a:prstDash val="solid"/>
              <a:miter lim="400000"/>
            </a:ln>
          </a:top>
          <a:bottom>
            <a:ln w="508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39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397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6568"/>
              </a:solidFill>
              <a:prstDash val="solid"/>
              <a:miter lim="400000"/>
            </a:ln>
          </a:top>
          <a:bottom>
            <a:ln w="508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5F6568"/>
              </a:solidFill>
              <a:prstDash val="solid"/>
              <a:miter lim="400000"/>
            </a:ln>
          </a:top>
          <a:bottom>
            <a:ln w="508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6568"/>
              </a:solidFill>
              <a:prstDash val="solid"/>
              <a:miter lim="400000"/>
            </a:ln>
          </a:top>
          <a:bottom>
            <a:ln w="508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5F6568"/>
              </a:solidFill>
              <a:prstDash val="solid"/>
              <a:miter lim="400000"/>
            </a:ln>
          </a:top>
          <a:bottom>
            <a:ln w="508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032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508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397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miter lim="400000"/>
            </a:ln>
          </a:top>
          <a:bottom>
            <a:ln w="50800" cap="flat">
              <a:solidFill>
                <a:srgbClr val="222222"/>
              </a:solidFill>
              <a:prstDash val="solid"/>
              <a:miter lim="400000"/>
            </a:ln>
          </a:bottom>
          <a:insideH>
            <a:ln w="508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39700" cap="flat">
              <a:solidFill>
                <a:srgbClr val="222222"/>
              </a:solidFill>
              <a:prstDash val="solid"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miter lim="400000"/>
            </a:ln>
          </a:top>
          <a:bottom>
            <a:ln w="50800" cap="flat">
              <a:solidFill>
                <a:srgbClr val="222222"/>
              </a:solidFill>
              <a:prstDash val="solid"/>
              <a:miter lim="400000"/>
            </a:ln>
          </a:bottom>
          <a:insideH>
            <a:ln w="50800" cap="flat">
              <a:solidFill>
                <a:srgbClr val="222222"/>
              </a:solidFill>
              <a:prstDash val="solid"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397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508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39700" cap="flat">
              <a:solidFill>
                <a:srgbClr val="222222"/>
              </a:solidFill>
              <a:prstDash val="solid"/>
              <a:miter lim="400000"/>
            </a:ln>
          </a:bottom>
          <a:insideH>
            <a:ln w="508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50800" cap="flat">
              <a:solidFill>
                <a:srgbClr val="5F6568"/>
              </a:solidFill>
              <a:prstDash val="solid"/>
              <a:miter lim="400000"/>
            </a:ln>
          </a:left>
          <a:right>
            <a:ln w="50800" cap="flat">
              <a:solidFill>
                <a:srgbClr val="5F6568"/>
              </a:solidFill>
              <a:prstDash val="solid"/>
              <a:miter lim="400000"/>
            </a:ln>
          </a:right>
          <a:top>
            <a:ln w="50800" cap="flat">
              <a:solidFill>
                <a:srgbClr val="5F6568"/>
              </a:solidFill>
              <a:prstDash val="solid"/>
              <a:miter lim="400000"/>
            </a:ln>
          </a:top>
          <a:bottom>
            <a:ln w="508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508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39700" cap="flat">
              <a:solidFill>
                <a:srgbClr val="5F6568"/>
              </a:solidFill>
              <a:prstDash val="solid"/>
              <a:miter lim="400000"/>
            </a:ln>
          </a:right>
          <a:top>
            <a:ln w="50800" cap="flat">
              <a:solidFill>
                <a:srgbClr val="5F6568"/>
              </a:solidFill>
              <a:prstDash val="solid"/>
              <a:miter lim="400000"/>
            </a:ln>
          </a:top>
          <a:bottom>
            <a:ln w="508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508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39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50800" cap="flat">
              <a:solidFill>
                <a:srgbClr val="5F6568"/>
              </a:solidFill>
              <a:prstDash val="solid"/>
              <a:miter lim="400000"/>
            </a:ln>
          </a:left>
          <a:right>
            <a:ln w="508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39700" cap="flat">
              <a:solidFill>
                <a:srgbClr val="5F6568"/>
              </a:solidFill>
              <a:prstDash val="solid"/>
              <a:miter lim="400000"/>
            </a:ln>
          </a:bottom>
          <a:insideH>
            <a:ln w="50800" cap="flat">
              <a:solidFill>
                <a:srgbClr val="5F6568"/>
              </a:solidFill>
              <a:prstDash val="solid"/>
              <a:miter lim="400000"/>
            </a:ln>
          </a:insideH>
          <a:insideV>
            <a:ln w="508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V="1">
            <a:off x="945753" y="12361695"/>
            <a:ext cx="28372594" cy="61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118219" tIns="118219" rIns="118219" bIns="118219" anchor="ctr"/>
          <a:lstStyle/>
          <a:p>
            <a:pPr defTabSz="2006203">
              <a:spcBef>
                <a:spcPts val="0"/>
              </a:spcBef>
              <a:defRPr sz="5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" name="Text"/>
          <p:cNvSpPr txBox="1"/>
          <p:nvPr>
            <p:ph type="body" sz="quarter" idx="13"/>
          </p:nvPr>
        </p:nvSpPr>
        <p:spPr>
          <a:xfrm>
            <a:off x="945753" y="10392568"/>
            <a:ext cx="26008212" cy="1785840"/>
          </a:xfrm>
          <a:prstGeom prst="rect">
            <a:avLst/>
          </a:prstGeom>
        </p:spPr>
        <p:txBody>
          <a:bodyPr>
            <a:spAutoFit/>
          </a:bodyPr>
          <a:lstStyle>
            <a:lvl1pPr defTabSz="2006203">
              <a:spcBef>
                <a:spcPts val="0"/>
              </a:spcBef>
              <a:defRPr spc="520" sz="10400">
                <a:solidFill>
                  <a:srgbClr val="838787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6" name="Body Level One…"/>
          <p:cNvSpPr txBox="1"/>
          <p:nvPr>
            <p:ph type="body" sz="half" idx="1"/>
          </p:nvPr>
        </p:nvSpPr>
        <p:spPr>
          <a:xfrm>
            <a:off x="945753" y="16434296"/>
            <a:ext cx="28372594" cy="14215852"/>
          </a:xfrm>
          <a:prstGeom prst="rect">
            <a:avLst/>
          </a:prstGeom>
        </p:spPr>
        <p:txBody>
          <a:bodyPr anchor="t"/>
          <a:lstStyle>
            <a:lvl1pPr marL="19348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23793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28238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32683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7128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sz="quarter" idx="13"/>
          </p:nvPr>
        </p:nvSpPr>
        <p:spPr>
          <a:xfrm>
            <a:off x="15133806" y="10050462"/>
            <a:ext cx="15132051" cy="113194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age"/>
          <p:cNvSpPr/>
          <p:nvPr>
            <p:ph type="pic" sz="quarter" idx="14"/>
          </p:nvPr>
        </p:nvSpPr>
        <p:spPr>
          <a:xfrm>
            <a:off x="15132049" y="21458609"/>
            <a:ext cx="15132051" cy="113194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Image"/>
          <p:cNvSpPr/>
          <p:nvPr>
            <p:ph type="pic" sz="half" idx="15"/>
          </p:nvPr>
        </p:nvSpPr>
        <p:spPr>
          <a:xfrm>
            <a:off x="0" y="10050462"/>
            <a:ext cx="15053238" cy="226980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 flipV="1">
            <a:off x="945753" y="12361695"/>
            <a:ext cx="28372594" cy="61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118219" tIns="118219" rIns="118219" bIns="118219" anchor="ctr"/>
          <a:lstStyle/>
          <a:p>
            <a:pPr defTabSz="2006203">
              <a:spcBef>
                <a:spcPts val="0"/>
              </a:spcBef>
              <a:defRPr sz="5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" name="Callout"/>
          <p:cNvSpPr/>
          <p:nvPr/>
        </p:nvSpPr>
        <p:spPr>
          <a:xfrm>
            <a:off x="1093527" y="15547652"/>
            <a:ext cx="28076922" cy="12168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1"/>
                  <a:pt x="0" y="516"/>
                </a:cubicBezTo>
                <a:lnTo>
                  <a:pt x="0" y="18789"/>
                </a:lnTo>
                <a:cubicBezTo>
                  <a:pt x="0" y="19074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4"/>
                  <a:pt x="21600" y="18789"/>
                </a:cubicBezTo>
                <a:lnTo>
                  <a:pt x="21600" y="516"/>
                </a:lnTo>
                <a:cubicBezTo>
                  <a:pt x="21600" y="231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6" name="Type a quote here."/>
          <p:cNvSpPr txBox="1"/>
          <p:nvPr>
            <p:ph type="body" sz="half" idx="13"/>
          </p:nvPr>
        </p:nvSpPr>
        <p:spPr>
          <a:xfrm>
            <a:off x="2068834" y="16818508"/>
            <a:ext cx="26126432" cy="10692108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spcBef>
                <a:spcPts val="0"/>
              </a:spcBef>
              <a:defRPr sz="41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7" name="Johnny Appleseed"/>
          <p:cNvSpPr txBox="1"/>
          <p:nvPr>
            <p:ph type="body" sz="quarter" idx="14"/>
          </p:nvPr>
        </p:nvSpPr>
        <p:spPr>
          <a:xfrm>
            <a:off x="945753" y="28177399"/>
            <a:ext cx="28372594" cy="3558769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spcBef>
                <a:spcPts val="0"/>
              </a:spcBef>
              <a:defRPr cap="none" sz="262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8" name="Text"/>
          <p:cNvSpPr txBox="1"/>
          <p:nvPr>
            <p:ph type="body" sz="quarter" idx="15"/>
          </p:nvPr>
        </p:nvSpPr>
        <p:spPr>
          <a:xfrm>
            <a:off x="945753" y="10392568"/>
            <a:ext cx="26008212" cy="1785840"/>
          </a:xfrm>
          <a:prstGeom prst="rect">
            <a:avLst/>
          </a:prstGeom>
        </p:spPr>
        <p:txBody>
          <a:bodyPr>
            <a:spAutoFit/>
          </a:bodyPr>
          <a:lstStyle>
            <a:lvl1pPr defTabSz="2006203">
              <a:spcBef>
                <a:spcPts val="0"/>
              </a:spcBef>
              <a:defRPr spc="520" sz="10400">
                <a:solidFill>
                  <a:srgbClr val="838787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ype a quote here."/>
          <p:cNvSpPr txBox="1"/>
          <p:nvPr>
            <p:ph type="body" sz="quarter" idx="13"/>
          </p:nvPr>
        </p:nvSpPr>
        <p:spPr>
          <a:xfrm>
            <a:off x="13713420" y="16197857"/>
            <a:ext cx="15604927" cy="15920441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spcBef>
                <a:spcPts val="0"/>
              </a:spcBef>
              <a:defRPr sz="41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7" name="Image"/>
          <p:cNvSpPr/>
          <p:nvPr>
            <p:ph type="pic" sz="half" idx="14"/>
          </p:nvPr>
        </p:nvSpPr>
        <p:spPr>
          <a:xfrm>
            <a:off x="0" y="10050462"/>
            <a:ext cx="12767668" cy="226980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Johnny Appleseed"/>
          <p:cNvSpPr txBox="1"/>
          <p:nvPr>
            <p:ph type="body" sz="quarter" idx="15"/>
          </p:nvPr>
        </p:nvSpPr>
        <p:spPr>
          <a:xfrm>
            <a:off x="13713420" y="25408978"/>
            <a:ext cx="15604927" cy="7546569"/>
          </a:xfrm>
          <a:prstGeom prst="rect">
            <a:avLst/>
          </a:prstGeom>
        </p:spPr>
        <p:txBody>
          <a:bodyPr anchor="ctr">
            <a:spAutoFit/>
          </a:bodyPr>
          <a:lstStyle>
            <a:lvl1pPr defTabSz="2006203">
              <a:lnSpc>
                <a:spcPct val="100000"/>
              </a:lnSpc>
              <a:spcBef>
                <a:spcPts val="0"/>
              </a:spcBef>
              <a:defRPr cap="none" sz="262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age"/>
          <p:cNvSpPr/>
          <p:nvPr>
            <p:ph type="pic" idx="13"/>
          </p:nvPr>
        </p:nvSpPr>
        <p:spPr>
          <a:xfrm>
            <a:off x="0" y="10050462"/>
            <a:ext cx="30264100" cy="226980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10050462"/>
            <a:ext cx="30264100" cy="226980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Line"/>
          <p:cNvSpPr/>
          <p:nvPr>
            <p:ph type="body" sz="quarter" idx="14"/>
          </p:nvPr>
        </p:nvSpPr>
        <p:spPr>
          <a:xfrm flipV="1">
            <a:off x="945753" y="24341235"/>
            <a:ext cx="28372594" cy="610"/>
          </a:xfrm>
          <a:prstGeom prst="line">
            <a:avLst/>
          </a:prstGeom>
          <a:ln w="762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defTabSz="2006203">
              <a:lnSpc>
                <a:spcPct val="100000"/>
              </a:lnSpc>
              <a:spcBef>
                <a:spcPts val="0"/>
              </a:spcBef>
              <a:defRPr cap="none" sz="5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27732307" y="11025770"/>
            <a:ext cx="1517055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45753" y="19448884"/>
            <a:ext cx="28372594" cy="1052150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13713420" y="24341509"/>
            <a:ext cx="15604927" cy="336"/>
          </a:xfrm>
          <a:prstGeom prst="line">
            <a:avLst/>
          </a:prstGeom>
          <a:ln w="76200">
            <a:solidFill>
              <a:srgbClr val="A6AAA9"/>
            </a:solidFill>
            <a:miter lim="400000"/>
          </a:ln>
        </p:spPr>
        <p:txBody>
          <a:bodyPr lIns="118219" tIns="118219" rIns="118219" bIns="118219" anchor="ctr"/>
          <a:lstStyle/>
          <a:p>
            <a:pPr defTabSz="2006203">
              <a:spcBef>
                <a:spcPts val="0"/>
              </a:spcBef>
              <a:defRPr sz="5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Image"/>
          <p:cNvSpPr/>
          <p:nvPr>
            <p:ph type="pic" sz="half" idx="13"/>
          </p:nvPr>
        </p:nvSpPr>
        <p:spPr>
          <a:xfrm>
            <a:off x="0" y="10050462"/>
            <a:ext cx="12767668" cy="226980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13713420" y="25005183"/>
            <a:ext cx="15604927" cy="629517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13713420" y="19980870"/>
            <a:ext cx="15604927" cy="419678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"/>
          <p:cNvSpPr/>
          <p:nvPr/>
        </p:nvSpPr>
        <p:spPr>
          <a:xfrm flipV="1">
            <a:off x="945753" y="12361695"/>
            <a:ext cx="28372594" cy="61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118219" tIns="118219" rIns="118219" bIns="118219" anchor="ctr"/>
          <a:lstStyle/>
          <a:p>
            <a:pPr defTabSz="2006203">
              <a:spcBef>
                <a:spcPts val="0"/>
              </a:spcBef>
              <a:defRPr sz="5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" name="Text"/>
          <p:cNvSpPr txBox="1"/>
          <p:nvPr>
            <p:ph type="body" sz="quarter" idx="13"/>
          </p:nvPr>
        </p:nvSpPr>
        <p:spPr>
          <a:xfrm>
            <a:off x="945753" y="10392568"/>
            <a:ext cx="26008212" cy="1785840"/>
          </a:xfrm>
          <a:prstGeom prst="rect">
            <a:avLst/>
          </a:prstGeom>
        </p:spPr>
        <p:txBody>
          <a:bodyPr>
            <a:spAutoFit/>
          </a:bodyPr>
          <a:lstStyle>
            <a:lvl1pPr defTabSz="2006203">
              <a:spcBef>
                <a:spcPts val="0"/>
              </a:spcBef>
              <a:defRPr spc="520" sz="10400">
                <a:solidFill>
                  <a:srgbClr val="838787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945753" y="13626591"/>
            <a:ext cx="28372594" cy="1684624"/>
          </a:xfrm>
          <a:prstGeom prst="rect">
            <a:avLst/>
          </a:prstGeom>
        </p:spPr>
        <p:txBody>
          <a:bodyPr/>
          <a:lstStyle>
            <a:lvl1pPr>
              <a:spcBef>
                <a:spcPts val="12200"/>
              </a:spcBef>
              <a:defRPr sz="262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 flipV="1">
            <a:off x="945753" y="12361695"/>
            <a:ext cx="28372594" cy="61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118219" tIns="118219" rIns="118219" bIns="118219" anchor="ctr"/>
          <a:lstStyle/>
          <a:p>
            <a:pPr defTabSz="2006203">
              <a:spcBef>
                <a:spcPts val="0"/>
              </a:spcBef>
              <a:defRPr sz="5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Text"/>
          <p:cNvSpPr txBox="1"/>
          <p:nvPr>
            <p:ph type="body" sz="quarter" idx="13"/>
          </p:nvPr>
        </p:nvSpPr>
        <p:spPr>
          <a:xfrm>
            <a:off x="945753" y="10392568"/>
            <a:ext cx="26008212" cy="1785840"/>
          </a:xfrm>
          <a:prstGeom prst="rect">
            <a:avLst/>
          </a:prstGeom>
        </p:spPr>
        <p:txBody>
          <a:bodyPr>
            <a:spAutoFit/>
          </a:bodyPr>
          <a:lstStyle>
            <a:lvl1pPr defTabSz="2006203">
              <a:spcBef>
                <a:spcPts val="0"/>
              </a:spcBef>
              <a:defRPr spc="520" sz="10400">
                <a:solidFill>
                  <a:srgbClr val="838787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945753" y="13626591"/>
            <a:ext cx="28372594" cy="1684624"/>
          </a:xfrm>
          <a:prstGeom prst="rect">
            <a:avLst/>
          </a:prstGeom>
        </p:spPr>
        <p:txBody>
          <a:bodyPr/>
          <a:lstStyle>
            <a:lvl1pPr>
              <a:spcBef>
                <a:spcPts val="12200"/>
              </a:spcBef>
              <a:defRPr sz="26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945753" y="16434296"/>
            <a:ext cx="28372594" cy="14215852"/>
          </a:xfrm>
          <a:prstGeom prst="rect">
            <a:avLst/>
          </a:prstGeom>
        </p:spPr>
        <p:txBody>
          <a:bodyPr anchor="t"/>
          <a:lstStyle>
            <a:lvl1pPr marL="19348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23793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28238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32683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7128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 flipV="1">
            <a:off x="945753" y="12361695"/>
            <a:ext cx="28372594" cy="61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118219" tIns="118219" rIns="118219" bIns="118219" anchor="ctr"/>
          <a:lstStyle/>
          <a:p>
            <a:pPr defTabSz="2006203">
              <a:spcBef>
                <a:spcPts val="0"/>
              </a:spcBef>
              <a:defRPr sz="5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Text"/>
          <p:cNvSpPr txBox="1"/>
          <p:nvPr>
            <p:ph type="body" sz="quarter" idx="13"/>
          </p:nvPr>
        </p:nvSpPr>
        <p:spPr>
          <a:xfrm>
            <a:off x="945753" y="10392568"/>
            <a:ext cx="26008212" cy="1785840"/>
          </a:xfrm>
          <a:prstGeom prst="rect">
            <a:avLst/>
          </a:prstGeom>
        </p:spPr>
        <p:txBody>
          <a:bodyPr>
            <a:spAutoFit/>
          </a:bodyPr>
          <a:lstStyle>
            <a:lvl1pPr defTabSz="2006203">
              <a:spcBef>
                <a:spcPts val="0"/>
              </a:spcBef>
              <a:defRPr spc="520" sz="10400">
                <a:solidFill>
                  <a:srgbClr val="838787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945753" y="13626591"/>
            <a:ext cx="28372594" cy="1684624"/>
          </a:xfrm>
          <a:prstGeom prst="rect">
            <a:avLst/>
          </a:prstGeom>
        </p:spPr>
        <p:txBody>
          <a:bodyPr/>
          <a:lstStyle>
            <a:lvl1pPr>
              <a:spcBef>
                <a:spcPts val="12200"/>
              </a:spcBef>
              <a:defRPr sz="262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half" idx="1"/>
          </p:nvPr>
        </p:nvSpPr>
        <p:spPr>
          <a:xfrm>
            <a:off x="945753" y="16434296"/>
            <a:ext cx="28372594" cy="14215852"/>
          </a:xfrm>
          <a:prstGeom prst="rect">
            <a:avLst/>
          </a:prstGeom>
        </p:spPr>
        <p:txBody>
          <a:bodyPr anchor="t"/>
          <a:lstStyle>
            <a:lvl1pPr marL="19348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23793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28238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32683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712882" indent="-1934882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 flipV="1">
            <a:off x="945753" y="12361695"/>
            <a:ext cx="28372594" cy="61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118219" tIns="118219" rIns="118219" bIns="118219" anchor="ctr"/>
          <a:lstStyle/>
          <a:p>
            <a:pPr defTabSz="2006203">
              <a:spcBef>
                <a:spcPts val="0"/>
              </a:spcBef>
              <a:defRPr sz="5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" name="Text"/>
          <p:cNvSpPr txBox="1"/>
          <p:nvPr>
            <p:ph type="body" sz="quarter" idx="13"/>
          </p:nvPr>
        </p:nvSpPr>
        <p:spPr>
          <a:xfrm>
            <a:off x="945753" y="10392568"/>
            <a:ext cx="26008212" cy="1785840"/>
          </a:xfrm>
          <a:prstGeom prst="rect">
            <a:avLst/>
          </a:prstGeom>
        </p:spPr>
        <p:txBody>
          <a:bodyPr>
            <a:spAutoFit/>
          </a:bodyPr>
          <a:lstStyle>
            <a:lvl1pPr defTabSz="2006203">
              <a:spcBef>
                <a:spcPts val="0"/>
              </a:spcBef>
              <a:defRPr spc="520" sz="10400">
                <a:solidFill>
                  <a:srgbClr val="838787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6550679" y="13626591"/>
            <a:ext cx="12767668" cy="181466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945753" y="13626591"/>
            <a:ext cx="14659174" cy="1684624"/>
          </a:xfrm>
          <a:prstGeom prst="rect">
            <a:avLst/>
          </a:prstGeom>
        </p:spPr>
        <p:txBody>
          <a:bodyPr/>
          <a:lstStyle>
            <a:lvl1pPr>
              <a:spcBef>
                <a:spcPts val="12200"/>
              </a:spcBef>
              <a:defRPr sz="262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945753" y="16434296"/>
            <a:ext cx="14659174" cy="14215852"/>
          </a:xfrm>
          <a:prstGeom prst="rect">
            <a:avLst/>
          </a:prstGeom>
        </p:spPr>
        <p:txBody>
          <a:bodyPr anchor="t"/>
          <a:lstStyle>
            <a:lvl1pPr marL="1936750" indent="-1936750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2381250" indent="-1936750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2825750" indent="-1936750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3270250" indent="-1936750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714750" indent="-1936750">
              <a:lnSpc>
                <a:spcPct val="100000"/>
              </a:lnSpc>
              <a:spcBef>
                <a:spcPts val="122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27789931" y="11055325"/>
            <a:ext cx="1517056" cy="1785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945753" y="24341235"/>
            <a:ext cx="28372594" cy="610"/>
          </a:xfrm>
          <a:prstGeom prst="line">
            <a:avLst/>
          </a:prstGeom>
          <a:ln w="76200">
            <a:solidFill>
              <a:srgbClr val="A6AAA9"/>
            </a:solidFill>
            <a:miter lim="400000"/>
          </a:ln>
        </p:spPr>
        <p:txBody>
          <a:bodyPr lIns="118219" tIns="118219" rIns="118219" bIns="118219" anchor="ctr"/>
          <a:lstStyle/>
          <a:p>
            <a:pPr defTabSz="2006203">
              <a:spcBef>
                <a:spcPts val="0"/>
              </a:spcBef>
              <a:defRPr sz="5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945753" y="25005183"/>
            <a:ext cx="28372594" cy="629517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45753" y="19980870"/>
            <a:ext cx="28372594" cy="41967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7808125" y="11055325"/>
            <a:ext cx="1517056" cy="1785839"/>
          </a:xfrm>
          <a:prstGeom prst="rect">
            <a:avLst/>
          </a:prstGeom>
          <a:ln w="25400">
            <a:miter lim="400000"/>
          </a:ln>
        </p:spPr>
        <p:txBody>
          <a:bodyPr wrap="none" lIns="118219" tIns="118219" rIns="118219" bIns="118219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0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56348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256348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256348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256348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256348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256348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256348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256348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256348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4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0" marR="0" indent="0" algn="l" defTabSz="2563481" rtl="0" latinLnBrk="0">
        <a:lnSpc>
          <a:spcPct val="80000"/>
        </a:lnSpc>
        <a:spcBef>
          <a:spcPts val="100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36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2563481" rtl="0" latinLnBrk="0">
        <a:lnSpc>
          <a:spcPct val="80000"/>
        </a:lnSpc>
        <a:spcBef>
          <a:spcPts val="100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36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2563481" rtl="0" latinLnBrk="0">
        <a:lnSpc>
          <a:spcPct val="80000"/>
        </a:lnSpc>
        <a:spcBef>
          <a:spcPts val="100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36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2563481" rtl="0" latinLnBrk="0">
        <a:lnSpc>
          <a:spcPct val="80000"/>
        </a:lnSpc>
        <a:spcBef>
          <a:spcPts val="100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36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2563481" rtl="0" latinLnBrk="0">
        <a:lnSpc>
          <a:spcPct val="80000"/>
        </a:lnSpc>
        <a:spcBef>
          <a:spcPts val="100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36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0" marR="0" indent="0" algn="l" defTabSz="2563481" rtl="0" latinLnBrk="0">
        <a:lnSpc>
          <a:spcPct val="80000"/>
        </a:lnSpc>
        <a:spcBef>
          <a:spcPts val="100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36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0" marR="0" indent="0" algn="l" defTabSz="2563481" rtl="0" latinLnBrk="0">
        <a:lnSpc>
          <a:spcPct val="80000"/>
        </a:lnSpc>
        <a:spcBef>
          <a:spcPts val="100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36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0" marR="0" indent="0" algn="l" defTabSz="2563481" rtl="0" latinLnBrk="0">
        <a:lnSpc>
          <a:spcPct val="80000"/>
        </a:lnSpc>
        <a:spcBef>
          <a:spcPts val="100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36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0" marR="0" indent="0" algn="l" defTabSz="2563481" rtl="0" latinLnBrk="0">
        <a:lnSpc>
          <a:spcPct val="80000"/>
        </a:lnSpc>
        <a:spcBef>
          <a:spcPts val="100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36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256348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256348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256348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256348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256348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256348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256348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256348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256348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"/>
          <p:cNvSpPr/>
          <p:nvPr/>
        </p:nvSpPr>
        <p:spPr>
          <a:xfrm>
            <a:off x="127000" y="5250402"/>
            <a:ext cx="14935200" cy="17095363"/>
          </a:xfrm>
          <a:prstGeom prst="roundRect">
            <a:avLst>
              <a:gd name="adj" fmla="val 127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118219" tIns="118219" rIns="118219" bIns="118219"/>
          <a:lstStyle/>
          <a:p>
            <a:pPr>
              <a:spcBef>
                <a:spcPts val="12200"/>
              </a:spcBef>
              <a:defRPr sz="3000">
                <a:solidFill>
                  <a:srgbClr val="222222"/>
                </a:solidFill>
              </a:defRPr>
            </a:pPr>
          </a:p>
        </p:txBody>
      </p:sp>
      <p:sp>
        <p:nvSpPr>
          <p:cNvPr id="171" name="Introduction"/>
          <p:cNvSpPr/>
          <p:nvPr/>
        </p:nvSpPr>
        <p:spPr>
          <a:xfrm>
            <a:off x="569240" y="4601749"/>
            <a:ext cx="3077207" cy="1126282"/>
          </a:xfrm>
          <a:prstGeom prst="roundRect">
            <a:avLst>
              <a:gd name="adj" fmla="val 1691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 anchor="ctr"/>
          <a:lstStyle>
            <a:lvl1pPr>
              <a:defRPr sz="5000">
                <a:solidFill>
                  <a:srgbClr val="000000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2" name="MPI everywhere not scalable on modern systems…"/>
          <p:cNvSpPr/>
          <p:nvPr/>
        </p:nvSpPr>
        <p:spPr>
          <a:xfrm>
            <a:off x="5813176" y="6086483"/>
            <a:ext cx="9195463" cy="2819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MPI everywhere not scalable on modern systems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Disproportionate increase in number of cores compared to other on-node resources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Dwindling share of resources per process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MPI+Threads model addresses scalability issue</a:t>
            </a:r>
          </a:p>
        </p:txBody>
      </p:sp>
      <p:sp>
        <p:nvSpPr>
          <p:cNvPr id="173" name="Square"/>
          <p:cNvSpPr/>
          <p:nvPr/>
        </p:nvSpPr>
        <p:spPr>
          <a:xfrm>
            <a:off x="509456" y="6273968"/>
            <a:ext cx="2213995" cy="2213996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quare"/>
          <p:cNvSpPr/>
          <p:nvPr/>
        </p:nvSpPr>
        <p:spPr>
          <a:xfrm>
            <a:off x="1640545" y="7401309"/>
            <a:ext cx="957774" cy="952501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3400"/>
              </a:spcBef>
              <a:defRPr sz="2600">
                <a:solidFill>
                  <a:srgbClr val="222222"/>
                </a:solidFill>
              </a:defRPr>
            </a:pPr>
          </a:p>
        </p:txBody>
      </p:sp>
      <p:sp>
        <p:nvSpPr>
          <p:cNvPr id="175" name="Square"/>
          <p:cNvSpPr/>
          <p:nvPr/>
        </p:nvSpPr>
        <p:spPr>
          <a:xfrm>
            <a:off x="623056" y="7401309"/>
            <a:ext cx="957774" cy="952501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3400"/>
              </a:spcBef>
              <a:defRPr sz="2600">
                <a:solidFill>
                  <a:srgbClr val="222222"/>
                </a:solidFill>
              </a:defRPr>
            </a:pPr>
          </a:p>
        </p:txBody>
      </p:sp>
      <p:sp>
        <p:nvSpPr>
          <p:cNvPr id="176" name="Square"/>
          <p:cNvSpPr/>
          <p:nvPr/>
        </p:nvSpPr>
        <p:spPr>
          <a:xfrm>
            <a:off x="623056" y="6383818"/>
            <a:ext cx="957774" cy="952501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3400"/>
              </a:spcBef>
              <a:defRPr sz="2600">
                <a:solidFill>
                  <a:srgbClr val="222222"/>
                </a:solidFill>
              </a:defRPr>
            </a:pPr>
          </a:p>
        </p:txBody>
      </p:sp>
      <p:sp>
        <p:nvSpPr>
          <p:cNvPr id="177" name="Square"/>
          <p:cNvSpPr/>
          <p:nvPr/>
        </p:nvSpPr>
        <p:spPr>
          <a:xfrm>
            <a:off x="1640545" y="6383818"/>
            <a:ext cx="957774" cy="952501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3400"/>
              </a:spcBef>
              <a:defRPr sz="2600">
                <a:solidFill>
                  <a:srgbClr val="222222"/>
                </a:solidFill>
              </a:defRPr>
            </a:pPr>
          </a:p>
        </p:txBody>
      </p:sp>
      <p:sp>
        <p:nvSpPr>
          <p:cNvPr id="178" name="Circle"/>
          <p:cNvSpPr/>
          <p:nvPr/>
        </p:nvSpPr>
        <p:spPr>
          <a:xfrm>
            <a:off x="704872" y="6462998"/>
            <a:ext cx="794142" cy="794141"/>
          </a:xfrm>
          <a:prstGeom prst="ellipse">
            <a:avLst/>
          </a:prstGeom>
          <a:solidFill>
            <a:schemeClr val="accent1"/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9" name="Circle"/>
          <p:cNvSpPr/>
          <p:nvPr/>
        </p:nvSpPr>
        <p:spPr>
          <a:xfrm>
            <a:off x="1722362" y="6462998"/>
            <a:ext cx="794141" cy="794141"/>
          </a:xfrm>
          <a:prstGeom prst="ellipse">
            <a:avLst/>
          </a:prstGeom>
          <a:solidFill>
            <a:schemeClr val="accent1"/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0" name="Circle"/>
          <p:cNvSpPr/>
          <p:nvPr/>
        </p:nvSpPr>
        <p:spPr>
          <a:xfrm>
            <a:off x="704871" y="7480489"/>
            <a:ext cx="794142" cy="794141"/>
          </a:xfrm>
          <a:prstGeom prst="ellipse">
            <a:avLst/>
          </a:prstGeom>
          <a:solidFill>
            <a:schemeClr val="accent1"/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1" name="Circle"/>
          <p:cNvSpPr/>
          <p:nvPr/>
        </p:nvSpPr>
        <p:spPr>
          <a:xfrm>
            <a:off x="1722362" y="7480489"/>
            <a:ext cx="794141" cy="794141"/>
          </a:xfrm>
          <a:prstGeom prst="ellipse">
            <a:avLst/>
          </a:prstGeom>
          <a:solidFill>
            <a:schemeClr val="accent1"/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2" name="Square"/>
          <p:cNvSpPr/>
          <p:nvPr/>
        </p:nvSpPr>
        <p:spPr>
          <a:xfrm>
            <a:off x="3456668" y="6301130"/>
            <a:ext cx="2213996" cy="2213996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3" name="Square"/>
          <p:cNvSpPr/>
          <p:nvPr/>
        </p:nvSpPr>
        <p:spPr>
          <a:xfrm>
            <a:off x="4587759" y="7428471"/>
            <a:ext cx="957773" cy="952501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3400"/>
              </a:spcBef>
              <a:defRPr sz="2600">
                <a:solidFill>
                  <a:srgbClr val="222222"/>
                </a:solidFill>
              </a:defRPr>
            </a:pPr>
          </a:p>
        </p:txBody>
      </p:sp>
      <p:sp>
        <p:nvSpPr>
          <p:cNvPr id="184" name="Square"/>
          <p:cNvSpPr/>
          <p:nvPr/>
        </p:nvSpPr>
        <p:spPr>
          <a:xfrm>
            <a:off x="3570269" y="7428471"/>
            <a:ext cx="957773" cy="952501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3400"/>
              </a:spcBef>
              <a:defRPr sz="2600">
                <a:solidFill>
                  <a:srgbClr val="222222"/>
                </a:solidFill>
              </a:defRPr>
            </a:pPr>
          </a:p>
        </p:txBody>
      </p:sp>
      <p:sp>
        <p:nvSpPr>
          <p:cNvPr id="185" name="Square"/>
          <p:cNvSpPr/>
          <p:nvPr/>
        </p:nvSpPr>
        <p:spPr>
          <a:xfrm>
            <a:off x="3570269" y="6410981"/>
            <a:ext cx="957773" cy="952501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3400"/>
              </a:spcBef>
              <a:defRPr sz="2600">
                <a:solidFill>
                  <a:srgbClr val="222222"/>
                </a:solidFill>
              </a:defRPr>
            </a:pPr>
          </a:p>
        </p:txBody>
      </p:sp>
      <p:sp>
        <p:nvSpPr>
          <p:cNvPr id="186" name="Square"/>
          <p:cNvSpPr/>
          <p:nvPr/>
        </p:nvSpPr>
        <p:spPr>
          <a:xfrm>
            <a:off x="4587759" y="6410981"/>
            <a:ext cx="957773" cy="952501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3400"/>
              </a:spcBef>
              <a:defRPr sz="2600">
                <a:solidFill>
                  <a:srgbClr val="222222"/>
                </a:solidFill>
              </a:defRPr>
            </a:pPr>
          </a:p>
        </p:txBody>
      </p:sp>
      <p:sp>
        <p:nvSpPr>
          <p:cNvPr id="187" name="Circle"/>
          <p:cNvSpPr/>
          <p:nvPr/>
        </p:nvSpPr>
        <p:spPr>
          <a:xfrm>
            <a:off x="3570269" y="6372881"/>
            <a:ext cx="1986794" cy="1986794"/>
          </a:xfrm>
          <a:prstGeom prst="ellipse">
            <a:avLst/>
          </a:prstGeom>
          <a:solidFill>
            <a:schemeClr val="accent1">
              <a:alpha val="50422"/>
            </a:schemeClr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8" name="Process_vs._thread.svg.png" descr="Process_vs._thread.svg.png"/>
          <p:cNvPicPr>
            <a:picLocks noChangeAspect="1"/>
          </p:cNvPicPr>
          <p:nvPr/>
        </p:nvPicPr>
        <p:blipFill>
          <a:blip r:embed="rId2">
            <a:extLst/>
          </a:blip>
          <a:srcRect l="72891" t="32692" r="16498" b="8575"/>
          <a:stretch>
            <a:fillRect/>
          </a:stretch>
        </p:blipFill>
        <p:spPr>
          <a:xfrm>
            <a:off x="3949142" y="6509803"/>
            <a:ext cx="199946" cy="754890"/>
          </a:xfrm>
          <a:prstGeom prst="rect">
            <a:avLst/>
          </a:prstGeom>
          <a:ln w="25400">
            <a:miter lim="400000"/>
          </a:ln>
        </p:spPr>
      </p:pic>
      <p:pic>
        <p:nvPicPr>
          <p:cNvPr id="189" name="Process_vs._thread.svg.png" descr="Process_vs._thread.svg.png"/>
          <p:cNvPicPr>
            <a:picLocks noChangeAspect="1"/>
          </p:cNvPicPr>
          <p:nvPr/>
        </p:nvPicPr>
        <p:blipFill>
          <a:blip r:embed="rId2">
            <a:extLst/>
          </a:blip>
          <a:srcRect l="72891" t="32692" r="16498" b="8575"/>
          <a:stretch>
            <a:fillRect/>
          </a:stretch>
        </p:blipFill>
        <p:spPr>
          <a:xfrm>
            <a:off x="3949142" y="7527293"/>
            <a:ext cx="199946" cy="754891"/>
          </a:xfrm>
          <a:prstGeom prst="rect">
            <a:avLst/>
          </a:prstGeom>
          <a:ln w="25400">
            <a:miter lim="400000"/>
          </a:ln>
        </p:spPr>
      </p:pic>
      <p:pic>
        <p:nvPicPr>
          <p:cNvPr id="190" name="Process_vs._thread.svg.png" descr="Process_vs._thread.svg.png"/>
          <p:cNvPicPr>
            <a:picLocks noChangeAspect="1"/>
          </p:cNvPicPr>
          <p:nvPr/>
        </p:nvPicPr>
        <p:blipFill>
          <a:blip r:embed="rId2">
            <a:extLst/>
          </a:blip>
          <a:srcRect l="72891" t="32692" r="16498" b="8575"/>
          <a:stretch>
            <a:fillRect/>
          </a:stretch>
        </p:blipFill>
        <p:spPr>
          <a:xfrm>
            <a:off x="4966632" y="7527293"/>
            <a:ext cx="199945" cy="754891"/>
          </a:xfrm>
          <a:prstGeom prst="rect">
            <a:avLst/>
          </a:prstGeom>
          <a:ln w="25400">
            <a:miter lim="400000"/>
          </a:ln>
        </p:spPr>
      </p:pic>
      <p:pic>
        <p:nvPicPr>
          <p:cNvPr id="191" name="Process_vs._thread.svg.png" descr="Process_vs._thread.svg.png"/>
          <p:cNvPicPr>
            <a:picLocks noChangeAspect="1"/>
          </p:cNvPicPr>
          <p:nvPr/>
        </p:nvPicPr>
        <p:blipFill>
          <a:blip r:embed="rId2">
            <a:extLst/>
          </a:blip>
          <a:srcRect l="72891" t="32692" r="16498" b="8575"/>
          <a:stretch>
            <a:fillRect/>
          </a:stretch>
        </p:blipFill>
        <p:spPr>
          <a:xfrm>
            <a:off x="4966632" y="6509803"/>
            <a:ext cx="199945" cy="754890"/>
          </a:xfrm>
          <a:prstGeom prst="rect">
            <a:avLst/>
          </a:prstGeom>
          <a:ln w="25400">
            <a:miter lim="400000"/>
          </a:ln>
        </p:spPr>
      </p:pic>
      <p:sp>
        <p:nvSpPr>
          <p:cNvPr id="192" name="MPI+threads"/>
          <p:cNvSpPr txBox="1"/>
          <p:nvPr/>
        </p:nvSpPr>
        <p:spPr>
          <a:xfrm>
            <a:off x="3573065" y="5713769"/>
            <a:ext cx="1981201" cy="533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spcBef>
                <a:spcPts val="3400"/>
              </a:spcBef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MPI+threads</a:t>
            </a:r>
          </a:p>
        </p:txBody>
      </p:sp>
      <p:sp>
        <p:nvSpPr>
          <p:cNvPr id="193" name="MPI everywhere"/>
          <p:cNvSpPr txBox="1"/>
          <p:nvPr/>
        </p:nvSpPr>
        <p:spPr>
          <a:xfrm>
            <a:off x="434286" y="5713769"/>
            <a:ext cx="2364335" cy="520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spcBef>
                <a:spcPts val="3400"/>
              </a:spcBef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MPI everywhere</a:t>
            </a:r>
          </a:p>
        </p:txBody>
      </p:sp>
      <p:sp>
        <p:nvSpPr>
          <p:cNvPr id="194" name="Line"/>
          <p:cNvSpPr/>
          <p:nvPr/>
        </p:nvSpPr>
        <p:spPr>
          <a:xfrm>
            <a:off x="2865963" y="7380965"/>
            <a:ext cx="448193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The tradeoff…"/>
          <p:cNvSpPr/>
          <p:nvPr/>
        </p:nvSpPr>
        <p:spPr>
          <a:xfrm>
            <a:off x="268533" y="9318366"/>
            <a:ext cx="5881399" cy="400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The tradeoff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Communication performance of MPI+Threads is 9x worse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i="1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MPI everywhere uses 16x more communication</a:t>
            </a:r>
            <a:r>
              <a:t> </a:t>
            </a: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resources</a:t>
            </a:r>
          </a:p>
        </p:txBody>
      </p:sp>
      <p:pic>
        <p:nvPicPr>
          <p:cNvPr id="196" name="ctx_wastage.pdf" descr="ctx_wast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6320" y="14192777"/>
            <a:ext cx="6451601" cy="3225801"/>
          </a:xfrm>
          <a:prstGeom prst="rect">
            <a:avLst/>
          </a:prstGeom>
          <a:ln w="25400">
            <a:miter lim="400000"/>
          </a:ln>
        </p:spPr>
      </p:pic>
      <p:grpSp>
        <p:nvGrpSpPr>
          <p:cNvPr id="205" name="Group"/>
          <p:cNvGrpSpPr/>
          <p:nvPr/>
        </p:nvGrpSpPr>
        <p:grpSpPr>
          <a:xfrm>
            <a:off x="766882" y="8634155"/>
            <a:ext cx="4646355" cy="403866"/>
            <a:chOff x="0" y="0"/>
            <a:chExt cx="4646354" cy="403865"/>
          </a:xfrm>
        </p:grpSpPr>
        <p:sp>
          <p:nvSpPr>
            <p:cNvPr id="197" name="Square"/>
            <p:cNvSpPr/>
            <p:nvPr/>
          </p:nvSpPr>
          <p:spPr>
            <a:xfrm>
              <a:off x="0" y="61730"/>
              <a:ext cx="317500" cy="317501"/>
            </a:xfrm>
            <a:prstGeom prst="rect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80000"/>
                </a:lnSpc>
                <a:spcBef>
                  <a:spcPts val="0"/>
                </a:spcBef>
                <a:defRPr cap="all" sz="40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8" name="Node"/>
            <p:cNvSpPr txBox="1"/>
            <p:nvPr/>
          </p:nvSpPr>
          <p:spPr>
            <a:xfrm>
              <a:off x="356715" y="0"/>
              <a:ext cx="769917" cy="40386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spcBef>
                  <a:spcPts val="3400"/>
                </a:spcBef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199" name="Core"/>
            <p:cNvSpPr txBox="1"/>
            <p:nvPr/>
          </p:nvSpPr>
          <p:spPr>
            <a:xfrm>
              <a:off x="1518407" y="0"/>
              <a:ext cx="725792" cy="40386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spcBef>
                  <a:spcPts val="3400"/>
                </a:spcBef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Core</a:t>
              </a:r>
            </a:p>
          </p:txBody>
        </p:sp>
        <p:sp>
          <p:nvSpPr>
            <p:cNvPr id="200" name="Square"/>
            <p:cNvSpPr/>
            <p:nvPr/>
          </p:nvSpPr>
          <p:spPr>
            <a:xfrm>
              <a:off x="1178547" y="61730"/>
              <a:ext cx="317501" cy="317501"/>
            </a:xfrm>
            <a:prstGeom prst="rect">
              <a:avLst/>
            </a:prstGeom>
            <a:solidFill>
              <a:schemeClr val="accent4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spcBef>
                  <a:spcPts val="3400"/>
                </a:spcBef>
                <a:defRPr sz="2600">
                  <a:solidFill>
                    <a:srgbClr val="222222"/>
                  </a:solidFill>
                </a:defRPr>
              </a:pPr>
            </a:p>
          </p:txBody>
        </p:sp>
        <p:pic>
          <p:nvPicPr>
            <p:cNvPr id="201" name="Process_vs._thread.svg.png" descr="Process_vs._thread.svg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2891" t="32692" r="16498" b="8575"/>
            <a:stretch>
              <a:fillRect/>
            </a:stretch>
          </p:blipFill>
          <p:spPr>
            <a:xfrm>
              <a:off x="3586548" y="0"/>
              <a:ext cx="106960" cy="403824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  <p:sp>
          <p:nvSpPr>
            <p:cNvPr id="202" name="Thread"/>
            <p:cNvSpPr txBox="1"/>
            <p:nvPr/>
          </p:nvSpPr>
          <p:spPr>
            <a:xfrm>
              <a:off x="3688581" y="6437"/>
              <a:ext cx="957774" cy="39114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spcBef>
                  <a:spcPts val="3400"/>
                </a:spcBef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Thread</a:t>
              </a:r>
            </a:p>
          </p:txBody>
        </p:sp>
        <p:sp>
          <p:nvSpPr>
            <p:cNvPr id="203" name="Circle"/>
            <p:cNvSpPr/>
            <p:nvPr/>
          </p:nvSpPr>
          <p:spPr>
            <a:xfrm>
              <a:off x="2244376" y="43182"/>
              <a:ext cx="317501" cy="317501"/>
            </a:xfrm>
            <a:prstGeom prst="ellipse">
              <a:avLst/>
            </a:prstGeom>
            <a:solidFill>
              <a:schemeClr val="accent1"/>
            </a:solidFill>
            <a:ln w="25400" cap="flat">
              <a:noFill/>
              <a:miter lim="400000"/>
            </a:ln>
            <a:effectLst/>
          </p:spPr>
          <p:txBody>
            <a:bodyPr wrap="square" lIns="118219" tIns="118219" rIns="118219" bIns="11821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1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4" name="Process"/>
            <p:cNvSpPr txBox="1"/>
            <p:nvPr/>
          </p:nvSpPr>
          <p:spPr>
            <a:xfrm>
              <a:off x="2587193" y="0"/>
              <a:ext cx="1045989" cy="40386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spcBef>
                  <a:spcPts val="3400"/>
                </a:spcBef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Process</a:t>
              </a:r>
            </a:p>
          </p:txBody>
        </p:sp>
      </p:grpSp>
      <p:sp>
        <p:nvSpPr>
          <p:cNvPr id="206" name="Why this tradeoff?…"/>
          <p:cNvSpPr/>
          <p:nvPr/>
        </p:nvSpPr>
        <p:spPr>
          <a:xfrm>
            <a:off x="240953" y="12834045"/>
            <a:ext cx="10794043" cy="1203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๏"/>
              <a:defRPr i="1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Why this tradeoff?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Endpoint configuration in state-of-the-art MPI libraries:</a:t>
            </a:r>
          </a:p>
        </p:txBody>
      </p:sp>
      <p:sp>
        <p:nvSpPr>
          <p:cNvPr id="207" name="Rounded Rectangle"/>
          <p:cNvSpPr/>
          <p:nvPr/>
        </p:nvSpPr>
        <p:spPr>
          <a:xfrm>
            <a:off x="8454506" y="14111020"/>
            <a:ext cx="317368" cy="318263"/>
          </a:xfrm>
          <a:prstGeom prst="roundRect">
            <a:avLst>
              <a:gd name="adj" fmla="val 23771"/>
            </a:avLst>
          </a:prstGeom>
          <a:solidFill>
            <a:schemeClr val="accent1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Software endpoint"/>
          <p:cNvSpPr txBox="1"/>
          <p:nvPr/>
        </p:nvSpPr>
        <p:spPr>
          <a:xfrm>
            <a:off x="8792020" y="13962893"/>
            <a:ext cx="2239396" cy="4038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Software endpoint</a:t>
            </a:r>
          </a:p>
        </p:txBody>
      </p:sp>
      <p:sp>
        <p:nvSpPr>
          <p:cNvPr id="209" name="Naive solution for MPI+Threads: emulate MPI everywhere endpoints…"/>
          <p:cNvSpPr/>
          <p:nvPr/>
        </p:nvSpPr>
        <p:spPr>
          <a:xfrm>
            <a:off x="268533" y="17510165"/>
            <a:ext cx="14559230" cy="479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Naive solution for MPI+Threads: emulate MPI everywhere endpoints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Leads to 93.75% wastage of limited hardware resources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Need a second NIC after using only 6.25% of the resources on the first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MPI+Threads allows for arbitrary level of sharing: what level of sharing is ideal?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Depends on performance requirements and availability of resources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A tradeoff space between performance and sharing resources exists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900">
                <a:solidFill>
                  <a:srgbClr val="000000"/>
                </a:solidFill>
              </a:defRPr>
            </a:pPr>
            <a:r>
              <a:t>Scalable Communication Endpoints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A resource sharing model that concretely categorizes the tradeoff space ranging from fully independent paths to fully shared paths</a:t>
            </a:r>
          </a:p>
        </p:txBody>
      </p:sp>
      <p:sp>
        <p:nvSpPr>
          <p:cNvPr id="335" name="Connection Line"/>
          <p:cNvSpPr/>
          <p:nvPr/>
        </p:nvSpPr>
        <p:spPr>
          <a:xfrm>
            <a:off x="8403910" y="14434994"/>
            <a:ext cx="317174" cy="679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00" h="21600" fill="norm" stroke="1" extrusionOk="0">
                <a:moveTo>
                  <a:pt x="16900" y="21600"/>
                </a:moveTo>
                <a:cubicBezTo>
                  <a:pt x="-1047" y="12135"/>
                  <a:pt x="-4700" y="4935"/>
                  <a:pt x="5941" y="0"/>
                </a:cubicBezTo>
              </a:path>
            </a:pathLst>
          </a:custGeom>
          <a:ln w="381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  <a:headEnd type="stealth"/>
          </a:ln>
        </p:spPr>
        <p:txBody>
          <a:bodyPr/>
          <a:lstStyle/>
          <a:p>
            <a:pPr/>
          </a:p>
        </p:txBody>
      </p:sp>
      <p:sp>
        <p:nvSpPr>
          <p:cNvPr id="211" name="Rounded Rectangle"/>
          <p:cNvSpPr/>
          <p:nvPr/>
        </p:nvSpPr>
        <p:spPr>
          <a:xfrm>
            <a:off x="127000" y="30265340"/>
            <a:ext cx="14935200" cy="9092621"/>
          </a:xfrm>
          <a:prstGeom prst="roundRect">
            <a:avLst>
              <a:gd name="adj" fmla="val 2095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118219" tIns="118219" rIns="118219" bIns="118219"/>
          <a:lstStyle/>
          <a:p>
            <a:pPr>
              <a:spcBef>
                <a:spcPts val="12200"/>
              </a:spcBef>
              <a:defRPr sz="3000">
                <a:solidFill>
                  <a:srgbClr val="222222"/>
                </a:solidFill>
              </a:defRPr>
            </a:pPr>
          </a:p>
        </p:txBody>
      </p:sp>
      <p:sp>
        <p:nvSpPr>
          <p:cNvPr id="212" name="Transmit Queue: Queue Pair (QP) in Verbs (consumes memory)…"/>
          <p:cNvSpPr/>
          <p:nvPr/>
        </p:nvSpPr>
        <p:spPr>
          <a:xfrm>
            <a:off x="264728" y="33090978"/>
            <a:ext cx="14439144" cy="516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3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Transmit Queue</a:t>
            </a: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: Queue Pair (QP) in Verbs (consumes memory)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3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Completion Queue</a:t>
            </a: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: Completion Queue (CQ) in Verbs (consumes memory)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3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Hardware resource</a:t>
            </a: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: micro User Access Region (uUAR) within UAR pages on Mellanox InfiniBand (consumes hardware resources)</a:t>
            </a:r>
            <a:endParaRPr i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3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Naive solution impacts memory and hardware resource usage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3000">
                <a:solidFill>
                  <a:srgbClr val="000000"/>
                </a:solidFill>
              </a:defRPr>
            </a:pPr>
            <a:r>
              <a:t>Memory: Creating 16 naive endpoints</a:t>
            </a:r>
            <a:br/>
            <a:r>
              <a:t>will occupy 5.15 MB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3000">
                <a:solidFill>
                  <a:srgbClr val="000000"/>
                </a:solidFill>
              </a:defRPr>
            </a:pPr>
            <a:r>
              <a:t>Not of immediate concern; memory on</a:t>
            </a:r>
            <a:br/>
            <a:r>
              <a:t>supercomputers in the order of GB</a:t>
            </a:r>
          </a:p>
        </p:txBody>
      </p:sp>
      <p:sp>
        <p:nvSpPr>
          <p:cNvPr id="213" name="Rounded Rectangle"/>
          <p:cNvSpPr/>
          <p:nvPr/>
        </p:nvSpPr>
        <p:spPr>
          <a:xfrm>
            <a:off x="129981" y="22873155"/>
            <a:ext cx="14929237" cy="6812234"/>
          </a:xfrm>
          <a:prstGeom prst="roundRect">
            <a:avLst>
              <a:gd name="adj" fmla="val 27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118219" tIns="118219" rIns="118219" bIns="118219"/>
          <a:lstStyle/>
          <a:p>
            <a:pPr>
              <a:spcBef>
                <a:spcPts val="12200"/>
              </a:spcBef>
              <a:defRPr sz="3000">
                <a:solidFill>
                  <a:srgbClr val="222222"/>
                </a:solidFill>
              </a:defRPr>
            </a:pPr>
          </a:p>
        </p:txBody>
      </p:sp>
      <p:sp>
        <p:nvSpPr>
          <p:cNvPr id="214" name="Background"/>
          <p:cNvSpPr/>
          <p:nvPr/>
        </p:nvSpPr>
        <p:spPr>
          <a:xfrm>
            <a:off x="569240" y="22377697"/>
            <a:ext cx="3077207" cy="1113285"/>
          </a:xfrm>
          <a:prstGeom prst="roundRect">
            <a:avLst>
              <a:gd name="adj" fmla="val 17112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 anchor="ctr"/>
          <a:lstStyle>
            <a:lvl1pPr>
              <a:defRPr sz="5000">
                <a:solidFill>
                  <a:srgbClr val="000000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215" name="CPU"/>
          <p:cNvSpPr/>
          <p:nvPr/>
        </p:nvSpPr>
        <p:spPr>
          <a:xfrm>
            <a:off x="361383" y="25009216"/>
            <a:ext cx="1709681" cy="1709681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216" name="NIC"/>
          <p:cNvSpPr/>
          <p:nvPr/>
        </p:nvSpPr>
        <p:spPr>
          <a:xfrm>
            <a:off x="2601442" y="26453110"/>
            <a:ext cx="2859274" cy="1198336"/>
          </a:xfrm>
          <a:prstGeom prst="rect">
            <a:avLst/>
          </a:prstGeom>
          <a:solidFill>
            <a:schemeClr val="accent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NIC</a:t>
            </a:r>
          </a:p>
        </p:txBody>
      </p:sp>
      <p:sp>
        <p:nvSpPr>
          <p:cNvPr id="217" name="MEM"/>
          <p:cNvSpPr/>
          <p:nvPr/>
        </p:nvSpPr>
        <p:spPr>
          <a:xfrm>
            <a:off x="2707305" y="24076668"/>
            <a:ext cx="2647550" cy="1198335"/>
          </a:xfrm>
          <a:prstGeom prst="rect">
            <a:avLst/>
          </a:prstGeom>
          <a:blipFill>
            <a:blip r:embed="rId4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MEM</a:t>
            </a:r>
          </a:p>
        </p:txBody>
      </p:sp>
      <p:cxnSp>
        <p:nvCxnSpPr>
          <p:cNvPr id="218" name="Connection Line"/>
          <p:cNvCxnSpPr>
            <a:stCxn id="215" idx="0"/>
            <a:endCxn id="217" idx="0"/>
          </p:cNvCxnSpPr>
          <p:nvPr/>
        </p:nvCxnSpPr>
        <p:spPr>
          <a:xfrm flipV="1">
            <a:off x="1216223" y="24675835"/>
            <a:ext cx="2814858" cy="1188222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tailEnd type="stealth"/>
          </a:ln>
        </p:spPr>
      </p:cxnSp>
      <p:sp>
        <p:nvSpPr>
          <p:cNvPr id="219" name="Arrow 4"/>
          <p:cNvSpPr/>
          <p:nvPr/>
        </p:nvSpPr>
        <p:spPr>
          <a:xfrm>
            <a:off x="2784575" y="25355819"/>
            <a:ext cx="995842" cy="1016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72" y="0"/>
                </a:moveTo>
                <a:cubicBezTo>
                  <a:pt x="14539" y="0"/>
                  <a:pt x="18745" y="4119"/>
                  <a:pt x="18745" y="9181"/>
                </a:cubicBezTo>
                <a:cubicBezTo>
                  <a:pt x="18745" y="9198"/>
                  <a:pt x="18744" y="9214"/>
                  <a:pt x="18743" y="9231"/>
                </a:cubicBezTo>
                <a:lnTo>
                  <a:pt x="18745" y="14548"/>
                </a:lnTo>
                <a:lnTo>
                  <a:pt x="21600" y="14548"/>
                </a:lnTo>
                <a:lnTo>
                  <a:pt x="16301" y="21597"/>
                </a:lnTo>
                <a:lnTo>
                  <a:pt x="11002" y="14548"/>
                </a:lnTo>
                <a:lnTo>
                  <a:pt x="13871" y="14548"/>
                </a:lnTo>
                <a:lnTo>
                  <a:pt x="13871" y="9231"/>
                </a:lnTo>
                <a:lnTo>
                  <a:pt x="13871" y="9210"/>
                </a:lnTo>
                <a:cubicBezTo>
                  <a:pt x="13871" y="9201"/>
                  <a:pt x="13871" y="9191"/>
                  <a:pt x="13871" y="9181"/>
                </a:cubicBezTo>
                <a:cubicBezTo>
                  <a:pt x="13871" y="6751"/>
                  <a:pt x="11853" y="4773"/>
                  <a:pt x="9372" y="4773"/>
                </a:cubicBezTo>
                <a:lnTo>
                  <a:pt x="9370" y="4773"/>
                </a:lnTo>
                <a:cubicBezTo>
                  <a:pt x="6889" y="4774"/>
                  <a:pt x="4872" y="6751"/>
                  <a:pt x="4872" y="9181"/>
                </a:cubicBezTo>
                <a:cubicBezTo>
                  <a:pt x="4872" y="9191"/>
                  <a:pt x="4886" y="21600"/>
                  <a:pt x="4886" y="21600"/>
                </a:cubicBezTo>
                <a:lnTo>
                  <a:pt x="9" y="21600"/>
                </a:lnTo>
                <a:cubicBezTo>
                  <a:pt x="9" y="21600"/>
                  <a:pt x="0" y="9202"/>
                  <a:pt x="0" y="9181"/>
                </a:cubicBezTo>
                <a:cubicBezTo>
                  <a:pt x="0" y="4144"/>
                  <a:pt x="4162" y="41"/>
                  <a:pt x="9294" y="0"/>
                </a:cubicBezTo>
                <a:lnTo>
                  <a:pt x="9370" y="0"/>
                </a:lnTo>
                <a:cubicBezTo>
                  <a:pt x="9370" y="0"/>
                  <a:pt x="9371" y="0"/>
                  <a:pt x="9372" y="0"/>
                </a:cubicBezTo>
                <a:close/>
              </a:path>
            </a:pathLst>
          </a:cu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Arrow 4"/>
          <p:cNvSpPr/>
          <p:nvPr/>
        </p:nvSpPr>
        <p:spPr>
          <a:xfrm>
            <a:off x="4457977" y="25355819"/>
            <a:ext cx="995842" cy="1016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72" y="0"/>
                </a:moveTo>
                <a:cubicBezTo>
                  <a:pt x="14539" y="0"/>
                  <a:pt x="18745" y="4119"/>
                  <a:pt x="18745" y="9181"/>
                </a:cubicBezTo>
                <a:cubicBezTo>
                  <a:pt x="18745" y="9198"/>
                  <a:pt x="18744" y="9214"/>
                  <a:pt x="18743" y="9231"/>
                </a:cubicBezTo>
                <a:lnTo>
                  <a:pt x="18745" y="14548"/>
                </a:lnTo>
                <a:lnTo>
                  <a:pt x="21600" y="14548"/>
                </a:lnTo>
                <a:lnTo>
                  <a:pt x="16301" y="21597"/>
                </a:lnTo>
                <a:lnTo>
                  <a:pt x="11002" y="14548"/>
                </a:lnTo>
                <a:lnTo>
                  <a:pt x="13871" y="14548"/>
                </a:lnTo>
                <a:lnTo>
                  <a:pt x="13871" y="9231"/>
                </a:lnTo>
                <a:lnTo>
                  <a:pt x="13871" y="9210"/>
                </a:lnTo>
                <a:cubicBezTo>
                  <a:pt x="13871" y="9201"/>
                  <a:pt x="13871" y="9191"/>
                  <a:pt x="13871" y="9181"/>
                </a:cubicBezTo>
                <a:cubicBezTo>
                  <a:pt x="13871" y="6751"/>
                  <a:pt x="11853" y="4773"/>
                  <a:pt x="9372" y="4773"/>
                </a:cubicBezTo>
                <a:lnTo>
                  <a:pt x="9370" y="4773"/>
                </a:lnTo>
                <a:cubicBezTo>
                  <a:pt x="6889" y="4774"/>
                  <a:pt x="4872" y="6751"/>
                  <a:pt x="4872" y="9181"/>
                </a:cubicBezTo>
                <a:cubicBezTo>
                  <a:pt x="4872" y="9191"/>
                  <a:pt x="4886" y="21600"/>
                  <a:pt x="4886" y="21600"/>
                </a:cubicBezTo>
                <a:lnTo>
                  <a:pt x="9" y="21600"/>
                </a:lnTo>
                <a:cubicBezTo>
                  <a:pt x="9" y="21600"/>
                  <a:pt x="0" y="9202"/>
                  <a:pt x="0" y="9181"/>
                </a:cubicBezTo>
                <a:cubicBezTo>
                  <a:pt x="0" y="4144"/>
                  <a:pt x="4162" y="41"/>
                  <a:pt x="9294" y="0"/>
                </a:cubicBezTo>
                <a:lnTo>
                  <a:pt x="9370" y="0"/>
                </a:lnTo>
                <a:cubicBezTo>
                  <a:pt x="9370" y="0"/>
                  <a:pt x="9371" y="0"/>
                  <a:pt x="9372" y="0"/>
                </a:cubicBezTo>
                <a:close/>
              </a:path>
            </a:pathLst>
          </a:cu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cxnSp>
        <p:nvCxnSpPr>
          <p:cNvPr id="221" name="Connection Line"/>
          <p:cNvCxnSpPr>
            <a:stCxn id="216" idx="0"/>
            <a:endCxn id="217" idx="0"/>
          </p:cNvCxnSpPr>
          <p:nvPr/>
        </p:nvCxnSpPr>
        <p:spPr>
          <a:xfrm flipV="1">
            <a:off x="4031078" y="24675835"/>
            <a:ext cx="3" cy="2376444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tailEnd type="stealth"/>
          </a:ln>
        </p:spPr>
      </p:cxnSp>
      <p:sp>
        <p:nvSpPr>
          <p:cNvPr id="222" name="1"/>
          <p:cNvSpPr/>
          <p:nvPr/>
        </p:nvSpPr>
        <p:spPr>
          <a:xfrm>
            <a:off x="1413759" y="24012802"/>
            <a:ext cx="580714" cy="580714"/>
          </a:xfrm>
          <a:prstGeom prst="ellipse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3" name="2"/>
          <p:cNvSpPr/>
          <p:nvPr/>
        </p:nvSpPr>
        <p:spPr>
          <a:xfrm>
            <a:off x="2091689" y="25365068"/>
            <a:ext cx="546344" cy="546345"/>
          </a:xfrm>
          <a:prstGeom prst="ellipse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4" name="3"/>
          <p:cNvSpPr/>
          <p:nvPr/>
        </p:nvSpPr>
        <p:spPr>
          <a:xfrm>
            <a:off x="3943663" y="25365068"/>
            <a:ext cx="546345" cy="546345"/>
          </a:xfrm>
          <a:prstGeom prst="ellipse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5" name="4"/>
          <p:cNvSpPr/>
          <p:nvPr/>
        </p:nvSpPr>
        <p:spPr>
          <a:xfrm>
            <a:off x="6003078" y="24965100"/>
            <a:ext cx="535965" cy="535966"/>
          </a:xfrm>
          <a:prstGeom prst="ellipse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26" name="Connection Line"/>
          <p:cNvCxnSpPr>
            <a:stCxn id="215" idx="0"/>
            <a:endCxn id="216" idx="0"/>
          </p:cNvCxnSpPr>
          <p:nvPr/>
        </p:nvCxnSpPr>
        <p:spPr>
          <a:xfrm>
            <a:off x="1216223" y="25864056"/>
            <a:ext cx="2814856" cy="1188223"/>
          </a:xfrm>
          <a:prstGeom prst="straightConnector1">
            <a:avLst/>
          </a:prstGeom>
          <a:ln w="50800">
            <a:solidFill>
              <a:schemeClr val="accent1"/>
            </a:solidFill>
            <a:miter lim="400000"/>
            <a:tailEnd type="stealth"/>
          </a:ln>
        </p:spPr>
      </p:cxnSp>
      <p:sp>
        <p:nvSpPr>
          <p:cNvPr id="227" name="1"/>
          <p:cNvSpPr/>
          <p:nvPr/>
        </p:nvSpPr>
        <p:spPr>
          <a:xfrm>
            <a:off x="1413759" y="27134594"/>
            <a:ext cx="580714" cy="580714"/>
          </a:xfrm>
          <a:prstGeom prst="ellipse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8" name="(i)"/>
          <p:cNvSpPr txBox="1"/>
          <p:nvPr/>
        </p:nvSpPr>
        <p:spPr>
          <a:xfrm>
            <a:off x="1994188" y="24035706"/>
            <a:ext cx="354960" cy="48760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(i)</a:t>
            </a:r>
          </a:p>
        </p:txBody>
      </p:sp>
      <p:sp>
        <p:nvSpPr>
          <p:cNvPr id="229" name="(ii)"/>
          <p:cNvSpPr txBox="1"/>
          <p:nvPr/>
        </p:nvSpPr>
        <p:spPr>
          <a:xfrm>
            <a:off x="1967359" y="27239983"/>
            <a:ext cx="423585" cy="4524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(ii)</a:t>
            </a:r>
          </a:p>
        </p:txBody>
      </p:sp>
      <p:sp>
        <p:nvSpPr>
          <p:cNvPr id="230" name="Line"/>
          <p:cNvSpPr/>
          <p:nvPr/>
        </p:nvSpPr>
        <p:spPr>
          <a:xfrm>
            <a:off x="4658514" y="27646083"/>
            <a:ext cx="1" cy="616453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1" name="Line"/>
          <p:cNvSpPr/>
          <p:nvPr/>
        </p:nvSpPr>
        <p:spPr>
          <a:xfrm>
            <a:off x="5227370" y="27646083"/>
            <a:ext cx="1" cy="616453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TX"/>
          <p:cNvSpPr txBox="1"/>
          <p:nvPr/>
        </p:nvSpPr>
        <p:spPr>
          <a:xfrm>
            <a:off x="4400170" y="28251013"/>
            <a:ext cx="448193" cy="43137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TX</a:t>
            </a:r>
          </a:p>
        </p:txBody>
      </p:sp>
      <p:sp>
        <p:nvSpPr>
          <p:cNvPr id="233" name="ACK"/>
          <p:cNvSpPr txBox="1"/>
          <p:nvPr/>
        </p:nvSpPr>
        <p:spPr>
          <a:xfrm>
            <a:off x="4935868" y="28211288"/>
            <a:ext cx="686334" cy="5108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ACK</a:t>
            </a:r>
          </a:p>
        </p:txBody>
      </p:sp>
      <p:sp>
        <p:nvSpPr>
          <p:cNvPr id="234" name="Write MD"/>
          <p:cNvSpPr txBox="1"/>
          <p:nvPr/>
        </p:nvSpPr>
        <p:spPr>
          <a:xfrm>
            <a:off x="1031320" y="23540746"/>
            <a:ext cx="1325920" cy="409591"/>
          </a:xfrm>
          <a:prstGeom prst="rect">
            <a:avLst/>
          </a:prstGeom>
          <a:solidFill>
            <a:schemeClr val="accent4">
              <a:hueOff val="414058"/>
              <a:satOff val="2144"/>
              <a:lumOff val="10379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Write MD</a:t>
            </a:r>
          </a:p>
        </p:txBody>
      </p:sp>
      <p:sp>
        <p:nvSpPr>
          <p:cNvPr id="235" name="DoorBell"/>
          <p:cNvSpPr txBox="1"/>
          <p:nvPr/>
        </p:nvSpPr>
        <p:spPr>
          <a:xfrm>
            <a:off x="1160379" y="27785500"/>
            <a:ext cx="1205980" cy="403867"/>
          </a:xfrm>
          <a:prstGeom prst="rect">
            <a:avLst/>
          </a:prstGeom>
          <a:solidFill>
            <a:schemeClr val="accent4">
              <a:hueOff val="414058"/>
              <a:satOff val="2144"/>
              <a:lumOff val="10379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DoorBell</a:t>
            </a:r>
          </a:p>
        </p:txBody>
      </p:sp>
      <p:sp>
        <p:nvSpPr>
          <p:cNvPr id="236" name="Read MD"/>
          <p:cNvSpPr txBox="1"/>
          <p:nvPr/>
        </p:nvSpPr>
        <p:spPr>
          <a:xfrm>
            <a:off x="2633258" y="25422578"/>
            <a:ext cx="1247676" cy="403866"/>
          </a:xfrm>
          <a:prstGeom prst="rect">
            <a:avLst/>
          </a:prstGeom>
          <a:solidFill>
            <a:schemeClr val="accent4">
              <a:hueOff val="414058"/>
              <a:satOff val="2144"/>
              <a:lumOff val="10379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Read MD</a:t>
            </a:r>
          </a:p>
        </p:txBody>
      </p:sp>
      <p:sp>
        <p:nvSpPr>
          <p:cNvPr id="237" name="Read data"/>
          <p:cNvSpPr txBox="1"/>
          <p:nvPr/>
        </p:nvSpPr>
        <p:spPr>
          <a:xfrm>
            <a:off x="4552737" y="25411348"/>
            <a:ext cx="1349266" cy="403866"/>
          </a:xfrm>
          <a:prstGeom prst="rect">
            <a:avLst/>
          </a:prstGeom>
          <a:solidFill>
            <a:schemeClr val="accent4">
              <a:hueOff val="414058"/>
              <a:satOff val="2144"/>
              <a:lumOff val="10379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Read data</a:t>
            </a:r>
          </a:p>
        </p:txBody>
      </p:sp>
      <p:sp>
        <p:nvSpPr>
          <p:cNvPr id="238" name="Write completion"/>
          <p:cNvSpPr txBox="1"/>
          <p:nvPr/>
        </p:nvSpPr>
        <p:spPr>
          <a:xfrm>
            <a:off x="5398951" y="24439198"/>
            <a:ext cx="2239396" cy="431371"/>
          </a:xfrm>
          <a:prstGeom prst="rect">
            <a:avLst/>
          </a:prstGeom>
          <a:solidFill>
            <a:schemeClr val="accent4">
              <a:hueOff val="414058"/>
              <a:satOff val="2144"/>
              <a:lumOff val="10379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lvl1pPr>
          </a:lstStyle>
          <a:p>
            <a:pPr/>
            <a:r>
              <a:t>Write completion</a:t>
            </a:r>
          </a:p>
        </p:txBody>
      </p:sp>
      <p:sp>
        <p:nvSpPr>
          <p:cNvPr id="239" name="PCIe device"/>
          <p:cNvSpPr txBox="1"/>
          <p:nvPr/>
        </p:nvSpPr>
        <p:spPr>
          <a:xfrm>
            <a:off x="5811424" y="26814753"/>
            <a:ext cx="919273" cy="7688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3400"/>
              </a:spcBef>
              <a:defRPr sz="2100">
                <a:solidFill>
                  <a:srgbClr val="000000"/>
                </a:solidFill>
              </a:defRPr>
            </a:lvl1pPr>
          </a:lstStyle>
          <a:p>
            <a:pPr/>
            <a:r>
              <a:t>PCIe device</a:t>
            </a:r>
          </a:p>
        </p:txBody>
      </p:sp>
      <p:sp>
        <p:nvSpPr>
          <p:cNvPr id="240" name="Line"/>
          <p:cNvSpPr/>
          <p:nvPr/>
        </p:nvSpPr>
        <p:spPr>
          <a:xfrm flipH="1">
            <a:off x="5101011" y="27199177"/>
            <a:ext cx="687335" cy="1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1" name="Arrow 2"/>
          <p:cNvSpPr/>
          <p:nvPr/>
        </p:nvSpPr>
        <p:spPr>
          <a:xfrm>
            <a:off x="4620588" y="23427376"/>
            <a:ext cx="670620" cy="539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chemeClr val="accent1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CPU polls for completion"/>
          <p:cNvSpPr txBox="1"/>
          <p:nvPr/>
        </p:nvSpPr>
        <p:spPr>
          <a:xfrm>
            <a:off x="5366377" y="23248855"/>
            <a:ext cx="1933772" cy="8970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3400"/>
              </a:spcBef>
              <a:defRPr sz="2100">
                <a:solidFill>
                  <a:srgbClr val="222222"/>
                </a:solidFill>
              </a:defRPr>
            </a:pPr>
            <a:r>
              <a:t>CPU polls</a:t>
            </a:r>
            <a:br/>
            <a:r>
              <a:t>for completion</a:t>
            </a:r>
          </a:p>
        </p:txBody>
      </p:sp>
      <p:sp>
        <p:nvSpPr>
          <p:cNvPr id="243" name="Rounded Rectangle"/>
          <p:cNvSpPr/>
          <p:nvPr/>
        </p:nvSpPr>
        <p:spPr>
          <a:xfrm>
            <a:off x="15208250" y="5247090"/>
            <a:ext cx="14935200" cy="19999461"/>
          </a:xfrm>
          <a:prstGeom prst="roundRect">
            <a:avLst>
              <a:gd name="adj" fmla="val 127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118219" tIns="118219" rIns="118219" bIns="118219"/>
          <a:lstStyle/>
          <a:p>
            <a:pPr>
              <a:spcBef>
                <a:spcPts val="12200"/>
              </a:spcBef>
              <a:defRPr sz="3000">
                <a:solidFill>
                  <a:srgbClr val="222222"/>
                </a:solidFill>
              </a:defRPr>
            </a:pPr>
          </a:p>
        </p:txBody>
      </p:sp>
      <p:sp>
        <p:nvSpPr>
          <p:cNvPr id="244" name="Resource Sharing Analysis"/>
          <p:cNvSpPr/>
          <p:nvPr/>
        </p:nvSpPr>
        <p:spPr>
          <a:xfrm>
            <a:off x="15650491" y="4598437"/>
            <a:ext cx="6093120" cy="1126282"/>
          </a:xfrm>
          <a:prstGeom prst="roundRect">
            <a:avLst>
              <a:gd name="adj" fmla="val 1691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 anchor="ctr"/>
          <a:lstStyle>
            <a:lvl1pPr>
              <a:defRPr sz="5000">
                <a:solidFill>
                  <a:srgbClr val="000000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pPr/>
            <a:r>
              <a:t>Resource Sharing Analysis</a:t>
            </a:r>
          </a:p>
        </p:txBody>
      </p:sp>
      <p:pic>
        <p:nvPicPr>
          <p:cNvPr id="245" name="buf_sharing.pdf" descr="buf_sharing.pdf"/>
          <p:cNvPicPr>
            <a:picLocks noChangeAspect="1"/>
          </p:cNvPicPr>
          <p:nvPr/>
        </p:nvPicPr>
        <p:blipFill>
          <a:blip r:embed="rId5">
            <a:extLst/>
          </a:blip>
          <a:srcRect l="0" t="9073" r="8273" b="0"/>
          <a:stretch>
            <a:fillRect/>
          </a:stretch>
        </p:blipFill>
        <p:spPr>
          <a:xfrm>
            <a:off x="15286015" y="9375284"/>
            <a:ext cx="3494785" cy="3464298"/>
          </a:xfrm>
          <a:prstGeom prst="rect">
            <a:avLst/>
          </a:prstGeom>
          <a:ln w="25400">
            <a:miter lim="400000"/>
          </a:ln>
        </p:spPr>
      </p:pic>
      <p:pic>
        <p:nvPicPr>
          <p:cNvPr id="246" name="buf_sharing_resusage.pdf" descr="buf_sharing_resusage.pdf"/>
          <p:cNvPicPr>
            <a:picLocks noChangeAspect="1"/>
          </p:cNvPicPr>
          <p:nvPr/>
        </p:nvPicPr>
        <p:blipFill>
          <a:blip r:embed="rId6">
            <a:extLst/>
          </a:blip>
          <a:srcRect l="0" t="8856" r="8255" b="0"/>
          <a:stretch>
            <a:fillRect/>
          </a:stretch>
        </p:blipFill>
        <p:spPr>
          <a:xfrm>
            <a:off x="18855016" y="9375085"/>
            <a:ext cx="3495460" cy="3472550"/>
          </a:xfrm>
          <a:prstGeom prst="rect">
            <a:avLst/>
          </a:prstGeom>
          <a:ln w="25400">
            <a:miter lim="400000"/>
          </a:ln>
        </p:spPr>
      </p:pic>
      <p:pic>
        <p:nvPicPr>
          <p:cNvPr id="247" name="ctx_sharing.pdf" descr="ctx_sharing.pdf"/>
          <p:cNvPicPr>
            <a:picLocks noChangeAspect="1"/>
          </p:cNvPicPr>
          <p:nvPr/>
        </p:nvPicPr>
        <p:blipFill>
          <a:blip r:embed="rId7">
            <a:extLst/>
          </a:blip>
          <a:srcRect l="0" t="9059" r="8476" b="0"/>
          <a:stretch>
            <a:fillRect/>
          </a:stretch>
        </p:blipFill>
        <p:spPr>
          <a:xfrm>
            <a:off x="22754156" y="9375085"/>
            <a:ext cx="3487057" cy="3464819"/>
          </a:xfrm>
          <a:prstGeom prst="rect">
            <a:avLst/>
          </a:prstGeom>
          <a:ln w="25400">
            <a:miter lim="400000"/>
          </a:ln>
        </p:spPr>
      </p:pic>
      <p:pic>
        <p:nvPicPr>
          <p:cNvPr id="248" name="ctx_sharing_resusage.pdf" descr="ctx_sharing_resusage.pdf"/>
          <p:cNvPicPr>
            <a:picLocks noChangeAspect="1"/>
          </p:cNvPicPr>
          <p:nvPr/>
        </p:nvPicPr>
        <p:blipFill>
          <a:blip r:embed="rId8">
            <a:extLst/>
          </a:blip>
          <a:srcRect l="0" t="8950" r="5666" b="0"/>
          <a:stretch>
            <a:fillRect/>
          </a:stretch>
        </p:blipFill>
        <p:spPr>
          <a:xfrm>
            <a:off x="26309212" y="9376348"/>
            <a:ext cx="3594109" cy="3468978"/>
          </a:xfrm>
          <a:prstGeom prst="rect">
            <a:avLst/>
          </a:prstGeom>
          <a:ln w="25400">
            <a:miter lim="400000"/>
          </a:ln>
        </p:spPr>
      </p:pic>
      <p:pic>
        <p:nvPicPr>
          <p:cNvPr id="249" name="pdnmr_sharing_resusage.pdf" descr="pdnmr_sharing_resusage.pdf"/>
          <p:cNvPicPr>
            <a:picLocks noChangeAspect="1"/>
          </p:cNvPicPr>
          <p:nvPr/>
        </p:nvPicPr>
        <p:blipFill>
          <a:blip r:embed="rId9">
            <a:extLst/>
          </a:blip>
          <a:srcRect l="0" t="9147" r="8460" b="0"/>
          <a:stretch>
            <a:fillRect/>
          </a:stretch>
        </p:blipFill>
        <p:spPr>
          <a:xfrm>
            <a:off x="18859500" y="15318657"/>
            <a:ext cx="3487664" cy="3461490"/>
          </a:xfrm>
          <a:prstGeom prst="rect">
            <a:avLst/>
          </a:prstGeom>
          <a:ln w="25400">
            <a:miter lim="400000"/>
          </a:ln>
        </p:spPr>
      </p:pic>
      <p:pic>
        <p:nvPicPr>
          <p:cNvPr id="250" name="pdnmr_sharing.pdf" descr="pdnmr_sharing.pdf"/>
          <p:cNvPicPr>
            <a:picLocks noChangeAspect="1"/>
          </p:cNvPicPr>
          <p:nvPr/>
        </p:nvPicPr>
        <p:blipFill>
          <a:blip r:embed="rId10">
            <a:extLst/>
          </a:blip>
          <a:srcRect l="0" t="9099" r="8307" b="0"/>
          <a:stretch>
            <a:fillRect/>
          </a:stretch>
        </p:blipFill>
        <p:spPr>
          <a:xfrm>
            <a:off x="15290800" y="15308771"/>
            <a:ext cx="3493502" cy="3463293"/>
          </a:xfrm>
          <a:prstGeom prst="rect">
            <a:avLst/>
          </a:prstGeom>
          <a:ln w="25400">
            <a:miter lim="400000"/>
          </a:ln>
        </p:spPr>
      </p:pic>
      <p:pic>
        <p:nvPicPr>
          <p:cNvPr id="251" name="cq_sharing.pdf" descr="cq_sharing.pdf"/>
          <p:cNvPicPr>
            <a:picLocks noChangeAspect="1"/>
          </p:cNvPicPr>
          <p:nvPr/>
        </p:nvPicPr>
        <p:blipFill>
          <a:blip r:embed="rId11">
            <a:extLst/>
          </a:blip>
          <a:srcRect l="0" t="9005" r="8248" b="0"/>
          <a:stretch>
            <a:fillRect/>
          </a:stretch>
        </p:blipFill>
        <p:spPr>
          <a:xfrm>
            <a:off x="22749791" y="15296402"/>
            <a:ext cx="3495730" cy="3466898"/>
          </a:xfrm>
          <a:prstGeom prst="rect">
            <a:avLst/>
          </a:prstGeom>
          <a:ln w="25400">
            <a:miter lim="400000"/>
          </a:ln>
        </p:spPr>
      </p:pic>
      <p:pic>
        <p:nvPicPr>
          <p:cNvPr id="252" name="cq_sharing_resusage.pdf" descr="cq_sharing_resusage.pdf"/>
          <p:cNvPicPr>
            <a:picLocks noChangeAspect="1"/>
          </p:cNvPicPr>
          <p:nvPr/>
        </p:nvPicPr>
        <p:blipFill>
          <a:blip r:embed="rId12">
            <a:extLst/>
          </a:blip>
          <a:srcRect l="0" t="8930" r="8338" b="0"/>
          <a:stretch>
            <a:fillRect/>
          </a:stretch>
        </p:blipFill>
        <p:spPr>
          <a:xfrm>
            <a:off x="26360211" y="15289934"/>
            <a:ext cx="3492287" cy="3469737"/>
          </a:xfrm>
          <a:prstGeom prst="rect">
            <a:avLst/>
          </a:prstGeom>
          <a:ln w="25400">
            <a:miter lim="400000"/>
          </a:ln>
        </p:spPr>
      </p:pic>
      <p:pic>
        <p:nvPicPr>
          <p:cNvPr id="253" name="qp_sharing_resusage.pdf" descr="qp_sharing_resusage.pdf"/>
          <p:cNvPicPr>
            <a:picLocks noChangeAspect="1"/>
          </p:cNvPicPr>
          <p:nvPr/>
        </p:nvPicPr>
        <p:blipFill>
          <a:blip r:embed="rId13">
            <a:extLst/>
          </a:blip>
          <a:srcRect l="0" t="8874" r="8384" b="0"/>
          <a:stretch>
            <a:fillRect/>
          </a:stretch>
        </p:blipFill>
        <p:spPr>
          <a:xfrm>
            <a:off x="19033884" y="20748999"/>
            <a:ext cx="3490566" cy="3471869"/>
          </a:xfrm>
          <a:prstGeom prst="rect">
            <a:avLst/>
          </a:prstGeom>
          <a:ln w="25400">
            <a:miter lim="400000"/>
          </a:ln>
        </p:spPr>
      </p:pic>
      <p:pic>
        <p:nvPicPr>
          <p:cNvPr id="254" name="qp_sharing.pdf" descr="qp_sharing.pdf"/>
          <p:cNvPicPr>
            <a:picLocks noChangeAspect="1"/>
          </p:cNvPicPr>
          <p:nvPr/>
        </p:nvPicPr>
        <p:blipFill>
          <a:blip r:embed="rId14">
            <a:extLst/>
          </a:blip>
          <a:srcRect l="0" t="8853" r="6001" b="0"/>
          <a:stretch>
            <a:fillRect/>
          </a:stretch>
        </p:blipFill>
        <p:spPr>
          <a:xfrm>
            <a:off x="15468010" y="20752948"/>
            <a:ext cx="3581352" cy="3472679"/>
          </a:xfrm>
          <a:prstGeom prst="rect">
            <a:avLst/>
          </a:prstGeom>
          <a:ln w="25400">
            <a:miter lim="400000"/>
          </a:ln>
        </p:spPr>
      </p:pic>
      <p:pic>
        <p:nvPicPr>
          <p:cNvPr id="255" name="mlx5_sharing.pdf" descr="mlx5_sharing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5325363" y="6378971"/>
            <a:ext cx="9195463" cy="2172158"/>
          </a:xfrm>
          <a:prstGeom prst="rect">
            <a:avLst/>
          </a:prstGeom>
          <a:ln w="25400">
            <a:miter lim="400000"/>
          </a:ln>
        </p:spPr>
      </p:pic>
      <p:pic>
        <p:nvPicPr>
          <p:cNvPr id="256" name="ib_res_dep.pdf" descr="ib_res_dep.pdf"/>
          <p:cNvPicPr>
            <a:picLocks noChangeAspect="1"/>
          </p:cNvPicPr>
          <p:nvPr/>
        </p:nvPicPr>
        <p:blipFill>
          <a:blip r:embed="rId16">
            <a:extLst/>
          </a:blip>
          <a:srcRect l="0" t="6841" r="0" b="6841"/>
          <a:stretch>
            <a:fillRect/>
          </a:stretch>
        </p:blipFill>
        <p:spPr>
          <a:xfrm>
            <a:off x="24982994" y="6387385"/>
            <a:ext cx="4277738" cy="2271884"/>
          </a:xfrm>
          <a:prstGeom prst="rect">
            <a:avLst/>
          </a:prstGeom>
          <a:ln w="25400">
            <a:miter lim="400000"/>
          </a:ln>
        </p:spPr>
      </p:pic>
      <p:sp>
        <p:nvSpPr>
          <p:cNvPr id="257" name="Analytically, four levels of sharing"/>
          <p:cNvSpPr/>
          <p:nvPr/>
        </p:nvSpPr>
        <p:spPr>
          <a:xfrm>
            <a:off x="15432997" y="5602684"/>
            <a:ext cx="6528106" cy="75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Analytically, four levels of sharing</a:t>
            </a:r>
          </a:p>
        </p:txBody>
      </p:sp>
      <p:sp>
        <p:nvSpPr>
          <p:cNvPr id="258" name="Hierarchy of Verbs resources"/>
          <p:cNvSpPr/>
          <p:nvPr/>
        </p:nvSpPr>
        <p:spPr>
          <a:xfrm>
            <a:off x="24726180" y="5602684"/>
            <a:ext cx="4954477" cy="75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Hierarchy of Verbs resources</a:t>
            </a:r>
          </a:p>
        </p:txBody>
      </p:sp>
      <p:sp>
        <p:nvSpPr>
          <p:cNvPr id="259" name="Rounded Rectangle"/>
          <p:cNvSpPr/>
          <p:nvPr/>
        </p:nvSpPr>
        <p:spPr>
          <a:xfrm>
            <a:off x="15208250" y="25879972"/>
            <a:ext cx="14935200" cy="16826155"/>
          </a:xfrm>
          <a:prstGeom prst="roundRect">
            <a:avLst>
              <a:gd name="adj" fmla="val 127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118219" tIns="118219" rIns="118219" bIns="118219"/>
          <a:lstStyle/>
          <a:p>
            <a:pPr>
              <a:spcBef>
                <a:spcPts val="12200"/>
              </a:spcBef>
              <a:defRPr sz="3000">
                <a:solidFill>
                  <a:srgbClr val="222222"/>
                </a:solidFill>
              </a:defRPr>
            </a:pPr>
          </a:p>
        </p:txBody>
      </p:sp>
      <p:sp>
        <p:nvSpPr>
          <p:cNvPr id="260" name="Scalable Endpoints"/>
          <p:cNvSpPr/>
          <p:nvPr/>
        </p:nvSpPr>
        <p:spPr>
          <a:xfrm>
            <a:off x="15650491" y="25297338"/>
            <a:ext cx="4551378" cy="1126282"/>
          </a:xfrm>
          <a:prstGeom prst="roundRect">
            <a:avLst>
              <a:gd name="adj" fmla="val 1691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 anchor="ctr"/>
          <a:lstStyle>
            <a:lvl1pPr>
              <a:defRPr sz="5000">
                <a:solidFill>
                  <a:srgbClr val="000000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pPr/>
            <a:r>
              <a:t>Scalable Endpoints</a:t>
            </a:r>
          </a:p>
        </p:txBody>
      </p:sp>
      <p:grpSp>
        <p:nvGrpSpPr>
          <p:cNvPr id="263" name="Each thread must have its own cache-aligned buffer…"/>
          <p:cNvGrpSpPr/>
          <p:nvPr/>
        </p:nvGrpSpPr>
        <p:grpSpPr>
          <a:xfrm>
            <a:off x="22856000" y="20395642"/>
            <a:ext cx="7176755" cy="4678413"/>
            <a:chOff x="0" y="0"/>
            <a:chExt cx="7176753" cy="4678412"/>
          </a:xfrm>
        </p:grpSpPr>
        <p:sp>
          <p:nvSpPr>
            <p:cNvPr id="262" name="Each thread must have its own cache-aligned buffer…"/>
            <p:cNvSpPr/>
            <p:nvPr/>
          </p:nvSpPr>
          <p:spPr>
            <a:xfrm>
              <a:off x="53881" y="53881"/>
              <a:ext cx="7068991" cy="457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8219" tIns="118219" rIns="118219" bIns="118219" numCol="1" anchor="t">
              <a:noAutofit/>
            </a:bodyPr>
            <a:lstStyle/>
            <a:p>
              <a:pPr marL="392205" indent="-392205">
                <a:spcBef>
                  <a:spcPts val="0"/>
                </a:spcBef>
                <a:buClr>
                  <a:schemeClr val="accent1"/>
                </a:buClr>
                <a:buSzPct val="105999"/>
                <a:buFont typeface="Avenir Next"/>
                <a:buChar char="๏"/>
                <a:defRPr i="1" sz="2900">
                  <a:solidFill>
                    <a:srgbClr val="0000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Each thread must have its own cache-aligned buffer</a:t>
              </a:r>
            </a:p>
            <a:p>
              <a:pPr marL="392205" indent="-392205">
                <a:spcBef>
                  <a:spcPts val="0"/>
                </a:spcBef>
                <a:buClr>
                  <a:schemeClr val="accent1"/>
                </a:buClr>
                <a:buSzPct val="105999"/>
                <a:buFont typeface="Avenir Next"/>
                <a:buChar char="๏"/>
                <a:defRPr i="1" sz="2900">
                  <a:solidFill>
                    <a:srgbClr val="0000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Can use Protection Domain and Memory Region at will</a:t>
              </a:r>
            </a:p>
            <a:p>
              <a:pPr marL="392205" indent="-392205">
                <a:spcBef>
                  <a:spcPts val="0"/>
                </a:spcBef>
                <a:buClr>
                  <a:schemeClr val="accent1"/>
                </a:buClr>
                <a:buSzPct val="105999"/>
                <a:buFont typeface="Avenir Next"/>
                <a:buChar char="๏"/>
                <a:defRPr i="1" sz="2900">
                  <a:solidFill>
                    <a:srgbClr val="0000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Sharing the Context most critical for hardware resource usage</a:t>
              </a:r>
            </a:p>
            <a:p>
              <a:pPr marL="392205" indent="-392205">
                <a:spcBef>
                  <a:spcPts val="0"/>
                </a:spcBef>
                <a:buClr>
                  <a:schemeClr val="accent1"/>
                </a:buClr>
                <a:buSzPct val="105999"/>
                <a:buFont typeface="Avenir Next"/>
                <a:buChar char="๏"/>
                <a:defRPr i="1" sz="2900">
                  <a:solidFill>
                    <a:srgbClr val="0000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Only QP and CQ sharing impact memory usage</a:t>
              </a:r>
            </a:p>
          </p:txBody>
        </p:sp>
        <p:pic>
          <p:nvPicPr>
            <p:cNvPr id="261" name="Each thread must have its own cache-aligned buffer…" descr="Each thread must have its own cache-aligned buffer…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1" y="-1"/>
              <a:ext cx="7176755" cy="4678414"/>
            </a:xfrm>
            <a:prstGeom prst="rect">
              <a:avLst/>
            </a:prstGeom>
            <a:effectLst/>
          </p:spPr>
        </p:pic>
      </p:grpSp>
      <p:pic>
        <p:nvPicPr>
          <p:cNvPr id="264" name="buf_sharing_exp.pdf" descr="buf_sharing_exp.pdf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6119659" y="12863884"/>
            <a:ext cx="2448290" cy="1713803"/>
          </a:xfrm>
          <a:prstGeom prst="rect">
            <a:avLst/>
          </a:prstGeom>
          <a:ln w="25400">
            <a:miter lim="400000"/>
          </a:ln>
        </p:spPr>
      </p:pic>
      <p:sp>
        <p:nvSpPr>
          <p:cNvPr id="265" name="Buffer sharing"/>
          <p:cNvSpPr/>
          <p:nvPr/>
        </p:nvSpPr>
        <p:spPr>
          <a:xfrm>
            <a:off x="15427379" y="8710921"/>
            <a:ext cx="3021861" cy="694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Buffer sharing</a:t>
            </a:r>
          </a:p>
        </p:txBody>
      </p:sp>
      <p:sp>
        <p:nvSpPr>
          <p:cNvPr id="266" name="Context sharing"/>
          <p:cNvSpPr/>
          <p:nvPr/>
        </p:nvSpPr>
        <p:spPr>
          <a:xfrm>
            <a:off x="22818822" y="8715907"/>
            <a:ext cx="3357613" cy="694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Context sharing</a:t>
            </a:r>
          </a:p>
        </p:txBody>
      </p:sp>
      <p:sp>
        <p:nvSpPr>
          <p:cNvPr id="267" name="Line"/>
          <p:cNvSpPr/>
          <p:nvPr/>
        </p:nvSpPr>
        <p:spPr>
          <a:xfrm flipV="1">
            <a:off x="22669040" y="9019466"/>
            <a:ext cx="1" cy="5218867"/>
          </a:xfrm>
          <a:prstGeom prst="line">
            <a:avLst/>
          </a:prstGeom>
          <a:ln w="38100" cap="rnd">
            <a:solidFill>
              <a:schemeClr val="accent6">
                <a:hueOff val="146492"/>
                <a:satOff val="27796"/>
                <a:lumOff val="22179"/>
              </a:schemeClr>
            </a:solidFill>
            <a:custDash>
              <a:ds d="100000" sp="200000"/>
            </a:custDash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8" name="Hash function of NIC’s parallel TLB design based on cache line"/>
          <p:cNvSpPr/>
          <p:nvPr/>
        </p:nvSpPr>
        <p:spPr>
          <a:xfrm>
            <a:off x="18973724" y="12884884"/>
            <a:ext cx="3610835" cy="138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>
            <a:lvl1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Hash function of NIC’s parallel TLB design based on cache line</a:t>
            </a:r>
          </a:p>
        </p:txBody>
      </p:sp>
      <p:sp>
        <p:nvSpPr>
          <p:cNvPr id="269" name="Protection Domain Memory Region sharing"/>
          <p:cNvSpPr/>
          <p:nvPr/>
        </p:nvSpPr>
        <p:spPr>
          <a:xfrm>
            <a:off x="15430500" y="14555775"/>
            <a:ext cx="7228238" cy="694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Protection Domain Memory Region sharing</a:t>
            </a:r>
          </a:p>
        </p:txBody>
      </p:sp>
      <p:sp>
        <p:nvSpPr>
          <p:cNvPr id="270" name="Effects most visible with Programmed I/O…"/>
          <p:cNvSpPr/>
          <p:nvPr/>
        </p:nvSpPr>
        <p:spPr>
          <a:xfrm>
            <a:off x="22987785" y="12881117"/>
            <a:ext cx="6811116" cy="138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Effects most visible with Programmed I/O</a:t>
            </a:r>
          </a:p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Sharing the UAR hurts performance (yellow line)</a:t>
            </a:r>
          </a:p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Sharing the Context reduces uUAR usage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22675850" y="15108685"/>
            <a:ext cx="1" cy="4960266"/>
          </a:xfrm>
          <a:prstGeom prst="line">
            <a:avLst/>
          </a:prstGeom>
          <a:ln w="38100" cap="rnd">
            <a:solidFill>
              <a:schemeClr val="accent6">
                <a:hueOff val="146492"/>
                <a:satOff val="27796"/>
                <a:lumOff val="22179"/>
              </a:schemeClr>
            </a:solidFill>
            <a:custDash>
              <a:ds d="100000" sp="200000"/>
            </a:custDash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2" name="Completion Queue sharing"/>
          <p:cNvSpPr/>
          <p:nvPr/>
        </p:nvSpPr>
        <p:spPr>
          <a:xfrm>
            <a:off x="22821900" y="14555775"/>
            <a:ext cx="7228238" cy="694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Completion Queue sharing</a:t>
            </a:r>
          </a:p>
        </p:txBody>
      </p:sp>
      <p:sp>
        <p:nvSpPr>
          <p:cNvPr id="273" name="No impact on performance or resource usage…"/>
          <p:cNvSpPr/>
          <p:nvPr/>
        </p:nvSpPr>
        <p:spPr>
          <a:xfrm>
            <a:off x="15527165" y="18762012"/>
            <a:ext cx="6811115" cy="138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No impact on performance or resource usage</a:t>
            </a:r>
          </a:p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PD and MR are only software objects</a:t>
            </a:r>
          </a:p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They are not accessed on the critical path</a:t>
            </a:r>
          </a:p>
        </p:txBody>
      </p:sp>
      <p:sp>
        <p:nvSpPr>
          <p:cNvPr id="274" name="Lock on shared CQ affects performance…"/>
          <p:cNvSpPr/>
          <p:nvPr/>
        </p:nvSpPr>
        <p:spPr>
          <a:xfrm>
            <a:off x="22987785" y="18764273"/>
            <a:ext cx="6811116" cy="138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Lock on shared CQ affects performance</a:t>
            </a:r>
          </a:p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Postlist/Unsignaled benefits VS. hurtful sharing</a:t>
            </a:r>
          </a:p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Affects only memory usage</a:t>
            </a:r>
          </a:p>
        </p:txBody>
      </p:sp>
      <p:sp>
        <p:nvSpPr>
          <p:cNvPr id="275" name="Queue Pair sharing"/>
          <p:cNvSpPr/>
          <p:nvPr/>
        </p:nvSpPr>
        <p:spPr>
          <a:xfrm>
            <a:off x="15430500" y="20094111"/>
            <a:ext cx="7228238" cy="694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Queue Pair sharing</a:t>
            </a:r>
          </a:p>
        </p:txBody>
      </p:sp>
      <p:sp>
        <p:nvSpPr>
          <p:cNvPr id="276" name="Affects performance with reduced network parallelism…"/>
          <p:cNvSpPr/>
          <p:nvPr/>
        </p:nvSpPr>
        <p:spPr>
          <a:xfrm>
            <a:off x="15325363" y="24094151"/>
            <a:ext cx="7438512" cy="1126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Affects performance with reduced network parallelism</a:t>
            </a:r>
          </a:p>
          <a:p>
            <a:pPr marL="190500" indent="-190500">
              <a:spcBef>
                <a:spcPts val="0"/>
              </a:spcBef>
              <a:buClr>
                <a:schemeClr val="accent1"/>
              </a:buClr>
              <a:buSzPct val="100000"/>
              <a:buFont typeface="Avenir Next"/>
              <a:buChar char="‣"/>
              <a:defRPr sz="2200">
                <a:solidFill>
                  <a:srgbClr val="000000"/>
                </a:solidFill>
              </a:defRPr>
            </a:pPr>
            <a:r>
              <a:t>~27x worse performance; 16x reduced memory usage</a:t>
            </a:r>
          </a:p>
        </p:txBody>
      </p:sp>
      <p:sp>
        <p:nvSpPr>
          <p:cNvPr id="277" name="Line"/>
          <p:cNvSpPr/>
          <p:nvPr/>
        </p:nvSpPr>
        <p:spPr>
          <a:xfrm>
            <a:off x="16418973" y="12444678"/>
            <a:ext cx="168157" cy="477992"/>
          </a:xfrm>
          <a:prstGeom prst="line">
            <a:avLst/>
          </a:prstGeom>
          <a:ln w="381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  <a:tailEnd type="stealth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78" name="ga_BlueFlame.pdf" descr="ga_BlueFlame.pdf"/>
          <p:cNvPicPr>
            <a:picLocks noChangeAspect="1"/>
          </p:cNvPicPr>
          <p:nvPr/>
        </p:nvPicPr>
        <p:blipFill>
          <a:blip r:embed="rId19">
            <a:extLst/>
          </a:blip>
          <a:srcRect l="0" t="9243" r="0" b="0"/>
          <a:stretch>
            <a:fillRect/>
          </a:stretch>
        </p:blipFill>
        <p:spPr>
          <a:xfrm>
            <a:off x="20768234" y="34299350"/>
            <a:ext cx="4592095" cy="4167632"/>
          </a:xfrm>
          <a:prstGeom prst="rect">
            <a:avLst/>
          </a:prstGeom>
          <a:ln w="25400">
            <a:miter lim="400000"/>
          </a:ln>
        </p:spPr>
      </p:pic>
      <p:pic>
        <p:nvPicPr>
          <p:cNvPr id="279" name="ga_resusage.pdf" descr="ga_resusage.pdf"/>
          <p:cNvPicPr>
            <a:picLocks noChangeAspect="1"/>
          </p:cNvPicPr>
          <p:nvPr/>
        </p:nvPicPr>
        <p:blipFill>
          <a:blip r:embed="rId20">
            <a:extLst/>
          </a:blip>
          <a:srcRect l="0" t="10560" r="0" b="0"/>
          <a:stretch>
            <a:fillRect/>
          </a:stretch>
        </p:blipFill>
        <p:spPr>
          <a:xfrm>
            <a:off x="25113788" y="34259655"/>
            <a:ext cx="4592238" cy="4107271"/>
          </a:xfrm>
          <a:prstGeom prst="rect">
            <a:avLst/>
          </a:prstGeom>
          <a:ln w="25400">
            <a:miter lim="400000"/>
          </a:ln>
        </p:spPr>
      </p:pic>
      <p:pic>
        <p:nvPicPr>
          <p:cNvPr id="280" name="stencil_eval.pdf" descr="stencil_eval.pdf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5275924" y="38887300"/>
            <a:ext cx="14796091" cy="3699024"/>
          </a:xfrm>
          <a:prstGeom prst="rect">
            <a:avLst/>
          </a:prstGeom>
          <a:ln w="25400">
            <a:miter lim="400000"/>
          </a:ln>
        </p:spPr>
      </p:pic>
      <p:sp>
        <p:nvSpPr>
          <p:cNvPr id="281" name="Based on analysis above, we define six categories of endpoints for N threads:"/>
          <p:cNvSpPr/>
          <p:nvPr/>
        </p:nvSpPr>
        <p:spPr>
          <a:xfrm>
            <a:off x="15396235" y="26336900"/>
            <a:ext cx="14559230" cy="794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>
            <a:lvl1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900">
                <a:solidFill>
                  <a:srgbClr val="000000"/>
                </a:solidFill>
              </a:defRPr>
            </a:lvl1pPr>
          </a:lstStyle>
          <a:p>
            <a:pPr/>
            <a:r>
              <a:t>Based on analysis above, we define six categories of endpoints for N threads:</a:t>
            </a:r>
          </a:p>
        </p:txBody>
      </p:sp>
      <p:graphicFrame>
        <p:nvGraphicFramePr>
          <p:cNvPr id="282" name="Table"/>
          <p:cNvGraphicFramePr/>
          <p:nvPr/>
        </p:nvGraphicFramePr>
        <p:xfrm>
          <a:off x="15520502" y="27209889"/>
          <a:ext cx="15910820" cy="79685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144056"/>
                <a:gridCol w="3740181"/>
                <a:gridCol w="2404449"/>
                <a:gridCol w="1786298"/>
                <a:gridCol w="1291662"/>
                <a:gridCol w="1309335"/>
                <a:gridCol w="1624321"/>
              </a:tblGrid>
              <a:tr h="571500">
                <a:tc rowSpan="2"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Category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  <a:solidFill>
                      <a:srgbClr val="1478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  <a:solidFill>
                      <a:srgbClr val="1478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Performance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  <a:solidFill>
                      <a:srgbClr val="14788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Hardware resources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25400">
                      <a:solidFill>
                        <a:srgbClr val="D4EB9B">
                          <a:alpha val="26000"/>
                        </a:srgbClr>
                      </a:solidFill>
                      <a:miter lim="400000"/>
                    </a:lnB>
                    <a:solidFill>
                      <a:srgbClr val="147882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Memory resources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25400">
                      <a:solidFill>
                        <a:srgbClr val="D4EB9B">
                          <a:alpha val="26000"/>
                        </a:srgbClr>
                      </a:solidFill>
                      <a:miter lim="400000"/>
                    </a:lnB>
                    <a:solidFill>
                      <a:srgbClr val="147882"/>
                    </a:solidFill>
                  </a:tcPr>
                </a:tc>
                <a:tc hMerge="1">
                  <a:tcPr/>
                </a:tc>
              </a:tr>
              <a:tr h="60325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UAR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D4EB9B">
                          <a:alpha val="26000"/>
                        </a:srgbClr>
                      </a:solidFill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  <a:solidFill>
                      <a:srgbClr val="14788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uUAR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D4EB9B">
                          <a:alpha val="26000"/>
                        </a:srgbClr>
                      </a:solidFill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  <a:solidFill>
                      <a:srgbClr val="14788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QP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D4EB9B">
                          <a:alpha val="26000"/>
                        </a:srgbClr>
                      </a:solidFill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  <a:solidFill>
                      <a:srgbClr val="14788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CQ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D4EB9B">
                          <a:alpha val="26000"/>
                        </a:srgbClr>
                      </a:solidFill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  <a:solidFill>
                      <a:srgbClr val="147882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MPI everywhere</a:t>
                      </a:r>
                    </a:p>
                  </a:txBody>
                  <a:tcPr marL="50800" marR="50800" marT="50800" marB="50800" anchor="ctr" anchorCtr="0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Separate Context per thread</a:t>
                      </a:r>
                    </a:p>
                  </a:txBody>
                  <a:tcPr marL="50800" marR="50800" marT="50800" marB="50800" anchor="ctr" anchorCtr="0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Slightly lower than maximum</a:t>
                      </a:r>
                    </a:p>
                  </a:txBody>
                  <a:tcPr marL="50800" marR="50800" marT="50800" marB="50800" anchor="ctr" anchorCtr="0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8N</a:t>
                      </a:r>
                    </a:p>
                  </a:txBody>
                  <a:tcPr marL="50800" marR="50800" marT="50800" marB="50800" anchor="ctr" anchorCtr="0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16N</a:t>
                      </a:r>
                    </a:p>
                  </a:txBody>
                  <a:tcPr marL="50800" marR="50800" marT="50800" marB="50800" anchor="ctr" anchorCtr="0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2xDynamic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Shared Context; 2N max. indep. Thread Domains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Maximum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8 + 2N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16 + 4N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2N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2N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Dynamic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N max. indep. Thread Domains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Lower than MPI everywhere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8 + 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16 + 2N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Shared Dynamic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N Thread Domains with Shared UAR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Lower than Dynamic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2500">
                          <a:solidFill>
                            <a:srgbClr val="222222"/>
                          </a:solidFill>
                          <a:sym typeface="Avenir Next Medium"/>
                        </a:defRPr>
                      </a:pPr>
                      <a:r>
                        <a:t>8 +</a:t>
                      </a:r>
                      <a:r>
                        <a:rPr>
                          <a:latin typeface="ヒラギノ角ゴシック W3"/>
                          <a:ea typeface="ヒラギノ角ゴシック W3"/>
                          <a:cs typeface="ヒラギノ角ゴシック W3"/>
                          <a:sym typeface="ヒラギノ角ゴシック W3"/>
                        </a:rPr>
                        <a:t>⎾</a:t>
                      </a:r>
                      <a:r>
                        <a:t>N/2</a:t>
                      </a:r>
                      <a:r>
                        <a:rPr>
                          <a:latin typeface="ヒラギノ角ゴシック W3"/>
                          <a:ea typeface="ヒラギノ角ゴシック W3"/>
                          <a:cs typeface="ヒラギノ角ゴシック W3"/>
                          <a:sym typeface="ヒラギノ角ゴシック W3"/>
                        </a:rPr>
                        <a:t>⏋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16 + 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Static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Statically allocated resources of Context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Depends on 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MPI+Threads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1 QP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Worst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222222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3" name="Line"/>
          <p:cNvSpPr/>
          <p:nvPr/>
        </p:nvSpPr>
        <p:spPr>
          <a:xfrm flipV="1">
            <a:off x="24685186" y="5838280"/>
            <a:ext cx="1" cy="2681514"/>
          </a:xfrm>
          <a:prstGeom prst="line">
            <a:avLst/>
          </a:prstGeom>
          <a:ln w="38100" cap="rnd">
            <a:solidFill>
              <a:schemeClr val="accent6">
                <a:hueOff val="146492"/>
                <a:satOff val="27796"/>
                <a:lumOff val="22179"/>
              </a:schemeClr>
            </a:solidFill>
            <a:custDash>
              <a:ds d="100000" sp="200000"/>
            </a:custDash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286" name="Performance decreases with increasing resource efficiency"/>
          <p:cNvGrpSpPr/>
          <p:nvPr/>
        </p:nvGrpSpPr>
        <p:grpSpPr>
          <a:xfrm>
            <a:off x="15614691" y="37290686"/>
            <a:ext cx="5186552" cy="1366196"/>
            <a:chOff x="0" y="0"/>
            <a:chExt cx="5186551" cy="1366195"/>
          </a:xfrm>
        </p:grpSpPr>
        <p:sp>
          <p:nvSpPr>
            <p:cNvPr id="285" name="Performance decreases with increasing resource efficiency"/>
            <p:cNvSpPr/>
            <p:nvPr/>
          </p:nvSpPr>
          <p:spPr>
            <a:xfrm>
              <a:off x="44901" y="44901"/>
              <a:ext cx="5096749" cy="1276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8219" tIns="118219" rIns="118219" bIns="118219" numCol="1" anchor="t">
              <a:noAutofit/>
            </a:bodyPr>
            <a:lstStyle>
              <a:lvl1pPr algn="ctr">
                <a:spcBef>
                  <a:spcPts val="0"/>
                </a:spcBef>
                <a:defRPr i="1" sz="2800">
                  <a:solidFill>
                    <a:srgbClr val="0000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Performance decreases with increasing resource efficiency</a:t>
              </a:r>
            </a:p>
          </p:txBody>
        </p:sp>
        <p:pic>
          <p:nvPicPr>
            <p:cNvPr id="284" name="Performance decreases with increasing resource efficiency" descr="Performance decreases with increasing resource efficiency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-1" y="0"/>
              <a:ext cx="5186553" cy="1366196"/>
            </a:xfrm>
            <a:prstGeom prst="rect">
              <a:avLst/>
            </a:prstGeom>
            <a:effectLst/>
          </p:spPr>
        </p:pic>
      </p:grpSp>
      <p:sp>
        <p:nvSpPr>
          <p:cNvPr id="287" name="Evaluation using 16 threads…"/>
          <p:cNvSpPr/>
          <p:nvPr/>
        </p:nvSpPr>
        <p:spPr>
          <a:xfrm>
            <a:off x="15339953" y="34057508"/>
            <a:ext cx="5736028" cy="3231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Evaluation using 16 threads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900">
                <a:solidFill>
                  <a:srgbClr val="000000"/>
                </a:solidFill>
              </a:defRPr>
            </a:pPr>
            <a:r>
              <a:t>Global array kernel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DGEMM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900">
                <a:solidFill>
                  <a:srgbClr val="000000"/>
                </a:solidFill>
              </a:defRPr>
            </a:pPr>
            <a:r>
              <a:t>Stencil kernel</a:t>
            </a:r>
          </a:p>
          <a:p>
            <a:pPr lvl="1" marL="8367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5-point stencil with 1-D partitioning</a:t>
            </a:r>
          </a:p>
        </p:txBody>
      </p:sp>
      <p:sp>
        <p:nvSpPr>
          <p:cNvPr id="288" name="Line"/>
          <p:cNvSpPr/>
          <p:nvPr/>
        </p:nvSpPr>
        <p:spPr>
          <a:xfrm>
            <a:off x="17887622" y="35467816"/>
            <a:ext cx="2846098" cy="1"/>
          </a:xfrm>
          <a:prstGeom prst="line">
            <a:avLst/>
          </a:prstGeom>
          <a:ln w="508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  <a:tailEnd type="stealth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6" name="Connection Line"/>
          <p:cNvSpPr/>
          <p:nvPr/>
        </p:nvSpPr>
        <p:spPr>
          <a:xfrm>
            <a:off x="15465691" y="36184706"/>
            <a:ext cx="335412" cy="2836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86" h="21600" fill="norm" stroke="1" extrusionOk="0">
                <a:moveTo>
                  <a:pt x="10148" y="21600"/>
                </a:moveTo>
                <a:cubicBezTo>
                  <a:pt x="-5214" y="15299"/>
                  <a:pt x="-3135" y="8099"/>
                  <a:pt x="16386" y="0"/>
                </a:cubicBezTo>
              </a:path>
            </a:pathLst>
          </a:custGeom>
          <a:ln w="508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  <a:headEnd type="stealth"/>
          </a:ln>
        </p:spPr>
        <p:txBody>
          <a:bodyPr/>
          <a:lstStyle/>
          <a:p>
            <a:pPr/>
          </a:p>
        </p:txBody>
      </p:sp>
      <p:sp>
        <p:nvSpPr>
          <p:cNvPr id="290" name="Features that help small messages…"/>
          <p:cNvSpPr/>
          <p:nvPr/>
        </p:nvSpPr>
        <p:spPr>
          <a:xfrm>
            <a:off x="7564814" y="26797675"/>
            <a:ext cx="7249358" cy="273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Features that help small messages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Postlist: Reduces (1)(ii)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Unsignaled Completions: Reduces (4)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Inlining: Removes (3)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Programmed I/O: Removes (2)</a:t>
            </a:r>
          </a:p>
        </p:txBody>
      </p:sp>
      <p:sp>
        <p:nvSpPr>
          <p:cNvPr id="291" name="Sending 1 message…"/>
          <p:cNvSpPr/>
          <p:nvPr/>
        </p:nvSpPr>
        <p:spPr>
          <a:xfrm>
            <a:off x="7564814" y="23078375"/>
            <a:ext cx="7249358" cy="3799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i="1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Sending 1 message</a:t>
            </a:r>
          </a:p>
          <a:p>
            <a:pPr marL="380999" indent="-380999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(1)(i) Write a message descriptor (MD)</a:t>
            </a:r>
          </a:p>
          <a:p>
            <a:pPr marL="380999" indent="-380999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(1)(ii) CPU MMIO-writes to NIC</a:t>
            </a:r>
          </a:p>
          <a:p>
            <a:pPr marL="380999" indent="-380999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(2) NIC DMA-reads MD</a:t>
            </a:r>
          </a:p>
          <a:p>
            <a:pPr marL="380999" indent="-380999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(3) NIC DMA-reads payload</a:t>
            </a:r>
          </a:p>
          <a:p>
            <a:pPr marL="380999" indent="-380999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2900">
                <a:solidFill>
                  <a:srgbClr val="000000"/>
                </a:solidFill>
              </a:defRPr>
            </a:pPr>
            <a:r>
              <a:t>(4) NIC DMA-writes completion after receiving ACK from target</a:t>
            </a:r>
          </a:p>
        </p:txBody>
      </p:sp>
      <p:grpSp>
        <p:nvGrpSpPr>
          <p:cNvPr id="294" name="1 MMIO-write + 2 DMA-reads + 1 DMA-write"/>
          <p:cNvGrpSpPr/>
          <p:nvPr/>
        </p:nvGrpSpPr>
        <p:grpSpPr>
          <a:xfrm>
            <a:off x="316557" y="28765968"/>
            <a:ext cx="6961274" cy="726184"/>
            <a:chOff x="0" y="0"/>
            <a:chExt cx="6961273" cy="726182"/>
          </a:xfrm>
        </p:grpSpPr>
        <p:sp>
          <p:nvSpPr>
            <p:cNvPr id="293" name="1 MMIO-write + 2 DMA-reads + 1 DMA-write"/>
            <p:cNvSpPr txBox="1"/>
            <p:nvPr/>
          </p:nvSpPr>
          <p:spPr>
            <a:xfrm>
              <a:off x="53881" y="53881"/>
              <a:ext cx="6853511" cy="618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spcBef>
                  <a:spcPts val="3400"/>
                </a:spcBef>
                <a:defRPr sz="25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 MMIO-write + 2 DMA-reads + 1 DMA-write</a:t>
              </a:r>
            </a:p>
          </p:txBody>
        </p:sp>
        <p:pic>
          <p:nvPicPr>
            <p:cNvPr id="292" name="1 MMIO-write + 2 DMA-reads + 1 DMA-write" descr="1 MMIO-write + 2 DMA-reads + 1 DMA-writ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-1" y="-1"/>
              <a:ext cx="6961275" cy="726184"/>
            </a:xfrm>
            <a:prstGeom prst="rect">
              <a:avLst/>
            </a:prstGeom>
            <a:effectLst/>
          </p:spPr>
        </p:pic>
      </p:grpSp>
      <p:sp>
        <p:nvSpPr>
          <p:cNvPr id="295" name="Communication Resources"/>
          <p:cNvSpPr/>
          <p:nvPr/>
        </p:nvSpPr>
        <p:spPr>
          <a:xfrm>
            <a:off x="569240" y="29718586"/>
            <a:ext cx="6317902" cy="1113284"/>
          </a:xfrm>
          <a:prstGeom prst="roundRect">
            <a:avLst>
              <a:gd name="adj" fmla="val 17112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 anchor="ctr"/>
          <a:lstStyle>
            <a:lvl1pPr>
              <a:defRPr sz="5000">
                <a:solidFill>
                  <a:srgbClr val="000000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pPr/>
            <a:r>
              <a:t>Communication Resources</a:t>
            </a:r>
          </a:p>
        </p:txBody>
      </p:sp>
      <p:sp>
        <p:nvSpPr>
          <p:cNvPr id="296" name="Scalable Communication Endpoints for MPI+Threads Applications…"/>
          <p:cNvSpPr/>
          <p:nvPr/>
        </p:nvSpPr>
        <p:spPr>
          <a:xfrm>
            <a:off x="127000" y="127000"/>
            <a:ext cx="30010100" cy="4419600"/>
          </a:xfrm>
          <a:prstGeom prst="roundRect">
            <a:avLst>
              <a:gd name="adj" fmla="val 4310"/>
            </a:avLst>
          </a:prstGeom>
          <a:solidFill>
            <a:schemeClr val="accent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 anchor="ctr"/>
          <a:lstStyle/>
          <a:p>
            <a:pPr algn="ctr">
              <a:spcBef>
                <a:spcPts val="0"/>
              </a:spcBef>
              <a:defRPr sz="95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Scalable Communication Endpoints for MPI+Threads Applications</a:t>
            </a:r>
          </a:p>
          <a:p>
            <a:pPr algn="ctr">
              <a:spcBef>
                <a:spcPts val="0"/>
              </a:spcBef>
              <a:defRPr sz="45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Rohit Zambre,* Aparna Chandramowlishwaran,* Pavan Balaji</a:t>
            </a:r>
            <a:r>
              <a:rPr baseline="31999"/>
              <a:t>⌃</a:t>
            </a:r>
            <a:br/>
            <a:r>
              <a:rPr sz="4000"/>
              <a:t>*University of California, Irvine | </a:t>
            </a:r>
            <a:r>
              <a:rPr baseline="31999" sz="4000"/>
              <a:t>⌃</a:t>
            </a:r>
            <a:r>
              <a:rPr sz="4000"/>
              <a:t>Argonne National Laboratory</a:t>
            </a:r>
          </a:p>
        </p:txBody>
      </p:sp>
      <p:pic>
        <p:nvPicPr>
          <p:cNvPr id="297" name="clipart1753059.png" descr="clipart1753059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25021328" y="1818053"/>
            <a:ext cx="2846098" cy="2541158"/>
          </a:xfrm>
          <a:prstGeom prst="rect">
            <a:avLst/>
          </a:prstGeom>
          <a:ln w="25400">
            <a:miter lim="400000"/>
          </a:ln>
        </p:spPr>
      </p:pic>
      <p:pic>
        <p:nvPicPr>
          <p:cNvPr id="298" name="hFlogo.pdf" descr="hFlogo.pdf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4774162" y="1793576"/>
            <a:ext cx="1723701" cy="2349501"/>
          </a:xfrm>
          <a:prstGeom prst="rect">
            <a:avLst/>
          </a:prstGeom>
          <a:ln w="25400">
            <a:miter lim="400000"/>
          </a:ln>
        </p:spPr>
      </p:pic>
      <p:pic>
        <p:nvPicPr>
          <p:cNvPr id="299" name="seal-blue.png" descr="seal-blue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722362" y="1600628"/>
            <a:ext cx="2735396" cy="2735396"/>
          </a:xfrm>
          <a:prstGeom prst="rect">
            <a:avLst/>
          </a:prstGeom>
          <a:ln w="25400">
            <a:miter lim="400000"/>
          </a:ln>
        </p:spPr>
      </p:pic>
      <p:sp>
        <p:nvSpPr>
          <p:cNvPr id="300" name="Sender"/>
          <p:cNvSpPr/>
          <p:nvPr/>
        </p:nvSpPr>
        <p:spPr>
          <a:xfrm>
            <a:off x="360819" y="30786111"/>
            <a:ext cx="5095876" cy="2171661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spcBef>
                <a:spcPts val="3400"/>
              </a:spcBef>
              <a:defRPr sz="2100">
                <a:solidFill>
                  <a:srgbClr val="000000"/>
                </a:solidFill>
              </a:defRPr>
            </a:lvl1pPr>
          </a:lstStyle>
          <a:p>
            <a:pPr/>
            <a:r>
              <a:t>Sender</a:t>
            </a:r>
          </a:p>
        </p:txBody>
      </p:sp>
      <p:sp>
        <p:nvSpPr>
          <p:cNvPr id="301" name="Rectangle"/>
          <p:cNvSpPr/>
          <p:nvPr/>
        </p:nvSpPr>
        <p:spPr>
          <a:xfrm>
            <a:off x="4611989" y="30992040"/>
            <a:ext cx="681733" cy="1807133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3400"/>
              </a:spcBef>
              <a:defRPr sz="3000">
                <a:solidFill>
                  <a:srgbClr val="000000"/>
                </a:solidFill>
              </a:defRPr>
            </a:pPr>
          </a:p>
        </p:txBody>
      </p:sp>
      <p:sp>
        <p:nvSpPr>
          <p:cNvPr id="302" name="Receiver"/>
          <p:cNvSpPr/>
          <p:nvPr/>
        </p:nvSpPr>
        <p:spPr>
          <a:xfrm>
            <a:off x="9705596" y="30818010"/>
            <a:ext cx="5095876" cy="2124333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r" defTabSz="825500">
              <a:spcBef>
                <a:spcPts val="3400"/>
              </a:spcBef>
              <a:defRPr sz="2100">
                <a:solidFill>
                  <a:srgbClr val="000000"/>
                </a:solidFill>
              </a:defRPr>
            </a:lvl1pPr>
          </a:lstStyle>
          <a:p>
            <a:pPr/>
            <a:r>
              <a:t>Receiver</a:t>
            </a:r>
          </a:p>
        </p:txBody>
      </p:sp>
      <p:sp>
        <p:nvSpPr>
          <p:cNvPr id="303" name="Network Fabric…"/>
          <p:cNvSpPr/>
          <p:nvPr/>
        </p:nvSpPr>
        <p:spPr>
          <a:xfrm>
            <a:off x="6027748" y="30785863"/>
            <a:ext cx="3182882" cy="2172157"/>
          </a:xfrm>
          <a:prstGeom prst="rect">
            <a:avLst/>
          </a:prstGeom>
          <a:blipFill>
            <a:blip r:embed="rId27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Network Fabric</a:t>
            </a:r>
          </a:p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Switches</a:t>
            </a:r>
          </a:p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Routers</a:t>
            </a:r>
          </a:p>
        </p:txBody>
      </p:sp>
      <p:pic>
        <p:nvPicPr>
          <p:cNvPr id="304" name="Line" descr="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5326569" y="31832106"/>
            <a:ext cx="1161505" cy="127001"/>
          </a:xfrm>
          <a:prstGeom prst="rect">
            <a:avLst/>
          </a:prstGeom>
        </p:spPr>
      </p:pic>
      <p:pic>
        <p:nvPicPr>
          <p:cNvPr id="306" name="Line" descr="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8702886" y="31793011"/>
            <a:ext cx="1161505" cy="127001"/>
          </a:xfrm>
          <a:prstGeom prst="rect">
            <a:avLst/>
          </a:prstGeom>
        </p:spPr>
      </p:pic>
      <p:sp>
        <p:nvSpPr>
          <p:cNvPr id="308" name="Line"/>
          <p:cNvSpPr/>
          <p:nvPr/>
        </p:nvSpPr>
        <p:spPr>
          <a:xfrm>
            <a:off x="3939370" y="32346093"/>
            <a:ext cx="630543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9" name="Line"/>
          <p:cNvSpPr/>
          <p:nvPr/>
        </p:nvSpPr>
        <p:spPr>
          <a:xfrm>
            <a:off x="3939370" y="31445119"/>
            <a:ext cx="630543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0" name="Line"/>
          <p:cNvSpPr/>
          <p:nvPr/>
        </p:nvSpPr>
        <p:spPr>
          <a:xfrm flipV="1">
            <a:off x="10596728" y="32347526"/>
            <a:ext cx="63054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Line"/>
          <p:cNvSpPr/>
          <p:nvPr/>
        </p:nvSpPr>
        <p:spPr>
          <a:xfrm>
            <a:off x="10583292" y="31445826"/>
            <a:ext cx="630543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2" name="Transmit Q"/>
          <p:cNvSpPr/>
          <p:nvPr/>
        </p:nvSpPr>
        <p:spPr>
          <a:xfrm>
            <a:off x="1452981" y="32041293"/>
            <a:ext cx="2422890" cy="609601"/>
          </a:xfrm>
          <a:prstGeom prst="roundRect">
            <a:avLst>
              <a:gd name="adj" fmla="val 31250"/>
            </a:avLst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825500">
              <a:spcBef>
                <a:spcPts val="3400"/>
              </a:spcBef>
              <a:defRPr sz="2300">
                <a:solidFill>
                  <a:srgbClr val="000000"/>
                </a:solidFill>
              </a:defRPr>
            </a:lvl1pPr>
          </a:lstStyle>
          <a:p>
            <a:pPr/>
            <a:r>
              <a:t>Transmit Q</a:t>
            </a:r>
          </a:p>
        </p:txBody>
      </p:sp>
      <p:sp>
        <p:nvSpPr>
          <p:cNvPr id="313" name="Completion Q"/>
          <p:cNvSpPr/>
          <p:nvPr/>
        </p:nvSpPr>
        <p:spPr>
          <a:xfrm>
            <a:off x="1451003" y="31140319"/>
            <a:ext cx="2422890" cy="609601"/>
          </a:xfrm>
          <a:prstGeom prst="roundRect">
            <a:avLst>
              <a:gd name="adj" fmla="val 31250"/>
            </a:avLst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825500">
              <a:spcBef>
                <a:spcPts val="3400"/>
              </a:spcBef>
              <a:defRPr sz="2300">
                <a:solidFill>
                  <a:srgbClr val="000000"/>
                </a:solidFill>
              </a:defRPr>
            </a:lvl1pPr>
          </a:lstStyle>
          <a:p>
            <a:pPr/>
            <a:r>
              <a:t>Completion Q</a:t>
            </a:r>
          </a:p>
        </p:txBody>
      </p:sp>
      <p:sp>
        <p:nvSpPr>
          <p:cNvPr id="314" name="Transmit Q"/>
          <p:cNvSpPr/>
          <p:nvPr/>
        </p:nvSpPr>
        <p:spPr>
          <a:xfrm>
            <a:off x="11278513" y="32042726"/>
            <a:ext cx="2425701" cy="609601"/>
          </a:xfrm>
          <a:prstGeom prst="roundRect">
            <a:avLst>
              <a:gd name="adj" fmla="val 31250"/>
            </a:avLst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300">
                <a:solidFill>
                  <a:srgbClr val="000000"/>
                </a:solidFill>
              </a:defRPr>
            </a:lvl1pPr>
          </a:lstStyle>
          <a:p>
            <a:pPr/>
            <a:r>
              <a:t>Transmit Q</a:t>
            </a:r>
          </a:p>
        </p:txBody>
      </p:sp>
      <p:sp>
        <p:nvSpPr>
          <p:cNvPr id="315" name="Completion Q"/>
          <p:cNvSpPr/>
          <p:nvPr/>
        </p:nvSpPr>
        <p:spPr>
          <a:xfrm>
            <a:off x="11277600" y="31141026"/>
            <a:ext cx="2425700" cy="609601"/>
          </a:xfrm>
          <a:prstGeom prst="roundRect">
            <a:avLst>
              <a:gd name="adj" fmla="val 31250"/>
            </a:avLst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3400"/>
              </a:spcBef>
              <a:defRPr sz="2300">
                <a:solidFill>
                  <a:srgbClr val="000000"/>
                </a:solidFill>
              </a:defRPr>
            </a:lvl1pPr>
          </a:lstStyle>
          <a:p>
            <a:pPr/>
            <a:r>
              <a:t>Completion Q</a:t>
            </a:r>
          </a:p>
        </p:txBody>
      </p:sp>
      <p:pic>
        <p:nvPicPr>
          <p:cNvPr id="316" name="Process_vs._thread.svg.png" descr="Process_vs._thread.svg.png"/>
          <p:cNvPicPr>
            <a:picLocks noChangeAspect="1"/>
          </p:cNvPicPr>
          <p:nvPr/>
        </p:nvPicPr>
        <p:blipFill>
          <a:blip r:embed="rId2">
            <a:extLst/>
          </a:blip>
          <a:srcRect l="72891" t="32692" r="16498" b="8575"/>
          <a:stretch>
            <a:fillRect/>
          </a:stretch>
        </p:blipFill>
        <p:spPr>
          <a:xfrm rot="16200000">
            <a:off x="877446" y="31415716"/>
            <a:ext cx="241682" cy="912471"/>
          </a:xfrm>
          <a:prstGeom prst="rect">
            <a:avLst/>
          </a:prstGeom>
          <a:ln w="25400">
            <a:miter lim="400000"/>
          </a:ln>
        </p:spPr>
      </p:pic>
      <p:sp>
        <p:nvSpPr>
          <p:cNvPr id="317" name="Rounded Rectangle"/>
          <p:cNvSpPr/>
          <p:nvPr/>
        </p:nvSpPr>
        <p:spPr>
          <a:xfrm>
            <a:off x="4705096" y="31243522"/>
            <a:ext cx="501605" cy="503020"/>
          </a:xfrm>
          <a:prstGeom prst="roundRect">
            <a:avLst>
              <a:gd name="adj" fmla="val 23771"/>
            </a:avLst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8" name="Rounded Rectangle"/>
          <p:cNvSpPr/>
          <p:nvPr/>
        </p:nvSpPr>
        <p:spPr>
          <a:xfrm>
            <a:off x="4705096" y="32081145"/>
            <a:ext cx="501605" cy="503020"/>
          </a:xfrm>
          <a:prstGeom prst="roundRect">
            <a:avLst>
              <a:gd name="adj" fmla="val 23771"/>
            </a:avLst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9" name="Rectangle"/>
          <p:cNvSpPr/>
          <p:nvPr/>
        </p:nvSpPr>
        <p:spPr>
          <a:xfrm>
            <a:off x="9810684" y="30976608"/>
            <a:ext cx="681733" cy="1807134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3400"/>
              </a:spcBef>
              <a:defRPr sz="3000">
                <a:solidFill>
                  <a:srgbClr val="000000"/>
                </a:solidFill>
              </a:defRPr>
            </a:pPr>
          </a:p>
        </p:txBody>
      </p:sp>
      <p:sp>
        <p:nvSpPr>
          <p:cNvPr id="320" name="Rounded Rectangle"/>
          <p:cNvSpPr/>
          <p:nvPr/>
        </p:nvSpPr>
        <p:spPr>
          <a:xfrm>
            <a:off x="9903790" y="31228087"/>
            <a:ext cx="501606" cy="503020"/>
          </a:xfrm>
          <a:prstGeom prst="roundRect">
            <a:avLst>
              <a:gd name="adj" fmla="val 23771"/>
            </a:avLst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1" name="Rounded Rectangle"/>
          <p:cNvSpPr/>
          <p:nvPr/>
        </p:nvSpPr>
        <p:spPr>
          <a:xfrm>
            <a:off x="9903790" y="32065714"/>
            <a:ext cx="501606" cy="503019"/>
          </a:xfrm>
          <a:prstGeom prst="roundRect">
            <a:avLst>
              <a:gd name="adj" fmla="val 23771"/>
            </a:avLst>
          </a:prstGeom>
          <a:solidFill>
            <a:schemeClr val="accent4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22" name="Process_vs._thread.svg.png" descr="Process_vs._thread.svg.png"/>
          <p:cNvPicPr>
            <a:picLocks noChangeAspect="1"/>
          </p:cNvPicPr>
          <p:nvPr/>
        </p:nvPicPr>
        <p:blipFill>
          <a:blip r:embed="rId2">
            <a:extLst/>
          </a:blip>
          <a:srcRect l="72891" t="32692" r="16498" b="8575"/>
          <a:stretch>
            <a:fillRect/>
          </a:stretch>
        </p:blipFill>
        <p:spPr>
          <a:xfrm rot="16200000">
            <a:off x="14119304" y="31426680"/>
            <a:ext cx="241683" cy="912471"/>
          </a:xfrm>
          <a:prstGeom prst="rect">
            <a:avLst/>
          </a:prstGeom>
          <a:ln w="25400">
            <a:miter lim="400000"/>
          </a:ln>
        </p:spPr>
      </p:pic>
      <p:pic>
        <p:nvPicPr>
          <p:cNvPr id="323" name="present_tput_vs_wastage.pdf" descr="present_tput_vs_wastage.pdf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6121400" y="9017000"/>
            <a:ext cx="8813800" cy="4406900"/>
          </a:xfrm>
          <a:prstGeom prst="rect">
            <a:avLst/>
          </a:prstGeom>
          <a:ln w="25400">
            <a:miter lim="400000"/>
          </a:ln>
        </p:spPr>
      </p:pic>
      <p:pic>
        <p:nvPicPr>
          <p:cNvPr id="324" name="Screen Shot 2018-06-15 at 9.24.52 AM.png" descr="Screen Shot 2018-06-15 at 9.24.52 AM.png"/>
          <p:cNvPicPr>
            <a:picLocks noChangeAspect="1"/>
          </p:cNvPicPr>
          <p:nvPr/>
        </p:nvPicPr>
        <p:blipFill>
          <a:blip r:embed="rId30">
            <a:extLst/>
          </a:blip>
          <a:srcRect l="0" t="19908" r="0" b="0"/>
          <a:stretch>
            <a:fillRect/>
          </a:stretch>
        </p:blipFill>
        <p:spPr>
          <a:xfrm>
            <a:off x="1907381" y="37961082"/>
            <a:ext cx="5312709" cy="1366382"/>
          </a:xfrm>
          <a:prstGeom prst="rect">
            <a:avLst/>
          </a:prstGeom>
          <a:ln w="25400">
            <a:miter lim="400000"/>
          </a:ln>
        </p:spPr>
      </p:pic>
      <p:sp>
        <p:nvSpPr>
          <p:cNvPr id="325" name="Hardware resources: much smaller limit than that of memory in general…"/>
          <p:cNvSpPr/>
          <p:nvPr/>
        </p:nvSpPr>
        <p:spPr>
          <a:xfrm>
            <a:off x="8038633" y="35725410"/>
            <a:ext cx="6811115" cy="3231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3000">
                <a:solidFill>
                  <a:srgbClr val="000000"/>
                </a:solidFill>
              </a:defRPr>
            </a:pPr>
            <a:r>
              <a:t>Hardware resources: much smaller limit than that of memory in general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‣"/>
              <a:defRPr sz="3000">
                <a:solidFill>
                  <a:srgbClr val="000000"/>
                </a:solidFill>
              </a:defRPr>
            </a:pPr>
            <a:r>
              <a:t>Max of 16K uUARs on ConnectX-4 (1021 naive endpoints); max of 160 HW contexts on Omni-Path</a:t>
            </a:r>
          </a:p>
        </p:txBody>
      </p:sp>
      <p:sp>
        <p:nvSpPr>
          <p:cNvPr id="326" name="Rounded Rectangle"/>
          <p:cNvSpPr/>
          <p:nvPr/>
        </p:nvSpPr>
        <p:spPr>
          <a:xfrm>
            <a:off x="127000" y="39888879"/>
            <a:ext cx="14935200" cy="2816204"/>
          </a:xfrm>
          <a:prstGeom prst="roundRect">
            <a:avLst>
              <a:gd name="adj" fmla="val 6764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118219" tIns="118219" rIns="118219" bIns="118219"/>
          <a:lstStyle/>
          <a:p>
            <a:pPr>
              <a:spcBef>
                <a:spcPts val="12200"/>
              </a:spcBef>
              <a:defRPr sz="3000">
                <a:solidFill>
                  <a:srgbClr val="222222"/>
                </a:solidFill>
              </a:defRPr>
            </a:pPr>
          </a:p>
        </p:txBody>
      </p:sp>
      <p:sp>
        <p:nvSpPr>
          <p:cNvPr id="327" name="Evaluation Setup"/>
          <p:cNvSpPr/>
          <p:nvPr/>
        </p:nvSpPr>
        <p:spPr>
          <a:xfrm>
            <a:off x="571500" y="39393421"/>
            <a:ext cx="4140870" cy="1113285"/>
          </a:xfrm>
          <a:prstGeom prst="roundRect">
            <a:avLst>
              <a:gd name="adj" fmla="val 17112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 anchor="ctr"/>
          <a:lstStyle>
            <a:lvl1pPr>
              <a:defRPr sz="5000">
                <a:solidFill>
                  <a:srgbClr val="000000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pPr/>
            <a:r>
              <a:t>Evaluation Setup</a:t>
            </a:r>
          </a:p>
        </p:txBody>
      </p:sp>
      <p:sp>
        <p:nvSpPr>
          <p:cNvPr id="328" name="2 nodes with Intel Haswell (16 cores per socket) @ 2.5 GHz + Mellanox ConnectX-4 adapter on each node…"/>
          <p:cNvSpPr/>
          <p:nvPr/>
        </p:nvSpPr>
        <p:spPr>
          <a:xfrm>
            <a:off x="266700" y="40360578"/>
            <a:ext cx="14559230" cy="219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219" tIns="118219" rIns="118219" bIns="118219"/>
          <a:lstStyle/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900">
                <a:solidFill>
                  <a:srgbClr val="000000"/>
                </a:solidFill>
              </a:defRPr>
            </a:pPr>
            <a:r>
              <a:t>2 nodes with Intel Haswell (16 cores per socket) @ 2.5 GHz + Mellanox ConnectX-4 adapter on each node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900">
                <a:solidFill>
                  <a:srgbClr val="000000"/>
                </a:solidFill>
              </a:defRPr>
            </a:pPr>
            <a:r>
              <a:t>To study effect of feature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f</a:t>
            </a:r>
            <a:r>
              <a:t> on multithreaded RDMA-write message rate: “All w/o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f</a:t>
            </a:r>
            <a:r>
              <a:t>”</a:t>
            </a:r>
          </a:p>
          <a:p>
            <a:pPr marL="392205" indent="-392205">
              <a:spcBef>
                <a:spcPts val="0"/>
              </a:spcBef>
              <a:buClr>
                <a:schemeClr val="accent1"/>
              </a:buClr>
              <a:buSzPct val="105999"/>
              <a:buFont typeface="Avenir Next"/>
              <a:buChar char="๏"/>
              <a:defRPr sz="2900">
                <a:solidFill>
                  <a:srgbClr val="000000"/>
                </a:solidFill>
              </a:defRPr>
            </a:pPr>
            <a:r>
              <a:t>OFED stack; QP-depth: 64; Postlist: 32; Unsignaled Completions: 64</a:t>
            </a:r>
          </a:p>
        </p:txBody>
      </p:sp>
      <p:pic>
        <p:nvPicPr>
          <p:cNvPr id="329" name="sota_endpoints_with_locks.pdf" descr="sota_endpoints_with_locks.pdf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266700" y="14173200"/>
            <a:ext cx="7721600" cy="3229774"/>
          </a:xfrm>
          <a:prstGeom prst="rect">
            <a:avLst/>
          </a:prstGeom>
          <a:ln w="25400">
            <a:miter lim="400000"/>
          </a:ln>
        </p:spPr>
      </p:pic>
      <p:sp>
        <p:nvSpPr>
          <p:cNvPr id="330" name="Rectangle"/>
          <p:cNvSpPr/>
          <p:nvPr/>
        </p:nvSpPr>
        <p:spPr>
          <a:xfrm>
            <a:off x="15916324" y="38925400"/>
            <a:ext cx="317368" cy="24169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1" name="Rectangle"/>
          <p:cNvSpPr/>
          <p:nvPr/>
        </p:nvSpPr>
        <p:spPr>
          <a:xfrm>
            <a:off x="18862938" y="38933614"/>
            <a:ext cx="317368" cy="24169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2" name="Rectangle"/>
          <p:cNvSpPr/>
          <p:nvPr/>
        </p:nvSpPr>
        <p:spPr>
          <a:xfrm>
            <a:off x="21773505" y="38933614"/>
            <a:ext cx="423584" cy="24169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3" name="Rectangle"/>
          <p:cNvSpPr/>
          <p:nvPr/>
        </p:nvSpPr>
        <p:spPr>
          <a:xfrm>
            <a:off x="24815688" y="38933614"/>
            <a:ext cx="448192" cy="24169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4" name="Rectangle"/>
          <p:cNvSpPr/>
          <p:nvPr/>
        </p:nvSpPr>
        <p:spPr>
          <a:xfrm>
            <a:off x="27784353" y="38933614"/>
            <a:ext cx="448193" cy="24169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118219" tIns="118219" rIns="118219" bIns="1182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1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18219" tIns="118219" rIns="118219" bIns="118219" numCol="1" spcCol="38100" rtlCol="0" anchor="ctr" upright="0">
        <a:spAutoFit/>
      </a:bodyPr>
      <a:lstStyle>
        <a:defPPr marL="0" marR="0" indent="0" algn="ctr" defTabSz="256348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18219" tIns="118219" rIns="118219" bIns="118219" numCol="1" spcCol="38100" rtlCol="0" anchor="ctr" upright="0">
        <a:spAutoFit/>
      </a:bodyPr>
      <a:lstStyle>
        <a:defPPr marL="0" marR="0" indent="0" algn="l" defTabSz="2563481" rtl="0" fontAlgn="auto" latinLnBrk="0" hangingPunct="0">
          <a:lnSpc>
            <a:spcPct val="100000"/>
          </a:lnSpc>
          <a:spcBef>
            <a:spcPts val="10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6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18219" tIns="118219" rIns="118219" bIns="118219" numCol="1" spcCol="38100" rtlCol="0" anchor="ctr" upright="0">
        <a:spAutoFit/>
      </a:bodyPr>
      <a:lstStyle>
        <a:defPPr marL="0" marR="0" indent="0" algn="ctr" defTabSz="256348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18219" tIns="118219" rIns="118219" bIns="118219" numCol="1" spcCol="38100" rtlCol="0" anchor="ctr" upright="0">
        <a:spAutoFit/>
      </a:bodyPr>
      <a:lstStyle>
        <a:defPPr marL="0" marR="0" indent="0" algn="l" defTabSz="2563481" rtl="0" fontAlgn="auto" latinLnBrk="0" hangingPunct="0">
          <a:lnSpc>
            <a:spcPct val="100000"/>
          </a:lnSpc>
          <a:spcBef>
            <a:spcPts val="10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6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