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2" name="Shape 192"/>
          <p:cNvSpPr/>
          <p:nvPr>
            <p:ph type="sldImg"/>
          </p:nvPr>
        </p:nvSpPr>
        <p:spPr>
          <a:xfrm>
            <a:off x="1143000" y="685800"/>
            <a:ext cx="4572000" cy="3429000"/>
          </a:xfrm>
          <a:prstGeom prst="rect">
            <a:avLst/>
          </a:prstGeom>
        </p:spPr>
        <p:txBody>
          <a:bodyPr/>
          <a:lstStyle/>
          <a:p>
            <a:pPr/>
          </a:p>
        </p:txBody>
      </p:sp>
      <p:sp>
        <p:nvSpPr>
          <p:cNvPr id="193" name="Shape 1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Good morning everyone, my name is Rohit Zambre and I am a Ph.D. candidate at UC Irvine. For the next 10 minutes I will be talking about Scalable Communication Endpoints which is a resource sharing model and it is relevant for MPI+Threaded applications since we can share communication resources only in multithreaded environments.</a:t>
            </a:r>
          </a:p>
          <a:p>
            <a:pPr/>
          </a:p>
          <a:p>
            <a:pPr/>
            <a:r>
              <a:t>Let met set the scene for you by motivating the problem.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311"/>
          <p:cNvSpPr/>
          <p:nvPr>
            <p:ph type="sldImg"/>
          </p:nvPr>
        </p:nvSpPr>
        <p:spPr>
          <a:prstGeom prst="rect">
            <a:avLst/>
          </a:prstGeom>
        </p:spPr>
        <p:txBody>
          <a:bodyPr/>
          <a:lstStyle/>
          <a:p>
            <a:pPr/>
          </a:p>
        </p:txBody>
      </p:sp>
      <p:sp>
        <p:nvSpPr>
          <p:cNvPr id="312" name="Shape 312"/>
          <p:cNvSpPr/>
          <p:nvPr>
            <p:ph type="body" sz="quarter" idx="1"/>
          </p:nvPr>
        </p:nvSpPr>
        <p:spPr>
          <a:prstGeom prst="rect">
            <a:avLst/>
          </a:prstGeom>
        </p:spPr>
        <p:txBody>
          <a:bodyPr/>
          <a:lstStyle/>
          <a:p>
            <a:pPr/>
            <a:r>
              <a:t>Traditionally, MPI users have been writing their applications by launching a bunch of processes that run in parallel across the different nodes. The user ignores the fact that some of the processes will be on the same node while some will be on different nodes. So, when a process needs to communicate with another, the MPI library takes care of using either shared memory for communication between processes running on the same node or internode communication for processes running on different nodes. But this traditional model is not scaling on modern architectures since the number of cores is increasing rapidly while the other on-node resources such TLB space, network registers, etc. are not increasing at the same rate. Hence the static split of resources between the processes leads to a smaller and smaller share of resources per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Shape 439"/>
          <p:cNvSpPr/>
          <p:nvPr>
            <p:ph type="sldImg"/>
          </p:nvPr>
        </p:nvSpPr>
        <p:spPr>
          <a:prstGeom prst="rect">
            <a:avLst/>
          </a:prstGeom>
        </p:spPr>
        <p:txBody>
          <a:bodyPr/>
          <a:lstStyle/>
          <a:p>
            <a:pPr/>
          </a:p>
        </p:txBody>
      </p:sp>
      <p:sp>
        <p:nvSpPr>
          <p:cNvPr id="440" name="Shape 440"/>
          <p:cNvSpPr/>
          <p:nvPr>
            <p:ph type="body" sz="quarter" idx="1"/>
          </p:nvPr>
        </p:nvSpPr>
        <p:spPr>
          <a:prstGeom prst="rect">
            <a:avLst/>
          </a:prstGeom>
        </p:spPr>
        <p:txBody>
          <a:bodyPr/>
          <a:lstStyle/>
          <a:p>
            <a:pPr/>
            <a:r>
              <a:t>So user are moving to an hybrid approach of MPI+Threads where the user spawns a process per node and uses multiple threads within the process. Just like processes, threads give the user a separate program counter and stack. But unlike multiple processes, all the threads in the process can access all of the resources within the node. But, unfortunately, the performance of the MPI+Threads model in state-of-the-art MPI implementations takes a hit.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Shape 448"/>
          <p:cNvSpPr/>
          <p:nvPr>
            <p:ph type="sldImg"/>
          </p:nvPr>
        </p:nvSpPr>
        <p:spPr>
          <a:prstGeom prst="rect">
            <a:avLst/>
          </a:prstGeom>
        </p:spPr>
        <p:txBody>
          <a:bodyPr/>
          <a:lstStyle/>
          <a:p>
            <a:pPr/>
          </a:p>
        </p:txBody>
      </p:sp>
      <p:sp>
        <p:nvSpPr>
          <p:cNvPr id="449" name="Shape 449"/>
          <p:cNvSpPr/>
          <p:nvPr>
            <p:ph type="body" sz="quarter" idx="1"/>
          </p:nvPr>
        </p:nvSpPr>
        <p:spPr>
          <a:prstGeom prst="rect">
            <a:avLst/>
          </a:prstGeom>
        </p:spPr>
        <p:txBody>
          <a:bodyPr/>
          <a:lstStyle/>
          <a:p>
            <a:pPr/>
            <a:r>
              <a:t>In particular, the communication performance of MPI+Threads is 9x worse than that of MPI everywhere as we can see in the graph above. The figure below shows the main reason why this 9x difference exists. The MPI library uses 1 endpoint per process. So in the case of MPI+Threads, the network hardware parallelism is not utilized and the communication of all the threads is bottlenecked through 1 endpoint. So a naive solution would then be to emulate the MPI everywhere endpoint configuration so that there’s an endpoint per thread. Assuming we are able to achieve this, we run into another problem with respect to resource usage.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The new graph on the top shows that MPI everywhere allocates 16x more resources than MPI+Threads and more importantly, 93.75% of its allocated resources are wasted. The illustration at the bottom of the graph</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0" name="Shape 680"/>
          <p:cNvSpPr/>
          <p:nvPr>
            <p:ph type="sldImg"/>
          </p:nvPr>
        </p:nvSpPr>
        <p:spPr>
          <a:prstGeom prst="rect">
            <a:avLst/>
          </a:prstGeom>
        </p:spPr>
        <p:txBody>
          <a:bodyPr/>
          <a:lstStyle/>
          <a:p>
            <a:pPr/>
          </a:p>
        </p:txBody>
      </p:sp>
      <p:sp>
        <p:nvSpPr>
          <p:cNvPr id="681" name="Shape 681"/>
          <p:cNvSpPr/>
          <p:nvPr>
            <p:ph type="body" sz="quarter" idx="1"/>
          </p:nvPr>
        </p:nvSpPr>
        <p:spPr>
          <a:prstGeom prst="rect">
            <a:avLst/>
          </a:prstGeom>
        </p:spPr>
        <p:txBody>
          <a:bodyPr/>
          <a:lstStyle/>
          <a:p>
            <a:pPr/>
            <a:r>
              <a:t>Expand this into two slides: (1) design + (2) numbers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Shape 687"/>
          <p:cNvSpPr/>
          <p:nvPr>
            <p:ph type="sldImg"/>
          </p:nvPr>
        </p:nvSpPr>
        <p:spPr>
          <a:prstGeom prst="rect">
            <a:avLst/>
          </a:prstGeom>
        </p:spPr>
        <p:txBody>
          <a:bodyPr/>
          <a:lstStyle/>
          <a:p>
            <a:pPr/>
          </a:p>
        </p:txBody>
      </p:sp>
      <p:sp>
        <p:nvSpPr>
          <p:cNvPr id="688" name="Shape 688"/>
          <p:cNvSpPr/>
          <p:nvPr>
            <p:ph type="body" sz="quarter" idx="1"/>
          </p:nvPr>
        </p:nvSpPr>
        <p:spPr>
          <a:prstGeom prst="rect">
            <a:avLst/>
          </a:prstGeom>
        </p:spPr>
        <p:txBody>
          <a:bodyPr/>
          <a:lstStyle/>
          <a:p>
            <a:pPr/>
            <a:r>
              <a:t>Expand this into two slides: (1) design + (2) numbers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12192000" y="0"/>
            <a:ext cx="12192000" cy="6832600"/>
          </a:xfrm>
          <a:prstGeom prst="rect">
            <a:avLst/>
          </a:prstGeom>
        </p:spPr>
        <p:txBody>
          <a:bodyPr lIns="91439" tIns="45719" rIns="91439" bIns="45719">
            <a:noAutofit/>
          </a:bodyPr>
          <a:lstStyle/>
          <a:p>
            <a:pPr/>
          </a:p>
        </p:txBody>
      </p:sp>
      <p:sp>
        <p:nvSpPr>
          <p:cNvPr id="112" name="Image"/>
          <p:cNvSpPr/>
          <p:nvPr>
            <p:ph type="pic" sz="half" idx="14"/>
          </p:nvPr>
        </p:nvSpPr>
        <p:spPr>
          <a:xfrm>
            <a:off x="12192000" y="6896100"/>
            <a:ext cx="12192000" cy="6819900"/>
          </a:xfrm>
          <a:prstGeom prst="rect">
            <a:avLst/>
          </a:prstGeom>
        </p:spPr>
        <p:txBody>
          <a:bodyPr lIns="91439" tIns="45719" rIns="91439" bIns="45719">
            <a:noAutofit/>
          </a:bodyPr>
          <a:lstStyle/>
          <a:p>
            <a:pPr/>
          </a:p>
        </p:txBody>
      </p:sp>
      <p:sp>
        <p:nvSpPr>
          <p:cNvPr id="113" name="Image"/>
          <p:cNvSpPr/>
          <p:nvPr>
            <p:ph type="pic" idx="15"/>
          </p:nvPr>
        </p:nvSpPr>
        <p:spPr>
          <a:xfrm>
            <a:off x="0" y="0"/>
            <a:ext cx="12128500"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122" name="Type a quote here."/>
          <p:cNvSpPr txBox="1"/>
          <p:nvPr>
            <p:ph type="body" sz="quarter" idx="13"/>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a:defRPr>
            </a:lvl1pPr>
          </a:lstStyle>
          <a:p>
            <a:pPr/>
            <a:r>
              <a:t>Type a quote here.</a:t>
            </a:r>
          </a:p>
        </p:txBody>
      </p:sp>
      <p:sp>
        <p:nvSpPr>
          <p:cNvPr id="123" name="Johnny Appleseed"/>
          <p:cNvSpPr txBox="1"/>
          <p:nvPr>
            <p:ph type="body" sz="quarter" idx="14"/>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a:defRPr>
            </a:lvl1pPr>
          </a:lstStyle>
          <a:p>
            <a:pPr/>
            <a:r>
              <a:t>Johnny Appleseed</a:t>
            </a:r>
          </a:p>
        </p:txBody>
      </p:sp>
      <p:sp>
        <p:nvSpPr>
          <p:cNvPr id="124" name="Text"/>
          <p:cNvSpPr txBox="1"/>
          <p:nvPr>
            <p:ph type="body" sz="quarter" idx="15"/>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13"/>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a:defRPr>
            </a:lvl1pPr>
          </a:lstStyle>
          <a:p>
            <a:pPr/>
            <a:r>
              <a:t>Type a quote here.</a:t>
            </a:r>
          </a:p>
        </p:txBody>
      </p:sp>
      <p:sp>
        <p:nvSpPr>
          <p:cNvPr id="133" name="Image"/>
          <p:cNvSpPr/>
          <p:nvPr>
            <p:ph type="pic" idx="14"/>
          </p:nvPr>
        </p:nvSpPr>
        <p:spPr>
          <a:xfrm>
            <a:off x="0" y="0"/>
            <a:ext cx="10287000" cy="13716000"/>
          </a:xfrm>
          <a:prstGeom prst="rect">
            <a:avLst/>
          </a:prstGeom>
        </p:spPr>
        <p:txBody>
          <a:bodyPr lIns="91439" tIns="45719" rIns="91439" bIns="45719">
            <a:noAutofit/>
          </a:bodyPr>
          <a:lstStyle/>
          <a:p>
            <a:pPr/>
          </a:p>
        </p:txBody>
      </p:sp>
      <p:sp>
        <p:nvSpPr>
          <p:cNvPr id="134" name="Johnny Appleseed"/>
          <p:cNvSpPr txBox="1"/>
          <p:nvPr>
            <p:ph type="body" sz="quarter" idx="15"/>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Image"/>
          <p:cNvSpPr/>
          <p:nvPr>
            <p:ph type="pic" idx="13"/>
          </p:nvPr>
        </p:nvSpPr>
        <p:spPr>
          <a:xfrm>
            <a:off x="0" y="0"/>
            <a:ext cx="24384000" cy="13716000"/>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spTree>
      <p:nvGrpSpPr>
        <p:cNvPr id="1" name=""/>
        <p:cNvGrpSpPr/>
        <p:nvPr/>
      </p:nvGrpSpPr>
      <p:grpSpPr>
        <a:xfrm>
          <a:off x="0" y="0"/>
          <a:ext cx="0" cy="0"/>
          <a:chOff x="0" y="0"/>
          <a:chExt cx="0" cy="0"/>
        </a:xfrm>
      </p:grpSpPr>
      <p:sp>
        <p:nvSpPr>
          <p:cNvPr id="164"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65" name="Enabling Hybrid MPI for Exascale: A communication Perspective"/>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Enabling Hybrid MPI for Exascale: A communication Perspective</a:t>
            </a:r>
          </a:p>
        </p:txBody>
      </p:sp>
      <p:sp>
        <p:nvSpPr>
          <p:cNvPr id="166" name="Title Text"/>
          <p:cNvSpPr txBox="1"/>
          <p:nvPr>
            <p:ph type="title"/>
          </p:nvPr>
        </p:nvSpPr>
        <p:spPr>
          <a:prstGeom prst="rect">
            <a:avLst/>
          </a:prstGeom>
        </p:spPr>
        <p:txBody>
          <a:bodyPr/>
          <a:lstStyle/>
          <a:p>
            <a:pPr/>
            <a:r>
              <a:t>Title Text</a:t>
            </a:r>
          </a:p>
        </p:txBody>
      </p:sp>
      <p:sp>
        <p:nvSpPr>
          <p:cNvPr id="167"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copy">
    <p:spTree>
      <p:nvGrpSpPr>
        <p:cNvPr id="1" name=""/>
        <p:cNvGrpSpPr/>
        <p:nvPr/>
      </p:nvGrpSpPr>
      <p:grpSpPr>
        <a:xfrm>
          <a:off x="0" y="0"/>
          <a:ext cx="0" cy="0"/>
          <a:chOff x="0" y="0"/>
          <a:chExt cx="0" cy="0"/>
        </a:xfrm>
      </p:grpSpPr>
      <p:sp>
        <p:nvSpPr>
          <p:cNvPr id="175" name="Rectangle"/>
          <p:cNvSpPr/>
          <p:nvPr/>
        </p:nvSpPr>
        <p:spPr>
          <a:xfrm>
            <a:off x="0" y="0"/>
            <a:ext cx="10287001" cy="13716001"/>
          </a:xfrm>
          <a:prstGeom prst="rect">
            <a:avLst/>
          </a:pr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176" name="Type a quote here."/>
          <p:cNvSpPr txBox="1"/>
          <p:nvPr>
            <p:ph type="body" sz="quarter" idx="13"/>
          </p:nvPr>
        </p:nvSpPr>
        <p:spPr>
          <a:xfrm>
            <a:off x="470613" y="3721100"/>
            <a:ext cx="9624325" cy="1625605"/>
          </a:xfrm>
          <a:prstGeom prst="rect">
            <a:avLst/>
          </a:prstGeom>
        </p:spPr>
        <p:txBody>
          <a:bodyPr>
            <a:spAutoFit/>
          </a:bodyPr>
          <a:lstStyle>
            <a:lvl1pPr marL="0" indent="0">
              <a:lnSpc>
                <a:spcPct val="80000"/>
              </a:lnSpc>
              <a:spcBef>
                <a:spcPts val="0"/>
              </a:spcBef>
              <a:buClrTx/>
              <a:buSzTx/>
              <a:buFontTx/>
              <a:buNone/>
              <a:defRPr cap="all" sz="12000">
                <a:solidFill>
                  <a:srgbClr val="FFFFFF"/>
                </a:solidFill>
                <a:latin typeface="+mn-lt"/>
                <a:ea typeface="+mn-ea"/>
                <a:cs typeface="+mn-cs"/>
                <a:sym typeface="DIN Condensed"/>
              </a:defRPr>
            </a:lvl1pPr>
          </a:lstStyle>
          <a:p>
            <a:pPr/>
            <a:r>
              <a:t>Type a quote here.</a:t>
            </a:r>
          </a:p>
        </p:txBody>
      </p:sp>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copy 1">
    <p:spTree>
      <p:nvGrpSpPr>
        <p:cNvPr id="1" name=""/>
        <p:cNvGrpSpPr/>
        <p:nvPr/>
      </p:nvGrpSpPr>
      <p:grpSpPr>
        <a:xfrm>
          <a:off x="0" y="0"/>
          <a:ext cx="0" cy="0"/>
          <a:chOff x="0" y="0"/>
          <a:chExt cx="0" cy="0"/>
        </a:xfrm>
      </p:grpSpPr>
      <p:sp>
        <p:nvSpPr>
          <p:cNvPr id="184" name="Rectangle"/>
          <p:cNvSpPr/>
          <p:nvPr/>
        </p:nvSpPr>
        <p:spPr>
          <a:xfrm>
            <a:off x="0" y="0"/>
            <a:ext cx="6241780" cy="13716001"/>
          </a:xfrm>
          <a:prstGeom prst="rect">
            <a:avLst/>
          </a:pr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185" name="Type a quote here."/>
          <p:cNvSpPr txBox="1"/>
          <p:nvPr>
            <p:ph type="body" sz="quarter" idx="13"/>
          </p:nvPr>
        </p:nvSpPr>
        <p:spPr>
          <a:xfrm>
            <a:off x="470613" y="3721100"/>
            <a:ext cx="5300553" cy="4673604"/>
          </a:xfrm>
          <a:prstGeom prst="rect">
            <a:avLst/>
          </a:prstGeom>
        </p:spPr>
        <p:txBody>
          <a:bodyPr anchor="b">
            <a:spAutoFit/>
          </a:bodyPr>
          <a:lstStyle>
            <a:lvl1pPr marL="0" indent="0" algn="r">
              <a:lnSpc>
                <a:spcPct val="80000"/>
              </a:lnSpc>
              <a:spcBef>
                <a:spcPts val="0"/>
              </a:spcBef>
              <a:buClrTx/>
              <a:buSzTx/>
              <a:buFontTx/>
              <a:buNone/>
              <a:defRPr cap="all" sz="12000">
                <a:solidFill>
                  <a:srgbClr val="FFFFFF"/>
                </a:solidFill>
                <a:latin typeface="+mn-lt"/>
                <a:ea typeface="+mn-ea"/>
                <a:cs typeface="+mn-cs"/>
                <a:sym typeface="DIN Condensed"/>
              </a:defRPr>
            </a:lvl1pPr>
          </a:lstStyle>
          <a:p>
            <a:pPr/>
            <a:r>
              <a:t>Type a quote here.</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Image"/>
          <p:cNvSpPr/>
          <p:nvPr>
            <p:ph type="pic" idx="13"/>
          </p:nvPr>
        </p:nvSpPr>
        <p:spPr>
          <a:xfrm>
            <a:off x="0" y="0"/>
            <a:ext cx="24384000" cy="13716000"/>
          </a:xfrm>
          <a:prstGeom prst="rect">
            <a:avLst/>
          </a:prstGeom>
        </p:spPr>
        <p:txBody>
          <a:bodyPr lIns="91439" tIns="45719" rIns="91439" bIns="45719">
            <a:noAutofit/>
          </a:bodyPr>
          <a:lstStyle/>
          <a:p>
            <a:pPr/>
          </a:p>
        </p:txBody>
      </p:sp>
      <p:sp>
        <p:nvSpPr>
          <p:cNvPr id="23" name="Line"/>
          <p:cNvSpPr/>
          <p:nvPr>
            <p:ph type="body" sz="quarter" idx="14"/>
          </p:nvPr>
        </p:nvSpPr>
        <p:spPr>
          <a:xfrm flipV="1">
            <a:off x="762000" y="8635632"/>
            <a:ext cx="22859999" cy="369"/>
          </a:xfrm>
          <a:prstGeom prst="line">
            <a:avLst/>
          </a:prstGeom>
          <a:ln w="508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Image"/>
          <p:cNvSpPr/>
          <p:nvPr>
            <p:ph type="pic" idx="13"/>
          </p:nvPr>
        </p:nvSpPr>
        <p:spPr>
          <a:xfrm>
            <a:off x="0" y="0"/>
            <a:ext cx="10287000"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1pPr>
            <a:lvl2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2pPr>
            <a:lvl3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3pPr>
            <a:lvl4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4pPr>
            <a:lvl5pPr marL="0" indent="0">
              <a:lnSpc>
                <a:spcPct val="80000"/>
              </a:lnSpc>
              <a:spcBef>
                <a:spcPts val="3200"/>
              </a:spcBef>
              <a:buClrTx/>
              <a:buSzTx/>
              <a:buFontTx/>
              <a:buNone/>
              <a:defRPr cap="all" sz="77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199"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Scalable Communication Endpoints for MPI+Threads Applications"/>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Scalable Communication Endpoints for MPI+Threads Applications</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1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a:ea typeface="DIN Alternate"/>
                <a:cs typeface="DIN Alternate"/>
                <a:sym typeface="DIN Alternate"/>
              </a:defRPr>
            </a:lvl1pPr>
          </a:lstStyle>
          <a:p>
            <a:pPr/>
            <a:r>
              <a:t>Text</a:t>
            </a:r>
          </a:p>
        </p:txBody>
      </p:sp>
      <p:sp>
        <p:nvSpPr>
          <p:cNvPr id="92" name="Image"/>
          <p:cNvSpPr/>
          <p:nvPr>
            <p:ph type="pic" sz="half" idx="14"/>
          </p:nvPr>
        </p:nvSpPr>
        <p:spPr>
          <a:xfrm>
            <a:off x="13335000" y="2159000"/>
            <a:ext cx="10287000" cy="10795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ln>
            <a:noFill/>
          </a:ln>
          <a:solidFill>
            <a:schemeClr val="accent1"/>
          </a:solidFill>
          <a:uFillTx/>
          <a:latin typeface="+mn-lt"/>
          <a:ea typeface="+mn-ea"/>
          <a:cs typeface="+mn-cs"/>
          <a:sym typeface="DIN Condensed"/>
        </a:defRPr>
      </a:lvl9pPr>
    </p:titleStyle>
    <p:bodyStyle>
      <a:lvl1pPr marL="63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1pPr>
      <a:lvl2pPr marL="127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2pPr>
      <a:lvl3pPr marL="190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3pPr>
      <a:lvl4pPr marL="254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4pPr>
      <a:lvl5pPr marL="317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5pPr>
      <a:lvl6pPr marL="381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6pPr>
      <a:lvl7pPr marL="444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7pPr>
      <a:lvl8pPr marL="5080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8pPr>
      <a:lvl9pPr marL="5715000" marR="0" indent="-635000" algn="l" defTabSz="825500" latinLnBrk="0">
        <a:lnSpc>
          <a:spcPct val="100000"/>
        </a:lnSpc>
        <a:spcBef>
          <a:spcPts val="3900"/>
        </a:spcBef>
        <a:spcAft>
          <a:spcPts val="0"/>
        </a:spcAft>
        <a:buClr>
          <a:schemeClr val="accent1">
            <a:satOff val="-4060"/>
          </a:schemeClr>
        </a:buClr>
        <a:buSzPct val="104999"/>
        <a:buFont typeface="Avenir Next"/>
        <a:buChar char="‣"/>
        <a:tabLst/>
        <a:defRPr b="0" baseline="0" cap="none" i="0" spc="0" strike="noStrike" sz="4800" u="none">
          <a:ln>
            <a:noFill/>
          </a:ln>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ln>
            <a:noFill/>
          </a:ln>
          <a:solidFill>
            <a:schemeClr val="tx1"/>
          </a:solidFill>
          <a:uFillTx/>
          <a:latin typeface="+mn-lt"/>
          <a:ea typeface="+mn-ea"/>
          <a:cs typeface="+mn-cs"/>
          <a:sym typeface="DIN Alternat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hyperlink" Target="https://github.com/rzambre/research-docs/blob/master/papers/icpads_18_preprint.pdf"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calable Communication Endpoints for MPI+Threads Applications"/>
          <p:cNvSpPr txBox="1"/>
          <p:nvPr>
            <p:ph type="title"/>
          </p:nvPr>
        </p:nvSpPr>
        <p:spPr>
          <a:xfrm>
            <a:off x="762000" y="4953000"/>
            <a:ext cx="22860000" cy="3810000"/>
          </a:xfrm>
          <a:prstGeom prst="rect">
            <a:avLst/>
          </a:prstGeom>
        </p:spPr>
        <p:txBody>
          <a:bodyPr/>
          <a:lstStyle>
            <a:lvl1pPr defTabSz="396239">
              <a:defRPr sz="14544"/>
            </a:lvl1pPr>
          </a:lstStyle>
          <a:p>
            <a:pPr/>
            <a:r>
              <a:t>Scalable Communication Endpoints for MPI+Threads Applications</a:t>
            </a:r>
          </a:p>
        </p:txBody>
      </p:sp>
      <p:sp>
        <p:nvSpPr>
          <p:cNvPr id="196" name="Rohit Zambre,* Aparna Chandramowlishwaran,* Pavan Balaji⌃…"/>
          <p:cNvSpPr txBox="1"/>
          <p:nvPr>
            <p:ph type="body" sz="half" idx="1"/>
          </p:nvPr>
        </p:nvSpPr>
        <p:spPr>
          <a:xfrm>
            <a:off x="762000" y="8782240"/>
            <a:ext cx="22860000" cy="3086743"/>
          </a:xfrm>
          <a:prstGeom prst="rect">
            <a:avLst/>
          </a:prstGeom>
        </p:spPr>
        <p:txBody>
          <a:bodyPr/>
          <a:lstStyle/>
          <a:p>
            <a:pPr defTabSz="635634">
              <a:spcBef>
                <a:spcPts val="2400"/>
              </a:spcBef>
              <a:defRPr cap="none" sz="5928">
                <a:solidFill>
                  <a:srgbClr val="838787"/>
                </a:solidFill>
              </a:defRPr>
            </a:pPr>
            <a:r>
              <a:t>Rohit Zambre,* Aparna Chandramowlishwaran,* Pavan Balaji</a:t>
            </a:r>
            <a:r>
              <a:rPr baseline="31999"/>
              <a:t>⌃</a:t>
            </a:r>
          </a:p>
          <a:p>
            <a:pPr defTabSz="635634">
              <a:spcBef>
                <a:spcPts val="2400"/>
              </a:spcBef>
              <a:defRPr sz="5928">
                <a:solidFill>
                  <a:srgbClr val="838787"/>
                </a:solidFill>
              </a:defRPr>
            </a:pPr>
            <a:r>
              <a:t>*</a:t>
            </a:r>
            <a:r>
              <a:rPr cap="none"/>
              <a:t>University of California, Irvine</a:t>
            </a:r>
          </a:p>
          <a:p>
            <a:pPr defTabSz="635634">
              <a:spcBef>
                <a:spcPts val="2400"/>
              </a:spcBef>
              <a:defRPr sz="5928">
                <a:solidFill>
                  <a:srgbClr val="838787"/>
                </a:solidFill>
              </a:defRPr>
            </a:pPr>
            <a:r>
              <a:rPr baseline="31999"/>
              <a:t>⌃</a:t>
            </a:r>
            <a:r>
              <a:rPr cap="none"/>
              <a:t>Argonne National Laboratory</a:t>
            </a:r>
          </a:p>
        </p:txBody>
      </p:sp>
      <p:pic>
        <p:nvPicPr>
          <p:cNvPr id="197" name="clipart1753059.png" descr="clipart1753059.png"/>
          <p:cNvPicPr>
            <a:picLocks noChangeAspect="1"/>
          </p:cNvPicPr>
          <p:nvPr/>
        </p:nvPicPr>
        <p:blipFill>
          <a:blip r:embed="rId3">
            <a:extLst/>
          </a:blip>
          <a:stretch>
            <a:fillRect/>
          </a:stretch>
        </p:blipFill>
        <p:spPr>
          <a:xfrm>
            <a:off x="20210936" y="662430"/>
            <a:ext cx="2846098" cy="2541159"/>
          </a:xfrm>
          <a:prstGeom prst="rect">
            <a:avLst/>
          </a:prstGeom>
          <a:ln w="12700">
            <a:miter lim="400000"/>
          </a:ln>
        </p:spPr>
      </p:pic>
      <p:pic>
        <p:nvPicPr>
          <p:cNvPr id="198" name="hFlogo.pdf" descr="hFlogo.pdf"/>
          <p:cNvPicPr>
            <a:picLocks noChangeAspect="1"/>
          </p:cNvPicPr>
          <p:nvPr/>
        </p:nvPicPr>
        <p:blipFill>
          <a:blip r:embed="rId4">
            <a:extLst/>
          </a:blip>
          <a:stretch>
            <a:fillRect/>
          </a:stretch>
        </p:blipFill>
        <p:spPr>
          <a:xfrm>
            <a:off x="3598896" y="758259"/>
            <a:ext cx="1723700" cy="2349501"/>
          </a:xfrm>
          <a:prstGeom prst="rect">
            <a:avLst/>
          </a:prstGeom>
          <a:ln w="12700">
            <a:miter lim="400000"/>
          </a:ln>
        </p:spPr>
      </p:pic>
      <p:pic>
        <p:nvPicPr>
          <p:cNvPr id="199" name="seal-blue.png" descr="seal-blue.png"/>
          <p:cNvPicPr>
            <a:picLocks noChangeAspect="1"/>
          </p:cNvPicPr>
          <p:nvPr/>
        </p:nvPicPr>
        <p:blipFill>
          <a:blip r:embed="rId5">
            <a:extLst/>
          </a:blip>
          <a:stretch>
            <a:fillRect/>
          </a:stretch>
        </p:blipFill>
        <p:spPr>
          <a:xfrm>
            <a:off x="547095" y="565311"/>
            <a:ext cx="2735396" cy="2735397"/>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669" name="Global Array Evaluation"/>
          <p:cNvSpPr txBox="1"/>
          <p:nvPr>
            <p:ph type="title"/>
          </p:nvPr>
        </p:nvSpPr>
        <p:spPr>
          <a:prstGeom prst="rect">
            <a:avLst/>
          </a:prstGeom>
        </p:spPr>
        <p:txBody>
          <a:bodyPr/>
          <a:lstStyle>
            <a:lvl1pPr defTabSz="685165">
              <a:spcBef>
                <a:spcPts val="3200"/>
              </a:spcBef>
              <a:defRPr sz="7221"/>
            </a:lvl1pPr>
          </a:lstStyle>
          <a:p>
            <a:pPr/>
            <a:r>
              <a:t>Global Array Evaluation</a:t>
            </a:r>
          </a:p>
        </p:txBody>
      </p:sp>
      <p:pic>
        <p:nvPicPr>
          <p:cNvPr id="670" name="ga_BlueFlame.pdf" descr="ga_BlueFlame.pdf"/>
          <p:cNvPicPr>
            <a:picLocks noChangeAspect="1"/>
          </p:cNvPicPr>
          <p:nvPr/>
        </p:nvPicPr>
        <p:blipFill>
          <a:blip r:embed="rId3">
            <a:extLst/>
          </a:blip>
          <a:stretch>
            <a:fillRect/>
          </a:stretch>
        </p:blipFill>
        <p:spPr>
          <a:xfrm>
            <a:off x="11236693" y="4480523"/>
            <a:ext cx="6605697" cy="6605697"/>
          </a:xfrm>
          <a:prstGeom prst="rect">
            <a:avLst/>
          </a:prstGeom>
          <a:ln w="12700">
            <a:miter lim="400000"/>
          </a:ln>
        </p:spPr>
      </p:pic>
      <p:pic>
        <p:nvPicPr>
          <p:cNvPr id="671" name="ga_resusage.pdf" descr="ga_resusage.pdf"/>
          <p:cNvPicPr>
            <a:picLocks noChangeAspect="1"/>
          </p:cNvPicPr>
          <p:nvPr/>
        </p:nvPicPr>
        <p:blipFill>
          <a:blip r:embed="rId4">
            <a:extLst/>
          </a:blip>
          <a:stretch>
            <a:fillRect/>
          </a:stretch>
        </p:blipFill>
        <p:spPr>
          <a:xfrm>
            <a:off x="17404398" y="4480523"/>
            <a:ext cx="6605697" cy="6605697"/>
          </a:xfrm>
          <a:prstGeom prst="rect">
            <a:avLst/>
          </a:prstGeom>
          <a:ln w="12700">
            <a:miter lim="400000"/>
          </a:ln>
        </p:spPr>
      </p:pic>
      <p:graphicFrame>
        <p:nvGraphicFramePr>
          <p:cNvPr id="672" name="Table"/>
          <p:cNvGraphicFramePr/>
          <p:nvPr/>
        </p:nvGraphicFramePr>
        <p:xfrm>
          <a:off x="739091" y="3892550"/>
          <a:ext cx="11430001" cy="8572500"/>
        </p:xfrm>
        <a:graphic xmlns:a="http://schemas.openxmlformats.org/drawingml/2006/main">
          <a:graphicData uri="http://schemas.openxmlformats.org/drawingml/2006/table">
            <a:tbl>
              <a:tblPr firstCol="1" firstRow="1" lastCol="0" lastRow="0" bandCol="0" bandRow="1" rtl="0">
                <a:tableStyleId>{C7B018BB-80A7-4F77-B60F-C8B233D01FF8}</a:tableStyleId>
              </a:tblPr>
              <a:tblGrid>
                <a:gridCol w="2857500"/>
                <a:gridCol w="2360599"/>
                <a:gridCol w="2307619"/>
                <a:gridCol w="2608408"/>
              </a:tblGrid>
              <a:tr h="1224642">
                <a:tc>
                  <a:txBody>
                    <a:bodyPr/>
                    <a:lstStyle/>
                    <a:p>
                      <a:pPr algn="ctr">
                        <a:lnSpc>
                          <a:spcPct val="100000"/>
                        </a:lnSpc>
                        <a:defRPr b="0" sz="3000">
                          <a:sym typeface="Avenir Next Demi Bold"/>
                        </a:defRPr>
                      </a:pPr>
                    </a:p>
                  </a:txBody>
                  <a:tcPr marL="50800" marR="50800" marT="50800" marB="50800" anchor="ctr" anchorCtr="0" horzOverflow="overflow"/>
                </a:tc>
                <a:tc>
                  <a:txBody>
                    <a:bodyPr/>
                    <a:lstStyle/>
                    <a:p>
                      <a:pPr algn="ctr">
                        <a:lnSpc>
                          <a:spcPct val="100000"/>
                        </a:lnSpc>
                        <a:defRPr b="0" sz="1800">
                          <a:solidFill>
                            <a:srgbClr val="000000"/>
                          </a:solidFill>
                        </a:defRPr>
                      </a:pPr>
                      <a:r>
                        <a:rPr sz="3000">
                          <a:solidFill>
                            <a:srgbClr val="FFFFFF"/>
                          </a:solidFill>
                          <a:sym typeface="Avenir Next Demi Bold"/>
                        </a:rPr>
                        <a:t>Performance</a:t>
                      </a:r>
                    </a:p>
                  </a:txBody>
                  <a:tcPr marL="50800" marR="50800" marT="50800" marB="50800" anchor="ctr" anchorCtr="0" horzOverflow="overflow"/>
                </a:tc>
                <a:tc>
                  <a:txBody>
                    <a:bodyPr/>
                    <a:lstStyle/>
                    <a:p>
                      <a:pPr algn="ctr">
                        <a:lnSpc>
                          <a:spcPct val="100000"/>
                        </a:lnSpc>
                        <a:defRPr b="0" sz="1800">
                          <a:solidFill>
                            <a:srgbClr val="000000"/>
                          </a:solidFill>
                        </a:defRPr>
                      </a:pPr>
                      <a:r>
                        <a:rPr sz="3000">
                          <a:solidFill>
                            <a:srgbClr val="FFFFFF"/>
                          </a:solidFill>
                          <a:sym typeface="Avenir Next Demi Bold"/>
                        </a:rPr>
                        <a:t>Hardware resources</a:t>
                      </a:r>
                    </a:p>
                  </a:txBody>
                  <a:tcPr marL="50800" marR="50800" marT="50800" marB="50800" anchor="ctr" anchorCtr="0" horzOverflow="overflow"/>
                </a:tc>
                <a:tc>
                  <a:txBody>
                    <a:bodyPr/>
                    <a:lstStyle/>
                    <a:p>
                      <a:pPr algn="ctr">
                        <a:lnSpc>
                          <a:spcPct val="100000"/>
                        </a:lnSpc>
                        <a:defRPr b="0" sz="1800">
                          <a:solidFill>
                            <a:srgbClr val="000000"/>
                          </a:solidFill>
                        </a:defRPr>
                      </a:pPr>
                      <a:r>
                        <a:rPr sz="3000">
                          <a:solidFill>
                            <a:srgbClr val="FFFFFF"/>
                          </a:solidFill>
                          <a:sym typeface="Avenir Next Demi Bold"/>
                        </a:rPr>
                        <a:t>Memory resources</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MPI everywhere</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2xDynamic</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31.25%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200%</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Dynamic</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94%</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18.75%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Shared Dynamic</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65%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12.5%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Static</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64%</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6.25%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100%</a:t>
                      </a:r>
                    </a:p>
                  </a:txBody>
                  <a:tcPr marL="50800" marR="50800" marT="50800" marB="50800" anchor="ctr" anchorCtr="0" horzOverflow="overflow"/>
                </a:tc>
              </a:tr>
              <a:tr h="1224642">
                <a:tc>
                  <a:txBody>
                    <a:bodyPr/>
                    <a:lstStyle/>
                    <a:p>
                      <a:pPr algn="ctr">
                        <a:lnSpc>
                          <a:spcPct val="100000"/>
                        </a:lnSpc>
                        <a:defRPr b="0" sz="1800">
                          <a:solidFill>
                            <a:srgbClr val="000000"/>
                          </a:solidFill>
                        </a:defRPr>
                      </a:pPr>
                      <a:r>
                        <a:rPr sz="3000">
                          <a:solidFill>
                            <a:srgbClr val="FFFFFF"/>
                          </a:solidFill>
                          <a:sym typeface="Avenir Next Demi Bold"/>
                        </a:rPr>
                        <a:t>MPI+Threads</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3%</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6.25%</a:t>
                      </a:r>
                    </a:p>
                  </a:txBody>
                  <a:tcPr marL="50800" marR="50800" marT="50800" marB="50800" anchor="ctr" anchorCtr="0" horzOverflow="overflow"/>
                </a:tc>
                <a:tc>
                  <a:txBody>
                    <a:bodyPr/>
                    <a:lstStyle/>
                    <a:p>
                      <a:pPr algn="ctr">
                        <a:lnSpc>
                          <a:spcPct val="100000"/>
                        </a:lnSpc>
                        <a:defRPr sz="1800">
                          <a:solidFill>
                            <a:srgbClr val="000000"/>
                          </a:solidFill>
                        </a:defRPr>
                      </a:pPr>
                      <a:r>
                        <a:rPr sz="3000">
                          <a:solidFill>
                            <a:srgbClr val="222222"/>
                          </a:solidFill>
                          <a:sym typeface="Avenir Next Medium"/>
                        </a:rPr>
                        <a:t>6.25%</a:t>
                      </a:r>
                    </a:p>
                  </a:txBody>
                  <a:tcPr marL="50800" marR="50800" marT="50800" marB="50800" anchor="ctr" anchorCtr="0" horzOverflow="overflow"/>
                </a:tc>
              </a:tr>
            </a:tbl>
          </a:graphicData>
        </a:graphic>
      </p:graphicFrame>
      <p:sp>
        <p:nvSpPr>
          <p:cNvPr id="673" name="Higher is better"/>
          <p:cNvSpPr txBox="1"/>
          <p:nvPr/>
        </p:nvSpPr>
        <p:spPr>
          <a:xfrm>
            <a:off x="3871483" y="12500619"/>
            <a:ext cx="1673353"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a:solidFill>
                  <a:srgbClr val="222222"/>
                </a:solidFill>
              </a:defRPr>
            </a:pPr>
            <a:r>
              <a:t>Higher is</a:t>
            </a:r>
            <a:br/>
            <a:r>
              <a:t>better</a:t>
            </a:r>
          </a:p>
        </p:txBody>
      </p:sp>
      <p:sp>
        <p:nvSpPr>
          <p:cNvPr id="674" name="Lower is better"/>
          <p:cNvSpPr txBox="1"/>
          <p:nvPr/>
        </p:nvSpPr>
        <p:spPr>
          <a:xfrm>
            <a:off x="6357905" y="12500619"/>
            <a:ext cx="154838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a:solidFill>
                  <a:srgbClr val="222222"/>
                </a:solidFill>
              </a:defRPr>
            </a:pPr>
            <a:r>
              <a:t>Lower is</a:t>
            </a:r>
            <a:br/>
            <a:r>
              <a:t>better</a:t>
            </a:r>
          </a:p>
        </p:txBody>
      </p:sp>
      <p:sp>
        <p:nvSpPr>
          <p:cNvPr id="675" name="Lower is better"/>
          <p:cNvSpPr txBox="1"/>
          <p:nvPr/>
        </p:nvSpPr>
        <p:spPr>
          <a:xfrm>
            <a:off x="8781842" y="12500619"/>
            <a:ext cx="1548385"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a:solidFill>
                  <a:srgbClr val="222222"/>
                </a:solidFill>
              </a:defRPr>
            </a:pPr>
            <a:r>
              <a:t>Lower is</a:t>
            </a:r>
            <a:br/>
            <a:r>
              <a:t>better</a:t>
            </a:r>
          </a:p>
        </p:txBody>
      </p:sp>
      <p:grpSp>
        <p:nvGrpSpPr>
          <p:cNvPr id="678" name="Performance decreases with increasing resource efficiency"/>
          <p:cNvGrpSpPr/>
          <p:nvPr/>
        </p:nvGrpSpPr>
        <p:grpSpPr>
          <a:xfrm>
            <a:off x="11812858" y="11358105"/>
            <a:ext cx="11665789" cy="838201"/>
            <a:chOff x="0" y="0"/>
            <a:chExt cx="11665787" cy="838200"/>
          </a:xfrm>
        </p:grpSpPr>
        <p:sp>
          <p:nvSpPr>
            <p:cNvPr id="677" name="Performance decreases with increasing resource efficiency"/>
            <p:cNvSpPr txBox="1"/>
            <p:nvPr/>
          </p:nvSpPr>
          <p:spPr>
            <a:xfrm>
              <a:off x="38100" y="38100"/>
              <a:ext cx="11589589" cy="762000"/>
            </a:xfrm>
            <a:prstGeom prst="rect">
              <a:avLst/>
            </a:prstGeom>
            <a:noFill/>
            <a:ln>
              <a:noFill/>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ctr">
                <a:defRPr i="1" sz="3400">
                  <a:solidFill>
                    <a:srgbClr val="222222"/>
                  </a:solidFill>
                  <a:latin typeface="Avenir Next"/>
                  <a:ea typeface="Avenir Next"/>
                  <a:cs typeface="Avenir Next"/>
                  <a:sym typeface="Avenir Next"/>
                </a:defRPr>
              </a:lvl1pPr>
            </a:lstStyle>
            <a:p>
              <a:pPr/>
              <a:r>
                <a:t>Performance decreases with increasing resource efficiency</a:t>
              </a:r>
            </a:p>
          </p:txBody>
        </p:sp>
        <p:pic>
          <p:nvPicPr>
            <p:cNvPr id="676" name="Performance decreases with increasing resource efficiency" descr="Performance decreases with increasing resource efficiency"/>
            <p:cNvPicPr>
              <a:picLocks noChangeAspect="0"/>
            </p:cNvPicPr>
            <p:nvPr/>
          </p:nvPicPr>
          <p:blipFill>
            <a:blip r:embed="rId5">
              <a:extLst/>
            </a:blip>
            <a:stretch>
              <a:fillRect/>
            </a:stretch>
          </p:blipFill>
          <p:spPr>
            <a:xfrm>
              <a:off x="0" y="0"/>
              <a:ext cx="11665789" cy="838201"/>
            </a:xfrm>
            <a:prstGeom prst="rect">
              <a:avLst/>
            </a:prstGeom>
            <a:effectLst/>
          </p:spPr>
        </p:pic>
      </p:grpSp>
      <p:sp>
        <p:nvSpPr>
          <p:cNvPr id="679" name="16 threads"/>
          <p:cNvSpPr txBox="1"/>
          <p:nvPr/>
        </p:nvSpPr>
        <p:spPr>
          <a:xfrm>
            <a:off x="11851175" y="3548236"/>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16 threads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684" name="Stencil Evaluation"/>
          <p:cNvSpPr txBox="1"/>
          <p:nvPr>
            <p:ph type="title"/>
          </p:nvPr>
        </p:nvSpPr>
        <p:spPr>
          <a:prstGeom prst="rect">
            <a:avLst/>
          </a:prstGeom>
        </p:spPr>
        <p:txBody>
          <a:bodyPr/>
          <a:lstStyle>
            <a:lvl1pPr defTabSz="685165">
              <a:spcBef>
                <a:spcPts val="3200"/>
              </a:spcBef>
              <a:defRPr sz="7221"/>
            </a:lvl1pPr>
          </a:lstStyle>
          <a:p>
            <a:pPr/>
            <a:r>
              <a:t>Stencil Evaluation</a:t>
            </a:r>
          </a:p>
        </p:txBody>
      </p:sp>
      <p:pic>
        <p:nvPicPr>
          <p:cNvPr id="685" name="stencil_eval.pdf" descr="stencil_eval.pdf"/>
          <p:cNvPicPr>
            <a:picLocks noChangeAspect="1"/>
          </p:cNvPicPr>
          <p:nvPr/>
        </p:nvPicPr>
        <p:blipFill>
          <a:blip r:embed="rId3">
            <a:extLst/>
          </a:blip>
          <a:stretch>
            <a:fillRect/>
          </a:stretch>
        </p:blipFill>
        <p:spPr>
          <a:xfrm>
            <a:off x="890970" y="7796793"/>
            <a:ext cx="22860000" cy="5715000"/>
          </a:xfrm>
          <a:prstGeom prst="rect">
            <a:avLst/>
          </a:prstGeom>
          <a:ln w="12700">
            <a:miter lim="400000"/>
          </a:ln>
        </p:spPr>
      </p:pic>
      <p:sp>
        <p:nvSpPr>
          <p:cNvPr id="686" name="Similar trend of decreasing performance with increasing resource sharing…"/>
          <p:cNvSpPr txBox="1"/>
          <p:nvPr>
            <p:ph type="body" sz="half" idx="1"/>
          </p:nvPr>
        </p:nvSpPr>
        <p:spPr>
          <a:xfrm>
            <a:off x="762000" y="3530096"/>
            <a:ext cx="22860000" cy="3911601"/>
          </a:xfrm>
          <a:prstGeom prst="rect">
            <a:avLst/>
          </a:prstGeom>
        </p:spPr>
        <p:txBody>
          <a:bodyPr/>
          <a:lstStyle/>
          <a:p>
            <a:pPr marL="558800" indent="-558800" defTabSz="726440">
              <a:spcBef>
                <a:spcPts val="3400"/>
              </a:spcBef>
              <a:defRPr sz="4224"/>
            </a:pPr>
            <a:r>
              <a:t>Similar trend of decreasing performance with increasing resource sharing</a:t>
            </a:r>
          </a:p>
          <a:p>
            <a:pPr marL="558800" indent="-558800" defTabSz="726440">
              <a:spcBef>
                <a:spcPts val="3400"/>
              </a:spcBef>
              <a:defRPr sz="4224"/>
            </a:pPr>
            <a:r>
              <a:t>More processes means more messages, hence higher message-rate</a:t>
            </a:r>
          </a:p>
          <a:p>
            <a:pPr marL="558800" indent="-558800" defTabSz="726440">
              <a:spcBef>
                <a:spcPts val="3400"/>
              </a:spcBef>
              <a:defRPr sz="4224"/>
            </a:pPr>
            <a:r>
              <a:t>Details in </a:t>
            </a:r>
            <a:r>
              <a:rPr u="sng">
                <a:solidFill>
                  <a:schemeClr val="accent1"/>
                </a:solidFill>
                <a:hlinkClick r:id="rId4" invalidUrl="" action="" tgtFrame="" tooltip="" history="1" highlightClick="0" endSnd="0"/>
              </a:rPr>
              <a:t>https://github.com/rzambre/research-docs/blob/master/papers/icpads_18_preprint.pdf</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691" name="Conclusion"/>
          <p:cNvSpPr txBox="1"/>
          <p:nvPr>
            <p:ph type="title"/>
          </p:nvPr>
        </p:nvSpPr>
        <p:spPr>
          <a:prstGeom prst="rect">
            <a:avLst/>
          </a:prstGeom>
        </p:spPr>
        <p:txBody>
          <a:bodyPr/>
          <a:lstStyle>
            <a:lvl1pPr defTabSz="685165">
              <a:spcBef>
                <a:spcPts val="3200"/>
              </a:spcBef>
              <a:defRPr sz="7221"/>
            </a:lvl1pPr>
          </a:lstStyle>
          <a:p>
            <a:pPr/>
            <a:r>
              <a:t>Conclusion</a:t>
            </a:r>
          </a:p>
        </p:txBody>
      </p:sp>
      <p:sp>
        <p:nvSpPr>
          <p:cNvPr id="692" name="A tradeoff space between performance and communication resource usage exists.…"/>
          <p:cNvSpPr txBox="1"/>
          <p:nvPr>
            <p:ph type="body" idx="1"/>
          </p:nvPr>
        </p:nvSpPr>
        <p:spPr>
          <a:prstGeom prst="rect">
            <a:avLst/>
          </a:prstGeom>
        </p:spPr>
        <p:txBody>
          <a:bodyPr/>
          <a:lstStyle/>
          <a:p>
            <a:pPr/>
            <a:r>
              <a:t>A tradeoff space between performance and communication resource usage exists.</a:t>
            </a:r>
          </a:p>
          <a:p>
            <a:pPr/>
            <a:r>
              <a:t>We design scalable endpoints, a resource-sharing model that concretely categorizes the tradeoff space into 6 categories.</a:t>
            </a:r>
          </a:p>
          <a:p>
            <a:pPr/>
            <a:r>
              <a:t>MPI+Threads with 2xDynamic, for example, achieves 100% of the performance of MPI everywhere while using only 31.25% as many resources.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raditional MPI:…"/>
          <p:cNvSpPr txBox="1"/>
          <p:nvPr>
            <p:ph type="body" idx="13"/>
          </p:nvPr>
        </p:nvSpPr>
        <p:spPr>
          <a:xfrm>
            <a:off x="470613" y="3721100"/>
            <a:ext cx="9624325" cy="3149604"/>
          </a:xfrm>
          <a:prstGeom prst="rect">
            <a:avLst/>
          </a:prstGeom>
        </p:spPr>
        <p:txBody>
          <a:bodyPr/>
          <a:lstStyle/>
          <a:p>
            <a:pPr/>
            <a:r>
              <a:t>Traditional MPI:</a:t>
            </a:r>
          </a:p>
          <a:p>
            <a:pPr/>
            <a:r>
              <a:t>MPI Everywhere</a:t>
            </a:r>
          </a:p>
        </p:txBody>
      </p:sp>
      <p:cxnSp>
        <p:nvCxnSpPr>
          <p:cNvPr id="204" name="Connection Line"/>
          <p:cNvCxnSpPr>
            <a:stCxn id="226" idx="0"/>
            <a:endCxn id="235" idx="0"/>
          </p:cNvCxnSpPr>
          <p:nvPr/>
        </p:nvCxnSpPr>
        <p:spPr>
          <a:xfrm>
            <a:off x="13344521" y="4094902"/>
            <a:ext cx="4263297" cy="116"/>
          </a:xfrm>
          <a:prstGeom prst="straightConnector1">
            <a:avLst/>
          </a:prstGeom>
          <a:ln w="101600" cap="rnd">
            <a:solidFill>
              <a:schemeClr val="accent3"/>
            </a:solidFill>
            <a:miter lim="400000"/>
          </a:ln>
        </p:spPr>
      </p:cxnSp>
      <p:cxnSp>
        <p:nvCxnSpPr>
          <p:cNvPr id="205" name="Connection Line"/>
          <p:cNvCxnSpPr>
            <a:stCxn id="235" idx="0"/>
            <a:endCxn id="244" idx="0"/>
          </p:cNvCxnSpPr>
          <p:nvPr/>
        </p:nvCxnSpPr>
        <p:spPr>
          <a:xfrm flipV="1">
            <a:off x="17607817" y="4094902"/>
            <a:ext cx="4279901" cy="116"/>
          </a:xfrm>
          <a:prstGeom prst="straightConnector1">
            <a:avLst/>
          </a:prstGeom>
          <a:ln w="101600" cap="rnd">
            <a:solidFill>
              <a:schemeClr val="accent3"/>
            </a:solidFill>
            <a:miter lim="400000"/>
          </a:ln>
        </p:spPr>
      </p:cxnSp>
      <p:cxnSp>
        <p:nvCxnSpPr>
          <p:cNvPr id="206" name="Connection Line"/>
          <p:cNvCxnSpPr>
            <a:stCxn id="272" idx="0"/>
            <a:endCxn id="244" idx="0"/>
          </p:cNvCxnSpPr>
          <p:nvPr/>
        </p:nvCxnSpPr>
        <p:spPr>
          <a:xfrm flipV="1">
            <a:off x="21887717" y="4094902"/>
            <a:ext cx="1" cy="3391960"/>
          </a:xfrm>
          <a:prstGeom prst="straightConnector1">
            <a:avLst/>
          </a:prstGeom>
          <a:ln w="101600" cap="rnd">
            <a:solidFill>
              <a:schemeClr val="accent3"/>
            </a:solidFill>
            <a:miter lim="400000"/>
          </a:ln>
        </p:spPr>
      </p:cxnSp>
      <p:cxnSp>
        <p:nvCxnSpPr>
          <p:cNvPr id="207" name="Connection Line"/>
          <p:cNvCxnSpPr>
            <a:stCxn id="263" idx="0"/>
            <a:endCxn id="272" idx="0"/>
          </p:cNvCxnSpPr>
          <p:nvPr/>
        </p:nvCxnSpPr>
        <p:spPr>
          <a:xfrm>
            <a:off x="17607817" y="7486861"/>
            <a:ext cx="4279901" cy="1"/>
          </a:xfrm>
          <a:prstGeom prst="straightConnector1">
            <a:avLst/>
          </a:prstGeom>
          <a:ln w="101600" cap="rnd">
            <a:solidFill>
              <a:schemeClr val="accent3"/>
            </a:solidFill>
            <a:miter lim="400000"/>
          </a:ln>
        </p:spPr>
      </p:cxnSp>
      <p:cxnSp>
        <p:nvCxnSpPr>
          <p:cNvPr id="208" name="Connection Line"/>
          <p:cNvCxnSpPr>
            <a:stCxn id="254" idx="0"/>
            <a:endCxn id="263" idx="0"/>
          </p:cNvCxnSpPr>
          <p:nvPr/>
        </p:nvCxnSpPr>
        <p:spPr>
          <a:xfrm>
            <a:off x="13340617" y="7485917"/>
            <a:ext cx="4267201" cy="945"/>
          </a:xfrm>
          <a:prstGeom prst="straightConnector1">
            <a:avLst/>
          </a:prstGeom>
          <a:ln w="101600" cap="rnd">
            <a:solidFill>
              <a:schemeClr val="accent3"/>
            </a:solidFill>
            <a:miter lim="400000"/>
          </a:ln>
        </p:spPr>
      </p:cxnSp>
      <p:cxnSp>
        <p:nvCxnSpPr>
          <p:cNvPr id="209" name="Connection Line"/>
          <p:cNvCxnSpPr>
            <a:stCxn id="254" idx="0"/>
            <a:endCxn id="226" idx="0"/>
          </p:cNvCxnSpPr>
          <p:nvPr/>
        </p:nvCxnSpPr>
        <p:spPr>
          <a:xfrm flipV="1">
            <a:off x="13340617" y="4094902"/>
            <a:ext cx="3905" cy="3391016"/>
          </a:xfrm>
          <a:prstGeom prst="straightConnector1">
            <a:avLst/>
          </a:prstGeom>
          <a:ln w="101600" cap="rnd">
            <a:solidFill>
              <a:schemeClr val="accent3"/>
            </a:solidFill>
            <a:miter lim="400000"/>
          </a:ln>
        </p:spPr>
      </p:cxnSp>
      <p:cxnSp>
        <p:nvCxnSpPr>
          <p:cNvPr id="210" name="Connection Line"/>
          <p:cNvCxnSpPr>
            <a:stCxn id="254" idx="0"/>
            <a:endCxn id="281" idx="0"/>
          </p:cNvCxnSpPr>
          <p:nvPr/>
        </p:nvCxnSpPr>
        <p:spPr>
          <a:xfrm>
            <a:off x="13340617" y="7485917"/>
            <a:ext cx="1" cy="3390901"/>
          </a:xfrm>
          <a:prstGeom prst="straightConnector1">
            <a:avLst/>
          </a:prstGeom>
          <a:ln w="101600" cap="rnd">
            <a:solidFill>
              <a:schemeClr val="accent3"/>
            </a:solidFill>
            <a:miter lim="400000"/>
          </a:ln>
        </p:spPr>
      </p:cxnSp>
      <p:cxnSp>
        <p:nvCxnSpPr>
          <p:cNvPr id="211" name="Connection Line"/>
          <p:cNvCxnSpPr>
            <a:stCxn id="281" idx="0"/>
            <a:endCxn id="290" idx="0"/>
          </p:cNvCxnSpPr>
          <p:nvPr/>
        </p:nvCxnSpPr>
        <p:spPr>
          <a:xfrm flipV="1">
            <a:off x="13340617" y="10862344"/>
            <a:ext cx="4267201" cy="14474"/>
          </a:xfrm>
          <a:prstGeom prst="straightConnector1">
            <a:avLst/>
          </a:prstGeom>
          <a:ln w="101600" cap="rnd">
            <a:solidFill>
              <a:schemeClr val="accent3"/>
            </a:solidFill>
            <a:miter lim="400000"/>
          </a:ln>
        </p:spPr>
      </p:cxnSp>
      <p:cxnSp>
        <p:nvCxnSpPr>
          <p:cNvPr id="212" name="Connection Line"/>
          <p:cNvCxnSpPr>
            <a:stCxn id="263" idx="0"/>
            <a:endCxn id="235" idx="0"/>
          </p:cNvCxnSpPr>
          <p:nvPr/>
        </p:nvCxnSpPr>
        <p:spPr>
          <a:xfrm flipV="1">
            <a:off x="17607817" y="4095017"/>
            <a:ext cx="1" cy="3391845"/>
          </a:xfrm>
          <a:prstGeom prst="straightConnector1">
            <a:avLst/>
          </a:prstGeom>
          <a:ln w="101600" cap="rnd">
            <a:solidFill>
              <a:schemeClr val="accent3"/>
            </a:solidFill>
            <a:miter lim="400000"/>
          </a:ln>
        </p:spPr>
      </p:cxnSp>
      <p:cxnSp>
        <p:nvCxnSpPr>
          <p:cNvPr id="213" name="Connection Line"/>
          <p:cNvCxnSpPr>
            <a:stCxn id="290" idx="0"/>
            <a:endCxn id="263" idx="0"/>
          </p:cNvCxnSpPr>
          <p:nvPr/>
        </p:nvCxnSpPr>
        <p:spPr>
          <a:xfrm flipV="1">
            <a:off x="17607817" y="7486861"/>
            <a:ext cx="1" cy="3375484"/>
          </a:xfrm>
          <a:prstGeom prst="straightConnector1">
            <a:avLst/>
          </a:prstGeom>
          <a:ln w="101600" cap="rnd">
            <a:solidFill>
              <a:schemeClr val="accent3"/>
            </a:solidFill>
            <a:miter lim="400000"/>
          </a:ln>
        </p:spPr>
      </p:cxnSp>
      <p:cxnSp>
        <p:nvCxnSpPr>
          <p:cNvPr id="214" name="Connection Line"/>
          <p:cNvCxnSpPr>
            <a:stCxn id="290" idx="0"/>
            <a:endCxn id="299" idx="0"/>
          </p:cNvCxnSpPr>
          <p:nvPr/>
        </p:nvCxnSpPr>
        <p:spPr>
          <a:xfrm>
            <a:off x="17607817" y="10862344"/>
            <a:ext cx="4273241" cy="1"/>
          </a:xfrm>
          <a:prstGeom prst="straightConnector1">
            <a:avLst/>
          </a:prstGeom>
          <a:ln w="101600" cap="rnd">
            <a:solidFill>
              <a:schemeClr val="accent3"/>
            </a:solidFill>
            <a:miter lim="400000"/>
          </a:ln>
        </p:spPr>
      </p:cxnSp>
      <p:cxnSp>
        <p:nvCxnSpPr>
          <p:cNvPr id="215" name="Connection Line"/>
          <p:cNvCxnSpPr>
            <a:stCxn id="272" idx="0"/>
            <a:endCxn id="299" idx="0"/>
          </p:cNvCxnSpPr>
          <p:nvPr/>
        </p:nvCxnSpPr>
        <p:spPr>
          <a:xfrm flipH="1">
            <a:off x="21881057" y="7486861"/>
            <a:ext cx="6661" cy="3375484"/>
          </a:xfrm>
          <a:prstGeom prst="straightConnector1">
            <a:avLst/>
          </a:prstGeom>
          <a:ln w="101600" cap="rnd">
            <a:solidFill>
              <a:schemeClr val="accent3"/>
            </a:solidFill>
            <a:miter lim="400000"/>
          </a:ln>
        </p:spPr>
      </p:cxnSp>
      <p:sp>
        <p:nvSpPr>
          <p:cNvPr id="216" name="Square"/>
          <p:cNvSpPr/>
          <p:nvPr/>
        </p:nvSpPr>
        <p:spPr>
          <a:xfrm>
            <a:off x="16170465" y="1084109"/>
            <a:ext cx="568409" cy="568409"/>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17" name="Node"/>
          <p:cNvSpPr txBox="1"/>
          <p:nvPr/>
        </p:nvSpPr>
        <p:spPr>
          <a:xfrm>
            <a:off x="16818929" y="1084109"/>
            <a:ext cx="128839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Node</a:t>
            </a:r>
          </a:p>
        </p:txBody>
      </p:sp>
      <p:sp>
        <p:nvSpPr>
          <p:cNvPr id="218" name="Core"/>
          <p:cNvSpPr txBox="1"/>
          <p:nvPr/>
        </p:nvSpPr>
        <p:spPr>
          <a:xfrm>
            <a:off x="19084954" y="1084109"/>
            <a:ext cx="1765432"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Core</a:t>
            </a:r>
          </a:p>
        </p:txBody>
      </p:sp>
      <p:sp>
        <p:nvSpPr>
          <p:cNvPr id="219" name="Square"/>
          <p:cNvSpPr/>
          <p:nvPr/>
        </p:nvSpPr>
        <p:spPr>
          <a:xfrm>
            <a:off x="18427470" y="1084109"/>
            <a:ext cx="593809" cy="593809"/>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pic>
        <p:nvPicPr>
          <p:cNvPr id="220" name="Line" descr="Line"/>
          <p:cNvPicPr>
            <a:picLocks noChangeAspect="0"/>
          </p:cNvPicPr>
          <p:nvPr/>
        </p:nvPicPr>
        <p:blipFill>
          <a:blip r:embed="rId3">
            <a:extLst/>
          </a:blip>
          <a:stretch>
            <a:fillRect/>
          </a:stretch>
        </p:blipFill>
        <p:spPr>
          <a:xfrm>
            <a:off x="12132403" y="1330213"/>
            <a:ext cx="731302" cy="101601"/>
          </a:xfrm>
          <a:prstGeom prst="rect">
            <a:avLst/>
          </a:prstGeom>
        </p:spPr>
      </p:pic>
      <p:sp>
        <p:nvSpPr>
          <p:cNvPr id="222" name="Interconnect"/>
          <p:cNvSpPr txBox="1"/>
          <p:nvPr/>
        </p:nvSpPr>
        <p:spPr>
          <a:xfrm>
            <a:off x="12927379" y="1084109"/>
            <a:ext cx="302434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Interconnect</a:t>
            </a:r>
          </a:p>
        </p:txBody>
      </p:sp>
      <p:sp>
        <p:nvSpPr>
          <p:cNvPr id="223" name="Application ignores location of processes…"/>
          <p:cNvSpPr txBox="1"/>
          <p:nvPr>
            <p:ph type="body" sz="quarter" idx="4294967295"/>
          </p:nvPr>
        </p:nvSpPr>
        <p:spPr>
          <a:xfrm>
            <a:off x="354379" y="7002160"/>
            <a:ext cx="9624325" cy="6705112"/>
          </a:xfrm>
          <a:prstGeom prst="rect">
            <a:avLst/>
          </a:prstGeom>
        </p:spPr>
        <p:txBody>
          <a:bodyPr/>
          <a:lstStyle/>
          <a:p>
            <a:pPr>
              <a:buClr>
                <a:schemeClr val="accent4"/>
              </a:buClr>
              <a:buChar char="▸"/>
              <a:defRPr sz="4000">
                <a:solidFill>
                  <a:srgbClr val="FFFFFF"/>
                </a:solidFill>
              </a:defRPr>
            </a:pPr>
            <a:r>
              <a:t>Application ignores location of processes</a:t>
            </a:r>
          </a:p>
          <a:p>
            <a:pPr>
              <a:buClr>
                <a:schemeClr val="accent4"/>
              </a:buClr>
              <a:buChar char="▸"/>
              <a:defRPr sz="4000">
                <a:solidFill>
                  <a:srgbClr val="FFFFFF"/>
                </a:solidFill>
              </a:defRPr>
            </a:pPr>
            <a:r>
              <a:rPr i="1">
                <a:latin typeface="Avenir Next"/>
                <a:ea typeface="Avenir Next"/>
                <a:cs typeface="Avenir Next"/>
                <a:sym typeface="Avenir Next"/>
              </a:rPr>
              <a:t>Problem</a:t>
            </a:r>
            <a:r>
              <a:t>: dwindling share of resources per process</a:t>
            </a:r>
          </a:p>
          <a:p>
            <a:pPr lvl="1">
              <a:buClr>
                <a:schemeClr val="accent4"/>
              </a:buClr>
              <a:buChar char="▸"/>
              <a:defRPr sz="4000">
                <a:solidFill>
                  <a:srgbClr val="FFFFFF"/>
                </a:solidFill>
              </a:defRPr>
            </a:pPr>
            <a:r>
              <a:rPr i="1">
                <a:latin typeface="Avenir Next"/>
                <a:ea typeface="Avenir Next"/>
                <a:cs typeface="Avenir Next"/>
                <a:sym typeface="Avenir Next"/>
              </a:rPr>
              <a:t>Why</a:t>
            </a:r>
            <a:r>
              <a:t>: cores scaling a lot faster than other on-node resources</a:t>
            </a:r>
          </a:p>
        </p:txBody>
      </p:sp>
      <p:sp>
        <p:nvSpPr>
          <p:cNvPr id="224" name="Line"/>
          <p:cNvSpPr/>
          <p:nvPr/>
        </p:nvSpPr>
        <p:spPr>
          <a:xfrm>
            <a:off x="12180200" y="2157298"/>
            <a:ext cx="629702" cy="1"/>
          </a:xfrm>
          <a:prstGeom prst="line">
            <a:avLst/>
          </a:prstGeom>
          <a:ln w="50800">
            <a:solidFill>
              <a:schemeClr val="accent6">
                <a:hueOff val="146492"/>
                <a:satOff val="27796"/>
                <a:lumOff val="22179"/>
              </a:schemeClr>
            </a:solidFill>
            <a:miter lim="400000"/>
            <a:headEnd type="arrow"/>
            <a:tailEnd type="arrow"/>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25" name="Communication"/>
          <p:cNvSpPr txBox="1"/>
          <p:nvPr/>
        </p:nvSpPr>
        <p:spPr>
          <a:xfrm>
            <a:off x="12924376" y="1847694"/>
            <a:ext cx="335461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Communication</a:t>
            </a:r>
          </a:p>
        </p:txBody>
      </p:sp>
      <p:sp>
        <p:nvSpPr>
          <p:cNvPr id="226" name="Square"/>
          <p:cNvSpPr/>
          <p:nvPr/>
        </p:nvSpPr>
        <p:spPr>
          <a:xfrm>
            <a:off x="12145103" y="2895484"/>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27" name="Square"/>
          <p:cNvSpPr/>
          <p:nvPr/>
        </p:nvSpPr>
        <p:spPr>
          <a:xfrm>
            <a:off x="12335588" y="3085971"/>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28" name="Square"/>
          <p:cNvSpPr/>
          <p:nvPr/>
        </p:nvSpPr>
        <p:spPr>
          <a:xfrm>
            <a:off x="13403304" y="3084481"/>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29" name="Square"/>
          <p:cNvSpPr/>
          <p:nvPr/>
        </p:nvSpPr>
        <p:spPr>
          <a:xfrm>
            <a:off x="12335588" y="4154314"/>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30" name="Square"/>
          <p:cNvSpPr/>
          <p:nvPr/>
        </p:nvSpPr>
        <p:spPr>
          <a:xfrm>
            <a:off x="13403933" y="4154314"/>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31" name="Circle"/>
          <p:cNvSpPr/>
          <p:nvPr/>
        </p:nvSpPr>
        <p:spPr>
          <a:xfrm>
            <a:off x="12438412" y="3188795"/>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32" name="Circle"/>
          <p:cNvSpPr/>
          <p:nvPr/>
        </p:nvSpPr>
        <p:spPr>
          <a:xfrm>
            <a:off x="12438412" y="4258628"/>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33" name="Circle"/>
          <p:cNvSpPr/>
          <p:nvPr/>
        </p:nvSpPr>
        <p:spPr>
          <a:xfrm>
            <a:off x="13507618" y="4258628"/>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34" name="Circle"/>
          <p:cNvSpPr/>
          <p:nvPr/>
        </p:nvSpPr>
        <p:spPr>
          <a:xfrm>
            <a:off x="13507618" y="3188795"/>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35" name="Square"/>
          <p:cNvSpPr/>
          <p:nvPr/>
        </p:nvSpPr>
        <p:spPr>
          <a:xfrm>
            <a:off x="16408400" y="28956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36" name="Square"/>
          <p:cNvSpPr/>
          <p:nvPr/>
        </p:nvSpPr>
        <p:spPr>
          <a:xfrm>
            <a:off x="16598884" y="3086086"/>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37" name="Square"/>
          <p:cNvSpPr/>
          <p:nvPr/>
        </p:nvSpPr>
        <p:spPr>
          <a:xfrm>
            <a:off x="17666600" y="30845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38" name="Square"/>
          <p:cNvSpPr/>
          <p:nvPr/>
        </p:nvSpPr>
        <p:spPr>
          <a:xfrm>
            <a:off x="16598884" y="4154429"/>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39" name="Square"/>
          <p:cNvSpPr/>
          <p:nvPr/>
        </p:nvSpPr>
        <p:spPr>
          <a:xfrm>
            <a:off x="17667230" y="4154429"/>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40" name="Circle"/>
          <p:cNvSpPr/>
          <p:nvPr/>
        </p:nvSpPr>
        <p:spPr>
          <a:xfrm>
            <a:off x="16701709" y="318891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41" name="Circle"/>
          <p:cNvSpPr/>
          <p:nvPr/>
        </p:nvSpPr>
        <p:spPr>
          <a:xfrm>
            <a:off x="16701709" y="4258743"/>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42" name="Circle"/>
          <p:cNvSpPr/>
          <p:nvPr/>
        </p:nvSpPr>
        <p:spPr>
          <a:xfrm>
            <a:off x="17770915" y="4258743"/>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43" name="Circle"/>
          <p:cNvSpPr/>
          <p:nvPr/>
        </p:nvSpPr>
        <p:spPr>
          <a:xfrm>
            <a:off x="17770915" y="3188910"/>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44" name="Square"/>
          <p:cNvSpPr/>
          <p:nvPr/>
        </p:nvSpPr>
        <p:spPr>
          <a:xfrm>
            <a:off x="20688300" y="2895484"/>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45" name="Square"/>
          <p:cNvSpPr/>
          <p:nvPr/>
        </p:nvSpPr>
        <p:spPr>
          <a:xfrm>
            <a:off x="20878784" y="3085971"/>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46" name="Square"/>
          <p:cNvSpPr/>
          <p:nvPr/>
        </p:nvSpPr>
        <p:spPr>
          <a:xfrm>
            <a:off x="21946500" y="3084481"/>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47" name="Square"/>
          <p:cNvSpPr/>
          <p:nvPr/>
        </p:nvSpPr>
        <p:spPr>
          <a:xfrm>
            <a:off x="20878784" y="4154314"/>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48" name="Square"/>
          <p:cNvSpPr/>
          <p:nvPr/>
        </p:nvSpPr>
        <p:spPr>
          <a:xfrm>
            <a:off x="21947130" y="4154314"/>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49" name="Circle"/>
          <p:cNvSpPr/>
          <p:nvPr/>
        </p:nvSpPr>
        <p:spPr>
          <a:xfrm>
            <a:off x="20981609" y="3188795"/>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50" name="Circle"/>
          <p:cNvSpPr/>
          <p:nvPr/>
        </p:nvSpPr>
        <p:spPr>
          <a:xfrm>
            <a:off x="20981609" y="4258628"/>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51" name="Circle"/>
          <p:cNvSpPr/>
          <p:nvPr/>
        </p:nvSpPr>
        <p:spPr>
          <a:xfrm>
            <a:off x="22050815" y="4258628"/>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52" name="Circle"/>
          <p:cNvSpPr/>
          <p:nvPr/>
        </p:nvSpPr>
        <p:spPr>
          <a:xfrm>
            <a:off x="22050815" y="3188795"/>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cxnSp>
        <p:nvCxnSpPr>
          <p:cNvPr id="253" name="Connection Line"/>
          <p:cNvCxnSpPr>
            <a:stCxn id="231" idx="0"/>
            <a:endCxn id="234" idx="0"/>
          </p:cNvCxnSpPr>
          <p:nvPr/>
        </p:nvCxnSpPr>
        <p:spPr>
          <a:xfrm>
            <a:off x="12810348" y="3560730"/>
            <a:ext cx="1069207" cy="1"/>
          </a:xfrm>
          <a:prstGeom prst="straightConnector1">
            <a:avLst/>
          </a:prstGeom>
          <a:ln w="50800">
            <a:solidFill>
              <a:schemeClr val="accent6">
                <a:hueOff val="146492"/>
                <a:satOff val="27796"/>
                <a:lumOff val="22179"/>
              </a:schemeClr>
            </a:solidFill>
            <a:miter lim="400000"/>
            <a:headEnd type="arrow"/>
            <a:tailEnd type="arrow"/>
          </a:ln>
        </p:spPr>
      </p:cxnSp>
      <p:sp>
        <p:nvSpPr>
          <p:cNvPr id="254" name="Square"/>
          <p:cNvSpPr/>
          <p:nvPr/>
        </p:nvSpPr>
        <p:spPr>
          <a:xfrm>
            <a:off x="12141200" y="62865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55" name="Square"/>
          <p:cNvSpPr/>
          <p:nvPr/>
        </p:nvSpPr>
        <p:spPr>
          <a:xfrm>
            <a:off x="12331684" y="6476986"/>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56" name="Square"/>
          <p:cNvSpPr/>
          <p:nvPr/>
        </p:nvSpPr>
        <p:spPr>
          <a:xfrm>
            <a:off x="13399400" y="64754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57" name="Square"/>
          <p:cNvSpPr/>
          <p:nvPr/>
        </p:nvSpPr>
        <p:spPr>
          <a:xfrm>
            <a:off x="12331684" y="7545330"/>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58" name="Square"/>
          <p:cNvSpPr/>
          <p:nvPr/>
        </p:nvSpPr>
        <p:spPr>
          <a:xfrm>
            <a:off x="13400030" y="7545330"/>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59" name="Circle"/>
          <p:cNvSpPr/>
          <p:nvPr/>
        </p:nvSpPr>
        <p:spPr>
          <a:xfrm>
            <a:off x="12434509" y="657981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60" name="Circle"/>
          <p:cNvSpPr/>
          <p:nvPr/>
        </p:nvSpPr>
        <p:spPr>
          <a:xfrm>
            <a:off x="12434509" y="7649643"/>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61" name="Circle"/>
          <p:cNvSpPr/>
          <p:nvPr/>
        </p:nvSpPr>
        <p:spPr>
          <a:xfrm>
            <a:off x="13503715" y="7649643"/>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62" name="Circle"/>
          <p:cNvSpPr/>
          <p:nvPr/>
        </p:nvSpPr>
        <p:spPr>
          <a:xfrm>
            <a:off x="13503715" y="6579810"/>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63" name="Square"/>
          <p:cNvSpPr/>
          <p:nvPr/>
        </p:nvSpPr>
        <p:spPr>
          <a:xfrm>
            <a:off x="16408400" y="6287443"/>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64" name="Square"/>
          <p:cNvSpPr/>
          <p:nvPr/>
        </p:nvSpPr>
        <p:spPr>
          <a:xfrm>
            <a:off x="16598884" y="6477930"/>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65" name="Square"/>
          <p:cNvSpPr/>
          <p:nvPr/>
        </p:nvSpPr>
        <p:spPr>
          <a:xfrm>
            <a:off x="17666600" y="6476440"/>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66" name="Square"/>
          <p:cNvSpPr/>
          <p:nvPr/>
        </p:nvSpPr>
        <p:spPr>
          <a:xfrm>
            <a:off x="16598884" y="7546273"/>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67" name="Square"/>
          <p:cNvSpPr/>
          <p:nvPr/>
        </p:nvSpPr>
        <p:spPr>
          <a:xfrm>
            <a:off x="17667230" y="7546273"/>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68" name="Circle"/>
          <p:cNvSpPr/>
          <p:nvPr/>
        </p:nvSpPr>
        <p:spPr>
          <a:xfrm>
            <a:off x="16701709" y="6580754"/>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69" name="Circle"/>
          <p:cNvSpPr/>
          <p:nvPr/>
        </p:nvSpPr>
        <p:spPr>
          <a:xfrm>
            <a:off x="16701709" y="7650587"/>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70" name="Circle"/>
          <p:cNvSpPr/>
          <p:nvPr/>
        </p:nvSpPr>
        <p:spPr>
          <a:xfrm>
            <a:off x="17770915" y="7650587"/>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71" name="Circle"/>
          <p:cNvSpPr/>
          <p:nvPr/>
        </p:nvSpPr>
        <p:spPr>
          <a:xfrm>
            <a:off x="17770915" y="6580754"/>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72" name="Square"/>
          <p:cNvSpPr/>
          <p:nvPr/>
        </p:nvSpPr>
        <p:spPr>
          <a:xfrm>
            <a:off x="20688300" y="6287443"/>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73" name="Square"/>
          <p:cNvSpPr/>
          <p:nvPr/>
        </p:nvSpPr>
        <p:spPr>
          <a:xfrm>
            <a:off x="20878784" y="6477930"/>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74" name="Square"/>
          <p:cNvSpPr/>
          <p:nvPr/>
        </p:nvSpPr>
        <p:spPr>
          <a:xfrm>
            <a:off x="21946500" y="6476440"/>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75" name="Square"/>
          <p:cNvSpPr/>
          <p:nvPr/>
        </p:nvSpPr>
        <p:spPr>
          <a:xfrm>
            <a:off x="20878784" y="7546273"/>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76" name="Square"/>
          <p:cNvSpPr/>
          <p:nvPr/>
        </p:nvSpPr>
        <p:spPr>
          <a:xfrm>
            <a:off x="21947130" y="7546273"/>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77" name="Circle"/>
          <p:cNvSpPr/>
          <p:nvPr/>
        </p:nvSpPr>
        <p:spPr>
          <a:xfrm>
            <a:off x="20981609" y="6580754"/>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78" name="Circle"/>
          <p:cNvSpPr/>
          <p:nvPr/>
        </p:nvSpPr>
        <p:spPr>
          <a:xfrm>
            <a:off x="20981609" y="7650587"/>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79" name="Circle"/>
          <p:cNvSpPr/>
          <p:nvPr/>
        </p:nvSpPr>
        <p:spPr>
          <a:xfrm>
            <a:off x="22050815" y="7650587"/>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80" name="Circle"/>
          <p:cNvSpPr/>
          <p:nvPr/>
        </p:nvSpPr>
        <p:spPr>
          <a:xfrm>
            <a:off x="22050815" y="6580754"/>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81" name="Square"/>
          <p:cNvSpPr/>
          <p:nvPr/>
        </p:nvSpPr>
        <p:spPr>
          <a:xfrm>
            <a:off x="12141200" y="96774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82" name="Square"/>
          <p:cNvSpPr/>
          <p:nvPr/>
        </p:nvSpPr>
        <p:spPr>
          <a:xfrm>
            <a:off x="12331684" y="9867886"/>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83" name="Square"/>
          <p:cNvSpPr/>
          <p:nvPr/>
        </p:nvSpPr>
        <p:spPr>
          <a:xfrm>
            <a:off x="13399400" y="98663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84" name="Square"/>
          <p:cNvSpPr/>
          <p:nvPr/>
        </p:nvSpPr>
        <p:spPr>
          <a:xfrm>
            <a:off x="12331684" y="10936230"/>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85" name="Square"/>
          <p:cNvSpPr/>
          <p:nvPr/>
        </p:nvSpPr>
        <p:spPr>
          <a:xfrm>
            <a:off x="13400030" y="10936230"/>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86" name="Circle"/>
          <p:cNvSpPr/>
          <p:nvPr/>
        </p:nvSpPr>
        <p:spPr>
          <a:xfrm>
            <a:off x="12434509" y="997071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87" name="Circle"/>
          <p:cNvSpPr/>
          <p:nvPr/>
        </p:nvSpPr>
        <p:spPr>
          <a:xfrm>
            <a:off x="12434509" y="11040543"/>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88" name="Circle"/>
          <p:cNvSpPr/>
          <p:nvPr/>
        </p:nvSpPr>
        <p:spPr>
          <a:xfrm>
            <a:off x="13503715" y="11040543"/>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89" name="Circle"/>
          <p:cNvSpPr/>
          <p:nvPr/>
        </p:nvSpPr>
        <p:spPr>
          <a:xfrm>
            <a:off x="13503715" y="9970710"/>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90" name="Square"/>
          <p:cNvSpPr/>
          <p:nvPr/>
        </p:nvSpPr>
        <p:spPr>
          <a:xfrm>
            <a:off x="16408400" y="9662926"/>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291" name="Square"/>
          <p:cNvSpPr/>
          <p:nvPr/>
        </p:nvSpPr>
        <p:spPr>
          <a:xfrm>
            <a:off x="16598884" y="9853413"/>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92" name="Square"/>
          <p:cNvSpPr/>
          <p:nvPr/>
        </p:nvSpPr>
        <p:spPr>
          <a:xfrm>
            <a:off x="17666600" y="9851923"/>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93" name="Square"/>
          <p:cNvSpPr/>
          <p:nvPr/>
        </p:nvSpPr>
        <p:spPr>
          <a:xfrm>
            <a:off x="16598884" y="10921756"/>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94" name="Square"/>
          <p:cNvSpPr/>
          <p:nvPr/>
        </p:nvSpPr>
        <p:spPr>
          <a:xfrm>
            <a:off x="17667230" y="10921756"/>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295" name="Circle"/>
          <p:cNvSpPr/>
          <p:nvPr/>
        </p:nvSpPr>
        <p:spPr>
          <a:xfrm>
            <a:off x="16701709" y="9956237"/>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96" name="Circle"/>
          <p:cNvSpPr/>
          <p:nvPr/>
        </p:nvSpPr>
        <p:spPr>
          <a:xfrm>
            <a:off x="16701709" y="1102607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97" name="Circle"/>
          <p:cNvSpPr/>
          <p:nvPr/>
        </p:nvSpPr>
        <p:spPr>
          <a:xfrm>
            <a:off x="17770915" y="11026070"/>
            <a:ext cx="743873"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98" name="Circle"/>
          <p:cNvSpPr/>
          <p:nvPr/>
        </p:nvSpPr>
        <p:spPr>
          <a:xfrm>
            <a:off x="17770915" y="9956237"/>
            <a:ext cx="743873"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299" name="Square"/>
          <p:cNvSpPr/>
          <p:nvPr/>
        </p:nvSpPr>
        <p:spPr>
          <a:xfrm>
            <a:off x="20681639" y="9662926"/>
            <a:ext cx="2398837"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00" name="Square"/>
          <p:cNvSpPr/>
          <p:nvPr/>
        </p:nvSpPr>
        <p:spPr>
          <a:xfrm>
            <a:off x="20872124" y="9853413"/>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01" name="Square"/>
          <p:cNvSpPr/>
          <p:nvPr/>
        </p:nvSpPr>
        <p:spPr>
          <a:xfrm>
            <a:off x="21939840" y="9851923"/>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02" name="Square"/>
          <p:cNvSpPr/>
          <p:nvPr/>
        </p:nvSpPr>
        <p:spPr>
          <a:xfrm>
            <a:off x="20872124" y="10921756"/>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03" name="Square"/>
          <p:cNvSpPr/>
          <p:nvPr/>
        </p:nvSpPr>
        <p:spPr>
          <a:xfrm>
            <a:off x="21940470" y="10921756"/>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04" name="Circle"/>
          <p:cNvSpPr/>
          <p:nvPr/>
        </p:nvSpPr>
        <p:spPr>
          <a:xfrm>
            <a:off x="20974949" y="9956237"/>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305" name="Circle"/>
          <p:cNvSpPr/>
          <p:nvPr/>
        </p:nvSpPr>
        <p:spPr>
          <a:xfrm>
            <a:off x="20974949" y="1102607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306" name="Circle"/>
          <p:cNvSpPr/>
          <p:nvPr/>
        </p:nvSpPr>
        <p:spPr>
          <a:xfrm>
            <a:off x="22044155" y="11026070"/>
            <a:ext cx="743872" cy="743873"/>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307" name="Circle"/>
          <p:cNvSpPr/>
          <p:nvPr/>
        </p:nvSpPr>
        <p:spPr>
          <a:xfrm>
            <a:off x="22044155" y="9956237"/>
            <a:ext cx="743872" cy="743872"/>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cxnSp>
        <p:nvCxnSpPr>
          <p:cNvPr id="308" name="Connection Line"/>
          <p:cNvCxnSpPr>
            <a:stCxn id="259" idx="0"/>
            <a:endCxn id="231" idx="0"/>
          </p:cNvCxnSpPr>
          <p:nvPr/>
        </p:nvCxnSpPr>
        <p:spPr>
          <a:xfrm flipV="1">
            <a:off x="12806445" y="3560730"/>
            <a:ext cx="3904" cy="3391017"/>
          </a:xfrm>
          <a:prstGeom prst="straightConnector1">
            <a:avLst/>
          </a:prstGeom>
          <a:ln w="50800">
            <a:solidFill>
              <a:schemeClr val="accent6">
                <a:hueOff val="146492"/>
                <a:satOff val="27796"/>
                <a:lumOff val="22179"/>
              </a:schemeClr>
            </a:solidFill>
            <a:miter lim="400000"/>
            <a:headEnd type="arrow"/>
            <a:tailEnd type="arrow"/>
          </a:ln>
        </p:spPr>
      </p:cxnSp>
      <p:sp>
        <p:nvSpPr>
          <p:cNvPr id="309" name="Process"/>
          <p:cNvSpPr txBox="1"/>
          <p:nvPr/>
        </p:nvSpPr>
        <p:spPr>
          <a:xfrm>
            <a:off x="21330772" y="1071409"/>
            <a:ext cx="1765432"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Process</a:t>
            </a:r>
          </a:p>
        </p:txBody>
      </p:sp>
      <p:sp>
        <p:nvSpPr>
          <p:cNvPr id="310" name="Circle"/>
          <p:cNvSpPr/>
          <p:nvPr/>
        </p:nvSpPr>
        <p:spPr>
          <a:xfrm>
            <a:off x="20679232" y="1069863"/>
            <a:ext cx="596901" cy="596901"/>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 name="Hybrid MPI:…"/>
          <p:cNvSpPr txBox="1"/>
          <p:nvPr>
            <p:ph type="body" idx="13"/>
          </p:nvPr>
        </p:nvSpPr>
        <p:spPr>
          <a:xfrm>
            <a:off x="470613" y="3721100"/>
            <a:ext cx="9624325" cy="3149604"/>
          </a:xfrm>
          <a:prstGeom prst="rect">
            <a:avLst/>
          </a:prstGeom>
        </p:spPr>
        <p:txBody>
          <a:bodyPr anchor="b"/>
          <a:lstStyle/>
          <a:p>
            <a:pPr/>
            <a:r>
              <a:t>Hybrid MPI:</a:t>
            </a:r>
          </a:p>
          <a:p>
            <a:pPr/>
            <a:r>
              <a:t>MPI+threads</a:t>
            </a:r>
          </a:p>
        </p:txBody>
      </p:sp>
      <p:sp>
        <p:nvSpPr>
          <p:cNvPr id="315" name="Square"/>
          <p:cNvSpPr/>
          <p:nvPr/>
        </p:nvSpPr>
        <p:spPr>
          <a:xfrm>
            <a:off x="16170465" y="1073665"/>
            <a:ext cx="568409" cy="568409"/>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16" name="Node"/>
          <p:cNvSpPr txBox="1"/>
          <p:nvPr/>
        </p:nvSpPr>
        <p:spPr>
          <a:xfrm>
            <a:off x="16818929" y="1073665"/>
            <a:ext cx="128839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Node</a:t>
            </a:r>
          </a:p>
        </p:txBody>
      </p:sp>
      <p:pic>
        <p:nvPicPr>
          <p:cNvPr id="317" name="Line" descr="Line"/>
          <p:cNvPicPr>
            <a:picLocks noChangeAspect="0"/>
          </p:cNvPicPr>
          <p:nvPr/>
        </p:nvPicPr>
        <p:blipFill>
          <a:blip r:embed="rId3">
            <a:extLst/>
          </a:blip>
          <a:stretch>
            <a:fillRect/>
          </a:stretch>
        </p:blipFill>
        <p:spPr>
          <a:xfrm>
            <a:off x="12132403" y="1332469"/>
            <a:ext cx="731302" cy="101601"/>
          </a:xfrm>
          <a:prstGeom prst="rect">
            <a:avLst/>
          </a:prstGeom>
        </p:spPr>
      </p:pic>
      <p:sp>
        <p:nvSpPr>
          <p:cNvPr id="319" name="Interconnect"/>
          <p:cNvSpPr txBox="1"/>
          <p:nvPr/>
        </p:nvSpPr>
        <p:spPr>
          <a:xfrm>
            <a:off x="12927379" y="1073665"/>
            <a:ext cx="302434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Interconnect</a:t>
            </a:r>
          </a:p>
        </p:txBody>
      </p:sp>
      <p:pic>
        <p:nvPicPr>
          <p:cNvPr id="320" name="Process_vs._thread.svg.png" descr="Process_vs._thread.svg.png"/>
          <p:cNvPicPr>
            <a:picLocks noChangeAspect="1"/>
          </p:cNvPicPr>
          <p:nvPr/>
        </p:nvPicPr>
        <p:blipFill>
          <a:blip r:embed="rId4">
            <a:extLst/>
          </a:blip>
          <a:srcRect l="72891" t="32692" r="16498" b="8575"/>
          <a:stretch>
            <a:fillRect/>
          </a:stretch>
        </p:blipFill>
        <p:spPr>
          <a:xfrm>
            <a:off x="20900342" y="1852248"/>
            <a:ext cx="157296" cy="593868"/>
          </a:xfrm>
          <a:prstGeom prst="rect">
            <a:avLst/>
          </a:prstGeom>
          <a:ln w="12700">
            <a:miter lim="400000"/>
          </a:ln>
        </p:spPr>
      </p:pic>
      <p:sp>
        <p:nvSpPr>
          <p:cNvPr id="321" name="Thread"/>
          <p:cNvSpPr txBox="1"/>
          <p:nvPr/>
        </p:nvSpPr>
        <p:spPr>
          <a:xfrm>
            <a:off x="21124860" y="1868541"/>
            <a:ext cx="1765433"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Thread</a:t>
            </a:r>
          </a:p>
        </p:txBody>
      </p:sp>
      <p:sp>
        <p:nvSpPr>
          <p:cNvPr id="322" name="e.g. MPI+OpenMP…"/>
          <p:cNvSpPr txBox="1"/>
          <p:nvPr>
            <p:ph type="body" sz="quarter" idx="4294967295"/>
          </p:nvPr>
        </p:nvSpPr>
        <p:spPr>
          <a:xfrm>
            <a:off x="354379" y="7002160"/>
            <a:ext cx="9624325" cy="6657424"/>
          </a:xfrm>
          <a:prstGeom prst="rect">
            <a:avLst/>
          </a:prstGeom>
        </p:spPr>
        <p:txBody>
          <a:bodyPr/>
          <a:lstStyle/>
          <a:p>
            <a:pPr>
              <a:buClr>
                <a:schemeClr val="accent1"/>
              </a:buClr>
              <a:buChar char="▸"/>
              <a:defRPr sz="4000">
                <a:solidFill>
                  <a:srgbClr val="FFFFFF"/>
                </a:solidFill>
              </a:defRPr>
            </a:pPr>
            <a:r>
              <a:t>e.g. MPI+OpenMP</a:t>
            </a:r>
          </a:p>
          <a:p>
            <a:pPr>
              <a:buClr>
                <a:schemeClr val="accent4"/>
              </a:buClr>
              <a:buChar char="▸"/>
              <a:defRPr sz="4000">
                <a:solidFill>
                  <a:srgbClr val="FFFFFF"/>
                </a:solidFill>
              </a:defRPr>
            </a:pPr>
            <a:r>
              <a:t>1 multi-threaded process per node</a:t>
            </a:r>
          </a:p>
          <a:p>
            <a:pPr>
              <a:buClr>
                <a:schemeClr val="accent4"/>
              </a:buClr>
              <a:buChar char="▸"/>
              <a:defRPr sz="4000">
                <a:solidFill>
                  <a:srgbClr val="FFFFFF"/>
                </a:solidFill>
              </a:defRPr>
            </a:pPr>
            <a:r>
              <a:t>Like processes, each thread offers a program counter and stack</a:t>
            </a:r>
          </a:p>
          <a:p>
            <a:pPr>
              <a:buClr>
                <a:schemeClr val="accent4"/>
              </a:buClr>
              <a:buChar char="▸"/>
              <a:defRPr sz="4000">
                <a:solidFill>
                  <a:srgbClr val="FFFFFF"/>
                </a:solidFill>
              </a:defRPr>
            </a:pPr>
            <a:r>
              <a:t>Unlike processes, each thread can access all on-node resources</a:t>
            </a:r>
          </a:p>
        </p:txBody>
      </p:sp>
      <p:sp>
        <p:nvSpPr>
          <p:cNvPr id="323" name="Line"/>
          <p:cNvSpPr/>
          <p:nvPr/>
        </p:nvSpPr>
        <p:spPr>
          <a:xfrm>
            <a:off x="12180200" y="2157298"/>
            <a:ext cx="629702" cy="1"/>
          </a:xfrm>
          <a:prstGeom prst="line">
            <a:avLst/>
          </a:prstGeom>
          <a:ln w="50800">
            <a:solidFill>
              <a:schemeClr val="accent1"/>
            </a:solidFill>
            <a:miter lim="400000"/>
            <a:headEnd type="arrow"/>
            <a:tailEnd type="arrow"/>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24" name="Communication"/>
          <p:cNvSpPr txBox="1"/>
          <p:nvPr/>
        </p:nvSpPr>
        <p:spPr>
          <a:xfrm>
            <a:off x="12924376" y="1847694"/>
            <a:ext cx="3354611"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Communication</a:t>
            </a:r>
          </a:p>
        </p:txBody>
      </p:sp>
      <p:cxnSp>
        <p:nvCxnSpPr>
          <p:cNvPr id="325" name="Connection Line"/>
          <p:cNvCxnSpPr>
            <a:stCxn id="337" idx="0"/>
            <a:endCxn id="342" idx="0"/>
          </p:cNvCxnSpPr>
          <p:nvPr/>
        </p:nvCxnSpPr>
        <p:spPr>
          <a:xfrm>
            <a:off x="13344521" y="4094902"/>
            <a:ext cx="4263297" cy="116"/>
          </a:xfrm>
          <a:prstGeom prst="straightConnector1">
            <a:avLst/>
          </a:prstGeom>
          <a:ln w="101600" cap="rnd">
            <a:solidFill>
              <a:schemeClr val="accent3"/>
            </a:solidFill>
            <a:miter lim="400000"/>
          </a:ln>
        </p:spPr>
      </p:cxnSp>
      <p:cxnSp>
        <p:nvCxnSpPr>
          <p:cNvPr id="326" name="Connection Line"/>
          <p:cNvCxnSpPr>
            <a:stCxn id="342" idx="0"/>
            <a:endCxn id="347" idx="0"/>
          </p:cNvCxnSpPr>
          <p:nvPr/>
        </p:nvCxnSpPr>
        <p:spPr>
          <a:xfrm flipV="1">
            <a:off x="17607817" y="4094902"/>
            <a:ext cx="4279901" cy="116"/>
          </a:xfrm>
          <a:prstGeom prst="straightConnector1">
            <a:avLst/>
          </a:prstGeom>
          <a:ln w="101600" cap="rnd">
            <a:solidFill>
              <a:schemeClr val="accent3"/>
            </a:solidFill>
            <a:miter lim="400000"/>
          </a:ln>
        </p:spPr>
      </p:cxnSp>
      <p:cxnSp>
        <p:nvCxnSpPr>
          <p:cNvPr id="327" name="Connection Line"/>
          <p:cNvCxnSpPr>
            <a:stCxn id="362" idx="0"/>
            <a:endCxn id="347" idx="0"/>
          </p:cNvCxnSpPr>
          <p:nvPr/>
        </p:nvCxnSpPr>
        <p:spPr>
          <a:xfrm flipV="1">
            <a:off x="21887717" y="4094902"/>
            <a:ext cx="1" cy="3391960"/>
          </a:xfrm>
          <a:prstGeom prst="straightConnector1">
            <a:avLst/>
          </a:prstGeom>
          <a:ln w="101600" cap="rnd">
            <a:solidFill>
              <a:schemeClr val="accent3"/>
            </a:solidFill>
            <a:miter lim="400000"/>
          </a:ln>
        </p:spPr>
      </p:cxnSp>
      <p:cxnSp>
        <p:nvCxnSpPr>
          <p:cNvPr id="328" name="Connection Line"/>
          <p:cNvCxnSpPr>
            <a:stCxn id="357" idx="0"/>
            <a:endCxn id="362" idx="0"/>
          </p:cNvCxnSpPr>
          <p:nvPr/>
        </p:nvCxnSpPr>
        <p:spPr>
          <a:xfrm>
            <a:off x="17607817" y="7486861"/>
            <a:ext cx="4279901" cy="1"/>
          </a:xfrm>
          <a:prstGeom prst="straightConnector1">
            <a:avLst/>
          </a:prstGeom>
          <a:ln w="101600" cap="rnd">
            <a:solidFill>
              <a:schemeClr val="accent3"/>
            </a:solidFill>
            <a:miter lim="400000"/>
          </a:ln>
        </p:spPr>
      </p:cxnSp>
      <p:cxnSp>
        <p:nvCxnSpPr>
          <p:cNvPr id="329" name="Connection Line"/>
          <p:cNvCxnSpPr>
            <a:stCxn id="352" idx="0"/>
            <a:endCxn id="357" idx="0"/>
          </p:cNvCxnSpPr>
          <p:nvPr/>
        </p:nvCxnSpPr>
        <p:spPr>
          <a:xfrm>
            <a:off x="13340617" y="7485917"/>
            <a:ext cx="4267201" cy="945"/>
          </a:xfrm>
          <a:prstGeom prst="straightConnector1">
            <a:avLst/>
          </a:prstGeom>
          <a:ln w="101600" cap="rnd">
            <a:solidFill>
              <a:schemeClr val="accent3"/>
            </a:solidFill>
            <a:miter lim="400000"/>
          </a:ln>
        </p:spPr>
      </p:cxnSp>
      <p:cxnSp>
        <p:nvCxnSpPr>
          <p:cNvPr id="330" name="Connection Line"/>
          <p:cNvCxnSpPr>
            <a:stCxn id="352" idx="0"/>
            <a:endCxn id="337" idx="0"/>
          </p:cNvCxnSpPr>
          <p:nvPr/>
        </p:nvCxnSpPr>
        <p:spPr>
          <a:xfrm flipV="1">
            <a:off x="13340617" y="4094902"/>
            <a:ext cx="3905" cy="3391016"/>
          </a:xfrm>
          <a:prstGeom prst="straightConnector1">
            <a:avLst/>
          </a:prstGeom>
          <a:ln w="101600" cap="rnd">
            <a:solidFill>
              <a:schemeClr val="accent3"/>
            </a:solidFill>
            <a:miter lim="400000"/>
          </a:ln>
        </p:spPr>
      </p:cxnSp>
      <p:cxnSp>
        <p:nvCxnSpPr>
          <p:cNvPr id="331" name="Connection Line"/>
          <p:cNvCxnSpPr>
            <a:stCxn id="352" idx="0"/>
            <a:endCxn id="367" idx="0"/>
          </p:cNvCxnSpPr>
          <p:nvPr/>
        </p:nvCxnSpPr>
        <p:spPr>
          <a:xfrm>
            <a:off x="13340617" y="7485917"/>
            <a:ext cx="1" cy="3390901"/>
          </a:xfrm>
          <a:prstGeom prst="straightConnector1">
            <a:avLst/>
          </a:prstGeom>
          <a:ln w="101600" cap="rnd">
            <a:solidFill>
              <a:schemeClr val="accent3"/>
            </a:solidFill>
            <a:miter lim="400000"/>
          </a:ln>
        </p:spPr>
      </p:cxnSp>
      <p:cxnSp>
        <p:nvCxnSpPr>
          <p:cNvPr id="332" name="Connection Line"/>
          <p:cNvCxnSpPr>
            <a:stCxn id="367" idx="0"/>
            <a:endCxn id="372" idx="0"/>
          </p:cNvCxnSpPr>
          <p:nvPr/>
        </p:nvCxnSpPr>
        <p:spPr>
          <a:xfrm flipV="1">
            <a:off x="13340617" y="10862344"/>
            <a:ext cx="4267201" cy="14474"/>
          </a:xfrm>
          <a:prstGeom prst="straightConnector1">
            <a:avLst/>
          </a:prstGeom>
          <a:ln w="101600" cap="rnd">
            <a:solidFill>
              <a:schemeClr val="accent3"/>
            </a:solidFill>
            <a:miter lim="400000"/>
          </a:ln>
        </p:spPr>
      </p:cxnSp>
      <p:cxnSp>
        <p:nvCxnSpPr>
          <p:cNvPr id="333" name="Connection Line"/>
          <p:cNvCxnSpPr>
            <a:stCxn id="357" idx="0"/>
            <a:endCxn id="342" idx="0"/>
          </p:cNvCxnSpPr>
          <p:nvPr/>
        </p:nvCxnSpPr>
        <p:spPr>
          <a:xfrm flipV="1">
            <a:off x="17607817" y="4095017"/>
            <a:ext cx="1" cy="3391845"/>
          </a:xfrm>
          <a:prstGeom prst="straightConnector1">
            <a:avLst/>
          </a:prstGeom>
          <a:ln w="101600" cap="rnd">
            <a:solidFill>
              <a:schemeClr val="accent3"/>
            </a:solidFill>
            <a:miter lim="400000"/>
          </a:ln>
        </p:spPr>
      </p:cxnSp>
      <p:cxnSp>
        <p:nvCxnSpPr>
          <p:cNvPr id="334" name="Connection Line"/>
          <p:cNvCxnSpPr>
            <a:stCxn id="372" idx="0"/>
            <a:endCxn id="357" idx="0"/>
          </p:cNvCxnSpPr>
          <p:nvPr/>
        </p:nvCxnSpPr>
        <p:spPr>
          <a:xfrm flipV="1">
            <a:off x="17607817" y="7486861"/>
            <a:ext cx="1" cy="3375484"/>
          </a:xfrm>
          <a:prstGeom prst="straightConnector1">
            <a:avLst/>
          </a:prstGeom>
          <a:ln w="101600" cap="rnd">
            <a:solidFill>
              <a:schemeClr val="accent3"/>
            </a:solidFill>
            <a:miter lim="400000"/>
          </a:ln>
        </p:spPr>
      </p:cxnSp>
      <p:cxnSp>
        <p:nvCxnSpPr>
          <p:cNvPr id="335" name="Connection Line"/>
          <p:cNvCxnSpPr>
            <a:stCxn id="372" idx="0"/>
            <a:endCxn id="377" idx="0"/>
          </p:cNvCxnSpPr>
          <p:nvPr/>
        </p:nvCxnSpPr>
        <p:spPr>
          <a:xfrm>
            <a:off x="17607817" y="10862344"/>
            <a:ext cx="4273241" cy="1"/>
          </a:xfrm>
          <a:prstGeom prst="straightConnector1">
            <a:avLst/>
          </a:prstGeom>
          <a:ln w="101600" cap="rnd">
            <a:solidFill>
              <a:schemeClr val="accent3"/>
            </a:solidFill>
            <a:miter lim="400000"/>
          </a:ln>
        </p:spPr>
      </p:cxnSp>
      <p:cxnSp>
        <p:nvCxnSpPr>
          <p:cNvPr id="336" name="Connection Line"/>
          <p:cNvCxnSpPr>
            <a:stCxn id="362" idx="0"/>
            <a:endCxn id="377" idx="0"/>
          </p:cNvCxnSpPr>
          <p:nvPr/>
        </p:nvCxnSpPr>
        <p:spPr>
          <a:xfrm flipH="1">
            <a:off x="21881057" y="7486861"/>
            <a:ext cx="6661" cy="3375484"/>
          </a:xfrm>
          <a:prstGeom prst="straightConnector1">
            <a:avLst/>
          </a:prstGeom>
          <a:ln w="101600" cap="rnd">
            <a:solidFill>
              <a:schemeClr val="accent3"/>
            </a:solidFill>
            <a:miter lim="400000"/>
          </a:ln>
        </p:spPr>
      </p:cxnSp>
      <p:sp>
        <p:nvSpPr>
          <p:cNvPr id="337" name="Square"/>
          <p:cNvSpPr/>
          <p:nvPr/>
        </p:nvSpPr>
        <p:spPr>
          <a:xfrm>
            <a:off x="12145103" y="2895484"/>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38" name="Square"/>
          <p:cNvSpPr/>
          <p:nvPr/>
        </p:nvSpPr>
        <p:spPr>
          <a:xfrm>
            <a:off x="12335588" y="3085971"/>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39" name="Square"/>
          <p:cNvSpPr/>
          <p:nvPr/>
        </p:nvSpPr>
        <p:spPr>
          <a:xfrm>
            <a:off x="13403304" y="3084481"/>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0" name="Square"/>
          <p:cNvSpPr/>
          <p:nvPr/>
        </p:nvSpPr>
        <p:spPr>
          <a:xfrm>
            <a:off x="12335588" y="4154314"/>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1" name="Square"/>
          <p:cNvSpPr/>
          <p:nvPr/>
        </p:nvSpPr>
        <p:spPr>
          <a:xfrm>
            <a:off x="13403933" y="4154314"/>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2" name="Square"/>
          <p:cNvSpPr/>
          <p:nvPr/>
        </p:nvSpPr>
        <p:spPr>
          <a:xfrm>
            <a:off x="16408400" y="28956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43" name="Square"/>
          <p:cNvSpPr/>
          <p:nvPr/>
        </p:nvSpPr>
        <p:spPr>
          <a:xfrm>
            <a:off x="16598884" y="3086086"/>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4" name="Square"/>
          <p:cNvSpPr/>
          <p:nvPr/>
        </p:nvSpPr>
        <p:spPr>
          <a:xfrm>
            <a:off x="17666600" y="30845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5" name="Square"/>
          <p:cNvSpPr/>
          <p:nvPr/>
        </p:nvSpPr>
        <p:spPr>
          <a:xfrm>
            <a:off x="16598884" y="4154429"/>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6" name="Square"/>
          <p:cNvSpPr/>
          <p:nvPr/>
        </p:nvSpPr>
        <p:spPr>
          <a:xfrm>
            <a:off x="17667230" y="4154429"/>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7" name="Square"/>
          <p:cNvSpPr/>
          <p:nvPr/>
        </p:nvSpPr>
        <p:spPr>
          <a:xfrm>
            <a:off x="20688300" y="2895484"/>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48" name="Square"/>
          <p:cNvSpPr/>
          <p:nvPr/>
        </p:nvSpPr>
        <p:spPr>
          <a:xfrm>
            <a:off x="20878784" y="3085971"/>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49" name="Square"/>
          <p:cNvSpPr/>
          <p:nvPr/>
        </p:nvSpPr>
        <p:spPr>
          <a:xfrm>
            <a:off x="21946500" y="3084481"/>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0" name="Square"/>
          <p:cNvSpPr/>
          <p:nvPr/>
        </p:nvSpPr>
        <p:spPr>
          <a:xfrm>
            <a:off x="20878784" y="4154314"/>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1" name="Square"/>
          <p:cNvSpPr/>
          <p:nvPr/>
        </p:nvSpPr>
        <p:spPr>
          <a:xfrm>
            <a:off x="21947130" y="4154314"/>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2" name="Square"/>
          <p:cNvSpPr/>
          <p:nvPr/>
        </p:nvSpPr>
        <p:spPr>
          <a:xfrm>
            <a:off x="12141200" y="62865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53" name="Square"/>
          <p:cNvSpPr/>
          <p:nvPr/>
        </p:nvSpPr>
        <p:spPr>
          <a:xfrm>
            <a:off x="12331684" y="6476986"/>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4" name="Square"/>
          <p:cNvSpPr/>
          <p:nvPr/>
        </p:nvSpPr>
        <p:spPr>
          <a:xfrm>
            <a:off x="13399400" y="64754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5" name="Square"/>
          <p:cNvSpPr/>
          <p:nvPr/>
        </p:nvSpPr>
        <p:spPr>
          <a:xfrm>
            <a:off x="12331684" y="7545330"/>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6" name="Square"/>
          <p:cNvSpPr/>
          <p:nvPr/>
        </p:nvSpPr>
        <p:spPr>
          <a:xfrm>
            <a:off x="13400030" y="7545330"/>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7" name="Square"/>
          <p:cNvSpPr/>
          <p:nvPr/>
        </p:nvSpPr>
        <p:spPr>
          <a:xfrm>
            <a:off x="16408400" y="6287443"/>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58" name="Square"/>
          <p:cNvSpPr/>
          <p:nvPr/>
        </p:nvSpPr>
        <p:spPr>
          <a:xfrm>
            <a:off x="16598884" y="6477930"/>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59" name="Square"/>
          <p:cNvSpPr/>
          <p:nvPr/>
        </p:nvSpPr>
        <p:spPr>
          <a:xfrm>
            <a:off x="17666600" y="6476440"/>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0" name="Square"/>
          <p:cNvSpPr/>
          <p:nvPr/>
        </p:nvSpPr>
        <p:spPr>
          <a:xfrm>
            <a:off x="16598884" y="7546273"/>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1" name="Square"/>
          <p:cNvSpPr/>
          <p:nvPr/>
        </p:nvSpPr>
        <p:spPr>
          <a:xfrm>
            <a:off x="17667230" y="7546273"/>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2" name="Square"/>
          <p:cNvSpPr/>
          <p:nvPr/>
        </p:nvSpPr>
        <p:spPr>
          <a:xfrm>
            <a:off x="20688300" y="6287443"/>
            <a:ext cx="2398836" cy="2398837"/>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63" name="Square"/>
          <p:cNvSpPr/>
          <p:nvPr/>
        </p:nvSpPr>
        <p:spPr>
          <a:xfrm>
            <a:off x="20878784" y="6477930"/>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4" name="Square"/>
          <p:cNvSpPr/>
          <p:nvPr/>
        </p:nvSpPr>
        <p:spPr>
          <a:xfrm>
            <a:off x="21946500" y="6476440"/>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5" name="Square"/>
          <p:cNvSpPr/>
          <p:nvPr/>
        </p:nvSpPr>
        <p:spPr>
          <a:xfrm>
            <a:off x="20878784" y="7546273"/>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6" name="Square"/>
          <p:cNvSpPr/>
          <p:nvPr/>
        </p:nvSpPr>
        <p:spPr>
          <a:xfrm>
            <a:off x="21947130" y="7546273"/>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7" name="Square"/>
          <p:cNvSpPr/>
          <p:nvPr/>
        </p:nvSpPr>
        <p:spPr>
          <a:xfrm>
            <a:off x="12141200" y="9677400"/>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68" name="Square"/>
          <p:cNvSpPr/>
          <p:nvPr/>
        </p:nvSpPr>
        <p:spPr>
          <a:xfrm>
            <a:off x="12331684" y="9867886"/>
            <a:ext cx="949521" cy="949520"/>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69" name="Square"/>
          <p:cNvSpPr/>
          <p:nvPr/>
        </p:nvSpPr>
        <p:spPr>
          <a:xfrm>
            <a:off x="13399400" y="9866396"/>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0" name="Square"/>
          <p:cNvSpPr/>
          <p:nvPr/>
        </p:nvSpPr>
        <p:spPr>
          <a:xfrm>
            <a:off x="12331684" y="10936230"/>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1" name="Square"/>
          <p:cNvSpPr/>
          <p:nvPr/>
        </p:nvSpPr>
        <p:spPr>
          <a:xfrm>
            <a:off x="13400030" y="10936230"/>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2" name="Square"/>
          <p:cNvSpPr/>
          <p:nvPr/>
        </p:nvSpPr>
        <p:spPr>
          <a:xfrm>
            <a:off x="16408400" y="9662926"/>
            <a:ext cx="2398836"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73" name="Square"/>
          <p:cNvSpPr/>
          <p:nvPr/>
        </p:nvSpPr>
        <p:spPr>
          <a:xfrm>
            <a:off x="16598884" y="9853413"/>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4" name="Square"/>
          <p:cNvSpPr/>
          <p:nvPr/>
        </p:nvSpPr>
        <p:spPr>
          <a:xfrm>
            <a:off x="17666600" y="9851923"/>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5" name="Square"/>
          <p:cNvSpPr/>
          <p:nvPr/>
        </p:nvSpPr>
        <p:spPr>
          <a:xfrm>
            <a:off x="16598884" y="10921756"/>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6" name="Square"/>
          <p:cNvSpPr/>
          <p:nvPr/>
        </p:nvSpPr>
        <p:spPr>
          <a:xfrm>
            <a:off x="17667230" y="10921756"/>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7" name="Square"/>
          <p:cNvSpPr/>
          <p:nvPr/>
        </p:nvSpPr>
        <p:spPr>
          <a:xfrm>
            <a:off x="20681639" y="9662926"/>
            <a:ext cx="2398837" cy="2398836"/>
          </a:xfrm>
          <a:prstGeom prst="rect">
            <a:avLst/>
          </a:prstGeom>
          <a:ln w="25400">
            <a:solidFill>
              <a:srgbClr val="5B5854"/>
            </a:solidFill>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378" name="Square"/>
          <p:cNvSpPr/>
          <p:nvPr/>
        </p:nvSpPr>
        <p:spPr>
          <a:xfrm>
            <a:off x="20872124" y="9853413"/>
            <a:ext cx="949521" cy="94952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79" name="Square"/>
          <p:cNvSpPr/>
          <p:nvPr/>
        </p:nvSpPr>
        <p:spPr>
          <a:xfrm>
            <a:off x="21939840" y="9851923"/>
            <a:ext cx="95250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80" name="Square"/>
          <p:cNvSpPr/>
          <p:nvPr/>
        </p:nvSpPr>
        <p:spPr>
          <a:xfrm>
            <a:off x="20872124" y="10921756"/>
            <a:ext cx="949521" cy="952501"/>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81" name="Square"/>
          <p:cNvSpPr/>
          <p:nvPr/>
        </p:nvSpPr>
        <p:spPr>
          <a:xfrm>
            <a:off x="21940470" y="10921756"/>
            <a:ext cx="951243" cy="951243"/>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382" name="Circle"/>
          <p:cNvSpPr/>
          <p:nvPr/>
        </p:nvSpPr>
        <p:spPr>
          <a:xfrm>
            <a:off x="12327524" y="3081450"/>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383" name="Process_vs._thread.svg.png" descr="Process_vs._thread.svg.png"/>
          <p:cNvPicPr>
            <a:picLocks noChangeAspect="1"/>
          </p:cNvPicPr>
          <p:nvPr/>
        </p:nvPicPr>
        <p:blipFill>
          <a:blip r:embed="rId4">
            <a:extLst/>
          </a:blip>
          <a:srcRect l="72891" t="32692" r="16498" b="8575"/>
          <a:stretch>
            <a:fillRect/>
          </a:stretch>
        </p:blipFill>
        <p:spPr>
          <a:xfrm>
            <a:off x="12710336" y="3183302"/>
            <a:ext cx="199945" cy="754891"/>
          </a:xfrm>
          <a:prstGeom prst="rect">
            <a:avLst/>
          </a:prstGeom>
          <a:ln w="12700">
            <a:miter lim="400000"/>
          </a:ln>
        </p:spPr>
      </p:pic>
      <p:pic>
        <p:nvPicPr>
          <p:cNvPr id="384" name="Process_vs._thread.svg.png" descr="Process_vs._thread.svg.png"/>
          <p:cNvPicPr>
            <a:picLocks noChangeAspect="1"/>
          </p:cNvPicPr>
          <p:nvPr/>
        </p:nvPicPr>
        <p:blipFill>
          <a:blip r:embed="rId4">
            <a:extLst/>
          </a:blip>
          <a:srcRect l="72891" t="32692" r="16498" b="8575"/>
          <a:stretch>
            <a:fillRect/>
          </a:stretch>
        </p:blipFill>
        <p:spPr>
          <a:xfrm>
            <a:off x="13779541" y="3183302"/>
            <a:ext cx="199945" cy="754891"/>
          </a:xfrm>
          <a:prstGeom prst="rect">
            <a:avLst/>
          </a:prstGeom>
          <a:ln w="12700">
            <a:miter lim="400000"/>
          </a:ln>
        </p:spPr>
      </p:pic>
      <p:pic>
        <p:nvPicPr>
          <p:cNvPr id="385" name="Process_vs._thread.svg.png" descr="Process_vs._thread.svg.png"/>
          <p:cNvPicPr>
            <a:picLocks noChangeAspect="1"/>
          </p:cNvPicPr>
          <p:nvPr/>
        </p:nvPicPr>
        <p:blipFill>
          <a:blip r:embed="rId4">
            <a:extLst/>
          </a:blip>
          <a:srcRect l="72891" t="32692" r="16498" b="8575"/>
          <a:stretch>
            <a:fillRect/>
          </a:stretch>
        </p:blipFill>
        <p:spPr>
          <a:xfrm>
            <a:off x="12706431" y="4245371"/>
            <a:ext cx="199946" cy="754891"/>
          </a:xfrm>
          <a:prstGeom prst="rect">
            <a:avLst/>
          </a:prstGeom>
          <a:ln w="12700">
            <a:miter lim="400000"/>
          </a:ln>
        </p:spPr>
      </p:pic>
      <p:pic>
        <p:nvPicPr>
          <p:cNvPr id="386" name="Process_vs._thread.svg.png" descr="Process_vs._thread.svg.png"/>
          <p:cNvPicPr>
            <a:picLocks noChangeAspect="1"/>
          </p:cNvPicPr>
          <p:nvPr/>
        </p:nvPicPr>
        <p:blipFill>
          <a:blip r:embed="rId4">
            <a:extLst/>
          </a:blip>
          <a:srcRect l="72891" t="32692" r="16498" b="8575"/>
          <a:stretch>
            <a:fillRect/>
          </a:stretch>
        </p:blipFill>
        <p:spPr>
          <a:xfrm>
            <a:off x="13779541" y="4242145"/>
            <a:ext cx="199945" cy="754890"/>
          </a:xfrm>
          <a:prstGeom prst="rect">
            <a:avLst/>
          </a:prstGeom>
          <a:ln w="12700">
            <a:miter lim="400000"/>
          </a:ln>
        </p:spPr>
      </p:pic>
      <p:sp>
        <p:nvSpPr>
          <p:cNvPr id="387" name="Circle"/>
          <p:cNvSpPr/>
          <p:nvPr/>
        </p:nvSpPr>
        <p:spPr>
          <a:xfrm>
            <a:off x="16604039" y="3082428"/>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388" name="Process_vs._thread.svg.png" descr="Process_vs._thread.svg.png"/>
          <p:cNvPicPr>
            <a:picLocks noChangeAspect="1"/>
          </p:cNvPicPr>
          <p:nvPr/>
        </p:nvPicPr>
        <p:blipFill>
          <a:blip r:embed="rId4">
            <a:extLst/>
          </a:blip>
          <a:srcRect l="72891" t="32692" r="16498" b="8575"/>
          <a:stretch>
            <a:fillRect/>
          </a:stretch>
        </p:blipFill>
        <p:spPr>
          <a:xfrm>
            <a:off x="16986852" y="3184280"/>
            <a:ext cx="199945" cy="754891"/>
          </a:xfrm>
          <a:prstGeom prst="rect">
            <a:avLst/>
          </a:prstGeom>
          <a:ln w="12700">
            <a:miter lim="400000"/>
          </a:ln>
        </p:spPr>
      </p:pic>
      <p:pic>
        <p:nvPicPr>
          <p:cNvPr id="389" name="Process_vs._thread.svg.png" descr="Process_vs._thread.svg.png"/>
          <p:cNvPicPr>
            <a:picLocks noChangeAspect="1"/>
          </p:cNvPicPr>
          <p:nvPr/>
        </p:nvPicPr>
        <p:blipFill>
          <a:blip r:embed="rId4">
            <a:extLst/>
          </a:blip>
          <a:srcRect l="72891" t="32692" r="16498" b="8575"/>
          <a:stretch>
            <a:fillRect/>
          </a:stretch>
        </p:blipFill>
        <p:spPr>
          <a:xfrm>
            <a:off x="18056056" y="3184280"/>
            <a:ext cx="199945" cy="754891"/>
          </a:xfrm>
          <a:prstGeom prst="rect">
            <a:avLst/>
          </a:prstGeom>
          <a:ln w="12700">
            <a:miter lim="400000"/>
          </a:ln>
        </p:spPr>
      </p:pic>
      <p:pic>
        <p:nvPicPr>
          <p:cNvPr id="390" name="Process_vs._thread.svg.png" descr="Process_vs._thread.svg.png"/>
          <p:cNvPicPr>
            <a:picLocks noChangeAspect="1"/>
          </p:cNvPicPr>
          <p:nvPr/>
        </p:nvPicPr>
        <p:blipFill>
          <a:blip r:embed="rId4">
            <a:extLst/>
          </a:blip>
          <a:srcRect l="72891" t="32692" r="16498" b="8575"/>
          <a:stretch>
            <a:fillRect/>
          </a:stretch>
        </p:blipFill>
        <p:spPr>
          <a:xfrm>
            <a:off x="16982946" y="4246349"/>
            <a:ext cx="199946" cy="754891"/>
          </a:xfrm>
          <a:prstGeom prst="rect">
            <a:avLst/>
          </a:prstGeom>
          <a:ln w="12700">
            <a:miter lim="400000"/>
          </a:ln>
        </p:spPr>
      </p:pic>
      <p:pic>
        <p:nvPicPr>
          <p:cNvPr id="391" name="Process_vs._thread.svg.png" descr="Process_vs._thread.svg.png"/>
          <p:cNvPicPr>
            <a:picLocks noChangeAspect="1"/>
          </p:cNvPicPr>
          <p:nvPr/>
        </p:nvPicPr>
        <p:blipFill>
          <a:blip r:embed="rId4">
            <a:extLst/>
          </a:blip>
          <a:srcRect l="72891" t="32692" r="16498" b="8575"/>
          <a:stretch>
            <a:fillRect/>
          </a:stretch>
        </p:blipFill>
        <p:spPr>
          <a:xfrm>
            <a:off x="18056056" y="4243123"/>
            <a:ext cx="199945" cy="754890"/>
          </a:xfrm>
          <a:prstGeom prst="rect">
            <a:avLst/>
          </a:prstGeom>
          <a:ln w="12700">
            <a:miter lim="400000"/>
          </a:ln>
        </p:spPr>
      </p:pic>
      <p:sp>
        <p:nvSpPr>
          <p:cNvPr id="392" name="Circle"/>
          <p:cNvSpPr/>
          <p:nvPr/>
        </p:nvSpPr>
        <p:spPr>
          <a:xfrm>
            <a:off x="20867965" y="3082428"/>
            <a:ext cx="2026187"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393" name="Process_vs._thread.svg.png" descr="Process_vs._thread.svg.png"/>
          <p:cNvPicPr>
            <a:picLocks noChangeAspect="1"/>
          </p:cNvPicPr>
          <p:nvPr/>
        </p:nvPicPr>
        <p:blipFill>
          <a:blip r:embed="rId4">
            <a:extLst/>
          </a:blip>
          <a:srcRect l="72891" t="32692" r="16498" b="8575"/>
          <a:stretch>
            <a:fillRect/>
          </a:stretch>
        </p:blipFill>
        <p:spPr>
          <a:xfrm>
            <a:off x="21250776" y="3184280"/>
            <a:ext cx="199945" cy="754891"/>
          </a:xfrm>
          <a:prstGeom prst="rect">
            <a:avLst/>
          </a:prstGeom>
          <a:ln w="12700">
            <a:miter lim="400000"/>
          </a:ln>
        </p:spPr>
      </p:pic>
      <p:pic>
        <p:nvPicPr>
          <p:cNvPr id="394" name="Process_vs._thread.svg.png" descr="Process_vs._thread.svg.png"/>
          <p:cNvPicPr>
            <a:picLocks noChangeAspect="1"/>
          </p:cNvPicPr>
          <p:nvPr/>
        </p:nvPicPr>
        <p:blipFill>
          <a:blip r:embed="rId4">
            <a:extLst/>
          </a:blip>
          <a:srcRect l="72891" t="32692" r="16498" b="8575"/>
          <a:stretch>
            <a:fillRect/>
          </a:stretch>
        </p:blipFill>
        <p:spPr>
          <a:xfrm>
            <a:off x="22319982" y="3184280"/>
            <a:ext cx="199945" cy="754891"/>
          </a:xfrm>
          <a:prstGeom prst="rect">
            <a:avLst/>
          </a:prstGeom>
          <a:ln w="12700">
            <a:miter lim="400000"/>
          </a:ln>
        </p:spPr>
      </p:pic>
      <p:pic>
        <p:nvPicPr>
          <p:cNvPr id="395" name="Process_vs._thread.svg.png" descr="Process_vs._thread.svg.png"/>
          <p:cNvPicPr>
            <a:picLocks noChangeAspect="1"/>
          </p:cNvPicPr>
          <p:nvPr/>
        </p:nvPicPr>
        <p:blipFill>
          <a:blip r:embed="rId4">
            <a:extLst/>
          </a:blip>
          <a:srcRect l="72891" t="32692" r="16498" b="8575"/>
          <a:stretch>
            <a:fillRect/>
          </a:stretch>
        </p:blipFill>
        <p:spPr>
          <a:xfrm>
            <a:off x="21246872" y="4246349"/>
            <a:ext cx="199945" cy="754891"/>
          </a:xfrm>
          <a:prstGeom prst="rect">
            <a:avLst/>
          </a:prstGeom>
          <a:ln w="12700">
            <a:miter lim="400000"/>
          </a:ln>
        </p:spPr>
      </p:pic>
      <p:pic>
        <p:nvPicPr>
          <p:cNvPr id="396" name="Process_vs._thread.svg.png" descr="Process_vs._thread.svg.png"/>
          <p:cNvPicPr>
            <a:picLocks noChangeAspect="1"/>
          </p:cNvPicPr>
          <p:nvPr/>
        </p:nvPicPr>
        <p:blipFill>
          <a:blip r:embed="rId4">
            <a:extLst/>
          </a:blip>
          <a:srcRect l="72891" t="32692" r="16498" b="8575"/>
          <a:stretch>
            <a:fillRect/>
          </a:stretch>
        </p:blipFill>
        <p:spPr>
          <a:xfrm>
            <a:off x="22319982" y="4243123"/>
            <a:ext cx="199945" cy="754890"/>
          </a:xfrm>
          <a:prstGeom prst="rect">
            <a:avLst/>
          </a:prstGeom>
          <a:ln w="12700">
            <a:miter lim="400000"/>
          </a:ln>
        </p:spPr>
      </p:pic>
      <p:sp>
        <p:nvSpPr>
          <p:cNvPr id="397" name="Circle"/>
          <p:cNvSpPr/>
          <p:nvPr/>
        </p:nvSpPr>
        <p:spPr>
          <a:xfrm>
            <a:off x="20867335" y="6477930"/>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398" name="Process_vs._thread.svg.png" descr="Process_vs._thread.svg.png"/>
          <p:cNvPicPr>
            <a:picLocks noChangeAspect="1"/>
          </p:cNvPicPr>
          <p:nvPr/>
        </p:nvPicPr>
        <p:blipFill>
          <a:blip r:embed="rId4">
            <a:extLst/>
          </a:blip>
          <a:srcRect l="72891" t="32692" r="16498" b="8575"/>
          <a:stretch>
            <a:fillRect/>
          </a:stretch>
        </p:blipFill>
        <p:spPr>
          <a:xfrm>
            <a:off x="21250148" y="6579782"/>
            <a:ext cx="199945" cy="754891"/>
          </a:xfrm>
          <a:prstGeom prst="rect">
            <a:avLst/>
          </a:prstGeom>
          <a:ln w="12700">
            <a:miter lim="400000"/>
          </a:ln>
        </p:spPr>
      </p:pic>
      <p:pic>
        <p:nvPicPr>
          <p:cNvPr id="399" name="Process_vs._thread.svg.png" descr="Process_vs._thread.svg.png"/>
          <p:cNvPicPr>
            <a:picLocks noChangeAspect="1"/>
          </p:cNvPicPr>
          <p:nvPr/>
        </p:nvPicPr>
        <p:blipFill>
          <a:blip r:embed="rId4">
            <a:extLst/>
          </a:blip>
          <a:srcRect l="72891" t="32692" r="16498" b="8575"/>
          <a:stretch>
            <a:fillRect/>
          </a:stretch>
        </p:blipFill>
        <p:spPr>
          <a:xfrm>
            <a:off x="22319352" y="6579782"/>
            <a:ext cx="199946" cy="754891"/>
          </a:xfrm>
          <a:prstGeom prst="rect">
            <a:avLst/>
          </a:prstGeom>
          <a:ln w="12700">
            <a:miter lim="400000"/>
          </a:ln>
        </p:spPr>
      </p:pic>
      <p:pic>
        <p:nvPicPr>
          <p:cNvPr id="400" name="Process_vs._thread.svg.png" descr="Process_vs._thread.svg.png"/>
          <p:cNvPicPr>
            <a:picLocks noChangeAspect="1"/>
          </p:cNvPicPr>
          <p:nvPr/>
        </p:nvPicPr>
        <p:blipFill>
          <a:blip r:embed="rId4">
            <a:extLst/>
          </a:blip>
          <a:srcRect l="72891" t="32692" r="16498" b="8575"/>
          <a:stretch>
            <a:fillRect/>
          </a:stretch>
        </p:blipFill>
        <p:spPr>
          <a:xfrm>
            <a:off x="21246243" y="7641851"/>
            <a:ext cx="199945" cy="754891"/>
          </a:xfrm>
          <a:prstGeom prst="rect">
            <a:avLst/>
          </a:prstGeom>
          <a:ln w="12700">
            <a:miter lim="400000"/>
          </a:ln>
        </p:spPr>
      </p:pic>
      <p:pic>
        <p:nvPicPr>
          <p:cNvPr id="401" name="Process_vs._thread.svg.png" descr="Process_vs._thread.svg.png"/>
          <p:cNvPicPr>
            <a:picLocks noChangeAspect="1"/>
          </p:cNvPicPr>
          <p:nvPr/>
        </p:nvPicPr>
        <p:blipFill>
          <a:blip r:embed="rId4">
            <a:extLst/>
          </a:blip>
          <a:srcRect l="72891" t="32692" r="16498" b="8575"/>
          <a:stretch>
            <a:fillRect/>
          </a:stretch>
        </p:blipFill>
        <p:spPr>
          <a:xfrm>
            <a:off x="22319352" y="7638625"/>
            <a:ext cx="199946" cy="754891"/>
          </a:xfrm>
          <a:prstGeom prst="rect">
            <a:avLst/>
          </a:prstGeom>
          <a:ln w="12700">
            <a:miter lim="400000"/>
          </a:ln>
        </p:spPr>
      </p:pic>
      <p:sp>
        <p:nvSpPr>
          <p:cNvPr id="402" name="Circle"/>
          <p:cNvSpPr/>
          <p:nvPr/>
        </p:nvSpPr>
        <p:spPr>
          <a:xfrm>
            <a:off x="16606477" y="6477930"/>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403" name="Process_vs._thread.svg.png" descr="Process_vs._thread.svg.png"/>
          <p:cNvPicPr>
            <a:picLocks noChangeAspect="1"/>
          </p:cNvPicPr>
          <p:nvPr/>
        </p:nvPicPr>
        <p:blipFill>
          <a:blip r:embed="rId4">
            <a:extLst/>
          </a:blip>
          <a:srcRect l="72891" t="32692" r="16498" b="8575"/>
          <a:stretch>
            <a:fillRect/>
          </a:stretch>
        </p:blipFill>
        <p:spPr>
          <a:xfrm>
            <a:off x="16989290" y="6579782"/>
            <a:ext cx="199945" cy="754891"/>
          </a:xfrm>
          <a:prstGeom prst="rect">
            <a:avLst/>
          </a:prstGeom>
          <a:ln w="12700">
            <a:miter lim="400000"/>
          </a:ln>
        </p:spPr>
      </p:pic>
      <p:pic>
        <p:nvPicPr>
          <p:cNvPr id="404" name="Process_vs._thread.svg.png" descr="Process_vs._thread.svg.png"/>
          <p:cNvPicPr>
            <a:picLocks noChangeAspect="1"/>
          </p:cNvPicPr>
          <p:nvPr/>
        </p:nvPicPr>
        <p:blipFill>
          <a:blip r:embed="rId4">
            <a:extLst/>
          </a:blip>
          <a:srcRect l="72891" t="32692" r="16498" b="8575"/>
          <a:stretch>
            <a:fillRect/>
          </a:stretch>
        </p:blipFill>
        <p:spPr>
          <a:xfrm>
            <a:off x="18058495" y="6579782"/>
            <a:ext cx="199945" cy="754891"/>
          </a:xfrm>
          <a:prstGeom prst="rect">
            <a:avLst/>
          </a:prstGeom>
          <a:ln w="12700">
            <a:miter lim="400000"/>
          </a:ln>
        </p:spPr>
      </p:pic>
      <p:pic>
        <p:nvPicPr>
          <p:cNvPr id="405" name="Process_vs._thread.svg.png" descr="Process_vs._thread.svg.png"/>
          <p:cNvPicPr>
            <a:picLocks noChangeAspect="1"/>
          </p:cNvPicPr>
          <p:nvPr/>
        </p:nvPicPr>
        <p:blipFill>
          <a:blip r:embed="rId4">
            <a:extLst/>
          </a:blip>
          <a:srcRect l="72891" t="32692" r="16498" b="8575"/>
          <a:stretch>
            <a:fillRect/>
          </a:stretch>
        </p:blipFill>
        <p:spPr>
          <a:xfrm>
            <a:off x="16985385" y="7641851"/>
            <a:ext cx="199945" cy="754891"/>
          </a:xfrm>
          <a:prstGeom prst="rect">
            <a:avLst/>
          </a:prstGeom>
          <a:ln w="12700">
            <a:miter lim="400000"/>
          </a:ln>
        </p:spPr>
      </p:pic>
      <p:pic>
        <p:nvPicPr>
          <p:cNvPr id="406" name="Process_vs._thread.svg.png" descr="Process_vs._thread.svg.png"/>
          <p:cNvPicPr>
            <a:picLocks noChangeAspect="1"/>
          </p:cNvPicPr>
          <p:nvPr/>
        </p:nvPicPr>
        <p:blipFill>
          <a:blip r:embed="rId4">
            <a:extLst/>
          </a:blip>
          <a:srcRect l="72891" t="32692" r="16498" b="8575"/>
          <a:stretch>
            <a:fillRect/>
          </a:stretch>
        </p:blipFill>
        <p:spPr>
          <a:xfrm>
            <a:off x="18058495" y="7638625"/>
            <a:ext cx="199945" cy="754891"/>
          </a:xfrm>
          <a:prstGeom prst="rect">
            <a:avLst/>
          </a:prstGeom>
          <a:ln w="12700">
            <a:miter lim="400000"/>
          </a:ln>
        </p:spPr>
      </p:pic>
      <p:sp>
        <p:nvSpPr>
          <p:cNvPr id="407" name="Circle"/>
          <p:cNvSpPr/>
          <p:nvPr/>
        </p:nvSpPr>
        <p:spPr>
          <a:xfrm>
            <a:off x="12333307" y="6483311"/>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408" name="Process_vs._thread.svg.png" descr="Process_vs._thread.svg.png"/>
          <p:cNvPicPr>
            <a:picLocks noChangeAspect="1"/>
          </p:cNvPicPr>
          <p:nvPr/>
        </p:nvPicPr>
        <p:blipFill>
          <a:blip r:embed="rId4">
            <a:extLst/>
          </a:blip>
          <a:srcRect l="72891" t="32692" r="16498" b="8575"/>
          <a:stretch>
            <a:fillRect/>
          </a:stretch>
        </p:blipFill>
        <p:spPr>
          <a:xfrm>
            <a:off x="12716119" y="6585163"/>
            <a:ext cx="199945" cy="754891"/>
          </a:xfrm>
          <a:prstGeom prst="rect">
            <a:avLst/>
          </a:prstGeom>
          <a:ln w="12700">
            <a:miter lim="400000"/>
          </a:ln>
        </p:spPr>
      </p:pic>
      <p:pic>
        <p:nvPicPr>
          <p:cNvPr id="409" name="Process_vs._thread.svg.png" descr="Process_vs._thread.svg.png"/>
          <p:cNvPicPr>
            <a:picLocks noChangeAspect="1"/>
          </p:cNvPicPr>
          <p:nvPr/>
        </p:nvPicPr>
        <p:blipFill>
          <a:blip r:embed="rId4">
            <a:extLst/>
          </a:blip>
          <a:srcRect l="72891" t="32692" r="16498" b="8575"/>
          <a:stretch>
            <a:fillRect/>
          </a:stretch>
        </p:blipFill>
        <p:spPr>
          <a:xfrm>
            <a:off x="13785325" y="6585163"/>
            <a:ext cx="199945" cy="754891"/>
          </a:xfrm>
          <a:prstGeom prst="rect">
            <a:avLst/>
          </a:prstGeom>
          <a:ln w="12700">
            <a:miter lim="400000"/>
          </a:ln>
        </p:spPr>
      </p:pic>
      <p:pic>
        <p:nvPicPr>
          <p:cNvPr id="410" name="Process_vs._thread.svg.png" descr="Process_vs._thread.svg.png"/>
          <p:cNvPicPr>
            <a:picLocks noChangeAspect="1"/>
          </p:cNvPicPr>
          <p:nvPr/>
        </p:nvPicPr>
        <p:blipFill>
          <a:blip r:embed="rId4">
            <a:extLst/>
          </a:blip>
          <a:srcRect l="72891" t="32692" r="16498" b="8575"/>
          <a:stretch>
            <a:fillRect/>
          </a:stretch>
        </p:blipFill>
        <p:spPr>
          <a:xfrm>
            <a:off x="12712215" y="7647232"/>
            <a:ext cx="199945" cy="754891"/>
          </a:xfrm>
          <a:prstGeom prst="rect">
            <a:avLst/>
          </a:prstGeom>
          <a:ln w="12700">
            <a:miter lim="400000"/>
          </a:ln>
        </p:spPr>
      </p:pic>
      <p:pic>
        <p:nvPicPr>
          <p:cNvPr id="411" name="Process_vs._thread.svg.png" descr="Process_vs._thread.svg.png"/>
          <p:cNvPicPr>
            <a:picLocks noChangeAspect="1"/>
          </p:cNvPicPr>
          <p:nvPr/>
        </p:nvPicPr>
        <p:blipFill>
          <a:blip r:embed="rId4">
            <a:extLst/>
          </a:blip>
          <a:srcRect l="72891" t="32692" r="16498" b="8575"/>
          <a:stretch>
            <a:fillRect/>
          </a:stretch>
        </p:blipFill>
        <p:spPr>
          <a:xfrm>
            <a:off x="13785325" y="7644005"/>
            <a:ext cx="199945" cy="754891"/>
          </a:xfrm>
          <a:prstGeom prst="rect">
            <a:avLst/>
          </a:prstGeom>
          <a:ln w="12700">
            <a:miter lim="400000"/>
          </a:ln>
        </p:spPr>
      </p:pic>
      <p:sp>
        <p:nvSpPr>
          <p:cNvPr id="412" name="Circle"/>
          <p:cNvSpPr/>
          <p:nvPr/>
        </p:nvSpPr>
        <p:spPr>
          <a:xfrm>
            <a:off x="12331684" y="9863365"/>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413" name="Process_vs._thread.svg.png" descr="Process_vs._thread.svg.png"/>
          <p:cNvPicPr>
            <a:picLocks noChangeAspect="1"/>
          </p:cNvPicPr>
          <p:nvPr/>
        </p:nvPicPr>
        <p:blipFill>
          <a:blip r:embed="rId4">
            <a:extLst/>
          </a:blip>
          <a:srcRect l="72891" t="32692" r="16498" b="8575"/>
          <a:stretch>
            <a:fillRect/>
          </a:stretch>
        </p:blipFill>
        <p:spPr>
          <a:xfrm>
            <a:off x="12714496" y="9965218"/>
            <a:ext cx="199945" cy="754890"/>
          </a:xfrm>
          <a:prstGeom prst="rect">
            <a:avLst/>
          </a:prstGeom>
          <a:ln w="12700">
            <a:miter lim="400000"/>
          </a:ln>
        </p:spPr>
      </p:pic>
      <p:pic>
        <p:nvPicPr>
          <p:cNvPr id="414" name="Process_vs._thread.svg.png" descr="Process_vs._thread.svg.png"/>
          <p:cNvPicPr>
            <a:picLocks noChangeAspect="1"/>
          </p:cNvPicPr>
          <p:nvPr/>
        </p:nvPicPr>
        <p:blipFill>
          <a:blip r:embed="rId4">
            <a:extLst/>
          </a:blip>
          <a:srcRect l="72891" t="32692" r="16498" b="8575"/>
          <a:stretch>
            <a:fillRect/>
          </a:stretch>
        </p:blipFill>
        <p:spPr>
          <a:xfrm>
            <a:off x="13783701" y="9965218"/>
            <a:ext cx="199946" cy="754890"/>
          </a:xfrm>
          <a:prstGeom prst="rect">
            <a:avLst/>
          </a:prstGeom>
          <a:ln w="12700">
            <a:miter lim="400000"/>
          </a:ln>
        </p:spPr>
      </p:pic>
      <p:pic>
        <p:nvPicPr>
          <p:cNvPr id="415" name="Process_vs._thread.svg.png" descr="Process_vs._thread.svg.png"/>
          <p:cNvPicPr>
            <a:picLocks noChangeAspect="1"/>
          </p:cNvPicPr>
          <p:nvPr/>
        </p:nvPicPr>
        <p:blipFill>
          <a:blip r:embed="rId4">
            <a:extLst/>
          </a:blip>
          <a:srcRect l="72891" t="32692" r="16498" b="8575"/>
          <a:stretch>
            <a:fillRect/>
          </a:stretch>
        </p:blipFill>
        <p:spPr>
          <a:xfrm>
            <a:off x="12710592" y="11027286"/>
            <a:ext cx="199945" cy="754891"/>
          </a:xfrm>
          <a:prstGeom prst="rect">
            <a:avLst/>
          </a:prstGeom>
          <a:ln w="12700">
            <a:miter lim="400000"/>
          </a:ln>
        </p:spPr>
      </p:pic>
      <p:pic>
        <p:nvPicPr>
          <p:cNvPr id="416" name="Process_vs._thread.svg.png" descr="Process_vs._thread.svg.png"/>
          <p:cNvPicPr>
            <a:picLocks noChangeAspect="1"/>
          </p:cNvPicPr>
          <p:nvPr/>
        </p:nvPicPr>
        <p:blipFill>
          <a:blip r:embed="rId4">
            <a:extLst/>
          </a:blip>
          <a:srcRect l="72891" t="32692" r="16498" b="8575"/>
          <a:stretch>
            <a:fillRect/>
          </a:stretch>
        </p:blipFill>
        <p:spPr>
          <a:xfrm>
            <a:off x="13783701" y="11024060"/>
            <a:ext cx="199946" cy="754891"/>
          </a:xfrm>
          <a:prstGeom prst="rect">
            <a:avLst/>
          </a:prstGeom>
          <a:ln w="12700">
            <a:miter lim="400000"/>
          </a:ln>
        </p:spPr>
      </p:pic>
      <p:sp>
        <p:nvSpPr>
          <p:cNvPr id="417" name="Circle"/>
          <p:cNvSpPr/>
          <p:nvPr/>
        </p:nvSpPr>
        <p:spPr>
          <a:xfrm>
            <a:off x="16592914" y="9873314"/>
            <a:ext cx="2026188"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418" name="Process_vs._thread.svg.png" descr="Process_vs._thread.svg.png"/>
          <p:cNvPicPr>
            <a:picLocks noChangeAspect="1"/>
          </p:cNvPicPr>
          <p:nvPr/>
        </p:nvPicPr>
        <p:blipFill>
          <a:blip r:embed="rId4">
            <a:extLst/>
          </a:blip>
          <a:srcRect l="72891" t="32692" r="16498" b="8575"/>
          <a:stretch>
            <a:fillRect/>
          </a:stretch>
        </p:blipFill>
        <p:spPr>
          <a:xfrm>
            <a:off x="16975725" y="9975167"/>
            <a:ext cx="199945" cy="754890"/>
          </a:xfrm>
          <a:prstGeom prst="rect">
            <a:avLst/>
          </a:prstGeom>
          <a:ln w="12700">
            <a:miter lim="400000"/>
          </a:ln>
        </p:spPr>
      </p:pic>
      <p:pic>
        <p:nvPicPr>
          <p:cNvPr id="419" name="Process_vs._thread.svg.png" descr="Process_vs._thread.svg.png"/>
          <p:cNvPicPr>
            <a:picLocks noChangeAspect="1"/>
          </p:cNvPicPr>
          <p:nvPr/>
        </p:nvPicPr>
        <p:blipFill>
          <a:blip r:embed="rId4">
            <a:extLst/>
          </a:blip>
          <a:srcRect l="72891" t="32692" r="16498" b="8575"/>
          <a:stretch>
            <a:fillRect/>
          </a:stretch>
        </p:blipFill>
        <p:spPr>
          <a:xfrm>
            <a:off x="18044931" y="9975167"/>
            <a:ext cx="199945" cy="754890"/>
          </a:xfrm>
          <a:prstGeom prst="rect">
            <a:avLst/>
          </a:prstGeom>
          <a:ln w="12700">
            <a:miter lim="400000"/>
          </a:ln>
        </p:spPr>
      </p:pic>
      <p:pic>
        <p:nvPicPr>
          <p:cNvPr id="420" name="Process_vs._thread.svg.png" descr="Process_vs._thread.svg.png"/>
          <p:cNvPicPr>
            <a:picLocks noChangeAspect="1"/>
          </p:cNvPicPr>
          <p:nvPr/>
        </p:nvPicPr>
        <p:blipFill>
          <a:blip r:embed="rId4">
            <a:extLst/>
          </a:blip>
          <a:srcRect l="72891" t="32692" r="16498" b="8575"/>
          <a:stretch>
            <a:fillRect/>
          </a:stretch>
        </p:blipFill>
        <p:spPr>
          <a:xfrm>
            <a:off x="16971822" y="11037235"/>
            <a:ext cx="199945" cy="754891"/>
          </a:xfrm>
          <a:prstGeom prst="rect">
            <a:avLst/>
          </a:prstGeom>
          <a:ln w="12700">
            <a:miter lim="400000"/>
          </a:ln>
        </p:spPr>
      </p:pic>
      <p:pic>
        <p:nvPicPr>
          <p:cNvPr id="421" name="Process_vs._thread.svg.png" descr="Process_vs._thread.svg.png"/>
          <p:cNvPicPr>
            <a:picLocks noChangeAspect="1"/>
          </p:cNvPicPr>
          <p:nvPr/>
        </p:nvPicPr>
        <p:blipFill>
          <a:blip r:embed="rId4">
            <a:extLst/>
          </a:blip>
          <a:srcRect l="72891" t="32692" r="16498" b="8575"/>
          <a:stretch>
            <a:fillRect/>
          </a:stretch>
        </p:blipFill>
        <p:spPr>
          <a:xfrm>
            <a:off x="18044931" y="11034009"/>
            <a:ext cx="199945" cy="754891"/>
          </a:xfrm>
          <a:prstGeom prst="rect">
            <a:avLst/>
          </a:prstGeom>
          <a:ln w="12700">
            <a:miter lim="400000"/>
          </a:ln>
        </p:spPr>
      </p:pic>
      <p:sp>
        <p:nvSpPr>
          <p:cNvPr id="422" name="Circle"/>
          <p:cNvSpPr/>
          <p:nvPr/>
        </p:nvSpPr>
        <p:spPr>
          <a:xfrm>
            <a:off x="20882223" y="9863365"/>
            <a:ext cx="2026187" cy="2026905"/>
          </a:xfrm>
          <a:prstGeom prst="ellipse">
            <a:avLst/>
          </a:prstGeom>
          <a:solidFill>
            <a:schemeClr val="accent1">
              <a:alpha val="50000"/>
            </a:schemeClr>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pic>
        <p:nvPicPr>
          <p:cNvPr id="423" name="Process_vs._thread.svg.png" descr="Process_vs._thread.svg.png"/>
          <p:cNvPicPr>
            <a:picLocks noChangeAspect="1"/>
          </p:cNvPicPr>
          <p:nvPr/>
        </p:nvPicPr>
        <p:blipFill>
          <a:blip r:embed="rId4">
            <a:extLst/>
          </a:blip>
          <a:srcRect l="72891" t="32692" r="16498" b="8575"/>
          <a:stretch>
            <a:fillRect/>
          </a:stretch>
        </p:blipFill>
        <p:spPr>
          <a:xfrm>
            <a:off x="21265035" y="9965218"/>
            <a:ext cx="199946" cy="754890"/>
          </a:xfrm>
          <a:prstGeom prst="rect">
            <a:avLst/>
          </a:prstGeom>
          <a:ln w="12700">
            <a:miter lim="400000"/>
          </a:ln>
        </p:spPr>
      </p:pic>
      <p:pic>
        <p:nvPicPr>
          <p:cNvPr id="424" name="Process_vs._thread.svg.png" descr="Process_vs._thread.svg.png"/>
          <p:cNvPicPr>
            <a:picLocks noChangeAspect="1"/>
          </p:cNvPicPr>
          <p:nvPr/>
        </p:nvPicPr>
        <p:blipFill>
          <a:blip r:embed="rId4">
            <a:extLst/>
          </a:blip>
          <a:srcRect l="72891" t="32692" r="16498" b="8575"/>
          <a:stretch>
            <a:fillRect/>
          </a:stretch>
        </p:blipFill>
        <p:spPr>
          <a:xfrm>
            <a:off x="22334240" y="9965218"/>
            <a:ext cx="199945" cy="754890"/>
          </a:xfrm>
          <a:prstGeom prst="rect">
            <a:avLst/>
          </a:prstGeom>
          <a:ln w="12700">
            <a:miter lim="400000"/>
          </a:ln>
        </p:spPr>
      </p:pic>
      <p:pic>
        <p:nvPicPr>
          <p:cNvPr id="425" name="Process_vs._thread.svg.png" descr="Process_vs._thread.svg.png"/>
          <p:cNvPicPr>
            <a:picLocks noChangeAspect="1"/>
          </p:cNvPicPr>
          <p:nvPr/>
        </p:nvPicPr>
        <p:blipFill>
          <a:blip r:embed="rId4">
            <a:extLst/>
          </a:blip>
          <a:srcRect l="72891" t="32692" r="16498" b="8575"/>
          <a:stretch>
            <a:fillRect/>
          </a:stretch>
        </p:blipFill>
        <p:spPr>
          <a:xfrm>
            <a:off x="21261130" y="11027286"/>
            <a:ext cx="199945" cy="754891"/>
          </a:xfrm>
          <a:prstGeom prst="rect">
            <a:avLst/>
          </a:prstGeom>
          <a:ln w="12700">
            <a:miter lim="400000"/>
          </a:ln>
        </p:spPr>
      </p:pic>
      <p:pic>
        <p:nvPicPr>
          <p:cNvPr id="426" name="Process_vs._thread.svg.png" descr="Process_vs._thread.svg.png"/>
          <p:cNvPicPr>
            <a:picLocks noChangeAspect="1"/>
          </p:cNvPicPr>
          <p:nvPr/>
        </p:nvPicPr>
        <p:blipFill>
          <a:blip r:embed="rId4">
            <a:extLst/>
          </a:blip>
          <a:srcRect l="72891" t="32692" r="16498" b="8575"/>
          <a:stretch>
            <a:fillRect/>
          </a:stretch>
        </p:blipFill>
        <p:spPr>
          <a:xfrm>
            <a:off x="22334240" y="11024060"/>
            <a:ext cx="199945" cy="754891"/>
          </a:xfrm>
          <a:prstGeom prst="rect">
            <a:avLst/>
          </a:prstGeom>
          <a:ln w="12700">
            <a:miter lim="400000"/>
          </a:ln>
        </p:spPr>
      </p:pic>
      <p:sp>
        <p:nvSpPr>
          <p:cNvPr id="427" name="Core"/>
          <p:cNvSpPr txBox="1"/>
          <p:nvPr/>
        </p:nvSpPr>
        <p:spPr>
          <a:xfrm>
            <a:off x="19084954" y="1084109"/>
            <a:ext cx="1765432"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Core</a:t>
            </a:r>
          </a:p>
        </p:txBody>
      </p:sp>
      <p:sp>
        <p:nvSpPr>
          <p:cNvPr id="428" name="Square"/>
          <p:cNvSpPr/>
          <p:nvPr/>
        </p:nvSpPr>
        <p:spPr>
          <a:xfrm>
            <a:off x="18427470" y="1084109"/>
            <a:ext cx="593809" cy="593809"/>
          </a:xfrm>
          <a:prstGeom prst="rect">
            <a:avLst/>
          </a:prstGeom>
          <a:solidFill>
            <a:schemeClr val="accent4"/>
          </a:solidFill>
          <a:ln w="12700">
            <a:miter lim="400000"/>
          </a:ln>
        </p:spPr>
        <p:txBody>
          <a:bodyPr lIns="50800" tIns="50800" rIns="50800" bIns="50800" anchor="ctr"/>
          <a:lstStyle/>
          <a:p>
            <a:pPr algn="ctr">
              <a:defRPr sz="2600">
                <a:solidFill>
                  <a:srgbClr val="222222"/>
                </a:solidFill>
              </a:defRPr>
            </a:pPr>
          </a:p>
        </p:txBody>
      </p:sp>
      <p:sp>
        <p:nvSpPr>
          <p:cNvPr id="429" name="Process"/>
          <p:cNvSpPr txBox="1"/>
          <p:nvPr/>
        </p:nvSpPr>
        <p:spPr>
          <a:xfrm>
            <a:off x="21330772" y="1071409"/>
            <a:ext cx="1765432" cy="5938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200">
                <a:solidFill>
                  <a:srgbClr val="000000"/>
                </a:solidFill>
              </a:defRPr>
            </a:lvl1pPr>
          </a:lstStyle>
          <a:p>
            <a:pPr/>
            <a:r>
              <a:t>Process</a:t>
            </a:r>
          </a:p>
        </p:txBody>
      </p:sp>
      <p:sp>
        <p:nvSpPr>
          <p:cNvPr id="430" name="Circle"/>
          <p:cNvSpPr/>
          <p:nvPr/>
        </p:nvSpPr>
        <p:spPr>
          <a:xfrm>
            <a:off x="20679232" y="1069863"/>
            <a:ext cx="596901" cy="596901"/>
          </a:xfrm>
          <a:prstGeom prst="ellipse">
            <a:avLst/>
          </a:prstGeom>
          <a:solidFill>
            <a:schemeClr val="accent1"/>
          </a:solidFill>
          <a:ln w="12700">
            <a:miter lim="400000"/>
          </a:ln>
        </p:spPr>
        <p:txBody>
          <a:bodyPr lIns="118219" tIns="118219" rIns="118219" bIns="118219" anchor="ctr"/>
          <a:lstStyle/>
          <a:p>
            <a:pPr algn="ctr" defTabSz="2563481">
              <a:lnSpc>
                <a:spcPct val="80000"/>
              </a:lnSpc>
              <a:spcBef>
                <a:spcPts val="0"/>
              </a:spcBef>
              <a:defRPr cap="all" sz="12200">
                <a:solidFill>
                  <a:srgbClr val="FFFFFF"/>
                </a:solidFill>
                <a:latin typeface="+mn-lt"/>
                <a:ea typeface="+mn-ea"/>
                <a:cs typeface="+mn-cs"/>
                <a:sym typeface="DIN Condensed"/>
              </a:defRPr>
            </a:pPr>
          </a:p>
        </p:txBody>
      </p:sp>
      <p:sp>
        <p:nvSpPr>
          <p:cNvPr id="435" name="Connection Line"/>
          <p:cNvSpPr/>
          <p:nvPr/>
        </p:nvSpPr>
        <p:spPr>
          <a:xfrm>
            <a:off x="12271247" y="3581295"/>
            <a:ext cx="531384" cy="3364186"/>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6200" y="21600"/>
                </a:moveTo>
                <a:cubicBezTo>
                  <a:pt x="-5310" y="14408"/>
                  <a:pt x="-5400" y="7208"/>
                  <a:pt x="15930" y="0"/>
                </a:cubicBezTo>
              </a:path>
            </a:pathLst>
          </a:custGeom>
          <a:ln w="50800">
            <a:solidFill>
              <a:schemeClr val="accent6">
                <a:hueOff val="146492"/>
                <a:satOff val="27796"/>
                <a:lumOff val="22179"/>
              </a:schemeClr>
            </a:solidFill>
            <a:miter lim="400000"/>
            <a:headEnd type="arrow"/>
            <a:tailEnd type="arrow"/>
          </a:ln>
        </p:spPr>
        <p:txBody>
          <a:bodyPr/>
          <a:lstStyle/>
          <a:p>
            <a:pPr/>
          </a:p>
        </p:txBody>
      </p:sp>
      <p:sp>
        <p:nvSpPr>
          <p:cNvPr id="436" name="Connection Line"/>
          <p:cNvSpPr/>
          <p:nvPr/>
        </p:nvSpPr>
        <p:spPr>
          <a:xfrm>
            <a:off x="12267342" y="4643364"/>
            <a:ext cx="531384" cy="3364186"/>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6200" y="21600"/>
                </a:moveTo>
                <a:cubicBezTo>
                  <a:pt x="-5310" y="14408"/>
                  <a:pt x="-5400" y="7208"/>
                  <a:pt x="15930" y="0"/>
                </a:cubicBezTo>
              </a:path>
            </a:pathLst>
          </a:custGeom>
          <a:ln w="50800">
            <a:solidFill>
              <a:schemeClr val="accent6">
                <a:hueOff val="146492"/>
                <a:satOff val="27796"/>
                <a:lumOff val="22179"/>
              </a:schemeClr>
            </a:solidFill>
            <a:miter lim="400000"/>
            <a:headEnd type="arrow"/>
            <a:tailEnd type="arrow"/>
          </a:ln>
        </p:spPr>
        <p:txBody>
          <a:bodyPr/>
          <a:lstStyle/>
          <a:p>
            <a:pPr/>
          </a:p>
        </p:txBody>
      </p:sp>
      <p:sp>
        <p:nvSpPr>
          <p:cNvPr id="437" name="Connection Line"/>
          <p:cNvSpPr/>
          <p:nvPr/>
        </p:nvSpPr>
        <p:spPr>
          <a:xfrm>
            <a:off x="13889855" y="4636199"/>
            <a:ext cx="550038" cy="3365206"/>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95" y="21600"/>
                </a:moveTo>
                <a:cubicBezTo>
                  <a:pt x="21600" y="13320"/>
                  <a:pt x="21568" y="6120"/>
                  <a:pt x="0" y="0"/>
                </a:cubicBezTo>
              </a:path>
            </a:pathLst>
          </a:custGeom>
          <a:ln w="50800">
            <a:solidFill>
              <a:schemeClr val="accent6">
                <a:hueOff val="146492"/>
                <a:satOff val="27796"/>
                <a:lumOff val="22179"/>
              </a:schemeClr>
            </a:solidFill>
            <a:miter lim="400000"/>
            <a:headEnd type="stealth"/>
            <a:tailEnd type="arrow"/>
          </a:ln>
        </p:spPr>
        <p:txBody>
          <a:bodyPr/>
          <a:lstStyle/>
          <a:p>
            <a:pPr/>
          </a:p>
        </p:txBody>
      </p:sp>
      <p:sp>
        <p:nvSpPr>
          <p:cNvPr id="438" name="Connection Line"/>
          <p:cNvSpPr/>
          <p:nvPr/>
        </p:nvSpPr>
        <p:spPr>
          <a:xfrm>
            <a:off x="13887533" y="3578178"/>
            <a:ext cx="517386" cy="3364243"/>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207" y="21600"/>
                </a:moveTo>
                <a:cubicBezTo>
                  <a:pt x="21600" y="14458"/>
                  <a:pt x="21531" y="7258"/>
                  <a:pt x="0" y="0"/>
                </a:cubicBezTo>
              </a:path>
            </a:pathLst>
          </a:custGeom>
          <a:ln w="50800">
            <a:solidFill>
              <a:schemeClr val="accent6">
                <a:hueOff val="146492"/>
                <a:satOff val="27796"/>
                <a:lumOff val="22179"/>
              </a:schemeClr>
            </a:solidFill>
            <a:miter lim="400000"/>
            <a:headEnd type="stealth"/>
            <a:tailEnd type="arrow"/>
          </a:ln>
        </p:spPr>
        <p:txBody>
          <a:bodyPr/>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The Problem with Today’s MPI IMplementations"/>
          <p:cNvSpPr txBox="1"/>
          <p:nvPr/>
        </p:nvSpPr>
        <p:spPr>
          <a:xfrm>
            <a:off x="470613" y="2197101"/>
            <a:ext cx="9624325" cy="46736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nSpc>
                <a:spcPct val="80000"/>
              </a:lnSpc>
              <a:spcBef>
                <a:spcPts val="0"/>
              </a:spcBef>
              <a:defRPr cap="all" sz="12000">
                <a:solidFill>
                  <a:srgbClr val="FFFFFF"/>
                </a:solidFill>
                <a:latin typeface="+mn-lt"/>
                <a:ea typeface="+mn-ea"/>
                <a:cs typeface="+mn-cs"/>
                <a:sym typeface="DIN Condensed"/>
              </a:defRPr>
            </a:lvl1pPr>
          </a:lstStyle>
          <a:p>
            <a:pPr/>
            <a:r>
              <a:t>The Problem with Today’s MPI IMplementations</a:t>
            </a:r>
          </a:p>
        </p:txBody>
      </p:sp>
      <p:sp>
        <p:nvSpPr>
          <p:cNvPr id="443" name="The communication performance of MPI+threads is 9x worse than MPI everywhere…"/>
          <p:cNvSpPr txBox="1"/>
          <p:nvPr>
            <p:ph type="body" sz="quarter" idx="4294967295"/>
          </p:nvPr>
        </p:nvSpPr>
        <p:spPr>
          <a:xfrm>
            <a:off x="354379" y="7002160"/>
            <a:ext cx="9624325" cy="6657424"/>
          </a:xfrm>
          <a:prstGeom prst="rect">
            <a:avLst/>
          </a:prstGeom>
        </p:spPr>
        <p:txBody>
          <a:bodyPr/>
          <a:lstStyle/>
          <a:p>
            <a:pPr>
              <a:buClr>
                <a:schemeClr val="accent4"/>
              </a:buClr>
              <a:buChar char="▸"/>
              <a:defRPr sz="4000">
                <a:solidFill>
                  <a:srgbClr val="FFFFFF"/>
                </a:solidFill>
              </a:defRPr>
            </a:pPr>
            <a:r>
              <a:t>The communication performance of MPI+threads is 9x worse than MPI everywhere</a:t>
            </a:r>
          </a:p>
          <a:p>
            <a:pPr lvl="1">
              <a:buClr>
                <a:schemeClr val="accent4"/>
              </a:buClr>
              <a:buChar char="▸"/>
              <a:defRPr sz="4000">
                <a:solidFill>
                  <a:srgbClr val="FFFFFF"/>
                </a:solidFill>
              </a:defRPr>
            </a:pPr>
            <a:r>
              <a:rPr i="1">
                <a:latin typeface="Avenir Next"/>
                <a:ea typeface="Avenir Next"/>
                <a:cs typeface="Avenir Next"/>
                <a:sym typeface="Avenir Next"/>
              </a:rPr>
              <a:t>Why</a:t>
            </a:r>
            <a:r>
              <a:t>: the MPI library uses only 1 endpoint per process</a:t>
            </a:r>
          </a:p>
          <a:p>
            <a:pPr>
              <a:buClr>
                <a:schemeClr val="accent4"/>
              </a:buClr>
              <a:buChar char="▸"/>
              <a:defRPr sz="4000">
                <a:solidFill>
                  <a:srgbClr val="FFFFFF"/>
                </a:solidFill>
              </a:defRPr>
            </a:pPr>
            <a:r>
              <a:rPr i="1">
                <a:latin typeface="Avenir Next"/>
                <a:ea typeface="Avenir Next"/>
                <a:cs typeface="Avenir Next"/>
                <a:sym typeface="Avenir Next"/>
              </a:rPr>
              <a:t>Naive solution</a:t>
            </a:r>
            <a:r>
              <a:t>: emulate endpoint configuration of MPI everywhere</a:t>
            </a:r>
          </a:p>
        </p:txBody>
      </p:sp>
      <p:pic>
        <p:nvPicPr>
          <p:cNvPr id="444" name="present_tput_vs_wastage.pdf" descr="present_tput_vs_wastage.pdf"/>
          <p:cNvPicPr>
            <a:picLocks noChangeAspect="1"/>
          </p:cNvPicPr>
          <p:nvPr/>
        </p:nvPicPr>
        <p:blipFill>
          <a:blip r:embed="rId3">
            <a:extLst/>
          </a:blip>
          <a:srcRect l="0" t="0" r="50117" b="0"/>
          <a:stretch>
            <a:fillRect/>
          </a:stretch>
        </p:blipFill>
        <p:spPr>
          <a:xfrm>
            <a:off x="11214932" y="767204"/>
            <a:ext cx="6018363" cy="6032501"/>
          </a:xfrm>
          <a:prstGeom prst="rect">
            <a:avLst/>
          </a:prstGeom>
          <a:ln w="12700">
            <a:miter lim="400000"/>
          </a:ln>
        </p:spPr>
      </p:pic>
      <p:sp>
        <p:nvSpPr>
          <p:cNvPr id="445" name="2-byte"/>
          <p:cNvSpPr txBox="1"/>
          <p:nvPr/>
        </p:nvSpPr>
        <p:spPr>
          <a:xfrm>
            <a:off x="10929436" y="703704"/>
            <a:ext cx="1241198" cy="70480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000000"/>
                </a:solidFill>
              </a:defRPr>
            </a:lvl1pPr>
          </a:lstStyle>
          <a:p>
            <a:pPr/>
            <a:r>
              <a:t>2-byte</a:t>
            </a:r>
          </a:p>
        </p:txBody>
      </p:sp>
      <p:pic>
        <p:nvPicPr>
          <p:cNvPr id="446" name="present_tput_vs_wastage.pdf" descr="present_tput_vs_wastage.pdf"/>
          <p:cNvPicPr>
            <a:picLocks noChangeAspect="1"/>
          </p:cNvPicPr>
          <p:nvPr/>
        </p:nvPicPr>
        <p:blipFill>
          <a:blip r:embed="rId3">
            <a:extLst/>
          </a:blip>
          <a:srcRect l="0" t="87036" r="0" b="0"/>
          <a:stretch>
            <a:fillRect/>
          </a:stretch>
        </p:blipFill>
        <p:spPr>
          <a:xfrm>
            <a:off x="11214932" y="6017690"/>
            <a:ext cx="12065001" cy="782015"/>
          </a:xfrm>
          <a:prstGeom prst="rect">
            <a:avLst/>
          </a:prstGeom>
          <a:ln w="12700">
            <a:miter lim="400000"/>
          </a:ln>
        </p:spPr>
      </p:pic>
      <p:pic>
        <p:nvPicPr>
          <p:cNvPr id="447" name="sota_endpoints_with_locks.pdf" descr="sota_endpoints_with_locks.pdf"/>
          <p:cNvPicPr>
            <a:picLocks noChangeAspect="1"/>
          </p:cNvPicPr>
          <p:nvPr/>
        </p:nvPicPr>
        <p:blipFill>
          <a:blip r:embed="rId4">
            <a:extLst/>
          </a:blip>
          <a:stretch>
            <a:fillRect/>
          </a:stretch>
        </p:blipFill>
        <p:spPr>
          <a:xfrm>
            <a:off x="11929137" y="7724098"/>
            <a:ext cx="10636592" cy="444904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The Problem with Today’s MPI IMplementations"/>
          <p:cNvSpPr txBox="1"/>
          <p:nvPr/>
        </p:nvSpPr>
        <p:spPr>
          <a:xfrm>
            <a:off x="470613" y="2197101"/>
            <a:ext cx="9624325" cy="467360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spAutoFit/>
          </a:bodyPr>
          <a:lstStyle>
            <a:lvl1pPr>
              <a:lnSpc>
                <a:spcPct val="80000"/>
              </a:lnSpc>
              <a:spcBef>
                <a:spcPts val="0"/>
              </a:spcBef>
              <a:defRPr cap="all" sz="12000">
                <a:solidFill>
                  <a:srgbClr val="FFFFFF"/>
                </a:solidFill>
                <a:latin typeface="+mn-lt"/>
                <a:ea typeface="+mn-ea"/>
                <a:cs typeface="+mn-cs"/>
                <a:sym typeface="DIN Condensed"/>
              </a:defRPr>
            </a:lvl1pPr>
          </a:lstStyle>
          <a:p>
            <a:pPr/>
            <a:r>
              <a:t>The Problem with Today’s MPI IMplementations</a:t>
            </a:r>
          </a:p>
        </p:txBody>
      </p:sp>
      <p:sp>
        <p:nvSpPr>
          <p:cNvPr id="452" name="MPI+threads performs up to 9x worse than MPI everywhere…"/>
          <p:cNvSpPr txBox="1"/>
          <p:nvPr>
            <p:ph type="body" sz="quarter" idx="4294967295"/>
          </p:nvPr>
        </p:nvSpPr>
        <p:spPr>
          <a:xfrm>
            <a:off x="354379" y="7002160"/>
            <a:ext cx="9624325" cy="6657424"/>
          </a:xfrm>
          <a:prstGeom prst="rect">
            <a:avLst/>
          </a:prstGeom>
        </p:spPr>
        <p:txBody>
          <a:bodyPr/>
          <a:lstStyle/>
          <a:p>
            <a:pPr>
              <a:buClr>
                <a:schemeClr val="accent4"/>
              </a:buClr>
              <a:buChar char="▸"/>
              <a:defRPr sz="4000">
                <a:solidFill>
                  <a:srgbClr val="FFFFFF"/>
                </a:solidFill>
              </a:defRPr>
            </a:pPr>
            <a:r>
              <a:t>MPI+threads performs up to 9x worse than MPI everywhere</a:t>
            </a:r>
          </a:p>
          <a:p>
            <a:pPr>
              <a:buClr>
                <a:schemeClr val="accent4"/>
              </a:buClr>
              <a:buChar char="▸"/>
              <a:defRPr sz="4000">
                <a:solidFill>
                  <a:srgbClr val="FFFFFF"/>
                </a:solidFill>
              </a:defRPr>
            </a:pPr>
            <a:r>
              <a:t>MPI everywhere allocates 16x more resources than MPI+Threads and wastes 93.75% of them</a:t>
            </a:r>
          </a:p>
          <a:p>
            <a:pPr lvl="1">
              <a:buClr>
                <a:schemeClr val="accent4"/>
              </a:buClr>
              <a:buChar char="▸"/>
              <a:defRPr sz="4000">
                <a:solidFill>
                  <a:srgbClr val="FFFFFF"/>
                </a:solidFill>
              </a:defRPr>
            </a:pPr>
            <a:r>
              <a:rPr i="1">
                <a:latin typeface="Avenir Next"/>
                <a:ea typeface="Avenir Next"/>
                <a:cs typeface="Avenir Next"/>
                <a:sym typeface="Avenir Next"/>
              </a:rPr>
              <a:t>Why</a:t>
            </a:r>
            <a:r>
              <a:t>: only 1 every 16 hardware resources used</a:t>
            </a:r>
          </a:p>
        </p:txBody>
      </p:sp>
      <p:pic>
        <p:nvPicPr>
          <p:cNvPr id="453" name="present_tput_vs_wastage.pdf" descr="present_tput_vs_wastage.pdf"/>
          <p:cNvPicPr>
            <a:picLocks noChangeAspect="1"/>
          </p:cNvPicPr>
          <p:nvPr/>
        </p:nvPicPr>
        <p:blipFill>
          <a:blip r:embed="rId3">
            <a:extLst/>
          </a:blip>
          <a:stretch>
            <a:fillRect/>
          </a:stretch>
        </p:blipFill>
        <p:spPr>
          <a:xfrm>
            <a:off x="11214100" y="762000"/>
            <a:ext cx="12065000" cy="6032500"/>
          </a:xfrm>
          <a:prstGeom prst="rect">
            <a:avLst/>
          </a:prstGeom>
          <a:ln w="12700">
            <a:miter lim="400000"/>
          </a:ln>
        </p:spPr>
      </p:pic>
      <p:sp>
        <p:nvSpPr>
          <p:cNvPr id="454" name="2-byte"/>
          <p:cNvSpPr txBox="1"/>
          <p:nvPr/>
        </p:nvSpPr>
        <p:spPr>
          <a:xfrm>
            <a:off x="10934700" y="698500"/>
            <a:ext cx="1241198" cy="7048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solidFill>
                  <a:srgbClr val="000000"/>
                </a:solidFill>
              </a:defRPr>
            </a:lvl1pPr>
          </a:lstStyle>
          <a:p>
            <a:pPr/>
            <a:r>
              <a:t>2-byte</a:t>
            </a:r>
          </a:p>
        </p:txBody>
      </p:sp>
      <p:pic>
        <p:nvPicPr>
          <p:cNvPr id="455" name="ctx_wastage.pdf" descr="ctx_wastage.pdf"/>
          <p:cNvPicPr>
            <a:picLocks noChangeAspect="1"/>
          </p:cNvPicPr>
          <p:nvPr/>
        </p:nvPicPr>
        <p:blipFill>
          <a:blip r:embed="rId4">
            <a:extLst/>
          </a:blip>
          <a:stretch>
            <a:fillRect/>
          </a:stretch>
        </p:blipFill>
        <p:spPr>
          <a:xfrm>
            <a:off x="12224246" y="8319306"/>
            <a:ext cx="10044708" cy="5022355"/>
          </a:xfrm>
          <a:prstGeom prst="rect">
            <a:avLst/>
          </a:prstGeom>
          <a:ln w="12700">
            <a:miter lim="400000"/>
          </a:ln>
        </p:spPr>
      </p:pic>
      <p:pic>
        <p:nvPicPr>
          <p:cNvPr id="456" name="sota_endpoints_with_locks.pdf" descr="sota_endpoints_with_locks.pdf"/>
          <p:cNvPicPr>
            <a:picLocks noChangeAspect="1"/>
          </p:cNvPicPr>
          <p:nvPr/>
        </p:nvPicPr>
        <p:blipFill>
          <a:blip r:embed="rId5">
            <a:extLst/>
          </a:blip>
          <a:stretch>
            <a:fillRect/>
          </a:stretch>
        </p:blipFill>
        <p:spPr>
          <a:xfrm>
            <a:off x="11074698" y="6824688"/>
            <a:ext cx="4587068" cy="1918669"/>
          </a:xfrm>
          <a:prstGeom prst="rect">
            <a:avLst/>
          </a:prstGeom>
          <a:ln w="12700">
            <a:miter lim="400000"/>
          </a:ln>
        </p:spPr>
      </p:pic>
      <p:sp>
        <p:nvSpPr>
          <p:cNvPr id="458" name="Connection Line"/>
          <p:cNvSpPr/>
          <p:nvPr/>
        </p:nvSpPr>
        <p:spPr>
          <a:xfrm>
            <a:off x="11998023" y="8787341"/>
            <a:ext cx="683705" cy="975802"/>
          </a:xfrm>
          <a:custGeom>
            <a:avLst/>
            <a:gdLst/>
            <a:ahLst/>
            <a:cxnLst>
              <a:cxn ang="0">
                <a:pos x="wd2" y="hd2"/>
              </a:cxn>
              <a:cxn ang="5400000">
                <a:pos x="wd2" y="hd2"/>
              </a:cxn>
              <a:cxn ang="10800000">
                <a:pos x="wd2" y="hd2"/>
              </a:cxn>
              <a:cxn ang="16200000">
                <a:pos x="wd2" y="hd2"/>
              </a:cxn>
            </a:cxnLst>
            <a:rect l="0" t="0" r="r" b="b"/>
            <a:pathLst>
              <a:path w="19267" h="21600" fill="norm" stroke="1" extrusionOk="0">
                <a:moveTo>
                  <a:pt x="787" y="0"/>
                </a:moveTo>
                <a:cubicBezTo>
                  <a:pt x="-2333" y="4786"/>
                  <a:pt x="3827" y="11986"/>
                  <a:pt x="19267" y="21600"/>
                </a:cubicBezTo>
              </a:path>
            </a:pathLst>
          </a:custGeom>
          <a:ln w="38100">
            <a:solidFill>
              <a:schemeClr val="accent6">
                <a:hueOff val="146492"/>
                <a:satOff val="27796"/>
                <a:lumOff val="22179"/>
              </a:schemeClr>
            </a:solidFill>
            <a:miter lim="400000"/>
            <a:tailEnd type="arrow"/>
          </a:ln>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463" name="MPI+Threads allows resource sharing"/>
          <p:cNvSpPr txBox="1"/>
          <p:nvPr>
            <p:ph type="title"/>
          </p:nvPr>
        </p:nvSpPr>
        <p:spPr>
          <a:prstGeom prst="rect">
            <a:avLst/>
          </a:prstGeom>
        </p:spPr>
        <p:txBody>
          <a:bodyPr/>
          <a:lstStyle>
            <a:lvl1pPr defTabSz="685165">
              <a:spcBef>
                <a:spcPts val="3200"/>
              </a:spcBef>
              <a:defRPr sz="7221"/>
            </a:lvl1pPr>
          </a:lstStyle>
          <a:p>
            <a:pPr/>
            <a:r>
              <a:t>MPI+Threads allows resource sharing</a:t>
            </a:r>
          </a:p>
        </p:txBody>
      </p:sp>
      <p:sp>
        <p:nvSpPr>
          <p:cNvPr id="464" name="But what level of sharing is ideal?…"/>
          <p:cNvSpPr txBox="1"/>
          <p:nvPr>
            <p:ph type="body" idx="1"/>
          </p:nvPr>
        </p:nvSpPr>
        <p:spPr>
          <a:prstGeom prst="rect">
            <a:avLst/>
          </a:prstGeom>
        </p:spPr>
        <p:txBody>
          <a:bodyPr/>
          <a:lstStyle/>
          <a:p>
            <a:pPr/>
            <a:r>
              <a:t>But what level of sharing is ideal?</a:t>
            </a:r>
          </a:p>
          <a:p>
            <a:pPr/>
            <a:r>
              <a:t>Depends on performance requirements and resource availability.</a:t>
            </a:r>
          </a:p>
          <a:p>
            <a:pPr/>
            <a:r>
              <a:t>There exists a tradeoff space between performance and sharing resources</a:t>
            </a:r>
          </a:p>
          <a:p>
            <a:pPr lvl="1"/>
            <a:r>
              <a:rPr i="1">
                <a:latin typeface="Avenir Next"/>
                <a:ea typeface="Avenir Next"/>
                <a:cs typeface="Avenir Next"/>
                <a:sym typeface="Avenir Next"/>
              </a:rPr>
              <a:t>Scalable Communication Endpoints</a:t>
            </a:r>
            <a:r>
              <a:t>: a resource sharing model that concretely categorizes the tradeoff space ranging from fully independent to fully shared paths.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467" name="Communication Resources in INfiniBand"/>
          <p:cNvSpPr txBox="1"/>
          <p:nvPr>
            <p:ph type="title"/>
          </p:nvPr>
        </p:nvSpPr>
        <p:spPr>
          <a:prstGeom prst="rect">
            <a:avLst/>
          </a:prstGeom>
        </p:spPr>
        <p:txBody>
          <a:bodyPr/>
          <a:lstStyle>
            <a:lvl1pPr defTabSz="685165">
              <a:spcBef>
                <a:spcPts val="3200"/>
              </a:spcBef>
              <a:defRPr sz="7221"/>
            </a:lvl1pPr>
          </a:lstStyle>
          <a:p>
            <a:pPr/>
            <a:r>
              <a:t>Communication Resources in INfiniBand</a:t>
            </a:r>
          </a:p>
        </p:txBody>
      </p:sp>
      <p:sp>
        <p:nvSpPr>
          <p:cNvPr id="468" name="We work with the InfiniBand communication stack…"/>
          <p:cNvSpPr txBox="1"/>
          <p:nvPr>
            <p:ph type="body" idx="1"/>
          </p:nvPr>
        </p:nvSpPr>
        <p:spPr>
          <a:prstGeom prst="rect">
            <a:avLst/>
          </a:prstGeom>
        </p:spPr>
        <p:txBody>
          <a:bodyPr/>
          <a:lstStyle/>
          <a:p>
            <a:pPr/>
            <a:r>
              <a:t>We work with the InfiniBand communication stack</a:t>
            </a:r>
          </a:p>
          <a:p>
            <a:pPr lvl="1"/>
            <a:r>
              <a:t>InfiniBand, the preferred interconnect on the TOP500 and for AI and HPC applications.</a:t>
            </a:r>
          </a:p>
          <a:p>
            <a:pPr/>
            <a:r>
              <a:rPr b="1">
                <a:latin typeface="Avenir Next"/>
                <a:ea typeface="Avenir Next"/>
                <a:cs typeface="Avenir Next"/>
                <a:sym typeface="Avenir Next"/>
              </a:rPr>
              <a:t>Transmit Queue</a:t>
            </a:r>
            <a:r>
              <a:t>: Verbs’ Queue Pair (impacts memory usage)</a:t>
            </a:r>
          </a:p>
          <a:p>
            <a:pPr/>
            <a:r>
              <a:rPr b="1">
                <a:latin typeface="Avenir Next"/>
                <a:ea typeface="Avenir Next"/>
                <a:cs typeface="Avenir Next"/>
                <a:sym typeface="Avenir Next"/>
              </a:rPr>
              <a:t>Completion Queue</a:t>
            </a:r>
            <a:r>
              <a:t>: Verbs’ Completion Queue (impacts memory usage)</a:t>
            </a:r>
          </a:p>
          <a:p>
            <a:pPr/>
            <a:r>
              <a:rPr b="1">
                <a:latin typeface="Avenir Next"/>
                <a:ea typeface="Avenir Next"/>
                <a:cs typeface="Avenir Next"/>
                <a:sym typeface="Avenir Next"/>
              </a:rPr>
              <a:t>Hardware resources</a:t>
            </a:r>
            <a:r>
              <a:t>: micro User Access Region (uUARs) within UAR pages in Mellanox InfiniBand (impacts usage of limited hardware resources)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Scalable Communication Endpoints for MPI+Threads Applications"/>
          <p:cNvSpPr txBox="1"/>
          <p:nvPr>
            <p:ph type="body" idx="13"/>
          </p:nvPr>
        </p:nvSpPr>
        <p:spPr>
          <a:prstGeom prst="rect">
            <a:avLst/>
          </a:prstGeom>
        </p:spPr>
        <p:txBody>
          <a:bodyPr/>
          <a:lstStyle/>
          <a:p>
            <a:pPr/>
            <a:r>
              <a:t>Scalable Communication Endpoints for MPI+Threads Applications</a:t>
            </a:r>
          </a:p>
        </p:txBody>
      </p:sp>
      <p:sp>
        <p:nvSpPr>
          <p:cNvPr id="471" name="Resource-sharing analysis"/>
          <p:cNvSpPr txBox="1"/>
          <p:nvPr>
            <p:ph type="title"/>
          </p:nvPr>
        </p:nvSpPr>
        <p:spPr>
          <a:prstGeom prst="rect">
            <a:avLst/>
          </a:prstGeom>
        </p:spPr>
        <p:txBody>
          <a:bodyPr/>
          <a:lstStyle>
            <a:lvl1pPr defTabSz="685165">
              <a:spcBef>
                <a:spcPts val="3200"/>
              </a:spcBef>
              <a:defRPr sz="7221"/>
            </a:lvl1pPr>
          </a:lstStyle>
          <a:p>
            <a:pPr/>
            <a:r>
              <a:t>Resource-sharing analysis</a:t>
            </a:r>
          </a:p>
        </p:txBody>
      </p:sp>
      <p:sp>
        <p:nvSpPr>
          <p:cNvPr id="472" name="Analyze the impact of sharing resources on performance and resource usage…"/>
          <p:cNvSpPr txBox="1"/>
          <p:nvPr>
            <p:ph type="body" idx="1"/>
          </p:nvPr>
        </p:nvSpPr>
        <p:spPr>
          <a:prstGeom prst="rect">
            <a:avLst/>
          </a:prstGeom>
        </p:spPr>
        <p:txBody>
          <a:bodyPr/>
          <a:lstStyle/>
          <a:p>
            <a:pPr marL="609600" indent="-609600" defTabSz="792479">
              <a:spcBef>
                <a:spcPts val="3700"/>
              </a:spcBef>
              <a:defRPr sz="4608"/>
            </a:pPr>
            <a:r>
              <a:t>Analyze the impact of sharing resources on performance and resource usage </a:t>
            </a:r>
          </a:p>
          <a:p>
            <a:pPr lvl="1" marL="1219200" indent="-609600" defTabSz="792479">
              <a:spcBef>
                <a:spcPts val="3700"/>
              </a:spcBef>
              <a:defRPr sz="4608"/>
            </a:pPr>
            <a:r>
              <a:t>The Verbs API exposes 6 levels of sharing</a:t>
            </a:r>
          </a:p>
          <a:p>
            <a:pPr marL="609600" indent="-609600" defTabSz="792479">
              <a:spcBef>
                <a:spcPts val="3700"/>
              </a:spcBef>
              <a:defRPr sz="4608"/>
            </a:pPr>
            <a:r>
              <a:t>Lessons learned</a:t>
            </a:r>
          </a:p>
          <a:p>
            <a:pPr lvl="1" marL="1219200" indent="-609600" defTabSz="792479">
              <a:spcBef>
                <a:spcPts val="3700"/>
              </a:spcBef>
              <a:defRPr sz="4608"/>
            </a:pPr>
            <a:r>
              <a:t>Each thread must have its own cache-aligned buffer</a:t>
            </a:r>
          </a:p>
          <a:p>
            <a:pPr lvl="1" marL="1219200" indent="-609600" defTabSz="792479">
              <a:spcBef>
                <a:spcPts val="3700"/>
              </a:spcBef>
              <a:defRPr sz="4608"/>
            </a:pPr>
            <a:r>
              <a:t>Can use Protection Domain and Memory Region at will</a:t>
            </a:r>
          </a:p>
          <a:p>
            <a:pPr lvl="1" marL="1219200" indent="-609600" defTabSz="792479">
              <a:spcBef>
                <a:spcPts val="3700"/>
              </a:spcBef>
              <a:defRPr sz="4608"/>
            </a:pPr>
            <a:r>
              <a:t>Sharing the Context is the most critical for hardware resource usage</a:t>
            </a:r>
          </a:p>
          <a:p>
            <a:pPr lvl="1" marL="1219200" indent="-609600" defTabSz="792479">
              <a:spcBef>
                <a:spcPts val="3700"/>
              </a:spcBef>
              <a:defRPr sz="4608"/>
            </a:pPr>
            <a:r>
              <a:t>Only QP- and CQ-sharing impact memory usage</a:t>
            </a:r>
          </a:p>
        </p:txBody>
      </p:sp>
      <p:grpSp>
        <p:nvGrpSpPr>
          <p:cNvPr id="487" name="Group"/>
          <p:cNvGrpSpPr/>
          <p:nvPr/>
        </p:nvGrpSpPr>
        <p:grpSpPr>
          <a:xfrm>
            <a:off x="17242834" y="4739387"/>
            <a:ext cx="6213961" cy="3202904"/>
            <a:chOff x="0" y="0"/>
            <a:chExt cx="6213959" cy="3202902"/>
          </a:xfrm>
        </p:grpSpPr>
        <p:sp>
          <p:nvSpPr>
            <p:cNvPr id="473" name="Queue Pair"/>
            <p:cNvSpPr/>
            <p:nvPr/>
          </p:nvSpPr>
          <p:spPr>
            <a:xfrm>
              <a:off x="1556376" y="1807798"/>
              <a:ext cx="1195683" cy="1195684"/>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Queue Pair</a:t>
              </a:r>
            </a:p>
          </p:txBody>
        </p:sp>
        <p:sp>
          <p:nvSpPr>
            <p:cNvPr id="474" name="Memory region"/>
            <p:cNvSpPr/>
            <p:nvPr/>
          </p:nvSpPr>
          <p:spPr>
            <a:xfrm>
              <a:off x="3113879" y="206133"/>
              <a:ext cx="1195684" cy="1195683"/>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Memory region</a:t>
              </a:r>
            </a:p>
          </p:txBody>
        </p:sp>
        <p:sp>
          <p:nvSpPr>
            <p:cNvPr id="475" name="Protection Domain"/>
            <p:cNvSpPr/>
            <p:nvPr/>
          </p:nvSpPr>
          <p:spPr>
            <a:xfrm>
              <a:off x="1556376" y="206133"/>
              <a:ext cx="1195683" cy="1195683"/>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Protection Domain</a:t>
              </a:r>
            </a:p>
          </p:txBody>
        </p:sp>
        <p:sp>
          <p:nvSpPr>
            <p:cNvPr id="476" name="Completion Queue"/>
            <p:cNvSpPr/>
            <p:nvPr/>
          </p:nvSpPr>
          <p:spPr>
            <a:xfrm>
              <a:off x="0" y="1814509"/>
              <a:ext cx="1195683" cy="1195684"/>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Completion Queue</a:t>
              </a:r>
            </a:p>
          </p:txBody>
        </p:sp>
        <p:sp>
          <p:nvSpPr>
            <p:cNvPr id="477" name="Context"/>
            <p:cNvSpPr/>
            <p:nvPr/>
          </p:nvSpPr>
          <p:spPr>
            <a:xfrm>
              <a:off x="0" y="206133"/>
              <a:ext cx="1195683" cy="1195683"/>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Context</a:t>
              </a:r>
            </a:p>
          </p:txBody>
        </p:sp>
        <p:cxnSp>
          <p:nvCxnSpPr>
            <p:cNvPr id="478" name="Connection Line"/>
            <p:cNvCxnSpPr>
              <a:stCxn id="477" idx="0"/>
              <a:endCxn id="476" idx="0"/>
            </p:cNvCxnSpPr>
            <p:nvPr/>
          </p:nvCxnSpPr>
          <p:spPr>
            <a:xfrm>
              <a:off x="597841" y="803974"/>
              <a:ext cx="1" cy="1608378"/>
            </a:xfrm>
            <a:prstGeom prst="straightConnector1">
              <a:avLst/>
            </a:prstGeom>
            <a:ln w="50800" cap="flat">
              <a:solidFill>
                <a:schemeClr val="accent1"/>
              </a:solidFill>
              <a:prstDash val="solid"/>
              <a:miter lim="400000"/>
              <a:headEnd type="triangle" w="med" len="med"/>
            </a:ln>
            <a:effectLst/>
          </p:spPr>
        </p:cxnSp>
        <p:cxnSp>
          <p:nvCxnSpPr>
            <p:cNvPr id="479" name="Connection Line"/>
            <p:cNvCxnSpPr>
              <a:stCxn id="477" idx="0"/>
              <a:endCxn id="475" idx="0"/>
            </p:cNvCxnSpPr>
            <p:nvPr/>
          </p:nvCxnSpPr>
          <p:spPr>
            <a:xfrm>
              <a:off x="597841" y="803974"/>
              <a:ext cx="1556377" cy="1"/>
            </a:xfrm>
            <a:prstGeom prst="straightConnector1">
              <a:avLst/>
            </a:prstGeom>
            <a:ln w="50800" cap="flat">
              <a:solidFill>
                <a:schemeClr val="accent1"/>
              </a:solidFill>
              <a:prstDash val="solid"/>
              <a:miter lim="400000"/>
              <a:headEnd type="triangle" w="med" len="med"/>
            </a:ln>
            <a:effectLst/>
          </p:spPr>
        </p:cxnSp>
        <p:cxnSp>
          <p:nvCxnSpPr>
            <p:cNvPr id="480" name="Connection Line"/>
            <p:cNvCxnSpPr>
              <a:stCxn id="475" idx="0"/>
              <a:endCxn id="474" idx="0"/>
            </p:cNvCxnSpPr>
            <p:nvPr/>
          </p:nvCxnSpPr>
          <p:spPr>
            <a:xfrm>
              <a:off x="2154217" y="803974"/>
              <a:ext cx="1557504" cy="1"/>
            </a:xfrm>
            <a:prstGeom prst="straightConnector1">
              <a:avLst/>
            </a:prstGeom>
            <a:ln w="50800" cap="flat">
              <a:solidFill>
                <a:schemeClr val="accent1"/>
              </a:solidFill>
              <a:prstDash val="solid"/>
              <a:miter lim="400000"/>
              <a:headEnd type="triangle" w="med" len="med"/>
            </a:ln>
            <a:effectLst/>
          </p:spPr>
        </p:cxnSp>
        <p:cxnSp>
          <p:nvCxnSpPr>
            <p:cNvPr id="481" name="Connection Line"/>
            <p:cNvCxnSpPr>
              <a:stCxn id="473" idx="0"/>
              <a:endCxn id="475" idx="0"/>
            </p:cNvCxnSpPr>
            <p:nvPr/>
          </p:nvCxnSpPr>
          <p:spPr>
            <a:xfrm flipV="1">
              <a:off x="2154217" y="803974"/>
              <a:ext cx="1" cy="1601666"/>
            </a:xfrm>
            <a:prstGeom prst="straightConnector1">
              <a:avLst/>
            </a:prstGeom>
            <a:ln w="50800" cap="flat">
              <a:solidFill>
                <a:schemeClr val="accent1"/>
              </a:solidFill>
              <a:prstDash val="solid"/>
              <a:miter lim="400000"/>
              <a:tailEnd type="triangle" w="med" len="med"/>
            </a:ln>
            <a:effectLst/>
          </p:spPr>
        </p:cxnSp>
        <p:sp>
          <p:nvSpPr>
            <p:cNvPr id="482" name="Buffer"/>
            <p:cNvSpPr/>
            <p:nvPr/>
          </p:nvSpPr>
          <p:spPr>
            <a:xfrm>
              <a:off x="4944474" y="206133"/>
              <a:ext cx="1195684" cy="1195683"/>
            </a:xfrm>
            <a:prstGeom prst="roundRect">
              <a:avLst>
                <a:gd name="adj" fmla="val 15000"/>
              </a:avLst>
            </a:prstGeom>
            <a:noFill/>
            <a:ln w="381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100">
                  <a:solidFill>
                    <a:srgbClr val="222222"/>
                  </a:solidFill>
                  <a:latin typeface="+mn-lt"/>
                  <a:ea typeface="+mn-ea"/>
                  <a:cs typeface="+mn-cs"/>
                  <a:sym typeface="DIN Condensed"/>
                </a:defRPr>
              </a:lvl1pPr>
            </a:lstStyle>
            <a:p>
              <a:pPr/>
              <a:r>
                <a:t>Buffer</a:t>
              </a:r>
            </a:p>
          </p:txBody>
        </p:sp>
        <p:cxnSp>
          <p:nvCxnSpPr>
            <p:cNvPr id="483" name="Connection Line"/>
            <p:cNvCxnSpPr>
              <a:stCxn id="482" idx="0"/>
              <a:endCxn id="474" idx="0"/>
            </p:cNvCxnSpPr>
            <p:nvPr/>
          </p:nvCxnSpPr>
          <p:spPr>
            <a:xfrm flipH="1" flipV="1">
              <a:off x="3711720" y="803974"/>
              <a:ext cx="1830597" cy="1"/>
            </a:xfrm>
            <a:prstGeom prst="straightConnector1">
              <a:avLst/>
            </a:prstGeom>
            <a:ln w="50800" cap="flat">
              <a:solidFill>
                <a:schemeClr val="accent1"/>
              </a:solidFill>
              <a:prstDash val="solid"/>
              <a:miter lim="400000"/>
              <a:headEnd type="triangle" w="med" len="med"/>
              <a:tailEnd type="triangle" w="med" len="med"/>
            </a:ln>
            <a:effectLst/>
          </p:spPr>
        </p:cxnSp>
        <p:sp>
          <p:nvSpPr>
            <p:cNvPr id="484" name="IB"/>
            <p:cNvSpPr txBox="1"/>
            <p:nvPr/>
          </p:nvSpPr>
          <p:spPr>
            <a:xfrm>
              <a:off x="3376158" y="1970071"/>
              <a:ext cx="671128" cy="6303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i="1" sz="3300">
                  <a:solidFill>
                    <a:srgbClr val="222222"/>
                  </a:solidFill>
                  <a:latin typeface="Avenir Next Demi Bold"/>
                  <a:ea typeface="Avenir Next Demi Bold"/>
                  <a:cs typeface="Avenir Next Demi Bold"/>
                  <a:sym typeface="Avenir Next Demi Bold"/>
                </a:defRPr>
              </a:lvl1pPr>
            </a:lstStyle>
            <a:p>
              <a:pPr/>
              <a:r>
                <a:t>IB</a:t>
              </a:r>
            </a:p>
          </p:txBody>
        </p:sp>
        <p:sp>
          <p:nvSpPr>
            <p:cNvPr id="485" name="non- IB"/>
            <p:cNvSpPr txBox="1"/>
            <p:nvPr/>
          </p:nvSpPr>
          <p:spPr>
            <a:xfrm>
              <a:off x="4870673" y="1736222"/>
              <a:ext cx="1343287" cy="10980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defRPr i="1" sz="3300">
                  <a:solidFill>
                    <a:srgbClr val="222222"/>
                  </a:solidFill>
                  <a:latin typeface="Avenir Next Demi Bold"/>
                  <a:ea typeface="Avenir Next Demi Bold"/>
                  <a:cs typeface="Avenir Next Demi Bold"/>
                  <a:sym typeface="Avenir Next Demi Bold"/>
                </a:defRPr>
              </a:pPr>
              <a:r>
                <a:t>non-</a:t>
              </a:r>
              <a:br/>
              <a:r>
                <a:t>IB</a:t>
              </a:r>
            </a:p>
          </p:txBody>
        </p:sp>
        <p:sp>
          <p:nvSpPr>
            <p:cNvPr id="486" name="Line"/>
            <p:cNvSpPr/>
            <p:nvPr/>
          </p:nvSpPr>
          <p:spPr>
            <a:xfrm flipV="1">
              <a:off x="4627018" y="0"/>
              <a:ext cx="1" cy="3202903"/>
            </a:xfrm>
            <a:prstGeom prst="line">
              <a:avLst/>
            </a:prstGeom>
            <a:noFill/>
            <a:ln w="50800" cap="rnd">
              <a:solidFill>
                <a:schemeClr val="accent3"/>
              </a:solidFill>
              <a:custDash>
                <a:ds d="100000" sp="200000"/>
              </a:custDash>
              <a:miter lim="400000"/>
            </a:ln>
            <a:effectLst/>
          </p:spPr>
          <p:txBody>
            <a:bodyPr wrap="square" lIns="50800" tIns="50800" rIns="50800" bIns="50800" numCol="1" anchor="ctr">
              <a:noAutofit/>
            </a:bodyPr>
            <a:lstStyle/>
            <a:p>
              <a:pPr algn="ctr">
                <a:lnSpc>
                  <a:spcPct val="80000"/>
                </a:lnSpc>
                <a:spcBef>
                  <a:spcPts val="0"/>
                </a:spcBef>
                <a:defRPr cap="all" sz="4000">
                  <a:latin typeface="+mn-lt"/>
                  <a:ea typeface="+mn-ea"/>
                  <a:cs typeface="+mn-cs"/>
                  <a:sym typeface="DIN Condensed"/>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Scalable Endpoints"/>
          <p:cNvSpPr txBox="1"/>
          <p:nvPr>
            <p:ph type="body" idx="13"/>
          </p:nvPr>
        </p:nvSpPr>
        <p:spPr>
          <a:xfrm>
            <a:off x="327112" y="3721100"/>
            <a:ext cx="5444054" cy="3149604"/>
          </a:xfrm>
          <a:prstGeom prst="rect">
            <a:avLst/>
          </a:prstGeom>
        </p:spPr>
        <p:txBody>
          <a:bodyPr/>
          <a:lstStyle>
            <a:lvl1pPr algn="l"/>
          </a:lstStyle>
          <a:p>
            <a:pPr/>
            <a:r>
              <a:t>Scalable Endpoints</a:t>
            </a:r>
          </a:p>
        </p:txBody>
      </p:sp>
      <p:sp>
        <p:nvSpPr>
          <p:cNvPr id="490" name="MPI-everywhere"/>
          <p:cNvSpPr txBox="1"/>
          <p:nvPr/>
        </p:nvSpPr>
        <p:spPr>
          <a:xfrm>
            <a:off x="6814480" y="1080497"/>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MPI-everywhere</a:t>
            </a:r>
          </a:p>
        </p:txBody>
      </p:sp>
      <p:sp>
        <p:nvSpPr>
          <p:cNvPr id="491" name="CTX"/>
          <p:cNvSpPr/>
          <p:nvPr/>
        </p:nvSpPr>
        <p:spPr>
          <a:xfrm>
            <a:off x="6802500" y="1897408"/>
            <a:ext cx="1734359" cy="1771104"/>
          </a:xfrm>
          <a:prstGeom prst="roundRect">
            <a:avLst>
              <a:gd name="adj" fmla="val 14255"/>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492" name="Process_vs._thread.svg.png" descr="Process_vs._thread.svg.png"/>
          <p:cNvPicPr>
            <a:picLocks noChangeAspect="1"/>
          </p:cNvPicPr>
          <p:nvPr/>
        </p:nvPicPr>
        <p:blipFill>
          <a:blip r:embed="rId2">
            <a:extLst/>
          </a:blip>
          <a:srcRect l="72891" t="32692" r="16498" b="8575"/>
          <a:stretch>
            <a:fillRect/>
          </a:stretch>
        </p:blipFill>
        <p:spPr>
          <a:xfrm>
            <a:off x="7237704" y="3741761"/>
            <a:ext cx="174911" cy="660371"/>
          </a:xfrm>
          <a:prstGeom prst="rect">
            <a:avLst/>
          </a:prstGeom>
          <a:ln w="12700">
            <a:miter lim="400000"/>
          </a:ln>
        </p:spPr>
      </p:pic>
      <p:sp>
        <p:nvSpPr>
          <p:cNvPr id="493" name="STATIC UAR"/>
          <p:cNvSpPr/>
          <p:nvPr/>
        </p:nvSpPr>
        <p:spPr>
          <a:xfrm>
            <a:off x="6915454" y="2219764"/>
            <a:ext cx="1508451"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494" name="uUAR"/>
          <p:cNvSpPr/>
          <p:nvPr/>
        </p:nvSpPr>
        <p:spPr>
          <a:xfrm>
            <a:off x="7737275"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495" name="uUAR"/>
          <p:cNvSpPr/>
          <p:nvPr/>
        </p:nvSpPr>
        <p:spPr>
          <a:xfrm>
            <a:off x="7012033"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496" name="QP"/>
          <p:cNvSpPr/>
          <p:nvPr/>
        </p:nvSpPr>
        <p:spPr>
          <a:xfrm>
            <a:off x="7101158" y="312613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sp>
        <p:nvSpPr>
          <p:cNvPr id="497" name="Lock"/>
          <p:cNvSpPr/>
          <p:nvPr/>
        </p:nvSpPr>
        <p:spPr>
          <a:xfrm rot="19375646">
            <a:off x="7538958" y="3157873"/>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cxnSp>
        <p:nvCxnSpPr>
          <p:cNvPr id="498" name="Connection Line"/>
          <p:cNvCxnSpPr>
            <a:stCxn id="496" idx="0"/>
            <a:endCxn id="495" idx="0"/>
          </p:cNvCxnSpPr>
          <p:nvPr/>
        </p:nvCxnSpPr>
        <p:spPr>
          <a:xfrm flipH="1" flipV="1">
            <a:off x="7325216" y="2725796"/>
            <a:ext cx="1" cy="624401"/>
          </a:xfrm>
          <a:prstGeom prst="straightConnector1">
            <a:avLst/>
          </a:prstGeom>
          <a:ln w="38100">
            <a:solidFill>
              <a:schemeClr val="accent6">
                <a:hueOff val="146492"/>
                <a:satOff val="27796"/>
                <a:lumOff val="22179"/>
              </a:schemeClr>
            </a:solidFill>
            <a:miter lim="400000"/>
          </a:ln>
        </p:spPr>
      </p:cxnSp>
      <p:sp>
        <p:nvSpPr>
          <p:cNvPr id="499" name="CTX"/>
          <p:cNvSpPr/>
          <p:nvPr/>
        </p:nvSpPr>
        <p:spPr>
          <a:xfrm>
            <a:off x="8653813" y="1897408"/>
            <a:ext cx="1734359" cy="1771104"/>
          </a:xfrm>
          <a:prstGeom prst="roundRect">
            <a:avLst>
              <a:gd name="adj" fmla="val 14255"/>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500" name="Process_vs._thread.svg.png" descr="Process_vs._thread.svg.png"/>
          <p:cNvPicPr>
            <a:picLocks noChangeAspect="1"/>
          </p:cNvPicPr>
          <p:nvPr/>
        </p:nvPicPr>
        <p:blipFill>
          <a:blip r:embed="rId2">
            <a:extLst/>
          </a:blip>
          <a:srcRect l="72891" t="32692" r="16498" b="8575"/>
          <a:stretch>
            <a:fillRect/>
          </a:stretch>
        </p:blipFill>
        <p:spPr>
          <a:xfrm>
            <a:off x="9089019" y="3741761"/>
            <a:ext cx="174910" cy="660371"/>
          </a:xfrm>
          <a:prstGeom prst="rect">
            <a:avLst/>
          </a:prstGeom>
          <a:ln w="12700">
            <a:miter lim="400000"/>
          </a:ln>
        </p:spPr>
      </p:pic>
      <p:sp>
        <p:nvSpPr>
          <p:cNvPr id="501" name="STATIC UAR"/>
          <p:cNvSpPr/>
          <p:nvPr/>
        </p:nvSpPr>
        <p:spPr>
          <a:xfrm>
            <a:off x="8766767" y="2219764"/>
            <a:ext cx="1508451"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502" name="uUAR"/>
          <p:cNvSpPr/>
          <p:nvPr/>
        </p:nvSpPr>
        <p:spPr>
          <a:xfrm>
            <a:off x="9588589"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03" name="uUAR"/>
          <p:cNvSpPr/>
          <p:nvPr/>
        </p:nvSpPr>
        <p:spPr>
          <a:xfrm>
            <a:off x="8863346"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04" name="QP"/>
          <p:cNvSpPr/>
          <p:nvPr/>
        </p:nvSpPr>
        <p:spPr>
          <a:xfrm>
            <a:off x="8952472" y="312613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sp>
        <p:nvSpPr>
          <p:cNvPr id="505" name="Lock"/>
          <p:cNvSpPr/>
          <p:nvPr/>
        </p:nvSpPr>
        <p:spPr>
          <a:xfrm rot="19375646">
            <a:off x="9390271" y="3157873"/>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cxnSp>
        <p:nvCxnSpPr>
          <p:cNvPr id="506" name="Connection Line"/>
          <p:cNvCxnSpPr>
            <a:stCxn id="504" idx="0"/>
            <a:endCxn id="503" idx="0"/>
          </p:cNvCxnSpPr>
          <p:nvPr/>
        </p:nvCxnSpPr>
        <p:spPr>
          <a:xfrm flipH="1" flipV="1">
            <a:off x="9176529" y="2725796"/>
            <a:ext cx="1" cy="624401"/>
          </a:xfrm>
          <a:prstGeom prst="straightConnector1">
            <a:avLst/>
          </a:prstGeom>
          <a:ln w="38100">
            <a:solidFill>
              <a:schemeClr val="accent6">
                <a:hueOff val="146492"/>
                <a:satOff val="27796"/>
                <a:lumOff val="22179"/>
              </a:schemeClr>
            </a:solidFill>
            <a:miter lim="400000"/>
          </a:ln>
        </p:spPr>
      </p:cxnSp>
      <p:sp>
        <p:nvSpPr>
          <p:cNvPr id="507" name="CTX"/>
          <p:cNvSpPr/>
          <p:nvPr/>
        </p:nvSpPr>
        <p:spPr>
          <a:xfrm>
            <a:off x="10505127" y="1897408"/>
            <a:ext cx="1734359" cy="1771104"/>
          </a:xfrm>
          <a:prstGeom prst="roundRect">
            <a:avLst>
              <a:gd name="adj" fmla="val 14255"/>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508" name="Process_vs._thread.svg.png" descr="Process_vs._thread.svg.png"/>
          <p:cNvPicPr>
            <a:picLocks noChangeAspect="1"/>
          </p:cNvPicPr>
          <p:nvPr/>
        </p:nvPicPr>
        <p:blipFill>
          <a:blip r:embed="rId2">
            <a:extLst/>
          </a:blip>
          <a:srcRect l="72891" t="32692" r="16498" b="8575"/>
          <a:stretch>
            <a:fillRect/>
          </a:stretch>
        </p:blipFill>
        <p:spPr>
          <a:xfrm>
            <a:off x="10940332" y="3741761"/>
            <a:ext cx="174910" cy="660371"/>
          </a:xfrm>
          <a:prstGeom prst="rect">
            <a:avLst/>
          </a:prstGeom>
          <a:ln w="12700">
            <a:miter lim="400000"/>
          </a:ln>
        </p:spPr>
      </p:pic>
      <p:sp>
        <p:nvSpPr>
          <p:cNvPr id="509" name="STATIC UAR"/>
          <p:cNvSpPr/>
          <p:nvPr/>
        </p:nvSpPr>
        <p:spPr>
          <a:xfrm>
            <a:off x="10618082" y="2219764"/>
            <a:ext cx="1508451"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510" name="uUAR"/>
          <p:cNvSpPr/>
          <p:nvPr/>
        </p:nvSpPr>
        <p:spPr>
          <a:xfrm>
            <a:off x="11439903"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11" name="uUAR"/>
          <p:cNvSpPr/>
          <p:nvPr/>
        </p:nvSpPr>
        <p:spPr>
          <a:xfrm>
            <a:off x="10714660"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12" name="QP"/>
          <p:cNvSpPr/>
          <p:nvPr/>
        </p:nvSpPr>
        <p:spPr>
          <a:xfrm>
            <a:off x="10803786" y="312613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sp>
        <p:nvSpPr>
          <p:cNvPr id="513" name="Lock"/>
          <p:cNvSpPr/>
          <p:nvPr/>
        </p:nvSpPr>
        <p:spPr>
          <a:xfrm rot="19375646">
            <a:off x="11241585" y="3157873"/>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cxnSp>
        <p:nvCxnSpPr>
          <p:cNvPr id="514" name="Connection Line"/>
          <p:cNvCxnSpPr>
            <a:stCxn id="512" idx="0"/>
            <a:endCxn id="511" idx="0"/>
          </p:cNvCxnSpPr>
          <p:nvPr/>
        </p:nvCxnSpPr>
        <p:spPr>
          <a:xfrm flipH="1" flipV="1">
            <a:off x="11027843" y="2725796"/>
            <a:ext cx="1" cy="624401"/>
          </a:xfrm>
          <a:prstGeom prst="straightConnector1">
            <a:avLst/>
          </a:prstGeom>
          <a:ln w="38100">
            <a:solidFill>
              <a:schemeClr val="accent6">
                <a:hueOff val="146492"/>
                <a:satOff val="27796"/>
                <a:lumOff val="22179"/>
              </a:schemeClr>
            </a:solidFill>
            <a:miter lim="400000"/>
          </a:ln>
        </p:spPr>
      </p:cxnSp>
      <p:sp>
        <p:nvSpPr>
          <p:cNvPr id="515" name="CTX"/>
          <p:cNvSpPr/>
          <p:nvPr/>
        </p:nvSpPr>
        <p:spPr>
          <a:xfrm>
            <a:off x="12356441" y="1897408"/>
            <a:ext cx="1734359" cy="1771104"/>
          </a:xfrm>
          <a:prstGeom prst="roundRect">
            <a:avLst>
              <a:gd name="adj" fmla="val 14255"/>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516" name="Process_vs._thread.svg.png" descr="Process_vs._thread.svg.png"/>
          <p:cNvPicPr>
            <a:picLocks noChangeAspect="1"/>
          </p:cNvPicPr>
          <p:nvPr/>
        </p:nvPicPr>
        <p:blipFill>
          <a:blip r:embed="rId2">
            <a:extLst/>
          </a:blip>
          <a:srcRect l="72891" t="32692" r="16498" b="8575"/>
          <a:stretch>
            <a:fillRect/>
          </a:stretch>
        </p:blipFill>
        <p:spPr>
          <a:xfrm>
            <a:off x="12791646" y="3741761"/>
            <a:ext cx="174910" cy="660371"/>
          </a:xfrm>
          <a:prstGeom prst="rect">
            <a:avLst/>
          </a:prstGeom>
          <a:ln w="12700">
            <a:miter lim="400000"/>
          </a:ln>
        </p:spPr>
      </p:pic>
      <p:sp>
        <p:nvSpPr>
          <p:cNvPr id="517" name="STATIC UAR"/>
          <p:cNvSpPr/>
          <p:nvPr/>
        </p:nvSpPr>
        <p:spPr>
          <a:xfrm>
            <a:off x="12469395" y="2219764"/>
            <a:ext cx="1508451"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518" name="uUAR"/>
          <p:cNvSpPr/>
          <p:nvPr/>
        </p:nvSpPr>
        <p:spPr>
          <a:xfrm>
            <a:off x="13291216"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19" name="uUAR"/>
          <p:cNvSpPr/>
          <p:nvPr/>
        </p:nvSpPr>
        <p:spPr>
          <a:xfrm>
            <a:off x="12565974" y="249296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20" name="QP"/>
          <p:cNvSpPr/>
          <p:nvPr/>
        </p:nvSpPr>
        <p:spPr>
          <a:xfrm>
            <a:off x="12655099" y="312613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sp>
        <p:nvSpPr>
          <p:cNvPr id="521" name="Lock"/>
          <p:cNvSpPr/>
          <p:nvPr/>
        </p:nvSpPr>
        <p:spPr>
          <a:xfrm rot="19375646">
            <a:off x="13092900" y="3157873"/>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cxnSp>
        <p:nvCxnSpPr>
          <p:cNvPr id="522" name="Connection Line"/>
          <p:cNvCxnSpPr>
            <a:stCxn id="520" idx="0"/>
            <a:endCxn id="519" idx="0"/>
          </p:cNvCxnSpPr>
          <p:nvPr/>
        </p:nvCxnSpPr>
        <p:spPr>
          <a:xfrm flipH="1" flipV="1">
            <a:off x="12879157" y="2725796"/>
            <a:ext cx="1" cy="624401"/>
          </a:xfrm>
          <a:prstGeom prst="straightConnector1">
            <a:avLst/>
          </a:prstGeom>
          <a:ln w="38100">
            <a:solidFill>
              <a:schemeClr val="accent6">
                <a:hueOff val="146492"/>
                <a:satOff val="27796"/>
                <a:lumOff val="22179"/>
              </a:schemeClr>
            </a:solidFill>
            <a:miter lim="400000"/>
          </a:ln>
        </p:spPr>
      </p:cxnSp>
      <p:sp>
        <p:nvSpPr>
          <p:cNvPr id="523" name="2xDynamic"/>
          <p:cNvSpPr txBox="1"/>
          <p:nvPr/>
        </p:nvSpPr>
        <p:spPr>
          <a:xfrm>
            <a:off x="6801878" y="5238798"/>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2xDynamic</a:t>
            </a:r>
          </a:p>
        </p:txBody>
      </p:sp>
      <p:sp>
        <p:nvSpPr>
          <p:cNvPr id="524" name="CTX"/>
          <p:cNvSpPr/>
          <p:nvPr/>
        </p:nvSpPr>
        <p:spPr>
          <a:xfrm>
            <a:off x="6854133" y="5972448"/>
            <a:ext cx="10947403" cy="1771104"/>
          </a:xfrm>
          <a:prstGeom prst="roundRect">
            <a:avLst>
              <a:gd name="adj" fmla="val 139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525" name="Process_vs._thread.svg.png" descr="Process_vs._thread.svg.png"/>
          <p:cNvPicPr>
            <a:picLocks noChangeAspect="1"/>
          </p:cNvPicPr>
          <p:nvPr/>
        </p:nvPicPr>
        <p:blipFill>
          <a:blip r:embed="rId2">
            <a:extLst/>
          </a:blip>
          <a:srcRect l="72891" t="32692" r="16498" b="8575"/>
          <a:stretch>
            <a:fillRect/>
          </a:stretch>
        </p:blipFill>
        <p:spPr>
          <a:xfrm>
            <a:off x="7187003" y="7763557"/>
            <a:ext cx="174910" cy="660371"/>
          </a:xfrm>
          <a:prstGeom prst="rect">
            <a:avLst/>
          </a:prstGeom>
          <a:ln w="12700">
            <a:miter lim="400000"/>
          </a:ln>
        </p:spPr>
      </p:pic>
      <p:grpSp>
        <p:nvGrpSpPr>
          <p:cNvPr id="531" name="Group"/>
          <p:cNvGrpSpPr/>
          <p:nvPr/>
        </p:nvGrpSpPr>
        <p:grpSpPr>
          <a:xfrm>
            <a:off x="6915553" y="6294804"/>
            <a:ext cx="1312469" cy="1354491"/>
            <a:chOff x="0" y="0"/>
            <a:chExt cx="1312468" cy="1354490"/>
          </a:xfrm>
        </p:grpSpPr>
        <p:sp>
          <p:nvSpPr>
            <p:cNvPr id="526"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27"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28"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29"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30" name="Connection Line"/>
            <p:cNvCxnSpPr>
              <a:stCxn id="529" idx="0"/>
              <a:endCxn id="528"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pic>
        <p:nvPicPr>
          <p:cNvPr id="532" name="Process_vs._thread.svg.png" descr="Process_vs._thread.svg.png"/>
          <p:cNvPicPr>
            <a:picLocks noChangeAspect="1"/>
          </p:cNvPicPr>
          <p:nvPr/>
        </p:nvPicPr>
        <p:blipFill>
          <a:blip r:embed="rId2">
            <a:extLst/>
          </a:blip>
          <a:srcRect l="72891" t="32692" r="16498" b="8575"/>
          <a:stretch>
            <a:fillRect/>
          </a:stretch>
        </p:blipFill>
        <p:spPr>
          <a:xfrm>
            <a:off x="9875247" y="7763557"/>
            <a:ext cx="174910" cy="660371"/>
          </a:xfrm>
          <a:prstGeom prst="rect">
            <a:avLst/>
          </a:prstGeom>
          <a:ln w="12700">
            <a:miter lim="400000"/>
          </a:ln>
        </p:spPr>
      </p:pic>
      <p:pic>
        <p:nvPicPr>
          <p:cNvPr id="533" name="Process_vs._thread.svg.png" descr="Process_vs._thread.svg.png"/>
          <p:cNvPicPr>
            <a:picLocks noChangeAspect="1"/>
          </p:cNvPicPr>
          <p:nvPr/>
        </p:nvPicPr>
        <p:blipFill>
          <a:blip r:embed="rId2">
            <a:extLst/>
          </a:blip>
          <a:srcRect l="72891" t="32692" r="16498" b="8575"/>
          <a:stretch>
            <a:fillRect/>
          </a:stretch>
        </p:blipFill>
        <p:spPr>
          <a:xfrm>
            <a:off x="12569483" y="7763557"/>
            <a:ext cx="174910" cy="660371"/>
          </a:xfrm>
          <a:prstGeom prst="rect">
            <a:avLst/>
          </a:prstGeom>
          <a:ln w="12700">
            <a:miter lim="400000"/>
          </a:ln>
        </p:spPr>
      </p:pic>
      <p:pic>
        <p:nvPicPr>
          <p:cNvPr id="534" name="Process_vs._thread.svg.png" descr="Process_vs._thread.svg.png"/>
          <p:cNvPicPr>
            <a:picLocks noChangeAspect="1"/>
          </p:cNvPicPr>
          <p:nvPr/>
        </p:nvPicPr>
        <p:blipFill>
          <a:blip r:embed="rId2">
            <a:extLst/>
          </a:blip>
          <a:srcRect l="72891" t="32692" r="16498" b="8575"/>
          <a:stretch>
            <a:fillRect/>
          </a:stretch>
        </p:blipFill>
        <p:spPr>
          <a:xfrm>
            <a:off x="15263719" y="7763557"/>
            <a:ext cx="174910" cy="660371"/>
          </a:xfrm>
          <a:prstGeom prst="rect">
            <a:avLst/>
          </a:prstGeom>
          <a:ln w="12700">
            <a:miter lim="400000"/>
          </a:ln>
        </p:spPr>
      </p:pic>
      <p:sp>
        <p:nvSpPr>
          <p:cNvPr id="535" name="Dynamic"/>
          <p:cNvSpPr txBox="1"/>
          <p:nvPr/>
        </p:nvSpPr>
        <p:spPr>
          <a:xfrm>
            <a:off x="6801878" y="9541967"/>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Dynamic</a:t>
            </a:r>
          </a:p>
        </p:txBody>
      </p:sp>
      <p:sp>
        <p:nvSpPr>
          <p:cNvPr id="536" name="CTX"/>
          <p:cNvSpPr/>
          <p:nvPr/>
        </p:nvSpPr>
        <p:spPr>
          <a:xfrm>
            <a:off x="6789898" y="10275618"/>
            <a:ext cx="6396519" cy="1771105"/>
          </a:xfrm>
          <a:prstGeom prst="roundRect">
            <a:avLst>
              <a:gd name="adj" fmla="val 139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537" name="Process_vs._thread.svg.png" descr="Process_vs._thread.svg.png"/>
          <p:cNvPicPr>
            <a:picLocks noChangeAspect="1"/>
          </p:cNvPicPr>
          <p:nvPr/>
        </p:nvPicPr>
        <p:blipFill>
          <a:blip r:embed="rId2">
            <a:extLst/>
          </a:blip>
          <a:srcRect l="72891" t="32692" r="16498" b="8575"/>
          <a:stretch>
            <a:fillRect/>
          </a:stretch>
        </p:blipFill>
        <p:spPr>
          <a:xfrm>
            <a:off x="7225103" y="12119971"/>
            <a:ext cx="174910" cy="660371"/>
          </a:xfrm>
          <a:prstGeom prst="rect">
            <a:avLst/>
          </a:prstGeom>
          <a:ln w="12700">
            <a:miter lim="400000"/>
          </a:ln>
        </p:spPr>
      </p:pic>
      <p:grpSp>
        <p:nvGrpSpPr>
          <p:cNvPr id="543" name="Group"/>
          <p:cNvGrpSpPr/>
          <p:nvPr/>
        </p:nvGrpSpPr>
        <p:grpSpPr>
          <a:xfrm>
            <a:off x="6902853" y="10597974"/>
            <a:ext cx="1508451" cy="1354492"/>
            <a:chOff x="0" y="0"/>
            <a:chExt cx="1508449" cy="1354490"/>
          </a:xfrm>
        </p:grpSpPr>
        <p:sp>
          <p:nvSpPr>
            <p:cNvPr id="538" name="DYNAMIC UAR"/>
            <p:cNvSpPr/>
            <p:nvPr/>
          </p:nvSpPr>
          <p:spPr>
            <a:xfrm>
              <a:off x="0" y="0"/>
              <a:ext cx="1508450"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39" name="uUAR"/>
            <p:cNvSpPr/>
            <p:nvPr/>
          </p:nvSpPr>
          <p:spPr>
            <a:xfrm>
              <a:off x="821821"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40" name="uUAR"/>
            <p:cNvSpPr/>
            <p:nvPr/>
          </p:nvSpPr>
          <p:spPr>
            <a:xfrm>
              <a:off x="96578"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41" name="TD"/>
            <p:cNvSpPr/>
            <p:nvPr/>
          </p:nvSpPr>
          <p:spPr>
            <a:xfrm>
              <a:off x="1857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42" name="Connection Line"/>
            <p:cNvCxnSpPr>
              <a:stCxn id="541" idx="0"/>
              <a:endCxn id="540" idx="0"/>
            </p:cNvCxnSpPr>
            <p:nvPr/>
          </p:nvCxnSpPr>
          <p:spPr>
            <a:xfrm flipH="1" flipV="1">
              <a:off x="4097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49" name="Group"/>
          <p:cNvGrpSpPr/>
          <p:nvPr/>
        </p:nvGrpSpPr>
        <p:grpSpPr>
          <a:xfrm>
            <a:off x="8459771" y="10583384"/>
            <a:ext cx="1508451" cy="1354491"/>
            <a:chOff x="0" y="0"/>
            <a:chExt cx="1508449" cy="1354490"/>
          </a:xfrm>
        </p:grpSpPr>
        <p:sp>
          <p:nvSpPr>
            <p:cNvPr id="544" name="DYNAMIC UAR"/>
            <p:cNvSpPr/>
            <p:nvPr/>
          </p:nvSpPr>
          <p:spPr>
            <a:xfrm>
              <a:off x="0" y="0"/>
              <a:ext cx="1508450"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45" name="uUAR"/>
            <p:cNvSpPr/>
            <p:nvPr/>
          </p:nvSpPr>
          <p:spPr>
            <a:xfrm>
              <a:off x="821821"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46" name="uUAR"/>
            <p:cNvSpPr/>
            <p:nvPr/>
          </p:nvSpPr>
          <p:spPr>
            <a:xfrm>
              <a:off x="96578"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47" name="TD"/>
            <p:cNvSpPr/>
            <p:nvPr/>
          </p:nvSpPr>
          <p:spPr>
            <a:xfrm>
              <a:off x="1857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48" name="Connection Line"/>
            <p:cNvCxnSpPr>
              <a:stCxn id="547" idx="0"/>
              <a:endCxn id="546" idx="0"/>
            </p:cNvCxnSpPr>
            <p:nvPr/>
          </p:nvCxnSpPr>
          <p:spPr>
            <a:xfrm flipH="1" flipV="1">
              <a:off x="4097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55" name="Group"/>
          <p:cNvGrpSpPr/>
          <p:nvPr/>
        </p:nvGrpSpPr>
        <p:grpSpPr>
          <a:xfrm>
            <a:off x="10016690" y="10597974"/>
            <a:ext cx="1508451" cy="1354492"/>
            <a:chOff x="0" y="0"/>
            <a:chExt cx="1508449" cy="1354490"/>
          </a:xfrm>
        </p:grpSpPr>
        <p:sp>
          <p:nvSpPr>
            <p:cNvPr id="550" name="DYNAMIC UAR"/>
            <p:cNvSpPr/>
            <p:nvPr/>
          </p:nvSpPr>
          <p:spPr>
            <a:xfrm>
              <a:off x="0" y="0"/>
              <a:ext cx="1508450"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51" name="uUAR"/>
            <p:cNvSpPr/>
            <p:nvPr/>
          </p:nvSpPr>
          <p:spPr>
            <a:xfrm>
              <a:off x="821821"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52" name="uUAR"/>
            <p:cNvSpPr/>
            <p:nvPr/>
          </p:nvSpPr>
          <p:spPr>
            <a:xfrm>
              <a:off x="96578"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53" name="TD"/>
            <p:cNvSpPr/>
            <p:nvPr/>
          </p:nvSpPr>
          <p:spPr>
            <a:xfrm>
              <a:off x="1857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54" name="Connection Line"/>
            <p:cNvCxnSpPr>
              <a:stCxn id="553" idx="0"/>
              <a:endCxn id="552" idx="0"/>
            </p:cNvCxnSpPr>
            <p:nvPr/>
          </p:nvCxnSpPr>
          <p:spPr>
            <a:xfrm flipH="1" flipV="1">
              <a:off x="4097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61" name="Group"/>
          <p:cNvGrpSpPr/>
          <p:nvPr/>
        </p:nvGrpSpPr>
        <p:grpSpPr>
          <a:xfrm>
            <a:off x="11573609" y="10583384"/>
            <a:ext cx="1508451" cy="1354491"/>
            <a:chOff x="0" y="0"/>
            <a:chExt cx="1508449" cy="1354490"/>
          </a:xfrm>
        </p:grpSpPr>
        <p:sp>
          <p:nvSpPr>
            <p:cNvPr id="556" name="DYNAMIC UAR"/>
            <p:cNvSpPr/>
            <p:nvPr/>
          </p:nvSpPr>
          <p:spPr>
            <a:xfrm>
              <a:off x="0" y="0"/>
              <a:ext cx="1508450"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57" name="uUAR"/>
            <p:cNvSpPr/>
            <p:nvPr/>
          </p:nvSpPr>
          <p:spPr>
            <a:xfrm>
              <a:off x="821821"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58" name="uUAR"/>
            <p:cNvSpPr/>
            <p:nvPr/>
          </p:nvSpPr>
          <p:spPr>
            <a:xfrm>
              <a:off x="96578" y="273197"/>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59" name="TD"/>
            <p:cNvSpPr/>
            <p:nvPr/>
          </p:nvSpPr>
          <p:spPr>
            <a:xfrm>
              <a:off x="1857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60" name="Connection Line"/>
            <p:cNvCxnSpPr>
              <a:stCxn id="559" idx="0"/>
              <a:endCxn id="558" idx="0"/>
            </p:cNvCxnSpPr>
            <p:nvPr/>
          </p:nvCxnSpPr>
          <p:spPr>
            <a:xfrm flipH="1" flipV="1">
              <a:off x="4097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pic>
        <p:nvPicPr>
          <p:cNvPr id="562" name="Process_vs._thread.svg.png" descr="Process_vs._thread.svg.png"/>
          <p:cNvPicPr>
            <a:picLocks noChangeAspect="1"/>
          </p:cNvPicPr>
          <p:nvPr/>
        </p:nvPicPr>
        <p:blipFill>
          <a:blip r:embed="rId2">
            <a:extLst/>
          </a:blip>
          <a:srcRect l="72891" t="32692" r="16498" b="8575"/>
          <a:stretch>
            <a:fillRect/>
          </a:stretch>
        </p:blipFill>
        <p:spPr>
          <a:xfrm>
            <a:off x="8760994" y="12119971"/>
            <a:ext cx="174910" cy="660371"/>
          </a:xfrm>
          <a:prstGeom prst="rect">
            <a:avLst/>
          </a:prstGeom>
          <a:ln w="12700">
            <a:miter lim="400000"/>
          </a:ln>
        </p:spPr>
      </p:pic>
      <p:pic>
        <p:nvPicPr>
          <p:cNvPr id="563" name="Process_vs._thread.svg.png" descr="Process_vs._thread.svg.png"/>
          <p:cNvPicPr>
            <a:picLocks noChangeAspect="1"/>
          </p:cNvPicPr>
          <p:nvPr/>
        </p:nvPicPr>
        <p:blipFill>
          <a:blip r:embed="rId2">
            <a:extLst/>
          </a:blip>
          <a:srcRect l="72891" t="32692" r="16498" b="8575"/>
          <a:stretch>
            <a:fillRect/>
          </a:stretch>
        </p:blipFill>
        <p:spPr>
          <a:xfrm>
            <a:off x="10359138" y="12119971"/>
            <a:ext cx="174910" cy="660371"/>
          </a:xfrm>
          <a:prstGeom prst="rect">
            <a:avLst/>
          </a:prstGeom>
          <a:ln w="12700">
            <a:miter lim="400000"/>
          </a:ln>
        </p:spPr>
      </p:pic>
      <p:pic>
        <p:nvPicPr>
          <p:cNvPr id="564" name="Process_vs._thread.svg.png" descr="Process_vs._thread.svg.png"/>
          <p:cNvPicPr>
            <a:picLocks noChangeAspect="1"/>
          </p:cNvPicPr>
          <p:nvPr/>
        </p:nvPicPr>
        <p:blipFill>
          <a:blip r:embed="rId2">
            <a:extLst/>
          </a:blip>
          <a:srcRect l="72891" t="32692" r="16498" b="8575"/>
          <a:stretch>
            <a:fillRect/>
          </a:stretch>
        </p:blipFill>
        <p:spPr>
          <a:xfrm>
            <a:off x="11906483" y="12119971"/>
            <a:ext cx="174910" cy="660371"/>
          </a:xfrm>
          <a:prstGeom prst="rect">
            <a:avLst/>
          </a:prstGeom>
          <a:ln w="12700">
            <a:miter lim="400000"/>
          </a:ln>
        </p:spPr>
      </p:pic>
      <p:grpSp>
        <p:nvGrpSpPr>
          <p:cNvPr id="570" name="Group"/>
          <p:cNvGrpSpPr/>
          <p:nvPr/>
        </p:nvGrpSpPr>
        <p:grpSpPr>
          <a:xfrm>
            <a:off x="8268470" y="6294804"/>
            <a:ext cx="1312469" cy="1354491"/>
            <a:chOff x="0" y="0"/>
            <a:chExt cx="1312468" cy="1354490"/>
          </a:xfrm>
        </p:grpSpPr>
        <p:sp>
          <p:nvSpPr>
            <p:cNvPr id="565"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66"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67"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68"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69" name="Connection Line"/>
            <p:cNvCxnSpPr>
              <a:stCxn id="568" idx="0"/>
              <a:endCxn id="567"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76" name="Group"/>
          <p:cNvGrpSpPr/>
          <p:nvPr/>
        </p:nvGrpSpPr>
        <p:grpSpPr>
          <a:xfrm>
            <a:off x="9608688" y="6294804"/>
            <a:ext cx="1312470" cy="1354491"/>
            <a:chOff x="0" y="0"/>
            <a:chExt cx="1312468" cy="1354490"/>
          </a:xfrm>
        </p:grpSpPr>
        <p:sp>
          <p:nvSpPr>
            <p:cNvPr id="571"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72"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73"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74"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75" name="Connection Line"/>
            <p:cNvCxnSpPr>
              <a:stCxn id="574" idx="0"/>
              <a:endCxn id="573"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82" name="Group"/>
          <p:cNvGrpSpPr/>
          <p:nvPr/>
        </p:nvGrpSpPr>
        <p:grpSpPr>
          <a:xfrm>
            <a:off x="10961606" y="6294804"/>
            <a:ext cx="1312469" cy="1354491"/>
            <a:chOff x="0" y="0"/>
            <a:chExt cx="1312468" cy="1354490"/>
          </a:xfrm>
        </p:grpSpPr>
        <p:sp>
          <p:nvSpPr>
            <p:cNvPr id="577"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78"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79"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80"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81" name="Connection Line"/>
            <p:cNvCxnSpPr>
              <a:stCxn id="580" idx="0"/>
              <a:endCxn id="579"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588" name="Group"/>
          <p:cNvGrpSpPr/>
          <p:nvPr/>
        </p:nvGrpSpPr>
        <p:grpSpPr>
          <a:xfrm>
            <a:off x="12314523" y="6294804"/>
            <a:ext cx="1312469" cy="1354491"/>
            <a:chOff x="0" y="0"/>
            <a:chExt cx="1312468" cy="1354490"/>
          </a:xfrm>
        </p:grpSpPr>
        <p:sp>
          <p:nvSpPr>
            <p:cNvPr id="583"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84"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85"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86"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87" name="Connection Line"/>
            <p:cNvCxnSpPr>
              <a:stCxn id="586" idx="0"/>
              <a:endCxn id="585"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sp>
        <p:nvSpPr>
          <p:cNvPr id="589" name="DYNAMIC UAR"/>
          <p:cNvSpPr/>
          <p:nvPr/>
        </p:nvSpPr>
        <p:spPr>
          <a:xfrm>
            <a:off x="13654741" y="6294804"/>
            <a:ext cx="1312470"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90" name="uUAR"/>
          <p:cNvSpPr/>
          <p:nvPr/>
        </p:nvSpPr>
        <p:spPr>
          <a:xfrm>
            <a:off x="14324162" y="6568001"/>
            <a:ext cx="626367" cy="465672"/>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91" name="uUAR"/>
          <p:cNvSpPr/>
          <p:nvPr/>
        </p:nvSpPr>
        <p:spPr>
          <a:xfrm>
            <a:off x="13675120" y="6568001"/>
            <a:ext cx="626367" cy="465672"/>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592" name="TD"/>
          <p:cNvSpPr/>
          <p:nvPr/>
        </p:nvSpPr>
        <p:spPr>
          <a:xfrm>
            <a:off x="13764245" y="720117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TD</a:t>
            </a:r>
          </a:p>
        </p:txBody>
      </p:sp>
      <p:cxnSp>
        <p:nvCxnSpPr>
          <p:cNvPr id="593" name="Connection Line"/>
          <p:cNvCxnSpPr>
            <a:stCxn id="592" idx="0"/>
            <a:endCxn id="591" idx="0"/>
          </p:cNvCxnSpPr>
          <p:nvPr/>
        </p:nvCxnSpPr>
        <p:spPr>
          <a:xfrm flipV="1">
            <a:off x="13988302" y="6800836"/>
            <a:ext cx="2" cy="624402"/>
          </a:xfrm>
          <a:prstGeom prst="straightConnector1">
            <a:avLst/>
          </a:prstGeom>
          <a:ln w="38100">
            <a:solidFill>
              <a:schemeClr val="accent6">
                <a:hueOff val="146492"/>
                <a:satOff val="27796"/>
                <a:lumOff val="22179"/>
              </a:schemeClr>
            </a:solidFill>
            <a:miter lim="400000"/>
          </a:ln>
        </p:spPr>
      </p:cxnSp>
      <p:grpSp>
        <p:nvGrpSpPr>
          <p:cNvPr id="599" name="Group"/>
          <p:cNvGrpSpPr/>
          <p:nvPr/>
        </p:nvGrpSpPr>
        <p:grpSpPr>
          <a:xfrm>
            <a:off x="15000245" y="6294804"/>
            <a:ext cx="1312469" cy="1354491"/>
            <a:chOff x="0" y="0"/>
            <a:chExt cx="1312468" cy="1354490"/>
          </a:xfrm>
        </p:grpSpPr>
        <p:sp>
          <p:nvSpPr>
            <p:cNvPr id="594"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595"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96"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597"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598" name="Connection Line"/>
            <p:cNvCxnSpPr>
              <a:stCxn id="597" idx="0"/>
              <a:endCxn id="596"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grpSp>
        <p:nvGrpSpPr>
          <p:cNvPr id="605" name="Group"/>
          <p:cNvGrpSpPr/>
          <p:nvPr/>
        </p:nvGrpSpPr>
        <p:grpSpPr>
          <a:xfrm>
            <a:off x="16353163" y="6294804"/>
            <a:ext cx="1312469" cy="1354491"/>
            <a:chOff x="0" y="0"/>
            <a:chExt cx="1312468" cy="1354490"/>
          </a:xfrm>
        </p:grpSpPr>
        <p:sp>
          <p:nvSpPr>
            <p:cNvPr id="600" name="DYNAMIC UAR"/>
            <p:cNvSpPr/>
            <p:nvPr/>
          </p:nvSpPr>
          <p:spPr>
            <a:xfrm>
              <a:off x="0" y="0"/>
              <a:ext cx="1312469" cy="791216"/>
            </a:xfrm>
            <a:prstGeom prst="rect">
              <a:avLst/>
            </a:prstGeom>
            <a:noFill/>
            <a:ln w="25400" cap="flat">
              <a:solidFill>
                <a:srgbClr val="5B5854"/>
              </a:solidFill>
              <a:prstDash val="sysDot"/>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601" name="uUAR"/>
            <p:cNvSpPr/>
            <p:nvPr/>
          </p:nvSpPr>
          <p:spPr>
            <a:xfrm>
              <a:off x="669421"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602" name="uUAR"/>
            <p:cNvSpPr/>
            <p:nvPr/>
          </p:nvSpPr>
          <p:spPr>
            <a:xfrm>
              <a:off x="20378" y="273196"/>
              <a:ext cx="626367" cy="465672"/>
            </a:xfrm>
            <a:prstGeom prst="roundRect">
              <a:avLst>
                <a:gd name="adj" fmla="val 20176"/>
              </a:avLst>
            </a:prstGeom>
            <a:solidFill>
              <a:schemeClr val="accent5"/>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sz="1400">
                  <a:solidFill>
                    <a:srgbClr val="FFFFFF"/>
                  </a:solidFill>
                </a:defRPr>
              </a:lvl1pPr>
            </a:lstStyle>
            <a:p>
              <a:pPr/>
              <a:r>
                <a:t>uUAR</a:t>
              </a:r>
            </a:p>
          </p:txBody>
        </p:sp>
        <p:sp>
          <p:nvSpPr>
            <p:cNvPr id="603" name="TD"/>
            <p:cNvSpPr/>
            <p:nvPr/>
          </p:nvSpPr>
          <p:spPr>
            <a:xfrm>
              <a:off x="109504" y="906375"/>
              <a:ext cx="448116" cy="448116"/>
            </a:xfrm>
            <a:prstGeom prst="roundRect">
              <a:avLst>
                <a:gd name="adj" fmla="val 22659"/>
              </a:avLst>
            </a:prstGeom>
            <a:noFill/>
            <a:ln w="25400" cap="flat">
              <a:solidFill>
                <a:srgbClr val="5B5854"/>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defRPr sz="1400">
                  <a:solidFill>
                    <a:srgbClr val="000000"/>
                  </a:solidFill>
                </a:defRPr>
              </a:lvl1pPr>
            </a:lstStyle>
            <a:p>
              <a:pPr/>
              <a:r>
                <a:t>TD</a:t>
              </a:r>
            </a:p>
          </p:txBody>
        </p:sp>
        <p:cxnSp>
          <p:nvCxnSpPr>
            <p:cNvPr id="604" name="Connection Line"/>
            <p:cNvCxnSpPr>
              <a:stCxn id="603" idx="0"/>
              <a:endCxn id="602" idx="0"/>
            </p:cNvCxnSpPr>
            <p:nvPr/>
          </p:nvCxnSpPr>
          <p:spPr>
            <a:xfrm flipH="1" flipV="1">
              <a:off x="333561" y="506032"/>
              <a:ext cx="1" cy="624401"/>
            </a:xfrm>
            <a:prstGeom prst="straightConnector1">
              <a:avLst/>
            </a:prstGeom>
            <a:ln w="38100" cap="flat">
              <a:solidFill>
                <a:schemeClr val="accent6">
                  <a:hueOff val="146492"/>
                  <a:satOff val="27796"/>
                  <a:lumOff val="22179"/>
                </a:schemeClr>
              </a:solidFill>
              <a:prstDash val="solid"/>
              <a:miter lim="400000"/>
            </a:ln>
            <a:effectLst/>
          </p:spPr>
        </p:cxnSp>
      </p:grpSp>
      <p:sp>
        <p:nvSpPr>
          <p:cNvPr id="606" name="MPI+threads"/>
          <p:cNvSpPr txBox="1"/>
          <p:nvPr/>
        </p:nvSpPr>
        <p:spPr>
          <a:xfrm>
            <a:off x="18480155" y="9541967"/>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MPI+threads</a:t>
            </a:r>
          </a:p>
        </p:txBody>
      </p:sp>
      <p:sp>
        <p:nvSpPr>
          <p:cNvPr id="607" name="CTX"/>
          <p:cNvSpPr/>
          <p:nvPr/>
        </p:nvSpPr>
        <p:spPr>
          <a:xfrm>
            <a:off x="20766493" y="10275618"/>
            <a:ext cx="1799883" cy="1771105"/>
          </a:xfrm>
          <a:prstGeom prst="roundRect">
            <a:avLst>
              <a:gd name="adj" fmla="val 139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608" name="Process_vs._thread.svg.png" descr="Process_vs._thread.svg.png"/>
          <p:cNvPicPr>
            <a:picLocks noChangeAspect="1"/>
          </p:cNvPicPr>
          <p:nvPr/>
        </p:nvPicPr>
        <p:blipFill>
          <a:blip r:embed="rId2">
            <a:extLst/>
          </a:blip>
          <a:srcRect l="72891" t="32692" r="16498" b="8575"/>
          <a:stretch>
            <a:fillRect/>
          </a:stretch>
        </p:blipFill>
        <p:spPr>
          <a:xfrm>
            <a:off x="18903381" y="12194244"/>
            <a:ext cx="174910" cy="660370"/>
          </a:xfrm>
          <a:prstGeom prst="rect">
            <a:avLst/>
          </a:prstGeom>
          <a:ln w="12700">
            <a:miter lim="400000"/>
          </a:ln>
        </p:spPr>
      </p:pic>
      <p:sp>
        <p:nvSpPr>
          <p:cNvPr id="609" name="STATIC UAR"/>
          <p:cNvSpPr/>
          <p:nvPr/>
        </p:nvSpPr>
        <p:spPr>
          <a:xfrm>
            <a:off x="20912208" y="10597974"/>
            <a:ext cx="1508451"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610" name="uUAR"/>
          <p:cNvSpPr/>
          <p:nvPr/>
        </p:nvSpPr>
        <p:spPr>
          <a:xfrm>
            <a:off x="21734029" y="10871172"/>
            <a:ext cx="626368" cy="465671"/>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11" name="uUAR"/>
          <p:cNvSpPr/>
          <p:nvPr/>
        </p:nvSpPr>
        <p:spPr>
          <a:xfrm>
            <a:off x="21008787" y="10871172"/>
            <a:ext cx="626367" cy="465671"/>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12" name="QP"/>
          <p:cNvSpPr/>
          <p:nvPr/>
        </p:nvSpPr>
        <p:spPr>
          <a:xfrm>
            <a:off x="21097913" y="11504350"/>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cxnSp>
        <p:nvCxnSpPr>
          <p:cNvPr id="613" name="Connection Line"/>
          <p:cNvCxnSpPr>
            <a:stCxn id="612" idx="0"/>
            <a:endCxn id="611" idx="0"/>
          </p:cNvCxnSpPr>
          <p:nvPr/>
        </p:nvCxnSpPr>
        <p:spPr>
          <a:xfrm flipH="1" flipV="1">
            <a:off x="21321970" y="11104007"/>
            <a:ext cx="2" cy="624402"/>
          </a:xfrm>
          <a:prstGeom prst="straightConnector1">
            <a:avLst/>
          </a:prstGeom>
          <a:ln w="38100">
            <a:solidFill>
              <a:schemeClr val="accent6">
                <a:hueOff val="146492"/>
                <a:satOff val="27796"/>
                <a:lumOff val="22179"/>
              </a:schemeClr>
            </a:solidFill>
            <a:miter lim="400000"/>
          </a:ln>
        </p:spPr>
      </p:cxnSp>
      <p:pic>
        <p:nvPicPr>
          <p:cNvPr id="614" name="Process_vs._thread.svg.png" descr="Process_vs._thread.svg.png"/>
          <p:cNvPicPr>
            <a:picLocks noChangeAspect="1"/>
          </p:cNvPicPr>
          <p:nvPr/>
        </p:nvPicPr>
        <p:blipFill>
          <a:blip r:embed="rId2">
            <a:extLst/>
          </a:blip>
          <a:srcRect l="72891" t="32692" r="16498" b="8575"/>
          <a:stretch>
            <a:fillRect/>
          </a:stretch>
        </p:blipFill>
        <p:spPr>
          <a:xfrm>
            <a:off x="20439270" y="12194244"/>
            <a:ext cx="174910" cy="660370"/>
          </a:xfrm>
          <a:prstGeom prst="rect">
            <a:avLst/>
          </a:prstGeom>
          <a:ln w="12700">
            <a:miter lim="400000"/>
          </a:ln>
        </p:spPr>
      </p:pic>
      <p:pic>
        <p:nvPicPr>
          <p:cNvPr id="615" name="Process_vs._thread.svg.png" descr="Process_vs._thread.svg.png"/>
          <p:cNvPicPr>
            <a:picLocks noChangeAspect="1"/>
          </p:cNvPicPr>
          <p:nvPr/>
        </p:nvPicPr>
        <p:blipFill>
          <a:blip r:embed="rId2">
            <a:extLst/>
          </a:blip>
          <a:srcRect l="72891" t="32692" r="16498" b="8575"/>
          <a:stretch>
            <a:fillRect/>
          </a:stretch>
        </p:blipFill>
        <p:spPr>
          <a:xfrm>
            <a:off x="22037414" y="12194244"/>
            <a:ext cx="174910" cy="660370"/>
          </a:xfrm>
          <a:prstGeom prst="rect">
            <a:avLst/>
          </a:prstGeom>
          <a:ln w="12700">
            <a:miter lim="400000"/>
          </a:ln>
        </p:spPr>
      </p:pic>
      <p:pic>
        <p:nvPicPr>
          <p:cNvPr id="616" name="Process_vs._thread.svg.png" descr="Process_vs._thread.svg.png"/>
          <p:cNvPicPr>
            <a:picLocks noChangeAspect="1"/>
          </p:cNvPicPr>
          <p:nvPr/>
        </p:nvPicPr>
        <p:blipFill>
          <a:blip r:embed="rId2">
            <a:extLst/>
          </a:blip>
          <a:srcRect l="72891" t="32692" r="16498" b="8575"/>
          <a:stretch>
            <a:fillRect/>
          </a:stretch>
        </p:blipFill>
        <p:spPr>
          <a:xfrm>
            <a:off x="23584760" y="12194244"/>
            <a:ext cx="174910" cy="660370"/>
          </a:xfrm>
          <a:prstGeom prst="rect">
            <a:avLst/>
          </a:prstGeom>
          <a:ln w="12700">
            <a:miter lim="400000"/>
          </a:ln>
        </p:spPr>
      </p:pic>
      <p:sp>
        <p:nvSpPr>
          <p:cNvPr id="617" name="Lock"/>
          <p:cNvSpPr/>
          <p:nvPr/>
        </p:nvSpPr>
        <p:spPr>
          <a:xfrm rot="19375646">
            <a:off x="21535713" y="11472451"/>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18" name="CTX"/>
          <p:cNvSpPr/>
          <p:nvPr/>
        </p:nvSpPr>
        <p:spPr>
          <a:xfrm>
            <a:off x="18462145" y="5972448"/>
            <a:ext cx="2815069" cy="1771104"/>
          </a:xfrm>
          <a:prstGeom prst="roundRect">
            <a:avLst>
              <a:gd name="adj" fmla="val 139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400">
                <a:solidFill>
                  <a:srgbClr val="000000"/>
                </a:solidFill>
                <a:latin typeface="+mn-lt"/>
                <a:ea typeface="+mn-ea"/>
                <a:cs typeface="+mn-cs"/>
                <a:sym typeface="DIN Condensed"/>
              </a:defRPr>
            </a:lvl1pPr>
          </a:lstStyle>
          <a:p>
            <a:pPr/>
            <a:r>
              <a:t>CTX</a:t>
            </a:r>
          </a:p>
        </p:txBody>
      </p:sp>
      <p:pic>
        <p:nvPicPr>
          <p:cNvPr id="619" name="Process_vs._thread.svg.png" descr="Process_vs._thread.svg.png"/>
          <p:cNvPicPr>
            <a:picLocks noChangeAspect="1"/>
          </p:cNvPicPr>
          <p:nvPr/>
        </p:nvPicPr>
        <p:blipFill>
          <a:blip r:embed="rId2">
            <a:extLst/>
          </a:blip>
          <a:srcRect l="72891" t="32692" r="16498" b="8575"/>
          <a:stretch>
            <a:fillRect/>
          </a:stretch>
        </p:blipFill>
        <p:spPr>
          <a:xfrm>
            <a:off x="18828844" y="7816801"/>
            <a:ext cx="174910" cy="660371"/>
          </a:xfrm>
          <a:prstGeom prst="rect">
            <a:avLst/>
          </a:prstGeom>
          <a:ln w="12700">
            <a:miter lim="400000"/>
          </a:ln>
        </p:spPr>
      </p:pic>
      <p:sp>
        <p:nvSpPr>
          <p:cNvPr id="620" name="STATIC UAR"/>
          <p:cNvSpPr/>
          <p:nvPr/>
        </p:nvSpPr>
        <p:spPr>
          <a:xfrm>
            <a:off x="18523565" y="6294804"/>
            <a:ext cx="1312469"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621" name="uUAR"/>
          <p:cNvSpPr/>
          <p:nvPr/>
        </p:nvSpPr>
        <p:spPr>
          <a:xfrm>
            <a:off x="19192986" y="656800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22" name="uUAR"/>
          <p:cNvSpPr/>
          <p:nvPr/>
        </p:nvSpPr>
        <p:spPr>
          <a:xfrm>
            <a:off x="18543944" y="6568001"/>
            <a:ext cx="626367" cy="465672"/>
          </a:xfrm>
          <a:prstGeom prst="roundRect">
            <a:avLst>
              <a:gd name="adj" fmla="val 20176"/>
            </a:avLst>
          </a:prstGeom>
          <a:solidFill>
            <a:schemeClr val="accent1"/>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23" name="QP"/>
          <p:cNvSpPr/>
          <p:nvPr/>
        </p:nvSpPr>
        <p:spPr>
          <a:xfrm>
            <a:off x="18633070" y="720117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cxnSp>
        <p:nvCxnSpPr>
          <p:cNvPr id="624" name="Connection Line"/>
          <p:cNvCxnSpPr>
            <a:stCxn id="623" idx="0"/>
            <a:endCxn id="622" idx="0"/>
          </p:cNvCxnSpPr>
          <p:nvPr/>
        </p:nvCxnSpPr>
        <p:spPr>
          <a:xfrm flipH="1" flipV="1">
            <a:off x="18857127" y="6800836"/>
            <a:ext cx="1" cy="624402"/>
          </a:xfrm>
          <a:prstGeom prst="straightConnector1">
            <a:avLst/>
          </a:prstGeom>
          <a:ln w="38100">
            <a:solidFill>
              <a:schemeClr val="accent6">
                <a:hueOff val="146492"/>
                <a:satOff val="27796"/>
                <a:lumOff val="22179"/>
              </a:schemeClr>
            </a:solidFill>
            <a:miter lim="400000"/>
          </a:ln>
        </p:spPr>
      </p:cxnSp>
      <p:pic>
        <p:nvPicPr>
          <p:cNvPr id="625" name="Process_vs._thread.svg.png" descr="Process_vs._thread.svg.png"/>
          <p:cNvPicPr>
            <a:picLocks noChangeAspect="1"/>
          </p:cNvPicPr>
          <p:nvPr/>
        </p:nvPicPr>
        <p:blipFill>
          <a:blip r:embed="rId2">
            <a:extLst/>
          </a:blip>
          <a:srcRect l="72891" t="32692" r="16498" b="8575"/>
          <a:stretch>
            <a:fillRect/>
          </a:stretch>
        </p:blipFill>
        <p:spPr>
          <a:xfrm>
            <a:off x="19401904" y="7816801"/>
            <a:ext cx="174910" cy="660371"/>
          </a:xfrm>
          <a:prstGeom prst="rect">
            <a:avLst/>
          </a:prstGeom>
          <a:ln w="12700">
            <a:miter lim="400000"/>
          </a:ln>
        </p:spPr>
      </p:pic>
      <p:pic>
        <p:nvPicPr>
          <p:cNvPr id="626" name="Process_vs._thread.svg.png" descr="Process_vs._thread.svg.png"/>
          <p:cNvPicPr>
            <a:picLocks noChangeAspect="1"/>
          </p:cNvPicPr>
          <p:nvPr/>
        </p:nvPicPr>
        <p:blipFill>
          <a:blip r:embed="rId2">
            <a:extLst/>
          </a:blip>
          <a:srcRect l="72891" t="32692" r="16498" b="8575"/>
          <a:stretch>
            <a:fillRect/>
          </a:stretch>
        </p:blipFill>
        <p:spPr>
          <a:xfrm>
            <a:off x="20122534" y="7816801"/>
            <a:ext cx="174910" cy="660371"/>
          </a:xfrm>
          <a:prstGeom prst="rect">
            <a:avLst/>
          </a:prstGeom>
          <a:ln w="12700">
            <a:miter lim="400000"/>
          </a:ln>
        </p:spPr>
      </p:pic>
      <p:pic>
        <p:nvPicPr>
          <p:cNvPr id="627" name="Process_vs._thread.svg.png" descr="Process_vs._thread.svg.png"/>
          <p:cNvPicPr>
            <a:picLocks noChangeAspect="1"/>
          </p:cNvPicPr>
          <p:nvPr/>
        </p:nvPicPr>
        <p:blipFill>
          <a:blip r:embed="rId2">
            <a:extLst/>
          </a:blip>
          <a:srcRect l="72891" t="32692" r="16498" b="8575"/>
          <a:stretch>
            <a:fillRect/>
          </a:stretch>
        </p:blipFill>
        <p:spPr>
          <a:xfrm>
            <a:off x="20771577" y="7816801"/>
            <a:ext cx="174910" cy="660371"/>
          </a:xfrm>
          <a:prstGeom prst="rect">
            <a:avLst/>
          </a:prstGeom>
          <a:ln w="12700">
            <a:miter lim="400000"/>
          </a:ln>
        </p:spPr>
      </p:pic>
      <p:sp>
        <p:nvSpPr>
          <p:cNvPr id="628" name="STATIC UAR"/>
          <p:cNvSpPr/>
          <p:nvPr/>
        </p:nvSpPr>
        <p:spPr>
          <a:xfrm>
            <a:off x="19876482" y="6294804"/>
            <a:ext cx="1312470" cy="79121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STATIC UAR</a:t>
            </a:r>
          </a:p>
        </p:txBody>
      </p:sp>
      <p:sp>
        <p:nvSpPr>
          <p:cNvPr id="629" name="uUAR"/>
          <p:cNvSpPr/>
          <p:nvPr/>
        </p:nvSpPr>
        <p:spPr>
          <a:xfrm>
            <a:off x="20545904" y="6568001"/>
            <a:ext cx="626367" cy="465672"/>
          </a:xfrm>
          <a:prstGeom prst="roundRect">
            <a:avLst>
              <a:gd name="adj" fmla="val 20176"/>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000000"/>
                </a:solidFill>
              </a:defRPr>
            </a:lvl1pPr>
          </a:lstStyle>
          <a:p>
            <a:pPr/>
            <a:r>
              <a:t>uUAR</a:t>
            </a:r>
          </a:p>
        </p:txBody>
      </p:sp>
      <p:sp>
        <p:nvSpPr>
          <p:cNvPr id="630" name="uUAR"/>
          <p:cNvSpPr/>
          <p:nvPr/>
        </p:nvSpPr>
        <p:spPr>
          <a:xfrm>
            <a:off x="19896861" y="6568001"/>
            <a:ext cx="626367" cy="465672"/>
          </a:xfrm>
          <a:prstGeom prst="roundRect">
            <a:avLst>
              <a:gd name="adj" fmla="val 20176"/>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000000"/>
                </a:solidFill>
              </a:defRPr>
            </a:lvl1pPr>
          </a:lstStyle>
          <a:p>
            <a:pPr/>
            <a:r>
              <a:t>uUAR</a:t>
            </a:r>
          </a:p>
        </p:txBody>
      </p:sp>
      <p:sp>
        <p:nvSpPr>
          <p:cNvPr id="631" name="QP"/>
          <p:cNvSpPr/>
          <p:nvPr/>
        </p:nvSpPr>
        <p:spPr>
          <a:xfrm>
            <a:off x="19985987" y="7201179"/>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cxnSp>
        <p:nvCxnSpPr>
          <p:cNvPr id="632" name="Connection Line"/>
          <p:cNvCxnSpPr>
            <a:stCxn id="631" idx="0"/>
            <a:endCxn id="630" idx="0"/>
          </p:cNvCxnSpPr>
          <p:nvPr/>
        </p:nvCxnSpPr>
        <p:spPr>
          <a:xfrm flipH="1" flipV="1">
            <a:off x="20210044" y="6800836"/>
            <a:ext cx="2" cy="624402"/>
          </a:xfrm>
          <a:prstGeom prst="straightConnector1">
            <a:avLst/>
          </a:prstGeom>
          <a:ln w="38100">
            <a:solidFill>
              <a:schemeClr val="accent6">
                <a:hueOff val="146492"/>
                <a:satOff val="27796"/>
                <a:lumOff val="22179"/>
              </a:schemeClr>
            </a:solidFill>
            <a:miter lim="400000"/>
          </a:ln>
        </p:spPr>
      </p:cxnSp>
      <p:sp>
        <p:nvSpPr>
          <p:cNvPr id="633" name="QP"/>
          <p:cNvSpPr/>
          <p:nvPr/>
        </p:nvSpPr>
        <p:spPr>
          <a:xfrm>
            <a:off x="19282112" y="7201179"/>
            <a:ext cx="448117"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sp>
        <p:nvSpPr>
          <p:cNvPr id="634" name="QP"/>
          <p:cNvSpPr/>
          <p:nvPr/>
        </p:nvSpPr>
        <p:spPr>
          <a:xfrm>
            <a:off x="20635030" y="7198262"/>
            <a:ext cx="448116" cy="4481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QP</a:t>
            </a:r>
          </a:p>
        </p:txBody>
      </p:sp>
      <p:cxnSp>
        <p:nvCxnSpPr>
          <p:cNvPr id="635" name="Connection Line"/>
          <p:cNvCxnSpPr>
            <a:stCxn id="633" idx="0"/>
            <a:endCxn id="621" idx="0"/>
          </p:cNvCxnSpPr>
          <p:nvPr/>
        </p:nvCxnSpPr>
        <p:spPr>
          <a:xfrm flipH="1" flipV="1">
            <a:off x="19506169" y="6800836"/>
            <a:ext cx="2" cy="624402"/>
          </a:xfrm>
          <a:prstGeom prst="straightConnector1">
            <a:avLst/>
          </a:prstGeom>
          <a:ln w="38100">
            <a:solidFill>
              <a:schemeClr val="accent6">
                <a:hueOff val="146492"/>
                <a:satOff val="27796"/>
                <a:lumOff val="22179"/>
              </a:schemeClr>
            </a:solidFill>
            <a:miter lim="400000"/>
          </a:ln>
        </p:spPr>
      </p:cxnSp>
      <p:cxnSp>
        <p:nvCxnSpPr>
          <p:cNvPr id="636" name="Connection Line"/>
          <p:cNvCxnSpPr>
            <a:stCxn id="634" idx="0"/>
            <a:endCxn id="629" idx="0"/>
          </p:cNvCxnSpPr>
          <p:nvPr/>
        </p:nvCxnSpPr>
        <p:spPr>
          <a:xfrm flipH="1" flipV="1">
            <a:off x="20859087" y="6800836"/>
            <a:ext cx="1" cy="621484"/>
          </a:xfrm>
          <a:prstGeom prst="straightConnector1">
            <a:avLst/>
          </a:prstGeom>
          <a:ln w="38100">
            <a:solidFill>
              <a:schemeClr val="accent6">
                <a:hueOff val="146492"/>
                <a:satOff val="27796"/>
                <a:lumOff val="22179"/>
              </a:schemeClr>
            </a:solidFill>
            <a:miter lim="400000"/>
          </a:ln>
        </p:spPr>
      </p:cxnSp>
      <p:sp>
        <p:nvSpPr>
          <p:cNvPr id="637" name="Lock"/>
          <p:cNvSpPr/>
          <p:nvPr/>
        </p:nvSpPr>
        <p:spPr>
          <a:xfrm rot="19375646">
            <a:off x="18968612" y="7166364"/>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38" name="Lock"/>
          <p:cNvSpPr/>
          <p:nvPr/>
        </p:nvSpPr>
        <p:spPr>
          <a:xfrm rot="19375646">
            <a:off x="19619193" y="7166364"/>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39" name="Lock"/>
          <p:cNvSpPr/>
          <p:nvPr/>
        </p:nvSpPr>
        <p:spPr>
          <a:xfrm rot="19375646">
            <a:off x="20324413" y="7159068"/>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40" name="Lock"/>
          <p:cNvSpPr/>
          <p:nvPr/>
        </p:nvSpPr>
        <p:spPr>
          <a:xfrm rot="19375646">
            <a:off x="20949594" y="7159068"/>
            <a:ext cx="249377" cy="3784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41" name="Lock"/>
          <p:cNvSpPr/>
          <p:nvPr/>
        </p:nvSpPr>
        <p:spPr>
          <a:xfrm rot="19375646">
            <a:off x="20365798" y="6538257"/>
            <a:ext cx="197292" cy="2994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42" name="Lock"/>
          <p:cNvSpPr/>
          <p:nvPr/>
        </p:nvSpPr>
        <p:spPr>
          <a:xfrm rot="19375646">
            <a:off x="21055373" y="6541607"/>
            <a:ext cx="192948" cy="2928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6292" y="0"/>
                  <a:pt x="2626" y="2414"/>
                  <a:pt x="2626" y="5384"/>
                </a:cubicBezTo>
                <a:lnTo>
                  <a:pt x="2626" y="9831"/>
                </a:lnTo>
                <a:cubicBezTo>
                  <a:pt x="989" y="11082"/>
                  <a:pt x="0" y="12705"/>
                  <a:pt x="0" y="14484"/>
                </a:cubicBezTo>
                <a:cubicBezTo>
                  <a:pt x="0" y="18414"/>
                  <a:pt x="4835" y="21600"/>
                  <a:pt x="10800" y="21600"/>
                </a:cubicBezTo>
                <a:cubicBezTo>
                  <a:pt x="16765" y="21600"/>
                  <a:pt x="21600" y="18414"/>
                  <a:pt x="21600" y="14484"/>
                </a:cubicBezTo>
                <a:cubicBezTo>
                  <a:pt x="21600" y="12705"/>
                  <a:pt x="20611" y="11082"/>
                  <a:pt x="18974" y="9831"/>
                </a:cubicBezTo>
                <a:lnTo>
                  <a:pt x="18974" y="5384"/>
                </a:lnTo>
                <a:cubicBezTo>
                  <a:pt x="18974" y="2414"/>
                  <a:pt x="15308" y="0"/>
                  <a:pt x="10800" y="0"/>
                </a:cubicBezTo>
                <a:close/>
                <a:moveTo>
                  <a:pt x="10800" y="2700"/>
                </a:moveTo>
                <a:cubicBezTo>
                  <a:pt x="13050" y="2700"/>
                  <a:pt x="14883" y="3908"/>
                  <a:pt x="14883" y="5391"/>
                </a:cubicBezTo>
                <a:lnTo>
                  <a:pt x="14883" y="7897"/>
                </a:lnTo>
                <a:cubicBezTo>
                  <a:pt x="13623" y="7558"/>
                  <a:pt x="12248" y="7368"/>
                  <a:pt x="10800" y="7368"/>
                </a:cubicBezTo>
                <a:cubicBezTo>
                  <a:pt x="9352" y="7368"/>
                  <a:pt x="7977" y="7558"/>
                  <a:pt x="6717" y="7897"/>
                </a:cubicBezTo>
                <a:lnTo>
                  <a:pt x="6717" y="5391"/>
                </a:lnTo>
                <a:cubicBezTo>
                  <a:pt x="6717" y="3908"/>
                  <a:pt x="8550" y="2700"/>
                  <a:pt x="10800" y="2700"/>
                </a:cubicBezTo>
                <a:close/>
                <a:moveTo>
                  <a:pt x="10800" y="10711"/>
                </a:moveTo>
                <a:cubicBezTo>
                  <a:pt x="13966" y="10711"/>
                  <a:pt x="16527" y="12398"/>
                  <a:pt x="16527" y="14484"/>
                </a:cubicBezTo>
                <a:cubicBezTo>
                  <a:pt x="16527" y="16570"/>
                  <a:pt x="13966" y="18258"/>
                  <a:pt x="10800" y="18258"/>
                </a:cubicBezTo>
                <a:cubicBezTo>
                  <a:pt x="7634" y="18258"/>
                  <a:pt x="5073" y="16570"/>
                  <a:pt x="5073" y="14484"/>
                </a:cubicBezTo>
                <a:cubicBezTo>
                  <a:pt x="5073" y="12398"/>
                  <a:pt x="7634" y="10711"/>
                  <a:pt x="10800" y="10711"/>
                </a:cubicBezTo>
                <a:close/>
                <a:moveTo>
                  <a:pt x="10800" y="11336"/>
                </a:moveTo>
                <a:cubicBezTo>
                  <a:pt x="9577" y="11336"/>
                  <a:pt x="8355" y="11644"/>
                  <a:pt x="7422" y="12259"/>
                </a:cubicBezTo>
                <a:cubicBezTo>
                  <a:pt x="5556" y="13488"/>
                  <a:pt x="5556" y="15480"/>
                  <a:pt x="7422" y="16710"/>
                </a:cubicBezTo>
                <a:cubicBezTo>
                  <a:pt x="9288" y="17939"/>
                  <a:pt x="12312" y="17939"/>
                  <a:pt x="14178" y="16710"/>
                </a:cubicBezTo>
                <a:cubicBezTo>
                  <a:pt x="16044" y="15480"/>
                  <a:pt x="16044" y="13488"/>
                  <a:pt x="14178" y="12259"/>
                </a:cubicBezTo>
                <a:cubicBezTo>
                  <a:pt x="13245" y="11644"/>
                  <a:pt x="12023" y="11336"/>
                  <a:pt x="10800" y="11336"/>
                </a:cubicBezTo>
                <a:close/>
              </a:path>
            </a:pathLst>
          </a:custGeom>
          <a:solidFill>
            <a:schemeClr val="accent5"/>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a:defRPr>
            </a:pPr>
          </a:p>
        </p:txBody>
      </p:sp>
      <p:sp>
        <p:nvSpPr>
          <p:cNvPr id="643" name="Static"/>
          <p:cNvSpPr txBox="1"/>
          <p:nvPr/>
        </p:nvSpPr>
        <p:spPr>
          <a:xfrm>
            <a:off x="18510865" y="5238798"/>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Static</a:t>
            </a:r>
          </a:p>
        </p:txBody>
      </p:sp>
      <p:sp>
        <p:nvSpPr>
          <p:cNvPr id="644" name="CTX"/>
          <p:cNvSpPr/>
          <p:nvPr/>
        </p:nvSpPr>
        <p:spPr>
          <a:xfrm>
            <a:off x="18459485" y="2000395"/>
            <a:ext cx="4224334" cy="1856479"/>
          </a:xfrm>
          <a:prstGeom prst="roundRect">
            <a:avLst>
              <a:gd name="adj" fmla="val 139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lstStyle>
            <a:lvl1pPr algn="ctr">
              <a:lnSpc>
                <a:spcPct val="80000"/>
              </a:lnSpc>
              <a:spcBef>
                <a:spcPts val="0"/>
              </a:spcBef>
              <a:defRPr cap="all" sz="2700">
                <a:solidFill>
                  <a:srgbClr val="000000"/>
                </a:solidFill>
                <a:latin typeface="+mn-lt"/>
                <a:ea typeface="+mn-ea"/>
                <a:cs typeface="+mn-cs"/>
                <a:sym typeface="DIN Condensed"/>
              </a:defRPr>
            </a:lvl1pPr>
          </a:lstStyle>
          <a:p>
            <a:pPr/>
            <a:r>
              <a:t>CTX</a:t>
            </a:r>
          </a:p>
        </p:txBody>
      </p:sp>
      <p:pic>
        <p:nvPicPr>
          <p:cNvPr id="645" name="Process_vs._thread.svg.png" descr="Process_vs._thread.svg.png"/>
          <p:cNvPicPr>
            <a:picLocks noChangeAspect="1"/>
          </p:cNvPicPr>
          <p:nvPr/>
        </p:nvPicPr>
        <p:blipFill>
          <a:blip r:embed="rId2">
            <a:extLst/>
          </a:blip>
          <a:srcRect l="72891" t="32692" r="16498" b="8575"/>
          <a:stretch>
            <a:fillRect/>
          </a:stretch>
        </p:blipFill>
        <p:spPr>
          <a:xfrm>
            <a:off x="19992179" y="3877844"/>
            <a:ext cx="183341" cy="692202"/>
          </a:xfrm>
          <a:prstGeom prst="rect">
            <a:avLst/>
          </a:prstGeom>
          <a:ln w="12700">
            <a:miter lim="400000"/>
          </a:ln>
        </p:spPr>
      </p:pic>
      <p:sp>
        <p:nvSpPr>
          <p:cNvPr id="646" name="DYNAMIC UAR"/>
          <p:cNvSpPr/>
          <p:nvPr/>
        </p:nvSpPr>
        <p:spPr>
          <a:xfrm>
            <a:off x="19707645" y="2338290"/>
            <a:ext cx="1375735" cy="82935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647" name="uUAR"/>
          <p:cNvSpPr/>
          <p:nvPr/>
        </p:nvSpPr>
        <p:spPr>
          <a:xfrm>
            <a:off x="20409334" y="2624656"/>
            <a:ext cx="656560" cy="488119"/>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48" name="uUAR"/>
          <p:cNvSpPr/>
          <p:nvPr/>
        </p:nvSpPr>
        <p:spPr>
          <a:xfrm>
            <a:off x="19729005" y="2624656"/>
            <a:ext cx="656560" cy="488119"/>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49" name="TD"/>
          <p:cNvSpPr/>
          <p:nvPr/>
        </p:nvSpPr>
        <p:spPr>
          <a:xfrm>
            <a:off x="19822427" y="3288357"/>
            <a:ext cx="469717" cy="4697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TD</a:t>
            </a:r>
          </a:p>
        </p:txBody>
      </p:sp>
      <p:cxnSp>
        <p:nvCxnSpPr>
          <p:cNvPr id="650" name="Connection Line"/>
          <p:cNvCxnSpPr>
            <a:stCxn id="649" idx="0"/>
            <a:endCxn id="648" idx="0"/>
          </p:cNvCxnSpPr>
          <p:nvPr/>
        </p:nvCxnSpPr>
        <p:spPr>
          <a:xfrm flipH="1" flipV="1">
            <a:off x="20057284" y="2868715"/>
            <a:ext cx="2" cy="654500"/>
          </a:xfrm>
          <a:prstGeom prst="straightConnector1">
            <a:avLst/>
          </a:prstGeom>
          <a:ln w="38100">
            <a:solidFill>
              <a:schemeClr val="accent6">
                <a:hueOff val="146492"/>
                <a:satOff val="27796"/>
                <a:lumOff val="22179"/>
              </a:schemeClr>
            </a:solidFill>
            <a:miter lim="400000"/>
          </a:ln>
        </p:spPr>
      </p:cxnSp>
      <p:pic>
        <p:nvPicPr>
          <p:cNvPr id="651" name="Process_vs._thread.svg.png" descr="Process_vs._thread.svg.png"/>
          <p:cNvPicPr>
            <a:picLocks noChangeAspect="1"/>
          </p:cNvPicPr>
          <p:nvPr/>
        </p:nvPicPr>
        <p:blipFill>
          <a:blip r:embed="rId2">
            <a:extLst/>
          </a:blip>
          <a:srcRect l="72891" t="32692" r="16498" b="8575"/>
          <a:stretch>
            <a:fillRect/>
          </a:stretch>
        </p:blipFill>
        <p:spPr>
          <a:xfrm>
            <a:off x="20679195" y="3877844"/>
            <a:ext cx="183341" cy="692202"/>
          </a:xfrm>
          <a:prstGeom prst="rect">
            <a:avLst/>
          </a:prstGeom>
          <a:ln w="12700">
            <a:miter lim="400000"/>
          </a:ln>
        </p:spPr>
      </p:pic>
      <p:pic>
        <p:nvPicPr>
          <p:cNvPr id="652" name="Process_vs._thread.svg.png" descr="Process_vs._thread.svg.png"/>
          <p:cNvPicPr>
            <a:picLocks noChangeAspect="1"/>
          </p:cNvPicPr>
          <p:nvPr/>
        </p:nvPicPr>
        <p:blipFill>
          <a:blip r:embed="rId2">
            <a:extLst/>
          </a:blip>
          <a:srcRect l="72891" t="32692" r="16498" b="8575"/>
          <a:stretch>
            <a:fillRect/>
          </a:stretch>
        </p:blipFill>
        <p:spPr>
          <a:xfrm>
            <a:off x="21458273" y="3877844"/>
            <a:ext cx="183341" cy="692202"/>
          </a:xfrm>
          <a:prstGeom prst="rect">
            <a:avLst/>
          </a:prstGeom>
          <a:ln w="12700">
            <a:miter lim="400000"/>
          </a:ln>
        </p:spPr>
      </p:pic>
      <p:pic>
        <p:nvPicPr>
          <p:cNvPr id="653" name="Process_vs._thread.svg.png" descr="Process_vs._thread.svg.png"/>
          <p:cNvPicPr>
            <a:picLocks noChangeAspect="1"/>
          </p:cNvPicPr>
          <p:nvPr/>
        </p:nvPicPr>
        <p:blipFill>
          <a:blip r:embed="rId2">
            <a:extLst/>
          </a:blip>
          <a:srcRect l="72891" t="32692" r="16498" b="8575"/>
          <a:stretch>
            <a:fillRect/>
          </a:stretch>
        </p:blipFill>
        <p:spPr>
          <a:xfrm>
            <a:off x="22147527" y="3877844"/>
            <a:ext cx="183341" cy="692202"/>
          </a:xfrm>
          <a:prstGeom prst="rect">
            <a:avLst/>
          </a:prstGeom>
          <a:ln w="12700">
            <a:miter lim="400000"/>
          </a:ln>
        </p:spPr>
      </p:pic>
      <p:sp>
        <p:nvSpPr>
          <p:cNvPr id="654" name="TD"/>
          <p:cNvSpPr/>
          <p:nvPr/>
        </p:nvSpPr>
        <p:spPr>
          <a:xfrm>
            <a:off x="20514569" y="3288357"/>
            <a:ext cx="469717" cy="4697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TD</a:t>
            </a:r>
          </a:p>
        </p:txBody>
      </p:sp>
      <p:cxnSp>
        <p:nvCxnSpPr>
          <p:cNvPr id="655" name="Connection Line"/>
          <p:cNvCxnSpPr>
            <a:stCxn id="654" idx="0"/>
            <a:endCxn id="647" idx="0"/>
          </p:cNvCxnSpPr>
          <p:nvPr/>
        </p:nvCxnSpPr>
        <p:spPr>
          <a:xfrm flipH="1" flipV="1">
            <a:off x="20737613" y="2868715"/>
            <a:ext cx="11815" cy="654500"/>
          </a:xfrm>
          <a:prstGeom prst="straightConnector1">
            <a:avLst/>
          </a:prstGeom>
          <a:ln w="38100">
            <a:solidFill>
              <a:schemeClr val="accent6">
                <a:hueOff val="146492"/>
                <a:satOff val="27796"/>
                <a:lumOff val="22179"/>
              </a:schemeClr>
            </a:solidFill>
            <a:miter lim="400000"/>
          </a:ln>
        </p:spPr>
      </p:cxnSp>
      <p:sp>
        <p:nvSpPr>
          <p:cNvPr id="656" name="DYNAMIC UAR"/>
          <p:cNvSpPr/>
          <p:nvPr/>
        </p:nvSpPr>
        <p:spPr>
          <a:xfrm>
            <a:off x="21191022" y="2338290"/>
            <a:ext cx="1375735" cy="829357"/>
          </a:xfrm>
          <a:prstGeom prst="rect">
            <a:avLst/>
          </a:prstGeom>
          <a:ln w="25400">
            <a:solidFill>
              <a:srgbClr val="5B5854"/>
            </a:solidFill>
            <a:prstDash val="sysDot"/>
            <a:miter lim="400000"/>
          </a:ln>
          <a:extLst>
            <a:ext uri="{C572A759-6A51-4108-AA02-DFA0A04FC94B}">
              <ma14:wrappingTextBoxFlag xmlns:ma14="http://schemas.microsoft.com/office/mac/drawingml/2011/main" val="1"/>
            </a:ext>
          </a:extLst>
        </p:spPr>
        <p:txBody>
          <a:bodyPr lIns="50800" tIns="50800" rIns="50800" bIns="50800"/>
          <a:lstStyle>
            <a:lvl1pPr algn="ctr">
              <a:defRPr b="1" sz="1200">
                <a:solidFill>
                  <a:srgbClr val="000000"/>
                </a:solidFill>
                <a:latin typeface="Avenir Next"/>
                <a:ea typeface="Avenir Next"/>
                <a:cs typeface="Avenir Next"/>
                <a:sym typeface="Avenir Next"/>
              </a:defRPr>
            </a:lvl1pPr>
          </a:lstStyle>
          <a:p>
            <a:pPr/>
            <a:r>
              <a:t>DYNAMIC UAR</a:t>
            </a:r>
          </a:p>
        </p:txBody>
      </p:sp>
      <p:sp>
        <p:nvSpPr>
          <p:cNvPr id="657" name="uUAR"/>
          <p:cNvSpPr/>
          <p:nvPr/>
        </p:nvSpPr>
        <p:spPr>
          <a:xfrm>
            <a:off x="21892713" y="2624656"/>
            <a:ext cx="656560" cy="488119"/>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58" name="uUAR"/>
          <p:cNvSpPr/>
          <p:nvPr/>
        </p:nvSpPr>
        <p:spPr>
          <a:xfrm>
            <a:off x="21212384" y="2624656"/>
            <a:ext cx="656560" cy="488119"/>
          </a:xfrm>
          <a:prstGeom prst="roundRect">
            <a:avLst>
              <a:gd name="adj" fmla="val 20176"/>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1400">
                <a:solidFill>
                  <a:srgbClr val="FFFFFF"/>
                </a:solidFill>
              </a:defRPr>
            </a:lvl1pPr>
          </a:lstStyle>
          <a:p>
            <a:pPr/>
            <a:r>
              <a:t>uUAR</a:t>
            </a:r>
          </a:p>
        </p:txBody>
      </p:sp>
      <p:sp>
        <p:nvSpPr>
          <p:cNvPr id="659" name="TD"/>
          <p:cNvSpPr/>
          <p:nvPr/>
        </p:nvSpPr>
        <p:spPr>
          <a:xfrm>
            <a:off x="21305806" y="3288357"/>
            <a:ext cx="469717" cy="4697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TD</a:t>
            </a:r>
          </a:p>
        </p:txBody>
      </p:sp>
      <p:cxnSp>
        <p:nvCxnSpPr>
          <p:cNvPr id="660" name="Connection Line"/>
          <p:cNvCxnSpPr>
            <a:stCxn id="659" idx="0"/>
            <a:endCxn id="658" idx="0"/>
          </p:cNvCxnSpPr>
          <p:nvPr/>
        </p:nvCxnSpPr>
        <p:spPr>
          <a:xfrm flipH="1" flipV="1">
            <a:off x="21540663" y="2868715"/>
            <a:ext cx="2" cy="654500"/>
          </a:xfrm>
          <a:prstGeom prst="straightConnector1">
            <a:avLst/>
          </a:prstGeom>
          <a:ln w="38100">
            <a:solidFill>
              <a:schemeClr val="accent6">
                <a:hueOff val="146492"/>
                <a:satOff val="27796"/>
                <a:lumOff val="22179"/>
              </a:schemeClr>
            </a:solidFill>
            <a:miter lim="400000"/>
          </a:ln>
        </p:spPr>
      </p:cxnSp>
      <p:sp>
        <p:nvSpPr>
          <p:cNvPr id="661" name="TD"/>
          <p:cNvSpPr/>
          <p:nvPr/>
        </p:nvSpPr>
        <p:spPr>
          <a:xfrm>
            <a:off x="21986135" y="3288357"/>
            <a:ext cx="469717" cy="469716"/>
          </a:xfrm>
          <a:prstGeom prst="roundRect">
            <a:avLst>
              <a:gd name="adj" fmla="val 22659"/>
            </a:avLst>
          </a:prstGeom>
          <a:ln w="25400">
            <a:solidFill>
              <a:srgbClr val="5B5854"/>
            </a:solidFill>
            <a:miter lim="400000"/>
          </a:ln>
          <a:extLst>
            <a:ext uri="{C572A759-6A51-4108-AA02-DFA0A04FC94B}">
              <ma14:wrappingTextBoxFlag xmlns:ma14="http://schemas.microsoft.com/office/mac/drawingml/2011/main" val="1"/>
            </a:ext>
          </a:extLst>
        </p:spPr>
        <p:txBody>
          <a:bodyPr lIns="50800" tIns="50800" rIns="50800" bIns="50800" anchor="ctr"/>
          <a:lstStyle>
            <a:lvl1pPr algn="ctr">
              <a:defRPr sz="1400">
                <a:solidFill>
                  <a:srgbClr val="000000"/>
                </a:solidFill>
              </a:defRPr>
            </a:lvl1pPr>
          </a:lstStyle>
          <a:p>
            <a:pPr/>
            <a:r>
              <a:t>TD</a:t>
            </a:r>
          </a:p>
        </p:txBody>
      </p:sp>
      <p:cxnSp>
        <p:nvCxnSpPr>
          <p:cNvPr id="662" name="Connection Line"/>
          <p:cNvCxnSpPr>
            <a:stCxn id="661" idx="0"/>
            <a:endCxn id="657" idx="0"/>
          </p:cNvCxnSpPr>
          <p:nvPr/>
        </p:nvCxnSpPr>
        <p:spPr>
          <a:xfrm flipH="1" flipV="1">
            <a:off x="22220992" y="2868715"/>
            <a:ext cx="2" cy="654500"/>
          </a:xfrm>
          <a:prstGeom prst="straightConnector1">
            <a:avLst/>
          </a:prstGeom>
          <a:ln w="38100">
            <a:solidFill>
              <a:schemeClr val="accent6">
                <a:hueOff val="146492"/>
                <a:satOff val="27796"/>
                <a:lumOff val="22179"/>
              </a:schemeClr>
            </a:solidFill>
            <a:miter lim="400000"/>
          </a:ln>
        </p:spPr>
      </p:cxnSp>
      <p:sp>
        <p:nvSpPr>
          <p:cNvPr id="663" name="Line"/>
          <p:cNvSpPr/>
          <p:nvPr/>
        </p:nvSpPr>
        <p:spPr>
          <a:xfrm flipV="1">
            <a:off x="19589291" y="2002308"/>
            <a:ext cx="1" cy="1909375"/>
          </a:xfrm>
          <a:prstGeom prst="line">
            <a:avLst/>
          </a:prstGeom>
          <a:ln w="38100" cap="rnd">
            <a:solidFill>
              <a:srgbClr val="838787"/>
            </a:solidFill>
            <a:custDash>
              <a:ds d="100000" sp="200000"/>
            </a:custDash>
            <a:miter lim="400000"/>
          </a:ln>
        </p:spPr>
        <p:txBody>
          <a:bodyPr lIns="50800" tIns="50800" rIns="50800" bIns="50800" anchor="ctr"/>
          <a:lstStyle/>
          <a:p>
            <a:pPr algn="ctr">
              <a:lnSpc>
                <a:spcPct val="80000"/>
              </a:lnSpc>
              <a:spcBef>
                <a:spcPts val="0"/>
              </a:spcBef>
              <a:defRPr cap="all" sz="4000">
                <a:latin typeface="+mn-lt"/>
                <a:ea typeface="+mn-ea"/>
                <a:cs typeface="+mn-cs"/>
                <a:sym typeface="DIN Condensed"/>
              </a:defRPr>
            </a:pPr>
          </a:p>
        </p:txBody>
      </p:sp>
      <p:sp>
        <p:nvSpPr>
          <p:cNvPr id="664" name="8 Static UARs"/>
          <p:cNvSpPr txBox="1"/>
          <p:nvPr/>
        </p:nvSpPr>
        <p:spPr>
          <a:xfrm>
            <a:off x="18580546" y="2222991"/>
            <a:ext cx="869032" cy="14680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i="1" sz="2100">
                <a:solidFill>
                  <a:srgbClr val="000000"/>
                </a:solidFill>
                <a:latin typeface="Avenir Next"/>
                <a:ea typeface="Avenir Next"/>
                <a:cs typeface="Avenir Next"/>
                <a:sym typeface="Avenir Next"/>
              </a:defRPr>
            </a:lvl1pPr>
          </a:lstStyle>
          <a:p>
            <a:pPr/>
            <a:r>
              <a:t>8 Static UARs</a:t>
            </a:r>
          </a:p>
        </p:txBody>
      </p:sp>
      <p:sp>
        <p:nvSpPr>
          <p:cNvPr id="665" name="Shared Dynamic"/>
          <p:cNvSpPr txBox="1"/>
          <p:nvPr/>
        </p:nvSpPr>
        <p:spPr>
          <a:xfrm>
            <a:off x="18391551" y="1062987"/>
            <a:ext cx="326661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22222"/>
                </a:solidFill>
              </a:defRPr>
            </a:lvl1pPr>
          </a:lstStyle>
          <a:p>
            <a:pPr/>
            <a:r>
              <a:t>Shared Dynamic</a:t>
            </a:r>
          </a:p>
        </p:txBody>
      </p:sp>
      <p:sp>
        <p:nvSpPr>
          <p:cNvPr id="666" name="Categorize the sharing space into 6 categories from maximum independence to maximum sharing"/>
          <p:cNvSpPr txBox="1"/>
          <p:nvPr/>
        </p:nvSpPr>
        <p:spPr>
          <a:xfrm>
            <a:off x="354379" y="7002160"/>
            <a:ext cx="5754579" cy="66574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635000" indent="-635000">
              <a:spcBef>
                <a:spcPts val="3900"/>
              </a:spcBef>
              <a:buClr>
                <a:schemeClr val="accent4"/>
              </a:buClr>
              <a:buSzPct val="104999"/>
              <a:buFont typeface="Avenir Next"/>
              <a:buChar char="▸"/>
              <a:defRPr sz="4000">
                <a:solidFill>
                  <a:srgbClr val="FFFFFF"/>
                </a:solidFill>
              </a:defRPr>
            </a:lvl1pPr>
          </a:lstStyle>
          <a:p>
            <a:pPr/>
            <a:r>
              <a:t>Categorize the sharing space into 6 categories from maximum independence to maximum sharing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