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00638" cy="32399288"/>
  <p:notesSz cx="6858000" cy="9144000"/>
  <p:defaultTextStyle>
    <a:defPPr>
      <a:defRPr lang="en-US"/>
    </a:defPPr>
    <a:lvl1pPr marL="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30309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20353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136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6B9"/>
    <a:srgbClr val="FFFEBA"/>
    <a:srgbClr val="FF6600"/>
    <a:srgbClr val="FFFF99"/>
    <a:srgbClr val="FDFEDA"/>
    <a:srgbClr val="FF5F2D"/>
    <a:srgbClr val="600000"/>
    <a:srgbClr val="660000"/>
    <a:srgbClr val="646464"/>
    <a:srgbClr val="C2C1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6" autoAdjust="0"/>
    <p:restoredTop sz="94853" autoAdjust="0"/>
  </p:normalViewPr>
  <p:slideViewPr>
    <p:cSldViewPr>
      <p:cViewPr>
        <p:scale>
          <a:sx n="56" d="100"/>
          <a:sy n="56" d="100"/>
        </p:scale>
        <p:origin x="-4616" y="-6352"/>
      </p:cViewPr>
      <p:guideLst>
        <p:guide orient="horz" pos="10205"/>
        <p:guide pos="13607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4" Type="http://schemas.openxmlformats.org/officeDocument/2006/relationships/oleObject" Target="file:////Users/kwang/Dropbox/pmrs/papers/lmdbio-dio/data/data-bebop-cifar.xlsx" TargetMode="Externa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kwang/Dropbox/pmrs/paper/lmdbio/data/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kwang/Dropbox/pmrs/paper/lmdbio/data/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kwang/Dropbox/pmrs/papers/lmdbio-mpi-io/data/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Users/kwang/Dropbox/pmrs/papers/lmdbio-mpi-io/data/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/Users/kwang/Dropbox/pmrs/papers/lmdbio-dio/data/data-analysi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/Users/kwang/Dropbox/pmrs/papers/lmdbio-dio/data/data-bebop-cifa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scaling!$A$87</c:f>
              <c:strCache>
                <c:ptCount val="1"/>
                <c:pt idx="0">
                  <c:v>LMDB</c:v>
                </c:pt>
              </c:strCache>
            </c:strRef>
          </c:tx>
          <c:spPr>
            <a:ln w="38100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scaling!$B$86:$O$86</c:f>
              <c:numCache>
                <c:formatCode>General</c:formatCode>
                <c:ptCount val="1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36.0</c:v>
                </c:pt>
                <c:pt idx="6">
                  <c:v>72.0</c:v>
                </c:pt>
                <c:pt idx="7">
                  <c:v>144.0</c:v>
                </c:pt>
                <c:pt idx="8">
                  <c:v>288.0</c:v>
                </c:pt>
                <c:pt idx="9">
                  <c:v>576.0</c:v>
                </c:pt>
                <c:pt idx="10">
                  <c:v>1152.0</c:v>
                </c:pt>
                <c:pt idx="11">
                  <c:v>2304.0</c:v>
                </c:pt>
                <c:pt idx="12">
                  <c:v>4608.0</c:v>
                </c:pt>
                <c:pt idx="13">
                  <c:v>9216.0</c:v>
                </c:pt>
              </c:numCache>
            </c:numRef>
          </c:cat>
          <c:val>
            <c:numRef>
              <c:f>scaling!$B$87:$O$87</c:f>
              <c:numCache>
                <c:formatCode>0.00E+00</c:formatCode>
                <c:ptCount val="14"/>
                <c:pt idx="0">
                  <c:v>2.62331333333333E7</c:v>
                </c:pt>
                <c:pt idx="1">
                  <c:v>1.35266E7</c:v>
                </c:pt>
                <c:pt idx="2">
                  <c:v>7.30175E6</c:v>
                </c:pt>
                <c:pt idx="3">
                  <c:v>4.62493666666667E6</c:v>
                </c:pt>
                <c:pt idx="4">
                  <c:v>3.75636833333333E6</c:v>
                </c:pt>
                <c:pt idx="5">
                  <c:v>5.10704666666667E6</c:v>
                </c:pt>
                <c:pt idx="6">
                  <c:v>2.05409333333333E6</c:v>
                </c:pt>
                <c:pt idx="7">
                  <c:v>924877.6666666666</c:v>
                </c:pt>
                <c:pt idx="8">
                  <c:v>547263.6666666666</c:v>
                </c:pt>
                <c:pt idx="9">
                  <c:v>390595.6666666667</c:v>
                </c:pt>
                <c:pt idx="10">
                  <c:v>382587.0</c:v>
                </c:pt>
                <c:pt idx="11">
                  <c:v>517667.6666666667</c:v>
                </c:pt>
                <c:pt idx="12">
                  <c:v>955674.0</c:v>
                </c:pt>
                <c:pt idx="13">
                  <c:v>1.87821333333333E6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scaling!$A$88</c:f>
              <c:strCache>
                <c:ptCount val="1"/>
                <c:pt idx="0">
                  <c:v>LMDBIO-LMM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scaling!$B$86:$O$86</c:f>
              <c:numCache>
                <c:formatCode>General</c:formatCode>
                <c:ptCount val="1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36.0</c:v>
                </c:pt>
                <c:pt idx="6">
                  <c:v>72.0</c:v>
                </c:pt>
                <c:pt idx="7">
                  <c:v>144.0</c:v>
                </c:pt>
                <c:pt idx="8">
                  <c:v>288.0</c:v>
                </c:pt>
                <c:pt idx="9">
                  <c:v>576.0</c:v>
                </c:pt>
                <c:pt idx="10">
                  <c:v>1152.0</c:v>
                </c:pt>
                <c:pt idx="11">
                  <c:v>2304.0</c:v>
                </c:pt>
                <c:pt idx="12">
                  <c:v>4608.0</c:v>
                </c:pt>
                <c:pt idx="13">
                  <c:v>9216.0</c:v>
                </c:pt>
              </c:numCache>
            </c:numRef>
          </c:cat>
          <c:val>
            <c:numRef>
              <c:f>scaling!$B$88:$O$88</c:f>
              <c:numCache>
                <c:formatCode>0.00E+00</c:formatCode>
                <c:ptCount val="14"/>
                <c:pt idx="0">
                  <c:v>2.62331333333333E7</c:v>
                </c:pt>
                <c:pt idx="1">
                  <c:v>1.30769666666667E7</c:v>
                </c:pt>
                <c:pt idx="2">
                  <c:v>6.73335666666667E6</c:v>
                </c:pt>
                <c:pt idx="3">
                  <c:v>3.82526666666667E6</c:v>
                </c:pt>
                <c:pt idx="4">
                  <c:v>2.23861666666667E6</c:v>
                </c:pt>
                <c:pt idx="5">
                  <c:v>1.1403E6</c:v>
                </c:pt>
                <c:pt idx="6">
                  <c:v>621595.6666666666</c:v>
                </c:pt>
                <c:pt idx="7">
                  <c:v>356510.3333333333</c:v>
                </c:pt>
                <c:pt idx="8">
                  <c:v>260202.6666666667</c:v>
                </c:pt>
                <c:pt idx="9">
                  <c:v>244453.3333333333</c:v>
                </c:pt>
                <c:pt idx="10">
                  <c:v>336958.3333333333</c:v>
                </c:pt>
                <c:pt idx="11">
                  <c:v>585465.6666666666</c:v>
                </c:pt>
                <c:pt idx="12">
                  <c:v>1.20741E6</c:v>
                </c:pt>
                <c:pt idx="13">
                  <c:v>2.55446E6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scaling!$A$90</c:f>
              <c:strCache>
                <c:ptCount val="1"/>
                <c:pt idx="0">
                  <c:v>LMDBIO-LMM-DIO</c:v>
                </c:pt>
              </c:strCache>
            </c:strRef>
          </c:tx>
          <c:spPr>
            <a:ln w="3810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scaling!$B$86:$O$86</c:f>
              <c:numCache>
                <c:formatCode>General</c:formatCode>
                <c:ptCount val="1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36.0</c:v>
                </c:pt>
                <c:pt idx="6">
                  <c:v>72.0</c:v>
                </c:pt>
                <c:pt idx="7">
                  <c:v>144.0</c:v>
                </c:pt>
                <c:pt idx="8">
                  <c:v>288.0</c:v>
                </c:pt>
                <c:pt idx="9">
                  <c:v>576.0</c:v>
                </c:pt>
                <c:pt idx="10">
                  <c:v>1152.0</c:v>
                </c:pt>
                <c:pt idx="11">
                  <c:v>2304.0</c:v>
                </c:pt>
                <c:pt idx="12">
                  <c:v>4608.0</c:v>
                </c:pt>
                <c:pt idx="13">
                  <c:v>9216.0</c:v>
                </c:pt>
              </c:numCache>
            </c:numRef>
          </c:cat>
          <c:val>
            <c:numRef>
              <c:f>scaling!$B$90:$O$90</c:f>
              <c:numCache>
                <c:formatCode>0.00E+00</c:formatCode>
                <c:ptCount val="14"/>
                <c:pt idx="0">
                  <c:v>2.61623E7</c:v>
                </c:pt>
                <c:pt idx="1">
                  <c:v>1.31609833333333E7</c:v>
                </c:pt>
                <c:pt idx="2">
                  <c:v>6.66791166666667E6</c:v>
                </c:pt>
                <c:pt idx="3">
                  <c:v>3.70302666666667E6</c:v>
                </c:pt>
                <c:pt idx="4">
                  <c:v>2.20109166666667E6</c:v>
                </c:pt>
                <c:pt idx="5">
                  <c:v>1.11793333333333E6</c:v>
                </c:pt>
                <c:pt idx="6">
                  <c:v>584460.0</c:v>
                </c:pt>
                <c:pt idx="7">
                  <c:v>318367.6666666667</c:v>
                </c:pt>
                <c:pt idx="8">
                  <c:v>178728.3333333333</c:v>
                </c:pt>
                <c:pt idx="9">
                  <c:v>111796.0</c:v>
                </c:pt>
                <c:pt idx="10">
                  <c:v>85751.46666666666</c:v>
                </c:pt>
                <c:pt idx="11">
                  <c:v>66434.1</c:v>
                </c:pt>
                <c:pt idx="12">
                  <c:v>61432.7</c:v>
                </c:pt>
                <c:pt idx="13">
                  <c:v>61202.63333333333</c:v>
                </c:pt>
              </c:numCache>
            </c:numRef>
          </c:val>
          <c:smooth val="0"/>
        </c:ser>
        <c:ser>
          <c:idx val="2"/>
          <c:order val="3"/>
          <c:tx>
            <c:strRef>
              <c:f>scaling!$A$89</c:f>
              <c:strCache>
                <c:ptCount val="1"/>
                <c:pt idx="0">
                  <c:v>LMDBIO-LMM-DM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scaling!$B$86:$O$86</c:f>
              <c:numCache>
                <c:formatCode>General</c:formatCode>
                <c:ptCount val="1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36.0</c:v>
                </c:pt>
                <c:pt idx="6">
                  <c:v>72.0</c:v>
                </c:pt>
                <c:pt idx="7">
                  <c:v>144.0</c:v>
                </c:pt>
                <c:pt idx="8">
                  <c:v>288.0</c:v>
                </c:pt>
                <c:pt idx="9">
                  <c:v>576.0</c:v>
                </c:pt>
                <c:pt idx="10">
                  <c:v>1152.0</c:v>
                </c:pt>
                <c:pt idx="11">
                  <c:v>2304.0</c:v>
                </c:pt>
                <c:pt idx="12">
                  <c:v>4608.0</c:v>
                </c:pt>
                <c:pt idx="13">
                  <c:v>9216.0</c:v>
                </c:pt>
              </c:numCache>
            </c:numRef>
          </c:cat>
          <c:val>
            <c:numRef>
              <c:f>scaling!$B$89:$O$89</c:f>
              <c:numCache>
                <c:formatCode>0.00E+00</c:formatCode>
                <c:ptCount val="14"/>
                <c:pt idx="0">
                  <c:v>2.62331333333333E7</c:v>
                </c:pt>
                <c:pt idx="1">
                  <c:v>1.317455E7</c:v>
                </c:pt>
                <c:pt idx="2">
                  <c:v>6.646725E6</c:v>
                </c:pt>
                <c:pt idx="3">
                  <c:v>3.80054E6</c:v>
                </c:pt>
                <c:pt idx="4">
                  <c:v>2.21783333333333E6</c:v>
                </c:pt>
                <c:pt idx="5">
                  <c:v>1.14335666666667E6</c:v>
                </c:pt>
                <c:pt idx="6">
                  <c:v>617478.3333333333</c:v>
                </c:pt>
                <c:pt idx="7">
                  <c:v>332598.0</c:v>
                </c:pt>
                <c:pt idx="8">
                  <c:v>189296.0</c:v>
                </c:pt>
                <c:pt idx="9">
                  <c:v>121326.0</c:v>
                </c:pt>
                <c:pt idx="10">
                  <c:v>90321.56666666667</c:v>
                </c:pt>
                <c:pt idx="11">
                  <c:v>65302.03333333333</c:v>
                </c:pt>
                <c:pt idx="12">
                  <c:v>103743.3333333333</c:v>
                </c:pt>
                <c:pt idx="13">
                  <c:v>241593.3333333333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scaling!$A$91</c:f>
              <c:strCache>
                <c:ptCount val="1"/>
                <c:pt idx="0">
                  <c:v>LMDBIO-LMM-DIO-PROV</c:v>
                </c:pt>
              </c:strCache>
            </c:strRef>
          </c:tx>
          <c:spPr>
            <a:ln w="38100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scaling!$B$86:$O$86</c:f>
              <c:numCache>
                <c:formatCode>General</c:formatCode>
                <c:ptCount val="1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36.0</c:v>
                </c:pt>
                <c:pt idx="6">
                  <c:v>72.0</c:v>
                </c:pt>
                <c:pt idx="7">
                  <c:v>144.0</c:v>
                </c:pt>
                <c:pt idx="8">
                  <c:v>288.0</c:v>
                </c:pt>
                <c:pt idx="9">
                  <c:v>576.0</c:v>
                </c:pt>
                <c:pt idx="10">
                  <c:v>1152.0</c:v>
                </c:pt>
                <c:pt idx="11">
                  <c:v>2304.0</c:v>
                </c:pt>
                <c:pt idx="12">
                  <c:v>4608.0</c:v>
                </c:pt>
                <c:pt idx="13">
                  <c:v>9216.0</c:v>
                </c:pt>
              </c:numCache>
            </c:numRef>
          </c:cat>
          <c:val>
            <c:numRef>
              <c:f>scaling!$B$91:$O$91</c:f>
              <c:numCache>
                <c:formatCode>0.00E+00</c:formatCode>
                <c:ptCount val="14"/>
                <c:pt idx="0">
                  <c:v>2.61726E7</c:v>
                </c:pt>
                <c:pt idx="1">
                  <c:v>1.317945E7</c:v>
                </c:pt>
                <c:pt idx="2">
                  <c:v>6.74044166666667E6</c:v>
                </c:pt>
                <c:pt idx="3">
                  <c:v>3.73209833333333E6</c:v>
                </c:pt>
                <c:pt idx="4">
                  <c:v>2.19965666666667E6</c:v>
                </c:pt>
                <c:pt idx="5">
                  <c:v>1.11086666666667E6</c:v>
                </c:pt>
                <c:pt idx="6">
                  <c:v>601093.0</c:v>
                </c:pt>
                <c:pt idx="7">
                  <c:v>310482.0</c:v>
                </c:pt>
                <c:pt idx="8">
                  <c:v>170773.6666666667</c:v>
                </c:pt>
                <c:pt idx="9">
                  <c:v>99228.83333333333</c:v>
                </c:pt>
                <c:pt idx="10">
                  <c:v>75155.3</c:v>
                </c:pt>
                <c:pt idx="11">
                  <c:v>54891.33333333334</c:v>
                </c:pt>
                <c:pt idx="12">
                  <c:v>52998.03333333333</c:v>
                </c:pt>
                <c:pt idx="13">
                  <c:v>60808.23333333334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scaling!$A$92</c:f>
              <c:strCache>
                <c:ptCount val="1"/>
                <c:pt idx="0">
                  <c:v>LMDBIO-LMM-DIO-PROV-COAL</c:v>
                </c:pt>
              </c:strCache>
            </c:strRef>
          </c:tx>
          <c:spPr>
            <a:ln w="3810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scaling!$B$86:$O$86</c:f>
              <c:numCache>
                <c:formatCode>General</c:formatCode>
                <c:ptCount val="1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36.0</c:v>
                </c:pt>
                <c:pt idx="6">
                  <c:v>72.0</c:v>
                </c:pt>
                <c:pt idx="7">
                  <c:v>144.0</c:v>
                </c:pt>
                <c:pt idx="8">
                  <c:v>288.0</c:v>
                </c:pt>
                <c:pt idx="9">
                  <c:v>576.0</c:v>
                </c:pt>
                <c:pt idx="10">
                  <c:v>1152.0</c:v>
                </c:pt>
                <c:pt idx="11">
                  <c:v>2304.0</c:v>
                </c:pt>
                <c:pt idx="12">
                  <c:v>4608.0</c:v>
                </c:pt>
                <c:pt idx="13">
                  <c:v>9216.0</c:v>
                </c:pt>
              </c:numCache>
            </c:numRef>
          </c:cat>
          <c:val>
            <c:numRef>
              <c:f>scaling!$B$92:$O$92</c:f>
              <c:numCache>
                <c:formatCode>0.00E+00</c:formatCode>
                <c:ptCount val="14"/>
                <c:pt idx="0">
                  <c:v>2.61881666666667E7</c:v>
                </c:pt>
                <c:pt idx="1">
                  <c:v>1.318485E7</c:v>
                </c:pt>
                <c:pt idx="2">
                  <c:v>6.70640333333333E6</c:v>
                </c:pt>
                <c:pt idx="3">
                  <c:v>3.73607666666667E6</c:v>
                </c:pt>
                <c:pt idx="4">
                  <c:v>2.1866E6</c:v>
                </c:pt>
                <c:pt idx="5">
                  <c:v>1.10550666666667E6</c:v>
                </c:pt>
                <c:pt idx="6">
                  <c:v>586936.0</c:v>
                </c:pt>
                <c:pt idx="7">
                  <c:v>342308.0</c:v>
                </c:pt>
                <c:pt idx="8">
                  <c:v>151291.6666666667</c:v>
                </c:pt>
                <c:pt idx="9">
                  <c:v>101770.1666666667</c:v>
                </c:pt>
                <c:pt idx="10">
                  <c:v>50278.33333333334</c:v>
                </c:pt>
                <c:pt idx="11">
                  <c:v>48317.06666666667</c:v>
                </c:pt>
                <c:pt idx="12">
                  <c:v>41122.66666666666</c:v>
                </c:pt>
                <c:pt idx="13">
                  <c:v>43346.2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scaling!$A$93</c:f>
              <c:strCache>
                <c:ptCount val="1"/>
                <c:pt idx="0">
                  <c:v>LMDBIO-LMM-DIO-PROV-COAL-STAG</c:v>
                </c:pt>
              </c:strCache>
            </c:strRef>
          </c:tx>
          <c:spPr>
            <a:ln w="3810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scaling!$B$86:$O$86</c:f>
              <c:numCache>
                <c:formatCode>General</c:formatCode>
                <c:ptCount val="1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36.0</c:v>
                </c:pt>
                <c:pt idx="6">
                  <c:v>72.0</c:v>
                </c:pt>
                <c:pt idx="7">
                  <c:v>144.0</c:v>
                </c:pt>
                <c:pt idx="8">
                  <c:v>288.0</c:v>
                </c:pt>
                <c:pt idx="9">
                  <c:v>576.0</c:v>
                </c:pt>
                <c:pt idx="10">
                  <c:v>1152.0</c:v>
                </c:pt>
                <c:pt idx="11">
                  <c:v>2304.0</c:v>
                </c:pt>
                <c:pt idx="12">
                  <c:v>4608.0</c:v>
                </c:pt>
                <c:pt idx="13">
                  <c:v>9216.0</c:v>
                </c:pt>
              </c:numCache>
            </c:numRef>
          </c:cat>
          <c:val>
            <c:numRef>
              <c:f>scaling!$B$93:$O$93</c:f>
              <c:numCache>
                <c:formatCode>0.00E+00</c:formatCode>
                <c:ptCount val="14"/>
                <c:pt idx="0">
                  <c:v>2.61881666666667E7</c:v>
                </c:pt>
                <c:pt idx="1">
                  <c:v>1.318485E7</c:v>
                </c:pt>
                <c:pt idx="2">
                  <c:v>6.70640333333333E6</c:v>
                </c:pt>
                <c:pt idx="3">
                  <c:v>3.73607666666667E6</c:v>
                </c:pt>
                <c:pt idx="4">
                  <c:v>2.1866E6</c:v>
                </c:pt>
                <c:pt idx="5">
                  <c:v>1.10550666666667E6</c:v>
                </c:pt>
                <c:pt idx="6">
                  <c:v>586936.0</c:v>
                </c:pt>
                <c:pt idx="7">
                  <c:v>342308.0</c:v>
                </c:pt>
                <c:pt idx="8">
                  <c:v>151291.6666666667</c:v>
                </c:pt>
                <c:pt idx="9">
                  <c:v>84070.56666666667</c:v>
                </c:pt>
                <c:pt idx="10">
                  <c:v>49399.63333333333</c:v>
                </c:pt>
                <c:pt idx="11">
                  <c:v>33328.3</c:v>
                </c:pt>
                <c:pt idx="12">
                  <c:v>25870.3</c:v>
                </c:pt>
                <c:pt idx="13">
                  <c:v>29155.6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884595008"/>
        <c:axId val="-1983788480"/>
      </c:lineChart>
      <c:catAx>
        <c:axId val="-1884595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athu" charset="-34"/>
                    <a:ea typeface="Sathu" charset="-34"/>
                    <a:cs typeface="Sathu" charset="-34"/>
                  </a:defRPr>
                </a:pPr>
                <a:r>
                  <a:rPr lang="en-US"/>
                  <a:t>Number of Processes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thu" charset="-34"/>
                  <a:ea typeface="Sathu" charset="-34"/>
                  <a:cs typeface="Sathu" charset="-34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athu" charset="-34"/>
                <a:ea typeface="Sathu" charset="-34"/>
                <a:cs typeface="Sathu" charset="-34"/>
              </a:defRPr>
            </a:pPr>
            <a:endParaRPr lang="en-US"/>
          </a:p>
        </c:txPr>
        <c:crossAx val="-1983788480"/>
        <c:crosses val="autoZero"/>
        <c:auto val="1"/>
        <c:lblAlgn val="ctr"/>
        <c:lblOffset val="100"/>
        <c:noMultiLvlLbl val="0"/>
      </c:catAx>
      <c:valAx>
        <c:axId val="-1983788480"/>
        <c:scaling>
          <c:logBase val="10.0"/>
          <c:orientation val="minMax"/>
          <c:min val="100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athu" charset="-34"/>
                    <a:ea typeface="Sathu" charset="-34"/>
                    <a:cs typeface="Sathu" charset="-34"/>
                  </a:defRPr>
                </a:pPr>
                <a:r>
                  <a:rPr lang="en-US"/>
                  <a:t>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thu" charset="-34"/>
                  <a:ea typeface="Sathu" charset="-34"/>
                  <a:cs typeface="Sathu" charset="-34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athu" charset="-34"/>
                <a:ea typeface="Sathu" charset="-34"/>
                <a:cs typeface="Sathu" charset="-34"/>
              </a:defRPr>
            </a:pPr>
            <a:endParaRPr lang="en-US"/>
          </a:p>
        </c:txPr>
        <c:crossAx val="-1884595008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21210353436532"/>
          <c:y val="0.306329966819873"/>
          <c:w val="0.444088043918754"/>
          <c:h val="0.48316062393636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athu" charset="-34"/>
              <a:ea typeface="Sathu" charset="-34"/>
              <a:cs typeface="Sathu" charset="-34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Sathu" charset="-34"/>
          <a:ea typeface="Sathu" charset="-34"/>
          <a:cs typeface="Sathu" charset="-34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6049587517336"/>
          <c:y val="0.0313540755322251"/>
          <c:w val="0.79033289005591"/>
          <c:h val="0.8136359541011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'[data.xlsx]cifar mmap analysis'!$A$3</c:f>
              <c:strCache>
                <c:ptCount val="1"/>
                <c:pt idx="0">
                  <c:v>Total context switches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'[data.xlsx]cifar mmap analysis'!$B$1:$K$1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'[data.xlsx]cifar mmap analysis'!$B$3:$K$3</c:f>
              <c:numCache>
                <c:formatCode>General</c:formatCode>
                <c:ptCount val="10"/>
                <c:pt idx="0">
                  <c:v>145794.0</c:v>
                </c:pt>
                <c:pt idx="1">
                  <c:v>4.1836686E6</c:v>
                </c:pt>
                <c:pt idx="2">
                  <c:v>2.032120532E7</c:v>
                </c:pt>
                <c:pt idx="3">
                  <c:v>4.484377064E7</c:v>
                </c:pt>
                <c:pt idx="4">
                  <c:v>7.47609808E7</c:v>
                </c:pt>
                <c:pt idx="5">
                  <c:v>8.0908352E7</c:v>
                </c:pt>
                <c:pt idx="6">
                  <c:v>8.5222208E7</c:v>
                </c:pt>
                <c:pt idx="7">
                  <c:v>9.5448064E7</c:v>
                </c:pt>
                <c:pt idx="8">
                  <c:v>1.1155456E8</c:v>
                </c:pt>
                <c:pt idx="9">
                  <c:v>1.43040512E8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42749840"/>
        <c:axId val="-1942747296"/>
      </c:barChart>
      <c:catAx>
        <c:axId val="-1942749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r>
                  <a:rPr lang="en-US"/>
                  <a:t>Number of Processes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Calibri" charset="0"/>
                  <a:cs typeface="Calibri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n-US"/>
          </a:p>
        </c:txPr>
        <c:crossAx val="-1942747296"/>
        <c:crosses val="autoZero"/>
        <c:auto val="1"/>
        <c:lblAlgn val="ctr"/>
        <c:lblOffset val="100"/>
        <c:noMultiLvlLbl val="0"/>
      </c:catAx>
      <c:valAx>
        <c:axId val="-194274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r>
                  <a:rPr lang="en-US"/>
                  <a:t>Context Switches</a:t>
                </a:r>
              </a:p>
            </c:rich>
          </c:tx>
          <c:layout>
            <c:manualLayout>
              <c:xMode val="edge"/>
              <c:yMode val="edge"/>
              <c:x val="0.015570987654321"/>
              <c:y val="0.3302757728200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Calibri" charset="0"/>
                  <a:cs typeface="Calibri" charset="0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n-US"/>
          </a:p>
        </c:txPr>
        <c:crossAx val="-1942749840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Calibri" charset="0"/>
          <a:ea typeface="Calibri" charset="0"/>
          <a:cs typeface="Calibri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'[data.xlsx]cifar mmap analysis'!$A$5</c:f>
              <c:strCache>
                <c:ptCount val="1"/>
                <c:pt idx="0">
                  <c:v>User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'[data.xlsx]cifar mmap analysis'!$B$1:$K$1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'[data.xlsx]cifar mmap analysis'!$B$5:$K$5</c:f>
              <c:numCache>
                <c:formatCode>General</c:formatCode>
                <c:ptCount val="10"/>
                <c:pt idx="0">
                  <c:v>8.75301E6</c:v>
                </c:pt>
                <c:pt idx="1">
                  <c:v>2.0369226E7</c:v>
                </c:pt>
                <c:pt idx="2">
                  <c:v>2.919254E7</c:v>
                </c:pt>
                <c:pt idx="3">
                  <c:v>3.0734682E7</c:v>
                </c:pt>
                <c:pt idx="4">
                  <c:v>2.276987E7</c:v>
                </c:pt>
                <c:pt idx="5">
                  <c:v>1.012496E7</c:v>
                </c:pt>
                <c:pt idx="6">
                  <c:v>7.974545E6</c:v>
                </c:pt>
                <c:pt idx="7">
                  <c:v>5.81779E6</c:v>
                </c:pt>
                <c:pt idx="8">
                  <c:v>5.4429E6</c:v>
                </c:pt>
                <c:pt idx="9">
                  <c:v>5.062E6</c:v>
                </c:pt>
              </c:numCache>
            </c:numRef>
          </c:val>
        </c:ser>
        <c:ser>
          <c:idx val="1"/>
          <c:order val="1"/>
          <c:tx>
            <c:strRef>
              <c:f>'[data.xlsx]cifar mmap analysis'!$A$6</c:f>
              <c:strCache>
                <c:ptCount val="1"/>
                <c:pt idx="0">
                  <c:v>Kernel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'[data.xlsx]cifar mmap analysis'!$B$1:$K$1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'[data.xlsx]cifar mmap analysis'!$B$6:$K$6</c:f>
              <c:numCache>
                <c:formatCode>General</c:formatCode>
                <c:ptCount val="10"/>
                <c:pt idx="0">
                  <c:v>2.8331033E7</c:v>
                </c:pt>
                <c:pt idx="1">
                  <c:v>5.0135035E7</c:v>
                </c:pt>
                <c:pt idx="2">
                  <c:v>4.8585945E7</c:v>
                </c:pt>
                <c:pt idx="3">
                  <c:v>4.98034213E7</c:v>
                </c:pt>
                <c:pt idx="4">
                  <c:v>5.2836012E7</c:v>
                </c:pt>
                <c:pt idx="5">
                  <c:v>2.50392E7</c:v>
                </c:pt>
                <c:pt idx="6">
                  <c:v>1.3622185E7</c:v>
                </c:pt>
                <c:pt idx="7">
                  <c:v>7.686E6</c:v>
                </c:pt>
                <c:pt idx="8">
                  <c:v>4.84249E6</c:v>
                </c:pt>
                <c:pt idx="9">
                  <c:v>3.18135E6</c:v>
                </c:pt>
              </c:numCache>
            </c:numRef>
          </c:val>
        </c:ser>
        <c:ser>
          <c:idx val="2"/>
          <c:order val="2"/>
          <c:tx>
            <c:strRef>
              <c:f>'[data.xlsx]cifar mmap analysis'!$A$7</c:f>
              <c:strCache>
                <c:ptCount val="1"/>
                <c:pt idx="0">
                  <c:v>Sleep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'[data.xlsx]cifar mmap analysis'!$B$1:$K$1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'[data.xlsx]cifar mmap analysis'!$B$7:$K$7</c:f>
              <c:numCache>
                <c:formatCode>General</c:formatCode>
                <c:ptCount val="10"/>
                <c:pt idx="0">
                  <c:v>2.68295E6</c:v>
                </c:pt>
                <c:pt idx="1">
                  <c:v>4.915668E8</c:v>
                </c:pt>
                <c:pt idx="2">
                  <c:v>8.84871E8</c:v>
                </c:pt>
                <c:pt idx="3">
                  <c:v>1.422895E9</c:v>
                </c:pt>
                <c:pt idx="4">
                  <c:v>7.927082E8</c:v>
                </c:pt>
                <c:pt idx="5">
                  <c:v>2.154115E8</c:v>
                </c:pt>
                <c:pt idx="6">
                  <c:v>4.346261E8</c:v>
                </c:pt>
                <c:pt idx="7">
                  <c:v>3.35180525E8</c:v>
                </c:pt>
                <c:pt idx="8">
                  <c:v>4.369792E8</c:v>
                </c:pt>
                <c:pt idx="9">
                  <c:v>5.57222E8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942726096"/>
        <c:axId val="-1942723552"/>
      </c:barChart>
      <c:catAx>
        <c:axId val="-1942726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r>
                  <a:rPr lang="en-US"/>
                  <a:t>Number of Processes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Calibri" charset="0"/>
                  <a:cs typeface="Calibri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n-US"/>
          </a:p>
        </c:txPr>
        <c:crossAx val="-1942723552"/>
        <c:crosses val="autoZero"/>
        <c:auto val="1"/>
        <c:lblAlgn val="ctr"/>
        <c:lblOffset val="100"/>
        <c:noMultiLvlLbl val="0"/>
      </c:catAx>
      <c:valAx>
        <c:axId val="-194272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r>
                  <a:rPr lang="en-US"/>
                  <a:t>Read Time Breakdown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Calibri" charset="0"/>
                  <a:cs typeface="Calibri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n-US"/>
          </a:p>
        </c:txPr>
        <c:crossAx val="-194272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Calibri" charset="0"/>
          <a:ea typeface="Calibri" charset="0"/>
          <a:cs typeface="Calibri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'[data.xlsx]lmdb-perf'!$A$10</c:f>
              <c:strCache>
                <c:ptCount val="1"/>
                <c:pt idx="0">
                  <c:v>Caffe/LMDB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'[data.xlsx]lmdb-perf'!$B$1:$O$1</c:f>
              <c:numCache>
                <c:formatCode>General</c:formatCode>
                <c:ptCount val="1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36.0</c:v>
                </c:pt>
                <c:pt idx="6">
                  <c:v>72.0</c:v>
                </c:pt>
                <c:pt idx="7">
                  <c:v>144.0</c:v>
                </c:pt>
                <c:pt idx="8">
                  <c:v>288.0</c:v>
                </c:pt>
                <c:pt idx="9">
                  <c:v>576.0</c:v>
                </c:pt>
                <c:pt idx="10">
                  <c:v>1152.0</c:v>
                </c:pt>
                <c:pt idx="11">
                  <c:v>2304.0</c:v>
                </c:pt>
                <c:pt idx="12">
                  <c:v>4608.0</c:v>
                </c:pt>
                <c:pt idx="13">
                  <c:v>9216.0</c:v>
                </c:pt>
              </c:numCache>
            </c:numRef>
          </c:cat>
          <c:val>
            <c:numRef>
              <c:f>'[data.xlsx]lmdb-perf'!$B$10:$O$10</c:f>
              <c:numCache>
                <c:formatCode>0.00E+00</c:formatCode>
                <c:ptCount val="14"/>
                <c:pt idx="0">
                  <c:v>2.62331E7</c:v>
                </c:pt>
                <c:pt idx="1">
                  <c:v>1.367595E7</c:v>
                </c:pt>
                <c:pt idx="2">
                  <c:v>7.37754E6</c:v>
                </c:pt>
                <c:pt idx="3">
                  <c:v>4.62494E6</c:v>
                </c:pt>
                <c:pt idx="4">
                  <c:v>3.75637E6</c:v>
                </c:pt>
                <c:pt idx="5">
                  <c:v>5.10705E6</c:v>
                </c:pt>
                <c:pt idx="6">
                  <c:v>2.05409E6</c:v>
                </c:pt>
                <c:pt idx="7" formatCode="General">
                  <c:v>924878.0</c:v>
                </c:pt>
                <c:pt idx="8" formatCode="General">
                  <c:v>547264.0</c:v>
                </c:pt>
                <c:pt idx="9" formatCode="General">
                  <c:v>390596.0</c:v>
                </c:pt>
                <c:pt idx="10" formatCode="General">
                  <c:v>382587.0</c:v>
                </c:pt>
                <c:pt idx="11" formatCode="General">
                  <c:v>517668.0</c:v>
                </c:pt>
                <c:pt idx="12" formatCode="General">
                  <c:v>955674.0</c:v>
                </c:pt>
                <c:pt idx="13">
                  <c:v>1.87821E6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'[data.xlsx]lmdb-perf'!$A$11</c:f>
              <c:strCache>
                <c:ptCount val="1"/>
                <c:pt idx="0">
                  <c:v>Ideal</c:v>
                </c:pt>
              </c:strCache>
            </c:strRef>
          </c:tx>
          <c:spPr>
            <a:ln w="38100" cap="rnd">
              <a:solidFill>
                <a:srgbClr val="C000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'[data.xlsx]lmdb-perf'!$B$1:$O$1</c:f>
              <c:numCache>
                <c:formatCode>General</c:formatCode>
                <c:ptCount val="1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36.0</c:v>
                </c:pt>
                <c:pt idx="6">
                  <c:v>72.0</c:v>
                </c:pt>
                <c:pt idx="7">
                  <c:v>144.0</c:v>
                </c:pt>
                <c:pt idx="8">
                  <c:v>288.0</c:v>
                </c:pt>
                <c:pt idx="9">
                  <c:v>576.0</c:v>
                </c:pt>
                <c:pt idx="10">
                  <c:v>1152.0</c:v>
                </c:pt>
                <c:pt idx="11">
                  <c:v>2304.0</c:v>
                </c:pt>
                <c:pt idx="12">
                  <c:v>4608.0</c:v>
                </c:pt>
                <c:pt idx="13">
                  <c:v>9216.0</c:v>
                </c:pt>
              </c:numCache>
            </c:numRef>
          </c:cat>
          <c:val>
            <c:numRef>
              <c:f>'[data.xlsx]lmdb-perf'!$B$11:$O$11</c:f>
              <c:numCache>
                <c:formatCode>0.00E+00</c:formatCode>
                <c:ptCount val="14"/>
                <c:pt idx="0">
                  <c:v>2.62331E7</c:v>
                </c:pt>
                <c:pt idx="1">
                  <c:v>1.311655E7</c:v>
                </c:pt>
                <c:pt idx="2">
                  <c:v>6.558275E6</c:v>
                </c:pt>
                <c:pt idx="3">
                  <c:v>3.2791375E6</c:v>
                </c:pt>
                <c:pt idx="4">
                  <c:v>1.63956875E6</c:v>
                </c:pt>
                <c:pt idx="5">
                  <c:v>728697.2222222222</c:v>
                </c:pt>
                <c:pt idx="6">
                  <c:v>364348.6111111111</c:v>
                </c:pt>
                <c:pt idx="7">
                  <c:v>182174.3055555556</c:v>
                </c:pt>
                <c:pt idx="8">
                  <c:v>91087.15277777777</c:v>
                </c:pt>
                <c:pt idx="9">
                  <c:v>45543.5763888889</c:v>
                </c:pt>
                <c:pt idx="10">
                  <c:v>22771.78819444444</c:v>
                </c:pt>
                <c:pt idx="11">
                  <c:v>11385.89409722222</c:v>
                </c:pt>
                <c:pt idx="12">
                  <c:v>5692.947048611109</c:v>
                </c:pt>
                <c:pt idx="13">
                  <c:v>2846.473524305555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42687424"/>
        <c:axId val="-2050491952"/>
      </c:lineChart>
      <c:catAx>
        <c:axId val="-1942687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r>
                  <a:rPr lang="en-US"/>
                  <a:t>Number of Processes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Calibri" charset="0"/>
                  <a:cs typeface="Calibri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n-US"/>
          </a:p>
        </c:txPr>
        <c:crossAx val="-2050491952"/>
        <c:crosses val="autoZero"/>
        <c:auto val="1"/>
        <c:lblAlgn val="ctr"/>
        <c:lblOffset val="100"/>
        <c:noMultiLvlLbl val="0"/>
      </c:catAx>
      <c:valAx>
        <c:axId val="-2050491952"/>
        <c:scaling>
          <c:logBase val="10.0"/>
          <c:orientation val="minMax"/>
          <c:min val="10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r>
                  <a:rPr lang="en-US"/>
                  <a:t>Time (s)</a:t>
                </a:r>
              </a:p>
            </c:rich>
          </c:tx>
          <c:layout>
            <c:manualLayout>
              <c:xMode val="edge"/>
              <c:yMode val="edge"/>
              <c:x val="0.051811593463831"/>
              <c:y val="0.3139245644868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Calibri" charset="0"/>
                  <a:cs typeface="Calibri" charset="0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n-US"/>
          </a:p>
        </c:txPr>
        <c:crossAx val="-1942687424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642577590653"/>
          <c:y val="0.105407172492215"/>
          <c:w val="0.279319924967876"/>
          <c:h val="0.1874117224633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 sz="1800">
          <a:latin typeface="Calibri" charset="0"/>
          <a:ea typeface="Calibri" charset="0"/>
          <a:cs typeface="Calibri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811582579955"/>
          <c:y val="0.0504571303587051"/>
          <c:w val="0.548622077516201"/>
          <c:h val="0.66412552119179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'[data.xlsx]lmdb-perf'!$A$2</c:f>
              <c:strCache>
                <c:ptCount val="1"/>
                <c:pt idx="0">
                  <c:v>Read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'[data.xlsx]lmdb-perf'!$B$1:$O$1</c:f>
              <c:numCache>
                <c:formatCode>General</c:formatCode>
                <c:ptCount val="1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36.0</c:v>
                </c:pt>
                <c:pt idx="6">
                  <c:v>72.0</c:v>
                </c:pt>
                <c:pt idx="7">
                  <c:v>144.0</c:v>
                </c:pt>
                <c:pt idx="8">
                  <c:v>288.0</c:v>
                </c:pt>
                <c:pt idx="9">
                  <c:v>576.0</c:v>
                </c:pt>
                <c:pt idx="10">
                  <c:v>1152.0</c:v>
                </c:pt>
                <c:pt idx="11">
                  <c:v>2304.0</c:v>
                </c:pt>
                <c:pt idx="12">
                  <c:v>4608.0</c:v>
                </c:pt>
                <c:pt idx="13">
                  <c:v>9216.0</c:v>
                </c:pt>
              </c:numCache>
            </c:numRef>
          </c:cat>
          <c:val>
            <c:numRef>
              <c:f>'[data.xlsx]lmdb-perf'!$B$2:$O$2</c:f>
              <c:numCache>
                <c:formatCode>0.00E+00</c:formatCode>
                <c:ptCount val="14"/>
                <c:pt idx="0">
                  <c:v>8.73623E7</c:v>
                </c:pt>
                <c:pt idx="1">
                  <c:v>3.48789E8</c:v>
                </c:pt>
                <c:pt idx="2">
                  <c:v>6.07394E8</c:v>
                </c:pt>
                <c:pt idx="3">
                  <c:v>7.89577E8</c:v>
                </c:pt>
                <c:pt idx="4">
                  <c:v>1.409683625E9</c:v>
                </c:pt>
                <c:pt idx="5">
                  <c:v>3.59059E9</c:v>
                </c:pt>
                <c:pt idx="6">
                  <c:v>1.41393E9</c:v>
                </c:pt>
                <c:pt idx="7">
                  <c:v>6.15338125E8</c:v>
                </c:pt>
                <c:pt idx="8">
                  <c:v>3.63859E8</c:v>
                </c:pt>
                <c:pt idx="9">
                  <c:v>2.73878E8</c:v>
                </c:pt>
                <c:pt idx="10">
                  <c:v>2.9564E8</c:v>
                </c:pt>
                <c:pt idx="11">
                  <c:v>4.56504E8</c:v>
                </c:pt>
                <c:pt idx="12" formatCode="General">
                  <c:v>8.45744E8</c:v>
                </c:pt>
                <c:pt idx="13" formatCode="General">
                  <c:v>1.62607E9</c:v>
                </c:pt>
              </c:numCache>
            </c:numRef>
          </c:val>
        </c:ser>
        <c:ser>
          <c:idx val="1"/>
          <c:order val="1"/>
          <c:tx>
            <c:strRef>
              <c:f>'[data.xlsx]lmdb-perf'!$A$3</c:f>
              <c:strCache>
                <c:ptCount val="1"/>
                <c:pt idx="0">
                  <c:v>Transform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'[data.xlsx]lmdb-perf'!$B$1:$O$1</c:f>
              <c:numCache>
                <c:formatCode>General</c:formatCode>
                <c:ptCount val="1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36.0</c:v>
                </c:pt>
                <c:pt idx="6">
                  <c:v>72.0</c:v>
                </c:pt>
                <c:pt idx="7">
                  <c:v>144.0</c:v>
                </c:pt>
                <c:pt idx="8">
                  <c:v>288.0</c:v>
                </c:pt>
                <c:pt idx="9">
                  <c:v>576.0</c:v>
                </c:pt>
                <c:pt idx="10">
                  <c:v>1152.0</c:v>
                </c:pt>
                <c:pt idx="11">
                  <c:v>2304.0</c:v>
                </c:pt>
                <c:pt idx="12">
                  <c:v>4608.0</c:v>
                </c:pt>
                <c:pt idx="13">
                  <c:v>9216.0</c:v>
                </c:pt>
              </c:numCache>
            </c:numRef>
          </c:cat>
          <c:val>
            <c:numRef>
              <c:f>'[data.xlsx]lmdb-perf'!$B$3:$O$3</c:f>
              <c:numCache>
                <c:formatCode>0.00E+00</c:formatCode>
                <c:ptCount val="14"/>
                <c:pt idx="0">
                  <c:v>8.97732E7</c:v>
                </c:pt>
                <c:pt idx="1">
                  <c:v>4.481365E7</c:v>
                </c:pt>
                <c:pt idx="2">
                  <c:v>2.3851075E7</c:v>
                </c:pt>
                <c:pt idx="3">
                  <c:v>1.29755E7</c:v>
                </c:pt>
                <c:pt idx="4">
                  <c:v>6.92906E6</c:v>
                </c:pt>
                <c:pt idx="5">
                  <c:v>3.13756E6</c:v>
                </c:pt>
                <c:pt idx="6">
                  <c:v>1.57504E6</c:v>
                </c:pt>
                <c:pt idx="7">
                  <c:v>791514.0</c:v>
                </c:pt>
                <c:pt idx="8" formatCode="General">
                  <c:v>398292.0</c:v>
                </c:pt>
                <c:pt idx="9" formatCode="General">
                  <c:v>201512.0</c:v>
                </c:pt>
                <c:pt idx="10" formatCode="General">
                  <c:v>102090.0</c:v>
                </c:pt>
                <c:pt idx="11" formatCode="General">
                  <c:v>52260.6</c:v>
                </c:pt>
                <c:pt idx="12" formatCode="General">
                  <c:v>27812.4</c:v>
                </c:pt>
                <c:pt idx="13" formatCode="General">
                  <c:v>15235.0</c:v>
                </c:pt>
              </c:numCache>
            </c:numRef>
          </c:val>
        </c:ser>
        <c:ser>
          <c:idx val="2"/>
          <c:order val="2"/>
          <c:tx>
            <c:strRef>
              <c:f>'[data.xlsx]lmdb-perf'!$A$4</c:f>
              <c:strCache>
                <c:ptCount val="1"/>
                <c:pt idx="0">
                  <c:v>Total forward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'[data.xlsx]lmdb-perf'!$B$1:$O$1</c:f>
              <c:numCache>
                <c:formatCode>General</c:formatCode>
                <c:ptCount val="1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36.0</c:v>
                </c:pt>
                <c:pt idx="6">
                  <c:v>72.0</c:v>
                </c:pt>
                <c:pt idx="7">
                  <c:v>144.0</c:v>
                </c:pt>
                <c:pt idx="8">
                  <c:v>288.0</c:v>
                </c:pt>
                <c:pt idx="9">
                  <c:v>576.0</c:v>
                </c:pt>
                <c:pt idx="10">
                  <c:v>1152.0</c:v>
                </c:pt>
                <c:pt idx="11">
                  <c:v>2304.0</c:v>
                </c:pt>
                <c:pt idx="12">
                  <c:v>4608.0</c:v>
                </c:pt>
                <c:pt idx="13">
                  <c:v>9216.0</c:v>
                </c:pt>
              </c:numCache>
            </c:numRef>
          </c:cat>
          <c:val>
            <c:numRef>
              <c:f>'[data.xlsx]lmdb-perf'!$B$4:$O$4</c:f>
              <c:numCache>
                <c:formatCode>General</c:formatCode>
                <c:ptCount val="14"/>
                <c:pt idx="0">
                  <c:v>1.20544377E10</c:v>
                </c:pt>
                <c:pt idx="1">
                  <c:v>6.019981E9</c:v>
                </c:pt>
                <c:pt idx="2">
                  <c:v>3.1273735E9</c:v>
                </c:pt>
                <c:pt idx="3">
                  <c:v>1.651548E9</c:v>
                </c:pt>
                <c:pt idx="4">
                  <c:v>9.10313875E8</c:v>
                </c:pt>
                <c:pt idx="5" formatCode="0.00E+00">
                  <c:v>4.2048E8</c:v>
                </c:pt>
                <c:pt idx="6" formatCode="0.00E+00">
                  <c:v>2.066E8</c:v>
                </c:pt>
                <c:pt idx="7" formatCode="0.00E+00">
                  <c:v>1.04634875E8</c:v>
                </c:pt>
                <c:pt idx="8" formatCode="0.00E+00">
                  <c:v>5.3022E7</c:v>
                </c:pt>
                <c:pt idx="9" formatCode="0.00E+00">
                  <c:v>2.7301E7</c:v>
                </c:pt>
                <c:pt idx="10" formatCode="0.00E+00">
                  <c:v>1.7232E7</c:v>
                </c:pt>
                <c:pt idx="11" formatCode="0.00E+00">
                  <c:v>8.138E6</c:v>
                </c:pt>
                <c:pt idx="12" formatCode="0.00E+00">
                  <c:v>5.448E6</c:v>
                </c:pt>
                <c:pt idx="13">
                  <c:v>5.57E6</c:v>
                </c:pt>
              </c:numCache>
            </c:numRef>
          </c:val>
        </c:ser>
        <c:ser>
          <c:idx val="3"/>
          <c:order val="3"/>
          <c:tx>
            <c:strRef>
              <c:f>'[data.xlsx]lmdb-perf'!$A$5</c:f>
              <c:strCache>
                <c:ptCount val="1"/>
                <c:pt idx="0">
                  <c:v>Total backward time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'[data.xlsx]lmdb-perf'!$B$1:$O$1</c:f>
              <c:numCache>
                <c:formatCode>General</c:formatCode>
                <c:ptCount val="1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36.0</c:v>
                </c:pt>
                <c:pt idx="6">
                  <c:v>72.0</c:v>
                </c:pt>
                <c:pt idx="7">
                  <c:v>144.0</c:v>
                </c:pt>
                <c:pt idx="8">
                  <c:v>288.0</c:v>
                </c:pt>
                <c:pt idx="9">
                  <c:v>576.0</c:v>
                </c:pt>
                <c:pt idx="10">
                  <c:v>1152.0</c:v>
                </c:pt>
                <c:pt idx="11">
                  <c:v>2304.0</c:v>
                </c:pt>
                <c:pt idx="12">
                  <c:v>4608.0</c:v>
                </c:pt>
                <c:pt idx="13">
                  <c:v>9216.0</c:v>
                </c:pt>
              </c:numCache>
            </c:numRef>
          </c:cat>
          <c:val>
            <c:numRef>
              <c:f>'[data.xlsx]lmdb-perf'!$B$5:$O$5</c:f>
              <c:numCache>
                <c:formatCode>0.00E+00</c:formatCode>
                <c:ptCount val="14"/>
                <c:pt idx="0">
                  <c:v>1.40892E10</c:v>
                </c:pt>
                <c:pt idx="1">
                  <c:v>7.006725E9</c:v>
                </c:pt>
                <c:pt idx="2">
                  <c:v>3.5087625E9</c:v>
                </c:pt>
                <c:pt idx="3">
                  <c:v>1.94509E9</c:v>
                </c:pt>
                <c:pt idx="4">
                  <c:v>1.09358E9</c:v>
                </c:pt>
                <c:pt idx="5">
                  <c:v>4.95457E8</c:v>
                </c:pt>
                <c:pt idx="6">
                  <c:v>2.55773E8</c:v>
                </c:pt>
                <c:pt idx="7">
                  <c:v>1.26337E8</c:v>
                </c:pt>
                <c:pt idx="8">
                  <c:v>6.27664E7</c:v>
                </c:pt>
                <c:pt idx="9">
                  <c:v>3.13073E7</c:v>
                </c:pt>
                <c:pt idx="10">
                  <c:v>1.56553E7</c:v>
                </c:pt>
                <c:pt idx="11">
                  <c:v>7.97025E6</c:v>
                </c:pt>
                <c:pt idx="12">
                  <c:v>4.02854E6</c:v>
                </c:pt>
                <c:pt idx="13">
                  <c:v>2.07595E6</c:v>
                </c:pt>
              </c:numCache>
            </c:numRef>
          </c:val>
        </c:ser>
        <c:ser>
          <c:idx val="4"/>
          <c:order val="4"/>
          <c:tx>
            <c:strRef>
              <c:f>'[data.xlsx]lmdb-perf'!$A$6</c:f>
              <c:strCache>
                <c:ptCount val="1"/>
                <c:pt idx="0">
                  <c:v>Wait time before param sync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numRef>
              <c:f>'[data.xlsx]lmdb-perf'!$B$1:$O$1</c:f>
              <c:numCache>
                <c:formatCode>General</c:formatCode>
                <c:ptCount val="1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36.0</c:v>
                </c:pt>
                <c:pt idx="6">
                  <c:v>72.0</c:v>
                </c:pt>
                <c:pt idx="7">
                  <c:v>144.0</c:v>
                </c:pt>
                <c:pt idx="8">
                  <c:v>288.0</c:v>
                </c:pt>
                <c:pt idx="9">
                  <c:v>576.0</c:v>
                </c:pt>
                <c:pt idx="10">
                  <c:v>1152.0</c:v>
                </c:pt>
                <c:pt idx="11">
                  <c:v>2304.0</c:v>
                </c:pt>
                <c:pt idx="12">
                  <c:v>4608.0</c:v>
                </c:pt>
                <c:pt idx="13">
                  <c:v>9216.0</c:v>
                </c:pt>
              </c:numCache>
            </c:numRef>
          </c:cat>
          <c:val>
            <c:numRef>
              <c:f>'[data.xlsx]lmdb-perf'!$B$6:$O$6</c:f>
              <c:numCache>
                <c:formatCode>General</c:formatCode>
                <c:ptCount val="14"/>
                <c:pt idx="0">
                  <c:v>4041.0</c:v>
                </c:pt>
                <c:pt idx="1">
                  <c:v>2.97634E8</c:v>
                </c:pt>
                <c:pt idx="2">
                  <c:v>1.3096765E8</c:v>
                </c:pt>
                <c:pt idx="3" formatCode="0.00E+00">
                  <c:v>2.35699E8</c:v>
                </c:pt>
                <c:pt idx="4">
                  <c:v>3.39445425E8</c:v>
                </c:pt>
                <c:pt idx="5" formatCode="0.00E+00">
                  <c:v>5.93724E8</c:v>
                </c:pt>
                <c:pt idx="6" formatCode="0.00E+00">
                  <c:v>1.7335E8</c:v>
                </c:pt>
                <c:pt idx="7" formatCode="0.00E+00">
                  <c:v>7.56351E7</c:v>
                </c:pt>
                <c:pt idx="8">
                  <c:v>6.51485E7</c:v>
                </c:pt>
                <c:pt idx="9" formatCode="0.00E+00">
                  <c:v>5.55252E7</c:v>
                </c:pt>
                <c:pt idx="10" formatCode="0.00E+00">
                  <c:v>5.1363E7</c:v>
                </c:pt>
                <c:pt idx="11" formatCode="0.00E+00">
                  <c:v>4.17256E7</c:v>
                </c:pt>
                <c:pt idx="12">
                  <c:v>9.44529E7</c:v>
                </c:pt>
                <c:pt idx="13" formatCode="0.00E+00">
                  <c:v>2.27448E8</c:v>
                </c:pt>
              </c:numCache>
            </c:numRef>
          </c:val>
        </c:ser>
        <c:ser>
          <c:idx val="5"/>
          <c:order val="5"/>
          <c:tx>
            <c:strRef>
              <c:f>'[data.xlsx]lmdb-perf'!$A$7</c:f>
              <c:strCache>
                <c:ptCount val="1"/>
                <c:pt idx="0">
                  <c:v>Param sync time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'[data.xlsx]lmdb-perf'!$B$1:$O$1</c:f>
              <c:numCache>
                <c:formatCode>General</c:formatCode>
                <c:ptCount val="1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36.0</c:v>
                </c:pt>
                <c:pt idx="6">
                  <c:v>72.0</c:v>
                </c:pt>
                <c:pt idx="7">
                  <c:v>144.0</c:v>
                </c:pt>
                <c:pt idx="8">
                  <c:v>288.0</c:v>
                </c:pt>
                <c:pt idx="9">
                  <c:v>576.0</c:v>
                </c:pt>
                <c:pt idx="10">
                  <c:v>1152.0</c:v>
                </c:pt>
                <c:pt idx="11">
                  <c:v>2304.0</c:v>
                </c:pt>
                <c:pt idx="12">
                  <c:v>4608.0</c:v>
                </c:pt>
                <c:pt idx="13">
                  <c:v>9216.0</c:v>
                </c:pt>
              </c:numCache>
            </c:numRef>
          </c:cat>
          <c:val>
            <c:numRef>
              <c:f>'[data.xlsx]lmdb-perf'!$B$7:$O$7</c:f>
              <c:numCache>
                <c:formatCode>General</c:formatCode>
                <c:ptCount val="14"/>
                <c:pt idx="0">
                  <c:v>385.0</c:v>
                </c:pt>
                <c:pt idx="1">
                  <c:v>1.947625E6</c:v>
                </c:pt>
                <c:pt idx="2">
                  <c:v>1.54916E6</c:v>
                </c:pt>
                <c:pt idx="3" formatCode="0.00E+00">
                  <c:v>1.32498E6</c:v>
                </c:pt>
                <c:pt idx="4">
                  <c:v>696209.0</c:v>
                </c:pt>
                <c:pt idx="5">
                  <c:v>863781.0</c:v>
                </c:pt>
                <c:pt idx="6">
                  <c:v>571129.0</c:v>
                </c:pt>
                <c:pt idx="7">
                  <c:v>574149.0</c:v>
                </c:pt>
                <c:pt idx="8">
                  <c:v>615743.0</c:v>
                </c:pt>
                <c:pt idx="9">
                  <c:v>719042.0</c:v>
                </c:pt>
                <c:pt idx="10">
                  <c:v>847625.0</c:v>
                </c:pt>
                <c:pt idx="11">
                  <c:v>978053.0</c:v>
                </c:pt>
                <c:pt idx="12" formatCode="0.00E+00">
                  <c:v>1.24335E6</c:v>
                </c:pt>
                <c:pt idx="13" formatCode="0.00E+00">
                  <c:v>8.83944E6</c:v>
                </c:pt>
              </c:numCache>
            </c:numRef>
          </c:val>
        </c:ser>
        <c:ser>
          <c:idx val="6"/>
          <c:order val="6"/>
          <c:tx>
            <c:strRef>
              <c:f>'[data.xlsx]lmdb-perf'!$A$8</c:f>
              <c:strCache>
                <c:ptCount val="1"/>
                <c:pt idx="0">
                  <c:v>Param calculation time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'[data.xlsx]lmdb-perf'!$B$1:$O$1</c:f>
              <c:numCache>
                <c:formatCode>General</c:formatCode>
                <c:ptCount val="1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36.0</c:v>
                </c:pt>
                <c:pt idx="6">
                  <c:v>72.0</c:v>
                </c:pt>
                <c:pt idx="7">
                  <c:v>144.0</c:v>
                </c:pt>
                <c:pt idx="8">
                  <c:v>288.0</c:v>
                </c:pt>
                <c:pt idx="9">
                  <c:v>576.0</c:v>
                </c:pt>
                <c:pt idx="10">
                  <c:v>1152.0</c:v>
                </c:pt>
                <c:pt idx="11">
                  <c:v>2304.0</c:v>
                </c:pt>
                <c:pt idx="12">
                  <c:v>4608.0</c:v>
                </c:pt>
                <c:pt idx="13">
                  <c:v>9216.0</c:v>
                </c:pt>
              </c:numCache>
            </c:numRef>
          </c:cat>
          <c:val>
            <c:numRef>
              <c:f>'[data.xlsx]lmdb-perf'!$B$8:$O$8</c:f>
              <c:numCache>
                <c:formatCode>General</c:formatCode>
                <c:ptCount val="14"/>
                <c:pt idx="0">
                  <c:v>94194.3</c:v>
                </c:pt>
                <c:pt idx="1">
                  <c:v>91980.5</c:v>
                </c:pt>
                <c:pt idx="2">
                  <c:v>92675.5</c:v>
                </c:pt>
                <c:pt idx="3">
                  <c:v>97020.3</c:v>
                </c:pt>
                <c:pt idx="4">
                  <c:v>102190.0</c:v>
                </c:pt>
                <c:pt idx="5">
                  <c:v>150321.0</c:v>
                </c:pt>
                <c:pt idx="6">
                  <c:v>152376.0</c:v>
                </c:pt>
                <c:pt idx="7">
                  <c:v>154090.0</c:v>
                </c:pt>
                <c:pt idx="8">
                  <c:v>181484.0</c:v>
                </c:pt>
                <c:pt idx="9">
                  <c:v>221489.0</c:v>
                </c:pt>
                <c:pt idx="10">
                  <c:v>222622.0</c:v>
                </c:pt>
                <c:pt idx="11">
                  <c:v>217267.0</c:v>
                </c:pt>
                <c:pt idx="12">
                  <c:v>216457.0</c:v>
                </c:pt>
                <c:pt idx="13">
                  <c:v>214855.0</c:v>
                </c:pt>
              </c:numCache>
            </c:numRef>
          </c:val>
        </c:ser>
        <c:ser>
          <c:idx val="7"/>
          <c:order val="7"/>
          <c:tx>
            <c:strRef>
              <c:f>'[data.xlsx]lmdb-perf'!$A$9</c:f>
              <c:strCache>
                <c:ptCount val="1"/>
                <c:pt idx="0">
                  <c:v>Param update time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'[data.xlsx]lmdb-perf'!$B$1:$O$1</c:f>
              <c:numCache>
                <c:formatCode>General</c:formatCode>
                <c:ptCount val="1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36.0</c:v>
                </c:pt>
                <c:pt idx="6">
                  <c:v>72.0</c:v>
                </c:pt>
                <c:pt idx="7">
                  <c:v>144.0</c:v>
                </c:pt>
                <c:pt idx="8">
                  <c:v>288.0</c:v>
                </c:pt>
                <c:pt idx="9">
                  <c:v>576.0</c:v>
                </c:pt>
                <c:pt idx="10">
                  <c:v>1152.0</c:v>
                </c:pt>
                <c:pt idx="11">
                  <c:v>2304.0</c:v>
                </c:pt>
                <c:pt idx="12">
                  <c:v>4608.0</c:v>
                </c:pt>
                <c:pt idx="13">
                  <c:v>9216.0</c:v>
                </c:pt>
              </c:numCache>
            </c:numRef>
          </c:cat>
          <c:val>
            <c:numRef>
              <c:f>'[data.xlsx]lmdb-perf'!$B$9:$O$9</c:f>
              <c:numCache>
                <c:formatCode>General</c:formatCode>
                <c:ptCount val="14"/>
                <c:pt idx="0">
                  <c:v>15953.0</c:v>
                </c:pt>
                <c:pt idx="1">
                  <c:v>16063.0</c:v>
                </c:pt>
                <c:pt idx="2">
                  <c:v>16140.2</c:v>
                </c:pt>
                <c:pt idx="3">
                  <c:v>18058.2</c:v>
                </c:pt>
                <c:pt idx="4">
                  <c:v>20490.1</c:v>
                </c:pt>
                <c:pt idx="5">
                  <c:v>34446.4</c:v>
                </c:pt>
                <c:pt idx="6">
                  <c:v>34832.0</c:v>
                </c:pt>
                <c:pt idx="7">
                  <c:v>35414.6</c:v>
                </c:pt>
                <c:pt idx="8">
                  <c:v>35547.0</c:v>
                </c:pt>
                <c:pt idx="9">
                  <c:v>36501.3</c:v>
                </c:pt>
                <c:pt idx="10">
                  <c:v>36817.5</c:v>
                </c:pt>
                <c:pt idx="11">
                  <c:v>36736.2</c:v>
                </c:pt>
                <c:pt idx="12">
                  <c:v>36522.9</c:v>
                </c:pt>
                <c:pt idx="13">
                  <c:v>36541.2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943002096"/>
        <c:axId val="-1942999392"/>
      </c:barChart>
      <c:catAx>
        <c:axId val="-1943002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r>
                  <a:rPr lang="en-US"/>
                  <a:t>Number of Processes</a:t>
                </a:r>
              </a:p>
            </c:rich>
          </c:tx>
          <c:layout>
            <c:manualLayout>
              <c:xMode val="edge"/>
              <c:yMode val="edge"/>
              <c:x val="0.345109738439899"/>
              <c:y val="0.8782096310613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Calibri" charset="0"/>
                  <a:cs typeface="Calibri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n-US"/>
          </a:p>
        </c:txPr>
        <c:crossAx val="-1942999392"/>
        <c:crosses val="autoZero"/>
        <c:auto val="1"/>
        <c:lblAlgn val="ctr"/>
        <c:lblOffset val="100"/>
        <c:noMultiLvlLbl val="0"/>
      </c:catAx>
      <c:valAx>
        <c:axId val="-194299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r>
                  <a:rPr lang="en-US"/>
                  <a:t>Execution Time Breakdown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Calibri" charset="0"/>
                  <a:cs typeface="Calibri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n-US"/>
          </a:p>
        </c:txPr>
        <c:crossAx val="-1943002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1661074439024"/>
          <c:y val="0.0522788764412622"/>
          <c:w val="0.2352022629686"/>
          <c:h val="0.8082452909519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alibri" charset="0"/>
          <a:ea typeface="Calibri" charset="0"/>
          <a:cs typeface="Calibri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'block-size'!$F$1</c:f>
              <c:strCache>
                <c:ptCount val="1"/>
                <c:pt idx="0">
                  <c:v>mmap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'block-size'!$C$2:$C$20</c:f>
              <c:strCache>
                <c:ptCount val="19"/>
                <c:pt idx="0">
                  <c:v>4 K</c:v>
                </c:pt>
                <c:pt idx="1">
                  <c:v>8 K</c:v>
                </c:pt>
                <c:pt idx="2">
                  <c:v>16 K</c:v>
                </c:pt>
                <c:pt idx="3">
                  <c:v>32 K</c:v>
                </c:pt>
                <c:pt idx="4">
                  <c:v>64 K</c:v>
                </c:pt>
                <c:pt idx="5">
                  <c:v>128 K</c:v>
                </c:pt>
                <c:pt idx="6">
                  <c:v>256 K</c:v>
                </c:pt>
                <c:pt idx="7">
                  <c:v>512 K</c:v>
                </c:pt>
                <c:pt idx="8">
                  <c:v>1 M</c:v>
                </c:pt>
                <c:pt idx="9">
                  <c:v>2 M</c:v>
                </c:pt>
                <c:pt idx="10">
                  <c:v>4 M</c:v>
                </c:pt>
                <c:pt idx="11">
                  <c:v>8 M</c:v>
                </c:pt>
                <c:pt idx="12">
                  <c:v>16 M</c:v>
                </c:pt>
                <c:pt idx="13">
                  <c:v>32 M</c:v>
                </c:pt>
                <c:pt idx="14">
                  <c:v>64 M</c:v>
                </c:pt>
                <c:pt idx="15">
                  <c:v>128 M</c:v>
                </c:pt>
                <c:pt idx="16">
                  <c:v>256 M</c:v>
                </c:pt>
                <c:pt idx="17">
                  <c:v>512 M</c:v>
                </c:pt>
                <c:pt idx="18">
                  <c:v>1024 M</c:v>
                </c:pt>
              </c:strCache>
            </c:strRef>
          </c:cat>
          <c:val>
            <c:numRef>
              <c:f>'block-size'!$F$2:$F$20</c:f>
              <c:numCache>
                <c:formatCode>0.00</c:formatCode>
                <c:ptCount val="19"/>
                <c:pt idx="0">
                  <c:v>520.7495112371396</c:v>
                </c:pt>
                <c:pt idx="1">
                  <c:v>516.532241533695</c:v>
                </c:pt>
                <c:pt idx="2">
                  <c:v>506.9326536689885</c:v>
                </c:pt>
                <c:pt idx="3">
                  <c:v>512.1277168506368</c:v>
                </c:pt>
                <c:pt idx="4">
                  <c:v>511.6482418337394</c:v>
                </c:pt>
                <c:pt idx="5">
                  <c:v>503.7346200333974</c:v>
                </c:pt>
                <c:pt idx="6">
                  <c:v>495.9747835086266</c:v>
                </c:pt>
                <c:pt idx="7">
                  <c:v>500.1233052040112</c:v>
                </c:pt>
                <c:pt idx="8">
                  <c:v>491.5533930653161</c:v>
                </c:pt>
                <c:pt idx="9">
                  <c:v>271.6813746573462</c:v>
                </c:pt>
                <c:pt idx="10">
                  <c:v>156.609533595799</c:v>
                </c:pt>
                <c:pt idx="11">
                  <c:v>189.1697173227816</c:v>
                </c:pt>
                <c:pt idx="12">
                  <c:v>231.492136608778</c:v>
                </c:pt>
                <c:pt idx="13">
                  <c:v>175.5446671337644</c:v>
                </c:pt>
                <c:pt idx="14">
                  <c:v>237.230095382889</c:v>
                </c:pt>
                <c:pt idx="15">
                  <c:v>282.1115751796397</c:v>
                </c:pt>
                <c:pt idx="16">
                  <c:v>352.6834964831746</c:v>
                </c:pt>
                <c:pt idx="17">
                  <c:v>404.9815136190869</c:v>
                </c:pt>
                <c:pt idx="18">
                  <c:v>443.4790258294593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'block-size'!$G$1</c:f>
              <c:strCache>
                <c:ptCount val="1"/>
                <c:pt idx="0">
                  <c:v>POSIX I/O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'block-size'!$C$2:$C$20</c:f>
              <c:strCache>
                <c:ptCount val="19"/>
                <c:pt idx="0">
                  <c:v>4 K</c:v>
                </c:pt>
                <c:pt idx="1">
                  <c:v>8 K</c:v>
                </c:pt>
                <c:pt idx="2">
                  <c:v>16 K</c:v>
                </c:pt>
                <c:pt idx="3">
                  <c:v>32 K</c:v>
                </c:pt>
                <c:pt idx="4">
                  <c:v>64 K</c:v>
                </c:pt>
                <c:pt idx="5">
                  <c:v>128 K</c:v>
                </c:pt>
                <c:pt idx="6">
                  <c:v>256 K</c:v>
                </c:pt>
                <c:pt idx="7">
                  <c:v>512 K</c:v>
                </c:pt>
                <c:pt idx="8">
                  <c:v>1 M</c:v>
                </c:pt>
                <c:pt idx="9">
                  <c:v>2 M</c:v>
                </c:pt>
                <c:pt idx="10">
                  <c:v>4 M</c:v>
                </c:pt>
                <c:pt idx="11">
                  <c:v>8 M</c:v>
                </c:pt>
                <c:pt idx="12">
                  <c:v>16 M</c:v>
                </c:pt>
                <c:pt idx="13">
                  <c:v>32 M</c:v>
                </c:pt>
                <c:pt idx="14">
                  <c:v>64 M</c:v>
                </c:pt>
                <c:pt idx="15">
                  <c:v>128 M</c:v>
                </c:pt>
                <c:pt idx="16">
                  <c:v>256 M</c:v>
                </c:pt>
                <c:pt idx="17">
                  <c:v>512 M</c:v>
                </c:pt>
                <c:pt idx="18">
                  <c:v>1024 M</c:v>
                </c:pt>
              </c:strCache>
            </c:strRef>
          </c:cat>
          <c:val>
            <c:numRef>
              <c:f>'block-size'!$G$2:$G$20</c:f>
              <c:numCache>
                <c:formatCode>0.00</c:formatCode>
                <c:ptCount val="19"/>
                <c:pt idx="0">
                  <c:v>1225.785334193717</c:v>
                </c:pt>
                <c:pt idx="1">
                  <c:v>1845.17697883536</c:v>
                </c:pt>
                <c:pt idx="2">
                  <c:v>2433.235172192387</c:v>
                </c:pt>
                <c:pt idx="3">
                  <c:v>2658.275726745513</c:v>
                </c:pt>
                <c:pt idx="4">
                  <c:v>2702.250810487631</c:v>
                </c:pt>
                <c:pt idx="5">
                  <c:v>2670.832098624681</c:v>
                </c:pt>
                <c:pt idx="6">
                  <c:v>2681.354874674604</c:v>
                </c:pt>
                <c:pt idx="7">
                  <c:v>2733.314565151657</c:v>
                </c:pt>
                <c:pt idx="8">
                  <c:v>2664.01251845238</c:v>
                </c:pt>
                <c:pt idx="9">
                  <c:v>2685.948423281963</c:v>
                </c:pt>
                <c:pt idx="10">
                  <c:v>2704.926473638255</c:v>
                </c:pt>
                <c:pt idx="11">
                  <c:v>2658.306268573648</c:v>
                </c:pt>
                <c:pt idx="12">
                  <c:v>2723.987222996943</c:v>
                </c:pt>
                <c:pt idx="13">
                  <c:v>2639.563241214176</c:v>
                </c:pt>
                <c:pt idx="14">
                  <c:v>2624.835802574506</c:v>
                </c:pt>
                <c:pt idx="15">
                  <c:v>2666.02619552985</c:v>
                </c:pt>
                <c:pt idx="16">
                  <c:v>2627.770298649446</c:v>
                </c:pt>
                <c:pt idx="17">
                  <c:v>2603.049197117446</c:v>
                </c:pt>
                <c:pt idx="18">
                  <c:v>2600.247978971383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42989664"/>
        <c:axId val="-1942986816"/>
      </c:lineChart>
      <c:catAx>
        <c:axId val="-1942989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I/O Request Size (bytes)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42986816"/>
        <c:crosses val="autoZero"/>
        <c:auto val="1"/>
        <c:lblAlgn val="ctr"/>
        <c:lblOffset val="100"/>
        <c:noMultiLvlLbl val="0"/>
      </c:catAx>
      <c:valAx>
        <c:axId val="-194298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Read Bandwidth </a:t>
                </a:r>
                <a:r>
                  <a:rPr lang="en-US" dirty="0" smtClean="0"/>
                  <a:t>(GB/s</a:t>
                </a:r>
                <a:r>
                  <a:rPr lang="en-US" dirty="0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42989664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49186882216654"/>
          <c:y val="0.217772116367202"/>
          <c:w val="0.462433985414772"/>
          <c:h val="0.1972093538449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scaling!$A$96</c:f>
              <c:strCache>
                <c:ptCount val="1"/>
                <c:pt idx="0">
                  <c:v>LMDBIO-LMM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scaling!$B$95:$O$95</c:f>
              <c:numCache>
                <c:formatCode>General</c:formatCode>
                <c:ptCount val="1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36.0</c:v>
                </c:pt>
                <c:pt idx="6">
                  <c:v>72.0</c:v>
                </c:pt>
                <c:pt idx="7">
                  <c:v>144.0</c:v>
                </c:pt>
                <c:pt idx="8">
                  <c:v>288.0</c:v>
                </c:pt>
                <c:pt idx="9">
                  <c:v>576.0</c:v>
                </c:pt>
                <c:pt idx="10">
                  <c:v>1152.0</c:v>
                </c:pt>
                <c:pt idx="11">
                  <c:v>2304.0</c:v>
                </c:pt>
                <c:pt idx="12">
                  <c:v>4608.0</c:v>
                </c:pt>
                <c:pt idx="13">
                  <c:v>9216.0</c:v>
                </c:pt>
              </c:numCache>
            </c:numRef>
          </c:cat>
          <c:val>
            <c:numRef>
              <c:f>scaling!$B$96:$O$96</c:f>
              <c:numCache>
                <c:formatCode>_(* #,##0.0_);_(* \(#,##0.0\);_(* "-"??_);_(@_)</c:formatCode>
                <c:ptCount val="14"/>
                <c:pt idx="0">
                  <c:v>1.0</c:v>
                </c:pt>
                <c:pt idx="1">
                  <c:v>1.03438361087816</c:v>
                </c:pt>
                <c:pt idx="2">
                  <c:v>1.084414558959449</c:v>
                </c:pt>
                <c:pt idx="3">
                  <c:v>1.209049478032033</c:v>
                </c:pt>
                <c:pt idx="4">
                  <c:v>1.677986405294937</c:v>
                </c:pt>
                <c:pt idx="5">
                  <c:v>4.478686895261481</c:v>
                </c:pt>
                <c:pt idx="6">
                  <c:v>3.304548991386148</c:v>
                </c:pt>
                <c:pt idx="7">
                  <c:v>2.594252060015091</c:v>
                </c:pt>
                <c:pt idx="8">
                  <c:v>2.103220822743297</c:v>
                </c:pt>
                <c:pt idx="9">
                  <c:v>1.597833260608705</c:v>
                </c:pt>
                <c:pt idx="10">
                  <c:v>1.13541337949796</c:v>
                </c:pt>
                <c:pt idx="11">
                  <c:v>0.884198162488321</c:v>
                </c:pt>
                <c:pt idx="12">
                  <c:v>0.791507441548438</c:v>
                </c:pt>
                <c:pt idx="13">
                  <c:v>0.735268249780123</c:v>
                </c:pt>
              </c:numCache>
            </c:numRef>
          </c:val>
        </c:ser>
        <c:ser>
          <c:idx val="2"/>
          <c:order val="1"/>
          <c:tx>
            <c:strRef>
              <c:f>scaling!$A$98</c:f>
              <c:strCache>
                <c:ptCount val="1"/>
                <c:pt idx="0">
                  <c:v>LMDBIO-LMM-DIO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scaling!$B$95:$O$95</c:f>
              <c:numCache>
                <c:formatCode>General</c:formatCode>
                <c:ptCount val="1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36.0</c:v>
                </c:pt>
                <c:pt idx="6">
                  <c:v>72.0</c:v>
                </c:pt>
                <c:pt idx="7">
                  <c:v>144.0</c:v>
                </c:pt>
                <c:pt idx="8">
                  <c:v>288.0</c:v>
                </c:pt>
                <c:pt idx="9">
                  <c:v>576.0</c:v>
                </c:pt>
                <c:pt idx="10">
                  <c:v>1152.0</c:v>
                </c:pt>
                <c:pt idx="11">
                  <c:v>2304.0</c:v>
                </c:pt>
                <c:pt idx="12">
                  <c:v>4608.0</c:v>
                </c:pt>
                <c:pt idx="13">
                  <c:v>9216.0</c:v>
                </c:pt>
              </c:numCache>
            </c:numRef>
          </c:cat>
          <c:val>
            <c:numRef>
              <c:f>scaling!$B$98:$O$98</c:f>
              <c:numCache>
                <c:formatCode>_(* #,##0.0_);_(* \(#,##0.0\);_(* "-"??_);_(@_)</c:formatCode>
                <c:ptCount val="14"/>
                <c:pt idx="0">
                  <c:v>1.00270745818729</c:v>
                </c:pt>
                <c:pt idx="1">
                  <c:v>1.027780345693521</c:v>
                </c:pt>
                <c:pt idx="2">
                  <c:v>1.095057997918889</c:v>
                </c:pt>
                <c:pt idx="3">
                  <c:v>1.248961210109208</c:v>
                </c:pt>
                <c:pt idx="4">
                  <c:v>1.706593319224173</c:v>
                </c:pt>
                <c:pt idx="5">
                  <c:v>4.56829268292683</c:v>
                </c:pt>
                <c:pt idx="6">
                  <c:v>3.514514822799393</c:v>
                </c:pt>
                <c:pt idx="7">
                  <c:v>2.905061548335624</c:v>
                </c:pt>
                <c:pt idx="8">
                  <c:v>3.061986068241371</c:v>
                </c:pt>
                <c:pt idx="9">
                  <c:v>3.493825062315885</c:v>
                </c:pt>
                <c:pt idx="10">
                  <c:v>4.461579665887153</c:v>
                </c:pt>
                <c:pt idx="11">
                  <c:v>7.792198083012588</c:v>
                </c:pt>
                <c:pt idx="12">
                  <c:v>15.55643818357324</c:v>
                </c:pt>
                <c:pt idx="13">
                  <c:v>30.68843987649769</c:v>
                </c:pt>
              </c:numCache>
            </c:numRef>
          </c:val>
        </c:ser>
        <c:ser>
          <c:idx val="1"/>
          <c:order val="2"/>
          <c:tx>
            <c:strRef>
              <c:f>scaling!$A$97</c:f>
              <c:strCache>
                <c:ptCount val="1"/>
                <c:pt idx="0">
                  <c:v>LMDBIO-LMM-DM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scaling!$B$95:$O$95</c:f>
              <c:numCache>
                <c:formatCode>General</c:formatCode>
                <c:ptCount val="1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36.0</c:v>
                </c:pt>
                <c:pt idx="6">
                  <c:v>72.0</c:v>
                </c:pt>
                <c:pt idx="7">
                  <c:v>144.0</c:v>
                </c:pt>
                <c:pt idx="8">
                  <c:v>288.0</c:v>
                </c:pt>
                <c:pt idx="9">
                  <c:v>576.0</c:v>
                </c:pt>
                <c:pt idx="10">
                  <c:v>1152.0</c:v>
                </c:pt>
                <c:pt idx="11">
                  <c:v>2304.0</c:v>
                </c:pt>
                <c:pt idx="12">
                  <c:v>4608.0</c:v>
                </c:pt>
                <c:pt idx="13">
                  <c:v>9216.0</c:v>
                </c:pt>
              </c:numCache>
            </c:numRef>
          </c:cat>
          <c:val>
            <c:numRef>
              <c:f>scaling!$B$97:$O$97</c:f>
              <c:numCache>
                <c:formatCode>_(* #,##0.0_);_(* \(#,##0.0\);_(* "-"??_);_(@_)</c:formatCode>
                <c:ptCount val="14"/>
                <c:pt idx="0">
                  <c:v>1.0</c:v>
                </c:pt>
                <c:pt idx="1">
                  <c:v>1.026721975323635</c:v>
                </c:pt>
                <c:pt idx="2">
                  <c:v>1.098548533300234</c:v>
                </c:pt>
                <c:pt idx="3">
                  <c:v>1.216915666370218</c:v>
                </c:pt>
                <c:pt idx="4">
                  <c:v>1.693710828887052</c:v>
                </c:pt>
                <c:pt idx="5">
                  <c:v>4.466713507304515</c:v>
                </c:pt>
                <c:pt idx="6">
                  <c:v>3.326583658805842</c:v>
                </c:pt>
                <c:pt idx="7">
                  <c:v>2.78076737282445</c:v>
                </c:pt>
                <c:pt idx="8">
                  <c:v>2.891047178316851</c:v>
                </c:pt>
                <c:pt idx="9">
                  <c:v>3.219389633439384</c:v>
                </c:pt>
                <c:pt idx="10">
                  <c:v>4.23583219511619</c:v>
                </c:pt>
                <c:pt idx="11">
                  <c:v>7.927282509324621</c:v>
                </c:pt>
                <c:pt idx="12">
                  <c:v>9.211907592455741</c:v>
                </c:pt>
                <c:pt idx="13">
                  <c:v>7.77427633212837</c:v>
                </c:pt>
              </c:numCache>
            </c:numRef>
          </c:val>
        </c:ser>
        <c:ser>
          <c:idx val="3"/>
          <c:order val="3"/>
          <c:tx>
            <c:strRef>
              <c:f>scaling!$A$99</c:f>
              <c:strCache>
                <c:ptCount val="1"/>
                <c:pt idx="0">
                  <c:v>LMDBIO-LMM-DIO-PROV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scaling!$B$95:$O$95</c:f>
              <c:numCache>
                <c:formatCode>General</c:formatCode>
                <c:ptCount val="1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36.0</c:v>
                </c:pt>
                <c:pt idx="6">
                  <c:v>72.0</c:v>
                </c:pt>
                <c:pt idx="7">
                  <c:v>144.0</c:v>
                </c:pt>
                <c:pt idx="8">
                  <c:v>288.0</c:v>
                </c:pt>
                <c:pt idx="9">
                  <c:v>576.0</c:v>
                </c:pt>
                <c:pt idx="10">
                  <c:v>1152.0</c:v>
                </c:pt>
                <c:pt idx="11">
                  <c:v>2304.0</c:v>
                </c:pt>
                <c:pt idx="12">
                  <c:v>4608.0</c:v>
                </c:pt>
                <c:pt idx="13">
                  <c:v>9216.0</c:v>
                </c:pt>
              </c:numCache>
            </c:numRef>
          </c:cat>
          <c:val>
            <c:numRef>
              <c:f>scaling!$B$99:$O$99</c:f>
              <c:numCache>
                <c:formatCode>_(* #,##0.0_);_(* \(#,##0.0\);_(* "-"??_);_(@_)</c:formatCode>
                <c:ptCount val="14"/>
                <c:pt idx="0">
                  <c:v>1.002312851353451</c:v>
                </c:pt>
                <c:pt idx="1">
                  <c:v>1.026340249403427</c:v>
                </c:pt>
                <c:pt idx="2">
                  <c:v>1.083274711226885</c:v>
                </c:pt>
                <c:pt idx="3">
                  <c:v>1.239232263887295</c:v>
                </c:pt>
                <c:pt idx="4">
                  <c:v>1.707706657251056</c:v>
                </c:pt>
                <c:pt idx="5">
                  <c:v>4.597353417751905</c:v>
                </c:pt>
                <c:pt idx="6">
                  <c:v>3.417263773381712</c:v>
                </c:pt>
                <c:pt idx="7">
                  <c:v>2.978844721003687</c:v>
                </c:pt>
                <c:pt idx="8">
                  <c:v>3.20461390417336</c:v>
                </c:pt>
                <c:pt idx="9">
                  <c:v>3.936312194204306</c:v>
                </c:pt>
                <c:pt idx="10">
                  <c:v>5.090619024872497</c:v>
                </c:pt>
                <c:pt idx="11">
                  <c:v>9.430772313783597</c:v>
                </c:pt>
                <c:pt idx="12">
                  <c:v>18.03225402703622</c:v>
                </c:pt>
                <c:pt idx="13">
                  <c:v>30.88748398654349</c:v>
                </c:pt>
              </c:numCache>
            </c:numRef>
          </c:val>
        </c:ser>
        <c:ser>
          <c:idx val="4"/>
          <c:order val="4"/>
          <c:tx>
            <c:strRef>
              <c:f>scaling!$A$100</c:f>
              <c:strCache>
                <c:ptCount val="1"/>
                <c:pt idx="0">
                  <c:v>LMDBIO-LMM-DIO-PROV-COAL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scaling!$B$95:$O$95</c:f>
              <c:numCache>
                <c:formatCode>General</c:formatCode>
                <c:ptCount val="1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36.0</c:v>
                </c:pt>
                <c:pt idx="6">
                  <c:v>72.0</c:v>
                </c:pt>
                <c:pt idx="7">
                  <c:v>144.0</c:v>
                </c:pt>
                <c:pt idx="8">
                  <c:v>288.0</c:v>
                </c:pt>
                <c:pt idx="9">
                  <c:v>576.0</c:v>
                </c:pt>
                <c:pt idx="10">
                  <c:v>1152.0</c:v>
                </c:pt>
                <c:pt idx="11">
                  <c:v>2304.0</c:v>
                </c:pt>
                <c:pt idx="12">
                  <c:v>4608.0</c:v>
                </c:pt>
                <c:pt idx="13">
                  <c:v>9216.0</c:v>
                </c:pt>
              </c:numCache>
            </c:numRef>
          </c:cat>
          <c:val>
            <c:numRef>
              <c:f>scaling!$B$100:$O$100</c:f>
              <c:numCache>
                <c:formatCode>_(* #,##0.0_);_(* \(#,##0.0\);_(* "-"??_);_(@_)</c:formatCode>
                <c:ptCount val="14"/>
                <c:pt idx="0">
                  <c:v>1.001717060504426</c:v>
                </c:pt>
                <c:pt idx="1">
                  <c:v>1.025919900491852</c:v>
                </c:pt>
                <c:pt idx="2">
                  <c:v>1.088772869312463</c:v>
                </c:pt>
                <c:pt idx="3">
                  <c:v>1.237912676667056</c:v>
                </c:pt>
                <c:pt idx="4">
                  <c:v>1.717903747065459</c:v>
                </c:pt>
                <c:pt idx="5">
                  <c:v>4.619643481721804</c:v>
                </c:pt>
                <c:pt idx="6">
                  <c:v>3.499688779242257</c:v>
                </c:pt>
                <c:pt idx="7">
                  <c:v>2.701887384071265</c:v>
                </c:pt>
                <c:pt idx="8">
                  <c:v>3.617275681630405</c:v>
                </c:pt>
                <c:pt idx="9">
                  <c:v>3.83801736265212</c:v>
                </c:pt>
                <c:pt idx="10">
                  <c:v>7.609381111810919</c:v>
                </c:pt>
                <c:pt idx="11">
                  <c:v>10.71397132276242</c:v>
                </c:pt>
                <c:pt idx="12">
                  <c:v>23.23959211464886</c:v>
                </c:pt>
                <c:pt idx="13">
                  <c:v>43.33051878442247</c:v>
                </c:pt>
              </c:numCache>
            </c:numRef>
          </c:val>
        </c:ser>
        <c:ser>
          <c:idx val="5"/>
          <c:order val="5"/>
          <c:tx>
            <c:strRef>
              <c:f>scaling!$A$101</c:f>
              <c:strCache>
                <c:ptCount val="1"/>
                <c:pt idx="0">
                  <c:v>LMDBIO-LMM-DIO-PROV-COAL-STAG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athu" charset="-34"/>
                    <a:ea typeface="Sathu" charset="-34"/>
                    <a:cs typeface="Sathu" charset="-34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scaling!$B$95:$O$95</c:f>
              <c:numCache>
                <c:formatCode>General</c:formatCode>
                <c:ptCount val="1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36.0</c:v>
                </c:pt>
                <c:pt idx="6">
                  <c:v>72.0</c:v>
                </c:pt>
                <c:pt idx="7">
                  <c:v>144.0</c:v>
                </c:pt>
                <c:pt idx="8">
                  <c:v>288.0</c:v>
                </c:pt>
                <c:pt idx="9">
                  <c:v>576.0</c:v>
                </c:pt>
                <c:pt idx="10">
                  <c:v>1152.0</c:v>
                </c:pt>
                <c:pt idx="11">
                  <c:v>2304.0</c:v>
                </c:pt>
                <c:pt idx="12">
                  <c:v>4608.0</c:v>
                </c:pt>
                <c:pt idx="13">
                  <c:v>9216.0</c:v>
                </c:pt>
              </c:numCache>
            </c:numRef>
          </c:cat>
          <c:val>
            <c:numRef>
              <c:f>scaling!$B$101:$O$101</c:f>
              <c:numCache>
                <c:formatCode>_(* #,##0.0_);_(* \(#,##0.0\);_(* "-"??_);_(@_)</c:formatCode>
                <c:ptCount val="14"/>
                <c:pt idx="0">
                  <c:v>1.001717060504426</c:v>
                </c:pt>
                <c:pt idx="1">
                  <c:v>1.025919900491852</c:v>
                </c:pt>
                <c:pt idx="2">
                  <c:v>1.088772869312463</c:v>
                </c:pt>
                <c:pt idx="3">
                  <c:v>1.237912676667056</c:v>
                </c:pt>
                <c:pt idx="4">
                  <c:v>1.717903747065459</c:v>
                </c:pt>
                <c:pt idx="5">
                  <c:v>4.619643481721804</c:v>
                </c:pt>
                <c:pt idx="6">
                  <c:v>3.499688779242257</c:v>
                </c:pt>
                <c:pt idx="7">
                  <c:v>2.701887384071265</c:v>
                </c:pt>
                <c:pt idx="8">
                  <c:v>3.617275681630405</c:v>
                </c:pt>
                <c:pt idx="9">
                  <c:v>4.646045365857334</c:v>
                </c:pt>
                <c:pt idx="10">
                  <c:v>7.744733597887704</c:v>
                </c:pt>
                <c:pt idx="11">
                  <c:v>15.53237538868369</c:v>
                </c:pt>
                <c:pt idx="12">
                  <c:v>36.94097092032176</c:v>
                </c:pt>
                <c:pt idx="13">
                  <c:v>64.42032862754781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849985104"/>
        <c:axId val="-1850503536"/>
      </c:barChart>
      <c:catAx>
        <c:axId val="-1849985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athu" charset="-34"/>
                    <a:ea typeface="Sathu" charset="-34"/>
                    <a:cs typeface="Sathu" charset="-34"/>
                  </a:defRPr>
                </a:pPr>
                <a:r>
                  <a:rPr lang="en-US"/>
                  <a:t>Number of Processes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thu" charset="-34"/>
                  <a:ea typeface="Sathu" charset="-34"/>
                  <a:cs typeface="Sathu" charset="-34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athu" charset="-34"/>
                <a:ea typeface="Sathu" charset="-34"/>
                <a:cs typeface="Sathu" charset="-34"/>
              </a:defRPr>
            </a:pPr>
            <a:endParaRPr lang="en-US"/>
          </a:p>
        </c:txPr>
        <c:crossAx val="-1850503536"/>
        <c:crosses val="autoZero"/>
        <c:auto val="1"/>
        <c:lblAlgn val="ctr"/>
        <c:lblOffset val="100"/>
        <c:noMultiLvlLbl val="0"/>
      </c:catAx>
      <c:valAx>
        <c:axId val="-185050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athu" charset="-34"/>
                    <a:ea typeface="Sathu" charset="-34"/>
                    <a:cs typeface="Sathu" charset="-34"/>
                  </a:defRPr>
                </a:pPr>
                <a:r>
                  <a:rPr lang="en-US"/>
                  <a:t>Factor of Improvment over LMDB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thu" charset="-34"/>
                  <a:ea typeface="Sathu" charset="-34"/>
                  <a:cs typeface="Sathu" charset="-34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athu" charset="-34"/>
                <a:ea typeface="Sathu" charset="-34"/>
                <a:cs typeface="Sathu" charset="-34"/>
              </a:defRPr>
            </a:pPr>
            <a:endParaRPr lang="en-US"/>
          </a:p>
        </c:txPr>
        <c:crossAx val="-1849985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0921473704675804"/>
          <c:y val="0.152720545348498"/>
          <c:w val="0.576062506075629"/>
          <c:h val="0.36153120973187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athu" charset="-34"/>
              <a:ea typeface="Sathu" charset="-34"/>
              <a:cs typeface="Sathu" charset="-34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Sathu" charset="-34"/>
          <a:ea typeface="Sathu" charset="-34"/>
          <a:cs typeface="Sathu" charset="-34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AA51B-0CA9-45A1-8694-6F515A22AF0B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83CCB-E4D5-42AA-BA12-C7C38F02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5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83CCB-E4D5-42AA-BA12-C7C38F02CA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9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10064781"/>
            <a:ext cx="36720542" cy="69448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96" y="18359597"/>
            <a:ext cx="30240447" cy="82798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7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4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1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8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6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3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00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7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3FAC-D2B5-49BA-8765-9892EB345F53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CE85-689A-4DAD-B85D-F4A7F48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3FAC-D2B5-49BA-8765-9892EB345F53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CE85-689A-4DAD-B85D-F4A7F48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20462" y="1297477"/>
            <a:ext cx="9720144" cy="276443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0032" y="1297477"/>
            <a:ext cx="28440420" cy="276443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3FAC-D2B5-49BA-8765-9892EB345F53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CE85-689A-4DAD-B85D-F4A7F48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8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3FAC-D2B5-49BA-8765-9892EB345F53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CE85-689A-4DAD-B85D-F4A7F48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8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553" y="20819544"/>
            <a:ext cx="36720542" cy="6434859"/>
          </a:xfrm>
        </p:spPr>
        <p:txBody>
          <a:bodyPr anchor="t"/>
          <a:lstStyle>
            <a:lvl1pPr algn="l">
              <a:defRPr sz="1801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553" y="13732203"/>
            <a:ext cx="36720542" cy="7087342"/>
          </a:xfrm>
        </p:spPr>
        <p:txBody>
          <a:bodyPr anchor="b"/>
          <a:lstStyle>
            <a:lvl1pPr marL="0" indent="0">
              <a:buNone/>
              <a:defRPr sz="8957">
                <a:solidFill>
                  <a:schemeClr val="tx1">
                    <a:tint val="75000"/>
                  </a:schemeClr>
                </a:solidFill>
              </a:defRPr>
            </a:lvl1pPr>
            <a:lvl2pPr marL="2057230" indent="0">
              <a:buNone/>
              <a:defRPr sz="8071">
                <a:solidFill>
                  <a:schemeClr val="tx1">
                    <a:tint val="75000"/>
                  </a:schemeClr>
                </a:solidFill>
              </a:defRPr>
            </a:lvl2pPr>
            <a:lvl3pPr marL="4114461" indent="0">
              <a:buNone/>
              <a:defRPr sz="7185">
                <a:solidFill>
                  <a:schemeClr val="tx1">
                    <a:tint val="75000"/>
                  </a:schemeClr>
                </a:solidFill>
              </a:defRPr>
            </a:lvl3pPr>
            <a:lvl4pPr marL="6171691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8228921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10286152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2343382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4400613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6457843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3FAC-D2B5-49BA-8765-9892EB345F53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CE85-689A-4DAD-B85D-F4A7F48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1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032" y="7559837"/>
            <a:ext cx="19080282" cy="21382032"/>
          </a:xfrm>
        </p:spPr>
        <p:txBody>
          <a:bodyPr/>
          <a:lstStyle>
            <a:lvl1pPr>
              <a:defRPr sz="12599"/>
            </a:lvl1pPr>
            <a:lvl2pPr>
              <a:defRPr sz="10827"/>
            </a:lvl2pPr>
            <a:lvl3pPr>
              <a:defRPr sz="8957"/>
            </a:lvl3pPr>
            <a:lvl4pPr>
              <a:defRPr sz="8071"/>
            </a:lvl4pPr>
            <a:lvl5pPr>
              <a:defRPr sz="8071"/>
            </a:lvl5pPr>
            <a:lvl6pPr>
              <a:defRPr sz="8071"/>
            </a:lvl6pPr>
            <a:lvl7pPr>
              <a:defRPr sz="8071"/>
            </a:lvl7pPr>
            <a:lvl8pPr>
              <a:defRPr sz="8071"/>
            </a:lvl8pPr>
            <a:lvl9pPr>
              <a:defRPr sz="807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0324" y="7559837"/>
            <a:ext cx="19080282" cy="21382032"/>
          </a:xfrm>
        </p:spPr>
        <p:txBody>
          <a:bodyPr/>
          <a:lstStyle>
            <a:lvl1pPr>
              <a:defRPr sz="12599"/>
            </a:lvl1pPr>
            <a:lvl2pPr>
              <a:defRPr sz="10827"/>
            </a:lvl2pPr>
            <a:lvl3pPr>
              <a:defRPr sz="8957"/>
            </a:lvl3pPr>
            <a:lvl4pPr>
              <a:defRPr sz="8071"/>
            </a:lvl4pPr>
            <a:lvl5pPr>
              <a:defRPr sz="8071"/>
            </a:lvl5pPr>
            <a:lvl6pPr>
              <a:defRPr sz="8071"/>
            </a:lvl6pPr>
            <a:lvl7pPr>
              <a:defRPr sz="8071"/>
            </a:lvl7pPr>
            <a:lvl8pPr>
              <a:defRPr sz="8071"/>
            </a:lvl8pPr>
            <a:lvl9pPr>
              <a:defRPr sz="807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3FAC-D2B5-49BA-8765-9892EB345F53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CE85-689A-4DAD-B85D-F4A7F48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9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32" y="7252344"/>
            <a:ext cx="19087784" cy="3022431"/>
          </a:xfrm>
        </p:spPr>
        <p:txBody>
          <a:bodyPr anchor="b"/>
          <a:lstStyle>
            <a:lvl1pPr marL="0" indent="0">
              <a:buNone/>
              <a:defRPr sz="10827" b="1"/>
            </a:lvl1pPr>
            <a:lvl2pPr marL="2057230" indent="0">
              <a:buNone/>
              <a:defRPr sz="8957" b="1"/>
            </a:lvl2pPr>
            <a:lvl3pPr marL="4114461" indent="0">
              <a:buNone/>
              <a:defRPr sz="8071" b="1"/>
            </a:lvl3pPr>
            <a:lvl4pPr marL="6171691" indent="0">
              <a:buNone/>
              <a:defRPr sz="7185" b="1"/>
            </a:lvl4pPr>
            <a:lvl5pPr marL="8228921" indent="0">
              <a:buNone/>
              <a:defRPr sz="7185" b="1"/>
            </a:lvl5pPr>
            <a:lvl6pPr marL="10286152" indent="0">
              <a:buNone/>
              <a:defRPr sz="7185" b="1"/>
            </a:lvl6pPr>
            <a:lvl7pPr marL="12343382" indent="0">
              <a:buNone/>
              <a:defRPr sz="7185" b="1"/>
            </a:lvl7pPr>
            <a:lvl8pPr marL="14400613" indent="0">
              <a:buNone/>
              <a:defRPr sz="7185" b="1"/>
            </a:lvl8pPr>
            <a:lvl9pPr marL="16457843" indent="0">
              <a:buNone/>
              <a:defRPr sz="718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032" y="10274775"/>
            <a:ext cx="19087784" cy="18667092"/>
          </a:xfrm>
        </p:spPr>
        <p:txBody>
          <a:bodyPr/>
          <a:lstStyle>
            <a:lvl1pPr>
              <a:defRPr sz="10827"/>
            </a:lvl1pPr>
            <a:lvl2pPr>
              <a:defRPr sz="8957"/>
            </a:lvl2pPr>
            <a:lvl3pPr>
              <a:defRPr sz="8071"/>
            </a:lvl3pPr>
            <a:lvl4pPr>
              <a:defRPr sz="7185"/>
            </a:lvl4pPr>
            <a:lvl5pPr>
              <a:defRPr sz="7185"/>
            </a:lvl5pPr>
            <a:lvl6pPr>
              <a:defRPr sz="7185"/>
            </a:lvl6pPr>
            <a:lvl7pPr>
              <a:defRPr sz="7185"/>
            </a:lvl7pPr>
            <a:lvl8pPr>
              <a:defRPr sz="7185"/>
            </a:lvl8pPr>
            <a:lvl9pPr>
              <a:defRPr sz="71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5326" y="7252344"/>
            <a:ext cx="19095282" cy="3022431"/>
          </a:xfrm>
        </p:spPr>
        <p:txBody>
          <a:bodyPr anchor="b"/>
          <a:lstStyle>
            <a:lvl1pPr marL="0" indent="0">
              <a:buNone/>
              <a:defRPr sz="10827" b="1"/>
            </a:lvl1pPr>
            <a:lvl2pPr marL="2057230" indent="0">
              <a:buNone/>
              <a:defRPr sz="8957" b="1"/>
            </a:lvl2pPr>
            <a:lvl3pPr marL="4114461" indent="0">
              <a:buNone/>
              <a:defRPr sz="8071" b="1"/>
            </a:lvl3pPr>
            <a:lvl4pPr marL="6171691" indent="0">
              <a:buNone/>
              <a:defRPr sz="7185" b="1"/>
            </a:lvl4pPr>
            <a:lvl5pPr marL="8228921" indent="0">
              <a:buNone/>
              <a:defRPr sz="7185" b="1"/>
            </a:lvl5pPr>
            <a:lvl6pPr marL="10286152" indent="0">
              <a:buNone/>
              <a:defRPr sz="7185" b="1"/>
            </a:lvl6pPr>
            <a:lvl7pPr marL="12343382" indent="0">
              <a:buNone/>
              <a:defRPr sz="7185" b="1"/>
            </a:lvl7pPr>
            <a:lvl8pPr marL="14400613" indent="0">
              <a:buNone/>
              <a:defRPr sz="7185" b="1"/>
            </a:lvl8pPr>
            <a:lvl9pPr marL="16457843" indent="0">
              <a:buNone/>
              <a:defRPr sz="718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5326" y="10274775"/>
            <a:ext cx="19095282" cy="18667092"/>
          </a:xfrm>
        </p:spPr>
        <p:txBody>
          <a:bodyPr/>
          <a:lstStyle>
            <a:lvl1pPr>
              <a:defRPr sz="10827"/>
            </a:lvl1pPr>
            <a:lvl2pPr>
              <a:defRPr sz="8957"/>
            </a:lvl2pPr>
            <a:lvl3pPr>
              <a:defRPr sz="8071"/>
            </a:lvl3pPr>
            <a:lvl4pPr>
              <a:defRPr sz="7185"/>
            </a:lvl4pPr>
            <a:lvl5pPr>
              <a:defRPr sz="7185"/>
            </a:lvl5pPr>
            <a:lvl6pPr>
              <a:defRPr sz="7185"/>
            </a:lvl6pPr>
            <a:lvl7pPr>
              <a:defRPr sz="7185"/>
            </a:lvl7pPr>
            <a:lvl8pPr>
              <a:defRPr sz="7185"/>
            </a:lvl8pPr>
            <a:lvl9pPr>
              <a:defRPr sz="71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3FAC-D2B5-49BA-8765-9892EB345F53}" type="datetimeFigureOut">
              <a:rPr lang="en-US" smtClean="0"/>
              <a:t>8/23/18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CE85-689A-4DAD-B85D-F4A7F48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1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3FAC-D2B5-49BA-8765-9892EB345F53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CE85-689A-4DAD-B85D-F4A7F48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7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3FAC-D2B5-49BA-8765-9892EB345F53}" type="datetimeFigureOut">
              <a:rPr lang="en-US" smtClean="0"/>
              <a:t>8/23/18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CE85-689A-4DAD-B85D-F4A7F48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035" y="1289971"/>
            <a:ext cx="14212712" cy="5489879"/>
          </a:xfrm>
        </p:spPr>
        <p:txBody>
          <a:bodyPr anchor="b"/>
          <a:lstStyle>
            <a:lvl1pPr algn="l">
              <a:defRPr sz="895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0249" y="1289974"/>
            <a:ext cx="24150357" cy="27651895"/>
          </a:xfrm>
        </p:spPr>
        <p:txBody>
          <a:bodyPr/>
          <a:lstStyle>
            <a:lvl1pPr>
              <a:defRPr sz="14371"/>
            </a:lvl1pPr>
            <a:lvl2pPr>
              <a:defRPr sz="12599"/>
            </a:lvl2pPr>
            <a:lvl3pPr>
              <a:defRPr sz="10827"/>
            </a:lvl3pPr>
            <a:lvl4pPr>
              <a:defRPr sz="8957"/>
            </a:lvl4pPr>
            <a:lvl5pPr>
              <a:defRPr sz="8957"/>
            </a:lvl5pPr>
            <a:lvl6pPr>
              <a:defRPr sz="8957"/>
            </a:lvl6pPr>
            <a:lvl7pPr>
              <a:defRPr sz="8957"/>
            </a:lvl7pPr>
            <a:lvl8pPr>
              <a:defRPr sz="8957"/>
            </a:lvl8pPr>
            <a:lvl9pPr>
              <a:defRPr sz="895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035" y="6779854"/>
            <a:ext cx="14212712" cy="22162015"/>
          </a:xfrm>
        </p:spPr>
        <p:txBody>
          <a:bodyPr/>
          <a:lstStyle>
            <a:lvl1pPr marL="0" indent="0">
              <a:buNone/>
              <a:defRPr sz="6300"/>
            </a:lvl1pPr>
            <a:lvl2pPr marL="2057230" indent="0">
              <a:buNone/>
              <a:defRPr sz="5414"/>
            </a:lvl2pPr>
            <a:lvl3pPr marL="4114461" indent="0">
              <a:buNone/>
              <a:defRPr sz="4528"/>
            </a:lvl3pPr>
            <a:lvl4pPr marL="6171691" indent="0">
              <a:buNone/>
              <a:defRPr sz="4036"/>
            </a:lvl4pPr>
            <a:lvl5pPr marL="8228921" indent="0">
              <a:buNone/>
              <a:defRPr sz="4036"/>
            </a:lvl5pPr>
            <a:lvl6pPr marL="10286152" indent="0">
              <a:buNone/>
              <a:defRPr sz="4036"/>
            </a:lvl6pPr>
            <a:lvl7pPr marL="12343382" indent="0">
              <a:buNone/>
              <a:defRPr sz="4036"/>
            </a:lvl7pPr>
            <a:lvl8pPr marL="14400613" indent="0">
              <a:buNone/>
              <a:defRPr sz="4036"/>
            </a:lvl8pPr>
            <a:lvl9pPr marL="16457843" indent="0">
              <a:buNone/>
              <a:defRPr sz="403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3FAC-D2B5-49BA-8765-9892EB345F53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CE85-689A-4DAD-B85D-F4A7F48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2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7627" y="22679502"/>
            <a:ext cx="25920383" cy="2677443"/>
          </a:xfrm>
        </p:spPr>
        <p:txBody>
          <a:bodyPr anchor="b"/>
          <a:lstStyle>
            <a:lvl1pPr algn="l">
              <a:defRPr sz="895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7627" y="2894937"/>
            <a:ext cx="25920383" cy="19439573"/>
          </a:xfrm>
        </p:spPr>
        <p:txBody>
          <a:bodyPr/>
          <a:lstStyle>
            <a:lvl1pPr marL="0" indent="0">
              <a:buNone/>
              <a:defRPr sz="14371"/>
            </a:lvl1pPr>
            <a:lvl2pPr marL="2057230" indent="0">
              <a:buNone/>
              <a:defRPr sz="12599"/>
            </a:lvl2pPr>
            <a:lvl3pPr marL="4114461" indent="0">
              <a:buNone/>
              <a:defRPr sz="10827"/>
            </a:lvl3pPr>
            <a:lvl4pPr marL="6171691" indent="0">
              <a:buNone/>
              <a:defRPr sz="8957"/>
            </a:lvl4pPr>
            <a:lvl5pPr marL="8228921" indent="0">
              <a:buNone/>
              <a:defRPr sz="8957"/>
            </a:lvl5pPr>
            <a:lvl6pPr marL="10286152" indent="0">
              <a:buNone/>
              <a:defRPr sz="8957"/>
            </a:lvl6pPr>
            <a:lvl7pPr marL="12343382" indent="0">
              <a:buNone/>
              <a:defRPr sz="8957"/>
            </a:lvl7pPr>
            <a:lvl8pPr marL="14400613" indent="0">
              <a:buNone/>
              <a:defRPr sz="8957"/>
            </a:lvl8pPr>
            <a:lvl9pPr marL="16457843" indent="0">
              <a:buNone/>
              <a:defRPr sz="895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7627" y="25356945"/>
            <a:ext cx="25920383" cy="3802414"/>
          </a:xfrm>
        </p:spPr>
        <p:txBody>
          <a:bodyPr/>
          <a:lstStyle>
            <a:lvl1pPr marL="0" indent="0">
              <a:buNone/>
              <a:defRPr sz="6300"/>
            </a:lvl1pPr>
            <a:lvl2pPr marL="2057230" indent="0">
              <a:buNone/>
              <a:defRPr sz="5414"/>
            </a:lvl2pPr>
            <a:lvl3pPr marL="4114461" indent="0">
              <a:buNone/>
              <a:defRPr sz="4528"/>
            </a:lvl3pPr>
            <a:lvl4pPr marL="6171691" indent="0">
              <a:buNone/>
              <a:defRPr sz="4036"/>
            </a:lvl4pPr>
            <a:lvl5pPr marL="8228921" indent="0">
              <a:buNone/>
              <a:defRPr sz="4036"/>
            </a:lvl5pPr>
            <a:lvl6pPr marL="10286152" indent="0">
              <a:buNone/>
              <a:defRPr sz="4036"/>
            </a:lvl6pPr>
            <a:lvl7pPr marL="12343382" indent="0">
              <a:buNone/>
              <a:defRPr sz="4036"/>
            </a:lvl7pPr>
            <a:lvl8pPr marL="14400613" indent="0">
              <a:buNone/>
              <a:defRPr sz="4036"/>
            </a:lvl8pPr>
            <a:lvl9pPr marL="16457843" indent="0">
              <a:buNone/>
              <a:defRPr sz="403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3FAC-D2B5-49BA-8765-9892EB345F53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CE85-689A-4DAD-B85D-F4A7F48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2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60000"/>
            </a:gs>
            <a:gs pos="50000">
              <a:srgbClr val="660000"/>
            </a:gs>
            <a:gs pos="100000">
              <a:srgbClr val="66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032" y="1297474"/>
            <a:ext cx="38880574" cy="5399881"/>
          </a:xfrm>
          <a:prstGeom prst="rect">
            <a:avLst/>
          </a:prstGeom>
        </p:spPr>
        <p:txBody>
          <a:bodyPr vert="horz" lIns="418009" tIns="209004" rIns="418009" bIns="2090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32" y="7559837"/>
            <a:ext cx="38880574" cy="21382032"/>
          </a:xfrm>
          <a:prstGeom prst="rect">
            <a:avLst/>
          </a:prstGeom>
        </p:spPr>
        <p:txBody>
          <a:bodyPr vert="horz" lIns="418009" tIns="209004" rIns="418009" bIns="2090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032" y="30029343"/>
            <a:ext cx="10080149" cy="1724962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l">
              <a:defRPr sz="54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D3FAC-D2B5-49BA-8765-9892EB345F53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0218" y="30029343"/>
            <a:ext cx="13680202" cy="1724962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ctr">
              <a:defRPr sz="54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0457" y="30029343"/>
            <a:ext cx="10080149" cy="1724962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r">
              <a:defRPr sz="54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ECE85-689A-4DAD-B85D-F4A7F48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2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14461" rtl="0" eaLnBrk="1" latinLnBrk="0" hangingPunct="1">
        <a:spcBef>
          <a:spcPct val="0"/>
        </a:spcBef>
        <a:buNone/>
        <a:defRPr sz="197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2923" indent="-1542923" algn="l" defTabSz="4114461" rtl="0" eaLnBrk="1" latinLnBrk="0" hangingPunct="1">
        <a:spcBef>
          <a:spcPct val="20000"/>
        </a:spcBef>
        <a:buFont typeface="Arial" pitchFamily="34" charset="0"/>
        <a:buChar char="•"/>
        <a:defRPr sz="14371" kern="1200">
          <a:solidFill>
            <a:schemeClr val="tx1"/>
          </a:solidFill>
          <a:latin typeface="+mn-lt"/>
          <a:ea typeface="+mn-ea"/>
          <a:cs typeface="+mn-cs"/>
        </a:defRPr>
      </a:lvl1pPr>
      <a:lvl2pPr marL="3343000" indent="-1285769" algn="l" defTabSz="4114461" rtl="0" eaLnBrk="1" latinLnBrk="0" hangingPunct="1">
        <a:spcBef>
          <a:spcPct val="20000"/>
        </a:spcBef>
        <a:buFont typeface="Arial" pitchFamily="34" charset="0"/>
        <a:buChar char="–"/>
        <a:defRPr sz="12599" kern="1200">
          <a:solidFill>
            <a:schemeClr val="tx1"/>
          </a:solidFill>
          <a:latin typeface="+mn-lt"/>
          <a:ea typeface="+mn-ea"/>
          <a:cs typeface="+mn-cs"/>
        </a:defRPr>
      </a:lvl2pPr>
      <a:lvl3pPr marL="5143076" indent="-1028615" algn="l" defTabSz="4114461" rtl="0" eaLnBrk="1" latinLnBrk="0" hangingPunct="1">
        <a:spcBef>
          <a:spcPct val="20000"/>
        </a:spcBef>
        <a:buFont typeface="Arial" pitchFamily="34" charset="0"/>
        <a:buChar char="•"/>
        <a:defRPr sz="10827" kern="1200">
          <a:solidFill>
            <a:schemeClr val="tx1"/>
          </a:solidFill>
          <a:latin typeface="+mn-lt"/>
          <a:ea typeface="+mn-ea"/>
          <a:cs typeface="+mn-cs"/>
        </a:defRPr>
      </a:lvl3pPr>
      <a:lvl4pPr marL="7200306" indent="-1028615" algn="l" defTabSz="4114461" rtl="0" eaLnBrk="1" latinLnBrk="0" hangingPunct="1">
        <a:spcBef>
          <a:spcPct val="20000"/>
        </a:spcBef>
        <a:buFont typeface="Arial" pitchFamily="34" charset="0"/>
        <a:buChar char="–"/>
        <a:defRPr sz="8957" kern="1200">
          <a:solidFill>
            <a:schemeClr val="tx1"/>
          </a:solidFill>
          <a:latin typeface="+mn-lt"/>
          <a:ea typeface="+mn-ea"/>
          <a:cs typeface="+mn-cs"/>
        </a:defRPr>
      </a:lvl4pPr>
      <a:lvl5pPr marL="9257536" indent="-1028615" algn="l" defTabSz="4114461" rtl="0" eaLnBrk="1" latinLnBrk="0" hangingPunct="1">
        <a:spcBef>
          <a:spcPct val="20000"/>
        </a:spcBef>
        <a:buFont typeface="Arial" pitchFamily="34" charset="0"/>
        <a:buChar char="»"/>
        <a:defRPr sz="8957" kern="1200">
          <a:solidFill>
            <a:schemeClr val="tx1"/>
          </a:solidFill>
          <a:latin typeface="+mn-lt"/>
          <a:ea typeface="+mn-ea"/>
          <a:cs typeface="+mn-cs"/>
        </a:defRPr>
      </a:lvl5pPr>
      <a:lvl6pPr marL="11314767" indent="-1028615" algn="l" defTabSz="4114461" rtl="0" eaLnBrk="1" latinLnBrk="0" hangingPunct="1">
        <a:spcBef>
          <a:spcPct val="20000"/>
        </a:spcBef>
        <a:buFont typeface="Arial" pitchFamily="34" charset="0"/>
        <a:buChar char="•"/>
        <a:defRPr sz="8957" kern="1200">
          <a:solidFill>
            <a:schemeClr val="tx1"/>
          </a:solidFill>
          <a:latin typeface="+mn-lt"/>
          <a:ea typeface="+mn-ea"/>
          <a:cs typeface="+mn-cs"/>
        </a:defRPr>
      </a:lvl6pPr>
      <a:lvl7pPr marL="13371998" indent="-1028615" algn="l" defTabSz="4114461" rtl="0" eaLnBrk="1" latinLnBrk="0" hangingPunct="1">
        <a:spcBef>
          <a:spcPct val="20000"/>
        </a:spcBef>
        <a:buFont typeface="Arial" pitchFamily="34" charset="0"/>
        <a:buChar char="•"/>
        <a:defRPr sz="8957" kern="1200">
          <a:solidFill>
            <a:schemeClr val="tx1"/>
          </a:solidFill>
          <a:latin typeface="+mn-lt"/>
          <a:ea typeface="+mn-ea"/>
          <a:cs typeface="+mn-cs"/>
        </a:defRPr>
      </a:lvl7pPr>
      <a:lvl8pPr marL="15429228" indent="-1028615" algn="l" defTabSz="4114461" rtl="0" eaLnBrk="1" latinLnBrk="0" hangingPunct="1">
        <a:spcBef>
          <a:spcPct val="20000"/>
        </a:spcBef>
        <a:buFont typeface="Arial" pitchFamily="34" charset="0"/>
        <a:buChar char="•"/>
        <a:defRPr sz="8957" kern="1200">
          <a:solidFill>
            <a:schemeClr val="tx1"/>
          </a:solidFill>
          <a:latin typeface="+mn-lt"/>
          <a:ea typeface="+mn-ea"/>
          <a:cs typeface="+mn-cs"/>
        </a:defRPr>
      </a:lvl8pPr>
      <a:lvl9pPr marL="17486459" indent="-1028615" algn="l" defTabSz="4114461" rtl="0" eaLnBrk="1" latinLnBrk="0" hangingPunct="1">
        <a:spcBef>
          <a:spcPct val="20000"/>
        </a:spcBef>
        <a:buFont typeface="Arial" pitchFamily="34" charset="0"/>
        <a:buChar char="•"/>
        <a:defRPr sz="89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461" rtl="0" eaLnBrk="1" latinLnBrk="0" hangingPunct="1">
        <a:defRPr sz="8071" kern="1200">
          <a:solidFill>
            <a:schemeClr val="tx1"/>
          </a:solidFill>
          <a:latin typeface="+mn-lt"/>
          <a:ea typeface="+mn-ea"/>
          <a:cs typeface="+mn-cs"/>
        </a:defRPr>
      </a:lvl1pPr>
      <a:lvl2pPr marL="2057230" algn="l" defTabSz="4114461" rtl="0" eaLnBrk="1" latinLnBrk="0" hangingPunct="1">
        <a:defRPr sz="8071" kern="1200">
          <a:solidFill>
            <a:schemeClr val="tx1"/>
          </a:solidFill>
          <a:latin typeface="+mn-lt"/>
          <a:ea typeface="+mn-ea"/>
          <a:cs typeface="+mn-cs"/>
        </a:defRPr>
      </a:lvl2pPr>
      <a:lvl3pPr marL="4114461" algn="l" defTabSz="4114461" rtl="0" eaLnBrk="1" latinLnBrk="0" hangingPunct="1">
        <a:defRPr sz="8071" kern="1200">
          <a:solidFill>
            <a:schemeClr val="tx1"/>
          </a:solidFill>
          <a:latin typeface="+mn-lt"/>
          <a:ea typeface="+mn-ea"/>
          <a:cs typeface="+mn-cs"/>
        </a:defRPr>
      </a:lvl3pPr>
      <a:lvl4pPr marL="6171691" algn="l" defTabSz="4114461" rtl="0" eaLnBrk="1" latinLnBrk="0" hangingPunct="1">
        <a:defRPr sz="8071" kern="1200">
          <a:solidFill>
            <a:schemeClr val="tx1"/>
          </a:solidFill>
          <a:latin typeface="+mn-lt"/>
          <a:ea typeface="+mn-ea"/>
          <a:cs typeface="+mn-cs"/>
        </a:defRPr>
      </a:lvl4pPr>
      <a:lvl5pPr marL="8228921" algn="l" defTabSz="4114461" rtl="0" eaLnBrk="1" latinLnBrk="0" hangingPunct="1">
        <a:defRPr sz="8071" kern="1200">
          <a:solidFill>
            <a:schemeClr val="tx1"/>
          </a:solidFill>
          <a:latin typeface="+mn-lt"/>
          <a:ea typeface="+mn-ea"/>
          <a:cs typeface="+mn-cs"/>
        </a:defRPr>
      </a:lvl5pPr>
      <a:lvl6pPr marL="10286152" algn="l" defTabSz="4114461" rtl="0" eaLnBrk="1" latinLnBrk="0" hangingPunct="1">
        <a:defRPr sz="8071" kern="1200">
          <a:solidFill>
            <a:schemeClr val="tx1"/>
          </a:solidFill>
          <a:latin typeface="+mn-lt"/>
          <a:ea typeface="+mn-ea"/>
          <a:cs typeface="+mn-cs"/>
        </a:defRPr>
      </a:lvl6pPr>
      <a:lvl7pPr marL="12343382" algn="l" defTabSz="4114461" rtl="0" eaLnBrk="1" latinLnBrk="0" hangingPunct="1">
        <a:defRPr sz="8071" kern="1200">
          <a:solidFill>
            <a:schemeClr val="tx1"/>
          </a:solidFill>
          <a:latin typeface="+mn-lt"/>
          <a:ea typeface="+mn-ea"/>
          <a:cs typeface="+mn-cs"/>
        </a:defRPr>
      </a:lvl7pPr>
      <a:lvl8pPr marL="14400613" algn="l" defTabSz="4114461" rtl="0" eaLnBrk="1" latinLnBrk="0" hangingPunct="1">
        <a:defRPr sz="8071" kern="1200">
          <a:solidFill>
            <a:schemeClr val="tx1"/>
          </a:solidFill>
          <a:latin typeface="+mn-lt"/>
          <a:ea typeface="+mn-ea"/>
          <a:cs typeface="+mn-cs"/>
        </a:defRPr>
      </a:lvl8pPr>
      <a:lvl9pPr marL="16457843" algn="l" defTabSz="4114461" rtl="0" eaLnBrk="1" latinLnBrk="0" hangingPunct="1">
        <a:defRPr sz="80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chart" Target="../charts/chart2.xml"/><Relationship Id="rId12" Type="http://schemas.openxmlformats.org/officeDocument/2006/relationships/chart" Target="../charts/chart3.xml"/><Relationship Id="rId13" Type="http://schemas.openxmlformats.org/officeDocument/2006/relationships/image" Target="../media/image8.png"/><Relationship Id="rId14" Type="http://schemas.openxmlformats.org/officeDocument/2006/relationships/chart" Target="../charts/chart4.xml"/><Relationship Id="rId15" Type="http://schemas.openxmlformats.org/officeDocument/2006/relationships/chart" Target="../charts/chart5.xml"/><Relationship Id="rId16" Type="http://schemas.openxmlformats.org/officeDocument/2006/relationships/chart" Target="../charts/chart6.xml"/><Relationship Id="rId17" Type="http://schemas.openxmlformats.org/officeDocument/2006/relationships/image" Target="../media/image9.jpeg"/><Relationship Id="rId18" Type="http://schemas.openxmlformats.org/officeDocument/2006/relationships/image" Target="../media/image10.jpeg"/><Relationship Id="rId19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Relationship Id="rId4" Type="http://schemas.openxmlformats.org/officeDocument/2006/relationships/image" Target="../media/image1.jpeg"/><Relationship Id="rId5" Type="http://schemas.openxmlformats.org/officeDocument/2006/relationships/image" Target="../media/image2.png"/><Relationship Id="rId6" Type="http://schemas.openxmlformats.org/officeDocument/2006/relationships/image" Target="../media/image3.jpeg"/><Relationship Id="rId7" Type="http://schemas.openxmlformats.org/officeDocument/2006/relationships/image" Target="../media/image4.jpeg"/><Relationship Id="rId8" Type="http://schemas.openxmlformats.org/officeDocument/2006/relationships/image" Target="../media/image5.jpe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Rectangle 396"/>
          <p:cNvSpPr/>
          <p:nvPr/>
        </p:nvSpPr>
        <p:spPr>
          <a:xfrm>
            <a:off x="28620266" y="24756414"/>
            <a:ext cx="13997847" cy="7064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71" dirty="0"/>
          </a:p>
        </p:txBody>
      </p:sp>
      <p:sp>
        <p:nvSpPr>
          <p:cNvPr id="353" name="Rectangle 352"/>
          <p:cNvSpPr/>
          <p:nvPr/>
        </p:nvSpPr>
        <p:spPr>
          <a:xfrm>
            <a:off x="28994347" y="25019070"/>
            <a:ext cx="13231229" cy="6551816"/>
          </a:xfrm>
          <a:prstGeom prst="rect">
            <a:avLst/>
          </a:prstGeom>
          <a:solidFill>
            <a:srgbClr val="FFFF99"/>
          </a:solidFill>
          <a:ln w="317500">
            <a:solidFill>
              <a:srgbClr val="FFFF9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181"/>
              </a:spcAft>
            </a:pPr>
            <a:endParaRPr lang="en-US" sz="315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321" name="Chart 3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2305174"/>
              </p:ext>
            </p:extLst>
          </p:nvPr>
        </p:nvGraphicFramePr>
        <p:xfrm>
          <a:off x="28754382" y="24857736"/>
          <a:ext cx="13216404" cy="3838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4" name="Rectangle 253"/>
          <p:cNvSpPr/>
          <p:nvPr/>
        </p:nvSpPr>
        <p:spPr>
          <a:xfrm>
            <a:off x="569851" y="22075646"/>
            <a:ext cx="13875205" cy="9744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374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14587766" y="17340698"/>
            <a:ext cx="13847845" cy="14479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71" dirty="0"/>
          </a:p>
        </p:txBody>
      </p:sp>
      <p:sp>
        <p:nvSpPr>
          <p:cNvPr id="154" name="Rectangle 153"/>
          <p:cNvSpPr/>
          <p:nvPr/>
        </p:nvSpPr>
        <p:spPr>
          <a:xfrm>
            <a:off x="28622278" y="5273908"/>
            <a:ext cx="13997847" cy="18707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71" dirty="0"/>
          </a:p>
        </p:txBody>
      </p:sp>
      <p:sp>
        <p:nvSpPr>
          <p:cNvPr id="5" name="TextBox 4"/>
          <p:cNvSpPr txBox="1"/>
          <p:nvPr/>
        </p:nvSpPr>
        <p:spPr>
          <a:xfrm>
            <a:off x="10892577" y="959644"/>
            <a:ext cx="23661742" cy="1182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87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I/O Bottleneck </a:t>
            </a:r>
            <a:r>
              <a:rPr lang="en-US" sz="7087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Investigation in Deep Learning Systems</a:t>
            </a:r>
            <a:endParaRPr lang="en-US" sz="7087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09527" y="2386660"/>
            <a:ext cx="16050237" cy="758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3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Sarunya</a:t>
            </a:r>
            <a:r>
              <a:rPr lang="en-US" sz="433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433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Pumma</a:t>
            </a:r>
            <a:r>
              <a:rPr lang="en-US" sz="433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433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,</a:t>
            </a:r>
            <a:r>
              <a:rPr lang="en-US" sz="4331" baseline="30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1,2</a:t>
            </a:r>
            <a:r>
              <a:rPr lang="en-US" sz="433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433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Min Si </a:t>
            </a:r>
            <a:r>
              <a:rPr lang="en-US" sz="433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,</a:t>
            </a:r>
            <a:r>
              <a:rPr lang="en-US" sz="4331" baseline="30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2</a:t>
            </a:r>
            <a:r>
              <a:rPr lang="en-US" sz="433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 Wu-</a:t>
            </a:r>
            <a:r>
              <a:rPr lang="en-US" sz="4331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chun</a:t>
            </a:r>
            <a:r>
              <a:rPr lang="en-US" sz="433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 Feng </a:t>
            </a:r>
            <a:r>
              <a:rPr lang="en-US" sz="433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,</a:t>
            </a:r>
            <a:r>
              <a:rPr lang="en-US" sz="4331" baseline="30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1</a:t>
            </a:r>
            <a:r>
              <a:rPr lang="en-US" sz="433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433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and </a:t>
            </a:r>
            <a:r>
              <a:rPr lang="en-US" sz="433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Pavan</a:t>
            </a:r>
            <a:r>
              <a:rPr lang="en-US" sz="433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 Balaji</a:t>
            </a:r>
            <a:r>
              <a:rPr lang="en-US" sz="4331" baseline="30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2</a:t>
            </a:r>
          </a:p>
        </p:txBody>
      </p:sp>
      <p:pic>
        <p:nvPicPr>
          <p:cNvPr id="1033" name="Picture 9" descr="Z:\Documents\synerg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79" y="1871143"/>
            <a:ext cx="5250077" cy="155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4622418" y="5273909"/>
            <a:ext cx="13847845" cy="11522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71" dirty="0"/>
          </a:p>
        </p:txBody>
      </p:sp>
      <p:sp>
        <p:nvSpPr>
          <p:cNvPr id="25" name="Rectangle 24"/>
          <p:cNvSpPr/>
          <p:nvPr/>
        </p:nvSpPr>
        <p:spPr>
          <a:xfrm>
            <a:off x="569119" y="5276809"/>
            <a:ext cx="13875205" cy="160772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374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9853" y="4541044"/>
            <a:ext cx="10200151" cy="6664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740" dirty="0">
                <a:solidFill>
                  <a:schemeClr val="bg1"/>
                </a:solidFill>
                <a:latin typeface="Sathu" charset="-34"/>
                <a:ea typeface="Sathu" charset="-34"/>
                <a:cs typeface="Sathu" charset="-34"/>
              </a:rPr>
              <a:t>Motivation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0009" y="4236244"/>
            <a:ext cx="4200062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29040626" y="6061535"/>
            <a:ext cx="13231229" cy="7216274"/>
          </a:xfrm>
          <a:prstGeom prst="rect">
            <a:avLst/>
          </a:prstGeom>
          <a:solidFill>
            <a:srgbClr val="FFFF99"/>
          </a:solidFill>
          <a:ln w="317500">
            <a:solidFill>
              <a:srgbClr val="FFFF9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sz="3543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250255" y="3371482"/>
            <a:ext cx="10498236" cy="63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43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1</a:t>
            </a:r>
            <a:r>
              <a:rPr lang="en-US" sz="354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Virginia Tech, </a:t>
            </a:r>
            <a:r>
              <a:rPr lang="en-US" sz="3543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2</a:t>
            </a:r>
            <a:r>
              <a:rPr lang="en-US" sz="354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hu" charset="-34"/>
                <a:ea typeface="Sathu" charset="-34"/>
                <a:cs typeface="Sathu" charset="-34"/>
              </a:rPr>
              <a:t>Argonne National Laboratory</a:t>
            </a:r>
            <a:endParaRPr lang="en-US" sz="3543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thu" charset="-34"/>
              <a:ea typeface="Sathu" charset="-34"/>
              <a:cs typeface="Sathu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633" y="1563924"/>
            <a:ext cx="5000074" cy="186252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19853" y="5348544"/>
            <a:ext cx="13274804" cy="7078691"/>
            <a:chOff x="914400" y="4847756"/>
            <a:chExt cx="13487002" cy="7191844"/>
          </a:xfrm>
        </p:grpSpPr>
        <p:sp>
          <p:nvSpPr>
            <p:cNvPr id="60" name="TextBox 59"/>
            <p:cNvSpPr txBox="1"/>
            <p:nvPr/>
          </p:nvSpPr>
          <p:spPr>
            <a:xfrm>
              <a:off x="914400" y="4847756"/>
              <a:ext cx="10363200" cy="46904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Sathu" charset="-34"/>
                  <a:ea typeface="Sathu" charset="-34"/>
                  <a:cs typeface="Sathu" charset="-34"/>
                </a:rPr>
                <a:t>Deep Learning &amp; Challenges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070929" y="5491497"/>
              <a:ext cx="13330473" cy="6548103"/>
              <a:chOff x="1070929" y="5566282"/>
              <a:chExt cx="13330473" cy="6548103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070929" y="5619011"/>
                <a:ext cx="13330473" cy="6495374"/>
              </a:xfrm>
              <a:prstGeom prst="rect">
                <a:avLst/>
              </a:prstGeom>
              <a:solidFill>
                <a:srgbClr val="FFFF99"/>
              </a:solidFill>
              <a:ln w="317500">
                <a:solidFill>
                  <a:srgbClr val="FFFF99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543" b="1" dirty="0">
                  <a:solidFill>
                    <a:schemeClr val="tx1"/>
                  </a:solidFill>
                  <a:latin typeface="Garamond-Normal" pitchFamily="2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212095" y="5638800"/>
                <a:ext cx="6739740" cy="3325230"/>
                <a:chOff x="1212095" y="5666370"/>
                <a:chExt cx="6739740" cy="3325230"/>
              </a:xfrm>
            </p:grpSpPr>
            <p:pic>
              <p:nvPicPr>
                <p:cNvPr id="65" name="Picture 6" descr="http://cdn.wonderfulengineering.com/wp-content/uploads/2014/07/Asimo-by-Honda2.jp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16590" y="5666370"/>
                  <a:ext cx="1612174" cy="10756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6" name="Picture 8" descr="https://newsfeed.fb.com/wp-content/themes/fb-newsfeed/assets/images/ogshareimage.jp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12095" y="8139280"/>
                  <a:ext cx="1601656" cy="838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Picture 4" descr="http://i.dailymail.co.uk/i/pix/2015/02/18/25CCD2F400000578-2958597-image-a-27_1424270103152.jpg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16590" y="6987220"/>
                  <a:ext cx="1618675" cy="91146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0" name="TextBox 69"/>
                <p:cNvSpPr txBox="1"/>
                <p:nvPr/>
              </p:nvSpPr>
              <p:spPr>
                <a:xfrm>
                  <a:off x="2922635" y="5791200"/>
                  <a:ext cx="2209800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72" b="1" dirty="0">
                      <a:latin typeface="Sathu" charset="-34"/>
                      <a:ea typeface="Sathu" charset="-34"/>
                      <a:cs typeface="Sathu" charset="-34"/>
                    </a:rPr>
                    <a:t>Robotics</a:t>
                  </a:r>
                </a:p>
                <a:p>
                  <a:r>
                    <a:rPr lang="en-US" sz="1575" dirty="0" err="1">
                      <a:latin typeface="Sathu" charset="-34"/>
                      <a:ea typeface="Sathu" charset="-34"/>
                      <a:cs typeface="Sathu" charset="-34"/>
                    </a:rPr>
                    <a:t>Asimo</a:t>
                  </a:r>
                  <a:r>
                    <a:rPr lang="en-US" sz="1575" dirty="0">
                      <a:latin typeface="Sathu" charset="-34"/>
                      <a:ea typeface="Sathu" charset="-34"/>
                      <a:cs typeface="Sathu" charset="-34"/>
                    </a:rPr>
                    <a:t> </a:t>
                  </a:r>
                  <a:br>
                    <a:rPr lang="en-US" sz="1575" dirty="0">
                      <a:latin typeface="Sathu" charset="-34"/>
                      <a:ea typeface="Sathu" charset="-34"/>
                      <a:cs typeface="Sathu" charset="-34"/>
                    </a:rPr>
                  </a:br>
                  <a:r>
                    <a:rPr lang="en-US" sz="1575" dirty="0">
                      <a:latin typeface="Sathu" charset="-34"/>
                      <a:ea typeface="Sathu" charset="-34"/>
                      <a:cs typeface="Sathu" charset="-34"/>
                    </a:rPr>
                    <a:t>(Honda)</a:t>
                  </a: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2921221" y="8129826"/>
                  <a:ext cx="3749285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72" b="1" dirty="0">
                      <a:latin typeface="Sathu" charset="-34"/>
                      <a:ea typeface="Sathu" charset="-34"/>
                      <a:cs typeface="Sathu" charset="-34"/>
                    </a:rPr>
                    <a:t>Offline &amp; Online Data Analytics</a:t>
                  </a:r>
                </a:p>
                <a:p>
                  <a:r>
                    <a:rPr lang="en-US" sz="1575" dirty="0">
                      <a:latin typeface="Sathu" charset="-34"/>
                      <a:ea typeface="Sathu" charset="-34"/>
                      <a:cs typeface="Sathu" charset="-34"/>
                    </a:rPr>
                    <a:t>Real Time News Feed </a:t>
                  </a:r>
                  <a:br>
                    <a:rPr lang="en-US" sz="1575" dirty="0">
                      <a:latin typeface="Sathu" charset="-34"/>
                      <a:ea typeface="Sathu" charset="-34"/>
                      <a:cs typeface="Sathu" charset="-34"/>
                    </a:rPr>
                  </a:br>
                  <a:r>
                    <a:rPr lang="en-US" sz="1575" dirty="0">
                      <a:latin typeface="Sathu" charset="-34"/>
                      <a:ea typeface="Sathu" charset="-34"/>
                      <a:cs typeface="Sathu" charset="-34"/>
                    </a:rPr>
                    <a:t>(Facebook)</a:t>
                  </a: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2915505" y="7010400"/>
                  <a:ext cx="5036330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72" b="1" dirty="0">
                      <a:latin typeface="Sathu" charset="-34"/>
                      <a:ea typeface="Sathu" charset="-34"/>
                      <a:cs typeface="Sathu" charset="-34"/>
                    </a:rPr>
                    <a:t>Facial Recognition</a:t>
                  </a:r>
                </a:p>
                <a:p>
                  <a:r>
                    <a:rPr lang="en-US" sz="1575" dirty="0">
                      <a:latin typeface="Sathu" charset="-34"/>
                      <a:ea typeface="Sathu" charset="-34"/>
                      <a:cs typeface="Sathu" charset="-34"/>
                    </a:rPr>
                    <a:t>Deep Dense Face Detector </a:t>
                  </a:r>
                  <a:br>
                    <a:rPr lang="en-US" sz="1575" dirty="0">
                      <a:latin typeface="Sathu" charset="-34"/>
                      <a:ea typeface="Sathu" charset="-34"/>
                      <a:cs typeface="Sathu" charset="-34"/>
                    </a:rPr>
                  </a:br>
                  <a:r>
                    <a:rPr lang="en-US" sz="1575" dirty="0">
                      <a:latin typeface="Sathu" charset="-34"/>
                      <a:ea typeface="Sathu" charset="-34"/>
                      <a:cs typeface="Sathu" charset="-34"/>
                    </a:rPr>
                    <a:t>(Yahoo Labs)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6773002" y="5566282"/>
                <a:ext cx="7552598" cy="6425767"/>
                <a:chOff x="6400801" y="5566282"/>
                <a:chExt cx="7552598" cy="6425767"/>
              </a:xfrm>
            </p:grpSpPr>
            <p:cxnSp>
              <p:nvCxnSpPr>
                <p:cNvPr id="114" name="Straight Arrow Connector 113"/>
                <p:cNvCxnSpPr/>
                <p:nvPr/>
              </p:nvCxnSpPr>
              <p:spPr>
                <a:xfrm flipV="1">
                  <a:off x="7010400" y="5765738"/>
                  <a:ext cx="0" cy="4769417"/>
                </a:xfrm>
                <a:prstGeom prst="straightConnector1">
                  <a:avLst/>
                </a:prstGeom>
                <a:noFill/>
                <a:ln w="50800" cap="flat">
                  <a:solidFill>
                    <a:schemeClr val="tx1"/>
                  </a:solidFill>
                  <a:prstDash val="solid"/>
                  <a:round/>
                  <a:tailEnd type="stealth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6985572" y="10535155"/>
                  <a:ext cx="6948614" cy="0"/>
                </a:xfrm>
                <a:prstGeom prst="straightConnector1">
                  <a:avLst/>
                </a:prstGeom>
                <a:noFill/>
                <a:ln w="50800" cap="flat">
                  <a:solidFill>
                    <a:schemeClr val="tx1"/>
                  </a:solidFill>
                  <a:prstDash val="solid"/>
                  <a:round/>
                  <a:tailEnd type="stealth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18" name="TextBox 117"/>
                <p:cNvSpPr txBox="1"/>
                <p:nvPr/>
              </p:nvSpPr>
              <p:spPr>
                <a:xfrm>
                  <a:off x="8970510" y="10698665"/>
                  <a:ext cx="2209800" cy="58477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4999" tIns="44999" rIns="44999" bIns="44999" numCol="1" spcCol="38100" rtlCol="0" anchor="t">
                  <a:spAutoFit/>
                </a:bodyPr>
                <a:lstStyle/>
                <a:p>
                  <a:pPr algn="ctr" defTabSz="900044" hangingPunct="0"/>
                  <a:r>
                    <a:rPr lang="en-US" sz="1575" b="1" dirty="0">
                      <a:solidFill>
                        <a:schemeClr val="accent2"/>
                      </a:solidFill>
                      <a:latin typeface="Sathu" charset="-34"/>
                      <a:ea typeface="Sathu" charset="-34"/>
                      <a:cs typeface="Sathu" charset="-34"/>
                      <a:sym typeface="Consolas"/>
                    </a:rPr>
                    <a:t>Network Size</a:t>
                  </a:r>
                </a:p>
                <a:p>
                  <a:pPr algn="ctr" defTabSz="900044" hangingPunct="0"/>
                  <a:r>
                    <a:rPr lang="en-US" sz="1575" dirty="0">
                      <a:latin typeface="Sathu" charset="-34"/>
                      <a:ea typeface="Sathu" charset="-34"/>
                      <a:cs typeface="Sathu" charset="-34"/>
                    </a:rPr>
                    <a:t>(width and depth)</a:t>
                  </a:r>
                  <a:endParaRPr lang="en-US" sz="1575" dirty="0">
                    <a:latin typeface="Sathu" charset="-34"/>
                    <a:ea typeface="Sathu" charset="-34"/>
                    <a:cs typeface="Sathu" charset="-34"/>
                    <a:sym typeface="Consolas"/>
                  </a:endParaRP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 rot="16200000">
                  <a:off x="5798710" y="7155292"/>
                  <a:ext cx="1788953" cy="58477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4999" tIns="44999" rIns="44999" bIns="44999" numCol="1" spcCol="38100" rtlCol="0" anchor="t">
                  <a:spAutoFit/>
                </a:bodyPr>
                <a:lstStyle/>
                <a:p>
                  <a:pPr algn="ctr" defTabSz="900044" hangingPunct="0"/>
                  <a:r>
                    <a:rPr lang="en-US" sz="1575" b="1" dirty="0">
                      <a:solidFill>
                        <a:schemeClr val="accent2"/>
                      </a:solidFill>
                      <a:latin typeface="Sathu" charset="-34"/>
                      <a:ea typeface="Sathu" charset="-34"/>
                      <a:cs typeface="Sathu" charset="-34"/>
                      <a:sym typeface="Consolas"/>
                    </a:rPr>
                    <a:t>Batch Size</a:t>
                  </a:r>
                </a:p>
                <a:p>
                  <a:pPr algn="ctr" defTabSz="900044" hangingPunct="0"/>
                  <a:r>
                    <a:rPr lang="en-US" sz="1575" dirty="0">
                      <a:latin typeface="Sathu" charset="-34"/>
                      <a:ea typeface="Sathu" charset="-34"/>
                      <a:cs typeface="Sathu" charset="-34"/>
                    </a:rPr>
                    <a:t>(# samples)</a:t>
                  </a:r>
                  <a:endParaRPr lang="en-US" sz="1575" dirty="0">
                    <a:latin typeface="Sathu" charset="-34"/>
                    <a:ea typeface="Sathu" charset="-34"/>
                    <a:cs typeface="Sathu" charset="-34"/>
                    <a:sym typeface="Consolas"/>
                  </a:endParaRP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7136901" y="6533219"/>
                  <a:ext cx="2927169" cy="40010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4999" tIns="44999" rIns="44999" bIns="44999" numCol="1" spcCol="38100" rtlCol="0" anchor="t">
                  <a:spAutoFit/>
                </a:bodyPr>
                <a:lstStyle/>
                <a:p>
                  <a:pPr defTabSz="900044" hangingPunct="0"/>
                  <a:r>
                    <a:rPr lang="en-US" sz="1969" b="1" i="1" dirty="0">
                      <a:latin typeface="Sathu" charset="-34"/>
                      <a:ea typeface="Sathu" charset="-34"/>
                      <a:cs typeface="Sathu" charset="-34"/>
                      <a:sym typeface="Consolas"/>
                    </a:rPr>
                    <a:t>I/O Bound</a:t>
                  </a: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9296400" y="8205577"/>
                  <a:ext cx="3843793" cy="40010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4999" tIns="44999" rIns="44999" bIns="44999" numCol="1" spcCol="38100" rtlCol="0" anchor="t">
                  <a:spAutoFit/>
                </a:bodyPr>
                <a:lstStyle/>
                <a:p>
                  <a:pPr algn="ctr" defTabSz="900044" hangingPunct="0"/>
                  <a:r>
                    <a:rPr lang="en-US" sz="1969" b="1" i="1" dirty="0">
                      <a:latin typeface="Sathu" charset="-34"/>
                      <a:ea typeface="Sathu" charset="-34"/>
                      <a:cs typeface="Sathu" charset="-34"/>
                      <a:sym typeface="Consolas"/>
                    </a:rPr>
                    <a:t>Communication bound</a:t>
                  </a: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8991600" y="5566282"/>
                  <a:ext cx="3591914" cy="40010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4999" tIns="44999" rIns="44999" bIns="44999" numCol="1" spcCol="38100" rtlCol="0" anchor="t">
                  <a:spAutoFit/>
                </a:bodyPr>
                <a:lstStyle/>
                <a:p>
                  <a:pPr algn="ctr" defTabSz="900044" hangingPunct="0"/>
                  <a:r>
                    <a:rPr lang="en-US" sz="1969" b="1" i="1" dirty="0">
                      <a:latin typeface="Sathu" charset="-34"/>
                      <a:ea typeface="Sathu" charset="-34"/>
                      <a:cs typeface="Sathu" charset="-34"/>
                      <a:sym typeface="Consolas"/>
                    </a:rPr>
                    <a:t>Compute bound</a:t>
                  </a:r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10002158" y="6077492"/>
                  <a:ext cx="303075" cy="30332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1" vertOverflow="overflow" horzOverflow="overflow" vert="horz" wrap="square" lIns="44999" tIns="44999" rIns="44999" bIns="44999" numCol="1" spcCol="38100" rtlCol="0" anchor="t">
                  <a:spAutoFit/>
                </a:bodyPr>
                <a:lstStyle/>
                <a:p>
                  <a:pPr defTabSz="900044" hangingPunct="0"/>
                  <a:endParaRPr lang="en-US" sz="2362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10459679" y="6005003"/>
                  <a:ext cx="3343647" cy="162095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4999" tIns="44999" rIns="44999" bIns="44999" numCol="1" spcCol="38100" rtlCol="0" anchor="t">
                  <a:spAutoFit/>
                </a:bodyPr>
                <a:lstStyle/>
                <a:p>
                  <a:pPr marL="178134" lvl="1" indent="-178134">
                    <a:spcBef>
                      <a:spcPts val="98"/>
                    </a:spcBef>
                    <a:buFont typeface="Arial" charset="0"/>
                    <a:buChar char="•"/>
                  </a:pPr>
                  <a:r>
                    <a:rPr lang="en-US" sz="1575" dirty="0">
                      <a:latin typeface="Sathu" charset="-34"/>
                      <a:ea typeface="Sathu" charset="-34"/>
                      <a:cs typeface="Sathu" charset="-34"/>
                    </a:rPr>
                    <a:t>High-dimensional input data</a:t>
                  </a:r>
                </a:p>
                <a:p>
                  <a:pPr marL="178134" lvl="2" indent="-178134">
                    <a:spcBef>
                      <a:spcPts val="98"/>
                    </a:spcBef>
                    <a:buFont typeface="Arial" charset="0"/>
                    <a:buChar char="•"/>
                  </a:pPr>
                  <a:r>
                    <a:rPr lang="en-US" sz="1575" dirty="0">
                      <a:latin typeface="Sathu" charset="-34"/>
                      <a:ea typeface="Sathu" charset="-34"/>
                      <a:cs typeface="Sathu" charset="-34"/>
                    </a:rPr>
                    <a:t>Image classification</a:t>
                  </a:r>
                </a:p>
                <a:p>
                  <a:pPr marL="356267" lvl="3" indent="-178134">
                    <a:spcBef>
                      <a:spcPts val="98"/>
                    </a:spcBef>
                    <a:buFont typeface="Arial" charset="0"/>
                    <a:buChar char="•"/>
                  </a:pPr>
                  <a:r>
                    <a:rPr lang="en-US" sz="1575" dirty="0">
                      <a:latin typeface="Sathu" charset="-34"/>
                      <a:ea typeface="Sathu" charset="-34"/>
                      <a:cs typeface="Sathu" charset="-34"/>
                    </a:rPr>
                    <a:t>Data Science Bowl’s </a:t>
                  </a:r>
                  <a:br>
                    <a:rPr lang="en-US" sz="1575" dirty="0">
                      <a:latin typeface="Sathu" charset="-34"/>
                      <a:ea typeface="Sathu" charset="-34"/>
                      <a:cs typeface="Sathu" charset="-34"/>
                    </a:rPr>
                  </a:br>
                  <a:r>
                    <a:rPr lang="en-US" sz="1575" dirty="0">
                      <a:latin typeface="Sathu" charset="-34"/>
                      <a:ea typeface="Sathu" charset="-34"/>
                      <a:cs typeface="Sathu" charset="-34"/>
                    </a:rPr>
                    <a:t>tumor detection from CT scans</a:t>
                  </a:r>
                </a:p>
                <a:p>
                  <a:pPr marL="281264" indent="-281264" defTabSz="900044" hangingPunct="0">
                    <a:spcBef>
                      <a:spcPts val="98"/>
                    </a:spcBef>
                    <a:buFont typeface="Arial" charset="0"/>
                    <a:buChar char="•"/>
                  </a:pPr>
                  <a:endParaRPr lang="en-US" sz="1575" dirty="0">
                    <a:solidFill>
                      <a:srgbClr val="000000"/>
                    </a:solidFill>
                    <a:latin typeface="Sathu" charset="-34"/>
                    <a:ea typeface="Sathu" charset="-34"/>
                    <a:cs typeface="Sathu" charset="-34"/>
                    <a:sym typeface="Consolas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10497572" y="8709587"/>
                  <a:ext cx="3344929" cy="16081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4999" tIns="44999" rIns="44999" bIns="44999" numCol="1" spcCol="38100" rtlCol="0" anchor="t">
                  <a:spAutoFit/>
                </a:bodyPr>
                <a:lstStyle/>
                <a:p>
                  <a:pPr marL="142195" lvl="1" indent="-142195">
                    <a:spcBef>
                      <a:spcPts val="98"/>
                    </a:spcBef>
                    <a:buFont typeface="Arial" charset="0"/>
                    <a:buChar char="•"/>
                  </a:pPr>
                  <a:r>
                    <a:rPr lang="en-US" sz="1575" dirty="0">
                      <a:latin typeface="Sathu" charset="-34"/>
                      <a:ea typeface="Sathu" charset="-34"/>
                      <a:cs typeface="Sathu" charset="-34"/>
                    </a:rPr>
                    <a:t>Networks with large number of parameters</a:t>
                  </a:r>
                </a:p>
                <a:p>
                  <a:pPr marL="142195" lvl="2" indent="-142195">
                    <a:spcBef>
                      <a:spcPts val="98"/>
                    </a:spcBef>
                    <a:buFont typeface="Arial" charset="0"/>
                    <a:buChar char="•"/>
                  </a:pPr>
                  <a:r>
                    <a:rPr lang="en-US" sz="1575" dirty="0">
                      <a:latin typeface="Sathu" charset="-34"/>
                      <a:ea typeface="Sathu" charset="-34"/>
                      <a:cs typeface="Sathu" charset="-34"/>
                    </a:rPr>
                    <a:t>Unsupervised image feature extraction</a:t>
                  </a:r>
                </a:p>
                <a:p>
                  <a:pPr marL="356267" lvl="2" indent="-178134">
                    <a:spcBef>
                      <a:spcPts val="98"/>
                    </a:spcBef>
                    <a:buFont typeface="Arial" charset="0"/>
                    <a:buChar char="•"/>
                  </a:pPr>
                  <a:r>
                    <a:rPr lang="en-US" sz="1575" dirty="0">
                      <a:latin typeface="Sathu" charset="-34"/>
                      <a:ea typeface="Sathu" charset="-34"/>
                      <a:cs typeface="Sathu" charset="-34"/>
                    </a:rPr>
                    <a:t>LLNL’s network with 15 billion parameters 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7157957" y="6880787"/>
                  <a:ext cx="2971799" cy="21390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4999" tIns="44999" rIns="44999" bIns="44999" numCol="1" spcCol="38100" rtlCol="0" anchor="t">
                  <a:spAutoFit/>
                </a:bodyPr>
                <a:lstStyle/>
                <a:p>
                  <a:pPr marL="178134" lvl="1" indent="-178134">
                    <a:spcBef>
                      <a:spcPts val="98"/>
                    </a:spcBef>
                    <a:buFont typeface="Arial" charset="0"/>
                    <a:buChar char="•"/>
                  </a:pPr>
                  <a:r>
                    <a:rPr lang="en-US" sz="1575" dirty="0">
                      <a:latin typeface="Sathu" charset="-34"/>
                      <a:ea typeface="Sathu" charset="-34"/>
                      <a:cs typeface="Sathu" charset="-34"/>
                    </a:rPr>
                    <a:t>High volume data</a:t>
                  </a:r>
                </a:p>
                <a:p>
                  <a:pPr marL="178134" lvl="2" indent="-178134">
                    <a:spcBef>
                      <a:spcPts val="98"/>
                    </a:spcBef>
                    <a:buFont typeface="Arial" charset="0"/>
                    <a:buChar char="•"/>
                  </a:pPr>
                  <a:r>
                    <a:rPr lang="en-US" sz="1575" dirty="0">
                      <a:latin typeface="Sathu" charset="-34"/>
                      <a:ea typeface="Sathu" charset="-34"/>
                      <a:cs typeface="Sathu" charset="-34"/>
                    </a:rPr>
                    <a:t>Sentiment analysis</a:t>
                  </a:r>
                </a:p>
                <a:p>
                  <a:pPr marL="356267" lvl="2" indent="-178134">
                    <a:spcBef>
                      <a:spcPts val="98"/>
                    </a:spcBef>
                    <a:buFont typeface="Arial" charset="0"/>
                    <a:buChar char="•"/>
                  </a:pPr>
                  <a:r>
                    <a:rPr lang="en-US" sz="1575" dirty="0">
                      <a:latin typeface="Sathu" charset="-34"/>
                      <a:ea typeface="Sathu" charset="-34"/>
                      <a:cs typeface="Sathu" charset="-34"/>
                    </a:rPr>
                    <a:t>Twitter analysis</a:t>
                  </a:r>
                </a:p>
                <a:p>
                  <a:pPr marL="356267" lvl="2" indent="-178134">
                    <a:spcBef>
                      <a:spcPts val="98"/>
                    </a:spcBef>
                    <a:buFont typeface="Arial" charset="0"/>
                    <a:buChar char="•"/>
                  </a:pPr>
                  <a:r>
                    <a:rPr lang="en-US" sz="1575" dirty="0">
                      <a:latin typeface="Sathu" charset="-34"/>
                      <a:ea typeface="Sathu" charset="-34"/>
                      <a:cs typeface="Sathu" charset="-34"/>
                    </a:rPr>
                    <a:t>Yelp’s review fraud detection</a:t>
                  </a:r>
                </a:p>
                <a:p>
                  <a:pPr marL="178134" lvl="2" indent="-178134">
                    <a:spcBef>
                      <a:spcPts val="98"/>
                    </a:spcBef>
                    <a:buFont typeface="Arial" charset="0"/>
                    <a:buChar char="•"/>
                  </a:pPr>
                  <a:r>
                    <a:rPr lang="en-US" sz="1575" dirty="0">
                      <a:latin typeface="Sathu" charset="-34"/>
                      <a:ea typeface="Sathu" charset="-34"/>
                      <a:cs typeface="Sathu" charset="-34"/>
                    </a:rPr>
                    <a:t>Image classification</a:t>
                  </a:r>
                </a:p>
                <a:p>
                  <a:pPr marL="356267" lvl="2" indent="-178134">
                    <a:spcBef>
                      <a:spcPts val="98"/>
                    </a:spcBef>
                    <a:buFont typeface="Arial" charset="0"/>
                    <a:buChar char="•"/>
                  </a:pPr>
                  <a:r>
                    <a:rPr lang="en-US" sz="1575" dirty="0" err="1">
                      <a:latin typeface="Sathu" charset="-34"/>
                      <a:ea typeface="Sathu" charset="-34"/>
                      <a:cs typeface="Sathu" charset="-34"/>
                    </a:rPr>
                    <a:t>ImageNet’s</a:t>
                  </a:r>
                  <a:r>
                    <a:rPr lang="en-US" sz="1575" dirty="0">
                      <a:latin typeface="Sathu" charset="-34"/>
                      <a:ea typeface="Sathu" charset="-34"/>
                      <a:cs typeface="Sathu" charset="-34"/>
                    </a:rPr>
                    <a:t> image classification</a:t>
                  </a:r>
                  <a:endParaRPr lang="en-US" sz="1575" dirty="0">
                    <a:solidFill>
                      <a:srgbClr val="000000"/>
                    </a:solidFill>
                    <a:latin typeface="Sathu" charset="-34"/>
                    <a:ea typeface="Sathu" charset="-34"/>
                    <a:cs typeface="Sathu" charset="-34"/>
                    <a:sym typeface="Consolas"/>
                  </a:endParaRPr>
                </a:p>
              </p:txBody>
            </p:sp>
            <p:pic>
              <p:nvPicPr>
                <p:cNvPr id="131" name="Picture 130"/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665" t="-2841" r="21018" b="-10970"/>
                <a:stretch/>
              </p:blipFill>
              <p:spPr>
                <a:xfrm>
                  <a:off x="11129482" y="10667862"/>
                  <a:ext cx="2823917" cy="815938"/>
                </a:xfrm>
                <a:prstGeom prst="rect">
                  <a:avLst/>
                </a:prstGeom>
              </p:spPr>
            </p:pic>
            <p:sp>
              <p:nvSpPr>
                <p:cNvPr id="132" name="TextBox 131"/>
                <p:cNvSpPr txBox="1"/>
                <p:nvPr/>
              </p:nvSpPr>
              <p:spPr>
                <a:xfrm>
                  <a:off x="11594595" y="11468829"/>
                  <a:ext cx="2209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78" dirty="0">
                      <a:latin typeface="Sathu" charset="-34"/>
                      <a:ea typeface="Sathu" charset="-34"/>
                      <a:cs typeface="Sathu" charset="-34"/>
                    </a:rPr>
                    <a:t>Image feature extraction</a:t>
                  </a:r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11701671" y="7238640"/>
                  <a:ext cx="708947" cy="708946"/>
                  <a:chOff x="5257800" y="12811332"/>
                  <a:chExt cx="2590800" cy="2590800"/>
                </a:xfrm>
              </p:grpSpPr>
              <p:pic>
                <p:nvPicPr>
                  <p:cNvPr id="134" name="Picture 133"/>
                  <p:cNvPicPr>
                    <a:picLocks noChangeAspect="1"/>
                  </p:cNvPicPr>
                  <p:nvPr/>
                </p:nvPicPr>
                <p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218" t="9841" r="18366" b="9603"/>
                  <a:stretch/>
                </p:blipFill>
                <p:spPr>
                  <a:xfrm>
                    <a:off x="5257800" y="12811332"/>
                    <a:ext cx="2286000" cy="2286000"/>
                  </a:xfrm>
                  <a:prstGeom prst="rect">
                    <a:avLst/>
                  </a:prstGeom>
                </p:spPr>
              </p:pic>
              <p:pic>
                <p:nvPicPr>
                  <p:cNvPr id="135" name="Picture 134"/>
                  <p:cNvPicPr>
                    <a:picLocks noChangeAspect="1"/>
                  </p:cNvPicPr>
                  <p:nvPr/>
                </p:nvPicPr>
                <p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218" t="9841" r="18366" b="9603"/>
                  <a:stretch/>
                </p:blipFill>
                <p:spPr>
                  <a:xfrm>
                    <a:off x="5410200" y="12963732"/>
                    <a:ext cx="2286000" cy="2286000"/>
                  </a:xfrm>
                  <a:prstGeom prst="rect">
                    <a:avLst/>
                  </a:prstGeom>
                </p:spPr>
              </p:pic>
              <p:pic>
                <p:nvPicPr>
                  <p:cNvPr id="137" name="Picture 136"/>
                  <p:cNvPicPr>
                    <a:picLocks noChangeAspect="1"/>
                  </p:cNvPicPr>
                  <p:nvPr/>
                </p:nvPicPr>
                <p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218" t="9841" r="18366" b="9603"/>
                  <a:stretch/>
                </p:blipFill>
                <p:spPr>
                  <a:xfrm>
                    <a:off x="5562600" y="13116132"/>
                    <a:ext cx="2286000" cy="2286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38" name="TextBox 137"/>
                <p:cNvSpPr txBox="1"/>
                <p:nvPr/>
              </p:nvSpPr>
              <p:spPr>
                <a:xfrm>
                  <a:off x="10744200" y="7927044"/>
                  <a:ext cx="3124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78">
                      <a:latin typeface="Sathu" charset="-34"/>
                      <a:ea typeface="Sathu" charset="-34"/>
                      <a:cs typeface="Sathu" charset="-34"/>
                    </a:rPr>
                    <a:t>Tumor detection from CT scans</a:t>
                  </a:r>
                  <a:endParaRPr lang="en-US" sz="1378" dirty="0">
                    <a:latin typeface="Sathu" charset="-34"/>
                    <a:ea typeface="Sathu" charset="-34"/>
                    <a:cs typeface="Sathu" charset="-34"/>
                  </a:endParaRPr>
                </a:p>
              </p:txBody>
            </p:sp>
            <p:sp>
              <p:nvSpPr>
                <p:cNvPr id="139" name="5-Point Star 138"/>
                <p:cNvSpPr/>
                <p:nvPr/>
              </p:nvSpPr>
              <p:spPr>
                <a:xfrm>
                  <a:off x="7538956" y="5860610"/>
                  <a:ext cx="556985" cy="550077"/>
                </a:xfrm>
                <a:prstGeom prst="star5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1" vertOverflow="overflow" horzOverflow="overflow" vert="horz" wrap="square" lIns="44999" tIns="44999" rIns="44999" bIns="44999" numCol="1" spcCol="38100" rtlCol="0" anchor="t">
                  <a:spAutoFit/>
                </a:bodyPr>
                <a:lstStyle/>
                <a:p>
                  <a:pPr defTabSz="900044" hangingPunct="0"/>
                  <a:endParaRPr lang="en-US" sz="2362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</p:grpSp>
          <p:sp>
            <p:nvSpPr>
              <p:cNvPr id="141" name="TextBox 140"/>
              <p:cNvSpPr txBox="1"/>
              <p:nvPr/>
            </p:nvSpPr>
            <p:spPr>
              <a:xfrm>
                <a:off x="1200386" y="9372613"/>
                <a:ext cx="5111361" cy="24226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/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44999" tIns="44999" rIns="44999" bIns="44999" numCol="1" spcCol="38100" rtlCol="0" anchor="ctr">
                <a:spAutoFit/>
              </a:bodyPr>
              <a:lstStyle/>
              <a:p>
                <a:pPr marL="225011" lvl="1" indent="-131256"/>
                <a:r>
                  <a:rPr lang="en-US" sz="1772" b="1" i="1" dirty="0">
                    <a:solidFill>
                      <a:srgbClr val="C00000"/>
                    </a:solidFill>
                    <a:latin typeface="Sathu" charset="-34"/>
                    <a:ea typeface="Sathu" charset="-34"/>
                    <a:cs typeface="Sathu" charset="-34"/>
                  </a:rPr>
                  <a:t>In the past decade </a:t>
                </a:r>
                <a:r>
                  <a:rPr lang="mr-IN" sz="1772" b="1" i="1" dirty="0">
                    <a:solidFill>
                      <a:srgbClr val="C00000"/>
                    </a:solidFill>
                    <a:latin typeface="Sathu" charset="-34"/>
                    <a:ea typeface="Sathu" charset="-34"/>
                    <a:cs typeface="Sathu" charset="-34"/>
                  </a:rPr>
                  <a:t>…</a:t>
                </a:r>
                <a:endParaRPr lang="en-US" sz="1772" b="1" i="1" dirty="0">
                  <a:solidFill>
                    <a:srgbClr val="C00000"/>
                  </a:solidFill>
                  <a:latin typeface="Sathu" charset="-34"/>
                  <a:ea typeface="Sathu" charset="-34"/>
                  <a:cs typeface="Sathu" charset="-34"/>
                </a:endParaRPr>
              </a:p>
              <a:p>
                <a:pPr marL="225011" lvl="1" indent="-131256"/>
                <a:endParaRPr lang="en-US" sz="1772" b="1" i="1" dirty="0">
                  <a:solidFill>
                    <a:schemeClr val="tx1"/>
                  </a:solidFill>
                  <a:latin typeface="Sathu" charset="-34"/>
                  <a:ea typeface="Sathu" charset="-34"/>
                  <a:cs typeface="Sathu" charset="-34"/>
                </a:endParaRPr>
              </a:p>
              <a:p>
                <a:pPr marL="225011" lvl="1" indent="-131256">
                  <a:buFont typeface="Arial" charset="0"/>
                  <a:buChar char="•"/>
                </a:pPr>
                <a:r>
                  <a:rPr lang="en-US" sz="1772" dirty="0">
                    <a:solidFill>
                      <a:schemeClr val="tx1"/>
                    </a:solidFill>
                    <a:latin typeface="Sathu" charset="-34"/>
                    <a:ea typeface="Sathu" charset="-34"/>
                    <a:cs typeface="Sathu" charset="-34"/>
                  </a:rPr>
                  <a:t>10 – 20x improvement in </a:t>
                </a:r>
                <a:r>
                  <a:rPr lang="en-US" sz="1772" b="1" i="1" dirty="0">
                    <a:solidFill>
                      <a:srgbClr val="C00000"/>
                    </a:solidFill>
                    <a:latin typeface="Sathu" charset="-34"/>
                    <a:ea typeface="Sathu" charset="-34"/>
                    <a:cs typeface="Sathu" charset="-34"/>
                  </a:rPr>
                  <a:t>processor</a:t>
                </a:r>
                <a:r>
                  <a:rPr lang="en-US" sz="1772" dirty="0">
                    <a:solidFill>
                      <a:schemeClr val="tx1"/>
                    </a:solidFill>
                    <a:latin typeface="Sathu" charset="-34"/>
                    <a:ea typeface="Sathu" charset="-34"/>
                    <a:cs typeface="Sathu" charset="-34"/>
                  </a:rPr>
                  <a:t> speed</a:t>
                </a:r>
              </a:p>
              <a:p>
                <a:pPr marL="225011" lvl="1" indent="-131256">
                  <a:spcBef>
                    <a:spcPts val="984"/>
                  </a:spcBef>
                  <a:buFont typeface="Arial" charset="0"/>
                  <a:buChar char="•"/>
                </a:pPr>
                <a:r>
                  <a:rPr lang="en-US" sz="1772" dirty="0">
                    <a:solidFill>
                      <a:schemeClr val="tx1"/>
                    </a:solidFill>
                    <a:latin typeface="Sathu" charset="-34"/>
                    <a:ea typeface="Sathu" charset="-34"/>
                    <a:cs typeface="Sathu" charset="-34"/>
                  </a:rPr>
                  <a:t>10 – 20x improvement in </a:t>
                </a:r>
                <a:r>
                  <a:rPr lang="en-US" sz="1772" b="1" i="1" dirty="0">
                    <a:solidFill>
                      <a:srgbClr val="C00000"/>
                    </a:solidFill>
                    <a:latin typeface="Sathu" charset="-34"/>
                    <a:ea typeface="Sathu" charset="-34"/>
                    <a:cs typeface="Sathu" charset="-34"/>
                  </a:rPr>
                  <a:t>network</a:t>
                </a:r>
                <a:r>
                  <a:rPr lang="en-US" sz="1772" dirty="0">
                    <a:solidFill>
                      <a:schemeClr val="tx1"/>
                    </a:solidFill>
                    <a:latin typeface="Sathu" charset="-34"/>
                    <a:ea typeface="Sathu" charset="-34"/>
                    <a:cs typeface="Sathu" charset="-34"/>
                  </a:rPr>
                  <a:t> speed</a:t>
                </a:r>
              </a:p>
              <a:p>
                <a:pPr marL="225011" lvl="1" indent="-131256">
                  <a:spcBef>
                    <a:spcPts val="984"/>
                  </a:spcBef>
                  <a:buFont typeface="Arial" charset="0"/>
                  <a:buChar char="•"/>
                </a:pPr>
                <a:r>
                  <a:rPr lang="en-US" sz="1772" dirty="0">
                    <a:solidFill>
                      <a:schemeClr val="tx1"/>
                    </a:solidFill>
                    <a:latin typeface="Sathu" charset="-34"/>
                    <a:ea typeface="Sathu" charset="-34"/>
                    <a:cs typeface="Sathu" charset="-34"/>
                  </a:rPr>
                  <a:t>Only 1.5x improvement in </a:t>
                </a:r>
                <a:r>
                  <a:rPr lang="en-US" sz="1772" b="1" i="1" dirty="0">
                    <a:solidFill>
                      <a:srgbClr val="C00000"/>
                    </a:solidFill>
                    <a:latin typeface="Sathu" charset="-34"/>
                    <a:ea typeface="Sathu" charset="-34"/>
                    <a:cs typeface="Sathu" charset="-34"/>
                  </a:rPr>
                  <a:t>I/O</a:t>
                </a:r>
                <a:r>
                  <a:rPr lang="en-US" sz="1772" dirty="0">
                    <a:solidFill>
                      <a:schemeClr val="tx1"/>
                    </a:solidFill>
                    <a:latin typeface="Sathu" charset="-34"/>
                    <a:ea typeface="Sathu" charset="-34"/>
                    <a:cs typeface="Sathu" charset="-34"/>
                  </a:rPr>
                  <a:t> </a:t>
                </a:r>
                <a:r>
                  <a:rPr lang="en-US" sz="1772" dirty="0" smtClean="0">
                    <a:solidFill>
                      <a:schemeClr val="tx1"/>
                    </a:solidFill>
                    <a:latin typeface="Sathu" charset="-34"/>
                    <a:ea typeface="Sathu" charset="-34"/>
                    <a:cs typeface="Sathu" charset="-34"/>
                  </a:rPr>
                  <a:t>performance</a:t>
                </a:r>
                <a:endParaRPr lang="en-US" sz="1772" dirty="0">
                  <a:solidFill>
                    <a:schemeClr val="tx1"/>
                  </a:solidFill>
                  <a:latin typeface="Sathu" charset="-34"/>
                  <a:ea typeface="Sathu" charset="-34"/>
                  <a:cs typeface="Sathu" charset="-34"/>
                </a:endParaRPr>
              </a:p>
              <a:p>
                <a:pPr marL="93755" lvl="1">
                  <a:spcBef>
                    <a:spcPts val="984"/>
                  </a:spcBef>
                </a:pPr>
                <a:r>
                  <a:rPr lang="en-US" sz="1772" dirty="0">
                    <a:solidFill>
                      <a:schemeClr val="tx1"/>
                    </a:solidFill>
                    <a:latin typeface="Sathu" charset="-34"/>
                    <a:ea typeface="Sathu" charset="-34"/>
                    <a:cs typeface="Sathu" charset="-34"/>
                  </a:rPr>
                  <a:t>I/O will eventually become a bottleneck for most computations</a:t>
                </a:r>
              </a:p>
            </p:txBody>
          </p:sp>
        </p:grpSp>
      </p:grpSp>
      <p:sp>
        <p:nvSpPr>
          <p:cNvPr id="142" name="TextBox 141"/>
          <p:cNvSpPr txBox="1"/>
          <p:nvPr/>
        </p:nvSpPr>
        <p:spPr>
          <a:xfrm>
            <a:off x="730757" y="12663744"/>
            <a:ext cx="10200151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athu" charset="-34"/>
                <a:ea typeface="Sathu" charset="-34"/>
                <a:cs typeface="Sathu" charset="-34"/>
              </a:rPr>
              <a:t>Deep Learning Scaling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982364" y="13298783"/>
            <a:ext cx="13084905" cy="7688128"/>
          </a:xfrm>
          <a:prstGeom prst="rect">
            <a:avLst/>
          </a:prstGeom>
          <a:solidFill>
            <a:srgbClr val="FFFF99"/>
          </a:solidFill>
          <a:ln w="317500">
            <a:solidFill>
              <a:srgbClr val="FFFF9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543" b="1" dirty="0">
              <a:solidFill>
                <a:schemeClr val="tx1"/>
              </a:solidFill>
              <a:latin typeface="Garamond-Normal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29796" y="13277809"/>
            <a:ext cx="4575068" cy="575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75" dirty="0">
                <a:latin typeface="Sathu" charset="-34"/>
                <a:ea typeface="Sathu" charset="-34"/>
                <a:cs typeface="Sathu" charset="-34"/>
              </a:rPr>
              <a:t>Overall Training Time </a:t>
            </a:r>
            <a:br>
              <a:rPr lang="en-US" sz="1575" dirty="0">
                <a:latin typeface="Sathu" charset="-34"/>
                <a:ea typeface="Sathu" charset="-34"/>
                <a:cs typeface="Sathu" charset="-34"/>
              </a:rPr>
            </a:br>
            <a:r>
              <a:rPr lang="en-US" sz="1575" dirty="0">
                <a:latin typeface="Sathu" charset="-34"/>
                <a:ea typeface="Sathu" charset="-34"/>
                <a:cs typeface="Sathu" charset="-34"/>
              </a:rPr>
              <a:t>(</a:t>
            </a:r>
            <a:r>
              <a:rPr lang="en-US" sz="1575" dirty="0" smtClean="0">
                <a:latin typeface="Sathu" charset="-34"/>
                <a:ea typeface="Sathu" charset="-34"/>
                <a:cs typeface="Sathu" charset="-34"/>
              </a:rPr>
              <a:t>CIFAR10-Large-AlexNet</a:t>
            </a:r>
            <a:r>
              <a:rPr lang="en-US" sz="1575" dirty="0">
                <a:latin typeface="Sathu" charset="-34"/>
                <a:ea typeface="Sathu" charset="-34"/>
                <a:cs typeface="Sathu" charset="-34"/>
              </a:rPr>
              <a:t>, </a:t>
            </a:r>
            <a:r>
              <a:rPr lang="en-US" sz="1575" dirty="0" smtClean="0">
                <a:latin typeface="Sathu" charset="-34"/>
                <a:ea typeface="Sathu" charset="-34"/>
                <a:cs typeface="Sathu" charset="-34"/>
              </a:rPr>
              <a:t>512 iterations</a:t>
            </a:r>
            <a:r>
              <a:rPr lang="en-US" sz="1575" dirty="0">
                <a:latin typeface="Sathu" charset="-34"/>
                <a:ea typeface="Sathu" charset="-34"/>
                <a:cs typeface="Sathu" charset="-34"/>
              </a:rPr>
              <a:t>) 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8315430" y="13291446"/>
            <a:ext cx="4575068" cy="575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75" dirty="0">
                <a:latin typeface="Sathu" charset="-34"/>
                <a:ea typeface="Sathu" charset="-34"/>
                <a:cs typeface="Sathu" charset="-34"/>
              </a:rPr>
              <a:t>Training Time Breakdown</a:t>
            </a:r>
            <a:br>
              <a:rPr lang="en-US" sz="1575" dirty="0">
                <a:latin typeface="Sathu" charset="-34"/>
                <a:ea typeface="Sathu" charset="-34"/>
                <a:cs typeface="Sathu" charset="-34"/>
              </a:rPr>
            </a:br>
            <a:r>
              <a:rPr lang="en-US" sz="1575" dirty="0">
                <a:latin typeface="Sathu" charset="-34"/>
                <a:ea typeface="Sathu" charset="-34"/>
                <a:cs typeface="Sathu" charset="-34"/>
              </a:rPr>
              <a:t>(</a:t>
            </a:r>
            <a:r>
              <a:rPr lang="en-US" sz="1575" dirty="0" smtClean="0">
                <a:latin typeface="Sathu" charset="-34"/>
                <a:ea typeface="Sathu" charset="-34"/>
                <a:cs typeface="Sathu" charset="-34"/>
              </a:rPr>
              <a:t>CIFAR10-Large-AlexNet</a:t>
            </a:r>
            <a:r>
              <a:rPr lang="en-US" sz="1575" dirty="0">
                <a:latin typeface="Sathu" charset="-34"/>
                <a:ea typeface="Sathu" charset="-34"/>
                <a:cs typeface="Sathu" charset="-34"/>
              </a:rPr>
              <a:t>, </a:t>
            </a:r>
            <a:r>
              <a:rPr lang="en-US" sz="1575" dirty="0" smtClean="0">
                <a:latin typeface="Sathu" charset="-34"/>
                <a:ea typeface="Sathu" charset="-34"/>
                <a:cs typeface="Sathu" charset="-34"/>
              </a:rPr>
              <a:t>512 iterations</a:t>
            </a:r>
            <a:r>
              <a:rPr lang="en-US" sz="1575" dirty="0">
                <a:latin typeface="Sathu" charset="-34"/>
                <a:ea typeface="Sathu" charset="-34"/>
                <a:cs typeface="Sathu" charset="-34"/>
              </a:rPr>
              <a:t>) 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936048" y="22887636"/>
            <a:ext cx="13116572" cy="2747426"/>
          </a:xfrm>
          <a:prstGeom prst="rect">
            <a:avLst/>
          </a:prstGeom>
          <a:solidFill>
            <a:srgbClr val="FFFF99"/>
          </a:solidFill>
          <a:ln w="317500">
            <a:solidFill>
              <a:srgbClr val="FFFF9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sz="3543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4645058" y="4541044"/>
            <a:ext cx="7763154" cy="6678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740" dirty="0">
                <a:solidFill>
                  <a:schemeClr val="bg1"/>
                </a:solidFill>
                <a:latin typeface="Sathu" charset="-34"/>
                <a:ea typeface="Sathu" charset="-34"/>
                <a:cs typeface="Sathu" charset="-34"/>
              </a:rPr>
              <a:t>LMDB </a:t>
            </a:r>
            <a:r>
              <a:rPr lang="en-US" sz="3740" dirty="0" smtClean="0">
                <a:solidFill>
                  <a:schemeClr val="bg1"/>
                </a:solidFill>
                <a:latin typeface="Sathu" charset="-34"/>
                <a:ea typeface="Sathu" charset="-34"/>
                <a:cs typeface="Sathu" charset="-34"/>
              </a:rPr>
              <a:t>Inefficiencies </a:t>
            </a:r>
            <a:r>
              <a:rPr lang="en-US" sz="3740" dirty="0">
                <a:solidFill>
                  <a:schemeClr val="bg1"/>
                </a:solidFill>
                <a:latin typeface="Sathu" charset="-34"/>
                <a:ea typeface="Sathu" charset="-34"/>
                <a:cs typeface="Sathu" charset="-34"/>
              </a:rPr>
              <a:t>(cont.)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618760" y="24470184"/>
            <a:ext cx="5318485" cy="1153096"/>
          </a:xfrm>
          <a:prstGeom prst="roundRect">
            <a:avLst/>
          </a:prstGeom>
          <a:solidFill>
            <a:srgbClr val="FFF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71"/>
          </a:p>
        </p:txBody>
      </p:sp>
      <p:sp>
        <p:nvSpPr>
          <p:cNvPr id="161" name="Rounded Rectangle 160"/>
          <p:cNvSpPr/>
          <p:nvPr/>
        </p:nvSpPr>
        <p:spPr>
          <a:xfrm>
            <a:off x="7536146" y="24470183"/>
            <a:ext cx="5181056" cy="1137659"/>
          </a:xfrm>
          <a:prstGeom prst="roundRect">
            <a:avLst/>
          </a:prstGeom>
          <a:solidFill>
            <a:srgbClr val="FFF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71"/>
          </a:p>
        </p:txBody>
      </p:sp>
      <p:sp>
        <p:nvSpPr>
          <p:cNvPr id="159" name="TextBox 158"/>
          <p:cNvSpPr txBox="1"/>
          <p:nvPr/>
        </p:nvSpPr>
        <p:spPr>
          <a:xfrm>
            <a:off x="719853" y="22219444"/>
            <a:ext cx="10200151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Sathu" charset="-34"/>
                <a:ea typeface="Sathu" charset="-34"/>
                <a:cs typeface="Sathu" charset="-34"/>
              </a:rPr>
              <a:t>Caffe’s</a:t>
            </a:r>
            <a:r>
              <a:rPr lang="en-US" sz="2400" dirty="0">
                <a:latin typeface="Sathu" charset="-34"/>
                <a:ea typeface="Sathu" charset="-34"/>
                <a:cs typeface="Sathu" charset="-34"/>
              </a:rPr>
              <a:t> I/O Subsystem: LMDB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28109" y="25953244"/>
            <a:ext cx="10200151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athu" charset="-34"/>
                <a:ea typeface="Sathu" charset="-34"/>
                <a:cs typeface="Sathu" charset="-34"/>
              </a:rPr>
              <a:t>Problem 1: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Mmap</a:t>
            </a:r>
            <a:r>
              <a:rPr lang="en-US" sz="2400" dirty="0" err="1" smtClean="0">
                <a:latin typeface="Sathu" charset="-34"/>
                <a:ea typeface="Sathu" charset="-34"/>
                <a:cs typeface="Sathu" charset="-34"/>
              </a:rPr>
              <a:t>’s</a:t>
            </a:r>
            <a:r>
              <a:rPr lang="en-US" sz="2400" dirty="0" smtClean="0"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2400" dirty="0" err="1">
                <a:latin typeface="Sathu" charset="-34"/>
                <a:ea typeface="Sathu" charset="-34"/>
                <a:cs typeface="Sathu" charset="-34"/>
              </a:rPr>
              <a:t>Interprocess</a:t>
            </a:r>
            <a:r>
              <a:rPr lang="en-US" sz="2400" dirty="0">
                <a:latin typeface="Sathu" charset="-34"/>
                <a:ea typeface="Sathu" charset="-34"/>
                <a:cs typeface="Sathu" charset="-34"/>
              </a:rPr>
              <a:t> Contention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936050" y="26647596"/>
            <a:ext cx="13088059" cy="4581717"/>
          </a:xfrm>
          <a:prstGeom prst="rect">
            <a:avLst/>
          </a:prstGeom>
          <a:solidFill>
            <a:srgbClr val="FFFF99"/>
          </a:solidFill>
          <a:ln w="317500">
            <a:solidFill>
              <a:srgbClr val="FFFF9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sz="3543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44853" y="26664978"/>
            <a:ext cx="6006629" cy="4622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t">
            <a:spAutoFit/>
          </a:bodyPr>
          <a:lstStyle/>
          <a:p>
            <a:pPr marL="295327" indent="32815" defTabSz="900044" hangingPunct="0">
              <a:spcBef>
                <a:spcPts val="492"/>
              </a:spcBef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Underlying I/O in </a:t>
            </a:r>
            <a:r>
              <a:rPr lang="en-US" sz="1772" dirty="0" err="1">
                <a:latin typeface="Courier" charset="0"/>
                <a:ea typeface="Courier" charset="0"/>
                <a:cs typeface="Courier" charset="0"/>
              </a:rPr>
              <a:t>mmap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 relies on the</a:t>
            </a:r>
            <a:r>
              <a:rPr lang="en-US" sz="1772" b="1" dirty="0">
                <a:solidFill>
                  <a:srgbClr val="FF6600"/>
                </a:solidFill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772" b="1" dirty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CFS scheduler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 to wake up processes after I/O has been completed</a:t>
            </a:r>
          </a:p>
          <a:p>
            <a:pPr marL="743786" lvl="1" indent="-306265">
              <a:spcBef>
                <a:spcPts val="492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Processes are put to sleep while waiting for I/O to complete</a:t>
            </a:r>
          </a:p>
          <a:p>
            <a:pPr marL="743786" lvl="1" indent="-306265">
              <a:spcBef>
                <a:spcPts val="492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I/O completion interrupt is a bottom-half interrupt</a:t>
            </a:r>
          </a:p>
          <a:p>
            <a:pPr marL="1050051" lvl="2" indent="-306265">
              <a:spcBef>
                <a:spcPts val="492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The handler does not have knowledge about the specific process that triggered the I/O operation</a:t>
            </a:r>
          </a:p>
          <a:p>
            <a:pPr marL="743786" lvl="2" indent="-306265">
              <a:spcBef>
                <a:spcPts val="492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Every process that is waiting for I/O is marked as runnable</a:t>
            </a:r>
          </a:p>
          <a:p>
            <a:pPr marL="743786" lvl="2" indent="-306265">
              <a:spcBef>
                <a:spcPts val="492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Every reader is woken up each time an I/O interrupt comes in</a:t>
            </a:r>
          </a:p>
          <a:p>
            <a:pPr marL="743786" lvl="2" indent="-306265">
              <a:spcBef>
                <a:spcPts val="492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This causes a large number of </a:t>
            </a:r>
            <a:r>
              <a:rPr lang="en-US" sz="1772" b="1" dirty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unnecessary context switches</a:t>
            </a:r>
          </a:p>
        </p:txBody>
      </p:sp>
      <p:graphicFrame>
        <p:nvGraphicFramePr>
          <p:cNvPr id="167" name="Chart 1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04492"/>
              </p:ext>
            </p:extLst>
          </p:nvPr>
        </p:nvGraphicFramePr>
        <p:xfrm>
          <a:off x="6644941" y="27311651"/>
          <a:ext cx="3691095" cy="3779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68" name="Chart 16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254112"/>
              </p:ext>
            </p:extLst>
          </p:nvPr>
        </p:nvGraphicFramePr>
        <p:xfrm>
          <a:off x="10212590" y="26974942"/>
          <a:ext cx="3836209" cy="4237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70" name="TextBox 169"/>
          <p:cNvSpPr txBox="1"/>
          <p:nvPr/>
        </p:nvSpPr>
        <p:spPr>
          <a:xfrm>
            <a:off x="14820062" y="5424744"/>
            <a:ext cx="1179260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athu" charset="-34"/>
                <a:ea typeface="Sathu" charset="-34"/>
                <a:cs typeface="Sathu" charset="-34"/>
              </a:rPr>
              <a:t>Problem 2: Sequential Data Access </a:t>
            </a:r>
            <a:r>
              <a:rPr lang="en-US" sz="2400" dirty="0" smtClean="0">
                <a:latin typeface="Sathu" charset="-34"/>
                <a:ea typeface="Sathu" charset="-34"/>
                <a:cs typeface="Sathu" charset="-34"/>
              </a:rPr>
              <a:t>Restriction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4895063" y="6053765"/>
            <a:ext cx="13200195" cy="2683948"/>
          </a:xfrm>
          <a:prstGeom prst="rect">
            <a:avLst/>
          </a:prstGeom>
          <a:solidFill>
            <a:srgbClr val="FFFF99"/>
          </a:solidFill>
          <a:ln w="317500">
            <a:solidFill>
              <a:srgbClr val="FFFF9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sz="3543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4895063" y="6041066"/>
            <a:ext cx="6732526" cy="28016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t">
            <a:spAutoFit/>
          </a:bodyPr>
          <a:lstStyle/>
          <a:p>
            <a:pPr marL="337516" indent="-337516">
              <a:spcBef>
                <a:spcPts val="400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LMDB data access is sequential in nature due to the B+-tree structure</a:t>
            </a:r>
          </a:p>
          <a:p>
            <a:pPr marL="337516" indent="-337516">
              <a:spcBef>
                <a:spcPts val="400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There is no way to randomly access a data record</a:t>
            </a:r>
          </a:p>
          <a:p>
            <a:pPr marL="759412" indent="-320329">
              <a:spcBef>
                <a:spcPts val="400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All branch nodes associated with the previous records must be read before accessing a particular record</a:t>
            </a:r>
          </a:p>
          <a:p>
            <a:pPr marL="337516" indent="-337516">
              <a:spcBef>
                <a:spcPts val="400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When </a:t>
            </a:r>
            <a:r>
              <a:rPr lang="en-US" sz="1772" b="1" dirty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multiple processes</a:t>
            </a:r>
            <a:r>
              <a:rPr lang="en-US" sz="1772" dirty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read the data, they read </a:t>
            </a:r>
            <a:r>
              <a:rPr lang="en-US" sz="1772" dirty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extra data </a:t>
            </a:r>
            <a:endParaRPr lang="en-US" sz="1772" dirty="0">
              <a:latin typeface="Sathu" charset="-34"/>
              <a:ea typeface="Sathu" charset="-34"/>
              <a:cs typeface="Sathu" charset="-34"/>
            </a:endParaRPr>
          </a:p>
          <a:p>
            <a:pPr marL="337516" indent="-337516">
              <a:spcBef>
                <a:spcPts val="400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Different processes do different amount of work, causing skew</a:t>
            </a:r>
          </a:p>
        </p:txBody>
      </p:sp>
      <p:graphicFrame>
        <p:nvGraphicFramePr>
          <p:cNvPr id="203" name="Table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010334"/>
              </p:ext>
            </p:extLst>
          </p:nvPr>
        </p:nvGraphicFramePr>
        <p:xfrm>
          <a:off x="22187025" y="6382034"/>
          <a:ext cx="5351152" cy="410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788"/>
                <a:gridCol w="1337788"/>
                <a:gridCol w="1337788"/>
                <a:gridCol w="1337788"/>
              </a:tblGrid>
              <a:tr h="4050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</a:t>
                      </a:r>
                      <a:r>
                        <a:rPr lang="en-US" sz="14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0001" marR="90001" marT="45001" marB="4500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D1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0001" marR="90001" marT="45001" marB="4500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D2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0001" marR="90001" marT="45001" marB="4500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D3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0001" marR="90001" marT="45001" marB="4500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8" name="TextBox 207"/>
          <p:cNvSpPr txBox="1"/>
          <p:nvPr/>
        </p:nvSpPr>
        <p:spPr>
          <a:xfrm>
            <a:off x="22112439" y="6086707"/>
            <a:ext cx="1257577" cy="302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ctr">
            <a:spAutoFit/>
          </a:bodyPr>
          <a:lstStyle/>
          <a:p>
            <a:pPr defTabSz="900044" hangingPunct="0"/>
            <a:r>
              <a:rPr lang="en-US" sz="1378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Database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2160951" y="6859116"/>
            <a:ext cx="5311190" cy="1167820"/>
            <a:chOff x="23305543" y="22191619"/>
            <a:chExt cx="5396089" cy="1186488"/>
          </a:xfrm>
        </p:grpSpPr>
        <p:cxnSp>
          <p:nvCxnSpPr>
            <p:cNvPr id="204" name="Straight Arrow Connector 203"/>
            <p:cNvCxnSpPr/>
            <p:nvPr/>
          </p:nvCxnSpPr>
          <p:spPr>
            <a:xfrm>
              <a:off x="23305543" y="22194592"/>
              <a:ext cx="1398091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5" name="Straight Arrow Connector 204"/>
            <p:cNvCxnSpPr/>
            <p:nvPr/>
          </p:nvCxnSpPr>
          <p:spPr>
            <a:xfrm>
              <a:off x="24703634" y="22499392"/>
              <a:ext cx="1346746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6" name="Straight Arrow Connector 205"/>
            <p:cNvCxnSpPr/>
            <p:nvPr/>
          </p:nvCxnSpPr>
          <p:spPr>
            <a:xfrm>
              <a:off x="26075234" y="22798541"/>
              <a:ext cx="12954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27370634" y="23076280"/>
              <a:ext cx="1330998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9" name="TextBox 208"/>
            <p:cNvSpPr txBox="1"/>
            <p:nvPr/>
          </p:nvSpPr>
          <p:spPr>
            <a:xfrm>
              <a:off x="23484434" y="22191619"/>
              <a:ext cx="987774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4999" tIns="44999" rIns="44999" bIns="44999" numCol="1" spcCol="38100" rtlCol="0" anchor="ctr">
              <a:spAutoFit/>
            </a:bodyPr>
            <a:lstStyle/>
            <a:p>
              <a:pPr algn="ctr" defTabSz="900044" hangingPunct="0"/>
              <a:r>
                <a:rPr lang="en-US" sz="1378" dirty="0">
                  <a:latin typeface="Calibri" charset="0"/>
                  <a:ea typeface="Calibri" charset="0"/>
                  <a:cs typeface="Calibri" charset="0"/>
                </a:rPr>
                <a:t>P0 reads</a:t>
              </a:r>
              <a:endParaRPr lang="en-US" sz="1378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onsolas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4856034" y="22496419"/>
              <a:ext cx="987774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4999" tIns="44999" rIns="44999" bIns="44999" numCol="1" spcCol="38100" rtlCol="0" anchor="ctr">
              <a:spAutoFit/>
            </a:bodyPr>
            <a:lstStyle/>
            <a:p>
              <a:pPr algn="ctr" defTabSz="900044" hangingPunct="0"/>
              <a:r>
                <a:rPr lang="en-US" sz="1378" dirty="0">
                  <a:latin typeface="Calibri" charset="0"/>
                  <a:ea typeface="Calibri" charset="0"/>
                  <a:cs typeface="Calibri" charset="0"/>
                </a:rPr>
                <a:t>P1 reads</a:t>
              </a:r>
              <a:endParaRPr lang="en-US" sz="1378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onsolas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26236926" y="22801219"/>
              <a:ext cx="987774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4999" tIns="44999" rIns="44999" bIns="44999" numCol="1" spcCol="38100" rtlCol="0" anchor="ctr">
              <a:spAutoFit/>
            </a:bodyPr>
            <a:lstStyle/>
            <a:p>
              <a:pPr algn="ctr" defTabSz="900044" hangingPunct="0"/>
              <a:r>
                <a:rPr lang="en-US" sz="1378" dirty="0">
                  <a:latin typeface="Calibri" charset="0"/>
                  <a:ea typeface="Calibri" charset="0"/>
                  <a:cs typeface="Calibri" charset="0"/>
                </a:rPr>
                <a:t>P2 reads</a:t>
              </a:r>
              <a:endParaRPr lang="en-US" sz="1378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onsolas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7599234" y="23032792"/>
              <a:ext cx="987774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4999" tIns="44999" rIns="44999" bIns="44999" numCol="1" spcCol="38100" rtlCol="0" anchor="ctr">
              <a:spAutoFit/>
            </a:bodyPr>
            <a:lstStyle/>
            <a:p>
              <a:pPr algn="ctr" defTabSz="900044" hangingPunct="0"/>
              <a:r>
                <a:rPr lang="en-US" sz="1378" dirty="0">
                  <a:latin typeface="Calibri" charset="0"/>
                  <a:ea typeface="Calibri" charset="0"/>
                  <a:cs typeface="Calibri" charset="0"/>
                </a:rPr>
                <a:t>P3 reads</a:t>
              </a:r>
              <a:endParaRPr lang="en-US" sz="1378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onsolas"/>
              </a:endParaRP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>
              <a:off x="23332034" y="22499392"/>
              <a:ext cx="1371600" cy="0"/>
            </a:xfrm>
            <a:prstGeom prst="straightConnector1">
              <a:avLst/>
            </a:prstGeom>
            <a:noFill/>
            <a:ln w="25400" cap="flat">
              <a:solidFill>
                <a:schemeClr val="accent6">
                  <a:lumMod val="75000"/>
                </a:schemeClr>
              </a:solidFill>
              <a:prstDash val="sysDot"/>
              <a:round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23332034" y="22798541"/>
              <a:ext cx="2743200" cy="0"/>
            </a:xfrm>
            <a:prstGeom prst="straightConnector1">
              <a:avLst/>
            </a:prstGeom>
            <a:noFill/>
            <a:ln w="25400" cap="flat">
              <a:solidFill>
                <a:schemeClr val="accent6">
                  <a:lumMod val="75000"/>
                </a:schemeClr>
              </a:solidFill>
              <a:prstDash val="sysDot"/>
              <a:round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23332034" y="23076280"/>
              <a:ext cx="4038600" cy="0"/>
            </a:xfrm>
            <a:prstGeom prst="straightConnector1">
              <a:avLst/>
            </a:prstGeom>
            <a:noFill/>
            <a:ln w="25400" cap="flat">
              <a:solidFill>
                <a:schemeClr val="accent6">
                  <a:lumMod val="75000"/>
                </a:schemeClr>
              </a:solidFill>
              <a:prstDash val="sysDot"/>
              <a:round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8" name="TextBox 127"/>
            <p:cNvSpPr txBox="1"/>
            <p:nvPr/>
          </p:nvSpPr>
          <p:spPr>
            <a:xfrm>
              <a:off x="23487260" y="22496419"/>
              <a:ext cx="987774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4999" tIns="44999" rIns="44999" bIns="44999" numCol="1" spcCol="38100" rtlCol="0" anchor="ctr">
              <a:spAutoFit/>
            </a:bodyPr>
            <a:lstStyle/>
            <a:p>
              <a:pPr algn="ctr" defTabSz="900044" hangingPunct="0"/>
              <a:r>
                <a:rPr lang="en-US" sz="1378" dirty="0">
                  <a:latin typeface="Calibri" charset="0"/>
                  <a:ea typeface="Calibri" charset="0"/>
                  <a:cs typeface="Calibri" charset="0"/>
                </a:rPr>
                <a:t>P1 seeks</a:t>
              </a:r>
              <a:endParaRPr lang="en-US" sz="1378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onsolas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4246434" y="22801219"/>
              <a:ext cx="987774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4999" tIns="44999" rIns="44999" bIns="44999" numCol="1" spcCol="38100" rtlCol="0" anchor="ctr">
              <a:spAutoFit/>
            </a:bodyPr>
            <a:lstStyle/>
            <a:p>
              <a:pPr algn="ctr" defTabSz="900044" hangingPunct="0"/>
              <a:r>
                <a:rPr lang="en-US" sz="1378" dirty="0">
                  <a:latin typeface="Calibri" charset="0"/>
                  <a:ea typeface="Calibri" charset="0"/>
                  <a:cs typeface="Calibri" charset="0"/>
                </a:rPr>
                <a:t>P2 seeks</a:t>
              </a:r>
              <a:endParaRPr lang="en-US" sz="1378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onsolas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4856034" y="23070334"/>
              <a:ext cx="987774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4999" tIns="44999" rIns="44999" bIns="44999" numCol="1" spcCol="38100" rtlCol="0" anchor="ctr">
              <a:spAutoFit/>
            </a:bodyPr>
            <a:lstStyle/>
            <a:p>
              <a:pPr algn="ctr" defTabSz="900044" hangingPunct="0"/>
              <a:r>
                <a:rPr lang="en-US" sz="1378" dirty="0">
                  <a:latin typeface="Calibri" charset="0"/>
                  <a:ea typeface="Calibri" charset="0"/>
                  <a:cs typeface="Calibri" charset="0"/>
                </a:rPr>
                <a:t>P3 seeks</a:t>
              </a:r>
              <a:endParaRPr lang="en-US" sz="1378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onsolas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23466836" y="8250474"/>
            <a:ext cx="3028642" cy="30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8" i="1" dirty="0">
                <a:latin typeface="Sathu" charset="-34"/>
                <a:ea typeface="Sathu" charset="-34"/>
                <a:cs typeface="Sathu" charset="-34"/>
              </a:rPr>
              <a:t>LMDB redundant data movement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28611039" y="4541044"/>
            <a:ext cx="6834327" cy="6664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athu" charset="-34"/>
                <a:ea typeface="Sathu" charset="-34"/>
                <a:cs typeface="Sathu" charset="-34"/>
              </a:rPr>
              <a:t>Our Solution: LMDBIO (cont.)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28843828" y="5392449"/>
            <a:ext cx="1020015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athu" charset="-34"/>
                <a:ea typeface="Sathu" charset="-34"/>
                <a:cs typeface="Sathu" charset="-34"/>
              </a:rPr>
              <a:t>LMDBIO-LMM-DM (cont.)</a:t>
            </a:r>
            <a:endParaRPr lang="en-US" sz="2800" dirty="0">
              <a:latin typeface="Sathu" charset="-34"/>
              <a:ea typeface="Sathu" charset="-34"/>
              <a:cs typeface="Sathu" charset="-34"/>
            </a:endParaRPr>
          </a:p>
        </p:txBody>
      </p:sp>
      <p:graphicFrame>
        <p:nvGraphicFramePr>
          <p:cNvPr id="283" name="Table 2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76075"/>
              </p:ext>
            </p:extLst>
          </p:nvPr>
        </p:nvGraphicFramePr>
        <p:xfrm>
          <a:off x="35899338" y="6439151"/>
          <a:ext cx="6000088" cy="468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022"/>
                <a:gridCol w="1500022"/>
                <a:gridCol w="1500022"/>
                <a:gridCol w="1500022"/>
              </a:tblGrid>
              <a:tr h="4688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</a:t>
                      </a:r>
                      <a:r>
                        <a:rPr lang="en-US" sz="16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0001" marR="90001" marT="45001" marB="4500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D1</a:t>
                      </a:r>
                      <a:endParaRPr 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0001" marR="90001" marT="45001" marB="4500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D2</a:t>
                      </a:r>
                      <a:endParaRPr 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0001" marR="90001" marT="45001" marB="4500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D3</a:t>
                      </a:r>
                      <a:endParaRPr 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0001" marR="90001" marT="45001" marB="4500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4" name="Straight Arrow Connector 283"/>
          <p:cNvCxnSpPr/>
          <p:nvPr/>
        </p:nvCxnSpPr>
        <p:spPr>
          <a:xfrm>
            <a:off x="35899338" y="8283413"/>
            <a:ext cx="1500022" cy="0"/>
          </a:xfrm>
          <a:prstGeom prst="straightConnector1">
            <a:avLst/>
          </a:prstGeom>
          <a:noFill/>
          <a:ln w="25400" cap="flat">
            <a:solidFill>
              <a:srgbClr val="D81E00"/>
            </a:solidFill>
            <a:prstDash val="sysDot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5" name="Straight Arrow Connector 284"/>
          <p:cNvCxnSpPr/>
          <p:nvPr/>
        </p:nvCxnSpPr>
        <p:spPr>
          <a:xfrm>
            <a:off x="37399360" y="8741946"/>
            <a:ext cx="1500022" cy="0"/>
          </a:xfrm>
          <a:prstGeom prst="straightConnector1">
            <a:avLst/>
          </a:prstGeom>
          <a:noFill/>
          <a:ln w="25400" cap="flat">
            <a:solidFill>
              <a:srgbClr val="D81E00"/>
            </a:solidFill>
            <a:prstDash val="sysDot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6" name="Straight Arrow Connector 285"/>
          <p:cNvCxnSpPr/>
          <p:nvPr/>
        </p:nvCxnSpPr>
        <p:spPr>
          <a:xfrm>
            <a:off x="38899382" y="9116511"/>
            <a:ext cx="1500022" cy="0"/>
          </a:xfrm>
          <a:prstGeom prst="straightConnector1">
            <a:avLst/>
          </a:prstGeom>
          <a:noFill/>
          <a:ln w="25400" cap="flat">
            <a:solidFill>
              <a:srgbClr val="D81E00"/>
            </a:solidFill>
            <a:prstDash val="sysDot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7" name="Straight Arrow Connector 286"/>
          <p:cNvCxnSpPr/>
          <p:nvPr/>
        </p:nvCxnSpPr>
        <p:spPr>
          <a:xfrm>
            <a:off x="40399404" y="9533183"/>
            <a:ext cx="1575023" cy="0"/>
          </a:xfrm>
          <a:prstGeom prst="straightConnector1">
            <a:avLst/>
          </a:prstGeom>
          <a:noFill/>
          <a:ln w="25400" cap="flat">
            <a:solidFill>
              <a:srgbClr val="D81E00"/>
            </a:solidFill>
            <a:prstDash val="sysDot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8" name="TextBox 287"/>
          <p:cNvSpPr txBox="1"/>
          <p:nvPr/>
        </p:nvSpPr>
        <p:spPr>
          <a:xfrm>
            <a:off x="35841779" y="6064544"/>
            <a:ext cx="1257577" cy="3635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ctr">
            <a:spAutoFit/>
          </a:bodyPr>
          <a:lstStyle/>
          <a:p>
            <a:pPr defTabSz="900044" hangingPunct="0"/>
            <a:r>
              <a:rPr lang="en-US" sz="1772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Database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36157116" y="8300584"/>
            <a:ext cx="1137143" cy="333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ctr">
            <a:spAutoFit/>
          </a:bodyPr>
          <a:lstStyle/>
          <a:p>
            <a:pPr defTabSz="900044" hangingPunct="0"/>
            <a:r>
              <a:rPr lang="en-US" sz="1575" dirty="0">
                <a:latin typeface="Calibri" charset="0"/>
                <a:ea typeface="Calibri" charset="0"/>
                <a:cs typeface="Calibri" charset="0"/>
              </a:rPr>
              <a:t>P0 seeks</a:t>
            </a:r>
            <a:endParaRPr lang="en-US" sz="1575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290" name="Left Brace 289"/>
          <p:cNvSpPr/>
          <p:nvPr/>
        </p:nvSpPr>
        <p:spPr>
          <a:xfrm>
            <a:off x="35713972" y="8283413"/>
            <a:ext cx="119678" cy="1825348"/>
          </a:xfrm>
          <a:prstGeom prst="leftBrac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0000" tIns="45000" rIns="90000" bIns="45000" numCol="1" spcCol="38100" rtlCol="0" anchor="ctr">
            <a:noAutofit/>
          </a:bodyPr>
          <a:lstStyle/>
          <a:p>
            <a:pPr defTabSz="900044" latinLnBrk="1" hangingPunct="0"/>
            <a:endParaRPr lang="en-US" sz="1969">
              <a:solidFill>
                <a:srgbClr val="00000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 rot="16200000">
            <a:off x="34629832" y="8895552"/>
            <a:ext cx="1523808" cy="514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ctr">
            <a:spAutoFit/>
          </a:bodyPr>
          <a:lstStyle/>
          <a:p>
            <a:pPr algn="ctr" defTabSz="900044" hangingPunct="0"/>
            <a:r>
              <a:rPr lang="en-US" sz="1378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Sequential</a:t>
            </a:r>
          </a:p>
          <a:p>
            <a:pPr algn="ctr" defTabSz="900044" hangingPunct="0"/>
            <a:r>
              <a:rPr lang="en-US" sz="1378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(in-memory)</a:t>
            </a:r>
          </a:p>
        </p:txBody>
      </p:sp>
      <p:cxnSp>
        <p:nvCxnSpPr>
          <p:cNvPr id="292" name="Straight Arrow Connector 291"/>
          <p:cNvCxnSpPr/>
          <p:nvPr/>
        </p:nvCxnSpPr>
        <p:spPr>
          <a:xfrm>
            <a:off x="37399360" y="8302610"/>
            <a:ext cx="0" cy="39381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/>
          <p:nvPr/>
        </p:nvCxnSpPr>
        <p:spPr>
          <a:xfrm>
            <a:off x="38899382" y="8719283"/>
            <a:ext cx="0" cy="39381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/>
          <p:nvPr/>
        </p:nvCxnSpPr>
        <p:spPr>
          <a:xfrm>
            <a:off x="40413292" y="9139374"/>
            <a:ext cx="0" cy="39381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/>
          <p:cNvSpPr txBox="1"/>
          <p:nvPr/>
        </p:nvSpPr>
        <p:spPr>
          <a:xfrm>
            <a:off x="37478952" y="8312225"/>
            <a:ext cx="2530169" cy="333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ctr">
            <a:spAutoFit/>
          </a:bodyPr>
          <a:lstStyle/>
          <a:p>
            <a:pPr defTabSz="900044" hangingPunct="0"/>
            <a:r>
              <a:rPr lang="en-US" sz="1575" dirty="0">
                <a:latin typeface="Calibri" charset="0"/>
                <a:ea typeface="Calibri" charset="0"/>
                <a:cs typeface="Calibri" charset="0"/>
              </a:rPr>
              <a:t>P0 sends cursor to P1 </a:t>
            </a:r>
            <a:endParaRPr lang="en-US" sz="1575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38973313" y="8714809"/>
            <a:ext cx="2504577" cy="333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ctr">
            <a:spAutoFit/>
          </a:bodyPr>
          <a:lstStyle/>
          <a:p>
            <a:pPr defTabSz="900044" hangingPunct="0"/>
            <a:r>
              <a:rPr lang="en-US" sz="1575" dirty="0">
                <a:latin typeface="Calibri" charset="0"/>
                <a:ea typeface="Calibri" charset="0"/>
                <a:cs typeface="Calibri" charset="0"/>
              </a:rPr>
              <a:t>P1 sends cursor to P2 </a:t>
            </a:r>
            <a:endParaRPr lang="en-US" sz="1575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40422836" y="9160567"/>
            <a:ext cx="1847409" cy="3332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ctr">
            <a:spAutoFit/>
          </a:bodyPr>
          <a:lstStyle/>
          <a:p>
            <a:pPr defTabSz="900044" hangingPunct="0"/>
            <a:r>
              <a:rPr lang="en-US" sz="1575" dirty="0">
                <a:latin typeface="Calibri" charset="0"/>
                <a:ea typeface="Calibri" charset="0"/>
                <a:cs typeface="Calibri" charset="0"/>
              </a:rPr>
              <a:t>P2 sends cursor to P3 </a:t>
            </a:r>
            <a:endParaRPr lang="en-US" sz="1575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cxnSp>
        <p:nvCxnSpPr>
          <p:cNvPr id="298" name="Straight Arrow Connector 297"/>
          <p:cNvCxnSpPr/>
          <p:nvPr/>
        </p:nvCxnSpPr>
        <p:spPr>
          <a:xfrm>
            <a:off x="41974427" y="9578108"/>
            <a:ext cx="0" cy="39381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35916006" y="7188123"/>
            <a:ext cx="1740727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1" name="Straight Arrow Connector 300"/>
          <p:cNvCxnSpPr/>
          <p:nvPr/>
        </p:nvCxnSpPr>
        <p:spPr>
          <a:xfrm>
            <a:off x="37191026" y="7362031"/>
            <a:ext cx="1960069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2" name="Straight Arrow Connector 301"/>
          <p:cNvCxnSpPr/>
          <p:nvPr/>
        </p:nvCxnSpPr>
        <p:spPr>
          <a:xfrm>
            <a:off x="38702159" y="7566159"/>
            <a:ext cx="1987847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3" name="Straight Arrow Connector 302"/>
          <p:cNvCxnSpPr/>
          <p:nvPr/>
        </p:nvCxnSpPr>
        <p:spPr>
          <a:xfrm>
            <a:off x="40170235" y="7811552"/>
            <a:ext cx="1820861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4" name="TextBox 303"/>
          <p:cNvSpPr txBox="1"/>
          <p:nvPr/>
        </p:nvSpPr>
        <p:spPr>
          <a:xfrm>
            <a:off x="36234560" y="7190619"/>
            <a:ext cx="1130574" cy="333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ctr">
            <a:spAutoFit/>
          </a:bodyPr>
          <a:lstStyle/>
          <a:p>
            <a:pPr defTabSz="900044" hangingPunct="0"/>
            <a:r>
              <a:rPr lang="en-US" sz="1575">
                <a:latin typeface="Calibri" charset="0"/>
                <a:ea typeface="Calibri" charset="0"/>
                <a:cs typeface="Calibri" charset="0"/>
              </a:rPr>
              <a:t>P0 reads</a:t>
            </a:r>
            <a:endParaRPr lang="en-US" sz="1575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cxnSp>
        <p:nvCxnSpPr>
          <p:cNvPr id="305" name="Straight Arrow Connector 304"/>
          <p:cNvCxnSpPr/>
          <p:nvPr/>
        </p:nvCxnSpPr>
        <p:spPr>
          <a:xfrm>
            <a:off x="35899338" y="8700641"/>
            <a:ext cx="1500022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6" name="TextBox 305"/>
          <p:cNvSpPr txBox="1"/>
          <p:nvPr/>
        </p:nvSpPr>
        <p:spPr>
          <a:xfrm>
            <a:off x="35967643" y="8717371"/>
            <a:ext cx="1326616" cy="333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ctr">
            <a:spAutoFit/>
          </a:bodyPr>
          <a:lstStyle/>
          <a:p>
            <a:pPr defTabSz="900044" hangingPunct="0"/>
            <a:r>
              <a:rPr lang="en-US" sz="1575">
                <a:latin typeface="Calibri" charset="0"/>
                <a:ea typeface="Calibri" charset="0"/>
                <a:cs typeface="Calibri" charset="0"/>
              </a:rPr>
              <a:t>P0 accesses</a:t>
            </a:r>
            <a:endParaRPr lang="en-US" sz="1575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cxnSp>
        <p:nvCxnSpPr>
          <p:cNvPr id="307" name="Straight Arrow Connector 306"/>
          <p:cNvCxnSpPr/>
          <p:nvPr/>
        </p:nvCxnSpPr>
        <p:spPr>
          <a:xfrm>
            <a:off x="37399360" y="9124318"/>
            <a:ext cx="1500022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8" name="Straight Arrow Connector 307"/>
          <p:cNvCxnSpPr/>
          <p:nvPr/>
        </p:nvCxnSpPr>
        <p:spPr>
          <a:xfrm>
            <a:off x="38918504" y="9562182"/>
            <a:ext cx="1500022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9" name="Straight Arrow Connector 308"/>
          <p:cNvCxnSpPr/>
          <p:nvPr/>
        </p:nvCxnSpPr>
        <p:spPr>
          <a:xfrm>
            <a:off x="40470764" y="9958544"/>
            <a:ext cx="1500022" cy="0"/>
          </a:xfrm>
          <a:prstGeom prst="straightConnector1">
            <a:avLst/>
          </a:prstGeom>
          <a:noFill/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0" name="TextBox 309"/>
          <p:cNvSpPr txBox="1"/>
          <p:nvPr/>
        </p:nvSpPr>
        <p:spPr>
          <a:xfrm>
            <a:off x="37619126" y="8752879"/>
            <a:ext cx="1137143" cy="333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ctr">
            <a:spAutoFit/>
          </a:bodyPr>
          <a:lstStyle/>
          <a:p>
            <a:pPr defTabSz="900044" hangingPunct="0"/>
            <a:r>
              <a:rPr lang="en-US" sz="1575" dirty="0">
                <a:latin typeface="Calibri" charset="0"/>
                <a:ea typeface="Calibri" charset="0"/>
                <a:cs typeface="Calibri" charset="0"/>
              </a:rPr>
              <a:t>P1 seeks</a:t>
            </a:r>
            <a:endParaRPr lang="en-US" sz="1575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37526894" y="9169666"/>
            <a:ext cx="1326616" cy="333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ctr">
            <a:spAutoFit/>
          </a:bodyPr>
          <a:lstStyle/>
          <a:p>
            <a:pPr defTabSz="900044" hangingPunct="0"/>
            <a:r>
              <a:rPr lang="en-US" sz="1575" dirty="0">
                <a:latin typeface="Calibri" charset="0"/>
                <a:ea typeface="Calibri" charset="0"/>
                <a:cs typeface="Calibri" charset="0"/>
              </a:rPr>
              <a:t>P1 accesses</a:t>
            </a:r>
            <a:endParaRPr lang="en-US" sz="1575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39175085" y="9163164"/>
            <a:ext cx="1137143" cy="333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ctr">
            <a:spAutoFit/>
          </a:bodyPr>
          <a:lstStyle/>
          <a:p>
            <a:pPr defTabSz="900044" hangingPunct="0"/>
            <a:r>
              <a:rPr lang="en-US" sz="1575" dirty="0">
                <a:latin typeface="Calibri" charset="0"/>
                <a:ea typeface="Calibri" charset="0"/>
                <a:cs typeface="Calibri" charset="0"/>
              </a:rPr>
              <a:t>P2 seeks</a:t>
            </a:r>
            <a:endParaRPr lang="en-US" sz="1575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38985612" y="9579952"/>
            <a:ext cx="1326616" cy="333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ctr">
            <a:spAutoFit/>
          </a:bodyPr>
          <a:lstStyle/>
          <a:p>
            <a:pPr defTabSz="900044" hangingPunct="0"/>
            <a:r>
              <a:rPr lang="en-US" sz="1575" dirty="0">
                <a:latin typeface="Calibri" charset="0"/>
                <a:ea typeface="Calibri" charset="0"/>
                <a:cs typeface="Calibri" charset="0"/>
              </a:rPr>
              <a:t>P2 accesses</a:t>
            </a:r>
            <a:endParaRPr lang="en-US" sz="1575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40740387" y="9556974"/>
            <a:ext cx="1137143" cy="333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ctr">
            <a:spAutoFit/>
          </a:bodyPr>
          <a:lstStyle/>
          <a:p>
            <a:pPr defTabSz="900044" hangingPunct="0"/>
            <a:r>
              <a:rPr lang="en-US" sz="1575" dirty="0">
                <a:latin typeface="Calibri" charset="0"/>
                <a:ea typeface="Calibri" charset="0"/>
                <a:cs typeface="Calibri" charset="0"/>
              </a:rPr>
              <a:t>P3 seeks</a:t>
            </a:r>
            <a:endParaRPr lang="en-US" sz="1575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40550913" y="9973762"/>
            <a:ext cx="1326616" cy="333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ctr">
            <a:spAutoFit/>
          </a:bodyPr>
          <a:lstStyle/>
          <a:p>
            <a:pPr defTabSz="900044" hangingPunct="0"/>
            <a:r>
              <a:rPr lang="en-US" sz="1575" dirty="0">
                <a:latin typeface="Calibri" charset="0"/>
                <a:ea typeface="Calibri" charset="0"/>
                <a:cs typeface="Calibri" charset="0"/>
              </a:rPr>
              <a:t>P3 accesses</a:t>
            </a:r>
            <a:endParaRPr lang="en-US" sz="1575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37665095" y="7351384"/>
            <a:ext cx="1130574" cy="333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ctr">
            <a:spAutoFit/>
          </a:bodyPr>
          <a:lstStyle/>
          <a:p>
            <a:pPr defTabSz="900044" hangingPunct="0"/>
            <a:r>
              <a:rPr lang="en-US" sz="1575">
                <a:latin typeface="Calibri" charset="0"/>
                <a:ea typeface="Calibri" charset="0"/>
                <a:cs typeface="Calibri" charset="0"/>
              </a:rPr>
              <a:t>P1 reads</a:t>
            </a:r>
            <a:endParaRPr lang="en-US" sz="1575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39140438" y="7564010"/>
            <a:ext cx="1130574" cy="333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ctr">
            <a:spAutoFit/>
          </a:bodyPr>
          <a:lstStyle/>
          <a:p>
            <a:pPr defTabSz="900044" hangingPunct="0"/>
            <a:r>
              <a:rPr lang="en-US" sz="1575">
                <a:latin typeface="Calibri" charset="0"/>
                <a:ea typeface="Calibri" charset="0"/>
                <a:cs typeface="Calibri" charset="0"/>
              </a:rPr>
              <a:t>P2 reads</a:t>
            </a:r>
            <a:endParaRPr lang="en-US" sz="1575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40615780" y="7816070"/>
            <a:ext cx="1130574" cy="333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ctr">
            <a:spAutoFit/>
          </a:bodyPr>
          <a:lstStyle/>
          <a:p>
            <a:pPr defTabSz="900044" hangingPunct="0"/>
            <a:r>
              <a:rPr lang="en-US" sz="1575" dirty="0">
                <a:latin typeface="Calibri" charset="0"/>
                <a:ea typeface="Calibri" charset="0"/>
                <a:cs typeface="Calibri" charset="0"/>
              </a:rPr>
              <a:t>P3 reads</a:t>
            </a:r>
            <a:endParaRPr lang="en-US" sz="1575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319" name="Left Brace 318"/>
          <p:cNvSpPr/>
          <p:nvPr/>
        </p:nvSpPr>
        <p:spPr>
          <a:xfrm>
            <a:off x="35688601" y="7170646"/>
            <a:ext cx="145048" cy="879617"/>
          </a:xfrm>
          <a:prstGeom prst="leftBrac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0000" tIns="45000" rIns="90000" bIns="45000" numCol="1" spcCol="38100" rtlCol="0" anchor="ctr">
            <a:noAutofit/>
          </a:bodyPr>
          <a:lstStyle/>
          <a:p>
            <a:pPr defTabSz="900044" latinLnBrk="1" hangingPunct="0"/>
            <a:endParaRPr lang="en-US" sz="1969">
              <a:solidFill>
                <a:srgbClr val="000000"/>
              </a:solidFill>
            </a:endParaRPr>
          </a:p>
        </p:txBody>
      </p:sp>
      <p:sp>
        <p:nvSpPr>
          <p:cNvPr id="320" name="TextBox 319"/>
          <p:cNvSpPr txBox="1"/>
          <p:nvPr/>
        </p:nvSpPr>
        <p:spPr>
          <a:xfrm rot="16200000">
            <a:off x="34758100" y="7289769"/>
            <a:ext cx="1523808" cy="302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ctr">
            <a:spAutoFit/>
          </a:bodyPr>
          <a:lstStyle/>
          <a:p>
            <a:pPr algn="ctr" defTabSz="900044" hangingPunct="0"/>
            <a:r>
              <a:rPr lang="en-US" sz="1378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Concurrent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41987905" y="9482767"/>
            <a:ext cx="495460" cy="3635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ctr">
            <a:spAutoFit/>
          </a:bodyPr>
          <a:lstStyle/>
          <a:p>
            <a:pPr defTabSz="900044" hangingPunct="0"/>
            <a:r>
              <a:rPr lang="mr-IN" sz="1772" dirty="0"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1772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36971123" y="6027204"/>
            <a:ext cx="4698528" cy="30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8" i="1">
                <a:latin typeface="Sathu" charset="-34"/>
                <a:ea typeface="Sathu" charset="-34"/>
                <a:cs typeface="Sathu" charset="-34"/>
              </a:rPr>
              <a:t>      Part II: Parallel </a:t>
            </a:r>
            <a:r>
              <a:rPr lang="en-US" sz="1378" i="1" dirty="0">
                <a:latin typeface="Sathu" charset="-34"/>
                <a:ea typeface="Sathu" charset="-34"/>
                <a:cs typeface="Sathu" charset="-34"/>
              </a:rPr>
              <a:t>I/O and in-memory sequential seek</a:t>
            </a:r>
            <a:endParaRPr lang="en-US" sz="1378" i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14680777" y="16783009"/>
            <a:ext cx="5298822" cy="6664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athu" charset="-34"/>
                <a:ea typeface="Sathu" charset="-34"/>
                <a:cs typeface="Sathu" charset="-34"/>
              </a:rPr>
              <a:t>Our Solution: LMDBIO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14927505" y="22035135"/>
            <a:ext cx="13167753" cy="3125776"/>
          </a:xfrm>
          <a:prstGeom prst="rect">
            <a:avLst/>
          </a:prstGeom>
          <a:solidFill>
            <a:srgbClr val="FFFF99"/>
          </a:solidFill>
          <a:ln w="317500">
            <a:solidFill>
              <a:srgbClr val="FFFF9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181"/>
              </a:spcAft>
            </a:pPr>
            <a:endParaRPr lang="en-US" sz="31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14950488" y="22048440"/>
            <a:ext cx="6694592" cy="90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72" b="1" dirty="0">
                <a:solidFill>
                  <a:srgbClr val="00B050"/>
                </a:solidFill>
                <a:latin typeface="Sathu" charset="-34"/>
                <a:ea typeface="Sathu" charset="-34"/>
                <a:cs typeface="Sathu" charset="-34"/>
              </a:rPr>
              <a:t>Optimization: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Take into account </a:t>
            </a:r>
            <a:r>
              <a:rPr lang="en-US" sz="1772" b="1" dirty="0">
                <a:latin typeface="Sathu" charset="-34"/>
                <a:ea typeface="Sathu" charset="-34"/>
                <a:cs typeface="Sathu" charset="-34"/>
              </a:rPr>
              <a:t>data access pattern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of deep learning  and</a:t>
            </a:r>
            <a:r>
              <a:rPr lang="en-US" sz="1772" b="1" dirty="0">
                <a:latin typeface="Sathu" charset="-34"/>
                <a:ea typeface="Sathu" charset="-34"/>
                <a:cs typeface="Sathu" charset="-34"/>
              </a:rPr>
              <a:t> Linux’s I/O scheduling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to reduce </a:t>
            </a:r>
            <a:r>
              <a:rPr lang="en-US" sz="1772" dirty="0" err="1">
                <a:latin typeface="Courier" charset="0"/>
                <a:ea typeface="Courier" charset="0"/>
                <a:cs typeface="Courier" charset="0"/>
              </a:rPr>
              <a:t>mmap</a:t>
            </a:r>
            <a:r>
              <a:rPr lang="en-US" sz="1772" dirty="0" err="1">
                <a:latin typeface="Sathu" charset="-34"/>
                <a:ea typeface="Sathu" charset="-34"/>
                <a:cs typeface="Sathu" charset="-34"/>
              </a:rPr>
              <a:t>’s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 contentions</a:t>
            </a:r>
          </a:p>
        </p:txBody>
      </p:sp>
      <p:graphicFrame>
        <p:nvGraphicFramePr>
          <p:cNvPr id="169" name="Table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4348"/>
              </p:ext>
            </p:extLst>
          </p:nvPr>
        </p:nvGraphicFramePr>
        <p:xfrm>
          <a:off x="23983723" y="23697680"/>
          <a:ext cx="2259422" cy="333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402"/>
                <a:gridCol w="205402"/>
                <a:gridCol w="205402"/>
                <a:gridCol w="205402"/>
                <a:gridCol w="205402"/>
                <a:gridCol w="205402"/>
                <a:gridCol w="205402"/>
                <a:gridCol w="205402"/>
                <a:gridCol w="205402"/>
                <a:gridCol w="205402"/>
                <a:gridCol w="205402"/>
              </a:tblGrid>
              <a:tr h="33000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" name="Table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007710"/>
              </p:ext>
            </p:extLst>
          </p:nvPr>
        </p:nvGraphicFramePr>
        <p:xfrm>
          <a:off x="22363021" y="23015012"/>
          <a:ext cx="2259422" cy="333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402"/>
                <a:gridCol w="205402"/>
                <a:gridCol w="205402"/>
                <a:gridCol w="205402"/>
                <a:gridCol w="205402"/>
                <a:gridCol w="205402"/>
                <a:gridCol w="205402"/>
                <a:gridCol w="205402"/>
                <a:gridCol w="205402"/>
                <a:gridCol w="205402"/>
                <a:gridCol w="205402"/>
              </a:tblGrid>
              <a:tr h="33000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rgbClr val="D8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rgbClr val="D8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rgbClr val="D8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rgbClr val="D8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rgbClr val="D8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rgbClr val="D8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rgbClr val="D8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rgbClr val="D8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0" name="TextBox 179"/>
          <p:cNvSpPr txBox="1"/>
          <p:nvPr/>
        </p:nvSpPr>
        <p:spPr>
          <a:xfrm>
            <a:off x="21371719" y="24154880"/>
            <a:ext cx="2475037" cy="575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t">
            <a:spAutoFit/>
          </a:bodyPr>
          <a:lstStyle/>
          <a:p>
            <a:pPr defTabSz="900044" hangingPunct="0"/>
            <a:r>
              <a:rPr lang="en-US" sz="1575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Shared file system</a:t>
            </a:r>
          </a:p>
          <a:p>
            <a:pPr defTabSz="900044" hangingPunct="0"/>
            <a:r>
              <a:rPr lang="en-US" sz="1575" dirty="0">
                <a:latin typeface="Calibri" charset="0"/>
                <a:ea typeface="Calibri" charset="0"/>
                <a:cs typeface="Calibri" charset="0"/>
              </a:rPr>
              <a:t>(shared between nodes)</a:t>
            </a:r>
            <a:endParaRPr lang="en-US" sz="1575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2812157" y="23794981"/>
            <a:ext cx="1259601" cy="333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t">
            <a:spAutoFit/>
          </a:bodyPr>
          <a:lstStyle/>
          <a:p>
            <a:pPr defTabSz="900044" hangingPunct="0"/>
            <a:r>
              <a:rPr lang="en-US" sz="1575" b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Page cache</a:t>
            </a:r>
            <a:endParaRPr lang="en-US" sz="1575" b="1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 flipH="1" flipV="1">
            <a:off x="24622444" y="24061006"/>
            <a:ext cx="208499" cy="146752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3" name="TextBox 182"/>
          <p:cNvSpPr txBox="1"/>
          <p:nvPr/>
        </p:nvSpPr>
        <p:spPr>
          <a:xfrm>
            <a:off x="24278565" y="24002480"/>
            <a:ext cx="535484" cy="275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t">
            <a:spAutoFit/>
          </a:bodyPr>
          <a:lstStyle/>
          <a:p>
            <a:pPr defTabSz="900044" hangingPunct="0"/>
            <a:r>
              <a:rPr lang="en-US" sz="12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Read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24247740" y="23288257"/>
            <a:ext cx="642509" cy="275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t">
            <a:spAutoFit/>
          </a:bodyPr>
          <a:lstStyle/>
          <a:p>
            <a:pPr defTabSz="900044" hangingPunct="0"/>
            <a:r>
              <a:rPr lang="en-US" sz="12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Map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26371258" y="22605470"/>
            <a:ext cx="1781692" cy="333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t">
            <a:spAutoFit/>
          </a:bodyPr>
          <a:lstStyle/>
          <a:p>
            <a:pPr defTabSz="900044" hangingPunct="0"/>
            <a:r>
              <a:rPr lang="en-US" sz="1575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Shared Memory</a:t>
            </a:r>
          </a:p>
        </p:txBody>
      </p:sp>
      <p:graphicFrame>
        <p:nvGraphicFramePr>
          <p:cNvPr id="189" name="Table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338903"/>
              </p:ext>
            </p:extLst>
          </p:nvPr>
        </p:nvGraphicFramePr>
        <p:xfrm>
          <a:off x="25063282" y="23017322"/>
          <a:ext cx="2259422" cy="333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402"/>
                <a:gridCol w="205402"/>
                <a:gridCol w="205402"/>
                <a:gridCol w="205402"/>
                <a:gridCol w="205402"/>
                <a:gridCol w="205402"/>
                <a:gridCol w="205402"/>
                <a:gridCol w="205402"/>
                <a:gridCol w="205402"/>
                <a:gridCol w="205402"/>
                <a:gridCol w="205402"/>
              </a:tblGrid>
              <a:tr h="33000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rgbClr val="D8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rgbClr val="D8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rgbClr val="D8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rgbClr val="D8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rgbClr val="D8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rgbClr val="D8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rgbClr val="D8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rgbClr val="D849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0" name="TextBox 189"/>
          <p:cNvSpPr txBox="1"/>
          <p:nvPr/>
        </p:nvSpPr>
        <p:spPr>
          <a:xfrm>
            <a:off x="22144371" y="22403179"/>
            <a:ext cx="1196835" cy="575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t">
            <a:spAutoFit/>
          </a:bodyPr>
          <a:lstStyle/>
          <a:p>
            <a:pPr defTabSz="900044" hangingPunct="0"/>
            <a:r>
              <a:rPr lang="en-US" sz="1575" b="1" i="1" dirty="0" err="1">
                <a:latin typeface="Calibri" charset="0"/>
                <a:ea typeface="Calibri" charset="0"/>
                <a:cs typeface="Calibri" charset="0"/>
              </a:rPr>
              <a:t>m</a:t>
            </a:r>
            <a:r>
              <a:rPr lang="en-US" sz="1575" b="1" i="1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map</a:t>
            </a:r>
            <a:r>
              <a:rPr lang="en-US" sz="1575" b="1" i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 </a:t>
            </a:r>
            <a:r>
              <a:rPr lang="en-US" sz="1575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buffer </a:t>
            </a:r>
          </a:p>
          <a:p>
            <a:pPr defTabSz="900044" hangingPunct="0"/>
            <a:r>
              <a:rPr lang="en-US" sz="1575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(Process 0) </a:t>
            </a:r>
            <a:endParaRPr lang="en-US" sz="1575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23654253" y="22450057"/>
            <a:ext cx="642509" cy="275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t">
            <a:spAutoFit/>
          </a:bodyPr>
          <a:lstStyle/>
          <a:p>
            <a:pPr defTabSz="900044" hangingPunct="0"/>
            <a:r>
              <a:rPr lang="en-US" sz="12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Copy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24527395" y="21945080"/>
            <a:ext cx="1217518" cy="333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b="1" dirty="0">
                <a:latin typeface="Calibri" charset="0"/>
                <a:ea typeface="Calibri" charset="0"/>
                <a:cs typeface="Calibri" charset="0"/>
              </a:rPr>
              <a:t>Process 0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25488745" y="21945080"/>
            <a:ext cx="1217518" cy="333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b="1" dirty="0">
                <a:latin typeface="Calibri" charset="0"/>
                <a:ea typeface="Calibri" charset="0"/>
                <a:cs typeface="Calibri" charset="0"/>
              </a:rPr>
              <a:t>Process 1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26371258" y="21945080"/>
            <a:ext cx="1217518" cy="333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b="1" dirty="0">
                <a:latin typeface="Calibri" charset="0"/>
                <a:ea typeface="Calibri" charset="0"/>
                <a:cs typeface="Calibri" charset="0"/>
              </a:rPr>
              <a:t>Process 2</a:t>
            </a:r>
          </a:p>
        </p:txBody>
      </p:sp>
      <p:cxnSp>
        <p:nvCxnSpPr>
          <p:cNvPr id="227" name="Straight Arrow Connector 226"/>
          <p:cNvCxnSpPr/>
          <p:nvPr/>
        </p:nvCxnSpPr>
        <p:spPr>
          <a:xfrm>
            <a:off x="25093806" y="22252309"/>
            <a:ext cx="43842" cy="698603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0" name="Straight Arrow Connector 229"/>
          <p:cNvCxnSpPr/>
          <p:nvPr/>
        </p:nvCxnSpPr>
        <p:spPr>
          <a:xfrm flipH="1">
            <a:off x="25538776" y="22240090"/>
            <a:ext cx="319122" cy="690743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/>
          <p:cNvSpPr/>
          <p:nvPr/>
        </p:nvSpPr>
        <p:spPr>
          <a:xfrm>
            <a:off x="21896727" y="22402279"/>
            <a:ext cx="5925087" cy="11601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71"/>
          </a:p>
        </p:txBody>
      </p:sp>
      <p:sp>
        <p:nvSpPr>
          <p:cNvPr id="232" name="TextBox 231"/>
          <p:cNvSpPr txBox="1"/>
          <p:nvPr/>
        </p:nvSpPr>
        <p:spPr>
          <a:xfrm>
            <a:off x="24632130" y="22402280"/>
            <a:ext cx="943919" cy="275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t">
            <a:spAutoFit/>
          </a:bodyPr>
          <a:lstStyle/>
          <a:p>
            <a:pPr defTabSz="900044" hangingPunct="0"/>
            <a:r>
              <a:rPr lang="en-US" sz="12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Access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25195049" y="22402280"/>
            <a:ext cx="662849" cy="275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t">
            <a:spAutoFit/>
          </a:bodyPr>
          <a:lstStyle/>
          <a:p>
            <a:pPr defTabSz="900044" hangingPunct="0"/>
            <a:r>
              <a:rPr lang="en-US" sz="12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Access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25775130" y="22402280"/>
            <a:ext cx="943919" cy="275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t">
            <a:spAutoFit/>
          </a:bodyPr>
          <a:lstStyle/>
          <a:p>
            <a:pPr defTabSz="900044" hangingPunct="0"/>
            <a:r>
              <a:rPr lang="en-US" sz="12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Access</a:t>
            </a:r>
          </a:p>
        </p:txBody>
      </p:sp>
      <p:sp>
        <p:nvSpPr>
          <p:cNvPr id="235" name="Freeform 234"/>
          <p:cNvSpPr/>
          <p:nvPr/>
        </p:nvSpPr>
        <p:spPr>
          <a:xfrm>
            <a:off x="23659067" y="22701754"/>
            <a:ext cx="1318625" cy="246850"/>
          </a:xfrm>
          <a:custGeom>
            <a:avLst/>
            <a:gdLst>
              <a:gd name="connsiteX0" fmla="*/ 0 w 1339703"/>
              <a:gd name="connsiteY0" fmla="*/ 372437 h 425599"/>
              <a:gd name="connsiteX1" fmla="*/ 744279 w 1339703"/>
              <a:gd name="connsiteY1" fmla="*/ 297 h 425599"/>
              <a:gd name="connsiteX2" fmla="*/ 1339703 w 1339703"/>
              <a:gd name="connsiteY2" fmla="*/ 425599 h 42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703" h="425599">
                <a:moveTo>
                  <a:pt x="0" y="372437"/>
                </a:moveTo>
                <a:cubicBezTo>
                  <a:pt x="260497" y="181937"/>
                  <a:pt x="520995" y="-8563"/>
                  <a:pt x="744279" y="297"/>
                </a:cubicBezTo>
                <a:cubicBezTo>
                  <a:pt x="967563" y="9157"/>
                  <a:pt x="1339703" y="425599"/>
                  <a:pt x="1339703" y="425599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0000" tIns="45000" rIns="90000" bIns="45000" numCol="1" spcCol="38100" rtlCol="0" anchor="t">
            <a:noAutofit/>
          </a:bodyPr>
          <a:lstStyle/>
          <a:p>
            <a:pPr defTabSz="900044" latinLnBrk="1" hangingPunct="0"/>
            <a:endParaRPr lang="en-US" sz="1575">
              <a:solidFill>
                <a:srgbClr val="000000"/>
              </a:solidFill>
            </a:endParaRPr>
          </a:p>
        </p:txBody>
      </p:sp>
      <p:cxnSp>
        <p:nvCxnSpPr>
          <p:cNvPr id="184" name="Straight Arrow Connector 183"/>
          <p:cNvCxnSpPr/>
          <p:nvPr/>
        </p:nvCxnSpPr>
        <p:spPr>
          <a:xfrm flipH="1" flipV="1">
            <a:off x="23930691" y="23441415"/>
            <a:ext cx="502358" cy="21968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1" name="Straight Arrow Connector 230"/>
          <p:cNvCxnSpPr/>
          <p:nvPr/>
        </p:nvCxnSpPr>
        <p:spPr>
          <a:xfrm flipH="1">
            <a:off x="26008603" y="22297038"/>
            <a:ext cx="481846" cy="633795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6" name="TextBox 235"/>
          <p:cNvSpPr txBox="1"/>
          <p:nvPr/>
        </p:nvSpPr>
        <p:spPr>
          <a:xfrm>
            <a:off x="15000038" y="22905244"/>
            <a:ext cx="6202727" cy="1656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t">
            <a:spAutoFit/>
          </a:bodyPr>
          <a:lstStyle/>
          <a:p>
            <a:pPr marL="337516" indent="-337516">
              <a:spcBef>
                <a:spcPts val="197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Localized </a:t>
            </a:r>
            <a:r>
              <a:rPr lang="en-US" sz="1772" dirty="0" err="1">
                <a:latin typeface="Courier" charset="0"/>
                <a:ea typeface="Courier" charset="0"/>
                <a:cs typeface="Courier" charset="0"/>
              </a:rPr>
              <a:t>mmap</a:t>
            </a:r>
            <a:endParaRPr lang="en-US" sz="1772" dirty="0">
              <a:latin typeface="Courier" charset="0"/>
              <a:ea typeface="Courier" charset="0"/>
              <a:cs typeface="Courier" charset="0"/>
            </a:endParaRPr>
          </a:p>
          <a:p>
            <a:pPr marL="525026" lvl="1" indent="-170321">
              <a:spcBef>
                <a:spcPts val="197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Only one process does </a:t>
            </a:r>
            <a:r>
              <a:rPr lang="en-US" sz="1772" dirty="0" err="1">
                <a:latin typeface="Courier" charset="0"/>
                <a:ea typeface="Courier" charset="0"/>
                <a:cs typeface="Courier" charset="0"/>
              </a:rPr>
              <a:t>mmap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 on each node</a:t>
            </a:r>
          </a:p>
          <a:p>
            <a:pPr marL="525026" lvl="1" indent="-170321">
              <a:spcBef>
                <a:spcPts val="197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Using MPI shared-memory (MPI-3) to share data</a:t>
            </a:r>
          </a:p>
          <a:p>
            <a:pPr marL="354705" indent="-340642">
              <a:spcBef>
                <a:spcPts val="984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Even LMDBIO has extra copy (from </a:t>
            </a:r>
            <a:r>
              <a:rPr lang="en-US" sz="1772" dirty="0" err="1">
                <a:latin typeface="Courier" charset="0"/>
                <a:ea typeface="Courier" charset="0"/>
                <a:cs typeface="Courier" charset="0"/>
              </a:rPr>
              <a:t>mmap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 to shared memory), </a:t>
            </a:r>
            <a:r>
              <a:rPr lang="en-US" sz="1772" dirty="0" err="1">
                <a:latin typeface="Sathu" charset="-34"/>
                <a:ea typeface="Sathu" charset="-34"/>
                <a:cs typeface="Sathu" charset="-34"/>
              </a:rPr>
              <a:t>Caffe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 still gains benefit from LMDBIO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14793020" y="21431209"/>
            <a:ext cx="245723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athu" charset="-34"/>
                <a:ea typeface="Sathu" charset="-34"/>
                <a:cs typeface="Sathu" charset="-34"/>
              </a:rPr>
              <a:t>LMDBIO-LMM</a:t>
            </a:r>
            <a:endParaRPr lang="en-US" sz="2400" dirty="0">
              <a:latin typeface="Sathu" charset="-34"/>
              <a:ea typeface="Sathu" charset="-34"/>
              <a:cs typeface="Sathu" charset="-34"/>
            </a:endParaRPr>
          </a:p>
        </p:txBody>
      </p:sp>
      <p:pic>
        <p:nvPicPr>
          <p:cNvPr id="61" name="Picture 2" descr="https://cdn.lineshapespace.com/2016/05/Machine-Learning-hero.jp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81"/>
          <a:stretch/>
        </p:blipFill>
        <p:spPr bwMode="auto">
          <a:xfrm flipH="1">
            <a:off x="6937244" y="9363695"/>
            <a:ext cx="2632740" cy="165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8" name="TextBox 257"/>
          <p:cNvSpPr txBox="1"/>
          <p:nvPr/>
        </p:nvSpPr>
        <p:spPr>
          <a:xfrm>
            <a:off x="603480" y="21381244"/>
            <a:ext cx="6000089" cy="6664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athu" charset="-34"/>
                <a:ea typeface="Sathu" charset="-34"/>
                <a:cs typeface="Sathu" charset="-34"/>
              </a:rPr>
              <a:t>LMDB Inefficiencies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6975468" y="26820034"/>
            <a:ext cx="3317848" cy="333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75" dirty="0">
                <a:latin typeface="Sathu" charset="-34"/>
                <a:ea typeface="Sathu" charset="-34"/>
                <a:cs typeface="Sathu" charset="-34"/>
              </a:rPr>
              <a:t>Context Switches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0925605" y="26827999"/>
            <a:ext cx="3317848" cy="333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75" dirty="0">
                <a:latin typeface="Sathu" charset="-34"/>
                <a:ea typeface="Sathu" charset="-34"/>
                <a:cs typeface="Sathu" charset="-34"/>
              </a:rPr>
              <a:t>Read Time Breakdown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1078431" y="22829044"/>
            <a:ext cx="11341596" cy="30192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t">
            <a:spAutoFit/>
          </a:bodyPr>
          <a:lstStyle/>
          <a:p>
            <a:pPr marL="337516" indent="-337516">
              <a:spcBef>
                <a:spcPts val="197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Uses Lightning Memory-mapped database (LMDB) for accessing the dataset</a:t>
            </a:r>
          </a:p>
          <a:p>
            <a:pPr marL="337516" indent="-337516">
              <a:spcBef>
                <a:spcPts val="197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B+-tree representation of the data</a:t>
            </a:r>
          </a:p>
          <a:p>
            <a:pPr marL="337516" indent="-337516">
              <a:spcBef>
                <a:spcPts val="197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Database is mapped to memory using </a:t>
            </a:r>
            <a:r>
              <a:rPr lang="en-US" sz="1772" dirty="0" err="1">
                <a:latin typeface="Courier" charset="0"/>
                <a:ea typeface="Courier" charset="0"/>
                <a:cs typeface="Courier" charset="0"/>
              </a:rPr>
              <a:t>mmap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 and accessed through direct buffer arithmetic</a:t>
            </a:r>
          </a:p>
          <a:p>
            <a:pPr marL="337516" indent="-337516">
              <a:spcBef>
                <a:spcPts val="197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Virtual memory allocated for the size of the full file</a:t>
            </a:r>
          </a:p>
          <a:p>
            <a:pPr marL="714098" lvl="1" indent="-321891">
              <a:spcBef>
                <a:spcPts val="197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Specific physical pages dynamically loaded by the OS on-demand</a:t>
            </a:r>
          </a:p>
          <a:p>
            <a:pPr marL="714098" lvl="1" indent="-321891">
              <a:spcBef>
                <a:spcPts val="197"/>
              </a:spcBef>
              <a:buFont typeface="Arial" charset="0"/>
              <a:buChar char="•"/>
            </a:pPr>
            <a:endParaRPr lang="en-US" sz="1772" dirty="0">
              <a:latin typeface="Sathu" charset="-34"/>
              <a:ea typeface="Sathu" charset="-34"/>
              <a:cs typeface="Sathu" charset="-34"/>
            </a:endParaRPr>
          </a:p>
          <a:p>
            <a:pPr marL="700034">
              <a:spcBef>
                <a:spcPts val="197"/>
              </a:spcBef>
              <a:tabLst>
                <a:tab pos="6534694" algn="l"/>
              </a:tabLst>
            </a:pPr>
            <a:r>
              <a:rPr lang="en-US" sz="1772" b="1" dirty="0">
                <a:solidFill>
                  <a:srgbClr val="00B050"/>
                </a:solidFill>
                <a:latin typeface="Sathu" charset="-34"/>
                <a:ea typeface="Sathu" charset="-34"/>
                <a:cs typeface="Sathu" charset="-34"/>
              </a:rPr>
              <a:t>Pros: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makes it easy to manipulate complex 	</a:t>
            </a:r>
            <a:r>
              <a:rPr lang="en-US" sz="1772" b="1" dirty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 Cons: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 OS has very little knowledge of the </a:t>
            </a:r>
            <a:br>
              <a:rPr lang="en-US" sz="1772" dirty="0">
                <a:latin typeface="Sathu" charset="-34"/>
                <a:ea typeface="Sathu" charset="-34"/>
                <a:cs typeface="Sathu" charset="-34"/>
              </a:rPr>
            </a:b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data structures (e.g., B+ trees) since LMDB 	 access model and parallelism making it hard </a:t>
            </a:r>
            <a:br>
              <a:rPr lang="en-US" sz="1772" dirty="0">
                <a:latin typeface="Sathu" charset="-34"/>
                <a:ea typeface="Sathu" charset="-34"/>
                <a:cs typeface="Sathu" charset="-34"/>
              </a:rPr>
            </a:b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can think of it as fully in-memory	 to optimize </a:t>
            </a:r>
          </a:p>
          <a:p>
            <a:pPr>
              <a:spcBef>
                <a:spcPts val="197"/>
              </a:spcBef>
            </a:pPr>
            <a:endParaRPr lang="en-US" sz="1772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29110981" y="5988844"/>
            <a:ext cx="4468594" cy="3635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772" i="1" dirty="0">
                <a:latin typeface="Sathu" charset="-34"/>
                <a:ea typeface="Sathu" charset="-34"/>
                <a:cs typeface="Sathu" charset="-34"/>
              </a:rPr>
              <a:t>Part II: Speculative Parallel I/O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169835" y="10861897"/>
            <a:ext cx="6513653" cy="2350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2518" indent="-350017">
              <a:spcBef>
                <a:spcPts val="197"/>
              </a:spcBef>
              <a:buFont typeface="Arial" charset="0"/>
              <a:buChar char="•"/>
            </a:pPr>
            <a:r>
              <a:rPr lang="en-US" sz="1772" smtClean="0">
                <a:latin typeface="Sathu" charset="-34"/>
                <a:ea typeface="Sathu" charset="-34"/>
                <a:cs typeface="Sathu" charset="-34"/>
              </a:rPr>
              <a:t>We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use a </a:t>
            </a:r>
            <a:r>
              <a:rPr lang="en-US" sz="1772" b="1" dirty="0" smtClean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history-based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 training for our estimation</a:t>
            </a:r>
          </a:p>
          <a:p>
            <a:pPr marL="617218" indent="-254700">
              <a:spcBef>
                <a:spcPts val="197"/>
              </a:spcBef>
              <a:buFont typeface="Arial" charset="0"/>
              <a:buChar char="•"/>
            </a:pP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We correct our estimate in each iteration depending on the actual data read in all of the previous iterations</a:t>
            </a:r>
          </a:p>
          <a:p>
            <a:pPr marL="617218" indent="-254700">
              <a:spcBef>
                <a:spcPts val="197"/>
              </a:spcBef>
              <a:buFont typeface="Arial" charset="0"/>
              <a:buChar char="•"/>
            </a:pP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The general ideal of out correction is that we attempt to expand the speculative boundaries to reduce the number of missed pages</a:t>
            </a:r>
          </a:p>
          <a:p>
            <a:pPr marL="617218" indent="-254700">
              <a:spcBef>
                <a:spcPts val="197"/>
              </a:spcBef>
              <a:buFont typeface="Arial" charset="0"/>
              <a:buChar char="•"/>
            </a:pP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Initial iterations might be slightly inaccurate, but we converge fairly quickly (1-2 iterations)</a:t>
            </a:r>
            <a:endParaRPr lang="en-US" sz="1772" dirty="0"/>
          </a:p>
        </p:txBody>
      </p:sp>
      <p:sp>
        <p:nvSpPr>
          <p:cNvPr id="324" name="TextBox 323"/>
          <p:cNvSpPr txBox="1"/>
          <p:nvPr/>
        </p:nvSpPr>
        <p:spPr>
          <a:xfrm>
            <a:off x="29140642" y="6346695"/>
            <a:ext cx="5974448" cy="73070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t">
            <a:spAutoFit/>
          </a:bodyPr>
          <a:lstStyle/>
          <a:p>
            <a:pPr marL="357830" indent="-346892">
              <a:spcBef>
                <a:spcPts val="197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Each process </a:t>
            </a:r>
            <a:r>
              <a:rPr lang="en-US" sz="1772" b="1" dirty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estimates</a:t>
            </a:r>
            <a:r>
              <a:rPr lang="en-US" sz="1772" dirty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pages that it will need and </a:t>
            </a:r>
            <a:r>
              <a:rPr lang="en-US" sz="1772" b="1" dirty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speculatively fetches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 pages to memory in </a:t>
            </a:r>
            <a:r>
              <a:rPr lang="en-US" sz="1772" b="1" dirty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parallel</a:t>
            </a:r>
          </a:p>
          <a:p>
            <a:pPr marL="357830" indent="-346892">
              <a:spcBef>
                <a:spcPts val="197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Then each process </a:t>
            </a:r>
            <a:r>
              <a:rPr lang="en-US" sz="1772" b="1" dirty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sequentially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 seeks the location for another processes and sends the cursor to the next higher rank process </a:t>
            </a:r>
          </a:p>
          <a:p>
            <a:pPr marL="615655" indent="-254700">
              <a:spcBef>
                <a:spcPts val="197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The expectation is that the seek can be done entirely in memory</a:t>
            </a:r>
          </a:p>
          <a:p>
            <a:pPr marL="357830" indent="-346892">
              <a:spcBef>
                <a:spcPts val="197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Once the sequential seek is done, each reader can perform actual data access</a:t>
            </a:r>
          </a:p>
          <a:p>
            <a:pPr marL="357830" indent="-346892">
              <a:spcBef>
                <a:spcPts val="197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This adds a </a:t>
            </a:r>
            <a:r>
              <a:rPr lang="en-US" sz="1772" b="1" dirty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small amount of extra data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reading, but allows parallel I/O</a:t>
            </a:r>
          </a:p>
          <a:p>
            <a:pPr marL="357830" indent="-346892">
              <a:spcBef>
                <a:spcPts val="197"/>
              </a:spcBef>
              <a:buFont typeface="Arial" charset="0"/>
              <a:buChar char="•"/>
            </a:pPr>
            <a:endParaRPr lang="en-US" sz="2362" dirty="0">
              <a:latin typeface="Sathu" charset="-34"/>
              <a:ea typeface="Sathu" charset="-34"/>
              <a:cs typeface="Sathu" charset="-34"/>
            </a:endParaRPr>
          </a:p>
          <a:p>
            <a:pPr marL="357830" indent="-346892">
              <a:spcBef>
                <a:spcPts val="197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The estimation of number of pages to fetch is based on  the first record’s data size</a:t>
            </a:r>
          </a:p>
          <a:p>
            <a:pPr marL="615655" indent="-254700">
              <a:spcBef>
                <a:spcPts val="197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I.e., CIFAR10-Large record’s size is 3 KB, which is ~1 page. To read </a:t>
            </a:r>
            <a:r>
              <a:rPr lang="en-US" sz="1772" i="1" dirty="0">
                <a:latin typeface="Sathu" charset="-34"/>
                <a:ea typeface="Sathu" charset="-34"/>
                <a:cs typeface="Sathu" charset="-34"/>
              </a:rPr>
              <a:t>n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 records, it needs to fetch </a:t>
            </a:r>
            <a:r>
              <a:rPr lang="en-US" sz="1772" i="1" dirty="0">
                <a:latin typeface="Sathu" charset="-34"/>
                <a:ea typeface="Sathu" charset="-34"/>
                <a:cs typeface="Sathu" charset="-34"/>
              </a:rPr>
              <a:t>n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  pages </a:t>
            </a:r>
            <a:endParaRPr lang="en-US" sz="1772" dirty="0" smtClean="0">
              <a:latin typeface="Sathu" charset="-34"/>
              <a:ea typeface="Sathu" charset="-34"/>
              <a:cs typeface="Sathu" charset="-34"/>
            </a:endParaRPr>
          </a:p>
          <a:p>
            <a:pPr marL="357830" indent="-346892">
              <a:spcBef>
                <a:spcPts val="197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The estimation of the read offset is performed in the same fashion</a:t>
            </a:r>
          </a:p>
          <a:p>
            <a:pPr marL="357830" indent="-346892">
              <a:spcBef>
                <a:spcPts val="197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Estimation of the “approximate” start and end location for each process is important</a:t>
            </a:r>
          </a:p>
          <a:p>
            <a:pPr marL="617218" indent="-254700">
              <a:spcBef>
                <a:spcPts val="197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If the estimate is completely wrong, we will end up reading up to 2x the dataset size (still better than the LMDB)</a:t>
            </a:r>
            <a:endParaRPr lang="en-US" sz="1772" dirty="0" smtClean="0">
              <a:latin typeface="Sathu" charset="-34"/>
              <a:ea typeface="Sathu" charset="-34"/>
              <a:cs typeface="Sathu" charset="-34"/>
            </a:endParaRPr>
          </a:p>
          <a:p>
            <a:pPr marL="357830" indent="-346892">
              <a:spcBef>
                <a:spcPts val="197"/>
              </a:spcBef>
              <a:buFont typeface="Arial" charset="0"/>
              <a:buChar char="•"/>
            </a:pPr>
            <a:endParaRPr lang="en-US" sz="1772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29107722" y="9527002"/>
            <a:ext cx="4468594" cy="3635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772" i="1" dirty="0">
                <a:latin typeface="Sathu" charset="-34"/>
                <a:ea typeface="Sathu" charset="-34"/>
                <a:cs typeface="Sathu" charset="-34"/>
              </a:rPr>
              <a:t>Estimation of Speculative I/O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35144751" y="10381996"/>
            <a:ext cx="4468594" cy="3635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772" i="1" dirty="0">
                <a:latin typeface="Sathu" charset="-34"/>
                <a:ea typeface="Sathu" charset="-34"/>
                <a:cs typeface="Sathu" charset="-34"/>
              </a:rPr>
              <a:t>Estimation of Speculative I/O (cont.)</a:t>
            </a:r>
          </a:p>
        </p:txBody>
      </p:sp>
      <p:sp>
        <p:nvSpPr>
          <p:cNvPr id="398" name="TextBox 397"/>
          <p:cNvSpPr txBox="1"/>
          <p:nvPr/>
        </p:nvSpPr>
        <p:spPr>
          <a:xfrm>
            <a:off x="28588122" y="24048244"/>
            <a:ext cx="6834327" cy="6664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  <a:latin typeface="Sathu" charset="-34"/>
                <a:ea typeface="Sathu" charset="-34"/>
                <a:cs typeface="Sathu" charset="-34"/>
              </a:rPr>
              <a:t>Results</a:t>
            </a:r>
            <a:endParaRPr lang="en-US" sz="3600" dirty="0">
              <a:solidFill>
                <a:schemeClr val="bg1"/>
              </a:solidFill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885319" y="24792834"/>
            <a:ext cx="11660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athu" charset="-34"/>
                <a:ea typeface="Sathu" charset="-34"/>
                <a:cs typeface="Sathu" charset="-34"/>
              </a:rPr>
              <a:t>Sarunya</a:t>
            </a:r>
            <a:r>
              <a:rPr lang="en-US" sz="1200" dirty="0" smtClean="0"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200" dirty="0" err="1">
                <a:latin typeface="Sathu" charset="-34"/>
                <a:ea typeface="Sathu" charset="-34"/>
                <a:cs typeface="Sathu" charset="-34"/>
              </a:rPr>
              <a:t>Pumma</a:t>
            </a:r>
            <a:r>
              <a:rPr lang="en-US" sz="1200" dirty="0">
                <a:latin typeface="Sathu" charset="-34"/>
                <a:ea typeface="Sathu" charset="-34"/>
                <a:cs typeface="Sathu" charset="-34"/>
              </a:rPr>
              <a:t>, Min Si, </a:t>
            </a:r>
            <a:r>
              <a:rPr lang="en-US" sz="1200" dirty="0" smtClean="0">
                <a:latin typeface="Sathu" charset="-34"/>
                <a:ea typeface="Sathu" charset="-34"/>
                <a:cs typeface="Sathu" charset="-34"/>
              </a:rPr>
              <a:t>Wu-</a:t>
            </a:r>
            <a:r>
              <a:rPr lang="en-US" sz="1200" dirty="0" err="1" smtClean="0">
                <a:latin typeface="Sathu" charset="-34"/>
                <a:ea typeface="Sathu" charset="-34"/>
                <a:cs typeface="Sathu" charset="-34"/>
              </a:rPr>
              <a:t>chun</a:t>
            </a:r>
            <a:r>
              <a:rPr lang="en-US" sz="1200" dirty="0" smtClean="0"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200" dirty="0">
                <a:latin typeface="Sathu" charset="-34"/>
                <a:ea typeface="Sathu" charset="-34"/>
                <a:cs typeface="Sathu" charset="-34"/>
              </a:rPr>
              <a:t>Feng and </a:t>
            </a:r>
            <a:r>
              <a:rPr lang="en-US" sz="1200" dirty="0" err="1">
                <a:latin typeface="Sathu" charset="-34"/>
                <a:ea typeface="Sathu" charset="-34"/>
                <a:cs typeface="Sathu" charset="-34"/>
              </a:rPr>
              <a:t>Pavan</a:t>
            </a:r>
            <a:r>
              <a:rPr lang="en-US" sz="1200" dirty="0"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200" dirty="0" err="1">
                <a:latin typeface="Sathu" charset="-34"/>
                <a:ea typeface="Sathu" charset="-34"/>
                <a:cs typeface="Sathu" charset="-34"/>
              </a:rPr>
              <a:t>Balaji</a:t>
            </a:r>
            <a:r>
              <a:rPr lang="en-US" sz="1200" dirty="0">
                <a:latin typeface="Sathu" charset="-34"/>
                <a:ea typeface="Sathu" charset="-34"/>
                <a:cs typeface="Sathu" charset="-34"/>
              </a:rPr>
              <a:t>.</a:t>
            </a:r>
            <a:r>
              <a:rPr lang="en-US" sz="1200" dirty="0">
                <a:solidFill>
                  <a:srgbClr val="FF6600"/>
                </a:solidFill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200" i="1" dirty="0">
                <a:solidFill>
                  <a:srgbClr val="FF6600"/>
                </a:solidFill>
                <a:latin typeface="Sathu" charset="-34"/>
                <a:ea typeface="Sathu" charset="-34"/>
                <a:cs typeface="Sathu" charset="-34"/>
              </a:rPr>
              <a:t>Towards Scalable Deep Learning via I/O Analysis and Optimization.</a:t>
            </a:r>
            <a:r>
              <a:rPr lang="en-US" sz="1200" dirty="0">
                <a:solidFill>
                  <a:srgbClr val="FF6600"/>
                </a:solidFill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200" dirty="0">
                <a:latin typeface="Sathu" charset="-34"/>
                <a:ea typeface="Sathu" charset="-34"/>
                <a:cs typeface="Sathu" charset="-34"/>
              </a:rPr>
              <a:t>IEEE International Conference on High Performance Computing and Communications (HPCC). Dec. 18-20, 2017, Bangkok, Thailand.</a:t>
            </a:r>
          </a:p>
        </p:txBody>
      </p:sp>
      <p:sp>
        <p:nvSpPr>
          <p:cNvPr id="338" name="Oval 337"/>
          <p:cNvSpPr/>
          <p:nvPr/>
        </p:nvSpPr>
        <p:spPr>
          <a:xfrm>
            <a:off x="10028134" y="9054208"/>
            <a:ext cx="298307" cy="29855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4999" tIns="44999" rIns="44999" bIns="44999" numCol="1" spcCol="38100" rtlCol="0" anchor="t">
            <a:spAutoFit/>
          </a:bodyPr>
          <a:lstStyle/>
          <a:p>
            <a:pPr defTabSz="900044" hangingPunct="0"/>
            <a:endParaRPr lang="en-US" sz="2362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46" name="Chart 3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437121"/>
              </p:ext>
            </p:extLst>
          </p:nvPr>
        </p:nvGraphicFramePr>
        <p:xfrm>
          <a:off x="576682" y="13745047"/>
          <a:ext cx="5808712" cy="4032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347" name="Chart 3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250273"/>
              </p:ext>
            </p:extLst>
          </p:nvPr>
        </p:nvGraphicFramePr>
        <p:xfrm>
          <a:off x="6223721" y="13852030"/>
          <a:ext cx="7684773" cy="3943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349" name="TextBox 348"/>
          <p:cNvSpPr txBox="1"/>
          <p:nvPr/>
        </p:nvSpPr>
        <p:spPr>
          <a:xfrm>
            <a:off x="5142940" y="15324049"/>
            <a:ext cx="1039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660x worse than ideal</a:t>
            </a:r>
          </a:p>
        </p:txBody>
      </p:sp>
      <p:cxnSp>
        <p:nvCxnSpPr>
          <p:cNvPr id="350" name="Straight Arrow Connector 349"/>
          <p:cNvCxnSpPr/>
          <p:nvPr/>
        </p:nvCxnSpPr>
        <p:spPr>
          <a:xfrm>
            <a:off x="6130190" y="14876973"/>
            <a:ext cx="0" cy="15356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/>
          <p:cNvSpPr txBox="1"/>
          <p:nvPr/>
        </p:nvSpPr>
        <p:spPr>
          <a:xfrm>
            <a:off x="28915519" y="28696444"/>
            <a:ext cx="6138246" cy="26834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4999" tIns="44999" rIns="44999" bIns="44999" numCol="1" spcCol="38100" rtlCol="0" anchor="ctr">
            <a:spAutoFit/>
          </a:bodyPr>
          <a:lstStyle/>
          <a:p>
            <a:pPr marL="225011" lvl="1" indent="-131256">
              <a:spcBef>
                <a:spcPts val="492"/>
              </a:spcBef>
              <a:tabLst>
                <a:tab pos="3226720" algn="l"/>
              </a:tabLst>
            </a:pPr>
            <a:r>
              <a:rPr lang="en-US" sz="1772" b="1" dirty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Platform: </a:t>
            </a:r>
            <a:r>
              <a:rPr lang="en-US" sz="1772" dirty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Argonne’s Blues	</a:t>
            </a:r>
            <a:r>
              <a:rPr lang="en-US" sz="1772" b="1" dirty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Dataset: </a:t>
            </a:r>
            <a:r>
              <a:rPr lang="en-US" sz="1772" dirty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 CIFAR10-Large</a:t>
            </a:r>
          </a:p>
          <a:p>
            <a:pPr marL="375018" lvl="1" indent="-281264">
              <a:spcBef>
                <a:spcPts val="98"/>
              </a:spcBef>
              <a:buFont typeface="Arial" charset="0"/>
              <a:buChar char="•"/>
              <a:tabLst>
                <a:tab pos="3226720" algn="l"/>
              </a:tabLst>
            </a:pPr>
            <a:r>
              <a:rPr lang="en-US" sz="1772" dirty="0" err="1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InfiniBand</a:t>
            </a:r>
            <a:r>
              <a:rPr lang="en-US" sz="1772" dirty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772" dirty="0" err="1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Qlogic</a:t>
            </a:r>
            <a:r>
              <a:rPr lang="en-US" sz="1772" dirty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 QDR	</a:t>
            </a:r>
            <a:r>
              <a:rPr lang="en-US" sz="1772" b="1" dirty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 Network: </a:t>
            </a:r>
            <a:r>
              <a:rPr lang="en-US" sz="1772" dirty="0" err="1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AlexNet</a:t>
            </a:r>
            <a:endParaRPr lang="en-US" sz="1772" dirty="0">
              <a:solidFill>
                <a:schemeClr val="tx1"/>
              </a:solidFill>
              <a:latin typeface="Sathu" charset="-34"/>
              <a:ea typeface="Sathu" charset="-34"/>
              <a:cs typeface="Sathu" charset="-34"/>
            </a:endParaRPr>
          </a:p>
          <a:p>
            <a:pPr marL="375018" lvl="1" indent="-281264">
              <a:spcBef>
                <a:spcPts val="98"/>
              </a:spcBef>
              <a:buFont typeface="Arial" charset="0"/>
              <a:buChar char="•"/>
              <a:tabLst>
                <a:tab pos="3226720" algn="l"/>
              </a:tabLst>
            </a:pPr>
            <a:r>
              <a:rPr lang="en-US" sz="1772" dirty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110 TB GPFS storage	</a:t>
            </a:r>
            <a:r>
              <a:rPr lang="en-US" sz="1772" b="1" dirty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MPI:</a:t>
            </a:r>
            <a:r>
              <a:rPr lang="en-US" sz="1772" dirty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 MVAPICH-2.2 </a:t>
            </a:r>
          </a:p>
          <a:p>
            <a:pPr marL="375018" lvl="1" indent="-281264">
              <a:spcBef>
                <a:spcPts val="98"/>
              </a:spcBef>
              <a:buFont typeface="Arial" charset="0"/>
              <a:buChar char="•"/>
            </a:pPr>
            <a:r>
              <a:rPr lang="en-US" sz="1772" dirty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Each node</a:t>
            </a:r>
          </a:p>
          <a:p>
            <a:pPr marL="615655" lvl="2" indent="-221886">
              <a:spcBef>
                <a:spcPts val="98"/>
              </a:spcBef>
              <a:buFont typeface="Arial" charset="0"/>
              <a:buChar char="•"/>
            </a:pPr>
            <a:r>
              <a:rPr lang="en-US" sz="1772" dirty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2 Sandy Bridge 2.6 GHz </a:t>
            </a:r>
            <a:br>
              <a:rPr lang="en-US" sz="1772" dirty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</a:br>
            <a:r>
              <a:rPr lang="en-US" sz="1772" dirty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Pentium Xeon (16 cores, </a:t>
            </a:r>
            <a:br>
              <a:rPr lang="en-US" sz="1772" dirty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</a:br>
            <a:r>
              <a:rPr lang="en-US" sz="1772" dirty="0" err="1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hyperthreading</a:t>
            </a:r>
            <a:r>
              <a:rPr lang="en-US" sz="1772" dirty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 disabled)</a:t>
            </a:r>
          </a:p>
          <a:p>
            <a:pPr marL="615655" lvl="2" indent="-221886">
              <a:spcBef>
                <a:spcPts val="98"/>
              </a:spcBef>
              <a:buFont typeface="Arial" charset="0"/>
              <a:buChar char="•"/>
            </a:pPr>
            <a:r>
              <a:rPr lang="en-US" sz="1772" dirty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64 GB memory</a:t>
            </a:r>
          </a:p>
          <a:p>
            <a:pPr marL="615655" lvl="2" indent="-221886">
              <a:spcBef>
                <a:spcPts val="98"/>
              </a:spcBef>
              <a:buFont typeface="Arial" charset="0"/>
              <a:buChar char="•"/>
            </a:pPr>
            <a:r>
              <a:rPr lang="en-US" sz="1772" dirty="0">
                <a:solidFill>
                  <a:schemeClr val="tx1"/>
                </a:solidFill>
                <a:latin typeface="Sathu" charset="-34"/>
                <a:ea typeface="Sathu" charset="-34"/>
                <a:cs typeface="Sathu" charset="-34"/>
              </a:rPr>
              <a:t>15 GB RAM disk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14818519" y="8879934"/>
            <a:ext cx="7589693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athu" charset="-34"/>
                <a:ea typeface="Sathu" charset="-34"/>
                <a:cs typeface="Sathu" charset="-34"/>
              </a:rPr>
              <a:t>Problem </a:t>
            </a:r>
            <a:r>
              <a:rPr lang="en-US" sz="2400" dirty="0" smtClean="0">
                <a:latin typeface="Sathu" charset="-34"/>
                <a:ea typeface="Sathu" charset="-34"/>
                <a:cs typeface="Sathu" charset="-34"/>
              </a:rPr>
              <a:t>3</a:t>
            </a:r>
            <a:r>
              <a:rPr lang="en-US" sz="2400" dirty="0">
                <a:latin typeface="Sathu" charset="-34"/>
                <a:ea typeface="Sathu" charset="-34"/>
                <a:cs typeface="Sathu" charset="-34"/>
              </a:rPr>
              <a:t>: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Mmap</a:t>
            </a:r>
            <a:r>
              <a:rPr lang="en-US" sz="2400" dirty="0" err="1">
                <a:latin typeface="Sathu" charset="-34"/>
                <a:ea typeface="Sathu" charset="-34"/>
                <a:cs typeface="Sathu" charset="-34"/>
              </a:rPr>
              <a:t>’s</a:t>
            </a:r>
            <a:r>
              <a:rPr lang="en-US" sz="2400" dirty="0">
                <a:latin typeface="Sathu" charset="-34"/>
                <a:ea typeface="Sathu" charset="-34"/>
                <a:cs typeface="Sathu" charset="-34"/>
              </a:rPr>
              <a:t> Workflow Overheads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14938293" y="9488376"/>
            <a:ext cx="5789398" cy="2892088"/>
          </a:xfrm>
          <a:prstGeom prst="rect">
            <a:avLst/>
          </a:prstGeom>
          <a:solidFill>
            <a:srgbClr val="FFFF99"/>
          </a:solidFill>
          <a:ln w="317500">
            <a:solidFill>
              <a:srgbClr val="FFFF9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sz="3543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14902119" y="9439658"/>
            <a:ext cx="6100599" cy="28658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t">
            <a:spAutoFit/>
          </a:bodyPr>
          <a:lstStyle/>
          <a:p>
            <a:pPr marL="337516" indent="-337516">
              <a:spcBef>
                <a:spcPts val="500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Since </a:t>
            </a:r>
            <a:r>
              <a:rPr lang="en-US" sz="1772" dirty="0" err="1">
                <a:latin typeface="Courier" charset="0"/>
                <a:ea typeface="Courier" charset="0"/>
                <a:cs typeface="Courier" charset="0"/>
              </a:rPr>
              <a:t>mmap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 performs implicit I/O, the user has no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control over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when an I/O operation is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issued.</a:t>
            </a:r>
          </a:p>
          <a:p>
            <a:pPr marL="337516" indent="-337516">
              <a:spcBef>
                <a:spcPts val="500"/>
              </a:spcBef>
              <a:buFont typeface="Arial" charset="0"/>
              <a:buChar char="•"/>
            </a:pP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To showcase this overhead, we developed a </a:t>
            </a:r>
            <a:r>
              <a:rPr lang="en-US" sz="1772" dirty="0" err="1" smtClean="0">
                <a:latin typeface="Sathu" charset="-34"/>
                <a:ea typeface="Sathu" charset="-34"/>
                <a:cs typeface="Sathu" charset="-34"/>
              </a:rPr>
              <a:t>microbenchmark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 to read a 256 GB file using a single reader on a single machine</a:t>
            </a:r>
          </a:p>
          <a:p>
            <a:pPr marL="625475" lvl="1" indent="-268288">
              <a:spcBef>
                <a:spcPts val="500"/>
              </a:spcBef>
              <a:buFont typeface="Arial" charset="0"/>
              <a:buChar char="•"/>
            </a:pPr>
            <a:r>
              <a:rPr lang="en-US" sz="1772" dirty="0" err="1" smtClean="0">
                <a:latin typeface="Courier" charset="0"/>
                <a:ea typeface="Courier" charset="0"/>
                <a:cs typeface="Courier" charset="0"/>
              </a:rPr>
              <a:t>Mmap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 benchmark uses </a:t>
            </a:r>
            <a:r>
              <a:rPr lang="en-US" sz="1772" dirty="0" err="1" smtClean="0">
                <a:latin typeface="Courier" charset="0"/>
                <a:ea typeface="Courier" charset="0"/>
                <a:cs typeface="Courier" charset="0"/>
              </a:rPr>
              <a:t>memcpy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 on a </a:t>
            </a:r>
            <a:r>
              <a:rPr lang="en-US" sz="1772" dirty="0" err="1" smtClean="0">
                <a:latin typeface="Sathu" charset="-34"/>
                <a:ea typeface="Sathu" charset="-34"/>
                <a:cs typeface="Sathu" charset="-34"/>
              </a:rPr>
              <a:t>mmap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 buffer</a:t>
            </a:r>
          </a:p>
          <a:p>
            <a:pPr marL="625475" lvl="1" indent="-268288">
              <a:spcBef>
                <a:spcPts val="500"/>
              </a:spcBef>
              <a:buFont typeface="Arial" charset="0"/>
              <a:buChar char="•"/>
            </a:pP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POSIX I/O  benchmark uses </a:t>
            </a:r>
            <a:r>
              <a:rPr lang="en-US" sz="1772" dirty="0" err="1" smtClean="0">
                <a:latin typeface="Sathu" charset="-34"/>
                <a:ea typeface="Sathu" charset="-34"/>
                <a:cs typeface="Sathu" charset="-34"/>
              </a:rPr>
              <a:t>pread</a:t>
            </a:r>
            <a:endParaRPr lang="en-US" sz="1772" dirty="0" smtClean="0">
              <a:latin typeface="Sathu" charset="-34"/>
              <a:ea typeface="Sathu" charset="-34"/>
              <a:cs typeface="Sathu" charset="-34"/>
            </a:endParaRPr>
          </a:p>
          <a:p>
            <a:pPr marL="357188" lvl="1" indent="-339725">
              <a:spcBef>
                <a:spcPts val="500"/>
              </a:spcBef>
              <a:buFont typeface="Arial" charset="0"/>
              <a:buChar char="•"/>
            </a:pPr>
            <a:r>
              <a:rPr lang="en-US" sz="1772" dirty="0" err="1" smtClean="0">
                <a:latin typeface="Courier" charset="0"/>
                <a:ea typeface="Courier" charset="0"/>
                <a:cs typeface="Courier" charset="0"/>
              </a:rPr>
              <a:t>mmap</a:t>
            </a:r>
            <a:r>
              <a:rPr lang="en-US" sz="1772" dirty="0" err="1" smtClean="0">
                <a:latin typeface="Sathu" charset="-34"/>
                <a:ea typeface="Sathu" charset="-34"/>
                <a:cs typeface="Sathu" charset="-34"/>
              </a:rPr>
              <a:t>’s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read bandwidth is approximately </a:t>
            </a:r>
            <a:r>
              <a:rPr lang="en-US" sz="1772" dirty="0" smtClean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2.5x </a:t>
            </a:r>
            <a:r>
              <a:rPr lang="en-US" sz="1772" dirty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lower</a:t>
            </a:r>
            <a:r>
              <a:rPr lang="en-US" sz="1772" dirty="0">
                <a:solidFill>
                  <a:srgbClr val="C00000"/>
                </a:solidFill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than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that of POSIX I/O</a:t>
            </a:r>
            <a:endParaRPr lang="en-US" sz="1772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358" name="Rectangle 357"/>
          <p:cNvSpPr/>
          <p:nvPr/>
        </p:nvSpPr>
        <p:spPr>
          <a:xfrm>
            <a:off x="21213657" y="9486182"/>
            <a:ext cx="6846680" cy="2841865"/>
          </a:xfrm>
          <a:prstGeom prst="rect">
            <a:avLst/>
          </a:prstGeom>
          <a:solidFill>
            <a:srgbClr val="FFFF99"/>
          </a:solidFill>
          <a:ln w="317500">
            <a:solidFill>
              <a:srgbClr val="FFFF9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sz="3543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20914519" y="8889403"/>
            <a:ext cx="6750019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athu" charset="-34"/>
                <a:ea typeface="Sathu" charset="-34"/>
                <a:cs typeface="Sathu" charset="-34"/>
              </a:rPr>
              <a:t>Problem </a:t>
            </a:r>
            <a:r>
              <a:rPr lang="en-US" sz="2400">
                <a:latin typeface="Sathu" charset="-34"/>
                <a:ea typeface="Sathu" charset="-34"/>
                <a:cs typeface="Sathu" charset="-34"/>
              </a:rPr>
              <a:t>4: I/O Block Size Management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360" name="Chart 3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3488986"/>
              </p:ext>
            </p:extLst>
          </p:nvPr>
        </p:nvGraphicFramePr>
        <p:xfrm>
          <a:off x="21027652" y="9436439"/>
          <a:ext cx="3392067" cy="2961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368" name="TextBox 367"/>
          <p:cNvSpPr txBox="1"/>
          <p:nvPr/>
        </p:nvSpPr>
        <p:spPr>
          <a:xfrm>
            <a:off x="24422369" y="9505694"/>
            <a:ext cx="3655100" cy="30581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t">
            <a:spAutoFit/>
          </a:bodyPr>
          <a:lstStyle/>
          <a:p>
            <a:pPr marL="228600" indent="-228600">
              <a:spcBef>
                <a:spcPts val="1000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As the number of processes increases, </a:t>
            </a:r>
            <a:r>
              <a:rPr lang="en-US" sz="1772" dirty="0" err="1">
                <a:latin typeface="Sathu" charset="-34"/>
                <a:ea typeface="Sathu" charset="-34"/>
                <a:cs typeface="Sathu" charset="-34"/>
              </a:rPr>
              <a:t>subbatch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 is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smaller</a:t>
            </a:r>
          </a:p>
          <a:p>
            <a:pPr marL="228600" indent="-228600">
              <a:spcBef>
                <a:spcPts val="1000"/>
              </a:spcBef>
              <a:buFont typeface="Arial" charset="0"/>
              <a:buChar char="•"/>
            </a:pPr>
            <a:r>
              <a:rPr lang="en-US" sz="1772" dirty="0" smtClean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POSIX I/O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772" dirty="0" smtClean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benefits from larger block size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, while </a:t>
            </a:r>
            <a:r>
              <a:rPr lang="en-US" sz="1772" dirty="0" err="1" smtClean="0">
                <a:latin typeface="Courier" charset="0"/>
                <a:ea typeface="Courier" charset="0"/>
                <a:cs typeface="Courier" charset="0"/>
              </a:rPr>
              <a:t>mmap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 does not</a:t>
            </a:r>
          </a:p>
          <a:p>
            <a:pPr marL="228600" indent="-228600">
              <a:spcBef>
                <a:spcPts val="1000"/>
              </a:spcBef>
              <a:buFont typeface="Arial" charset="0"/>
              <a:buChar char="•"/>
            </a:pP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Migrating LMDB to use direct I/O and larger block size can give a significant performance improvement</a:t>
            </a:r>
          </a:p>
          <a:p>
            <a:pPr marL="228600" indent="-228600">
              <a:spcBef>
                <a:spcPts val="1000"/>
              </a:spcBef>
              <a:buFont typeface="Arial" charset="0"/>
              <a:buChar char="•"/>
            </a:pPr>
            <a:endParaRPr lang="en-US" sz="1772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14806699" y="12560639"/>
            <a:ext cx="6750019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athu" charset="-34"/>
                <a:ea typeface="Sathu" charset="-34"/>
                <a:cs typeface="Sathu" charset="-34"/>
              </a:rPr>
              <a:t>Problem </a:t>
            </a:r>
            <a:r>
              <a:rPr lang="en-US" sz="2400" dirty="0" smtClean="0">
                <a:latin typeface="Sathu" charset="-34"/>
                <a:ea typeface="Sathu" charset="-34"/>
                <a:cs typeface="Sathu" charset="-34"/>
              </a:rPr>
              <a:t>5: </a:t>
            </a:r>
            <a:r>
              <a:rPr lang="en-US" sz="2400" dirty="0">
                <a:latin typeface="Sathu" charset="-34"/>
                <a:ea typeface="Sathu" charset="-34"/>
                <a:cs typeface="Sathu" charset="-34"/>
              </a:rPr>
              <a:t>I/O </a:t>
            </a:r>
            <a:r>
              <a:rPr lang="en-US" sz="2400" dirty="0" smtClean="0">
                <a:latin typeface="Sathu" charset="-34"/>
                <a:ea typeface="Sathu" charset="-34"/>
                <a:cs typeface="Sathu" charset="-34"/>
              </a:rPr>
              <a:t>Randomization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14933432" y="13170239"/>
            <a:ext cx="13225302" cy="3347921"/>
          </a:xfrm>
          <a:prstGeom prst="rect">
            <a:avLst/>
          </a:prstGeom>
          <a:solidFill>
            <a:srgbClr val="FFFF99"/>
          </a:solidFill>
          <a:ln w="317500">
            <a:solidFill>
              <a:srgbClr val="FFFF9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sz="3543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15000555" y="13291805"/>
            <a:ext cx="6523564" cy="3186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t">
            <a:spAutoFit/>
          </a:bodyPr>
          <a:lstStyle/>
          <a:p>
            <a:pPr marL="337516" indent="-337516">
              <a:spcBef>
                <a:spcPts val="1000"/>
              </a:spcBef>
              <a:buFont typeface="Arial" charset="0"/>
              <a:buChar char="•"/>
            </a:pP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I/O requests are typically </a:t>
            </a:r>
            <a:r>
              <a:rPr lang="en-US" sz="1772" dirty="0" smtClean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rPr>
              <a:t>out of order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 in parallel I/O</a:t>
            </a:r>
          </a:p>
          <a:p>
            <a:pPr marL="722313" indent="-352425">
              <a:spcBef>
                <a:spcPts val="1000"/>
              </a:spcBef>
              <a:buFont typeface="Arial" charset="0"/>
              <a:buChar char="•"/>
            </a:pP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A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large number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of processes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need to divide a large file into smaller pieces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and each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process needs to access a part of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it</a:t>
            </a:r>
            <a:endParaRPr lang="en-US" sz="1772" dirty="0">
              <a:latin typeface="Sathu" charset="-34"/>
              <a:ea typeface="Sathu" charset="-34"/>
              <a:cs typeface="Sathu" charset="-34"/>
            </a:endParaRPr>
          </a:p>
          <a:p>
            <a:pPr marL="722313" indent="-352425">
              <a:spcBef>
                <a:spcPts val="1000"/>
              </a:spcBef>
              <a:buFont typeface="Arial" charset="0"/>
              <a:buChar char="•"/>
            </a:pP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Each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process issues an I/O request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at the same time</a:t>
            </a:r>
          </a:p>
          <a:p>
            <a:pPr marL="722313" indent="-352425">
              <a:spcBef>
                <a:spcPts val="1000"/>
              </a:spcBef>
              <a:buFont typeface="Arial" charset="0"/>
              <a:buChar char="•"/>
            </a:pP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I/O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requests do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not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arrive at the I/O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server processes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in any specific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order as each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process is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independent </a:t>
            </a:r>
          </a:p>
          <a:p>
            <a:pPr marL="722313" indent="-352425">
              <a:spcBef>
                <a:spcPts val="1000"/>
              </a:spcBef>
              <a:buFont typeface="Arial" charset="0"/>
              <a:buChar char="•"/>
            </a:pP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This causes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the server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processes to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access the file in a nondeterministic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fashion</a:t>
            </a:r>
            <a:endParaRPr lang="en-US" sz="1772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22514719" y="13210960"/>
            <a:ext cx="2135909" cy="251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Server 1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401" name="Table 4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727878"/>
              </p:ext>
            </p:extLst>
          </p:nvPr>
        </p:nvGraphicFramePr>
        <p:xfrm>
          <a:off x="23076339" y="13588769"/>
          <a:ext cx="14195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95"/>
                <a:gridCol w="354895"/>
                <a:gridCol w="354895"/>
                <a:gridCol w="354895"/>
              </a:tblGrid>
              <a:tr h="14533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2" name="TextBox 401"/>
          <p:cNvSpPr txBox="1"/>
          <p:nvPr/>
        </p:nvSpPr>
        <p:spPr>
          <a:xfrm>
            <a:off x="22672763" y="13859815"/>
            <a:ext cx="197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Request queue</a:t>
            </a:r>
            <a:endParaRPr lang="en-US" sz="14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27295004" y="15963415"/>
            <a:ext cx="706115" cy="28007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Client 8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22995095" y="16261277"/>
            <a:ext cx="405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All requests are issued at the same time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5" name="TextBox 404"/>
          <p:cNvSpPr txBox="1"/>
          <p:nvPr/>
        </p:nvSpPr>
        <p:spPr>
          <a:xfrm>
            <a:off x="21977785" y="13536537"/>
            <a:ext cx="1639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File</a:t>
            </a:r>
            <a:endParaRPr lang="en-US" sz="16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406" name="Table 4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361606"/>
              </p:ext>
            </p:extLst>
          </p:nvPr>
        </p:nvGraphicFramePr>
        <p:xfrm>
          <a:off x="23581519" y="14232859"/>
          <a:ext cx="2570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025"/>
              </a:tblGrid>
              <a:tr h="23930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393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3930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393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39308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411" name="Rectangle 410"/>
          <p:cNvSpPr/>
          <p:nvPr/>
        </p:nvSpPr>
        <p:spPr>
          <a:xfrm>
            <a:off x="26533004" y="15969539"/>
            <a:ext cx="706115" cy="28007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Client 7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2" name="Rectangle 411"/>
          <p:cNvSpPr/>
          <p:nvPr/>
        </p:nvSpPr>
        <p:spPr>
          <a:xfrm>
            <a:off x="25750689" y="15963415"/>
            <a:ext cx="706115" cy="28007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Client 6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24963846" y="15969539"/>
            <a:ext cx="706115" cy="28007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Client 5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4" name="Rectangle 413"/>
          <p:cNvSpPr/>
          <p:nvPr/>
        </p:nvSpPr>
        <p:spPr>
          <a:xfrm>
            <a:off x="24201846" y="15963415"/>
            <a:ext cx="706115" cy="28007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Client 4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23439846" y="15969539"/>
            <a:ext cx="706115" cy="28007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Client 3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22670791" y="15963415"/>
            <a:ext cx="706115" cy="28007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Client 2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21895531" y="15969539"/>
            <a:ext cx="706115" cy="28007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Client 1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8" name="Freeform 417"/>
          <p:cNvSpPr/>
          <p:nvPr/>
        </p:nvSpPr>
        <p:spPr>
          <a:xfrm>
            <a:off x="22284841" y="15155629"/>
            <a:ext cx="1296677" cy="797289"/>
          </a:xfrm>
          <a:custGeom>
            <a:avLst/>
            <a:gdLst>
              <a:gd name="connsiteX0" fmla="*/ 0 w 1772355"/>
              <a:gd name="connsiteY0" fmla="*/ 1603022 h 1603022"/>
              <a:gd name="connsiteX1" fmla="*/ 395111 w 1772355"/>
              <a:gd name="connsiteY1" fmla="*/ 417688 h 1603022"/>
              <a:gd name="connsiteX2" fmla="*/ 1772355 w 1772355"/>
              <a:gd name="connsiteY2" fmla="*/ 0 h 160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355" h="1603022">
                <a:moveTo>
                  <a:pt x="0" y="1603022"/>
                </a:moveTo>
                <a:cubicBezTo>
                  <a:pt x="49859" y="1143940"/>
                  <a:pt x="99719" y="684858"/>
                  <a:pt x="395111" y="417688"/>
                </a:cubicBezTo>
                <a:cubicBezTo>
                  <a:pt x="690503" y="150518"/>
                  <a:pt x="1540933" y="60207"/>
                  <a:pt x="1772355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9" name="Freeform 418"/>
          <p:cNvSpPr/>
          <p:nvPr/>
        </p:nvSpPr>
        <p:spPr>
          <a:xfrm>
            <a:off x="23821173" y="14673695"/>
            <a:ext cx="417933" cy="1271114"/>
          </a:xfrm>
          <a:custGeom>
            <a:avLst/>
            <a:gdLst>
              <a:gd name="connsiteX0" fmla="*/ 67734 w 621216"/>
              <a:gd name="connsiteY0" fmla="*/ 2269067 h 2269067"/>
              <a:gd name="connsiteX1" fmla="*/ 620889 w 621216"/>
              <a:gd name="connsiteY1" fmla="*/ 598311 h 2269067"/>
              <a:gd name="connsiteX2" fmla="*/ 0 w 621216"/>
              <a:gd name="connsiteY2" fmla="*/ 0 h 2269067"/>
              <a:gd name="connsiteX3" fmla="*/ 0 w 621216"/>
              <a:gd name="connsiteY3" fmla="*/ 0 h 226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216" h="2269067">
                <a:moveTo>
                  <a:pt x="67734" y="2269067"/>
                </a:moveTo>
                <a:cubicBezTo>
                  <a:pt x="349956" y="1622778"/>
                  <a:pt x="632178" y="976489"/>
                  <a:pt x="620889" y="598311"/>
                </a:cubicBezTo>
                <a:cubicBezTo>
                  <a:pt x="609600" y="22013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28" name="Rectangle 427"/>
          <p:cNvSpPr/>
          <p:nvPr/>
        </p:nvSpPr>
        <p:spPr>
          <a:xfrm>
            <a:off x="24920863" y="13210960"/>
            <a:ext cx="2126942" cy="251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Server </a:t>
            </a: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2</a:t>
            </a:r>
          </a:p>
        </p:txBody>
      </p:sp>
      <p:graphicFrame>
        <p:nvGraphicFramePr>
          <p:cNvPr id="427" name="Table 4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60627"/>
              </p:ext>
            </p:extLst>
          </p:nvPr>
        </p:nvGraphicFramePr>
        <p:xfrm>
          <a:off x="25426936" y="13582609"/>
          <a:ext cx="14195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95"/>
                <a:gridCol w="354895"/>
                <a:gridCol w="354895"/>
                <a:gridCol w="354895"/>
              </a:tblGrid>
              <a:tr h="14533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6" name="Table 4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497661"/>
              </p:ext>
            </p:extLst>
          </p:nvPr>
        </p:nvGraphicFramePr>
        <p:xfrm>
          <a:off x="25901184" y="14192209"/>
          <a:ext cx="2570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025"/>
              </a:tblGrid>
              <a:tr h="23930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393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3930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393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39308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429" name="TextBox 428"/>
          <p:cNvSpPr txBox="1"/>
          <p:nvPr/>
        </p:nvSpPr>
        <p:spPr>
          <a:xfrm>
            <a:off x="25111163" y="13853655"/>
            <a:ext cx="197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Request queue</a:t>
            </a:r>
            <a:endParaRPr lang="en-US" sz="14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24718676" y="13569797"/>
            <a:ext cx="84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File</a:t>
            </a:r>
            <a:endParaRPr lang="en-US" sz="16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25" name="Freeform 424"/>
          <p:cNvSpPr/>
          <p:nvPr/>
        </p:nvSpPr>
        <p:spPr>
          <a:xfrm>
            <a:off x="23807551" y="14344608"/>
            <a:ext cx="1501525" cy="1611723"/>
          </a:xfrm>
          <a:custGeom>
            <a:avLst/>
            <a:gdLst>
              <a:gd name="connsiteX0" fmla="*/ 4233334 w 4233334"/>
              <a:gd name="connsiteY0" fmla="*/ 1964267 h 1964267"/>
              <a:gd name="connsiteX1" fmla="*/ 3680178 w 4233334"/>
              <a:gd name="connsiteY1" fmla="*/ 1501422 h 1964267"/>
              <a:gd name="connsiteX2" fmla="*/ 1061156 w 4233334"/>
              <a:gd name="connsiteY2" fmla="*/ 474133 h 1964267"/>
              <a:gd name="connsiteX3" fmla="*/ 0 w 4233334"/>
              <a:gd name="connsiteY3" fmla="*/ 0 h 1964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3334" h="1964267">
                <a:moveTo>
                  <a:pt x="4233334" y="1964267"/>
                </a:moveTo>
                <a:cubicBezTo>
                  <a:pt x="4221104" y="1857022"/>
                  <a:pt x="4208874" y="1749778"/>
                  <a:pt x="3680178" y="1501422"/>
                </a:cubicBezTo>
                <a:cubicBezTo>
                  <a:pt x="3151482" y="1253066"/>
                  <a:pt x="1674519" y="724370"/>
                  <a:pt x="1061156" y="474133"/>
                </a:cubicBezTo>
                <a:cubicBezTo>
                  <a:pt x="447793" y="22389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23" name="Freeform 422"/>
          <p:cNvSpPr/>
          <p:nvPr/>
        </p:nvSpPr>
        <p:spPr>
          <a:xfrm>
            <a:off x="24572119" y="15126376"/>
            <a:ext cx="1313546" cy="849508"/>
          </a:xfrm>
          <a:custGeom>
            <a:avLst/>
            <a:gdLst>
              <a:gd name="connsiteX0" fmla="*/ 0 w 2223911"/>
              <a:gd name="connsiteY0" fmla="*/ 1647473 h 1647473"/>
              <a:gd name="connsiteX1" fmla="*/ 383822 w 2223911"/>
              <a:gd name="connsiteY1" fmla="*/ 168628 h 1647473"/>
              <a:gd name="connsiteX2" fmla="*/ 2223911 w 2223911"/>
              <a:gd name="connsiteY2" fmla="*/ 33162 h 16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3911" h="1647473">
                <a:moveTo>
                  <a:pt x="0" y="1647473"/>
                </a:moveTo>
                <a:cubicBezTo>
                  <a:pt x="6585" y="1042576"/>
                  <a:pt x="13170" y="437680"/>
                  <a:pt x="383822" y="168628"/>
                </a:cubicBezTo>
                <a:cubicBezTo>
                  <a:pt x="754474" y="-100424"/>
                  <a:pt x="2223911" y="33162"/>
                  <a:pt x="2223911" y="33162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22" name="Freeform 421"/>
          <p:cNvSpPr/>
          <p:nvPr/>
        </p:nvSpPr>
        <p:spPr>
          <a:xfrm>
            <a:off x="22971919" y="14328255"/>
            <a:ext cx="2929265" cy="1616554"/>
          </a:xfrm>
          <a:custGeom>
            <a:avLst/>
            <a:gdLst>
              <a:gd name="connsiteX0" fmla="*/ 0 w 4391378"/>
              <a:gd name="connsiteY0" fmla="*/ 2585156 h 2585156"/>
              <a:gd name="connsiteX1" fmla="*/ 2675467 w 4391378"/>
              <a:gd name="connsiteY1" fmla="*/ 1817512 h 2585156"/>
              <a:gd name="connsiteX2" fmla="*/ 3127023 w 4391378"/>
              <a:gd name="connsiteY2" fmla="*/ 462845 h 2585156"/>
              <a:gd name="connsiteX3" fmla="*/ 4391378 w 4391378"/>
              <a:gd name="connsiteY3" fmla="*/ 0 h 258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1378" h="2585156">
                <a:moveTo>
                  <a:pt x="0" y="2585156"/>
                </a:moveTo>
                <a:cubicBezTo>
                  <a:pt x="1077148" y="2378193"/>
                  <a:pt x="2154297" y="2171230"/>
                  <a:pt x="2675467" y="1817512"/>
                </a:cubicBezTo>
                <a:cubicBezTo>
                  <a:pt x="3196638" y="1463793"/>
                  <a:pt x="2841038" y="765764"/>
                  <a:pt x="3127023" y="462845"/>
                </a:cubicBezTo>
                <a:cubicBezTo>
                  <a:pt x="3413008" y="159926"/>
                  <a:pt x="4391378" y="0"/>
                  <a:pt x="439137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20" name="Freeform 419"/>
          <p:cNvSpPr/>
          <p:nvPr/>
        </p:nvSpPr>
        <p:spPr>
          <a:xfrm>
            <a:off x="25622597" y="14536923"/>
            <a:ext cx="275512" cy="1407886"/>
          </a:xfrm>
          <a:custGeom>
            <a:avLst/>
            <a:gdLst>
              <a:gd name="connsiteX0" fmla="*/ 298446 w 512935"/>
              <a:gd name="connsiteY0" fmla="*/ 2270247 h 2270247"/>
              <a:gd name="connsiteX1" fmla="*/ 4935 w 512935"/>
              <a:gd name="connsiteY1" fmla="*/ 339847 h 2270247"/>
              <a:gd name="connsiteX2" fmla="*/ 512935 w 512935"/>
              <a:gd name="connsiteY2" fmla="*/ 1180 h 2270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935" h="2270247">
                <a:moveTo>
                  <a:pt x="298446" y="2270247"/>
                </a:moveTo>
                <a:cubicBezTo>
                  <a:pt x="133816" y="1494136"/>
                  <a:pt x="-30813" y="718025"/>
                  <a:pt x="4935" y="339847"/>
                </a:cubicBezTo>
                <a:cubicBezTo>
                  <a:pt x="40683" y="-38331"/>
                  <a:pt x="512935" y="1180"/>
                  <a:pt x="512935" y="118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21" name="Freeform 420"/>
          <p:cNvSpPr/>
          <p:nvPr/>
        </p:nvSpPr>
        <p:spPr>
          <a:xfrm>
            <a:off x="26158209" y="14878449"/>
            <a:ext cx="1571319" cy="1091090"/>
          </a:xfrm>
          <a:custGeom>
            <a:avLst/>
            <a:gdLst>
              <a:gd name="connsiteX0" fmla="*/ 1614311 w 1711390"/>
              <a:gd name="connsiteY0" fmla="*/ 1964267 h 1964267"/>
              <a:gd name="connsiteX1" fmla="*/ 1535289 w 1711390"/>
              <a:gd name="connsiteY1" fmla="*/ 541867 h 1964267"/>
              <a:gd name="connsiteX2" fmla="*/ 0 w 1711390"/>
              <a:gd name="connsiteY2" fmla="*/ 0 h 1964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1390" h="1964267">
                <a:moveTo>
                  <a:pt x="1614311" y="1964267"/>
                </a:moveTo>
                <a:cubicBezTo>
                  <a:pt x="1709326" y="1416756"/>
                  <a:pt x="1804341" y="869245"/>
                  <a:pt x="1535289" y="541867"/>
                </a:cubicBezTo>
                <a:cubicBezTo>
                  <a:pt x="1266237" y="214489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3850600" y="14950529"/>
            <a:ext cx="3006436" cy="1011778"/>
          </a:xfrm>
          <a:custGeom>
            <a:avLst/>
            <a:gdLst>
              <a:gd name="connsiteX0" fmla="*/ 3006436 w 3006436"/>
              <a:gd name="connsiteY0" fmla="*/ 1004454 h 1004454"/>
              <a:gd name="connsiteX1" fmla="*/ 1011382 w 3006436"/>
              <a:gd name="connsiteY1" fmla="*/ 741218 h 1004454"/>
              <a:gd name="connsiteX2" fmla="*/ 526473 w 3006436"/>
              <a:gd name="connsiteY2" fmla="*/ 159327 h 1004454"/>
              <a:gd name="connsiteX3" fmla="*/ 0 w 3006436"/>
              <a:gd name="connsiteY3" fmla="*/ 0 h 100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36" h="1004454">
                <a:moveTo>
                  <a:pt x="3006436" y="1004454"/>
                </a:moveTo>
                <a:cubicBezTo>
                  <a:pt x="2215572" y="943263"/>
                  <a:pt x="1424709" y="882072"/>
                  <a:pt x="1011382" y="741218"/>
                </a:cubicBezTo>
                <a:cubicBezTo>
                  <a:pt x="598055" y="600364"/>
                  <a:pt x="695037" y="282863"/>
                  <a:pt x="526473" y="159327"/>
                </a:cubicBezTo>
                <a:cubicBezTo>
                  <a:pt x="357909" y="35791"/>
                  <a:pt x="0" y="0"/>
                  <a:pt x="0" y="0"/>
                </a:cubicBezTo>
              </a:path>
            </a:pathLst>
          </a:custGeom>
          <a:noFill/>
          <a:ln w="222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14927505" y="17998625"/>
            <a:ext cx="13167753" cy="3203984"/>
          </a:xfrm>
          <a:prstGeom prst="rect">
            <a:avLst/>
          </a:prstGeom>
          <a:solidFill>
            <a:srgbClr val="FFFF99"/>
          </a:solidFill>
          <a:ln w="317500">
            <a:solidFill>
              <a:srgbClr val="FFFF9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181"/>
              </a:spcAft>
            </a:pPr>
            <a:endParaRPr lang="en-US" sz="315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31" name="Table 4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18254"/>
              </p:ext>
            </p:extLst>
          </p:nvPr>
        </p:nvGraphicFramePr>
        <p:xfrm>
          <a:off x="15150384" y="18158024"/>
          <a:ext cx="12622135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0011"/>
                <a:gridCol w="2901902"/>
                <a:gridCol w="2370405"/>
                <a:gridCol w="1220272"/>
                <a:gridCol w="1831298"/>
                <a:gridCol w="1453671"/>
                <a:gridCol w="1874576"/>
              </a:tblGrid>
              <a:tr h="4313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Sathu" charset="-34"/>
                          <a:ea typeface="Sathu" charset="-34"/>
                          <a:cs typeface="Sathu" charset="-34"/>
                        </a:rPr>
                        <a:t>Library</a:t>
                      </a:r>
                      <a:endParaRPr lang="en-US" sz="1600" dirty="0">
                        <a:solidFill>
                          <a:schemeClr val="bg1"/>
                        </a:solidFill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Sathu" charset="-34"/>
                          <a:ea typeface="Sathu" charset="-34"/>
                          <a:cs typeface="Sathu" charset="-34"/>
                        </a:rPr>
                        <a:t>Optimization</a:t>
                      </a:r>
                      <a:endParaRPr lang="en-US" sz="1600" dirty="0">
                        <a:solidFill>
                          <a:schemeClr val="bg1"/>
                        </a:solidFill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Sathu" charset="-34"/>
                          <a:ea typeface="Sathu" charset="-34"/>
                          <a:cs typeface="Sathu" charset="-34"/>
                        </a:rPr>
                        <a:t>Reducing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Sathu" charset="-34"/>
                          <a:ea typeface="Sathu" charset="-34"/>
                          <a:cs typeface="Sathu" charset="-34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  <a:latin typeface="Sathu" charset="-34"/>
                          <a:ea typeface="Sathu" charset="-34"/>
                          <a:cs typeface="Sathu" charset="-34"/>
                        </a:rPr>
                        <a:t>Interprocess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Sathu" charset="-34"/>
                          <a:ea typeface="Sathu" charset="-34"/>
                          <a:cs typeface="Sathu" charset="-34"/>
                        </a:rPr>
                        <a:t> Contention</a:t>
                      </a:r>
                      <a:endParaRPr lang="en-US" sz="1600" dirty="0">
                        <a:solidFill>
                          <a:schemeClr val="bg1"/>
                        </a:solidFill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Sathu" charset="-34"/>
                          <a:ea typeface="Sathu" charset="-34"/>
                          <a:cs typeface="Sathu" charset="-34"/>
                        </a:rPr>
                        <a:t>Explicit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Sathu" charset="-34"/>
                          <a:ea typeface="Sathu" charset="-34"/>
                          <a:cs typeface="Sathu" charset="-34"/>
                        </a:rPr>
                        <a:t> I/O</a:t>
                      </a:r>
                      <a:endParaRPr lang="en-US" sz="1600" dirty="0">
                        <a:solidFill>
                          <a:schemeClr val="bg1"/>
                        </a:solidFill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Sathu" charset="-34"/>
                          <a:ea typeface="Sathu" charset="-34"/>
                          <a:cs typeface="Sathu" charset="-34"/>
                        </a:rPr>
                        <a:t>Eliminating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Sathu" charset="-34"/>
                          <a:ea typeface="Sathu" charset="-34"/>
                          <a:cs typeface="Sathu" charset="-34"/>
                        </a:rPr>
                        <a:t> Sequential Seek</a:t>
                      </a:r>
                      <a:endParaRPr lang="en-US" sz="1600" dirty="0">
                        <a:solidFill>
                          <a:schemeClr val="bg1"/>
                        </a:solidFill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Sathu" charset="-34"/>
                          <a:ea typeface="Sathu" charset="-34"/>
                          <a:cs typeface="Sathu" charset="-34"/>
                        </a:rPr>
                        <a:t>Managing I/O Size</a:t>
                      </a:r>
                      <a:endParaRPr lang="en-US" sz="1600" dirty="0">
                        <a:solidFill>
                          <a:schemeClr val="bg1"/>
                        </a:solidFill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Sathu" charset="-34"/>
                          <a:ea typeface="Sathu" charset="-34"/>
                          <a:cs typeface="Sathu" charset="-34"/>
                        </a:rPr>
                        <a:t>Reducing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Sathu" charset="-34"/>
                          <a:ea typeface="Sathu" charset="-34"/>
                          <a:cs typeface="Sathu" charset="-34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Sathu" charset="-34"/>
                          <a:ea typeface="Sathu" charset="-34"/>
                          <a:cs typeface="Sathu" charset="-34"/>
                        </a:rPr>
                        <a:t>I/O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Sathu" charset="-34"/>
                          <a:ea typeface="Sathu" charset="-34"/>
                          <a:cs typeface="Sathu" charset="-34"/>
                        </a:rPr>
                        <a:t> Randomization</a:t>
                      </a:r>
                      <a:endParaRPr lang="en-US" sz="1600" dirty="0">
                        <a:solidFill>
                          <a:schemeClr val="bg1"/>
                        </a:solidFill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1757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athu" charset="-34"/>
                          <a:ea typeface="Sathu" charset="-34"/>
                          <a:cs typeface="Sathu" charset="-34"/>
                        </a:rPr>
                        <a:t>LMDB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Sathu" charset="-34"/>
                          <a:ea typeface="Sathu" charset="-34"/>
                          <a:cs typeface="Sathu" charset="-34"/>
                        </a:rPr>
                        <a:t>-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75739">
                <a:tc rowSpan="6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athu" charset="-34"/>
                          <a:ea typeface="Sathu" charset="-34"/>
                          <a:cs typeface="Sathu" charset="-34"/>
                        </a:rPr>
                        <a:t>LMDBIO</a:t>
                      </a:r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Sathu" charset="-34"/>
                          <a:ea typeface="Sathu" charset="-34"/>
                          <a:cs typeface="Sathu" charset="-34"/>
                        </a:rPr>
                        <a:t>LMM</a:t>
                      </a:r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athu" charset="-34"/>
                          <a:ea typeface="Sathu" charset="-34"/>
                          <a:cs typeface="Sathu" charset="-34"/>
                        </a:rPr>
                        <a:t>✔</a:t>
                      </a:r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75739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Sathu" charset="-34"/>
                          <a:ea typeface="Sathu" charset="-34"/>
                          <a:cs typeface="Sathu" charset="-34"/>
                        </a:rPr>
                        <a:t>LMM-DM</a:t>
                      </a:r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athu" charset="-34"/>
                          <a:ea typeface="Sathu" charset="-34"/>
                          <a:cs typeface="Sathu" charset="-34"/>
                        </a:rPr>
                        <a:t>✔</a:t>
                      </a:r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athu" charset="-34"/>
                          <a:ea typeface="Sathu" charset="-34"/>
                          <a:cs typeface="Sathu" charset="-34"/>
                        </a:rPr>
                        <a:t>(partial)</a:t>
                      </a:r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75739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Sathu" charset="-34"/>
                          <a:ea typeface="Sathu" charset="-34"/>
                          <a:cs typeface="Sathu" charset="-34"/>
                        </a:rPr>
                        <a:t>LMM-DIO</a:t>
                      </a:r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athu" charset="-34"/>
                          <a:ea typeface="Sathu" charset="-34"/>
                          <a:cs typeface="Sathu" charset="-34"/>
                        </a:rPr>
                        <a:t>✔</a:t>
                      </a:r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athu" charset="-34"/>
                          <a:ea typeface="Sathu" charset="-34"/>
                          <a:cs typeface="Sathu" charset="-34"/>
                        </a:rPr>
                        <a:t>✔</a:t>
                      </a:r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75739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Sathu" charset="-34"/>
                          <a:ea typeface="Sathu" charset="-34"/>
                          <a:cs typeface="Sathu" charset="-34"/>
                        </a:rPr>
                        <a:t>LMM-DIO-PROV</a:t>
                      </a:r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athu" charset="-34"/>
                          <a:ea typeface="Sathu" charset="-34"/>
                          <a:cs typeface="Sathu" charset="-34"/>
                        </a:rPr>
                        <a:t>✔</a:t>
                      </a:r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athu" charset="-34"/>
                          <a:ea typeface="Sathu" charset="-34"/>
                          <a:cs typeface="Sathu" charset="-34"/>
                        </a:rPr>
                        <a:t>✔</a:t>
                      </a:r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Sathu" charset="-34"/>
                          <a:ea typeface="Sathu" charset="-34"/>
                          <a:cs typeface="Sathu" charset="-34"/>
                        </a:rPr>
                        <a:t>✔</a:t>
                      </a:r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75739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Sathu" charset="-34"/>
                          <a:ea typeface="Sathu" charset="-34"/>
                          <a:cs typeface="Sathu" charset="-34"/>
                        </a:rPr>
                        <a:t>LMM-DIO-PROV-COAL</a:t>
                      </a:r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athu" charset="-34"/>
                          <a:ea typeface="Sathu" charset="-34"/>
                          <a:cs typeface="Sathu" charset="-34"/>
                        </a:rPr>
                        <a:t>✔</a:t>
                      </a:r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athu" charset="-34"/>
                          <a:ea typeface="Sathu" charset="-34"/>
                          <a:cs typeface="Sathu" charset="-34"/>
                        </a:rPr>
                        <a:t>✔</a:t>
                      </a:r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athu" charset="-34"/>
                          <a:ea typeface="Sathu" charset="-34"/>
                          <a:cs typeface="Sathu" charset="-34"/>
                        </a:rPr>
                        <a:t>✔</a:t>
                      </a:r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athu" charset="-34"/>
                          <a:ea typeface="Sathu" charset="-34"/>
                          <a:cs typeface="Sathu" charset="-34"/>
                        </a:rPr>
                        <a:t>✔</a:t>
                      </a:r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75739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Sathu" charset="-34"/>
                          <a:ea typeface="Sathu" charset="-34"/>
                          <a:cs typeface="Sathu" charset="-34"/>
                        </a:rPr>
                        <a:t>LMM-DIO-PROV-COAL-STAG</a:t>
                      </a:r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athu" charset="-34"/>
                          <a:ea typeface="Sathu" charset="-34"/>
                          <a:cs typeface="Sathu" charset="-34"/>
                        </a:rPr>
                        <a:t>✔</a:t>
                      </a:r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athu" charset="-34"/>
                          <a:ea typeface="Sathu" charset="-34"/>
                          <a:cs typeface="Sathu" charset="-34"/>
                        </a:rPr>
                        <a:t>✔</a:t>
                      </a:r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athu" charset="-34"/>
                          <a:ea typeface="Sathu" charset="-34"/>
                          <a:cs typeface="Sathu" charset="-34"/>
                        </a:rPr>
                        <a:t>✔</a:t>
                      </a:r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athu" charset="-34"/>
                          <a:ea typeface="Sathu" charset="-34"/>
                          <a:cs typeface="Sathu" charset="-34"/>
                        </a:rPr>
                        <a:t>✔</a:t>
                      </a:r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athu" charset="-34"/>
                          <a:ea typeface="Sathu" charset="-34"/>
                          <a:cs typeface="Sathu" charset="-34"/>
                        </a:rPr>
                        <a:t>✔</a:t>
                      </a:r>
                      <a:endParaRPr lang="en-US" sz="1600" dirty="0">
                        <a:latin typeface="Sathu" charset="-34"/>
                        <a:ea typeface="Sathu" charset="-34"/>
                        <a:cs typeface="Sathu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3" name="TextBox 432"/>
          <p:cNvSpPr txBox="1"/>
          <p:nvPr/>
        </p:nvSpPr>
        <p:spPr>
          <a:xfrm>
            <a:off x="14818518" y="17389025"/>
            <a:ext cx="6209133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athu" charset="-34"/>
                <a:ea typeface="Sathu" charset="-34"/>
                <a:cs typeface="Sathu" charset="-34"/>
              </a:rPr>
              <a:t>Summary of LMDBIO Optimizations</a:t>
            </a:r>
            <a:endParaRPr lang="en-US" sz="2400" dirty="0">
              <a:latin typeface="Sathu" charset="-34"/>
              <a:ea typeface="Sathu" charset="-34"/>
              <a:cs typeface="Sathu" charset="-34"/>
            </a:endParaRPr>
          </a:p>
        </p:txBody>
      </p:sp>
      <p:graphicFrame>
        <p:nvGraphicFramePr>
          <p:cNvPr id="166" name="Table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566405"/>
              </p:ext>
            </p:extLst>
          </p:nvPr>
        </p:nvGraphicFramePr>
        <p:xfrm>
          <a:off x="23538717" y="24278238"/>
          <a:ext cx="3491834" cy="333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402"/>
                <a:gridCol w="205402"/>
                <a:gridCol w="205402"/>
                <a:gridCol w="205402"/>
                <a:gridCol w="205402"/>
                <a:gridCol w="205402"/>
                <a:gridCol w="205402"/>
                <a:gridCol w="205402"/>
                <a:gridCol w="205402"/>
                <a:gridCol w="205402"/>
                <a:gridCol w="205402"/>
                <a:gridCol w="205402"/>
                <a:gridCol w="205402"/>
                <a:gridCol w="205402"/>
                <a:gridCol w="205402"/>
                <a:gridCol w="205402"/>
                <a:gridCol w="205402"/>
              </a:tblGrid>
              <a:tr h="33000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1" marR="90001" marT="45001" marB="45001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5" name="TextBox 434"/>
          <p:cNvSpPr txBox="1"/>
          <p:nvPr/>
        </p:nvSpPr>
        <p:spPr>
          <a:xfrm>
            <a:off x="14791821" y="25415379"/>
            <a:ext cx="3214343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Sathu" charset="-34"/>
                <a:ea typeface="Sathu" charset="-34"/>
                <a:cs typeface="Sathu" charset="-34"/>
              </a:rPr>
              <a:t>LMDBIO-LMM-DM</a:t>
            </a:r>
            <a:endParaRPr lang="en-US" sz="2400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436" name="Rectangle 435"/>
          <p:cNvSpPr/>
          <p:nvPr/>
        </p:nvSpPr>
        <p:spPr>
          <a:xfrm>
            <a:off x="14909716" y="26020037"/>
            <a:ext cx="13167753" cy="5508302"/>
          </a:xfrm>
          <a:prstGeom prst="rect">
            <a:avLst/>
          </a:prstGeom>
          <a:solidFill>
            <a:srgbClr val="FFFF99"/>
          </a:solidFill>
          <a:ln w="317500">
            <a:solidFill>
              <a:srgbClr val="FFFF9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181"/>
              </a:spcAft>
            </a:pPr>
            <a:endParaRPr lang="en-US" sz="31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7" name="TextBox 436"/>
          <p:cNvSpPr txBox="1"/>
          <p:nvPr/>
        </p:nvSpPr>
        <p:spPr>
          <a:xfrm>
            <a:off x="14932996" y="25931627"/>
            <a:ext cx="11679669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72" b="1" dirty="0">
                <a:solidFill>
                  <a:srgbClr val="00B050"/>
                </a:solidFill>
                <a:latin typeface="Sathu" charset="-34"/>
                <a:ea typeface="Sathu" charset="-34"/>
                <a:cs typeface="Sathu" charset="-34"/>
              </a:rPr>
              <a:t>Optimization: </a:t>
            </a:r>
            <a:r>
              <a:rPr lang="en-US" sz="1772" b="1" dirty="0">
                <a:latin typeface="Sathu" charset="-34"/>
                <a:ea typeface="Sathu" charset="-34"/>
                <a:cs typeface="Sathu" charset="-34"/>
              </a:rPr>
              <a:t>coordinate between reader processes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 to improve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parallelism</a:t>
            </a:r>
            <a:endParaRPr lang="en-US" sz="1772" dirty="0">
              <a:latin typeface="Sathu" charset="-34"/>
              <a:ea typeface="Sathu" charset="-34"/>
              <a:cs typeface="Sathu" charset="-34"/>
            </a:endParaRPr>
          </a:p>
        </p:txBody>
      </p:sp>
      <p:grpSp>
        <p:nvGrpSpPr>
          <p:cNvPr id="438" name="Group 437"/>
          <p:cNvGrpSpPr/>
          <p:nvPr/>
        </p:nvGrpSpPr>
        <p:grpSpPr>
          <a:xfrm>
            <a:off x="14962488" y="26258044"/>
            <a:ext cx="6225736" cy="4871874"/>
            <a:chOff x="15326861" y="16450456"/>
            <a:chExt cx="6325255" cy="4949751"/>
          </a:xfrm>
        </p:grpSpPr>
        <p:sp>
          <p:nvSpPr>
            <p:cNvPr id="440" name="TextBox 439"/>
            <p:cNvSpPr txBox="1"/>
            <p:nvPr/>
          </p:nvSpPr>
          <p:spPr>
            <a:xfrm>
              <a:off x="15326861" y="18597687"/>
              <a:ext cx="4540025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772" i="1" dirty="0">
                  <a:latin typeface="Sathu" charset="-34"/>
                  <a:ea typeface="Sathu" charset="-34"/>
                  <a:cs typeface="Sathu" charset="-34"/>
                </a:rPr>
                <a:t>Portable Cursor Representation</a:t>
              </a: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15422356" y="18987149"/>
              <a:ext cx="6229760" cy="24130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4999" tIns="44999" rIns="44999" bIns="44999" numCol="1" spcCol="38100" rtlCol="0" anchor="t">
              <a:spAutoFit/>
            </a:bodyPr>
            <a:lstStyle/>
            <a:p>
              <a:pPr marL="268763" indent="-254700">
                <a:spcBef>
                  <a:spcPts val="197"/>
                </a:spcBef>
                <a:buFont typeface="Arial" charset="0"/>
                <a:buChar char="•"/>
              </a:pPr>
              <a:r>
                <a:rPr lang="en-US" sz="1772" dirty="0">
                  <a:latin typeface="Sathu" charset="-34"/>
                  <a:ea typeface="Sathu" charset="-34"/>
                  <a:cs typeface="Sathu" charset="-34"/>
                </a:rPr>
                <a:t>LMDB calls the position indicator for a record within B+ tree a </a:t>
              </a:r>
              <a:r>
                <a:rPr lang="en-US" sz="1772" b="1" dirty="0">
                  <a:solidFill>
                    <a:schemeClr val="accent2"/>
                  </a:solidFill>
                  <a:latin typeface="Sathu" charset="-34"/>
                  <a:ea typeface="Sathu" charset="-34"/>
                  <a:cs typeface="Sathu" charset="-34"/>
                </a:rPr>
                <a:t>“cursor”</a:t>
              </a:r>
            </a:p>
            <a:p>
              <a:pPr marL="581278" lvl="1" indent="-312515">
                <a:spcBef>
                  <a:spcPts val="197"/>
                </a:spcBef>
                <a:buFont typeface="Arial" charset="0"/>
                <a:buChar char="•"/>
              </a:pPr>
              <a:r>
                <a:rPr lang="en-US" sz="1772" dirty="0">
                  <a:latin typeface="Sathu" charset="-34"/>
                  <a:ea typeface="Sathu" charset="-34"/>
                  <a:cs typeface="Sathu" charset="-34"/>
                </a:rPr>
                <a:t>Not a simple offset from the start of file</a:t>
              </a:r>
            </a:p>
            <a:p>
              <a:pPr marL="581278" lvl="1" indent="-312515">
                <a:spcBef>
                  <a:spcPts val="197"/>
                </a:spcBef>
                <a:buFont typeface="Arial" charset="0"/>
                <a:buChar char="•"/>
              </a:pPr>
              <a:r>
                <a:rPr lang="en-US" sz="1772" dirty="0">
                  <a:latin typeface="Sathu" charset="-34"/>
                  <a:ea typeface="Sathu" charset="-34"/>
                  <a:cs typeface="Sathu" charset="-34"/>
                </a:rPr>
                <a:t>It contains the </a:t>
              </a:r>
              <a:r>
                <a:rPr lang="en-US" sz="1772" b="1" dirty="0">
                  <a:solidFill>
                    <a:schemeClr val="accent2"/>
                  </a:solidFill>
                  <a:latin typeface="Sathu" charset="-34"/>
                  <a:ea typeface="Sathu" charset="-34"/>
                  <a:cs typeface="Sathu" charset="-34"/>
                </a:rPr>
                <a:t>complete path </a:t>
              </a:r>
              <a:r>
                <a:rPr lang="en-US" sz="1772" dirty="0">
                  <a:latin typeface="Sathu" charset="-34"/>
                  <a:ea typeface="Sathu" charset="-34"/>
                  <a:cs typeface="Sathu" charset="-34"/>
                </a:rPr>
                <a:t>of the record’s parent branch nodes (multiple pointers), a pointer to the page header, and access flags</a:t>
              </a:r>
            </a:p>
            <a:p>
              <a:pPr marL="268763" indent="-257826">
                <a:spcBef>
                  <a:spcPts val="197"/>
                </a:spcBef>
                <a:buFont typeface="Arial" charset="0"/>
                <a:buChar char="•"/>
              </a:pPr>
              <a:r>
                <a:rPr lang="en-US" sz="1772" dirty="0">
                  <a:latin typeface="Sathu" charset="-34"/>
                  <a:ea typeface="Sathu" charset="-34"/>
                  <a:cs typeface="Sathu" charset="-34"/>
                </a:rPr>
                <a:t>It is not trivial to port pointers across processes as </a:t>
              </a:r>
              <a:r>
                <a:rPr lang="en-US" sz="1772" b="1" dirty="0">
                  <a:solidFill>
                    <a:schemeClr val="accent2"/>
                  </a:solidFill>
                  <a:latin typeface="Sathu" charset="-34"/>
                  <a:ea typeface="Sathu" charset="-34"/>
                  <a:cs typeface="Sathu" charset="-34"/>
                </a:rPr>
                <a:t>virtual address spaces are </a:t>
              </a:r>
              <a:r>
                <a:rPr lang="en-US" sz="1772" b="1" dirty="0" smtClean="0">
                  <a:solidFill>
                    <a:schemeClr val="accent2"/>
                  </a:solidFill>
                  <a:latin typeface="Sathu" charset="-34"/>
                  <a:ea typeface="Sathu" charset="-34"/>
                  <a:cs typeface="Sathu" charset="-34"/>
                </a:rPr>
                <a:t>different</a:t>
              </a:r>
              <a:endParaRPr lang="en-US" sz="1772" b="1" dirty="0">
                <a:solidFill>
                  <a:schemeClr val="accent2"/>
                </a:solidFill>
                <a:latin typeface="Sathu" charset="-34"/>
                <a:ea typeface="Sathu" charset="-34"/>
                <a:cs typeface="Sathu" charset="-34"/>
              </a:endParaRPr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15351272" y="16453928"/>
              <a:ext cx="6149591" cy="21339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4999" tIns="44999" rIns="44999" bIns="44999" numCol="1" spcCol="38100" rtlCol="0" anchor="t">
              <a:spAutoFit/>
            </a:bodyPr>
            <a:lstStyle/>
            <a:p>
              <a:pPr>
                <a:spcBef>
                  <a:spcPts val="197"/>
                </a:spcBef>
              </a:pPr>
              <a:endParaRPr lang="en-US" sz="1772" b="1" i="1" dirty="0">
                <a:latin typeface="Sathu" charset="-34"/>
                <a:ea typeface="Sathu" charset="-34"/>
                <a:cs typeface="Sathu" charset="-34"/>
              </a:endParaRPr>
            </a:p>
            <a:p>
              <a:pPr marL="357830" indent="-346892">
                <a:spcBef>
                  <a:spcPts val="197"/>
                </a:spcBef>
                <a:buFont typeface="Arial" charset="0"/>
                <a:buChar char="•"/>
              </a:pPr>
              <a:r>
                <a:rPr lang="en-US" sz="1772" dirty="0">
                  <a:latin typeface="Sathu" charset="-34"/>
                  <a:ea typeface="Sathu" charset="-34"/>
                  <a:cs typeface="Sathu" charset="-34"/>
                </a:rPr>
                <a:t>Serialize data reading and coordinate between processes</a:t>
              </a:r>
            </a:p>
            <a:p>
              <a:pPr marL="357830" indent="-346892">
                <a:spcBef>
                  <a:spcPts val="197"/>
                </a:spcBef>
                <a:buFont typeface="Arial" charset="0"/>
                <a:buChar char="•"/>
              </a:pPr>
              <a:r>
                <a:rPr lang="en-US" sz="1772" dirty="0">
                  <a:latin typeface="Sathu" charset="-34"/>
                  <a:ea typeface="Sathu" charset="-34"/>
                  <a:cs typeface="Sathu" charset="-34"/>
                </a:rPr>
                <a:t>Each process reads its data and sends the higher rank process the location to start fetching its data from</a:t>
              </a:r>
            </a:p>
            <a:p>
              <a:pPr marL="337516" indent="-337516" defTabSz="900044" hangingPunct="0">
                <a:spcBef>
                  <a:spcPts val="197"/>
                </a:spcBef>
                <a:buFont typeface="Arial" charset="0"/>
                <a:buChar char="•"/>
              </a:pPr>
              <a:r>
                <a:rPr lang="en-US" sz="1772" dirty="0">
                  <a:latin typeface="Sathu" charset="-34"/>
                  <a:ea typeface="Sathu" charset="-34"/>
                  <a:cs typeface="Sathu" charset="-34"/>
                </a:rPr>
                <a:t>This allows </a:t>
              </a:r>
              <a:r>
                <a:rPr lang="en-US" sz="1772" b="1" dirty="0">
                  <a:solidFill>
                    <a:schemeClr val="accent2"/>
                  </a:solidFill>
                  <a:latin typeface="Sathu" charset="-34"/>
                  <a:ea typeface="Sathu" charset="-34"/>
                  <a:cs typeface="Sathu" charset="-34"/>
                </a:rPr>
                <a:t>NO extra</a:t>
              </a:r>
              <a:r>
                <a:rPr lang="en-US" sz="1772" dirty="0">
                  <a:latin typeface="Sathu" charset="-34"/>
                  <a:ea typeface="Sathu" charset="-34"/>
                  <a:cs typeface="Sathu" charset="-34"/>
                </a:rPr>
                <a:t> data reading: number of bytes read is </a:t>
              </a:r>
              <a:r>
                <a:rPr lang="en-US" sz="1772" b="1" dirty="0">
                  <a:solidFill>
                    <a:schemeClr val="accent2"/>
                  </a:solidFill>
                  <a:latin typeface="Sathu" charset="-34"/>
                  <a:ea typeface="Sathu" charset="-34"/>
                  <a:cs typeface="Sathu" charset="-34"/>
                </a:rPr>
                <a:t>EXACT</a:t>
              </a:r>
              <a:r>
                <a:rPr lang="mr-IN" sz="1772" dirty="0">
                  <a:latin typeface="Sathu" charset="-34"/>
                  <a:ea typeface="Sathu" charset="-34"/>
                  <a:cs typeface="Sathu" charset="-34"/>
                </a:rPr>
                <a:t>…</a:t>
              </a:r>
              <a:r>
                <a:rPr lang="en-US" sz="1772" dirty="0">
                  <a:latin typeface="Sathu" charset="-34"/>
                  <a:ea typeface="Sathu" charset="-34"/>
                  <a:cs typeface="Sathu" charset="-34"/>
                </a:rPr>
                <a:t> but I/O is done sequentially</a:t>
              </a:r>
            </a:p>
          </p:txBody>
        </p:sp>
        <p:sp>
          <p:nvSpPr>
            <p:cNvPr id="443" name="TextBox 442"/>
            <p:cNvSpPr txBox="1"/>
            <p:nvPr/>
          </p:nvSpPr>
          <p:spPr>
            <a:xfrm>
              <a:off x="15326861" y="16450456"/>
              <a:ext cx="4540025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772" i="1" dirty="0">
                  <a:latin typeface="Sathu" charset="-34"/>
                  <a:ea typeface="Sathu" charset="-34"/>
                  <a:cs typeface="Sathu" charset="-34"/>
                </a:rPr>
                <a:t>Part I: Serializing I/O</a:t>
              </a:r>
            </a:p>
          </p:txBody>
        </p:sp>
      </p:grpSp>
      <p:graphicFrame>
        <p:nvGraphicFramePr>
          <p:cNvPr id="444" name="Table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14022"/>
              </p:ext>
            </p:extLst>
          </p:nvPr>
        </p:nvGraphicFramePr>
        <p:xfrm>
          <a:off x="21705925" y="26815935"/>
          <a:ext cx="6000088" cy="468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022"/>
                <a:gridCol w="1500022"/>
                <a:gridCol w="1500022"/>
                <a:gridCol w="1500022"/>
              </a:tblGrid>
              <a:tr h="4688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</a:t>
                      </a:r>
                      <a:r>
                        <a:rPr lang="en-US" sz="16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0001" marR="90001" marT="45001" marB="4500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D1</a:t>
                      </a:r>
                      <a:endParaRPr 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0001" marR="90001" marT="45001" marB="4500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D2</a:t>
                      </a:r>
                      <a:endParaRPr 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0001" marR="90001" marT="45001" marB="4500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D3</a:t>
                      </a:r>
                      <a:endParaRPr lang="en-US" sz="16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0001" marR="90001" marT="45001" marB="4500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45" name="Straight Arrow Connector 444"/>
          <p:cNvCxnSpPr/>
          <p:nvPr/>
        </p:nvCxnSpPr>
        <p:spPr>
          <a:xfrm>
            <a:off x="21705925" y="27517956"/>
            <a:ext cx="1500022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6" name="Straight Arrow Connector 445"/>
          <p:cNvCxnSpPr/>
          <p:nvPr/>
        </p:nvCxnSpPr>
        <p:spPr>
          <a:xfrm>
            <a:off x="23205947" y="27932618"/>
            <a:ext cx="1500022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7" name="Straight Arrow Connector 446"/>
          <p:cNvCxnSpPr/>
          <p:nvPr/>
        </p:nvCxnSpPr>
        <p:spPr>
          <a:xfrm>
            <a:off x="24705970" y="28329846"/>
            <a:ext cx="1500022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8" name="Straight Arrow Connector 447"/>
          <p:cNvCxnSpPr/>
          <p:nvPr/>
        </p:nvCxnSpPr>
        <p:spPr>
          <a:xfrm>
            <a:off x="26205992" y="28746519"/>
            <a:ext cx="157502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9" name="TextBox 448"/>
          <p:cNvSpPr txBox="1"/>
          <p:nvPr/>
        </p:nvSpPr>
        <p:spPr>
          <a:xfrm>
            <a:off x="21678922" y="26465895"/>
            <a:ext cx="1257577" cy="3635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ctr">
            <a:spAutoFit/>
          </a:bodyPr>
          <a:lstStyle/>
          <a:p>
            <a:pPr defTabSz="900044" hangingPunct="0"/>
            <a:r>
              <a:rPr lang="en-US" sz="1772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Database</a:t>
            </a:r>
          </a:p>
        </p:txBody>
      </p:sp>
      <p:sp>
        <p:nvSpPr>
          <p:cNvPr id="450" name="TextBox 449"/>
          <p:cNvSpPr txBox="1"/>
          <p:nvPr/>
        </p:nvSpPr>
        <p:spPr>
          <a:xfrm>
            <a:off x="21964266" y="27535127"/>
            <a:ext cx="972233" cy="333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ctr">
            <a:spAutoFit/>
          </a:bodyPr>
          <a:lstStyle/>
          <a:p>
            <a:pPr defTabSz="900044" hangingPunct="0"/>
            <a:r>
              <a:rPr lang="en-US" sz="1575" dirty="0">
                <a:latin typeface="Calibri" charset="0"/>
                <a:ea typeface="Calibri" charset="0"/>
                <a:cs typeface="Calibri" charset="0"/>
              </a:rPr>
              <a:t>P0 reads</a:t>
            </a:r>
            <a:endParaRPr lang="en-US" sz="1575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451" name="Left Brace 450"/>
          <p:cNvSpPr/>
          <p:nvPr/>
        </p:nvSpPr>
        <p:spPr>
          <a:xfrm>
            <a:off x="21495945" y="27494854"/>
            <a:ext cx="149364" cy="1444207"/>
          </a:xfrm>
          <a:prstGeom prst="leftBrac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0000" tIns="45000" rIns="90000" bIns="45000" numCol="1" spcCol="38100" rtlCol="0" anchor="ctr">
            <a:noAutofit/>
          </a:bodyPr>
          <a:lstStyle/>
          <a:p>
            <a:pPr defTabSz="900044" latinLnBrk="1" hangingPunct="0"/>
            <a:endParaRPr lang="en-US" sz="1969">
              <a:solidFill>
                <a:srgbClr val="000000"/>
              </a:solidFill>
            </a:endParaRPr>
          </a:p>
        </p:txBody>
      </p:sp>
      <p:sp>
        <p:nvSpPr>
          <p:cNvPr id="452" name="TextBox 451"/>
          <p:cNvSpPr txBox="1"/>
          <p:nvPr/>
        </p:nvSpPr>
        <p:spPr>
          <a:xfrm rot="16200000">
            <a:off x="20636582" y="27811902"/>
            <a:ext cx="1316005" cy="302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ctr">
            <a:spAutoFit/>
          </a:bodyPr>
          <a:lstStyle/>
          <a:p>
            <a:pPr defTabSz="900044" hangingPunct="0"/>
            <a:r>
              <a:rPr lang="en-US" sz="1378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onsolas"/>
              </a:rPr>
              <a:t>Sequential</a:t>
            </a:r>
          </a:p>
        </p:txBody>
      </p:sp>
      <p:cxnSp>
        <p:nvCxnSpPr>
          <p:cNvPr id="453" name="Straight Arrow Connector 452"/>
          <p:cNvCxnSpPr/>
          <p:nvPr/>
        </p:nvCxnSpPr>
        <p:spPr>
          <a:xfrm>
            <a:off x="23205947" y="27515946"/>
            <a:ext cx="0" cy="39381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/>
          <p:cNvCxnSpPr/>
          <p:nvPr/>
        </p:nvCxnSpPr>
        <p:spPr>
          <a:xfrm>
            <a:off x="24705969" y="27932618"/>
            <a:ext cx="0" cy="39381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Arrow Connector 454"/>
          <p:cNvCxnSpPr/>
          <p:nvPr/>
        </p:nvCxnSpPr>
        <p:spPr>
          <a:xfrm>
            <a:off x="26219880" y="28352709"/>
            <a:ext cx="0" cy="39381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TextBox 455"/>
          <p:cNvSpPr txBox="1"/>
          <p:nvPr/>
        </p:nvSpPr>
        <p:spPr>
          <a:xfrm>
            <a:off x="23285540" y="27550320"/>
            <a:ext cx="1909510" cy="3332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ctr">
            <a:spAutoFit/>
          </a:bodyPr>
          <a:lstStyle/>
          <a:p>
            <a:pPr defTabSz="900044" hangingPunct="0"/>
            <a:r>
              <a:rPr lang="en-US" sz="1575" dirty="0">
                <a:latin typeface="Calibri" charset="0"/>
                <a:ea typeface="Calibri" charset="0"/>
                <a:cs typeface="Calibri" charset="0"/>
              </a:rPr>
              <a:t>P0 sends cursor to P1 </a:t>
            </a:r>
            <a:endParaRPr lang="en-US" sz="1575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457" name="TextBox 456"/>
          <p:cNvSpPr txBox="1"/>
          <p:nvPr/>
        </p:nvSpPr>
        <p:spPr>
          <a:xfrm>
            <a:off x="24779900" y="27907899"/>
            <a:ext cx="1832765" cy="3332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ctr">
            <a:spAutoFit/>
          </a:bodyPr>
          <a:lstStyle/>
          <a:p>
            <a:pPr defTabSz="900044" hangingPunct="0"/>
            <a:r>
              <a:rPr lang="en-US" sz="1575" dirty="0">
                <a:latin typeface="Calibri" charset="0"/>
                <a:ea typeface="Calibri" charset="0"/>
                <a:cs typeface="Calibri" charset="0"/>
              </a:rPr>
              <a:t>P1 sends cursor to P2 </a:t>
            </a:r>
            <a:endParaRPr lang="en-US" sz="1575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cxnSp>
        <p:nvCxnSpPr>
          <p:cNvPr id="458" name="Straight Arrow Connector 457"/>
          <p:cNvCxnSpPr/>
          <p:nvPr/>
        </p:nvCxnSpPr>
        <p:spPr>
          <a:xfrm>
            <a:off x="27781015" y="28770921"/>
            <a:ext cx="0" cy="39381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TextBox 458"/>
          <p:cNvSpPr txBox="1"/>
          <p:nvPr/>
        </p:nvSpPr>
        <p:spPr>
          <a:xfrm>
            <a:off x="23477764" y="27982012"/>
            <a:ext cx="972233" cy="333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ctr">
            <a:spAutoFit/>
          </a:bodyPr>
          <a:lstStyle/>
          <a:p>
            <a:pPr defTabSz="900044" hangingPunct="0"/>
            <a:r>
              <a:rPr lang="en-US" sz="1575" dirty="0">
                <a:latin typeface="Calibri" charset="0"/>
                <a:ea typeface="Calibri" charset="0"/>
                <a:cs typeface="Calibri" charset="0"/>
              </a:rPr>
              <a:t>P1 reads</a:t>
            </a:r>
            <a:endParaRPr lang="en-US" sz="1575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460" name="TextBox 459"/>
          <p:cNvSpPr txBox="1"/>
          <p:nvPr/>
        </p:nvSpPr>
        <p:spPr>
          <a:xfrm>
            <a:off x="24998877" y="28366129"/>
            <a:ext cx="972233" cy="333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ctr">
            <a:spAutoFit/>
          </a:bodyPr>
          <a:lstStyle/>
          <a:p>
            <a:pPr defTabSz="900044" hangingPunct="0"/>
            <a:r>
              <a:rPr lang="en-US" sz="1575" dirty="0">
                <a:latin typeface="Calibri" charset="0"/>
                <a:ea typeface="Calibri" charset="0"/>
                <a:cs typeface="Calibri" charset="0"/>
              </a:rPr>
              <a:t>P2 reads</a:t>
            </a:r>
            <a:endParaRPr lang="en-US" sz="1575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461" name="TextBox 460"/>
          <p:cNvSpPr txBox="1"/>
          <p:nvPr/>
        </p:nvSpPr>
        <p:spPr>
          <a:xfrm>
            <a:off x="26530998" y="28820987"/>
            <a:ext cx="972233" cy="333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ctr">
            <a:spAutoFit/>
          </a:bodyPr>
          <a:lstStyle/>
          <a:p>
            <a:pPr defTabSz="900044" hangingPunct="0"/>
            <a:r>
              <a:rPr lang="en-US" sz="1575" dirty="0">
                <a:latin typeface="Calibri" charset="0"/>
                <a:ea typeface="Calibri" charset="0"/>
                <a:cs typeface="Calibri" charset="0"/>
              </a:rPr>
              <a:t>P3 reads</a:t>
            </a:r>
            <a:endParaRPr lang="en-US" sz="1575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462" name="TextBox 461"/>
          <p:cNvSpPr txBox="1"/>
          <p:nvPr/>
        </p:nvSpPr>
        <p:spPr>
          <a:xfrm>
            <a:off x="27877844" y="28770921"/>
            <a:ext cx="495460" cy="3635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ctr">
            <a:spAutoFit/>
          </a:bodyPr>
          <a:lstStyle/>
          <a:p>
            <a:pPr defTabSz="900044" hangingPunct="0"/>
            <a:r>
              <a:rPr lang="mr-IN" sz="1772" dirty="0"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1772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sp>
        <p:nvSpPr>
          <p:cNvPr id="463" name="TextBox 462"/>
          <p:cNvSpPr txBox="1"/>
          <p:nvPr/>
        </p:nvSpPr>
        <p:spPr>
          <a:xfrm>
            <a:off x="22998011" y="26370885"/>
            <a:ext cx="3798630" cy="30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8" i="1" dirty="0">
                <a:latin typeface="Sathu" charset="-34"/>
                <a:ea typeface="Sathu" charset="-34"/>
                <a:cs typeface="Sathu" charset="-34"/>
              </a:rPr>
              <a:t>      Part I: Sequential I/O and cursor handoff</a:t>
            </a:r>
            <a:endParaRPr lang="en-US" sz="1378" i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66" name="TextBox 465"/>
          <p:cNvSpPr txBox="1"/>
          <p:nvPr/>
        </p:nvSpPr>
        <p:spPr>
          <a:xfrm>
            <a:off x="26256771" y="28359405"/>
            <a:ext cx="1896179" cy="3332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ctr">
            <a:spAutoFit/>
          </a:bodyPr>
          <a:lstStyle/>
          <a:p>
            <a:pPr defTabSz="900044" hangingPunct="0"/>
            <a:r>
              <a:rPr lang="en-US" sz="1575" dirty="0">
                <a:latin typeface="Calibri" charset="0"/>
                <a:ea typeface="Calibri" charset="0"/>
                <a:cs typeface="Calibri" charset="0"/>
              </a:rPr>
              <a:t>P2 sends cursor to P3 </a:t>
            </a:r>
            <a:endParaRPr lang="en-US" sz="1575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onsolas"/>
            </a:endParaRPr>
          </a:p>
        </p:txBody>
      </p:sp>
      <p:grpSp>
        <p:nvGrpSpPr>
          <p:cNvPr id="467" name="Group 466"/>
          <p:cNvGrpSpPr/>
          <p:nvPr/>
        </p:nvGrpSpPr>
        <p:grpSpPr>
          <a:xfrm>
            <a:off x="21536477" y="29229842"/>
            <a:ext cx="6225736" cy="1905001"/>
            <a:chOff x="15374071" y="16320590"/>
            <a:chExt cx="6325255" cy="1935453"/>
          </a:xfrm>
        </p:grpSpPr>
        <p:sp>
          <p:nvSpPr>
            <p:cNvPr id="469" name="TextBox 468"/>
            <p:cNvSpPr txBox="1"/>
            <p:nvPr/>
          </p:nvSpPr>
          <p:spPr>
            <a:xfrm>
              <a:off x="15374071" y="16320590"/>
              <a:ext cx="4540025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772" i="1" dirty="0">
                  <a:latin typeface="Sathu" charset="-34"/>
                  <a:ea typeface="Sathu" charset="-34"/>
                  <a:cs typeface="Sathu" charset="-34"/>
                </a:rPr>
                <a:t>Portable Cursor </a:t>
              </a:r>
              <a:r>
                <a:rPr lang="en-US" sz="1772" i="1" dirty="0" smtClean="0">
                  <a:latin typeface="Sathu" charset="-34"/>
                  <a:ea typeface="Sathu" charset="-34"/>
                  <a:cs typeface="Sathu" charset="-34"/>
                </a:rPr>
                <a:t>Representation (cont.)</a:t>
              </a:r>
              <a:endParaRPr lang="en-US" sz="1772" i="1" dirty="0">
                <a:latin typeface="Sathu" charset="-34"/>
                <a:ea typeface="Sathu" charset="-34"/>
                <a:cs typeface="Sathu" charset="-34"/>
              </a:endParaRP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15469566" y="16700229"/>
              <a:ext cx="6229760" cy="15558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4999" tIns="44999" rIns="44999" bIns="44999" numCol="1" spcCol="38100" rtlCol="0" anchor="t">
              <a:spAutoFit/>
            </a:bodyPr>
            <a:lstStyle/>
            <a:p>
              <a:pPr marL="268763" indent="-257826">
                <a:spcBef>
                  <a:spcPts val="197"/>
                </a:spcBef>
                <a:buFont typeface="Arial" charset="0"/>
                <a:buChar char="•"/>
              </a:pPr>
              <a:r>
                <a:rPr lang="en-US" sz="1772" b="1" dirty="0" smtClean="0">
                  <a:solidFill>
                    <a:srgbClr val="00B050"/>
                  </a:solidFill>
                  <a:latin typeface="Sathu" charset="-34"/>
                  <a:ea typeface="Sathu" charset="-34"/>
                  <a:cs typeface="Sathu" charset="-34"/>
                </a:rPr>
                <a:t>Our </a:t>
              </a:r>
              <a:r>
                <a:rPr lang="en-US" sz="1772" b="1" dirty="0">
                  <a:solidFill>
                    <a:srgbClr val="00B050"/>
                  </a:solidFill>
                  <a:latin typeface="Sathu" charset="-34"/>
                  <a:ea typeface="Sathu" charset="-34"/>
                  <a:cs typeface="Sathu" charset="-34"/>
                </a:rPr>
                <a:t>solution: </a:t>
              </a:r>
              <a:r>
                <a:rPr lang="en-US" sz="1772" b="1" dirty="0">
                  <a:latin typeface="Sathu" charset="-34"/>
                  <a:ea typeface="Sathu" charset="-34"/>
                  <a:cs typeface="Sathu" charset="-34"/>
                </a:rPr>
                <a:t>symmetric address space</a:t>
              </a:r>
            </a:p>
            <a:p>
              <a:pPr marL="581278" indent="-312515">
                <a:spcBef>
                  <a:spcPts val="197"/>
                </a:spcBef>
                <a:buFont typeface="Arial" charset="0"/>
                <a:buChar char="•"/>
              </a:pPr>
              <a:r>
                <a:rPr lang="en-US" sz="1772" dirty="0">
                  <a:latin typeface="Sathu" charset="-34"/>
                  <a:ea typeface="Sathu" charset="-34"/>
                  <a:cs typeface="Sathu" charset="-34"/>
                </a:rPr>
                <a:t>Every process memory-maps the database file to the same memory location</a:t>
              </a:r>
            </a:p>
            <a:p>
              <a:pPr marL="581278" indent="-312515">
                <a:spcBef>
                  <a:spcPts val="197"/>
                </a:spcBef>
                <a:buFont typeface="Arial" charset="0"/>
                <a:buChar char="•"/>
              </a:pPr>
              <a:r>
                <a:rPr lang="en-US" sz="1772" dirty="0">
                  <a:latin typeface="Sathu" charset="-34"/>
                  <a:ea typeface="Sathu" charset="-34"/>
                  <a:cs typeface="Sathu" charset="-34"/>
                </a:rPr>
                <a:t>Allowing  the pointers within the B+ tree to be portable across processes</a:t>
              </a:r>
            </a:p>
          </p:txBody>
        </p:sp>
      </p:grpSp>
      <p:sp>
        <p:nvSpPr>
          <p:cNvPr id="473" name="TextBox 472"/>
          <p:cNvSpPr txBox="1"/>
          <p:nvPr/>
        </p:nvSpPr>
        <p:spPr>
          <a:xfrm>
            <a:off x="28923929" y="13542824"/>
            <a:ext cx="1020015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Sathu" charset="-34"/>
                <a:ea typeface="Sathu" charset="-34"/>
                <a:cs typeface="Sathu" charset="-34"/>
              </a:rPr>
              <a:t>LMDBIO-LMM-DIO</a:t>
            </a:r>
            <a:endParaRPr lang="en-US" sz="2800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474" name="Rectangle 473"/>
          <p:cNvSpPr/>
          <p:nvPr/>
        </p:nvSpPr>
        <p:spPr>
          <a:xfrm>
            <a:off x="29034119" y="14170248"/>
            <a:ext cx="13231229" cy="2556670"/>
          </a:xfrm>
          <a:prstGeom prst="rect">
            <a:avLst/>
          </a:prstGeom>
          <a:solidFill>
            <a:srgbClr val="FFFF99"/>
          </a:solidFill>
          <a:ln w="317500">
            <a:solidFill>
              <a:srgbClr val="FFFF9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sz="3543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75" name="TextBox 474"/>
          <p:cNvSpPr txBox="1"/>
          <p:nvPr/>
        </p:nvSpPr>
        <p:spPr>
          <a:xfrm>
            <a:off x="32232061" y="16217672"/>
            <a:ext cx="2582454" cy="2528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3749" tIns="33749" rIns="33749" bIns="33749" numCol="1" spcCol="38100" rtlCol="0" anchor="ctr">
            <a:spAutoFit/>
          </a:bodyPr>
          <a:lstStyle/>
          <a:p>
            <a:pPr algn="ctr" defTabSz="675033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read data to shared </a:t>
            </a:r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buffer (POSIX I/O)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76" name="TextBox 475"/>
          <p:cNvSpPr txBox="1"/>
          <p:nvPr/>
        </p:nvSpPr>
        <p:spPr>
          <a:xfrm>
            <a:off x="32260915" y="15893636"/>
            <a:ext cx="2553600" cy="2528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3749" tIns="33749" rIns="33749" bIns="33749" numCol="1" spcCol="38100" rtlCol="0" anchor="ctr">
            <a:spAutoFit/>
          </a:bodyPr>
          <a:lstStyle/>
          <a:p>
            <a:pPr algn="ctr" defTabSz="675033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read data to </a:t>
            </a:r>
            <a:r>
              <a:rPr lang="en-US" sz="1200">
                <a:latin typeface="Calibri" charset="0"/>
                <a:ea typeface="Calibri" charset="0"/>
                <a:cs typeface="Calibri" charset="0"/>
              </a:rPr>
              <a:t>shared </a:t>
            </a:r>
            <a:r>
              <a:rPr lang="en-US" sz="1200" smtClean="0">
                <a:latin typeface="Calibri" charset="0"/>
                <a:ea typeface="Calibri" charset="0"/>
                <a:cs typeface="Calibri" charset="0"/>
              </a:rPr>
              <a:t>buffer (POSIX I/O)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32263657" y="15590044"/>
            <a:ext cx="2550858" cy="2528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3749" tIns="33749" rIns="33749" bIns="33749" numCol="1" spcCol="38100" rtlCol="0" anchor="ctr">
            <a:spAutoFit/>
          </a:bodyPr>
          <a:lstStyle/>
          <a:p>
            <a:pPr algn="ctr" defTabSz="675033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read data to shared </a:t>
            </a:r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buffer (POSIX I/O)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478" name="Straight Arrow Connector 477"/>
          <p:cNvCxnSpPr/>
          <p:nvPr/>
        </p:nvCxnSpPr>
        <p:spPr>
          <a:xfrm>
            <a:off x="29937457" y="15584790"/>
            <a:ext cx="2024854" cy="0"/>
          </a:xfrm>
          <a:prstGeom prst="straightConnector1">
            <a:avLst/>
          </a:prstGeom>
          <a:noFill/>
          <a:ln w="25400" cap="flat">
            <a:solidFill>
              <a:schemeClr val="accent6">
                <a:lumMod val="75000"/>
              </a:schemeClr>
            </a:solidFill>
            <a:prstDash val="sysDot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9" name="TextBox 478"/>
          <p:cNvSpPr txBox="1"/>
          <p:nvPr/>
        </p:nvSpPr>
        <p:spPr>
          <a:xfrm>
            <a:off x="30515335" y="15565821"/>
            <a:ext cx="960642" cy="2528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3749" tIns="33749" rIns="33749" bIns="33749" numCol="1" spcCol="38100" rtlCol="0" anchor="ctr">
            <a:spAutoFit/>
          </a:bodyPr>
          <a:lstStyle/>
          <a:p>
            <a:pPr algn="ctr" defTabSz="675033"/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seek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mmap</a:t>
            </a:r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31583989" y="16479128"/>
            <a:ext cx="10261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libri" charset="0"/>
                <a:ea typeface="Calibri" charset="0"/>
                <a:cs typeface="Calibri" charset="0"/>
              </a:rPr>
              <a:t>scatter offsets</a:t>
            </a:r>
          </a:p>
        </p:txBody>
      </p:sp>
      <p:cxnSp>
        <p:nvCxnSpPr>
          <p:cNvPr id="481" name="Straight Arrow Connector 480"/>
          <p:cNvCxnSpPr/>
          <p:nvPr/>
        </p:nvCxnSpPr>
        <p:spPr>
          <a:xfrm>
            <a:off x="29223170" y="15333271"/>
            <a:ext cx="58645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TextBox 481"/>
          <p:cNvSpPr txBox="1"/>
          <p:nvPr/>
        </p:nvSpPr>
        <p:spPr>
          <a:xfrm>
            <a:off x="31388260" y="14980444"/>
            <a:ext cx="1116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alibri" charset="0"/>
                <a:ea typeface="Calibri" charset="0"/>
                <a:cs typeface="Calibri" charset="0"/>
              </a:rPr>
              <a:t>Timeline</a:t>
            </a:r>
          </a:p>
        </p:txBody>
      </p:sp>
      <p:sp>
        <p:nvSpPr>
          <p:cNvPr id="483" name="TextBox 482"/>
          <p:cNvSpPr txBox="1"/>
          <p:nvPr/>
        </p:nvSpPr>
        <p:spPr>
          <a:xfrm>
            <a:off x="28876450" y="15382643"/>
            <a:ext cx="960642" cy="28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3749" tIns="33749" rIns="33749" bIns="33749" numCol="1" spcCol="38100" rtlCol="0" anchor="ctr">
            <a:spAutoFit/>
          </a:bodyPr>
          <a:lstStyle/>
          <a:p>
            <a:pPr algn="r" defTabSz="675033"/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P0</a:t>
            </a:r>
          </a:p>
        </p:txBody>
      </p:sp>
      <p:sp>
        <p:nvSpPr>
          <p:cNvPr id="484" name="TextBox 483"/>
          <p:cNvSpPr txBox="1"/>
          <p:nvPr/>
        </p:nvSpPr>
        <p:spPr>
          <a:xfrm>
            <a:off x="28876450" y="15778069"/>
            <a:ext cx="960642" cy="28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3749" tIns="33749" rIns="33749" bIns="33749" numCol="1" spcCol="38100" rtlCol="0" anchor="ctr">
            <a:spAutoFit/>
          </a:bodyPr>
          <a:lstStyle/>
          <a:p>
            <a:pPr algn="r" defTabSz="675033"/>
            <a:r>
              <a:rPr lang="en-US" sz="1400">
                <a:latin typeface="Calibri" charset="0"/>
                <a:ea typeface="Calibri" charset="0"/>
                <a:cs typeface="Calibri" charset="0"/>
              </a:rPr>
              <a:t>P1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28869646" y="16093917"/>
            <a:ext cx="960642" cy="28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3749" tIns="33749" rIns="33749" bIns="33749" numCol="1" spcCol="38100" rtlCol="0" anchor="ctr">
            <a:spAutoFit/>
          </a:bodyPr>
          <a:lstStyle/>
          <a:p>
            <a:pPr algn="r" defTabSz="675033"/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P2</a:t>
            </a:r>
          </a:p>
        </p:txBody>
      </p:sp>
      <p:sp>
        <p:nvSpPr>
          <p:cNvPr id="486" name="Rectangle 485"/>
          <p:cNvSpPr/>
          <p:nvPr/>
        </p:nvSpPr>
        <p:spPr>
          <a:xfrm flipH="1">
            <a:off x="31962031" y="15485570"/>
            <a:ext cx="281496" cy="9312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87" name="Straight Arrow Connector 486"/>
          <p:cNvCxnSpPr/>
          <p:nvPr/>
        </p:nvCxnSpPr>
        <p:spPr>
          <a:xfrm>
            <a:off x="29937178" y="15917618"/>
            <a:ext cx="2294884" cy="0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ysDot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8" name="Straight Arrow Connector 487"/>
          <p:cNvCxnSpPr/>
          <p:nvPr/>
        </p:nvCxnSpPr>
        <p:spPr>
          <a:xfrm>
            <a:off x="29937178" y="16241654"/>
            <a:ext cx="2294884" cy="0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ysDot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9" name="TextBox 488"/>
          <p:cNvSpPr txBox="1"/>
          <p:nvPr/>
        </p:nvSpPr>
        <p:spPr>
          <a:xfrm>
            <a:off x="30503869" y="15893636"/>
            <a:ext cx="960642" cy="2528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3749" tIns="33749" rIns="33749" bIns="33749" numCol="1" spcCol="38100" rtlCol="0" anchor="ctr">
            <a:spAutoFit/>
          </a:bodyPr>
          <a:lstStyle/>
          <a:p>
            <a:pPr algn="ctr" defTabSz="675033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wait </a:t>
            </a:r>
          </a:p>
        </p:txBody>
      </p:sp>
      <p:sp>
        <p:nvSpPr>
          <p:cNvPr id="490" name="TextBox 489"/>
          <p:cNvSpPr txBox="1"/>
          <p:nvPr/>
        </p:nvSpPr>
        <p:spPr>
          <a:xfrm>
            <a:off x="30503869" y="16228840"/>
            <a:ext cx="960642" cy="2528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3749" tIns="33749" rIns="33749" bIns="33749" numCol="1" spcCol="38100" rtlCol="0" anchor="ctr">
            <a:spAutoFit/>
          </a:bodyPr>
          <a:lstStyle/>
          <a:p>
            <a:pPr algn="ctr" defTabSz="675033"/>
            <a:r>
              <a:rPr lang="en-US" sz="1200">
                <a:latin typeface="Calibri" charset="0"/>
                <a:ea typeface="Calibri" charset="0"/>
                <a:cs typeface="Calibri" charset="0"/>
              </a:rPr>
              <a:t>wait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491" name="Straight Arrow Connector 490"/>
          <p:cNvCxnSpPr/>
          <p:nvPr/>
        </p:nvCxnSpPr>
        <p:spPr>
          <a:xfrm>
            <a:off x="31962031" y="15647588"/>
            <a:ext cx="270030" cy="270030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2" name="Straight Arrow Connector 491"/>
          <p:cNvCxnSpPr/>
          <p:nvPr/>
        </p:nvCxnSpPr>
        <p:spPr>
          <a:xfrm>
            <a:off x="31962031" y="15647588"/>
            <a:ext cx="270030" cy="594066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3" name="Straight Arrow Connector 492"/>
          <p:cNvCxnSpPr/>
          <p:nvPr/>
        </p:nvCxnSpPr>
        <p:spPr>
          <a:xfrm>
            <a:off x="32232061" y="15584790"/>
            <a:ext cx="2563434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4" name="Straight Arrow Connector 493"/>
          <p:cNvCxnSpPr/>
          <p:nvPr/>
        </p:nvCxnSpPr>
        <p:spPr>
          <a:xfrm>
            <a:off x="32232061" y="15917618"/>
            <a:ext cx="2582454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5" name="Straight Arrow Connector 494"/>
          <p:cNvCxnSpPr/>
          <p:nvPr/>
        </p:nvCxnSpPr>
        <p:spPr>
          <a:xfrm>
            <a:off x="32232061" y="16241654"/>
            <a:ext cx="2582454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6" name="TextBox 495"/>
          <p:cNvSpPr txBox="1"/>
          <p:nvPr/>
        </p:nvSpPr>
        <p:spPr>
          <a:xfrm>
            <a:off x="34795495" y="1536144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/>
              <a:t>…</a:t>
            </a:r>
            <a:endParaRPr lang="en-US" sz="1800" dirty="0"/>
          </a:p>
        </p:txBody>
      </p:sp>
      <p:sp>
        <p:nvSpPr>
          <p:cNvPr id="497" name="TextBox 496"/>
          <p:cNvSpPr txBox="1"/>
          <p:nvPr/>
        </p:nvSpPr>
        <p:spPr>
          <a:xfrm>
            <a:off x="34795495" y="1567791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/>
              <a:t>…</a:t>
            </a:r>
            <a:endParaRPr lang="en-US" sz="1800" dirty="0"/>
          </a:p>
        </p:txBody>
      </p:sp>
      <p:sp>
        <p:nvSpPr>
          <p:cNvPr id="498" name="TextBox 497"/>
          <p:cNvSpPr txBox="1"/>
          <p:nvPr/>
        </p:nvSpPr>
        <p:spPr>
          <a:xfrm>
            <a:off x="34782919" y="1604724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800"/>
              <a:t>…</a:t>
            </a:r>
            <a:endParaRPr lang="en-US" sz="1800" dirty="0"/>
          </a:p>
        </p:txBody>
      </p:sp>
      <p:sp>
        <p:nvSpPr>
          <p:cNvPr id="499" name="TextBox 498"/>
          <p:cNvSpPr txBox="1"/>
          <p:nvPr/>
        </p:nvSpPr>
        <p:spPr>
          <a:xfrm>
            <a:off x="29041710" y="14358579"/>
            <a:ext cx="6549444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72" b="1" dirty="0">
                <a:solidFill>
                  <a:srgbClr val="00B050"/>
                </a:solidFill>
                <a:latin typeface="Sathu" charset="-34"/>
                <a:ea typeface="Sathu" charset="-34"/>
                <a:cs typeface="Sathu" charset="-34"/>
              </a:rPr>
              <a:t>Optimization:</a:t>
            </a:r>
            <a:r>
              <a:rPr lang="en-US" sz="1772" dirty="0">
                <a:solidFill>
                  <a:srgbClr val="00B050"/>
                </a:solidFill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Replace </a:t>
            </a:r>
            <a:r>
              <a:rPr lang="en-US" sz="1772" dirty="0" err="1" smtClean="0">
                <a:latin typeface="Courier" charset="0"/>
                <a:ea typeface="Courier" charset="0"/>
                <a:cs typeface="Courier" charset="0"/>
              </a:rPr>
              <a:t>mmap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 with POSIX I/O</a:t>
            </a:r>
            <a:endParaRPr lang="en-US" sz="1772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500" name="TextBox 499"/>
          <p:cNvSpPr txBox="1"/>
          <p:nvPr/>
        </p:nvSpPr>
        <p:spPr>
          <a:xfrm>
            <a:off x="35445366" y="14142244"/>
            <a:ext cx="6837370" cy="2673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t">
            <a:spAutoFit/>
          </a:bodyPr>
          <a:lstStyle/>
          <a:p>
            <a:pPr marL="337516" indent="-337516">
              <a:spcBef>
                <a:spcPts val="197"/>
              </a:spcBef>
              <a:buFont typeface="Arial" charset="0"/>
              <a:buChar char="•"/>
            </a:pP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To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use direct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I/O, we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need to know the position of each data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record</a:t>
            </a:r>
          </a:p>
          <a:p>
            <a:pPr marL="547688" lvl="1" indent="-187325">
              <a:spcBef>
                <a:spcPts val="197"/>
              </a:spcBef>
              <a:buFont typeface="Arial" charset="0"/>
              <a:buChar char="•"/>
            </a:pP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The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root process gets offsets of all data samples by seeking the database using </a:t>
            </a:r>
            <a:r>
              <a:rPr lang="en-US" sz="1772" dirty="0" err="1" smtClean="0">
                <a:latin typeface="Courier" charset="0"/>
                <a:ea typeface="Courier" charset="0"/>
                <a:cs typeface="Courier" charset="0"/>
              </a:rPr>
              <a:t>mmap</a:t>
            </a:r>
            <a:endParaRPr lang="en-US" sz="1772" dirty="0" smtClean="0">
              <a:latin typeface="Courier" charset="0"/>
              <a:ea typeface="Courier" charset="0"/>
              <a:cs typeface="Courier" charset="0"/>
            </a:endParaRPr>
          </a:p>
          <a:p>
            <a:pPr marL="547688" lvl="1" indent="-187325">
              <a:spcBef>
                <a:spcPts val="197"/>
              </a:spcBef>
              <a:buFont typeface="Arial" charset="0"/>
              <a:buChar char="•"/>
            </a:pPr>
            <a:r>
              <a:rPr lang="en-US" sz="1772" dirty="0" smtClean="0">
                <a:solidFill>
                  <a:srgbClr val="C00000"/>
                </a:solidFill>
                <a:latin typeface="Sathu" charset="-34"/>
                <a:ea typeface="Sathu" charset="-34"/>
                <a:cs typeface="Sathu" charset="-34"/>
              </a:rPr>
              <a:t>Sequential </a:t>
            </a:r>
            <a:r>
              <a:rPr lang="en-US" sz="1772" dirty="0">
                <a:solidFill>
                  <a:srgbClr val="C00000"/>
                </a:solidFill>
                <a:latin typeface="Sathu" charset="-34"/>
                <a:ea typeface="Sathu" charset="-34"/>
                <a:cs typeface="Sathu" charset="-34"/>
              </a:rPr>
              <a:t>seek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 is unavoidable because the offsets are not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deterministic</a:t>
            </a:r>
          </a:p>
          <a:p>
            <a:pPr marL="360363" lvl="1" indent="-344488">
              <a:spcBef>
                <a:spcPts val="197"/>
              </a:spcBef>
              <a:buFont typeface="Arial" charset="0"/>
              <a:buChar char="•"/>
            </a:pP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Other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reader processes receive their offsets from root and perform data reading using POSIX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I/O</a:t>
            </a:r>
          </a:p>
          <a:p>
            <a:pPr marL="360363" lvl="1" indent="-344488">
              <a:spcBef>
                <a:spcPts val="197"/>
              </a:spcBef>
              <a:buFont typeface="Arial" charset="0"/>
              <a:buChar char="•"/>
            </a:pP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Readers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share data using MPI shared buffer as same as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LMM</a:t>
            </a:r>
            <a:endParaRPr lang="en-US" sz="1772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29033613" y="17600849"/>
            <a:ext cx="13231229" cy="2896615"/>
          </a:xfrm>
          <a:prstGeom prst="rect">
            <a:avLst/>
          </a:prstGeom>
          <a:solidFill>
            <a:srgbClr val="FFFF99"/>
          </a:solidFill>
          <a:ln w="317500">
            <a:solidFill>
              <a:srgbClr val="FFFF9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sz="3543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02" name="TextBox 501"/>
          <p:cNvSpPr txBox="1"/>
          <p:nvPr/>
        </p:nvSpPr>
        <p:spPr>
          <a:xfrm>
            <a:off x="28853682" y="16983941"/>
            <a:ext cx="1020015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athu" charset="-34"/>
                <a:ea typeface="Sathu" charset="-34"/>
                <a:cs typeface="Sathu" charset="-34"/>
              </a:rPr>
              <a:t>LMDBIO-LMM-DIO-PROV</a:t>
            </a:r>
            <a:endParaRPr lang="en-US" sz="2800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503" name="TextBox 502"/>
          <p:cNvSpPr txBox="1"/>
          <p:nvPr/>
        </p:nvSpPr>
        <p:spPr>
          <a:xfrm>
            <a:off x="29025933" y="17593541"/>
            <a:ext cx="6419433" cy="637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72" b="1" dirty="0">
                <a:solidFill>
                  <a:srgbClr val="00B050"/>
                </a:solidFill>
                <a:latin typeface="Sathu" charset="-34"/>
                <a:ea typeface="Sathu" charset="-34"/>
                <a:cs typeface="Sathu" charset="-34"/>
              </a:rPr>
              <a:t>Optimization:</a:t>
            </a:r>
            <a:r>
              <a:rPr lang="en-US" sz="1772" dirty="0">
                <a:solidFill>
                  <a:srgbClr val="00B050"/>
                </a:solidFill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Utilize provenance information to entirely replace </a:t>
            </a:r>
            <a:r>
              <a:rPr lang="en-US" sz="1772" dirty="0" err="1" smtClean="0">
                <a:latin typeface="Courier" charset="0"/>
                <a:ea typeface="Courier" charset="0"/>
                <a:cs typeface="Courier" charset="0"/>
              </a:rPr>
              <a:t>mmap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 with POSIX I/O</a:t>
            </a:r>
            <a:endParaRPr lang="en-US" sz="1772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504" name="TextBox 503"/>
          <p:cNvSpPr txBox="1"/>
          <p:nvPr/>
        </p:nvSpPr>
        <p:spPr>
          <a:xfrm>
            <a:off x="29107722" y="18180844"/>
            <a:ext cx="6563747" cy="2400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t">
            <a:spAutoFit/>
          </a:bodyPr>
          <a:lstStyle/>
          <a:p>
            <a:pPr marL="337516" indent="-337516">
              <a:spcBef>
                <a:spcPts val="197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Making a case for storing data </a:t>
            </a:r>
            <a:r>
              <a:rPr lang="en-US" sz="1772" dirty="0">
                <a:solidFill>
                  <a:srgbClr val="C00000"/>
                </a:solidFill>
                <a:latin typeface="Sathu" charset="-34"/>
                <a:ea typeface="Sathu" charset="-34"/>
                <a:cs typeface="Sathu" charset="-34"/>
              </a:rPr>
              <a:t>provenance information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 for deep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learning (how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the data was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created)</a:t>
            </a:r>
          </a:p>
          <a:p>
            <a:pPr marL="337516" indent="-337516">
              <a:spcBef>
                <a:spcPts val="197"/>
              </a:spcBef>
              <a:buFont typeface="Arial" charset="0"/>
              <a:buChar char="•"/>
            </a:pP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LMDB’s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database layout can be </a:t>
            </a:r>
            <a:r>
              <a:rPr lang="en-US" sz="1772" dirty="0">
                <a:solidFill>
                  <a:srgbClr val="C00000"/>
                </a:solidFill>
                <a:latin typeface="Sathu" charset="-34"/>
                <a:ea typeface="Sathu" charset="-34"/>
                <a:cs typeface="Sathu" charset="-34"/>
              </a:rPr>
              <a:t>deterministic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 only if the information of how it is created is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provided</a:t>
            </a:r>
          </a:p>
          <a:p>
            <a:pPr marL="337516" indent="-337516">
              <a:spcBef>
                <a:spcPts val="197"/>
              </a:spcBef>
              <a:buFont typeface="Arial" charset="0"/>
              <a:buChar char="•"/>
            </a:pP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We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can compute exactly where the data pages are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located</a:t>
            </a:r>
          </a:p>
          <a:p>
            <a:pPr marL="337516" indent="-337516">
              <a:spcBef>
                <a:spcPts val="197"/>
              </a:spcBef>
              <a:buFont typeface="Arial" charset="0"/>
              <a:buChar char="•"/>
            </a:pP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Sequential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seek can be completely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eliminated</a:t>
            </a:r>
          </a:p>
          <a:p>
            <a:pPr marL="337516" indent="-337516">
              <a:spcBef>
                <a:spcPts val="197"/>
              </a:spcBef>
              <a:buFont typeface="Arial" charset="0"/>
              <a:buChar char="•"/>
            </a:pP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All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I/O operations can be done via </a:t>
            </a:r>
            <a:r>
              <a:rPr lang="en-US" sz="1772" dirty="0">
                <a:solidFill>
                  <a:srgbClr val="C00000"/>
                </a:solidFill>
                <a:latin typeface="Sathu" charset="-34"/>
                <a:ea typeface="Sathu" charset="-34"/>
                <a:cs typeface="Sathu" charset="-34"/>
              </a:rPr>
              <a:t>direct I/O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 (</a:t>
            </a:r>
            <a:r>
              <a:rPr lang="en-US" sz="1772" dirty="0" err="1">
                <a:latin typeface="Courier" charset="0"/>
                <a:ea typeface="Courier" charset="0"/>
                <a:cs typeface="Courier" charset="0"/>
              </a:rPr>
              <a:t>mmap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 is completely removed)</a:t>
            </a:r>
            <a:endParaRPr lang="en-US" sz="1772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05" name="TextBox 504"/>
          <p:cNvSpPr txBox="1"/>
          <p:nvPr/>
        </p:nvSpPr>
        <p:spPr>
          <a:xfrm>
            <a:off x="35823484" y="17945801"/>
            <a:ext cx="6299472" cy="2673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t">
            <a:spAutoFit/>
          </a:bodyPr>
          <a:lstStyle/>
          <a:p>
            <a:pPr marL="337516" indent="-337516">
              <a:spcBef>
                <a:spcPts val="197"/>
              </a:spcBef>
              <a:buFont typeface="Arial" charset="0"/>
              <a:buChar char="•"/>
            </a:pP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Provenance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information </a:t>
            </a:r>
            <a:r>
              <a:rPr lang="en-US" sz="1772" dirty="0">
                <a:solidFill>
                  <a:srgbClr val="C00000"/>
                </a:solidFill>
                <a:latin typeface="Sathu" charset="-34"/>
                <a:ea typeface="Sathu" charset="-34"/>
                <a:cs typeface="Sathu" charset="-34"/>
              </a:rPr>
              <a:t>is not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 stored in the original LMDB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format</a:t>
            </a:r>
          </a:p>
          <a:p>
            <a:pPr marL="582613" indent="-222250">
              <a:spcBef>
                <a:spcPts val="197"/>
              </a:spcBef>
              <a:buFont typeface="Arial" charset="0"/>
              <a:buChar char="•"/>
            </a:pP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This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is an extension that we are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proposing</a:t>
            </a:r>
          </a:p>
          <a:p>
            <a:pPr marL="337516" indent="-337516">
              <a:spcBef>
                <a:spcPts val="197"/>
              </a:spcBef>
              <a:buFont typeface="Arial" charset="0"/>
              <a:buChar char="•"/>
            </a:pP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We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use a </a:t>
            </a:r>
            <a:r>
              <a:rPr lang="en-US" sz="1772" dirty="0">
                <a:solidFill>
                  <a:srgbClr val="C00000"/>
                </a:solidFill>
                <a:latin typeface="Sathu" charset="-34"/>
                <a:ea typeface="Sathu" charset="-34"/>
                <a:cs typeface="Sathu" charset="-34"/>
              </a:rPr>
              <a:t>separate auxiliary file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 to store this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information</a:t>
            </a:r>
          </a:p>
          <a:p>
            <a:pPr marL="582613" indent="-222250">
              <a:spcBef>
                <a:spcPts val="197"/>
              </a:spcBef>
              <a:buFont typeface="Arial" charset="0"/>
              <a:buChar char="•"/>
            </a:pP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This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file can be created while the database is being generated or later using a one-time read of the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database</a:t>
            </a:r>
          </a:p>
          <a:p>
            <a:pPr marL="582613" indent="-222250">
              <a:spcBef>
                <a:spcPts val="197"/>
              </a:spcBef>
              <a:buFont typeface="Arial" charset="0"/>
              <a:buChar char="•"/>
            </a:pP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It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is much smaller than the dataset itself (a few hundred bytes)</a:t>
            </a:r>
            <a:endParaRPr lang="en-US" sz="1772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06" name="TextBox 505"/>
          <p:cNvSpPr txBox="1"/>
          <p:nvPr/>
        </p:nvSpPr>
        <p:spPr>
          <a:xfrm>
            <a:off x="35755934" y="17603341"/>
            <a:ext cx="4665785" cy="3635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772" i="1" dirty="0" smtClean="0">
                <a:latin typeface="Sathu" charset="-34"/>
                <a:ea typeface="Sathu" charset="-34"/>
                <a:cs typeface="Sathu" charset="-34"/>
              </a:rPr>
              <a:t>Important Notes</a:t>
            </a:r>
            <a:endParaRPr lang="en-US" sz="1772" i="1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507" name="TextBox 506"/>
          <p:cNvSpPr txBox="1"/>
          <p:nvPr/>
        </p:nvSpPr>
        <p:spPr>
          <a:xfrm>
            <a:off x="28849968" y="20759637"/>
            <a:ext cx="5704351" cy="52123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Sathu" charset="-34"/>
                <a:ea typeface="Sathu" charset="-34"/>
                <a:cs typeface="Sathu" charset="-34"/>
              </a:rPr>
              <a:t>LMDBIO-LMM-DIO-PROV-COAL</a:t>
            </a:r>
            <a:endParaRPr lang="en-US" sz="2800" dirty="0">
              <a:latin typeface="Sathu" charset="-34"/>
              <a:ea typeface="Sathu" charset="-34"/>
              <a:cs typeface="Sathu" charset="-34"/>
            </a:endParaRPr>
          </a:p>
        </p:txBody>
      </p:sp>
      <p:pic>
        <p:nvPicPr>
          <p:cNvPr id="508" name="Picture 50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027" y="24688863"/>
            <a:ext cx="504000" cy="504000"/>
          </a:xfrm>
          <a:prstGeom prst="rect">
            <a:avLst/>
          </a:prstGeom>
        </p:spPr>
      </p:pic>
      <p:sp>
        <p:nvSpPr>
          <p:cNvPr id="509" name="TextBox 508"/>
          <p:cNvSpPr txBox="1"/>
          <p:nvPr/>
        </p:nvSpPr>
        <p:spPr>
          <a:xfrm>
            <a:off x="15814258" y="31153270"/>
            <a:ext cx="1186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Sathu" charset="-34"/>
                <a:ea typeface="Sathu" charset="-34"/>
                <a:cs typeface="Sathu" charset="-34"/>
              </a:rPr>
              <a:t>Sarunya</a:t>
            </a:r>
            <a:r>
              <a:rPr lang="en-US" sz="1200" dirty="0"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200" dirty="0" err="1">
                <a:latin typeface="Sathu" charset="-34"/>
                <a:ea typeface="Sathu" charset="-34"/>
                <a:cs typeface="Sathu" charset="-34"/>
              </a:rPr>
              <a:t>Pumma</a:t>
            </a:r>
            <a:r>
              <a:rPr lang="en-US" sz="1200" dirty="0">
                <a:latin typeface="Sathu" charset="-34"/>
                <a:ea typeface="Sathu" charset="-34"/>
                <a:cs typeface="Sathu" charset="-34"/>
              </a:rPr>
              <a:t>, Min Si, </a:t>
            </a:r>
            <a:r>
              <a:rPr lang="en-US" sz="1200" dirty="0" smtClean="0">
                <a:latin typeface="Sathu" charset="-34"/>
                <a:ea typeface="Sathu" charset="-34"/>
                <a:cs typeface="Sathu" charset="-34"/>
              </a:rPr>
              <a:t>Wu-</a:t>
            </a:r>
            <a:r>
              <a:rPr lang="en-US" sz="1200" dirty="0" err="1" smtClean="0">
                <a:latin typeface="Sathu" charset="-34"/>
                <a:ea typeface="Sathu" charset="-34"/>
                <a:cs typeface="Sathu" charset="-34"/>
              </a:rPr>
              <a:t>chun</a:t>
            </a:r>
            <a:r>
              <a:rPr lang="en-US" sz="1200" dirty="0" smtClean="0"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200" dirty="0">
                <a:latin typeface="Sathu" charset="-34"/>
                <a:ea typeface="Sathu" charset="-34"/>
                <a:cs typeface="Sathu" charset="-34"/>
              </a:rPr>
              <a:t>Feng and </a:t>
            </a:r>
            <a:r>
              <a:rPr lang="en-US" sz="1200" dirty="0" err="1">
                <a:latin typeface="Sathu" charset="-34"/>
                <a:ea typeface="Sathu" charset="-34"/>
                <a:cs typeface="Sathu" charset="-34"/>
              </a:rPr>
              <a:t>Pavan</a:t>
            </a:r>
            <a:r>
              <a:rPr lang="en-US" sz="1200" dirty="0"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200" dirty="0" err="1">
                <a:latin typeface="Sathu" charset="-34"/>
                <a:ea typeface="Sathu" charset="-34"/>
                <a:cs typeface="Sathu" charset="-34"/>
              </a:rPr>
              <a:t>Balaji</a:t>
            </a:r>
            <a:r>
              <a:rPr lang="en-US" sz="1200" dirty="0">
                <a:latin typeface="Sathu" charset="-34"/>
                <a:ea typeface="Sathu" charset="-34"/>
                <a:cs typeface="Sathu" charset="-34"/>
              </a:rPr>
              <a:t>.</a:t>
            </a:r>
            <a:r>
              <a:rPr lang="en-US" sz="1200" dirty="0">
                <a:solidFill>
                  <a:srgbClr val="FF6600"/>
                </a:solidFill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200" i="1" dirty="0">
                <a:solidFill>
                  <a:srgbClr val="FF6600"/>
                </a:solidFill>
                <a:latin typeface="Sathu" charset="-34"/>
                <a:ea typeface="Sathu" charset="-34"/>
                <a:cs typeface="Sathu" charset="-34"/>
              </a:rPr>
              <a:t>Parallel I/O Optimizations for Scalable Deep Learning. </a:t>
            </a:r>
            <a:r>
              <a:rPr lang="en-US" sz="1200" i="1" dirty="0" smtClean="0">
                <a:solidFill>
                  <a:srgbClr val="FF6600"/>
                </a:solidFill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200" dirty="0" smtClean="0">
                <a:latin typeface="Sathu" charset="-34"/>
                <a:ea typeface="Sathu" charset="-34"/>
                <a:cs typeface="Sathu" charset="-34"/>
              </a:rPr>
              <a:t>IEEE </a:t>
            </a:r>
            <a:r>
              <a:rPr lang="en-US" sz="1200" dirty="0">
                <a:latin typeface="Sathu" charset="-34"/>
                <a:ea typeface="Sathu" charset="-34"/>
                <a:cs typeface="Sathu" charset="-34"/>
              </a:rPr>
              <a:t>International Conference on Parallel and Distributed Systems (ICPADS). Dec. 15-17, 2017, Shenzhen, China.</a:t>
            </a:r>
          </a:p>
        </p:txBody>
      </p:sp>
      <p:pic>
        <p:nvPicPr>
          <p:cNvPr id="510" name="Picture 50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519" y="31088044"/>
            <a:ext cx="504000" cy="504000"/>
          </a:xfrm>
          <a:prstGeom prst="rect">
            <a:avLst/>
          </a:prstGeom>
        </p:spPr>
      </p:pic>
      <p:sp>
        <p:nvSpPr>
          <p:cNvPr id="511" name="Rectangle 510"/>
          <p:cNvSpPr/>
          <p:nvPr/>
        </p:nvSpPr>
        <p:spPr>
          <a:xfrm>
            <a:off x="29033614" y="21409523"/>
            <a:ext cx="6328114" cy="2152902"/>
          </a:xfrm>
          <a:prstGeom prst="rect">
            <a:avLst/>
          </a:prstGeom>
          <a:solidFill>
            <a:srgbClr val="FFFF99"/>
          </a:solidFill>
          <a:ln w="317500">
            <a:solidFill>
              <a:srgbClr val="FFFF9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sz="3543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2" name="TextBox 511"/>
          <p:cNvSpPr txBox="1"/>
          <p:nvPr/>
        </p:nvSpPr>
        <p:spPr>
          <a:xfrm>
            <a:off x="28923929" y="21353105"/>
            <a:ext cx="6419433" cy="637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72" b="1" dirty="0">
                <a:solidFill>
                  <a:srgbClr val="00B050"/>
                </a:solidFill>
                <a:latin typeface="Sathu" charset="-34"/>
                <a:ea typeface="Sathu" charset="-34"/>
                <a:cs typeface="Sathu" charset="-34"/>
              </a:rPr>
              <a:t>Optimization:</a:t>
            </a:r>
            <a:r>
              <a:rPr lang="en-US" sz="1772" dirty="0">
                <a:solidFill>
                  <a:srgbClr val="00B050"/>
                </a:solidFill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Coalesce multiple batches of data to be read at once to allow direct I/O to benefit from large I/O size</a:t>
            </a:r>
            <a:endParaRPr lang="en-US" sz="1772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513" name="TextBox 512"/>
          <p:cNvSpPr txBox="1"/>
          <p:nvPr/>
        </p:nvSpPr>
        <p:spPr>
          <a:xfrm>
            <a:off x="29055442" y="21968949"/>
            <a:ext cx="6563747" cy="1531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t">
            <a:spAutoFit/>
          </a:bodyPr>
          <a:lstStyle/>
          <a:p>
            <a:pPr marL="337516" indent="-337516">
              <a:spcBef>
                <a:spcPts val="197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We read a larger chunk of data to enlarge I/O time to eliminate the skew in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I/O</a:t>
            </a:r>
          </a:p>
          <a:p>
            <a:pPr marL="609600" indent="-304800">
              <a:spcBef>
                <a:spcPts val="197"/>
              </a:spcBef>
              <a:buFont typeface="Arial" charset="0"/>
              <a:buChar char="•"/>
            </a:pP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A constant amount of memory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is kept aside for data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reading</a:t>
            </a:r>
          </a:p>
          <a:p>
            <a:pPr marL="337516" indent="-337516">
              <a:spcBef>
                <a:spcPts val="197"/>
              </a:spcBef>
              <a:buFont typeface="Arial" charset="0"/>
              <a:buChar char="•"/>
            </a:pP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We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read multiple batches of data at once</a:t>
            </a:r>
            <a:endParaRPr lang="en-US" sz="1772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14" name="Rectangle 513"/>
          <p:cNvSpPr/>
          <p:nvPr/>
        </p:nvSpPr>
        <p:spPr>
          <a:xfrm>
            <a:off x="35889776" y="21385074"/>
            <a:ext cx="6328114" cy="2208043"/>
          </a:xfrm>
          <a:prstGeom prst="rect">
            <a:avLst/>
          </a:prstGeom>
          <a:solidFill>
            <a:srgbClr val="FFFF99"/>
          </a:solidFill>
          <a:ln w="317500">
            <a:solidFill>
              <a:srgbClr val="FFFF9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sz="3543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5" name="TextBox 514"/>
          <p:cNvSpPr txBox="1"/>
          <p:nvPr/>
        </p:nvSpPr>
        <p:spPr>
          <a:xfrm>
            <a:off x="35697319" y="20781824"/>
            <a:ext cx="64828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Sathu" charset="-34"/>
                <a:ea typeface="Sathu" charset="-34"/>
                <a:cs typeface="Sathu" charset="-34"/>
              </a:rPr>
              <a:t>LMDBIO-LMM-DIO-PROV-COAL-STAG</a:t>
            </a:r>
            <a:endParaRPr lang="en-US" sz="2800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35868291" y="21394248"/>
            <a:ext cx="6419433" cy="637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72" b="1" dirty="0">
                <a:solidFill>
                  <a:srgbClr val="00B050"/>
                </a:solidFill>
                <a:latin typeface="Sathu" charset="-34"/>
                <a:ea typeface="Sathu" charset="-34"/>
                <a:cs typeface="Sathu" charset="-34"/>
              </a:rPr>
              <a:t>Optimization:</a:t>
            </a:r>
            <a:r>
              <a:rPr lang="en-US" sz="1772" dirty="0">
                <a:solidFill>
                  <a:srgbClr val="00B050"/>
                </a:solidFill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Adopt I/O staggering to reduce I/O randomization</a:t>
            </a:r>
            <a:endParaRPr lang="en-US" sz="1772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517" name="TextBox 516"/>
          <p:cNvSpPr txBox="1"/>
          <p:nvPr/>
        </p:nvSpPr>
        <p:spPr>
          <a:xfrm>
            <a:off x="35849719" y="22034060"/>
            <a:ext cx="6563747" cy="1556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9" tIns="44999" rIns="44999" bIns="44999" numCol="1" spcCol="38100" rtlCol="0" anchor="t">
            <a:spAutoFit/>
          </a:bodyPr>
          <a:lstStyle/>
          <a:p>
            <a:pPr marL="337516" indent="-337516">
              <a:spcBef>
                <a:spcPts val="197"/>
              </a:spcBef>
              <a:buFont typeface="Arial" charset="0"/>
              <a:buChar char="•"/>
            </a:pPr>
            <a:r>
              <a:rPr lang="en-US" sz="1772" dirty="0" smtClean="0">
                <a:solidFill>
                  <a:srgbClr val="C00000"/>
                </a:solidFill>
                <a:latin typeface="Sathu" charset="-34"/>
                <a:ea typeface="Sathu" charset="-34"/>
                <a:cs typeface="Sathu" charset="-34"/>
              </a:rPr>
              <a:t>I/O </a:t>
            </a:r>
            <a:r>
              <a:rPr lang="en-US" sz="1772" dirty="0">
                <a:solidFill>
                  <a:srgbClr val="C00000"/>
                </a:solidFill>
                <a:latin typeface="Sathu" charset="-34"/>
                <a:ea typeface="Sathu" charset="-34"/>
                <a:cs typeface="Sathu" charset="-34"/>
              </a:rPr>
              <a:t>staggering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 technique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orders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the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requests</a:t>
            </a:r>
          </a:p>
          <a:p>
            <a:pPr marL="590550" indent="-225425">
              <a:spcBef>
                <a:spcPts val="197"/>
              </a:spcBef>
              <a:buFont typeface="Arial" charset="0"/>
              <a:buChar char="•"/>
            </a:pP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Readers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are divided into multiple groups with the same number of 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members</a:t>
            </a:r>
          </a:p>
          <a:p>
            <a:pPr marL="590550" indent="-225425">
              <a:spcBef>
                <a:spcPts val="197"/>
              </a:spcBef>
              <a:buFont typeface="Arial" charset="0"/>
              <a:buChar char="•"/>
            </a:pP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Only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one group can perform data reading at a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time</a:t>
            </a:r>
          </a:p>
          <a:p>
            <a:pPr marL="337516" indent="-337516">
              <a:spcBef>
                <a:spcPts val="197"/>
              </a:spcBef>
              <a:buFont typeface="Arial" charset="0"/>
              <a:buChar char="•"/>
            </a:pPr>
            <a:r>
              <a:rPr lang="en-US" sz="1772" dirty="0" err="1" smtClean="0">
                <a:latin typeface="Sathu" charset="-34"/>
                <a:ea typeface="Sathu" charset="-34"/>
                <a:cs typeface="Sathu" charset="-34"/>
              </a:rPr>
              <a:t>MPI_Send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and </a:t>
            </a:r>
            <a:r>
              <a:rPr lang="en-US" sz="1772" dirty="0" err="1">
                <a:latin typeface="Sathu" charset="-34"/>
                <a:ea typeface="Sathu" charset="-34"/>
                <a:cs typeface="Sathu" charset="-34"/>
              </a:rPr>
              <a:t>MPI_Recv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 are used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in the implementation</a:t>
            </a:r>
          </a:p>
        </p:txBody>
      </p:sp>
      <p:sp>
        <p:nvSpPr>
          <p:cNvPr id="522" name="TextBox 521"/>
          <p:cNvSpPr txBox="1"/>
          <p:nvPr/>
        </p:nvSpPr>
        <p:spPr>
          <a:xfrm>
            <a:off x="960387" y="17876044"/>
            <a:ext cx="13174431" cy="312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7516" indent="-337516" defTabSz="900044" hangingPunct="0">
              <a:spcBef>
                <a:spcPts val="500"/>
              </a:spcBef>
              <a:buFont typeface="Arial" charset="0"/>
              <a:buChar char="•"/>
            </a:pPr>
            <a:r>
              <a:rPr lang="en-US" sz="1772" dirty="0" err="1" smtClean="0">
                <a:solidFill>
                  <a:srgbClr val="000000"/>
                </a:solidFill>
                <a:latin typeface="Sathu" charset="-34"/>
                <a:ea typeface="Sathu" charset="-34"/>
                <a:cs typeface="Sathu" charset="-34"/>
                <a:sym typeface="Consolas"/>
              </a:rPr>
              <a:t>Caffe</a:t>
            </a:r>
            <a:r>
              <a:rPr lang="en-US" sz="1772" dirty="0">
                <a:solidFill>
                  <a:srgbClr val="000000"/>
                </a:solidFill>
                <a:latin typeface="Sathu" charset="-34"/>
                <a:ea typeface="Sathu" charset="-34"/>
                <a:cs typeface="Sathu" charset="-34"/>
                <a:sym typeface="Consolas"/>
              </a:rPr>
              <a:t>/</a:t>
            </a:r>
            <a:r>
              <a:rPr lang="en-US" sz="1772" dirty="0" smtClean="0">
                <a:solidFill>
                  <a:srgbClr val="000000"/>
                </a:solidFill>
                <a:latin typeface="Sathu" charset="-34"/>
                <a:ea typeface="Sathu" charset="-34"/>
                <a:cs typeface="Sathu" charset="-34"/>
                <a:sym typeface="Consolas"/>
              </a:rPr>
              <a:t>LMDB </a:t>
            </a:r>
            <a:r>
              <a:rPr lang="en-US" sz="1772" dirty="0">
                <a:solidFill>
                  <a:srgbClr val="000000"/>
                </a:solidFill>
                <a:latin typeface="Sathu" charset="-34"/>
                <a:ea typeface="Sathu" charset="-34"/>
                <a:cs typeface="Sathu" charset="-34"/>
                <a:sym typeface="Consolas"/>
              </a:rPr>
              <a:t>is </a:t>
            </a:r>
            <a:r>
              <a:rPr lang="en-US" sz="1772" dirty="0" smtClean="0">
                <a:solidFill>
                  <a:srgbClr val="000000"/>
                </a:solidFill>
                <a:latin typeface="Sathu" charset="-34"/>
                <a:ea typeface="Sathu" charset="-34"/>
                <a:cs typeface="Sathu" charset="-34"/>
                <a:sym typeface="Consolas"/>
              </a:rPr>
              <a:t>660x </a:t>
            </a:r>
            <a:r>
              <a:rPr lang="en-US" sz="1772" dirty="0">
                <a:solidFill>
                  <a:srgbClr val="000000"/>
                </a:solidFill>
                <a:latin typeface="Sathu" charset="-34"/>
                <a:ea typeface="Sathu" charset="-34"/>
                <a:cs typeface="Sathu" charset="-34"/>
                <a:sym typeface="Consolas"/>
              </a:rPr>
              <a:t>worse than ideal 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for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9216 processes</a:t>
            </a:r>
            <a:endParaRPr lang="en-US" sz="1772" dirty="0">
              <a:latin typeface="Sathu" charset="-34"/>
              <a:ea typeface="Sathu" charset="-34"/>
              <a:cs typeface="Sathu" charset="-34"/>
            </a:endParaRPr>
          </a:p>
          <a:p>
            <a:pPr marL="337516" indent="-337516" defTabSz="900044" hangingPunct="0">
              <a:spcBef>
                <a:spcPts val="500"/>
              </a:spcBef>
              <a:buFont typeface="Arial" charset="0"/>
              <a:buChar char="•"/>
            </a:pP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Read time takes up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90</a:t>
            </a:r>
            <a:r>
              <a:rPr lang="en-US" sz="1772" dirty="0">
                <a:latin typeface="Sathu" charset="-34"/>
                <a:ea typeface="Sathu" charset="-34"/>
                <a:cs typeface="Sathu" charset="-34"/>
              </a:rPr>
              <a:t>% of the total training time for </a:t>
            </a:r>
            <a:r>
              <a:rPr lang="en-US" sz="1772" dirty="0" smtClean="0">
                <a:latin typeface="Sathu" charset="-34"/>
                <a:ea typeface="Sathu" charset="-34"/>
                <a:cs typeface="Sathu" charset="-34"/>
              </a:rPr>
              <a:t>9216 processes</a:t>
            </a:r>
          </a:p>
          <a:p>
            <a:pPr marL="337516" indent="-337516">
              <a:spcBef>
                <a:spcPts val="500"/>
              </a:spcBef>
              <a:buFont typeface="Arial" charset="0"/>
              <a:buChar char="•"/>
            </a:pPr>
            <a:r>
              <a:rPr lang="en-US" sz="1770" dirty="0">
                <a:latin typeface="Sathu" charset="-34"/>
                <a:ea typeface="Sathu" charset="-34"/>
                <a:cs typeface="Sathu" charset="-34"/>
              </a:rPr>
              <a:t>I/O bottleneck is caused by </a:t>
            </a:r>
            <a:r>
              <a:rPr lang="en-US" sz="1770" b="1" dirty="0">
                <a:solidFill>
                  <a:srgbClr val="C00000"/>
                </a:solidFill>
                <a:latin typeface="Sathu" charset="-34"/>
                <a:ea typeface="Sathu" charset="-34"/>
                <a:cs typeface="Sathu" charset="-34"/>
              </a:rPr>
              <a:t>five</a:t>
            </a:r>
            <a:r>
              <a:rPr lang="en-US" sz="1770" dirty="0">
                <a:solidFill>
                  <a:srgbClr val="C00000"/>
                </a:solidFill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770" dirty="0">
                <a:latin typeface="Sathu" charset="-34"/>
                <a:ea typeface="Sathu" charset="-34"/>
                <a:cs typeface="Sathu" charset="-34"/>
              </a:rPr>
              <a:t>major problems</a:t>
            </a:r>
          </a:p>
          <a:p>
            <a:pPr marL="914400" lvl="1" indent="-457200">
              <a:spcBef>
                <a:spcPts val="500"/>
              </a:spcBef>
              <a:buFont typeface="+mj-lt"/>
              <a:buAutoNum type="arabicPeriod"/>
            </a:pPr>
            <a:r>
              <a:rPr lang="en-US" sz="1770" dirty="0" err="1">
                <a:solidFill>
                  <a:srgbClr val="C00000"/>
                </a:solidFill>
                <a:latin typeface="Sathu" charset="-34"/>
                <a:ea typeface="Sathu" charset="-34"/>
                <a:cs typeface="Sathu" charset="-34"/>
              </a:rPr>
              <a:t>Interprocess</a:t>
            </a:r>
            <a:r>
              <a:rPr lang="en-US" sz="1770" dirty="0">
                <a:solidFill>
                  <a:srgbClr val="C00000"/>
                </a:solidFill>
                <a:latin typeface="Sathu" charset="-34"/>
                <a:ea typeface="Sathu" charset="-34"/>
                <a:cs typeface="Sathu" charset="-34"/>
              </a:rPr>
              <a:t> contention </a:t>
            </a:r>
            <a:r>
              <a:rPr lang="en-US" sz="1770" dirty="0">
                <a:latin typeface="Sathu" charset="-34"/>
                <a:ea typeface="Sathu" charset="-34"/>
                <a:cs typeface="Sathu" charset="-34"/>
              </a:rPr>
              <a:t>--</a:t>
            </a:r>
            <a:r>
              <a:rPr lang="en-US" sz="1770" dirty="0">
                <a:solidFill>
                  <a:srgbClr val="C00000"/>
                </a:solidFill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770" dirty="0">
                <a:latin typeface="Sathu" charset="-34"/>
                <a:ea typeface="Sathu" charset="-34"/>
                <a:cs typeface="Sathu" charset="-34"/>
              </a:rPr>
              <a:t>results in excessive number of context switches</a:t>
            </a:r>
          </a:p>
          <a:p>
            <a:pPr marL="914400" lvl="1" indent="-457200">
              <a:spcBef>
                <a:spcPts val="500"/>
              </a:spcBef>
              <a:buFont typeface="+mj-lt"/>
              <a:buAutoNum type="arabicPeriod"/>
            </a:pPr>
            <a:r>
              <a:rPr lang="en-US" sz="1770" dirty="0">
                <a:solidFill>
                  <a:srgbClr val="C00000"/>
                </a:solidFill>
                <a:latin typeface="Sathu" charset="-34"/>
                <a:ea typeface="Sathu" charset="-34"/>
                <a:cs typeface="Sathu" charset="-34"/>
              </a:rPr>
              <a:t>Implicit I/O inefficiency </a:t>
            </a:r>
            <a:r>
              <a:rPr lang="en-US" sz="1770" dirty="0">
                <a:latin typeface="Sathu" charset="-34"/>
                <a:ea typeface="Sathu" charset="-34"/>
                <a:cs typeface="Sathu" charset="-34"/>
              </a:rPr>
              <a:t>--</a:t>
            </a:r>
            <a:r>
              <a:rPr lang="en-US" sz="1770" dirty="0">
                <a:solidFill>
                  <a:srgbClr val="C00000"/>
                </a:solidFill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770" dirty="0">
                <a:latin typeface="Sathu" charset="-34"/>
                <a:ea typeface="Sathu" charset="-34"/>
                <a:cs typeface="Sathu" charset="-34"/>
              </a:rPr>
              <a:t>OS fully controls I/O</a:t>
            </a:r>
            <a:endParaRPr lang="en-US" sz="1770" dirty="0">
              <a:solidFill>
                <a:srgbClr val="C00000"/>
              </a:solidFill>
              <a:latin typeface="Sathu" charset="-34"/>
              <a:ea typeface="Sathu" charset="-34"/>
              <a:cs typeface="Sathu" charset="-34"/>
            </a:endParaRPr>
          </a:p>
          <a:p>
            <a:pPr marL="914400" lvl="1" indent="-457200">
              <a:spcBef>
                <a:spcPts val="500"/>
              </a:spcBef>
              <a:buFont typeface="+mj-lt"/>
              <a:buAutoNum type="arabicPeriod"/>
            </a:pPr>
            <a:r>
              <a:rPr lang="en-US" sz="1770" dirty="0">
                <a:solidFill>
                  <a:srgbClr val="C00000"/>
                </a:solidFill>
                <a:latin typeface="Sathu" charset="-34"/>
                <a:ea typeface="Sathu" charset="-34"/>
                <a:cs typeface="Sathu" charset="-34"/>
              </a:rPr>
              <a:t>Sequential data access restriction </a:t>
            </a:r>
            <a:r>
              <a:rPr lang="en-US" sz="1770" dirty="0">
                <a:latin typeface="Sathu" charset="-34"/>
                <a:ea typeface="Sathu" charset="-34"/>
                <a:cs typeface="Sathu" charset="-34"/>
              </a:rPr>
              <a:t>--</a:t>
            </a:r>
            <a:r>
              <a:rPr lang="en-US" sz="1770" dirty="0">
                <a:solidFill>
                  <a:srgbClr val="C00000"/>
                </a:solidFill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770" dirty="0">
                <a:latin typeface="Sathu" charset="-34"/>
                <a:ea typeface="Sathu" charset="-34"/>
                <a:cs typeface="Sathu" charset="-34"/>
              </a:rPr>
              <a:t>arbitrary database access is not allowed in LMDB</a:t>
            </a:r>
          </a:p>
          <a:p>
            <a:pPr marL="914400" lvl="1" indent="-457200">
              <a:spcBef>
                <a:spcPts val="500"/>
              </a:spcBef>
              <a:buFont typeface="+mj-lt"/>
              <a:buAutoNum type="arabicPeriod" startAt="4"/>
            </a:pPr>
            <a:r>
              <a:rPr lang="en-US" sz="1770" dirty="0">
                <a:solidFill>
                  <a:srgbClr val="C00000"/>
                </a:solidFill>
                <a:latin typeface="Sathu" charset="-34"/>
                <a:ea typeface="Sathu" charset="-34"/>
                <a:cs typeface="Sathu" charset="-34"/>
              </a:rPr>
              <a:t>Inefficient I/O block size </a:t>
            </a:r>
            <a:r>
              <a:rPr lang="en-US" sz="1770" dirty="0">
                <a:latin typeface="Sathu" charset="-34"/>
                <a:ea typeface="Sathu" charset="-34"/>
                <a:cs typeface="Sathu" charset="-34"/>
              </a:rPr>
              <a:t>--</a:t>
            </a:r>
            <a:r>
              <a:rPr lang="en-US" sz="1770" dirty="0">
                <a:solidFill>
                  <a:srgbClr val="C00000"/>
                </a:solidFill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770" dirty="0">
                <a:latin typeface="Sathu" charset="-34"/>
                <a:ea typeface="Sathu" charset="-34"/>
                <a:cs typeface="Sathu" charset="-34"/>
              </a:rPr>
              <a:t>I/O request size is too small to be efficient </a:t>
            </a:r>
          </a:p>
          <a:p>
            <a:pPr marL="914400" lvl="1" indent="-457200">
              <a:spcBef>
                <a:spcPts val="500"/>
              </a:spcBef>
              <a:buFont typeface="+mj-lt"/>
              <a:buAutoNum type="arabicPeriod" startAt="4"/>
            </a:pPr>
            <a:r>
              <a:rPr lang="en-US" sz="1770" dirty="0">
                <a:solidFill>
                  <a:srgbClr val="C00000"/>
                </a:solidFill>
                <a:latin typeface="Sathu" charset="-34"/>
                <a:ea typeface="Sathu" charset="-34"/>
                <a:cs typeface="Sathu" charset="-34"/>
              </a:rPr>
              <a:t>I/O randomization </a:t>
            </a:r>
            <a:r>
              <a:rPr lang="en-US" sz="1770" dirty="0">
                <a:latin typeface="Sathu" charset="-34"/>
                <a:ea typeface="Sathu" charset="-34"/>
                <a:cs typeface="Sathu" charset="-34"/>
              </a:rPr>
              <a:t>--</a:t>
            </a:r>
            <a:r>
              <a:rPr lang="en-US" sz="1770" dirty="0">
                <a:solidFill>
                  <a:srgbClr val="C00000"/>
                </a:solidFill>
                <a:latin typeface="Sathu" charset="-34"/>
                <a:ea typeface="Sathu" charset="-34"/>
                <a:cs typeface="Sathu" charset="-34"/>
              </a:rPr>
              <a:t> </a:t>
            </a:r>
            <a:r>
              <a:rPr lang="en-US" sz="1770" dirty="0">
                <a:latin typeface="Sathu" charset="-34"/>
                <a:ea typeface="Sathu" charset="-34"/>
                <a:cs typeface="Sathu" charset="-34"/>
              </a:rPr>
              <a:t>abundant readers participating in I/O at the same time</a:t>
            </a:r>
          </a:p>
          <a:p>
            <a:pPr marL="337516" indent="-337516" defTabSz="900044" hangingPunct="0">
              <a:spcBef>
                <a:spcPts val="984"/>
              </a:spcBef>
              <a:buFont typeface="Arial" charset="0"/>
              <a:buChar char="•"/>
            </a:pPr>
            <a:r>
              <a:rPr lang="en-US" sz="1770" dirty="0">
                <a:latin typeface="Sathu" charset="-34"/>
                <a:ea typeface="Sathu" charset="-34"/>
                <a:cs typeface="Sathu" charset="-34"/>
              </a:rPr>
              <a:t>We proposed </a:t>
            </a:r>
            <a:r>
              <a:rPr lang="en-US" sz="1770" dirty="0">
                <a:solidFill>
                  <a:srgbClr val="C00000"/>
                </a:solidFill>
                <a:latin typeface="Sathu" charset="-34"/>
                <a:ea typeface="Sathu" charset="-34"/>
                <a:cs typeface="Sathu" charset="-34"/>
              </a:rPr>
              <a:t>6 optimizations </a:t>
            </a:r>
            <a:r>
              <a:rPr lang="en-US" sz="1770" dirty="0">
                <a:latin typeface="Sathu" charset="-34"/>
                <a:ea typeface="Sathu" charset="-34"/>
                <a:cs typeface="Sathu" charset="-34"/>
              </a:rPr>
              <a:t>that address </a:t>
            </a:r>
            <a:r>
              <a:rPr lang="en-US" sz="1770" dirty="0">
                <a:solidFill>
                  <a:srgbClr val="C00000"/>
                </a:solidFill>
                <a:latin typeface="Sathu" charset="-34"/>
                <a:ea typeface="Sathu" charset="-34"/>
                <a:cs typeface="Sathu" charset="-34"/>
              </a:rPr>
              <a:t>5 problems </a:t>
            </a:r>
            <a:r>
              <a:rPr lang="en-US" sz="1770" dirty="0">
                <a:latin typeface="Sathu" charset="-34"/>
                <a:ea typeface="Sathu" charset="-34"/>
                <a:cs typeface="Sathu" charset="-34"/>
              </a:rPr>
              <a:t>in state of the art I/O subsystem of deep learning</a:t>
            </a:r>
          </a:p>
        </p:txBody>
      </p:sp>
      <p:sp>
        <p:nvSpPr>
          <p:cNvPr id="523" name="TextBox 522"/>
          <p:cNvSpPr txBox="1"/>
          <p:nvPr/>
        </p:nvSpPr>
        <p:spPr>
          <a:xfrm>
            <a:off x="11161309" y="17822942"/>
            <a:ext cx="2884926" cy="2339102"/>
          </a:xfrm>
          <a:prstGeom prst="rect">
            <a:avLst/>
          </a:prstGeom>
          <a:solidFill>
            <a:srgbClr val="F6D6B9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indent="204788">
              <a:tabLst>
                <a:tab pos="2479675" algn="l"/>
              </a:tabLst>
            </a:pPr>
            <a:endParaRPr lang="en-US" sz="1400" b="1" dirty="0" smtClean="0">
              <a:solidFill>
                <a:srgbClr val="C00000"/>
              </a:solidFill>
              <a:latin typeface="Sathu" charset="-34"/>
              <a:ea typeface="Sathu" charset="-34"/>
              <a:cs typeface="Sathu" charset="-34"/>
            </a:endParaRPr>
          </a:p>
          <a:p>
            <a:pPr indent="204788">
              <a:tabLst>
                <a:tab pos="2479675" algn="l"/>
              </a:tabLst>
            </a:pPr>
            <a:r>
              <a:rPr lang="en-US" sz="1400" b="1" i="1" dirty="0" smtClean="0">
                <a:latin typeface="Sathu" charset="-34"/>
                <a:ea typeface="Sathu" charset="-34"/>
                <a:cs typeface="Sathu" charset="-34"/>
              </a:rPr>
              <a:t>Experiment Information</a:t>
            </a:r>
          </a:p>
          <a:p>
            <a:pPr indent="204788">
              <a:tabLst>
                <a:tab pos="2479675" algn="l"/>
              </a:tabLst>
            </a:pPr>
            <a:r>
              <a:rPr lang="en-US" sz="1400" b="1" dirty="0" smtClean="0">
                <a:solidFill>
                  <a:srgbClr val="C00000"/>
                </a:solidFill>
                <a:latin typeface="Sathu" charset="-34"/>
                <a:ea typeface="Sathu" charset="-34"/>
                <a:cs typeface="Sathu" charset="-34"/>
              </a:rPr>
              <a:t>Dataset</a:t>
            </a:r>
            <a:r>
              <a:rPr lang="en-US" sz="1400" b="1" dirty="0">
                <a:solidFill>
                  <a:srgbClr val="C00000"/>
                </a:solidFill>
                <a:latin typeface="Sathu" charset="-34"/>
                <a:ea typeface="Sathu" charset="-34"/>
                <a:cs typeface="Sathu" charset="-34"/>
              </a:rPr>
              <a:t>:</a:t>
            </a:r>
            <a:r>
              <a:rPr lang="en-US" sz="1400" b="1" dirty="0">
                <a:latin typeface="Sathu" charset="-34"/>
                <a:ea typeface="Sathu" charset="-34"/>
                <a:cs typeface="Sathu" charset="-34"/>
              </a:rPr>
              <a:t>   </a:t>
            </a:r>
            <a:r>
              <a:rPr lang="en-US" sz="1400" dirty="0" smtClean="0">
                <a:latin typeface="Sathu" charset="-34"/>
                <a:ea typeface="Sathu" charset="-34"/>
                <a:cs typeface="Sathu" charset="-34"/>
              </a:rPr>
              <a:t>CIFAR10-Large</a:t>
            </a:r>
          </a:p>
          <a:p>
            <a:pPr indent="204788">
              <a:tabLst>
                <a:tab pos="2479675" algn="l"/>
              </a:tabLst>
            </a:pPr>
            <a:r>
              <a:rPr lang="en-US" sz="1400" b="1" dirty="0">
                <a:solidFill>
                  <a:srgbClr val="C00000"/>
                </a:solidFill>
                <a:latin typeface="Sathu" charset="-34"/>
                <a:ea typeface="Sathu" charset="-34"/>
                <a:cs typeface="Sathu" charset="-34"/>
              </a:rPr>
              <a:t>Network: </a:t>
            </a:r>
            <a:r>
              <a:rPr lang="en-US" sz="1400" b="1" dirty="0">
                <a:latin typeface="Sathu" charset="-34"/>
                <a:ea typeface="Sathu" charset="-34"/>
                <a:cs typeface="Sathu" charset="-34"/>
              </a:rPr>
              <a:t>  </a:t>
            </a:r>
            <a:r>
              <a:rPr lang="en-US" sz="1400" dirty="0" err="1" smtClean="0">
                <a:latin typeface="Sathu" charset="-34"/>
                <a:ea typeface="Sathu" charset="-34"/>
                <a:cs typeface="Sathu" charset="-34"/>
              </a:rPr>
              <a:t>AlexNet</a:t>
            </a:r>
            <a:r>
              <a:rPr lang="en-US" sz="1400" dirty="0" smtClean="0">
                <a:latin typeface="Sathu" charset="-34"/>
                <a:ea typeface="Sathu" charset="-34"/>
                <a:cs typeface="Sathu" charset="-34"/>
              </a:rPr>
              <a:t>	</a:t>
            </a:r>
          </a:p>
          <a:p>
            <a:pPr indent="204788">
              <a:tabLst>
                <a:tab pos="2479675" algn="l"/>
              </a:tabLst>
            </a:pPr>
            <a:r>
              <a:rPr lang="en-US" sz="1400" b="1" dirty="0" smtClean="0">
                <a:solidFill>
                  <a:srgbClr val="C00000"/>
                </a:solidFill>
                <a:latin typeface="Sathu" charset="-34"/>
                <a:ea typeface="Sathu" charset="-34"/>
                <a:cs typeface="Sathu" charset="-34"/>
              </a:rPr>
              <a:t>Batch size:</a:t>
            </a:r>
            <a:r>
              <a:rPr lang="en-US" sz="1400" b="1" dirty="0" smtClean="0">
                <a:latin typeface="Sathu" charset="-34"/>
                <a:ea typeface="Sathu" charset="-34"/>
                <a:cs typeface="Sathu" charset="-34"/>
              </a:rPr>
              <a:t>   </a:t>
            </a:r>
            <a:r>
              <a:rPr lang="en-US" sz="1400" dirty="0" smtClean="0">
                <a:latin typeface="Sathu" charset="-34"/>
                <a:ea typeface="Sathu" charset="-34"/>
                <a:cs typeface="Sathu" charset="-34"/>
              </a:rPr>
              <a:t>18,432</a:t>
            </a:r>
            <a:endParaRPr lang="en-US" sz="1400" dirty="0">
              <a:latin typeface="Sathu" charset="-34"/>
              <a:ea typeface="Sathu" charset="-34"/>
              <a:cs typeface="Sathu" charset="-34"/>
            </a:endParaRPr>
          </a:p>
          <a:p>
            <a:pPr indent="204788">
              <a:tabLst>
                <a:tab pos="2479675" algn="l"/>
              </a:tabLst>
            </a:pPr>
            <a:r>
              <a:rPr lang="en-US" sz="1400" b="1" dirty="0">
                <a:solidFill>
                  <a:srgbClr val="C00000"/>
                </a:solidFill>
                <a:latin typeface="Sathu" charset="-34"/>
                <a:ea typeface="Sathu" charset="-34"/>
                <a:cs typeface="Sathu" charset="-34"/>
              </a:rPr>
              <a:t>Training iterations:</a:t>
            </a:r>
            <a:r>
              <a:rPr lang="en-US" sz="1400" b="1" dirty="0">
                <a:latin typeface="Sathu" charset="-34"/>
                <a:ea typeface="Sathu" charset="-34"/>
                <a:cs typeface="Sathu" charset="-34"/>
              </a:rPr>
              <a:t>   </a:t>
            </a:r>
            <a:r>
              <a:rPr lang="en-US" sz="1400" dirty="0">
                <a:latin typeface="Sathu" charset="-34"/>
                <a:ea typeface="Sathu" charset="-34"/>
                <a:cs typeface="Sathu" charset="-34"/>
              </a:rPr>
              <a:t>512</a:t>
            </a:r>
            <a:endParaRPr lang="en-US" sz="1400" dirty="0" smtClean="0">
              <a:latin typeface="Sathu" charset="-34"/>
              <a:ea typeface="Sathu" charset="-34"/>
              <a:cs typeface="Sathu" charset="-34"/>
            </a:endParaRPr>
          </a:p>
          <a:p>
            <a:pPr indent="204788">
              <a:tabLst>
                <a:tab pos="2479675" algn="l"/>
              </a:tabLst>
            </a:pPr>
            <a:r>
              <a:rPr lang="en-US" sz="1400" b="1" dirty="0" smtClean="0">
                <a:solidFill>
                  <a:srgbClr val="C00000"/>
                </a:solidFill>
                <a:latin typeface="Sathu" charset="-34"/>
                <a:ea typeface="Sathu" charset="-34"/>
                <a:cs typeface="Sathu" charset="-34"/>
              </a:rPr>
              <a:t>Framework: </a:t>
            </a:r>
            <a:r>
              <a:rPr lang="en-US" sz="1400" b="1" dirty="0" smtClean="0">
                <a:latin typeface="Sathu" charset="-34"/>
                <a:ea typeface="Sathu" charset="-34"/>
                <a:cs typeface="Sathu" charset="-34"/>
              </a:rPr>
              <a:t>  </a:t>
            </a:r>
            <a:r>
              <a:rPr lang="en-US" sz="1400" dirty="0" err="1" smtClean="0">
                <a:latin typeface="Sathu" charset="-34"/>
                <a:ea typeface="Sathu" charset="-34"/>
                <a:cs typeface="Sathu" charset="-34"/>
              </a:rPr>
              <a:t>Caffe</a:t>
            </a:r>
            <a:endParaRPr lang="en-US" sz="1400" dirty="0" smtClean="0">
              <a:latin typeface="Sathu" charset="-34"/>
              <a:ea typeface="Sathu" charset="-34"/>
              <a:cs typeface="Sathu" charset="-34"/>
            </a:endParaRPr>
          </a:p>
          <a:p>
            <a:pPr indent="204788">
              <a:tabLst>
                <a:tab pos="2479675" algn="l"/>
              </a:tabLst>
            </a:pPr>
            <a:r>
              <a:rPr lang="en-US" sz="1400" b="1" dirty="0">
                <a:solidFill>
                  <a:srgbClr val="C00000"/>
                </a:solidFill>
                <a:latin typeface="Sathu" charset="-34"/>
                <a:ea typeface="Sathu" charset="-34"/>
                <a:cs typeface="Sathu" charset="-34"/>
              </a:rPr>
              <a:t>Testbed: </a:t>
            </a:r>
            <a:r>
              <a:rPr lang="en-US" sz="1400" b="1" dirty="0">
                <a:latin typeface="Sathu" charset="-34"/>
                <a:ea typeface="Sathu" charset="-34"/>
                <a:cs typeface="Sathu" charset="-34"/>
              </a:rPr>
              <a:t>  </a:t>
            </a:r>
            <a:r>
              <a:rPr lang="en-US" sz="1400" dirty="0">
                <a:latin typeface="Sathu" charset="-34"/>
                <a:ea typeface="Sathu" charset="-34"/>
                <a:cs typeface="Sathu" charset="-34"/>
              </a:rPr>
              <a:t>LCRC Bebop </a:t>
            </a:r>
            <a:endParaRPr lang="en-US" sz="1400" dirty="0" smtClean="0">
              <a:latin typeface="Sathu" charset="-34"/>
              <a:ea typeface="Sathu" charset="-34"/>
              <a:cs typeface="Sathu" charset="-34"/>
            </a:endParaRPr>
          </a:p>
          <a:p>
            <a:pPr indent="204788">
              <a:tabLst>
                <a:tab pos="2479675" algn="l"/>
              </a:tabLst>
            </a:pPr>
            <a:r>
              <a:rPr lang="en-US" sz="1000" dirty="0" smtClean="0">
                <a:latin typeface="Sathu" charset="-34"/>
                <a:ea typeface="Sathu" charset="-34"/>
                <a:cs typeface="Sathu" charset="-34"/>
              </a:rPr>
              <a:t>(Each node: 36 cores Intel Broadwell, </a:t>
            </a:r>
          </a:p>
          <a:p>
            <a:pPr indent="204788">
              <a:tabLst>
                <a:tab pos="2479675" algn="l"/>
              </a:tabLst>
            </a:pPr>
            <a:r>
              <a:rPr lang="en-US" sz="1000" dirty="0" smtClean="0">
                <a:latin typeface="Sathu" charset="-34"/>
                <a:ea typeface="Sathu" charset="-34"/>
                <a:cs typeface="Sathu" charset="-34"/>
              </a:rPr>
              <a:t>128 GB memory)</a:t>
            </a:r>
          </a:p>
          <a:p>
            <a:pPr indent="204788">
              <a:tabLst>
                <a:tab pos="2479675" algn="l"/>
              </a:tabLst>
            </a:pPr>
            <a:endParaRPr lang="en-US" sz="1400" dirty="0">
              <a:latin typeface="Sathu" charset="-34"/>
              <a:ea typeface="Sathu" charset="-34"/>
              <a:cs typeface="Sathu" charset="-34"/>
            </a:endParaRPr>
          </a:p>
        </p:txBody>
      </p:sp>
      <p:graphicFrame>
        <p:nvGraphicFramePr>
          <p:cNvPr id="299" name="Chart 29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180671"/>
              </p:ext>
            </p:extLst>
          </p:nvPr>
        </p:nvGraphicFramePr>
        <p:xfrm>
          <a:off x="35268113" y="28479128"/>
          <a:ext cx="7106446" cy="3417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521" name="TextBox 520"/>
          <p:cNvSpPr txBox="1"/>
          <p:nvPr/>
        </p:nvSpPr>
        <p:spPr>
          <a:xfrm>
            <a:off x="36764119" y="28315444"/>
            <a:ext cx="4468594" cy="3635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772" i="1" dirty="0" smtClean="0">
                <a:latin typeface="Sathu" charset="-34"/>
                <a:ea typeface="Sathu" charset="-34"/>
                <a:cs typeface="Sathu" charset="-34"/>
              </a:rPr>
              <a:t>Factor of Improvement over LMDB</a:t>
            </a:r>
            <a:endParaRPr lang="en-US" sz="1772" i="1" dirty="0">
              <a:latin typeface="Sathu" charset="-34"/>
              <a:ea typeface="Sathu" charset="-34"/>
              <a:cs typeface="Sathu" charset="-34"/>
            </a:endParaRPr>
          </a:p>
        </p:txBody>
      </p:sp>
      <p:sp>
        <p:nvSpPr>
          <p:cNvPr id="519" name="TextBox 518"/>
          <p:cNvSpPr txBox="1"/>
          <p:nvPr/>
        </p:nvSpPr>
        <p:spPr>
          <a:xfrm>
            <a:off x="33639919" y="25056323"/>
            <a:ext cx="4468594" cy="3635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772" i="1" dirty="0" smtClean="0">
                <a:latin typeface="Sathu" charset="-34"/>
                <a:ea typeface="Sathu" charset="-34"/>
                <a:cs typeface="Sathu" charset="-34"/>
              </a:rPr>
              <a:t>Total Execution Time</a:t>
            </a:r>
            <a:endParaRPr lang="en-US" sz="1772" i="1" dirty="0">
              <a:latin typeface="Sathu" charset="-34"/>
              <a:ea typeface="Sathu" charset="-34"/>
              <a:cs typeface="Sathu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8565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0" animBg="1"/>
      <p:bldP spid="419" grpId="0" animBg="1"/>
      <p:bldP spid="425" grpId="0" animBg="1"/>
      <p:bldP spid="423" grpId="0" animBg="1"/>
      <p:bldP spid="422" grpId="0" animBg="1"/>
      <p:bldP spid="420" grpId="0" animBg="1"/>
      <p:bldP spid="4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5045</TotalTime>
  <Words>1959</Words>
  <Application>Microsoft Macintosh PowerPoint</Application>
  <PresentationFormat>Custom</PresentationFormat>
  <Paragraphs>351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Consolas</vt:lpstr>
      <vt:lpstr>Courier</vt:lpstr>
      <vt:lpstr>Garamond</vt:lpstr>
      <vt:lpstr>Garamond-Normal</vt:lpstr>
      <vt:lpstr>Mangal</vt:lpstr>
      <vt:lpstr>Sathu</vt:lpstr>
      <vt:lpstr>Office Theme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katchaguy.are@hotmail.com</dc:creator>
  <cp:lastModifiedBy>Microsoft Office User</cp:lastModifiedBy>
  <cp:revision>509</cp:revision>
  <cp:lastPrinted>2018-05-28T03:13:06Z</cp:lastPrinted>
  <dcterms:created xsi:type="dcterms:W3CDTF">2016-07-21T07:15:02Z</dcterms:created>
  <dcterms:modified xsi:type="dcterms:W3CDTF">2018-08-23T04:15:09Z</dcterms:modified>
</cp:coreProperties>
</file>