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3429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10287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7145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2057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24003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2743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1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316411"/>
          <c:y val="7.9139899999999999E-2"/>
          <c:w val="0.65874299999999997"/>
          <c:h val="0.732461000000000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Threads</c:v>
                </c:pt>
              </c:strCache>
            </c:strRef>
          </c:tx>
          <c:spPr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7"/>
            <c:spPr>
              <a:noFill/>
              <a:ln w="38100" cap="flat">
                <a:solidFill>
                  <a:srgbClr val="AF885A"/>
                </a:solidFill>
                <a:prstDash val="solid"/>
                <a:miter lim="400000"/>
              </a:ln>
              <a:effectLst/>
            </c:spPr>
          </c:marker>
          <c:trendline>
            <c:spPr>
              <a:ln w="25400" cap="flat">
                <a:solidFill>
                  <a:srgbClr val="E2B074"/>
                </a:solidFill>
                <a:prstDash val="solid"/>
                <a:miter lim="400000"/>
              </a:ln>
              <a:effectLst/>
            </c:spPr>
            <c:trendlineType val="log"/>
            <c:dispRSqr val="0"/>
            <c:dispEq val="0"/>
          </c:trendline>
          <c:xVal>
            <c:numRef>
              <c:f>Sheet1!$B$2:$B$56</c:f>
              <c:numCache>
                <c:formatCode>General</c:formatCode>
                <c:ptCount val="55"/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</c:numCache>
            </c:numRef>
          </c:xVal>
          <c:yVal>
            <c:numRef>
              <c:f>Sheet1!$C$2:$C$56</c:f>
              <c:numCache>
                <c:formatCode>General</c:formatCode>
                <c:ptCount val="55"/>
                <c:pt idx="1">
                  <c:v>1132762.308</c:v>
                </c:pt>
                <c:pt idx="2">
                  <c:v>2366593.4550000001</c:v>
                </c:pt>
                <c:pt idx="3">
                  <c:v>1518451.69</c:v>
                </c:pt>
                <c:pt idx="4">
                  <c:v>2299951.861</c:v>
                </c:pt>
                <c:pt idx="5">
                  <c:v>2107563.818</c:v>
                </c:pt>
                <c:pt idx="6">
                  <c:v>2290092.2069999999</c:v>
                </c:pt>
                <c:pt idx="7">
                  <c:v>1733124.679</c:v>
                </c:pt>
                <c:pt idx="8">
                  <c:v>2197781.3629999999</c:v>
                </c:pt>
                <c:pt idx="9">
                  <c:v>1887887.7720000001</c:v>
                </c:pt>
                <c:pt idx="10">
                  <c:v>2371800.3739999998</c:v>
                </c:pt>
                <c:pt idx="11">
                  <c:v>2013664.622</c:v>
                </c:pt>
                <c:pt idx="12">
                  <c:v>2170883.0970000001</c:v>
                </c:pt>
                <c:pt idx="13">
                  <c:v>2332242.1090000002</c:v>
                </c:pt>
                <c:pt idx="14">
                  <c:v>2701230.6570000001</c:v>
                </c:pt>
                <c:pt idx="15">
                  <c:v>2157128.5830000001</c:v>
                </c:pt>
                <c:pt idx="16">
                  <c:v>2127871.031</c:v>
                </c:pt>
                <c:pt idx="17">
                  <c:v>1878430.6089999999</c:v>
                </c:pt>
                <c:pt idx="18">
                  <c:v>2149503.8459999999</c:v>
                </c:pt>
                <c:pt idx="19">
                  <c:v>1880950.0819999999</c:v>
                </c:pt>
                <c:pt idx="20">
                  <c:v>2127038.6970000002</c:v>
                </c:pt>
                <c:pt idx="21">
                  <c:v>1858408.2450000001</c:v>
                </c:pt>
                <c:pt idx="22">
                  <c:v>2178192.1869999999</c:v>
                </c:pt>
                <c:pt idx="23">
                  <c:v>1886530.7549999999</c:v>
                </c:pt>
                <c:pt idx="24">
                  <c:v>1989575.4450000001</c:v>
                </c:pt>
                <c:pt idx="25">
                  <c:v>1849655.7290000001</c:v>
                </c:pt>
                <c:pt idx="26">
                  <c:v>2037206.7590000001</c:v>
                </c:pt>
                <c:pt idx="27">
                  <c:v>1974670.2490000001</c:v>
                </c:pt>
                <c:pt idx="28">
                  <c:v>2053982.513</c:v>
                </c:pt>
                <c:pt idx="29">
                  <c:v>1937123.625</c:v>
                </c:pt>
                <c:pt idx="30">
                  <c:v>2051889.4450000001</c:v>
                </c:pt>
                <c:pt idx="31">
                  <c:v>1756227.7490000001</c:v>
                </c:pt>
                <c:pt idx="32">
                  <c:v>1985616.372</c:v>
                </c:pt>
                <c:pt idx="33">
                  <c:v>1837211.594</c:v>
                </c:pt>
                <c:pt idx="34">
                  <c:v>1947693.9790000001</c:v>
                </c:pt>
                <c:pt idx="35">
                  <c:v>1888931.743</c:v>
                </c:pt>
                <c:pt idx="36">
                  <c:v>2061000.713</c:v>
                </c:pt>
                <c:pt idx="37">
                  <c:v>1938427.821</c:v>
                </c:pt>
                <c:pt idx="38">
                  <c:v>2128725.3640000001</c:v>
                </c:pt>
                <c:pt idx="39">
                  <c:v>1955030.2649999999</c:v>
                </c:pt>
                <c:pt idx="40">
                  <c:v>1820283.6070000001</c:v>
                </c:pt>
                <c:pt idx="41">
                  <c:v>1930483.77</c:v>
                </c:pt>
                <c:pt idx="42">
                  <c:v>1874440.9680000001</c:v>
                </c:pt>
                <c:pt idx="43">
                  <c:v>1821882.3470000001</c:v>
                </c:pt>
                <c:pt idx="44">
                  <c:v>1995369.274</c:v>
                </c:pt>
                <c:pt idx="45">
                  <c:v>1849209.9739999999</c:v>
                </c:pt>
                <c:pt idx="46">
                  <c:v>2043519.5889999999</c:v>
                </c:pt>
                <c:pt idx="47">
                  <c:v>2026199.8870000001</c:v>
                </c:pt>
                <c:pt idx="48">
                  <c:v>1993250.878</c:v>
                </c:pt>
                <c:pt idx="49">
                  <c:v>1987052.1610000001</c:v>
                </c:pt>
                <c:pt idx="50">
                  <c:v>2024314.3389999999</c:v>
                </c:pt>
                <c:pt idx="51">
                  <c:v>1803311.2849999999</c:v>
                </c:pt>
                <c:pt idx="52">
                  <c:v>1921745.3019999999</c:v>
                </c:pt>
                <c:pt idx="53">
                  <c:v>1854989.0220000001</c:v>
                </c:pt>
                <c:pt idx="54">
                  <c:v>1813614.6059999999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478-B14D-BE08-D89BDDDFB7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MCS</c:v>
                </c:pt>
              </c:strCache>
            </c:strRef>
          </c:tx>
          <c:spPr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8"/>
            <c:spPr>
              <a:noFill/>
              <a:ln w="38100" cap="flat">
                <a:solidFill>
                  <a:srgbClr val="838A5A"/>
                </a:solidFill>
                <a:prstDash val="solid"/>
                <a:miter lim="400000"/>
              </a:ln>
              <a:effectLst/>
            </c:spPr>
          </c:marker>
          <c:trendline>
            <c:spPr>
              <a:ln w="25400" cap="flat">
                <a:solidFill>
                  <a:srgbClr val="B3BD7B"/>
                </a:solidFill>
                <a:prstDash val="solid"/>
                <a:miter lim="400000"/>
              </a:ln>
              <a:effectLst/>
            </c:spPr>
            <c:trendlineType val="log"/>
            <c:dispRSqr val="0"/>
            <c:dispEq val="0"/>
          </c:trendline>
          <c:xVal>
            <c:numRef>
              <c:f>Sheet1!$B$2:$B$56</c:f>
              <c:numCache>
                <c:formatCode>General</c:formatCode>
                <c:ptCount val="55"/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</c:numCache>
            </c:numRef>
          </c:xVal>
          <c:yVal>
            <c:numRef>
              <c:f>Sheet1!$D$2:$D$56</c:f>
              <c:numCache>
                <c:formatCode>General</c:formatCode>
                <c:ptCount val="55"/>
                <c:pt idx="1">
                  <c:v>827785.07270000002</c:v>
                </c:pt>
                <c:pt idx="2">
                  <c:v>1549117.6629999999</c:v>
                </c:pt>
                <c:pt idx="3">
                  <c:v>1299294.1880000001</c:v>
                </c:pt>
                <c:pt idx="4">
                  <c:v>2010200.7</c:v>
                </c:pt>
                <c:pt idx="5">
                  <c:v>1782519.4269999999</c:v>
                </c:pt>
                <c:pt idx="6">
                  <c:v>2369893.7820000001</c:v>
                </c:pt>
                <c:pt idx="7">
                  <c:v>2153197.2960000001</c:v>
                </c:pt>
                <c:pt idx="8">
                  <c:v>2626433.6609999998</c:v>
                </c:pt>
                <c:pt idx="9">
                  <c:v>2526175.824</c:v>
                </c:pt>
                <c:pt idx="10">
                  <c:v>2984372.389</c:v>
                </c:pt>
                <c:pt idx="11">
                  <c:v>2777691.1310000001</c:v>
                </c:pt>
                <c:pt idx="12">
                  <c:v>3233198.41</c:v>
                </c:pt>
                <c:pt idx="13">
                  <c:v>2993952.406</c:v>
                </c:pt>
                <c:pt idx="14">
                  <c:v>3451137.2710000002</c:v>
                </c:pt>
                <c:pt idx="15">
                  <c:v>3211732.2</c:v>
                </c:pt>
                <c:pt idx="16">
                  <c:v>3585331.3420000002</c:v>
                </c:pt>
                <c:pt idx="17">
                  <c:v>3517658.9019999998</c:v>
                </c:pt>
                <c:pt idx="18">
                  <c:v>3866125.3909999998</c:v>
                </c:pt>
                <c:pt idx="19">
                  <c:v>3651356.72</c:v>
                </c:pt>
                <c:pt idx="20">
                  <c:v>3983412.3909999998</c:v>
                </c:pt>
                <c:pt idx="21">
                  <c:v>3787181.5619999999</c:v>
                </c:pt>
                <c:pt idx="22">
                  <c:v>4110420.1359999999</c:v>
                </c:pt>
                <c:pt idx="23">
                  <c:v>3918555.358</c:v>
                </c:pt>
                <c:pt idx="24">
                  <c:v>4244769.8320000004</c:v>
                </c:pt>
                <c:pt idx="25">
                  <c:v>3944394.97</c:v>
                </c:pt>
                <c:pt idx="26">
                  <c:v>4293922.5690000001</c:v>
                </c:pt>
                <c:pt idx="27">
                  <c:v>4099240.023</c:v>
                </c:pt>
                <c:pt idx="28">
                  <c:v>4387974.0630000001</c:v>
                </c:pt>
                <c:pt idx="29">
                  <c:v>4167074.99</c:v>
                </c:pt>
                <c:pt idx="30">
                  <c:v>4449822.42</c:v>
                </c:pt>
                <c:pt idx="31">
                  <c:v>4270410.3509999998</c:v>
                </c:pt>
                <c:pt idx="32">
                  <c:v>4451237.932</c:v>
                </c:pt>
                <c:pt idx="33">
                  <c:v>4250820.7510000002</c:v>
                </c:pt>
                <c:pt idx="34">
                  <c:v>4512244.398</c:v>
                </c:pt>
                <c:pt idx="35">
                  <c:v>4326116.335</c:v>
                </c:pt>
                <c:pt idx="36">
                  <c:v>4551577.4469999997</c:v>
                </c:pt>
                <c:pt idx="37">
                  <c:v>4398305.78</c:v>
                </c:pt>
                <c:pt idx="38">
                  <c:v>4584818.5710000005</c:v>
                </c:pt>
                <c:pt idx="39">
                  <c:v>4348164.3689999999</c:v>
                </c:pt>
                <c:pt idx="40">
                  <c:v>4589734.8190000001</c:v>
                </c:pt>
                <c:pt idx="41">
                  <c:v>4377618.7350000003</c:v>
                </c:pt>
                <c:pt idx="42">
                  <c:v>4614871.6399999997</c:v>
                </c:pt>
                <c:pt idx="43">
                  <c:v>4427820.7879999997</c:v>
                </c:pt>
                <c:pt idx="44">
                  <c:v>4706739.8880000003</c:v>
                </c:pt>
                <c:pt idx="45">
                  <c:v>4519344.1359999999</c:v>
                </c:pt>
                <c:pt idx="46">
                  <c:v>4630715.2560000001</c:v>
                </c:pt>
                <c:pt idx="47">
                  <c:v>4669566.2220000001</c:v>
                </c:pt>
                <c:pt idx="48">
                  <c:v>4746259.4419999998</c:v>
                </c:pt>
                <c:pt idx="49">
                  <c:v>4705057.1349999998</c:v>
                </c:pt>
                <c:pt idx="50">
                  <c:v>4876342.1560000004</c:v>
                </c:pt>
                <c:pt idx="51">
                  <c:v>4734404.8530000001</c:v>
                </c:pt>
                <c:pt idx="52">
                  <c:v>4876876.2879999997</c:v>
                </c:pt>
                <c:pt idx="53">
                  <c:v>4760587.4620000003</c:v>
                </c:pt>
                <c:pt idx="54">
                  <c:v>4930087.4639999997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478-B14D-BE08-D89BDDDFB7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2400" b="0" i="0" u="none" strike="noStrike">
                    <a:solidFill>
                      <a:srgbClr val="747676"/>
                    </a:solidFill>
                    <a:latin typeface="DIN Alternate"/>
                  </a:defRPr>
                </a:pPr>
                <a:r>
                  <a:rPr lang="en-US" sz="2400" b="0" i="0" u="none" strike="noStrike">
                    <a:solidFill>
                      <a:srgbClr val="747676"/>
                    </a:solidFill>
                    <a:latin typeface="DIN Alternate"/>
                  </a:rPr>
                  <a:t>Number of Threads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sz="2400" b="0" i="0" u="none" strike="noStrike">
                <a:solidFill>
                  <a:srgbClr val="5C5C5C"/>
                </a:solidFill>
                <a:latin typeface="DIN Alternate"/>
              </a:defRPr>
            </a:pPr>
            <a:endParaRPr lang="en-US"/>
          </a:p>
        </c:txPr>
        <c:crossAx val="2094734553"/>
        <c:crosses val="autoZero"/>
        <c:crossBetween val="between"/>
        <c:majorUnit val="15"/>
        <c:minorUnit val="7.5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5C5C5C"/>
              </a:solidFill>
              <a:custDash>
                <a:ds d="1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sz="2400" b="0" i="0" u="none" strike="noStrike">
                    <a:solidFill>
                      <a:srgbClr val="747676"/>
                    </a:solidFill>
                    <a:latin typeface="DIN Alternate"/>
                  </a:defRPr>
                </a:pPr>
                <a:r>
                  <a:rPr lang="en-US" sz="2400" b="0" i="0" u="none" strike="noStrike">
                    <a:solidFill>
                      <a:srgbClr val="747676"/>
                    </a:solidFill>
                    <a:latin typeface="DIN Alternate"/>
                  </a:rPr>
                  <a:t>Throughput (enq-deq/second)</a:t>
                </a:r>
              </a:p>
            </c:rich>
          </c:tx>
          <c:overlay val="1"/>
        </c:title>
        <c:numFmt formatCode="0E+0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400" b="0" i="0" u="none" strike="noStrike">
                <a:solidFill>
                  <a:srgbClr val="5C5C5C"/>
                </a:solidFill>
                <a:latin typeface="DIN Alternate"/>
              </a:defRPr>
            </a:pPr>
            <a:endParaRPr lang="en-US"/>
          </a:p>
        </c:txPr>
        <c:crossAx val="2094734552"/>
        <c:crosses val="autoZero"/>
        <c:crossBetween val="between"/>
        <c:majorUnit val="1250000"/>
        <c:minorUnit val="625000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202183"/>
          <c:y val="0"/>
          <c:w val="0.74415600000000004"/>
          <c:h val="8.47218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400" b="0" i="0" u="none" strike="noStrike">
              <a:solidFill>
                <a:srgbClr val="5C5C5C"/>
              </a:solidFill>
              <a:latin typeface="DIN Alternate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>
            <a:spLocks noGrp="1"/>
          </p:cNvSpPr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0" b="1" i="0" spc="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t>“</a:t>
            </a:r>
          </a:p>
        </p:txBody>
      </p:sp>
      <p:sp>
        <p:nvSpPr>
          <p:cNvPr id="10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03" name="-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 i="1">
                <a:solidFill>
                  <a:srgbClr val="6B6D6D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-Johnny Appleseed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>
            <a:spLocks noGrp="1"/>
          </p:cNvSpPr>
          <p:nvPr>
            <p:ph type="pic" idx="13"/>
          </p:nvPr>
        </p:nvSpPr>
        <p:spPr>
          <a:xfrm>
            <a:off x="-63500" y="-139700"/>
            <a:ext cx="13144500" cy="142809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>
            <a:spLocks noGrp="1"/>
          </p:cNvSpPr>
          <p:nvPr>
            <p:ph type="pic" idx="13"/>
          </p:nvPr>
        </p:nvSpPr>
        <p:spPr>
          <a:xfrm>
            <a:off x="-25400" y="-1130300"/>
            <a:ext cx="13045441" cy="141733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Rectangle"/>
          <p:cNvSpPr>
            <a:spLocks noGrp="1"/>
          </p:cNvSpPr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82429520_1646x1646.jpeg"/>
          <p:cNvSpPr>
            <a:spLocks noGrp="1"/>
          </p:cNvSpPr>
          <p:nvPr>
            <p:ph type="pic" idx="13"/>
          </p:nvPr>
        </p:nvSpPr>
        <p:spPr>
          <a:xfrm>
            <a:off x="-3340100" y="-12700"/>
            <a:ext cx="9779000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2" name="Line"/>
          <p:cNvSpPr>
            <a:spLocks noGrp="1"/>
          </p:cNvSpPr>
          <p:nvPr>
            <p:ph type="body" sz="quarter" idx="14"/>
          </p:nvPr>
        </p:nvSpPr>
        <p:spPr>
          <a:xfrm flipV="1">
            <a:off x="5956300" y="76961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5956300" y="647700"/>
            <a:ext cx="6451600" cy="72136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956300" y="7747000"/>
            <a:ext cx="6451600" cy="13589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1pPr>
            <a:lvl2pPr marL="0" indent="0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2pPr>
            <a:lvl3pPr marL="0" indent="0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3pPr>
            <a:lvl4pPr marL="0" indent="0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4pPr>
            <a:lvl5pPr marL="0" indent="0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571500" y="503088"/>
            <a:ext cx="11861800" cy="944712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>
            <a:spLocks noGrp="1"/>
          </p:cNvSpPr>
          <p:nvPr>
            <p:ph type="pic" idx="13"/>
          </p:nvPr>
        </p:nvSpPr>
        <p:spPr>
          <a:xfrm>
            <a:off x="6388100" y="-12700"/>
            <a:ext cx="900080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2" name="Line"/>
          <p:cNvSpPr>
            <a:spLocks noGrp="1"/>
          </p:cNvSpPr>
          <p:nvPr>
            <p:ph type="body" sz="quarter" idx="14"/>
          </p:nvPr>
        </p:nvSpPr>
        <p:spPr>
          <a:xfrm>
            <a:off x="67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673100" y="533350"/>
            <a:ext cx="5397500" cy="914450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buChar char="•"/>
            </a:lvl1pPr>
            <a:lvl2pPr marL="812800" indent="-406400">
              <a:buChar char="•"/>
            </a:lvl2pPr>
            <a:lvl3pPr marL="1219200" indent="-406400">
              <a:buChar char="•"/>
            </a:lvl3pPr>
            <a:lvl4pPr marL="1625600" indent="-406400">
              <a:buChar char="•"/>
            </a:lvl4pPr>
            <a:lvl5pPr marL="2032000" indent="-406400"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>
            <a:spLocks noGrp="1"/>
          </p:cNvSpPr>
          <p:nvPr>
            <p:ph type="pic" idx="13"/>
          </p:nvPr>
        </p:nvSpPr>
        <p:spPr>
          <a:xfrm>
            <a:off x="571500" y="508000"/>
            <a:ext cx="7454900" cy="80994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182741592_1098x949.jpeg"/>
          <p:cNvSpPr>
            <a:spLocks noGrp="1"/>
          </p:cNvSpPr>
          <p:nvPr>
            <p:ph type="pic" sz="quarter" idx="14"/>
          </p:nvPr>
        </p:nvSpPr>
        <p:spPr>
          <a:xfrm>
            <a:off x="7944067" y="424462"/>
            <a:ext cx="5275146" cy="45593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182429520_1646x1646.jpeg"/>
          <p:cNvSpPr>
            <a:spLocks noGrp="1"/>
          </p:cNvSpPr>
          <p:nvPr>
            <p:ph type="pic" sz="quarter" idx="15"/>
          </p:nvPr>
        </p:nvSpPr>
        <p:spPr>
          <a:xfrm>
            <a:off x="8102600" y="4267200"/>
            <a:ext cx="4470400" cy="4470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z="2800" i="1" spc="28">
                <a:latin typeface="Iowan Old Style"/>
                <a:ea typeface="Iowan Old Style"/>
                <a:cs typeface="Iowan Old Style"/>
                <a:sym typeface="Iowan Old Style"/>
              </a:defRPr>
            </a:lvl1pPr>
            <a:lvl2pPr marL="0" indent="0">
              <a:spcBef>
                <a:spcPts val="1400"/>
              </a:spcBef>
              <a:buSzTx/>
              <a:buFontTx/>
              <a:buNone/>
              <a:defRPr sz="2800" i="1" spc="28">
                <a:latin typeface="Iowan Old Style"/>
                <a:ea typeface="Iowan Old Style"/>
                <a:cs typeface="Iowan Old Style"/>
                <a:sym typeface="Iowan Old Style"/>
              </a:defRPr>
            </a:lvl2pPr>
            <a:lvl3pPr marL="0" indent="0">
              <a:spcBef>
                <a:spcPts val="1400"/>
              </a:spcBef>
              <a:buSzTx/>
              <a:buFontTx/>
              <a:buNone/>
              <a:defRPr sz="2800" i="1" spc="28">
                <a:latin typeface="Iowan Old Style"/>
                <a:ea typeface="Iowan Old Style"/>
                <a:cs typeface="Iowan Old Style"/>
                <a:sym typeface="Iowan Old Style"/>
              </a:defRPr>
            </a:lvl3pPr>
            <a:lvl4pPr marL="0" indent="0">
              <a:spcBef>
                <a:spcPts val="1400"/>
              </a:spcBef>
              <a:buSzTx/>
              <a:buFontTx/>
              <a:buNone/>
              <a:defRPr sz="2800" i="1" spc="28">
                <a:latin typeface="Iowan Old Style"/>
                <a:ea typeface="Iowan Old Style"/>
                <a:cs typeface="Iowan Old Style"/>
                <a:sym typeface="Iowan Old Style"/>
              </a:defRPr>
            </a:lvl4pPr>
            <a:lvl5pPr marL="0" indent="0">
              <a:spcBef>
                <a:spcPts val="1400"/>
              </a:spcBef>
              <a:buSzTx/>
              <a:buFontTx/>
              <a:buNone/>
              <a:defRPr sz="2800" i="1" spc="28">
                <a:latin typeface="Iowan Old Style"/>
                <a:ea typeface="Iowan Old Style"/>
                <a:cs typeface="Iowan Old Style"/>
                <a:sym typeface="Iowan Old Styl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1600" i="0" spc="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3429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10287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7145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2057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24003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2743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solidFill>
            <a:srgbClr val="5C5C5C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solidFill>
            <a:srgbClr val="5C5C5C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solidFill>
            <a:srgbClr val="5C5C5C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solidFill>
            <a:srgbClr val="5C5C5C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solidFill>
            <a:srgbClr val="5C5C5C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solidFill>
            <a:srgbClr val="5C5C5C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solidFill>
            <a:srgbClr val="5C5C5C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solidFill>
            <a:srgbClr val="5C5C5C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solidFill>
            <a:srgbClr val="5C5C5C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29" name="Line"/>
          <p:cNvSpPr>
            <a:spLocks noGrp="1"/>
          </p:cNvSpPr>
          <p:nvPr>
            <p:ph type="body" idx="15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Software combining to mitigate multithreaded MPI conten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defRPr sz="8228"/>
            </a:lvl1pPr>
          </a:lstStyle>
          <a:p>
            <a:r>
              <a:t>Software combining to mitigate multithreaded MPI contention</a:t>
            </a:r>
          </a:p>
        </p:txBody>
      </p:sp>
      <p:sp>
        <p:nvSpPr>
          <p:cNvPr id="131" name="Halim Amer, Yanfei Guo, Kenneth J Raffenetti, Min Si, Pavan Balaji…"/>
          <p:cNvSpPr txBox="1">
            <a:spLocks noGrp="1"/>
          </p:cNvSpPr>
          <p:nvPr>
            <p:ph type="body" sz="quarter" idx="1"/>
          </p:nvPr>
        </p:nvSpPr>
        <p:spPr>
          <a:xfrm>
            <a:off x="571500" y="7664450"/>
            <a:ext cx="3045322" cy="1359099"/>
          </a:xfrm>
          <a:prstGeom prst="rect">
            <a:avLst/>
          </a:prstGeom>
        </p:spPr>
        <p:txBody>
          <a:bodyPr/>
          <a:lstStyle/>
          <a:p>
            <a:pPr algn="ctr" defTabSz="280415">
              <a:spcBef>
                <a:spcPts val="200"/>
              </a:spcBef>
              <a:defRPr sz="2304"/>
            </a:pPr>
            <a:r>
              <a:rPr b="1"/>
              <a:t>Halim Amer</a:t>
            </a:r>
            <a:r>
              <a:t>, Yanfei Guo, Kenneth J Raffenetti, Min Si, Pavan Balaji</a:t>
            </a:r>
          </a:p>
          <a:p>
            <a:pPr algn="ctr" defTabSz="280415">
              <a:spcBef>
                <a:spcPts val="200"/>
              </a:spcBef>
              <a:defRPr sz="2304" u="sng"/>
            </a:pPr>
            <a:r>
              <a:t>Argonne National Laboratory</a:t>
            </a:r>
          </a:p>
        </p:txBody>
      </p:sp>
      <p:sp>
        <p:nvSpPr>
          <p:cNvPr id="132" name="Charles Archer, Michael Blocksome, Chongxiao Cao, Michael Chuvelev, Hajime Fujita, Jeff R Hammond, Mikhail Shiryaev, Sagar Thapaliya, Maria Garzaran…"/>
          <p:cNvSpPr txBox="1"/>
          <p:nvPr/>
        </p:nvSpPr>
        <p:spPr>
          <a:xfrm>
            <a:off x="3501247" y="7664450"/>
            <a:ext cx="7062127" cy="1359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ctr" defTabSz="280415">
              <a:lnSpc>
                <a:spcPct val="70000"/>
              </a:lnSpc>
              <a:spcBef>
                <a:spcPts val="200"/>
              </a:spcBef>
              <a:defRPr sz="2304" spc="0">
                <a:solidFill>
                  <a:srgbClr val="747676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r>
              <a:t>Charles Archer, Michael Blocksome, Chongxiao Cao, Michael Chuvelev, Hajime Fujita, Jeff R Hammond, Mikhail Shiryaev, Sagar Thapaliya, Maria Garzaran</a:t>
            </a:r>
          </a:p>
          <a:p>
            <a:pPr algn="ctr" defTabSz="280415">
              <a:lnSpc>
                <a:spcPct val="70000"/>
              </a:lnSpc>
              <a:spcBef>
                <a:spcPts val="200"/>
              </a:spcBef>
              <a:defRPr sz="2304" u="sng" spc="0">
                <a:solidFill>
                  <a:srgbClr val="747676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r>
              <a:t>Intel Corporation</a:t>
            </a:r>
          </a:p>
        </p:txBody>
      </p:sp>
      <p:sp>
        <p:nvSpPr>
          <p:cNvPr id="133" name="Shintaro Iwasaki, Kenjiro Taura…"/>
          <p:cNvSpPr txBox="1"/>
          <p:nvPr/>
        </p:nvSpPr>
        <p:spPr>
          <a:xfrm>
            <a:off x="10395280" y="7664450"/>
            <a:ext cx="2046487" cy="1359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ctr" defTabSz="280415">
              <a:lnSpc>
                <a:spcPct val="70000"/>
              </a:lnSpc>
              <a:spcBef>
                <a:spcPts val="200"/>
              </a:spcBef>
              <a:defRPr sz="2304" spc="0">
                <a:solidFill>
                  <a:srgbClr val="747676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r>
              <a:t>Shintaro Iwasaki, Kenjiro Taura</a:t>
            </a:r>
          </a:p>
          <a:p>
            <a:pPr algn="ctr" defTabSz="280415">
              <a:lnSpc>
                <a:spcPct val="70000"/>
              </a:lnSpc>
              <a:spcBef>
                <a:spcPts val="200"/>
              </a:spcBef>
              <a:defRPr sz="2304" u="sng" spc="0">
                <a:solidFill>
                  <a:srgbClr val="747676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r>
              <a:t>The University of Tokyo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Line"/>
          <p:cNvSpPr>
            <a:spLocks noGrp="1"/>
          </p:cNvSpPr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0" name="Thread safety mode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spcBef>
                <a:spcPts val="1900"/>
              </a:spcBef>
              <a:defRPr sz="5460"/>
            </a:lvl1pPr>
          </a:lstStyle>
          <a:p>
            <a:r>
              <a:t>Thread safety models</a:t>
            </a:r>
          </a:p>
        </p:txBody>
      </p:sp>
      <p:sp>
        <p:nvSpPr>
          <p:cNvPr id="1311" name="Abstract models…"/>
          <p:cNvSpPr txBox="1">
            <a:spLocks noGrp="1"/>
          </p:cNvSpPr>
          <p:nvPr>
            <p:ph type="body" idx="1"/>
          </p:nvPr>
        </p:nvSpPr>
        <p:spPr>
          <a:xfrm>
            <a:off x="673100" y="1803400"/>
            <a:ext cx="11831571" cy="7882930"/>
          </a:xfrm>
          <a:prstGeom prst="rect">
            <a:avLst/>
          </a:prstGeom>
        </p:spPr>
        <p:txBody>
          <a:bodyPr/>
          <a:lstStyle/>
          <a:p>
            <a:pPr marL="386079" indent="-386079" defTabSz="554990">
              <a:spcBef>
                <a:spcPts val="1700"/>
              </a:spcBef>
              <a:defRPr sz="3040"/>
            </a:pPr>
            <a:r>
              <a:t>Abstract models</a:t>
            </a:r>
          </a:p>
          <a:p>
            <a:pPr marL="386079" indent="-386079" defTabSz="554990">
              <a:spcBef>
                <a:spcPts val="1700"/>
              </a:spcBef>
              <a:defRPr sz="3040"/>
            </a:pPr>
            <a:r>
              <a:t>Capture how thread safety is managed</a:t>
            </a:r>
          </a:p>
          <a:p>
            <a:pPr marL="772159" lvl="1" indent="-386079" defTabSz="554990">
              <a:spcBef>
                <a:spcPts val="1700"/>
              </a:spcBef>
              <a:buChar char="-"/>
              <a:defRPr sz="3040"/>
            </a:pPr>
            <a:r>
              <a:t>Critical section granularity</a:t>
            </a:r>
          </a:p>
          <a:p>
            <a:pPr marL="772159" lvl="1" indent="-386079" defTabSz="554990">
              <a:spcBef>
                <a:spcPts val="1700"/>
              </a:spcBef>
              <a:buChar char="-"/>
              <a:defRPr sz="3040"/>
            </a:pPr>
            <a:r>
              <a:t>Access order (e.g., fairness)</a:t>
            </a:r>
          </a:p>
          <a:p>
            <a:pPr marL="772159" lvl="1" indent="-386079" defTabSz="554990">
              <a:spcBef>
                <a:spcPts val="1700"/>
              </a:spcBef>
              <a:buChar char="-"/>
              <a:defRPr sz="3040"/>
            </a:pPr>
            <a:r>
              <a:t>Wait on completion synchronization model (e.g., spin on flag, lock acquisition, condition variable, etc.)</a:t>
            </a:r>
          </a:p>
          <a:p>
            <a:pPr marL="386079" indent="-386079" defTabSz="554990">
              <a:spcBef>
                <a:spcPts val="1700"/>
              </a:spcBef>
              <a:defRPr sz="3040"/>
            </a:pPr>
            <a:r>
              <a:t>Ideally void of technical details (e.g., locking algorithm, atomic operations, etc.)</a:t>
            </a:r>
          </a:p>
          <a:p>
            <a:pPr marL="386079" indent="-386079" defTabSz="554990">
              <a:spcBef>
                <a:spcPts val="1700"/>
              </a:spcBef>
              <a:defRPr sz="3040"/>
            </a:pPr>
            <a:r>
              <a:t>Examples of models</a:t>
            </a:r>
          </a:p>
          <a:p>
            <a:pPr marL="772159" lvl="1" indent="-386079" defTabSz="554990">
              <a:spcBef>
                <a:spcPts val="1700"/>
              </a:spcBef>
              <a:defRPr sz="3040"/>
            </a:pPr>
            <a:r>
              <a:t>Global lock</a:t>
            </a:r>
          </a:p>
          <a:p>
            <a:pPr marL="772159" lvl="1" indent="-386079" defTabSz="554990">
              <a:spcBef>
                <a:spcPts val="1700"/>
              </a:spcBef>
              <a:defRPr sz="3040"/>
            </a:pPr>
            <a:r>
              <a:t>Per-object locking</a:t>
            </a:r>
          </a:p>
          <a:p>
            <a:pPr marL="772159" lvl="1" indent="-386079" defTabSz="554990">
              <a:spcBef>
                <a:spcPts val="1700"/>
              </a:spcBef>
              <a:defRPr sz="3040"/>
            </a:pPr>
            <a:r>
              <a:t>Lockless offloading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Rectangle"/>
          <p:cNvSpPr/>
          <p:nvPr/>
        </p:nvSpPr>
        <p:spPr>
          <a:xfrm>
            <a:off x="7213281" y="1701800"/>
            <a:ext cx="5448301" cy="7972410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  <a:alpha val="2275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14" name="Rectangle"/>
          <p:cNvSpPr/>
          <p:nvPr/>
        </p:nvSpPr>
        <p:spPr>
          <a:xfrm>
            <a:off x="998748" y="1701800"/>
            <a:ext cx="5448301" cy="4038023"/>
          </a:xfrm>
          <a:prstGeom prst="rect">
            <a:avLst/>
          </a:prstGeom>
          <a:blipFill>
            <a:blip r:embed="rId2">
              <a:alphaModFix amt="19334"/>
            </a:blip>
          </a:blipFill>
          <a:ln w="101600" cap="rnd">
            <a:miter lim="400000"/>
          </a:ln>
        </p:spPr>
        <p:txBody>
          <a:bodyPr lIns="45719" rIns="45719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15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6" name="Most basic thread_multiple model"/>
          <p:cNvSpPr txBox="1">
            <a:spLocks noGrp="1"/>
          </p:cNvSpPr>
          <p:nvPr>
            <p:ph type="title"/>
          </p:nvPr>
        </p:nvSpPr>
        <p:spPr>
          <a:xfrm>
            <a:off x="571500" y="504450"/>
            <a:ext cx="12350486" cy="943350"/>
          </a:xfrm>
          <a:prstGeom prst="rect">
            <a:avLst/>
          </a:prstGeom>
        </p:spPr>
        <p:txBody>
          <a:bodyPr/>
          <a:lstStyle/>
          <a:p>
            <a:r>
              <a:t>Most basic thread_multiple model</a:t>
            </a:r>
          </a:p>
        </p:txBody>
      </p:sp>
      <p:sp>
        <p:nvSpPr>
          <p:cNvPr id="1317" name="Group"/>
          <p:cNvSpPr/>
          <p:nvPr/>
        </p:nvSpPr>
        <p:spPr>
          <a:xfrm>
            <a:off x="7824580" y="727286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MPI_Wait (…,*req)</a:t>
            </a:r>
            <a:r>
              <a:t>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</a:t>
            </a:r>
            <a:endParaRPr>
              <a:solidFill>
                <a:schemeClr val="accent5">
                  <a:lumOff val="-12830"/>
                </a:schemeClr>
              </a:solidFill>
              <a:latin typeface="Inconsolata Bold"/>
              <a:ea typeface="Inconsolata Bold"/>
              <a:cs typeface="Inconsolata Bold"/>
              <a:sym typeface="Inconsolata Bold"/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rgbClr val="01710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while</a:t>
            </a:r>
            <a:r>
              <a:rPr>
                <a:solidFill>
                  <a:srgbClr val="004D8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</a:t>
            </a:r>
            <a:r>
              <a:t>(!completed(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network_progress();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   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}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free(req);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 = REQUEST_NULL;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</a:t>
            </a:r>
            <a:endParaRPr>
              <a:solidFill>
                <a:srgbClr val="B51700"/>
              </a:solidFill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318" name="Group"/>
          <p:cNvSpPr/>
          <p:nvPr/>
        </p:nvSpPr>
        <p:spPr>
          <a:xfrm>
            <a:off x="7799180" y="2912533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MPI_Isend (…,*req)</a:t>
            </a:r>
            <a:r>
              <a:t>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request_create(req);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network_isend(…,req);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319" name="MPI"/>
          <p:cNvSpPr txBox="1"/>
          <p:nvPr/>
        </p:nvSpPr>
        <p:spPr>
          <a:xfrm>
            <a:off x="9800305" y="9086398"/>
            <a:ext cx="843992" cy="716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i="0" spc="48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MPI</a:t>
            </a:r>
          </a:p>
        </p:txBody>
      </p:sp>
      <p:sp>
        <p:nvSpPr>
          <p:cNvPr id="1320" name="APPLICATION"/>
          <p:cNvSpPr txBox="1"/>
          <p:nvPr/>
        </p:nvSpPr>
        <p:spPr>
          <a:xfrm>
            <a:off x="2214172" y="5064759"/>
            <a:ext cx="2595373" cy="716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i="0" spc="48">
                <a:solidFill>
                  <a:schemeClr val="accent4">
                    <a:satOff val="-10109"/>
                    <a:lumOff val="-16901"/>
                  </a:schemeClr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APPLICATION</a:t>
            </a:r>
          </a:p>
        </p:txBody>
      </p:sp>
      <p:pic>
        <p:nvPicPr>
          <p:cNvPr id="1321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12224" y="2837350"/>
            <a:ext cx="4154868" cy="520717"/>
          </a:xfrm>
          <a:prstGeom prst="rect">
            <a:avLst/>
          </a:prstGeom>
        </p:spPr>
      </p:pic>
      <p:pic>
        <p:nvPicPr>
          <p:cNvPr id="1323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12224" y="6562683"/>
            <a:ext cx="4154868" cy="520717"/>
          </a:xfrm>
          <a:prstGeom prst="rect">
            <a:avLst/>
          </a:prstGeom>
        </p:spPr>
      </p:pic>
      <p:sp>
        <p:nvSpPr>
          <p:cNvPr id="1325" name="NETWORK HARDWARE"/>
          <p:cNvSpPr txBox="1"/>
          <p:nvPr/>
        </p:nvSpPr>
        <p:spPr>
          <a:xfrm>
            <a:off x="10965714" y="3841589"/>
            <a:ext cx="1677583" cy="88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60000"/>
              </a:lnSpc>
              <a:defRPr sz="3400" i="0" spc="34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NETWORK HARDWARE</a:t>
            </a:r>
          </a:p>
        </p:txBody>
      </p:sp>
      <p:sp>
        <p:nvSpPr>
          <p:cNvPr id="1326" name="Group"/>
          <p:cNvSpPr/>
          <p:nvPr/>
        </p:nvSpPr>
        <p:spPr>
          <a:xfrm>
            <a:off x="1161313" y="3001433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chemeClr val="accent4">
                    <a:satOff val="-10109"/>
                    <a:lumOff val="-16901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#pragma omp parallel for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2">
                    <a:satOff val="-3676"/>
                    <a:lumOff val="-1908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for</a:t>
            </a:r>
            <a:r>
              <a:t> (i=0; i&lt;100; i++)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compute(buf[i]);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MPI_Isend(&amp;buf[i],…, &amp;req[i]);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4">
                    <a:satOff val="-10109"/>
                    <a:lumOff val="-16901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#pragma omp parallel for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2">
                    <a:satOff val="-3676"/>
                    <a:lumOff val="-1908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for</a:t>
            </a:r>
            <a:r>
              <a:t> (i=0; i&lt;100; i++)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MPI_Wait(…, &amp;req[i]);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9" name="Most basic thread_multiple model"/>
          <p:cNvSpPr txBox="1">
            <a:spLocks noGrp="1"/>
          </p:cNvSpPr>
          <p:nvPr>
            <p:ph type="title"/>
          </p:nvPr>
        </p:nvSpPr>
        <p:spPr>
          <a:xfrm>
            <a:off x="571500" y="504450"/>
            <a:ext cx="12350486" cy="943350"/>
          </a:xfrm>
          <a:prstGeom prst="rect">
            <a:avLst/>
          </a:prstGeom>
        </p:spPr>
        <p:txBody>
          <a:bodyPr/>
          <a:lstStyle/>
          <a:p>
            <a:r>
              <a:t>Most basic thread_multiple model</a:t>
            </a:r>
          </a:p>
        </p:txBody>
      </p:sp>
      <p:sp>
        <p:nvSpPr>
          <p:cNvPr id="1330" name="Group"/>
          <p:cNvSpPr/>
          <p:nvPr/>
        </p:nvSpPr>
        <p:spPr>
          <a:xfrm>
            <a:off x="7824580" y="727286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MPI_Wait (…,*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</a:t>
            </a:r>
            <a:endParaRPr>
              <a:solidFill>
                <a:schemeClr val="accent5">
                  <a:lumOff val="-12830"/>
                </a:schemeClr>
              </a:solidFill>
              <a:latin typeface="Inconsolata Bold"/>
              <a:ea typeface="Inconsolata Bold"/>
              <a:cs typeface="Inconsolata Bold"/>
              <a:sym typeface="Inconsolata Bold"/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rgbClr val="01710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while</a:t>
            </a:r>
            <a:r>
              <a:rPr>
                <a:solidFill>
                  <a:srgbClr val="004D8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</a:t>
            </a:r>
            <a:r>
              <a:t>(!completed(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network_progress();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endParaRPr>
              <a:solidFill>
                <a:schemeClr val="accent1">
                  <a:hueOff val="147319"/>
                  <a:satOff val="13526"/>
                  <a:lumOff val="-23026"/>
                </a:schemeClr>
              </a:solidFill>
              <a:latin typeface="Inconsolata Bold"/>
              <a:ea typeface="Inconsolata Bold"/>
              <a:cs typeface="Inconsolata Bold"/>
              <a:sym typeface="Inconsolata Bold"/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</a:t>
            </a:r>
            <a:r>
              <a:t>  }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free(req);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 = REQUEST_NULL;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</a:t>
            </a:r>
            <a:endParaRPr>
              <a:solidFill>
                <a:srgbClr val="B51700"/>
              </a:solidFill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331" name="Group"/>
          <p:cNvSpPr/>
          <p:nvPr/>
        </p:nvSpPr>
        <p:spPr>
          <a:xfrm>
            <a:off x="7799180" y="2912533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MPI_Isend (…,*req)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request_create(req);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network_isend(…,req);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332" name="Not thread-safe. Threads can corrupt…"/>
          <p:cNvSpPr txBox="1">
            <a:spLocks noGrp="1"/>
          </p:cNvSpPr>
          <p:nvPr>
            <p:ph type="body" sz="quarter" idx="1"/>
          </p:nvPr>
        </p:nvSpPr>
        <p:spPr>
          <a:xfrm>
            <a:off x="698500" y="5839881"/>
            <a:ext cx="6373928" cy="3892882"/>
          </a:xfrm>
          <a:prstGeom prst="rect">
            <a:avLst/>
          </a:prstGeom>
        </p:spPr>
        <p:txBody>
          <a:bodyPr/>
          <a:lstStyle/>
          <a:p>
            <a:pPr marL="465201" indent="-465201" defTabSz="578358">
              <a:spcBef>
                <a:spcPts val="1700"/>
              </a:spcBef>
              <a:defRPr sz="3168" b="1"/>
            </a:pPr>
            <a:r>
              <a:t>Not thread-safe. Threads can corrupt</a:t>
            </a:r>
          </a:p>
          <a:p>
            <a:pPr marL="1131569" lvl="1" indent="-565784" defTabSz="578358">
              <a:spcBef>
                <a:spcPts val="1700"/>
              </a:spcBef>
              <a:buSzPct val="100000"/>
              <a:buFontTx/>
              <a:buAutoNum type="arabicPeriod"/>
              <a:defRPr sz="3168"/>
            </a:pPr>
            <a:r>
              <a:t>Hardware network state</a:t>
            </a:r>
          </a:p>
          <a:p>
            <a:pPr marL="1131569" lvl="1" indent="-565784" defTabSz="578358">
              <a:spcBef>
                <a:spcPts val="1700"/>
              </a:spcBef>
              <a:buSzPct val="100000"/>
              <a:buFontTx/>
              <a:buAutoNum type="arabicPeriod"/>
              <a:defRPr sz="3168"/>
            </a:pPr>
            <a:r>
              <a:t>User buffers</a:t>
            </a:r>
          </a:p>
          <a:p>
            <a:pPr marL="1131569" lvl="1" indent="-565784" defTabSz="578358">
              <a:spcBef>
                <a:spcPts val="1700"/>
              </a:spcBef>
              <a:buSzPct val="100000"/>
              <a:buFontTx/>
              <a:buAutoNum type="arabicPeriod"/>
              <a:defRPr sz="3168"/>
            </a:pPr>
            <a:r>
              <a:t>Request objects</a:t>
            </a:r>
          </a:p>
          <a:p>
            <a:pPr marL="1131569" lvl="1" indent="-565784" defTabSz="578358">
              <a:spcBef>
                <a:spcPts val="1700"/>
              </a:spcBef>
              <a:buSzPct val="100000"/>
              <a:buFontTx/>
              <a:buAutoNum type="arabicPeriod"/>
              <a:defRPr sz="3168"/>
            </a:pPr>
            <a:r>
              <a:t>…</a:t>
            </a:r>
          </a:p>
        </p:txBody>
      </p:sp>
      <p:sp>
        <p:nvSpPr>
          <p:cNvPr id="1333" name="Group"/>
          <p:cNvSpPr/>
          <p:nvPr/>
        </p:nvSpPr>
        <p:spPr>
          <a:xfrm>
            <a:off x="1161313" y="3001433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chemeClr val="accent4">
                    <a:satOff val="-10109"/>
                    <a:lumOff val="-16901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#pragma omp parallel for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2">
                    <a:satOff val="-3676"/>
                    <a:lumOff val="-1908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for</a:t>
            </a:r>
            <a:r>
              <a:t> (i=0; i&lt;100; i++)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compute(buf[i]);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MPI_Isend(&amp;buf[i],…, &amp;req[i]);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4">
                    <a:satOff val="-10109"/>
                    <a:lumOff val="-16901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#pragma omp parallel for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2">
                    <a:satOff val="-3676"/>
                    <a:lumOff val="-1908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for</a:t>
            </a:r>
            <a:r>
              <a:t> (i=0; i&lt;100; i++)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MPI_Wait(…, &amp;req[i]);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Rectangle"/>
          <p:cNvSpPr/>
          <p:nvPr/>
        </p:nvSpPr>
        <p:spPr>
          <a:xfrm>
            <a:off x="7817494" y="2249421"/>
            <a:ext cx="3887673" cy="336617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36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7" name="Most basic thread_multiple model"/>
          <p:cNvSpPr txBox="1">
            <a:spLocks noGrp="1"/>
          </p:cNvSpPr>
          <p:nvPr>
            <p:ph type="title"/>
          </p:nvPr>
        </p:nvSpPr>
        <p:spPr>
          <a:xfrm>
            <a:off x="571500" y="504450"/>
            <a:ext cx="12350486" cy="943350"/>
          </a:xfrm>
          <a:prstGeom prst="rect">
            <a:avLst/>
          </a:prstGeom>
        </p:spPr>
        <p:txBody>
          <a:bodyPr/>
          <a:lstStyle/>
          <a:p>
            <a:r>
              <a:t>Most basic thread_multiple model</a:t>
            </a:r>
          </a:p>
        </p:txBody>
      </p:sp>
      <p:sp>
        <p:nvSpPr>
          <p:cNvPr id="1338" name="Group"/>
          <p:cNvSpPr/>
          <p:nvPr/>
        </p:nvSpPr>
        <p:spPr>
          <a:xfrm>
            <a:off x="7824580" y="727286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MPI_Wait (…,*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rgbClr val="01710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while</a:t>
            </a:r>
            <a:r>
              <a:rPr>
                <a:solidFill>
                  <a:srgbClr val="004D8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</a:t>
            </a:r>
            <a:r>
              <a:t>(!completed(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network_progress();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     </a:t>
            </a:r>
            <a:r>
              <a:rPr>
                <a:solidFill>
                  <a:srgbClr val="01710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if</a:t>
            </a:r>
            <a:r>
              <a:t> (!completed(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lock_release(L);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        </a:t>
            </a:r>
            <a:r>
              <a:rPr>
                <a:solidFill>
                  <a:srgbClr val="00A2FF"/>
                </a:solidFill>
              </a:rPr>
              <a:t>/*pause/yield*/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00A2FF"/>
                </a:solidFill>
              </a:rPr>
              <a:t>      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     </a:t>
            </a:r>
            <a:r>
              <a:t>}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}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free(req);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 = REQUEST_NULL;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lock_acquire(L);</a:t>
            </a:r>
            <a:endParaRPr>
              <a:solidFill>
                <a:srgbClr val="B51700"/>
              </a:solidFill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339" name="Group"/>
          <p:cNvSpPr/>
          <p:nvPr/>
        </p:nvSpPr>
        <p:spPr>
          <a:xfrm>
            <a:off x="7799180" y="2912533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MPI_Isend (…,*req)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request_create(req);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network_isend(…,req);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lock_release(L);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340" name="Rectangle"/>
          <p:cNvSpPr/>
          <p:nvPr/>
        </p:nvSpPr>
        <p:spPr>
          <a:xfrm>
            <a:off x="7817494" y="3233718"/>
            <a:ext cx="3887673" cy="336617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41" name="Rectangle"/>
          <p:cNvSpPr/>
          <p:nvPr/>
        </p:nvSpPr>
        <p:spPr>
          <a:xfrm>
            <a:off x="7817494" y="5254592"/>
            <a:ext cx="3887673" cy="336617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42" name="Rectangle"/>
          <p:cNvSpPr/>
          <p:nvPr/>
        </p:nvSpPr>
        <p:spPr>
          <a:xfrm>
            <a:off x="7817494" y="6626687"/>
            <a:ext cx="3887673" cy="336617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43" name="Rectangle"/>
          <p:cNvSpPr/>
          <p:nvPr/>
        </p:nvSpPr>
        <p:spPr>
          <a:xfrm>
            <a:off x="7817494" y="7268736"/>
            <a:ext cx="3887673" cy="336617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44" name="Rectangle"/>
          <p:cNvSpPr/>
          <p:nvPr/>
        </p:nvSpPr>
        <p:spPr>
          <a:xfrm>
            <a:off x="7817494" y="8887287"/>
            <a:ext cx="3887673" cy="336617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45" name="Group"/>
          <p:cNvSpPr/>
          <p:nvPr/>
        </p:nvSpPr>
        <p:spPr>
          <a:xfrm>
            <a:off x="1161313" y="3001433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chemeClr val="accent4">
                    <a:satOff val="-10109"/>
                    <a:lumOff val="-16901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#pragma omp parallel for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2">
                    <a:satOff val="-3676"/>
                    <a:lumOff val="-1908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for</a:t>
            </a:r>
            <a:r>
              <a:t> (i=0; i&lt;100; i++)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compute(buf[i]);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MPI_Isend(&amp;buf[i],…, &amp;req[i]);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4">
                    <a:satOff val="-10109"/>
                    <a:lumOff val="-16901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#pragma omp parallel for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2">
                    <a:satOff val="-3676"/>
                    <a:lumOff val="-1908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for</a:t>
            </a:r>
            <a:r>
              <a:t> (i=0; i&lt;100; i++)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MPI_Wait(…, &amp;req[i]);</a:t>
            </a:r>
          </a:p>
        </p:txBody>
      </p:sp>
      <p:sp>
        <p:nvSpPr>
          <p:cNvPr id="1346" name="Simplest MPI-compliant design…"/>
          <p:cNvSpPr txBox="1">
            <a:spLocks noGrp="1"/>
          </p:cNvSpPr>
          <p:nvPr>
            <p:ph type="body" sz="quarter" idx="1"/>
          </p:nvPr>
        </p:nvSpPr>
        <p:spPr>
          <a:xfrm>
            <a:off x="422374" y="4803807"/>
            <a:ext cx="7344883" cy="1731039"/>
          </a:xfrm>
          <a:prstGeom prst="rect">
            <a:avLst/>
          </a:prstGeom>
        </p:spPr>
        <p:txBody>
          <a:bodyPr/>
          <a:lstStyle/>
          <a:p>
            <a:pPr marL="380618" indent="-380618" defTabSz="473201">
              <a:lnSpc>
                <a:spcPct val="60000"/>
              </a:lnSpc>
              <a:spcBef>
                <a:spcPts val="1400"/>
              </a:spcBef>
              <a:defRPr sz="2592" b="1"/>
            </a:pPr>
            <a:r>
              <a:t>Simplest MPI-compliant design</a:t>
            </a:r>
          </a:p>
          <a:p>
            <a:pPr marL="761237" lvl="1" indent="-380618" defTabSz="473201">
              <a:lnSpc>
                <a:spcPct val="60000"/>
              </a:lnSpc>
              <a:spcBef>
                <a:spcPts val="1400"/>
              </a:spcBef>
              <a:buChar char="-"/>
              <a:defRPr sz="2592"/>
            </a:pPr>
            <a:r>
              <a:t>Single API level lock (</a:t>
            </a:r>
            <a:r>
              <a:rPr b="1"/>
              <a:t>L</a:t>
            </a:r>
            <a:r>
              <a:t>)</a:t>
            </a:r>
          </a:p>
          <a:p>
            <a:pPr marL="761237" lvl="1" indent="-380618" defTabSz="473201">
              <a:lnSpc>
                <a:spcPct val="60000"/>
              </a:lnSpc>
              <a:spcBef>
                <a:spcPts val="1400"/>
              </a:spcBef>
              <a:buChar char="-"/>
              <a:defRPr sz="2592"/>
            </a:pPr>
            <a:r>
              <a:t>Release lock in blocking calls to let other threads progress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Rectangle"/>
          <p:cNvSpPr/>
          <p:nvPr/>
        </p:nvSpPr>
        <p:spPr>
          <a:xfrm>
            <a:off x="7817494" y="2249421"/>
            <a:ext cx="3887673" cy="336617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49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0" name="Most basic thread_multiple model"/>
          <p:cNvSpPr txBox="1">
            <a:spLocks noGrp="1"/>
          </p:cNvSpPr>
          <p:nvPr>
            <p:ph type="title"/>
          </p:nvPr>
        </p:nvSpPr>
        <p:spPr>
          <a:xfrm>
            <a:off x="571500" y="504450"/>
            <a:ext cx="12350486" cy="943350"/>
          </a:xfrm>
          <a:prstGeom prst="rect">
            <a:avLst/>
          </a:prstGeom>
        </p:spPr>
        <p:txBody>
          <a:bodyPr/>
          <a:lstStyle/>
          <a:p>
            <a:r>
              <a:t>Most basic thread_multiple model</a:t>
            </a:r>
          </a:p>
        </p:txBody>
      </p:sp>
      <p:sp>
        <p:nvSpPr>
          <p:cNvPr id="1351" name="Group"/>
          <p:cNvSpPr/>
          <p:nvPr/>
        </p:nvSpPr>
        <p:spPr>
          <a:xfrm>
            <a:off x="7824580" y="727286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MPI_Wait (…,*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rgbClr val="01710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while</a:t>
            </a:r>
            <a:r>
              <a:rPr>
                <a:solidFill>
                  <a:srgbClr val="004D8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</a:t>
            </a:r>
            <a:r>
              <a:t>(!completed(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network_progress();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     </a:t>
            </a:r>
            <a:r>
              <a:rPr>
                <a:solidFill>
                  <a:srgbClr val="01710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if</a:t>
            </a:r>
            <a:r>
              <a:t> (!completed(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lock_release(L);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        </a:t>
            </a:r>
            <a:r>
              <a:rPr>
                <a:solidFill>
                  <a:srgbClr val="00A2FF"/>
                </a:solidFill>
              </a:rPr>
              <a:t>/*pause/yield*/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00A2FF"/>
                </a:solidFill>
              </a:rPr>
              <a:t>      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     </a:t>
            </a:r>
            <a:r>
              <a:t>}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}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free(req);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 = REQUEST_NULL;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lock_acquire(L);</a:t>
            </a:r>
            <a:endParaRPr>
              <a:solidFill>
                <a:srgbClr val="B51700"/>
              </a:solidFill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352" name="Group"/>
          <p:cNvSpPr/>
          <p:nvPr/>
        </p:nvSpPr>
        <p:spPr>
          <a:xfrm>
            <a:off x="7799180" y="2912533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MPI_Isend (…,*req)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request_create(req);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network_isend(…,req);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lock_release(L);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353" name="Simplest MPI-compliant design…"/>
          <p:cNvSpPr txBox="1">
            <a:spLocks noGrp="1"/>
          </p:cNvSpPr>
          <p:nvPr>
            <p:ph type="body" sz="half" idx="1"/>
          </p:nvPr>
        </p:nvSpPr>
        <p:spPr>
          <a:xfrm>
            <a:off x="422374" y="4803807"/>
            <a:ext cx="7344883" cy="4938119"/>
          </a:xfrm>
          <a:prstGeom prst="rect">
            <a:avLst/>
          </a:prstGeom>
        </p:spPr>
        <p:txBody>
          <a:bodyPr/>
          <a:lstStyle/>
          <a:p>
            <a:pPr marL="380618" indent="-380618" defTabSz="473201">
              <a:lnSpc>
                <a:spcPct val="60000"/>
              </a:lnSpc>
              <a:spcBef>
                <a:spcPts val="1400"/>
              </a:spcBef>
              <a:defRPr sz="2592" b="1"/>
            </a:pPr>
            <a:r>
              <a:t>Simplest MPI-compliant design</a:t>
            </a:r>
          </a:p>
          <a:p>
            <a:pPr marL="761237" lvl="1" indent="-380618" defTabSz="473201">
              <a:lnSpc>
                <a:spcPct val="60000"/>
              </a:lnSpc>
              <a:spcBef>
                <a:spcPts val="1400"/>
              </a:spcBef>
              <a:buChar char="-"/>
              <a:defRPr sz="2592"/>
            </a:pPr>
            <a:r>
              <a:t>Single API level lock (</a:t>
            </a:r>
            <a:r>
              <a:rPr b="1"/>
              <a:t>L</a:t>
            </a:r>
            <a:r>
              <a:t>)</a:t>
            </a:r>
          </a:p>
          <a:p>
            <a:pPr marL="761237" lvl="1" indent="-380618" defTabSz="473201">
              <a:lnSpc>
                <a:spcPct val="60000"/>
              </a:lnSpc>
              <a:spcBef>
                <a:spcPts val="1400"/>
              </a:spcBef>
              <a:buChar char="-"/>
              <a:defRPr sz="2592"/>
            </a:pPr>
            <a:r>
              <a:t>Release lock in blocking calls to let other threads progress</a:t>
            </a:r>
          </a:p>
          <a:p>
            <a:pPr marL="380618" indent="-380618" defTabSz="473201">
              <a:lnSpc>
                <a:spcPct val="60000"/>
              </a:lnSpc>
              <a:spcBef>
                <a:spcPts val="1400"/>
              </a:spcBef>
              <a:defRPr sz="2592" b="1"/>
            </a:pPr>
            <a:r>
              <a:t>Value</a:t>
            </a:r>
          </a:p>
          <a:p>
            <a:pPr marL="761237" lvl="1" indent="-380618" defTabSz="473201">
              <a:lnSpc>
                <a:spcPct val="60000"/>
              </a:lnSpc>
              <a:spcBef>
                <a:spcPts val="1400"/>
              </a:spcBef>
              <a:buChar char="-"/>
              <a:defRPr sz="2592"/>
            </a:pPr>
            <a:r>
              <a:t>Simplicity (less error prone, easy to maintain)</a:t>
            </a:r>
          </a:p>
          <a:p>
            <a:pPr marL="761237" lvl="1" indent="-380618" defTabSz="473201">
              <a:lnSpc>
                <a:spcPct val="60000"/>
              </a:lnSpc>
              <a:spcBef>
                <a:spcPts val="1400"/>
              </a:spcBef>
              <a:buChar char="-"/>
              <a:defRPr sz="2592"/>
            </a:pPr>
            <a:r>
              <a:t>Low overheads under zero contention</a:t>
            </a:r>
          </a:p>
          <a:p>
            <a:pPr marL="380618" indent="-380618" defTabSz="473201">
              <a:lnSpc>
                <a:spcPct val="60000"/>
              </a:lnSpc>
              <a:spcBef>
                <a:spcPts val="1400"/>
              </a:spcBef>
              <a:defRPr sz="2592" b="1"/>
            </a:pPr>
            <a:r>
              <a:t>Drawbacks</a:t>
            </a:r>
          </a:p>
          <a:p>
            <a:pPr marL="761237" lvl="1" indent="-380618" defTabSz="473201">
              <a:lnSpc>
                <a:spcPct val="60000"/>
              </a:lnSpc>
              <a:spcBef>
                <a:spcPts val="1400"/>
              </a:spcBef>
              <a:buChar char="-"/>
              <a:defRPr sz="2592"/>
            </a:pPr>
            <a:r>
              <a:t>No internal concurrency</a:t>
            </a:r>
          </a:p>
          <a:p>
            <a:pPr marL="761237" lvl="1" indent="-380618" defTabSz="473201">
              <a:lnSpc>
                <a:spcPct val="60000"/>
              </a:lnSpc>
              <a:spcBef>
                <a:spcPts val="1400"/>
              </a:spcBef>
              <a:buChar char="-"/>
              <a:defRPr sz="2592"/>
            </a:pPr>
            <a:r>
              <a:t>Prone to serialization and contention</a:t>
            </a:r>
          </a:p>
          <a:p>
            <a:pPr marL="761237" lvl="1" indent="-380618" defTabSz="473201">
              <a:lnSpc>
                <a:spcPct val="60000"/>
              </a:lnSpc>
              <a:spcBef>
                <a:spcPts val="1400"/>
              </a:spcBef>
              <a:buChar char="-"/>
              <a:defRPr sz="2592" b="1">
                <a:solidFill>
                  <a:schemeClr val="accent5">
                    <a:lumOff val="-12830"/>
                  </a:schemeClr>
                </a:solidFill>
              </a:defRPr>
            </a:pPr>
            <a:r>
              <a:t>Lack of asynchrony due to lock acquisitions</a:t>
            </a:r>
          </a:p>
        </p:txBody>
      </p:sp>
      <p:sp>
        <p:nvSpPr>
          <p:cNvPr id="1354" name="Rectangle"/>
          <p:cNvSpPr/>
          <p:nvPr/>
        </p:nvSpPr>
        <p:spPr>
          <a:xfrm>
            <a:off x="7817494" y="3233718"/>
            <a:ext cx="3887673" cy="336617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55" name="Rectangle"/>
          <p:cNvSpPr/>
          <p:nvPr/>
        </p:nvSpPr>
        <p:spPr>
          <a:xfrm>
            <a:off x="7817494" y="5254592"/>
            <a:ext cx="3887673" cy="336617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56" name="Rectangle"/>
          <p:cNvSpPr/>
          <p:nvPr/>
        </p:nvSpPr>
        <p:spPr>
          <a:xfrm>
            <a:off x="7817494" y="6626687"/>
            <a:ext cx="3887673" cy="336617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57" name="Rectangle"/>
          <p:cNvSpPr/>
          <p:nvPr/>
        </p:nvSpPr>
        <p:spPr>
          <a:xfrm>
            <a:off x="7817494" y="7268736"/>
            <a:ext cx="3887673" cy="336617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58" name="Rectangle"/>
          <p:cNvSpPr/>
          <p:nvPr/>
        </p:nvSpPr>
        <p:spPr>
          <a:xfrm>
            <a:off x="7817494" y="8887287"/>
            <a:ext cx="3887673" cy="336617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59" name="Group"/>
          <p:cNvSpPr/>
          <p:nvPr/>
        </p:nvSpPr>
        <p:spPr>
          <a:xfrm>
            <a:off x="1161313" y="3001433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chemeClr val="accent4">
                    <a:satOff val="-10109"/>
                    <a:lumOff val="-16901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#pragma omp parallel for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2">
                    <a:satOff val="-3676"/>
                    <a:lumOff val="-1908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for</a:t>
            </a:r>
            <a:r>
              <a:t> (i=0; i&lt;100; i++)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compute(buf[i]);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MPI_Isend(&amp;buf[i],…, &amp;req[i]);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4">
                    <a:satOff val="-10109"/>
                    <a:lumOff val="-16901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#pragma omp parallel for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2">
                    <a:satOff val="-3676"/>
                    <a:lumOff val="-1908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for</a:t>
            </a:r>
            <a:r>
              <a:t> (i=0; i&lt;100; i++)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MPI_Wait(…, &amp;req[i]);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Rectangle"/>
          <p:cNvSpPr/>
          <p:nvPr/>
        </p:nvSpPr>
        <p:spPr>
          <a:xfrm>
            <a:off x="7817494" y="2249421"/>
            <a:ext cx="3887673" cy="943351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62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3" name="Fine-Grained locking models"/>
          <p:cNvSpPr txBox="1">
            <a:spLocks noGrp="1"/>
          </p:cNvSpPr>
          <p:nvPr>
            <p:ph type="title"/>
          </p:nvPr>
        </p:nvSpPr>
        <p:spPr>
          <a:xfrm>
            <a:off x="546100" y="470583"/>
            <a:ext cx="12350486" cy="943351"/>
          </a:xfrm>
          <a:prstGeom prst="rect">
            <a:avLst/>
          </a:prstGeom>
        </p:spPr>
        <p:txBody>
          <a:bodyPr/>
          <a:lstStyle/>
          <a:p>
            <a:r>
              <a:t>Fine-Grained locking models</a:t>
            </a:r>
          </a:p>
        </p:txBody>
      </p:sp>
      <p:sp>
        <p:nvSpPr>
          <p:cNvPr id="1364" name="Group"/>
          <p:cNvSpPr/>
          <p:nvPr/>
        </p:nvSpPr>
        <p:spPr>
          <a:xfrm>
            <a:off x="7824580" y="727286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MPI_Wait (…,*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 {</a:t>
            </a:r>
            <a:endParaRPr>
              <a:solidFill>
                <a:schemeClr val="accent5">
                  <a:lumOff val="-12830"/>
                </a:schemeClr>
              </a:solidFill>
              <a:latin typeface="Inconsolata Bold"/>
              <a:ea typeface="Inconsolata Bold"/>
              <a:cs typeface="Inconsolata Bold"/>
              <a:sym typeface="Inconsolata Bold"/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rgbClr val="01710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while</a:t>
            </a:r>
            <a:r>
              <a:rPr>
                <a:solidFill>
                  <a:srgbClr val="004D8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</a:t>
            </a:r>
            <a:r>
              <a:t>(!completed(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lock_release(net_L);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network_progress();</a:t>
            </a:r>
            <a:endParaRPr>
              <a:solidFill>
                <a:srgbClr val="00A2FF"/>
              </a:solidFill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00A2FF"/>
                </a:solidFill>
              </a:rPr>
              <a:t>   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lock_acquire(net_L);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     </a:t>
            </a:r>
            <a:r>
              <a:rPr>
                <a:solidFill>
                  <a:srgbClr val="00A2FF"/>
                </a:solidFill>
              </a:rPr>
              <a:t>/*pause/yield*/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}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free(req);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 = REQUEST_NULL;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lock_acquire(req_L);</a:t>
            </a:r>
            <a:endParaRPr>
              <a:solidFill>
                <a:srgbClr val="B51700"/>
              </a:solidFill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365" name="Group"/>
          <p:cNvSpPr txBox="1"/>
          <p:nvPr/>
        </p:nvSpPr>
        <p:spPr>
          <a:xfrm>
            <a:off x="7799180" y="1871105"/>
            <a:ext cx="3924301" cy="2825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MPI_Isend (…,*req)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request_create(req);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lock_release(req_L);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lock_acquire(net_L);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network_isend(…,req);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lock_release(net_L);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366" name="Re"/>
          <p:cNvSpPr/>
          <p:nvPr/>
        </p:nvSpPr>
        <p:spPr>
          <a:xfrm>
            <a:off x="7817494" y="7665474"/>
            <a:ext cx="3887673" cy="1287497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2"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Re</a:t>
            </a:r>
          </a:p>
        </p:txBody>
      </p:sp>
      <p:sp>
        <p:nvSpPr>
          <p:cNvPr id="1367" name="Eliminate the coarse-grained global lock…"/>
          <p:cNvSpPr txBox="1">
            <a:spLocks noGrp="1"/>
          </p:cNvSpPr>
          <p:nvPr>
            <p:ph type="body" sz="half" idx="1"/>
          </p:nvPr>
        </p:nvSpPr>
        <p:spPr>
          <a:xfrm>
            <a:off x="396974" y="4401125"/>
            <a:ext cx="7344883" cy="4817375"/>
          </a:xfrm>
          <a:prstGeom prst="rect">
            <a:avLst/>
          </a:prstGeom>
        </p:spPr>
        <p:txBody>
          <a:bodyPr/>
          <a:lstStyle/>
          <a:p>
            <a:pPr marL="347726" indent="-347726" defTabSz="432308">
              <a:lnSpc>
                <a:spcPct val="60000"/>
              </a:lnSpc>
              <a:spcBef>
                <a:spcPts val="1300"/>
              </a:spcBef>
              <a:defRPr sz="2368" b="1"/>
            </a:pPr>
            <a:r>
              <a:t>Eliminate the coarse-grained global lock</a:t>
            </a:r>
          </a:p>
          <a:p>
            <a:pPr marL="695452" lvl="1" indent="-347726" defTabSz="432308">
              <a:lnSpc>
                <a:spcPct val="60000"/>
              </a:lnSpc>
              <a:spcBef>
                <a:spcPts val="1300"/>
              </a:spcBef>
              <a:buChar char="-"/>
              <a:defRPr sz="2368"/>
            </a:pPr>
            <a:r>
              <a:t>Independent objects ⇢ separate critical sections</a:t>
            </a:r>
          </a:p>
          <a:p>
            <a:pPr marL="695452" lvl="1" indent="-347726" defTabSz="432308">
              <a:lnSpc>
                <a:spcPct val="60000"/>
              </a:lnSpc>
              <a:spcBef>
                <a:spcPts val="1300"/>
              </a:spcBef>
              <a:buChar char="-"/>
              <a:defRPr sz="2368"/>
            </a:pPr>
            <a:r>
              <a:t>Single lock, per-object locks, locks per class of objects, etc.</a:t>
            </a:r>
          </a:p>
          <a:p>
            <a:pPr marL="347726" indent="-347726" defTabSz="432308">
              <a:lnSpc>
                <a:spcPct val="60000"/>
              </a:lnSpc>
              <a:spcBef>
                <a:spcPts val="1300"/>
              </a:spcBef>
              <a:defRPr sz="2368" b="1"/>
            </a:pPr>
            <a:r>
              <a:t>Value</a:t>
            </a:r>
          </a:p>
          <a:p>
            <a:pPr marL="695452" lvl="1" indent="-347726" defTabSz="432308">
              <a:lnSpc>
                <a:spcPct val="60000"/>
              </a:lnSpc>
              <a:spcBef>
                <a:spcPts val="1300"/>
              </a:spcBef>
              <a:buChar char="-"/>
              <a:defRPr sz="2368"/>
            </a:pPr>
            <a:r>
              <a:t>More internal concurrency ⇢ less serialization/contention</a:t>
            </a:r>
          </a:p>
          <a:p>
            <a:pPr marL="347726" indent="-347726" defTabSz="432308">
              <a:lnSpc>
                <a:spcPct val="60000"/>
              </a:lnSpc>
              <a:spcBef>
                <a:spcPts val="1300"/>
              </a:spcBef>
              <a:defRPr sz="2368" b="1"/>
            </a:pPr>
            <a:r>
              <a:t>Drawbacks</a:t>
            </a:r>
          </a:p>
          <a:p>
            <a:pPr marL="695452" lvl="1" indent="-347726" defTabSz="432308">
              <a:lnSpc>
                <a:spcPct val="60000"/>
              </a:lnSpc>
              <a:spcBef>
                <a:spcPts val="1300"/>
              </a:spcBef>
              <a:buChar char="-"/>
              <a:defRPr sz="2368"/>
            </a:pPr>
            <a:r>
              <a:t>Complexity and overheads grow with the number of critical sections</a:t>
            </a:r>
          </a:p>
          <a:p>
            <a:pPr marL="695452" lvl="1" indent="-347726" defTabSz="432308">
              <a:lnSpc>
                <a:spcPct val="60000"/>
              </a:lnSpc>
              <a:spcBef>
                <a:spcPts val="1300"/>
              </a:spcBef>
              <a:buChar char="-"/>
              <a:defRPr sz="2368"/>
            </a:pPr>
            <a:r>
              <a:t>Hot spots still possible (all threads may funnel traffic through same VNI)</a:t>
            </a:r>
          </a:p>
          <a:p>
            <a:pPr marL="695452" lvl="1" indent="-347726" defTabSz="432308">
              <a:lnSpc>
                <a:spcPct val="60000"/>
              </a:lnSpc>
              <a:spcBef>
                <a:spcPts val="1300"/>
              </a:spcBef>
              <a:buChar char="-"/>
              <a:defRPr sz="2368" b="1">
                <a:solidFill>
                  <a:schemeClr val="accent5">
                    <a:lumOff val="-12830"/>
                  </a:schemeClr>
                </a:solidFill>
              </a:defRPr>
            </a:pPr>
            <a:r>
              <a:t>Lack of asynchrony due to lock acquisitions</a:t>
            </a:r>
          </a:p>
          <a:p>
            <a:pPr marL="347726" indent="-347726" defTabSz="432308">
              <a:lnSpc>
                <a:spcPct val="60000"/>
              </a:lnSpc>
              <a:spcBef>
                <a:spcPts val="1300"/>
              </a:spcBef>
              <a:defRPr sz="2368" b="1"/>
            </a:pPr>
            <a:r>
              <a:t>Instances: </a:t>
            </a:r>
            <a:r>
              <a:rPr b="0"/>
              <a:t>Dózsa et al. [1], Balaji et al. [2], Kandalla et al. [3]</a:t>
            </a:r>
          </a:p>
        </p:txBody>
      </p:sp>
      <p:sp>
        <p:nvSpPr>
          <p:cNvPr id="1368" name="Rectangle"/>
          <p:cNvSpPr/>
          <p:nvPr/>
        </p:nvSpPr>
        <p:spPr>
          <a:xfrm>
            <a:off x="7817494" y="3236161"/>
            <a:ext cx="3887673" cy="1046362"/>
          </a:xfrm>
          <a:prstGeom prst="rect">
            <a:avLst/>
          </a:prstGeom>
          <a:solidFill>
            <a:schemeClr val="accent1"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69" name="Rectangle"/>
          <p:cNvSpPr/>
          <p:nvPr/>
        </p:nvSpPr>
        <p:spPr>
          <a:xfrm>
            <a:off x="7817494" y="5916943"/>
            <a:ext cx="3887673" cy="1046362"/>
          </a:xfrm>
          <a:prstGeom prst="rect">
            <a:avLst/>
          </a:prstGeom>
          <a:solidFill>
            <a:schemeClr val="accent1"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70" name="[1] Gábor Dózsa et al. Enabling Concurrent Multithreaded MPI Communication on Multicore Petascale Systems. (EuroMPI’10)…"/>
          <p:cNvSpPr txBox="1"/>
          <p:nvPr/>
        </p:nvSpPr>
        <p:spPr>
          <a:xfrm>
            <a:off x="174441" y="9181684"/>
            <a:ext cx="1014399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[1] Gábor Dózsa et al. Enabling Concurrent Multithreaded MPI Communication on Multicore Petascale Systems. (EuroMPI’10)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[2] Pavan Balaji et al. Fine-Grained Multithreading Support for Hybrid Threaded MPI Programming. IJHPCA (2010)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[3] Krishna Kandalla et al. Optimizing Cray MPI and SHMEM Software Stacks for Cray-XC Supercomputers based on Intel KNL Processors. Cray User Group (2016).</a:t>
            </a:r>
          </a:p>
        </p:txBody>
      </p:sp>
      <p:sp>
        <p:nvSpPr>
          <p:cNvPr id="1371" name="Group"/>
          <p:cNvSpPr/>
          <p:nvPr/>
        </p:nvSpPr>
        <p:spPr>
          <a:xfrm>
            <a:off x="1161313" y="3001433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chemeClr val="accent4">
                    <a:satOff val="-10109"/>
                    <a:lumOff val="-16901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#pragma omp parallel for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2">
                    <a:satOff val="-3676"/>
                    <a:lumOff val="-1908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for</a:t>
            </a:r>
            <a:r>
              <a:t> (i=0; i&lt;100; i++)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compute(buf[i]);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MPI_Isend(&amp;buf[i],…, &amp;req[i]);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4">
                    <a:satOff val="-10109"/>
                    <a:lumOff val="-16901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#pragma omp parallel for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2">
                    <a:satOff val="-3676"/>
                    <a:lumOff val="-1908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for</a:t>
            </a:r>
            <a:r>
              <a:t> (i=0; i&lt;100; i++)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MPI_Wait(…, &amp;req[i]);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74" name="Contention management models"/>
          <p:cNvSpPr txBox="1">
            <a:spLocks noGrp="1"/>
          </p:cNvSpPr>
          <p:nvPr>
            <p:ph type="title"/>
          </p:nvPr>
        </p:nvSpPr>
        <p:spPr>
          <a:xfrm>
            <a:off x="571500" y="504450"/>
            <a:ext cx="12350486" cy="943350"/>
          </a:xfrm>
          <a:prstGeom prst="rect">
            <a:avLst/>
          </a:prstGeom>
        </p:spPr>
        <p:txBody>
          <a:bodyPr/>
          <a:lstStyle/>
          <a:p>
            <a:r>
              <a:t>Contention management models</a:t>
            </a:r>
          </a:p>
        </p:txBody>
      </p:sp>
      <p:sp>
        <p:nvSpPr>
          <p:cNvPr id="1375" name="Group"/>
          <p:cNvSpPr/>
          <p:nvPr/>
        </p:nvSpPr>
        <p:spPr>
          <a:xfrm>
            <a:off x="7824580" y="727286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MPI_Wait (…,*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  </a:t>
            </a:r>
            <a:r>
              <a:rPr>
                <a:solidFill>
                  <a:srgbClr val="01710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if</a:t>
            </a:r>
            <a:r>
              <a:t> (!completed(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))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      cond_wait(req.c, L);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endParaRPr/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rgbClr val="01710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while</a:t>
            </a:r>
            <a:r>
              <a:rPr>
                <a:solidFill>
                  <a:srgbClr val="004D8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</a:t>
            </a:r>
            <a:r>
              <a:t>(!completed(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req2 =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network_cq_poll();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      cond_signal(req2.c);</a:t>
            </a:r>
            <a:endParaRPr>
              <a:solidFill>
                <a:schemeClr val="accent1">
                  <a:hueOff val="147319"/>
                  <a:satOff val="13526"/>
                  <a:lumOff val="-23026"/>
                </a:schemeClr>
              </a:solidFill>
              <a:latin typeface="Inconsolata Bold"/>
              <a:ea typeface="Inconsolata Bold"/>
              <a:cs typeface="Inconsolata Bold"/>
              <a:sym typeface="Inconsolata Bold"/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  </a:t>
            </a:r>
            <a:r>
              <a:t>}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free(req);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 = REQUEST_NULL;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lock_acquire(L);</a:t>
            </a:r>
            <a:endParaRPr>
              <a:solidFill>
                <a:srgbClr val="B51700"/>
              </a:solidFill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376" name="Group"/>
          <p:cNvSpPr/>
          <p:nvPr/>
        </p:nvSpPr>
        <p:spPr>
          <a:xfrm>
            <a:off x="7799180" y="2912533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MPI_Isend (…,*req)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request_create(req);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network_isend(…,req);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lock_release(L);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377" name="Group"/>
          <p:cNvSpPr/>
          <p:nvPr/>
        </p:nvSpPr>
        <p:spPr>
          <a:xfrm>
            <a:off x="1161313" y="3001433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chemeClr val="accent4">
                    <a:satOff val="-10109"/>
                    <a:lumOff val="-16901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#pragma omp parallel for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2">
                    <a:satOff val="-3676"/>
                    <a:lumOff val="-1908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for</a:t>
            </a:r>
            <a:r>
              <a:t> (i=0; i&lt;100; i++)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compute(buf[i]);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MPI_Isend(&amp;buf[i],…, &amp;req[i]);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4">
                    <a:satOff val="-10109"/>
                    <a:lumOff val="-16901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#pragma omp parallel for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2">
                    <a:satOff val="-3676"/>
                    <a:lumOff val="-1908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for</a:t>
            </a:r>
            <a:r>
              <a:t> (i=0; i&lt;100; i++)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MPI_Wait(…, &amp;req[i]);</a:t>
            </a:r>
          </a:p>
        </p:txBody>
      </p:sp>
      <p:sp>
        <p:nvSpPr>
          <p:cNvPr id="1378" name="Advanced critical section management on contention…"/>
          <p:cNvSpPr txBox="1">
            <a:spLocks noGrp="1"/>
          </p:cNvSpPr>
          <p:nvPr>
            <p:ph type="body" sz="half" idx="1"/>
          </p:nvPr>
        </p:nvSpPr>
        <p:spPr>
          <a:xfrm>
            <a:off x="422374" y="4401125"/>
            <a:ext cx="7344883" cy="4945579"/>
          </a:xfrm>
          <a:prstGeom prst="rect">
            <a:avLst/>
          </a:prstGeom>
        </p:spPr>
        <p:txBody>
          <a:bodyPr/>
          <a:lstStyle/>
          <a:p>
            <a:pPr marL="343027" indent="-343027" defTabSz="426466">
              <a:lnSpc>
                <a:spcPct val="60000"/>
              </a:lnSpc>
              <a:spcBef>
                <a:spcPts val="1300"/>
              </a:spcBef>
              <a:defRPr sz="2336" b="1"/>
            </a:pPr>
            <a:r>
              <a:t>Advanced critical section management on contention</a:t>
            </a:r>
          </a:p>
          <a:p>
            <a:pPr marL="686054" lvl="1" indent="-343027" defTabSz="426466">
              <a:lnSpc>
                <a:spcPct val="60000"/>
              </a:lnSpc>
              <a:spcBef>
                <a:spcPts val="1300"/>
              </a:spcBef>
              <a:buChar char="-"/>
              <a:defRPr sz="2336"/>
            </a:pPr>
            <a:r>
              <a:t>Orthogonal to critical section granularity</a:t>
            </a:r>
          </a:p>
          <a:p>
            <a:pPr marL="686054" lvl="1" indent="-343027" defTabSz="426466">
              <a:lnSpc>
                <a:spcPct val="60000"/>
              </a:lnSpc>
              <a:spcBef>
                <a:spcPts val="1300"/>
              </a:spcBef>
              <a:buChar char="-"/>
              <a:defRPr sz="2336"/>
            </a:pPr>
            <a:r>
              <a:t>Goal: maximize work inside critical sections</a:t>
            </a:r>
          </a:p>
          <a:p>
            <a:pPr marL="686054" lvl="1" indent="-343027" defTabSz="426466">
              <a:lnSpc>
                <a:spcPct val="60000"/>
              </a:lnSpc>
              <a:spcBef>
                <a:spcPts val="1300"/>
              </a:spcBef>
              <a:buChar char="-"/>
              <a:defRPr sz="2336"/>
            </a:pPr>
            <a:r>
              <a:t>Example: O(1) instead of O(N) blind wakeup</a:t>
            </a:r>
          </a:p>
          <a:p>
            <a:pPr marL="343027" indent="-343027" defTabSz="426466">
              <a:lnSpc>
                <a:spcPct val="60000"/>
              </a:lnSpc>
              <a:spcBef>
                <a:spcPts val="1300"/>
              </a:spcBef>
              <a:defRPr sz="2336" b="1"/>
            </a:pPr>
            <a:r>
              <a:t>Value</a:t>
            </a:r>
          </a:p>
          <a:p>
            <a:pPr marL="686054" lvl="1" indent="-343027" defTabSz="426466">
              <a:lnSpc>
                <a:spcPct val="60000"/>
              </a:lnSpc>
              <a:spcBef>
                <a:spcPts val="1300"/>
              </a:spcBef>
              <a:buChar char="-"/>
              <a:defRPr sz="2336"/>
            </a:pPr>
            <a:r>
              <a:t>No added complexity</a:t>
            </a:r>
          </a:p>
          <a:p>
            <a:pPr marL="686054" lvl="1" indent="-343027" defTabSz="426466">
              <a:lnSpc>
                <a:spcPct val="60000"/>
              </a:lnSpc>
              <a:spcBef>
                <a:spcPts val="1300"/>
              </a:spcBef>
              <a:buChar char="-"/>
              <a:defRPr sz="2336"/>
            </a:pPr>
            <a:r>
              <a:t>Demonstrated high performance even with coarse-grained locking</a:t>
            </a:r>
          </a:p>
          <a:p>
            <a:pPr marL="343027" indent="-343027" defTabSz="426466">
              <a:lnSpc>
                <a:spcPct val="60000"/>
              </a:lnSpc>
              <a:spcBef>
                <a:spcPts val="1300"/>
              </a:spcBef>
              <a:defRPr sz="2336" b="1"/>
            </a:pPr>
            <a:r>
              <a:t>Drawbacks</a:t>
            </a:r>
          </a:p>
          <a:p>
            <a:pPr marL="686054" lvl="1" indent="-343027" defTabSz="426466">
              <a:lnSpc>
                <a:spcPct val="60000"/>
              </a:lnSpc>
              <a:spcBef>
                <a:spcPts val="1300"/>
              </a:spcBef>
              <a:buChar char="-"/>
              <a:defRPr sz="2336"/>
            </a:pPr>
            <a:r>
              <a:t>Serialization and lack of concurrency</a:t>
            </a:r>
          </a:p>
          <a:p>
            <a:pPr marL="686054" lvl="1" indent="-343027" defTabSz="426466">
              <a:lnSpc>
                <a:spcPct val="60000"/>
              </a:lnSpc>
              <a:spcBef>
                <a:spcPts val="1300"/>
              </a:spcBef>
              <a:buChar char="-"/>
              <a:defRPr sz="2336" b="1">
                <a:solidFill>
                  <a:schemeClr val="accent5">
                    <a:lumOff val="-12830"/>
                  </a:schemeClr>
                </a:solidFill>
              </a:defRPr>
            </a:pPr>
            <a:r>
              <a:t>Lack of asynchrony due to lock acquisitions</a:t>
            </a:r>
          </a:p>
          <a:p>
            <a:pPr marL="343027" indent="-343027" defTabSz="426466">
              <a:lnSpc>
                <a:spcPct val="60000"/>
              </a:lnSpc>
              <a:spcBef>
                <a:spcPts val="1300"/>
              </a:spcBef>
              <a:defRPr sz="2336" b="1"/>
            </a:pPr>
            <a:r>
              <a:t>Instances: </a:t>
            </a:r>
            <a:r>
              <a:rPr b="0"/>
              <a:t>Dang et al [1] and Amer et al. [2]</a:t>
            </a:r>
          </a:p>
        </p:txBody>
      </p:sp>
      <p:pic>
        <p:nvPicPr>
          <p:cNvPr id="1384" name="Connection Line" descr="Connection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15021" y="6348280"/>
            <a:ext cx="653908" cy="1419358"/>
          </a:xfrm>
          <a:prstGeom prst="rect">
            <a:avLst/>
          </a:prstGeom>
        </p:spPr>
      </p:pic>
      <p:sp>
        <p:nvSpPr>
          <p:cNvPr id="1380" name="O(1)…"/>
          <p:cNvSpPr txBox="1"/>
          <p:nvPr/>
        </p:nvSpPr>
        <p:spPr>
          <a:xfrm>
            <a:off x="7002771" y="6172623"/>
            <a:ext cx="1149792" cy="83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60000"/>
              </a:lnSpc>
              <a:spcBef>
                <a:spcPts val="0"/>
              </a:spcBef>
              <a:defRPr sz="2600" i="0" spc="26">
                <a:solidFill>
                  <a:schemeClr val="accent5">
                    <a:lumOff val="-12830"/>
                  </a:schemeClr>
                </a:solidFill>
              </a:defRPr>
            </a:pPr>
            <a:r>
              <a:rPr i="1"/>
              <a:t>O(1)</a:t>
            </a:r>
          </a:p>
          <a:p>
            <a:pPr algn="ctr">
              <a:lnSpc>
                <a:spcPct val="60000"/>
              </a:lnSpc>
              <a:spcBef>
                <a:spcPts val="0"/>
              </a:spcBef>
              <a:defRPr sz="2600" i="0" spc="26">
                <a:solidFill>
                  <a:schemeClr val="accent5">
                    <a:lumOff val="-12830"/>
                  </a:schemeClr>
                </a:solidFill>
              </a:defRPr>
            </a:pPr>
            <a:r>
              <a:rPr i="1"/>
              <a:t>wakeup</a:t>
            </a:r>
          </a:p>
        </p:txBody>
      </p:sp>
      <p:sp>
        <p:nvSpPr>
          <p:cNvPr id="1381" name="[1] Vu Dang et al. Advanced Thread Synchronization for Multithreaded MPI Implementations. (CCGRID’17)…"/>
          <p:cNvSpPr txBox="1"/>
          <p:nvPr/>
        </p:nvSpPr>
        <p:spPr>
          <a:xfrm>
            <a:off x="174441" y="9257884"/>
            <a:ext cx="1014399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[1] Vu Dang et al. Advanced Thread Synchronization for Multithreaded MPI Implementations. (CCGRID’17)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[2] Abdelhalim Amer et al. Lock Contention Management in Multithreaded MPI. ACM Transactions on Parallel Computing (TOPC) 2019 </a:t>
            </a:r>
          </a:p>
        </p:txBody>
      </p:sp>
      <p:sp>
        <p:nvSpPr>
          <p:cNvPr id="1382" name="Just for illustration purposes. Incomplete and incorrect. See Dang et al. [1] for complete algorithm."/>
          <p:cNvSpPr/>
          <p:nvPr/>
        </p:nvSpPr>
        <p:spPr>
          <a:xfrm>
            <a:off x="10437713" y="3962400"/>
            <a:ext cx="2477691" cy="1274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39" y="0"/>
                </a:moveTo>
                <a:cubicBezTo>
                  <a:pt x="2033" y="0"/>
                  <a:pt x="1785" y="482"/>
                  <a:pt x="1785" y="1076"/>
                </a:cubicBezTo>
                <a:lnTo>
                  <a:pt x="1785" y="11809"/>
                </a:lnTo>
                <a:lnTo>
                  <a:pt x="0" y="21600"/>
                </a:lnTo>
                <a:lnTo>
                  <a:pt x="3761" y="16987"/>
                </a:lnTo>
                <a:lnTo>
                  <a:pt x="21046" y="16987"/>
                </a:lnTo>
                <a:cubicBezTo>
                  <a:pt x="21352" y="16987"/>
                  <a:pt x="21600" y="16505"/>
                  <a:pt x="21600" y="15911"/>
                </a:cubicBezTo>
                <a:lnTo>
                  <a:pt x="21600" y="1076"/>
                </a:lnTo>
                <a:cubicBezTo>
                  <a:pt x="21600" y="482"/>
                  <a:pt x="21352" y="0"/>
                  <a:pt x="21046" y="0"/>
                </a:cubicBezTo>
                <a:lnTo>
                  <a:pt x="2339" y="0"/>
                </a:lnTo>
                <a:close/>
              </a:path>
            </a:pathLst>
          </a:custGeom>
          <a:solidFill>
            <a:schemeClr val="accent4">
              <a:lumOff val="-988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0"/>
              </a:spcBef>
              <a:defRPr sz="15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Just for illustration purposes. Incomplete and incorrect. See Dang et al. [1] for complete algorithm.</a:t>
            </a:r>
          </a:p>
        </p:txBody>
      </p:sp>
      <p:sp>
        <p:nvSpPr>
          <p:cNvPr id="1383" name="Re"/>
          <p:cNvSpPr/>
          <p:nvPr/>
        </p:nvSpPr>
        <p:spPr>
          <a:xfrm>
            <a:off x="8291627" y="5777408"/>
            <a:ext cx="4357507" cy="2336569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2"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Re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8" name="Lockless offloading model"/>
          <p:cNvSpPr txBox="1">
            <a:spLocks noGrp="1"/>
          </p:cNvSpPr>
          <p:nvPr>
            <p:ph type="title"/>
          </p:nvPr>
        </p:nvSpPr>
        <p:spPr>
          <a:xfrm>
            <a:off x="571500" y="504450"/>
            <a:ext cx="12350486" cy="943350"/>
          </a:xfrm>
          <a:prstGeom prst="rect">
            <a:avLst/>
          </a:prstGeom>
        </p:spPr>
        <p:txBody>
          <a:bodyPr/>
          <a:lstStyle/>
          <a:p>
            <a:r>
              <a:t>Lockless offloading model</a:t>
            </a:r>
          </a:p>
        </p:txBody>
      </p:sp>
      <p:sp>
        <p:nvSpPr>
          <p:cNvPr id="1389" name="Group"/>
          <p:cNvSpPr/>
          <p:nvPr/>
        </p:nvSpPr>
        <p:spPr>
          <a:xfrm>
            <a:off x="7824580" y="727286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MPI_Wait (…,*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 {</a:t>
            </a:r>
            <a:endParaRPr>
              <a:solidFill>
                <a:schemeClr val="accent5">
                  <a:lumOff val="-12830"/>
                </a:schemeClr>
              </a:solidFill>
              <a:latin typeface="Inconsolata Bold"/>
              <a:ea typeface="Inconsolata Bold"/>
              <a:cs typeface="Inconsolata Bold"/>
              <a:sym typeface="Inconsolata Bold"/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 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rgbClr val="01710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while</a:t>
            </a:r>
            <a:r>
              <a:rPr>
                <a:solidFill>
                  <a:srgbClr val="004D8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</a:t>
            </a:r>
            <a:r>
              <a:t>(!completed(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)) {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rgbClr val="00A2FF"/>
                </a:solidFill>
              </a:rPr>
              <a:t>/* spin on the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00A2FF"/>
                </a:solidFill>
              </a:rPr>
              <a:t>        Request local flag*/</a:t>
            </a:r>
            <a:endParaRPr>
              <a:solidFill>
                <a:schemeClr val="accent1">
                  <a:hueOff val="147319"/>
                  <a:satOff val="13526"/>
                  <a:lumOff val="-23026"/>
                </a:schemeClr>
              </a:solidFill>
              <a:latin typeface="Inconsolata Bold"/>
              <a:ea typeface="Inconsolata Bold"/>
              <a:cs typeface="Inconsolata Bold"/>
              <a:sym typeface="Inconsolata Bold"/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  </a:t>
            </a:r>
            <a:r>
              <a:t>}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free(req);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 = REQUEST_NULL;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lock_acquire(req_L);</a:t>
            </a:r>
            <a:endParaRPr>
              <a:solidFill>
                <a:srgbClr val="B51700"/>
              </a:solidFill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390" name="Group"/>
          <p:cNvSpPr/>
          <p:nvPr/>
        </p:nvSpPr>
        <p:spPr>
          <a:xfrm>
            <a:off x="7799180" y="2912533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MPI_Isend (…,*req)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request_create(req);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lock_release(req_L);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descr</a:t>
            </a:r>
            <a:r>
              <a:rPr baseline="4166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_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create(…,req,&amp;d);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network_post(…,d);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391" name="Offloading to dedicated communication threads…"/>
          <p:cNvSpPr txBox="1">
            <a:spLocks noGrp="1"/>
          </p:cNvSpPr>
          <p:nvPr>
            <p:ph type="body" sz="half" idx="1"/>
          </p:nvPr>
        </p:nvSpPr>
        <p:spPr>
          <a:xfrm>
            <a:off x="422374" y="4832925"/>
            <a:ext cx="7344883" cy="4513779"/>
          </a:xfrm>
          <a:prstGeom prst="rect">
            <a:avLst/>
          </a:prstGeom>
        </p:spPr>
        <p:txBody>
          <a:bodyPr/>
          <a:lstStyle/>
          <a:p>
            <a:pPr marL="328929" indent="-328929" defTabSz="408940">
              <a:lnSpc>
                <a:spcPct val="70000"/>
              </a:lnSpc>
              <a:spcBef>
                <a:spcPts val="1200"/>
              </a:spcBef>
              <a:defRPr sz="2240" b="1"/>
            </a:pPr>
            <a:r>
              <a:t>Offloading to dedicated communication threads</a:t>
            </a:r>
          </a:p>
          <a:p>
            <a:pPr marL="657859" lvl="1" indent="-328929" defTabSz="408940">
              <a:lnSpc>
                <a:spcPct val="70000"/>
              </a:lnSpc>
              <a:spcBef>
                <a:spcPts val="1200"/>
              </a:spcBef>
              <a:buChar char="-"/>
              <a:defRPr sz="2240"/>
            </a:pPr>
            <a:r>
              <a:t>Application threads offload operations to communication threads</a:t>
            </a:r>
          </a:p>
          <a:p>
            <a:pPr marL="657859" lvl="1" indent="-328929" defTabSz="408940">
              <a:lnSpc>
                <a:spcPct val="70000"/>
              </a:lnSpc>
              <a:spcBef>
                <a:spcPts val="1200"/>
              </a:spcBef>
              <a:buChar char="-"/>
              <a:defRPr sz="2240"/>
            </a:pPr>
            <a:r>
              <a:t>Lockless: 1) post network operations, 2) wait on a flag on synchronization</a:t>
            </a:r>
          </a:p>
          <a:p>
            <a:pPr marL="657859" lvl="1" indent="-328929" defTabSz="408940">
              <a:lnSpc>
                <a:spcPct val="70000"/>
              </a:lnSpc>
              <a:spcBef>
                <a:spcPts val="1200"/>
              </a:spcBef>
              <a:buChar char="-"/>
              <a:defRPr sz="2240" b="1">
                <a:solidFill>
                  <a:schemeClr val="accent5">
                    <a:lumOff val="-12830"/>
                  </a:schemeClr>
                </a:solidFill>
              </a:defRPr>
            </a:pPr>
            <a:r>
              <a:t>Asynchronous progress (more than just a thread safety model)</a:t>
            </a:r>
          </a:p>
          <a:p>
            <a:pPr marL="328929" indent="-328929" defTabSz="408940">
              <a:lnSpc>
                <a:spcPct val="70000"/>
              </a:lnSpc>
              <a:spcBef>
                <a:spcPts val="1200"/>
              </a:spcBef>
              <a:defRPr sz="2240" b="1"/>
            </a:pPr>
            <a:r>
              <a:t>Value: </a:t>
            </a:r>
            <a:r>
              <a:rPr b="0"/>
              <a:t>Highest possible concurrency</a:t>
            </a:r>
          </a:p>
          <a:p>
            <a:pPr marL="328929" indent="-328929" defTabSz="408940">
              <a:lnSpc>
                <a:spcPct val="70000"/>
              </a:lnSpc>
              <a:spcBef>
                <a:spcPts val="1200"/>
              </a:spcBef>
              <a:defRPr sz="2240" b="1"/>
            </a:pPr>
            <a:r>
              <a:t>Drawbacks</a:t>
            </a:r>
          </a:p>
          <a:p>
            <a:pPr marL="657859" lvl="1" indent="-328929" defTabSz="408940">
              <a:lnSpc>
                <a:spcPct val="70000"/>
              </a:lnSpc>
              <a:spcBef>
                <a:spcPts val="1200"/>
              </a:spcBef>
              <a:buChar char="-"/>
              <a:defRPr sz="2240"/>
            </a:pPr>
            <a:r>
              <a:t>Must sacrifice CPU resources</a:t>
            </a:r>
          </a:p>
          <a:p>
            <a:pPr marL="657859" lvl="1" indent="-328929" defTabSz="408940">
              <a:lnSpc>
                <a:spcPct val="70000"/>
              </a:lnSpc>
              <a:spcBef>
                <a:spcPts val="1200"/>
              </a:spcBef>
              <a:buChar char="-"/>
              <a:defRPr sz="2240"/>
            </a:pPr>
            <a:r>
              <a:t>Forces enqueue operation even with zero contention</a:t>
            </a:r>
          </a:p>
          <a:p>
            <a:pPr marL="328929" indent="-328929" defTabSz="408940">
              <a:lnSpc>
                <a:spcPct val="70000"/>
              </a:lnSpc>
              <a:spcBef>
                <a:spcPts val="1200"/>
              </a:spcBef>
              <a:defRPr sz="2240" b="1"/>
            </a:pPr>
            <a:r>
              <a:t>Instances: </a:t>
            </a:r>
            <a:r>
              <a:rPr b="0"/>
              <a:t>Kumar et al. [1], Vaidyanathan et al. [2]</a:t>
            </a:r>
          </a:p>
        </p:txBody>
      </p:sp>
      <p:sp>
        <p:nvSpPr>
          <p:cNvPr id="1392" name="[1] Sameer Kumar et al. PAMI: A Parallel Active Message Interface for the Blue Gene/Q Supercomputer. (IPDPS ’12).…"/>
          <p:cNvSpPr txBox="1"/>
          <p:nvPr/>
        </p:nvSpPr>
        <p:spPr>
          <a:xfrm>
            <a:off x="174441" y="9295984"/>
            <a:ext cx="1014399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[1] Sameer Kumar et al. PAMI: A Parallel Active Message Interface for the Blue Gene/Q Supercomputer. (IPDPS ’12).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[2] Karthikeyan Vaidyanathan et al. Improving Concurrency and Asynchrony in Multithreaded MPI Applications Using Software Offloading. (SC’15) </a:t>
            </a:r>
          </a:p>
        </p:txBody>
      </p:sp>
      <p:sp>
        <p:nvSpPr>
          <p:cNvPr id="1393" name="Rectangle"/>
          <p:cNvSpPr/>
          <p:nvPr/>
        </p:nvSpPr>
        <p:spPr>
          <a:xfrm>
            <a:off x="8240827" y="6101557"/>
            <a:ext cx="3997177" cy="1316115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2"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94" name="Rectangle"/>
          <p:cNvSpPr/>
          <p:nvPr/>
        </p:nvSpPr>
        <p:spPr>
          <a:xfrm>
            <a:off x="8092943" y="3116621"/>
            <a:ext cx="3828902" cy="774410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2"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95" name="Used as upper bound on performance under contention"/>
          <p:cNvSpPr/>
          <p:nvPr/>
        </p:nvSpPr>
        <p:spPr>
          <a:xfrm>
            <a:off x="5488539" y="6847695"/>
            <a:ext cx="2027636" cy="907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90" y="3863"/>
                </a:lnTo>
                <a:lnTo>
                  <a:pt x="1890" y="20089"/>
                </a:lnTo>
                <a:cubicBezTo>
                  <a:pt x="1890" y="20923"/>
                  <a:pt x="2193" y="21600"/>
                  <a:pt x="2566" y="21600"/>
                </a:cubicBezTo>
                <a:lnTo>
                  <a:pt x="20924" y="21600"/>
                </a:lnTo>
                <a:cubicBezTo>
                  <a:pt x="21297" y="21600"/>
                  <a:pt x="21600" y="20923"/>
                  <a:pt x="21600" y="20089"/>
                </a:cubicBezTo>
                <a:lnTo>
                  <a:pt x="21600" y="3381"/>
                </a:lnTo>
                <a:cubicBezTo>
                  <a:pt x="21600" y="2547"/>
                  <a:pt x="21297" y="1870"/>
                  <a:pt x="20924" y="1870"/>
                </a:cubicBezTo>
                <a:lnTo>
                  <a:pt x="2566" y="1870"/>
                </a:lnTo>
                <a:cubicBezTo>
                  <a:pt x="2550" y="1870"/>
                  <a:pt x="2536" y="1886"/>
                  <a:pt x="2520" y="18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satOff val="7361"/>
              <a:lumOff val="753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5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Used as upper bound on performance under contention</a:t>
            </a:r>
          </a:p>
        </p:txBody>
      </p:sp>
      <p:grpSp>
        <p:nvGrpSpPr>
          <p:cNvPr id="1429" name="Group"/>
          <p:cNvGrpSpPr/>
          <p:nvPr/>
        </p:nvGrpSpPr>
        <p:grpSpPr>
          <a:xfrm>
            <a:off x="1303032" y="1547859"/>
            <a:ext cx="5583567" cy="3006089"/>
            <a:chOff x="0" y="0"/>
            <a:chExt cx="5583565" cy="3006088"/>
          </a:xfrm>
        </p:grpSpPr>
        <p:grpSp>
          <p:nvGrpSpPr>
            <p:cNvPr id="1423" name="Group"/>
            <p:cNvGrpSpPr/>
            <p:nvPr/>
          </p:nvGrpSpPr>
          <p:grpSpPr>
            <a:xfrm>
              <a:off x="0" y="-1"/>
              <a:ext cx="5583566" cy="3006090"/>
              <a:chOff x="0" y="0"/>
              <a:chExt cx="5583565" cy="3006088"/>
            </a:xfrm>
          </p:grpSpPr>
          <p:grpSp>
            <p:nvGrpSpPr>
              <p:cNvPr id="1406" name="Group"/>
              <p:cNvGrpSpPr/>
              <p:nvPr/>
            </p:nvGrpSpPr>
            <p:grpSpPr>
              <a:xfrm>
                <a:off x="0" y="-1"/>
                <a:ext cx="4030464" cy="3006090"/>
                <a:chOff x="0" y="0"/>
                <a:chExt cx="4030463" cy="3006088"/>
              </a:xfrm>
            </p:grpSpPr>
            <p:sp>
              <p:nvSpPr>
                <p:cNvPr id="1396" name="Rectangle"/>
                <p:cNvSpPr/>
                <p:nvPr/>
              </p:nvSpPr>
              <p:spPr>
                <a:xfrm>
                  <a:off x="0" y="500035"/>
                  <a:ext cx="3997305" cy="1139886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5400" cap="flat">
                  <a:solidFill>
                    <a:srgbClr val="1F497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3000" i="0" spc="0">
                      <a:solidFill>
                        <a:schemeClr val="accent5">
                          <a:lumOff val="-12830"/>
                        </a:schemeClr>
                      </a:solidFill>
                      <a:latin typeface="DIN Alternate"/>
                      <a:ea typeface="DIN Alternate"/>
                      <a:cs typeface="DIN Alternate"/>
                      <a:sym typeface="DIN Alternate"/>
                    </a:defRPr>
                  </a:pPr>
                  <a:endParaRPr/>
                </a:p>
              </p:txBody>
            </p:sp>
            <p:sp>
              <p:nvSpPr>
                <p:cNvPr id="1397" name="Freeform 53"/>
                <p:cNvSpPr/>
                <p:nvPr/>
              </p:nvSpPr>
              <p:spPr>
                <a:xfrm>
                  <a:off x="673712" y="902011"/>
                  <a:ext cx="341531" cy="5736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176" y="0"/>
                      </a:moveTo>
                      <a:cubicBezTo>
                        <a:pt x="10588" y="1863"/>
                        <a:pt x="0" y="3727"/>
                        <a:pt x="0" y="5552"/>
                      </a:cubicBezTo>
                      <a:cubicBezTo>
                        <a:pt x="0" y="7377"/>
                        <a:pt x="21106" y="9177"/>
                        <a:pt x="21176" y="10952"/>
                      </a:cubicBezTo>
                      <a:cubicBezTo>
                        <a:pt x="21247" y="12727"/>
                        <a:pt x="353" y="14425"/>
                        <a:pt x="423" y="16200"/>
                      </a:cubicBezTo>
                      <a:cubicBezTo>
                        <a:pt x="494" y="17975"/>
                        <a:pt x="18071" y="20687"/>
                        <a:pt x="21600" y="21600"/>
                      </a:cubicBezTo>
                    </a:path>
                  </a:pathLst>
                </a:custGeom>
                <a:noFill/>
                <a:ln w="25400" cap="flat">
                  <a:solidFill>
                    <a:srgbClr val="632523"/>
                  </a:solidFill>
                  <a:prstDash val="solid"/>
                  <a:round/>
                  <a:tailEnd type="stealth" w="med" len="med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914400">
                    <a:spcBef>
                      <a:spcPts val="0"/>
                    </a:spcBef>
                    <a:defRPr sz="1600" i="0" spc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398" name="Freeform 54"/>
                <p:cNvSpPr/>
                <p:nvPr/>
              </p:nvSpPr>
              <p:spPr>
                <a:xfrm>
                  <a:off x="1827887" y="902011"/>
                  <a:ext cx="341531" cy="5736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176" y="0"/>
                      </a:moveTo>
                      <a:cubicBezTo>
                        <a:pt x="10588" y="1863"/>
                        <a:pt x="0" y="3727"/>
                        <a:pt x="0" y="5552"/>
                      </a:cubicBezTo>
                      <a:cubicBezTo>
                        <a:pt x="0" y="7377"/>
                        <a:pt x="21106" y="9177"/>
                        <a:pt x="21176" y="10952"/>
                      </a:cubicBezTo>
                      <a:cubicBezTo>
                        <a:pt x="21247" y="12727"/>
                        <a:pt x="353" y="14425"/>
                        <a:pt x="423" y="16200"/>
                      </a:cubicBezTo>
                      <a:cubicBezTo>
                        <a:pt x="494" y="17975"/>
                        <a:pt x="18071" y="20687"/>
                        <a:pt x="21600" y="21600"/>
                      </a:cubicBezTo>
                    </a:path>
                  </a:pathLst>
                </a:custGeom>
                <a:noFill/>
                <a:ln w="25400" cap="flat">
                  <a:solidFill>
                    <a:srgbClr val="632523"/>
                  </a:solidFill>
                  <a:prstDash val="solid"/>
                  <a:round/>
                  <a:tailEnd type="stealth" w="med" len="med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914400">
                    <a:spcBef>
                      <a:spcPts val="0"/>
                    </a:spcBef>
                    <a:defRPr sz="1600" i="0" spc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399" name="Freeform 55"/>
                <p:cNvSpPr/>
                <p:nvPr/>
              </p:nvSpPr>
              <p:spPr>
                <a:xfrm>
                  <a:off x="2982061" y="902011"/>
                  <a:ext cx="341531" cy="5736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176" y="0"/>
                      </a:moveTo>
                      <a:cubicBezTo>
                        <a:pt x="10588" y="1863"/>
                        <a:pt x="0" y="3727"/>
                        <a:pt x="0" y="5552"/>
                      </a:cubicBezTo>
                      <a:cubicBezTo>
                        <a:pt x="0" y="7377"/>
                        <a:pt x="21106" y="9177"/>
                        <a:pt x="21176" y="10952"/>
                      </a:cubicBezTo>
                      <a:cubicBezTo>
                        <a:pt x="21247" y="12727"/>
                        <a:pt x="353" y="14425"/>
                        <a:pt x="423" y="16200"/>
                      </a:cubicBezTo>
                      <a:cubicBezTo>
                        <a:pt x="494" y="17975"/>
                        <a:pt x="18071" y="20687"/>
                        <a:pt x="21600" y="21600"/>
                      </a:cubicBezTo>
                    </a:path>
                  </a:pathLst>
                </a:custGeom>
                <a:noFill/>
                <a:ln w="25400" cap="flat">
                  <a:solidFill>
                    <a:srgbClr val="632523"/>
                  </a:solidFill>
                  <a:prstDash val="solid"/>
                  <a:round/>
                  <a:tailEnd type="stealth" w="med" len="med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914400">
                    <a:spcBef>
                      <a:spcPts val="0"/>
                    </a:spcBef>
                    <a:defRPr sz="1600" i="0" spc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400" name="Freeform 55"/>
                <p:cNvSpPr/>
                <p:nvPr/>
              </p:nvSpPr>
              <p:spPr>
                <a:xfrm>
                  <a:off x="2982061" y="902011"/>
                  <a:ext cx="341531" cy="5736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176" y="0"/>
                      </a:moveTo>
                      <a:cubicBezTo>
                        <a:pt x="10588" y="1863"/>
                        <a:pt x="0" y="3727"/>
                        <a:pt x="0" y="5552"/>
                      </a:cubicBezTo>
                      <a:cubicBezTo>
                        <a:pt x="0" y="7377"/>
                        <a:pt x="21106" y="9177"/>
                        <a:pt x="21176" y="10952"/>
                      </a:cubicBezTo>
                      <a:cubicBezTo>
                        <a:pt x="21247" y="12727"/>
                        <a:pt x="353" y="14425"/>
                        <a:pt x="423" y="16200"/>
                      </a:cubicBezTo>
                      <a:cubicBezTo>
                        <a:pt x="494" y="17975"/>
                        <a:pt x="18071" y="20687"/>
                        <a:pt x="21600" y="21600"/>
                      </a:cubicBezTo>
                    </a:path>
                  </a:pathLst>
                </a:custGeom>
                <a:noFill/>
                <a:ln w="25400" cap="flat">
                  <a:solidFill>
                    <a:srgbClr val="632523"/>
                  </a:solidFill>
                  <a:prstDash val="solid"/>
                  <a:round/>
                  <a:tailEnd type="stealth" w="med" len="med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914400">
                    <a:spcBef>
                      <a:spcPts val="0"/>
                    </a:spcBef>
                    <a:defRPr sz="1600" i="0" spc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401" name="Rectangle"/>
                <p:cNvSpPr/>
                <p:nvPr/>
              </p:nvSpPr>
              <p:spPr>
                <a:xfrm>
                  <a:off x="4573" y="1756853"/>
                  <a:ext cx="4025891" cy="1249236"/>
                </a:xfrm>
                <a:prstGeom prst="rect">
                  <a:avLst/>
                </a:prstGeom>
                <a:solidFill>
                  <a:schemeClr val="accent1">
                    <a:hueOff val="-522454"/>
                    <a:satOff val="1153"/>
                    <a:lumOff val="13444"/>
                    <a:alpha val="51411"/>
                  </a:schemeClr>
                </a:solidFill>
                <a:ln w="25400" cap="flat">
                  <a:solidFill>
                    <a:srgbClr val="503C51">
                      <a:alpha val="51411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spcBef>
                      <a:spcPts val="0"/>
                    </a:spcBef>
                    <a:defRPr sz="2400" i="0" spc="0">
                      <a:solidFill>
                        <a:schemeClr val="accent5">
                          <a:lumOff val="-12830"/>
                        </a:schemeClr>
                      </a:solidFill>
                      <a:latin typeface="DIN Alternate"/>
                      <a:ea typeface="DIN Alternate"/>
                      <a:cs typeface="DIN Alternate"/>
                      <a:sym typeface="DIN Alternate"/>
                    </a:defRPr>
                  </a:pPr>
                  <a:endParaRPr/>
                </a:p>
              </p:txBody>
            </p:sp>
            <p:sp>
              <p:nvSpPr>
                <p:cNvPr id="1402" name="Pi"/>
                <p:cNvSpPr/>
                <p:nvPr/>
              </p:nvSpPr>
              <p:spPr>
                <a:xfrm>
                  <a:off x="1547579" y="0"/>
                  <a:ext cx="902147" cy="902146"/>
                </a:xfrm>
                <a:prstGeom prst="ellipse">
                  <a:avLst/>
                </a:prstGeom>
                <a:solidFill>
                  <a:schemeClr val="accent4">
                    <a:lumOff val="-9884"/>
                  </a:schemeClr>
                </a:solidFill>
                <a:ln w="25400" cap="flat">
                  <a:solidFill>
                    <a:schemeClr val="accent5">
                      <a:lumOff val="-1283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sz="2400" i="0" spc="0">
                      <a:solidFill>
                        <a:srgbClr val="FFFFFF"/>
                      </a:solidFill>
                      <a:latin typeface="DIN Alternate"/>
                      <a:ea typeface="DIN Alternate"/>
                      <a:cs typeface="DIN Alternate"/>
                      <a:sym typeface="DIN Alternate"/>
                    </a:defRPr>
                  </a:lvl1pPr>
                </a:lstStyle>
                <a:p>
                  <a:r>
                    <a:t>Pi</a:t>
                  </a:r>
                </a:p>
              </p:txBody>
            </p:sp>
            <p:pic>
              <p:nvPicPr>
                <p:cNvPr id="1403" name="Line Line" descr="Line Line"/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5400000">
                  <a:off x="160857" y="1622611"/>
                  <a:ext cx="594575" cy="292640"/>
                </a:xfrm>
                <a:prstGeom prst="rect">
                  <a:avLst/>
                </a:prstGeom>
                <a:effectLst/>
              </p:spPr>
            </p:pic>
            <p:sp>
              <p:nvSpPr>
                <p:cNvPr id="1405" name="Freeform 55"/>
                <p:cNvSpPr/>
                <p:nvPr/>
              </p:nvSpPr>
              <p:spPr>
                <a:xfrm>
                  <a:off x="3583556" y="2189724"/>
                  <a:ext cx="341531" cy="5736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176" y="0"/>
                      </a:moveTo>
                      <a:cubicBezTo>
                        <a:pt x="10588" y="1863"/>
                        <a:pt x="0" y="3727"/>
                        <a:pt x="0" y="5552"/>
                      </a:cubicBezTo>
                      <a:cubicBezTo>
                        <a:pt x="0" y="7377"/>
                        <a:pt x="21106" y="9177"/>
                        <a:pt x="21176" y="10952"/>
                      </a:cubicBezTo>
                      <a:cubicBezTo>
                        <a:pt x="21247" y="12727"/>
                        <a:pt x="353" y="14425"/>
                        <a:pt x="423" y="16200"/>
                      </a:cubicBezTo>
                      <a:cubicBezTo>
                        <a:pt x="494" y="17975"/>
                        <a:pt x="18071" y="20687"/>
                        <a:pt x="21600" y="21600"/>
                      </a:cubicBezTo>
                    </a:path>
                  </a:pathLst>
                </a:custGeom>
                <a:noFill/>
                <a:ln w="38100" cap="flat">
                  <a:solidFill>
                    <a:schemeClr val="accent1">
                      <a:hueOff val="147319"/>
                      <a:satOff val="13526"/>
                      <a:lumOff val="-23026"/>
                    </a:schemeClr>
                  </a:solidFill>
                  <a:prstDash val="solid"/>
                  <a:round/>
                  <a:tailEnd type="stealth" w="med" len="med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914400">
                    <a:spcBef>
                      <a:spcPts val="0"/>
                    </a:spcBef>
                    <a:defRPr sz="1600" i="0" spc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411" name="Group"/>
              <p:cNvGrpSpPr/>
              <p:nvPr/>
            </p:nvGrpSpPr>
            <p:grpSpPr>
              <a:xfrm>
                <a:off x="2337385" y="1880459"/>
                <a:ext cx="791866" cy="217456"/>
                <a:chOff x="0" y="0"/>
                <a:chExt cx="791864" cy="217454"/>
              </a:xfrm>
            </p:grpSpPr>
            <p:sp>
              <p:nvSpPr>
                <p:cNvPr id="1407" name="Rectangle"/>
                <p:cNvSpPr/>
                <p:nvPr/>
              </p:nvSpPr>
              <p:spPr>
                <a:xfrm>
                  <a:off x="0" y="0"/>
                  <a:ext cx="194965" cy="217455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747676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400" i="0" spc="0">
                      <a:solidFill>
                        <a:srgbClr val="FFFFFF"/>
                      </a:solidFill>
                      <a:latin typeface="DIN Alternate"/>
                      <a:ea typeface="DIN Alternate"/>
                      <a:cs typeface="DIN Alternate"/>
                      <a:sym typeface="DIN Alternate"/>
                    </a:defRPr>
                  </a:pPr>
                  <a:endParaRPr/>
                </a:p>
              </p:txBody>
            </p:sp>
            <p:sp>
              <p:nvSpPr>
                <p:cNvPr id="1408" name="Rectangle"/>
                <p:cNvSpPr/>
                <p:nvPr/>
              </p:nvSpPr>
              <p:spPr>
                <a:xfrm>
                  <a:off x="203200" y="0"/>
                  <a:ext cx="194965" cy="217455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747676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400" i="0" spc="0">
                      <a:solidFill>
                        <a:srgbClr val="FFFFFF"/>
                      </a:solidFill>
                      <a:latin typeface="DIN Alternate"/>
                      <a:ea typeface="DIN Alternate"/>
                      <a:cs typeface="DIN Alternate"/>
                      <a:sym typeface="DIN Alternate"/>
                    </a:defRPr>
                  </a:pPr>
                  <a:endParaRPr/>
                </a:p>
              </p:txBody>
            </p:sp>
            <p:sp>
              <p:nvSpPr>
                <p:cNvPr id="1409" name="Rectangle"/>
                <p:cNvSpPr/>
                <p:nvPr/>
              </p:nvSpPr>
              <p:spPr>
                <a:xfrm>
                  <a:off x="406400" y="0"/>
                  <a:ext cx="194965" cy="217455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747676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400" i="0" spc="0">
                      <a:solidFill>
                        <a:srgbClr val="FFFFFF"/>
                      </a:solidFill>
                      <a:latin typeface="DIN Alternate"/>
                      <a:ea typeface="DIN Alternate"/>
                      <a:cs typeface="DIN Alternate"/>
                      <a:sym typeface="DIN Alternate"/>
                    </a:defRPr>
                  </a:pPr>
                  <a:endParaRPr/>
                </a:p>
              </p:txBody>
            </p:sp>
            <p:sp>
              <p:nvSpPr>
                <p:cNvPr id="1410" name="Rectangle"/>
                <p:cNvSpPr/>
                <p:nvPr/>
              </p:nvSpPr>
              <p:spPr>
                <a:xfrm>
                  <a:off x="596900" y="0"/>
                  <a:ext cx="194965" cy="217455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747676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400" i="0" spc="0">
                      <a:solidFill>
                        <a:srgbClr val="FFFFFF"/>
                      </a:solidFill>
                      <a:latin typeface="DIN Alternate"/>
                      <a:ea typeface="DIN Alternate"/>
                      <a:cs typeface="DIN Alternate"/>
                      <a:sym typeface="DIN Alternate"/>
                    </a:defRPr>
                  </a:pPr>
                  <a:endParaRPr/>
                </a:p>
              </p:txBody>
            </p:sp>
          </p:grpSp>
          <p:pic>
            <p:nvPicPr>
              <p:cNvPr id="1430" name="Connection Line" descr="Connection Line"/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4583" y="1356728"/>
                <a:ext cx="332512" cy="749654"/>
              </a:xfrm>
              <a:prstGeom prst="rect">
                <a:avLst/>
              </a:prstGeom>
              <a:effectLst/>
            </p:spPr>
          </p:pic>
          <p:pic>
            <p:nvPicPr>
              <p:cNvPr id="1432" name="Connection Line" descr="Connection Line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8356" y="1991410"/>
                <a:ext cx="342570" cy="177609"/>
              </a:xfrm>
              <a:prstGeom prst="rect">
                <a:avLst/>
              </a:prstGeom>
              <a:effectLst/>
            </p:spPr>
          </p:pic>
          <p:sp>
            <p:nvSpPr>
              <p:cNvPr id="1414" name="Dedicated communication thread"/>
              <p:cNvSpPr/>
              <p:nvPr/>
            </p:nvSpPr>
            <p:spPr>
              <a:xfrm>
                <a:off x="4022656" y="1339817"/>
                <a:ext cx="1560910" cy="1101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13" y="0"/>
                    </a:moveTo>
                    <a:cubicBezTo>
                      <a:pt x="3227" y="0"/>
                      <a:pt x="2834" y="558"/>
                      <a:pt x="2834" y="1245"/>
                    </a:cubicBezTo>
                    <a:lnTo>
                      <a:pt x="2834" y="15015"/>
                    </a:lnTo>
                    <a:cubicBezTo>
                      <a:pt x="2834" y="15026"/>
                      <a:pt x="2839" y="15035"/>
                      <a:pt x="2839" y="15046"/>
                    </a:cubicBezTo>
                    <a:lnTo>
                      <a:pt x="0" y="21600"/>
                    </a:lnTo>
                    <a:lnTo>
                      <a:pt x="3861" y="16260"/>
                    </a:lnTo>
                    <a:lnTo>
                      <a:pt x="20721" y="16260"/>
                    </a:lnTo>
                    <a:cubicBezTo>
                      <a:pt x="21207" y="16260"/>
                      <a:pt x="21600" y="15703"/>
                      <a:pt x="21600" y="15015"/>
                    </a:cubicBezTo>
                    <a:lnTo>
                      <a:pt x="21600" y="1245"/>
                    </a:lnTo>
                    <a:cubicBezTo>
                      <a:pt x="21600" y="558"/>
                      <a:pt x="21207" y="0"/>
                      <a:pt x="20721" y="0"/>
                    </a:cubicBezTo>
                    <a:lnTo>
                      <a:pt x="3713" y="0"/>
                    </a:lnTo>
                    <a:close/>
                  </a:path>
                </a:pathLst>
              </a:custGeom>
              <a:solidFill>
                <a:schemeClr val="accent1">
                  <a:hueOff val="147319"/>
                  <a:satOff val="13526"/>
                  <a:lumOff val="-23026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spcBef>
                    <a:spcPts val="0"/>
                  </a:spcBef>
                  <a:defRPr sz="15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lvl1pPr>
              </a:lstStyle>
              <a:p>
                <a:r>
                  <a:t>Dedicated communication thread</a:t>
                </a:r>
              </a:p>
            </p:txBody>
          </p:sp>
          <p:sp>
            <p:nvSpPr>
              <p:cNvPr id="1415" name="Arrow 5"/>
              <p:cNvSpPr/>
              <p:nvPr/>
            </p:nvSpPr>
            <p:spPr>
              <a:xfrm>
                <a:off x="1928724" y="2216287"/>
                <a:ext cx="325416" cy="333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713" extrusionOk="0">
                    <a:moveTo>
                      <a:pt x="10529" y="0"/>
                    </a:moveTo>
                    <a:lnTo>
                      <a:pt x="10529" y="2252"/>
                    </a:lnTo>
                    <a:cubicBezTo>
                      <a:pt x="6127" y="2290"/>
                      <a:pt x="2426" y="5063"/>
                      <a:pt x="1275" y="8842"/>
                    </a:cubicBezTo>
                    <a:lnTo>
                      <a:pt x="4596" y="10276"/>
                    </a:lnTo>
                    <a:cubicBezTo>
                      <a:pt x="5122" y="7645"/>
                      <a:pt x="7572" y="5648"/>
                      <a:pt x="10529" y="5607"/>
                    </a:cubicBezTo>
                    <a:lnTo>
                      <a:pt x="10529" y="7662"/>
                    </a:lnTo>
                    <a:lnTo>
                      <a:pt x="16091" y="3831"/>
                    </a:lnTo>
                    <a:lnTo>
                      <a:pt x="10529" y="0"/>
                    </a:lnTo>
                    <a:close/>
                    <a:moveTo>
                      <a:pt x="17685" y="4997"/>
                    </a:moveTo>
                    <a:lnTo>
                      <a:pt x="14789" y="7046"/>
                    </a:lnTo>
                    <a:cubicBezTo>
                      <a:pt x="16783" y="8706"/>
                      <a:pt x="17443" y="11456"/>
                      <a:pt x="16235" y="13805"/>
                    </a:cubicBezTo>
                    <a:lnTo>
                      <a:pt x="14269" y="12888"/>
                    </a:lnTo>
                    <a:lnTo>
                      <a:pt x="15451" y="19251"/>
                    </a:lnTo>
                    <a:lnTo>
                      <a:pt x="21600" y="16307"/>
                    </a:lnTo>
                    <a:lnTo>
                      <a:pt x="19446" y="15303"/>
                    </a:lnTo>
                    <a:cubicBezTo>
                      <a:pt x="21285" y="11775"/>
                      <a:pt x="20457" y="7668"/>
                      <a:pt x="17685" y="4997"/>
                    </a:cubicBezTo>
                    <a:close/>
                    <a:moveTo>
                      <a:pt x="972" y="10677"/>
                    </a:moveTo>
                    <a:lnTo>
                      <a:pt x="0" y="17074"/>
                    </a:lnTo>
                    <a:lnTo>
                      <a:pt x="2120" y="16006"/>
                    </a:lnTo>
                    <a:cubicBezTo>
                      <a:pt x="4403" y="19887"/>
                      <a:pt x="9288" y="21600"/>
                      <a:pt x="13647" y="20265"/>
                    </a:cubicBezTo>
                    <a:lnTo>
                      <a:pt x="12998" y="16913"/>
                    </a:lnTo>
                    <a:cubicBezTo>
                      <a:pt x="10149" y="18031"/>
                      <a:pt x="6810" y="16983"/>
                      <a:pt x="5281" y="14416"/>
                    </a:cubicBezTo>
                    <a:lnTo>
                      <a:pt x="7215" y="13443"/>
                    </a:lnTo>
                    <a:lnTo>
                      <a:pt x="972" y="10677"/>
                    </a:lnTo>
                    <a:close/>
                  </a:path>
                </a:pathLst>
              </a:custGeom>
              <a:solidFill>
                <a:schemeClr val="accent5">
                  <a:lumOff val="-1283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pic>
            <p:nvPicPr>
              <p:cNvPr id="1434" name="Connection Line" descr="Connection Lin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7350" y="2565792"/>
                <a:ext cx="1447264" cy="178654"/>
              </a:xfrm>
              <a:prstGeom prst="rect">
                <a:avLst/>
              </a:prstGeom>
              <a:effectLst/>
            </p:spPr>
          </p:pic>
          <p:pic>
            <p:nvPicPr>
              <p:cNvPr id="1436" name="Connection Line" descr="Connection Line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9021" y="2629281"/>
                <a:ext cx="184821" cy="338193"/>
              </a:xfrm>
              <a:prstGeom prst="rect">
                <a:avLst/>
              </a:prstGeom>
              <a:effectLst/>
            </p:spPr>
          </p:pic>
          <p:sp>
            <p:nvSpPr>
              <p:cNvPr id="1418" name="Complete"/>
              <p:cNvSpPr/>
              <p:nvPr/>
            </p:nvSpPr>
            <p:spPr>
              <a:xfrm>
                <a:off x="2425560" y="2548251"/>
                <a:ext cx="11497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ctr">
                  <a:lnSpc>
                    <a:spcPct val="60000"/>
                  </a:lnSpc>
                  <a:spcBef>
                    <a:spcPts val="0"/>
                  </a:spcBef>
                  <a:defRPr sz="1900" b="1" spc="19">
                    <a:solidFill>
                      <a:schemeClr val="accent1">
                        <a:hueOff val="147319"/>
                        <a:satOff val="13526"/>
                        <a:lumOff val="-23026"/>
                      </a:schemeClr>
                    </a:solidFill>
                  </a:defRPr>
                </a:lvl1pPr>
              </a:lstStyle>
              <a:p>
                <a:pPr>
                  <a:defRPr i="0"/>
                </a:pPr>
                <a:r>
                  <a:rPr i="1"/>
                  <a:t>Complete</a:t>
                </a:r>
              </a:p>
            </p:txBody>
          </p:sp>
          <p:sp>
            <p:nvSpPr>
              <p:cNvPr id="1419" name="Wait"/>
              <p:cNvSpPr/>
              <p:nvPr/>
            </p:nvSpPr>
            <p:spPr>
              <a:xfrm>
                <a:off x="1037027" y="2383151"/>
                <a:ext cx="11497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ctr">
                  <a:lnSpc>
                    <a:spcPct val="60000"/>
                  </a:lnSpc>
                  <a:spcBef>
                    <a:spcPts val="0"/>
                  </a:spcBef>
                  <a:defRPr sz="1900" b="1" spc="19">
                    <a:solidFill>
                      <a:schemeClr val="accent5">
                        <a:lumOff val="-12830"/>
                      </a:schemeClr>
                    </a:solidFill>
                  </a:defRPr>
                </a:lvl1pPr>
              </a:lstStyle>
              <a:p>
                <a:r>
                  <a:t>Wait</a:t>
                </a:r>
              </a:p>
            </p:txBody>
          </p:sp>
          <p:sp>
            <p:nvSpPr>
              <p:cNvPr id="1420" name="Post"/>
              <p:cNvSpPr/>
              <p:nvPr/>
            </p:nvSpPr>
            <p:spPr>
              <a:xfrm>
                <a:off x="1037027" y="1890481"/>
                <a:ext cx="11497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ctr">
                  <a:lnSpc>
                    <a:spcPct val="60000"/>
                  </a:lnSpc>
                  <a:spcBef>
                    <a:spcPts val="0"/>
                  </a:spcBef>
                  <a:defRPr sz="1900" b="1" spc="19">
                    <a:solidFill>
                      <a:schemeClr val="accent5">
                        <a:lumOff val="-12830"/>
                      </a:schemeClr>
                    </a:solidFill>
                  </a:defRPr>
                </a:lvl1pPr>
              </a:lstStyle>
              <a:p>
                <a:r>
                  <a:t>Post</a:t>
                </a:r>
              </a:p>
            </p:txBody>
          </p:sp>
          <p:sp>
            <p:nvSpPr>
              <p:cNvPr id="1421" name="Execute"/>
              <p:cNvSpPr/>
              <p:nvPr/>
            </p:nvSpPr>
            <p:spPr>
              <a:xfrm>
                <a:off x="2984360" y="1890481"/>
                <a:ext cx="11497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ctr">
                  <a:lnSpc>
                    <a:spcPct val="60000"/>
                  </a:lnSpc>
                  <a:spcBef>
                    <a:spcPts val="0"/>
                  </a:spcBef>
                  <a:defRPr sz="1900" b="1" spc="19">
                    <a:solidFill>
                      <a:schemeClr val="accent1">
                        <a:hueOff val="147319"/>
                        <a:satOff val="13526"/>
                        <a:lumOff val="-23026"/>
                      </a:schemeClr>
                    </a:solidFill>
                  </a:defRPr>
                </a:lvl1pPr>
              </a:lstStyle>
              <a:p>
                <a:r>
                  <a:t>Execute</a:t>
                </a:r>
              </a:p>
            </p:txBody>
          </p:sp>
          <p:sp>
            <p:nvSpPr>
              <p:cNvPr id="1422" name="Proceed"/>
              <p:cNvSpPr/>
              <p:nvPr/>
            </p:nvSpPr>
            <p:spPr>
              <a:xfrm>
                <a:off x="1037027" y="2826956"/>
                <a:ext cx="11497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ctr">
                  <a:lnSpc>
                    <a:spcPct val="60000"/>
                  </a:lnSpc>
                  <a:spcBef>
                    <a:spcPts val="0"/>
                  </a:spcBef>
                  <a:defRPr sz="1900" b="1" spc="19">
                    <a:solidFill>
                      <a:schemeClr val="accent5">
                        <a:lumOff val="-12830"/>
                      </a:schemeClr>
                    </a:solidFill>
                  </a:defRPr>
                </a:lvl1pPr>
              </a:lstStyle>
              <a:p>
                <a:r>
                  <a:t>Proceed</a:t>
                </a:r>
              </a:p>
            </p:txBody>
          </p:sp>
        </p:grpSp>
        <p:sp>
          <p:nvSpPr>
            <p:cNvPr id="1424" name="1"/>
            <p:cNvSpPr/>
            <p:nvPr/>
          </p:nvSpPr>
          <p:spPr>
            <a:xfrm>
              <a:off x="876593" y="1823450"/>
              <a:ext cx="265034" cy="265034"/>
            </a:xfrm>
            <a:prstGeom prst="ellipse">
              <a:avLst/>
            </a:prstGeom>
            <a:solidFill>
              <a:schemeClr val="accent5">
                <a:satOff val="7361"/>
                <a:lumOff val="753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9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25" name="2"/>
            <p:cNvSpPr/>
            <p:nvPr/>
          </p:nvSpPr>
          <p:spPr>
            <a:xfrm>
              <a:off x="876593" y="2263717"/>
              <a:ext cx="265034" cy="265033"/>
            </a:xfrm>
            <a:prstGeom prst="ellipse">
              <a:avLst/>
            </a:prstGeom>
            <a:solidFill>
              <a:schemeClr val="accent5">
                <a:satOff val="7361"/>
                <a:lumOff val="753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9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426" name="3"/>
            <p:cNvSpPr/>
            <p:nvPr/>
          </p:nvSpPr>
          <p:spPr>
            <a:xfrm>
              <a:off x="3686370" y="1967383"/>
              <a:ext cx="265034" cy="265034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9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427" name="4"/>
            <p:cNvSpPr/>
            <p:nvPr/>
          </p:nvSpPr>
          <p:spPr>
            <a:xfrm>
              <a:off x="3111793" y="2703983"/>
              <a:ext cx="265034" cy="265034"/>
            </a:xfrm>
            <a:prstGeom prst="ellipse">
              <a:avLst/>
            </a:prstGeom>
            <a:solidFill>
              <a:schemeClr val="accent1">
                <a:hueOff val="147319"/>
                <a:satOff val="13526"/>
                <a:lumOff val="-2302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9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428" name="5"/>
            <p:cNvSpPr/>
            <p:nvPr/>
          </p:nvSpPr>
          <p:spPr>
            <a:xfrm>
              <a:off x="876593" y="2703983"/>
              <a:ext cx="265034" cy="265034"/>
            </a:xfrm>
            <a:prstGeom prst="ellipse">
              <a:avLst/>
            </a:prstGeom>
            <a:solidFill>
              <a:schemeClr val="accent5">
                <a:satOff val="7361"/>
                <a:lumOff val="753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9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5</a:t>
              </a: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0" name="Historical 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Historical summary</a:t>
            </a:r>
          </a:p>
        </p:txBody>
      </p:sp>
      <p:graphicFrame>
        <p:nvGraphicFramePr>
          <p:cNvPr id="1441" name="Table"/>
          <p:cNvGraphicFramePr/>
          <p:nvPr/>
        </p:nvGraphicFramePr>
        <p:xfrm>
          <a:off x="269329" y="1610783"/>
          <a:ext cx="8660950" cy="81115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73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2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2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2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3941">
                <a:tc>
                  <a:txBody>
                    <a:bodyPr/>
                    <a:lstStyle/>
                    <a:p>
                      <a:pPr algn="ctr" defTabSz="457200">
                        <a:defRPr sz="22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22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Fine-Grained Locking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 Contention Management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Offloading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  <a:lnT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941">
                <a:tc rowSpan="2"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Nonblocking Operations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L>
                    <a:solidFill>
                      <a:srgbClr val="CBCBCB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No Contention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BCBCB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Overhead and complexity </a:t>
                      </a:r>
                      <a:r>
                        <a:rPr b="1">
                          <a:solidFill>
                            <a:schemeClr val="accent5">
                              <a:lumOff val="-12830"/>
                            </a:schemeClr>
                          </a:solidFill>
                        </a:rPr>
                        <a:t>grows with the number of critical sections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Simplest and lowest overhead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High offloading overhead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High Contention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BCBCB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Performance improvements  from </a:t>
                      </a:r>
                      <a:r>
                        <a:rPr b="1">
                          <a:solidFill>
                            <a:schemeClr val="accent3">
                              <a:hueOff val="-256224"/>
                              <a:satOff val="-13732"/>
                              <a:lumOff val="-19712"/>
                            </a:schemeClr>
                          </a:solidFill>
                        </a:rPr>
                        <a:t>increased concurrency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High performance from </a:t>
                      </a:r>
                      <a:r>
                        <a:rPr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</a:rPr>
                        <a:t>high throughput locks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High performance proportional to queue efficiency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941">
                <a:tc rowSpan="2"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Waiting in Blocking Operations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L>
                    <a:solidFill>
                      <a:srgbClr val="CBCBCB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No Contention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BCBCB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Overhead and complexity </a:t>
                      </a:r>
                      <a:r>
                        <a:rPr b="1">
                          <a:solidFill>
                            <a:schemeClr val="accent5">
                              <a:lumOff val="-12830"/>
                            </a:schemeClr>
                          </a:solidFill>
                        </a:rPr>
                        <a:t>grows with the number of critical sections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Low overhead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 b="1">
                          <a:solidFill>
                            <a:schemeClr val="accent1">
                              <a:hueOff val="147319"/>
                              <a:satOff val="13526"/>
                              <a:lumOff val="-23026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Lowest overhead </a:t>
                      </a:r>
                      <a:r>
                        <a:rPr b="0">
                          <a:solidFill>
                            <a:srgbClr val="5C5C5C"/>
                          </a:solidFill>
                        </a:rPr>
                        <a:t>(only check local flag)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High Contention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BCBCB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Bad performance from </a:t>
                      </a:r>
                      <a:r>
                        <a:rPr b="1">
                          <a:solidFill>
                            <a:schemeClr val="accent5">
                              <a:lumOff val="-12830"/>
                            </a:schemeClr>
                          </a:solidFill>
                        </a:rPr>
                        <a:t>blind lock ownership passing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High performance </a:t>
                      </a:r>
                      <a:r>
                        <a:rPr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</a:rPr>
                        <a:t>O(1) wakeup</a:t>
                      </a:r>
                      <a:r>
                        <a:t>.  Overhead of </a:t>
                      </a:r>
                      <a:r>
                        <a:rPr b="1">
                          <a:solidFill>
                            <a:schemeClr val="accent5">
                              <a:lumOff val="-12830"/>
                            </a:schemeClr>
                          </a:solidFill>
                        </a:rPr>
                        <a:t>progress calls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rPr b="1">
                          <a:solidFill>
                            <a:schemeClr val="accent1">
                              <a:hueOff val="147319"/>
                              <a:satOff val="13526"/>
                              <a:lumOff val="-23026"/>
                            </a:schemeClr>
                          </a:solidFill>
                        </a:rPr>
                        <a:t>Lowest overhead</a:t>
                      </a:r>
                      <a:r>
                        <a:t> (only check local flag, no progress calls)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941">
                <a:tc gridSpan="2"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Asynchrony of Nonblocking Calls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L>
                    <a:solidFill>
                      <a:srgbClr val="CBCBCB">
                        <a:alpha val="36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May block on lock acquisition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May block on lock acquisition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1">
                              <a:hueOff val="147319"/>
                              <a:satOff val="13526"/>
                              <a:lumOff val="-23026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Asynchronous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3941">
                <a:tc gridSpan="2"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CPU 
Resource Consumption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L>
                    <a:solidFill>
                      <a:srgbClr val="CBCBCB">
                        <a:alpha val="36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1">
                              <a:hueOff val="147319"/>
                              <a:satOff val="13526"/>
                              <a:lumOff val="-23026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Nothing special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1">
                              <a:hueOff val="147319"/>
                              <a:satOff val="13526"/>
                              <a:lumOff val="-23026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Nothing special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CPU resources grow with the number of dedicated threads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3941">
                <a:tc gridSpan="2"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Hardware Awareness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L>
                    <a:lnB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B>
                    <a:solidFill>
                      <a:srgbClr val="CBCBCB">
                        <a:alpha val="36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Can be Agnostic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  <a:lnB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Necessary for high throughput locks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  <a:lnB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Can be agnostic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  <a:lnB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4" name="New software combining models (1/2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New software combining models (1/2)</a:t>
            </a:r>
          </a:p>
        </p:txBody>
      </p:sp>
      <p:graphicFrame>
        <p:nvGraphicFramePr>
          <p:cNvPr id="1445" name="Table"/>
          <p:cNvGraphicFramePr/>
          <p:nvPr/>
        </p:nvGraphicFramePr>
        <p:xfrm>
          <a:off x="269329" y="1610783"/>
          <a:ext cx="10387524" cy="81115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73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1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1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13941">
                <a:tc>
                  <a:txBody>
                    <a:bodyPr/>
                    <a:lstStyle/>
                    <a:p>
                      <a:pPr algn="ctr" defTabSz="457200">
                        <a:defRPr sz="22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22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Fine-Grained Locking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 Contention Management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Offloading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CSync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  <a:lnT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941">
                <a:tc rowSpan="2"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Nonblocking Operations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L>
                    <a:solidFill>
                      <a:srgbClr val="CBCBCB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No Contention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BCBCB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Overhead and complexity </a:t>
                      </a:r>
                      <a:r>
                        <a:rPr b="1">
                          <a:solidFill>
                            <a:schemeClr val="accent5">
                              <a:lumOff val="-12830"/>
                            </a:schemeClr>
                          </a:solidFill>
                        </a:rPr>
                        <a:t>grows with the number of critical sections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Simplest and lowest overhead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High offloading overhead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High offloading overhead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High Contention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BCBCB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Performance improvements  from </a:t>
                      </a:r>
                      <a:r>
                        <a:rPr b="1">
                          <a:solidFill>
                            <a:schemeClr val="accent3">
                              <a:hueOff val="-256224"/>
                              <a:satOff val="-13732"/>
                              <a:lumOff val="-19712"/>
                            </a:schemeClr>
                          </a:solidFill>
                        </a:rPr>
                        <a:t>increased concurrency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High performance from </a:t>
                      </a:r>
                      <a:r>
                        <a:rPr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</a:rPr>
                        <a:t>high throughput locks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High performance proportional to queue efficiency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High performance proportional to queue efficiency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941">
                <a:tc rowSpan="2"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Waiting in Blocking Operations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L>
                    <a:solidFill>
                      <a:srgbClr val="CBCBCB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No Contention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BCBCB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Overhead and complexity </a:t>
                      </a:r>
                      <a:r>
                        <a:rPr b="1">
                          <a:solidFill>
                            <a:schemeClr val="accent5">
                              <a:lumOff val="-12830"/>
                            </a:schemeClr>
                          </a:solidFill>
                        </a:rPr>
                        <a:t>grows with the number of critical sections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Low overhead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 b="1">
                          <a:solidFill>
                            <a:schemeClr val="accent1">
                              <a:hueOff val="147319"/>
                              <a:satOff val="13526"/>
                              <a:lumOff val="-23026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Lowest overhead </a:t>
                      </a:r>
                      <a:r>
                        <a:rPr b="0">
                          <a:solidFill>
                            <a:srgbClr val="5C5C5C"/>
                          </a:solidFill>
                        </a:rPr>
                        <a:t>(only check local flag)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Low overhead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High Contention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BCBCB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Bad performance from </a:t>
                      </a:r>
                      <a:r>
                        <a:rPr b="1">
                          <a:solidFill>
                            <a:schemeClr val="accent5">
                              <a:lumOff val="-12830"/>
                            </a:schemeClr>
                          </a:solidFill>
                        </a:rPr>
                        <a:t>blind lock ownership passing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High performance </a:t>
                      </a:r>
                      <a:r>
                        <a:rPr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</a:rPr>
                        <a:t>O(1) wakeup</a:t>
                      </a:r>
                      <a:r>
                        <a:t>.  Overhead of </a:t>
                      </a:r>
                      <a:r>
                        <a:rPr b="1">
                          <a:solidFill>
                            <a:schemeClr val="accent5">
                              <a:lumOff val="-12830"/>
                            </a:schemeClr>
                          </a:solidFill>
                        </a:rPr>
                        <a:t>progress calls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rPr b="1">
                          <a:solidFill>
                            <a:schemeClr val="accent1">
                              <a:hueOff val="147319"/>
                              <a:satOff val="13526"/>
                              <a:lumOff val="-23026"/>
                            </a:schemeClr>
                          </a:solidFill>
                        </a:rPr>
                        <a:t>Lowest overhead</a:t>
                      </a:r>
                      <a:r>
                        <a:t> (only check local flag, no progress calls)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Wasteful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941">
                <a:tc gridSpan="2"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Asynchrony of Nonblocking Calls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L>
                    <a:solidFill>
                      <a:srgbClr val="CBCBCB">
                        <a:alpha val="36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May block on lock acquisition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May block on lock acquisition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1">
                              <a:hueOff val="147319"/>
                              <a:satOff val="13526"/>
                              <a:lumOff val="-23026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Asynchronous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May block on pending operation or lock acquisition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3941">
                <a:tc gridSpan="2"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CPU 
Resource Consumption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L>
                    <a:solidFill>
                      <a:srgbClr val="CBCBCB">
                        <a:alpha val="36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1">
                              <a:hueOff val="147319"/>
                              <a:satOff val="13526"/>
                              <a:lumOff val="-23026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Nothing special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1">
                              <a:hueOff val="147319"/>
                              <a:satOff val="13526"/>
                              <a:lumOff val="-23026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Nothing special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CPU resources grow with the number of dedicated threads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1">
                              <a:hueOff val="147319"/>
                              <a:satOff val="13526"/>
                              <a:lumOff val="-23026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Nothing special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3941">
                <a:tc gridSpan="2"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Hardware Awareness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L>
                    <a:lnB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B>
                    <a:solidFill>
                      <a:srgbClr val="CBCBCB">
                        <a:alpha val="36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Can be Agnostic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  <a:lnB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Necessary for high throughput locks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  <a:lnB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Can be agnostic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  <a:lnB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Can be agnostic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  <a:lnB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446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07135" y="5615748"/>
            <a:ext cx="8424930" cy="101601"/>
          </a:xfrm>
          <a:prstGeom prst="rect">
            <a:avLst/>
          </a:prstGeom>
        </p:spPr>
      </p:pic>
      <p:sp>
        <p:nvSpPr>
          <p:cNvPr id="1448" name="Software Combining"/>
          <p:cNvSpPr txBox="1"/>
          <p:nvPr/>
        </p:nvSpPr>
        <p:spPr>
          <a:xfrm>
            <a:off x="9060700" y="1127844"/>
            <a:ext cx="339071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2600" b="1" spc="26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Software Combining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"/>
          <p:cNvSpPr/>
          <p:nvPr/>
        </p:nvSpPr>
        <p:spPr>
          <a:xfrm>
            <a:off x="5358606" y="-11543"/>
            <a:ext cx="7646988" cy="9753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6" name="Line"/>
          <p:cNvSpPr>
            <a:spLocks noGrp="1"/>
          </p:cNvSpPr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7" name="Hybrid MpI + threads programming"/>
          <p:cNvSpPr txBox="1">
            <a:spLocks noGrp="1"/>
          </p:cNvSpPr>
          <p:nvPr>
            <p:ph type="title"/>
          </p:nvPr>
        </p:nvSpPr>
        <p:spPr>
          <a:xfrm>
            <a:off x="5623768" y="647700"/>
            <a:ext cx="7341395" cy="7213600"/>
          </a:xfrm>
          <a:prstGeom prst="rect">
            <a:avLst/>
          </a:prstGeom>
        </p:spPr>
        <p:txBody>
          <a:bodyPr/>
          <a:lstStyle/>
          <a:p>
            <a:r>
              <a:t>Hybrid MpI + threads programming</a:t>
            </a:r>
          </a:p>
        </p:txBody>
      </p:sp>
      <p:sp>
        <p:nvSpPr>
          <p:cNvPr id="138" name="Fundamentals and Scope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Fundamentals and Scope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1" name="New software combining models (2/2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New software combining models (2/2)</a:t>
            </a:r>
          </a:p>
        </p:txBody>
      </p:sp>
      <p:graphicFrame>
        <p:nvGraphicFramePr>
          <p:cNvPr id="1452" name="Table"/>
          <p:cNvGraphicFramePr/>
          <p:nvPr/>
        </p:nvGraphicFramePr>
        <p:xfrm>
          <a:off x="269329" y="1610783"/>
          <a:ext cx="12128116" cy="811152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73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2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2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2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2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2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13941">
                <a:tc>
                  <a:txBody>
                    <a:bodyPr/>
                    <a:lstStyle/>
                    <a:p>
                      <a:pPr algn="ctr" defTabSz="457200">
                        <a:defRPr sz="22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22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Fine-Grained Locking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 Contention Management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Offloading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CSync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EBEBEB"/>
                      </a:solidFill>
                      <a:miter lim="400000"/>
                    </a:lnR>
                    <a:lnT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LockQ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EBEBEB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  <a:lnT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941">
                <a:tc rowSpan="2"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Nonblocking Operations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L>
                    <a:solidFill>
                      <a:srgbClr val="CBCBCB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No Contention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BCBCB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Overhead and complexity </a:t>
                      </a:r>
                      <a:r>
                        <a:rPr b="1">
                          <a:solidFill>
                            <a:schemeClr val="accent5">
                              <a:lumOff val="-12830"/>
                            </a:schemeClr>
                          </a:solidFill>
                        </a:rPr>
                        <a:t>grows with the number of critical sections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Simplest and lowest overhead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High offloading overhead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High offloading overhead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Simple and low overhead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High Contention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BCBCB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Performance improvements  from </a:t>
                      </a:r>
                      <a:r>
                        <a:rPr b="1">
                          <a:solidFill>
                            <a:schemeClr val="accent3">
                              <a:hueOff val="-256224"/>
                              <a:satOff val="-13732"/>
                              <a:lumOff val="-19712"/>
                            </a:schemeClr>
                          </a:solidFill>
                        </a:rPr>
                        <a:t>increased concurrency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High performance from </a:t>
                      </a:r>
                      <a:r>
                        <a:rPr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</a:rPr>
                        <a:t>high throughput locks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High performance proportional to queue efficiency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High performance proportional to queue efficiency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High performance proportional to queue efficiency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941">
                <a:tc rowSpan="2"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Waiting in Blocking Operations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L>
                    <a:solidFill>
                      <a:srgbClr val="CBCBCB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No Contention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BCBCB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Overhead and complexity </a:t>
                      </a:r>
                      <a:r>
                        <a:rPr b="1">
                          <a:solidFill>
                            <a:schemeClr val="accent5">
                              <a:lumOff val="-12830"/>
                            </a:schemeClr>
                          </a:solidFill>
                        </a:rPr>
                        <a:t>grows with the number of critical sections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Low overhead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 b="1">
                          <a:solidFill>
                            <a:schemeClr val="accent1">
                              <a:hueOff val="147319"/>
                              <a:satOff val="13526"/>
                              <a:lumOff val="-23026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Lowest overhead </a:t>
                      </a:r>
                      <a:r>
                        <a:rPr b="0">
                          <a:solidFill>
                            <a:srgbClr val="5C5C5C"/>
                          </a:solidFill>
                        </a:rPr>
                        <a:t>(only check local flag)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Low overhead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Low overhead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High Contention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BCBCB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Bad performance from </a:t>
                      </a:r>
                      <a:r>
                        <a:rPr b="1">
                          <a:solidFill>
                            <a:schemeClr val="accent5">
                              <a:lumOff val="-12830"/>
                            </a:schemeClr>
                          </a:solidFill>
                        </a:rPr>
                        <a:t>blind lock ownership passing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t>High performance </a:t>
                      </a:r>
                      <a:r>
                        <a:rPr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</a:rPr>
                        <a:t>O(1) wakeup</a:t>
                      </a:r>
                      <a:r>
                        <a:t>.  Overhead of </a:t>
                      </a:r>
                      <a:r>
                        <a:rPr b="1">
                          <a:solidFill>
                            <a:schemeClr val="accent5">
                              <a:lumOff val="-12830"/>
                            </a:schemeClr>
                          </a:solidFill>
                        </a:rPr>
                        <a:t>progress calls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700"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defRPr>
                      </a:pPr>
                      <a:r>
                        <a:rPr b="1">
                          <a:solidFill>
                            <a:schemeClr val="accent1">
                              <a:hueOff val="147319"/>
                              <a:satOff val="13526"/>
                              <a:lumOff val="-23026"/>
                            </a:schemeClr>
                          </a:solidFill>
                        </a:rPr>
                        <a:t>Lowest overhead</a:t>
                      </a:r>
                      <a:r>
                        <a:t> (only check local flag, no progress calls)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Wasteful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3">
                              <a:hueOff val="-256224"/>
                              <a:satOff val="-13732"/>
                              <a:lumOff val="-19712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Not wasteful but unsatisfactory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941">
                <a:tc gridSpan="2"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Asynchrony of Nonblocking Calls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L>
                    <a:solidFill>
                      <a:srgbClr val="CBCBCB">
                        <a:alpha val="36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May block on lock acquisition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May block on lock acquisition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1">
                              <a:hueOff val="147319"/>
                              <a:satOff val="13526"/>
                              <a:lumOff val="-23026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Asynchronous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May block on pending operation or lock acquisition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1">
                              <a:hueOff val="147319"/>
                              <a:satOff val="13526"/>
                              <a:lumOff val="-23026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Asynchronous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3941">
                <a:tc gridSpan="2"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CPU 
Resource Consumption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L>
                    <a:solidFill>
                      <a:srgbClr val="CBCBCB">
                        <a:alpha val="36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1">
                              <a:hueOff val="147319"/>
                              <a:satOff val="13526"/>
                              <a:lumOff val="-23026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Nothing special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1">
                              <a:hueOff val="147319"/>
                              <a:satOff val="13526"/>
                              <a:lumOff val="-23026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Nothing special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CPU resources grow with the number of dedicated threads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1">
                              <a:hueOff val="147319"/>
                              <a:satOff val="13526"/>
                              <a:lumOff val="-23026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Nothing special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1">
                              <a:hueOff val="147319"/>
                              <a:satOff val="13526"/>
                              <a:lumOff val="-23026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Nothing special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3941">
                <a:tc gridSpan="2"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Hardware Awareness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L>
                    <a:lnB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B>
                    <a:solidFill>
                      <a:srgbClr val="CBCBCB">
                        <a:alpha val="36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Can be Agnostic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C5C5C"/>
                      </a:solidFill>
                      <a:miter lim="400000"/>
                    </a:lnR>
                    <a:lnB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5">
                              <a:lumOff val="-1283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Necessary for high throughput locks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  <a:lnB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Can be agnostic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  <a:lnB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Can be agnostic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miter lim="400000"/>
                    </a:lnR>
                    <a:lnB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chemeClr val="accent2">
                              <a:satOff val="-3676"/>
                              <a:lumOff val="-19080"/>
                            </a:schemeClr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Can be agnostic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C5C5C"/>
                      </a:solidFill>
                      <a:miter lim="400000"/>
                    </a:lnL>
                    <a:lnR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R>
                    <a:lnB w="12700">
                      <a:solidFill>
                        <a:srgbClr val="5C5C5C"/>
                      </a:solidFill>
                      <a:custDash>
                        <a:ds d="100000" sp="200000"/>
                      </a:custDash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53" name="Software Combining"/>
          <p:cNvSpPr txBox="1"/>
          <p:nvPr/>
        </p:nvSpPr>
        <p:spPr>
          <a:xfrm>
            <a:off x="9060700" y="1127844"/>
            <a:ext cx="339071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2600" b="1" spc="26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Software Combining</a:t>
            </a:r>
          </a:p>
        </p:txBody>
      </p:sp>
      <p:pic>
        <p:nvPicPr>
          <p:cNvPr id="1454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07135" y="5615748"/>
            <a:ext cx="8424930" cy="1016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Rectangle"/>
          <p:cNvSpPr/>
          <p:nvPr/>
        </p:nvSpPr>
        <p:spPr>
          <a:xfrm>
            <a:off x="5358606" y="-11543"/>
            <a:ext cx="7646988" cy="9753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458" name="Line"/>
          <p:cNvSpPr>
            <a:spLocks noGrp="1"/>
          </p:cNvSpPr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9" name="Software combi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Software combining</a:t>
            </a:r>
          </a:p>
        </p:txBody>
      </p:sp>
      <p:sp>
        <p:nvSpPr>
          <p:cNvPr id="1460" name="Description and Example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Description and Example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Line"/>
          <p:cNvSpPr>
            <a:spLocks noGrp="1"/>
          </p:cNvSpPr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63" name="Software combining"/>
          <p:cNvSpPr txBox="1">
            <a:spLocks noGrp="1"/>
          </p:cNvSpPr>
          <p:nvPr>
            <p:ph type="title"/>
          </p:nvPr>
        </p:nvSpPr>
        <p:spPr>
          <a:xfrm>
            <a:off x="673100" y="533350"/>
            <a:ext cx="5785297" cy="914450"/>
          </a:xfrm>
          <a:prstGeom prst="rect">
            <a:avLst/>
          </a:prstGeom>
        </p:spPr>
        <p:txBody>
          <a:bodyPr/>
          <a:lstStyle>
            <a:lvl1pPr defTabSz="572516">
              <a:spcBef>
                <a:spcPts val="2200"/>
              </a:spcBef>
              <a:defRPr sz="6370"/>
            </a:lvl1pPr>
          </a:lstStyle>
          <a:p>
            <a:r>
              <a:t>Software combining</a:t>
            </a:r>
          </a:p>
        </p:txBody>
      </p:sp>
      <p:sp>
        <p:nvSpPr>
          <p:cNvPr id="1464" name="Goal: scalability…"/>
          <p:cNvSpPr txBox="1">
            <a:spLocks noGrp="1"/>
          </p:cNvSpPr>
          <p:nvPr>
            <p:ph type="body" idx="1"/>
          </p:nvPr>
        </p:nvSpPr>
        <p:spPr>
          <a:xfrm>
            <a:off x="673100" y="1704478"/>
            <a:ext cx="6494908" cy="80446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Goal: </a:t>
            </a:r>
            <a:r>
              <a:rPr b="1"/>
              <a:t>scalability</a:t>
            </a:r>
          </a:p>
          <a:p>
            <a:pPr>
              <a:lnSpc>
                <a:spcPct val="90000"/>
              </a:lnSpc>
            </a:pPr>
            <a:r>
              <a:t>Most implementations are </a:t>
            </a:r>
            <a:r>
              <a:rPr b="1"/>
              <a:t>hardware agnostic</a:t>
            </a:r>
          </a:p>
          <a:p>
            <a:pPr>
              <a:lnSpc>
                <a:spcPct val="90000"/>
              </a:lnSpc>
            </a:pPr>
            <a:r>
              <a:t>Principle</a:t>
            </a:r>
          </a:p>
          <a:p>
            <a:pPr lvl="1">
              <a:lnSpc>
                <a:spcPct val="90000"/>
              </a:lnSpc>
            </a:pPr>
            <a:r>
              <a:t>Lock + announcement list</a:t>
            </a:r>
          </a:p>
          <a:p>
            <a:pPr marL="870857" lvl="1" indent="-464457">
              <a:lnSpc>
                <a:spcPct val="90000"/>
              </a:lnSpc>
            </a:pPr>
            <a:r>
              <a:t>Waiters announce their work requests</a:t>
            </a:r>
          </a:p>
          <a:p>
            <a:pPr marL="870857" lvl="1" indent="-464457">
              <a:lnSpc>
                <a:spcPct val="90000"/>
              </a:lnSpc>
            </a:pPr>
            <a:r>
              <a:t>Lock owner combines them (executes on behalf of waiters)</a:t>
            </a:r>
          </a:p>
          <a:p>
            <a:pPr marL="464457" indent="-464457">
              <a:lnSpc>
                <a:spcPct val="90000"/>
              </a:lnSpc>
            </a:pPr>
            <a:r>
              <a:t>Several implementations</a:t>
            </a:r>
          </a:p>
          <a:p>
            <a:pPr marL="464457" indent="-464457">
              <a:lnSpc>
                <a:spcPct val="90000"/>
              </a:lnSpc>
            </a:pPr>
            <a:r>
              <a:t>Many scalable applications especially for concurrent data structures</a:t>
            </a:r>
          </a:p>
          <a:p>
            <a:pPr marL="870857" lvl="1" indent="-464457">
              <a:lnSpc>
                <a:spcPct val="90000"/>
              </a:lnSpc>
              <a:buChar char="-"/>
            </a:pPr>
            <a:r>
              <a:t>Lists, queues, stacks, etc.</a:t>
            </a:r>
          </a:p>
        </p:txBody>
      </p:sp>
      <p:sp>
        <p:nvSpPr>
          <p:cNvPr id="1465" name="Freeform 53"/>
          <p:cNvSpPr/>
          <p:nvPr/>
        </p:nvSpPr>
        <p:spPr>
          <a:xfrm>
            <a:off x="7899813" y="616837"/>
            <a:ext cx="341531" cy="57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rgbClr val="632523"/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66" name="Freeform 54"/>
          <p:cNvSpPr/>
          <p:nvPr/>
        </p:nvSpPr>
        <p:spPr>
          <a:xfrm>
            <a:off x="9053987" y="616837"/>
            <a:ext cx="341531" cy="57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rgbClr val="632523"/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67" name="Freeform 55"/>
          <p:cNvSpPr/>
          <p:nvPr/>
        </p:nvSpPr>
        <p:spPr>
          <a:xfrm>
            <a:off x="10208162" y="616837"/>
            <a:ext cx="341531" cy="57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rgbClr val="632523"/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68" name="Freeform 55"/>
          <p:cNvSpPr/>
          <p:nvPr/>
        </p:nvSpPr>
        <p:spPr>
          <a:xfrm>
            <a:off x="10208162" y="616837"/>
            <a:ext cx="341531" cy="57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chemeClr val="accent1">
                <a:hueOff val="147319"/>
                <a:satOff val="13526"/>
                <a:lumOff val="-23026"/>
              </a:schemeClr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69" name="Rectangle"/>
          <p:cNvSpPr/>
          <p:nvPr/>
        </p:nvSpPr>
        <p:spPr>
          <a:xfrm>
            <a:off x="9504219" y="2103285"/>
            <a:ext cx="194966" cy="217456"/>
          </a:xfrm>
          <a:prstGeom prst="rect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470" name="Rectangle"/>
          <p:cNvSpPr/>
          <p:nvPr/>
        </p:nvSpPr>
        <p:spPr>
          <a:xfrm>
            <a:off x="9707419" y="2103285"/>
            <a:ext cx="194966" cy="217456"/>
          </a:xfrm>
          <a:prstGeom prst="rect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471" name="Rectangle"/>
          <p:cNvSpPr/>
          <p:nvPr/>
        </p:nvSpPr>
        <p:spPr>
          <a:xfrm>
            <a:off x="9910619" y="2103285"/>
            <a:ext cx="194966" cy="217456"/>
          </a:xfrm>
          <a:prstGeom prst="rect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472" name="Rectangle"/>
          <p:cNvSpPr/>
          <p:nvPr/>
        </p:nvSpPr>
        <p:spPr>
          <a:xfrm>
            <a:off x="10101119" y="2103285"/>
            <a:ext cx="194966" cy="217456"/>
          </a:xfrm>
          <a:prstGeom prst="rect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pic>
        <p:nvPicPr>
          <p:cNvPr id="1555" name="Connection Line" descr="Connection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12339" y="1314904"/>
            <a:ext cx="836425" cy="755982"/>
          </a:xfrm>
          <a:prstGeom prst="rect">
            <a:avLst/>
          </a:prstGeom>
        </p:spPr>
      </p:pic>
      <p:pic>
        <p:nvPicPr>
          <p:cNvPr id="1557" name="Connection Line" descr="Connection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190" y="2216259"/>
            <a:ext cx="185162" cy="445097"/>
          </a:xfrm>
          <a:prstGeom prst="rect">
            <a:avLst/>
          </a:prstGeom>
        </p:spPr>
      </p:pic>
      <p:pic>
        <p:nvPicPr>
          <p:cNvPr id="1559" name="Connection Line" descr="Connection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071795" y="2771684"/>
            <a:ext cx="1447264" cy="178654"/>
          </a:xfrm>
          <a:prstGeom prst="rect">
            <a:avLst/>
          </a:prstGeom>
        </p:spPr>
      </p:pic>
      <p:sp>
        <p:nvSpPr>
          <p:cNvPr id="1476" name="Signal Completion"/>
          <p:cNvSpPr txBox="1"/>
          <p:nvPr/>
        </p:nvSpPr>
        <p:spPr>
          <a:xfrm>
            <a:off x="9098397" y="2615530"/>
            <a:ext cx="1428314" cy="6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pPr>
              <a:defRPr i="0"/>
            </a:pPr>
            <a:r>
              <a:rPr i="1"/>
              <a:t>Signal Completion</a:t>
            </a:r>
          </a:p>
        </p:txBody>
      </p:sp>
      <p:sp>
        <p:nvSpPr>
          <p:cNvPr id="1477" name="Post"/>
          <p:cNvSpPr txBox="1"/>
          <p:nvPr/>
        </p:nvSpPr>
        <p:spPr>
          <a:xfrm>
            <a:off x="8584862" y="1556048"/>
            <a:ext cx="114979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r>
              <a:t>Post</a:t>
            </a:r>
          </a:p>
        </p:txBody>
      </p:sp>
      <p:sp>
        <p:nvSpPr>
          <p:cNvPr id="1478" name="Execute"/>
          <p:cNvSpPr txBox="1"/>
          <p:nvPr/>
        </p:nvSpPr>
        <p:spPr>
          <a:xfrm>
            <a:off x="10454188" y="2212012"/>
            <a:ext cx="98375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r>
              <a:t>Execute</a:t>
            </a:r>
          </a:p>
        </p:txBody>
      </p:sp>
      <p:sp>
        <p:nvSpPr>
          <p:cNvPr id="1479" name="Combiner Thread at Entry"/>
          <p:cNvSpPr txBox="1"/>
          <p:nvPr/>
        </p:nvSpPr>
        <p:spPr>
          <a:xfrm>
            <a:off x="7891662" y="119298"/>
            <a:ext cx="3376762" cy="457201"/>
          </a:xfrm>
          <a:prstGeom prst="rect">
            <a:avLst/>
          </a:prstGeom>
          <a:solidFill>
            <a:schemeClr val="accent4">
              <a:lumOff val="-988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Combiner Thread at Entry</a:t>
            </a:r>
          </a:p>
        </p:txBody>
      </p:sp>
      <p:sp>
        <p:nvSpPr>
          <p:cNvPr id="1480" name="Freeform 53"/>
          <p:cNvSpPr/>
          <p:nvPr/>
        </p:nvSpPr>
        <p:spPr>
          <a:xfrm>
            <a:off x="7850802" y="3812869"/>
            <a:ext cx="341531" cy="57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rgbClr val="632523"/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81" name="Freeform 54"/>
          <p:cNvSpPr/>
          <p:nvPr/>
        </p:nvSpPr>
        <p:spPr>
          <a:xfrm>
            <a:off x="9004976" y="3812869"/>
            <a:ext cx="341531" cy="57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rgbClr val="632523"/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82" name="Freeform 55"/>
          <p:cNvSpPr/>
          <p:nvPr/>
        </p:nvSpPr>
        <p:spPr>
          <a:xfrm>
            <a:off x="10159151" y="3812869"/>
            <a:ext cx="341531" cy="57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rgbClr val="632523"/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83" name="Freeform 55"/>
          <p:cNvSpPr/>
          <p:nvPr/>
        </p:nvSpPr>
        <p:spPr>
          <a:xfrm>
            <a:off x="10159151" y="3812869"/>
            <a:ext cx="341531" cy="57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chemeClr val="accent1">
                <a:hueOff val="147319"/>
                <a:satOff val="13526"/>
                <a:lumOff val="-23026"/>
              </a:schemeClr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84" name="Rectangle"/>
          <p:cNvSpPr/>
          <p:nvPr/>
        </p:nvSpPr>
        <p:spPr>
          <a:xfrm>
            <a:off x="9506604" y="5058018"/>
            <a:ext cx="194966" cy="217455"/>
          </a:xfrm>
          <a:prstGeom prst="rect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485" name="Rectangle"/>
          <p:cNvSpPr/>
          <p:nvPr/>
        </p:nvSpPr>
        <p:spPr>
          <a:xfrm>
            <a:off x="9709804" y="5058018"/>
            <a:ext cx="194966" cy="217455"/>
          </a:xfrm>
          <a:prstGeom prst="rect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486" name="Rectangle"/>
          <p:cNvSpPr/>
          <p:nvPr/>
        </p:nvSpPr>
        <p:spPr>
          <a:xfrm>
            <a:off x="9913004" y="5058018"/>
            <a:ext cx="194966" cy="217455"/>
          </a:xfrm>
          <a:prstGeom prst="rect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487" name="Rectangle"/>
          <p:cNvSpPr/>
          <p:nvPr/>
        </p:nvSpPr>
        <p:spPr>
          <a:xfrm>
            <a:off x="10103504" y="5058018"/>
            <a:ext cx="194966" cy="217455"/>
          </a:xfrm>
          <a:prstGeom prst="rect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pic>
        <p:nvPicPr>
          <p:cNvPr id="1561" name="Connection Line" descr="Connection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103802" y="4534286"/>
            <a:ext cx="332512" cy="749653"/>
          </a:xfrm>
          <a:prstGeom prst="rect">
            <a:avLst/>
          </a:prstGeom>
        </p:spPr>
      </p:pic>
      <p:sp>
        <p:nvSpPr>
          <p:cNvPr id="1489" name="Arrow 5"/>
          <p:cNvSpPr/>
          <p:nvPr/>
        </p:nvSpPr>
        <p:spPr>
          <a:xfrm>
            <a:off x="9085243" y="5393845"/>
            <a:ext cx="325416" cy="333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chemeClr val="accent5">
              <a:lumOff val="-1283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pic>
        <p:nvPicPr>
          <p:cNvPr id="1563" name="Connection Line" descr="Connection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436569" y="5480789"/>
            <a:ext cx="1042966" cy="398210"/>
          </a:xfrm>
          <a:prstGeom prst="rect">
            <a:avLst/>
          </a:prstGeom>
        </p:spPr>
      </p:pic>
      <p:sp>
        <p:nvSpPr>
          <p:cNvPr id="1491" name="Wait"/>
          <p:cNvSpPr txBox="1"/>
          <p:nvPr/>
        </p:nvSpPr>
        <p:spPr>
          <a:xfrm>
            <a:off x="8416824" y="5344809"/>
            <a:ext cx="6258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Wait</a:t>
            </a:r>
          </a:p>
        </p:txBody>
      </p:sp>
      <p:sp>
        <p:nvSpPr>
          <p:cNvPr id="1492" name="Post"/>
          <p:cNvSpPr txBox="1"/>
          <p:nvPr/>
        </p:nvSpPr>
        <p:spPr>
          <a:xfrm>
            <a:off x="8206246" y="4852139"/>
            <a:ext cx="11497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Post</a:t>
            </a:r>
          </a:p>
        </p:txBody>
      </p:sp>
      <p:grpSp>
        <p:nvGrpSpPr>
          <p:cNvPr id="1495" name="Group"/>
          <p:cNvGrpSpPr/>
          <p:nvPr/>
        </p:nvGrpSpPr>
        <p:grpSpPr>
          <a:xfrm>
            <a:off x="10404812" y="1556047"/>
            <a:ext cx="284559" cy="431801"/>
            <a:chOff x="0" y="0"/>
            <a:chExt cx="284557" cy="431800"/>
          </a:xfrm>
        </p:grpSpPr>
        <p:sp>
          <p:nvSpPr>
            <p:cNvPr id="1493" name="Shape"/>
            <p:cNvSpPr/>
            <p:nvPr/>
          </p:nvSpPr>
          <p:spPr>
            <a:xfrm>
              <a:off x="0" y="0"/>
              <a:ext cx="284558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0"/>
                  </a:moveTo>
                  <a:cubicBezTo>
                    <a:pt x="6287" y="0"/>
                    <a:pt x="2620" y="2417"/>
                    <a:pt x="2620" y="5387"/>
                  </a:cubicBezTo>
                  <a:lnTo>
                    <a:pt x="2620" y="9833"/>
                  </a:lnTo>
                  <a:cubicBezTo>
                    <a:pt x="984" y="11084"/>
                    <a:pt x="0" y="12708"/>
                    <a:pt x="0" y="14487"/>
                  </a:cubicBezTo>
                  <a:cubicBezTo>
                    <a:pt x="0" y="18416"/>
                    <a:pt x="4831" y="21600"/>
                    <a:pt x="10794" y="21600"/>
                  </a:cubicBezTo>
                  <a:cubicBezTo>
                    <a:pt x="16757" y="21600"/>
                    <a:pt x="21600" y="18416"/>
                    <a:pt x="21600" y="14487"/>
                  </a:cubicBezTo>
                  <a:cubicBezTo>
                    <a:pt x="21600" y="12708"/>
                    <a:pt x="20604" y="11084"/>
                    <a:pt x="18968" y="9833"/>
                  </a:cubicBezTo>
                  <a:lnTo>
                    <a:pt x="18968" y="5387"/>
                  </a:lnTo>
                  <a:cubicBezTo>
                    <a:pt x="18968" y="2417"/>
                    <a:pt x="15301" y="0"/>
                    <a:pt x="10794" y="0"/>
                  </a:cubicBezTo>
                  <a:close/>
                  <a:moveTo>
                    <a:pt x="10794" y="2697"/>
                  </a:moveTo>
                  <a:cubicBezTo>
                    <a:pt x="13044" y="2697"/>
                    <a:pt x="14875" y="3904"/>
                    <a:pt x="14875" y="5387"/>
                  </a:cubicBezTo>
                  <a:lnTo>
                    <a:pt x="14875" y="7900"/>
                  </a:lnTo>
                  <a:cubicBezTo>
                    <a:pt x="13616" y="7561"/>
                    <a:pt x="12242" y="7366"/>
                    <a:pt x="10794" y="7366"/>
                  </a:cubicBezTo>
                  <a:cubicBezTo>
                    <a:pt x="9346" y="7366"/>
                    <a:pt x="7973" y="7561"/>
                    <a:pt x="6713" y="7900"/>
                  </a:cubicBezTo>
                  <a:lnTo>
                    <a:pt x="6713" y="5387"/>
                  </a:lnTo>
                  <a:cubicBezTo>
                    <a:pt x="6713" y="3904"/>
                    <a:pt x="8545" y="2697"/>
                    <a:pt x="10794" y="2697"/>
                  </a:cubicBezTo>
                  <a:close/>
                  <a:moveTo>
                    <a:pt x="10794" y="10712"/>
                  </a:moveTo>
                  <a:cubicBezTo>
                    <a:pt x="13960" y="10712"/>
                    <a:pt x="16522" y="12401"/>
                    <a:pt x="16522" y="14487"/>
                  </a:cubicBezTo>
                  <a:cubicBezTo>
                    <a:pt x="16522" y="16573"/>
                    <a:pt x="13960" y="18253"/>
                    <a:pt x="10794" y="18253"/>
                  </a:cubicBezTo>
                  <a:cubicBezTo>
                    <a:pt x="7629" y="18253"/>
                    <a:pt x="5067" y="16573"/>
                    <a:pt x="5067" y="14487"/>
                  </a:cubicBezTo>
                  <a:cubicBezTo>
                    <a:pt x="5067" y="12401"/>
                    <a:pt x="7629" y="10712"/>
                    <a:pt x="10794" y="10712"/>
                  </a:cubicBezTo>
                  <a:close/>
                </a:path>
              </a:pathLst>
            </a:cu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494" name="Shape"/>
            <p:cNvSpPr/>
            <p:nvPr/>
          </p:nvSpPr>
          <p:spPr>
            <a:xfrm>
              <a:off x="79322" y="226668"/>
              <a:ext cx="125761" cy="125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0594" extrusionOk="0">
                  <a:moveTo>
                    <a:pt x="9839" y="0"/>
                  </a:moveTo>
                  <a:cubicBezTo>
                    <a:pt x="7319" y="0"/>
                    <a:pt x="4807" y="989"/>
                    <a:pt x="2884" y="3000"/>
                  </a:cubicBezTo>
                  <a:cubicBezTo>
                    <a:pt x="-961" y="7023"/>
                    <a:pt x="-961" y="13554"/>
                    <a:pt x="2884" y="17577"/>
                  </a:cubicBezTo>
                  <a:cubicBezTo>
                    <a:pt x="6730" y="21600"/>
                    <a:pt x="12948" y="21600"/>
                    <a:pt x="16794" y="17577"/>
                  </a:cubicBezTo>
                  <a:cubicBezTo>
                    <a:pt x="20639" y="13554"/>
                    <a:pt x="20639" y="7023"/>
                    <a:pt x="16794" y="3000"/>
                  </a:cubicBezTo>
                  <a:cubicBezTo>
                    <a:pt x="14871" y="989"/>
                    <a:pt x="12359" y="0"/>
                    <a:pt x="9839" y="0"/>
                  </a:cubicBezTo>
                  <a:close/>
                </a:path>
              </a:pathLst>
            </a:custGeom>
            <a:solidFill>
              <a:srgbClr val="00F900"/>
            </a:solidFill>
            <a:ln w="101600" cap="rnd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1498" name="Group"/>
          <p:cNvGrpSpPr/>
          <p:nvPr/>
        </p:nvGrpSpPr>
        <p:grpSpPr>
          <a:xfrm>
            <a:off x="11011379" y="1556047"/>
            <a:ext cx="284558" cy="431801"/>
            <a:chOff x="0" y="0"/>
            <a:chExt cx="284557" cy="431800"/>
          </a:xfrm>
        </p:grpSpPr>
        <p:sp>
          <p:nvSpPr>
            <p:cNvPr id="1496" name="Shape"/>
            <p:cNvSpPr/>
            <p:nvPr/>
          </p:nvSpPr>
          <p:spPr>
            <a:xfrm>
              <a:off x="0" y="0"/>
              <a:ext cx="284558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0"/>
                  </a:moveTo>
                  <a:cubicBezTo>
                    <a:pt x="6287" y="0"/>
                    <a:pt x="2620" y="2417"/>
                    <a:pt x="2620" y="5387"/>
                  </a:cubicBezTo>
                  <a:lnTo>
                    <a:pt x="2620" y="9833"/>
                  </a:lnTo>
                  <a:cubicBezTo>
                    <a:pt x="984" y="11084"/>
                    <a:pt x="0" y="12708"/>
                    <a:pt x="0" y="14487"/>
                  </a:cubicBezTo>
                  <a:cubicBezTo>
                    <a:pt x="0" y="18416"/>
                    <a:pt x="4831" y="21600"/>
                    <a:pt x="10794" y="21600"/>
                  </a:cubicBezTo>
                  <a:cubicBezTo>
                    <a:pt x="16757" y="21600"/>
                    <a:pt x="21600" y="18416"/>
                    <a:pt x="21600" y="14487"/>
                  </a:cubicBezTo>
                  <a:cubicBezTo>
                    <a:pt x="21600" y="12708"/>
                    <a:pt x="20604" y="11084"/>
                    <a:pt x="18968" y="9833"/>
                  </a:cubicBezTo>
                  <a:lnTo>
                    <a:pt x="18968" y="5387"/>
                  </a:lnTo>
                  <a:cubicBezTo>
                    <a:pt x="18968" y="2417"/>
                    <a:pt x="15301" y="0"/>
                    <a:pt x="10794" y="0"/>
                  </a:cubicBezTo>
                  <a:close/>
                  <a:moveTo>
                    <a:pt x="10794" y="2697"/>
                  </a:moveTo>
                  <a:cubicBezTo>
                    <a:pt x="13044" y="2697"/>
                    <a:pt x="14875" y="3904"/>
                    <a:pt x="14875" y="5387"/>
                  </a:cubicBezTo>
                  <a:lnTo>
                    <a:pt x="14875" y="7900"/>
                  </a:lnTo>
                  <a:cubicBezTo>
                    <a:pt x="13616" y="7561"/>
                    <a:pt x="12242" y="7366"/>
                    <a:pt x="10794" y="7366"/>
                  </a:cubicBezTo>
                  <a:cubicBezTo>
                    <a:pt x="9346" y="7366"/>
                    <a:pt x="7973" y="7561"/>
                    <a:pt x="6713" y="7900"/>
                  </a:cubicBezTo>
                  <a:lnTo>
                    <a:pt x="6713" y="5387"/>
                  </a:lnTo>
                  <a:cubicBezTo>
                    <a:pt x="6713" y="3904"/>
                    <a:pt x="8545" y="2697"/>
                    <a:pt x="10794" y="2697"/>
                  </a:cubicBezTo>
                  <a:close/>
                  <a:moveTo>
                    <a:pt x="10794" y="10712"/>
                  </a:moveTo>
                  <a:cubicBezTo>
                    <a:pt x="13960" y="10712"/>
                    <a:pt x="16522" y="12401"/>
                    <a:pt x="16522" y="14487"/>
                  </a:cubicBezTo>
                  <a:cubicBezTo>
                    <a:pt x="16522" y="16573"/>
                    <a:pt x="13960" y="18253"/>
                    <a:pt x="10794" y="18253"/>
                  </a:cubicBezTo>
                  <a:cubicBezTo>
                    <a:pt x="7629" y="18253"/>
                    <a:pt x="5067" y="16573"/>
                    <a:pt x="5067" y="14487"/>
                  </a:cubicBezTo>
                  <a:cubicBezTo>
                    <a:pt x="5067" y="12401"/>
                    <a:pt x="7629" y="10712"/>
                    <a:pt x="10794" y="10712"/>
                  </a:cubicBezTo>
                  <a:close/>
                </a:path>
              </a:pathLst>
            </a:cu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497" name="Shape"/>
            <p:cNvSpPr/>
            <p:nvPr/>
          </p:nvSpPr>
          <p:spPr>
            <a:xfrm>
              <a:off x="79322" y="226668"/>
              <a:ext cx="125761" cy="125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0594" extrusionOk="0">
                  <a:moveTo>
                    <a:pt x="9839" y="0"/>
                  </a:moveTo>
                  <a:cubicBezTo>
                    <a:pt x="7319" y="0"/>
                    <a:pt x="4807" y="989"/>
                    <a:pt x="2884" y="3000"/>
                  </a:cubicBezTo>
                  <a:cubicBezTo>
                    <a:pt x="-961" y="7023"/>
                    <a:pt x="-961" y="13554"/>
                    <a:pt x="2884" y="17577"/>
                  </a:cubicBezTo>
                  <a:cubicBezTo>
                    <a:pt x="6730" y="21600"/>
                    <a:pt x="12948" y="21600"/>
                    <a:pt x="16794" y="17577"/>
                  </a:cubicBezTo>
                  <a:cubicBezTo>
                    <a:pt x="20639" y="13554"/>
                    <a:pt x="20639" y="7023"/>
                    <a:pt x="16794" y="3000"/>
                  </a:cubicBezTo>
                  <a:cubicBezTo>
                    <a:pt x="14871" y="989"/>
                    <a:pt x="12359" y="0"/>
                    <a:pt x="9839" y="0"/>
                  </a:cubicBezTo>
                  <a:close/>
                </a:path>
              </a:pathLst>
            </a:custGeom>
            <a:solidFill>
              <a:srgbClr val="FF2600"/>
            </a:solidFill>
            <a:ln w="101600" cap="rnd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sp>
        <p:nvSpPr>
          <p:cNvPr id="1499" name="1"/>
          <p:cNvSpPr/>
          <p:nvPr/>
        </p:nvSpPr>
        <p:spPr>
          <a:xfrm>
            <a:off x="8653893" y="1639431"/>
            <a:ext cx="265034" cy="265034"/>
          </a:xfrm>
          <a:prstGeom prst="ellipse">
            <a:avLst/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1</a:t>
            </a:r>
          </a:p>
        </p:txBody>
      </p:sp>
      <p:sp>
        <p:nvSpPr>
          <p:cNvPr id="1500" name="2"/>
          <p:cNvSpPr/>
          <p:nvPr/>
        </p:nvSpPr>
        <p:spPr>
          <a:xfrm>
            <a:off x="10717858" y="1381804"/>
            <a:ext cx="265034" cy="265034"/>
          </a:xfrm>
          <a:prstGeom prst="ellipse">
            <a:avLst/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2</a:t>
            </a:r>
          </a:p>
        </p:txBody>
      </p:sp>
      <p:sp>
        <p:nvSpPr>
          <p:cNvPr id="1501" name="3"/>
          <p:cNvSpPr/>
          <p:nvPr/>
        </p:nvSpPr>
        <p:spPr>
          <a:xfrm>
            <a:off x="11420591" y="2296802"/>
            <a:ext cx="265034" cy="265033"/>
          </a:xfrm>
          <a:prstGeom prst="ellipse">
            <a:avLst/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3</a:t>
            </a:r>
          </a:p>
        </p:txBody>
      </p:sp>
      <p:pic>
        <p:nvPicPr>
          <p:cNvPr id="1565" name="Connection Line" descr="Connection 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0676978" y="1722516"/>
            <a:ext cx="340255" cy="163213"/>
          </a:xfrm>
          <a:prstGeom prst="rect">
            <a:avLst/>
          </a:prstGeom>
        </p:spPr>
      </p:pic>
      <p:sp>
        <p:nvSpPr>
          <p:cNvPr id="1503" name="4"/>
          <p:cNvSpPr/>
          <p:nvPr/>
        </p:nvSpPr>
        <p:spPr>
          <a:xfrm>
            <a:off x="9027241" y="2457668"/>
            <a:ext cx="265034" cy="265034"/>
          </a:xfrm>
          <a:prstGeom prst="ellipse">
            <a:avLst/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4</a:t>
            </a:r>
          </a:p>
        </p:txBody>
      </p:sp>
      <p:sp>
        <p:nvSpPr>
          <p:cNvPr id="1504" name="Lock"/>
          <p:cNvSpPr txBox="1"/>
          <p:nvPr/>
        </p:nvSpPr>
        <p:spPr>
          <a:xfrm>
            <a:off x="10510232" y="964431"/>
            <a:ext cx="114979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r>
              <a:t>Lock</a:t>
            </a:r>
          </a:p>
        </p:txBody>
      </p:sp>
      <p:sp>
        <p:nvSpPr>
          <p:cNvPr id="1505" name="Announcement list"/>
          <p:cNvSpPr txBox="1"/>
          <p:nvPr/>
        </p:nvSpPr>
        <p:spPr>
          <a:xfrm>
            <a:off x="7703539" y="2002285"/>
            <a:ext cx="18283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600" b="1" spc="16"/>
            </a:lvl1pPr>
          </a:lstStyle>
          <a:p>
            <a:r>
              <a:t>Announcement list</a:t>
            </a:r>
          </a:p>
        </p:txBody>
      </p:sp>
      <p:sp>
        <p:nvSpPr>
          <p:cNvPr id="1506" name="Combiner Thread after Wait"/>
          <p:cNvSpPr txBox="1"/>
          <p:nvPr/>
        </p:nvSpPr>
        <p:spPr>
          <a:xfrm>
            <a:off x="7861750" y="3266406"/>
            <a:ext cx="3613101" cy="457201"/>
          </a:xfrm>
          <a:prstGeom prst="rect">
            <a:avLst/>
          </a:prstGeom>
          <a:solidFill>
            <a:schemeClr val="accent4">
              <a:lumOff val="-988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Combiner Thread after Wait</a:t>
            </a:r>
          </a:p>
        </p:txBody>
      </p:sp>
      <p:grpSp>
        <p:nvGrpSpPr>
          <p:cNvPr id="1509" name="Group"/>
          <p:cNvGrpSpPr/>
          <p:nvPr/>
        </p:nvGrpSpPr>
        <p:grpSpPr>
          <a:xfrm>
            <a:off x="10358330" y="4562800"/>
            <a:ext cx="284558" cy="431801"/>
            <a:chOff x="0" y="0"/>
            <a:chExt cx="284557" cy="431800"/>
          </a:xfrm>
        </p:grpSpPr>
        <p:sp>
          <p:nvSpPr>
            <p:cNvPr id="1507" name="Shape"/>
            <p:cNvSpPr/>
            <p:nvPr/>
          </p:nvSpPr>
          <p:spPr>
            <a:xfrm>
              <a:off x="0" y="0"/>
              <a:ext cx="284558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0"/>
                  </a:moveTo>
                  <a:cubicBezTo>
                    <a:pt x="6287" y="0"/>
                    <a:pt x="2620" y="2417"/>
                    <a:pt x="2620" y="5387"/>
                  </a:cubicBezTo>
                  <a:lnTo>
                    <a:pt x="2620" y="9833"/>
                  </a:lnTo>
                  <a:cubicBezTo>
                    <a:pt x="984" y="11084"/>
                    <a:pt x="0" y="12708"/>
                    <a:pt x="0" y="14487"/>
                  </a:cubicBezTo>
                  <a:cubicBezTo>
                    <a:pt x="0" y="18416"/>
                    <a:pt x="4831" y="21600"/>
                    <a:pt x="10794" y="21600"/>
                  </a:cubicBezTo>
                  <a:cubicBezTo>
                    <a:pt x="16757" y="21600"/>
                    <a:pt x="21600" y="18416"/>
                    <a:pt x="21600" y="14487"/>
                  </a:cubicBezTo>
                  <a:cubicBezTo>
                    <a:pt x="21600" y="12708"/>
                    <a:pt x="20604" y="11084"/>
                    <a:pt x="18968" y="9833"/>
                  </a:cubicBezTo>
                  <a:lnTo>
                    <a:pt x="18968" y="5387"/>
                  </a:lnTo>
                  <a:cubicBezTo>
                    <a:pt x="18968" y="2417"/>
                    <a:pt x="15301" y="0"/>
                    <a:pt x="10794" y="0"/>
                  </a:cubicBezTo>
                  <a:close/>
                  <a:moveTo>
                    <a:pt x="10794" y="2697"/>
                  </a:moveTo>
                  <a:cubicBezTo>
                    <a:pt x="13044" y="2697"/>
                    <a:pt x="14875" y="3904"/>
                    <a:pt x="14875" y="5387"/>
                  </a:cubicBezTo>
                  <a:lnTo>
                    <a:pt x="14875" y="7900"/>
                  </a:lnTo>
                  <a:cubicBezTo>
                    <a:pt x="13616" y="7561"/>
                    <a:pt x="12242" y="7366"/>
                    <a:pt x="10794" y="7366"/>
                  </a:cubicBezTo>
                  <a:cubicBezTo>
                    <a:pt x="9346" y="7366"/>
                    <a:pt x="7973" y="7561"/>
                    <a:pt x="6713" y="7900"/>
                  </a:cubicBezTo>
                  <a:lnTo>
                    <a:pt x="6713" y="5387"/>
                  </a:lnTo>
                  <a:cubicBezTo>
                    <a:pt x="6713" y="3904"/>
                    <a:pt x="8545" y="2697"/>
                    <a:pt x="10794" y="2697"/>
                  </a:cubicBezTo>
                  <a:close/>
                  <a:moveTo>
                    <a:pt x="10794" y="10712"/>
                  </a:moveTo>
                  <a:cubicBezTo>
                    <a:pt x="13960" y="10712"/>
                    <a:pt x="16522" y="12401"/>
                    <a:pt x="16522" y="14487"/>
                  </a:cubicBezTo>
                  <a:cubicBezTo>
                    <a:pt x="16522" y="16573"/>
                    <a:pt x="13960" y="18253"/>
                    <a:pt x="10794" y="18253"/>
                  </a:cubicBezTo>
                  <a:cubicBezTo>
                    <a:pt x="7629" y="18253"/>
                    <a:pt x="5067" y="16573"/>
                    <a:pt x="5067" y="14487"/>
                  </a:cubicBezTo>
                  <a:cubicBezTo>
                    <a:pt x="5067" y="12401"/>
                    <a:pt x="7629" y="10712"/>
                    <a:pt x="10794" y="10712"/>
                  </a:cubicBezTo>
                  <a:close/>
                </a:path>
              </a:pathLst>
            </a:cu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508" name="Shape"/>
            <p:cNvSpPr/>
            <p:nvPr/>
          </p:nvSpPr>
          <p:spPr>
            <a:xfrm>
              <a:off x="79322" y="226668"/>
              <a:ext cx="125761" cy="125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0594" extrusionOk="0">
                  <a:moveTo>
                    <a:pt x="9839" y="0"/>
                  </a:moveTo>
                  <a:cubicBezTo>
                    <a:pt x="7319" y="0"/>
                    <a:pt x="4807" y="989"/>
                    <a:pt x="2884" y="3000"/>
                  </a:cubicBezTo>
                  <a:cubicBezTo>
                    <a:pt x="-961" y="7023"/>
                    <a:pt x="-961" y="13554"/>
                    <a:pt x="2884" y="17577"/>
                  </a:cubicBezTo>
                  <a:cubicBezTo>
                    <a:pt x="6730" y="21600"/>
                    <a:pt x="12948" y="21600"/>
                    <a:pt x="16794" y="17577"/>
                  </a:cubicBezTo>
                  <a:cubicBezTo>
                    <a:pt x="20639" y="13554"/>
                    <a:pt x="20639" y="7023"/>
                    <a:pt x="16794" y="3000"/>
                  </a:cubicBezTo>
                  <a:cubicBezTo>
                    <a:pt x="14871" y="989"/>
                    <a:pt x="12359" y="0"/>
                    <a:pt x="9839" y="0"/>
                  </a:cubicBezTo>
                  <a:close/>
                </a:path>
              </a:pathLst>
            </a:custGeom>
            <a:solidFill>
              <a:srgbClr val="FF2600"/>
            </a:solidFill>
            <a:ln w="101600" cap="rnd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1512" name="Group"/>
          <p:cNvGrpSpPr/>
          <p:nvPr/>
        </p:nvGrpSpPr>
        <p:grpSpPr>
          <a:xfrm>
            <a:off x="10964896" y="4562800"/>
            <a:ext cx="284558" cy="431801"/>
            <a:chOff x="0" y="0"/>
            <a:chExt cx="284557" cy="431800"/>
          </a:xfrm>
        </p:grpSpPr>
        <p:sp>
          <p:nvSpPr>
            <p:cNvPr id="1510" name="Shape"/>
            <p:cNvSpPr/>
            <p:nvPr/>
          </p:nvSpPr>
          <p:spPr>
            <a:xfrm>
              <a:off x="0" y="0"/>
              <a:ext cx="284558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0"/>
                  </a:moveTo>
                  <a:cubicBezTo>
                    <a:pt x="6287" y="0"/>
                    <a:pt x="2620" y="2417"/>
                    <a:pt x="2620" y="5387"/>
                  </a:cubicBezTo>
                  <a:lnTo>
                    <a:pt x="2620" y="9833"/>
                  </a:lnTo>
                  <a:cubicBezTo>
                    <a:pt x="984" y="11084"/>
                    <a:pt x="0" y="12708"/>
                    <a:pt x="0" y="14487"/>
                  </a:cubicBezTo>
                  <a:cubicBezTo>
                    <a:pt x="0" y="18416"/>
                    <a:pt x="4831" y="21600"/>
                    <a:pt x="10794" y="21600"/>
                  </a:cubicBezTo>
                  <a:cubicBezTo>
                    <a:pt x="16757" y="21600"/>
                    <a:pt x="21600" y="18416"/>
                    <a:pt x="21600" y="14487"/>
                  </a:cubicBezTo>
                  <a:cubicBezTo>
                    <a:pt x="21600" y="12708"/>
                    <a:pt x="20604" y="11084"/>
                    <a:pt x="18968" y="9833"/>
                  </a:cubicBezTo>
                  <a:lnTo>
                    <a:pt x="18968" y="5387"/>
                  </a:lnTo>
                  <a:cubicBezTo>
                    <a:pt x="18968" y="2417"/>
                    <a:pt x="15301" y="0"/>
                    <a:pt x="10794" y="0"/>
                  </a:cubicBezTo>
                  <a:close/>
                  <a:moveTo>
                    <a:pt x="10794" y="2697"/>
                  </a:moveTo>
                  <a:cubicBezTo>
                    <a:pt x="13044" y="2697"/>
                    <a:pt x="14875" y="3904"/>
                    <a:pt x="14875" y="5387"/>
                  </a:cubicBezTo>
                  <a:lnTo>
                    <a:pt x="14875" y="7900"/>
                  </a:lnTo>
                  <a:cubicBezTo>
                    <a:pt x="13616" y="7561"/>
                    <a:pt x="12242" y="7366"/>
                    <a:pt x="10794" y="7366"/>
                  </a:cubicBezTo>
                  <a:cubicBezTo>
                    <a:pt x="9346" y="7366"/>
                    <a:pt x="7973" y="7561"/>
                    <a:pt x="6713" y="7900"/>
                  </a:cubicBezTo>
                  <a:lnTo>
                    <a:pt x="6713" y="5387"/>
                  </a:lnTo>
                  <a:cubicBezTo>
                    <a:pt x="6713" y="3904"/>
                    <a:pt x="8545" y="2697"/>
                    <a:pt x="10794" y="2697"/>
                  </a:cubicBezTo>
                  <a:close/>
                  <a:moveTo>
                    <a:pt x="10794" y="10712"/>
                  </a:moveTo>
                  <a:cubicBezTo>
                    <a:pt x="13960" y="10712"/>
                    <a:pt x="16522" y="12401"/>
                    <a:pt x="16522" y="14487"/>
                  </a:cubicBezTo>
                  <a:cubicBezTo>
                    <a:pt x="16522" y="16573"/>
                    <a:pt x="13960" y="18253"/>
                    <a:pt x="10794" y="18253"/>
                  </a:cubicBezTo>
                  <a:cubicBezTo>
                    <a:pt x="7629" y="18253"/>
                    <a:pt x="5067" y="16573"/>
                    <a:pt x="5067" y="14487"/>
                  </a:cubicBezTo>
                  <a:cubicBezTo>
                    <a:pt x="5067" y="12401"/>
                    <a:pt x="7629" y="10712"/>
                    <a:pt x="10794" y="10712"/>
                  </a:cubicBezTo>
                  <a:close/>
                </a:path>
              </a:pathLst>
            </a:cu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511" name="Shape"/>
            <p:cNvSpPr/>
            <p:nvPr/>
          </p:nvSpPr>
          <p:spPr>
            <a:xfrm>
              <a:off x="79322" y="226668"/>
              <a:ext cx="125761" cy="125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0594" extrusionOk="0">
                  <a:moveTo>
                    <a:pt x="9839" y="0"/>
                  </a:moveTo>
                  <a:cubicBezTo>
                    <a:pt x="7319" y="0"/>
                    <a:pt x="4807" y="989"/>
                    <a:pt x="2884" y="3000"/>
                  </a:cubicBezTo>
                  <a:cubicBezTo>
                    <a:pt x="-961" y="7023"/>
                    <a:pt x="-961" y="13554"/>
                    <a:pt x="2884" y="17577"/>
                  </a:cubicBezTo>
                  <a:cubicBezTo>
                    <a:pt x="6730" y="21600"/>
                    <a:pt x="12948" y="21600"/>
                    <a:pt x="16794" y="17577"/>
                  </a:cubicBezTo>
                  <a:cubicBezTo>
                    <a:pt x="20639" y="13554"/>
                    <a:pt x="20639" y="7023"/>
                    <a:pt x="16794" y="3000"/>
                  </a:cubicBezTo>
                  <a:cubicBezTo>
                    <a:pt x="14871" y="989"/>
                    <a:pt x="12359" y="0"/>
                    <a:pt x="9839" y="0"/>
                  </a:cubicBezTo>
                  <a:close/>
                </a:path>
              </a:pathLst>
            </a:custGeom>
            <a:solidFill>
              <a:srgbClr val="00F900"/>
            </a:solidFill>
            <a:ln w="101600" cap="rnd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pic>
        <p:nvPicPr>
          <p:cNvPr id="1567" name="Connection Line" descr="Connection 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0630496" y="4729269"/>
            <a:ext cx="340255" cy="163212"/>
          </a:xfrm>
          <a:prstGeom prst="rect">
            <a:avLst/>
          </a:prstGeom>
        </p:spPr>
      </p:pic>
      <p:sp>
        <p:nvSpPr>
          <p:cNvPr id="1514" name="Unlock"/>
          <p:cNvSpPr txBox="1"/>
          <p:nvPr/>
        </p:nvSpPr>
        <p:spPr>
          <a:xfrm>
            <a:off x="10215509" y="5068039"/>
            <a:ext cx="11497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r>
              <a:t>Unlock</a:t>
            </a:r>
          </a:p>
        </p:txBody>
      </p:sp>
      <p:sp>
        <p:nvSpPr>
          <p:cNvPr id="1515" name="1"/>
          <p:cNvSpPr/>
          <p:nvPr/>
        </p:nvSpPr>
        <p:spPr>
          <a:xfrm>
            <a:off x="8109217" y="4931290"/>
            <a:ext cx="265034" cy="265033"/>
          </a:xfrm>
          <a:prstGeom prst="ellipse">
            <a:avLst/>
          </a:prstGeom>
          <a:solidFill>
            <a:schemeClr val="accent5">
              <a:satOff val="7361"/>
              <a:lumOff val="753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1</a:t>
            </a:r>
          </a:p>
        </p:txBody>
      </p:sp>
      <p:sp>
        <p:nvSpPr>
          <p:cNvPr id="1516" name="2"/>
          <p:cNvSpPr/>
          <p:nvPr/>
        </p:nvSpPr>
        <p:spPr>
          <a:xfrm>
            <a:off x="8109217" y="5371556"/>
            <a:ext cx="265034" cy="265034"/>
          </a:xfrm>
          <a:prstGeom prst="ellipse">
            <a:avLst/>
          </a:prstGeom>
          <a:solidFill>
            <a:schemeClr val="accent5">
              <a:satOff val="7361"/>
              <a:lumOff val="753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2</a:t>
            </a:r>
          </a:p>
        </p:txBody>
      </p:sp>
      <p:sp>
        <p:nvSpPr>
          <p:cNvPr id="1517" name="3"/>
          <p:cNvSpPr/>
          <p:nvPr/>
        </p:nvSpPr>
        <p:spPr>
          <a:xfrm>
            <a:off x="10550136" y="5461158"/>
            <a:ext cx="265034" cy="265033"/>
          </a:xfrm>
          <a:prstGeom prst="ellipse">
            <a:avLst/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3</a:t>
            </a:r>
          </a:p>
        </p:txBody>
      </p:sp>
      <p:grpSp>
        <p:nvGrpSpPr>
          <p:cNvPr id="1520" name="Group"/>
          <p:cNvGrpSpPr/>
          <p:nvPr/>
        </p:nvGrpSpPr>
        <p:grpSpPr>
          <a:xfrm>
            <a:off x="10344844" y="5976411"/>
            <a:ext cx="284558" cy="431801"/>
            <a:chOff x="0" y="0"/>
            <a:chExt cx="284557" cy="431800"/>
          </a:xfrm>
        </p:grpSpPr>
        <p:sp>
          <p:nvSpPr>
            <p:cNvPr id="1518" name="Shape"/>
            <p:cNvSpPr/>
            <p:nvPr/>
          </p:nvSpPr>
          <p:spPr>
            <a:xfrm>
              <a:off x="0" y="0"/>
              <a:ext cx="284558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0"/>
                  </a:moveTo>
                  <a:cubicBezTo>
                    <a:pt x="6287" y="0"/>
                    <a:pt x="2620" y="2417"/>
                    <a:pt x="2620" y="5387"/>
                  </a:cubicBezTo>
                  <a:lnTo>
                    <a:pt x="2620" y="9833"/>
                  </a:lnTo>
                  <a:cubicBezTo>
                    <a:pt x="984" y="11084"/>
                    <a:pt x="0" y="12708"/>
                    <a:pt x="0" y="14487"/>
                  </a:cubicBezTo>
                  <a:cubicBezTo>
                    <a:pt x="0" y="18416"/>
                    <a:pt x="4831" y="21600"/>
                    <a:pt x="10794" y="21600"/>
                  </a:cubicBezTo>
                  <a:cubicBezTo>
                    <a:pt x="16757" y="21600"/>
                    <a:pt x="21600" y="18416"/>
                    <a:pt x="21600" y="14487"/>
                  </a:cubicBezTo>
                  <a:cubicBezTo>
                    <a:pt x="21600" y="12708"/>
                    <a:pt x="20604" y="11084"/>
                    <a:pt x="18968" y="9833"/>
                  </a:cubicBezTo>
                  <a:lnTo>
                    <a:pt x="18968" y="5387"/>
                  </a:lnTo>
                  <a:cubicBezTo>
                    <a:pt x="18968" y="2417"/>
                    <a:pt x="15301" y="0"/>
                    <a:pt x="10794" y="0"/>
                  </a:cubicBezTo>
                  <a:close/>
                  <a:moveTo>
                    <a:pt x="10794" y="2697"/>
                  </a:moveTo>
                  <a:cubicBezTo>
                    <a:pt x="13044" y="2697"/>
                    <a:pt x="14875" y="3904"/>
                    <a:pt x="14875" y="5387"/>
                  </a:cubicBezTo>
                  <a:lnTo>
                    <a:pt x="14875" y="7900"/>
                  </a:lnTo>
                  <a:cubicBezTo>
                    <a:pt x="13616" y="7561"/>
                    <a:pt x="12242" y="7366"/>
                    <a:pt x="10794" y="7366"/>
                  </a:cubicBezTo>
                  <a:cubicBezTo>
                    <a:pt x="9346" y="7366"/>
                    <a:pt x="7973" y="7561"/>
                    <a:pt x="6713" y="7900"/>
                  </a:cubicBezTo>
                  <a:lnTo>
                    <a:pt x="6713" y="5387"/>
                  </a:lnTo>
                  <a:cubicBezTo>
                    <a:pt x="6713" y="3904"/>
                    <a:pt x="8545" y="2697"/>
                    <a:pt x="10794" y="2697"/>
                  </a:cubicBezTo>
                  <a:close/>
                  <a:moveTo>
                    <a:pt x="10794" y="10712"/>
                  </a:moveTo>
                  <a:cubicBezTo>
                    <a:pt x="13960" y="10712"/>
                    <a:pt x="16522" y="12401"/>
                    <a:pt x="16522" y="14487"/>
                  </a:cubicBezTo>
                  <a:cubicBezTo>
                    <a:pt x="16522" y="16573"/>
                    <a:pt x="13960" y="18253"/>
                    <a:pt x="10794" y="18253"/>
                  </a:cubicBezTo>
                  <a:cubicBezTo>
                    <a:pt x="7629" y="18253"/>
                    <a:pt x="5067" y="16573"/>
                    <a:pt x="5067" y="14487"/>
                  </a:cubicBezTo>
                  <a:cubicBezTo>
                    <a:pt x="5067" y="12401"/>
                    <a:pt x="7629" y="10712"/>
                    <a:pt x="10794" y="10712"/>
                  </a:cubicBezTo>
                  <a:close/>
                </a:path>
              </a:pathLst>
            </a:cu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519" name="Shape"/>
            <p:cNvSpPr/>
            <p:nvPr/>
          </p:nvSpPr>
          <p:spPr>
            <a:xfrm>
              <a:off x="79322" y="226668"/>
              <a:ext cx="125761" cy="125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0594" extrusionOk="0">
                  <a:moveTo>
                    <a:pt x="9839" y="0"/>
                  </a:moveTo>
                  <a:cubicBezTo>
                    <a:pt x="7319" y="0"/>
                    <a:pt x="4807" y="989"/>
                    <a:pt x="2884" y="3000"/>
                  </a:cubicBezTo>
                  <a:cubicBezTo>
                    <a:pt x="-961" y="7023"/>
                    <a:pt x="-961" y="13554"/>
                    <a:pt x="2884" y="17577"/>
                  </a:cubicBezTo>
                  <a:cubicBezTo>
                    <a:pt x="6730" y="21600"/>
                    <a:pt x="12948" y="21600"/>
                    <a:pt x="16794" y="17577"/>
                  </a:cubicBezTo>
                  <a:cubicBezTo>
                    <a:pt x="20639" y="13554"/>
                    <a:pt x="20639" y="7023"/>
                    <a:pt x="16794" y="3000"/>
                  </a:cubicBezTo>
                  <a:cubicBezTo>
                    <a:pt x="14871" y="989"/>
                    <a:pt x="12359" y="0"/>
                    <a:pt x="9839" y="0"/>
                  </a:cubicBezTo>
                  <a:close/>
                </a:path>
              </a:pathLst>
            </a:custGeom>
            <a:solidFill>
              <a:srgbClr val="00F900"/>
            </a:solidFill>
            <a:ln w="101600" cap="rnd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1523" name="Group"/>
          <p:cNvGrpSpPr/>
          <p:nvPr/>
        </p:nvGrpSpPr>
        <p:grpSpPr>
          <a:xfrm>
            <a:off x="10951410" y="5976411"/>
            <a:ext cx="284558" cy="431801"/>
            <a:chOff x="0" y="0"/>
            <a:chExt cx="284557" cy="431800"/>
          </a:xfrm>
        </p:grpSpPr>
        <p:sp>
          <p:nvSpPr>
            <p:cNvPr id="1521" name="Shape"/>
            <p:cNvSpPr/>
            <p:nvPr/>
          </p:nvSpPr>
          <p:spPr>
            <a:xfrm>
              <a:off x="0" y="0"/>
              <a:ext cx="284558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0"/>
                  </a:moveTo>
                  <a:cubicBezTo>
                    <a:pt x="6287" y="0"/>
                    <a:pt x="2620" y="2417"/>
                    <a:pt x="2620" y="5387"/>
                  </a:cubicBezTo>
                  <a:lnTo>
                    <a:pt x="2620" y="9833"/>
                  </a:lnTo>
                  <a:cubicBezTo>
                    <a:pt x="984" y="11084"/>
                    <a:pt x="0" y="12708"/>
                    <a:pt x="0" y="14487"/>
                  </a:cubicBezTo>
                  <a:cubicBezTo>
                    <a:pt x="0" y="18416"/>
                    <a:pt x="4831" y="21600"/>
                    <a:pt x="10794" y="21600"/>
                  </a:cubicBezTo>
                  <a:cubicBezTo>
                    <a:pt x="16757" y="21600"/>
                    <a:pt x="21600" y="18416"/>
                    <a:pt x="21600" y="14487"/>
                  </a:cubicBezTo>
                  <a:cubicBezTo>
                    <a:pt x="21600" y="12708"/>
                    <a:pt x="20604" y="11084"/>
                    <a:pt x="18968" y="9833"/>
                  </a:cubicBezTo>
                  <a:lnTo>
                    <a:pt x="18968" y="5387"/>
                  </a:lnTo>
                  <a:cubicBezTo>
                    <a:pt x="18968" y="2417"/>
                    <a:pt x="15301" y="0"/>
                    <a:pt x="10794" y="0"/>
                  </a:cubicBezTo>
                  <a:close/>
                  <a:moveTo>
                    <a:pt x="10794" y="2697"/>
                  </a:moveTo>
                  <a:cubicBezTo>
                    <a:pt x="13044" y="2697"/>
                    <a:pt x="14875" y="3904"/>
                    <a:pt x="14875" y="5387"/>
                  </a:cubicBezTo>
                  <a:lnTo>
                    <a:pt x="14875" y="7900"/>
                  </a:lnTo>
                  <a:cubicBezTo>
                    <a:pt x="13616" y="7561"/>
                    <a:pt x="12242" y="7366"/>
                    <a:pt x="10794" y="7366"/>
                  </a:cubicBezTo>
                  <a:cubicBezTo>
                    <a:pt x="9346" y="7366"/>
                    <a:pt x="7973" y="7561"/>
                    <a:pt x="6713" y="7900"/>
                  </a:cubicBezTo>
                  <a:lnTo>
                    <a:pt x="6713" y="5387"/>
                  </a:lnTo>
                  <a:cubicBezTo>
                    <a:pt x="6713" y="3904"/>
                    <a:pt x="8545" y="2697"/>
                    <a:pt x="10794" y="2697"/>
                  </a:cubicBezTo>
                  <a:close/>
                  <a:moveTo>
                    <a:pt x="10794" y="10712"/>
                  </a:moveTo>
                  <a:cubicBezTo>
                    <a:pt x="13960" y="10712"/>
                    <a:pt x="16522" y="12401"/>
                    <a:pt x="16522" y="14487"/>
                  </a:cubicBezTo>
                  <a:cubicBezTo>
                    <a:pt x="16522" y="16573"/>
                    <a:pt x="13960" y="18253"/>
                    <a:pt x="10794" y="18253"/>
                  </a:cubicBezTo>
                  <a:cubicBezTo>
                    <a:pt x="7629" y="18253"/>
                    <a:pt x="5067" y="16573"/>
                    <a:pt x="5067" y="14487"/>
                  </a:cubicBezTo>
                  <a:cubicBezTo>
                    <a:pt x="5067" y="12401"/>
                    <a:pt x="7629" y="10712"/>
                    <a:pt x="10794" y="10712"/>
                  </a:cubicBezTo>
                  <a:close/>
                </a:path>
              </a:pathLst>
            </a:cu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522" name="Shape"/>
            <p:cNvSpPr/>
            <p:nvPr/>
          </p:nvSpPr>
          <p:spPr>
            <a:xfrm>
              <a:off x="79322" y="226668"/>
              <a:ext cx="125761" cy="125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0594" extrusionOk="0">
                  <a:moveTo>
                    <a:pt x="9839" y="0"/>
                  </a:moveTo>
                  <a:cubicBezTo>
                    <a:pt x="7319" y="0"/>
                    <a:pt x="4807" y="989"/>
                    <a:pt x="2884" y="3000"/>
                  </a:cubicBezTo>
                  <a:cubicBezTo>
                    <a:pt x="-961" y="7023"/>
                    <a:pt x="-961" y="13554"/>
                    <a:pt x="2884" y="17577"/>
                  </a:cubicBezTo>
                  <a:cubicBezTo>
                    <a:pt x="6730" y="21600"/>
                    <a:pt x="12948" y="21600"/>
                    <a:pt x="16794" y="17577"/>
                  </a:cubicBezTo>
                  <a:cubicBezTo>
                    <a:pt x="20639" y="13554"/>
                    <a:pt x="20639" y="7023"/>
                    <a:pt x="16794" y="3000"/>
                  </a:cubicBezTo>
                  <a:cubicBezTo>
                    <a:pt x="14871" y="989"/>
                    <a:pt x="12359" y="0"/>
                    <a:pt x="9839" y="0"/>
                  </a:cubicBezTo>
                  <a:close/>
                </a:path>
              </a:pathLst>
            </a:custGeom>
            <a:solidFill>
              <a:srgbClr val="FF2600"/>
            </a:solidFill>
            <a:ln w="101600" cap="rnd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sp>
        <p:nvSpPr>
          <p:cNvPr id="1524" name="4"/>
          <p:cNvSpPr/>
          <p:nvPr/>
        </p:nvSpPr>
        <p:spPr>
          <a:xfrm>
            <a:off x="9115434" y="6124837"/>
            <a:ext cx="265034" cy="265034"/>
          </a:xfrm>
          <a:prstGeom prst="ellipse">
            <a:avLst/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4</a:t>
            </a:r>
          </a:p>
        </p:txBody>
      </p:sp>
      <p:pic>
        <p:nvPicPr>
          <p:cNvPr id="1569" name="Connection Line" descr="Connection 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0617010" y="6142880"/>
            <a:ext cx="340255" cy="163212"/>
          </a:xfrm>
          <a:prstGeom prst="rect">
            <a:avLst/>
          </a:prstGeom>
        </p:spPr>
      </p:pic>
      <p:pic>
        <p:nvPicPr>
          <p:cNvPr id="1571" name="Connection Line" descr="Connection 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9260740" y="6036828"/>
            <a:ext cx="1001068" cy="339644"/>
          </a:xfrm>
          <a:prstGeom prst="rect">
            <a:avLst/>
          </a:prstGeom>
        </p:spPr>
      </p:pic>
      <p:sp>
        <p:nvSpPr>
          <p:cNvPr id="1527" name="New combiner thread"/>
          <p:cNvSpPr txBox="1"/>
          <p:nvPr/>
        </p:nvSpPr>
        <p:spPr>
          <a:xfrm>
            <a:off x="8010597" y="5854654"/>
            <a:ext cx="1149793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r>
              <a:t>New combiner thread</a:t>
            </a:r>
          </a:p>
        </p:txBody>
      </p:sp>
      <p:sp>
        <p:nvSpPr>
          <p:cNvPr id="1528" name="Freeform 53"/>
          <p:cNvSpPr/>
          <p:nvPr/>
        </p:nvSpPr>
        <p:spPr>
          <a:xfrm>
            <a:off x="8054002" y="7141540"/>
            <a:ext cx="341531" cy="573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rgbClr val="632523"/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29" name="Freeform 54"/>
          <p:cNvSpPr/>
          <p:nvPr/>
        </p:nvSpPr>
        <p:spPr>
          <a:xfrm>
            <a:off x="9208175" y="7141540"/>
            <a:ext cx="341531" cy="573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rgbClr val="632523"/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30" name="Freeform 55"/>
          <p:cNvSpPr/>
          <p:nvPr/>
        </p:nvSpPr>
        <p:spPr>
          <a:xfrm>
            <a:off x="10362350" y="7141540"/>
            <a:ext cx="341531" cy="573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rgbClr val="632523"/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31" name="Freeform 55"/>
          <p:cNvSpPr/>
          <p:nvPr/>
        </p:nvSpPr>
        <p:spPr>
          <a:xfrm>
            <a:off x="10362350" y="7141540"/>
            <a:ext cx="341531" cy="573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chemeClr val="accent1">
                <a:hueOff val="147319"/>
                <a:satOff val="13526"/>
                <a:lumOff val="-23026"/>
              </a:schemeClr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32" name="Rectangle"/>
          <p:cNvSpPr/>
          <p:nvPr/>
        </p:nvSpPr>
        <p:spPr>
          <a:xfrm>
            <a:off x="9709803" y="8386688"/>
            <a:ext cx="194966" cy="217455"/>
          </a:xfrm>
          <a:prstGeom prst="rect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533" name="Rectangle"/>
          <p:cNvSpPr/>
          <p:nvPr/>
        </p:nvSpPr>
        <p:spPr>
          <a:xfrm>
            <a:off x="9913003" y="8386688"/>
            <a:ext cx="194966" cy="217455"/>
          </a:xfrm>
          <a:prstGeom prst="rect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534" name="Rectangle"/>
          <p:cNvSpPr/>
          <p:nvPr/>
        </p:nvSpPr>
        <p:spPr>
          <a:xfrm>
            <a:off x="10116203" y="8386688"/>
            <a:ext cx="194966" cy="217455"/>
          </a:xfrm>
          <a:prstGeom prst="rect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535" name="Rectangle"/>
          <p:cNvSpPr/>
          <p:nvPr/>
        </p:nvSpPr>
        <p:spPr>
          <a:xfrm>
            <a:off x="10306703" y="8386688"/>
            <a:ext cx="194966" cy="217455"/>
          </a:xfrm>
          <a:prstGeom prst="rect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pic>
        <p:nvPicPr>
          <p:cNvPr id="1573" name="Connection Line" descr="Connection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307001" y="7862956"/>
            <a:ext cx="332513" cy="749654"/>
          </a:xfrm>
          <a:prstGeom prst="rect">
            <a:avLst/>
          </a:prstGeom>
        </p:spPr>
      </p:pic>
      <p:sp>
        <p:nvSpPr>
          <p:cNvPr id="1537" name="Arrow 5"/>
          <p:cNvSpPr/>
          <p:nvPr/>
        </p:nvSpPr>
        <p:spPr>
          <a:xfrm>
            <a:off x="9288442" y="8722515"/>
            <a:ext cx="325416" cy="333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chemeClr val="accent5">
              <a:lumOff val="-1283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538" name="Wait"/>
          <p:cNvSpPr txBox="1"/>
          <p:nvPr/>
        </p:nvSpPr>
        <p:spPr>
          <a:xfrm>
            <a:off x="8327923" y="8673479"/>
            <a:ext cx="62584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Wait</a:t>
            </a:r>
          </a:p>
        </p:txBody>
      </p:sp>
      <p:sp>
        <p:nvSpPr>
          <p:cNvPr id="1539" name="Post"/>
          <p:cNvSpPr txBox="1"/>
          <p:nvPr/>
        </p:nvSpPr>
        <p:spPr>
          <a:xfrm>
            <a:off x="8117345" y="8180809"/>
            <a:ext cx="11497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Post</a:t>
            </a:r>
          </a:p>
        </p:txBody>
      </p:sp>
      <p:sp>
        <p:nvSpPr>
          <p:cNvPr id="1540" name="Combiner Thread after Wait"/>
          <p:cNvSpPr txBox="1"/>
          <p:nvPr/>
        </p:nvSpPr>
        <p:spPr>
          <a:xfrm>
            <a:off x="7936465" y="6658433"/>
            <a:ext cx="3613101" cy="457201"/>
          </a:xfrm>
          <a:prstGeom prst="rect">
            <a:avLst/>
          </a:prstGeom>
          <a:solidFill>
            <a:schemeClr val="accent4">
              <a:lumOff val="-988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Combiner Thread after Wait</a:t>
            </a:r>
          </a:p>
        </p:txBody>
      </p:sp>
      <p:grpSp>
        <p:nvGrpSpPr>
          <p:cNvPr id="1543" name="Group"/>
          <p:cNvGrpSpPr/>
          <p:nvPr/>
        </p:nvGrpSpPr>
        <p:grpSpPr>
          <a:xfrm>
            <a:off x="10561530" y="7891471"/>
            <a:ext cx="284558" cy="431801"/>
            <a:chOff x="0" y="0"/>
            <a:chExt cx="284557" cy="431800"/>
          </a:xfrm>
        </p:grpSpPr>
        <p:sp>
          <p:nvSpPr>
            <p:cNvPr id="1541" name="Shape"/>
            <p:cNvSpPr/>
            <p:nvPr/>
          </p:nvSpPr>
          <p:spPr>
            <a:xfrm>
              <a:off x="0" y="0"/>
              <a:ext cx="284558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0"/>
                  </a:moveTo>
                  <a:cubicBezTo>
                    <a:pt x="6287" y="0"/>
                    <a:pt x="2620" y="2417"/>
                    <a:pt x="2620" y="5387"/>
                  </a:cubicBezTo>
                  <a:lnTo>
                    <a:pt x="2620" y="9833"/>
                  </a:lnTo>
                  <a:cubicBezTo>
                    <a:pt x="984" y="11084"/>
                    <a:pt x="0" y="12708"/>
                    <a:pt x="0" y="14487"/>
                  </a:cubicBezTo>
                  <a:cubicBezTo>
                    <a:pt x="0" y="18416"/>
                    <a:pt x="4831" y="21600"/>
                    <a:pt x="10794" y="21600"/>
                  </a:cubicBezTo>
                  <a:cubicBezTo>
                    <a:pt x="16757" y="21600"/>
                    <a:pt x="21600" y="18416"/>
                    <a:pt x="21600" y="14487"/>
                  </a:cubicBezTo>
                  <a:cubicBezTo>
                    <a:pt x="21600" y="12708"/>
                    <a:pt x="20604" y="11084"/>
                    <a:pt x="18968" y="9833"/>
                  </a:cubicBezTo>
                  <a:lnTo>
                    <a:pt x="18968" y="5387"/>
                  </a:lnTo>
                  <a:cubicBezTo>
                    <a:pt x="18968" y="2417"/>
                    <a:pt x="15301" y="0"/>
                    <a:pt x="10794" y="0"/>
                  </a:cubicBezTo>
                  <a:close/>
                  <a:moveTo>
                    <a:pt x="10794" y="2697"/>
                  </a:moveTo>
                  <a:cubicBezTo>
                    <a:pt x="13044" y="2697"/>
                    <a:pt x="14875" y="3904"/>
                    <a:pt x="14875" y="5387"/>
                  </a:cubicBezTo>
                  <a:lnTo>
                    <a:pt x="14875" y="7900"/>
                  </a:lnTo>
                  <a:cubicBezTo>
                    <a:pt x="13616" y="7561"/>
                    <a:pt x="12242" y="7366"/>
                    <a:pt x="10794" y="7366"/>
                  </a:cubicBezTo>
                  <a:cubicBezTo>
                    <a:pt x="9346" y="7366"/>
                    <a:pt x="7973" y="7561"/>
                    <a:pt x="6713" y="7900"/>
                  </a:cubicBezTo>
                  <a:lnTo>
                    <a:pt x="6713" y="5387"/>
                  </a:lnTo>
                  <a:cubicBezTo>
                    <a:pt x="6713" y="3904"/>
                    <a:pt x="8545" y="2697"/>
                    <a:pt x="10794" y="2697"/>
                  </a:cubicBezTo>
                  <a:close/>
                  <a:moveTo>
                    <a:pt x="10794" y="10712"/>
                  </a:moveTo>
                  <a:cubicBezTo>
                    <a:pt x="13960" y="10712"/>
                    <a:pt x="16522" y="12401"/>
                    <a:pt x="16522" y="14487"/>
                  </a:cubicBezTo>
                  <a:cubicBezTo>
                    <a:pt x="16522" y="16573"/>
                    <a:pt x="13960" y="18253"/>
                    <a:pt x="10794" y="18253"/>
                  </a:cubicBezTo>
                  <a:cubicBezTo>
                    <a:pt x="7629" y="18253"/>
                    <a:pt x="5067" y="16573"/>
                    <a:pt x="5067" y="14487"/>
                  </a:cubicBezTo>
                  <a:cubicBezTo>
                    <a:pt x="5067" y="12401"/>
                    <a:pt x="7629" y="10712"/>
                    <a:pt x="10794" y="10712"/>
                  </a:cubicBezTo>
                  <a:close/>
                </a:path>
              </a:pathLst>
            </a:cu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542" name="Shape"/>
            <p:cNvSpPr/>
            <p:nvPr/>
          </p:nvSpPr>
          <p:spPr>
            <a:xfrm>
              <a:off x="79322" y="226668"/>
              <a:ext cx="125761" cy="125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0594" extrusionOk="0">
                  <a:moveTo>
                    <a:pt x="9839" y="0"/>
                  </a:moveTo>
                  <a:cubicBezTo>
                    <a:pt x="7319" y="0"/>
                    <a:pt x="4807" y="989"/>
                    <a:pt x="2884" y="3000"/>
                  </a:cubicBezTo>
                  <a:cubicBezTo>
                    <a:pt x="-961" y="7023"/>
                    <a:pt x="-961" y="13554"/>
                    <a:pt x="2884" y="17577"/>
                  </a:cubicBezTo>
                  <a:cubicBezTo>
                    <a:pt x="6730" y="21600"/>
                    <a:pt x="12948" y="21600"/>
                    <a:pt x="16794" y="17577"/>
                  </a:cubicBezTo>
                  <a:cubicBezTo>
                    <a:pt x="20639" y="13554"/>
                    <a:pt x="20639" y="7023"/>
                    <a:pt x="16794" y="3000"/>
                  </a:cubicBezTo>
                  <a:cubicBezTo>
                    <a:pt x="14871" y="989"/>
                    <a:pt x="12359" y="0"/>
                    <a:pt x="9839" y="0"/>
                  </a:cubicBezTo>
                  <a:close/>
                </a:path>
              </a:pathLst>
            </a:custGeom>
            <a:solidFill>
              <a:srgbClr val="FF2600"/>
            </a:solidFill>
            <a:ln w="101600" cap="rnd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sp>
        <p:nvSpPr>
          <p:cNvPr id="1544" name="1"/>
          <p:cNvSpPr/>
          <p:nvPr/>
        </p:nvSpPr>
        <p:spPr>
          <a:xfrm>
            <a:off x="8020317" y="8259960"/>
            <a:ext cx="265034" cy="265033"/>
          </a:xfrm>
          <a:prstGeom prst="ellipse">
            <a:avLst/>
          </a:prstGeom>
          <a:solidFill>
            <a:schemeClr val="accent5">
              <a:satOff val="7361"/>
              <a:lumOff val="753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1</a:t>
            </a:r>
          </a:p>
        </p:txBody>
      </p:sp>
      <p:sp>
        <p:nvSpPr>
          <p:cNvPr id="1545" name="2"/>
          <p:cNvSpPr/>
          <p:nvPr/>
        </p:nvSpPr>
        <p:spPr>
          <a:xfrm>
            <a:off x="8020317" y="8700227"/>
            <a:ext cx="265034" cy="265033"/>
          </a:xfrm>
          <a:prstGeom prst="ellipse">
            <a:avLst/>
          </a:prstGeom>
          <a:solidFill>
            <a:schemeClr val="accent5">
              <a:satOff val="7361"/>
              <a:lumOff val="753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2</a:t>
            </a:r>
          </a:p>
        </p:txBody>
      </p:sp>
      <p:pic>
        <p:nvPicPr>
          <p:cNvPr id="1575" name="Connection Line" descr="Connection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672" y="8486408"/>
            <a:ext cx="185162" cy="445096"/>
          </a:xfrm>
          <a:prstGeom prst="rect">
            <a:avLst/>
          </a:prstGeom>
        </p:spPr>
      </p:pic>
      <p:sp>
        <p:nvSpPr>
          <p:cNvPr id="1547" name="Execute"/>
          <p:cNvSpPr txBox="1"/>
          <p:nvPr/>
        </p:nvSpPr>
        <p:spPr>
          <a:xfrm>
            <a:off x="10715669" y="8482161"/>
            <a:ext cx="98375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r>
              <a:t>Execute</a:t>
            </a:r>
          </a:p>
        </p:txBody>
      </p:sp>
      <p:sp>
        <p:nvSpPr>
          <p:cNvPr id="1548" name="3"/>
          <p:cNvSpPr/>
          <p:nvPr/>
        </p:nvSpPr>
        <p:spPr>
          <a:xfrm>
            <a:off x="11682073" y="8566950"/>
            <a:ext cx="265034" cy="265034"/>
          </a:xfrm>
          <a:prstGeom prst="ellipse">
            <a:avLst/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3</a:t>
            </a:r>
          </a:p>
        </p:txBody>
      </p:sp>
      <p:pic>
        <p:nvPicPr>
          <p:cNvPr id="1577" name="Connection Line" descr="Connection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639951" y="9058479"/>
            <a:ext cx="1447264" cy="178654"/>
          </a:xfrm>
          <a:prstGeom prst="rect">
            <a:avLst/>
          </a:prstGeom>
        </p:spPr>
      </p:pic>
      <p:sp>
        <p:nvSpPr>
          <p:cNvPr id="1550" name="Signal Completion"/>
          <p:cNvSpPr txBox="1"/>
          <p:nvPr/>
        </p:nvSpPr>
        <p:spPr>
          <a:xfrm>
            <a:off x="9612411" y="9204432"/>
            <a:ext cx="1428315" cy="6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pPr>
              <a:defRPr i="0"/>
            </a:pPr>
            <a:r>
              <a:rPr i="1"/>
              <a:t>Signal Completion</a:t>
            </a:r>
          </a:p>
        </p:txBody>
      </p:sp>
      <p:sp>
        <p:nvSpPr>
          <p:cNvPr id="1551" name="4"/>
          <p:cNvSpPr/>
          <p:nvPr/>
        </p:nvSpPr>
        <p:spPr>
          <a:xfrm>
            <a:off x="10813548" y="9204432"/>
            <a:ext cx="265034" cy="265034"/>
          </a:xfrm>
          <a:prstGeom prst="ellipse">
            <a:avLst/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4</a:t>
            </a:r>
          </a:p>
        </p:txBody>
      </p:sp>
      <p:sp>
        <p:nvSpPr>
          <p:cNvPr id="1552" name="Proceed"/>
          <p:cNvSpPr txBox="1"/>
          <p:nvPr/>
        </p:nvSpPr>
        <p:spPr>
          <a:xfrm>
            <a:off x="8313942" y="9118572"/>
            <a:ext cx="102426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Proceed</a:t>
            </a:r>
          </a:p>
        </p:txBody>
      </p:sp>
      <p:sp>
        <p:nvSpPr>
          <p:cNvPr id="1553" name="5"/>
          <p:cNvSpPr/>
          <p:nvPr/>
        </p:nvSpPr>
        <p:spPr>
          <a:xfrm>
            <a:off x="8020317" y="9200671"/>
            <a:ext cx="265034" cy="265034"/>
          </a:xfrm>
          <a:prstGeom prst="ellipse">
            <a:avLst/>
          </a:prstGeom>
          <a:solidFill>
            <a:schemeClr val="accent5">
              <a:satOff val="7361"/>
              <a:lumOff val="753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5</a:t>
            </a:r>
          </a:p>
        </p:txBody>
      </p:sp>
      <p:pic>
        <p:nvPicPr>
          <p:cNvPr id="1579" name="Connection Line" descr="Connection 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9367699" y="9120582"/>
            <a:ext cx="184949" cy="4982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83" name="DSM-Synch: Extending mcs with combi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spcBef>
                <a:spcPts val="2200"/>
              </a:spcBef>
              <a:defRPr sz="6305"/>
            </a:lvl1pPr>
          </a:lstStyle>
          <a:p>
            <a:r>
              <a:t>DSM-Synch: Extending mcs with combining</a:t>
            </a:r>
          </a:p>
        </p:txBody>
      </p:sp>
      <p:sp>
        <p:nvSpPr>
          <p:cNvPr id="1584" name="Probably the most popular mutual exclusion algorithm (over 1.5K citations!)…"/>
          <p:cNvSpPr txBox="1">
            <a:spLocks noGrp="1"/>
          </p:cNvSpPr>
          <p:nvPr>
            <p:ph type="body" sz="half" idx="1"/>
          </p:nvPr>
        </p:nvSpPr>
        <p:spPr>
          <a:xfrm>
            <a:off x="571500" y="1803400"/>
            <a:ext cx="11861800" cy="2974083"/>
          </a:xfrm>
          <a:prstGeom prst="rect">
            <a:avLst/>
          </a:prstGeom>
        </p:spPr>
        <p:txBody>
          <a:bodyPr/>
          <a:lstStyle/>
          <a:p>
            <a:r>
              <a:t>Probably the most popular mutual exclusion algorithm (over 1.5K citations!)</a:t>
            </a:r>
          </a:p>
          <a:p>
            <a:r>
              <a:t>Mellor-Crummey &amp; Scott (1991): “Algorithms for scalable synchronization on shared-memory multiprocessors”. </a:t>
            </a:r>
            <a:r>
              <a:rPr i="1"/>
              <a:t>ACM Transactions on Computer Systems.</a:t>
            </a:r>
          </a:p>
          <a:p>
            <a:r>
              <a:t>Queue-based lock algorithm</a:t>
            </a:r>
          </a:p>
        </p:txBody>
      </p:sp>
      <p:grpSp>
        <p:nvGrpSpPr>
          <p:cNvPr id="1590" name="Group"/>
          <p:cNvGrpSpPr/>
          <p:nvPr/>
        </p:nvGrpSpPr>
        <p:grpSpPr>
          <a:xfrm>
            <a:off x="7397774" y="4979141"/>
            <a:ext cx="3804346" cy="1740595"/>
            <a:chOff x="0" y="0"/>
            <a:chExt cx="3804344" cy="1740594"/>
          </a:xfrm>
        </p:grpSpPr>
        <p:sp>
          <p:nvSpPr>
            <p:cNvPr id="1585" name="L3"/>
            <p:cNvSpPr/>
            <p:nvPr/>
          </p:nvSpPr>
          <p:spPr>
            <a:xfrm>
              <a:off x="0" y="0"/>
              <a:ext cx="3804345" cy="472183"/>
            </a:xfrm>
            <a:prstGeom prst="rect">
              <a:avLst/>
            </a:pr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L3</a:t>
              </a:r>
            </a:p>
          </p:txBody>
        </p:sp>
        <p:sp>
          <p:nvSpPr>
            <p:cNvPr id="1586" name="L2"/>
            <p:cNvSpPr/>
            <p:nvPr/>
          </p:nvSpPr>
          <p:spPr>
            <a:xfrm>
              <a:off x="1923288" y="469900"/>
              <a:ext cx="1881057" cy="47218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01600" cap="rnd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L2</a:t>
              </a:r>
            </a:p>
          </p:txBody>
        </p:sp>
        <p:sp>
          <p:nvSpPr>
            <p:cNvPr id="1587" name="L2"/>
            <p:cNvSpPr/>
            <p:nvPr/>
          </p:nvSpPr>
          <p:spPr>
            <a:xfrm>
              <a:off x="4826" y="469900"/>
              <a:ext cx="1881057" cy="47218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01600" cap="rnd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L2</a:t>
              </a:r>
            </a:p>
          </p:txBody>
        </p:sp>
        <p:sp>
          <p:nvSpPr>
            <p:cNvPr id="1588" name="T3"/>
            <p:cNvSpPr/>
            <p:nvPr/>
          </p:nvSpPr>
          <p:spPr>
            <a:xfrm>
              <a:off x="2372198" y="972691"/>
              <a:ext cx="983238" cy="767904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T3</a:t>
              </a:r>
            </a:p>
          </p:txBody>
        </p:sp>
        <p:sp>
          <p:nvSpPr>
            <p:cNvPr id="1589" name="T2"/>
            <p:cNvSpPr/>
            <p:nvPr/>
          </p:nvSpPr>
          <p:spPr>
            <a:xfrm>
              <a:off x="453735" y="972691"/>
              <a:ext cx="983239" cy="767904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T2</a:t>
              </a:r>
            </a:p>
          </p:txBody>
        </p:sp>
      </p:grpSp>
      <p:grpSp>
        <p:nvGrpSpPr>
          <p:cNvPr id="1596" name="Group"/>
          <p:cNvGrpSpPr/>
          <p:nvPr/>
        </p:nvGrpSpPr>
        <p:grpSpPr>
          <a:xfrm>
            <a:off x="1802680" y="4979141"/>
            <a:ext cx="3804346" cy="1740595"/>
            <a:chOff x="0" y="0"/>
            <a:chExt cx="3804344" cy="1740594"/>
          </a:xfrm>
        </p:grpSpPr>
        <p:sp>
          <p:nvSpPr>
            <p:cNvPr id="1591" name="L3"/>
            <p:cNvSpPr/>
            <p:nvPr/>
          </p:nvSpPr>
          <p:spPr>
            <a:xfrm>
              <a:off x="0" y="0"/>
              <a:ext cx="3804345" cy="472183"/>
            </a:xfrm>
            <a:prstGeom prst="rect">
              <a:avLst/>
            </a:pr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L3</a:t>
              </a:r>
            </a:p>
          </p:txBody>
        </p:sp>
        <p:sp>
          <p:nvSpPr>
            <p:cNvPr id="1592" name="L2"/>
            <p:cNvSpPr/>
            <p:nvPr/>
          </p:nvSpPr>
          <p:spPr>
            <a:xfrm>
              <a:off x="1923288" y="469900"/>
              <a:ext cx="1881057" cy="47218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01600" cap="rnd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L2</a:t>
              </a:r>
            </a:p>
          </p:txBody>
        </p:sp>
        <p:sp>
          <p:nvSpPr>
            <p:cNvPr id="1593" name="L2"/>
            <p:cNvSpPr/>
            <p:nvPr/>
          </p:nvSpPr>
          <p:spPr>
            <a:xfrm>
              <a:off x="4826" y="469900"/>
              <a:ext cx="1881057" cy="47218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01600" cap="rnd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L2</a:t>
              </a:r>
            </a:p>
          </p:txBody>
        </p:sp>
        <p:sp>
          <p:nvSpPr>
            <p:cNvPr id="1594" name="T1"/>
            <p:cNvSpPr/>
            <p:nvPr/>
          </p:nvSpPr>
          <p:spPr>
            <a:xfrm>
              <a:off x="2372198" y="972691"/>
              <a:ext cx="983238" cy="767904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T1</a:t>
              </a:r>
            </a:p>
          </p:txBody>
        </p:sp>
        <p:sp>
          <p:nvSpPr>
            <p:cNvPr id="1595" name="T0"/>
            <p:cNvSpPr/>
            <p:nvPr/>
          </p:nvSpPr>
          <p:spPr>
            <a:xfrm>
              <a:off x="453735" y="972691"/>
              <a:ext cx="983239" cy="767904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T0</a:t>
              </a:r>
            </a:p>
          </p:txBody>
        </p:sp>
      </p:grpSp>
      <p:sp>
        <p:nvSpPr>
          <p:cNvPr id="1597" name="Rectangle"/>
          <p:cNvSpPr/>
          <p:nvPr/>
        </p:nvSpPr>
        <p:spPr>
          <a:xfrm>
            <a:off x="5597326" y="5334000"/>
            <a:ext cx="1810148" cy="177800"/>
          </a:xfrm>
          <a:prstGeom prst="rect">
            <a:avLst/>
          </a:prstGeom>
          <a:blipFill>
            <a:blip r:embed="rId3"/>
          </a:blipFill>
          <a:ln w="101600" cap="rnd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grpSp>
        <p:nvGrpSpPr>
          <p:cNvPr id="1600" name="Group"/>
          <p:cNvGrpSpPr/>
          <p:nvPr/>
        </p:nvGrpSpPr>
        <p:grpSpPr>
          <a:xfrm>
            <a:off x="5606926" y="8199288"/>
            <a:ext cx="1790948" cy="1465413"/>
            <a:chOff x="0" y="0"/>
            <a:chExt cx="1790947" cy="1465411"/>
          </a:xfrm>
        </p:grpSpPr>
        <p:sp>
          <p:nvSpPr>
            <p:cNvPr id="1598" name="Line"/>
            <p:cNvSpPr/>
            <p:nvPr/>
          </p:nvSpPr>
          <p:spPr>
            <a:xfrm flipV="1">
              <a:off x="895473" y="0"/>
              <a:ext cx="1" cy="944712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599" name="Lock = Tail"/>
            <p:cNvSpPr txBox="1"/>
            <p:nvPr/>
          </p:nvSpPr>
          <p:spPr>
            <a:xfrm>
              <a:off x="0" y="881211"/>
              <a:ext cx="1790948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Lock = Tail</a:t>
              </a:r>
            </a:p>
          </p:txBody>
        </p:sp>
      </p:grpSp>
      <p:grpSp>
        <p:nvGrpSpPr>
          <p:cNvPr id="1605" name="Group"/>
          <p:cNvGrpSpPr/>
          <p:nvPr/>
        </p:nvGrpSpPr>
        <p:grpSpPr>
          <a:xfrm>
            <a:off x="7511353" y="6921395"/>
            <a:ext cx="1177498" cy="390526"/>
            <a:chOff x="0" y="0"/>
            <a:chExt cx="1177496" cy="390525"/>
          </a:xfrm>
        </p:grpSpPr>
        <p:grpSp>
          <p:nvGrpSpPr>
            <p:cNvPr id="1603" name="Group"/>
            <p:cNvGrpSpPr/>
            <p:nvPr/>
          </p:nvGrpSpPr>
          <p:grpSpPr>
            <a:xfrm>
              <a:off x="438316" y="0"/>
              <a:ext cx="739181" cy="390525"/>
              <a:chOff x="0" y="0"/>
              <a:chExt cx="739179" cy="390525"/>
            </a:xfrm>
          </p:grpSpPr>
          <p:sp>
            <p:nvSpPr>
              <p:cNvPr id="1601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602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1604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1610" name="Group"/>
          <p:cNvGrpSpPr/>
          <p:nvPr/>
        </p:nvGrpSpPr>
        <p:grpSpPr>
          <a:xfrm>
            <a:off x="9549720" y="6921395"/>
            <a:ext cx="1145675" cy="390526"/>
            <a:chOff x="0" y="0"/>
            <a:chExt cx="1145674" cy="390525"/>
          </a:xfrm>
        </p:grpSpPr>
        <p:grpSp>
          <p:nvGrpSpPr>
            <p:cNvPr id="1608" name="Group"/>
            <p:cNvGrpSpPr/>
            <p:nvPr/>
          </p:nvGrpSpPr>
          <p:grpSpPr>
            <a:xfrm>
              <a:off x="406494" y="0"/>
              <a:ext cx="739181" cy="390525"/>
              <a:chOff x="0" y="0"/>
              <a:chExt cx="739179" cy="390525"/>
            </a:xfrm>
          </p:grpSpPr>
          <p:sp>
            <p:nvSpPr>
              <p:cNvPr id="1606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607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1609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1615" name="Group"/>
          <p:cNvGrpSpPr/>
          <p:nvPr/>
        </p:nvGrpSpPr>
        <p:grpSpPr>
          <a:xfrm>
            <a:off x="3899946" y="6921395"/>
            <a:ext cx="1146187" cy="390526"/>
            <a:chOff x="0" y="0"/>
            <a:chExt cx="1146186" cy="390525"/>
          </a:xfrm>
        </p:grpSpPr>
        <p:grpSp>
          <p:nvGrpSpPr>
            <p:cNvPr id="1613" name="Group"/>
            <p:cNvGrpSpPr/>
            <p:nvPr/>
          </p:nvGrpSpPr>
          <p:grpSpPr>
            <a:xfrm>
              <a:off x="407006" y="0"/>
              <a:ext cx="739181" cy="390525"/>
              <a:chOff x="0" y="0"/>
              <a:chExt cx="739179" cy="390525"/>
            </a:xfrm>
          </p:grpSpPr>
          <p:sp>
            <p:nvSpPr>
              <p:cNvPr id="1611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612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1614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1620" name="Group"/>
          <p:cNvGrpSpPr/>
          <p:nvPr/>
        </p:nvGrpSpPr>
        <p:grpSpPr>
          <a:xfrm>
            <a:off x="1960471" y="6921395"/>
            <a:ext cx="1146187" cy="390526"/>
            <a:chOff x="0" y="0"/>
            <a:chExt cx="1146186" cy="390525"/>
          </a:xfrm>
        </p:grpSpPr>
        <p:grpSp>
          <p:nvGrpSpPr>
            <p:cNvPr id="1618" name="Group"/>
            <p:cNvGrpSpPr/>
            <p:nvPr/>
          </p:nvGrpSpPr>
          <p:grpSpPr>
            <a:xfrm>
              <a:off x="407006" y="0"/>
              <a:ext cx="739181" cy="390525"/>
              <a:chOff x="0" y="0"/>
              <a:chExt cx="739179" cy="390525"/>
            </a:xfrm>
          </p:grpSpPr>
          <p:sp>
            <p:nvSpPr>
              <p:cNvPr id="1616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617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1619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sp>
        <p:nvSpPr>
          <p:cNvPr id="1621" name="Shape"/>
          <p:cNvSpPr/>
          <p:nvPr/>
        </p:nvSpPr>
        <p:spPr>
          <a:xfrm>
            <a:off x="7674752" y="8110697"/>
            <a:ext cx="739379" cy="112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4" y="0"/>
                </a:moveTo>
                <a:cubicBezTo>
                  <a:pt x="6287" y="0"/>
                  <a:pt x="2620" y="2417"/>
                  <a:pt x="2620" y="5387"/>
                </a:cubicBezTo>
                <a:lnTo>
                  <a:pt x="2620" y="9833"/>
                </a:lnTo>
                <a:cubicBezTo>
                  <a:pt x="984" y="11084"/>
                  <a:pt x="0" y="12708"/>
                  <a:pt x="0" y="14487"/>
                </a:cubicBezTo>
                <a:cubicBezTo>
                  <a:pt x="0" y="18416"/>
                  <a:pt x="4831" y="21600"/>
                  <a:pt x="10794" y="21600"/>
                </a:cubicBezTo>
                <a:cubicBezTo>
                  <a:pt x="16757" y="21600"/>
                  <a:pt x="21600" y="18416"/>
                  <a:pt x="21600" y="14487"/>
                </a:cubicBezTo>
                <a:cubicBezTo>
                  <a:pt x="21600" y="12708"/>
                  <a:pt x="20604" y="11084"/>
                  <a:pt x="18968" y="9833"/>
                </a:cubicBezTo>
                <a:lnTo>
                  <a:pt x="18968" y="5387"/>
                </a:lnTo>
                <a:cubicBezTo>
                  <a:pt x="18968" y="2417"/>
                  <a:pt x="15301" y="0"/>
                  <a:pt x="10794" y="0"/>
                </a:cubicBezTo>
                <a:close/>
                <a:moveTo>
                  <a:pt x="10794" y="2697"/>
                </a:moveTo>
                <a:cubicBezTo>
                  <a:pt x="13044" y="2697"/>
                  <a:pt x="14875" y="3904"/>
                  <a:pt x="14875" y="5387"/>
                </a:cubicBezTo>
                <a:lnTo>
                  <a:pt x="14875" y="7900"/>
                </a:lnTo>
                <a:cubicBezTo>
                  <a:pt x="13616" y="7561"/>
                  <a:pt x="12242" y="7366"/>
                  <a:pt x="10794" y="7366"/>
                </a:cubicBezTo>
                <a:cubicBezTo>
                  <a:pt x="9346" y="7366"/>
                  <a:pt x="7973" y="7561"/>
                  <a:pt x="6713" y="7900"/>
                </a:cubicBezTo>
                <a:lnTo>
                  <a:pt x="6713" y="5387"/>
                </a:lnTo>
                <a:cubicBezTo>
                  <a:pt x="6713" y="3904"/>
                  <a:pt x="8545" y="2697"/>
                  <a:pt x="10794" y="2697"/>
                </a:cubicBezTo>
                <a:close/>
                <a:moveTo>
                  <a:pt x="10794" y="10712"/>
                </a:moveTo>
                <a:cubicBezTo>
                  <a:pt x="13960" y="10712"/>
                  <a:pt x="16522" y="12401"/>
                  <a:pt x="16522" y="14487"/>
                </a:cubicBezTo>
                <a:cubicBezTo>
                  <a:pt x="16522" y="16573"/>
                  <a:pt x="13960" y="18253"/>
                  <a:pt x="10794" y="18253"/>
                </a:cubicBezTo>
                <a:cubicBezTo>
                  <a:pt x="7629" y="18253"/>
                  <a:pt x="5067" y="16573"/>
                  <a:pt x="5067" y="14487"/>
                </a:cubicBezTo>
                <a:cubicBezTo>
                  <a:pt x="5067" y="12401"/>
                  <a:pt x="7629" y="10712"/>
                  <a:pt x="10794" y="10712"/>
                </a:cubicBezTo>
                <a:close/>
              </a:path>
            </a:pathLst>
          </a:cu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622" name="Shape"/>
          <p:cNvSpPr/>
          <p:nvPr/>
        </p:nvSpPr>
        <p:spPr>
          <a:xfrm>
            <a:off x="7880860" y="8699659"/>
            <a:ext cx="326767" cy="326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594" extrusionOk="0">
                <a:moveTo>
                  <a:pt x="9839" y="0"/>
                </a:moveTo>
                <a:cubicBezTo>
                  <a:pt x="7319" y="0"/>
                  <a:pt x="4807" y="989"/>
                  <a:pt x="2884" y="3000"/>
                </a:cubicBezTo>
                <a:cubicBezTo>
                  <a:pt x="-961" y="7023"/>
                  <a:pt x="-961" y="13554"/>
                  <a:pt x="2884" y="17577"/>
                </a:cubicBezTo>
                <a:cubicBezTo>
                  <a:pt x="6730" y="21600"/>
                  <a:pt x="12948" y="21600"/>
                  <a:pt x="16794" y="17577"/>
                </a:cubicBezTo>
                <a:cubicBezTo>
                  <a:pt x="20639" y="13554"/>
                  <a:pt x="20639" y="7023"/>
                  <a:pt x="16794" y="3000"/>
                </a:cubicBezTo>
                <a:cubicBezTo>
                  <a:pt x="14871" y="989"/>
                  <a:pt x="12359" y="0"/>
                  <a:pt x="9839" y="0"/>
                </a:cubicBezTo>
                <a:close/>
              </a:path>
            </a:pathLst>
          </a:custGeom>
          <a:solidFill>
            <a:srgbClr val="00F900"/>
          </a:solidFill>
          <a:ln w="101600" cap="rnd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50254 0.087896" pathEditMode="relative">
                                      <p:cBhvr>
                                        <p:cTn id="6" dur="500" fill="hold"/>
                                        <p:tgtEl>
                                          <p:spTgt spid="1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25" name="DSM-Synch: Extending mcs with combi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spcBef>
                <a:spcPts val="2200"/>
              </a:spcBef>
              <a:defRPr sz="6305"/>
            </a:lvl1pPr>
          </a:lstStyle>
          <a:p>
            <a:r>
              <a:t>DSM-Synch: Extending mcs with combining</a:t>
            </a:r>
          </a:p>
        </p:txBody>
      </p:sp>
      <p:sp>
        <p:nvSpPr>
          <p:cNvPr id="1626" name="Probably the most popular mutual exclusion algorithm (over 1.5K citations!)…"/>
          <p:cNvSpPr txBox="1">
            <a:spLocks noGrp="1"/>
          </p:cNvSpPr>
          <p:nvPr>
            <p:ph type="body" sz="half" idx="1"/>
          </p:nvPr>
        </p:nvSpPr>
        <p:spPr>
          <a:xfrm>
            <a:off x="571500" y="1803400"/>
            <a:ext cx="11861800" cy="2974083"/>
          </a:xfrm>
          <a:prstGeom prst="rect">
            <a:avLst/>
          </a:prstGeom>
        </p:spPr>
        <p:txBody>
          <a:bodyPr/>
          <a:lstStyle/>
          <a:p>
            <a:r>
              <a:t>Probably the most popular mutual exclusion algorithm (over 1.5K citations!)</a:t>
            </a:r>
          </a:p>
          <a:p>
            <a:r>
              <a:t>Mellor-Crummey &amp; Scott (1991): “Algorithms for scalable synchronization on shared-memory multiprocessors”. </a:t>
            </a:r>
            <a:r>
              <a:rPr i="1"/>
              <a:t>ACM Transactions on Computer Systems.</a:t>
            </a:r>
          </a:p>
          <a:p>
            <a:r>
              <a:t>Queue-based lock algorithm</a:t>
            </a:r>
          </a:p>
        </p:txBody>
      </p:sp>
      <p:grpSp>
        <p:nvGrpSpPr>
          <p:cNvPr id="1632" name="Group"/>
          <p:cNvGrpSpPr/>
          <p:nvPr/>
        </p:nvGrpSpPr>
        <p:grpSpPr>
          <a:xfrm>
            <a:off x="7397774" y="4979141"/>
            <a:ext cx="3804346" cy="1740595"/>
            <a:chOff x="0" y="0"/>
            <a:chExt cx="3804344" cy="1740594"/>
          </a:xfrm>
        </p:grpSpPr>
        <p:sp>
          <p:nvSpPr>
            <p:cNvPr id="1627" name="L3"/>
            <p:cNvSpPr/>
            <p:nvPr/>
          </p:nvSpPr>
          <p:spPr>
            <a:xfrm>
              <a:off x="0" y="0"/>
              <a:ext cx="3804345" cy="472183"/>
            </a:xfrm>
            <a:prstGeom prst="rect">
              <a:avLst/>
            </a:pr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L3</a:t>
              </a:r>
            </a:p>
          </p:txBody>
        </p:sp>
        <p:sp>
          <p:nvSpPr>
            <p:cNvPr id="1628" name="L2"/>
            <p:cNvSpPr/>
            <p:nvPr/>
          </p:nvSpPr>
          <p:spPr>
            <a:xfrm>
              <a:off x="1923288" y="469900"/>
              <a:ext cx="1881057" cy="47218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01600" cap="rnd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L2</a:t>
              </a:r>
            </a:p>
          </p:txBody>
        </p:sp>
        <p:sp>
          <p:nvSpPr>
            <p:cNvPr id="1629" name="L2"/>
            <p:cNvSpPr/>
            <p:nvPr/>
          </p:nvSpPr>
          <p:spPr>
            <a:xfrm>
              <a:off x="4826" y="469900"/>
              <a:ext cx="1881057" cy="47218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01600" cap="rnd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L2</a:t>
              </a:r>
            </a:p>
          </p:txBody>
        </p:sp>
        <p:sp>
          <p:nvSpPr>
            <p:cNvPr id="1630" name="T3"/>
            <p:cNvSpPr/>
            <p:nvPr/>
          </p:nvSpPr>
          <p:spPr>
            <a:xfrm>
              <a:off x="2372198" y="972691"/>
              <a:ext cx="983238" cy="767904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T3</a:t>
              </a:r>
            </a:p>
          </p:txBody>
        </p:sp>
        <p:sp>
          <p:nvSpPr>
            <p:cNvPr id="1631" name="T2"/>
            <p:cNvSpPr/>
            <p:nvPr/>
          </p:nvSpPr>
          <p:spPr>
            <a:xfrm>
              <a:off x="453735" y="972691"/>
              <a:ext cx="983239" cy="767904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T2</a:t>
              </a:r>
            </a:p>
          </p:txBody>
        </p:sp>
      </p:grpSp>
      <p:grpSp>
        <p:nvGrpSpPr>
          <p:cNvPr id="1638" name="Group"/>
          <p:cNvGrpSpPr/>
          <p:nvPr/>
        </p:nvGrpSpPr>
        <p:grpSpPr>
          <a:xfrm>
            <a:off x="1802680" y="4979141"/>
            <a:ext cx="3804346" cy="1740595"/>
            <a:chOff x="0" y="0"/>
            <a:chExt cx="3804344" cy="1740594"/>
          </a:xfrm>
        </p:grpSpPr>
        <p:sp>
          <p:nvSpPr>
            <p:cNvPr id="1633" name="L3"/>
            <p:cNvSpPr/>
            <p:nvPr/>
          </p:nvSpPr>
          <p:spPr>
            <a:xfrm>
              <a:off x="0" y="0"/>
              <a:ext cx="3804345" cy="472183"/>
            </a:xfrm>
            <a:prstGeom prst="rect">
              <a:avLst/>
            </a:pr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L3</a:t>
              </a:r>
            </a:p>
          </p:txBody>
        </p:sp>
        <p:sp>
          <p:nvSpPr>
            <p:cNvPr id="1634" name="L2"/>
            <p:cNvSpPr/>
            <p:nvPr/>
          </p:nvSpPr>
          <p:spPr>
            <a:xfrm>
              <a:off x="1923288" y="469900"/>
              <a:ext cx="1881057" cy="47218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01600" cap="rnd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L2</a:t>
              </a:r>
            </a:p>
          </p:txBody>
        </p:sp>
        <p:sp>
          <p:nvSpPr>
            <p:cNvPr id="1635" name="L2"/>
            <p:cNvSpPr/>
            <p:nvPr/>
          </p:nvSpPr>
          <p:spPr>
            <a:xfrm>
              <a:off x="4826" y="469900"/>
              <a:ext cx="1881057" cy="47218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01600" cap="rnd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L2</a:t>
              </a:r>
            </a:p>
          </p:txBody>
        </p:sp>
        <p:sp>
          <p:nvSpPr>
            <p:cNvPr id="1636" name="T1"/>
            <p:cNvSpPr/>
            <p:nvPr/>
          </p:nvSpPr>
          <p:spPr>
            <a:xfrm>
              <a:off x="2372198" y="972691"/>
              <a:ext cx="983238" cy="767904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T1</a:t>
              </a:r>
            </a:p>
          </p:txBody>
        </p:sp>
        <p:sp>
          <p:nvSpPr>
            <p:cNvPr id="1637" name="T0"/>
            <p:cNvSpPr/>
            <p:nvPr/>
          </p:nvSpPr>
          <p:spPr>
            <a:xfrm>
              <a:off x="453735" y="972691"/>
              <a:ext cx="983239" cy="767904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T0</a:t>
              </a:r>
            </a:p>
          </p:txBody>
        </p:sp>
      </p:grpSp>
      <p:sp>
        <p:nvSpPr>
          <p:cNvPr id="1639" name="Rectangle"/>
          <p:cNvSpPr/>
          <p:nvPr/>
        </p:nvSpPr>
        <p:spPr>
          <a:xfrm>
            <a:off x="5597326" y="5334000"/>
            <a:ext cx="1810148" cy="177800"/>
          </a:xfrm>
          <a:prstGeom prst="rect">
            <a:avLst/>
          </a:prstGeom>
          <a:blipFill>
            <a:blip r:embed="rId3"/>
          </a:blipFill>
          <a:ln w="101600" cap="rnd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grpSp>
        <p:nvGrpSpPr>
          <p:cNvPr id="1642" name="Group"/>
          <p:cNvGrpSpPr/>
          <p:nvPr/>
        </p:nvGrpSpPr>
        <p:grpSpPr>
          <a:xfrm>
            <a:off x="5606926" y="8199288"/>
            <a:ext cx="1790948" cy="1465413"/>
            <a:chOff x="0" y="0"/>
            <a:chExt cx="1790947" cy="1465411"/>
          </a:xfrm>
        </p:grpSpPr>
        <p:sp>
          <p:nvSpPr>
            <p:cNvPr id="1640" name="Line"/>
            <p:cNvSpPr/>
            <p:nvPr/>
          </p:nvSpPr>
          <p:spPr>
            <a:xfrm flipV="1">
              <a:off x="895473" y="0"/>
              <a:ext cx="1" cy="944712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641" name="Lock = Tail"/>
            <p:cNvSpPr txBox="1"/>
            <p:nvPr/>
          </p:nvSpPr>
          <p:spPr>
            <a:xfrm>
              <a:off x="0" y="881211"/>
              <a:ext cx="1790948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Lock = Tail</a:t>
              </a:r>
            </a:p>
          </p:txBody>
        </p:sp>
      </p:grpSp>
      <p:grpSp>
        <p:nvGrpSpPr>
          <p:cNvPr id="1647" name="Group"/>
          <p:cNvGrpSpPr/>
          <p:nvPr/>
        </p:nvGrpSpPr>
        <p:grpSpPr>
          <a:xfrm>
            <a:off x="5557334" y="7778699"/>
            <a:ext cx="1177497" cy="390526"/>
            <a:chOff x="0" y="0"/>
            <a:chExt cx="1177496" cy="390525"/>
          </a:xfrm>
        </p:grpSpPr>
        <p:grpSp>
          <p:nvGrpSpPr>
            <p:cNvPr id="1645" name="Group"/>
            <p:cNvGrpSpPr/>
            <p:nvPr/>
          </p:nvGrpSpPr>
          <p:grpSpPr>
            <a:xfrm>
              <a:off x="438316" y="0"/>
              <a:ext cx="739181" cy="390525"/>
              <a:chOff x="0" y="0"/>
              <a:chExt cx="739179" cy="390525"/>
            </a:xfrm>
          </p:grpSpPr>
          <p:sp>
            <p:nvSpPr>
              <p:cNvPr id="1643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644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1646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1652" name="Group"/>
          <p:cNvGrpSpPr/>
          <p:nvPr/>
        </p:nvGrpSpPr>
        <p:grpSpPr>
          <a:xfrm>
            <a:off x="9549720" y="6921395"/>
            <a:ext cx="1145675" cy="390526"/>
            <a:chOff x="0" y="0"/>
            <a:chExt cx="1145674" cy="390525"/>
          </a:xfrm>
        </p:grpSpPr>
        <p:grpSp>
          <p:nvGrpSpPr>
            <p:cNvPr id="1650" name="Group"/>
            <p:cNvGrpSpPr/>
            <p:nvPr/>
          </p:nvGrpSpPr>
          <p:grpSpPr>
            <a:xfrm>
              <a:off x="406494" y="0"/>
              <a:ext cx="739181" cy="390525"/>
              <a:chOff x="0" y="0"/>
              <a:chExt cx="739179" cy="390525"/>
            </a:xfrm>
          </p:grpSpPr>
          <p:sp>
            <p:nvSpPr>
              <p:cNvPr id="1648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649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1651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1657" name="Group"/>
          <p:cNvGrpSpPr/>
          <p:nvPr/>
        </p:nvGrpSpPr>
        <p:grpSpPr>
          <a:xfrm>
            <a:off x="3899946" y="6921395"/>
            <a:ext cx="1146187" cy="390526"/>
            <a:chOff x="0" y="0"/>
            <a:chExt cx="1146186" cy="390525"/>
          </a:xfrm>
        </p:grpSpPr>
        <p:grpSp>
          <p:nvGrpSpPr>
            <p:cNvPr id="1655" name="Group"/>
            <p:cNvGrpSpPr/>
            <p:nvPr/>
          </p:nvGrpSpPr>
          <p:grpSpPr>
            <a:xfrm>
              <a:off x="407006" y="0"/>
              <a:ext cx="739181" cy="390525"/>
              <a:chOff x="0" y="0"/>
              <a:chExt cx="739179" cy="390525"/>
            </a:xfrm>
          </p:grpSpPr>
          <p:sp>
            <p:nvSpPr>
              <p:cNvPr id="1653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654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1656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1662" name="Group"/>
          <p:cNvGrpSpPr/>
          <p:nvPr/>
        </p:nvGrpSpPr>
        <p:grpSpPr>
          <a:xfrm>
            <a:off x="1960471" y="6921395"/>
            <a:ext cx="1146187" cy="390526"/>
            <a:chOff x="0" y="0"/>
            <a:chExt cx="1146186" cy="390525"/>
          </a:xfrm>
        </p:grpSpPr>
        <p:grpSp>
          <p:nvGrpSpPr>
            <p:cNvPr id="1660" name="Group"/>
            <p:cNvGrpSpPr/>
            <p:nvPr/>
          </p:nvGrpSpPr>
          <p:grpSpPr>
            <a:xfrm>
              <a:off x="407006" y="0"/>
              <a:ext cx="739181" cy="390525"/>
              <a:chOff x="0" y="0"/>
              <a:chExt cx="739179" cy="390525"/>
            </a:xfrm>
          </p:grpSpPr>
          <p:sp>
            <p:nvSpPr>
              <p:cNvPr id="1658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659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1661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sp>
        <p:nvSpPr>
          <p:cNvPr id="1663" name="Shape"/>
          <p:cNvSpPr/>
          <p:nvPr/>
        </p:nvSpPr>
        <p:spPr>
          <a:xfrm>
            <a:off x="7674752" y="8110697"/>
            <a:ext cx="739379" cy="112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4" y="0"/>
                </a:moveTo>
                <a:cubicBezTo>
                  <a:pt x="6287" y="0"/>
                  <a:pt x="2620" y="2417"/>
                  <a:pt x="2620" y="5387"/>
                </a:cubicBezTo>
                <a:lnTo>
                  <a:pt x="2620" y="9833"/>
                </a:lnTo>
                <a:cubicBezTo>
                  <a:pt x="984" y="11084"/>
                  <a:pt x="0" y="12708"/>
                  <a:pt x="0" y="14487"/>
                </a:cubicBezTo>
                <a:cubicBezTo>
                  <a:pt x="0" y="18416"/>
                  <a:pt x="4831" y="21600"/>
                  <a:pt x="10794" y="21600"/>
                </a:cubicBezTo>
                <a:cubicBezTo>
                  <a:pt x="16757" y="21600"/>
                  <a:pt x="21600" y="18416"/>
                  <a:pt x="21600" y="14487"/>
                </a:cubicBezTo>
                <a:cubicBezTo>
                  <a:pt x="21600" y="12708"/>
                  <a:pt x="20604" y="11084"/>
                  <a:pt x="18968" y="9833"/>
                </a:cubicBezTo>
                <a:lnTo>
                  <a:pt x="18968" y="5387"/>
                </a:lnTo>
                <a:cubicBezTo>
                  <a:pt x="18968" y="2417"/>
                  <a:pt x="15301" y="0"/>
                  <a:pt x="10794" y="0"/>
                </a:cubicBezTo>
                <a:close/>
                <a:moveTo>
                  <a:pt x="10794" y="2697"/>
                </a:moveTo>
                <a:cubicBezTo>
                  <a:pt x="13044" y="2697"/>
                  <a:pt x="14875" y="3904"/>
                  <a:pt x="14875" y="5387"/>
                </a:cubicBezTo>
                <a:lnTo>
                  <a:pt x="14875" y="7900"/>
                </a:lnTo>
                <a:cubicBezTo>
                  <a:pt x="13616" y="7561"/>
                  <a:pt x="12242" y="7366"/>
                  <a:pt x="10794" y="7366"/>
                </a:cubicBezTo>
                <a:cubicBezTo>
                  <a:pt x="9346" y="7366"/>
                  <a:pt x="7973" y="7561"/>
                  <a:pt x="6713" y="7900"/>
                </a:cubicBezTo>
                <a:lnTo>
                  <a:pt x="6713" y="5387"/>
                </a:lnTo>
                <a:cubicBezTo>
                  <a:pt x="6713" y="3904"/>
                  <a:pt x="8545" y="2697"/>
                  <a:pt x="10794" y="2697"/>
                </a:cubicBezTo>
                <a:close/>
                <a:moveTo>
                  <a:pt x="10794" y="10712"/>
                </a:moveTo>
                <a:cubicBezTo>
                  <a:pt x="13960" y="10712"/>
                  <a:pt x="16522" y="12401"/>
                  <a:pt x="16522" y="14487"/>
                </a:cubicBezTo>
                <a:cubicBezTo>
                  <a:pt x="16522" y="16573"/>
                  <a:pt x="13960" y="18253"/>
                  <a:pt x="10794" y="18253"/>
                </a:cubicBezTo>
                <a:cubicBezTo>
                  <a:pt x="7629" y="18253"/>
                  <a:pt x="5067" y="16573"/>
                  <a:pt x="5067" y="14487"/>
                </a:cubicBezTo>
                <a:cubicBezTo>
                  <a:pt x="5067" y="12401"/>
                  <a:pt x="7629" y="10712"/>
                  <a:pt x="10794" y="10712"/>
                </a:cubicBezTo>
                <a:close/>
              </a:path>
            </a:pathLst>
          </a:cu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664" name="Shape"/>
          <p:cNvSpPr/>
          <p:nvPr/>
        </p:nvSpPr>
        <p:spPr>
          <a:xfrm>
            <a:off x="7880860" y="8699659"/>
            <a:ext cx="326767" cy="326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594" extrusionOk="0">
                <a:moveTo>
                  <a:pt x="9839" y="0"/>
                </a:moveTo>
                <a:cubicBezTo>
                  <a:pt x="7319" y="0"/>
                  <a:pt x="4807" y="989"/>
                  <a:pt x="2884" y="3000"/>
                </a:cubicBezTo>
                <a:cubicBezTo>
                  <a:pt x="-961" y="7023"/>
                  <a:pt x="-961" y="13554"/>
                  <a:pt x="2884" y="17577"/>
                </a:cubicBezTo>
                <a:cubicBezTo>
                  <a:pt x="6730" y="21600"/>
                  <a:pt x="12948" y="21600"/>
                  <a:pt x="16794" y="17577"/>
                </a:cubicBezTo>
                <a:cubicBezTo>
                  <a:pt x="20639" y="13554"/>
                  <a:pt x="20639" y="7023"/>
                  <a:pt x="16794" y="3000"/>
                </a:cubicBezTo>
                <a:cubicBezTo>
                  <a:pt x="14871" y="989"/>
                  <a:pt x="12359" y="0"/>
                  <a:pt x="9839" y="0"/>
                </a:cubicBezTo>
                <a:close/>
              </a:path>
            </a:pathLst>
          </a:custGeom>
          <a:solidFill>
            <a:schemeClr val="accent5">
              <a:satOff val="7361"/>
              <a:lumOff val="7535"/>
            </a:schemeClr>
          </a:solidFill>
          <a:ln w="101600" cap="rnd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9996 0.087896" pathEditMode="relative">
                                      <p:cBhvr>
                                        <p:cTn id="6" dur="1000" fill="hold"/>
                                        <p:tgtEl>
                                          <p:spTgt spid="1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83558 -0.000000" pathEditMode="relative">
                                      <p:cBhvr>
                                        <p:cTn id="9" dur="1000" fill="hold"/>
                                        <p:tgtEl>
                                          <p:spTgt spid="1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87756 0.087896" pathEditMode="relative">
                                      <p:cBhvr>
                                        <p:cTn id="12" dur="1000" fill="hold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83553 0.087896" pathEditMode="relative">
                                      <p:cBhvr>
                                        <p:cTn id="15" dur="10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7" name="DSM-Synch: Extending mcs with combi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spcBef>
                <a:spcPts val="2200"/>
              </a:spcBef>
              <a:defRPr sz="6305"/>
            </a:lvl1pPr>
          </a:lstStyle>
          <a:p>
            <a:r>
              <a:t>DSM-Synch: Extending mcs with combining</a:t>
            </a:r>
          </a:p>
        </p:txBody>
      </p:sp>
      <p:sp>
        <p:nvSpPr>
          <p:cNvPr id="1668" name="Probably the most popular mutual exclusion algorithm (over 1.5K citations!)…"/>
          <p:cNvSpPr txBox="1">
            <a:spLocks noGrp="1"/>
          </p:cNvSpPr>
          <p:nvPr>
            <p:ph type="body" sz="half" idx="1"/>
          </p:nvPr>
        </p:nvSpPr>
        <p:spPr>
          <a:xfrm>
            <a:off x="571500" y="1803400"/>
            <a:ext cx="11861800" cy="2974083"/>
          </a:xfrm>
          <a:prstGeom prst="rect">
            <a:avLst/>
          </a:prstGeom>
        </p:spPr>
        <p:txBody>
          <a:bodyPr/>
          <a:lstStyle/>
          <a:p>
            <a:r>
              <a:t>Probably the most popular mutual exclusion algorithm (over 1.5K citations!)</a:t>
            </a:r>
          </a:p>
          <a:p>
            <a:r>
              <a:t>Mellor-Crummey &amp; Scott (1991): “Algorithms for scalable synchronization on shared-memory multiprocessors”. </a:t>
            </a:r>
            <a:r>
              <a:rPr i="1"/>
              <a:t>ACM Transactions on Computer Systems.</a:t>
            </a:r>
          </a:p>
          <a:p>
            <a:r>
              <a:t>Queue-based lock algorithm</a:t>
            </a:r>
          </a:p>
        </p:txBody>
      </p:sp>
      <p:grpSp>
        <p:nvGrpSpPr>
          <p:cNvPr id="1674" name="Group"/>
          <p:cNvGrpSpPr/>
          <p:nvPr/>
        </p:nvGrpSpPr>
        <p:grpSpPr>
          <a:xfrm>
            <a:off x="7397774" y="4979141"/>
            <a:ext cx="3804346" cy="1740595"/>
            <a:chOff x="0" y="0"/>
            <a:chExt cx="3804344" cy="1740594"/>
          </a:xfrm>
        </p:grpSpPr>
        <p:sp>
          <p:nvSpPr>
            <p:cNvPr id="1669" name="L3"/>
            <p:cNvSpPr/>
            <p:nvPr/>
          </p:nvSpPr>
          <p:spPr>
            <a:xfrm>
              <a:off x="0" y="0"/>
              <a:ext cx="3804345" cy="472183"/>
            </a:xfrm>
            <a:prstGeom prst="rect">
              <a:avLst/>
            </a:pr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L3</a:t>
              </a:r>
            </a:p>
          </p:txBody>
        </p:sp>
        <p:sp>
          <p:nvSpPr>
            <p:cNvPr id="1670" name="L2"/>
            <p:cNvSpPr/>
            <p:nvPr/>
          </p:nvSpPr>
          <p:spPr>
            <a:xfrm>
              <a:off x="1923288" y="469900"/>
              <a:ext cx="1881057" cy="47218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01600" cap="rnd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L2</a:t>
              </a:r>
            </a:p>
          </p:txBody>
        </p:sp>
        <p:sp>
          <p:nvSpPr>
            <p:cNvPr id="1671" name="L2"/>
            <p:cNvSpPr/>
            <p:nvPr/>
          </p:nvSpPr>
          <p:spPr>
            <a:xfrm>
              <a:off x="4826" y="469900"/>
              <a:ext cx="1881057" cy="47218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01600" cap="rnd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L2</a:t>
              </a:r>
            </a:p>
          </p:txBody>
        </p:sp>
        <p:sp>
          <p:nvSpPr>
            <p:cNvPr id="1672" name="T3"/>
            <p:cNvSpPr/>
            <p:nvPr/>
          </p:nvSpPr>
          <p:spPr>
            <a:xfrm>
              <a:off x="2372198" y="972691"/>
              <a:ext cx="983238" cy="767904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T3</a:t>
              </a:r>
            </a:p>
          </p:txBody>
        </p:sp>
        <p:sp>
          <p:nvSpPr>
            <p:cNvPr id="1673" name="T2"/>
            <p:cNvSpPr/>
            <p:nvPr/>
          </p:nvSpPr>
          <p:spPr>
            <a:xfrm>
              <a:off x="453735" y="972691"/>
              <a:ext cx="983239" cy="767904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T2</a:t>
              </a:r>
            </a:p>
          </p:txBody>
        </p:sp>
      </p:grpSp>
      <p:grpSp>
        <p:nvGrpSpPr>
          <p:cNvPr id="1680" name="Group"/>
          <p:cNvGrpSpPr/>
          <p:nvPr/>
        </p:nvGrpSpPr>
        <p:grpSpPr>
          <a:xfrm>
            <a:off x="1802680" y="4979141"/>
            <a:ext cx="3804346" cy="1740595"/>
            <a:chOff x="0" y="0"/>
            <a:chExt cx="3804344" cy="1740594"/>
          </a:xfrm>
        </p:grpSpPr>
        <p:sp>
          <p:nvSpPr>
            <p:cNvPr id="1675" name="L3"/>
            <p:cNvSpPr/>
            <p:nvPr/>
          </p:nvSpPr>
          <p:spPr>
            <a:xfrm>
              <a:off x="0" y="0"/>
              <a:ext cx="3804345" cy="472183"/>
            </a:xfrm>
            <a:prstGeom prst="rect">
              <a:avLst/>
            </a:pr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L3</a:t>
              </a:r>
            </a:p>
          </p:txBody>
        </p:sp>
        <p:sp>
          <p:nvSpPr>
            <p:cNvPr id="1676" name="L2"/>
            <p:cNvSpPr/>
            <p:nvPr/>
          </p:nvSpPr>
          <p:spPr>
            <a:xfrm>
              <a:off x="1923288" y="469900"/>
              <a:ext cx="1881057" cy="47218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01600" cap="rnd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L2</a:t>
              </a:r>
            </a:p>
          </p:txBody>
        </p:sp>
        <p:sp>
          <p:nvSpPr>
            <p:cNvPr id="1677" name="L2"/>
            <p:cNvSpPr/>
            <p:nvPr/>
          </p:nvSpPr>
          <p:spPr>
            <a:xfrm>
              <a:off x="4826" y="469900"/>
              <a:ext cx="1881057" cy="47218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01600" cap="rnd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L2</a:t>
              </a:r>
            </a:p>
          </p:txBody>
        </p:sp>
        <p:sp>
          <p:nvSpPr>
            <p:cNvPr id="1678" name="T1"/>
            <p:cNvSpPr/>
            <p:nvPr/>
          </p:nvSpPr>
          <p:spPr>
            <a:xfrm>
              <a:off x="2372198" y="972691"/>
              <a:ext cx="983238" cy="767904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T1</a:t>
              </a:r>
            </a:p>
          </p:txBody>
        </p:sp>
        <p:sp>
          <p:nvSpPr>
            <p:cNvPr id="1679" name="T0"/>
            <p:cNvSpPr/>
            <p:nvPr/>
          </p:nvSpPr>
          <p:spPr>
            <a:xfrm>
              <a:off x="453735" y="972691"/>
              <a:ext cx="983239" cy="767904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T0</a:t>
              </a:r>
            </a:p>
          </p:txBody>
        </p:sp>
      </p:grpSp>
      <p:sp>
        <p:nvSpPr>
          <p:cNvPr id="1681" name="Rectangle"/>
          <p:cNvSpPr/>
          <p:nvPr/>
        </p:nvSpPr>
        <p:spPr>
          <a:xfrm>
            <a:off x="5597326" y="5334000"/>
            <a:ext cx="1810148" cy="177800"/>
          </a:xfrm>
          <a:prstGeom prst="rect">
            <a:avLst/>
          </a:prstGeom>
          <a:blipFill>
            <a:blip r:embed="rId3"/>
          </a:blipFill>
          <a:ln w="101600" cap="rnd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grpSp>
        <p:nvGrpSpPr>
          <p:cNvPr id="1684" name="Group"/>
          <p:cNvGrpSpPr/>
          <p:nvPr/>
        </p:nvGrpSpPr>
        <p:grpSpPr>
          <a:xfrm>
            <a:off x="1919311" y="8199288"/>
            <a:ext cx="1790948" cy="1465413"/>
            <a:chOff x="0" y="0"/>
            <a:chExt cx="1790947" cy="1465411"/>
          </a:xfrm>
        </p:grpSpPr>
        <p:sp>
          <p:nvSpPr>
            <p:cNvPr id="1682" name="Line"/>
            <p:cNvSpPr/>
            <p:nvPr/>
          </p:nvSpPr>
          <p:spPr>
            <a:xfrm flipV="1">
              <a:off x="895473" y="0"/>
              <a:ext cx="1" cy="944712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683" name="Lock = Tail"/>
            <p:cNvSpPr txBox="1"/>
            <p:nvPr/>
          </p:nvSpPr>
          <p:spPr>
            <a:xfrm>
              <a:off x="0" y="881211"/>
              <a:ext cx="1790948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Lock = Tail</a:t>
              </a:r>
            </a:p>
          </p:txBody>
        </p:sp>
      </p:grpSp>
      <p:grpSp>
        <p:nvGrpSpPr>
          <p:cNvPr id="1689" name="Group"/>
          <p:cNvGrpSpPr/>
          <p:nvPr/>
        </p:nvGrpSpPr>
        <p:grpSpPr>
          <a:xfrm>
            <a:off x="5557334" y="7778699"/>
            <a:ext cx="1177497" cy="390526"/>
            <a:chOff x="0" y="0"/>
            <a:chExt cx="1177496" cy="390525"/>
          </a:xfrm>
        </p:grpSpPr>
        <p:grpSp>
          <p:nvGrpSpPr>
            <p:cNvPr id="1687" name="Group"/>
            <p:cNvGrpSpPr/>
            <p:nvPr/>
          </p:nvGrpSpPr>
          <p:grpSpPr>
            <a:xfrm>
              <a:off x="438316" y="0"/>
              <a:ext cx="739181" cy="390525"/>
              <a:chOff x="0" y="0"/>
              <a:chExt cx="739179" cy="390525"/>
            </a:xfrm>
          </p:grpSpPr>
          <p:sp>
            <p:nvSpPr>
              <p:cNvPr id="1685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686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1688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1694" name="Group"/>
          <p:cNvGrpSpPr/>
          <p:nvPr/>
        </p:nvGrpSpPr>
        <p:grpSpPr>
          <a:xfrm>
            <a:off x="1960727" y="7778699"/>
            <a:ext cx="1145675" cy="390526"/>
            <a:chOff x="0" y="0"/>
            <a:chExt cx="1145674" cy="390525"/>
          </a:xfrm>
        </p:grpSpPr>
        <p:grpSp>
          <p:nvGrpSpPr>
            <p:cNvPr id="1692" name="Group"/>
            <p:cNvGrpSpPr/>
            <p:nvPr/>
          </p:nvGrpSpPr>
          <p:grpSpPr>
            <a:xfrm>
              <a:off x="406494" y="0"/>
              <a:ext cx="739181" cy="390525"/>
              <a:chOff x="0" y="0"/>
              <a:chExt cx="739179" cy="390525"/>
            </a:xfrm>
          </p:grpSpPr>
          <p:sp>
            <p:nvSpPr>
              <p:cNvPr id="1690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691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1693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1699" name="Group"/>
          <p:cNvGrpSpPr/>
          <p:nvPr/>
        </p:nvGrpSpPr>
        <p:grpSpPr>
          <a:xfrm>
            <a:off x="3249761" y="7778699"/>
            <a:ext cx="1146187" cy="390526"/>
            <a:chOff x="0" y="0"/>
            <a:chExt cx="1146186" cy="390525"/>
          </a:xfrm>
        </p:grpSpPr>
        <p:grpSp>
          <p:nvGrpSpPr>
            <p:cNvPr id="1697" name="Group"/>
            <p:cNvGrpSpPr/>
            <p:nvPr/>
          </p:nvGrpSpPr>
          <p:grpSpPr>
            <a:xfrm>
              <a:off x="407006" y="0"/>
              <a:ext cx="739181" cy="390525"/>
              <a:chOff x="0" y="0"/>
              <a:chExt cx="739179" cy="390525"/>
            </a:xfrm>
          </p:grpSpPr>
          <p:sp>
            <p:nvSpPr>
              <p:cNvPr id="1695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696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1698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1704" name="Group"/>
          <p:cNvGrpSpPr/>
          <p:nvPr/>
        </p:nvGrpSpPr>
        <p:grpSpPr>
          <a:xfrm>
            <a:off x="4402203" y="7778699"/>
            <a:ext cx="1146188" cy="390526"/>
            <a:chOff x="0" y="0"/>
            <a:chExt cx="1146186" cy="390525"/>
          </a:xfrm>
        </p:grpSpPr>
        <p:grpSp>
          <p:nvGrpSpPr>
            <p:cNvPr id="1702" name="Group"/>
            <p:cNvGrpSpPr/>
            <p:nvPr/>
          </p:nvGrpSpPr>
          <p:grpSpPr>
            <a:xfrm>
              <a:off x="407006" y="0"/>
              <a:ext cx="739181" cy="390525"/>
              <a:chOff x="0" y="0"/>
              <a:chExt cx="739179" cy="390525"/>
            </a:xfrm>
          </p:grpSpPr>
          <p:sp>
            <p:nvSpPr>
              <p:cNvPr id="1700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701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1703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sp>
        <p:nvSpPr>
          <p:cNvPr id="1705" name="Shape"/>
          <p:cNvSpPr/>
          <p:nvPr/>
        </p:nvSpPr>
        <p:spPr>
          <a:xfrm>
            <a:off x="7674752" y="8110697"/>
            <a:ext cx="739379" cy="112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4" y="0"/>
                </a:moveTo>
                <a:cubicBezTo>
                  <a:pt x="6287" y="0"/>
                  <a:pt x="2620" y="2417"/>
                  <a:pt x="2620" y="5387"/>
                </a:cubicBezTo>
                <a:lnTo>
                  <a:pt x="2620" y="9833"/>
                </a:lnTo>
                <a:cubicBezTo>
                  <a:pt x="984" y="11084"/>
                  <a:pt x="0" y="12708"/>
                  <a:pt x="0" y="14487"/>
                </a:cubicBezTo>
                <a:cubicBezTo>
                  <a:pt x="0" y="18416"/>
                  <a:pt x="4831" y="21600"/>
                  <a:pt x="10794" y="21600"/>
                </a:cubicBezTo>
                <a:cubicBezTo>
                  <a:pt x="16757" y="21600"/>
                  <a:pt x="21600" y="18416"/>
                  <a:pt x="21600" y="14487"/>
                </a:cubicBezTo>
                <a:cubicBezTo>
                  <a:pt x="21600" y="12708"/>
                  <a:pt x="20604" y="11084"/>
                  <a:pt x="18968" y="9833"/>
                </a:cubicBezTo>
                <a:lnTo>
                  <a:pt x="18968" y="5387"/>
                </a:lnTo>
                <a:cubicBezTo>
                  <a:pt x="18968" y="2417"/>
                  <a:pt x="15301" y="0"/>
                  <a:pt x="10794" y="0"/>
                </a:cubicBezTo>
                <a:close/>
                <a:moveTo>
                  <a:pt x="10794" y="2697"/>
                </a:moveTo>
                <a:cubicBezTo>
                  <a:pt x="13044" y="2697"/>
                  <a:pt x="14875" y="3904"/>
                  <a:pt x="14875" y="5387"/>
                </a:cubicBezTo>
                <a:lnTo>
                  <a:pt x="14875" y="7900"/>
                </a:lnTo>
                <a:cubicBezTo>
                  <a:pt x="13616" y="7561"/>
                  <a:pt x="12242" y="7366"/>
                  <a:pt x="10794" y="7366"/>
                </a:cubicBezTo>
                <a:cubicBezTo>
                  <a:pt x="9346" y="7366"/>
                  <a:pt x="7973" y="7561"/>
                  <a:pt x="6713" y="7900"/>
                </a:cubicBezTo>
                <a:lnTo>
                  <a:pt x="6713" y="5387"/>
                </a:lnTo>
                <a:cubicBezTo>
                  <a:pt x="6713" y="3904"/>
                  <a:pt x="8545" y="2697"/>
                  <a:pt x="10794" y="2697"/>
                </a:cubicBezTo>
                <a:close/>
                <a:moveTo>
                  <a:pt x="10794" y="10712"/>
                </a:moveTo>
                <a:cubicBezTo>
                  <a:pt x="13960" y="10712"/>
                  <a:pt x="16522" y="12401"/>
                  <a:pt x="16522" y="14487"/>
                </a:cubicBezTo>
                <a:cubicBezTo>
                  <a:pt x="16522" y="16573"/>
                  <a:pt x="13960" y="18253"/>
                  <a:pt x="10794" y="18253"/>
                </a:cubicBezTo>
                <a:cubicBezTo>
                  <a:pt x="7629" y="18253"/>
                  <a:pt x="5067" y="16573"/>
                  <a:pt x="5067" y="14487"/>
                </a:cubicBezTo>
                <a:cubicBezTo>
                  <a:pt x="5067" y="12401"/>
                  <a:pt x="7629" y="10712"/>
                  <a:pt x="10794" y="10712"/>
                </a:cubicBezTo>
                <a:close/>
              </a:path>
            </a:pathLst>
          </a:cu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706" name="Shape"/>
          <p:cNvSpPr/>
          <p:nvPr/>
        </p:nvSpPr>
        <p:spPr>
          <a:xfrm>
            <a:off x="7880860" y="8699659"/>
            <a:ext cx="326767" cy="326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594" extrusionOk="0">
                <a:moveTo>
                  <a:pt x="9839" y="0"/>
                </a:moveTo>
                <a:cubicBezTo>
                  <a:pt x="7319" y="0"/>
                  <a:pt x="4807" y="989"/>
                  <a:pt x="2884" y="3000"/>
                </a:cubicBezTo>
                <a:cubicBezTo>
                  <a:pt x="-961" y="7023"/>
                  <a:pt x="-961" y="13554"/>
                  <a:pt x="2884" y="17577"/>
                </a:cubicBezTo>
                <a:cubicBezTo>
                  <a:pt x="6730" y="21600"/>
                  <a:pt x="12948" y="21600"/>
                  <a:pt x="16794" y="17577"/>
                </a:cubicBezTo>
                <a:cubicBezTo>
                  <a:pt x="20639" y="13554"/>
                  <a:pt x="20639" y="7023"/>
                  <a:pt x="16794" y="3000"/>
                </a:cubicBezTo>
                <a:cubicBezTo>
                  <a:pt x="14871" y="989"/>
                  <a:pt x="12359" y="0"/>
                  <a:pt x="9839" y="0"/>
                </a:cubicBezTo>
                <a:close/>
              </a:path>
            </a:pathLst>
          </a:custGeom>
          <a:solidFill>
            <a:schemeClr val="accent5">
              <a:satOff val="7361"/>
              <a:lumOff val="7535"/>
            </a:schemeClr>
          </a:solidFill>
          <a:ln w="101600" cap="rnd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pic>
        <p:nvPicPr>
          <p:cNvPr id="1711" name="Connection Line" descr="Connection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063873" y="7396006"/>
            <a:ext cx="993632" cy="408092"/>
          </a:xfrm>
          <a:prstGeom prst="rect">
            <a:avLst/>
          </a:prstGeom>
        </p:spPr>
      </p:pic>
      <p:sp>
        <p:nvSpPr>
          <p:cNvPr id="1708" name="Ownership"/>
          <p:cNvSpPr txBox="1"/>
          <p:nvPr/>
        </p:nvSpPr>
        <p:spPr>
          <a:xfrm>
            <a:off x="4771721" y="6921395"/>
            <a:ext cx="180901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satOff val="7361"/>
                    <a:lumOff val="7535"/>
                  </a:schemeClr>
                </a:solidFill>
              </a:defRPr>
            </a:lvl1pPr>
          </a:lstStyle>
          <a:p>
            <a:r>
              <a:t>Ownership</a:t>
            </a:r>
          </a:p>
        </p:txBody>
      </p:sp>
      <p:pic>
        <p:nvPicPr>
          <p:cNvPr id="1713" name="Connection Line" descr="Connection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709462" y="6762139"/>
            <a:ext cx="1649355" cy="1151692"/>
          </a:xfrm>
          <a:prstGeom prst="rect">
            <a:avLst/>
          </a:prstGeom>
        </p:spPr>
      </p:pic>
      <p:sp>
        <p:nvSpPr>
          <p:cNvPr id="1710" name="Reclamation"/>
          <p:cNvSpPr txBox="1"/>
          <p:nvPr/>
        </p:nvSpPr>
        <p:spPr>
          <a:xfrm>
            <a:off x="8046854" y="7123116"/>
            <a:ext cx="206476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t>Reclamation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17" name="DSM-Synch: Extending mcs with combi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spcBef>
                <a:spcPts val="2200"/>
              </a:spcBef>
              <a:defRPr sz="6305"/>
            </a:lvl1pPr>
          </a:lstStyle>
          <a:p>
            <a:r>
              <a:t>DSM-Synch: Extending mcs with combining</a:t>
            </a:r>
          </a:p>
        </p:txBody>
      </p:sp>
      <p:sp>
        <p:nvSpPr>
          <p:cNvPr id="1718" name="Probably the most popular mutual exclusion algorithm (over 1.5K citations!)…"/>
          <p:cNvSpPr txBox="1">
            <a:spLocks noGrp="1"/>
          </p:cNvSpPr>
          <p:nvPr>
            <p:ph type="body" sz="half" idx="1"/>
          </p:nvPr>
        </p:nvSpPr>
        <p:spPr>
          <a:xfrm>
            <a:off x="571500" y="1803400"/>
            <a:ext cx="11861800" cy="2974083"/>
          </a:xfrm>
          <a:prstGeom prst="rect">
            <a:avLst/>
          </a:prstGeom>
        </p:spPr>
        <p:txBody>
          <a:bodyPr/>
          <a:lstStyle/>
          <a:p>
            <a:r>
              <a:t>Probably the most popular mutual exclusion algorithm (over 1.5K citations!)</a:t>
            </a:r>
          </a:p>
          <a:p>
            <a:r>
              <a:t>Mellor-Crummey &amp; Scott (1991): “Algorithms for scalable synchronization on shared-memory multiprocessors”. </a:t>
            </a:r>
            <a:r>
              <a:rPr i="1"/>
              <a:t>ACM Transactions on Computer Systems.</a:t>
            </a:r>
          </a:p>
          <a:p>
            <a:r>
              <a:t>Queue-based lock algorithm</a:t>
            </a:r>
          </a:p>
        </p:txBody>
      </p:sp>
      <p:grpSp>
        <p:nvGrpSpPr>
          <p:cNvPr id="1724" name="Group"/>
          <p:cNvGrpSpPr/>
          <p:nvPr/>
        </p:nvGrpSpPr>
        <p:grpSpPr>
          <a:xfrm>
            <a:off x="7397774" y="4979141"/>
            <a:ext cx="3804346" cy="1740595"/>
            <a:chOff x="0" y="0"/>
            <a:chExt cx="3804344" cy="1740594"/>
          </a:xfrm>
        </p:grpSpPr>
        <p:sp>
          <p:nvSpPr>
            <p:cNvPr id="1719" name="L3"/>
            <p:cNvSpPr/>
            <p:nvPr/>
          </p:nvSpPr>
          <p:spPr>
            <a:xfrm>
              <a:off x="0" y="0"/>
              <a:ext cx="3804345" cy="472183"/>
            </a:xfrm>
            <a:prstGeom prst="rect">
              <a:avLst/>
            </a:pr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L3</a:t>
              </a:r>
            </a:p>
          </p:txBody>
        </p:sp>
        <p:sp>
          <p:nvSpPr>
            <p:cNvPr id="1720" name="L2"/>
            <p:cNvSpPr/>
            <p:nvPr/>
          </p:nvSpPr>
          <p:spPr>
            <a:xfrm>
              <a:off x="1923288" y="469900"/>
              <a:ext cx="1881057" cy="47218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01600" cap="rnd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L2</a:t>
              </a:r>
            </a:p>
          </p:txBody>
        </p:sp>
        <p:sp>
          <p:nvSpPr>
            <p:cNvPr id="1721" name="L2"/>
            <p:cNvSpPr/>
            <p:nvPr/>
          </p:nvSpPr>
          <p:spPr>
            <a:xfrm>
              <a:off x="4826" y="469900"/>
              <a:ext cx="1881057" cy="47218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01600" cap="rnd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L2</a:t>
              </a:r>
            </a:p>
          </p:txBody>
        </p:sp>
        <p:sp>
          <p:nvSpPr>
            <p:cNvPr id="1722" name="T3"/>
            <p:cNvSpPr/>
            <p:nvPr/>
          </p:nvSpPr>
          <p:spPr>
            <a:xfrm>
              <a:off x="2372198" y="972691"/>
              <a:ext cx="983238" cy="767904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T3</a:t>
              </a:r>
            </a:p>
          </p:txBody>
        </p:sp>
        <p:sp>
          <p:nvSpPr>
            <p:cNvPr id="1723" name="T2"/>
            <p:cNvSpPr/>
            <p:nvPr/>
          </p:nvSpPr>
          <p:spPr>
            <a:xfrm>
              <a:off x="453735" y="972691"/>
              <a:ext cx="983239" cy="767904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T2</a:t>
              </a:r>
            </a:p>
          </p:txBody>
        </p:sp>
      </p:grpSp>
      <p:grpSp>
        <p:nvGrpSpPr>
          <p:cNvPr id="1730" name="Group"/>
          <p:cNvGrpSpPr/>
          <p:nvPr/>
        </p:nvGrpSpPr>
        <p:grpSpPr>
          <a:xfrm>
            <a:off x="1802680" y="4979141"/>
            <a:ext cx="3804346" cy="1740595"/>
            <a:chOff x="0" y="0"/>
            <a:chExt cx="3804344" cy="1740594"/>
          </a:xfrm>
        </p:grpSpPr>
        <p:sp>
          <p:nvSpPr>
            <p:cNvPr id="1725" name="L3"/>
            <p:cNvSpPr/>
            <p:nvPr/>
          </p:nvSpPr>
          <p:spPr>
            <a:xfrm>
              <a:off x="0" y="0"/>
              <a:ext cx="3804345" cy="472183"/>
            </a:xfrm>
            <a:prstGeom prst="rect">
              <a:avLst/>
            </a:pr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L3</a:t>
              </a:r>
            </a:p>
          </p:txBody>
        </p:sp>
        <p:sp>
          <p:nvSpPr>
            <p:cNvPr id="1726" name="L2"/>
            <p:cNvSpPr/>
            <p:nvPr/>
          </p:nvSpPr>
          <p:spPr>
            <a:xfrm>
              <a:off x="1923288" y="469900"/>
              <a:ext cx="1881057" cy="47218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01600" cap="rnd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L2</a:t>
              </a:r>
            </a:p>
          </p:txBody>
        </p:sp>
        <p:sp>
          <p:nvSpPr>
            <p:cNvPr id="1727" name="L2"/>
            <p:cNvSpPr/>
            <p:nvPr/>
          </p:nvSpPr>
          <p:spPr>
            <a:xfrm>
              <a:off x="4826" y="469900"/>
              <a:ext cx="1881057" cy="47218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01600" cap="rnd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L2</a:t>
              </a:r>
            </a:p>
          </p:txBody>
        </p:sp>
        <p:sp>
          <p:nvSpPr>
            <p:cNvPr id="1728" name="T1"/>
            <p:cNvSpPr/>
            <p:nvPr/>
          </p:nvSpPr>
          <p:spPr>
            <a:xfrm>
              <a:off x="2372198" y="972691"/>
              <a:ext cx="983238" cy="767904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T1</a:t>
              </a:r>
            </a:p>
          </p:txBody>
        </p:sp>
        <p:sp>
          <p:nvSpPr>
            <p:cNvPr id="1729" name="T0"/>
            <p:cNvSpPr/>
            <p:nvPr/>
          </p:nvSpPr>
          <p:spPr>
            <a:xfrm>
              <a:off x="453735" y="972691"/>
              <a:ext cx="983239" cy="767904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T0</a:t>
              </a:r>
            </a:p>
          </p:txBody>
        </p:sp>
      </p:grpSp>
      <p:sp>
        <p:nvSpPr>
          <p:cNvPr id="1731" name="Rectangle"/>
          <p:cNvSpPr/>
          <p:nvPr/>
        </p:nvSpPr>
        <p:spPr>
          <a:xfrm>
            <a:off x="5597326" y="5334000"/>
            <a:ext cx="1810148" cy="177800"/>
          </a:xfrm>
          <a:prstGeom prst="rect">
            <a:avLst/>
          </a:prstGeom>
          <a:blipFill>
            <a:blip r:embed="rId3"/>
          </a:blipFill>
          <a:ln w="101600" cap="rnd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grpSp>
        <p:nvGrpSpPr>
          <p:cNvPr id="1734" name="Group"/>
          <p:cNvGrpSpPr/>
          <p:nvPr/>
        </p:nvGrpSpPr>
        <p:grpSpPr>
          <a:xfrm>
            <a:off x="1919311" y="8199288"/>
            <a:ext cx="1790948" cy="1465413"/>
            <a:chOff x="0" y="0"/>
            <a:chExt cx="1790947" cy="1465411"/>
          </a:xfrm>
        </p:grpSpPr>
        <p:sp>
          <p:nvSpPr>
            <p:cNvPr id="1732" name="Line"/>
            <p:cNvSpPr/>
            <p:nvPr/>
          </p:nvSpPr>
          <p:spPr>
            <a:xfrm flipV="1">
              <a:off x="895473" y="0"/>
              <a:ext cx="1" cy="944712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733" name="Lock = Tail"/>
            <p:cNvSpPr txBox="1"/>
            <p:nvPr/>
          </p:nvSpPr>
          <p:spPr>
            <a:xfrm>
              <a:off x="0" y="881211"/>
              <a:ext cx="1790948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Lock = Tail</a:t>
              </a:r>
            </a:p>
          </p:txBody>
        </p:sp>
      </p:grpSp>
      <p:grpSp>
        <p:nvGrpSpPr>
          <p:cNvPr id="1739" name="Group"/>
          <p:cNvGrpSpPr/>
          <p:nvPr/>
        </p:nvGrpSpPr>
        <p:grpSpPr>
          <a:xfrm>
            <a:off x="5557334" y="7778699"/>
            <a:ext cx="1177497" cy="390526"/>
            <a:chOff x="0" y="0"/>
            <a:chExt cx="1177496" cy="390525"/>
          </a:xfrm>
        </p:grpSpPr>
        <p:grpSp>
          <p:nvGrpSpPr>
            <p:cNvPr id="1737" name="Group"/>
            <p:cNvGrpSpPr/>
            <p:nvPr/>
          </p:nvGrpSpPr>
          <p:grpSpPr>
            <a:xfrm>
              <a:off x="438316" y="0"/>
              <a:ext cx="739181" cy="390525"/>
              <a:chOff x="0" y="0"/>
              <a:chExt cx="739179" cy="390525"/>
            </a:xfrm>
          </p:grpSpPr>
          <p:sp>
            <p:nvSpPr>
              <p:cNvPr id="1735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736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1738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1744" name="Group"/>
          <p:cNvGrpSpPr/>
          <p:nvPr/>
        </p:nvGrpSpPr>
        <p:grpSpPr>
          <a:xfrm>
            <a:off x="1960727" y="7778699"/>
            <a:ext cx="1145675" cy="390526"/>
            <a:chOff x="0" y="0"/>
            <a:chExt cx="1145674" cy="390525"/>
          </a:xfrm>
        </p:grpSpPr>
        <p:grpSp>
          <p:nvGrpSpPr>
            <p:cNvPr id="1742" name="Group"/>
            <p:cNvGrpSpPr/>
            <p:nvPr/>
          </p:nvGrpSpPr>
          <p:grpSpPr>
            <a:xfrm>
              <a:off x="406494" y="0"/>
              <a:ext cx="739181" cy="390525"/>
              <a:chOff x="0" y="0"/>
              <a:chExt cx="739179" cy="390525"/>
            </a:xfrm>
          </p:grpSpPr>
          <p:sp>
            <p:nvSpPr>
              <p:cNvPr id="1740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741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1743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1749" name="Group"/>
          <p:cNvGrpSpPr/>
          <p:nvPr/>
        </p:nvGrpSpPr>
        <p:grpSpPr>
          <a:xfrm>
            <a:off x="3249761" y="7778699"/>
            <a:ext cx="1146187" cy="390526"/>
            <a:chOff x="0" y="0"/>
            <a:chExt cx="1146186" cy="390525"/>
          </a:xfrm>
        </p:grpSpPr>
        <p:grpSp>
          <p:nvGrpSpPr>
            <p:cNvPr id="1747" name="Group"/>
            <p:cNvGrpSpPr/>
            <p:nvPr/>
          </p:nvGrpSpPr>
          <p:grpSpPr>
            <a:xfrm>
              <a:off x="407006" y="0"/>
              <a:ext cx="739181" cy="390525"/>
              <a:chOff x="0" y="0"/>
              <a:chExt cx="739179" cy="390525"/>
            </a:xfrm>
          </p:grpSpPr>
          <p:sp>
            <p:nvSpPr>
              <p:cNvPr id="1745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746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1748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1754" name="Group"/>
          <p:cNvGrpSpPr/>
          <p:nvPr/>
        </p:nvGrpSpPr>
        <p:grpSpPr>
          <a:xfrm>
            <a:off x="4402203" y="7778699"/>
            <a:ext cx="1146188" cy="390526"/>
            <a:chOff x="0" y="0"/>
            <a:chExt cx="1146186" cy="390525"/>
          </a:xfrm>
        </p:grpSpPr>
        <p:grpSp>
          <p:nvGrpSpPr>
            <p:cNvPr id="1752" name="Group"/>
            <p:cNvGrpSpPr/>
            <p:nvPr/>
          </p:nvGrpSpPr>
          <p:grpSpPr>
            <a:xfrm>
              <a:off x="407006" y="0"/>
              <a:ext cx="739181" cy="390525"/>
              <a:chOff x="0" y="0"/>
              <a:chExt cx="739179" cy="390525"/>
            </a:xfrm>
          </p:grpSpPr>
          <p:sp>
            <p:nvSpPr>
              <p:cNvPr id="1750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751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1753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sp>
        <p:nvSpPr>
          <p:cNvPr id="1755" name="Shape"/>
          <p:cNvSpPr/>
          <p:nvPr/>
        </p:nvSpPr>
        <p:spPr>
          <a:xfrm>
            <a:off x="7674752" y="8110697"/>
            <a:ext cx="739379" cy="112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4" y="0"/>
                </a:moveTo>
                <a:cubicBezTo>
                  <a:pt x="6287" y="0"/>
                  <a:pt x="2620" y="2417"/>
                  <a:pt x="2620" y="5387"/>
                </a:cubicBezTo>
                <a:lnTo>
                  <a:pt x="2620" y="9833"/>
                </a:lnTo>
                <a:cubicBezTo>
                  <a:pt x="984" y="11084"/>
                  <a:pt x="0" y="12708"/>
                  <a:pt x="0" y="14487"/>
                </a:cubicBezTo>
                <a:cubicBezTo>
                  <a:pt x="0" y="18416"/>
                  <a:pt x="4831" y="21600"/>
                  <a:pt x="10794" y="21600"/>
                </a:cubicBezTo>
                <a:cubicBezTo>
                  <a:pt x="16757" y="21600"/>
                  <a:pt x="21600" y="18416"/>
                  <a:pt x="21600" y="14487"/>
                </a:cubicBezTo>
                <a:cubicBezTo>
                  <a:pt x="21600" y="12708"/>
                  <a:pt x="20604" y="11084"/>
                  <a:pt x="18968" y="9833"/>
                </a:cubicBezTo>
                <a:lnTo>
                  <a:pt x="18968" y="5387"/>
                </a:lnTo>
                <a:cubicBezTo>
                  <a:pt x="18968" y="2417"/>
                  <a:pt x="15301" y="0"/>
                  <a:pt x="10794" y="0"/>
                </a:cubicBezTo>
                <a:close/>
                <a:moveTo>
                  <a:pt x="10794" y="2697"/>
                </a:moveTo>
                <a:cubicBezTo>
                  <a:pt x="13044" y="2697"/>
                  <a:pt x="14875" y="3904"/>
                  <a:pt x="14875" y="5387"/>
                </a:cubicBezTo>
                <a:lnTo>
                  <a:pt x="14875" y="7900"/>
                </a:lnTo>
                <a:cubicBezTo>
                  <a:pt x="13616" y="7561"/>
                  <a:pt x="12242" y="7366"/>
                  <a:pt x="10794" y="7366"/>
                </a:cubicBezTo>
                <a:cubicBezTo>
                  <a:pt x="9346" y="7366"/>
                  <a:pt x="7973" y="7561"/>
                  <a:pt x="6713" y="7900"/>
                </a:cubicBezTo>
                <a:lnTo>
                  <a:pt x="6713" y="5387"/>
                </a:lnTo>
                <a:cubicBezTo>
                  <a:pt x="6713" y="3904"/>
                  <a:pt x="8545" y="2697"/>
                  <a:pt x="10794" y="2697"/>
                </a:cubicBezTo>
                <a:close/>
                <a:moveTo>
                  <a:pt x="10794" y="10712"/>
                </a:moveTo>
                <a:cubicBezTo>
                  <a:pt x="13960" y="10712"/>
                  <a:pt x="16522" y="12401"/>
                  <a:pt x="16522" y="14487"/>
                </a:cubicBezTo>
                <a:cubicBezTo>
                  <a:pt x="16522" y="16573"/>
                  <a:pt x="13960" y="18253"/>
                  <a:pt x="10794" y="18253"/>
                </a:cubicBezTo>
                <a:cubicBezTo>
                  <a:pt x="7629" y="18253"/>
                  <a:pt x="5067" y="16573"/>
                  <a:pt x="5067" y="14487"/>
                </a:cubicBezTo>
                <a:cubicBezTo>
                  <a:pt x="5067" y="12401"/>
                  <a:pt x="7629" y="10712"/>
                  <a:pt x="10794" y="10712"/>
                </a:cubicBezTo>
                <a:close/>
              </a:path>
            </a:pathLst>
          </a:cu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756" name="Shape"/>
          <p:cNvSpPr/>
          <p:nvPr/>
        </p:nvSpPr>
        <p:spPr>
          <a:xfrm>
            <a:off x="7880860" y="8699659"/>
            <a:ext cx="326767" cy="326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594" extrusionOk="0">
                <a:moveTo>
                  <a:pt x="9839" y="0"/>
                </a:moveTo>
                <a:cubicBezTo>
                  <a:pt x="7319" y="0"/>
                  <a:pt x="4807" y="989"/>
                  <a:pt x="2884" y="3000"/>
                </a:cubicBezTo>
                <a:cubicBezTo>
                  <a:pt x="-961" y="7023"/>
                  <a:pt x="-961" y="13554"/>
                  <a:pt x="2884" y="17577"/>
                </a:cubicBezTo>
                <a:cubicBezTo>
                  <a:pt x="6730" y="21600"/>
                  <a:pt x="12948" y="21600"/>
                  <a:pt x="16794" y="17577"/>
                </a:cubicBezTo>
                <a:cubicBezTo>
                  <a:pt x="20639" y="13554"/>
                  <a:pt x="20639" y="7023"/>
                  <a:pt x="16794" y="3000"/>
                </a:cubicBezTo>
                <a:cubicBezTo>
                  <a:pt x="14871" y="989"/>
                  <a:pt x="12359" y="0"/>
                  <a:pt x="9839" y="0"/>
                </a:cubicBezTo>
                <a:close/>
              </a:path>
            </a:pathLst>
          </a:custGeom>
          <a:solidFill>
            <a:schemeClr val="accent5">
              <a:satOff val="7361"/>
              <a:lumOff val="7535"/>
            </a:schemeClr>
          </a:solidFill>
          <a:ln w="101600" cap="rnd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pic>
        <p:nvPicPr>
          <p:cNvPr id="1764" name="Connection Line" descr="Connection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063873" y="7396006"/>
            <a:ext cx="993632" cy="408092"/>
          </a:xfrm>
          <a:prstGeom prst="rect">
            <a:avLst/>
          </a:prstGeom>
        </p:spPr>
      </p:pic>
      <p:sp>
        <p:nvSpPr>
          <p:cNvPr id="1758" name="Ownership"/>
          <p:cNvSpPr txBox="1"/>
          <p:nvPr/>
        </p:nvSpPr>
        <p:spPr>
          <a:xfrm>
            <a:off x="4771721" y="6921395"/>
            <a:ext cx="180901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satOff val="7361"/>
                    <a:lumOff val="7535"/>
                  </a:schemeClr>
                </a:solidFill>
              </a:defRPr>
            </a:lvl1pPr>
          </a:lstStyle>
          <a:p>
            <a:r>
              <a:t>Ownership</a:t>
            </a:r>
          </a:p>
        </p:txBody>
      </p:sp>
      <p:pic>
        <p:nvPicPr>
          <p:cNvPr id="1766" name="Connection Line" descr="Connection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709462" y="6762139"/>
            <a:ext cx="1649355" cy="1151692"/>
          </a:xfrm>
          <a:prstGeom prst="rect">
            <a:avLst/>
          </a:prstGeom>
        </p:spPr>
      </p:pic>
      <p:sp>
        <p:nvSpPr>
          <p:cNvPr id="1760" name="Reclamation"/>
          <p:cNvSpPr txBox="1"/>
          <p:nvPr/>
        </p:nvSpPr>
        <p:spPr>
          <a:xfrm>
            <a:off x="8046854" y="7123116"/>
            <a:ext cx="206476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t>Reclamation</a:t>
            </a:r>
          </a:p>
        </p:txBody>
      </p:sp>
      <p:sp>
        <p:nvSpPr>
          <p:cNvPr id="1761" name="Eyeglasses"/>
          <p:cNvSpPr/>
          <p:nvPr/>
        </p:nvSpPr>
        <p:spPr>
          <a:xfrm>
            <a:off x="4753206" y="8442328"/>
            <a:ext cx="953635" cy="281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0483" extrusionOk="0">
                <a:moveTo>
                  <a:pt x="3828" y="34"/>
                </a:moveTo>
                <a:cubicBezTo>
                  <a:pt x="2795" y="120"/>
                  <a:pt x="1590" y="388"/>
                  <a:pt x="183" y="887"/>
                </a:cubicBezTo>
                <a:cubicBezTo>
                  <a:pt x="67" y="928"/>
                  <a:pt x="-16" y="1277"/>
                  <a:pt x="3" y="1647"/>
                </a:cubicBezTo>
                <a:lnTo>
                  <a:pt x="159" y="4726"/>
                </a:lnTo>
                <a:cubicBezTo>
                  <a:pt x="174" y="5021"/>
                  <a:pt x="226" y="5272"/>
                  <a:pt x="303" y="5437"/>
                </a:cubicBezTo>
                <a:cubicBezTo>
                  <a:pt x="459" y="5769"/>
                  <a:pt x="741" y="6637"/>
                  <a:pt x="986" y="8812"/>
                </a:cubicBezTo>
                <a:cubicBezTo>
                  <a:pt x="1371" y="12238"/>
                  <a:pt x="1495" y="20483"/>
                  <a:pt x="5195" y="20483"/>
                </a:cubicBezTo>
                <a:cubicBezTo>
                  <a:pt x="7953" y="20483"/>
                  <a:pt x="8845" y="16694"/>
                  <a:pt x="9261" y="13204"/>
                </a:cubicBezTo>
                <a:cubicBezTo>
                  <a:pt x="9261" y="13205"/>
                  <a:pt x="9806" y="8539"/>
                  <a:pt x="10081" y="7718"/>
                </a:cubicBezTo>
                <a:cubicBezTo>
                  <a:pt x="10393" y="6787"/>
                  <a:pt x="11238" y="6899"/>
                  <a:pt x="11516" y="7718"/>
                </a:cubicBezTo>
                <a:cubicBezTo>
                  <a:pt x="11739" y="8377"/>
                  <a:pt x="12114" y="11522"/>
                  <a:pt x="12253" y="12728"/>
                </a:cubicBezTo>
                <a:cubicBezTo>
                  <a:pt x="12268" y="12866"/>
                  <a:pt x="12284" y="13004"/>
                  <a:pt x="12300" y="13143"/>
                </a:cubicBezTo>
                <a:cubicBezTo>
                  <a:pt x="12304" y="13180"/>
                  <a:pt x="12307" y="13204"/>
                  <a:pt x="12307" y="13204"/>
                </a:cubicBezTo>
                <a:cubicBezTo>
                  <a:pt x="12724" y="16694"/>
                  <a:pt x="13615" y="20483"/>
                  <a:pt x="16373" y="20483"/>
                </a:cubicBezTo>
                <a:cubicBezTo>
                  <a:pt x="20073" y="20483"/>
                  <a:pt x="20197" y="12239"/>
                  <a:pt x="20582" y="8812"/>
                </a:cubicBezTo>
                <a:cubicBezTo>
                  <a:pt x="20826" y="6639"/>
                  <a:pt x="21107" y="5776"/>
                  <a:pt x="21263" y="5443"/>
                </a:cubicBezTo>
                <a:cubicBezTo>
                  <a:pt x="21340" y="5277"/>
                  <a:pt x="21396" y="5022"/>
                  <a:pt x="21411" y="4726"/>
                </a:cubicBezTo>
                <a:lnTo>
                  <a:pt x="21565" y="1647"/>
                </a:lnTo>
                <a:cubicBezTo>
                  <a:pt x="21584" y="1277"/>
                  <a:pt x="21501" y="928"/>
                  <a:pt x="21385" y="887"/>
                </a:cubicBezTo>
                <a:cubicBezTo>
                  <a:pt x="15728" y="-1117"/>
                  <a:pt x="13325" y="564"/>
                  <a:pt x="12368" y="3069"/>
                </a:cubicBezTo>
                <a:cubicBezTo>
                  <a:pt x="12211" y="3480"/>
                  <a:pt x="12007" y="3631"/>
                  <a:pt x="11809" y="3485"/>
                </a:cubicBezTo>
                <a:cubicBezTo>
                  <a:pt x="11477" y="3239"/>
                  <a:pt x="11114" y="3102"/>
                  <a:pt x="10733" y="3102"/>
                </a:cubicBezTo>
                <a:cubicBezTo>
                  <a:pt x="10376" y="3102"/>
                  <a:pt x="10035" y="3219"/>
                  <a:pt x="9719" y="3436"/>
                </a:cubicBezTo>
                <a:cubicBezTo>
                  <a:pt x="9531" y="3565"/>
                  <a:pt x="9337" y="3422"/>
                  <a:pt x="9186" y="3036"/>
                </a:cubicBezTo>
                <a:cubicBezTo>
                  <a:pt x="8461" y="1173"/>
                  <a:pt x="6926" y="-226"/>
                  <a:pt x="3828" y="34"/>
                </a:cubicBezTo>
                <a:close/>
                <a:moveTo>
                  <a:pt x="987" y="1849"/>
                </a:moveTo>
                <a:cubicBezTo>
                  <a:pt x="1091" y="1849"/>
                  <a:pt x="1176" y="2122"/>
                  <a:pt x="1176" y="2457"/>
                </a:cubicBezTo>
                <a:cubicBezTo>
                  <a:pt x="1176" y="2792"/>
                  <a:pt x="1091" y="3064"/>
                  <a:pt x="987" y="3064"/>
                </a:cubicBezTo>
                <a:cubicBezTo>
                  <a:pt x="883" y="3064"/>
                  <a:pt x="799" y="2792"/>
                  <a:pt x="799" y="2457"/>
                </a:cubicBezTo>
                <a:cubicBezTo>
                  <a:pt x="799" y="2122"/>
                  <a:pt x="883" y="1849"/>
                  <a:pt x="987" y="1849"/>
                </a:cubicBezTo>
                <a:close/>
                <a:moveTo>
                  <a:pt x="20580" y="1849"/>
                </a:moveTo>
                <a:cubicBezTo>
                  <a:pt x="20684" y="1849"/>
                  <a:pt x="20769" y="2122"/>
                  <a:pt x="20769" y="2457"/>
                </a:cubicBezTo>
                <a:cubicBezTo>
                  <a:pt x="20769" y="2792"/>
                  <a:pt x="20684" y="3064"/>
                  <a:pt x="20580" y="3064"/>
                </a:cubicBezTo>
                <a:cubicBezTo>
                  <a:pt x="20476" y="3064"/>
                  <a:pt x="20392" y="2792"/>
                  <a:pt x="20392" y="2457"/>
                </a:cubicBezTo>
                <a:cubicBezTo>
                  <a:pt x="20392" y="2122"/>
                  <a:pt x="20476" y="1849"/>
                  <a:pt x="20580" y="1849"/>
                </a:cubicBezTo>
                <a:close/>
                <a:moveTo>
                  <a:pt x="5370" y="2210"/>
                </a:moveTo>
                <a:cubicBezTo>
                  <a:pt x="8656" y="2210"/>
                  <a:pt x="9321" y="6283"/>
                  <a:pt x="8825" y="11470"/>
                </a:cubicBezTo>
                <a:cubicBezTo>
                  <a:pt x="8328" y="16656"/>
                  <a:pt x="7551" y="18689"/>
                  <a:pt x="5249" y="18689"/>
                </a:cubicBezTo>
                <a:cubicBezTo>
                  <a:pt x="4602" y="18689"/>
                  <a:pt x="2359" y="19127"/>
                  <a:pt x="1908" y="11032"/>
                </a:cubicBezTo>
                <a:cubicBezTo>
                  <a:pt x="1456" y="2938"/>
                  <a:pt x="2480" y="2210"/>
                  <a:pt x="5370" y="2210"/>
                </a:cubicBezTo>
                <a:close/>
                <a:moveTo>
                  <a:pt x="16198" y="2210"/>
                </a:moveTo>
                <a:cubicBezTo>
                  <a:pt x="19087" y="2211"/>
                  <a:pt x="20112" y="2938"/>
                  <a:pt x="19660" y="11032"/>
                </a:cubicBezTo>
                <a:cubicBezTo>
                  <a:pt x="19209" y="19127"/>
                  <a:pt x="16966" y="18689"/>
                  <a:pt x="16319" y="18689"/>
                </a:cubicBezTo>
                <a:cubicBezTo>
                  <a:pt x="14017" y="18689"/>
                  <a:pt x="13240" y="16656"/>
                  <a:pt x="12743" y="11470"/>
                </a:cubicBezTo>
                <a:cubicBezTo>
                  <a:pt x="12247" y="6283"/>
                  <a:pt x="12912" y="2210"/>
                  <a:pt x="16198" y="2210"/>
                </a:cubicBezTo>
                <a:close/>
                <a:moveTo>
                  <a:pt x="987" y="4081"/>
                </a:moveTo>
                <a:cubicBezTo>
                  <a:pt x="1091" y="4081"/>
                  <a:pt x="1176" y="4353"/>
                  <a:pt x="1176" y="4688"/>
                </a:cubicBezTo>
                <a:cubicBezTo>
                  <a:pt x="1176" y="5023"/>
                  <a:pt x="1091" y="5295"/>
                  <a:pt x="987" y="5295"/>
                </a:cubicBezTo>
                <a:cubicBezTo>
                  <a:pt x="883" y="5295"/>
                  <a:pt x="799" y="5023"/>
                  <a:pt x="799" y="4688"/>
                </a:cubicBezTo>
                <a:cubicBezTo>
                  <a:pt x="799" y="4353"/>
                  <a:pt x="883" y="4081"/>
                  <a:pt x="987" y="4081"/>
                </a:cubicBezTo>
                <a:close/>
                <a:moveTo>
                  <a:pt x="20580" y="4081"/>
                </a:moveTo>
                <a:cubicBezTo>
                  <a:pt x="20684" y="4081"/>
                  <a:pt x="20769" y="4353"/>
                  <a:pt x="20769" y="4688"/>
                </a:cubicBezTo>
                <a:cubicBezTo>
                  <a:pt x="20769" y="5023"/>
                  <a:pt x="20684" y="5295"/>
                  <a:pt x="20580" y="5295"/>
                </a:cubicBezTo>
                <a:cubicBezTo>
                  <a:pt x="20476" y="5295"/>
                  <a:pt x="20392" y="5023"/>
                  <a:pt x="20392" y="4688"/>
                </a:cubicBezTo>
                <a:cubicBezTo>
                  <a:pt x="20392" y="4353"/>
                  <a:pt x="20476" y="4081"/>
                  <a:pt x="20580" y="4081"/>
                </a:cubicBezTo>
                <a:close/>
              </a:path>
            </a:pathLst>
          </a:cu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762" name="Eyeglasses"/>
          <p:cNvSpPr/>
          <p:nvPr/>
        </p:nvSpPr>
        <p:spPr>
          <a:xfrm>
            <a:off x="3584137" y="8442328"/>
            <a:ext cx="953635" cy="281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0483" extrusionOk="0">
                <a:moveTo>
                  <a:pt x="3828" y="34"/>
                </a:moveTo>
                <a:cubicBezTo>
                  <a:pt x="2795" y="120"/>
                  <a:pt x="1590" y="388"/>
                  <a:pt x="183" y="887"/>
                </a:cubicBezTo>
                <a:cubicBezTo>
                  <a:pt x="67" y="928"/>
                  <a:pt x="-16" y="1277"/>
                  <a:pt x="3" y="1647"/>
                </a:cubicBezTo>
                <a:lnTo>
                  <a:pt x="159" y="4726"/>
                </a:lnTo>
                <a:cubicBezTo>
                  <a:pt x="174" y="5021"/>
                  <a:pt x="226" y="5272"/>
                  <a:pt x="303" y="5437"/>
                </a:cubicBezTo>
                <a:cubicBezTo>
                  <a:pt x="459" y="5769"/>
                  <a:pt x="741" y="6637"/>
                  <a:pt x="986" y="8812"/>
                </a:cubicBezTo>
                <a:cubicBezTo>
                  <a:pt x="1371" y="12238"/>
                  <a:pt x="1495" y="20483"/>
                  <a:pt x="5195" y="20483"/>
                </a:cubicBezTo>
                <a:cubicBezTo>
                  <a:pt x="7953" y="20483"/>
                  <a:pt x="8845" y="16694"/>
                  <a:pt x="9261" y="13204"/>
                </a:cubicBezTo>
                <a:cubicBezTo>
                  <a:pt x="9261" y="13205"/>
                  <a:pt x="9806" y="8539"/>
                  <a:pt x="10081" y="7718"/>
                </a:cubicBezTo>
                <a:cubicBezTo>
                  <a:pt x="10393" y="6787"/>
                  <a:pt x="11238" y="6899"/>
                  <a:pt x="11516" y="7718"/>
                </a:cubicBezTo>
                <a:cubicBezTo>
                  <a:pt x="11739" y="8377"/>
                  <a:pt x="12114" y="11522"/>
                  <a:pt x="12253" y="12728"/>
                </a:cubicBezTo>
                <a:cubicBezTo>
                  <a:pt x="12268" y="12866"/>
                  <a:pt x="12284" y="13004"/>
                  <a:pt x="12300" y="13143"/>
                </a:cubicBezTo>
                <a:cubicBezTo>
                  <a:pt x="12304" y="13180"/>
                  <a:pt x="12307" y="13204"/>
                  <a:pt x="12307" y="13204"/>
                </a:cubicBezTo>
                <a:cubicBezTo>
                  <a:pt x="12724" y="16694"/>
                  <a:pt x="13615" y="20483"/>
                  <a:pt x="16373" y="20483"/>
                </a:cubicBezTo>
                <a:cubicBezTo>
                  <a:pt x="20073" y="20483"/>
                  <a:pt x="20197" y="12239"/>
                  <a:pt x="20582" y="8812"/>
                </a:cubicBezTo>
                <a:cubicBezTo>
                  <a:pt x="20826" y="6639"/>
                  <a:pt x="21107" y="5776"/>
                  <a:pt x="21263" y="5443"/>
                </a:cubicBezTo>
                <a:cubicBezTo>
                  <a:pt x="21340" y="5277"/>
                  <a:pt x="21396" y="5022"/>
                  <a:pt x="21411" y="4726"/>
                </a:cubicBezTo>
                <a:lnTo>
                  <a:pt x="21565" y="1647"/>
                </a:lnTo>
                <a:cubicBezTo>
                  <a:pt x="21584" y="1277"/>
                  <a:pt x="21501" y="928"/>
                  <a:pt x="21385" y="887"/>
                </a:cubicBezTo>
                <a:cubicBezTo>
                  <a:pt x="15728" y="-1117"/>
                  <a:pt x="13325" y="564"/>
                  <a:pt x="12368" y="3069"/>
                </a:cubicBezTo>
                <a:cubicBezTo>
                  <a:pt x="12211" y="3480"/>
                  <a:pt x="12007" y="3631"/>
                  <a:pt x="11809" y="3485"/>
                </a:cubicBezTo>
                <a:cubicBezTo>
                  <a:pt x="11477" y="3239"/>
                  <a:pt x="11114" y="3102"/>
                  <a:pt x="10733" y="3102"/>
                </a:cubicBezTo>
                <a:cubicBezTo>
                  <a:pt x="10376" y="3102"/>
                  <a:pt x="10035" y="3219"/>
                  <a:pt x="9719" y="3436"/>
                </a:cubicBezTo>
                <a:cubicBezTo>
                  <a:pt x="9531" y="3565"/>
                  <a:pt x="9337" y="3422"/>
                  <a:pt x="9186" y="3036"/>
                </a:cubicBezTo>
                <a:cubicBezTo>
                  <a:pt x="8461" y="1173"/>
                  <a:pt x="6926" y="-226"/>
                  <a:pt x="3828" y="34"/>
                </a:cubicBezTo>
                <a:close/>
                <a:moveTo>
                  <a:pt x="987" y="1849"/>
                </a:moveTo>
                <a:cubicBezTo>
                  <a:pt x="1091" y="1849"/>
                  <a:pt x="1176" y="2122"/>
                  <a:pt x="1176" y="2457"/>
                </a:cubicBezTo>
                <a:cubicBezTo>
                  <a:pt x="1176" y="2792"/>
                  <a:pt x="1091" y="3064"/>
                  <a:pt x="987" y="3064"/>
                </a:cubicBezTo>
                <a:cubicBezTo>
                  <a:pt x="883" y="3064"/>
                  <a:pt x="799" y="2792"/>
                  <a:pt x="799" y="2457"/>
                </a:cubicBezTo>
                <a:cubicBezTo>
                  <a:pt x="799" y="2122"/>
                  <a:pt x="883" y="1849"/>
                  <a:pt x="987" y="1849"/>
                </a:cubicBezTo>
                <a:close/>
                <a:moveTo>
                  <a:pt x="20580" y="1849"/>
                </a:moveTo>
                <a:cubicBezTo>
                  <a:pt x="20684" y="1849"/>
                  <a:pt x="20769" y="2122"/>
                  <a:pt x="20769" y="2457"/>
                </a:cubicBezTo>
                <a:cubicBezTo>
                  <a:pt x="20769" y="2792"/>
                  <a:pt x="20684" y="3064"/>
                  <a:pt x="20580" y="3064"/>
                </a:cubicBezTo>
                <a:cubicBezTo>
                  <a:pt x="20476" y="3064"/>
                  <a:pt x="20392" y="2792"/>
                  <a:pt x="20392" y="2457"/>
                </a:cubicBezTo>
                <a:cubicBezTo>
                  <a:pt x="20392" y="2122"/>
                  <a:pt x="20476" y="1849"/>
                  <a:pt x="20580" y="1849"/>
                </a:cubicBezTo>
                <a:close/>
                <a:moveTo>
                  <a:pt x="5370" y="2210"/>
                </a:moveTo>
                <a:cubicBezTo>
                  <a:pt x="8656" y="2210"/>
                  <a:pt x="9321" y="6283"/>
                  <a:pt x="8825" y="11470"/>
                </a:cubicBezTo>
                <a:cubicBezTo>
                  <a:pt x="8328" y="16656"/>
                  <a:pt x="7551" y="18689"/>
                  <a:pt x="5249" y="18689"/>
                </a:cubicBezTo>
                <a:cubicBezTo>
                  <a:pt x="4602" y="18689"/>
                  <a:pt x="2359" y="19127"/>
                  <a:pt x="1908" y="11032"/>
                </a:cubicBezTo>
                <a:cubicBezTo>
                  <a:pt x="1456" y="2938"/>
                  <a:pt x="2480" y="2210"/>
                  <a:pt x="5370" y="2210"/>
                </a:cubicBezTo>
                <a:close/>
                <a:moveTo>
                  <a:pt x="16198" y="2210"/>
                </a:moveTo>
                <a:cubicBezTo>
                  <a:pt x="19087" y="2211"/>
                  <a:pt x="20112" y="2938"/>
                  <a:pt x="19660" y="11032"/>
                </a:cubicBezTo>
                <a:cubicBezTo>
                  <a:pt x="19209" y="19127"/>
                  <a:pt x="16966" y="18689"/>
                  <a:pt x="16319" y="18689"/>
                </a:cubicBezTo>
                <a:cubicBezTo>
                  <a:pt x="14017" y="18689"/>
                  <a:pt x="13240" y="16656"/>
                  <a:pt x="12743" y="11470"/>
                </a:cubicBezTo>
                <a:cubicBezTo>
                  <a:pt x="12247" y="6283"/>
                  <a:pt x="12912" y="2210"/>
                  <a:pt x="16198" y="2210"/>
                </a:cubicBezTo>
                <a:close/>
                <a:moveTo>
                  <a:pt x="987" y="4081"/>
                </a:moveTo>
                <a:cubicBezTo>
                  <a:pt x="1091" y="4081"/>
                  <a:pt x="1176" y="4353"/>
                  <a:pt x="1176" y="4688"/>
                </a:cubicBezTo>
                <a:cubicBezTo>
                  <a:pt x="1176" y="5023"/>
                  <a:pt x="1091" y="5295"/>
                  <a:pt x="987" y="5295"/>
                </a:cubicBezTo>
                <a:cubicBezTo>
                  <a:pt x="883" y="5295"/>
                  <a:pt x="799" y="5023"/>
                  <a:pt x="799" y="4688"/>
                </a:cubicBezTo>
                <a:cubicBezTo>
                  <a:pt x="799" y="4353"/>
                  <a:pt x="883" y="4081"/>
                  <a:pt x="987" y="4081"/>
                </a:cubicBezTo>
                <a:close/>
                <a:moveTo>
                  <a:pt x="20580" y="4081"/>
                </a:moveTo>
                <a:cubicBezTo>
                  <a:pt x="20684" y="4081"/>
                  <a:pt x="20769" y="4353"/>
                  <a:pt x="20769" y="4688"/>
                </a:cubicBezTo>
                <a:cubicBezTo>
                  <a:pt x="20769" y="5023"/>
                  <a:pt x="20684" y="5295"/>
                  <a:pt x="20580" y="5295"/>
                </a:cubicBezTo>
                <a:cubicBezTo>
                  <a:pt x="20476" y="5295"/>
                  <a:pt x="20392" y="5023"/>
                  <a:pt x="20392" y="4688"/>
                </a:cubicBezTo>
                <a:cubicBezTo>
                  <a:pt x="20392" y="4353"/>
                  <a:pt x="20476" y="4081"/>
                  <a:pt x="20580" y="4081"/>
                </a:cubicBezTo>
                <a:close/>
              </a:path>
            </a:pathLst>
          </a:cu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763" name="Lock owner can safely traverse wait queue"/>
          <p:cNvSpPr/>
          <p:nvPr/>
        </p:nvSpPr>
        <p:spPr>
          <a:xfrm>
            <a:off x="4139049" y="8796954"/>
            <a:ext cx="3313113" cy="862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876" y="3360"/>
                </a:lnTo>
                <a:lnTo>
                  <a:pt x="3876" y="20010"/>
                </a:lnTo>
                <a:cubicBezTo>
                  <a:pt x="3876" y="20888"/>
                  <a:pt x="4061" y="21600"/>
                  <a:pt x="4290" y="21600"/>
                </a:cubicBezTo>
                <a:lnTo>
                  <a:pt x="21186" y="21600"/>
                </a:lnTo>
                <a:cubicBezTo>
                  <a:pt x="21415" y="21600"/>
                  <a:pt x="21600" y="20888"/>
                  <a:pt x="21600" y="20010"/>
                </a:cubicBezTo>
                <a:lnTo>
                  <a:pt x="21600" y="2425"/>
                </a:lnTo>
                <a:cubicBezTo>
                  <a:pt x="21600" y="1547"/>
                  <a:pt x="21415" y="835"/>
                  <a:pt x="21186" y="835"/>
                </a:cubicBezTo>
                <a:lnTo>
                  <a:pt x="4290" y="835"/>
                </a:lnTo>
                <a:cubicBezTo>
                  <a:pt x="4209" y="835"/>
                  <a:pt x="4139" y="950"/>
                  <a:pt x="4075" y="110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1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Lock owner can safely traverse wait queue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0" name="DSM-Synch: Extending mcs with combi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spcBef>
                <a:spcPts val="2200"/>
              </a:spcBef>
              <a:defRPr sz="6305"/>
            </a:lvl1pPr>
          </a:lstStyle>
          <a:p>
            <a:r>
              <a:t>DSM-Synch: Extending mcs with combining</a:t>
            </a:r>
          </a:p>
        </p:txBody>
      </p:sp>
      <p:sp>
        <p:nvSpPr>
          <p:cNvPr id="1771" name="Extend an MCS queue node with a request or work descriptor…"/>
          <p:cNvSpPr txBox="1">
            <a:spLocks noGrp="1"/>
          </p:cNvSpPr>
          <p:nvPr>
            <p:ph type="body" sz="half" idx="1"/>
          </p:nvPr>
        </p:nvSpPr>
        <p:spPr>
          <a:xfrm>
            <a:off x="571500" y="1649459"/>
            <a:ext cx="11861800" cy="3128024"/>
          </a:xfrm>
          <a:prstGeom prst="rect">
            <a:avLst/>
          </a:prstGeom>
        </p:spPr>
        <p:txBody>
          <a:bodyPr/>
          <a:lstStyle/>
          <a:p>
            <a:pPr marL="460502" indent="-460502" defTabSz="572516">
              <a:lnSpc>
                <a:spcPct val="70000"/>
              </a:lnSpc>
              <a:spcBef>
                <a:spcPts val="1700"/>
              </a:spcBef>
              <a:defRPr sz="3136"/>
            </a:pPr>
            <a:r>
              <a:t>Extend an MCS queue node with a </a:t>
            </a:r>
            <a:r>
              <a:rPr b="1"/>
              <a:t>request </a:t>
            </a:r>
            <a:r>
              <a:t>or </a:t>
            </a:r>
            <a:r>
              <a:rPr b="1"/>
              <a:t>work descriptor</a:t>
            </a:r>
          </a:p>
          <a:p>
            <a:pPr marL="460502" indent="-460502" defTabSz="572516">
              <a:lnSpc>
                <a:spcPct val="70000"/>
              </a:lnSpc>
              <a:spcBef>
                <a:spcPts val="1700"/>
              </a:spcBef>
              <a:defRPr sz="3136"/>
            </a:pPr>
            <a:r>
              <a:t>Wait queue has two purposes</a:t>
            </a:r>
          </a:p>
          <a:p>
            <a:pPr marL="1120140" lvl="1" indent="-560070" defTabSz="572516">
              <a:lnSpc>
                <a:spcPct val="70000"/>
              </a:lnSpc>
              <a:spcBef>
                <a:spcPts val="1700"/>
              </a:spcBef>
              <a:buSzPct val="100000"/>
              <a:buFontTx/>
              <a:buAutoNum type="arabicPeriod"/>
              <a:defRPr sz="3136"/>
            </a:pPr>
            <a:r>
              <a:t>Holds waiting thread nodes as in MCS</a:t>
            </a:r>
          </a:p>
          <a:p>
            <a:pPr marL="1120140" lvl="1" indent="-560070" defTabSz="572516">
              <a:lnSpc>
                <a:spcPct val="70000"/>
              </a:lnSpc>
              <a:spcBef>
                <a:spcPts val="1700"/>
              </a:spcBef>
              <a:buSzPct val="100000"/>
              <a:buFontTx/>
              <a:buAutoNum type="arabicPeriod"/>
              <a:defRPr sz="3136"/>
            </a:pPr>
            <a:r>
              <a:t>Works as an </a:t>
            </a:r>
            <a:r>
              <a:rPr b="1"/>
              <a:t>announcement list</a:t>
            </a:r>
            <a:r>
              <a:t> to publish work descriptors </a:t>
            </a:r>
            <a:endParaRPr b="1"/>
          </a:p>
          <a:p>
            <a:pPr marL="460502" indent="-460502" defTabSz="572516">
              <a:lnSpc>
                <a:spcPct val="70000"/>
              </a:lnSpc>
              <a:spcBef>
                <a:spcPts val="1700"/>
              </a:spcBef>
              <a:defRPr sz="3136"/>
            </a:pPr>
            <a:r>
              <a:t>Lock owner executes operations found in the queue</a:t>
            </a:r>
          </a:p>
        </p:txBody>
      </p:sp>
      <p:grpSp>
        <p:nvGrpSpPr>
          <p:cNvPr id="1777" name="Group"/>
          <p:cNvGrpSpPr/>
          <p:nvPr/>
        </p:nvGrpSpPr>
        <p:grpSpPr>
          <a:xfrm>
            <a:off x="7397774" y="4979141"/>
            <a:ext cx="3804346" cy="1740595"/>
            <a:chOff x="0" y="0"/>
            <a:chExt cx="3804344" cy="1740594"/>
          </a:xfrm>
        </p:grpSpPr>
        <p:sp>
          <p:nvSpPr>
            <p:cNvPr id="1772" name="L3"/>
            <p:cNvSpPr/>
            <p:nvPr/>
          </p:nvSpPr>
          <p:spPr>
            <a:xfrm>
              <a:off x="0" y="0"/>
              <a:ext cx="3804345" cy="472183"/>
            </a:xfrm>
            <a:prstGeom prst="rect">
              <a:avLst/>
            </a:pr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L3</a:t>
              </a:r>
            </a:p>
          </p:txBody>
        </p:sp>
        <p:sp>
          <p:nvSpPr>
            <p:cNvPr id="1773" name="L2"/>
            <p:cNvSpPr/>
            <p:nvPr/>
          </p:nvSpPr>
          <p:spPr>
            <a:xfrm>
              <a:off x="1923288" y="469900"/>
              <a:ext cx="1881057" cy="47218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01600" cap="rnd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L2</a:t>
              </a:r>
            </a:p>
          </p:txBody>
        </p:sp>
        <p:sp>
          <p:nvSpPr>
            <p:cNvPr id="1774" name="L2"/>
            <p:cNvSpPr/>
            <p:nvPr/>
          </p:nvSpPr>
          <p:spPr>
            <a:xfrm>
              <a:off x="4826" y="469900"/>
              <a:ext cx="1881057" cy="47218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01600" cap="rnd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L2</a:t>
              </a:r>
            </a:p>
          </p:txBody>
        </p:sp>
        <p:sp>
          <p:nvSpPr>
            <p:cNvPr id="1775" name="T3"/>
            <p:cNvSpPr/>
            <p:nvPr/>
          </p:nvSpPr>
          <p:spPr>
            <a:xfrm>
              <a:off x="2372198" y="972691"/>
              <a:ext cx="983238" cy="767904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T3</a:t>
              </a:r>
            </a:p>
          </p:txBody>
        </p:sp>
        <p:sp>
          <p:nvSpPr>
            <p:cNvPr id="1776" name="T2"/>
            <p:cNvSpPr/>
            <p:nvPr/>
          </p:nvSpPr>
          <p:spPr>
            <a:xfrm>
              <a:off x="453735" y="972691"/>
              <a:ext cx="983239" cy="767904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T2</a:t>
              </a:r>
            </a:p>
          </p:txBody>
        </p:sp>
      </p:grpSp>
      <p:grpSp>
        <p:nvGrpSpPr>
          <p:cNvPr id="1783" name="Group"/>
          <p:cNvGrpSpPr/>
          <p:nvPr/>
        </p:nvGrpSpPr>
        <p:grpSpPr>
          <a:xfrm>
            <a:off x="1802680" y="4979141"/>
            <a:ext cx="3804346" cy="1740595"/>
            <a:chOff x="0" y="0"/>
            <a:chExt cx="3804344" cy="1740594"/>
          </a:xfrm>
        </p:grpSpPr>
        <p:sp>
          <p:nvSpPr>
            <p:cNvPr id="1778" name="L3"/>
            <p:cNvSpPr/>
            <p:nvPr/>
          </p:nvSpPr>
          <p:spPr>
            <a:xfrm>
              <a:off x="0" y="0"/>
              <a:ext cx="3804345" cy="472183"/>
            </a:xfrm>
            <a:prstGeom prst="rect">
              <a:avLst/>
            </a:pr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L3</a:t>
              </a:r>
            </a:p>
          </p:txBody>
        </p:sp>
        <p:sp>
          <p:nvSpPr>
            <p:cNvPr id="1779" name="L2"/>
            <p:cNvSpPr/>
            <p:nvPr/>
          </p:nvSpPr>
          <p:spPr>
            <a:xfrm>
              <a:off x="1923288" y="469900"/>
              <a:ext cx="1881057" cy="47218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01600" cap="rnd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L2</a:t>
              </a:r>
            </a:p>
          </p:txBody>
        </p:sp>
        <p:sp>
          <p:nvSpPr>
            <p:cNvPr id="1780" name="L2"/>
            <p:cNvSpPr/>
            <p:nvPr/>
          </p:nvSpPr>
          <p:spPr>
            <a:xfrm>
              <a:off x="4826" y="469900"/>
              <a:ext cx="1881057" cy="47218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01600" cap="rnd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L2</a:t>
              </a:r>
            </a:p>
          </p:txBody>
        </p:sp>
        <p:sp>
          <p:nvSpPr>
            <p:cNvPr id="1781" name="T1"/>
            <p:cNvSpPr/>
            <p:nvPr/>
          </p:nvSpPr>
          <p:spPr>
            <a:xfrm>
              <a:off x="2372198" y="972691"/>
              <a:ext cx="983238" cy="767904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T1</a:t>
              </a:r>
            </a:p>
          </p:txBody>
        </p:sp>
        <p:sp>
          <p:nvSpPr>
            <p:cNvPr id="1782" name="T0"/>
            <p:cNvSpPr/>
            <p:nvPr/>
          </p:nvSpPr>
          <p:spPr>
            <a:xfrm>
              <a:off x="453735" y="972691"/>
              <a:ext cx="983239" cy="767904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T0</a:t>
              </a:r>
            </a:p>
          </p:txBody>
        </p:sp>
      </p:grpSp>
      <p:sp>
        <p:nvSpPr>
          <p:cNvPr id="1784" name="Rectangle"/>
          <p:cNvSpPr/>
          <p:nvPr/>
        </p:nvSpPr>
        <p:spPr>
          <a:xfrm>
            <a:off x="5597326" y="5334000"/>
            <a:ext cx="1810148" cy="177800"/>
          </a:xfrm>
          <a:prstGeom prst="rect">
            <a:avLst/>
          </a:prstGeom>
          <a:blipFill>
            <a:blip r:embed="rId3"/>
          </a:blipFill>
          <a:ln w="101600" cap="rnd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grpSp>
        <p:nvGrpSpPr>
          <p:cNvPr id="1787" name="Group"/>
          <p:cNvGrpSpPr/>
          <p:nvPr/>
        </p:nvGrpSpPr>
        <p:grpSpPr>
          <a:xfrm>
            <a:off x="1919311" y="8199288"/>
            <a:ext cx="1790948" cy="1465413"/>
            <a:chOff x="0" y="0"/>
            <a:chExt cx="1790947" cy="1465411"/>
          </a:xfrm>
        </p:grpSpPr>
        <p:sp>
          <p:nvSpPr>
            <p:cNvPr id="1785" name="Line"/>
            <p:cNvSpPr/>
            <p:nvPr/>
          </p:nvSpPr>
          <p:spPr>
            <a:xfrm flipV="1">
              <a:off x="895473" y="0"/>
              <a:ext cx="1" cy="944712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786" name="Lock = Tail"/>
            <p:cNvSpPr txBox="1"/>
            <p:nvPr/>
          </p:nvSpPr>
          <p:spPr>
            <a:xfrm>
              <a:off x="0" y="881211"/>
              <a:ext cx="1790948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Lock = Tail</a:t>
              </a:r>
            </a:p>
          </p:txBody>
        </p:sp>
      </p:grpSp>
      <p:grpSp>
        <p:nvGrpSpPr>
          <p:cNvPr id="1792" name="Group"/>
          <p:cNvGrpSpPr/>
          <p:nvPr/>
        </p:nvGrpSpPr>
        <p:grpSpPr>
          <a:xfrm>
            <a:off x="5557334" y="7778699"/>
            <a:ext cx="1177497" cy="390526"/>
            <a:chOff x="0" y="0"/>
            <a:chExt cx="1177496" cy="390525"/>
          </a:xfrm>
        </p:grpSpPr>
        <p:grpSp>
          <p:nvGrpSpPr>
            <p:cNvPr id="1790" name="Group"/>
            <p:cNvGrpSpPr/>
            <p:nvPr/>
          </p:nvGrpSpPr>
          <p:grpSpPr>
            <a:xfrm>
              <a:off x="438316" y="0"/>
              <a:ext cx="739181" cy="390525"/>
              <a:chOff x="0" y="0"/>
              <a:chExt cx="739179" cy="390525"/>
            </a:xfrm>
          </p:grpSpPr>
          <p:sp>
            <p:nvSpPr>
              <p:cNvPr id="1788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789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1791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1797" name="Group"/>
          <p:cNvGrpSpPr/>
          <p:nvPr/>
        </p:nvGrpSpPr>
        <p:grpSpPr>
          <a:xfrm>
            <a:off x="1960727" y="7778699"/>
            <a:ext cx="1145675" cy="390526"/>
            <a:chOff x="0" y="0"/>
            <a:chExt cx="1145674" cy="390525"/>
          </a:xfrm>
        </p:grpSpPr>
        <p:grpSp>
          <p:nvGrpSpPr>
            <p:cNvPr id="1795" name="Group"/>
            <p:cNvGrpSpPr/>
            <p:nvPr/>
          </p:nvGrpSpPr>
          <p:grpSpPr>
            <a:xfrm>
              <a:off x="406494" y="0"/>
              <a:ext cx="739181" cy="390525"/>
              <a:chOff x="0" y="0"/>
              <a:chExt cx="739179" cy="390525"/>
            </a:xfrm>
          </p:grpSpPr>
          <p:sp>
            <p:nvSpPr>
              <p:cNvPr id="1793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794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1796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1802" name="Group"/>
          <p:cNvGrpSpPr/>
          <p:nvPr/>
        </p:nvGrpSpPr>
        <p:grpSpPr>
          <a:xfrm>
            <a:off x="3249761" y="7778699"/>
            <a:ext cx="1146187" cy="390526"/>
            <a:chOff x="0" y="0"/>
            <a:chExt cx="1146186" cy="390525"/>
          </a:xfrm>
        </p:grpSpPr>
        <p:grpSp>
          <p:nvGrpSpPr>
            <p:cNvPr id="1800" name="Group"/>
            <p:cNvGrpSpPr/>
            <p:nvPr/>
          </p:nvGrpSpPr>
          <p:grpSpPr>
            <a:xfrm>
              <a:off x="407006" y="0"/>
              <a:ext cx="739181" cy="390525"/>
              <a:chOff x="0" y="0"/>
              <a:chExt cx="739179" cy="390525"/>
            </a:xfrm>
          </p:grpSpPr>
          <p:sp>
            <p:nvSpPr>
              <p:cNvPr id="1798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799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1801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1807" name="Group"/>
          <p:cNvGrpSpPr/>
          <p:nvPr/>
        </p:nvGrpSpPr>
        <p:grpSpPr>
          <a:xfrm>
            <a:off x="4402203" y="7778699"/>
            <a:ext cx="1146188" cy="390526"/>
            <a:chOff x="0" y="0"/>
            <a:chExt cx="1146186" cy="390525"/>
          </a:xfrm>
        </p:grpSpPr>
        <p:grpSp>
          <p:nvGrpSpPr>
            <p:cNvPr id="1805" name="Group"/>
            <p:cNvGrpSpPr/>
            <p:nvPr/>
          </p:nvGrpSpPr>
          <p:grpSpPr>
            <a:xfrm>
              <a:off x="407006" y="0"/>
              <a:ext cx="739181" cy="390525"/>
              <a:chOff x="0" y="0"/>
              <a:chExt cx="739179" cy="390525"/>
            </a:xfrm>
          </p:grpSpPr>
          <p:sp>
            <p:nvSpPr>
              <p:cNvPr id="1803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04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1806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sp>
        <p:nvSpPr>
          <p:cNvPr id="1808" name="Shape"/>
          <p:cNvSpPr/>
          <p:nvPr/>
        </p:nvSpPr>
        <p:spPr>
          <a:xfrm>
            <a:off x="7674752" y="8110697"/>
            <a:ext cx="739379" cy="112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4" y="0"/>
                </a:moveTo>
                <a:cubicBezTo>
                  <a:pt x="6287" y="0"/>
                  <a:pt x="2620" y="2417"/>
                  <a:pt x="2620" y="5387"/>
                </a:cubicBezTo>
                <a:lnTo>
                  <a:pt x="2620" y="9833"/>
                </a:lnTo>
                <a:cubicBezTo>
                  <a:pt x="984" y="11084"/>
                  <a:pt x="0" y="12708"/>
                  <a:pt x="0" y="14487"/>
                </a:cubicBezTo>
                <a:cubicBezTo>
                  <a:pt x="0" y="18416"/>
                  <a:pt x="4831" y="21600"/>
                  <a:pt x="10794" y="21600"/>
                </a:cubicBezTo>
                <a:cubicBezTo>
                  <a:pt x="16757" y="21600"/>
                  <a:pt x="21600" y="18416"/>
                  <a:pt x="21600" y="14487"/>
                </a:cubicBezTo>
                <a:cubicBezTo>
                  <a:pt x="21600" y="12708"/>
                  <a:pt x="20604" y="11084"/>
                  <a:pt x="18968" y="9833"/>
                </a:cubicBezTo>
                <a:lnTo>
                  <a:pt x="18968" y="5387"/>
                </a:lnTo>
                <a:cubicBezTo>
                  <a:pt x="18968" y="2417"/>
                  <a:pt x="15301" y="0"/>
                  <a:pt x="10794" y="0"/>
                </a:cubicBezTo>
                <a:close/>
                <a:moveTo>
                  <a:pt x="10794" y="2697"/>
                </a:moveTo>
                <a:cubicBezTo>
                  <a:pt x="13044" y="2697"/>
                  <a:pt x="14875" y="3904"/>
                  <a:pt x="14875" y="5387"/>
                </a:cubicBezTo>
                <a:lnTo>
                  <a:pt x="14875" y="7900"/>
                </a:lnTo>
                <a:cubicBezTo>
                  <a:pt x="13616" y="7561"/>
                  <a:pt x="12242" y="7366"/>
                  <a:pt x="10794" y="7366"/>
                </a:cubicBezTo>
                <a:cubicBezTo>
                  <a:pt x="9346" y="7366"/>
                  <a:pt x="7973" y="7561"/>
                  <a:pt x="6713" y="7900"/>
                </a:cubicBezTo>
                <a:lnTo>
                  <a:pt x="6713" y="5387"/>
                </a:lnTo>
                <a:cubicBezTo>
                  <a:pt x="6713" y="3904"/>
                  <a:pt x="8545" y="2697"/>
                  <a:pt x="10794" y="2697"/>
                </a:cubicBezTo>
                <a:close/>
                <a:moveTo>
                  <a:pt x="10794" y="10712"/>
                </a:moveTo>
                <a:cubicBezTo>
                  <a:pt x="13960" y="10712"/>
                  <a:pt x="16522" y="12401"/>
                  <a:pt x="16522" y="14487"/>
                </a:cubicBezTo>
                <a:cubicBezTo>
                  <a:pt x="16522" y="16573"/>
                  <a:pt x="13960" y="18253"/>
                  <a:pt x="10794" y="18253"/>
                </a:cubicBezTo>
                <a:cubicBezTo>
                  <a:pt x="7629" y="18253"/>
                  <a:pt x="5067" y="16573"/>
                  <a:pt x="5067" y="14487"/>
                </a:cubicBezTo>
                <a:cubicBezTo>
                  <a:pt x="5067" y="12401"/>
                  <a:pt x="7629" y="10712"/>
                  <a:pt x="10794" y="10712"/>
                </a:cubicBezTo>
                <a:close/>
              </a:path>
            </a:pathLst>
          </a:cu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809" name="Shape"/>
          <p:cNvSpPr/>
          <p:nvPr/>
        </p:nvSpPr>
        <p:spPr>
          <a:xfrm>
            <a:off x="7880860" y="8699659"/>
            <a:ext cx="326767" cy="326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594" extrusionOk="0">
                <a:moveTo>
                  <a:pt x="9839" y="0"/>
                </a:moveTo>
                <a:cubicBezTo>
                  <a:pt x="7319" y="0"/>
                  <a:pt x="4807" y="989"/>
                  <a:pt x="2884" y="3000"/>
                </a:cubicBezTo>
                <a:cubicBezTo>
                  <a:pt x="-961" y="7023"/>
                  <a:pt x="-961" y="13554"/>
                  <a:pt x="2884" y="17577"/>
                </a:cubicBezTo>
                <a:cubicBezTo>
                  <a:pt x="6730" y="21600"/>
                  <a:pt x="12948" y="21600"/>
                  <a:pt x="16794" y="17577"/>
                </a:cubicBezTo>
                <a:cubicBezTo>
                  <a:pt x="20639" y="13554"/>
                  <a:pt x="20639" y="7023"/>
                  <a:pt x="16794" y="3000"/>
                </a:cubicBezTo>
                <a:cubicBezTo>
                  <a:pt x="14871" y="989"/>
                  <a:pt x="12359" y="0"/>
                  <a:pt x="9839" y="0"/>
                </a:cubicBezTo>
                <a:close/>
              </a:path>
            </a:pathLst>
          </a:custGeom>
          <a:solidFill>
            <a:schemeClr val="accent5">
              <a:satOff val="7361"/>
              <a:lumOff val="7535"/>
            </a:schemeClr>
          </a:solidFill>
          <a:ln w="101600" cap="rnd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810" name="Rectangle"/>
          <p:cNvSpPr/>
          <p:nvPr/>
        </p:nvSpPr>
        <p:spPr>
          <a:xfrm>
            <a:off x="6351061" y="7777911"/>
            <a:ext cx="226478" cy="390526"/>
          </a:xfrm>
          <a:prstGeom prst="rect">
            <a:avLst/>
          </a:prstGeom>
          <a:blipFill>
            <a:blip r:embed="rId4"/>
          </a:blipFill>
          <a:ln w="12700">
            <a:solidFill>
              <a:schemeClr val="accent1">
                <a:hueOff val="147319"/>
                <a:satOff val="13526"/>
                <a:lumOff val="-230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811" name="Rectangle"/>
          <p:cNvSpPr/>
          <p:nvPr/>
        </p:nvSpPr>
        <p:spPr>
          <a:xfrm>
            <a:off x="5148795" y="7778699"/>
            <a:ext cx="226477" cy="390526"/>
          </a:xfrm>
          <a:prstGeom prst="rect">
            <a:avLst/>
          </a:prstGeom>
          <a:blipFill>
            <a:blip r:embed="rId4"/>
          </a:blipFill>
          <a:ln w="12700">
            <a:solidFill>
              <a:schemeClr val="accent1">
                <a:hueOff val="147319"/>
                <a:satOff val="13526"/>
                <a:lumOff val="-230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812" name="Rectangle"/>
          <p:cNvSpPr/>
          <p:nvPr/>
        </p:nvSpPr>
        <p:spPr>
          <a:xfrm>
            <a:off x="4011185" y="7778699"/>
            <a:ext cx="226477" cy="390526"/>
          </a:xfrm>
          <a:prstGeom prst="rect">
            <a:avLst/>
          </a:prstGeom>
          <a:blipFill>
            <a:blip r:embed="rId4"/>
          </a:blipFill>
          <a:ln w="12700">
            <a:solidFill>
              <a:schemeClr val="accent1">
                <a:hueOff val="147319"/>
                <a:satOff val="13526"/>
                <a:lumOff val="-230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813" name="Rectangle"/>
          <p:cNvSpPr/>
          <p:nvPr/>
        </p:nvSpPr>
        <p:spPr>
          <a:xfrm>
            <a:off x="2701546" y="7778699"/>
            <a:ext cx="226478" cy="390526"/>
          </a:xfrm>
          <a:prstGeom prst="rect">
            <a:avLst/>
          </a:prstGeom>
          <a:blipFill>
            <a:blip r:embed="rId4"/>
          </a:blipFill>
          <a:ln w="12700">
            <a:solidFill>
              <a:schemeClr val="accent1">
                <a:hueOff val="147319"/>
                <a:satOff val="13526"/>
                <a:lumOff val="-230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pic>
        <p:nvPicPr>
          <p:cNvPr id="1821" name="Connection Line" descr="Connection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456447" y="7438002"/>
            <a:ext cx="859302" cy="295613"/>
          </a:xfrm>
          <a:prstGeom prst="rect">
            <a:avLst/>
          </a:prstGeom>
        </p:spPr>
      </p:pic>
      <p:sp>
        <p:nvSpPr>
          <p:cNvPr id="1815" name="d"/>
          <p:cNvSpPr txBox="1"/>
          <p:nvPr/>
        </p:nvSpPr>
        <p:spPr>
          <a:xfrm>
            <a:off x="5488488" y="8346113"/>
            <a:ext cx="40803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1816" name="Group"/>
          <p:cNvSpPr/>
          <p:nvPr/>
        </p:nvSpPr>
        <p:spPr>
          <a:xfrm>
            <a:off x="4869732" y="9104407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apply(d)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mark_complete(d)</a:t>
            </a:r>
          </a:p>
        </p:txBody>
      </p:sp>
      <p:pic>
        <p:nvPicPr>
          <p:cNvPr id="1823" name="Connection Line" descr="Connection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348482" y="8293486"/>
            <a:ext cx="309877" cy="515894"/>
          </a:xfrm>
          <a:prstGeom prst="rect">
            <a:avLst/>
          </a:prstGeom>
        </p:spPr>
      </p:pic>
      <p:pic>
        <p:nvPicPr>
          <p:cNvPr id="1825" name="Connection Line" descr="Connection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326147" y="7438002"/>
            <a:ext cx="859302" cy="295613"/>
          </a:xfrm>
          <a:prstGeom prst="rect">
            <a:avLst/>
          </a:prstGeom>
        </p:spPr>
      </p:pic>
      <p:pic>
        <p:nvPicPr>
          <p:cNvPr id="1827" name="Connection Line" descr="Connection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068847" y="7438002"/>
            <a:ext cx="859302" cy="295613"/>
          </a:xfrm>
          <a:prstGeom prst="rect">
            <a:avLst/>
          </a:prstGeom>
        </p:spPr>
      </p:pic>
      <p:sp>
        <p:nvSpPr>
          <p:cNvPr id="1820" name="Fatourou, Panagiota, and Nikolaos D. Kallimanis. &quot;Revisiting the combining synchronization technique.&quot; In ACM SIGPLAN Notices (PPoPP’12)"/>
          <p:cNvSpPr txBox="1"/>
          <p:nvPr/>
        </p:nvSpPr>
        <p:spPr>
          <a:xfrm>
            <a:off x="190035" y="9510709"/>
            <a:ext cx="1014399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Fatourou, Panagiota, and Nikolaos D. Kallimanis. "Revisiting the combining synchronization technique." In </a:t>
            </a:r>
            <a:r>
              <a:rPr i="1"/>
              <a:t>ACM SIGPLAN Notices (PPoPP’12)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31" name="Performance example with a fifo queu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Performance example with a fifo queue</a:t>
            </a:r>
          </a:p>
        </p:txBody>
      </p:sp>
      <p:sp>
        <p:nvSpPr>
          <p:cNvPr id="1832" name="Fatourou, Panagiota, and Nikolaos D. Kallimanis. &quot;Revisiting the combining synchronization technique.&quot; In ACM SIGPLAN Notices (PPoPP’12)"/>
          <p:cNvSpPr txBox="1"/>
          <p:nvPr/>
        </p:nvSpPr>
        <p:spPr>
          <a:xfrm>
            <a:off x="174441" y="9372184"/>
            <a:ext cx="1014399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Fatourou, Panagiota, and Nikolaos D. Kallimanis. "Revisiting the combining synchronization technique." In </a:t>
            </a:r>
            <a:r>
              <a:rPr i="1"/>
              <a:t>ACM SIGPLAN Notices (PPoPP’12)</a:t>
            </a:r>
          </a:p>
        </p:txBody>
      </p:sp>
      <p:sp>
        <p:nvSpPr>
          <p:cNvPr id="1833" name="Line"/>
          <p:cNvSpPr/>
          <p:nvPr/>
        </p:nvSpPr>
        <p:spPr>
          <a:xfrm>
            <a:off x="687666" y="4375246"/>
            <a:ext cx="384062" cy="1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834" name="Line"/>
          <p:cNvSpPr/>
          <p:nvPr/>
        </p:nvSpPr>
        <p:spPr>
          <a:xfrm>
            <a:off x="4303629" y="4375246"/>
            <a:ext cx="384062" cy="1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grpSp>
        <p:nvGrpSpPr>
          <p:cNvPr id="1855" name="Group"/>
          <p:cNvGrpSpPr/>
          <p:nvPr/>
        </p:nvGrpSpPr>
        <p:grpSpPr>
          <a:xfrm>
            <a:off x="1100418" y="4266519"/>
            <a:ext cx="3174522" cy="217455"/>
            <a:chOff x="0" y="0"/>
            <a:chExt cx="3174520" cy="217454"/>
          </a:xfrm>
        </p:grpSpPr>
        <p:grpSp>
          <p:nvGrpSpPr>
            <p:cNvPr id="1839" name="Group"/>
            <p:cNvGrpSpPr/>
            <p:nvPr/>
          </p:nvGrpSpPr>
          <p:grpSpPr>
            <a:xfrm>
              <a:off x="1587500" y="0"/>
              <a:ext cx="791865" cy="217455"/>
              <a:chOff x="0" y="0"/>
              <a:chExt cx="791864" cy="217454"/>
            </a:xfrm>
          </p:grpSpPr>
          <p:sp>
            <p:nvSpPr>
              <p:cNvPr id="1835" name="Rectangle"/>
              <p:cNvSpPr/>
              <p:nvPr/>
            </p:nvSpPr>
            <p:spPr>
              <a:xfrm>
                <a:off x="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36" name="Rectangle"/>
              <p:cNvSpPr/>
              <p:nvPr/>
            </p:nvSpPr>
            <p:spPr>
              <a:xfrm>
                <a:off x="2032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37" name="Rectangle"/>
              <p:cNvSpPr/>
              <p:nvPr/>
            </p:nvSpPr>
            <p:spPr>
              <a:xfrm>
                <a:off x="4064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38" name="Rectangle"/>
              <p:cNvSpPr/>
              <p:nvPr/>
            </p:nvSpPr>
            <p:spPr>
              <a:xfrm>
                <a:off x="5969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grpSp>
          <p:nvGrpSpPr>
            <p:cNvPr id="1844" name="Group"/>
            <p:cNvGrpSpPr/>
            <p:nvPr/>
          </p:nvGrpSpPr>
          <p:grpSpPr>
            <a:xfrm>
              <a:off x="800100" y="0"/>
              <a:ext cx="791865" cy="217455"/>
              <a:chOff x="0" y="0"/>
              <a:chExt cx="791864" cy="217454"/>
            </a:xfrm>
          </p:grpSpPr>
          <p:sp>
            <p:nvSpPr>
              <p:cNvPr id="1840" name="Rectangle"/>
              <p:cNvSpPr/>
              <p:nvPr/>
            </p:nvSpPr>
            <p:spPr>
              <a:xfrm>
                <a:off x="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41" name="Rectangle"/>
              <p:cNvSpPr/>
              <p:nvPr/>
            </p:nvSpPr>
            <p:spPr>
              <a:xfrm>
                <a:off x="2032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42" name="Rectangle"/>
              <p:cNvSpPr/>
              <p:nvPr/>
            </p:nvSpPr>
            <p:spPr>
              <a:xfrm>
                <a:off x="4064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43" name="Rectangle"/>
              <p:cNvSpPr/>
              <p:nvPr/>
            </p:nvSpPr>
            <p:spPr>
              <a:xfrm>
                <a:off x="5969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grpSp>
          <p:nvGrpSpPr>
            <p:cNvPr id="1849" name="Group"/>
            <p:cNvGrpSpPr/>
            <p:nvPr/>
          </p:nvGrpSpPr>
          <p:grpSpPr>
            <a:xfrm>
              <a:off x="0" y="0"/>
              <a:ext cx="791865" cy="217455"/>
              <a:chOff x="0" y="0"/>
              <a:chExt cx="791864" cy="217454"/>
            </a:xfrm>
          </p:grpSpPr>
          <p:sp>
            <p:nvSpPr>
              <p:cNvPr id="1845" name="Rectangle"/>
              <p:cNvSpPr/>
              <p:nvPr/>
            </p:nvSpPr>
            <p:spPr>
              <a:xfrm>
                <a:off x="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46" name="Rectangle"/>
              <p:cNvSpPr/>
              <p:nvPr/>
            </p:nvSpPr>
            <p:spPr>
              <a:xfrm>
                <a:off x="2032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47" name="Rectangle"/>
              <p:cNvSpPr/>
              <p:nvPr/>
            </p:nvSpPr>
            <p:spPr>
              <a:xfrm>
                <a:off x="4064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48" name="Rectangle"/>
              <p:cNvSpPr/>
              <p:nvPr/>
            </p:nvSpPr>
            <p:spPr>
              <a:xfrm>
                <a:off x="5969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grpSp>
          <p:nvGrpSpPr>
            <p:cNvPr id="1854" name="Group"/>
            <p:cNvGrpSpPr/>
            <p:nvPr/>
          </p:nvGrpSpPr>
          <p:grpSpPr>
            <a:xfrm>
              <a:off x="2382655" y="0"/>
              <a:ext cx="791866" cy="217455"/>
              <a:chOff x="0" y="0"/>
              <a:chExt cx="791864" cy="217454"/>
            </a:xfrm>
          </p:grpSpPr>
          <p:sp>
            <p:nvSpPr>
              <p:cNvPr id="1850" name="Rectangle"/>
              <p:cNvSpPr/>
              <p:nvPr/>
            </p:nvSpPr>
            <p:spPr>
              <a:xfrm>
                <a:off x="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51" name="Rectangle"/>
              <p:cNvSpPr/>
              <p:nvPr/>
            </p:nvSpPr>
            <p:spPr>
              <a:xfrm>
                <a:off x="2032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52" name="Rectangle"/>
              <p:cNvSpPr/>
              <p:nvPr/>
            </p:nvSpPr>
            <p:spPr>
              <a:xfrm>
                <a:off x="4064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53" name="Rectangle"/>
              <p:cNvSpPr/>
              <p:nvPr/>
            </p:nvSpPr>
            <p:spPr>
              <a:xfrm>
                <a:off x="5969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</p:grpSp>
      <p:sp>
        <p:nvSpPr>
          <p:cNvPr id="1856" name="Line"/>
          <p:cNvSpPr/>
          <p:nvPr/>
        </p:nvSpPr>
        <p:spPr>
          <a:xfrm>
            <a:off x="687666" y="6445346"/>
            <a:ext cx="384062" cy="1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857" name="Line"/>
          <p:cNvSpPr/>
          <p:nvPr/>
        </p:nvSpPr>
        <p:spPr>
          <a:xfrm>
            <a:off x="4303629" y="6445346"/>
            <a:ext cx="384062" cy="1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grpSp>
        <p:nvGrpSpPr>
          <p:cNvPr id="1878" name="Group"/>
          <p:cNvGrpSpPr/>
          <p:nvPr/>
        </p:nvGrpSpPr>
        <p:grpSpPr>
          <a:xfrm>
            <a:off x="1100418" y="6336619"/>
            <a:ext cx="3174522" cy="217455"/>
            <a:chOff x="0" y="0"/>
            <a:chExt cx="3174520" cy="217454"/>
          </a:xfrm>
        </p:grpSpPr>
        <p:grpSp>
          <p:nvGrpSpPr>
            <p:cNvPr id="1862" name="Group"/>
            <p:cNvGrpSpPr/>
            <p:nvPr/>
          </p:nvGrpSpPr>
          <p:grpSpPr>
            <a:xfrm>
              <a:off x="1587500" y="0"/>
              <a:ext cx="791865" cy="217455"/>
              <a:chOff x="0" y="0"/>
              <a:chExt cx="791864" cy="217454"/>
            </a:xfrm>
          </p:grpSpPr>
          <p:sp>
            <p:nvSpPr>
              <p:cNvPr id="1858" name="Rectangle"/>
              <p:cNvSpPr/>
              <p:nvPr/>
            </p:nvSpPr>
            <p:spPr>
              <a:xfrm>
                <a:off x="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59" name="Rectangle"/>
              <p:cNvSpPr/>
              <p:nvPr/>
            </p:nvSpPr>
            <p:spPr>
              <a:xfrm>
                <a:off x="2032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60" name="Rectangle"/>
              <p:cNvSpPr/>
              <p:nvPr/>
            </p:nvSpPr>
            <p:spPr>
              <a:xfrm>
                <a:off x="4064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61" name="Rectangle"/>
              <p:cNvSpPr/>
              <p:nvPr/>
            </p:nvSpPr>
            <p:spPr>
              <a:xfrm>
                <a:off x="5969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grpSp>
          <p:nvGrpSpPr>
            <p:cNvPr id="1867" name="Group"/>
            <p:cNvGrpSpPr/>
            <p:nvPr/>
          </p:nvGrpSpPr>
          <p:grpSpPr>
            <a:xfrm>
              <a:off x="800100" y="0"/>
              <a:ext cx="791865" cy="217455"/>
              <a:chOff x="0" y="0"/>
              <a:chExt cx="791864" cy="217454"/>
            </a:xfrm>
          </p:grpSpPr>
          <p:sp>
            <p:nvSpPr>
              <p:cNvPr id="1863" name="Rectangle"/>
              <p:cNvSpPr/>
              <p:nvPr/>
            </p:nvSpPr>
            <p:spPr>
              <a:xfrm>
                <a:off x="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64" name="Rectangle"/>
              <p:cNvSpPr/>
              <p:nvPr/>
            </p:nvSpPr>
            <p:spPr>
              <a:xfrm>
                <a:off x="2032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65" name="Rectangle"/>
              <p:cNvSpPr/>
              <p:nvPr/>
            </p:nvSpPr>
            <p:spPr>
              <a:xfrm>
                <a:off x="4064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66" name="Rectangle"/>
              <p:cNvSpPr/>
              <p:nvPr/>
            </p:nvSpPr>
            <p:spPr>
              <a:xfrm>
                <a:off x="5969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grpSp>
          <p:nvGrpSpPr>
            <p:cNvPr id="1872" name="Group"/>
            <p:cNvGrpSpPr/>
            <p:nvPr/>
          </p:nvGrpSpPr>
          <p:grpSpPr>
            <a:xfrm>
              <a:off x="0" y="0"/>
              <a:ext cx="791865" cy="217455"/>
              <a:chOff x="0" y="0"/>
              <a:chExt cx="791864" cy="217454"/>
            </a:xfrm>
          </p:grpSpPr>
          <p:sp>
            <p:nvSpPr>
              <p:cNvPr id="1868" name="Rectangle"/>
              <p:cNvSpPr/>
              <p:nvPr/>
            </p:nvSpPr>
            <p:spPr>
              <a:xfrm>
                <a:off x="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69" name="Rectangle"/>
              <p:cNvSpPr/>
              <p:nvPr/>
            </p:nvSpPr>
            <p:spPr>
              <a:xfrm>
                <a:off x="2032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70" name="Rectangle"/>
              <p:cNvSpPr/>
              <p:nvPr/>
            </p:nvSpPr>
            <p:spPr>
              <a:xfrm>
                <a:off x="4064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71" name="Rectangle"/>
              <p:cNvSpPr/>
              <p:nvPr/>
            </p:nvSpPr>
            <p:spPr>
              <a:xfrm>
                <a:off x="5969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grpSp>
          <p:nvGrpSpPr>
            <p:cNvPr id="1877" name="Group"/>
            <p:cNvGrpSpPr/>
            <p:nvPr/>
          </p:nvGrpSpPr>
          <p:grpSpPr>
            <a:xfrm>
              <a:off x="2382655" y="0"/>
              <a:ext cx="791866" cy="217455"/>
              <a:chOff x="0" y="0"/>
              <a:chExt cx="791864" cy="217454"/>
            </a:xfrm>
          </p:grpSpPr>
          <p:sp>
            <p:nvSpPr>
              <p:cNvPr id="1873" name="Rectangle"/>
              <p:cNvSpPr/>
              <p:nvPr/>
            </p:nvSpPr>
            <p:spPr>
              <a:xfrm>
                <a:off x="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74" name="Rectangle"/>
              <p:cNvSpPr/>
              <p:nvPr/>
            </p:nvSpPr>
            <p:spPr>
              <a:xfrm>
                <a:off x="2032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75" name="Rectangle"/>
              <p:cNvSpPr/>
              <p:nvPr/>
            </p:nvSpPr>
            <p:spPr>
              <a:xfrm>
                <a:off x="4064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876" name="Rectangle"/>
              <p:cNvSpPr/>
              <p:nvPr/>
            </p:nvSpPr>
            <p:spPr>
              <a:xfrm>
                <a:off x="5969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</p:grpSp>
      <p:grpSp>
        <p:nvGrpSpPr>
          <p:cNvPr id="1882" name="Group"/>
          <p:cNvGrpSpPr/>
          <p:nvPr/>
        </p:nvGrpSpPr>
        <p:grpSpPr>
          <a:xfrm>
            <a:off x="488207" y="2671177"/>
            <a:ext cx="782980" cy="573673"/>
            <a:chOff x="0" y="0"/>
            <a:chExt cx="782978" cy="573672"/>
          </a:xfrm>
        </p:grpSpPr>
        <p:sp>
          <p:nvSpPr>
            <p:cNvPr id="1879" name="Freeform 53"/>
            <p:cNvSpPr/>
            <p:nvPr/>
          </p:nvSpPr>
          <p:spPr>
            <a:xfrm>
              <a:off x="0" y="0"/>
              <a:ext cx="341530" cy="57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76" y="0"/>
                  </a:moveTo>
                  <a:cubicBezTo>
                    <a:pt x="10588" y="1863"/>
                    <a:pt x="0" y="3727"/>
                    <a:pt x="0" y="5552"/>
                  </a:cubicBezTo>
                  <a:cubicBezTo>
                    <a:pt x="0" y="7377"/>
                    <a:pt x="21106" y="9177"/>
                    <a:pt x="21176" y="10952"/>
                  </a:cubicBezTo>
                  <a:cubicBezTo>
                    <a:pt x="21247" y="12727"/>
                    <a:pt x="353" y="14425"/>
                    <a:pt x="423" y="16200"/>
                  </a:cubicBezTo>
                  <a:cubicBezTo>
                    <a:pt x="494" y="17975"/>
                    <a:pt x="18071" y="20687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632523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600" i="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80" name="Freeform 54"/>
            <p:cNvSpPr/>
            <p:nvPr/>
          </p:nvSpPr>
          <p:spPr>
            <a:xfrm>
              <a:off x="227074" y="0"/>
              <a:ext cx="341531" cy="57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76" y="0"/>
                  </a:moveTo>
                  <a:cubicBezTo>
                    <a:pt x="10588" y="1863"/>
                    <a:pt x="0" y="3727"/>
                    <a:pt x="0" y="5552"/>
                  </a:cubicBezTo>
                  <a:cubicBezTo>
                    <a:pt x="0" y="7377"/>
                    <a:pt x="21106" y="9177"/>
                    <a:pt x="21176" y="10952"/>
                  </a:cubicBezTo>
                  <a:cubicBezTo>
                    <a:pt x="21247" y="12727"/>
                    <a:pt x="353" y="14425"/>
                    <a:pt x="423" y="16200"/>
                  </a:cubicBezTo>
                  <a:cubicBezTo>
                    <a:pt x="494" y="17975"/>
                    <a:pt x="18071" y="20687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632523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600" i="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81" name="Freeform 55"/>
            <p:cNvSpPr/>
            <p:nvPr/>
          </p:nvSpPr>
          <p:spPr>
            <a:xfrm>
              <a:off x="441448" y="0"/>
              <a:ext cx="341531" cy="57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76" y="0"/>
                  </a:moveTo>
                  <a:cubicBezTo>
                    <a:pt x="10588" y="1863"/>
                    <a:pt x="0" y="3727"/>
                    <a:pt x="0" y="5552"/>
                  </a:cubicBezTo>
                  <a:cubicBezTo>
                    <a:pt x="0" y="7377"/>
                    <a:pt x="21106" y="9177"/>
                    <a:pt x="21176" y="10952"/>
                  </a:cubicBezTo>
                  <a:cubicBezTo>
                    <a:pt x="21247" y="12727"/>
                    <a:pt x="353" y="14425"/>
                    <a:pt x="423" y="16200"/>
                  </a:cubicBezTo>
                  <a:cubicBezTo>
                    <a:pt x="494" y="17975"/>
                    <a:pt x="18071" y="20687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632523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600" i="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886" name="Group"/>
          <p:cNvGrpSpPr/>
          <p:nvPr/>
        </p:nvGrpSpPr>
        <p:grpSpPr>
          <a:xfrm>
            <a:off x="4234707" y="2671177"/>
            <a:ext cx="782980" cy="573673"/>
            <a:chOff x="0" y="0"/>
            <a:chExt cx="782978" cy="573672"/>
          </a:xfrm>
        </p:grpSpPr>
        <p:sp>
          <p:nvSpPr>
            <p:cNvPr id="1883" name="Freeform 53"/>
            <p:cNvSpPr/>
            <p:nvPr/>
          </p:nvSpPr>
          <p:spPr>
            <a:xfrm>
              <a:off x="0" y="0"/>
              <a:ext cx="341530" cy="57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76" y="0"/>
                  </a:moveTo>
                  <a:cubicBezTo>
                    <a:pt x="10588" y="1863"/>
                    <a:pt x="0" y="3727"/>
                    <a:pt x="0" y="5552"/>
                  </a:cubicBezTo>
                  <a:cubicBezTo>
                    <a:pt x="0" y="7377"/>
                    <a:pt x="21106" y="9177"/>
                    <a:pt x="21176" y="10952"/>
                  </a:cubicBezTo>
                  <a:cubicBezTo>
                    <a:pt x="21247" y="12727"/>
                    <a:pt x="353" y="14425"/>
                    <a:pt x="423" y="16200"/>
                  </a:cubicBezTo>
                  <a:cubicBezTo>
                    <a:pt x="494" y="17975"/>
                    <a:pt x="18071" y="20687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632523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600" i="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84" name="Freeform 54"/>
            <p:cNvSpPr/>
            <p:nvPr/>
          </p:nvSpPr>
          <p:spPr>
            <a:xfrm>
              <a:off x="227074" y="0"/>
              <a:ext cx="341531" cy="57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76" y="0"/>
                  </a:moveTo>
                  <a:cubicBezTo>
                    <a:pt x="10588" y="1863"/>
                    <a:pt x="0" y="3727"/>
                    <a:pt x="0" y="5552"/>
                  </a:cubicBezTo>
                  <a:cubicBezTo>
                    <a:pt x="0" y="7377"/>
                    <a:pt x="21106" y="9177"/>
                    <a:pt x="21176" y="10952"/>
                  </a:cubicBezTo>
                  <a:cubicBezTo>
                    <a:pt x="21247" y="12727"/>
                    <a:pt x="353" y="14425"/>
                    <a:pt x="423" y="16200"/>
                  </a:cubicBezTo>
                  <a:cubicBezTo>
                    <a:pt x="494" y="17975"/>
                    <a:pt x="18071" y="20687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632523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600" i="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85" name="Freeform 55"/>
            <p:cNvSpPr/>
            <p:nvPr/>
          </p:nvSpPr>
          <p:spPr>
            <a:xfrm>
              <a:off x="441448" y="0"/>
              <a:ext cx="341531" cy="57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76" y="0"/>
                  </a:moveTo>
                  <a:cubicBezTo>
                    <a:pt x="10588" y="1863"/>
                    <a:pt x="0" y="3727"/>
                    <a:pt x="0" y="5552"/>
                  </a:cubicBezTo>
                  <a:cubicBezTo>
                    <a:pt x="0" y="7377"/>
                    <a:pt x="21106" y="9177"/>
                    <a:pt x="21176" y="10952"/>
                  </a:cubicBezTo>
                  <a:cubicBezTo>
                    <a:pt x="21247" y="12727"/>
                    <a:pt x="353" y="14425"/>
                    <a:pt x="423" y="16200"/>
                  </a:cubicBezTo>
                  <a:cubicBezTo>
                    <a:pt x="494" y="17975"/>
                    <a:pt x="18071" y="20687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632523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600" i="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887" name="Enqueue"/>
          <p:cNvSpPr txBox="1"/>
          <p:nvPr/>
        </p:nvSpPr>
        <p:spPr>
          <a:xfrm>
            <a:off x="170011" y="2148513"/>
            <a:ext cx="141937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Enqueue</a:t>
            </a:r>
          </a:p>
        </p:txBody>
      </p:sp>
      <p:sp>
        <p:nvSpPr>
          <p:cNvPr id="1888" name="Dequeue"/>
          <p:cNvSpPr txBox="1"/>
          <p:nvPr/>
        </p:nvSpPr>
        <p:spPr>
          <a:xfrm>
            <a:off x="3916511" y="2148513"/>
            <a:ext cx="141937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Dequeue</a:t>
            </a:r>
          </a:p>
        </p:txBody>
      </p:sp>
      <p:sp>
        <p:nvSpPr>
          <p:cNvPr id="1889" name="mcs_acquire()"/>
          <p:cNvSpPr txBox="1"/>
          <p:nvPr/>
        </p:nvSpPr>
        <p:spPr>
          <a:xfrm>
            <a:off x="115928" y="3861229"/>
            <a:ext cx="17653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0"/>
              </a:spcBef>
              <a:defRPr sz="20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lvl1pPr>
          </a:lstStyle>
          <a:p>
            <a:r>
              <a:t>mcs_acquire()</a:t>
            </a:r>
          </a:p>
        </p:txBody>
      </p:sp>
      <p:sp>
        <p:nvSpPr>
          <p:cNvPr id="1890" name="desc_create(&amp;enq_d)…"/>
          <p:cNvSpPr txBox="1"/>
          <p:nvPr/>
        </p:nvSpPr>
        <p:spPr>
          <a:xfrm>
            <a:off x="115928" y="5658748"/>
            <a:ext cx="2527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0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desc_create(&amp;enq_d)</a:t>
            </a:r>
          </a:p>
          <a:p>
            <a:pPr>
              <a:spcBef>
                <a:spcPts val="0"/>
              </a:spcBef>
              <a:defRPr sz="20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dsm_sync(enq_d)</a:t>
            </a:r>
          </a:p>
        </p:txBody>
      </p:sp>
      <p:sp>
        <p:nvSpPr>
          <p:cNvPr id="1891" name="mcs_release()"/>
          <p:cNvSpPr txBox="1"/>
          <p:nvPr/>
        </p:nvSpPr>
        <p:spPr>
          <a:xfrm>
            <a:off x="115928" y="4520962"/>
            <a:ext cx="17653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0"/>
              </a:spcBef>
              <a:defRPr sz="20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lvl1pPr>
          </a:lstStyle>
          <a:p>
            <a:r>
              <a:t>mcs_release()</a:t>
            </a:r>
          </a:p>
        </p:txBody>
      </p:sp>
      <p:grpSp>
        <p:nvGrpSpPr>
          <p:cNvPr id="1894" name="Group"/>
          <p:cNvGrpSpPr/>
          <p:nvPr/>
        </p:nvGrpSpPr>
        <p:grpSpPr>
          <a:xfrm>
            <a:off x="3392528" y="4045379"/>
            <a:ext cx="1270001" cy="1270001"/>
            <a:chOff x="0" y="184149"/>
            <a:chExt cx="1270000" cy="1270000"/>
          </a:xfrm>
        </p:grpSpPr>
        <p:sp>
          <p:nvSpPr>
            <p:cNvPr id="1892" name="mcs_acquire()"/>
            <p:cNvSpPr/>
            <p:nvPr/>
          </p:nvSpPr>
          <p:spPr>
            <a:xfrm>
              <a:off x="0" y="18414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spcBef>
                  <a:spcPts val="0"/>
                </a:spcBef>
                <a:defRPr sz="2000" i="0" spc="0">
                  <a:solidFill>
                    <a:schemeClr val="accent1">
                      <a:hueOff val="147319"/>
                      <a:satOff val="13526"/>
                      <a:lumOff val="-23026"/>
                    </a:schemeClr>
                  </a:solidFill>
                  <a:latin typeface="Inconsolata Bold"/>
                  <a:ea typeface="Inconsolata Bold"/>
                  <a:cs typeface="Inconsolata Bold"/>
                  <a:sym typeface="Inconsolata Bold"/>
                </a:defRPr>
              </a:lvl1pPr>
            </a:lstStyle>
            <a:p>
              <a:r>
                <a:t>mcs_acquire()</a:t>
              </a:r>
            </a:p>
          </p:txBody>
        </p:sp>
        <p:sp>
          <p:nvSpPr>
            <p:cNvPr id="1893" name="mcs_acquire()"/>
            <p:cNvSpPr/>
            <p:nvPr/>
          </p:nvSpPr>
          <p:spPr>
            <a:xfrm>
              <a:off x="0" y="18414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spcBef>
                  <a:spcPts val="0"/>
                </a:spcBef>
                <a:defRPr sz="2000" i="0" spc="0">
                  <a:solidFill>
                    <a:schemeClr val="accent1">
                      <a:hueOff val="147319"/>
                      <a:satOff val="13526"/>
                      <a:lumOff val="-23026"/>
                    </a:schemeClr>
                  </a:solidFill>
                  <a:latin typeface="Inconsolata Bold"/>
                  <a:ea typeface="Inconsolata Bold"/>
                  <a:cs typeface="Inconsolata Bold"/>
                  <a:sym typeface="Inconsolata Bold"/>
                </a:defRPr>
              </a:lvl1pPr>
            </a:lstStyle>
            <a:p>
              <a:r>
                <a:t>mcs_acquire()</a:t>
              </a:r>
            </a:p>
          </p:txBody>
        </p:sp>
      </p:grpSp>
      <p:sp>
        <p:nvSpPr>
          <p:cNvPr id="1895" name="mcs_release()"/>
          <p:cNvSpPr txBox="1"/>
          <p:nvPr/>
        </p:nvSpPr>
        <p:spPr>
          <a:xfrm>
            <a:off x="3392528" y="4520962"/>
            <a:ext cx="17653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0"/>
              </a:spcBef>
              <a:defRPr sz="20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lvl1pPr>
          </a:lstStyle>
          <a:p>
            <a:r>
              <a:t>mcs_release()</a:t>
            </a:r>
          </a:p>
        </p:txBody>
      </p:sp>
      <p:sp>
        <p:nvSpPr>
          <p:cNvPr id="1896" name="dsm_sync(deq_d)"/>
          <p:cNvSpPr txBox="1"/>
          <p:nvPr/>
        </p:nvSpPr>
        <p:spPr>
          <a:xfrm>
            <a:off x="3265528" y="5664630"/>
            <a:ext cx="201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0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endParaRPr/>
          </a:p>
          <a:p>
            <a:pPr>
              <a:spcBef>
                <a:spcPts val="0"/>
              </a:spcBef>
              <a:defRPr sz="20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dsm_sync(deq_d)</a:t>
            </a:r>
          </a:p>
        </p:txBody>
      </p:sp>
      <p:sp>
        <p:nvSpPr>
          <p:cNvPr id="1897" name="desc_create(&amp;deq_d)"/>
          <p:cNvSpPr txBox="1"/>
          <p:nvPr/>
        </p:nvSpPr>
        <p:spPr>
          <a:xfrm>
            <a:off x="3235547" y="5672082"/>
            <a:ext cx="25273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0"/>
              </a:spcBef>
              <a:defRPr sz="20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lvl1pPr>
          </a:lstStyle>
          <a:p>
            <a:r>
              <a:t>desc_create(&amp;deq_d)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00" name="Performance example with a fifo queu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Performance example with a fifo queue</a:t>
            </a:r>
          </a:p>
        </p:txBody>
      </p:sp>
      <p:graphicFrame>
        <p:nvGraphicFramePr>
          <p:cNvPr id="1901" name="Scatter Chart"/>
          <p:cNvGraphicFramePr/>
          <p:nvPr>
            <p:extLst>
              <p:ext uri="{D42A27DB-BD31-4B8C-83A1-F6EECF244321}">
                <p14:modId xmlns:p14="http://schemas.microsoft.com/office/powerpoint/2010/main" val="661143728"/>
              </p:ext>
            </p:extLst>
          </p:nvPr>
        </p:nvGraphicFramePr>
        <p:xfrm>
          <a:off x="5881123" y="2186613"/>
          <a:ext cx="6143878" cy="5954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02" name="Fatourou, Panagiota, and Nikolaos D. Kallimanis. &quot;Revisiting the combining synchronization technique.&quot; In ACM SIGPLAN Notices (PPoPP’12)"/>
          <p:cNvSpPr txBox="1"/>
          <p:nvPr/>
        </p:nvSpPr>
        <p:spPr>
          <a:xfrm>
            <a:off x="174441" y="9372184"/>
            <a:ext cx="1014399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Fatourou, Panagiota, and Nikolaos D. Kallimanis. "Revisiting the combining synchronization technique." In </a:t>
            </a:r>
            <a:r>
              <a:rPr i="1"/>
              <a:t>ACM SIGPLAN Notices (PPoPP’12)</a:t>
            </a:r>
          </a:p>
        </p:txBody>
      </p:sp>
      <p:sp>
        <p:nvSpPr>
          <p:cNvPr id="1903" name="Line"/>
          <p:cNvSpPr/>
          <p:nvPr/>
        </p:nvSpPr>
        <p:spPr>
          <a:xfrm>
            <a:off x="687666" y="4375246"/>
            <a:ext cx="384062" cy="1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904" name="Line"/>
          <p:cNvSpPr/>
          <p:nvPr/>
        </p:nvSpPr>
        <p:spPr>
          <a:xfrm>
            <a:off x="4303629" y="4375246"/>
            <a:ext cx="384062" cy="1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grpSp>
        <p:nvGrpSpPr>
          <p:cNvPr id="1925" name="Group"/>
          <p:cNvGrpSpPr/>
          <p:nvPr/>
        </p:nvGrpSpPr>
        <p:grpSpPr>
          <a:xfrm>
            <a:off x="1100418" y="4266519"/>
            <a:ext cx="3174522" cy="217455"/>
            <a:chOff x="0" y="0"/>
            <a:chExt cx="3174520" cy="217454"/>
          </a:xfrm>
        </p:grpSpPr>
        <p:grpSp>
          <p:nvGrpSpPr>
            <p:cNvPr id="1909" name="Group"/>
            <p:cNvGrpSpPr/>
            <p:nvPr/>
          </p:nvGrpSpPr>
          <p:grpSpPr>
            <a:xfrm>
              <a:off x="1587500" y="0"/>
              <a:ext cx="791865" cy="217455"/>
              <a:chOff x="0" y="0"/>
              <a:chExt cx="791864" cy="217454"/>
            </a:xfrm>
          </p:grpSpPr>
          <p:sp>
            <p:nvSpPr>
              <p:cNvPr id="1905" name="Rectangle"/>
              <p:cNvSpPr/>
              <p:nvPr/>
            </p:nvSpPr>
            <p:spPr>
              <a:xfrm>
                <a:off x="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06" name="Rectangle"/>
              <p:cNvSpPr/>
              <p:nvPr/>
            </p:nvSpPr>
            <p:spPr>
              <a:xfrm>
                <a:off x="2032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07" name="Rectangle"/>
              <p:cNvSpPr/>
              <p:nvPr/>
            </p:nvSpPr>
            <p:spPr>
              <a:xfrm>
                <a:off x="4064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08" name="Rectangle"/>
              <p:cNvSpPr/>
              <p:nvPr/>
            </p:nvSpPr>
            <p:spPr>
              <a:xfrm>
                <a:off x="5969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grpSp>
          <p:nvGrpSpPr>
            <p:cNvPr id="1914" name="Group"/>
            <p:cNvGrpSpPr/>
            <p:nvPr/>
          </p:nvGrpSpPr>
          <p:grpSpPr>
            <a:xfrm>
              <a:off x="800100" y="0"/>
              <a:ext cx="791865" cy="217455"/>
              <a:chOff x="0" y="0"/>
              <a:chExt cx="791864" cy="217454"/>
            </a:xfrm>
          </p:grpSpPr>
          <p:sp>
            <p:nvSpPr>
              <p:cNvPr id="1910" name="Rectangle"/>
              <p:cNvSpPr/>
              <p:nvPr/>
            </p:nvSpPr>
            <p:spPr>
              <a:xfrm>
                <a:off x="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11" name="Rectangle"/>
              <p:cNvSpPr/>
              <p:nvPr/>
            </p:nvSpPr>
            <p:spPr>
              <a:xfrm>
                <a:off x="2032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12" name="Rectangle"/>
              <p:cNvSpPr/>
              <p:nvPr/>
            </p:nvSpPr>
            <p:spPr>
              <a:xfrm>
                <a:off x="4064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13" name="Rectangle"/>
              <p:cNvSpPr/>
              <p:nvPr/>
            </p:nvSpPr>
            <p:spPr>
              <a:xfrm>
                <a:off x="5969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grpSp>
          <p:nvGrpSpPr>
            <p:cNvPr id="1919" name="Group"/>
            <p:cNvGrpSpPr/>
            <p:nvPr/>
          </p:nvGrpSpPr>
          <p:grpSpPr>
            <a:xfrm>
              <a:off x="0" y="0"/>
              <a:ext cx="791865" cy="217455"/>
              <a:chOff x="0" y="0"/>
              <a:chExt cx="791864" cy="217454"/>
            </a:xfrm>
          </p:grpSpPr>
          <p:sp>
            <p:nvSpPr>
              <p:cNvPr id="1915" name="Rectangle"/>
              <p:cNvSpPr/>
              <p:nvPr/>
            </p:nvSpPr>
            <p:spPr>
              <a:xfrm>
                <a:off x="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16" name="Rectangle"/>
              <p:cNvSpPr/>
              <p:nvPr/>
            </p:nvSpPr>
            <p:spPr>
              <a:xfrm>
                <a:off x="2032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17" name="Rectangle"/>
              <p:cNvSpPr/>
              <p:nvPr/>
            </p:nvSpPr>
            <p:spPr>
              <a:xfrm>
                <a:off x="4064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18" name="Rectangle"/>
              <p:cNvSpPr/>
              <p:nvPr/>
            </p:nvSpPr>
            <p:spPr>
              <a:xfrm>
                <a:off x="5969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grpSp>
          <p:nvGrpSpPr>
            <p:cNvPr id="1924" name="Group"/>
            <p:cNvGrpSpPr/>
            <p:nvPr/>
          </p:nvGrpSpPr>
          <p:grpSpPr>
            <a:xfrm>
              <a:off x="2382655" y="0"/>
              <a:ext cx="791866" cy="217455"/>
              <a:chOff x="0" y="0"/>
              <a:chExt cx="791864" cy="217454"/>
            </a:xfrm>
          </p:grpSpPr>
          <p:sp>
            <p:nvSpPr>
              <p:cNvPr id="1920" name="Rectangle"/>
              <p:cNvSpPr/>
              <p:nvPr/>
            </p:nvSpPr>
            <p:spPr>
              <a:xfrm>
                <a:off x="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21" name="Rectangle"/>
              <p:cNvSpPr/>
              <p:nvPr/>
            </p:nvSpPr>
            <p:spPr>
              <a:xfrm>
                <a:off x="2032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22" name="Rectangle"/>
              <p:cNvSpPr/>
              <p:nvPr/>
            </p:nvSpPr>
            <p:spPr>
              <a:xfrm>
                <a:off x="4064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23" name="Rectangle"/>
              <p:cNvSpPr/>
              <p:nvPr/>
            </p:nvSpPr>
            <p:spPr>
              <a:xfrm>
                <a:off x="5969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</p:grpSp>
      <p:sp>
        <p:nvSpPr>
          <p:cNvPr id="1926" name="Line"/>
          <p:cNvSpPr/>
          <p:nvPr/>
        </p:nvSpPr>
        <p:spPr>
          <a:xfrm>
            <a:off x="687666" y="6445346"/>
            <a:ext cx="384062" cy="1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927" name="Line"/>
          <p:cNvSpPr/>
          <p:nvPr/>
        </p:nvSpPr>
        <p:spPr>
          <a:xfrm>
            <a:off x="4303629" y="6445346"/>
            <a:ext cx="384062" cy="1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grpSp>
        <p:nvGrpSpPr>
          <p:cNvPr id="1948" name="Group"/>
          <p:cNvGrpSpPr/>
          <p:nvPr/>
        </p:nvGrpSpPr>
        <p:grpSpPr>
          <a:xfrm>
            <a:off x="1100418" y="6336619"/>
            <a:ext cx="3174522" cy="217455"/>
            <a:chOff x="0" y="0"/>
            <a:chExt cx="3174520" cy="217454"/>
          </a:xfrm>
        </p:grpSpPr>
        <p:grpSp>
          <p:nvGrpSpPr>
            <p:cNvPr id="1932" name="Group"/>
            <p:cNvGrpSpPr/>
            <p:nvPr/>
          </p:nvGrpSpPr>
          <p:grpSpPr>
            <a:xfrm>
              <a:off x="1587500" y="0"/>
              <a:ext cx="791865" cy="217455"/>
              <a:chOff x="0" y="0"/>
              <a:chExt cx="791864" cy="217454"/>
            </a:xfrm>
          </p:grpSpPr>
          <p:sp>
            <p:nvSpPr>
              <p:cNvPr id="1928" name="Rectangle"/>
              <p:cNvSpPr/>
              <p:nvPr/>
            </p:nvSpPr>
            <p:spPr>
              <a:xfrm>
                <a:off x="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29" name="Rectangle"/>
              <p:cNvSpPr/>
              <p:nvPr/>
            </p:nvSpPr>
            <p:spPr>
              <a:xfrm>
                <a:off x="2032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30" name="Rectangle"/>
              <p:cNvSpPr/>
              <p:nvPr/>
            </p:nvSpPr>
            <p:spPr>
              <a:xfrm>
                <a:off x="4064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31" name="Rectangle"/>
              <p:cNvSpPr/>
              <p:nvPr/>
            </p:nvSpPr>
            <p:spPr>
              <a:xfrm>
                <a:off x="5969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grpSp>
          <p:nvGrpSpPr>
            <p:cNvPr id="1937" name="Group"/>
            <p:cNvGrpSpPr/>
            <p:nvPr/>
          </p:nvGrpSpPr>
          <p:grpSpPr>
            <a:xfrm>
              <a:off x="800100" y="0"/>
              <a:ext cx="791865" cy="217455"/>
              <a:chOff x="0" y="0"/>
              <a:chExt cx="791864" cy="217454"/>
            </a:xfrm>
          </p:grpSpPr>
          <p:sp>
            <p:nvSpPr>
              <p:cNvPr id="1933" name="Rectangle"/>
              <p:cNvSpPr/>
              <p:nvPr/>
            </p:nvSpPr>
            <p:spPr>
              <a:xfrm>
                <a:off x="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34" name="Rectangle"/>
              <p:cNvSpPr/>
              <p:nvPr/>
            </p:nvSpPr>
            <p:spPr>
              <a:xfrm>
                <a:off x="2032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35" name="Rectangle"/>
              <p:cNvSpPr/>
              <p:nvPr/>
            </p:nvSpPr>
            <p:spPr>
              <a:xfrm>
                <a:off x="4064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36" name="Rectangle"/>
              <p:cNvSpPr/>
              <p:nvPr/>
            </p:nvSpPr>
            <p:spPr>
              <a:xfrm>
                <a:off x="5969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grpSp>
          <p:nvGrpSpPr>
            <p:cNvPr id="1942" name="Group"/>
            <p:cNvGrpSpPr/>
            <p:nvPr/>
          </p:nvGrpSpPr>
          <p:grpSpPr>
            <a:xfrm>
              <a:off x="0" y="0"/>
              <a:ext cx="791865" cy="217455"/>
              <a:chOff x="0" y="0"/>
              <a:chExt cx="791864" cy="217454"/>
            </a:xfrm>
          </p:grpSpPr>
          <p:sp>
            <p:nvSpPr>
              <p:cNvPr id="1938" name="Rectangle"/>
              <p:cNvSpPr/>
              <p:nvPr/>
            </p:nvSpPr>
            <p:spPr>
              <a:xfrm>
                <a:off x="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39" name="Rectangle"/>
              <p:cNvSpPr/>
              <p:nvPr/>
            </p:nvSpPr>
            <p:spPr>
              <a:xfrm>
                <a:off x="2032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40" name="Rectangle"/>
              <p:cNvSpPr/>
              <p:nvPr/>
            </p:nvSpPr>
            <p:spPr>
              <a:xfrm>
                <a:off x="4064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41" name="Rectangle"/>
              <p:cNvSpPr/>
              <p:nvPr/>
            </p:nvSpPr>
            <p:spPr>
              <a:xfrm>
                <a:off x="5969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grpSp>
          <p:nvGrpSpPr>
            <p:cNvPr id="1947" name="Group"/>
            <p:cNvGrpSpPr/>
            <p:nvPr/>
          </p:nvGrpSpPr>
          <p:grpSpPr>
            <a:xfrm>
              <a:off x="2382655" y="0"/>
              <a:ext cx="791866" cy="217455"/>
              <a:chOff x="0" y="0"/>
              <a:chExt cx="791864" cy="217454"/>
            </a:xfrm>
          </p:grpSpPr>
          <p:sp>
            <p:nvSpPr>
              <p:cNvPr id="1943" name="Rectangle"/>
              <p:cNvSpPr/>
              <p:nvPr/>
            </p:nvSpPr>
            <p:spPr>
              <a:xfrm>
                <a:off x="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44" name="Rectangle"/>
              <p:cNvSpPr/>
              <p:nvPr/>
            </p:nvSpPr>
            <p:spPr>
              <a:xfrm>
                <a:off x="2032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45" name="Rectangle"/>
              <p:cNvSpPr/>
              <p:nvPr/>
            </p:nvSpPr>
            <p:spPr>
              <a:xfrm>
                <a:off x="4064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1946" name="Rectangle"/>
              <p:cNvSpPr/>
              <p:nvPr/>
            </p:nvSpPr>
            <p:spPr>
              <a:xfrm>
                <a:off x="596900" y="0"/>
                <a:ext cx="194965" cy="2174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</p:grpSp>
      <p:grpSp>
        <p:nvGrpSpPr>
          <p:cNvPr id="1952" name="Group"/>
          <p:cNvGrpSpPr/>
          <p:nvPr/>
        </p:nvGrpSpPr>
        <p:grpSpPr>
          <a:xfrm>
            <a:off x="488207" y="2671177"/>
            <a:ext cx="782980" cy="573673"/>
            <a:chOff x="0" y="0"/>
            <a:chExt cx="782978" cy="573672"/>
          </a:xfrm>
        </p:grpSpPr>
        <p:sp>
          <p:nvSpPr>
            <p:cNvPr id="1949" name="Freeform 53"/>
            <p:cNvSpPr/>
            <p:nvPr/>
          </p:nvSpPr>
          <p:spPr>
            <a:xfrm>
              <a:off x="0" y="0"/>
              <a:ext cx="341530" cy="57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76" y="0"/>
                  </a:moveTo>
                  <a:cubicBezTo>
                    <a:pt x="10588" y="1863"/>
                    <a:pt x="0" y="3727"/>
                    <a:pt x="0" y="5552"/>
                  </a:cubicBezTo>
                  <a:cubicBezTo>
                    <a:pt x="0" y="7377"/>
                    <a:pt x="21106" y="9177"/>
                    <a:pt x="21176" y="10952"/>
                  </a:cubicBezTo>
                  <a:cubicBezTo>
                    <a:pt x="21247" y="12727"/>
                    <a:pt x="353" y="14425"/>
                    <a:pt x="423" y="16200"/>
                  </a:cubicBezTo>
                  <a:cubicBezTo>
                    <a:pt x="494" y="17975"/>
                    <a:pt x="18071" y="20687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632523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600" i="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50" name="Freeform 54"/>
            <p:cNvSpPr/>
            <p:nvPr/>
          </p:nvSpPr>
          <p:spPr>
            <a:xfrm>
              <a:off x="227074" y="0"/>
              <a:ext cx="341531" cy="57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76" y="0"/>
                  </a:moveTo>
                  <a:cubicBezTo>
                    <a:pt x="10588" y="1863"/>
                    <a:pt x="0" y="3727"/>
                    <a:pt x="0" y="5552"/>
                  </a:cubicBezTo>
                  <a:cubicBezTo>
                    <a:pt x="0" y="7377"/>
                    <a:pt x="21106" y="9177"/>
                    <a:pt x="21176" y="10952"/>
                  </a:cubicBezTo>
                  <a:cubicBezTo>
                    <a:pt x="21247" y="12727"/>
                    <a:pt x="353" y="14425"/>
                    <a:pt x="423" y="16200"/>
                  </a:cubicBezTo>
                  <a:cubicBezTo>
                    <a:pt x="494" y="17975"/>
                    <a:pt x="18071" y="20687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632523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600" i="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51" name="Freeform 55"/>
            <p:cNvSpPr/>
            <p:nvPr/>
          </p:nvSpPr>
          <p:spPr>
            <a:xfrm>
              <a:off x="441448" y="0"/>
              <a:ext cx="341531" cy="57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76" y="0"/>
                  </a:moveTo>
                  <a:cubicBezTo>
                    <a:pt x="10588" y="1863"/>
                    <a:pt x="0" y="3727"/>
                    <a:pt x="0" y="5552"/>
                  </a:cubicBezTo>
                  <a:cubicBezTo>
                    <a:pt x="0" y="7377"/>
                    <a:pt x="21106" y="9177"/>
                    <a:pt x="21176" y="10952"/>
                  </a:cubicBezTo>
                  <a:cubicBezTo>
                    <a:pt x="21247" y="12727"/>
                    <a:pt x="353" y="14425"/>
                    <a:pt x="423" y="16200"/>
                  </a:cubicBezTo>
                  <a:cubicBezTo>
                    <a:pt x="494" y="17975"/>
                    <a:pt x="18071" y="20687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632523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600" i="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956" name="Group"/>
          <p:cNvGrpSpPr/>
          <p:nvPr/>
        </p:nvGrpSpPr>
        <p:grpSpPr>
          <a:xfrm>
            <a:off x="4234707" y="2671177"/>
            <a:ext cx="782980" cy="573673"/>
            <a:chOff x="0" y="0"/>
            <a:chExt cx="782978" cy="573672"/>
          </a:xfrm>
        </p:grpSpPr>
        <p:sp>
          <p:nvSpPr>
            <p:cNvPr id="1953" name="Freeform 53"/>
            <p:cNvSpPr/>
            <p:nvPr/>
          </p:nvSpPr>
          <p:spPr>
            <a:xfrm>
              <a:off x="0" y="0"/>
              <a:ext cx="341530" cy="57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76" y="0"/>
                  </a:moveTo>
                  <a:cubicBezTo>
                    <a:pt x="10588" y="1863"/>
                    <a:pt x="0" y="3727"/>
                    <a:pt x="0" y="5552"/>
                  </a:cubicBezTo>
                  <a:cubicBezTo>
                    <a:pt x="0" y="7377"/>
                    <a:pt x="21106" y="9177"/>
                    <a:pt x="21176" y="10952"/>
                  </a:cubicBezTo>
                  <a:cubicBezTo>
                    <a:pt x="21247" y="12727"/>
                    <a:pt x="353" y="14425"/>
                    <a:pt x="423" y="16200"/>
                  </a:cubicBezTo>
                  <a:cubicBezTo>
                    <a:pt x="494" y="17975"/>
                    <a:pt x="18071" y="20687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632523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600" i="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54" name="Freeform 54"/>
            <p:cNvSpPr/>
            <p:nvPr/>
          </p:nvSpPr>
          <p:spPr>
            <a:xfrm>
              <a:off x="227074" y="0"/>
              <a:ext cx="341531" cy="57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76" y="0"/>
                  </a:moveTo>
                  <a:cubicBezTo>
                    <a:pt x="10588" y="1863"/>
                    <a:pt x="0" y="3727"/>
                    <a:pt x="0" y="5552"/>
                  </a:cubicBezTo>
                  <a:cubicBezTo>
                    <a:pt x="0" y="7377"/>
                    <a:pt x="21106" y="9177"/>
                    <a:pt x="21176" y="10952"/>
                  </a:cubicBezTo>
                  <a:cubicBezTo>
                    <a:pt x="21247" y="12727"/>
                    <a:pt x="353" y="14425"/>
                    <a:pt x="423" y="16200"/>
                  </a:cubicBezTo>
                  <a:cubicBezTo>
                    <a:pt x="494" y="17975"/>
                    <a:pt x="18071" y="20687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632523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600" i="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55" name="Freeform 55"/>
            <p:cNvSpPr/>
            <p:nvPr/>
          </p:nvSpPr>
          <p:spPr>
            <a:xfrm>
              <a:off x="441448" y="0"/>
              <a:ext cx="341531" cy="57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76" y="0"/>
                  </a:moveTo>
                  <a:cubicBezTo>
                    <a:pt x="10588" y="1863"/>
                    <a:pt x="0" y="3727"/>
                    <a:pt x="0" y="5552"/>
                  </a:cubicBezTo>
                  <a:cubicBezTo>
                    <a:pt x="0" y="7377"/>
                    <a:pt x="21106" y="9177"/>
                    <a:pt x="21176" y="10952"/>
                  </a:cubicBezTo>
                  <a:cubicBezTo>
                    <a:pt x="21247" y="12727"/>
                    <a:pt x="353" y="14425"/>
                    <a:pt x="423" y="16200"/>
                  </a:cubicBezTo>
                  <a:cubicBezTo>
                    <a:pt x="494" y="17975"/>
                    <a:pt x="18071" y="20687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632523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spcBef>
                  <a:spcPts val="0"/>
                </a:spcBef>
                <a:defRPr sz="1600" i="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957" name="Enqueue"/>
          <p:cNvSpPr txBox="1"/>
          <p:nvPr/>
        </p:nvSpPr>
        <p:spPr>
          <a:xfrm>
            <a:off x="170011" y="2148513"/>
            <a:ext cx="141937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Enqueue</a:t>
            </a:r>
          </a:p>
        </p:txBody>
      </p:sp>
      <p:sp>
        <p:nvSpPr>
          <p:cNvPr id="1958" name="Dequeue"/>
          <p:cNvSpPr txBox="1"/>
          <p:nvPr/>
        </p:nvSpPr>
        <p:spPr>
          <a:xfrm>
            <a:off x="3916511" y="2148513"/>
            <a:ext cx="141937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Dequeue</a:t>
            </a:r>
          </a:p>
        </p:txBody>
      </p:sp>
      <p:sp>
        <p:nvSpPr>
          <p:cNvPr id="1959" name="mcs_acquire()"/>
          <p:cNvSpPr txBox="1"/>
          <p:nvPr/>
        </p:nvSpPr>
        <p:spPr>
          <a:xfrm>
            <a:off x="115928" y="3861229"/>
            <a:ext cx="17653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0"/>
              </a:spcBef>
              <a:defRPr sz="20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lvl1pPr>
          </a:lstStyle>
          <a:p>
            <a:r>
              <a:t>mcs_acquire()</a:t>
            </a:r>
          </a:p>
        </p:txBody>
      </p:sp>
      <p:sp>
        <p:nvSpPr>
          <p:cNvPr id="1960" name="desc_create(&amp;enq_d)…"/>
          <p:cNvSpPr txBox="1"/>
          <p:nvPr/>
        </p:nvSpPr>
        <p:spPr>
          <a:xfrm>
            <a:off x="115928" y="5658748"/>
            <a:ext cx="2527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0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desc_create(&amp;enq_d)</a:t>
            </a:r>
          </a:p>
          <a:p>
            <a:pPr>
              <a:spcBef>
                <a:spcPts val="0"/>
              </a:spcBef>
              <a:defRPr sz="20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dsm_sync(enq_d)</a:t>
            </a:r>
          </a:p>
        </p:txBody>
      </p:sp>
      <p:sp>
        <p:nvSpPr>
          <p:cNvPr id="1961" name="mcs_release()"/>
          <p:cNvSpPr txBox="1"/>
          <p:nvPr/>
        </p:nvSpPr>
        <p:spPr>
          <a:xfrm>
            <a:off x="115928" y="4520962"/>
            <a:ext cx="17653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0"/>
              </a:spcBef>
              <a:defRPr sz="20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lvl1pPr>
          </a:lstStyle>
          <a:p>
            <a:r>
              <a:t>mcs_release()</a:t>
            </a:r>
          </a:p>
        </p:txBody>
      </p:sp>
      <p:grpSp>
        <p:nvGrpSpPr>
          <p:cNvPr id="1964" name="Group"/>
          <p:cNvGrpSpPr/>
          <p:nvPr/>
        </p:nvGrpSpPr>
        <p:grpSpPr>
          <a:xfrm>
            <a:off x="3392528" y="4045379"/>
            <a:ext cx="1270001" cy="1270001"/>
            <a:chOff x="0" y="184149"/>
            <a:chExt cx="1270000" cy="1270000"/>
          </a:xfrm>
        </p:grpSpPr>
        <p:sp>
          <p:nvSpPr>
            <p:cNvPr id="1962" name="mcs_acquire()"/>
            <p:cNvSpPr/>
            <p:nvPr/>
          </p:nvSpPr>
          <p:spPr>
            <a:xfrm>
              <a:off x="0" y="18414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spcBef>
                  <a:spcPts val="0"/>
                </a:spcBef>
                <a:defRPr sz="2000" i="0" spc="0">
                  <a:solidFill>
                    <a:schemeClr val="accent1">
                      <a:hueOff val="147319"/>
                      <a:satOff val="13526"/>
                      <a:lumOff val="-23026"/>
                    </a:schemeClr>
                  </a:solidFill>
                  <a:latin typeface="Inconsolata Bold"/>
                  <a:ea typeface="Inconsolata Bold"/>
                  <a:cs typeface="Inconsolata Bold"/>
                  <a:sym typeface="Inconsolata Bold"/>
                </a:defRPr>
              </a:lvl1pPr>
            </a:lstStyle>
            <a:p>
              <a:r>
                <a:t>mcs_acquire()</a:t>
              </a:r>
            </a:p>
          </p:txBody>
        </p:sp>
        <p:sp>
          <p:nvSpPr>
            <p:cNvPr id="1963" name="mcs_acquire()"/>
            <p:cNvSpPr/>
            <p:nvPr/>
          </p:nvSpPr>
          <p:spPr>
            <a:xfrm>
              <a:off x="0" y="18414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spcBef>
                  <a:spcPts val="0"/>
                </a:spcBef>
                <a:defRPr sz="2000" i="0" spc="0">
                  <a:solidFill>
                    <a:schemeClr val="accent1">
                      <a:hueOff val="147319"/>
                      <a:satOff val="13526"/>
                      <a:lumOff val="-23026"/>
                    </a:schemeClr>
                  </a:solidFill>
                  <a:latin typeface="Inconsolata Bold"/>
                  <a:ea typeface="Inconsolata Bold"/>
                  <a:cs typeface="Inconsolata Bold"/>
                  <a:sym typeface="Inconsolata Bold"/>
                </a:defRPr>
              </a:lvl1pPr>
            </a:lstStyle>
            <a:p>
              <a:r>
                <a:t>mcs_acquire()</a:t>
              </a:r>
            </a:p>
          </p:txBody>
        </p:sp>
      </p:grpSp>
      <p:sp>
        <p:nvSpPr>
          <p:cNvPr id="1965" name="mcs_release()"/>
          <p:cNvSpPr txBox="1"/>
          <p:nvPr/>
        </p:nvSpPr>
        <p:spPr>
          <a:xfrm>
            <a:off x="3392528" y="4520962"/>
            <a:ext cx="17653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0"/>
              </a:spcBef>
              <a:defRPr sz="20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lvl1pPr>
          </a:lstStyle>
          <a:p>
            <a:r>
              <a:t>mcs_release()</a:t>
            </a:r>
          </a:p>
        </p:txBody>
      </p:sp>
      <p:sp>
        <p:nvSpPr>
          <p:cNvPr id="1966" name="dsm_sync(deq_d)"/>
          <p:cNvSpPr txBox="1"/>
          <p:nvPr/>
        </p:nvSpPr>
        <p:spPr>
          <a:xfrm>
            <a:off x="3265528" y="5664630"/>
            <a:ext cx="201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0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endParaRPr/>
          </a:p>
          <a:p>
            <a:pPr>
              <a:spcBef>
                <a:spcPts val="0"/>
              </a:spcBef>
              <a:defRPr sz="20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dsm_sync(deq_d)</a:t>
            </a:r>
          </a:p>
        </p:txBody>
      </p:sp>
      <p:sp>
        <p:nvSpPr>
          <p:cNvPr id="1967" name="desc_create(&amp;deq_d)"/>
          <p:cNvSpPr txBox="1"/>
          <p:nvPr/>
        </p:nvSpPr>
        <p:spPr>
          <a:xfrm>
            <a:off x="3235547" y="5672082"/>
            <a:ext cx="25273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0"/>
              </a:spcBef>
              <a:defRPr sz="20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lvl1pPr>
          </a:lstStyle>
          <a:p>
            <a:r>
              <a:t>desc_create(&amp;deq_d)</a:t>
            </a:r>
          </a:p>
        </p:txBody>
      </p:sp>
      <p:sp>
        <p:nvSpPr>
          <p:cNvPr id="1968" name="Arrow"/>
          <p:cNvSpPr/>
          <p:nvPr/>
        </p:nvSpPr>
        <p:spPr>
          <a:xfrm rot="16200000">
            <a:off x="10278533" y="4015900"/>
            <a:ext cx="1270001" cy="718693"/>
          </a:xfrm>
          <a:prstGeom prst="rightArrow">
            <a:avLst>
              <a:gd name="adj1" fmla="val 34016"/>
              <a:gd name="adj2" fmla="val 84020"/>
            </a:avLst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969" name="2.75x"/>
          <p:cNvSpPr txBox="1"/>
          <p:nvPr/>
        </p:nvSpPr>
        <p:spPr>
          <a:xfrm>
            <a:off x="11152688" y="4489212"/>
            <a:ext cx="78298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r>
              <a:t>2.75x</a:t>
            </a:r>
          </a:p>
        </p:txBody>
      </p:sp>
      <p:sp>
        <p:nvSpPr>
          <p:cNvPr id="1970" name="Enq/Deq throughput on 56-Core Intel Skylake at 2.5GHz"/>
          <p:cNvSpPr txBox="1"/>
          <p:nvPr/>
        </p:nvSpPr>
        <p:spPr>
          <a:xfrm>
            <a:off x="5901485" y="8475016"/>
            <a:ext cx="701565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1" i="0" spc="0"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Enq/Deq throughput on 56-Core Intel Skylake at 2.5GHz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1" name="context: Threads ⇢ Mpi ⇢ Network interface"/>
          <p:cNvSpPr txBox="1">
            <a:spLocks noGrp="1"/>
          </p:cNvSpPr>
          <p:nvPr>
            <p:ph type="title"/>
          </p:nvPr>
        </p:nvSpPr>
        <p:spPr>
          <a:xfrm>
            <a:off x="570209" y="289476"/>
            <a:ext cx="12481092" cy="1158324"/>
          </a:xfrm>
          <a:prstGeom prst="rect">
            <a:avLst/>
          </a:prstGeom>
        </p:spPr>
        <p:txBody>
          <a:bodyPr/>
          <a:lstStyle>
            <a:lvl1pPr defTabSz="537463">
              <a:spcBef>
                <a:spcPts val="2100"/>
              </a:spcBef>
              <a:defRPr sz="5980"/>
            </a:lvl1pPr>
          </a:lstStyle>
          <a:p>
            <a:r>
              <a:t>context: Threads ⇢ Mpi ⇢ Network interface</a:t>
            </a:r>
          </a:p>
        </p:txBody>
      </p:sp>
      <p:grpSp>
        <p:nvGrpSpPr>
          <p:cNvPr id="167" name="Group"/>
          <p:cNvGrpSpPr/>
          <p:nvPr/>
        </p:nvGrpSpPr>
        <p:grpSpPr>
          <a:xfrm>
            <a:off x="3688380" y="2941241"/>
            <a:ext cx="3583497" cy="3432681"/>
            <a:chOff x="-67893" y="0"/>
            <a:chExt cx="3583495" cy="3432679"/>
          </a:xfrm>
        </p:grpSpPr>
        <p:grpSp>
          <p:nvGrpSpPr>
            <p:cNvPr id="144" name="Rectangle"/>
            <p:cNvGrpSpPr/>
            <p:nvPr/>
          </p:nvGrpSpPr>
          <p:grpSpPr>
            <a:xfrm>
              <a:off x="-67894" y="2629170"/>
              <a:ext cx="3583497" cy="803510"/>
              <a:chOff x="0" y="0"/>
              <a:chExt cx="3583495" cy="803508"/>
            </a:xfrm>
          </p:grpSpPr>
          <p:sp>
            <p:nvSpPr>
              <p:cNvPr id="143" name="Rectangle"/>
              <p:cNvSpPr/>
              <p:nvPr/>
            </p:nvSpPr>
            <p:spPr>
              <a:xfrm>
                <a:off x="71842" y="71842"/>
                <a:ext cx="3439812" cy="65982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pic>
            <p:nvPicPr>
              <p:cNvPr id="142" name="Rectangle Rectangle" descr="Rectangle Rectangle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-1"/>
                <a:ext cx="3583497" cy="803510"/>
              </a:xfrm>
              <a:prstGeom prst="rect">
                <a:avLst/>
              </a:prstGeom>
              <a:effectLst/>
            </p:spPr>
          </p:pic>
        </p:grpSp>
        <p:sp>
          <p:nvSpPr>
            <p:cNvPr id="145" name="Rectangle"/>
            <p:cNvSpPr/>
            <p:nvPr/>
          </p:nvSpPr>
          <p:spPr>
            <a:xfrm>
              <a:off x="0" y="419081"/>
              <a:ext cx="3447709" cy="995365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254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0"/>
                </a:spcBef>
                <a:defRPr sz="3000" i="0" spc="0">
                  <a:solidFill>
                    <a:schemeClr val="accent5">
                      <a:lumOff val="-12830"/>
                    </a:schemeClr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grpSp>
          <p:nvGrpSpPr>
            <p:cNvPr id="150" name="Group 52"/>
            <p:cNvGrpSpPr/>
            <p:nvPr/>
          </p:nvGrpSpPr>
          <p:grpSpPr>
            <a:xfrm>
              <a:off x="581082" y="777992"/>
              <a:ext cx="2285544" cy="494799"/>
              <a:chOff x="0" y="0"/>
              <a:chExt cx="2285542" cy="494797"/>
            </a:xfrm>
          </p:grpSpPr>
          <p:sp>
            <p:nvSpPr>
              <p:cNvPr id="146" name="Freeform 53"/>
              <p:cNvSpPr/>
              <p:nvPr/>
            </p:nvSpPr>
            <p:spPr>
              <a:xfrm>
                <a:off x="0" y="0"/>
                <a:ext cx="294573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7" name="Freeform 54"/>
              <p:cNvSpPr/>
              <p:nvPr/>
            </p:nvSpPr>
            <p:spPr>
              <a:xfrm>
                <a:off x="995484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8" name="Freeform 55"/>
              <p:cNvSpPr/>
              <p:nvPr/>
            </p:nvSpPr>
            <p:spPr>
              <a:xfrm>
                <a:off x="1990969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9" name="Freeform 55"/>
              <p:cNvSpPr/>
              <p:nvPr/>
            </p:nvSpPr>
            <p:spPr>
              <a:xfrm>
                <a:off x="1990969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151" name="Rectangle"/>
            <p:cNvSpPr/>
            <p:nvPr/>
          </p:nvSpPr>
          <p:spPr>
            <a:xfrm>
              <a:off x="3944" y="1700099"/>
              <a:ext cx="3439821" cy="892678"/>
            </a:xfrm>
            <a:prstGeom prst="rect">
              <a:avLst/>
            </a:prstGeom>
            <a:solidFill>
              <a:schemeClr val="accent1">
                <a:hueOff val="-522454"/>
                <a:satOff val="1153"/>
                <a:lumOff val="13444"/>
              </a:schemeClr>
            </a:solidFill>
            <a:ln w="25400" cap="flat">
              <a:solidFill>
                <a:srgbClr val="503C5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defRPr sz="2400" i="0" spc="0">
                  <a:solidFill>
                    <a:schemeClr val="accent5">
                      <a:lumOff val="-12830"/>
                    </a:schemeClr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52" name="VNI"/>
            <p:cNvSpPr/>
            <p:nvPr/>
          </p:nvSpPr>
          <p:spPr>
            <a:xfrm>
              <a:off x="2511279" y="1827050"/>
              <a:ext cx="522621" cy="451319"/>
            </a:xfrm>
            <a:prstGeom prst="rect">
              <a:avLst/>
            </a:prstGeom>
            <a:solidFill>
              <a:srgbClr val="EFDEA9"/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1500" b="1" i="0" spc="0">
                  <a:solidFill>
                    <a:schemeClr val="accent5">
                      <a:lumOff val="-1283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VNI</a:t>
              </a:r>
            </a:p>
          </p:txBody>
        </p:sp>
        <p:sp>
          <p:nvSpPr>
            <p:cNvPr id="153" name="VNI"/>
            <p:cNvSpPr/>
            <p:nvPr/>
          </p:nvSpPr>
          <p:spPr>
            <a:xfrm>
              <a:off x="1462544" y="1827050"/>
              <a:ext cx="522621" cy="451319"/>
            </a:xfrm>
            <a:prstGeom prst="rect">
              <a:avLst/>
            </a:prstGeom>
            <a:solidFill>
              <a:srgbClr val="EFDEA9"/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1500" b="1" i="0" spc="0">
                  <a:solidFill>
                    <a:schemeClr val="accent5">
                      <a:lumOff val="-1283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VNI</a:t>
              </a:r>
            </a:p>
          </p:txBody>
        </p:sp>
        <p:sp>
          <p:nvSpPr>
            <p:cNvPr id="154" name="VNI"/>
            <p:cNvSpPr/>
            <p:nvPr/>
          </p:nvSpPr>
          <p:spPr>
            <a:xfrm>
              <a:off x="413808" y="1827050"/>
              <a:ext cx="522621" cy="451319"/>
            </a:xfrm>
            <a:prstGeom prst="rect">
              <a:avLst/>
            </a:prstGeom>
            <a:solidFill>
              <a:srgbClr val="EFDEA9"/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1500" b="1" i="0" spc="0">
                  <a:solidFill>
                    <a:schemeClr val="accent5">
                      <a:lumOff val="-1283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VNI</a:t>
              </a:r>
            </a:p>
          </p:txBody>
        </p:sp>
        <p:sp>
          <p:nvSpPr>
            <p:cNvPr id="155" name="CTX"/>
            <p:cNvSpPr/>
            <p:nvPr/>
          </p:nvSpPr>
          <p:spPr>
            <a:xfrm>
              <a:off x="2511280" y="2777594"/>
              <a:ext cx="522621" cy="451319"/>
            </a:xfrm>
            <a:prstGeom prst="rect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defRPr sz="18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CTX</a:t>
              </a:r>
            </a:p>
          </p:txBody>
        </p:sp>
        <p:sp>
          <p:nvSpPr>
            <p:cNvPr id="156" name="CTX"/>
            <p:cNvSpPr/>
            <p:nvPr/>
          </p:nvSpPr>
          <p:spPr>
            <a:xfrm>
              <a:off x="1462545" y="2777594"/>
              <a:ext cx="522621" cy="451319"/>
            </a:xfrm>
            <a:prstGeom prst="rect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defRPr sz="18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CTX</a:t>
              </a:r>
            </a:p>
          </p:txBody>
        </p:sp>
        <p:sp>
          <p:nvSpPr>
            <p:cNvPr id="157" name="CTX"/>
            <p:cNvSpPr/>
            <p:nvPr/>
          </p:nvSpPr>
          <p:spPr>
            <a:xfrm>
              <a:off x="413808" y="2777594"/>
              <a:ext cx="522621" cy="451319"/>
            </a:xfrm>
            <a:prstGeom prst="rect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defRPr sz="18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CTX</a:t>
              </a:r>
            </a:p>
          </p:txBody>
        </p:sp>
        <p:sp>
          <p:nvSpPr>
            <p:cNvPr id="158" name="P0"/>
            <p:cNvSpPr/>
            <p:nvPr/>
          </p:nvSpPr>
          <p:spPr>
            <a:xfrm>
              <a:off x="1334800" y="0"/>
              <a:ext cx="778109" cy="778109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chemeClr val="accent5">
                  <a:lumOff val="-1283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P0</a:t>
              </a:r>
            </a:p>
          </p:txBody>
        </p:sp>
        <p:pic>
          <p:nvPicPr>
            <p:cNvPr id="159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2511811" y="2381661"/>
              <a:ext cx="521557" cy="292641"/>
            </a:xfrm>
            <a:prstGeom prst="rect">
              <a:avLst/>
            </a:prstGeom>
            <a:effectLst/>
          </p:spPr>
        </p:pic>
        <p:pic>
          <p:nvPicPr>
            <p:cNvPr id="161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463076" y="2381661"/>
              <a:ext cx="521557" cy="292641"/>
            </a:xfrm>
            <a:prstGeom prst="rect">
              <a:avLst/>
            </a:prstGeom>
            <a:effectLst/>
          </p:spPr>
        </p:pic>
        <p:pic>
          <p:nvPicPr>
            <p:cNvPr id="163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414341" y="2335338"/>
              <a:ext cx="521556" cy="292640"/>
            </a:xfrm>
            <a:prstGeom prst="rect">
              <a:avLst/>
            </a:prstGeom>
            <a:effectLst/>
          </p:spPr>
        </p:pic>
        <p:pic>
          <p:nvPicPr>
            <p:cNvPr id="165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2860681" y="1397503"/>
              <a:ext cx="485348" cy="292640"/>
            </a:xfrm>
            <a:prstGeom prst="rect">
              <a:avLst/>
            </a:prstGeom>
            <a:effectLst/>
          </p:spPr>
        </p:pic>
      </p:grpSp>
      <p:grpSp>
        <p:nvGrpSpPr>
          <p:cNvPr id="193" name="Group"/>
          <p:cNvGrpSpPr/>
          <p:nvPr/>
        </p:nvGrpSpPr>
        <p:grpSpPr>
          <a:xfrm>
            <a:off x="9220779" y="2941241"/>
            <a:ext cx="3583497" cy="3432681"/>
            <a:chOff x="-67893" y="0"/>
            <a:chExt cx="3583495" cy="3432679"/>
          </a:xfrm>
        </p:grpSpPr>
        <p:grpSp>
          <p:nvGrpSpPr>
            <p:cNvPr id="170" name="Rectangle"/>
            <p:cNvGrpSpPr/>
            <p:nvPr/>
          </p:nvGrpSpPr>
          <p:grpSpPr>
            <a:xfrm>
              <a:off x="-67894" y="2629170"/>
              <a:ext cx="3583497" cy="803510"/>
              <a:chOff x="0" y="0"/>
              <a:chExt cx="3583495" cy="803508"/>
            </a:xfrm>
          </p:grpSpPr>
          <p:sp>
            <p:nvSpPr>
              <p:cNvPr id="169" name="Rectangle"/>
              <p:cNvSpPr/>
              <p:nvPr/>
            </p:nvSpPr>
            <p:spPr>
              <a:xfrm>
                <a:off x="71842" y="71842"/>
                <a:ext cx="3439812" cy="65982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pic>
            <p:nvPicPr>
              <p:cNvPr id="168" name="Rectangle Rectangle" descr="Rectangle Rectangle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-1"/>
                <a:ext cx="3583497" cy="803510"/>
              </a:xfrm>
              <a:prstGeom prst="rect">
                <a:avLst/>
              </a:prstGeom>
              <a:effectLst/>
            </p:spPr>
          </p:pic>
        </p:grpSp>
        <p:sp>
          <p:nvSpPr>
            <p:cNvPr id="171" name="Rectangle"/>
            <p:cNvSpPr/>
            <p:nvPr/>
          </p:nvSpPr>
          <p:spPr>
            <a:xfrm>
              <a:off x="0" y="431285"/>
              <a:ext cx="3447709" cy="983161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254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0"/>
                </a:spcBef>
                <a:defRPr sz="3000" i="0" spc="0">
                  <a:solidFill>
                    <a:schemeClr val="accent5">
                      <a:lumOff val="-12830"/>
                    </a:schemeClr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grpSp>
          <p:nvGrpSpPr>
            <p:cNvPr id="176" name="Group 52"/>
            <p:cNvGrpSpPr/>
            <p:nvPr/>
          </p:nvGrpSpPr>
          <p:grpSpPr>
            <a:xfrm>
              <a:off x="581082" y="777992"/>
              <a:ext cx="2285544" cy="494799"/>
              <a:chOff x="0" y="0"/>
              <a:chExt cx="2285542" cy="494797"/>
            </a:xfrm>
          </p:grpSpPr>
          <p:sp>
            <p:nvSpPr>
              <p:cNvPr id="172" name="Freeform 53"/>
              <p:cNvSpPr/>
              <p:nvPr/>
            </p:nvSpPr>
            <p:spPr>
              <a:xfrm>
                <a:off x="0" y="0"/>
                <a:ext cx="294573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3" name="Freeform 54"/>
              <p:cNvSpPr/>
              <p:nvPr/>
            </p:nvSpPr>
            <p:spPr>
              <a:xfrm>
                <a:off x="995484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4" name="Freeform 55"/>
              <p:cNvSpPr/>
              <p:nvPr/>
            </p:nvSpPr>
            <p:spPr>
              <a:xfrm>
                <a:off x="1990969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5" name="Freeform 55"/>
              <p:cNvSpPr/>
              <p:nvPr/>
            </p:nvSpPr>
            <p:spPr>
              <a:xfrm>
                <a:off x="1990969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177" name="Rectangle"/>
            <p:cNvSpPr/>
            <p:nvPr/>
          </p:nvSpPr>
          <p:spPr>
            <a:xfrm>
              <a:off x="3944" y="1710615"/>
              <a:ext cx="3439821" cy="882162"/>
            </a:xfrm>
            <a:prstGeom prst="rect">
              <a:avLst/>
            </a:prstGeom>
            <a:solidFill>
              <a:schemeClr val="accent1">
                <a:hueOff val="-522454"/>
                <a:satOff val="1153"/>
                <a:lumOff val="13444"/>
              </a:schemeClr>
            </a:solidFill>
            <a:ln w="25400" cap="flat">
              <a:solidFill>
                <a:srgbClr val="503C5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defRPr sz="2400" i="0" spc="0">
                  <a:solidFill>
                    <a:schemeClr val="accent5">
                      <a:lumOff val="-12830"/>
                    </a:schemeClr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78" name="VNI"/>
            <p:cNvSpPr/>
            <p:nvPr/>
          </p:nvSpPr>
          <p:spPr>
            <a:xfrm>
              <a:off x="2511279" y="1827050"/>
              <a:ext cx="522621" cy="451319"/>
            </a:xfrm>
            <a:prstGeom prst="rect">
              <a:avLst/>
            </a:prstGeom>
            <a:solidFill>
              <a:srgbClr val="EFDEA9"/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1500" b="1" i="0" spc="0">
                  <a:solidFill>
                    <a:schemeClr val="accent5">
                      <a:lumOff val="-1283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VNI</a:t>
              </a:r>
            </a:p>
          </p:txBody>
        </p:sp>
        <p:sp>
          <p:nvSpPr>
            <p:cNvPr id="179" name="VNI"/>
            <p:cNvSpPr/>
            <p:nvPr/>
          </p:nvSpPr>
          <p:spPr>
            <a:xfrm>
              <a:off x="1462544" y="1827050"/>
              <a:ext cx="522621" cy="451319"/>
            </a:xfrm>
            <a:prstGeom prst="rect">
              <a:avLst/>
            </a:prstGeom>
            <a:solidFill>
              <a:srgbClr val="EFDEA9"/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1500" b="1" i="0" spc="0">
                  <a:solidFill>
                    <a:schemeClr val="accent5">
                      <a:lumOff val="-1283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VNI</a:t>
              </a:r>
            </a:p>
          </p:txBody>
        </p:sp>
        <p:sp>
          <p:nvSpPr>
            <p:cNvPr id="180" name="VNI"/>
            <p:cNvSpPr/>
            <p:nvPr/>
          </p:nvSpPr>
          <p:spPr>
            <a:xfrm>
              <a:off x="413808" y="1827050"/>
              <a:ext cx="522621" cy="451319"/>
            </a:xfrm>
            <a:prstGeom prst="rect">
              <a:avLst/>
            </a:prstGeom>
            <a:solidFill>
              <a:srgbClr val="EFDEA9"/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1500" b="1" i="0" spc="0">
                  <a:solidFill>
                    <a:schemeClr val="accent5">
                      <a:lumOff val="-1283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VNI</a:t>
              </a:r>
            </a:p>
          </p:txBody>
        </p:sp>
        <p:sp>
          <p:nvSpPr>
            <p:cNvPr id="181" name="CTX"/>
            <p:cNvSpPr/>
            <p:nvPr/>
          </p:nvSpPr>
          <p:spPr>
            <a:xfrm>
              <a:off x="2511280" y="2777594"/>
              <a:ext cx="522621" cy="451319"/>
            </a:xfrm>
            <a:prstGeom prst="rect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defRPr sz="18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CTX</a:t>
              </a:r>
            </a:p>
          </p:txBody>
        </p:sp>
        <p:sp>
          <p:nvSpPr>
            <p:cNvPr id="182" name="CTX"/>
            <p:cNvSpPr/>
            <p:nvPr/>
          </p:nvSpPr>
          <p:spPr>
            <a:xfrm>
              <a:off x="1462544" y="2777594"/>
              <a:ext cx="522621" cy="451319"/>
            </a:xfrm>
            <a:prstGeom prst="rect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defRPr sz="18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CTX</a:t>
              </a:r>
            </a:p>
          </p:txBody>
        </p:sp>
        <p:sp>
          <p:nvSpPr>
            <p:cNvPr id="183" name="CTX"/>
            <p:cNvSpPr/>
            <p:nvPr/>
          </p:nvSpPr>
          <p:spPr>
            <a:xfrm>
              <a:off x="413808" y="2777594"/>
              <a:ext cx="522621" cy="451319"/>
            </a:xfrm>
            <a:prstGeom prst="rect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defRPr sz="18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CTX</a:t>
              </a:r>
            </a:p>
          </p:txBody>
        </p:sp>
        <p:sp>
          <p:nvSpPr>
            <p:cNvPr id="184" name="P1"/>
            <p:cNvSpPr/>
            <p:nvPr/>
          </p:nvSpPr>
          <p:spPr>
            <a:xfrm>
              <a:off x="1334799" y="0"/>
              <a:ext cx="778110" cy="778109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chemeClr val="accent5">
                  <a:lumOff val="-1283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P1</a:t>
              </a:r>
            </a:p>
          </p:txBody>
        </p:sp>
        <p:pic>
          <p:nvPicPr>
            <p:cNvPr id="185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2511811" y="2381661"/>
              <a:ext cx="521557" cy="292641"/>
            </a:xfrm>
            <a:prstGeom prst="rect">
              <a:avLst/>
            </a:prstGeom>
            <a:effectLst/>
          </p:spPr>
        </p:pic>
        <p:pic>
          <p:nvPicPr>
            <p:cNvPr id="187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463076" y="2381661"/>
              <a:ext cx="521557" cy="292641"/>
            </a:xfrm>
            <a:prstGeom prst="rect">
              <a:avLst/>
            </a:prstGeom>
            <a:effectLst/>
          </p:spPr>
        </p:pic>
        <p:pic>
          <p:nvPicPr>
            <p:cNvPr id="189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414341" y="2335338"/>
              <a:ext cx="521556" cy="292640"/>
            </a:xfrm>
            <a:prstGeom prst="rect">
              <a:avLst/>
            </a:prstGeom>
            <a:effectLst/>
          </p:spPr>
        </p:pic>
        <p:pic>
          <p:nvPicPr>
            <p:cNvPr id="191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34375" y="1379398"/>
              <a:ext cx="521556" cy="292640"/>
            </a:xfrm>
            <a:prstGeom prst="rect">
              <a:avLst/>
            </a:prstGeom>
            <a:effectLst/>
          </p:spPr>
        </p:pic>
      </p:grpSp>
      <p:sp>
        <p:nvSpPr>
          <p:cNvPr id="194" name="Application"/>
          <p:cNvSpPr txBox="1"/>
          <p:nvPr/>
        </p:nvSpPr>
        <p:spPr>
          <a:xfrm>
            <a:off x="274329" y="3018366"/>
            <a:ext cx="17895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solidFill>
                  <a:schemeClr val="accent3">
                    <a:hueOff val="-256224"/>
                    <a:satOff val="-13732"/>
                    <a:lumOff val="-19712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Application</a:t>
            </a:r>
          </a:p>
        </p:txBody>
      </p:sp>
      <p:sp>
        <p:nvSpPr>
          <p:cNvPr id="195" name="Threads"/>
          <p:cNvSpPr txBox="1"/>
          <p:nvPr/>
        </p:nvSpPr>
        <p:spPr>
          <a:xfrm>
            <a:off x="1345362" y="3822699"/>
            <a:ext cx="109860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chemeClr val="accent5">
                    <a:lumOff val="-12830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Threads</a:t>
            </a:r>
          </a:p>
        </p:txBody>
      </p:sp>
      <p:sp>
        <p:nvSpPr>
          <p:cNvPr id="196" name="Processes"/>
          <p:cNvSpPr txBox="1"/>
          <p:nvPr/>
        </p:nvSpPr>
        <p:spPr>
          <a:xfrm>
            <a:off x="1345362" y="3433233"/>
            <a:ext cx="133400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chemeClr val="accent4">
                    <a:satOff val="-10109"/>
                    <a:lumOff val="-16901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Processes</a:t>
            </a:r>
          </a:p>
        </p:txBody>
      </p:sp>
      <p:sp>
        <p:nvSpPr>
          <p:cNvPr id="197" name="MPI"/>
          <p:cNvSpPr txBox="1"/>
          <p:nvPr/>
        </p:nvSpPr>
        <p:spPr>
          <a:xfrm>
            <a:off x="291262" y="4356099"/>
            <a:ext cx="6868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solidFill>
                  <a:schemeClr val="accent2">
                    <a:satOff val="-3676"/>
                    <a:lumOff val="-19080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MPI</a:t>
            </a:r>
          </a:p>
        </p:txBody>
      </p:sp>
      <p:sp>
        <p:nvSpPr>
          <p:cNvPr id="198" name="Virtual Network Interfaces (VNIs)"/>
          <p:cNvSpPr txBox="1"/>
          <p:nvPr/>
        </p:nvSpPr>
        <p:spPr>
          <a:xfrm>
            <a:off x="1243762" y="4547023"/>
            <a:ext cx="2468192" cy="83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60000"/>
              </a:lnSpc>
              <a:spcBef>
                <a:spcPts val="0"/>
              </a:spcBef>
              <a:defRPr sz="2600" i="0" spc="26">
                <a:solidFill>
                  <a:schemeClr val="accent5">
                    <a:lumOff val="-12830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Virtual Network Interfaces (VNIs)</a:t>
            </a:r>
          </a:p>
        </p:txBody>
      </p:sp>
      <p:sp>
        <p:nvSpPr>
          <p:cNvPr id="199" name="Network Hardware"/>
          <p:cNvSpPr txBox="1"/>
          <p:nvPr/>
        </p:nvSpPr>
        <p:spPr>
          <a:xfrm>
            <a:off x="299825" y="5359399"/>
            <a:ext cx="292648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i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Network Hardware</a:t>
            </a:r>
          </a:p>
        </p:txBody>
      </p:sp>
      <p:sp>
        <p:nvSpPr>
          <p:cNvPr id="200" name="Parallel Network Contexts (CTXs)…"/>
          <p:cNvSpPr txBox="1"/>
          <p:nvPr/>
        </p:nvSpPr>
        <p:spPr>
          <a:xfrm>
            <a:off x="1243762" y="5661812"/>
            <a:ext cx="2642750" cy="1656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60000"/>
              </a:lnSpc>
              <a:spcBef>
                <a:spcPts val="0"/>
              </a:spcBef>
              <a:defRPr sz="2600" i="0" spc="26">
                <a:solidFill>
                  <a:schemeClr val="accent5">
                    <a:lumOff val="-12830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r>
              <a:t>Parallel Network Contexts (CTXs)</a:t>
            </a:r>
          </a:p>
          <a:p>
            <a:pPr marL="228600" indent="-228600">
              <a:lnSpc>
                <a:spcPct val="60000"/>
              </a:lnSpc>
              <a:spcBef>
                <a:spcPts val="0"/>
              </a:spcBef>
              <a:buSzPct val="61000"/>
              <a:buChar char="•"/>
              <a:defRPr sz="2600" i="0" spc="26">
                <a:solidFill>
                  <a:schemeClr val="accent5">
                    <a:lumOff val="-12830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r>
              <a:t>TCP sockets</a:t>
            </a:r>
          </a:p>
          <a:p>
            <a:pPr marL="228600" indent="-228600">
              <a:lnSpc>
                <a:spcPct val="60000"/>
              </a:lnSpc>
              <a:spcBef>
                <a:spcPts val="0"/>
              </a:spcBef>
              <a:buSzPct val="61000"/>
              <a:buChar char="•"/>
              <a:defRPr sz="2600" i="0" spc="26">
                <a:solidFill>
                  <a:schemeClr val="accent5">
                    <a:lumOff val="-12830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r>
              <a:t>Libfabric endpoints</a:t>
            </a:r>
          </a:p>
          <a:p>
            <a:pPr marL="228600" indent="-228600">
              <a:lnSpc>
                <a:spcPct val="60000"/>
              </a:lnSpc>
              <a:spcBef>
                <a:spcPts val="0"/>
              </a:spcBef>
              <a:buSzPct val="61000"/>
              <a:buChar char="•"/>
              <a:defRPr sz="2600" i="0" spc="26">
                <a:solidFill>
                  <a:schemeClr val="accent5">
                    <a:lumOff val="-12830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r>
              <a:t>UCX workers</a:t>
            </a:r>
          </a:p>
        </p:txBody>
      </p:sp>
      <p:grpSp>
        <p:nvGrpSpPr>
          <p:cNvPr id="203" name="Rectangle"/>
          <p:cNvGrpSpPr/>
          <p:nvPr/>
        </p:nvGrpSpPr>
        <p:grpSpPr>
          <a:xfrm>
            <a:off x="7163638" y="5778624"/>
            <a:ext cx="2208698" cy="294398"/>
            <a:chOff x="0" y="0"/>
            <a:chExt cx="2208697" cy="294397"/>
          </a:xfrm>
        </p:grpSpPr>
        <p:sp>
          <p:nvSpPr>
            <p:cNvPr id="202" name="Rectangle"/>
            <p:cNvSpPr/>
            <p:nvPr/>
          </p:nvSpPr>
          <p:spPr>
            <a:xfrm>
              <a:off x="71842" y="71842"/>
              <a:ext cx="2065014" cy="150714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pic>
          <p:nvPicPr>
            <p:cNvPr id="201" name="Rectangle Rectangle" descr="Rectangle Rectangl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-1"/>
              <a:ext cx="2208698" cy="29439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Rectangle"/>
          <p:cNvSpPr/>
          <p:nvPr/>
        </p:nvSpPr>
        <p:spPr>
          <a:xfrm>
            <a:off x="5358606" y="-11543"/>
            <a:ext cx="7646988" cy="9753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973" name="Line"/>
          <p:cNvSpPr>
            <a:spLocks noGrp="1"/>
          </p:cNvSpPr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4" name="cSync and lockq mode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cSync and lockq models </a:t>
            </a:r>
          </a:p>
        </p:txBody>
      </p:sp>
      <p:sp>
        <p:nvSpPr>
          <p:cNvPr id="1975" name="Software Combining at the Rescue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spcBef>
                <a:spcPts val="500"/>
              </a:spcBef>
              <a:defRPr sz="4224"/>
            </a:lvl1pPr>
          </a:lstStyle>
          <a:p>
            <a:r>
              <a:t>Software Combining at the Rescue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8" name="CSYNC: Direct Software combining application"/>
          <p:cNvSpPr txBox="1">
            <a:spLocks noGrp="1"/>
          </p:cNvSpPr>
          <p:nvPr>
            <p:ph type="title"/>
          </p:nvPr>
        </p:nvSpPr>
        <p:spPr>
          <a:xfrm>
            <a:off x="546100" y="470583"/>
            <a:ext cx="12350486" cy="943351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6045"/>
            </a:lvl1pPr>
          </a:lstStyle>
          <a:p>
            <a:r>
              <a:t>CSYNC: Direct Software combining application</a:t>
            </a:r>
          </a:p>
        </p:txBody>
      </p:sp>
      <p:sp>
        <p:nvSpPr>
          <p:cNvPr id="1979" name="Group"/>
          <p:cNvSpPr/>
          <p:nvPr/>
        </p:nvSpPr>
        <p:spPr>
          <a:xfrm>
            <a:off x="128380" y="728556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MPI_Wait (…,*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 {</a:t>
            </a:r>
            <a:endParaRPr>
              <a:solidFill>
                <a:schemeClr val="accent5">
                  <a:lumOff val="-12830"/>
                </a:schemeClr>
              </a:solidFill>
              <a:latin typeface="Inconsolata Bold"/>
              <a:ea typeface="Inconsolata Bold"/>
              <a:cs typeface="Inconsolata Bold"/>
              <a:sym typeface="Inconsolata Bold"/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rgbClr val="01710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while</a:t>
            </a:r>
            <a:r>
              <a:rPr>
                <a:solidFill>
                  <a:srgbClr val="004D8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</a:t>
            </a:r>
            <a:r>
              <a:t>(!completed(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))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lock_release(net_L);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network_progress();</a:t>
            </a:r>
            <a:endParaRPr>
              <a:solidFill>
                <a:srgbClr val="00A2FF"/>
              </a:solidFill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00A2FF"/>
                </a:solidFill>
              </a:rPr>
              <a:t>   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lock_acquire(net_L);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     </a:t>
            </a:r>
            <a:r>
              <a:rPr>
                <a:solidFill>
                  <a:srgbClr val="00A2FF"/>
                </a:solidFill>
              </a:rPr>
              <a:t>/*pause/yield*/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}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lock_acquire(req_L);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free(req);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req = REQUEST_NULL;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lock_acquire(req_L);</a:t>
            </a:r>
            <a:endParaRPr>
              <a:solidFill>
                <a:srgbClr val="B51700"/>
              </a:solidFill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980" name="Group"/>
          <p:cNvSpPr txBox="1"/>
          <p:nvPr/>
        </p:nvSpPr>
        <p:spPr>
          <a:xfrm>
            <a:off x="102980" y="1883805"/>
            <a:ext cx="3924301" cy="2825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MPI_Isend (…,*req)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lock_acquire(req_L);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request_create(req);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lock_release(req_L);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lock_acquire(net_L);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network_isend(…,req);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lock_release(net_L);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981" name="Group"/>
          <p:cNvSpPr/>
          <p:nvPr/>
        </p:nvSpPr>
        <p:spPr>
          <a:xfrm>
            <a:off x="4560680" y="728556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MPI_Wait (…,*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 {</a:t>
            </a:r>
            <a:endParaRPr>
              <a:solidFill>
                <a:schemeClr val="accent5">
                  <a:lumOff val="-12830"/>
                </a:schemeClr>
              </a:solidFill>
              <a:latin typeface="Inconsolata Bold"/>
              <a:ea typeface="Inconsolata Bold"/>
              <a:cs typeface="Inconsolata Bold"/>
              <a:sym typeface="Inconsolata Bold"/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rgbClr val="01710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while</a:t>
            </a:r>
            <a:r>
              <a:rPr>
                <a:solidFill>
                  <a:srgbClr val="004D8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</a:t>
            </a:r>
            <a:r>
              <a:t>(!completed(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)) {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      descr_create(PROGRESS,&amp;d);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      dsm_synch(net_L, d);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     </a:t>
            </a:r>
            <a:r>
              <a:rPr>
                <a:solidFill>
                  <a:srgbClr val="00A2FF"/>
                </a:solidFill>
              </a:rPr>
              <a:t>/*pause/yield*/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}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lock_acquire(req_L);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free(req);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req = REQUEST_NULL;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lock_acquire(req_L);</a:t>
            </a:r>
            <a:endParaRPr>
              <a:solidFill>
                <a:srgbClr val="B51700"/>
              </a:solidFill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982" name="Group"/>
          <p:cNvSpPr txBox="1"/>
          <p:nvPr/>
        </p:nvSpPr>
        <p:spPr>
          <a:xfrm>
            <a:off x="4535280" y="1883805"/>
            <a:ext cx="4438751" cy="2825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MPI_Isend (…,*req)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lock_acquire(req_L);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request_create(req);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lock_release(req_L);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   descr_create(ISEND,…,&amp;d);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   dsm_synch(net_L, d);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983" name="Rectangle"/>
          <p:cNvSpPr/>
          <p:nvPr/>
        </p:nvSpPr>
        <p:spPr>
          <a:xfrm>
            <a:off x="5531494" y="6056643"/>
            <a:ext cx="4015169" cy="817762"/>
          </a:xfrm>
          <a:prstGeom prst="rect">
            <a:avLst/>
          </a:prstGeom>
          <a:solidFill>
            <a:schemeClr val="accent1"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984" name="Rectangle"/>
          <p:cNvSpPr/>
          <p:nvPr/>
        </p:nvSpPr>
        <p:spPr>
          <a:xfrm>
            <a:off x="4972694" y="3420311"/>
            <a:ext cx="4015169" cy="817762"/>
          </a:xfrm>
          <a:prstGeom prst="rect">
            <a:avLst/>
          </a:prstGeom>
          <a:solidFill>
            <a:schemeClr val="accent1"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985" name="Arrow"/>
          <p:cNvSpPr/>
          <p:nvPr/>
        </p:nvSpPr>
        <p:spPr>
          <a:xfrm>
            <a:off x="3352800" y="4629298"/>
            <a:ext cx="1270000" cy="495004"/>
          </a:xfrm>
          <a:prstGeom prst="rightArrow">
            <a:avLst>
              <a:gd name="adj1" fmla="val 25566"/>
              <a:gd name="adj2" fmla="val 98737"/>
            </a:avLst>
          </a:prstGeom>
          <a:solidFill>
            <a:schemeClr val="accent4">
              <a:lumOff val="-988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Rectangle"/>
          <p:cNvSpPr/>
          <p:nvPr/>
        </p:nvSpPr>
        <p:spPr>
          <a:xfrm>
            <a:off x="9087494" y="1897393"/>
            <a:ext cx="4015169" cy="2894212"/>
          </a:xfrm>
          <a:prstGeom prst="rect">
            <a:avLst/>
          </a:prstGeom>
          <a:solidFill>
            <a:schemeClr val="accent1"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988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89" name="CSYNC: Direct Software combining application"/>
          <p:cNvSpPr txBox="1">
            <a:spLocks noGrp="1"/>
          </p:cNvSpPr>
          <p:nvPr>
            <p:ph type="title"/>
          </p:nvPr>
        </p:nvSpPr>
        <p:spPr>
          <a:xfrm>
            <a:off x="546100" y="470583"/>
            <a:ext cx="12350486" cy="943351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6045"/>
            </a:lvl1pPr>
          </a:lstStyle>
          <a:p>
            <a:r>
              <a:t>CSYNC: Direct Software combining application</a:t>
            </a:r>
          </a:p>
        </p:txBody>
      </p:sp>
      <p:sp>
        <p:nvSpPr>
          <p:cNvPr id="1990" name="Group"/>
          <p:cNvSpPr/>
          <p:nvPr/>
        </p:nvSpPr>
        <p:spPr>
          <a:xfrm>
            <a:off x="128380" y="728556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MPI_Wait (…,*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 {</a:t>
            </a:r>
            <a:endParaRPr>
              <a:solidFill>
                <a:schemeClr val="accent5">
                  <a:lumOff val="-12830"/>
                </a:schemeClr>
              </a:solidFill>
              <a:latin typeface="Inconsolata Bold"/>
              <a:ea typeface="Inconsolata Bold"/>
              <a:cs typeface="Inconsolata Bold"/>
              <a:sym typeface="Inconsolata Bold"/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rgbClr val="01710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while</a:t>
            </a:r>
            <a:r>
              <a:rPr>
                <a:solidFill>
                  <a:srgbClr val="004D8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</a:t>
            </a:r>
            <a:r>
              <a:t>(!completed(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))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lock_release(net_L);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network_progress();</a:t>
            </a:r>
            <a:endParaRPr>
              <a:solidFill>
                <a:srgbClr val="00A2FF"/>
              </a:solidFill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00A2FF"/>
                </a:solidFill>
              </a:rPr>
              <a:t>   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lock_acquire(net_L);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     </a:t>
            </a:r>
            <a:r>
              <a:rPr>
                <a:solidFill>
                  <a:srgbClr val="00A2FF"/>
                </a:solidFill>
              </a:rPr>
              <a:t>/*pause/yield*/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}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lock_acquire(req_L);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free(req);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req = REQUEST_NULL;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lock_acquire(req_L);</a:t>
            </a:r>
            <a:endParaRPr>
              <a:solidFill>
                <a:srgbClr val="B51700"/>
              </a:solidFill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991" name="Group"/>
          <p:cNvSpPr txBox="1"/>
          <p:nvPr/>
        </p:nvSpPr>
        <p:spPr>
          <a:xfrm>
            <a:off x="102980" y="1883805"/>
            <a:ext cx="3924301" cy="2825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MPI_Isend (…,*req)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lock_acquire(req_L);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request_create(req);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lock_release(req_L);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lock_acquire(net_L);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network_isend(…,req);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lock_release(net_L);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992" name="Group"/>
          <p:cNvSpPr/>
          <p:nvPr/>
        </p:nvSpPr>
        <p:spPr>
          <a:xfrm>
            <a:off x="4560680" y="728556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MPI_Wait (…,*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 {</a:t>
            </a:r>
            <a:endParaRPr>
              <a:solidFill>
                <a:schemeClr val="accent5">
                  <a:lumOff val="-12830"/>
                </a:schemeClr>
              </a:solidFill>
              <a:latin typeface="Inconsolata Bold"/>
              <a:ea typeface="Inconsolata Bold"/>
              <a:cs typeface="Inconsolata Bold"/>
              <a:sym typeface="Inconsolata Bold"/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rgbClr val="01710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while</a:t>
            </a:r>
            <a:r>
              <a:rPr>
                <a:solidFill>
                  <a:srgbClr val="004D8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</a:t>
            </a:r>
            <a:r>
              <a:t>(!completed(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)) {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      descr_create(PROGRESS,&amp;d);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      dsm_synch(net_L, d);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     </a:t>
            </a:r>
            <a:r>
              <a:rPr>
                <a:solidFill>
                  <a:srgbClr val="00A2FF"/>
                </a:solidFill>
              </a:rPr>
              <a:t>/*pause/yield*/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}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lock_acquire(req_L);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free(req);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req = REQUEST_NULL;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lock_acquire(req_L);</a:t>
            </a:r>
            <a:endParaRPr>
              <a:solidFill>
                <a:srgbClr val="B51700"/>
              </a:solidFill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993" name="Group"/>
          <p:cNvSpPr txBox="1"/>
          <p:nvPr/>
        </p:nvSpPr>
        <p:spPr>
          <a:xfrm>
            <a:off x="4535280" y="1883805"/>
            <a:ext cx="4438751" cy="2825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MPI_Isend (…,*req)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lock_acquire(req_L);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request_create(req);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lock_release(req_L);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   descr_create(ISEND,…,&amp;d);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   dsm_synch(net_L, d);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994" name="Rectangle"/>
          <p:cNvSpPr/>
          <p:nvPr/>
        </p:nvSpPr>
        <p:spPr>
          <a:xfrm>
            <a:off x="5531494" y="6056643"/>
            <a:ext cx="4015169" cy="817762"/>
          </a:xfrm>
          <a:prstGeom prst="rect">
            <a:avLst/>
          </a:prstGeom>
          <a:solidFill>
            <a:schemeClr val="accent1"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995" name="Rectangle"/>
          <p:cNvSpPr/>
          <p:nvPr/>
        </p:nvSpPr>
        <p:spPr>
          <a:xfrm>
            <a:off x="4972694" y="3420311"/>
            <a:ext cx="4015169" cy="817762"/>
          </a:xfrm>
          <a:prstGeom prst="rect">
            <a:avLst/>
          </a:prstGeom>
          <a:solidFill>
            <a:schemeClr val="accent1"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996" name="Group"/>
          <p:cNvSpPr txBox="1"/>
          <p:nvPr/>
        </p:nvSpPr>
        <p:spPr>
          <a:xfrm>
            <a:off x="9119981" y="1883805"/>
            <a:ext cx="4438750" cy="2825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apply (*d)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s</a:t>
            </a:r>
            <a:r>
              <a:rPr>
                <a:solidFill>
                  <a:schemeClr val="accent2">
                    <a:satOff val="-3676"/>
                    <a:lumOff val="-1908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witch</a:t>
            </a:r>
            <a:r>
              <a:t>(d-&gt;op)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2">
                    <a:satOff val="-3676"/>
                    <a:lumOff val="-1908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case</a:t>
            </a:r>
            <a:r>
              <a:t> ISEND: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network_isend(…);</a:t>
            </a:r>
            <a:b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</a:br>
            <a:r>
              <a:t>   </a:t>
            </a:r>
            <a:r>
              <a:rPr>
                <a:solidFill>
                  <a:schemeClr val="accent2">
                    <a:satOff val="-3676"/>
                    <a:lumOff val="-1908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case</a:t>
            </a:r>
            <a:r>
              <a:t> PROGRESS: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network_progress(…);   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}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1997" name="Arrow"/>
          <p:cNvSpPr/>
          <p:nvPr/>
        </p:nvSpPr>
        <p:spPr>
          <a:xfrm>
            <a:off x="3352800" y="4629298"/>
            <a:ext cx="1270000" cy="495004"/>
          </a:xfrm>
          <a:prstGeom prst="rightArrow">
            <a:avLst>
              <a:gd name="adj1" fmla="val 25566"/>
              <a:gd name="adj2" fmla="val 98737"/>
            </a:avLst>
          </a:prstGeom>
          <a:solidFill>
            <a:schemeClr val="accent4">
              <a:lumOff val="-988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pic>
        <p:nvPicPr>
          <p:cNvPr id="2001" name="Connection Line" descr="Connection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586342" y="4817448"/>
            <a:ext cx="2239191" cy="1993240"/>
          </a:xfrm>
          <a:prstGeom prst="rect">
            <a:avLst/>
          </a:prstGeom>
        </p:spPr>
      </p:pic>
      <p:pic>
        <p:nvPicPr>
          <p:cNvPr id="2003" name="Connection Line" descr="Connection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129142" y="3910707"/>
            <a:ext cx="996454" cy="336476"/>
          </a:xfrm>
          <a:prstGeom prst="rect">
            <a:avLst/>
          </a:prstGeom>
        </p:spPr>
      </p:pic>
      <p:sp>
        <p:nvSpPr>
          <p:cNvPr id="2000" name="Combiner thread internal call"/>
          <p:cNvSpPr txBox="1"/>
          <p:nvPr/>
        </p:nvSpPr>
        <p:spPr>
          <a:xfrm>
            <a:off x="8262999" y="4748768"/>
            <a:ext cx="2239191" cy="6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pPr>
              <a:defRPr i="0"/>
            </a:pPr>
            <a:r>
              <a:rPr i="1"/>
              <a:t>Combiner thread internal call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7" name="Limitations of Csync"/>
          <p:cNvSpPr txBox="1">
            <a:spLocks noGrp="1"/>
          </p:cNvSpPr>
          <p:nvPr>
            <p:ph type="title"/>
          </p:nvPr>
        </p:nvSpPr>
        <p:spPr>
          <a:xfrm>
            <a:off x="546100" y="470583"/>
            <a:ext cx="12350486" cy="943351"/>
          </a:xfrm>
          <a:prstGeom prst="rect">
            <a:avLst/>
          </a:prstGeom>
        </p:spPr>
        <p:txBody>
          <a:bodyPr/>
          <a:lstStyle/>
          <a:p>
            <a:r>
              <a:t>Limitations of Csync</a:t>
            </a:r>
          </a:p>
        </p:txBody>
      </p:sp>
      <p:sp>
        <p:nvSpPr>
          <p:cNvPr id="2008" name="Group"/>
          <p:cNvSpPr/>
          <p:nvPr/>
        </p:nvSpPr>
        <p:spPr>
          <a:xfrm>
            <a:off x="4560680" y="728556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MPI_Wait (…,*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 {</a:t>
            </a:r>
            <a:endParaRPr>
              <a:solidFill>
                <a:schemeClr val="accent5">
                  <a:lumOff val="-12830"/>
                </a:schemeClr>
              </a:solidFill>
              <a:latin typeface="Inconsolata Bold"/>
              <a:ea typeface="Inconsolata Bold"/>
              <a:cs typeface="Inconsolata Bold"/>
              <a:sym typeface="Inconsolata Bold"/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rgbClr val="01710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while</a:t>
            </a:r>
            <a:r>
              <a:rPr>
                <a:solidFill>
                  <a:srgbClr val="004D8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</a:t>
            </a:r>
            <a:r>
              <a:t>(!completed(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)) {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      descr_create(PROGRESS,&amp;d);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      dsm_synch(net_L, d);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     </a:t>
            </a:r>
            <a:r>
              <a:rPr>
                <a:solidFill>
                  <a:srgbClr val="00A2FF"/>
                </a:solidFill>
              </a:rPr>
              <a:t>/*pause/yield*/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}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lock_acquire(req_L);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free(req);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req = REQUEST_NULL;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lock_acquire(req_L);</a:t>
            </a:r>
            <a:endParaRPr>
              <a:solidFill>
                <a:srgbClr val="B51700"/>
              </a:solidFill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2009" name="Group"/>
          <p:cNvSpPr txBox="1"/>
          <p:nvPr/>
        </p:nvSpPr>
        <p:spPr>
          <a:xfrm>
            <a:off x="4535280" y="1883805"/>
            <a:ext cx="4438751" cy="2825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MPI_Isend (…,*req)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lock_acquire(req_L);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request_create(req);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lock_release(req_L);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   descr_create(ISEND,…,&amp;d);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   dsm_synch(net_L, d);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2010" name="Rectangle"/>
          <p:cNvSpPr/>
          <p:nvPr/>
        </p:nvSpPr>
        <p:spPr>
          <a:xfrm>
            <a:off x="5531494" y="6056643"/>
            <a:ext cx="4015169" cy="817762"/>
          </a:xfrm>
          <a:prstGeom prst="rect">
            <a:avLst/>
          </a:prstGeom>
          <a:solidFill>
            <a:schemeClr val="accent1"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011" name="Rectangle"/>
          <p:cNvSpPr/>
          <p:nvPr/>
        </p:nvSpPr>
        <p:spPr>
          <a:xfrm>
            <a:off x="4972694" y="3420311"/>
            <a:ext cx="4015169" cy="817762"/>
          </a:xfrm>
          <a:prstGeom prst="rect">
            <a:avLst/>
          </a:prstGeom>
          <a:solidFill>
            <a:schemeClr val="accent1"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pic>
        <p:nvPicPr>
          <p:cNvPr id="2022" name="Connection Line" descr="Connection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154542" y="2527672"/>
            <a:ext cx="2685842" cy="1609921"/>
          </a:xfrm>
          <a:prstGeom prst="rect">
            <a:avLst/>
          </a:prstGeom>
        </p:spPr>
      </p:pic>
      <p:sp>
        <p:nvSpPr>
          <p:cNvPr id="2013" name="Unbounded waiting wastes asynchrony of nonblocking calls"/>
          <p:cNvSpPr txBox="1"/>
          <p:nvPr/>
        </p:nvSpPr>
        <p:spPr>
          <a:xfrm>
            <a:off x="8739646" y="1544653"/>
            <a:ext cx="2767852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Unbounded waiting wastes asynchrony of nonblocking calls</a:t>
            </a:r>
          </a:p>
        </p:txBody>
      </p:sp>
      <p:sp>
        <p:nvSpPr>
          <p:cNvPr id="2014" name="2"/>
          <p:cNvSpPr/>
          <p:nvPr/>
        </p:nvSpPr>
        <p:spPr>
          <a:xfrm>
            <a:off x="8642617" y="1821923"/>
            <a:ext cx="265034" cy="265034"/>
          </a:xfrm>
          <a:prstGeom prst="ellipse">
            <a:avLst/>
          </a:prstGeom>
          <a:solidFill>
            <a:schemeClr val="accent5">
              <a:satOff val="7361"/>
              <a:lumOff val="753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2</a:t>
            </a:r>
          </a:p>
        </p:txBody>
      </p:sp>
      <p:sp>
        <p:nvSpPr>
          <p:cNvPr id="2015" name="Arrow 5"/>
          <p:cNvSpPr/>
          <p:nvPr/>
        </p:nvSpPr>
        <p:spPr>
          <a:xfrm>
            <a:off x="9694843" y="2345531"/>
            <a:ext cx="473450" cy="48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chemeClr val="accent5">
              <a:lumOff val="-1283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pic>
        <p:nvPicPr>
          <p:cNvPr id="2024" name="Connection Line" descr="Connection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28" y="3005868"/>
            <a:ext cx="1305026" cy="934620"/>
          </a:xfrm>
          <a:prstGeom prst="rect">
            <a:avLst/>
          </a:prstGeom>
        </p:spPr>
      </p:pic>
      <p:sp>
        <p:nvSpPr>
          <p:cNvPr id="2017" name="Software offloading even under no contention (descriptor creation + enq/deq overhead)"/>
          <p:cNvSpPr txBox="1"/>
          <p:nvPr/>
        </p:nvSpPr>
        <p:spPr>
          <a:xfrm>
            <a:off x="1157746" y="2194893"/>
            <a:ext cx="2767852" cy="1026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Software offloading even under no contention (descriptor creation + enq/deq overhead)</a:t>
            </a:r>
          </a:p>
        </p:txBody>
      </p:sp>
      <p:sp>
        <p:nvSpPr>
          <p:cNvPr id="2018" name="1"/>
          <p:cNvSpPr/>
          <p:nvPr/>
        </p:nvSpPr>
        <p:spPr>
          <a:xfrm>
            <a:off x="806717" y="2455787"/>
            <a:ext cx="265034" cy="265034"/>
          </a:xfrm>
          <a:prstGeom prst="ellipse">
            <a:avLst/>
          </a:prstGeom>
          <a:solidFill>
            <a:schemeClr val="accent5">
              <a:satOff val="7361"/>
              <a:lumOff val="753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1</a:t>
            </a:r>
          </a:p>
        </p:txBody>
      </p:sp>
      <p:pic>
        <p:nvPicPr>
          <p:cNvPr id="2026" name="Connection Line" descr="Connection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645442" y="6284847"/>
            <a:ext cx="1678933" cy="356069"/>
          </a:xfrm>
          <a:prstGeom prst="rect">
            <a:avLst/>
          </a:prstGeom>
        </p:spPr>
      </p:pic>
      <p:sp>
        <p:nvSpPr>
          <p:cNvPr id="2020" name="Combining queue polluted by progress calls (low priority operation)"/>
          <p:cNvSpPr txBox="1"/>
          <p:nvPr/>
        </p:nvSpPr>
        <p:spPr>
          <a:xfrm>
            <a:off x="791430" y="5950849"/>
            <a:ext cx="288016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Combining queue polluted by progress calls (low priority operation)</a:t>
            </a:r>
          </a:p>
        </p:txBody>
      </p:sp>
      <p:sp>
        <p:nvSpPr>
          <p:cNvPr id="2021" name="3"/>
          <p:cNvSpPr/>
          <p:nvPr/>
        </p:nvSpPr>
        <p:spPr>
          <a:xfrm>
            <a:off x="552717" y="6112683"/>
            <a:ext cx="265034" cy="265034"/>
          </a:xfrm>
          <a:prstGeom prst="ellipse">
            <a:avLst/>
          </a:prstGeom>
          <a:solidFill>
            <a:schemeClr val="accent5">
              <a:satOff val="7361"/>
              <a:lumOff val="753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30" name="Eliminating unnecessary offloa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Eliminating unnecessary offloading</a:t>
            </a:r>
          </a:p>
        </p:txBody>
      </p:sp>
      <p:sp>
        <p:nvSpPr>
          <p:cNvPr id="2031" name="Don’t post a work descriptor unconditionally…"/>
          <p:cNvSpPr txBox="1">
            <a:spLocks noGrp="1"/>
          </p:cNvSpPr>
          <p:nvPr>
            <p:ph type="body" sz="half" idx="1"/>
          </p:nvPr>
        </p:nvSpPr>
        <p:spPr>
          <a:xfrm>
            <a:off x="571500" y="1610667"/>
            <a:ext cx="5825332" cy="8026302"/>
          </a:xfrm>
          <a:prstGeom prst="rect">
            <a:avLst/>
          </a:prstGeom>
        </p:spPr>
        <p:txBody>
          <a:bodyPr/>
          <a:lstStyle/>
          <a:p>
            <a:pPr marL="446404" indent="-446404" defTabSz="554990">
              <a:lnSpc>
                <a:spcPct val="80000"/>
              </a:lnSpc>
              <a:spcBef>
                <a:spcPts val="1700"/>
              </a:spcBef>
              <a:defRPr sz="3040"/>
            </a:pPr>
            <a:r>
              <a:t>Don’t post a work descriptor unconditionally</a:t>
            </a:r>
          </a:p>
          <a:p>
            <a:pPr marL="446404" indent="-446404" defTabSz="554990">
              <a:lnSpc>
                <a:spcPct val="80000"/>
              </a:lnSpc>
              <a:spcBef>
                <a:spcPts val="1700"/>
              </a:spcBef>
              <a:defRPr sz="3040"/>
            </a:pPr>
            <a:r>
              <a:t>Use an empty node (no descriptor creation)</a:t>
            </a:r>
          </a:p>
          <a:p>
            <a:pPr marL="446404" indent="-446404" defTabSz="554990">
              <a:lnSpc>
                <a:spcPct val="80000"/>
              </a:lnSpc>
              <a:spcBef>
                <a:spcPts val="1700"/>
              </a:spcBef>
              <a:defRPr sz="3040"/>
            </a:pPr>
            <a:r>
              <a:t>Try to acquire the lock</a:t>
            </a:r>
          </a:p>
          <a:p>
            <a:pPr marL="892809" lvl="1" indent="-446404" defTabSz="554990">
              <a:lnSpc>
                <a:spcPct val="80000"/>
              </a:lnSpc>
              <a:spcBef>
                <a:spcPts val="1700"/>
              </a:spcBef>
              <a:buChar char="-"/>
              <a:defRPr sz="3040"/>
            </a:pPr>
            <a:r>
              <a:t>If successful</a:t>
            </a:r>
          </a:p>
          <a:p>
            <a:pPr marL="1339214" lvl="2" indent="-446404" defTabSz="554990">
              <a:lnSpc>
                <a:spcPct val="80000"/>
              </a:lnSpc>
              <a:spcBef>
                <a:spcPts val="1700"/>
              </a:spcBef>
              <a:buChar char="‣"/>
              <a:defRPr sz="3040"/>
            </a:pPr>
            <a:r>
              <a:t>Combine operations</a:t>
            </a:r>
          </a:p>
          <a:p>
            <a:pPr marL="1339214" lvl="2" indent="-446404" defTabSz="554990">
              <a:lnSpc>
                <a:spcPct val="80000"/>
              </a:lnSpc>
              <a:spcBef>
                <a:spcPts val="1700"/>
              </a:spcBef>
              <a:buChar char="‣"/>
              <a:defRPr sz="3040"/>
            </a:pPr>
            <a:r>
              <a:t>If threshold of combining reached, enqueue my operation</a:t>
            </a:r>
          </a:p>
          <a:p>
            <a:pPr marL="1339214" lvl="2" indent="-446404" defTabSz="554990">
              <a:lnSpc>
                <a:spcPct val="80000"/>
              </a:lnSpc>
              <a:spcBef>
                <a:spcPts val="1700"/>
              </a:spcBef>
              <a:buChar char="‣"/>
              <a:defRPr sz="3040"/>
            </a:pPr>
            <a:r>
              <a:t>Else execute operation and then leave</a:t>
            </a:r>
          </a:p>
          <a:p>
            <a:pPr marL="892809" lvl="1" indent="-446404" defTabSz="554990">
              <a:lnSpc>
                <a:spcPct val="80000"/>
              </a:lnSpc>
              <a:spcBef>
                <a:spcPts val="1700"/>
              </a:spcBef>
              <a:buChar char="-"/>
              <a:defRPr sz="3040"/>
            </a:pPr>
            <a:r>
              <a:t>Lock acquisition failure</a:t>
            </a:r>
          </a:p>
          <a:p>
            <a:pPr marL="1339214" lvl="2" indent="-446404" defTabSz="554990">
              <a:lnSpc>
                <a:spcPct val="80000"/>
              </a:lnSpc>
              <a:spcBef>
                <a:spcPts val="1700"/>
              </a:spcBef>
              <a:buChar char="‣"/>
              <a:defRPr sz="3040"/>
            </a:pPr>
            <a:r>
              <a:t>Post work descriptor</a:t>
            </a:r>
          </a:p>
          <a:p>
            <a:pPr marL="1339214" lvl="2" indent="-446404" defTabSz="554990">
              <a:lnSpc>
                <a:spcPct val="80000"/>
              </a:lnSpc>
              <a:spcBef>
                <a:spcPts val="1700"/>
              </a:spcBef>
              <a:buChar char="‣"/>
              <a:defRPr sz="3040"/>
            </a:pPr>
            <a:r>
              <a:t>Wait</a:t>
            </a:r>
          </a:p>
        </p:txBody>
      </p:sp>
      <p:sp>
        <p:nvSpPr>
          <p:cNvPr id="2032" name="Freeform 53"/>
          <p:cNvSpPr/>
          <p:nvPr/>
        </p:nvSpPr>
        <p:spPr>
          <a:xfrm>
            <a:off x="7696613" y="2102737"/>
            <a:ext cx="341531" cy="57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rgbClr val="632523"/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33" name="Freeform 54"/>
          <p:cNvSpPr/>
          <p:nvPr/>
        </p:nvSpPr>
        <p:spPr>
          <a:xfrm>
            <a:off x="8850787" y="2102737"/>
            <a:ext cx="341531" cy="57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rgbClr val="632523"/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34" name="Freeform 55"/>
          <p:cNvSpPr/>
          <p:nvPr/>
        </p:nvSpPr>
        <p:spPr>
          <a:xfrm>
            <a:off x="10004962" y="2102737"/>
            <a:ext cx="341531" cy="57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rgbClr val="632523"/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35" name="Freeform 55"/>
          <p:cNvSpPr/>
          <p:nvPr/>
        </p:nvSpPr>
        <p:spPr>
          <a:xfrm>
            <a:off x="10004962" y="2102737"/>
            <a:ext cx="341531" cy="57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chemeClr val="accent1">
                <a:hueOff val="147319"/>
                <a:satOff val="13526"/>
                <a:lumOff val="-23026"/>
              </a:schemeClr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36" name="Rectangle"/>
          <p:cNvSpPr/>
          <p:nvPr/>
        </p:nvSpPr>
        <p:spPr>
          <a:xfrm>
            <a:off x="9301019" y="3589185"/>
            <a:ext cx="194966" cy="217456"/>
          </a:xfrm>
          <a:prstGeom prst="rect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037" name="Rectangle"/>
          <p:cNvSpPr/>
          <p:nvPr/>
        </p:nvSpPr>
        <p:spPr>
          <a:xfrm>
            <a:off x="9504219" y="3589185"/>
            <a:ext cx="194966" cy="217456"/>
          </a:xfrm>
          <a:prstGeom prst="rect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038" name="Rectangle"/>
          <p:cNvSpPr/>
          <p:nvPr/>
        </p:nvSpPr>
        <p:spPr>
          <a:xfrm>
            <a:off x="9707419" y="3589185"/>
            <a:ext cx="194966" cy="217456"/>
          </a:xfrm>
          <a:prstGeom prst="rect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039" name="Rectangle"/>
          <p:cNvSpPr/>
          <p:nvPr/>
        </p:nvSpPr>
        <p:spPr>
          <a:xfrm>
            <a:off x="9897919" y="3589185"/>
            <a:ext cx="194966" cy="217456"/>
          </a:xfrm>
          <a:prstGeom prst="rect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pic>
        <p:nvPicPr>
          <p:cNvPr id="2087" name="Connection Line" descr="Connection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209139" y="2800804"/>
            <a:ext cx="836425" cy="755982"/>
          </a:xfrm>
          <a:prstGeom prst="rect">
            <a:avLst/>
          </a:prstGeom>
        </p:spPr>
      </p:pic>
      <p:pic>
        <p:nvPicPr>
          <p:cNvPr id="2089" name="Connection Line" descr="Connection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990" y="3702160"/>
            <a:ext cx="185162" cy="445096"/>
          </a:xfrm>
          <a:prstGeom prst="rect">
            <a:avLst/>
          </a:prstGeom>
        </p:spPr>
      </p:pic>
      <p:pic>
        <p:nvPicPr>
          <p:cNvPr id="2091" name="Connection Line" descr="Connection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868595" y="4257584"/>
            <a:ext cx="1447264" cy="178654"/>
          </a:xfrm>
          <a:prstGeom prst="rect">
            <a:avLst/>
          </a:prstGeom>
        </p:spPr>
      </p:pic>
      <p:sp>
        <p:nvSpPr>
          <p:cNvPr id="2043" name="Signal Completion"/>
          <p:cNvSpPr txBox="1"/>
          <p:nvPr/>
        </p:nvSpPr>
        <p:spPr>
          <a:xfrm>
            <a:off x="8895197" y="4101430"/>
            <a:ext cx="1428314" cy="6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pPr>
              <a:defRPr i="0"/>
            </a:pPr>
            <a:r>
              <a:rPr i="1"/>
              <a:t>Signal Completion</a:t>
            </a:r>
          </a:p>
        </p:txBody>
      </p:sp>
      <p:sp>
        <p:nvSpPr>
          <p:cNvPr id="2044" name="Post"/>
          <p:cNvSpPr txBox="1"/>
          <p:nvPr/>
        </p:nvSpPr>
        <p:spPr>
          <a:xfrm>
            <a:off x="8381662" y="3041948"/>
            <a:ext cx="114979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r>
              <a:t>Post</a:t>
            </a:r>
          </a:p>
        </p:txBody>
      </p:sp>
      <p:sp>
        <p:nvSpPr>
          <p:cNvPr id="2045" name="Execute"/>
          <p:cNvSpPr txBox="1"/>
          <p:nvPr/>
        </p:nvSpPr>
        <p:spPr>
          <a:xfrm>
            <a:off x="10250988" y="3697913"/>
            <a:ext cx="98375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r>
              <a:t>Execute</a:t>
            </a:r>
          </a:p>
        </p:txBody>
      </p:sp>
      <p:grpSp>
        <p:nvGrpSpPr>
          <p:cNvPr id="2048" name="Group"/>
          <p:cNvGrpSpPr/>
          <p:nvPr/>
        </p:nvGrpSpPr>
        <p:grpSpPr>
          <a:xfrm>
            <a:off x="10201612" y="3041948"/>
            <a:ext cx="284559" cy="431801"/>
            <a:chOff x="0" y="0"/>
            <a:chExt cx="284557" cy="431800"/>
          </a:xfrm>
        </p:grpSpPr>
        <p:sp>
          <p:nvSpPr>
            <p:cNvPr id="2046" name="Shape"/>
            <p:cNvSpPr/>
            <p:nvPr/>
          </p:nvSpPr>
          <p:spPr>
            <a:xfrm>
              <a:off x="0" y="0"/>
              <a:ext cx="284558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0"/>
                  </a:moveTo>
                  <a:cubicBezTo>
                    <a:pt x="6287" y="0"/>
                    <a:pt x="2620" y="2417"/>
                    <a:pt x="2620" y="5387"/>
                  </a:cubicBezTo>
                  <a:lnTo>
                    <a:pt x="2620" y="9833"/>
                  </a:lnTo>
                  <a:cubicBezTo>
                    <a:pt x="984" y="11084"/>
                    <a:pt x="0" y="12708"/>
                    <a:pt x="0" y="14487"/>
                  </a:cubicBezTo>
                  <a:cubicBezTo>
                    <a:pt x="0" y="18416"/>
                    <a:pt x="4831" y="21600"/>
                    <a:pt x="10794" y="21600"/>
                  </a:cubicBezTo>
                  <a:cubicBezTo>
                    <a:pt x="16757" y="21600"/>
                    <a:pt x="21600" y="18416"/>
                    <a:pt x="21600" y="14487"/>
                  </a:cubicBezTo>
                  <a:cubicBezTo>
                    <a:pt x="21600" y="12708"/>
                    <a:pt x="20604" y="11084"/>
                    <a:pt x="18968" y="9833"/>
                  </a:cubicBezTo>
                  <a:lnTo>
                    <a:pt x="18968" y="5387"/>
                  </a:lnTo>
                  <a:cubicBezTo>
                    <a:pt x="18968" y="2417"/>
                    <a:pt x="15301" y="0"/>
                    <a:pt x="10794" y="0"/>
                  </a:cubicBezTo>
                  <a:close/>
                  <a:moveTo>
                    <a:pt x="10794" y="2697"/>
                  </a:moveTo>
                  <a:cubicBezTo>
                    <a:pt x="13044" y="2697"/>
                    <a:pt x="14875" y="3904"/>
                    <a:pt x="14875" y="5387"/>
                  </a:cubicBezTo>
                  <a:lnTo>
                    <a:pt x="14875" y="7900"/>
                  </a:lnTo>
                  <a:cubicBezTo>
                    <a:pt x="13616" y="7561"/>
                    <a:pt x="12242" y="7366"/>
                    <a:pt x="10794" y="7366"/>
                  </a:cubicBezTo>
                  <a:cubicBezTo>
                    <a:pt x="9346" y="7366"/>
                    <a:pt x="7973" y="7561"/>
                    <a:pt x="6713" y="7900"/>
                  </a:cubicBezTo>
                  <a:lnTo>
                    <a:pt x="6713" y="5387"/>
                  </a:lnTo>
                  <a:cubicBezTo>
                    <a:pt x="6713" y="3904"/>
                    <a:pt x="8545" y="2697"/>
                    <a:pt x="10794" y="2697"/>
                  </a:cubicBezTo>
                  <a:close/>
                  <a:moveTo>
                    <a:pt x="10794" y="10712"/>
                  </a:moveTo>
                  <a:cubicBezTo>
                    <a:pt x="13960" y="10712"/>
                    <a:pt x="16522" y="12401"/>
                    <a:pt x="16522" y="14487"/>
                  </a:cubicBezTo>
                  <a:cubicBezTo>
                    <a:pt x="16522" y="16573"/>
                    <a:pt x="13960" y="18253"/>
                    <a:pt x="10794" y="18253"/>
                  </a:cubicBezTo>
                  <a:cubicBezTo>
                    <a:pt x="7629" y="18253"/>
                    <a:pt x="5067" y="16573"/>
                    <a:pt x="5067" y="14487"/>
                  </a:cubicBezTo>
                  <a:cubicBezTo>
                    <a:pt x="5067" y="12401"/>
                    <a:pt x="7629" y="10712"/>
                    <a:pt x="10794" y="10712"/>
                  </a:cubicBezTo>
                  <a:close/>
                </a:path>
              </a:pathLst>
            </a:cu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2047" name="Shape"/>
            <p:cNvSpPr/>
            <p:nvPr/>
          </p:nvSpPr>
          <p:spPr>
            <a:xfrm>
              <a:off x="79322" y="226668"/>
              <a:ext cx="125761" cy="125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0594" extrusionOk="0">
                  <a:moveTo>
                    <a:pt x="9839" y="0"/>
                  </a:moveTo>
                  <a:cubicBezTo>
                    <a:pt x="7319" y="0"/>
                    <a:pt x="4807" y="989"/>
                    <a:pt x="2884" y="3000"/>
                  </a:cubicBezTo>
                  <a:cubicBezTo>
                    <a:pt x="-961" y="7023"/>
                    <a:pt x="-961" y="13554"/>
                    <a:pt x="2884" y="17577"/>
                  </a:cubicBezTo>
                  <a:cubicBezTo>
                    <a:pt x="6730" y="21600"/>
                    <a:pt x="12948" y="21600"/>
                    <a:pt x="16794" y="17577"/>
                  </a:cubicBezTo>
                  <a:cubicBezTo>
                    <a:pt x="20639" y="13554"/>
                    <a:pt x="20639" y="7023"/>
                    <a:pt x="16794" y="3000"/>
                  </a:cubicBezTo>
                  <a:cubicBezTo>
                    <a:pt x="14871" y="989"/>
                    <a:pt x="12359" y="0"/>
                    <a:pt x="9839" y="0"/>
                  </a:cubicBezTo>
                  <a:close/>
                </a:path>
              </a:pathLst>
            </a:custGeom>
            <a:solidFill>
              <a:srgbClr val="00F900"/>
            </a:solidFill>
            <a:ln w="101600" cap="rnd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2051" name="Group"/>
          <p:cNvGrpSpPr/>
          <p:nvPr/>
        </p:nvGrpSpPr>
        <p:grpSpPr>
          <a:xfrm>
            <a:off x="10808179" y="3041948"/>
            <a:ext cx="284558" cy="431801"/>
            <a:chOff x="0" y="0"/>
            <a:chExt cx="284557" cy="431800"/>
          </a:xfrm>
        </p:grpSpPr>
        <p:sp>
          <p:nvSpPr>
            <p:cNvPr id="2049" name="Shape"/>
            <p:cNvSpPr/>
            <p:nvPr/>
          </p:nvSpPr>
          <p:spPr>
            <a:xfrm>
              <a:off x="0" y="0"/>
              <a:ext cx="284558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0"/>
                  </a:moveTo>
                  <a:cubicBezTo>
                    <a:pt x="6287" y="0"/>
                    <a:pt x="2620" y="2417"/>
                    <a:pt x="2620" y="5387"/>
                  </a:cubicBezTo>
                  <a:lnTo>
                    <a:pt x="2620" y="9833"/>
                  </a:lnTo>
                  <a:cubicBezTo>
                    <a:pt x="984" y="11084"/>
                    <a:pt x="0" y="12708"/>
                    <a:pt x="0" y="14487"/>
                  </a:cubicBezTo>
                  <a:cubicBezTo>
                    <a:pt x="0" y="18416"/>
                    <a:pt x="4831" y="21600"/>
                    <a:pt x="10794" y="21600"/>
                  </a:cubicBezTo>
                  <a:cubicBezTo>
                    <a:pt x="16757" y="21600"/>
                    <a:pt x="21600" y="18416"/>
                    <a:pt x="21600" y="14487"/>
                  </a:cubicBezTo>
                  <a:cubicBezTo>
                    <a:pt x="21600" y="12708"/>
                    <a:pt x="20604" y="11084"/>
                    <a:pt x="18968" y="9833"/>
                  </a:cubicBezTo>
                  <a:lnTo>
                    <a:pt x="18968" y="5387"/>
                  </a:lnTo>
                  <a:cubicBezTo>
                    <a:pt x="18968" y="2417"/>
                    <a:pt x="15301" y="0"/>
                    <a:pt x="10794" y="0"/>
                  </a:cubicBezTo>
                  <a:close/>
                  <a:moveTo>
                    <a:pt x="10794" y="2697"/>
                  </a:moveTo>
                  <a:cubicBezTo>
                    <a:pt x="13044" y="2697"/>
                    <a:pt x="14875" y="3904"/>
                    <a:pt x="14875" y="5387"/>
                  </a:cubicBezTo>
                  <a:lnTo>
                    <a:pt x="14875" y="7900"/>
                  </a:lnTo>
                  <a:cubicBezTo>
                    <a:pt x="13616" y="7561"/>
                    <a:pt x="12242" y="7366"/>
                    <a:pt x="10794" y="7366"/>
                  </a:cubicBezTo>
                  <a:cubicBezTo>
                    <a:pt x="9346" y="7366"/>
                    <a:pt x="7973" y="7561"/>
                    <a:pt x="6713" y="7900"/>
                  </a:cubicBezTo>
                  <a:lnTo>
                    <a:pt x="6713" y="5387"/>
                  </a:lnTo>
                  <a:cubicBezTo>
                    <a:pt x="6713" y="3904"/>
                    <a:pt x="8545" y="2697"/>
                    <a:pt x="10794" y="2697"/>
                  </a:cubicBezTo>
                  <a:close/>
                  <a:moveTo>
                    <a:pt x="10794" y="10712"/>
                  </a:moveTo>
                  <a:cubicBezTo>
                    <a:pt x="13960" y="10712"/>
                    <a:pt x="16522" y="12401"/>
                    <a:pt x="16522" y="14487"/>
                  </a:cubicBezTo>
                  <a:cubicBezTo>
                    <a:pt x="16522" y="16573"/>
                    <a:pt x="13960" y="18253"/>
                    <a:pt x="10794" y="18253"/>
                  </a:cubicBezTo>
                  <a:cubicBezTo>
                    <a:pt x="7629" y="18253"/>
                    <a:pt x="5067" y="16573"/>
                    <a:pt x="5067" y="14487"/>
                  </a:cubicBezTo>
                  <a:cubicBezTo>
                    <a:pt x="5067" y="12401"/>
                    <a:pt x="7629" y="10712"/>
                    <a:pt x="10794" y="10712"/>
                  </a:cubicBezTo>
                  <a:close/>
                </a:path>
              </a:pathLst>
            </a:cu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2050" name="Shape"/>
            <p:cNvSpPr/>
            <p:nvPr/>
          </p:nvSpPr>
          <p:spPr>
            <a:xfrm>
              <a:off x="79322" y="226668"/>
              <a:ext cx="125761" cy="125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0594" extrusionOk="0">
                  <a:moveTo>
                    <a:pt x="9839" y="0"/>
                  </a:moveTo>
                  <a:cubicBezTo>
                    <a:pt x="7319" y="0"/>
                    <a:pt x="4807" y="989"/>
                    <a:pt x="2884" y="3000"/>
                  </a:cubicBezTo>
                  <a:cubicBezTo>
                    <a:pt x="-961" y="7023"/>
                    <a:pt x="-961" y="13554"/>
                    <a:pt x="2884" y="17577"/>
                  </a:cubicBezTo>
                  <a:cubicBezTo>
                    <a:pt x="6730" y="21600"/>
                    <a:pt x="12948" y="21600"/>
                    <a:pt x="16794" y="17577"/>
                  </a:cubicBezTo>
                  <a:cubicBezTo>
                    <a:pt x="20639" y="13554"/>
                    <a:pt x="20639" y="7023"/>
                    <a:pt x="16794" y="3000"/>
                  </a:cubicBezTo>
                  <a:cubicBezTo>
                    <a:pt x="14871" y="989"/>
                    <a:pt x="12359" y="0"/>
                    <a:pt x="9839" y="0"/>
                  </a:cubicBezTo>
                  <a:close/>
                </a:path>
              </a:pathLst>
            </a:custGeom>
            <a:solidFill>
              <a:srgbClr val="FF2600"/>
            </a:solidFill>
            <a:ln w="101600" cap="rnd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sp>
        <p:nvSpPr>
          <p:cNvPr id="2052" name="1"/>
          <p:cNvSpPr/>
          <p:nvPr/>
        </p:nvSpPr>
        <p:spPr>
          <a:xfrm>
            <a:off x="8450693" y="3125331"/>
            <a:ext cx="265034" cy="265034"/>
          </a:xfrm>
          <a:prstGeom prst="ellipse">
            <a:avLst/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1</a:t>
            </a:r>
          </a:p>
        </p:txBody>
      </p:sp>
      <p:sp>
        <p:nvSpPr>
          <p:cNvPr id="2053" name="2"/>
          <p:cNvSpPr/>
          <p:nvPr/>
        </p:nvSpPr>
        <p:spPr>
          <a:xfrm>
            <a:off x="10514658" y="2867704"/>
            <a:ext cx="265034" cy="265034"/>
          </a:xfrm>
          <a:prstGeom prst="ellipse">
            <a:avLst/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2</a:t>
            </a:r>
          </a:p>
        </p:txBody>
      </p:sp>
      <p:sp>
        <p:nvSpPr>
          <p:cNvPr id="2054" name="3"/>
          <p:cNvSpPr/>
          <p:nvPr/>
        </p:nvSpPr>
        <p:spPr>
          <a:xfrm>
            <a:off x="11217391" y="3782702"/>
            <a:ext cx="265034" cy="265033"/>
          </a:xfrm>
          <a:prstGeom prst="ellipse">
            <a:avLst/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3</a:t>
            </a:r>
          </a:p>
        </p:txBody>
      </p:sp>
      <p:pic>
        <p:nvPicPr>
          <p:cNvPr id="2093" name="Connection Line" descr="Connection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473778" y="3208416"/>
            <a:ext cx="340255" cy="163213"/>
          </a:xfrm>
          <a:prstGeom prst="rect">
            <a:avLst/>
          </a:prstGeom>
        </p:spPr>
      </p:pic>
      <p:sp>
        <p:nvSpPr>
          <p:cNvPr id="2056" name="4"/>
          <p:cNvSpPr/>
          <p:nvPr/>
        </p:nvSpPr>
        <p:spPr>
          <a:xfrm>
            <a:off x="8824041" y="3943568"/>
            <a:ext cx="265034" cy="265034"/>
          </a:xfrm>
          <a:prstGeom prst="ellipse">
            <a:avLst/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4</a:t>
            </a:r>
          </a:p>
        </p:txBody>
      </p:sp>
      <p:sp>
        <p:nvSpPr>
          <p:cNvPr id="2057" name="Lock"/>
          <p:cNvSpPr txBox="1"/>
          <p:nvPr/>
        </p:nvSpPr>
        <p:spPr>
          <a:xfrm>
            <a:off x="10307032" y="2450331"/>
            <a:ext cx="114979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r>
              <a:t>Lock</a:t>
            </a:r>
          </a:p>
        </p:txBody>
      </p:sp>
      <p:sp>
        <p:nvSpPr>
          <p:cNvPr id="2058" name="Announcement list"/>
          <p:cNvSpPr txBox="1"/>
          <p:nvPr/>
        </p:nvSpPr>
        <p:spPr>
          <a:xfrm>
            <a:off x="7500339" y="3488185"/>
            <a:ext cx="18283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600" b="1" spc="16"/>
            </a:lvl1pPr>
          </a:lstStyle>
          <a:p>
            <a:r>
              <a:t>Announcement list</a:t>
            </a:r>
          </a:p>
        </p:txBody>
      </p:sp>
      <p:sp>
        <p:nvSpPr>
          <p:cNvPr id="2059" name="Arrow"/>
          <p:cNvSpPr/>
          <p:nvPr/>
        </p:nvSpPr>
        <p:spPr>
          <a:xfrm rot="16200000" flipH="1">
            <a:off x="9100267" y="5134697"/>
            <a:ext cx="834645" cy="598250"/>
          </a:xfrm>
          <a:prstGeom prst="rightArrow">
            <a:avLst>
              <a:gd name="adj1" fmla="val 48223"/>
              <a:gd name="adj2" fmla="val 62790"/>
            </a:avLst>
          </a:prstGeom>
          <a:solidFill>
            <a:schemeClr val="accent4">
              <a:lumOff val="-988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060" name="Freeform 53"/>
          <p:cNvSpPr/>
          <p:nvPr/>
        </p:nvSpPr>
        <p:spPr>
          <a:xfrm>
            <a:off x="7880817" y="6327082"/>
            <a:ext cx="341531" cy="57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rgbClr val="632523"/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61" name="Freeform 54"/>
          <p:cNvSpPr/>
          <p:nvPr/>
        </p:nvSpPr>
        <p:spPr>
          <a:xfrm>
            <a:off x="9034991" y="6327082"/>
            <a:ext cx="341531" cy="57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rgbClr val="632523"/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62" name="Freeform 55"/>
          <p:cNvSpPr/>
          <p:nvPr/>
        </p:nvSpPr>
        <p:spPr>
          <a:xfrm>
            <a:off x="10189165" y="6327082"/>
            <a:ext cx="341531" cy="57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rgbClr val="632523"/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63" name="Freeform 55"/>
          <p:cNvSpPr/>
          <p:nvPr/>
        </p:nvSpPr>
        <p:spPr>
          <a:xfrm>
            <a:off x="10189165" y="6327082"/>
            <a:ext cx="341531" cy="57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chemeClr val="accent1">
                <a:hueOff val="147319"/>
                <a:satOff val="13526"/>
                <a:lumOff val="-23026"/>
              </a:schemeClr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64" name="Rectangle"/>
          <p:cNvSpPr/>
          <p:nvPr/>
        </p:nvSpPr>
        <p:spPr>
          <a:xfrm>
            <a:off x="9485223" y="7813530"/>
            <a:ext cx="194966" cy="217455"/>
          </a:xfrm>
          <a:prstGeom prst="rect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065" name="Rectangle"/>
          <p:cNvSpPr/>
          <p:nvPr/>
        </p:nvSpPr>
        <p:spPr>
          <a:xfrm>
            <a:off x="9688423" y="7813530"/>
            <a:ext cx="194966" cy="217455"/>
          </a:xfrm>
          <a:prstGeom prst="rect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066" name="Rectangle"/>
          <p:cNvSpPr/>
          <p:nvPr/>
        </p:nvSpPr>
        <p:spPr>
          <a:xfrm>
            <a:off x="9891623" y="7813530"/>
            <a:ext cx="194966" cy="217455"/>
          </a:xfrm>
          <a:prstGeom prst="rect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067" name="Rectangle"/>
          <p:cNvSpPr/>
          <p:nvPr/>
        </p:nvSpPr>
        <p:spPr>
          <a:xfrm>
            <a:off x="10082123" y="7813530"/>
            <a:ext cx="194966" cy="217455"/>
          </a:xfrm>
          <a:prstGeom prst="rect">
            <a:avLst/>
          </a:prstGeom>
          <a:solidFill>
            <a:srgbClr val="FFFFFF"/>
          </a:solidFill>
          <a:ln w="25400">
            <a:solidFill>
              <a:srgbClr val="747676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pic>
        <p:nvPicPr>
          <p:cNvPr id="2095" name="Connection Line" descr="Connection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43" y="7025149"/>
            <a:ext cx="836424" cy="755982"/>
          </a:xfrm>
          <a:prstGeom prst="rect">
            <a:avLst/>
          </a:prstGeom>
        </p:spPr>
      </p:pic>
      <p:pic>
        <p:nvPicPr>
          <p:cNvPr id="2097" name="Connection Line" descr="Connection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194" y="7926504"/>
            <a:ext cx="185162" cy="445096"/>
          </a:xfrm>
          <a:prstGeom prst="rect">
            <a:avLst/>
          </a:prstGeom>
        </p:spPr>
      </p:pic>
      <p:pic>
        <p:nvPicPr>
          <p:cNvPr id="2099" name="Connection Line" descr="Connection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052799" y="8481929"/>
            <a:ext cx="1447264" cy="178654"/>
          </a:xfrm>
          <a:prstGeom prst="rect">
            <a:avLst/>
          </a:prstGeom>
        </p:spPr>
      </p:pic>
      <p:sp>
        <p:nvSpPr>
          <p:cNvPr id="2071" name="Signal Completion"/>
          <p:cNvSpPr txBox="1"/>
          <p:nvPr/>
        </p:nvSpPr>
        <p:spPr>
          <a:xfrm>
            <a:off x="9079400" y="8325775"/>
            <a:ext cx="1428315" cy="6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pPr>
              <a:defRPr i="0"/>
            </a:pPr>
            <a:r>
              <a:rPr i="1"/>
              <a:t>Signal Completion</a:t>
            </a:r>
          </a:p>
        </p:txBody>
      </p:sp>
      <p:sp>
        <p:nvSpPr>
          <p:cNvPr id="2072" name="Post"/>
          <p:cNvSpPr txBox="1"/>
          <p:nvPr/>
        </p:nvSpPr>
        <p:spPr>
          <a:xfrm>
            <a:off x="8565865" y="7266292"/>
            <a:ext cx="11497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r>
              <a:t>Post</a:t>
            </a:r>
          </a:p>
        </p:txBody>
      </p:sp>
      <p:sp>
        <p:nvSpPr>
          <p:cNvPr id="2073" name="Execute"/>
          <p:cNvSpPr txBox="1"/>
          <p:nvPr/>
        </p:nvSpPr>
        <p:spPr>
          <a:xfrm>
            <a:off x="10435191" y="7922257"/>
            <a:ext cx="98375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r>
              <a:t>Execute</a:t>
            </a:r>
          </a:p>
        </p:txBody>
      </p:sp>
      <p:grpSp>
        <p:nvGrpSpPr>
          <p:cNvPr id="2076" name="Group"/>
          <p:cNvGrpSpPr/>
          <p:nvPr/>
        </p:nvGrpSpPr>
        <p:grpSpPr>
          <a:xfrm>
            <a:off x="10385816" y="7266292"/>
            <a:ext cx="284558" cy="431801"/>
            <a:chOff x="0" y="0"/>
            <a:chExt cx="284557" cy="431800"/>
          </a:xfrm>
        </p:grpSpPr>
        <p:sp>
          <p:nvSpPr>
            <p:cNvPr id="2074" name="Shape"/>
            <p:cNvSpPr/>
            <p:nvPr/>
          </p:nvSpPr>
          <p:spPr>
            <a:xfrm>
              <a:off x="0" y="0"/>
              <a:ext cx="284558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0"/>
                  </a:moveTo>
                  <a:cubicBezTo>
                    <a:pt x="6287" y="0"/>
                    <a:pt x="2620" y="2417"/>
                    <a:pt x="2620" y="5387"/>
                  </a:cubicBezTo>
                  <a:lnTo>
                    <a:pt x="2620" y="9833"/>
                  </a:lnTo>
                  <a:cubicBezTo>
                    <a:pt x="984" y="11084"/>
                    <a:pt x="0" y="12708"/>
                    <a:pt x="0" y="14487"/>
                  </a:cubicBezTo>
                  <a:cubicBezTo>
                    <a:pt x="0" y="18416"/>
                    <a:pt x="4831" y="21600"/>
                    <a:pt x="10794" y="21600"/>
                  </a:cubicBezTo>
                  <a:cubicBezTo>
                    <a:pt x="16757" y="21600"/>
                    <a:pt x="21600" y="18416"/>
                    <a:pt x="21600" y="14487"/>
                  </a:cubicBezTo>
                  <a:cubicBezTo>
                    <a:pt x="21600" y="12708"/>
                    <a:pt x="20604" y="11084"/>
                    <a:pt x="18968" y="9833"/>
                  </a:cubicBezTo>
                  <a:lnTo>
                    <a:pt x="18968" y="5387"/>
                  </a:lnTo>
                  <a:cubicBezTo>
                    <a:pt x="18968" y="2417"/>
                    <a:pt x="15301" y="0"/>
                    <a:pt x="10794" y="0"/>
                  </a:cubicBezTo>
                  <a:close/>
                  <a:moveTo>
                    <a:pt x="10794" y="2697"/>
                  </a:moveTo>
                  <a:cubicBezTo>
                    <a:pt x="13044" y="2697"/>
                    <a:pt x="14875" y="3904"/>
                    <a:pt x="14875" y="5387"/>
                  </a:cubicBezTo>
                  <a:lnTo>
                    <a:pt x="14875" y="7900"/>
                  </a:lnTo>
                  <a:cubicBezTo>
                    <a:pt x="13616" y="7561"/>
                    <a:pt x="12242" y="7366"/>
                    <a:pt x="10794" y="7366"/>
                  </a:cubicBezTo>
                  <a:cubicBezTo>
                    <a:pt x="9346" y="7366"/>
                    <a:pt x="7973" y="7561"/>
                    <a:pt x="6713" y="7900"/>
                  </a:cubicBezTo>
                  <a:lnTo>
                    <a:pt x="6713" y="5387"/>
                  </a:lnTo>
                  <a:cubicBezTo>
                    <a:pt x="6713" y="3904"/>
                    <a:pt x="8545" y="2697"/>
                    <a:pt x="10794" y="2697"/>
                  </a:cubicBezTo>
                  <a:close/>
                  <a:moveTo>
                    <a:pt x="10794" y="10712"/>
                  </a:moveTo>
                  <a:cubicBezTo>
                    <a:pt x="13960" y="10712"/>
                    <a:pt x="16522" y="12401"/>
                    <a:pt x="16522" y="14487"/>
                  </a:cubicBezTo>
                  <a:cubicBezTo>
                    <a:pt x="16522" y="16573"/>
                    <a:pt x="13960" y="18253"/>
                    <a:pt x="10794" y="18253"/>
                  </a:cubicBezTo>
                  <a:cubicBezTo>
                    <a:pt x="7629" y="18253"/>
                    <a:pt x="5067" y="16573"/>
                    <a:pt x="5067" y="14487"/>
                  </a:cubicBezTo>
                  <a:cubicBezTo>
                    <a:pt x="5067" y="12401"/>
                    <a:pt x="7629" y="10712"/>
                    <a:pt x="10794" y="10712"/>
                  </a:cubicBezTo>
                  <a:close/>
                </a:path>
              </a:pathLst>
            </a:cu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2075" name="Shape"/>
            <p:cNvSpPr/>
            <p:nvPr/>
          </p:nvSpPr>
          <p:spPr>
            <a:xfrm>
              <a:off x="79322" y="226668"/>
              <a:ext cx="125761" cy="125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0594" extrusionOk="0">
                  <a:moveTo>
                    <a:pt x="9839" y="0"/>
                  </a:moveTo>
                  <a:cubicBezTo>
                    <a:pt x="7319" y="0"/>
                    <a:pt x="4807" y="989"/>
                    <a:pt x="2884" y="3000"/>
                  </a:cubicBezTo>
                  <a:cubicBezTo>
                    <a:pt x="-961" y="7023"/>
                    <a:pt x="-961" y="13554"/>
                    <a:pt x="2884" y="17577"/>
                  </a:cubicBezTo>
                  <a:cubicBezTo>
                    <a:pt x="6730" y="21600"/>
                    <a:pt x="12948" y="21600"/>
                    <a:pt x="16794" y="17577"/>
                  </a:cubicBezTo>
                  <a:cubicBezTo>
                    <a:pt x="20639" y="13554"/>
                    <a:pt x="20639" y="7023"/>
                    <a:pt x="16794" y="3000"/>
                  </a:cubicBezTo>
                  <a:cubicBezTo>
                    <a:pt x="14871" y="989"/>
                    <a:pt x="12359" y="0"/>
                    <a:pt x="9839" y="0"/>
                  </a:cubicBezTo>
                  <a:close/>
                </a:path>
              </a:pathLst>
            </a:custGeom>
            <a:solidFill>
              <a:srgbClr val="00F900"/>
            </a:solidFill>
            <a:ln w="101600" cap="rnd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2079" name="Group"/>
          <p:cNvGrpSpPr/>
          <p:nvPr/>
        </p:nvGrpSpPr>
        <p:grpSpPr>
          <a:xfrm>
            <a:off x="10992382" y="7266292"/>
            <a:ext cx="284558" cy="431801"/>
            <a:chOff x="0" y="0"/>
            <a:chExt cx="284557" cy="431800"/>
          </a:xfrm>
        </p:grpSpPr>
        <p:sp>
          <p:nvSpPr>
            <p:cNvPr id="2077" name="Shape"/>
            <p:cNvSpPr/>
            <p:nvPr/>
          </p:nvSpPr>
          <p:spPr>
            <a:xfrm>
              <a:off x="0" y="0"/>
              <a:ext cx="284558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0"/>
                  </a:moveTo>
                  <a:cubicBezTo>
                    <a:pt x="6287" y="0"/>
                    <a:pt x="2620" y="2417"/>
                    <a:pt x="2620" y="5387"/>
                  </a:cubicBezTo>
                  <a:lnTo>
                    <a:pt x="2620" y="9833"/>
                  </a:lnTo>
                  <a:cubicBezTo>
                    <a:pt x="984" y="11084"/>
                    <a:pt x="0" y="12708"/>
                    <a:pt x="0" y="14487"/>
                  </a:cubicBezTo>
                  <a:cubicBezTo>
                    <a:pt x="0" y="18416"/>
                    <a:pt x="4831" y="21600"/>
                    <a:pt x="10794" y="21600"/>
                  </a:cubicBezTo>
                  <a:cubicBezTo>
                    <a:pt x="16757" y="21600"/>
                    <a:pt x="21600" y="18416"/>
                    <a:pt x="21600" y="14487"/>
                  </a:cubicBezTo>
                  <a:cubicBezTo>
                    <a:pt x="21600" y="12708"/>
                    <a:pt x="20604" y="11084"/>
                    <a:pt x="18968" y="9833"/>
                  </a:cubicBezTo>
                  <a:lnTo>
                    <a:pt x="18968" y="5387"/>
                  </a:lnTo>
                  <a:cubicBezTo>
                    <a:pt x="18968" y="2417"/>
                    <a:pt x="15301" y="0"/>
                    <a:pt x="10794" y="0"/>
                  </a:cubicBezTo>
                  <a:close/>
                  <a:moveTo>
                    <a:pt x="10794" y="2697"/>
                  </a:moveTo>
                  <a:cubicBezTo>
                    <a:pt x="13044" y="2697"/>
                    <a:pt x="14875" y="3904"/>
                    <a:pt x="14875" y="5387"/>
                  </a:cubicBezTo>
                  <a:lnTo>
                    <a:pt x="14875" y="7900"/>
                  </a:lnTo>
                  <a:cubicBezTo>
                    <a:pt x="13616" y="7561"/>
                    <a:pt x="12242" y="7366"/>
                    <a:pt x="10794" y="7366"/>
                  </a:cubicBezTo>
                  <a:cubicBezTo>
                    <a:pt x="9346" y="7366"/>
                    <a:pt x="7973" y="7561"/>
                    <a:pt x="6713" y="7900"/>
                  </a:cubicBezTo>
                  <a:lnTo>
                    <a:pt x="6713" y="5387"/>
                  </a:lnTo>
                  <a:cubicBezTo>
                    <a:pt x="6713" y="3904"/>
                    <a:pt x="8545" y="2697"/>
                    <a:pt x="10794" y="2697"/>
                  </a:cubicBezTo>
                  <a:close/>
                  <a:moveTo>
                    <a:pt x="10794" y="10712"/>
                  </a:moveTo>
                  <a:cubicBezTo>
                    <a:pt x="13960" y="10712"/>
                    <a:pt x="16522" y="12401"/>
                    <a:pt x="16522" y="14487"/>
                  </a:cubicBezTo>
                  <a:cubicBezTo>
                    <a:pt x="16522" y="16573"/>
                    <a:pt x="13960" y="18253"/>
                    <a:pt x="10794" y="18253"/>
                  </a:cubicBezTo>
                  <a:cubicBezTo>
                    <a:pt x="7629" y="18253"/>
                    <a:pt x="5067" y="16573"/>
                    <a:pt x="5067" y="14487"/>
                  </a:cubicBezTo>
                  <a:cubicBezTo>
                    <a:pt x="5067" y="12401"/>
                    <a:pt x="7629" y="10712"/>
                    <a:pt x="10794" y="10712"/>
                  </a:cubicBezTo>
                  <a:close/>
                </a:path>
              </a:pathLst>
            </a:cu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2078" name="Shape"/>
            <p:cNvSpPr/>
            <p:nvPr/>
          </p:nvSpPr>
          <p:spPr>
            <a:xfrm>
              <a:off x="79322" y="226668"/>
              <a:ext cx="125761" cy="125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0594" extrusionOk="0">
                  <a:moveTo>
                    <a:pt x="9839" y="0"/>
                  </a:moveTo>
                  <a:cubicBezTo>
                    <a:pt x="7319" y="0"/>
                    <a:pt x="4807" y="989"/>
                    <a:pt x="2884" y="3000"/>
                  </a:cubicBezTo>
                  <a:cubicBezTo>
                    <a:pt x="-961" y="7023"/>
                    <a:pt x="-961" y="13554"/>
                    <a:pt x="2884" y="17577"/>
                  </a:cubicBezTo>
                  <a:cubicBezTo>
                    <a:pt x="6730" y="21600"/>
                    <a:pt x="12948" y="21600"/>
                    <a:pt x="16794" y="17577"/>
                  </a:cubicBezTo>
                  <a:cubicBezTo>
                    <a:pt x="20639" y="13554"/>
                    <a:pt x="20639" y="7023"/>
                    <a:pt x="16794" y="3000"/>
                  </a:cubicBezTo>
                  <a:cubicBezTo>
                    <a:pt x="14871" y="989"/>
                    <a:pt x="12359" y="0"/>
                    <a:pt x="9839" y="0"/>
                  </a:cubicBezTo>
                  <a:close/>
                </a:path>
              </a:pathLst>
            </a:custGeom>
            <a:solidFill>
              <a:srgbClr val="FF2600"/>
            </a:solidFill>
            <a:ln w="101600" cap="rnd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sp>
        <p:nvSpPr>
          <p:cNvPr id="2080" name="1"/>
          <p:cNvSpPr/>
          <p:nvPr/>
        </p:nvSpPr>
        <p:spPr>
          <a:xfrm>
            <a:off x="10698861" y="7092049"/>
            <a:ext cx="265034" cy="265034"/>
          </a:xfrm>
          <a:prstGeom prst="ellipse">
            <a:avLst/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1</a:t>
            </a:r>
          </a:p>
        </p:txBody>
      </p:sp>
      <p:sp>
        <p:nvSpPr>
          <p:cNvPr id="2081" name="2"/>
          <p:cNvSpPr/>
          <p:nvPr/>
        </p:nvSpPr>
        <p:spPr>
          <a:xfrm>
            <a:off x="11401594" y="8007046"/>
            <a:ext cx="265034" cy="265034"/>
          </a:xfrm>
          <a:prstGeom prst="ellipse">
            <a:avLst/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2</a:t>
            </a:r>
          </a:p>
        </p:txBody>
      </p:sp>
      <p:pic>
        <p:nvPicPr>
          <p:cNvPr id="2101" name="Connection Line" descr="Connection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657982" y="7432760"/>
            <a:ext cx="340255" cy="163213"/>
          </a:xfrm>
          <a:prstGeom prst="rect">
            <a:avLst/>
          </a:prstGeom>
        </p:spPr>
      </p:pic>
      <p:sp>
        <p:nvSpPr>
          <p:cNvPr id="2083" name="3"/>
          <p:cNvSpPr/>
          <p:nvPr/>
        </p:nvSpPr>
        <p:spPr>
          <a:xfrm>
            <a:off x="9008244" y="8167913"/>
            <a:ext cx="265034" cy="265033"/>
          </a:xfrm>
          <a:prstGeom prst="ellipse">
            <a:avLst/>
          </a:prstGeom>
          <a:solidFill>
            <a:schemeClr val="accent1">
              <a:hueOff val="147319"/>
              <a:satOff val="13526"/>
              <a:lumOff val="-230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3</a:t>
            </a:r>
          </a:p>
        </p:txBody>
      </p:sp>
      <p:sp>
        <p:nvSpPr>
          <p:cNvPr id="2084" name="Trylock"/>
          <p:cNvSpPr txBox="1"/>
          <p:nvPr/>
        </p:nvSpPr>
        <p:spPr>
          <a:xfrm>
            <a:off x="10491235" y="6674676"/>
            <a:ext cx="11497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r>
              <a:t>Trylock</a:t>
            </a:r>
          </a:p>
        </p:txBody>
      </p:sp>
      <p:sp>
        <p:nvSpPr>
          <p:cNvPr id="2085" name="Announcement list"/>
          <p:cNvSpPr txBox="1"/>
          <p:nvPr/>
        </p:nvSpPr>
        <p:spPr>
          <a:xfrm>
            <a:off x="7684543" y="7712530"/>
            <a:ext cx="182829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600" b="1" spc="16"/>
            </a:lvl1pPr>
          </a:lstStyle>
          <a:p>
            <a:r>
              <a:t>Announcement list</a:t>
            </a:r>
          </a:p>
        </p:txBody>
      </p:sp>
      <p:sp>
        <p:nvSpPr>
          <p:cNvPr id="2086" name="Railroad Crossing"/>
          <p:cNvSpPr/>
          <p:nvPr/>
        </p:nvSpPr>
        <p:spPr>
          <a:xfrm>
            <a:off x="9091924" y="7021904"/>
            <a:ext cx="750128" cy="750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cubicBezTo>
                  <a:pt x="4844" y="0"/>
                  <a:pt x="0" y="4844"/>
                  <a:pt x="0" y="10799"/>
                </a:cubicBezTo>
                <a:cubicBezTo>
                  <a:pt x="0" y="16754"/>
                  <a:pt x="4844" y="21600"/>
                  <a:pt x="10799" y="21600"/>
                </a:cubicBezTo>
                <a:cubicBezTo>
                  <a:pt x="16754" y="21600"/>
                  <a:pt x="21600" y="16754"/>
                  <a:pt x="21600" y="10799"/>
                </a:cubicBezTo>
                <a:cubicBezTo>
                  <a:pt x="21600" y="4844"/>
                  <a:pt x="16754" y="0"/>
                  <a:pt x="10799" y="0"/>
                </a:cubicBezTo>
                <a:close/>
                <a:moveTo>
                  <a:pt x="10799" y="792"/>
                </a:moveTo>
                <a:cubicBezTo>
                  <a:pt x="13009" y="792"/>
                  <a:pt x="15054" y="1511"/>
                  <a:pt x="16712" y="2729"/>
                </a:cubicBezTo>
                <a:lnTo>
                  <a:pt x="10799" y="8641"/>
                </a:lnTo>
                <a:lnTo>
                  <a:pt x="4888" y="2729"/>
                </a:lnTo>
                <a:cubicBezTo>
                  <a:pt x="6546" y="1511"/>
                  <a:pt x="8589" y="792"/>
                  <a:pt x="10799" y="792"/>
                </a:cubicBezTo>
                <a:close/>
                <a:moveTo>
                  <a:pt x="2729" y="4888"/>
                </a:moveTo>
                <a:lnTo>
                  <a:pt x="8641" y="10799"/>
                </a:lnTo>
                <a:lnTo>
                  <a:pt x="2729" y="16712"/>
                </a:lnTo>
                <a:cubicBezTo>
                  <a:pt x="1511" y="15054"/>
                  <a:pt x="792" y="13009"/>
                  <a:pt x="792" y="10799"/>
                </a:cubicBezTo>
                <a:cubicBezTo>
                  <a:pt x="792" y="8589"/>
                  <a:pt x="1511" y="6546"/>
                  <a:pt x="2729" y="4888"/>
                </a:cubicBezTo>
                <a:close/>
                <a:moveTo>
                  <a:pt x="18871" y="4888"/>
                </a:moveTo>
                <a:cubicBezTo>
                  <a:pt x="20089" y="6546"/>
                  <a:pt x="20808" y="8589"/>
                  <a:pt x="20808" y="10799"/>
                </a:cubicBezTo>
                <a:cubicBezTo>
                  <a:pt x="20808" y="13009"/>
                  <a:pt x="20089" y="15054"/>
                  <a:pt x="18871" y="16712"/>
                </a:cubicBezTo>
                <a:lnTo>
                  <a:pt x="12959" y="10799"/>
                </a:lnTo>
                <a:lnTo>
                  <a:pt x="18871" y="4888"/>
                </a:lnTo>
                <a:close/>
                <a:moveTo>
                  <a:pt x="10799" y="12959"/>
                </a:moveTo>
                <a:lnTo>
                  <a:pt x="16712" y="18871"/>
                </a:lnTo>
                <a:cubicBezTo>
                  <a:pt x="15054" y="20089"/>
                  <a:pt x="13009" y="20808"/>
                  <a:pt x="10799" y="20808"/>
                </a:cubicBezTo>
                <a:cubicBezTo>
                  <a:pt x="8589" y="20808"/>
                  <a:pt x="6546" y="20089"/>
                  <a:pt x="4888" y="18871"/>
                </a:cubicBezTo>
                <a:lnTo>
                  <a:pt x="10799" y="12959"/>
                </a:lnTo>
                <a:close/>
              </a:path>
            </a:pathLst>
          </a:cu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05" name="Post and leave Breaks the syst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Post and leave Breaks the system</a:t>
            </a:r>
          </a:p>
        </p:txBody>
      </p:sp>
      <p:sp>
        <p:nvSpPr>
          <p:cNvPr id="2106" name="Keeping nonblocking calls asynchronous improves latency hiding and overlapping opportunities…"/>
          <p:cNvSpPr txBox="1">
            <a:spLocks noGrp="1"/>
          </p:cNvSpPr>
          <p:nvPr>
            <p:ph type="body" sz="half" idx="1"/>
          </p:nvPr>
        </p:nvSpPr>
        <p:spPr>
          <a:xfrm>
            <a:off x="571500" y="1610667"/>
            <a:ext cx="5825332" cy="80263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t>Keeping nonblocking calls asynchronous improves latency hiding and overlapping opportunities</a:t>
            </a:r>
          </a:p>
          <a:p>
            <a:pPr>
              <a:lnSpc>
                <a:spcPct val="80000"/>
              </a:lnSpc>
            </a:pPr>
            <a:r>
              <a:t>Only way is to leave after posting a work descriptor on lock acquisition failure </a:t>
            </a:r>
          </a:p>
          <a:p>
            <a:pPr lvl="1">
              <a:lnSpc>
                <a:spcPct val="80000"/>
              </a:lnSpc>
              <a:buChar char="-"/>
            </a:pPr>
            <a:r>
              <a:t>Thread gives up lock ownership passing and combining responsibilities</a:t>
            </a:r>
          </a:p>
          <a:p>
            <a:pPr lvl="1">
              <a:lnSpc>
                <a:spcPct val="80000"/>
              </a:lnSpc>
              <a:buChar char="-"/>
            </a:pPr>
            <a:r>
              <a:t>Work descriptors and threads may starve in the queue</a:t>
            </a:r>
          </a:p>
        </p:txBody>
      </p:sp>
      <p:grpSp>
        <p:nvGrpSpPr>
          <p:cNvPr id="2111" name="Group"/>
          <p:cNvGrpSpPr/>
          <p:nvPr/>
        </p:nvGrpSpPr>
        <p:grpSpPr>
          <a:xfrm>
            <a:off x="10789733" y="7104477"/>
            <a:ext cx="1177497" cy="390526"/>
            <a:chOff x="0" y="0"/>
            <a:chExt cx="1177496" cy="390525"/>
          </a:xfrm>
        </p:grpSpPr>
        <p:grpSp>
          <p:nvGrpSpPr>
            <p:cNvPr id="2109" name="Group"/>
            <p:cNvGrpSpPr/>
            <p:nvPr/>
          </p:nvGrpSpPr>
          <p:grpSpPr>
            <a:xfrm>
              <a:off x="438316" y="0"/>
              <a:ext cx="739181" cy="390525"/>
              <a:chOff x="0" y="0"/>
              <a:chExt cx="739179" cy="390525"/>
            </a:xfrm>
          </p:grpSpPr>
          <p:sp>
            <p:nvSpPr>
              <p:cNvPr id="2107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2108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2110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2116" name="Group"/>
          <p:cNvGrpSpPr/>
          <p:nvPr/>
        </p:nvGrpSpPr>
        <p:grpSpPr>
          <a:xfrm>
            <a:off x="7193127" y="7104477"/>
            <a:ext cx="1145675" cy="390526"/>
            <a:chOff x="0" y="0"/>
            <a:chExt cx="1145674" cy="390525"/>
          </a:xfrm>
        </p:grpSpPr>
        <p:grpSp>
          <p:nvGrpSpPr>
            <p:cNvPr id="2114" name="Group"/>
            <p:cNvGrpSpPr/>
            <p:nvPr/>
          </p:nvGrpSpPr>
          <p:grpSpPr>
            <a:xfrm>
              <a:off x="406494" y="0"/>
              <a:ext cx="739181" cy="390525"/>
              <a:chOff x="0" y="0"/>
              <a:chExt cx="739179" cy="390525"/>
            </a:xfrm>
          </p:grpSpPr>
          <p:sp>
            <p:nvSpPr>
              <p:cNvPr id="2112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2113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2115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2121" name="Group"/>
          <p:cNvGrpSpPr/>
          <p:nvPr/>
        </p:nvGrpSpPr>
        <p:grpSpPr>
          <a:xfrm>
            <a:off x="8482161" y="7104477"/>
            <a:ext cx="1146187" cy="390526"/>
            <a:chOff x="0" y="0"/>
            <a:chExt cx="1146186" cy="390525"/>
          </a:xfrm>
        </p:grpSpPr>
        <p:grpSp>
          <p:nvGrpSpPr>
            <p:cNvPr id="2119" name="Group"/>
            <p:cNvGrpSpPr/>
            <p:nvPr/>
          </p:nvGrpSpPr>
          <p:grpSpPr>
            <a:xfrm>
              <a:off x="407006" y="0"/>
              <a:ext cx="739181" cy="390525"/>
              <a:chOff x="0" y="0"/>
              <a:chExt cx="739179" cy="390525"/>
            </a:xfrm>
          </p:grpSpPr>
          <p:sp>
            <p:nvSpPr>
              <p:cNvPr id="2117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2118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2120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2126" name="Group"/>
          <p:cNvGrpSpPr/>
          <p:nvPr/>
        </p:nvGrpSpPr>
        <p:grpSpPr>
          <a:xfrm>
            <a:off x="9634603" y="7104477"/>
            <a:ext cx="1146188" cy="390526"/>
            <a:chOff x="0" y="0"/>
            <a:chExt cx="1146186" cy="390525"/>
          </a:xfrm>
        </p:grpSpPr>
        <p:grpSp>
          <p:nvGrpSpPr>
            <p:cNvPr id="2124" name="Group"/>
            <p:cNvGrpSpPr/>
            <p:nvPr/>
          </p:nvGrpSpPr>
          <p:grpSpPr>
            <a:xfrm>
              <a:off x="407006" y="0"/>
              <a:ext cx="739181" cy="390525"/>
              <a:chOff x="0" y="0"/>
              <a:chExt cx="739179" cy="390525"/>
            </a:xfrm>
          </p:grpSpPr>
          <p:sp>
            <p:nvSpPr>
              <p:cNvPr id="2122" name="Rectangle"/>
              <p:cNvSpPr/>
              <p:nvPr/>
            </p:nvSpPr>
            <p:spPr>
              <a:xfrm>
                <a:off x="188565" y="0"/>
                <a:ext cx="55061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sp>
            <p:nvSpPr>
              <p:cNvPr id="2123" name="Rectangle"/>
              <p:cNvSpPr/>
              <p:nvPr/>
            </p:nvSpPr>
            <p:spPr>
              <a:xfrm>
                <a:off x="0" y="0"/>
                <a:ext cx="194965" cy="390525"/>
              </a:xfrm>
              <a:prstGeom prst="rect">
                <a:avLst/>
              </a:prstGeom>
              <a:noFill/>
              <a:ln w="25400" cap="flat">
                <a:solidFill>
                  <a:srgbClr val="74767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</p:grpSp>
        <p:sp>
          <p:nvSpPr>
            <p:cNvPr id="2125" name="Line"/>
            <p:cNvSpPr/>
            <p:nvPr/>
          </p:nvSpPr>
          <p:spPr>
            <a:xfrm flipH="1" flipV="1">
              <a:off x="-1" y="195262"/>
              <a:ext cx="528063" cy="1"/>
            </a:xfrm>
            <a:prstGeom prst="line">
              <a:avLst/>
            </a:prstGeom>
            <a:noFill/>
            <a:ln w="25400" cap="flat">
              <a:solidFill>
                <a:srgbClr val="74767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sp>
        <p:nvSpPr>
          <p:cNvPr id="2127" name="Rectangle"/>
          <p:cNvSpPr/>
          <p:nvPr/>
        </p:nvSpPr>
        <p:spPr>
          <a:xfrm>
            <a:off x="11583461" y="7103689"/>
            <a:ext cx="226478" cy="390526"/>
          </a:xfrm>
          <a:prstGeom prst="rect">
            <a:avLst/>
          </a:prstGeom>
          <a:blipFill>
            <a:blip r:embed="rId2"/>
          </a:blipFill>
          <a:ln w="12700">
            <a:solidFill>
              <a:schemeClr val="accent1">
                <a:hueOff val="147319"/>
                <a:satOff val="13526"/>
                <a:lumOff val="-230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128" name="Rectangle"/>
          <p:cNvSpPr/>
          <p:nvPr/>
        </p:nvSpPr>
        <p:spPr>
          <a:xfrm>
            <a:off x="10381195" y="7104477"/>
            <a:ext cx="226477" cy="390526"/>
          </a:xfrm>
          <a:prstGeom prst="rect">
            <a:avLst/>
          </a:prstGeom>
          <a:blipFill>
            <a:blip r:embed="rId2"/>
          </a:blipFill>
          <a:ln w="12700">
            <a:solidFill>
              <a:schemeClr val="accent1">
                <a:hueOff val="147319"/>
                <a:satOff val="13526"/>
                <a:lumOff val="-230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129" name="Rectangle"/>
          <p:cNvSpPr/>
          <p:nvPr/>
        </p:nvSpPr>
        <p:spPr>
          <a:xfrm>
            <a:off x="9243584" y="7104477"/>
            <a:ext cx="226478" cy="390526"/>
          </a:xfrm>
          <a:prstGeom prst="rect">
            <a:avLst/>
          </a:prstGeom>
          <a:blipFill>
            <a:blip r:embed="rId2"/>
          </a:blipFill>
          <a:ln w="12700">
            <a:solidFill>
              <a:schemeClr val="accent1">
                <a:hueOff val="147319"/>
                <a:satOff val="13526"/>
                <a:lumOff val="-230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130" name="Rectangle"/>
          <p:cNvSpPr/>
          <p:nvPr/>
        </p:nvSpPr>
        <p:spPr>
          <a:xfrm>
            <a:off x="7933946" y="7104477"/>
            <a:ext cx="226478" cy="390526"/>
          </a:xfrm>
          <a:prstGeom prst="rect">
            <a:avLst/>
          </a:prstGeom>
          <a:blipFill>
            <a:blip r:embed="rId2"/>
          </a:blipFill>
          <a:ln w="12700">
            <a:solidFill>
              <a:schemeClr val="accent1">
                <a:hueOff val="147319"/>
                <a:satOff val="13526"/>
                <a:lumOff val="-230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pic>
        <p:nvPicPr>
          <p:cNvPr id="2146" name="Connection Line" descr="Connection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848" y="6763780"/>
            <a:ext cx="859301" cy="295613"/>
          </a:xfrm>
          <a:prstGeom prst="rect">
            <a:avLst/>
          </a:prstGeom>
        </p:spPr>
      </p:pic>
      <p:sp>
        <p:nvSpPr>
          <p:cNvPr id="2132" name="Group"/>
          <p:cNvSpPr txBox="1"/>
          <p:nvPr/>
        </p:nvSpPr>
        <p:spPr>
          <a:xfrm>
            <a:off x="6228805" y="1455597"/>
            <a:ext cx="4438751" cy="2825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MPI_Isend (…,*req)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lock_acquire(req_L);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request_create(req);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lock_release(req_L);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   descr_create(ISEND,…,&amp;d);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   dsm_synch(net_L, d);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2133" name="Rectangle"/>
          <p:cNvSpPr/>
          <p:nvPr/>
        </p:nvSpPr>
        <p:spPr>
          <a:xfrm>
            <a:off x="6501119" y="2992102"/>
            <a:ext cx="4015169" cy="817762"/>
          </a:xfrm>
          <a:prstGeom prst="rect">
            <a:avLst/>
          </a:prstGeom>
          <a:solidFill>
            <a:schemeClr val="accent1"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134" name="Lock ownership passing"/>
          <p:cNvSpPr txBox="1"/>
          <p:nvPr/>
        </p:nvSpPr>
        <p:spPr>
          <a:xfrm>
            <a:off x="10109574" y="3889892"/>
            <a:ext cx="276785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Lock ownership passing</a:t>
            </a:r>
          </a:p>
        </p:txBody>
      </p:sp>
      <p:sp>
        <p:nvSpPr>
          <p:cNvPr id="2135" name="Arrow 5"/>
          <p:cNvSpPr/>
          <p:nvPr/>
        </p:nvSpPr>
        <p:spPr>
          <a:xfrm>
            <a:off x="8437078" y="3691771"/>
            <a:ext cx="473451" cy="485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chemeClr val="accent5">
              <a:lumOff val="-1283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136" name="Completion signal"/>
          <p:cNvSpPr txBox="1"/>
          <p:nvPr/>
        </p:nvSpPr>
        <p:spPr>
          <a:xfrm>
            <a:off x="10109574" y="4258192"/>
            <a:ext cx="276785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Completion signal</a:t>
            </a:r>
          </a:p>
        </p:txBody>
      </p:sp>
      <p:pic>
        <p:nvPicPr>
          <p:cNvPr id="2148" name="Connection Line" descr="Connection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596884" y="4246882"/>
            <a:ext cx="1699223" cy="431617"/>
          </a:xfrm>
          <a:prstGeom prst="rect">
            <a:avLst/>
          </a:prstGeom>
        </p:spPr>
      </p:pic>
      <p:pic>
        <p:nvPicPr>
          <p:cNvPr id="2150" name="Connection Line" descr="Connection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753543" y="4122287"/>
            <a:ext cx="1385691" cy="320272"/>
          </a:xfrm>
          <a:prstGeom prst="rect">
            <a:avLst/>
          </a:prstGeom>
        </p:spPr>
      </p:pic>
      <p:sp>
        <p:nvSpPr>
          <p:cNvPr id="2139" name="Lock ownership passing"/>
          <p:cNvSpPr txBox="1"/>
          <p:nvPr/>
        </p:nvSpPr>
        <p:spPr>
          <a:xfrm>
            <a:off x="10876218" y="6158980"/>
            <a:ext cx="1901970" cy="6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r>
              <a:t>Lock ownership passing</a:t>
            </a:r>
          </a:p>
        </p:txBody>
      </p:sp>
      <p:pic>
        <p:nvPicPr>
          <p:cNvPr id="2152" name="Connection Line" descr="Connection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718056" y="6393933"/>
            <a:ext cx="841461" cy="729595"/>
          </a:xfrm>
          <a:prstGeom prst="rect">
            <a:avLst/>
          </a:prstGeom>
        </p:spPr>
      </p:pic>
      <p:sp>
        <p:nvSpPr>
          <p:cNvPr id="2141" name="Pedestrian Crossing"/>
          <p:cNvSpPr/>
          <p:nvPr/>
        </p:nvSpPr>
        <p:spPr>
          <a:xfrm>
            <a:off x="9273822" y="5993880"/>
            <a:ext cx="383016" cy="629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29" y="0"/>
                </a:moveTo>
                <a:cubicBezTo>
                  <a:pt x="7736" y="0"/>
                  <a:pt x="7043" y="162"/>
                  <a:pt x="6514" y="483"/>
                </a:cubicBezTo>
                <a:cubicBezTo>
                  <a:pt x="5456" y="1127"/>
                  <a:pt x="5456" y="2169"/>
                  <a:pt x="6514" y="2812"/>
                </a:cubicBezTo>
                <a:cubicBezTo>
                  <a:pt x="7572" y="3455"/>
                  <a:pt x="9288" y="3455"/>
                  <a:pt x="10347" y="2812"/>
                </a:cubicBezTo>
                <a:cubicBezTo>
                  <a:pt x="11405" y="2169"/>
                  <a:pt x="11405" y="1127"/>
                  <a:pt x="10347" y="483"/>
                </a:cubicBezTo>
                <a:cubicBezTo>
                  <a:pt x="9817" y="162"/>
                  <a:pt x="9122" y="0"/>
                  <a:pt x="8429" y="0"/>
                </a:cubicBezTo>
                <a:close/>
                <a:moveTo>
                  <a:pt x="11172" y="3610"/>
                </a:moveTo>
                <a:cubicBezTo>
                  <a:pt x="9451" y="3587"/>
                  <a:pt x="7797" y="4202"/>
                  <a:pt x="7113" y="5239"/>
                </a:cubicBezTo>
                <a:lnTo>
                  <a:pt x="4935" y="8540"/>
                </a:lnTo>
                <a:lnTo>
                  <a:pt x="0" y="9903"/>
                </a:lnTo>
                <a:lnTo>
                  <a:pt x="873" y="11494"/>
                </a:lnTo>
                <a:lnTo>
                  <a:pt x="7304" y="9903"/>
                </a:lnTo>
                <a:lnTo>
                  <a:pt x="8429" y="8548"/>
                </a:lnTo>
                <a:lnTo>
                  <a:pt x="9641" y="11358"/>
                </a:lnTo>
                <a:lnTo>
                  <a:pt x="6509" y="14359"/>
                </a:lnTo>
                <a:lnTo>
                  <a:pt x="3312" y="21055"/>
                </a:lnTo>
                <a:lnTo>
                  <a:pt x="6472" y="21600"/>
                </a:lnTo>
                <a:lnTo>
                  <a:pt x="9787" y="16330"/>
                </a:lnTo>
                <a:lnTo>
                  <a:pt x="11519" y="15338"/>
                </a:lnTo>
                <a:lnTo>
                  <a:pt x="16964" y="21573"/>
                </a:lnTo>
                <a:lnTo>
                  <a:pt x="19876" y="20575"/>
                </a:lnTo>
                <a:lnTo>
                  <a:pt x="16012" y="15479"/>
                </a:lnTo>
                <a:lnTo>
                  <a:pt x="17155" y="10373"/>
                </a:lnTo>
                <a:lnTo>
                  <a:pt x="15077" y="6969"/>
                </a:lnTo>
                <a:lnTo>
                  <a:pt x="17558" y="7529"/>
                </a:lnTo>
                <a:lnTo>
                  <a:pt x="18848" y="11134"/>
                </a:lnTo>
                <a:lnTo>
                  <a:pt x="21600" y="11134"/>
                </a:lnTo>
                <a:lnTo>
                  <a:pt x="20133" y="5917"/>
                </a:lnTo>
                <a:lnTo>
                  <a:pt x="12883" y="3855"/>
                </a:lnTo>
                <a:cubicBezTo>
                  <a:pt x="12328" y="3697"/>
                  <a:pt x="11746" y="3618"/>
                  <a:pt x="11172" y="3610"/>
                </a:cubicBezTo>
                <a:close/>
              </a:path>
            </a:pathLst>
          </a:custGeom>
          <a:solidFill>
            <a:schemeClr val="accent5">
              <a:lumOff val="-1283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142" name="Starved nodes"/>
          <p:cNvSpPr txBox="1"/>
          <p:nvPr/>
        </p:nvSpPr>
        <p:spPr>
          <a:xfrm>
            <a:off x="7193127" y="7750692"/>
            <a:ext cx="276785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Starved nodes</a:t>
            </a:r>
          </a:p>
        </p:txBody>
      </p:sp>
      <p:sp>
        <p:nvSpPr>
          <p:cNvPr id="2143" name="Post and leave"/>
          <p:cNvSpPr txBox="1"/>
          <p:nvPr/>
        </p:nvSpPr>
        <p:spPr>
          <a:xfrm>
            <a:off x="7317259" y="6092940"/>
            <a:ext cx="211385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Post and leave</a:t>
            </a:r>
          </a:p>
        </p:txBody>
      </p:sp>
      <p:pic>
        <p:nvPicPr>
          <p:cNvPr id="2144" name="Rectangle Rectangle" descr="Rectangle Rectangl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386784" y="6984780"/>
            <a:ext cx="2412996" cy="6299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roup"/>
          <p:cNvSpPr txBox="1"/>
          <p:nvPr/>
        </p:nvSpPr>
        <p:spPr>
          <a:xfrm>
            <a:off x="6835879" y="1531796"/>
            <a:ext cx="5245746" cy="4767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MPI_Isend (…,*req)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lock_acquire(req_L);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request_create(req);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lock_release(req_L);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2">
                    <a:satOff val="-3676"/>
                    <a:lumOff val="-1908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if</a:t>
            </a:r>
            <a:r>
              <a:t> (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trylock(net_L)</a:t>
            </a:r>
            <a:r>
              <a:t>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combine();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network_isend(…);</a:t>
            </a:r>
            <a:br/>
            <a:r>
              <a:t>   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lock_release(net_L);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} </a:t>
            </a:r>
            <a:r>
              <a:rPr>
                <a:solidFill>
                  <a:schemeClr val="accent2">
                    <a:satOff val="-3676"/>
                    <a:lumOff val="-1908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else</a:t>
            </a:r>
            <a:r>
              <a:t> {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      descr_create(ISEND,…,&amp;d);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      post(d);</a:t>
            </a:r>
            <a:br/>
            <a:r>
              <a:t>   </a:t>
            </a:r>
            <a:r>
              <a:rPr>
                <a:solidFill>
                  <a:srgbClr val="5C5C5C"/>
                </a:solidFill>
                <a:latin typeface="Inconsolata Regular"/>
                <a:ea typeface="Inconsolata Regular"/>
                <a:cs typeface="Inconsolata Regular"/>
                <a:sym typeface="Inconsolata Regular"/>
              </a:rPr>
              <a:t>}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2156" name="Rectangle"/>
          <p:cNvSpPr/>
          <p:nvPr/>
        </p:nvSpPr>
        <p:spPr>
          <a:xfrm>
            <a:off x="7201183" y="3157988"/>
            <a:ext cx="4311280" cy="2270546"/>
          </a:xfrm>
          <a:prstGeom prst="rect">
            <a:avLst/>
          </a:prstGeom>
          <a:solidFill>
            <a:schemeClr val="accent1"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157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58" name="solution: Decoupled lock-list stru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spcBef>
                <a:spcPts val="2200"/>
              </a:spcBef>
              <a:defRPr sz="6435"/>
            </a:lvl1pPr>
          </a:lstStyle>
          <a:p>
            <a:r>
              <a:t>solution: Decoupled lock-list structure</a:t>
            </a:r>
          </a:p>
        </p:txBody>
      </p:sp>
      <p:sp>
        <p:nvSpPr>
          <p:cNvPr id="2159" name="Fundamental issue is coupled lock-list data structure…"/>
          <p:cNvSpPr txBox="1">
            <a:spLocks noGrp="1"/>
          </p:cNvSpPr>
          <p:nvPr>
            <p:ph type="body" sz="half" idx="1"/>
          </p:nvPr>
        </p:nvSpPr>
        <p:spPr>
          <a:xfrm>
            <a:off x="571500" y="1610667"/>
            <a:ext cx="5825332" cy="80263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t>Fundamental issue is coupled lock-list data structure</a:t>
            </a:r>
          </a:p>
          <a:p>
            <a:pPr>
              <a:lnSpc>
                <a:spcPct val="80000"/>
              </a:lnSpc>
            </a:pPr>
            <a:r>
              <a:t>Decoupling data structure</a:t>
            </a:r>
          </a:p>
          <a:p>
            <a:pPr lvl="1">
              <a:lnSpc>
                <a:spcPct val="80000"/>
              </a:lnSpc>
              <a:buChar char="-"/>
            </a:pPr>
            <a:r>
              <a:t>No waiting necessary in a nonblocking call</a:t>
            </a:r>
          </a:p>
          <a:p>
            <a:pPr lvl="1">
              <a:lnSpc>
                <a:spcPct val="80000"/>
              </a:lnSpc>
              <a:buChar char="-"/>
              <a:defRPr b="1"/>
            </a:pPr>
            <a:r>
              <a:t>Post and leave</a:t>
            </a:r>
            <a:r>
              <a:rPr b="0"/>
              <a:t>, and thus </a:t>
            </a:r>
            <a:r>
              <a:t>keep nonblocking calls asynchronous</a:t>
            </a:r>
          </a:p>
          <a:p>
            <a:pPr>
              <a:lnSpc>
                <a:spcPct val="80000"/>
              </a:lnSpc>
            </a:pPr>
            <a:r>
              <a:t>Flexibility</a:t>
            </a:r>
          </a:p>
          <a:p>
            <a:pPr lvl="1">
              <a:lnSpc>
                <a:spcPct val="80000"/>
              </a:lnSpc>
              <a:buChar char="-"/>
            </a:pPr>
            <a:r>
              <a:t>Any lock algorithm can be used</a:t>
            </a:r>
          </a:p>
          <a:p>
            <a:pPr lvl="1">
              <a:lnSpc>
                <a:spcPct val="80000"/>
              </a:lnSpc>
              <a:buChar char="-"/>
            </a:pPr>
            <a:r>
              <a:t>Any concurrent list data structure can be used</a:t>
            </a:r>
          </a:p>
        </p:txBody>
      </p:sp>
      <p:sp>
        <p:nvSpPr>
          <p:cNvPr id="2160" name="Line"/>
          <p:cNvSpPr/>
          <p:nvPr/>
        </p:nvSpPr>
        <p:spPr>
          <a:xfrm flipH="1">
            <a:off x="9773733" y="7933952"/>
            <a:ext cx="528063" cy="1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161" name="Line"/>
          <p:cNvSpPr/>
          <p:nvPr/>
        </p:nvSpPr>
        <p:spPr>
          <a:xfrm flipH="1">
            <a:off x="8143178" y="7933952"/>
            <a:ext cx="528063" cy="1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162" name="Line"/>
          <p:cNvSpPr/>
          <p:nvPr/>
        </p:nvSpPr>
        <p:spPr>
          <a:xfrm flipH="1">
            <a:off x="8929241" y="7933952"/>
            <a:ext cx="528063" cy="1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163" name="Rectangle"/>
          <p:cNvSpPr/>
          <p:nvPr/>
        </p:nvSpPr>
        <p:spPr>
          <a:xfrm>
            <a:off x="10331456" y="7738689"/>
            <a:ext cx="226478" cy="390526"/>
          </a:xfrm>
          <a:prstGeom prst="rect">
            <a:avLst/>
          </a:prstGeom>
          <a:blipFill>
            <a:blip r:embed="rId2"/>
          </a:blipFill>
          <a:ln w="12700">
            <a:solidFill>
              <a:schemeClr val="accent1">
                <a:hueOff val="147319"/>
                <a:satOff val="13526"/>
                <a:lumOff val="-230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164" name="Rectangle"/>
          <p:cNvSpPr/>
          <p:nvPr/>
        </p:nvSpPr>
        <p:spPr>
          <a:xfrm>
            <a:off x="9517595" y="7739477"/>
            <a:ext cx="226477" cy="390526"/>
          </a:xfrm>
          <a:prstGeom prst="rect">
            <a:avLst/>
          </a:prstGeom>
          <a:blipFill>
            <a:blip r:embed="rId2"/>
          </a:blipFill>
          <a:ln w="12700">
            <a:solidFill>
              <a:schemeClr val="accent1">
                <a:hueOff val="147319"/>
                <a:satOff val="13526"/>
                <a:lumOff val="-230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165" name="Rectangle"/>
          <p:cNvSpPr/>
          <p:nvPr/>
        </p:nvSpPr>
        <p:spPr>
          <a:xfrm>
            <a:off x="8642473" y="7738689"/>
            <a:ext cx="226478" cy="390526"/>
          </a:xfrm>
          <a:prstGeom prst="rect">
            <a:avLst/>
          </a:prstGeom>
          <a:blipFill>
            <a:blip r:embed="rId2"/>
          </a:blipFill>
          <a:ln w="12700">
            <a:solidFill>
              <a:schemeClr val="accent1">
                <a:hueOff val="147319"/>
                <a:satOff val="13526"/>
                <a:lumOff val="-230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166" name="Rectangle"/>
          <p:cNvSpPr/>
          <p:nvPr/>
        </p:nvSpPr>
        <p:spPr>
          <a:xfrm>
            <a:off x="7946646" y="7738689"/>
            <a:ext cx="226478" cy="390526"/>
          </a:xfrm>
          <a:prstGeom prst="rect">
            <a:avLst/>
          </a:prstGeom>
          <a:blipFill>
            <a:blip r:embed="rId2"/>
          </a:blipFill>
          <a:ln w="12700">
            <a:solidFill>
              <a:schemeClr val="accent1">
                <a:hueOff val="147319"/>
                <a:satOff val="13526"/>
                <a:lumOff val="-230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grpSp>
        <p:nvGrpSpPr>
          <p:cNvPr id="2169" name="Group"/>
          <p:cNvGrpSpPr/>
          <p:nvPr/>
        </p:nvGrpSpPr>
        <p:grpSpPr>
          <a:xfrm>
            <a:off x="10302416" y="6984780"/>
            <a:ext cx="386006" cy="585742"/>
            <a:chOff x="0" y="0"/>
            <a:chExt cx="386004" cy="585740"/>
          </a:xfrm>
        </p:grpSpPr>
        <p:sp>
          <p:nvSpPr>
            <p:cNvPr id="2167" name="Shape"/>
            <p:cNvSpPr/>
            <p:nvPr/>
          </p:nvSpPr>
          <p:spPr>
            <a:xfrm>
              <a:off x="0" y="0"/>
              <a:ext cx="386005" cy="585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0"/>
                  </a:moveTo>
                  <a:cubicBezTo>
                    <a:pt x="6287" y="0"/>
                    <a:pt x="2620" y="2417"/>
                    <a:pt x="2620" y="5387"/>
                  </a:cubicBezTo>
                  <a:lnTo>
                    <a:pt x="2620" y="9833"/>
                  </a:lnTo>
                  <a:cubicBezTo>
                    <a:pt x="984" y="11084"/>
                    <a:pt x="0" y="12708"/>
                    <a:pt x="0" y="14487"/>
                  </a:cubicBezTo>
                  <a:cubicBezTo>
                    <a:pt x="0" y="18416"/>
                    <a:pt x="4831" y="21600"/>
                    <a:pt x="10794" y="21600"/>
                  </a:cubicBezTo>
                  <a:cubicBezTo>
                    <a:pt x="16757" y="21600"/>
                    <a:pt x="21600" y="18416"/>
                    <a:pt x="21600" y="14487"/>
                  </a:cubicBezTo>
                  <a:cubicBezTo>
                    <a:pt x="21600" y="12708"/>
                    <a:pt x="20604" y="11084"/>
                    <a:pt x="18968" y="9833"/>
                  </a:cubicBezTo>
                  <a:lnTo>
                    <a:pt x="18968" y="5387"/>
                  </a:lnTo>
                  <a:cubicBezTo>
                    <a:pt x="18968" y="2417"/>
                    <a:pt x="15301" y="0"/>
                    <a:pt x="10794" y="0"/>
                  </a:cubicBezTo>
                  <a:close/>
                  <a:moveTo>
                    <a:pt x="10794" y="2697"/>
                  </a:moveTo>
                  <a:cubicBezTo>
                    <a:pt x="13044" y="2697"/>
                    <a:pt x="14875" y="3904"/>
                    <a:pt x="14875" y="5387"/>
                  </a:cubicBezTo>
                  <a:lnTo>
                    <a:pt x="14875" y="7900"/>
                  </a:lnTo>
                  <a:cubicBezTo>
                    <a:pt x="13616" y="7561"/>
                    <a:pt x="12242" y="7366"/>
                    <a:pt x="10794" y="7366"/>
                  </a:cubicBezTo>
                  <a:cubicBezTo>
                    <a:pt x="9346" y="7366"/>
                    <a:pt x="7973" y="7561"/>
                    <a:pt x="6713" y="7900"/>
                  </a:cubicBezTo>
                  <a:lnTo>
                    <a:pt x="6713" y="5387"/>
                  </a:lnTo>
                  <a:cubicBezTo>
                    <a:pt x="6713" y="3904"/>
                    <a:pt x="8545" y="2697"/>
                    <a:pt x="10794" y="2697"/>
                  </a:cubicBezTo>
                  <a:close/>
                  <a:moveTo>
                    <a:pt x="10794" y="10712"/>
                  </a:moveTo>
                  <a:cubicBezTo>
                    <a:pt x="13960" y="10712"/>
                    <a:pt x="16522" y="12401"/>
                    <a:pt x="16522" y="14487"/>
                  </a:cubicBezTo>
                  <a:cubicBezTo>
                    <a:pt x="16522" y="16573"/>
                    <a:pt x="13960" y="18253"/>
                    <a:pt x="10794" y="18253"/>
                  </a:cubicBezTo>
                  <a:cubicBezTo>
                    <a:pt x="7629" y="18253"/>
                    <a:pt x="5067" y="16573"/>
                    <a:pt x="5067" y="14487"/>
                  </a:cubicBezTo>
                  <a:cubicBezTo>
                    <a:pt x="5067" y="12401"/>
                    <a:pt x="7629" y="10712"/>
                    <a:pt x="10794" y="10712"/>
                  </a:cubicBezTo>
                  <a:close/>
                </a:path>
              </a:pathLst>
            </a:custGeom>
            <a:solidFill>
              <a:schemeClr val="accent1">
                <a:hueOff val="-522454"/>
                <a:satOff val="1153"/>
                <a:lumOff val="1344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2168" name="Shape"/>
            <p:cNvSpPr/>
            <p:nvPr/>
          </p:nvSpPr>
          <p:spPr>
            <a:xfrm>
              <a:off x="107601" y="307477"/>
              <a:ext cx="170595" cy="17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0594" extrusionOk="0">
                  <a:moveTo>
                    <a:pt x="9839" y="0"/>
                  </a:moveTo>
                  <a:cubicBezTo>
                    <a:pt x="7319" y="0"/>
                    <a:pt x="4807" y="989"/>
                    <a:pt x="2884" y="3000"/>
                  </a:cubicBezTo>
                  <a:cubicBezTo>
                    <a:pt x="-961" y="7023"/>
                    <a:pt x="-961" y="13554"/>
                    <a:pt x="2884" y="17577"/>
                  </a:cubicBezTo>
                  <a:cubicBezTo>
                    <a:pt x="6730" y="21600"/>
                    <a:pt x="12948" y="21600"/>
                    <a:pt x="16794" y="17577"/>
                  </a:cubicBezTo>
                  <a:cubicBezTo>
                    <a:pt x="20639" y="13554"/>
                    <a:pt x="20639" y="7023"/>
                    <a:pt x="16794" y="3000"/>
                  </a:cubicBezTo>
                  <a:cubicBezTo>
                    <a:pt x="14871" y="989"/>
                    <a:pt x="12359" y="0"/>
                    <a:pt x="9839" y="0"/>
                  </a:cubicBezTo>
                  <a:close/>
                </a:path>
              </a:pathLst>
            </a:custGeom>
            <a:solidFill>
              <a:srgbClr val="FF2600"/>
            </a:solidFill>
            <a:ln w="101600" cap="rnd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pic>
        <p:nvPicPr>
          <p:cNvPr id="2179" name="Connection Line" descr="Connection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83169" y="6733778"/>
            <a:ext cx="836424" cy="755982"/>
          </a:xfrm>
          <a:prstGeom prst="rect">
            <a:avLst/>
          </a:prstGeom>
        </p:spPr>
      </p:pic>
      <p:sp>
        <p:nvSpPr>
          <p:cNvPr id="2171" name="Post"/>
          <p:cNvSpPr txBox="1"/>
          <p:nvPr/>
        </p:nvSpPr>
        <p:spPr>
          <a:xfrm>
            <a:off x="7655691" y="6974922"/>
            <a:ext cx="11497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Post</a:t>
            </a:r>
          </a:p>
        </p:txBody>
      </p:sp>
      <p:sp>
        <p:nvSpPr>
          <p:cNvPr id="2172" name="1"/>
          <p:cNvSpPr/>
          <p:nvPr/>
        </p:nvSpPr>
        <p:spPr>
          <a:xfrm>
            <a:off x="9788687" y="6800678"/>
            <a:ext cx="265034" cy="265034"/>
          </a:xfrm>
          <a:prstGeom prst="ellipse">
            <a:avLst/>
          </a:prstGeom>
          <a:solidFill>
            <a:schemeClr val="accent5">
              <a:lumOff val="-1283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1</a:t>
            </a:r>
          </a:p>
        </p:txBody>
      </p:sp>
      <p:sp>
        <p:nvSpPr>
          <p:cNvPr id="2173" name="Trylock"/>
          <p:cNvSpPr txBox="1"/>
          <p:nvPr/>
        </p:nvSpPr>
        <p:spPr>
          <a:xfrm>
            <a:off x="9581061" y="6383305"/>
            <a:ext cx="11497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Trylock</a:t>
            </a:r>
          </a:p>
        </p:txBody>
      </p:sp>
      <p:sp>
        <p:nvSpPr>
          <p:cNvPr id="2174" name="2"/>
          <p:cNvSpPr/>
          <p:nvPr/>
        </p:nvSpPr>
        <p:spPr>
          <a:xfrm>
            <a:off x="8098070" y="6686378"/>
            <a:ext cx="265034" cy="265034"/>
          </a:xfrm>
          <a:prstGeom prst="ellipse">
            <a:avLst/>
          </a:prstGeom>
          <a:solidFill>
            <a:schemeClr val="accent5">
              <a:lumOff val="-1283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2</a:t>
            </a:r>
          </a:p>
        </p:txBody>
      </p:sp>
      <p:sp>
        <p:nvSpPr>
          <p:cNvPr id="2175" name="Any lock algorithm"/>
          <p:cNvSpPr txBox="1"/>
          <p:nvPr/>
        </p:nvSpPr>
        <p:spPr>
          <a:xfrm>
            <a:off x="11219361" y="7039661"/>
            <a:ext cx="1149793" cy="6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r>
              <a:t>Any lock algorithm</a:t>
            </a:r>
          </a:p>
        </p:txBody>
      </p:sp>
      <p:pic>
        <p:nvPicPr>
          <p:cNvPr id="2181" name="Connection Line" descr="Connection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138" y="7366598"/>
            <a:ext cx="542297" cy="184931"/>
          </a:xfrm>
          <a:prstGeom prst="rect">
            <a:avLst/>
          </a:prstGeom>
        </p:spPr>
      </p:pic>
      <p:pic>
        <p:nvPicPr>
          <p:cNvPr id="2183" name="Connection Line" descr="Connection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138" y="7841487"/>
            <a:ext cx="542297" cy="184930"/>
          </a:xfrm>
          <a:prstGeom prst="rect">
            <a:avLst/>
          </a:prstGeom>
        </p:spPr>
      </p:pic>
      <p:sp>
        <p:nvSpPr>
          <p:cNvPr id="2178" name="Any concurrent list data structure"/>
          <p:cNvSpPr txBox="1"/>
          <p:nvPr/>
        </p:nvSpPr>
        <p:spPr>
          <a:xfrm>
            <a:off x="11200228" y="7519932"/>
            <a:ext cx="163736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r>
              <a:t>Any concurrent list data structure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87" name="Races and mpI completion seman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Races and mpI completion semantics</a:t>
            </a:r>
          </a:p>
        </p:txBody>
      </p:sp>
      <p:sp>
        <p:nvSpPr>
          <p:cNvPr id="2188" name="Work descriptors may never be executed due to races…"/>
          <p:cNvSpPr txBox="1">
            <a:spLocks noGrp="1"/>
          </p:cNvSpPr>
          <p:nvPr>
            <p:ph type="body" sz="half" idx="1"/>
          </p:nvPr>
        </p:nvSpPr>
        <p:spPr>
          <a:xfrm>
            <a:off x="546100" y="1610667"/>
            <a:ext cx="5825332" cy="80263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t>Work descriptors may never be executed due to races</a:t>
            </a:r>
          </a:p>
          <a:p>
            <a:pPr>
              <a:lnSpc>
                <a:spcPct val="80000"/>
              </a:lnSpc>
            </a:pPr>
            <a:r>
              <a:t>Solution: rely on MPI completion semantics as last resort</a:t>
            </a:r>
          </a:p>
          <a:p>
            <a:pPr lvl="1">
              <a:lnSpc>
                <a:spcPct val="80000"/>
              </a:lnSpc>
              <a:buChar char="-"/>
            </a:pPr>
            <a:r>
              <a:t>Request completion: MPI_Wait and MPI_Test family  </a:t>
            </a:r>
          </a:p>
          <a:p>
            <a:pPr lvl="1">
              <a:lnSpc>
                <a:spcPct val="80000"/>
              </a:lnSpc>
              <a:buChar char="-"/>
            </a:pPr>
            <a:r>
              <a:t>RMA: synchronization calls (e.g., MPI_Win_flush, MPI_Win_unlock, etc.)</a:t>
            </a:r>
          </a:p>
        </p:txBody>
      </p:sp>
      <p:sp>
        <p:nvSpPr>
          <p:cNvPr id="2189" name="Freeform 53"/>
          <p:cNvSpPr/>
          <p:nvPr/>
        </p:nvSpPr>
        <p:spPr>
          <a:xfrm>
            <a:off x="8117018" y="1967832"/>
            <a:ext cx="341531" cy="573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rgbClr val="632523"/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90" name="Freeform 54"/>
          <p:cNvSpPr/>
          <p:nvPr/>
        </p:nvSpPr>
        <p:spPr>
          <a:xfrm>
            <a:off x="10287192" y="1967832"/>
            <a:ext cx="341531" cy="573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76" y="0"/>
                </a:moveTo>
                <a:cubicBezTo>
                  <a:pt x="10588" y="1863"/>
                  <a:pt x="0" y="3727"/>
                  <a:pt x="0" y="5552"/>
                </a:cubicBezTo>
                <a:cubicBezTo>
                  <a:pt x="0" y="7377"/>
                  <a:pt x="21106" y="9177"/>
                  <a:pt x="21176" y="10952"/>
                </a:cubicBezTo>
                <a:cubicBezTo>
                  <a:pt x="21247" y="12727"/>
                  <a:pt x="353" y="14425"/>
                  <a:pt x="423" y="16200"/>
                </a:cubicBezTo>
                <a:cubicBezTo>
                  <a:pt x="494" y="17975"/>
                  <a:pt x="18071" y="20687"/>
                  <a:pt x="21600" y="21600"/>
                </a:cubicBezTo>
              </a:path>
            </a:pathLst>
          </a:custGeom>
          <a:ln w="25400">
            <a:solidFill>
              <a:srgbClr val="632523"/>
            </a:solidFill>
            <a:tailEnd type="stealth"/>
          </a:ln>
        </p:spPr>
        <p:txBody>
          <a:bodyPr lIns="45719" rIns="45719" anchor="ctr"/>
          <a:lstStyle/>
          <a:p>
            <a:pPr algn="ctr" defTabSz="914400">
              <a:spcBef>
                <a:spcPts val="0"/>
              </a:spcBef>
              <a:defRPr sz="1600" i="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91" name="T1"/>
          <p:cNvSpPr txBox="1"/>
          <p:nvPr/>
        </p:nvSpPr>
        <p:spPr>
          <a:xfrm>
            <a:off x="7803061" y="1549399"/>
            <a:ext cx="11497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T1</a:t>
            </a:r>
          </a:p>
        </p:txBody>
      </p:sp>
      <p:sp>
        <p:nvSpPr>
          <p:cNvPr id="2192" name="T2"/>
          <p:cNvSpPr txBox="1"/>
          <p:nvPr/>
        </p:nvSpPr>
        <p:spPr>
          <a:xfrm>
            <a:off x="9879714" y="1549399"/>
            <a:ext cx="114979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T2</a:t>
            </a:r>
          </a:p>
        </p:txBody>
      </p:sp>
      <p:sp>
        <p:nvSpPr>
          <p:cNvPr id="2193" name="Group"/>
          <p:cNvSpPr txBox="1"/>
          <p:nvPr/>
        </p:nvSpPr>
        <p:spPr>
          <a:xfrm>
            <a:off x="7787933" y="2520715"/>
            <a:ext cx="4962871" cy="291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         trylock()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         combine()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         network_isend()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trylock()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         lock_release()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desc_create(d) /* Leave */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post(d)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/* Leave */</a:t>
            </a:r>
          </a:p>
        </p:txBody>
      </p:sp>
      <p:sp>
        <p:nvSpPr>
          <p:cNvPr id="2194" name="Success"/>
          <p:cNvSpPr txBox="1"/>
          <p:nvPr/>
        </p:nvSpPr>
        <p:spPr>
          <a:xfrm>
            <a:off x="11956366" y="2574357"/>
            <a:ext cx="11497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</a:defRPr>
            </a:lvl1pPr>
          </a:lstStyle>
          <a:p>
            <a:r>
              <a:t>Success</a:t>
            </a:r>
          </a:p>
        </p:txBody>
      </p:sp>
      <p:pic>
        <p:nvPicPr>
          <p:cNvPr id="2203" name="Connection Line" descr="Connection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138" y="2697792"/>
            <a:ext cx="542297" cy="184931"/>
          </a:xfrm>
          <a:prstGeom prst="rect">
            <a:avLst/>
          </a:prstGeom>
        </p:spPr>
      </p:pic>
      <p:sp>
        <p:nvSpPr>
          <p:cNvPr id="2196" name="Fail"/>
          <p:cNvSpPr txBox="1"/>
          <p:nvPr/>
        </p:nvSpPr>
        <p:spPr>
          <a:xfrm>
            <a:off x="6584266" y="3615757"/>
            <a:ext cx="11497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60000"/>
              </a:lnSpc>
              <a:spcBef>
                <a:spcPts val="0"/>
              </a:spcBef>
              <a:defRPr sz="1900" b="1" spc="19">
                <a:solidFill>
                  <a:schemeClr val="accent5">
                    <a:lumOff val="-12830"/>
                  </a:schemeClr>
                </a:solidFill>
              </a:defRPr>
            </a:lvl1pPr>
          </a:lstStyle>
          <a:p>
            <a:r>
              <a:t>Fail</a:t>
            </a:r>
          </a:p>
        </p:txBody>
      </p:sp>
      <p:pic>
        <p:nvPicPr>
          <p:cNvPr id="2205" name="Connection Line" descr="Connection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322938" y="3739148"/>
            <a:ext cx="542297" cy="185020"/>
          </a:xfrm>
          <a:prstGeom prst="rect">
            <a:avLst/>
          </a:prstGeom>
        </p:spPr>
      </p:pic>
      <p:sp>
        <p:nvSpPr>
          <p:cNvPr id="2198" name="Pedestrian Crossing"/>
          <p:cNvSpPr/>
          <p:nvPr/>
        </p:nvSpPr>
        <p:spPr>
          <a:xfrm flipH="1">
            <a:off x="11864622" y="4350887"/>
            <a:ext cx="383016" cy="629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29" y="0"/>
                </a:moveTo>
                <a:cubicBezTo>
                  <a:pt x="7736" y="0"/>
                  <a:pt x="7043" y="162"/>
                  <a:pt x="6514" y="483"/>
                </a:cubicBezTo>
                <a:cubicBezTo>
                  <a:pt x="5456" y="1127"/>
                  <a:pt x="5456" y="2169"/>
                  <a:pt x="6514" y="2812"/>
                </a:cubicBezTo>
                <a:cubicBezTo>
                  <a:pt x="7572" y="3455"/>
                  <a:pt x="9288" y="3455"/>
                  <a:pt x="10347" y="2812"/>
                </a:cubicBezTo>
                <a:cubicBezTo>
                  <a:pt x="11405" y="2169"/>
                  <a:pt x="11405" y="1127"/>
                  <a:pt x="10347" y="483"/>
                </a:cubicBezTo>
                <a:cubicBezTo>
                  <a:pt x="9817" y="162"/>
                  <a:pt x="9122" y="0"/>
                  <a:pt x="8429" y="0"/>
                </a:cubicBezTo>
                <a:close/>
                <a:moveTo>
                  <a:pt x="11172" y="3610"/>
                </a:moveTo>
                <a:cubicBezTo>
                  <a:pt x="9451" y="3587"/>
                  <a:pt x="7797" y="4202"/>
                  <a:pt x="7113" y="5239"/>
                </a:cubicBezTo>
                <a:lnTo>
                  <a:pt x="4935" y="8540"/>
                </a:lnTo>
                <a:lnTo>
                  <a:pt x="0" y="9903"/>
                </a:lnTo>
                <a:lnTo>
                  <a:pt x="873" y="11494"/>
                </a:lnTo>
                <a:lnTo>
                  <a:pt x="7304" y="9903"/>
                </a:lnTo>
                <a:lnTo>
                  <a:pt x="8429" y="8548"/>
                </a:lnTo>
                <a:lnTo>
                  <a:pt x="9641" y="11358"/>
                </a:lnTo>
                <a:lnTo>
                  <a:pt x="6509" y="14359"/>
                </a:lnTo>
                <a:lnTo>
                  <a:pt x="3312" y="21055"/>
                </a:lnTo>
                <a:lnTo>
                  <a:pt x="6472" y="21600"/>
                </a:lnTo>
                <a:lnTo>
                  <a:pt x="9787" y="16330"/>
                </a:lnTo>
                <a:lnTo>
                  <a:pt x="11519" y="15338"/>
                </a:lnTo>
                <a:lnTo>
                  <a:pt x="16964" y="21573"/>
                </a:lnTo>
                <a:lnTo>
                  <a:pt x="19876" y="20575"/>
                </a:lnTo>
                <a:lnTo>
                  <a:pt x="16012" y="15479"/>
                </a:lnTo>
                <a:lnTo>
                  <a:pt x="17155" y="10373"/>
                </a:lnTo>
                <a:lnTo>
                  <a:pt x="15077" y="6969"/>
                </a:lnTo>
                <a:lnTo>
                  <a:pt x="17558" y="7529"/>
                </a:lnTo>
                <a:lnTo>
                  <a:pt x="18848" y="11134"/>
                </a:lnTo>
                <a:lnTo>
                  <a:pt x="21600" y="11134"/>
                </a:lnTo>
                <a:lnTo>
                  <a:pt x="20133" y="5917"/>
                </a:lnTo>
                <a:lnTo>
                  <a:pt x="12883" y="3855"/>
                </a:lnTo>
                <a:cubicBezTo>
                  <a:pt x="12328" y="3697"/>
                  <a:pt x="11746" y="3618"/>
                  <a:pt x="11172" y="3610"/>
                </a:cubicBezTo>
                <a:close/>
              </a:path>
            </a:pathLst>
          </a:custGeom>
          <a:solidFill>
            <a:schemeClr val="accent5">
              <a:lumOff val="-1283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199" name="Pedestrian Crossing"/>
          <p:cNvSpPr/>
          <p:nvPr/>
        </p:nvSpPr>
        <p:spPr>
          <a:xfrm flipH="1">
            <a:off x="9508215" y="4817574"/>
            <a:ext cx="383016" cy="629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29" y="0"/>
                </a:moveTo>
                <a:cubicBezTo>
                  <a:pt x="7736" y="0"/>
                  <a:pt x="7043" y="162"/>
                  <a:pt x="6514" y="483"/>
                </a:cubicBezTo>
                <a:cubicBezTo>
                  <a:pt x="5456" y="1127"/>
                  <a:pt x="5456" y="2169"/>
                  <a:pt x="6514" y="2812"/>
                </a:cubicBezTo>
                <a:cubicBezTo>
                  <a:pt x="7572" y="3455"/>
                  <a:pt x="9288" y="3455"/>
                  <a:pt x="10347" y="2812"/>
                </a:cubicBezTo>
                <a:cubicBezTo>
                  <a:pt x="11405" y="2169"/>
                  <a:pt x="11405" y="1127"/>
                  <a:pt x="10347" y="483"/>
                </a:cubicBezTo>
                <a:cubicBezTo>
                  <a:pt x="9817" y="162"/>
                  <a:pt x="9122" y="0"/>
                  <a:pt x="8429" y="0"/>
                </a:cubicBezTo>
                <a:close/>
                <a:moveTo>
                  <a:pt x="11172" y="3610"/>
                </a:moveTo>
                <a:cubicBezTo>
                  <a:pt x="9451" y="3587"/>
                  <a:pt x="7797" y="4202"/>
                  <a:pt x="7113" y="5239"/>
                </a:cubicBezTo>
                <a:lnTo>
                  <a:pt x="4935" y="8540"/>
                </a:lnTo>
                <a:lnTo>
                  <a:pt x="0" y="9903"/>
                </a:lnTo>
                <a:lnTo>
                  <a:pt x="873" y="11494"/>
                </a:lnTo>
                <a:lnTo>
                  <a:pt x="7304" y="9903"/>
                </a:lnTo>
                <a:lnTo>
                  <a:pt x="8429" y="8548"/>
                </a:lnTo>
                <a:lnTo>
                  <a:pt x="9641" y="11358"/>
                </a:lnTo>
                <a:lnTo>
                  <a:pt x="6509" y="14359"/>
                </a:lnTo>
                <a:lnTo>
                  <a:pt x="3312" y="21055"/>
                </a:lnTo>
                <a:lnTo>
                  <a:pt x="6472" y="21600"/>
                </a:lnTo>
                <a:lnTo>
                  <a:pt x="9787" y="16330"/>
                </a:lnTo>
                <a:lnTo>
                  <a:pt x="11519" y="15338"/>
                </a:lnTo>
                <a:lnTo>
                  <a:pt x="16964" y="21573"/>
                </a:lnTo>
                <a:lnTo>
                  <a:pt x="19876" y="20575"/>
                </a:lnTo>
                <a:lnTo>
                  <a:pt x="16012" y="15479"/>
                </a:lnTo>
                <a:lnTo>
                  <a:pt x="17155" y="10373"/>
                </a:lnTo>
                <a:lnTo>
                  <a:pt x="15077" y="6969"/>
                </a:lnTo>
                <a:lnTo>
                  <a:pt x="17558" y="7529"/>
                </a:lnTo>
                <a:lnTo>
                  <a:pt x="18848" y="11134"/>
                </a:lnTo>
                <a:lnTo>
                  <a:pt x="21600" y="11134"/>
                </a:lnTo>
                <a:lnTo>
                  <a:pt x="20133" y="5917"/>
                </a:lnTo>
                <a:lnTo>
                  <a:pt x="12883" y="3855"/>
                </a:lnTo>
                <a:cubicBezTo>
                  <a:pt x="12328" y="3697"/>
                  <a:pt x="11746" y="3618"/>
                  <a:pt x="11172" y="3610"/>
                </a:cubicBezTo>
                <a:close/>
              </a:path>
            </a:pathLst>
          </a:custGeom>
          <a:solidFill>
            <a:schemeClr val="accent5">
              <a:lumOff val="-1283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200" name="d may never be executed"/>
          <p:cNvSpPr/>
          <p:nvPr/>
        </p:nvSpPr>
        <p:spPr>
          <a:xfrm>
            <a:off x="10414948" y="4819995"/>
            <a:ext cx="2130426" cy="843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841" y="2865"/>
                </a:lnTo>
                <a:lnTo>
                  <a:pt x="2841" y="19974"/>
                </a:lnTo>
                <a:cubicBezTo>
                  <a:pt x="2841" y="20872"/>
                  <a:pt x="3129" y="21600"/>
                  <a:pt x="3485" y="21600"/>
                </a:cubicBezTo>
                <a:lnTo>
                  <a:pt x="20956" y="21600"/>
                </a:lnTo>
                <a:cubicBezTo>
                  <a:pt x="21312" y="21600"/>
                  <a:pt x="21600" y="20872"/>
                  <a:pt x="21600" y="19974"/>
                </a:cubicBezTo>
                <a:lnTo>
                  <a:pt x="21600" y="2002"/>
                </a:lnTo>
                <a:cubicBezTo>
                  <a:pt x="21600" y="1104"/>
                  <a:pt x="21312" y="376"/>
                  <a:pt x="20956" y="376"/>
                </a:cubicBezTo>
                <a:lnTo>
                  <a:pt x="3485" y="376"/>
                </a:lnTo>
                <a:cubicBezTo>
                  <a:pt x="3387" y="376"/>
                  <a:pt x="3298" y="441"/>
                  <a:pt x="3215" y="53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satOff val="7361"/>
              <a:lumOff val="753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1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d may never be executed</a:t>
            </a:r>
          </a:p>
        </p:txBody>
      </p:sp>
      <p:sp>
        <p:nvSpPr>
          <p:cNvPr id="2201" name="Group"/>
          <p:cNvSpPr/>
          <p:nvPr/>
        </p:nvSpPr>
        <p:spPr>
          <a:xfrm>
            <a:off x="7278480" y="769196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MPI_Wait (…,*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 {</a:t>
            </a:r>
            <a:endParaRPr>
              <a:solidFill>
                <a:schemeClr val="accent5">
                  <a:lumOff val="-12830"/>
                </a:schemeClr>
              </a:solidFill>
              <a:latin typeface="Inconsolata Bold"/>
              <a:ea typeface="Inconsolata Bold"/>
              <a:cs typeface="Inconsolata Bold"/>
              <a:sym typeface="Inconsolata Bold"/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rgbClr val="01710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while</a:t>
            </a:r>
            <a:r>
              <a:rPr>
                <a:solidFill>
                  <a:srgbClr val="004D8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</a:t>
            </a:r>
            <a:r>
              <a:t>(!completed(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))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lock_acquire(net_L);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combine();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network_progress();</a:t>
            </a:r>
            <a:endParaRPr>
              <a:solidFill>
                <a:srgbClr val="00A2FF"/>
              </a:solidFill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00A2FF"/>
                </a:solidFill>
              </a:rPr>
              <a:t>   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lock_acquire(net_L);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     </a:t>
            </a:r>
            <a:r>
              <a:rPr>
                <a:solidFill>
                  <a:srgbClr val="00A2FF"/>
                </a:solidFill>
              </a:rPr>
              <a:t>/*pause/yield*/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}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…</a:t>
            </a:r>
            <a:endParaRPr>
              <a:solidFill>
                <a:srgbClr val="B51700"/>
              </a:solidFill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2202" name="Rectangle"/>
          <p:cNvSpPr/>
          <p:nvPr/>
        </p:nvSpPr>
        <p:spPr>
          <a:xfrm>
            <a:off x="8217183" y="7119221"/>
            <a:ext cx="3135042" cy="431801"/>
          </a:xfrm>
          <a:prstGeom prst="rect">
            <a:avLst/>
          </a:prstGeom>
          <a:solidFill>
            <a:schemeClr val="accent1"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roup"/>
          <p:cNvSpPr txBox="1"/>
          <p:nvPr/>
        </p:nvSpPr>
        <p:spPr>
          <a:xfrm>
            <a:off x="7953479" y="1366696"/>
            <a:ext cx="5245746" cy="4767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MPI_Isend (…,*req)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lock_acquire(req_L);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request_create(req);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lock_release(req_L);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chemeClr val="accent2">
                    <a:satOff val="-3676"/>
                    <a:lumOff val="-1908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if</a:t>
            </a:r>
            <a:r>
              <a:t> (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trylock(net_L)</a:t>
            </a:r>
            <a:r>
              <a:t>)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combine();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network_isend(…);</a:t>
            </a:r>
            <a:br/>
            <a:r>
              <a:t>   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lock_release(net_L);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} </a:t>
            </a:r>
            <a:r>
              <a:rPr>
                <a:solidFill>
                  <a:schemeClr val="accent2">
                    <a:satOff val="-3676"/>
                    <a:lumOff val="-1908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else</a:t>
            </a:r>
            <a:r>
              <a:t> {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      descr_create(ISEND,…,&amp;d);</a:t>
            </a:r>
          </a:p>
          <a:p>
            <a:pPr>
              <a:spcBef>
                <a:spcPts val="0"/>
              </a:spcBef>
              <a:defRPr sz="2400" i="0" spc="0"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      post(d);</a:t>
            </a:r>
            <a:br/>
            <a:r>
              <a:t>   </a:t>
            </a:r>
            <a:r>
              <a:rPr>
                <a:solidFill>
                  <a:srgbClr val="5C5C5C"/>
                </a:solidFill>
                <a:latin typeface="Inconsolata Regular"/>
                <a:ea typeface="Inconsolata Regular"/>
                <a:cs typeface="Inconsolata Regular"/>
                <a:sym typeface="Inconsolata Regular"/>
              </a:rPr>
              <a:t>}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2209" name="Rectangle"/>
          <p:cNvSpPr/>
          <p:nvPr/>
        </p:nvSpPr>
        <p:spPr>
          <a:xfrm>
            <a:off x="8318783" y="2992888"/>
            <a:ext cx="4311280" cy="2270546"/>
          </a:xfrm>
          <a:prstGeom prst="rect">
            <a:avLst/>
          </a:prstGeom>
          <a:solidFill>
            <a:schemeClr val="accent1"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210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1" name="Putting them together: lockq and details"/>
          <p:cNvSpPr txBox="1">
            <a:spLocks noGrp="1"/>
          </p:cNvSpPr>
          <p:nvPr>
            <p:ph type="title"/>
          </p:nvPr>
        </p:nvSpPr>
        <p:spPr>
          <a:xfrm>
            <a:off x="571500" y="503088"/>
            <a:ext cx="12290922" cy="944712"/>
          </a:xfrm>
          <a:prstGeom prst="rect">
            <a:avLst/>
          </a:prstGeom>
        </p:spPr>
        <p:txBody>
          <a:bodyPr/>
          <a:lstStyle/>
          <a:p>
            <a:r>
              <a:t>Putting them together: lockq and details</a:t>
            </a:r>
          </a:p>
        </p:txBody>
      </p:sp>
      <p:sp>
        <p:nvSpPr>
          <p:cNvPr id="2212" name="LockQ…"/>
          <p:cNvSpPr txBox="1">
            <a:spLocks noGrp="1"/>
          </p:cNvSpPr>
          <p:nvPr>
            <p:ph type="body" idx="1"/>
          </p:nvPr>
        </p:nvSpPr>
        <p:spPr>
          <a:xfrm>
            <a:off x="571500" y="1546621"/>
            <a:ext cx="7402959" cy="8090348"/>
          </a:xfrm>
          <a:prstGeom prst="rect">
            <a:avLst/>
          </a:prstGeom>
        </p:spPr>
        <p:txBody>
          <a:bodyPr/>
          <a:lstStyle/>
          <a:p>
            <a:pPr marL="437006" indent="-437006" defTabSz="543305">
              <a:lnSpc>
                <a:spcPct val="70000"/>
              </a:lnSpc>
              <a:spcBef>
                <a:spcPts val="1600"/>
              </a:spcBef>
              <a:defRPr sz="2976" b="1"/>
            </a:pPr>
            <a:r>
              <a:t>LockQ</a:t>
            </a:r>
          </a:p>
          <a:p>
            <a:pPr marL="874013" lvl="1" indent="-437006" defTabSz="543305">
              <a:lnSpc>
                <a:spcPct val="70000"/>
              </a:lnSpc>
              <a:spcBef>
                <a:spcPts val="1600"/>
              </a:spcBef>
              <a:buChar char="-"/>
              <a:defRPr sz="2976"/>
            </a:pPr>
            <a:r>
              <a:t>Avoids unnecessary offloading under no contention</a:t>
            </a:r>
          </a:p>
          <a:p>
            <a:pPr marL="874013" lvl="1" indent="-437006" defTabSz="543305">
              <a:lnSpc>
                <a:spcPct val="70000"/>
              </a:lnSpc>
              <a:spcBef>
                <a:spcPts val="1600"/>
              </a:spcBef>
              <a:buChar char="-"/>
              <a:defRPr sz="2976"/>
            </a:pPr>
            <a:r>
              <a:t>Keeps nonblocking asynchronous </a:t>
            </a:r>
          </a:p>
          <a:p>
            <a:pPr marL="874013" lvl="1" indent="-437006" defTabSz="543305">
              <a:lnSpc>
                <a:spcPct val="70000"/>
              </a:lnSpc>
              <a:spcBef>
                <a:spcPts val="1600"/>
              </a:spcBef>
              <a:buChar char="-"/>
              <a:defRPr sz="2976"/>
            </a:pPr>
            <a:r>
              <a:t>Combing queue is not polluted by progress calls</a:t>
            </a:r>
          </a:p>
          <a:p>
            <a:pPr marL="437006" indent="-437006" defTabSz="543305">
              <a:lnSpc>
                <a:spcPct val="70000"/>
              </a:lnSpc>
              <a:spcBef>
                <a:spcPts val="1600"/>
              </a:spcBef>
              <a:defRPr sz="2976" b="1"/>
            </a:pPr>
            <a:r>
              <a:t>Combining thread doing too much?</a:t>
            </a:r>
          </a:p>
          <a:p>
            <a:pPr marL="874013" lvl="1" indent="-437006" defTabSz="543305">
              <a:lnSpc>
                <a:spcPct val="70000"/>
              </a:lnSpc>
              <a:spcBef>
                <a:spcPts val="1600"/>
              </a:spcBef>
              <a:buChar char="-"/>
              <a:defRPr sz="2976"/>
            </a:pPr>
            <a:r>
              <a:t>User-controllable combining threshold</a:t>
            </a:r>
          </a:p>
          <a:p>
            <a:pPr marL="874013" lvl="1" indent="-437006" defTabSz="543305">
              <a:lnSpc>
                <a:spcPct val="70000"/>
              </a:lnSpc>
              <a:spcBef>
                <a:spcPts val="1600"/>
              </a:spcBef>
              <a:buChar char="-"/>
              <a:defRPr sz="2976"/>
            </a:pPr>
            <a:r>
              <a:t>Combining responsibility changes over time</a:t>
            </a:r>
          </a:p>
          <a:p>
            <a:pPr marL="437006" indent="-437006" defTabSz="543305">
              <a:lnSpc>
                <a:spcPct val="70000"/>
              </a:lnSpc>
              <a:spcBef>
                <a:spcPts val="1600"/>
              </a:spcBef>
              <a:defRPr sz="2976" b="1"/>
            </a:pPr>
            <a:r>
              <a:t>How about nonblocking progress calls like MPI_Test?</a:t>
            </a:r>
          </a:p>
          <a:p>
            <a:pPr marL="874013" lvl="1" indent="-437006" defTabSz="543305">
              <a:lnSpc>
                <a:spcPct val="70000"/>
              </a:lnSpc>
              <a:spcBef>
                <a:spcPts val="1600"/>
              </a:spcBef>
              <a:buChar char="-"/>
              <a:defRPr sz="2976"/>
            </a:pPr>
            <a:r>
              <a:t>Asynchronous with trylock</a:t>
            </a:r>
          </a:p>
          <a:p>
            <a:pPr marL="874013" lvl="1" indent="-437006" defTabSz="543305">
              <a:lnSpc>
                <a:spcPct val="70000"/>
              </a:lnSpc>
              <a:spcBef>
                <a:spcPts val="1600"/>
              </a:spcBef>
              <a:buChar char="-"/>
              <a:defRPr sz="2976"/>
            </a:pPr>
            <a:r>
              <a:t>Exponential backoff to reduce contention</a:t>
            </a:r>
          </a:p>
          <a:p>
            <a:pPr marL="437006" indent="-437006" defTabSz="543305">
              <a:lnSpc>
                <a:spcPct val="70000"/>
              </a:lnSpc>
              <a:spcBef>
                <a:spcPts val="1600"/>
              </a:spcBef>
              <a:defRPr sz="2976" b="1"/>
            </a:pPr>
            <a:r>
              <a:t>Are nonblocking calls made blocking with last resort combining?</a:t>
            </a:r>
          </a:p>
          <a:p>
            <a:pPr marL="874013" lvl="1" indent="-437006" defTabSz="543305">
              <a:lnSpc>
                <a:spcPct val="70000"/>
              </a:lnSpc>
              <a:spcBef>
                <a:spcPts val="1600"/>
              </a:spcBef>
              <a:buChar char="-"/>
              <a:defRPr sz="2976"/>
            </a:pPr>
            <a:r>
              <a:t>Yes, but rare in practice</a:t>
            </a:r>
          </a:p>
        </p:txBody>
      </p:sp>
      <p:sp>
        <p:nvSpPr>
          <p:cNvPr id="2213" name="Group"/>
          <p:cNvSpPr/>
          <p:nvPr/>
        </p:nvSpPr>
        <p:spPr>
          <a:xfrm>
            <a:off x="8040480" y="786976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MPI_Wait (…,*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 {</a:t>
            </a:r>
            <a:endParaRPr>
              <a:solidFill>
                <a:schemeClr val="accent5">
                  <a:lumOff val="-12830"/>
                </a:schemeClr>
              </a:solidFill>
              <a:latin typeface="Inconsolata Bold"/>
              <a:ea typeface="Inconsolata Bold"/>
              <a:cs typeface="Inconsolata Bold"/>
              <a:sym typeface="Inconsolata Bold"/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</a:t>
            </a:r>
            <a:r>
              <a:rPr>
                <a:solidFill>
                  <a:srgbClr val="01710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while</a:t>
            </a:r>
            <a:r>
              <a:rPr>
                <a:solidFill>
                  <a:srgbClr val="004D80"/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</a:t>
            </a:r>
            <a:r>
              <a:t>(!completed(</a:t>
            </a:r>
            <a:r>
              <a:rPr>
                <a:latin typeface="Inconsolata Bold"/>
                <a:ea typeface="Inconsolata Bold"/>
                <a:cs typeface="Inconsolata Bold"/>
                <a:sym typeface="Inconsolata Bold"/>
              </a:rPr>
              <a:t>req</a:t>
            </a:r>
            <a:r>
              <a:t>))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{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lock_acquire(net_L);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combine();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   </a:t>
            </a:r>
            <a:r>
              <a:rPr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network_progress();</a:t>
            </a:r>
            <a:endParaRPr>
              <a:solidFill>
                <a:srgbClr val="00A2FF"/>
              </a:solidFill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rgbClr val="00A2FF"/>
                </a:solidFill>
              </a:rPr>
              <a:t>      </a:t>
            </a: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lock_acquire(net_L);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>
                <a:solidFill>
                  <a:schemeClr val="accent5">
                    <a:lumOff val="-12830"/>
                  </a:schemeClr>
                </a:solidFill>
                <a:latin typeface="Inconsolata Bold"/>
                <a:ea typeface="Inconsolata Bold"/>
                <a:cs typeface="Inconsolata Bold"/>
                <a:sym typeface="Inconsolata Bold"/>
              </a:rPr>
              <a:t>      </a:t>
            </a:r>
            <a:r>
              <a:rPr>
                <a:solidFill>
                  <a:srgbClr val="00A2FF"/>
                </a:solidFill>
              </a:rPr>
              <a:t>/*pause/yield*/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}</a:t>
            </a: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   …</a:t>
            </a:r>
            <a:endParaRPr>
              <a:solidFill>
                <a:srgbClr val="B51700"/>
              </a:solidFill>
            </a:endParaRPr>
          </a:p>
          <a:p>
            <a:pPr>
              <a:spcBef>
                <a:spcPts val="0"/>
              </a:spcBef>
              <a:defRPr sz="2400" i="0" spc="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}</a:t>
            </a:r>
          </a:p>
        </p:txBody>
      </p:sp>
      <p:sp>
        <p:nvSpPr>
          <p:cNvPr id="2214" name="Rectangle"/>
          <p:cNvSpPr/>
          <p:nvPr/>
        </p:nvSpPr>
        <p:spPr>
          <a:xfrm>
            <a:off x="8906902" y="7322421"/>
            <a:ext cx="3135042" cy="431801"/>
          </a:xfrm>
          <a:prstGeom prst="rect">
            <a:avLst/>
          </a:prstGeom>
          <a:solidFill>
            <a:schemeClr val="accent1"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Rectangle"/>
          <p:cNvSpPr/>
          <p:nvPr/>
        </p:nvSpPr>
        <p:spPr>
          <a:xfrm>
            <a:off x="5358606" y="-11543"/>
            <a:ext cx="7646988" cy="9753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217" name="Line"/>
          <p:cNvSpPr>
            <a:spLocks noGrp="1"/>
          </p:cNvSpPr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8" name="Evalu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Evaluation</a:t>
            </a:r>
          </a:p>
        </p:txBody>
      </p:sp>
      <p:sp>
        <p:nvSpPr>
          <p:cNvPr id="2219" name="Bod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6" name="application threads-MPI intera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threads-MPI interaction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4523663" y="1850047"/>
            <a:ext cx="3957473" cy="7225484"/>
            <a:chOff x="0" y="0"/>
            <a:chExt cx="3957472" cy="7225482"/>
          </a:xfrm>
        </p:grpSpPr>
        <p:grpSp>
          <p:nvGrpSpPr>
            <p:cNvPr id="209" name="Rectangle 4"/>
            <p:cNvGrpSpPr/>
            <p:nvPr/>
          </p:nvGrpSpPr>
          <p:grpSpPr>
            <a:xfrm>
              <a:off x="0" y="0"/>
              <a:ext cx="3936319" cy="1718854"/>
              <a:chOff x="0" y="0"/>
              <a:chExt cx="3936318" cy="1718853"/>
            </a:xfrm>
          </p:grpSpPr>
          <p:sp>
            <p:nvSpPr>
              <p:cNvPr id="207" name="Rectangle"/>
              <p:cNvSpPr/>
              <p:nvPr/>
            </p:nvSpPr>
            <p:spPr>
              <a:xfrm>
                <a:off x="0" y="0"/>
                <a:ext cx="3936319" cy="1718854"/>
              </a:xfrm>
              <a:prstGeom prst="rect">
                <a:avLst/>
              </a:prstGeom>
              <a:solidFill>
                <a:srgbClr val="616161">
                  <a:alpha val="2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342900" indent="-342900" defTabSz="914400">
                  <a:lnSpc>
                    <a:spcPct val="80000"/>
                  </a:lnSpc>
                  <a:spcBef>
                    <a:spcPts val="400"/>
                  </a:spcBef>
                  <a:defRPr sz="1800" i="0" spc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8" name="for (i=0; i&lt;100; i++)…"/>
              <p:cNvSpPr txBox="1"/>
              <p:nvPr/>
            </p:nvSpPr>
            <p:spPr>
              <a:xfrm>
                <a:off x="0" y="0"/>
                <a:ext cx="3936319" cy="15622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for (i=0; i&lt;100; i++)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{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    compute(buf[i]);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    MPI_Send(&amp;buf[i],…);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}</a:t>
                </a:r>
              </a:p>
            </p:txBody>
          </p:sp>
        </p:grpSp>
        <p:grpSp>
          <p:nvGrpSpPr>
            <p:cNvPr id="212" name="Rectangle 5"/>
            <p:cNvGrpSpPr/>
            <p:nvPr/>
          </p:nvGrpSpPr>
          <p:grpSpPr>
            <a:xfrm>
              <a:off x="0" y="1814344"/>
              <a:ext cx="3936319" cy="1718854"/>
              <a:chOff x="0" y="0"/>
              <a:chExt cx="3936318" cy="1718853"/>
            </a:xfrm>
          </p:grpSpPr>
          <p:sp>
            <p:nvSpPr>
              <p:cNvPr id="210" name="Rectangle"/>
              <p:cNvSpPr/>
              <p:nvPr/>
            </p:nvSpPr>
            <p:spPr>
              <a:xfrm>
                <a:off x="0" y="0"/>
                <a:ext cx="3936319" cy="1718854"/>
              </a:xfrm>
              <a:prstGeom prst="rect">
                <a:avLst/>
              </a:prstGeom>
              <a:solidFill>
                <a:srgbClr val="616161">
                  <a:alpha val="2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342900" indent="-342900" defTabSz="914400">
                  <a:lnSpc>
                    <a:spcPct val="80000"/>
                  </a:lnSpc>
                  <a:spcBef>
                    <a:spcPts val="400"/>
                  </a:spcBef>
                  <a:defRPr sz="1800" i="0" spc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11" name="#pragma omp parallel for…"/>
              <p:cNvSpPr txBox="1"/>
              <p:nvPr/>
            </p:nvSpPr>
            <p:spPr>
              <a:xfrm>
                <a:off x="0" y="0"/>
                <a:ext cx="3936319" cy="15698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A22B38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#pragma omp parallel for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for (i=0; i&lt;100; i++)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    compute(buf[i]);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4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MPI_Send(buf,…);</a:t>
                </a:r>
              </a:p>
            </p:txBody>
          </p:sp>
        </p:grpSp>
        <p:grpSp>
          <p:nvGrpSpPr>
            <p:cNvPr id="215" name="Rectangle 6"/>
            <p:cNvGrpSpPr/>
            <p:nvPr/>
          </p:nvGrpSpPr>
          <p:grpSpPr>
            <a:xfrm>
              <a:off x="21153" y="3628689"/>
              <a:ext cx="3936320" cy="1735369"/>
              <a:chOff x="0" y="0"/>
              <a:chExt cx="3936318" cy="1735367"/>
            </a:xfrm>
          </p:grpSpPr>
          <p:sp>
            <p:nvSpPr>
              <p:cNvPr id="213" name="Rectangle"/>
              <p:cNvSpPr/>
              <p:nvPr/>
            </p:nvSpPr>
            <p:spPr>
              <a:xfrm>
                <a:off x="0" y="0"/>
                <a:ext cx="3936319" cy="1735368"/>
              </a:xfrm>
              <a:prstGeom prst="rect">
                <a:avLst/>
              </a:prstGeom>
              <a:solidFill>
                <a:srgbClr val="616161">
                  <a:alpha val="2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342900" indent="-342900" defTabSz="914400">
                  <a:lnSpc>
                    <a:spcPct val="80000"/>
                  </a:lnSpc>
                  <a:spcBef>
                    <a:spcPts val="400"/>
                  </a:spcBef>
                  <a:defRPr sz="1800" i="0" spc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14" name="#pragma omp parallel for…"/>
              <p:cNvSpPr txBox="1"/>
              <p:nvPr/>
            </p:nvSpPr>
            <p:spPr>
              <a:xfrm>
                <a:off x="0" y="0"/>
                <a:ext cx="3936319" cy="1683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A22B38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#pragma omp parallel for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for (i=0; i&lt;100; i++) {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    compute(buf[i]);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    </a:t>
                </a:r>
                <a:r>
                  <a:rPr>
                    <a:solidFill>
                      <a:srgbClr val="BF5C28"/>
                    </a:solidFill>
                  </a:rPr>
                  <a:t>#pragma omp critical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    MPI_Send(&amp;buf[i],…);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}</a:t>
                </a:r>
              </a:p>
            </p:txBody>
          </p:sp>
        </p:grpSp>
        <p:grpSp>
          <p:nvGrpSpPr>
            <p:cNvPr id="218" name="Rectangle 7"/>
            <p:cNvGrpSpPr/>
            <p:nvPr/>
          </p:nvGrpSpPr>
          <p:grpSpPr>
            <a:xfrm>
              <a:off x="21153" y="5481618"/>
              <a:ext cx="3936320" cy="1743865"/>
              <a:chOff x="0" y="0"/>
              <a:chExt cx="3936318" cy="1743864"/>
            </a:xfrm>
          </p:grpSpPr>
          <p:sp>
            <p:nvSpPr>
              <p:cNvPr id="216" name="Rectangle"/>
              <p:cNvSpPr/>
              <p:nvPr/>
            </p:nvSpPr>
            <p:spPr>
              <a:xfrm>
                <a:off x="0" y="0"/>
                <a:ext cx="3936319" cy="1743865"/>
              </a:xfrm>
              <a:prstGeom prst="rect">
                <a:avLst/>
              </a:prstGeom>
              <a:solidFill>
                <a:srgbClr val="616161">
                  <a:alpha val="2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342900" indent="-342900" defTabSz="914400">
                  <a:lnSpc>
                    <a:spcPct val="80000"/>
                  </a:lnSpc>
                  <a:spcBef>
                    <a:spcPts val="400"/>
                  </a:spcBef>
                  <a:defRPr sz="1800" i="0" spc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17" name="#pragma omp parallel for…"/>
              <p:cNvSpPr txBox="1"/>
              <p:nvPr/>
            </p:nvSpPr>
            <p:spPr>
              <a:xfrm>
                <a:off x="0" y="0"/>
                <a:ext cx="3936319" cy="1678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A22B38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#pragma omp parallel for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for (i=0; i&lt;100; i++) {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    compute(buf[i]);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    MPI_Send(&amp;buf[i],…);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}</a:t>
                </a:r>
              </a:p>
            </p:txBody>
          </p:sp>
        </p:grpSp>
      </p:grpSp>
      <p:sp>
        <p:nvSpPr>
          <p:cNvPr id="220" name="Rectangle 493"/>
          <p:cNvSpPr txBox="1"/>
          <p:nvPr/>
        </p:nvSpPr>
        <p:spPr>
          <a:xfrm>
            <a:off x="912166" y="8006111"/>
            <a:ext cx="3145016" cy="424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spcBef>
                <a:spcPts val="0"/>
              </a:spcBef>
              <a:defRPr sz="2100" i="0" spc="0">
                <a:solidFill>
                  <a:srgbClr val="1F497D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MPI_THREAD_MULTIPLE</a:t>
            </a:r>
          </a:p>
        </p:txBody>
      </p:sp>
      <p:sp>
        <p:nvSpPr>
          <p:cNvPr id="221" name="Rectangle 494"/>
          <p:cNvSpPr txBox="1"/>
          <p:nvPr/>
        </p:nvSpPr>
        <p:spPr>
          <a:xfrm>
            <a:off x="899466" y="6081486"/>
            <a:ext cx="3465108" cy="424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spcBef>
                <a:spcPts val="0"/>
              </a:spcBef>
              <a:defRPr sz="2100" i="0" spc="0">
                <a:solidFill>
                  <a:srgbClr val="1F497D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MPI_THREAD_SERIALIZED</a:t>
            </a:r>
          </a:p>
        </p:txBody>
      </p:sp>
      <p:sp>
        <p:nvSpPr>
          <p:cNvPr id="222" name="Rectangle 495"/>
          <p:cNvSpPr txBox="1"/>
          <p:nvPr/>
        </p:nvSpPr>
        <p:spPr>
          <a:xfrm>
            <a:off x="899466" y="4296121"/>
            <a:ext cx="3145016" cy="424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spcBef>
                <a:spcPts val="0"/>
              </a:spcBef>
              <a:defRPr sz="2100" i="0" spc="0">
                <a:solidFill>
                  <a:srgbClr val="1F497D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MPI_THREAD_FUNNELED</a:t>
            </a:r>
          </a:p>
        </p:txBody>
      </p:sp>
      <p:sp>
        <p:nvSpPr>
          <p:cNvPr id="223" name="Rectangle 496"/>
          <p:cNvSpPr txBox="1"/>
          <p:nvPr/>
        </p:nvSpPr>
        <p:spPr>
          <a:xfrm>
            <a:off x="899466" y="2510755"/>
            <a:ext cx="2824924" cy="424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spcBef>
                <a:spcPts val="0"/>
              </a:spcBef>
              <a:defRPr sz="2100" i="0" spc="0">
                <a:solidFill>
                  <a:srgbClr val="1F497D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MPI_THREAD_SINGLE</a:t>
            </a:r>
          </a:p>
        </p:txBody>
      </p:sp>
      <p:grpSp>
        <p:nvGrpSpPr>
          <p:cNvPr id="656" name="Group"/>
          <p:cNvGrpSpPr/>
          <p:nvPr/>
        </p:nvGrpSpPr>
        <p:grpSpPr>
          <a:xfrm>
            <a:off x="9251060" y="1794210"/>
            <a:ext cx="2410794" cy="7257380"/>
            <a:chOff x="0" y="0"/>
            <a:chExt cx="2410792" cy="7257379"/>
          </a:xfrm>
        </p:grpSpPr>
        <p:grpSp>
          <p:nvGrpSpPr>
            <p:cNvPr id="344" name="グループ化 14"/>
            <p:cNvGrpSpPr/>
            <p:nvPr/>
          </p:nvGrpSpPr>
          <p:grpSpPr>
            <a:xfrm>
              <a:off x="10142" y="1771066"/>
              <a:ext cx="2400651" cy="1739918"/>
              <a:chOff x="0" y="0"/>
              <a:chExt cx="2400650" cy="1739917"/>
            </a:xfrm>
          </p:grpSpPr>
          <p:grpSp>
            <p:nvGrpSpPr>
              <p:cNvPr id="228" name="グループ化 15"/>
              <p:cNvGrpSpPr/>
              <p:nvPr/>
            </p:nvGrpSpPr>
            <p:grpSpPr>
              <a:xfrm>
                <a:off x="-1" y="-1"/>
                <a:ext cx="2400652" cy="1739919"/>
                <a:chOff x="0" y="0"/>
                <a:chExt cx="2400650" cy="1739917"/>
              </a:xfrm>
            </p:grpSpPr>
            <p:sp>
              <p:nvSpPr>
                <p:cNvPr id="224" name="角丸四角形 132"/>
                <p:cNvSpPr/>
                <p:nvPr/>
              </p:nvSpPr>
              <p:spPr>
                <a:xfrm>
                  <a:off x="8330" y="223482"/>
                  <a:ext cx="2376093" cy="1516436"/>
                </a:xfrm>
                <a:prstGeom prst="roundRect">
                  <a:avLst>
                    <a:gd name="adj" fmla="val 2655"/>
                  </a:avLst>
                </a:prstGeom>
                <a:gradFill flip="none" rotWithShape="1">
                  <a:gsLst>
                    <a:gs pos="0">
                      <a:srgbClr val="D9D9D9"/>
                    </a:gs>
                    <a:gs pos="91000">
                      <a:srgbClr val="D9D9D9"/>
                    </a:gs>
                    <a:gs pos="100000">
                      <a:srgbClr val="F2F2F2"/>
                    </a:gs>
                  </a:gsLst>
                  <a:lin ang="2700000" scaled="0"/>
                </a:gradFill>
                <a:ln w="12700" cap="flat">
                  <a:solidFill>
                    <a:srgbClr val="D9D9D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914400">
                    <a:spcBef>
                      <a:spcPts val="0"/>
                    </a:spcBef>
                    <a:defRPr sz="1800" b="1" i="0" spc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grpSp>
              <p:nvGrpSpPr>
                <p:cNvPr id="227" name="片側の 2 つの角を丸めた四角形 133"/>
                <p:cNvGrpSpPr/>
                <p:nvPr/>
              </p:nvGrpSpPr>
              <p:grpSpPr>
                <a:xfrm>
                  <a:off x="-1" y="0"/>
                  <a:ext cx="2400652" cy="360581"/>
                  <a:chOff x="0" y="0"/>
                  <a:chExt cx="2400650" cy="360580"/>
                </a:xfrm>
              </p:grpSpPr>
              <p:sp>
                <p:nvSpPr>
                  <p:cNvPr id="225" name="Shape"/>
                  <p:cNvSpPr/>
                  <p:nvPr/>
                </p:nvSpPr>
                <p:spPr>
                  <a:xfrm>
                    <a:off x="0" y="61351"/>
                    <a:ext cx="2400651" cy="2074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933" y="0"/>
                        </a:moveTo>
                        <a:lnTo>
                          <a:pt x="20667" y="0"/>
                        </a:lnTo>
                        <a:cubicBezTo>
                          <a:pt x="21182" y="0"/>
                          <a:pt x="21600" y="4835"/>
                          <a:pt x="21600" y="10800"/>
                        </a:cubicBez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10800"/>
                        </a:lnTo>
                        <a:cubicBezTo>
                          <a:pt x="0" y="4835"/>
                          <a:pt x="418" y="0"/>
                          <a:pt x="933" y="0"/>
                        </a:cubicBezTo>
                        <a:close/>
                      </a:path>
                    </a:pathLst>
                  </a:custGeom>
                  <a:solidFill>
                    <a:srgbClr val="602E14"/>
                  </a:solidFill>
                  <a:ln w="9525" cap="flat">
                    <a:solidFill>
                      <a:srgbClr val="602E14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spcBef>
                        <a:spcPts val="0"/>
                      </a:spcBef>
                      <a:defRPr sz="1400" b="1" i="0" spc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226" name="MPI Process"/>
                  <p:cNvSpPr txBox="1"/>
                  <p:nvPr/>
                </p:nvSpPr>
                <p:spPr>
                  <a:xfrm>
                    <a:off x="30385" y="0"/>
                    <a:ext cx="2339879" cy="36058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algn="ctr" defTabSz="914400">
                      <a:spcBef>
                        <a:spcPts val="0"/>
                      </a:spcBef>
                      <a:defRPr sz="1400" b="1" i="0" spc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r>
                      <a:t>MPI Process</a:t>
                    </a:r>
                  </a:p>
                </p:txBody>
              </p:sp>
            </p:grpSp>
          </p:grpSp>
          <p:grpSp>
            <p:nvGrpSpPr>
              <p:cNvPr id="231" name="正方形/長方形 16"/>
              <p:cNvGrpSpPr/>
              <p:nvPr/>
            </p:nvGrpSpPr>
            <p:grpSpPr>
              <a:xfrm>
                <a:off x="126168" y="404644"/>
                <a:ext cx="2210219" cy="334917"/>
                <a:chOff x="0" y="0"/>
                <a:chExt cx="2210218" cy="334916"/>
              </a:xfrm>
            </p:grpSpPr>
            <p:sp>
              <p:nvSpPr>
                <p:cNvPr id="229" name="Rectangle"/>
                <p:cNvSpPr/>
                <p:nvPr/>
              </p:nvSpPr>
              <p:spPr>
                <a:xfrm>
                  <a:off x="0" y="0"/>
                  <a:ext cx="2210219" cy="334917"/>
                </a:xfrm>
                <a:prstGeom prst="rect">
                  <a:avLst/>
                </a:prstGeom>
                <a:solidFill>
                  <a:srgbClr val="D6D1B8">
                    <a:alpha val="58000"/>
                  </a:srgbClr>
                </a:solidFill>
                <a:ln w="6350" cap="flat">
                  <a:solidFill>
                    <a:srgbClr val="69696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r" defTabSz="914400">
                    <a:spcBef>
                      <a:spcPts val="0"/>
                    </a:spcBef>
                    <a:defRPr sz="1200" b="1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30" name="COMP."/>
                <p:cNvSpPr txBox="1"/>
                <p:nvPr/>
              </p:nvSpPr>
              <p:spPr>
                <a:xfrm>
                  <a:off x="0" y="2710"/>
                  <a:ext cx="2210219" cy="3294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algn="r" defTabSz="914400">
                    <a:spcBef>
                      <a:spcPts val="0"/>
                    </a:spcBef>
                    <a:defRPr sz="1200" b="1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COMP.</a:t>
                  </a:r>
                </a:p>
              </p:txBody>
            </p:sp>
          </p:grpSp>
          <p:grpSp>
            <p:nvGrpSpPr>
              <p:cNvPr id="234" name="正方形/長方形 17"/>
              <p:cNvGrpSpPr/>
              <p:nvPr/>
            </p:nvGrpSpPr>
            <p:grpSpPr>
              <a:xfrm>
                <a:off x="103206" y="1320716"/>
                <a:ext cx="2220329" cy="334918"/>
                <a:chOff x="0" y="0"/>
                <a:chExt cx="2220328" cy="334916"/>
              </a:xfrm>
            </p:grpSpPr>
            <p:sp>
              <p:nvSpPr>
                <p:cNvPr id="232" name="Rectangle"/>
                <p:cNvSpPr/>
                <p:nvPr/>
              </p:nvSpPr>
              <p:spPr>
                <a:xfrm>
                  <a:off x="-1" y="0"/>
                  <a:ext cx="2220330" cy="334917"/>
                </a:xfrm>
                <a:prstGeom prst="rect">
                  <a:avLst/>
                </a:prstGeom>
                <a:solidFill>
                  <a:srgbClr val="D6D1B8">
                    <a:alpha val="58000"/>
                  </a:srgbClr>
                </a:solidFill>
                <a:ln w="6350" cap="flat">
                  <a:solidFill>
                    <a:srgbClr val="69696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r" defTabSz="914400">
                    <a:spcBef>
                      <a:spcPts val="0"/>
                    </a:spcBef>
                    <a:defRPr sz="1200" b="1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33" name="COMP."/>
                <p:cNvSpPr txBox="1"/>
                <p:nvPr/>
              </p:nvSpPr>
              <p:spPr>
                <a:xfrm>
                  <a:off x="-1" y="2710"/>
                  <a:ext cx="2220330" cy="3294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algn="r" defTabSz="914400">
                    <a:spcBef>
                      <a:spcPts val="0"/>
                    </a:spcBef>
                    <a:defRPr sz="1200" b="1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COMP.</a:t>
                  </a:r>
                </a:p>
              </p:txBody>
            </p:sp>
          </p:grpSp>
          <p:grpSp>
            <p:nvGrpSpPr>
              <p:cNvPr id="237" name="正方形/長方形 18"/>
              <p:cNvGrpSpPr/>
              <p:nvPr/>
            </p:nvGrpSpPr>
            <p:grpSpPr>
              <a:xfrm>
                <a:off x="107440" y="853201"/>
                <a:ext cx="2216468" cy="334917"/>
                <a:chOff x="0" y="0"/>
                <a:chExt cx="2216467" cy="334916"/>
              </a:xfrm>
            </p:grpSpPr>
            <p:sp>
              <p:nvSpPr>
                <p:cNvPr id="235" name="Rectangle"/>
                <p:cNvSpPr/>
                <p:nvPr/>
              </p:nvSpPr>
              <p:spPr>
                <a:xfrm>
                  <a:off x="-1" y="0"/>
                  <a:ext cx="2216469" cy="334917"/>
                </a:xfrm>
                <a:prstGeom prst="rect">
                  <a:avLst/>
                </a:prstGeom>
                <a:solidFill>
                  <a:srgbClr val="ECBCA3">
                    <a:alpha val="58000"/>
                  </a:srgbClr>
                </a:solidFill>
                <a:ln w="6350" cap="flat">
                  <a:solidFill>
                    <a:srgbClr val="E29A75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200" b="1" i="0" spc="0">
                      <a:solidFill>
                        <a:srgbClr val="602E14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36" name="MPI COMM."/>
                <p:cNvSpPr txBox="1"/>
                <p:nvPr/>
              </p:nvSpPr>
              <p:spPr>
                <a:xfrm>
                  <a:off x="-1" y="2710"/>
                  <a:ext cx="2216469" cy="3294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spcBef>
                      <a:spcPts val="0"/>
                    </a:spcBef>
                    <a:defRPr sz="1200" b="1" i="0" spc="0">
                      <a:solidFill>
                        <a:srgbClr val="602E14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MPI COMM.</a:t>
                  </a:r>
                </a:p>
              </p:txBody>
            </p:sp>
          </p:grpSp>
          <p:grpSp>
            <p:nvGrpSpPr>
              <p:cNvPr id="283" name="グループ化 19"/>
              <p:cNvGrpSpPr/>
              <p:nvPr/>
            </p:nvGrpSpPr>
            <p:grpSpPr>
              <a:xfrm>
                <a:off x="162476" y="372373"/>
                <a:ext cx="1379421" cy="411381"/>
                <a:chOff x="0" y="0"/>
                <a:chExt cx="1379420" cy="411379"/>
              </a:xfrm>
            </p:grpSpPr>
            <p:grpSp>
              <p:nvGrpSpPr>
                <p:cNvPr id="248" name="グループ化 85"/>
                <p:cNvGrpSpPr/>
                <p:nvPr/>
              </p:nvGrpSpPr>
              <p:grpSpPr>
                <a:xfrm>
                  <a:off x="0" y="-1"/>
                  <a:ext cx="182688" cy="411373"/>
                  <a:chOff x="0" y="0"/>
                  <a:chExt cx="182687" cy="411371"/>
                </a:xfrm>
              </p:grpSpPr>
              <p:grpSp>
                <p:nvGrpSpPr>
                  <p:cNvPr id="240" name="グループ化 121"/>
                  <p:cNvGrpSpPr/>
                  <p:nvPr/>
                </p:nvGrpSpPr>
                <p:grpSpPr>
                  <a:xfrm>
                    <a:off x="-1" y="123988"/>
                    <a:ext cx="182689" cy="95491"/>
                    <a:chOff x="0" y="0"/>
                    <a:chExt cx="182687" cy="95489"/>
                  </a:xfrm>
                </p:grpSpPr>
                <p:sp>
                  <p:nvSpPr>
                    <p:cNvPr id="238" name="直線コネクタ 130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239" name="直線コネクタ 131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243" name="グループ化 122"/>
                  <p:cNvGrpSpPr/>
                  <p:nvPr/>
                </p:nvGrpSpPr>
                <p:grpSpPr>
                  <a:xfrm>
                    <a:off x="-1" y="215133"/>
                    <a:ext cx="182689" cy="95490"/>
                    <a:chOff x="0" y="0"/>
                    <a:chExt cx="182687" cy="95489"/>
                  </a:xfrm>
                </p:grpSpPr>
                <p:sp>
                  <p:nvSpPr>
                    <p:cNvPr id="241" name="直線コネクタ 128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242" name="直線コネクタ 129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244" name="直線コネクタ 123"/>
                  <p:cNvSpPr/>
                  <p:nvPr/>
                </p:nvSpPr>
                <p:spPr>
                  <a:xfrm>
                    <a:off x="0" y="310622"/>
                    <a:ext cx="97158" cy="2799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245" name="直線コネクタ 124"/>
                  <p:cNvSpPr/>
                  <p:nvPr/>
                </p:nvSpPr>
                <p:spPr>
                  <a:xfrm flipH="1">
                    <a:off x="5816" y="106379"/>
                    <a:ext cx="91343" cy="1975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246" name="直線コネクタ 125"/>
                  <p:cNvSpPr/>
                  <p:nvPr/>
                </p:nvSpPr>
                <p:spPr>
                  <a:xfrm flipH="1">
                    <a:off x="92190" y="-1"/>
                    <a:ext cx="1" cy="10974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247" name="直線コネクタ 127"/>
                  <p:cNvSpPr/>
                  <p:nvPr/>
                </p:nvSpPr>
                <p:spPr>
                  <a:xfrm flipH="1">
                    <a:off x="91343" y="342095"/>
                    <a:ext cx="1" cy="6927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9" name="グループ化 86"/>
                <p:cNvGrpSpPr/>
                <p:nvPr/>
              </p:nvGrpSpPr>
              <p:grpSpPr>
                <a:xfrm>
                  <a:off x="367615" y="2"/>
                  <a:ext cx="182688" cy="411376"/>
                  <a:chOff x="0" y="0"/>
                  <a:chExt cx="182687" cy="411374"/>
                </a:xfrm>
              </p:grpSpPr>
              <p:grpSp>
                <p:nvGrpSpPr>
                  <p:cNvPr id="251" name="グループ化 110"/>
                  <p:cNvGrpSpPr/>
                  <p:nvPr/>
                </p:nvGrpSpPr>
                <p:grpSpPr>
                  <a:xfrm>
                    <a:off x="-1" y="123988"/>
                    <a:ext cx="182689" cy="95491"/>
                    <a:chOff x="0" y="0"/>
                    <a:chExt cx="182687" cy="95489"/>
                  </a:xfrm>
                </p:grpSpPr>
                <p:sp>
                  <p:nvSpPr>
                    <p:cNvPr id="249" name="直線コネクタ 119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250" name="直線コネクタ 120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254" name="グループ化 111"/>
                  <p:cNvGrpSpPr/>
                  <p:nvPr/>
                </p:nvGrpSpPr>
                <p:grpSpPr>
                  <a:xfrm>
                    <a:off x="-1" y="215133"/>
                    <a:ext cx="182689" cy="95490"/>
                    <a:chOff x="0" y="0"/>
                    <a:chExt cx="182687" cy="95489"/>
                  </a:xfrm>
                </p:grpSpPr>
                <p:sp>
                  <p:nvSpPr>
                    <p:cNvPr id="252" name="直線コネクタ 117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253" name="直線コネクタ 118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255" name="直線コネクタ 112"/>
                  <p:cNvSpPr/>
                  <p:nvPr/>
                </p:nvSpPr>
                <p:spPr>
                  <a:xfrm>
                    <a:off x="0" y="310623"/>
                    <a:ext cx="97158" cy="27995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256" name="直線コネクタ 114"/>
                  <p:cNvSpPr/>
                  <p:nvPr/>
                </p:nvSpPr>
                <p:spPr>
                  <a:xfrm flipH="1">
                    <a:off x="5816" y="106379"/>
                    <a:ext cx="91343" cy="1975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257" name="直線コネクタ 115"/>
                  <p:cNvSpPr/>
                  <p:nvPr/>
                </p:nvSpPr>
                <p:spPr>
                  <a:xfrm flipH="1">
                    <a:off x="92190" y="0"/>
                    <a:ext cx="1" cy="109742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258" name="直線コネクタ 116"/>
                  <p:cNvSpPr/>
                  <p:nvPr/>
                </p:nvSpPr>
                <p:spPr>
                  <a:xfrm flipH="1">
                    <a:off x="97158" y="338618"/>
                    <a:ext cx="1" cy="7275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0" name="グループ化 87"/>
                <p:cNvGrpSpPr/>
                <p:nvPr/>
              </p:nvGrpSpPr>
              <p:grpSpPr>
                <a:xfrm>
                  <a:off x="793394" y="0"/>
                  <a:ext cx="182688" cy="411371"/>
                  <a:chOff x="0" y="0"/>
                  <a:chExt cx="182687" cy="411370"/>
                </a:xfrm>
              </p:grpSpPr>
              <p:grpSp>
                <p:nvGrpSpPr>
                  <p:cNvPr id="262" name="グループ化 100"/>
                  <p:cNvGrpSpPr/>
                  <p:nvPr/>
                </p:nvGrpSpPr>
                <p:grpSpPr>
                  <a:xfrm>
                    <a:off x="-1" y="123988"/>
                    <a:ext cx="182689" cy="95491"/>
                    <a:chOff x="0" y="0"/>
                    <a:chExt cx="182687" cy="95489"/>
                  </a:xfrm>
                </p:grpSpPr>
                <p:sp>
                  <p:nvSpPr>
                    <p:cNvPr id="260" name="直線コネクタ 108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261" name="直線コネクタ 109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265" name="グループ化 101"/>
                  <p:cNvGrpSpPr/>
                  <p:nvPr/>
                </p:nvGrpSpPr>
                <p:grpSpPr>
                  <a:xfrm>
                    <a:off x="-1" y="215133"/>
                    <a:ext cx="182689" cy="95490"/>
                    <a:chOff x="0" y="0"/>
                    <a:chExt cx="182687" cy="95489"/>
                  </a:xfrm>
                </p:grpSpPr>
                <p:sp>
                  <p:nvSpPr>
                    <p:cNvPr id="263" name="直線コネクタ 106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264" name="直線コネクタ 107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266" name="直線コネクタ 102"/>
                  <p:cNvSpPr/>
                  <p:nvPr/>
                </p:nvSpPr>
                <p:spPr>
                  <a:xfrm>
                    <a:off x="0" y="310622"/>
                    <a:ext cx="97158" cy="2799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267" name="直線コネクタ 103"/>
                  <p:cNvSpPr/>
                  <p:nvPr/>
                </p:nvSpPr>
                <p:spPr>
                  <a:xfrm flipH="1">
                    <a:off x="5816" y="106379"/>
                    <a:ext cx="91343" cy="1975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268" name="直線コネクタ 104"/>
                  <p:cNvSpPr/>
                  <p:nvPr/>
                </p:nvSpPr>
                <p:spPr>
                  <a:xfrm flipH="1">
                    <a:off x="92190" y="-1"/>
                    <a:ext cx="1" cy="10974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269" name="直線コネクタ 105"/>
                  <p:cNvSpPr/>
                  <p:nvPr/>
                </p:nvSpPr>
                <p:spPr>
                  <a:xfrm>
                    <a:off x="97158" y="338618"/>
                    <a:ext cx="3259" cy="7275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グループ化 88"/>
                <p:cNvGrpSpPr/>
                <p:nvPr/>
              </p:nvGrpSpPr>
              <p:grpSpPr>
                <a:xfrm>
                  <a:off x="1196732" y="-1"/>
                  <a:ext cx="182689" cy="411381"/>
                  <a:chOff x="0" y="0"/>
                  <a:chExt cx="182687" cy="411379"/>
                </a:xfrm>
              </p:grpSpPr>
              <p:grpSp>
                <p:nvGrpSpPr>
                  <p:cNvPr id="273" name="グループ化 90"/>
                  <p:cNvGrpSpPr/>
                  <p:nvPr/>
                </p:nvGrpSpPr>
                <p:grpSpPr>
                  <a:xfrm>
                    <a:off x="0" y="133718"/>
                    <a:ext cx="182688" cy="92709"/>
                    <a:chOff x="0" y="0"/>
                    <a:chExt cx="182687" cy="92708"/>
                  </a:xfrm>
                </p:grpSpPr>
                <p:sp>
                  <p:nvSpPr>
                    <p:cNvPr id="271" name="直線コネクタ 98"/>
                    <p:cNvSpPr/>
                    <p:nvPr/>
                  </p:nvSpPr>
                  <p:spPr>
                    <a:xfrm>
                      <a:off x="0" y="-1"/>
                      <a:ext cx="182687" cy="5436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272" name="直線コネクタ 99"/>
                    <p:cNvSpPr/>
                    <p:nvPr/>
                  </p:nvSpPr>
                  <p:spPr>
                    <a:xfrm flipH="1">
                      <a:off x="0" y="54359"/>
                      <a:ext cx="182688" cy="3835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276" name="グループ化 91"/>
                  <p:cNvGrpSpPr/>
                  <p:nvPr/>
                </p:nvGrpSpPr>
                <p:grpSpPr>
                  <a:xfrm>
                    <a:off x="0" y="222207"/>
                    <a:ext cx="182688" cy="92709"/>
                    <a:chOff x="0" y="0"/>
                    <a:chExt cx="182687" cy="92708"/>
                  </a:xfrm>
                </p:grpSpPr>
                <p:sp>
                  <p:nvSpPr>
                    <p:cNvPr id="274" name="直線コネクタ 96"/>
                    <p:cNvSpPr/>
                    <p:nvPr/>
                  </p:nvSpPr>
                  <p:spPr>
                    <a:xfrm>
                      <a:off x="0" y="-1"/>
                      <a:ext cx="182687" cy="5436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275" name="直線コネクタ 97"/>
                    <p:cNvSpPr/>
                    <p:nvPr/>
                  </p:nvSpPr>
                  <p:spPr>
                    <a:xfrm flipH="1">
                      <a:off x="0" y="54359"/>
                      <a:ext cx="182688" cy="3835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277" name="直線コネクタ 92"/>
                  <p:cNvSpPr/>
                  <p:nvPr/>
                </p:nvSpPr>
                <p:spPr>
                  <a:xfrm>
                    <a:off x="0" y="314915"/>
                    <a:ext cx="97158" cy="2718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278" name="直線コネクタ 93"/>
                  <p:cNvSpPr/>
                  <p:nvPr/>
                </p:nvSpPr>
                <p:spPr>
                  <a:xfrm flipH="1">
                    <a:off x="5816" y="116622"/>
                    <a:ext cx="91343" cy="19175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279" name="直線コネクタ 94"/>
                  <p:cNvSpPr/>
                  <p:nvPr/>
                </p:nvSpPr>
                <p:spPr>
                  <a:xfrm>
                    <a:off x="91343" y="-1"/>
                    <a:ext cx="849" cy="119888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280" name="直線コネクタ 95"/>
                  <p:cNvSpPr/>
                  <p:nvPr/>
                </p:nvSpPr>
                <p:spPr>
                  <a:xfrm flipH="1">
                    <a:off x="97158" y="342095"/>
                    <a:ext cx="1" cy="69285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282" name="直線コネクタ 89"/>
                <p:cNvSpPr/>
                <p:nvPr/>
              </p:nvSpPr>
              <p:spPr>
                <a:xfrm>
                  <a:off x="99471" y="411373"/>
                  <a:ext cx="1210767" cy="2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329" name="グループ化 20"/>
              <p:cNvGrpSpPr/>
              <p:nvPr/>
            </p:nvGrpSpPr>
            <p:grpSpPr>
              <a:xfrm>
                <a:off x="172917" y="1254282"/>
                <a:ext cx="1379421" cy="409590"/>
                <a:chOff x="0" y="0"/>
                <a:chExt cx="1379420" cy="409588"/>
              </a:xfrm>
            </p:grpSpPr>
            <p:grpSp>
              <p:nvGrpSpPr>
                <p:cNvPr id="294" name="グループ化 40"/>
                <p:cNvGrpSpPr/>
                <p:nvPr/>
              </p:nvGrpSpPr>
              <p:grpSpPr>
                <a:xfrm>
                  <a:off x="0" y="-1"/>
                  <a:ext cx="182688" cy="396249"/>
                  <a:chOff x="0" y="0"/>
                  <a:chExt cx="182687" cy="396247"/>
                </a:xfrm>
              </p:grpSpPr>
              <p:grpSp>
                <p:nvGrpSpPr>
                  <p:cNvPr id="286" name="グループ化 75"/>
                  <p:cNvGrpSpPr/>
                  <p:nvPr/>
                </p:nvGrpSpPr>
                <p:grpSpPr>
                  <a:xfrm>
                    <a:off x="-1" y="107283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284" name="直線コネクタ 83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285" name="直線コネクタ 84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289" name="グループ化 76"/>
                  <p:cNvGrpSpPr/>
                  <p:nvPr/>
                </p:nvGrpSpPr>
                <p:grpSpPr>
                  <a:xfrm>
                    <a:off x="-1" y="186147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287" name="直線コネクタ 81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288" name="直線コネクタ 82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290" name="直線コネクタ 77"/>
                  <p:cNvSpPr/>
                  <p:nvPr/>
                </p:nvSpPr>
                <p:spPr>
                  <a:xfrm>
                    <a:off x="-1" y="268771"/>
                    <a:ext cx="97159" cy="2422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291" name="直線コネクタ 78"/>
                  <p:cNvSpPr/>
                  <p:nvPr/>
                </p:nvSpPr>
                <p:spPr>
                  <a:xfrm flipH="1">
                    <a:off x="5816" y="92046"/>
                    <a:ext cx="91343" cy="170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292" name="直線コネクタ 79"/>
                  <p:cNvSpPr/>
                  <p:nvPr/>
                </p:nvSpPr>
                <p:spPr>
                  <a:xfrm flipH="1">
                    <a:off x="92190" y="0"/>
                    <a:ext cx="1" cy="9495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293" name="直線コネクタ 80"/>
                  <p:cNvSpPr/>
                  <p:nvPr/>
                </p:nvSpPr>
                <p:spPr>
                  <a:xfrm flipH="1">
                    <a:off x="97158" y="292994"/>
                    <a:ext cx="1" cy="10325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05" name="グループ化 41"/>
                <p:cNvGrpSpPr/>
                <p:nvPr/>
              </p:nvGrpSpPr>
              <p:grpSpPr>
                <a:xfrm>
                  <a:off x="367615" y="-1"/>
                  <a:ext cx="182688" cy="396249"/>
                  <a:chOff x="0" y="0"/>
                  <a:chExt cx="182687" cy="396247"/>
                </a:xfrm>
              </p:grpSpPr>
              <p:grpSp>
                <p:nvGrpSpPr>
                  <p:cNvPr id="297" name="グループ化 65"/>
                  <p:cNvGrpSpPr/>
                  <p:nvPr/>
                </p:nvGrpSpPr>
                <p:grpSpPr>
                  <a:xfrm>
                    <a:off x="-1" y="107283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295" name="直線コネクタ 73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296" name="直線コネクタ 74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300" name="グループ化 66"/>
                  <p:cNvGrpSpPr/>
                  <p:nvPr/>
                </p:nvGrpSpPr>
                <p:grpSpPr>
                  <a:xfrm>
                    <a:off x="-1" y="186147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298" name="直線コネクタ 71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299" name="直線コネクタ 72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301" name="直線コネクタ 67"/>
                  <p:cNvSpPr/>
                  <p:nvPr/>
                </p:nvSpPr>
                <p:spPr>
                  <a:xfrm>
                    <a:off x="-1" y="268771"/>
                    <a:ext cx="97159" cy="2422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02" name="直線コネクタ 68"/>
                  <p:cNvSpPr/>
                  <p:nvPr/>
                </p:nvSpPr>
                <p:spPr>
                  <a:xfrm flipH="1">
                    <a:off x="5816" y="92046"/>
                    <a:ext cx="91343" cy="170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03" name="直線コネクタ 69"/>
                  <p:cNvSpPr/>
                  <p:nvPr/>
                </p:nvSpPr>
                <p:spPr>
                  <a:xfrm flipH="1">
                    <a:off x="92190" y="0"/>
                    <a:ext cx="1" cy="9495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04" name="直線コネクタ 70"/>
                  <p:cNvSpPr/>
                  <p:nvPr/>
                </p:nvSpPr>
                <p:spPr>
                  <a:xfrm flipH="1">
                    <a:off x="97158" y="292994"/>
                    <a:ext cx="1" cy="10325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グループ化 42"/>
                <p:cNvGrpSpPr/>
                <p:nvPr/>
              </p:nvGrpSpPr>
              <p:grpSpPr>
                <a:xfrm>
                  <a:off x="786211" y="-1"/>
                  <a:ext cx="182688" cy="396249"/>
                  <a:chOff x="0" y="0"/>
                  <a:chExt cx="182687" cy="396247"/>
                </a:xfrm>
              </p:grpSpPr>
              <p:grpSp>
                <p:nvGrpSpPr>
                  <p:cNvPr id="308" name="グループ化 55"/>
                  <p:cNvGrpSpPr/>
                  <p:nvPr/>
                </p:nvGrpSpPr>
                <p:grpSpPr>
                  <a:xfrm>
                    <a:off x="-1" y="107283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306" name="直線コネクタ 63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307" name="直線コネクタ 64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311" name="グループ化 56"/>
                  <p:cNvGrpSpPr/>
                  <p:nvPr/>
                </p:nvGrpSpPr>
                <p:grpSpPr>
                  <a:xfrm>
                    <a:off x="-1" y="186147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309" name="直線コネクタ 61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310" name="直線コネクタ 62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312" name="直線コネクタ 57"/>
                  <p:cNvSpPr/>
                  <p:nvPr/>
                </p:nvSpPr>
                <p:spPr>
                  <a:xfrm>
                    <a:off x="-1" y="268771"/>
                    <a:ext cx="97159" cy="2422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13" name="直線コネクタ 58"/>
                  <p:cNvSpPr/>
                  <p:nvPr/>
                </p:nvSpPr>
                <p:spPr>
                  <a:xfrm flipH="1">
                    <a:off x="5816" y="92046"/>
                    <a:ext cx="91343" cy="170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14" name="直線コネクタ 59"/>
                  <p:cNvSpPr/>
                  <p:nvPr/>
                </p:nvSpPr>
                <p:spPr>
                  <a:xfrm flipH="1">
                    <a:off x="92190" y="0"/>
                    <a:ext cx="1" cy="9495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15" name="直線コネクタ 60"/>
                  <p:cNvSpPr/>
                  <p:nvPr/>
                </p:nvSpPr>
                <p:spPr>
                  <a:xfrm flipH="1">
                    <a:off x="97158" y="292994"/>
                    <a:ext cx="1" cy="10325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7" name="グループ化 43"/>
                <p:cNvGrpSpPr/>
                <p:nvPr/>
              </p:nvGrpSpPr>
              <p:grpSpPr>
                <a:xfrm>
                  <a:off x="1196732" y="13340"/>
                  <a:ext cx="182689" cy="396249"/>
                  <a:chOff x="0" y="0"/>
                  <a:chExt cx="182687" cy="396247"/>
                </a:xfrm>
              </p:grpSpPr>
              <p:grpSp>
                <p:nvGrpSpPr>
                  <p:cNvPr id="319" name="グループ化 45"/>
                  <p:cNvGrpSpPr/>
                  <p:nvPr/>
                </p:nvGrpSpPr>
                <p:grpSpPr>
                  <a:xfrm>
                    <a:off x="-1" y="107283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317" name="直線コネクタ 53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318" name="直線コネクタ 54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322" name="グループ化 46"/>
                  <p:cNvGrpSpPr/>
                  <p:nvPr/>
                </p:nvGrpSpPr>
                <p:grpSpPr>
                  <a:xfrm>
                    <a:off x="-1" y="186147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320" name="直線コネクタ 51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321" name="直線コネクタ 52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323" name="直線コネクタ 47"/>
                  <p:cNvSpPr/>
                  <p:nvPr/>
                </p:nvSpPr>
                <p:spPr>
                  <a:xfrm>
                    <a:off x="-1" y="268771"/>
                    <a:ext cx="97159" cy="2422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24" name="直線コネクタ 48"/>
                  <p:cNvSpPr/>
                  <p:nvPr/>
                </p:nvSpPr>
                <p:spPr>
                  <a:xfrm flipH="1">
                    <a:off x="5816" y="92046"/>
                    <a:ext cx="91343" cy="170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25" name="直線コネクタ 49"/>
                  <p:cNvSpPr/>
                  <p:nvPr/>
                </p:nvSpPr>
                <p:spPr>
                  <a:xfrm flipH="1">
                    <a:off x="92190" y="0"/>
                    <a:ext cx="1" cy="9495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26" name="直線コネクタ 50"/>
                  <p:cNvSpPr/>
                  <p:nvPr/>
                </p:nvSpPr>
                <p:spPr>
                  <a:xfrm flipH="1">
                    <a:off x="97158" y="292994"/>
                    <a:ext cx="1" cy="10325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328" name="直線コネクタ 44"/>
                <p:cNvSpPr/>
                <p:nvPr/>
              </p:nvSpPr>
              <p:spPr>
                <a:xfrm>
                  <a:off x="84159" y="4528"/>
                  <a:ext cx="1216582" cy="1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340" name="グループ化 21"/>
              <p:cNvGrpSpPr/>
              <p:nvPr/>
            </p:nvGrpSpPr>
            <p:grpSpPr>
              <a:xfrm>
                <a:off x="1360611" y="712777"/>
                <a:ext cx="182691" cy="590720"/>
                <a:chOff x="0" y="0"/>
                <a:chExt cx="182690" cy="590719"/>
              </a:xfrm>
            </p:grpSpPr>
            <p:grpSp>
              <p:nvGrpSpPr>
                <p:cNvPr id="332" name="グループ化 30"/>
                <p:cNvGrpSpPr/>
                <p:nvPr/>
              </p:nvGrpSpPr>
              <p:grpSpPr>
                <a:xfrm>
                  <a:off x="1" y="176177"/>
                  <a:ext cx="182690" cy="116949"/>
                  <a:chOff x="0" y="0"/>
                  <a:chExt cx="182688" cy="116947"/>
                </a:xfrm>
              </p:grpSpPr>
              <p:sp>
                <p:nvSpPr>
                  <p:cNvPr id="330" name="直線コネクタ 38"/>
                  <p:cNvSpPr/>
                  <p:nvPr/>
                </p:nvSpPr>
                <p:spPr>
                  <a:xfrm>
                    <a:off x="-1" y="-1"/>
                    <a:ext cx="182689" cy="68572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31" name="直線コネクタ 39"/>
                  <p:cNvSpPr/>
                  <p:nvPr/>
                </p:nvSpPr>
                <p:spPr>
                  <a:xfrm flipH="1">
                    <a:off x="3" y="68571"/>
                    <a:ext cx="182686" cy="4837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5" name="グループ化 31"/>
                <p:cNvGrpSpPr/>
                <p:nvPr/>
              </p:nvGrpSpPr>
              <p:grpSpPr>
                <a:xfrm>
                  <a:off x="0" y="287816"/>
                  <a:ext cx="182688" cy="116950"/>
                  <a:chOff x="0" y="0"/>
                  <a:chExt cx="182686" cy="116948"/>
                </a:xfrm>
              </p:grpSpPr>
              <p:sp>
                <p:nvSpPr>
                  <p:cNvPr id="333" name="直線コネクタ 36"/>
                  <p:cNvSpPr/>
                  <p:nvPr/>
                </p:nvSpPr>
                <p:spPr>
                  <a:xfrm>
                    <a:off x="0" y="0"/>
                    <a:ext cx="182687" cy="6857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34" name="直線コネクタ 37"/>
                  <p:cNvSpPr/>
                  <p:nvPr/>
                </p:nvSpPr>
                <p:spPr>
                  <a:xfrm flipH="1">
                    <a:off x="0" y="68572"/>
                    <a:ext cx="182688" cy="48378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336" name="直線コネクタ 32"/>
                <p:cNvSpPr/>
                <p:nvPr/>
              </p:nvSpPr>
              <p:spPr>
                <a:xfrm>
                  <a:off x="0" y="404752"/>
                  <a:ext cx="97161" cy="34287"/>
                </a:xfrm>
                <a:prstGeom prst="line">
                  <a:avLst/>
                </a:prstGeom>
                <a:noFill/>
                <a:ln w="19050" cap="flat">
                  <a:solidFill>
                    <a:srgbClr val="1F497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37" name="直線コネクタ 33"/>
                <p:cNvSpPr/>
                <p:nvPr/>
              </p:nvSpPr>
              <p:spPr>
                <a:xfrm flipH="1">
                  <a:off x="5817" y="154611"/>
                  <a:ext cx="91343" cy="24189"/>
                </a:xfrm>
                <a:prstGeom prst="line">
                  <a:avLst/>
                </a:prstGeom>
                <a:noFill/>
                <a:ln w="19050" cap="flat">
                  <a:solidFill>
                    <a:srgbClr val="1F497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38" name="直線コネクタ 34"/>
                <p:cNvSpPr/>
                <p:nvPr/>
              </p:nvSpPr>
              <p:spPr>
                <a:xfrm flipH="1">
                  <a:off x="94779" y="-1"/>
                  <a:ext cx="1" cy="159272"/>
                </a:xfrm>
                <a:prstGeom prst="line">
                  <a:avLst/>
                </a:prstGeom>
                <a:noFill/>
                <a:ln w="19050" cap="flat">
                  <a:solidFill>
                    <a:srgbClr val="1F497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39" name="直線コネクタ 35"/>
                <p:cNvSpPr/>
                <p:nvPr/>
              </p:nvSpPr>
              <p:spPr>
                <a:xfrm flipH="1">
                  <a:off x="92372" y="444571"/>
                  <a:ext cx="1" cy="146149"/>
                </a:xfrm>
                <a:prstGeom prst="line">
                  <a:avLst/>
                </a:prstGeom>
                <a:noFill/>
                <a:ln w="19050" cap="flat">
                  <a:solidFill>
                    <a:srgbClr val="1F497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sp>
            <p:nvSpPr>
              <p:cNvPr id="341" name="直線コネクタ 22"/>
              <p:cNvSpPr/>
              <p:nvPr/>
            </p:nvSpPr>
            <p:spPr>
              <a:xfrm flipH="1" flipV="1">
                <a:off x="259635" y="808624"/>
                <a:ext cx="4626" cy="482549"/>
              </a:xfrm>
              <a:prstGeom prst="line">
                <a:avLst/>
              </a:prstGeom>
              <a:noFill/>
              <a:ln w="12700" cap="flat">
                <a:solidFill>
                  <a:srgbClr val="B0B0B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42" name="直線コネクタ 23"/>
              <p:cNvSpPr/>
              <p:nvPr/>
            </p:nvSpPr>
            <p:spPr>
              <a:xfrm flipH="1" flipV="1">
                <a:off x="627250" y="808623"/>
                <a:ext cx="5475" cy="495891"/>
              </a:xfrm>
              <a:prstGeom prst="line">
                <a:avLst/>
              </a:prstGeom>
              <a:noFill/>
              <a:ln w="12700" cap="flat">
                <a:solidFill>
                  <a:srgbClr val="B0B0B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43" name="直線コネクタ 24"/>
              <p:cNvSpPr/>
              <p:nvPr/>
            </p:nvSpPr>
            <p:spPr>
              <a:xfrm flipV="1">
                <a:off x="1053028" y="783754"/>
                <a:ext cx="1" cy="493510"/>
              </a:xfrm>
              <a:prstGeom prst="line">
                <a:avLst/>
              </a:prstGeom>
              <a:noFill/>
              <a:ln w="12700" cap="flat">
                <a:solidFill>
                  <a:srgbClr val="B0B0B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65" name="グループ化 14"/>
            <p:cNvGrpSpPr/>
            <p:nvPr/>
          </p:nvGrpSpPr>
          <p:grpSpPr>
            <a:xfrm>
              <a:off x="8329" y="3594692"/>
              <a:ext cx="2400652" cy="1739919"/>
              <a:chOff x="0" y="0"/>
              <a:chExt cx="2400650" cy="1739917"/>
            </a:xfrm>
          </p:grpSpPr>
          <p:grpSp>
            <p:nvGrpSpPr>
              <p:cNvPr id="349" name="グループ化 15"/>
              <p:cNvGrpSpPr/>
              <p:nvPr/>
            </p:nvGrpSpPr>
            <p:grpSpPr>
              <a:xfrm>
                <a:off x="-1" y="-1"/>
                <a:ext cx="2400652" cy="1739919"/>
                <a:chOff x="0" y="0"/>
                <a:chExt cx="2400650" cy="1739917"/>
              </a:xfrm>
            </p:grpSpPr>
            <p:sp>
              <p:nvSpPr>
                <p:cNvPr id="345" name="角丸四角形 132"/>
                <p:cNvSpPr/>
                <p:nvPr/>
              </p:nvSpPr>
              <p:spPr>
                <a:xfrm>
                  <a:off x="8330" y="223482"/>
                  <a:ext cx="2376093" cy="1516436"/>
                </a:xfrm>
                <a:prstGeom prst="roundRect">
                  <a:avLst>
                    <a:gd name="adj" fmla="val 2655"/>
                  </a:avLst>
                </a:prstGeom>
                <a:gradFill flip="none" rotWithShape="1">
                  <a:gsLst>
                    <a:gs pos="0">
                      <a:srgbClr val="D9D9D9"/>
                    </a:gs>
                    <a:gs pos="91000">
                      <a:srgbClr val="D9D9D9"/>
                    </a:gs>
                    <a:gs pos="100000">
                      <a:srgbClr val="F2F2F2"/>
                    </a:gs>
                  </a:gsLst>
                  <a:lin ang="2700000" scaled="0"/>
                </a:gradFill>
                <a:ln w="12700" cap="flat">
                  <a:solidFill>
                    <a:srgbClr val="D9D9D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914400">
                    <a:spcBef>
                      <a:spcPts val="0"/>
                    </a:spcBef>
                    <a:defRPr sz="1800" b="1" i="0" spc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grpSp>
              <p:nvGrpSpPr>
                <p:cNvPr id="348" name="片側の 2 つの角を丸めた四角形 133"/>
                <p:cNvGrpSpPr/>
                <p:nvPr/>
              </p:nvGrpSpPr>
              <p:grpSpPr>
                <a:xfrm>
                  <a:off x="-1" y="0"/>
                  <a:ext cx="2400652" cy="360581"/>
                  <a:chOff x="0" y="0"/>
                  <a:chExt cx="2400650" cy="360580"/>
                </a:xfrm>
              </p:grpSpPr>
              <p:sp>
                <p:nvSpPr>
                  <p:cNvPr id="346" name="Shape"/>
                  <p:cNvSpPr/>
                  <p:nvPr/>
                </p:nvSpPr>
                <p:spPr>
                  <a:xfrm>
                    <a:off x="0" y="61351"/>
                    <a:ext cx="2400651" cy="2074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933" y="0"/>
                        </a:moveTo>
                        <a:lnTo>
                          <a:pt x="20667" y="0"/>
                        </a:lnTo>
                        <a:cubicBezTo>
                          <a:pt x="21182" y="0"/>
                          <a:pt x="21600" y="4835"/>
                          <a:pt x="21600" y="10800"/>
                        </a:cubicBez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10800"/>
                        </a:lnTo>
                        <a:cubicBezTo>
                          <a:pt x="0" y="4835"/>
                          <a:pt x="418" y="0"/>
                          <a:pt x="933" y="0"/>
                        </a:cubicBezTo>
                        <a:close/>
                      </a:path>
                    </a:pathLst>
                  </a:custGeom>
                  <a:solidFill>
                    <a:srgbClr val="602E14"/>
                  </a:solidFill>
                  <a:ln w="9525" cap="flat">
                    <a:solidFill>
                      <a:srgbClr val="602E14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spcBef>
                        <a:spcPts val="0"/>
                      </a:spcBef>
                      <a:defRPr sz="1400" b="1" i="0" spc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47" name="MPI Process"/>
                  <p:cNvSpPr txBox="1"/>
                  <p:nvPr/>
                </p:nvSpPr>
                <p:spPr>
                  <a:xfrm>
                    <a:off x="30385" y="0"/>
                    <a:ext cx="2339879" cy="36058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algn="ctr" defTabSz="914400">
                      <a:spcBef>
                        <a:spcPts val="0"/>
                      </a:spcBef>
                      <a:defRPr sz="1400" b="1" i="0" spc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r>
                      <a:t>MPI Process</a:t>
                    </a:r>
                  </a:p>
                </p:txBody>
              </p:sp>
            </p:grpSp>
          </p:grpSp>
          <p:grpSp>
            <p:nvGrpSpPr>
              <p:cNvPr id="352" name="正方形/長方形 16"/>
              <p:cNvGrpSpPr/>
              <p:nvPr/>
            </p:nvGrpSpPr>
            <p:grpSpPr>
              <a:xfrm>
                <a:off x="126168" y="404644"/>
                <a:ext cx="2210219" cy="334917"/>
                <a:chOff x="0" y="0"/>
                <a:chExt cx="2210218" cy="334916"/>
              </a:xfrm>
            </p:grpSpPr>
            <p:sp>
              <p:nvSpPr>
                <p:cNvPr id="350" name="Rectangle"/>
                <p:cNvSpPr/>
                <p:nvPr/>
              </p:nvSpPr>
              <p:spPr>
                <a:xfrm>
                  <a:off x="0" y="0"/>
                  <a:ext cx="2210219" cy="334917"/>
                </a:xfrm>
                <a:prstGeom prst="rect">
                  <a:avLst/>
                </a:prstGeom>
                <a:solidFill>
                  <a:srgbClr val="D6D1B8">
                    <a:alpha val="58000"/>
                  </a:srgbClr>
                </a:solidFill>
                <a:ln w="6350" cap="flat">
                  <a:solidFill>
                    <a:srgbClr val="69696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r" defTabSz="914400">
                    <a:spcBef>
                      <a:spcPts val="0"/>
                    </a:spcBef>
                    <a:defRPr sz="1200" b="1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51" name="COMP."/>
                <p:cNvSpPr txBox="1"/>
                <p:nvPr/>
              </p:nvSpPr>
              <p:spPr>
                <a:xfrm>
                  <a:off x="0" y="2710"/>
                  <a:ext cx="2210219" cy="3294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algn="r" defTabSz="914400">
                    <a:spcBef>
                      <a:spcPts val="0"/>
                    </a:spcBef>
                    <a:defRPr sz="1200" b="1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COMP.</a:t>
                  </a:r>
                </a:p>
              </p:txBody>
            </p:sp>
          </p:grpSp>
          <p:grpSp>
            <p:nvGrpSpPr>
              <p:cNvPr id="355" name="正方形/長方形 17"/>
              <p:cNvGrpSpPr/>
              <p:nvPr/>
            </p:nvGrpSpPr>
            <p:grpSpPr>
              <a:xfrm>
                <a:off x="103206" y="1320716"/>
                <a:ext cx="2220329" cy="334918"/>
                <a:chOff x="0" y="0"/>
                <a:chExt cx="2220328" cy="334916"/>
              </a:xfrm>
            </p:grpSpPr>
            <p:sp>
              <p:nvSpPr>
                <p:cNvPr id="353" name="Rectangle"/>
                <p:cNvSpPr/>
                <p:nvPr/>
              </p:nvSpPr>
              <p:spPr>
                <a:xfrm>
                  <a:off x="-1" y="0"/>
                  <a:ext cx="2220330" cy="334917"/>
                </a:xfrm>
                <a:prstGeom prst="rect">
                  <a:avLst/>
                </a:prstGeom>
                <a:solidFill>
                  <a:srgbClr val="D6D1B8">
                    <a:alpha val="58000"/>
                  </a:srgbClr>
                </a:solidFill>
                <a:ln w="6350" cap="flat">
                  <a:solidFill>
                    <a:srgbClr val="69696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r" defTabSz="914400">
                    <a:spcBef>
                      <a:spcPts val="0"/>
                    </a:spcBef>
                    <a:defRPr sz="1200" b="1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54" name="COMP."/>
                <p:cNvSpPr txBox="1"/>
                <p:nvPr/>
              </p:nvSpPr>
              <p:spPr>
                <a:xfrm>
                  <a:off x="-1" y="2710"/>
                  <a:ext cx="2220330" cy="3294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algn="r" defTabSz="914400">
                    <a:spcBef>
                      <a:spcPts val="0"/>
                    </a:spcBef>
                    <a:defRPr sz="1200" b="1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COMP.</a:t>
                  </a:r>
                </a:p>
              </p:txBody>
            </p:sp>
          </p:grpSp>
          <p:grpSp>
            <p:nvGrpSpPr>
              <p:cNvPr id="358" name="正方形/長方形 18"/>
              <p:cNvGrpSpPr/>
              <p:nvPr/>
            </p:nvGrpSpPr>
            <p:grpSpPr>
              <a:xfrm>
                <a:off x="107440" y="853201"/>
                <a:ext cx="2216468" cy="334917"/>
                <a:chOff x="0" y="0"/>
                <a:chExt cx="2216467" cy="334916"/>
              </a:xfrm>
            </p:grpSpPr>
            <p:sp>
              <p:nvSpPr>
                <p:cNvPr id="356" name="Rectangle"/>
                <p:cNvSpPr/>
                <p:nvPr/>
              </p:nvSpPr>
              <p:spPr>
                <a:xfrm>
                  <a:off x="-1" y="0"/>
                  <a:ext cx="2216469" cy="334917"/>
                </a:xfrm>
                <a:prstGeom prst="rect">
                  <a:avLst/>
                </a:prstGeom>
                <a:solidFill>
                  <a:srgbClr val="ECBCA3">
                    <a:alpha val="58000"/>
                  </a:srgbClr>
                </a:solidFill>
                <a:ln w="6350" cap="flat">
                  <a:solidFill>
                    <a:srgbClr val="E29A75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r" defTabSz="914400">
                    <a:spcBef>
                      <a:spcPts val="0"/>
                    </a:spcBef>
                    <a:defRPr sz="1200" b="1" i="0" spc="0">
                      <a:solidFill>
                        <a:srgbClr val="602E14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57" name="MPI COMM."/>
                <p:cNvSpPr txBox="1"/>
                <p:nvPr/>
              </p:nvSpPr>
              <p:spPr>
                <a:xfrm>
                  <a:off x="-1" y="2710"/>
                  <a:ext cx="2216469" cy="3294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algn="r" defTabSz="914400">
                    <a:spcBef>
                      <a:spcPts val="0"/>
                    </a:spcBef>
                    <a:defRPr sz="1200" b="1" i="0" spc="0">
                      <a:solidFill>
                        <a:srgbClr val="602E14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MPI COMM.</a:t>
                  </a:r>
                </a:p>
              </p:txBody>
            </p:sp>
          </p:grpSp>
          <p:grpSp>
            <p:nvGrpSpPr>
              <p:cNvPr id="404" name="グループ化 19"/>
              <p:cNvGrpSpPr/>
              <p:nvPr/>
            </p:nvGrpSpPr>
            <p:grpSpPr>
              <a:xfrm>
                <a:off x="162476" y="372373"/>
                <a:ext cx="1379421" cy="411381"/>
                <a:chOff x="0" y="0"/>
                <a:chExt cx="1379420" cy="411379"/>
              </a:xfrm>
            </p:grpSpPr>
            <p:grpSp>
              <p:nvGrpSpPr>
                <p:cNvPr id="369" name="グループ化 85"/>
                <p:cNvGrpSpPr/>
                <p:nvPr/>
              </p:nvGrpSpPr>
              <p:grpSpPr>
                <a:xfrm>
                  <a:off x="0" y="-1"/>
                  <a:ext cx="182688" cy="411373"/>
                  <a:chOff x="0" y="0"/>
                  <a:chExt cx="182687" cy="411371"/>
                </a:xfrm>
              </p:grpSpPr>
              <p:grpSp>
                <p:nvGrpSpPr>
                  <p:cNvPr id="361" name="グループ化 121"/>
                  <p:cNvGrpSpPr/>
                  <p:nvPr/>
                </p:nvGrpSpPr>
                <p:grpSpPr>
                  <a:xfrm>
                    <a:off x="-1" y="123988"/>
                    <a:ext cx="182689" cy="95491"/>
                    <a:chOff x="0" y="0"/>
                    <a:chExt cx="182687" cy="95489"/>
                  </a:xfrm>
                </p:grpSpPr>
                <p:sp>
                  <p:nvSpPr>
                    <p:cNvPr id="359" name="直線コネクタ 130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360" name="直線コネクタ 131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364" name="グループ化 122"/>
                  <p:cNvGrpSpPr/>
                  <p:nvPr/>
                </p:nvGrpSpPr>
                <p:grpSpPr>
                  <a:xfrm>
                    <a:off x="-1" y="215133"/>
                    <a:ext cx="182689" cy="95490"/>
                    <a:chOff x="0" y="0"/>
                    <a:chExt cx="182687" cy="95489"/>
                  </a:xfrm>
                </p:grpSpPr>
                <p:sp>
                  <p:nvSpPr>
                    <p:cNvPr id="362" name="直線コネクタ 128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363" name="直線コネクタ 129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365" name="直線コネクタ 123"/>
                  <p:cNvSpPr/>
                  <p:nvPr/>
                </p:nvSpPr>
                <p:spPr>
                  <a:xfrm>
                    <a:off x="0" y="310622"/>
                    <a:ext cx="97158" cy="2799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66" name="直線コネクタ 124"/>
                  <p:cNvSpPr/>
                  <p:nvPr/>
                </p:nvSpPr>
                <p:spPr>
                  <a:xfrm flipH="1">
                    <a:off x="5816" y="106379"/>
                    <a:ext cx="91343" cy="1975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67" name="直線コネクタ 125"/>
                  <p:cNvSpPr/>
                  <p:nvPr/>
                </p:nvSpPr>
                <p:spPr>
                  <a:xfrm flipH="1">
                    <a:off x="92190" y="-1"/>
                    <a:ext cx="1" cy="10974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68" name="直線コネクタ 127"/>
                  <p:cNvSpPr/>
                  <p:nvPr/>
                </p:nvSpPr>
                <p:spPr>
                  <a:xfrm flipH="1">
                    <a:off x="91343" y="342095"/>
                    <a:ext cx="1" cy="6927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グループ化 86"/>
                <p:cNvGrpSpPr/>
                <p:nvPr/>
              </p:nvGrpSpPr>
              <p:grpSpPr>
                <a:xfrm>
                  <a:off x="367615" y="2"/>
                  <a:ext cx="182688" cy="411376"/>
                  <a:chOff x="0" y="0"/>
                  <a:chExt cx="182687" cy="411374"/>
                </a:xfrm>
              </p:grpSpPr>
              <p:grpSp>
                <p:nvGrpSpPr>
                  <p:cNvPr id="372" name="グループ化 110"/>
                  <p:cNvGrpSpPr/>
                  <p:nvPr/>
                </p:nvGrpSpPr>
                <p:grpSpPr>
                  <a:xfrm>
                    <a:off x="-1" y="123988"/>
                    <a:ext cx="182689" cy="95491"/>
                    <a:chOff x="0" y="0"/>
                    <a:chExt cx="182687" cy="95489"/>
                  </a:xfrm>
                </p:grpSpPr>
                <p:sp>
                  <p:nvSpPr>
                    <p:cNvPr id="370" name="直線コネクタ 119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371" name="直線コネクタ 120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375" name="グループ化 111"/>
                  <p:cNvGrpSpPr/>
                  <p:nvPr/>
                </p:nvGrpSpPr>
                <p:grpSpPr>
                  <a:xfrm>
                    <a:off x="-1" y="215133"/>
                    <a:ext cx="182689" cy="95490"/>
                    <a:chOff x="0" y="0"/>
                    <a:chExt cx="182687" cy="95489"/>
                  </a:xfrm>
                </p:grpSpPr>
                <p:sp>
                  <p:nvSpPr>
                    <p:cNvPr id="373" name="直線コネクタ 117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374" name="直線コネクタ 118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376" name="直線コネクタ 112"/>
                  <p:cNvSpPr/>
                  <p:nvPr/>
                </p:nvSpPr>
                <p:spPr>
                  <a:xfrm>
                    <a:off x="0" y="310623"/>
                    <a:ext cx="97158" cy="27995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77" name="直線コネクタ 114"/>
                  <p:cNvSpPr/>
                  <p:nvPr/>
                </p:nvSpPr>
                <p:spPr>
                  <a:xfrm flipH="1">
                    <a:off x="5816" y="106379"/>
                    <a:ext cx="91343" cy="1975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78" name="直線コネクタ 115"/>
                  <p:cNvSpPr/>
                  <p:nvPr/>
                </p:nvSpPr>
                <p:spPr>
                  <a:xfrm flipH="1">
                    <a:off x="92190" y="0"/>
                    <a:ext cx="1" cy="109742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79" name="直線コネクタ 116"/>
                  <p:cNvSpPr/>
                  <p:nvPr/>
                </p:nvSpPr>
                <p:spPr>
                  <a:xfrm flipH="1">
                    <a:off x="97158" y="338618"/>
                    <a:ext cx="1" cy="7275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1" name="グループ化 87"/>
                <p:cNvGrpSpPr/>
                <p:nvPr/>
              </p:nvGrpSpPr>
              <p:grpSpPr>
                <a:xfrm>
                  <a:off x="793394" y="0"/>
                  <a:ext cx="182688" cy="411371"/>
                  <a:chOff x="0" y="0"/>
                  <a:chExt cx="182687" cy="411370"/>
                </a:xfrm>
              </p:grpSpPr>
              <p:grpSp>
                <p:nvGrpSpPr>
                  <p:cNvPr id="383" name="グループ化 100"/>
                  <p:cNvGrpSpPr/>
                  <p:nvPr/>
                </p:nvGrpSpPr>
                <p:grpSpPr>
                  <a:xfrm>
                    <a:off x="-1" y="123988"/>
                    <a:ext cx="182689" cy="95491"/>
                    <a:chOff x="0" y="0"/>
                    <a:chExt cx="182687" cy="95489"/>
                  </a:xfrm>
                </p:grpSpPr>
                <p:sp>
                  <p:nvSpPr>
                    <p:cNvPr id="381" name="直線コネクタ 108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382" name="直線コネクタ 109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386" name="グループ化 101"/>
                  <p:cNvGrpSpPr/>
                  <p:nvPr/>
                </p:nvGrpSpPr>
                <p:grpSpPr>
                  <a:xfrm>
                    <a:off x="-1" y="215133"/>
                    <a:ext cx="182689" cy="95490"/>
                    <a:chOff x="0" y="0"/>
                    <a:chExt cx="182687" cy="95489"/>
                  </a:xfrm>
                </p:grpSpPr>
                <p:sp>
                  <p:nvSpPr>
                    <p:cNvPr id="384" name="直線コネクタ 106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385" name="直線コネクタ 107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387" name="直線コネクタ 102"/>
                  <p:cNvSpPr/>
                  <p:nvPr/>
                </p:nvSpPr>
                <p:spPr>
                  <a:xfrm>
                    <a:off x="0" y="310622"/>
                    <a:ext cx="97158" cy="2799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88" name="直線コネクタ 103"/>
                  <p:cNvSpPr/>
                  <p:nvPr/>
                </p:nvSpPr>
                <p:spPr>
                  <a:xfrm flipH="1">
                    <a:off x="5816" y="106379"/>
                    <a:ext cx="91343" cy="1975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89" name="直線コネクタ 104"/>
                  <p:cNvSpPr/>
                  <p:nvPr/>
                </p:nvSpPr>
                <p:spPr>
                  <a:xfrm flipH="1">
                    <a:off x="92190" y="-1"/>
                    <a:ext cx="1" cy="10974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90" name="直線コネクタ 105"/>
                  <p:cNvSpPr/>
                  <p:nvPr/>
                </p:nvSpPr>
                <p:spPr>
                  <a:xfrm>
                    <a:off x="97158" y="338618"/>
                    <a:ext cx="3259" cy="7275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2" name="グループ化 88"/>
                <p:cNvGrpSpPr/>
                <p:nvPr/>
              </p:nvGrpSpPr>
              <p:grpSpPr>
                <a:xfrm>
                  <a:off x="1196732" y="-1"/>
                  <a:ext cx="182689" cy="411381"/>
                  <a:chOff x="0" y="0"/>
                  <a:chExt cx="182687" cy="411379"/>
                </a:xfrm>
              </p:grpSpPr>
              <p:grpSp>
                <p:nvGrpSpPr>
                  <p:cNvPr id="394" name="グループ化 90"/>
                  <p:cNvGrpSpPr/>
                  <p:nvPr/>
                </p:nvGrpSpPr>
                <p:grpSpPr>
                  <a:xfrm>
                    <a:off x="0" y="133718"/>
                    <a:ext cx="182688" cy="92709"/>
                    <a:chOff x="0" y="0"/>
                    <a:chExt cx="182687" cy="92708"/>
                  </a:xfrm>
                </p:grpSpPr>
                <p:sp>
                  <p:nvSpPr>
                    <p:cNvPr id="392" name="直線コネクタ 98"/>
                    <p:cNvSpPr/>
                    <p:nvPr/>
                  </p:nvSpPr>
                  <p:spPr>
                    <a:xfrm>
                      <a:off x="0" y="-1"/>
                      <a:ext cx="182687" cy="5436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393" name="直線コネクタ 99"/>
                    <p:cNvSpPr/>
                    <p:nvPr/>
                  </p:nvSpPr>
                  <p:spPr>
                    <a:xfrm flipH="1">
                      <a:off x="0" y="54359"/>
                      <a:ext cx="182688" cy="3835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397" name="グループ化 91"/>
                  <p:cNvGrpSpPr/>
                  <p:nvPr/>
                </p:nvGrpSpPr>
                <p:grpSpPr>
                  <a:xfrm>
                    <a:off x="0" y="222207"/>
                    <a:ext cx="182688" cy="92709"/>
                    <a:chOff x="0" y="0"/>
                    <a:chExt cx="182687" cy="92708"/>
                  </a:xfrm>
                </p:grpSpPr>
                <p:sp>
                  <p:nvSpPr>
                    <p:cNvPr id="395" name="直線コネクタ 96"/>
                    <p:cNvSpPr/>
                    <p:nvPr/>
                  </p:nvSpPr>
                  <p:spPr>
                    <a:xfrm>
                      <a:off x="0" y="-1"/>
                      <a:ext cx="182687" cy="5436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396" name="直線コネクタ 97"/>
                    <p:cNvSpPr/>
                    <p:nvPr/>
                  </p:nvSpPr>
                  <p:spPr>
                    <a:xfrm flipH="1">
                      <a:off x="0" y="54359"/>
                      <a:ext cx="182688" cy="3835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398" name="直線コネクタ 92"/>
                  <p:cNvSpPr/>
                  <p:nvPr/>
                </p:nvSpPr>
                <p:spPr>
                  <a:xfrm>
                    <a:off x="0" y="314915"/>
                    <a:ext cx="97158" cy="2718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399" name="直線コネクタ 93"/>
                  <p:cNvSpPr/>
                  <p:nvPr/>
                </p:nvSpPr>
                <p:spPr>
                  <a:xfrm flipH="1">
                    <a:off x="5816" y="116622"/>
                    <a:ext cx="91343" cy="19175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00" name="直線コネクタ 94"/>
                  <p:cNvSpPr/>
                  <p:nvPr/>
                </p:nvSpPr>
                <p:spPr>
                  <a:xfrm>
                    <a:off x="91343" y="-1"/>
                    <a:ext cx="849" cy="119888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01" name="直線コネクタ 95"/>
                  <p:cNvSpPr/>
                  <p:nvPr/>
                </p:nvSpPr>
                <p:spPr>
                  <a:xfrm flipH="1">
                    <a:off x="97158" y="342095"/>
                    <a:ext cx="1" cy="69285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403" name="直線コネクタ 89"/>
                <p:cNvSpPr/>
                <p:nvPr/>
              </p:nvSpPr>
              <p:spPr>
                <a:xfrm>
                  <a:off x="99471" y="411373"/>
                  <a:ext cx="1210767" cy="2"/>
                </a:xfrm>
                <a:prstGeom prst="lin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450" name="グループ化 20"/>
              <p:cNvGrpSpPr/>
              <p:nvPr/>
            </p:nvGrpSpPr>
            <p:grpSpPr>
              <a:xfrm>
                <a:off x="172917" y="1254282"/>
                <a:ext cx="1379421" cy="409590"/>
                <a:chOff x="0" y="0"/>
                <a:chExt cx="1379420" cy="409588"/>
              </a:xfrm>
            </p:grpSpPr>
            <p:grpSp>
              <p:nvGrpSpPr>
                <p:cNvPr id="415" name="グループ化 40"/>
                <p:cNvGrpSpPr/>
                <p:nvPr/>
              </p:nvGrpSpPr>
              <p:grpSpPr>
                <a:xfrm>
                  <a:off x="0" y="-1"/>
                  <a:ext cx="182688" cy="396249"/>
                  <a:chOff x="0" y="0"/>
                  <a:chExt cx="182687" cy="396247"/>
                </a:xfrm>
              </p:grpSpPr>
              <p:grpSp>
                <p:nvGrpSpPr>
                  <p:cNvPr id="407" name="グループ化 75"/>
                  <p:cNvGrpSpPr/>
                  <p:nvPr/>
                </p:nvGrpSpPr>
                <p:grpSpPr>
                  <a:xfrm>
                    <a:off x="-1" y="107283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405" name="直線コネクタ 83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406" name="直線コネクタ 84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410" name="グループ化 76"/>
                  <p:cNvGrpSpPr/>
                  <p:nvPr/>
                </p:nvGrpSpPr>
                <p:grpSpPr>
                  <a:xfrm>
                    <a:off x="-1" y="186147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408" name="直線コネクタ 81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409" name="直線コネクタ 82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411" name="直線コネクタ 77"/>
                  <p:cNvSpPr/>
                  <p:nvPr/>
                </p:nvSpPr>
                <p:spPr>
                  <a:xfrm>
                    <a:off x="-1" y="268771"/>
                    <a:ext cx="97159" cy="2422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12" name="直線コネクタ 78"/>
                  <p:cNvSpPr/>
                  <p:nvPr/>
                </p:nvSpPr>
                <p:spPr>
                  <a:xfrm flipH="1">
                    <a:off x="5816" y="92046"/>
                    <a:ext cx="91343" cy="170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13" name="直線コネクタ 79"/>
                  <p:cNvSpPr/>
                  <p:nvPr/>
                </p:nvSpPr>
                <p:spPr>
                  <a:xfrm flipH="1">
                    <a:off x="92190" y="0"/>
                    <a:ext cx="1" cy="9495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14" name="直線コネクタ 80"/>
                  <p:cNvSpPr/>
                  <p:nvPr/>
                </p:nvSpPr>
                <p:spPr>
                  <a:xfrm flipH="1">
                    <a:off x="97158" y="292994"/>
                    <a:ext cx="1" cy="10325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26" name="グループ化 41"/>
                <p:cNvGrpSpPr/>
                <p:nvPr/>
              </p:nvGrpSpPr>
              <p:grpSpPr>
                <a:xfrm>
                  <a:off x="367615" y="-1"/>
                  <a:ext cx="182688" cy="396249"/>
                  <a:chOff x="0" y="0"/>
                  <a:chExt cx="182687" cy="396247"/>
                </a:xfrm>
              </p:grpSpPr>
              <p:grpSp>
                <p:nvGrpSpPr>
                  <p:cNvPr id="418" name="グループ化 65"/>
                  <p:cNvGrpSpPr/>
                  <p:nvPr/>
                </p:nvGrpSpPr>
                <p:grpSpPr>
                  <a:xfrm>
                    <a:off x="-1" y="107283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416" name="直線コネクタ 73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417" name="直線コネクタ 74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421" name="グループ化 66"/>
                  <p:cNvGrpSpPr/>
                  <p:nvPr/>
                </p:nvGrpSpPr>
                <p:grpSpPr>
                  <a:xfrm>
                    <a:off x="-1" y="186147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419" name="直線コネクタ 71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420" name="直線コネクタ 72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422" name="直線コネクタ 67"/>
                  <p:cNvSpPr/>
                  <p:nvPr/>
                </p:nvSpPr>
                <p:spPr>
                  <a:xfrm>
                    <a:off x="-1" y="268771"/>
                    <a:ext cx="97159" cy="2422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23" name="直線コネクタ 68"/>
                  <p:cNvSpPr/>
                  <p:nvPr/>
                </p:nvSpPr>
                <p:spPr>
                  <a:xfrm flipH="1">
                    <a:off x="5816" y="92046"/>
                    <a:ext cx="91343" cy="170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24" name="直線コネクタ 69"/>
                  <p:cNvSpPr/>
                  <p:nvPr/>
                </p:nvSpPr>
                <p:spPr>
                  <a:xfrm flipH="1">
                    <a:off x="92190" y="0"/>
                    <a:ext cx="1" cy="9495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25" name="直線コネクタ 70"/>
                  <p:cNvSpPr/>
                  <p:nvPr/>
                </p:nvSpPr>
                <p:spPr>
                  <a:xfrm flipH="1">
                    <a:off x="97158" y="292994"/>
                    <a:ext cx="1" cy="10325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37" name="グループ化 42"/>
                <p:cNvGrpSpPr/>
                <p:nvPr/>
              </p:nvGrpSpPr>
              <p:grpSpPr>
                <a:xfrm>
                  <a:off x="786211" y="-1"/>
                  <a:ext cx="182688" cy="396249"/>
                  <a:chOff x="0" y="0"/>
                  <a:chExt cx="182687" cy="396247"/>
                </a:xfrm>
              </p:grpSpPr>
              <p:grpSp>
                <p:nvGrpSpPr>
                  <p:cNvPr id="429" name="グループ化 55"/>
                  <p:cNvGrpSpPr/>
                  <p:nvPr/>
                </p:nvGrpSpPr>
                <p:grpSpPr>
                  <a:xfrm>
                    <a:off x="-1" y="107283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427" name="直線コネクタ 63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428" name="直線コネクタ 64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432" name="グループ化 56"/>
                  <p:cNvGrpSpPr/>
                  <p:nvPr/>
                </p:nvGrpSpPr>
                <p:grpSpPr>
                  <a:xfrm>
                    <a:off x="-1" y="186147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430" name="直線コネクタ 61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431" name="直線コネクタ 62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433" name="直線コネクタ 57"/>
                  <p:cNvSpPr/>
                  <p:nvPr/>
                </p:nvSpPr>
                <p:spPr>
                  <a:xfrm>
                    <a:off x="-1" y="268771"/>
                    <a:ext cx="97159" cy="2422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34" name="直線コネクタ 58"/>
                  <p:cNvSpPr/>
                  <p:nvPr/>
                </p:nvSpPr>
                <p:spPr>
                  <a:xfrm flipH="1">
                    <a:off x="5816" y="92046"/>
                    <a:ext cx="91343" cy="170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35" name="直線コネクタ 59"/>
                  <p:cNvSpPr/>
                  <p:nvPr/>
                </p:nvSpPr>
                <p:spPr>
                  <a:xfrm flipH="1">
                    <a:off x="92190" y="0"/>
                    <a:ext cx="1" cy="9495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36" name="直線コネクタ 60"/>
                  <p:cNvSpPr/>
                  <p:nvPr/>
                </p:nvSpPr>
                <p:spPr>
                  <a:xfrm flipH="1">
                    <a:off x="97158" y="292994"/>
                    <a:ext cx="1" cy="10325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8" name="グループ化 43"/>
                <p:cNvGrpSpPr/>
                <p:nvPr/>
              </p:nvGrpSpPr>
              <p:grpSpPr>
                <a:xfrm>
                  <a:off x="1196732" y="13340"/>
                  <a:ext cx="182689" cy="396249"/>
                  <a:chOff x="0" y="0"/>
                  <a:chExt cx="182687" cy="396247"/>
                </a:xfrm>
              </p:grpSpPr>
              <p:grpSp>
                <p:nvGrpSpPr>
                  <p:cNvPr id="440" name="グループ化 45"/>
                  <p:cNvGrpSpPr/>
                  <p:nvPr/>
                </p:nvGrpSpPr>
                <p:grpSpPr>
                  <a:xfrm>
                    <a:off x="-1" y="107283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438" name="直線コネクタ 53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439" name="直線コネクタ 54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443" name="グループ化 46"/>
                  <p:cNvGrpSpPr/>
                  <p:nvPr/>
                </p:nvGrpSpPr>
                <p:grpSpPr>
                  <a:xfrm>
                    <a:off x="-1" y="186147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441" name="直線コネクタ 51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442" name="直線コネクタ 52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444" name="直線コネクタ 47"/>
                  <p:cNvSpPr/>
                  <p:nvPr/>
                </p:nvSpPr>
                <p:spPr>
                  <a:xfrm>
                    <a:off x="-1" y="268771"/>
                    <a:ext cx="97159" cy="2422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45" name="直線コネクタ 48"/>
                  <p:cNvSpPr/>
                  <p:nvPr/>
                </p:nvSpPr>
                <p:spPr>
                  <a:xfrm flipH="1">
                    <a:off x="5816" y="92046"/>
                    <a:ext cx="91343" cy="170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46" name="直線コネクタ 49"/>
                  <p:cNvSpPr/>
                  <p:nvPr/>
                </p:nvSpPr>
                <p:spPr>
                  <a:xfrm flipH="1">
                    <a:off x="92190" y="0"/>
                    <a:ext cx="1" cy="9495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47" name="直線コネクタ 50"/>
                  <p:cNvSpPr/>
                  <p:nvPr/>
                </p:nvSpPr>
                <p:spPr>
                  <a:xfrm flipH="1">
                    <a:off x="97158" y="292994"/>
                    <a:ext cx="1" cy="10325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449" name="直線コネクタ 44"/>
                <p:cNvSpPr/>
                <p:nvPr/>
              </p:nvSpPr>
              <p:spPr>
                <a:xfrm>
                  <a:off x="84159" y="4528"/>
                  <a:ext cx="1216582" cy="1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461" name="グループ化 21"/>
              <p:cNvGrpSpPr/>
              <p:nvPr/>
            </p:nvGrpSpPr>
            <p:grpSpPr>
              <a:xfrm>
                <a:off x="958184" y="719045"/>
                <a:ext cx="182689" cy="590718"/>
                <a:chOff x="0" y="0"/>
                <a:chExt cx="182687" cy="590717"/>
              </a:xfrm>
            </p:grpSpPr>
            <p:grpSp>
              <p:nvGrpSpPr>
                <p:cNvPr id="453" name="グループ化 30"/>
                <p:cNvGrpSpPr/>
                <p:nvPr/>
              </p:nvGrpSpPr>
              <p:grpSpPr>
                <a:xfrm>
                  <a:off x="-1" y="176177"/>
                  <a:ext cx="182689" cy="116949"/>
                  <a:chOff x="0" y="0"/>
                  <a:chExt cx="182687" cy="116947"/>
                </a:xfrm>
              </p:grpSpPr>
              <p:sp>
                <p:nvSpPr>
                  <p:cNvPr id="451" name="直線コネクタ 38"/>
                  <p:cNvSpPr/>
                  <p:nvPr/>
                </p:nvSpPr>
                <p:spPr>
                  <a:xfrm>
                    <a:off x="-1" y="0"/>
                    <a:ext cx="182688" cy="6857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52" name="直線コネクタ 39"/>
                  <p:cNvSpPr/>
                  <p:nvPr/>
                </p:nvSpPr>
                <p:spPr>
                  <a:xfrm flipH="1">
                    <a:off x="0" y="68572"/>
                    <a:ext cx="182688" cy="4837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6" name="グループ化 31"/>
                <p:cNvGrpSpPr/>
                <p:nvPr/>
              </p:nvGrpSpPr>
              <p:grpSpPr>
                <a:xfrm>
                  <a:off x="-1" y="287803"/>
                  <a:ext cx="182689" cy="116949"/>
                  <a:chOff x="0" y="0"/>
                  <a:chExt cx="182687" cy="116947"/>
                </a:xfrm>
              </p:grpSpPr>
              <p:sp>
                <p:nvSpPr>
                  <p:cNvPr id="454" name="直線コネクタ 36"/>
                  <p:cNvSpPr/>
                  <p:nvPr/>
                </p:nvSpPr>
                <p:spPr>
                  <a:xfrm>
                    <a:off x="-1" y="0"/>
                    <a:ext cx="182688" cy="6857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55" name="直線コネクタ 37"/>
                  <p:cNvSpPr/>
                  <p:nvPr/>
                </p:nvSpPr>
                <p:spPr>
                  <a:xfrm flipH="1">
                    <a:off x="0" y="68572"/>
                    <a:ext cx="182688" cy="4837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457" name="直線コネクタ 32"/>
                <p:cNvSpPr/>
                <p:nvPr/>
              </p:nvSpPr>
              <p:spPr>
                <a:xfrm>
                  <a:off x="0" y="404751"/>
                  <a:ext cx="97158" cy="34287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58" name="直線コネクタ 33"/>
                <p:cNvSpPr/>
                <p:nvPr/>
              </p:nvSpPr>
              <p:spPr>
                <a:xfrm flipH="1">
                  <a:off x="5816" y="154611"/>
                  <a:ext cx="91343" cy="24189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59" name="直線コネクタ 34"/>
                <p:cNvSpPr/>
                <p:nvPr/>
              </p:nvSpPr>
              <p:spPr>
                <a:xfrm flipH="1">
                  <a:off x="94777" y="-1"/>
                  <a:ext cx="1" cy="159272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60" name="直線コネクタ 35"/>
                <p:cNvSpPr/>
                <p:nvPr/>
              </p:nvSpPr>
              <p:spPr>
                <a:xfrm flipH="1">
                  <a:off x="92369" y="444570"/>
                  <a:ext cx="1" cy="146148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sp>
            <p:nvSpPr>
              <p:cNvPr id="462" name="直線コネクタ 22"/>
              <p:cNvSpPr/>
              <p:nvPr/>
            </p:nvSpPr>
            <p:spPr>
              <a:xfrm flipH="1" flipV="1">
                <a:off x="259635" y="808624"/>
                <a:ext cx="4626" cy="482549"/>
              </a:xfrm>
              <a:prstGeom prst="line">
                <a:avLst/>
              </a:prstGeom>
              <a:noFill/>
              <a:ln w="12700" cap="flat">
                <a:solidFill>
                  <a:srgbClr val="B0B0B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63" name="直線コネクタ 23"/>
              <p:cNvSpPr/>
              <p:nvPr/>
            </p:nvSpPr>
            <p:spPr>
              <a:xfrm flipH="1" flipV="1">
                <a:off x="627250" y="808623"/>
                <a:ext cx="5475" cy="495891"/>
              </a:xfrm>
              <a:prstGeom prst="line">
                <a:avLst/>
              </a:prstGeom>
              <a:noFill/>
              <a:ln w="12700" cap="flat">
                <a:solidFill>
                  <a:srgbClr val="B0B0B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64" name="直線コネクタ 24"/>
              <p:cNvSpPr/>
              <p:nvPr/>
            </p:nvSpPr>
            <p:spPr>
              <a:xfrm flipV="1">
                <a:off x="1456367" y="811005"/>
                <a:ext cx="1" cy="493509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603" name="グループ化 2"/>
            <p:cNvGrpSpPr/>
            <p:nvPr/>
          </p:nvGrpSpPr>
          <p:grpSpPr>
            <a:xfrm>
              <a:off x="12953" y="5427795"/>
              <a:ext cx="2379800" cy="1829585"/>
              <a:chOff x="0" y="0"/>
              <a:chExt cx="2379799" cy="1829583"/>
            </a:xfrm>
          </p:grpSpPr>
          <p:grpSp>
            <p:nvGrpSpPr>
              <p:cNvPr id="470" name="グループ化 373"/>
              <p:cNvGrpSpPr/>
              <p:nvPr/>
            </p:nvGrpSpPr>
            <p:grpSpPr>
              <a:xfrm>
                <a:off x="-1" y="0"/>
                <a:ext cx="2379801" cy="1829584"/>
                <a:chOff x="0" y="0"/>
                <a:chExt cx="2379799" cy="1829583"/>
              </a:xfrm>
            </p:grpSpPr>
            <p:sp>
              <p:nvSpPr>
                <p:cNvPr id="466" name="角丸四角形 374"/>
                <p:cNvSpPr/>
                <p:nvPr/>
              </p:nvSpPr>
              <p:spPr>
                <a:xfrm>
                  <a:off x="8258" y="225965"/>
                  <a:ext cx="2355456" cy="1603619"/>
                </a:xfrm>
                <a:prstGeom prst="roundRect">
                  <a:avLst>
                    <a:gd name="adj" fmla="val 2655"/>
                  </a:avLst>
                </a:prstGeom>
                <a:gradFill flip="none" rotWithShape="1">
                  <a:gsLst>
                    <a:gs pos="0">
                      <a:srgbClr val="D9D9D9"/>
                    </a:gs>
                    <a:gs pos="91000">
                      <a:srgbClr val="D9D9D9"/>
                    </a:gs>
                    <a:gs pos="100000">
                      <a:srgbClr val="F2F2F2"/>
                    </a:gs>
                  </a:gsLst>
                  <a:lin ang="2700000" scaled="0"/>
                </a:gradFill>
                <a:ln w="12700" cap="flat">
                  <a:solidFill>
                    <a:srgbClr val="D9D9D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914400">
                    <a:spcBef>
                      <a:spcPts val="0"/>
                    </a:spcBef>
                    <a:defRPr sz="1800" i="0" spc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grpSp>
              <p:nvGrpSpPr>
                <p:cNvPr id="469" name="片側の 2 つの角を丸めた四角形 375"/>
                <p:cNvGrpSpPr/>
                <p:nvPr/>
              </p:nvGrpSpPr>
              <p:grpSpPr>
                <a:xfrm>
                  <a:off x="-1" y="0"/>
                  <a:ext cx="2379801" cy="360581"/>
                  <a:chOff x="0" y="0"/>
                  <a:chExt cx="2379799" cy="360580"/>
                </a:xfrm>
              </p:grpSpPr>
              <p:sp>
                <p:nvSpPr>
                  <p:cNvPr id="467" name="Shape"/>
                  <p:cNvSpPr/>
                  <p:nvPr/>
                </p:nvSpPr>
                <p:spPr>
                  <a:xfrm>
                    <a:off x="0" y="54513"/>
                    <a:ext cx="2379800" cy="21942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996" y="0"/>
                        </a:moveTo>
                        <a:lnTo>
                          <a:pt x="20604" y="0"/>
                        </a:lnTo>
                        <a:cubicBezTo>
                          <a:pt x="21154" y="0"/>
                          <a:pt x="21600" y="4835"/>
                          <a:pt x="21600" y="10800"/>
                        </a:cubicBez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10800"/>
                        </a:lnTo>
                        <a:cubicBezTo>
                          <a:pt x="0" y="4835"/>
                          <a:pt x="446" y="0"/>
                          <a:pt x="996" y="0"/>
                        </a:cubicBezTo>
                        <a:close/>
                      </a:path>
                    </a:pathLst>
                  </a:custGeom>
                  <a:solidFill>
                    <a:srgbClr val="602E14"/>
                  </a:solidFill>
                  <a:ln w="9525" cap="flat">
                    <a:solidFill>
                      <a:srgbClr val="602E14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spcBef>
                        <a:spcPts val="0"/>
                      </a:spcBef>
                      <a:defRPr sz="1400" b="1" i="0" spc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68" name="MPI Process"/>
                  <p:cNvSpPr txBox="1"/>
                  <p:nvPr/>
                </p:nvSpPr>
                <p:spPr>
                  <a:xfrm>
                    <a:off x="32133" y="0"/>
                    <a:ext cx="2315533" cy="36058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algn="ctr" defTabSz="914400">
                      <a:spcBef>
                        <a:spcPts val="0"/>
                      </a:spcBef>
                      <a:defRPr sz="1400" b="1" i="0" spc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r>
                      <a:t>MPI Process</a:t>
                    </a:r>
                  </a:p>
                </p:txBody>
              </p:sp>
            </p:grpSp>
          </p:grpSp>
          <p:grpSp>
            <p:nvGrpSpPr>
              <p:cNvPr id="473" name="正方形/長方形 376"/>
              <p:cNvGrpSpPr/>
              <p:nvPr/>
            </p:nvGrpSpPr>
            <p:grpSpPr>
              <a:xfrm>
                <a:off x="125072" y="417542"/>
                <a:ext cx="2191023" cy="354172"/>
                <a:chOff x="0" y="0"/>
                <a:chExt cx="2191021" cy="354170"/>
              </a:xfrm>
            </p:grpSpPr>
            <p:sp>
              <p:nvSpPr>
                <p:cNvPr id="471" name="Rectangle"/>
                <p:cNvSpPr/>
                <p:nvPr/>
              </p:nvSpPr>
              <p:spPr>
                <a:xfrm>
                  <a:off x="-1" y="-1"/>
                  <a:ext cx="2191023" cy="354172"/>
                </a:xfrm>
                <a:prstGeom prst="rect">
                  <a:avLst/>
                </a:prstGeom>
                <a:solidFill>
                  <a:srgbClr val="D6D1B8">
                    <a:alpha val="58000"/>
                  </a:srgbClr>
                </a:solidFill>
                <a:ln w="6350" cap="flat">
                  <a:solidFill>
                    <a:srgbClr val="69696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r" defTabSz="914400">
                    <a:spcBef>
                      <a:spcPts val="0"/>
                    </a:spcBef>
                    <a:defRPr sz="1200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72" name="COMP."/>
                <p:cNvSpPr txBox="1"/>
                <p:nvPr/>
              </p:nvSpPr>
              <p:spPr>
                <a:xfrm>
                  <a:off x="-1" y="12337"/>
                  <a:ext cx="2191023" cy="3294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algn="r" defTabSz="914400">
                    <a:spcBef>
                      <a:spcPts val="0"/>
                    </a:spcBef>
                    <a:defRPr sz="1200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COMP.</a:t>
                  </a:r>
                </a:p>
              </p:txBody>
            </p:sp>
          </p:grpSp>
          <p:grpSp>
            <p:nvGrpSpPr>
              <p:cNvPr id="476" name="正方形/長方形 377"/>
              <p:cNvGrpSpPr/>
              <p:nvPr/>
            </p:nvGrpSpPr>
            <p:grpSpPr>
              <a:xfrm>
                <a:off x="102310" y="1386282"/>
                <a:ext cx="2201044" cy="354172"/>
                <a:chOff x="0" y="0"/>
                <a:chExt cx="2201043" cy="354170"/>
              </a:xfrm>
            </p:grpSpPr>
            <p:sp>
              <p:nvSpPr>
                <p:cNvPr id="474" name="Rectangle"/>
                <p:cNvSpPr/>
                <p:nvPr/>
              </p:nvSpPr>
              <p:spPr>
                <a:xfrm>
                  <a:off x="0" y="-1"/>
                  <a:ext cx="2201044" cy="354172"/>
                </a:xfrm>
                <a:prstGeom prst="rect">
                  <a:avLst/>
                </a:prstGeom>
                <a:solidFill>
                  <a:srgbClr val="D6D1B8">
                    <a:alpha val="58000"/>
                  </a:srgbClr>
                </a:solidFill>
                <a:ln w="6350" cap="flat">
                  <a:solidFill>
                    <a:srgbClr val="69696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r" defTabSz="914400">
                    <a:spcBef>
                      <a:spcPts val="0"/>
                    </a:spcBef>
                    <a:defRPr sz="1200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75" name="COMP."/>
                <p:cNvSpPr txBox="1"/>
                <p:nvPr/>
              </p:nvSpPr>
              <p:spPr>
                <a:xfrm>
                  <a:off x="0" y="12337"/>
                  <a:ext cx="2201044" cy="3294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algn="r" defTabSz="914400">
                    <a:spcBef>
                      <a:spcPts val="0"/>
                    </a:spcBef>
                    <a:defRPr sz="1200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COMP.</a:t>
                  </a:r>
                </a:p>
              </p:txBody>
            </p:sp>
          </p:grpSp>
          <p:grpSp>
            <p:nvGrpSpPr>
              <p:cNvPr id="479" name="正方形/長方形 378"/>
              <p:cNvGrpSpPr/>
              <p:nvPr/>
            </p:nvGrpSpPr>
            <p:grpSpPr>
              <a:xfrm>
                <a:off x="106508" y="891888"/>
                <a:ext cx="2197217" cy="354172"/>
                <a:chOff x="0" y="0"/>
                <a:chExt cx="2197216" cy="354170"/>
              </a:xfrm>
            </p:grpSpPr>
            <p:sp>
              <p:nvSpPr>
                <p:cNvPr id="477" name="Rectangle"/>
                <p:cNvSpPr/>
                <p:nvPr/>
              </p:nvSpPr>
              <p:spPr>
                <a:xfrm>
                  <a:off x="-1" y="-1"/>
                  <a:ext cx="2197218" cy="354172"/>
                </a:xfrm>
                <a:prstGeom prst="rect">
                  <a:avLst/>
                </a:prstGeom>
                <a:solidFill>
                  <a:srgbClr val="ECBCA3">
                    <a:alpha val="58000"/>
                  </a:srgbClr>
                </a:solidFill>
                <a:ln w="6350" cap="flat">
                  <a:solidFill>
                    <a:srgbClr val="E29A75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r" defTabSz="914400">
                    <a:spcBef>
                      <a:spcPts val="0"/>
                    </a:spcBef>
                    <a:defRPr sz="1200" i="0" spc="0">
                      <a:solidFill>
                        <a:srgbClr val="602E14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78" name="MPI COMM."/>
                <p:cNvSpPr txBox="1"/>
                <p:nvPr/>
              </p:nvSpPr>
              <p:spPr>
                <a:xfrm>
                  <a:off x="-1" y="12337"/>
                  <a:ext cx="2197218" cy="3294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algn="r" defTabSz="914400">
                    <a:spcBef>
                      <a:spcPts val="0"/>
                    </a:spcBef>
                    <a:defRPr sz="1200" i="0" spc="0">
                      <a:solidFill>
                        <a:srgbClr val="602E14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MPI COMM.</a:t>
                  </a:r>
                </a:p>
              </p:txBody>
            </p:sp>
          </p:grpSp>
          <p:grpSp>
            <p:nvGrpSpPr>
              <p:cNvPr id="524" name="グループ化 379"/>
              <p:cNvGrpSpPr/>
              <p:nvPr/>
            </p:nvGrpSpPr>
            <p:grpSpPr>
              <a:xfrm>
                <a:off x="178154" y="383417"/>
                <a:ext cx="1360320" cy="435032"/>
                <a:chOff x="0" y="0"/>
                <a:chExt cx="1360318" cy="435031"/>
              </a:xfrm>
            </p:grpSpPr>
            <p:grpSp>
              <p:nvGrpSpPr>
                <p:cNvPr id="490" name="グループ化 380"/>
                <p:cNvGrpSpPr/>
                <p:nvPr/>
              </p:nvGrpSpPr>
              <p:grpSpPr>
                <a:xfrm>
                  <a:off x="-1" y="0"/>
                  <a:ext cx="181102" cy="435022"/>
                  <a:chOff x="0" y="0"/>
                  <a:chExt cx="181100" cy="435021"/>
                </a:xfrm>
              </p:grpSpPr>
              <p:grpSp>
                <p:nvGrpSpPr>
                  <p:cNvPr id="482" name="グループ化 415"/>
                  <p:cNvGrpSpPr/>
                  <p:nvPr/>
                </p:nvGrpSpPr>
                <p:grpSpPr>
                  <a:xfrm>
                    <a:off x="0" y="131117"/>
                    <a:ext cx="181101" cy="100979"/>
                    <a:chOff x="0" y="0"/>
                    <a:chExt cx="181100" cy="100978"/>
                  </a:xfrm>
                </p:grpSpPr>
                <p:sp>
                  <p:nvSpPr>
                    <p:cNvPr id="480" name="直線コネクタ 423"/>
                    <p:cNvSpPr/>
                    <p:nvPr/>
                  </p:nvSpPr>
                  <p:spPr>
                    <a:xfrm>
                      <a:off x="0" y="-1"/>
                      <a:ext cx="181100" cy="5921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481" name="直線コネクタ 424"/>
                    <p:cNvSpPr/>
                    <p:nvPr/>
                  </p:nvSpPr>
                  <p:spPr>
                    <a:xfrm flipH="1">
                      <a:off x="1" y="59209"/>
                      <a:ext cx="181100" cy="4177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485" name="グループ化 416"/>
                  <p:cNvGrpSpPr/>
                  <p:nvPr/>
                </p:nvGrpSpPr>
                <p:grpSpPr>
                  <a:xfrm>
                    <a:off x="0" y="227501"/>
                    <a:ext cx="181101" cy="100980"/>
                    <a:chOff x="0" y="0"/>
                    <a:chExt cx="181100" cy="100978"/>
                  </a:xfrm>
                </p:grpSpPr>
                <p:sp>
                  <p:nvSpPr>
                    <p:cNvPr id="483" name="直線コネクタ 421"/>
                    <p:cNvSpPr/>
                    <p:nvPr/>
                  </p:nvSpPr>
                  <p:spPr>
                    <a:xfrm>
                      <a:off x="0" y="-1"/>
                      <a:ext cx="181100" cy="5921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484" name="直線コネクタ 422"/>
                    <p:cNvSpPr/>
                    <p:nvPr/>
                  </p:nvSpPr>
                  <p:spPr>
                    <a:xfrm flipH="1">
                      <a:off x="1" y="59209"/>
                      <a:ext cx="181100" cy="4177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486" name="直線コネクタ 417"/>
                  <p:cNvSpPr/>
                  <p:nvPr/>
                </p:nvSpPr>
                <p:spPr>
                  <a:xfrm>
                    <a:off x="-1" y="328481"/>
                    <a:ext cx="96316" cy="29605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87" name="直線コネクタ 418"/>
                  <p:cNvSpPr/>
                  <p:nvPr/>
                </p:nvSpPr>
                <p:spPr>
                  <a:xfrm flipH="1">
                    <a:off x="5766" y="112495"/>
                    <a:ext cx="90549" cy="2088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88" name="直線コネクタ 419"/>
                  <p:cNvSpPr/>
                  <p:nvPr/>
                </p:nvSpPr>
                <p:spPr>
                  <a:xfrm flipH="1">
                    <a:off x="91389" y="0"/>
                    <a:ext cx="1" cy="11605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89" name="直線コネクタ 420"/>
                  <p:cNvSpPr/>
                  <p:nvPr/>
                </p:nvSpPr>
                <p:spPr>
                  <a:xfrm flipH="1">
                    <a:off x="90549" y="361763"/>
                    <a:ext cx="1" cy="73259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1" name="グループ化 381"/>
                <p:cNvGrpSpPr/>
                <p:nvPr/>
              </p:nvGrpSpPr>
              <p:grpSpPr>
                <a:xfrm>
                  <a:off x="364423" y="3"/>
                  <a:ext cx="181101" cy="435026"/>
                  <a:chOff x="0" y="0"/>
                  <a:chExt cx="181100" cy="435025"/>
                </a:xfrm>
              </p:grpSpPr>
              <p:grpSp>
                <p:nvGrpSpPr>
                  <p:cNvPr id="493" name="グループ化 405"/>
                  <p:cNvGrpSpPr/>
                  <p:nvPr/>
                </p:nvGrpSpPr>
                <p:grpSpPr>
                  <a:xfrm>
                    <a:off x="0" y="131117"/>
                    <a:ext cx="181101" cy="100980"/>
                    <a:chOff x="0" y="0"/>
                    <a:chExt cx="181100" cy="100978"/>
                  </a:xfrm>
                </p:grpSpPr>
                <p:sp>
                  <p:nvSpPr>
                    <p:cNvPr id="491" name="直線コネクタ 413"/>
                    <p:cNvSpPr/>
                    <p:nvPr/>
                  </p:nvSpPr>
                  <p:spPr>
                    <a:xfrm>
                      <a:off x="0" y="-1"/>
                      <a:ext cx="181100" cy="5921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492" name="直線コネクタ 414"/>
                    <p:cNvSpPr/>
                    <p:nvPr/>
                  </p:nvSpPr>
                  <p:spPr>
                    <a:xfrm flipH="1">
                      <a:off x="1" y="59209"/>
                      <a:ext cx="181100" cy="4177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496" name="グループ化 406"/>
                  <p:cNvGrpSpPr/>
                  <p:nvPr/>
                </p:nvGrpSpPr>
                <p:grpSpPr>
                  <a:xfrm>
                    <a:off x="0" y="227501"/>
                    <a:ext cx="181101" cy="100980"/>
                    <a:chOff x="0" y="0"/>
                    <a:chExt cx="181100" cy="100978"/>
                  </a:xfrm>
                </p:grpSpPr>
                <p:sp>
                  <p:nvSpPr>
                    <p:cNvPr id="494" name="直線コネクタ 411"/>
                    <p:cNvSpPr/>
                    <p:nvPr/>
                  </p:nvSpPr>
                  <p:spPr>
                    <a:xfrm>
                      <a:off x="0" y="-1"/>
                      <a:ext cx="181100" cy="5921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495" name="直線コネクタ 412"/>
                    <p:cNvSpPr/>
                    <p:nvPr/>
                  </p:nvSpPr>
                  <p:spPr>
                    <a:xfrm flipH="1">
                      <a:off x="1" y="59209"/>
                      <a:ext cx="181100" cy="4177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497" name="直線コネクタ 407"/>
                  <p:cNvSpPr/>
                  <p:nvPr/>
                </p:nvSpPr>
                <p:spPr>
                  <a:xfrm>
                    <a:off x="-1" y="328481"/>
                    <a:ext cx="96316" cy="29605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98" name="直線コネクタ 408"/>
                  <p:cNvSpPr/>
                  <p:nvPr/>
                </p:nvSpPr>
                <p:spPr>
                  <a:xfrm flipH="1">
                    <a:off x="5766" y="112495"/>
                    <a:ext cx="90549" cy="2088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499" name="直線コネクタ 409"/>
                  <p:cNvSpPr/>
                  <p:nvPr/>
                </p:nvSpPr>
                <p:spPr>
                  <a:xfrm flipH="1">
                    <a:off x="91389" y="0"/>
                    <a:ext cx="1" cy="11605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00" name="直線コネクタ 410"/>
                  <p:cNvSpPr/>
                  <p:nvPr/>
                </p:nvSpPr>
                <p:spPr>
                  <a:xfrm flipH="1">
                    <a:off x="96314" y="358086"/>
                    <a:ext cx="1" cy="7694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2" name="グループ化 382"/>
                <p:cNvGrpSpPr/>
                <p:nvPr/>
              </p:nvGrpSpPr>
              <p:grpSpPr>
                <a:xfrm>
                  <a:off x="758020" y="0"/>
                  <a:ext cx="198916" cy="435022"/>
                  <a:chOff x="0" y="0"/>
                  <a:chExt cx="198914" cy="435021"/>
                </a:xfrm>
              </p:grpSpPr>
              <p:grpSp>
                <p:nvGrpSpPr>
                  <p:cNvPr id="504" name="グループ化 395"/>
                  <p:cNvGrpSpPr/>
                  <p:nvPr/>
                </p:nvGrpSpPr>
                <p:grpSpPr>
                  <a:xfrm>
                    <a:off x="10" y="131117"/>
                    <a:ext cx="198905" cy="100980"/>
                    <a:chOff x="0" y="0"/>
                    <a:chExt cx="198904" cy="100979"/>
                  </a:xfrm>
                </p:grpSpPr>
                <p:sp>
                  <p:nvSpPr>
                    <p:cNvPr id="502" name="直線コネクタ 403"/>
                    <p:cNvSpPr/>
                    <p:nvPr/>
                  </p:nvSpPr>
                  <p:spPr>
                    <a:xfrm>
                      <a:off x="-1" y="0"/>
                      <a:ext cx="181103" cy="59209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503" name="直線コネクタ 404"/>
                    <p:cNvSpPr/>
                    <p:nvPr/>
                  </p:nvSpPr>
                  <p:spPr>
                    <a:xfrm flipH="1">
                      <a:off x="17803" y="59209"/>
                      <a:ext cx="181102" cy="4177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507" name="グループ化 396"/>
                  <p:cNvGrpSpPr/>
                  <p:nvPr/>
                </p:nvGrpSpPr>
                <p:grpSpPr>
                  <a:xfrm>
                    <a:off x="5" y="227501"/>
                    <a:ext cx="181108" cy="100980"/>
                    <a:chOff x="0" y="0"/>
                    <a:chExt cx="181106" cy="100979"/>
                  </a:xfrm>
                </p:grpSpPr>
                <p:sp>
                  <p:nvSpPr>
                    <p:cNvPr id="505" name="直線コネクタ 401"/>
                    <p:cNvSpPr/>
                    <p:nvPr/>
                  </p:nvSpPr>
                  <p:spPr>
                    <a:xfrm>
                      <a:off x="-1" y="0"/>
                      <a:ext cx="181102" cy="59209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506" name="直線コネクタ 402"/>
                    <p:cNvSpPr/>
                    <p:nvPr/>
                  </p:nvSpPr>
                  <p:spPr>
                    <a:xfrm flipH="1">
                      <a:off x="6" y="59209"/>
                      <a:ext cx="181101" cy="4177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508" name="直線コネクタ 397"/>
                  <p:cNvSpPr/>
                  <p:nvPr/>
                </p:nvSpPr>
                <p:spPr>
                  <a:xfrm>
                    <a:off x="-1" y="328481"/>
                    <a:ext cx="96316" cy="29605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09" name="直線コネクタ 398"/>
                  <p:cNvSpPr/>
                  <p:nvPr/>
                </p:nvSpPr>
                <p:spPr>
                  <a:xfrm flipH="1">
                    <a:off x="20008" y="112495"/>
                    <a:ext cx="90549" cy="2088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10" name="直線コネクタ 399"/>
                  <p:cNvSpPr/>
                  <p:nvPr/>
                </p:nvSpPr>
                <p:spPr>
                  <a:xfrm flipH="1">
                    <a:off x="91389" y="0"/>
                    <a:ext cx="1" cy="11605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11" name="直線コネクタ 400"/>
                  <p:cNvSpPr/>
                  <p:nvPr/>
                </p:nvSpPr>
                <p:spPr>
                  <a:xfrm>
                    <a:off x="107707" y="358086"/>
                    <a:ext cx="3230" cy="7693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3" name="グループ化 383"/>
                <p:cNvGrpSpPr/>
                <p:nvPr/>
              </p:nvGrpSpPr>
              <p:grpSpPr>
                <a:xfrm>
                  <a:off x="1179218" y="0"/>
                  <a:ext cx="181101" cy="435032"/>
                  <a:chOff x="0" y="0"/>
                  <a:chExt cx="181100" cy="435031"/>
                </a:xfrm>
              </p:grpSpPr>
              <p:grpSp>
                <p:nvGrpSpPr>
                  <p:cNvPr id="515" name="グループ化 385"/>
                  <p:cNvGrpSpPr/>
                  <p:nvPr/>
                </p:nvGrpSpPr>
                <p:grpSpPr>
                  <a:xfrm>
                    <a:off x="0" y="141406"/>
                    <a:ext cx="181101" cy="98038"/>
                    <a:chOff x="0" y="0"/>
                    <a:chExt cx="181100" cy="98037"/>
                  </a:xfrm>
                </p:grpSpPr>
                <p:sp>
                  <p:nvSpPr>
                    <p:cNvPr id="513" name="直線コネクタ 393"/>
                    <p:cNvSpPr/>
                    <p:nvPr/>
                  </p:nvSpPr>
                  <p:spPr>
                    <a:xfrm>
                      <a:off x="0" y="0"/>
                      <a:ext cx="181100" cy="5748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514" name="直線コネクタ 394"/>
                    <p:cNvSpPr/>
                    <p:nvPr/>
                  </p:nvSpPr>
                  <p:spPr>
                    <a:xfrm flipH="1">
                      <a:off x="1" y="57484"/>
                      <a:ext cx="181100" cy="4055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518" name="グループ化 386"/>
                  <p:cNvGrpSpPr/>
                  <p:nvPr/>
                </p:nvGrpSpPr>
                <p:grpSpPr>
                  <a:xfrm>
                    <a:off x="0" y="234982"/>
                    <a:ext cx="181101" cy="98039"/>
                    <a:chOff x="0" y="0"/>
                    <a:chExt cx="181100" cy="98037"/>
                  </a:xfrm>
                </p:grpSpPr>
                <p:sp>
                  <p:nvSpPr>
                    <p:cNvPr id="516" name="直線コネクタ 391"/>
                    <p:cNvSpPr/>
                    <p:nvPr/>
                  </p:nvSpPr>
                  <p:spPr>
                    <a:xfrm>
                      <a:off x="0" y="0"/>
                      <a:ext cx="181100" cy="5748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517" name="直線コネクタ 392"/>
                    <p:cNvSpPr/>
                    <p:nvPr/>
                  </p:nvSpPr>
                  <p:spPr>
                    <a:xfrm flipH="1">
                      <a:off x="1" y="57484"/>
                      <a:ext cx="181100" cy="4055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519" name="直線コネクタ 387"/>
                  <p:cNvSpPr/>
                  <p:nvPr/>
                </p:nvSpPr>
                <p:spPr>
                  <a:xfrm>
                    <a:off x="-1" y="333021"/>
                    <a:ext cx="96316" cy="2874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20" name="直線コネクタ 388"/>
                  <p:cNvSpPr/>
                  <p:nvPr/>
                </p:nvSpPr>
                <p:spPr>
                  <a:xfrm flipH="1">
                    <a:off x="5766" y="123327"/>
                    <a:ext cx="90549" cy="20278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21" name="直線コネクタ 389"/>
                  <p:cNvSpPr/>
                  <p:nvPr/>
                </p:nvSpPr>
                <p:spPr>
                  <a:xfrm>
                    <a:off x="90549" y="0"/>
                    <a:ext cx="842" cy="12678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22" name="直線コネクタ 390"/>
                  <p:cNvSpPr/>
                  <p:nvPr/>
                </p:nvSpPr>
                <p:spPr>
                  <a:xfrm flipH="1">
                    <a:off x="96314" y="361763"/>
                    <a:ext cx="1" cy="73269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69" name="グループ化 425"/>
              <p:cNvGrpSpPr/>
              <p:nvPr/>
            </p:nvGrpSpPr>
            <p:grpSpPr>
              <a:xfrm>
                <a:off x="171415" y="1316028"/>
                <a:ext cx="1367441" cy="433137"/>
                <a:chOff x="0" y="0"/>
                <a:chExt cx="1367439" cy="433135"/>
              </a:xfrm>
            </p:grpSpPr>
            <p:grpSp>
              <p:nvGrpSpPr>
                <p:cNvPr id="535" name="グループ化 426"/>
                <p:cNvGrpSpPr/>
                <p:nvPr/>
              </p:nvGrpSpPr>
              <p:grpSpPr>
                <a:xfrm>
                  <a:off x="-1" y="-1"/>
                  <a:ext cx="181102" cy="419030"/>
                  <a:chOff x="0" y="0"/>
                  <a:chExt cx="181100" cy="419028"/>
                </a:xfrm>
              </p:grpSpPr>
              <p:grpSp>
                <p:nvGrpSpPr>
                  <p:cNvPr id="527" name="グループ化 461"/>
                  <p:cNvGrpSpPr/>
                  <p:nvPr/>
                </p:nvGrpSpPr>
                <p:grpSpPr>
                  <a:xfrm>
                    <a:off x="0" y="113451"/>
                    <a:ext cx="181101" cy="87375"/>
                    <a:chOff x="0" y="0"/>
                    <a:chExt cx="181100" cy="87374"/>
                  </a:xfrm>
                </p:grpSpPr>
                <p:sp>
                  <p:nvSpPr>
                    <p:cNvPr id="525" name="直線コネクタ 469"/>
                    <p:cNvSpPr/>
                    <p:nvPr/>
                  </p:nvSpPr>
                  <p:spPr>
                    <a:xfrm>
                      <a:off x="0" y="-1"/>
                      <a:ext cx="181100" cy="51232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526" name="直線コネクタ 470"/>
                    <p:cNvSpPr/>
                    <p:nvPr/>
                  </p:nvSpPr>
                  <p:spPr>
                    <a:xfrm flipH="1">
                      <a:off x="1" y="51231"/>
                      <a:ext cx="181100" cy="3614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530" name="グループ化 462"/>
                  <p:cNvGrpSpPr/>
                  <p:nvPr/>
                </p:nvGrpSpPr>
                <p:grpSpPr>
                  <a:xfrm>
                    <a:off x="0" y="196849"/>
                    <a:ext cx="181101" cy="87375"/>
                    <a:chOff x="0" y="0"/>
                    <a:chExt cx="181100" cy="87374"/>
                  </a:xfrm>
                </p:grpSpPr>
                <p:sp>
                  <p:nvSpPr>
                    <p:cNvPr id="528" name="直線コネクタ 467"/>
                    <p:cNvSpPr/>
                    <p:nvPr/>
                  </p:nvSpPr>
                  <p:spPr>
                    <a:xfrm>
                      <a:off x="0" y="-1"/>
                      <a:ext cx="181100" cy="51232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529" name="直線コネクタ 468"/>
                    <p:cNvSpPr/>
                    <p:nvPr/>
                  </p:nvSpPr>
                  <p:spPr>
                    <a:xfrm flipH="1">
                      <a:off x="1" y="51231"/>
                      <a:ext cx="181100" cy="3614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531" name="直線コネクタ 463"/>
                  <p:cNvSpPr/>
                  <p:nvPr/>
                </p:nvSpPr>
                <p:spPr>
                  <a:xfrm>
                    <a:off x="0" y="284223"/>
                    <a:ext cx="96315" cy="2561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32" name="直線コネクタ 464"/>
                  <p:cNvSpPr/>
                  <p:nvPr/>
                </p:nvSpPr>
                <p:spPr>
                  <a:xfrm flipH="1">
                    <a:off x="5766" y="97338"/>
                    <a:ext cx="90549" cy="1807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33" name="直線コネクタ 465"/>
                  <p:cNvSpPr/>
                  <p:nvPr/>
                </p:nvSpPr>
                <p:spPr>
                  <a:xfrm flipH="1">
                    <a:off x="91389" y="-1"/>
                    <a:ext cx="1" cy="10041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34" name="直線コネクタ 466"/>
                  <p:cNvSpPr/>
                  <p:nvPr/>
                </p:nvSpPr>
                <p:spPr>
                  <a:xfrm flipH="1">
                    <a:off x="96314" y="309839"/>
                    <a:ext cx="1" cy="1091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6" name="グループ化 427"/>
                <p:cNvGrpSpPr/>
                <p:nvPr/>
              </p:nvGrpSpPr>
              <p:grpSpPr>
                <a:xfrm>
                  <a:off x="364423" y="-1"/>
                  <a:ext cx="181101" cy="419030"/>
                  <a:chOff x="0" y="0"/>
                  <a:chExt cx="181100" cy="419028"/>
                </a:xfrm>
              </p:grpSpPr>
              <p:grpSp>
                <p:nvGrpSpPr>
                  <p:cNvPr id="538" name="グループ化 451"/>
                  <p:cNvGrpSpPr/>
                  <p:nvPr/>
                </p:nvGrpSpPr>
                <p:grpSpPr>
                  <a:xfrm>
                    <a:off x="0" y="113451"/>
                    <a:ext cx="181101" cy="87375"/>
                    <a:chOff x="0" y="0"/>
                    <a:chExt cx="181100" cy="87374"/>
                  </a:xfrm>
                </p:grpSpPr>
                <p:sp>
                  <p:nvSpPr>
                    <p:cNvPr id="536" name="直線コネクタ 459"/>
                    <p:cNvSpPr/>
                    <p:nvPr/>
                  </p:nvSpPr>
                  <p:spPr>
                    <a:xfrm>
                      <a:off x="0" y="-1"/>
                      <a:ext cx="181100" cy="51232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537" name="直線コネクタ 460"/>
                    <p:cNvSpPr/>
                    <p:nvPr/>
                  </p:nvSpPr>
                  <p:spPr>
                    <a:xfrm flipH="1">
                      <a:off x="1" y="51231"/>
                      <a:ext cx="181100" cy="3614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541" name="グループ化 452"/>
                  <p:cNvGrpSpPr/>
                  <p:nvPr/>
                </p:nvGrpSpPr>
                <p:grpSpPr>
                  <a:xfrm>
                    <a:off x="0" y="196849"/>
                    <a:ext cx="181101" cy="87375"/>
                    <a:chOff x="0" y="0"/>
                    <a:chExt cx="181100" cy="87374"/>
                  </a:xfrm>
                </p:grpSpPr>
                <p:sp>
                  <p:nvSpPr>
                    <p:cNvPr id="539" name="直線コネクタ 457"/>
                    <p:cNvSpPr/>
                    <p:nvPr/>
                  </p:nvSpPr>
                  <p:spPr>
                    <a:xfrm>
                      <a:off x="0" y="-1"/>
                      <a:ext cx="181100" cy="51232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540" name="直線コネクタ 458"/>
                    <p:cNvSpPr/>
                    <p:nvPr/>
                  </p:nvSpPr>
                  <p:spPr>
                    <a:xfrm flipH="1">
                      <a:off x="1" y="51231"/>
                      <a:ext cx="181100" cy="3614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542" name="直線コネクタ 453"/>
                  <p:cNvSpPr/>
                  <p:nvPr/>
                </p:nvSpPr>
                <p:spPr>
                  <a:xfrm>
                    <a:off x="0" y="284223"/>
                    <a:ext cx="96315" cy="2561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43" name="直線コネクタ 454"/>
                  <p:cNvSpPr/>
                  <p:nvPr/>
                </p:nvSpPr>
                <p:spPr>
                  <a:xfrm flipH="1">
                    <a:off x="5766" y="97338"/>
                    <a:ext cx="90549" cy="1807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44" name="直線コネクタ 455"/>
                  <p:cNvSpPr/>
                  <p:nvPr/>
                </p:nvSpPr>
                <p:spPr>
                  <a:xfrm flipH="1">
                    <a:off x="98510" y="-1"/>
                    <a:ext cx="1" cy="10041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45" name="直線コネクタ 456"/>
                  <p:cNvSpPr/>
                  <p:nvPr/>
                </p:nvSpPr>
                <p:spPr>
                  <a:xfrm flipH="1">
                    <a:off x="96314" y="309839"/>
                    <a:ext cx="1" cy="1091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57" name="グループ化 428"/>
                <p:cNvGrpSpPr/>
                <p:nvPr/>
              </p:nvGrpSpPr>
              <p:grpSpPr>
                <a:xfrm>
                  <a:off x="779383" y="-1"/>
                  <a:ext cx="181101" cy="419030"/>
                  <a:chOff x="0" y="0"/>
                  <a:chExt cx="181100" cy="419028"/>
                </a:xfrm>
              </p:grpSpPr>
              <p:grpSp>
                <p:nvGrpSpPr>
                  <p:cNvPr id="549" name="グループ化 441"/>
                  <p:cNvGrpSpPr/>
                  <p:nvPr/>
                </p:nvGrpSpPr>
                <p:grpSpPr>
                  <a:xfrm>
                    <a:off x="0" y="113451"/>
                    <a:ext cx="181101" cy="87375"/>
                    <a:chOff x="0" y="0"/>
                    <a:chExt cx="181100" cy="87374"/>
                  </a:xfrm>
                </p:grpSpPr>
                <p:sp>
                  <p:nvSpPr>
                    <p:cNvPr id="547" name="直線コネクタ 449"/>
                    <p:cNvSpPr/>
                    <p:nvPr/>
                  </p:nvSpPr>
                  <p:spPr>
                    <a:xfrm>
                      <a:off x="0" y="-1"/>
                      <a:ext cx="181100" cy="51232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548" name="直線コネクタ 450"/>
                    <p:cNvSpPr/>
                    <p:nvPr/>
                  </p:nvSpPr>
                  <p:spPr>
                    <a:xfrm flipH="1">
                      <a:off x="1" y="51231"/>
                      <a:ext cx="181100" cy="3614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552" name="グループ化 442"/>
                  <p:cNvGrpSpPr/>
                  <p:nvPr/>
                </p:nvGrpSpPr>
                <p:grpSpPr>
                  <a:xfrm>
                    <a:off x="0" y="196849"/>
                    <a:ext cx="181101" cy="87375"/>
                    <a:chOff x="0" y="0"/>
                    <a:chExt cx="181100" cy="87374"/>
                  </a:xfrm>
                </p:grpSpPr>
                <p:sp>
                  <p:nvSpPr>
                    <p:cNvPr id="550" name="直線コネクタ 447"/>
                    <p:cNvSpPr/>
                    <p:nvPr/>
                  </p:nvSpPr>
                  <p:spPr>
                    <a:xfrm>
                      <a:off x="0" y="-1"/>
                      <a:ext cx="181100" cy="51232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551" name="直線コネクタ 448"/>
                    <p:cNvSpPr/>
                    <p:nvPr/>
                  </p:nvSpPr>
                  <p:spPr>
                    <a:xfrm flipH="1">
                      <a:off x="1" y="51231"/>
                      <a:ext cx="181100" cy="3614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553" name="直線コネクタ 443"/>
                  <p:cNvSpPr/>
                  <p:nvPr/>
                </p:nvSpPr>
                <p:spPr>
                  <a:xfrm>
                    <a:off x="0" y="284223"/>
                    <a:ext cx="96315" cy="2561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54" name="直線コネクタ 444"/>
                  <p:cNvSpPr/>
                  <p:nvPr/>
                </p:nvSpPr>
                <p:spPr>
                  <a:xfrm flipH="1">
                    <a:off x="5766" y="97338"/>
                    <a:ext cx="90549" cy="1807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55" name="直線コネクタ 445"/>
                  <p:cNvSpPr/>
                  <p:nvPr/>
                </p:nvSpPr>
                <p:spPr>
                  <a:xfrm flipH="1">
                    <a:off x="91389" y="-1"/>
                    <a:ext cx="1" cy="10041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56" name="直線コネクタ 446"/>
                  <p:cNvSpPr/>
                  <p:nvPr/>
                </p:nvSpPr>
                <p:spPr>
                  <a:xfrm flipH="1">
                    <a:off x="96314" y="309839"/>
                    <a:ext cx="1" cy="1091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68" name="グループ化 429"/>
                <p:cNvGrpSpPr/>
                <p:nvPr/>
              </p:nvGrpSpPr>
              <p:grpSpPr>
                <a:xfrm>
                  <a:off x="1186339" y="14107"/>
                  <a:ext cx="181101" cy="419029"/>
                  <a:chOff x="0" y="0"/>
                  <a:chExt cx="181100" cy="419028"/>
                </a:xfrm>
              </p:grpSpPr>
              <p:grpSp>
                <p:nvGrpSpPr>
                  <p:cNvPr id="560" name="グループ化 431"/>
                  <p:cNvGrpSpPr/>
                  <p:nvPr/>
                </p:nvGrpSpPr>
                <p:grpSpPr>
                  <a:xfrm>
                    <a:off x="0" y="113451"/>
                    <a:ext cx="181101" cy="87375"/>
                    <a:chOff x="0" y="0"/>
                    <a:chExt cx="181100" cy="87374"/>
                  </a:xfrm>
                </p:grpSpPr>
                <p:sp>
                  <p:nvSpPr>
                    <p:cNvPr id="558" name="直線コネクタ 439"/>
                    <p:cNvSpPr/>
                    <p:nvPr/>
                  </p:nvSpPr>
                  <p:spPr>
                    <a:xfrm>
                      <a:off x="0" y="-1"/>
                      <a:ext cx="181100" cy="51232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559" name="直線コネクタ 440"/>
                    <p:cNvSpPr/>
                    <p:nvPr/>
                  </p:nvSpPr>
                  <p:spPr>
                    <a:xfrm flipH="1">
                      <a:off x="1" y="51231"/>
                      <a:ext cx="181100" cy="3614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563" name="グループ化 432"/>
                  <p:cNvGrpSpPr/>
                  <p:nvPr/>
                </p:nvGrpSpPr>
                <p:grpSpPr>
                  <a:xfrm>
                    <a:off x="0" y="196849"/>
                    <a:ext cx="181101" cy="87375"/>
                    <a:chOff x="0" y="0"/>
                    <a:chExt cx="181100" cy="87374"/>
                  </a:xfrm>
                </p:grpSpPr>
                <p:sp>
                  <p:nvSpPr>
                    <p:cNvPr id="561" name="直線コネクタ 437"/>
                    <p:cNvSpPr/>
                    <p:nvPr/>
                  </p:nvSpPr>
                  <p:spPr>
                    <a:xfrm>
                      <a:off x="0" y="-1"/>
                      <a:ext cx="181100" cy="51232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562" name="直線コネクタ 438"/>
                    <p:cNvSpPr/>
                    <p:nvPr/>
                  </p:nvSpPr>
                  <p:spPr>
                    <a:xfrm flipH="1">
                      <a:off x="1" y="51231"/>
                      <a:ext cx="181100" cy="3614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564" name="直線コネクタ 433"/>
                  <p:cNvSpPr/>
                  <p:nvPr/>
                </p:nvSpPr>
                <p:spPr>
                  <a:xfrm>
                    <a:off x="0" y="284223"/>
                    <a:ext cx="96315" cy="2561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65" name="直線コネクタ 434"/>
                  <p:cNvSpPr/>
                  <p:nvPr/>
                </p:nvSpPr>
                <p:spPr>
                  <a:xfrm flipH="1">
                    <a:off x="5766" y="97338"/>
                    <a:ext cx="90549" cy="1807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66" name="直線コネクタ 435"/>
                  <p:cNvSpPr/>
                  <p:nvPr/>
                </p:nvSpPr>
                <p:spPr>
                  <a:xfrm flipH="1">
                    <a:off x="91389" y="-1"/>
                    <a:ext cx="1" cy="10041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67" name="直線コネクタ 436"/>
                  <p:cNvSpPr/>
                  <p:nvPr/>
                </p:nvSpPr>
                <p:spPr>
                  <a:xfrm flipH="1">
                    <a:off x="96314" y="309839"/>
                    <a:ext cx="1" cy="1091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80" name="グループ化 471"/>
              <p:cNvGrpSpPr/>
              <p:nvPr/>
            </p:nvGrpSpPr>
            <p:grpSpPr>
              <a:xfrm>
                <a:off x="949863" y="750019"/>
                <a:ext cx="181101" cy="624679"/>
                <a:chOff x="0" y="0"/>
                <a:chExt cx="181100" cy="624678"/>
              </a:xfrm>
            </p:grpSpPr>
            <p:grpSp>
              <p:nvGrpSpPr>
                <p:cNvPr id="572" name="グループ化 472"/>
                <p:cNvGrpSpPr/>
                <p:nvPr/>
              </p:nvGrpSpPr>
              <p:grpSpPr>
                <a:xfrm>
                  <a:off x="-1" y="186306"/>
                  <a:ext cx="181102" cy="123672"/>
                  <a:chOff x="0" y="0"/>
                  <a:chExt cx="181100" cy="123670"/>
                </a:xfrm>
              </p:grpSpPr>
              <p:sp>
                <p:nvSpPr>
                  <p:cNvPr id="570" name="直線コネクタ 480"/>
                  <p:cNvSpPr/>
                  <p:nvPr/>
                </p:nvSpPr>
                <p:spPr>
                  <a:xfrm>
                    <a:off x="0" y="0"/>
                    <a:ext cx="181100" cy="7251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71" name="直線コネクタ 481"/>
                  <p:cNvSpPr/>
                  <p:nvPr/>
                </p:nvSpPr>
                <p:spPr>
                  <a:xfrm flipH="1">
                    <a:off x="1" y="72514"/>
                    <a:ext cx="181100" cy="5115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5" name="グループ化 473"/>
                <p:cNvGrpSpPr/>
                <p:nvPr/>
              </p:nvGrpSpPr>
              <p:grpSpPr>
                <a:xfrm>
                  <a:off x="-1" y="304350"/>
                  <a:ext cx="181102" cy="123671"/>
                  <a:chOff x="0" y="0"/>
                  <a:chExt cx="181100" cy="123670"/>
                </a:xfrm>
              </p:grpSpPr>
              <p:sp>
                <p:nvSpPr>
                  <p:cNvPr id="573" name="直線コネクタ 478"/>
                  <p:cNvSpPr/>
                  <p:nvPr/>
                </p:nvSpPr>
                <p:spPr>
                  <a:xfrm>
                    <a:off x="0" y="0"/>
                    <a:ext cx="181100" cy="7251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74" name="直線コネクタ 479"/>
                  <p:cNvSpPr/>
                  <p:nvPr/>
                </p:nvSpPr>
                <p:spPr>
                  <a:xfrm flipH="1">
                    <a:off x="1" y="72514"/>
                    <a:ext cx="181100" cy="5115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576" name="直線コネクタ 474"/>
                <p:cNvSpPr/>
                <p:nvPr/>
              </p:nvSpPr>
              <p:spPr>
                <a:xfrm>
                  <a:off x="-1" y="428021"/>
                  <a:ext cx="96316" cy="36259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77" name="直線コネクタ 475"/>
                <p:cNvSpPr/>
                <p:nvPr/>
              </p:nvSpPr>
              <p:spPr>
                <a:xfrm flipH="1">
                  <a:off x="5766" y="163500"/>
                  <a:ext cx="90549" cy="25579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78" name="直線コネクタ 476"/>
                <p:cNvSpPr/>
                <p:nvPr/>
              </p:nvSpPr>
              <p:spPr>
                <a:xfrm flipH="1">
                  <a:off x="93954" y="-1"/>
                  <a:ext cx="1" cy="168428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79" name="直線コネクタ 477"/>
                <p:cNvSpPr/>
                <p:nvPr/>
              </p:nvSpPr>
              <p:spPr>
                <a:xfrm flipH="1">
                  <a:off x="91567" y="470129"/>
                  <a:ext cx="1" cy="154550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591" name="グループ化 482"/>
              <p:cNvGrpSpPr/>
              <p:nvPr/>
            </p:nvGrpSpPr>
            <p:grpSpPr>
              <a:xfrm>
                <a:off x="169990" y="762770"/>
                <a:ext cx="181101" cy="624679"/>
                <a:chOff x="0" y="0"/>
                <a:chExt cx="181100" cy="624678"/>
              </a:xfrm>
            </p:grpSpPr>
            <p:grpSp>
              <p:nvGrpSpPr>
                <p:cNvPr id="583" name="グループ化 483"/>
                <p:cNvGrpSpPr/>
                <p:nvPr/>
              </p:nvGrpSpPr>
              <p:grpSpPr>
                <a:xfrm>
                  <a:off x="-1" y="186306"/>
                  <a:ext cx="181102" cy="123672"/>
                  <a:chOff x="0" y="0"/>
                  <a:chExt cx="181100" cy="123670"/>
                </a:xfrm>
              </p:grpSpPr>
              <p:sp>
                <p:nvSpPr>
                  <p:cNvPr id="581" name="直線コネクタ 491"/>
                  <p:cNvSpPr/>
                  <p:nvPr/>
                </p:nvSpPr>
                <p:spPr>
                  <a:xfrm>
                    <a:off x="0" y="0"/>
                    <a:ext cx="181100" cy="7251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82" name="直線コネクタ 492"/>
                  <p:cNvSpPr/>
                  <p:nvPr/>
                </p:nvSpPr>
                <p:spPr>
                  <a:xfrm flipH="1">
                    <a:off x="1" y="72514"/>
                    <a:ext cx="181100" cy="5115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6" name="グループ化 484"/>
                <p:cNvGrpSpPr/>
                <p:nvPr/>
              </p:nvGrpSpPr>
              <p:grpSpPr>
                <a:xfrm>
                  <a:off x="-1" y="304350"/>
                  <a:ext cx="181102" cy="123671"/>
                  <a:chOff x="0" y="0"/>
                  <a:chExt cx="181100" cy="123670"/>
                </a:xfrm>
              </p:grpSpPr>
              <p:sp>
                <p:nvSpPr>
                  <p:cNvPr id="584" name="直線コネクタ 489"/>
                  <p:cNvSpPr/>
                  <p:nvPr/>
                </p:nvSpPr>
                <p:spPr>
                  <a:xfrm>
                    <a:off x="0" y="0"/>
                    <a:ext cx="181100" cy="7251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85" name="直線コネクタ 490"/>
                  <p:cNvSpPr/>
                  <p:nvPr/>
                </p:nvSpPr>
                <p:spPr>
                  <a:xfrm flipH="1">
                    <a:off x="1" y="72514"/>
                    <a:ext cx="181100" cy="5115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587" name="直線コネクタ 485"/>
                <p:cNvSpPr/>
                <p:nvPr/>
              </p:nvSpPr>
              <p:spPr>
                <a:xfrm>
                  <a:off x="-1" y="428021"/>
                  <a:ext cx="96316" cy="36259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88" name="直線コネクタ 486"/>
                <p:cNvSpPr/>
                <p:nvPr/>
              </p:nvSpPr>
              <p:spPr>
                <a:xfrm flipH="1">
                  <a:off x="5766" y="163500"/>
                  <a:ext cx="90549" cy="25579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89" name="直線コネクタ 487"/>
                <p:cNvSpPr/>
                <p:nvPr/>
              </p:nvSpPr>
              <p:spPr>
                <a:xfrm flipH="1">
                  <a:off x="93954" y="-1"/>
                  <a:ext cx="1" cy="168428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90" name="直線コネクタ 488"/>
                <p:cNvSpPr/>
                <p:nvPr/>
              </p:nvSpPr>
              <p:spPr>
                <a:xfrm flipH="1">
                  <a:off x="91567" y="470129"/>
                  <a:ext cx="1" cy="154550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602" name="グループ化 494"/>
              <p:cNvGrpSpPr/>
              <p:nvPr/>
            </p:nvGrpSpPr>
            <p:grpSpPr>
              <a:xfrm>
                <a:off x="541602" y="756764"/>
                <a:ext cx="181101" cy="624679"/>
                <a:chOff x="0" y="0"/>
                <a:chExt cx="181100" cy="624678"/>
              </a:xfrm>
            </p:grpSpPr>
            <p:grpSp>
              <p:nvGrpSpPr>
                <p:cNvPr id="594" name="グループ化 495"/>
                <p:cNvGrpSpPr/>
                <p:nvPr/>
              </p:nvGrpSpPr>
              <p:grpSpPr>
                <a:xfrm>
                  <a:off x="-1" y="186306"/>
                  <a:ext cx="181102" cy="123672"/>
                  <a:chOff x="0" y="0"/>
                  <a:chExt cx="181100" cy="123670"/>
                </a:xfrm>
              </p:grpSpPr>
              <p:sp>
                <p:nvSpPr>
                  <p:cNvPr id="592" name="直線コネクタ 503"/>
                  <p:cNvSpPr/>
                  <p:nvPr/>
                </p:nvSpPr>
                <p:spPr>
                  <a:xfrm>
                    <a:off x="0" y="0"/>
                    <a:ext cx="181100" cy="7251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93" name="直線コネクタ 504"/>
                  <p:cNvSpPr/>
                  <p:nvPr/>
                </p:nvSpPr>
                <p:spPr>
                  <a:xfrm flipH="1">
                    <a:off x="1" y="72514"/>
                    <a:ext cx="181100" cy="5115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7" name="グループ化 496"/>
                <p:cNvGrpSpPr/>
                <p:nvPr/>
              </p:nvGrpSpPr>
              <p:grpSpPr>
                <a:xfrm>
                  <a:off x="-1" y="304350"/>
                  <a:ext cx="181102" cy="123671"/>
                  <a:chOff x="0" y="0"/>
                  <a:chExt cx="181100" cy="123670"/>
                </a:xfrm>
              </p:grpSpPr>
              <p:sp>
                <p:nvSpPr>
                  <p:cNvPr id="595" name="直線コネクタ 501"/>
                  <p:cNvSpPr/>
                  <p:nvPr/>
                </p:nvSpPr>
                <p:spPr>
                  <a:xfrm>
                    <a:off x="0" y="0"/>
                    <a:ext cx="181100" cy="7251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596" name="直線コネクタ 502"/>
                  <p:cNvSpPr/>
                  <p:nvPr/>
                </p:nvSpPr>
                <p:spPr>
                  <a:xfrm flipH="1">
                    <a:off x="1" y="72514"/>
                    <a:ext cx="181100" cy="5115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598" name="直線コネクタ 497"/>
                <p:cNvSpPr/>
                <p:nvPr/>
              </p:nvSpPr>
              <p:spPr>
                <a:xfrm>
                  <a:off x="-1" y="428021"/>
                  <a:ext cx="96316" cy="36259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99" name="直線コネクタ 498"/>
                <p:cNvSpPr/>
                <p:nvPr/>
              </p:nvSpPr>
              <p:spPr>
                <a:xfrm flipH="1">
                  <a:off x="5766" y="163500"/>
                  <a:ext cx="90549" cy="25579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600" name="直線コネクタ 499"/>
                <p:cNvSpPr/>
                <p:nvPr/>
              </p:nvSpPr>
              <p:spPr>
                <a:xfrm flipH="1">
                  <a:off x="93954" y="-1"/>
                  <a:ext cx="1" cy="168428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601" name="直線コネクタ 500"/>
                <p:cNvSpPr/>
                <p:nvPr/>
              </p:nvSpPr>
              <p:spPr>
                <a:xfrm flipH="1">
                  <a:off x="91567" y="470129"/>
                  <a:ext cx="1" cy="154550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638" name="Group 520"/>
            <p:cNvGrpSpPr/>
            <p:nvPr/>
          </p:nvGrpSpPr>
          <p:grpSpPr>
            <a:xfrm>
              <a:off x="-1" y="0"/>
              <a:ext cx="2400652" cy="1694462"/>
              <a:chOff x="0" y="0"/>
              <a:chExt cx="2400650" cy="1694461"/>
            </a:xfrm>
          </p:grpSpPr>
          <p:grpSp>
            <p:nvGrpSpPr>
              <p:cNvPr id="630" name="グループ化 14"/>
              <p:cNvGrpSpPr/>
              <p:nvPr/>
            </p:nvGrpSpPr>
            <p:grpSpPr>
              <a:xfrm>
                <a:off x="-1" y="0"/>
                <a:ext cx="2400652" cy="1694462"/>
                <a:chOff x="0" y="0"/>
                <a:chExt cx="2400650" cy="1694461"/>
              </a:xfrm>
            </p:grpSpPr>
            <p:grpSp>
              <p:nvGrpSpPr>
                <p:cNvPr id="608" name="グループ化 15"/>
                <p:cNvGrpSpPr/>
                <p:nvPr/>
              </p:nvGrpSpPr>
              <p:grpSpPr>
                <a:xfrm>
                  <a:off x="-1" y="0"/>
                  <a:ext cx="2400652" cy="1694462"/>
                  <a:chOff x="0" y="0"/>
                  <a:chExt cx="2400650" cy="1694461"/>
                </a:xfrm>
              </p:grpSpPr>
              <p:sp>
                <p:nvSpPr>
                  <p:cNvPr id="604" name="角丸四角形 132"/>
                  <p:cNvSpPr/>
                  <p:nvPr/>
                </p:nvSpPr>
                <p:spPr>
                  <a:xfrm>
                    <a:off x="8330" y="222223"/>
                    <a:ext cx="2376093" cy="1472239"/>
                  </a:xfrm>
                  <a:prstGeom prst="roundRect">
                    <a:avLst>
                      <a:gd name="adj" fmla="val 2655"/>
                    </a:avLst>
                  </a:prstGeom>
                  <a:gradFill flip="none" rotWithShape="1">
                    <a:gsLst>
                      <a:gs pos="0">
                        <a:srgbClr val="D9D9D9"/>
                      </a:gs>
                      <a:gs pos="91000">
                        <a:srgbClr val="D9D9D9"/>
                      </a:gs>
                      <a:gs pos="100000">
                        <a:srgbClr val="F2F2F2"/>
                      </a:gs>
                    </a:gsLst>
                    <a:lin ang="2700000" scaled="0"/>
                  </a:gradFill>
                  <a:ln w="12700" cap="flat">
                    <a:solidFill>
                      <a:srgbClr val="D9D9D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spcBef>
                        <a:spcPts val="0"/>
                      </a:spcBef>
                      <a:defRPr sz="1800" b="1" i="0" spc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grpSp>
                <p:nvGrpSpPr>
                  <p:cNvPr id="607" name="片側の 2 つの角を丸めた四角形 133"/>
                  <p:cNvGrpSpPr/>
                  <p:nvPr/>
                </p:nvGrpSpPr>
                <p:grpSpPr>
                  <a:xfrm>
                    <a:off x="-1" y="0"/>
                    <a:ext cx="2400652" cy="360581"/>
                    <a:chOff x="0" y="0"/>
                    <a:chExt cx="2400650" cy="360580"/>
                  </a:xfrm>
                </p:grpSpPr>
                <p:sp>
                  <p:nvSpPr>
                    <p:cNvPr id="605" name="Shape"/>
                    <p:cNvSpPr/>
                    <p:nvPr/>
                  </p:nvSpPr>
                  <p:spPr>
                    <a:xfrm>
                      <a:off x="0" y="64818"/>
                      <a:ext cx="2400651" cy="2014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906" y="0"/>
                          </a:moveTo>
                          <a:lnTo>
                            <a:pt x="20694" y="0"/>
                          </a:lnTo>
                          <a:cubicBezTo>
                            <a:pt x="21194" y="0"/>
                            <a:pt x="21600" y="4835"/>
                            <a:pt x="21600" y="10800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0" y="10800"/>
                          </a:lnTo>
                          <a:cubicBezTo>
                            <a:pt x="0" y="4835"/>
                            <a:pt x="406" y="0"/>
                            <a:pt x="906" y="0"/>
                          </a:cubicBezTo>
                          <a:close/>
                        </a:path>
                      </a:pathLst>
                    </a:custGeom>
                    <a:solidFill>
                      <a:srgbClr val="602E14"/>
                    </a:solidFill>
                    <a:ln w="9525" cap="flat">
                      <a:solidFill>
                        <a:srgbClr val="602E14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 defTabSz="914400">
                        <a:spcBef>
                          <a:spcPts val="0"/>
                        </a:spcBef>
                        <a:defRPr sz="1400" b="1" i="0" spc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606" name="MPI Process"/>
                    <p:cNvSpPr txBox="1"/>
                    <p:nvPr/>
                  </p:nvSpPr>
                  <p:spPr>
                    <a:xfrm>
                      <a:off x="29500" y="0"/>
                      <a:ext cx="2341649" cy="360581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  </a:ext>
                    </a:extLst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>
                      <a:lvl1pPr algn="ctr" defTabSz="914400">
                        <a:spcBef>
                          <a:spcPts val="0"/>
                        </a:spcBef>
                        <a:defRPr sz="1400" b="1" i="0" spc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r>
                        <a:t>MPI Process</a:t>
                      </a:r>
                    </a:p>
                  </p:txBody>
                </p:sp>
              </p:grpSp>
            </p:grpSp>
            <p:grpSp>
              <p:nvGrpSpPr>
                <p:cNvPr id="611" name="正方形/長方形 16"/>
                <p:cNvGrpSpPr/>
                <p:nvPr/>
              </p:nvGrpSpPr>
              <p:grpSpPr>
                <a:xfrm>
                  <a:off x="126168" y="395933"/>
                  <a:ext cx="2210219" cy="329498"/>
                  <a:chOff x="0" y="0"/>
                  <a:chExt cx="2210218" cy="329496"/>
                </a:xfrm>
              </p:grpSpPr>
              <p:sp>
                <p:nvSpPr>
                  <p:cNvPr id="609" name="Rectangle"/>
                  <p:cNvSpPr/>
                  <p:nvPr/>
                </p:nvSpPr>
                <p:spPr>
                  <a:xfrm>
                    <a:off x="0" y="2171"/>
                    <a:ext cx="2210219" cy="325155"/>
                  </a:xfrm>
                  <a:prstGeom prst="rect">
                    <a:avLst/>
                  </a:prstGeom>
                  <a:solidFill>
                    <a:srgbClr val="D6D1B8">
                      <a:alpha val="58000"/>
                    </a:srgbClr>
                  </a:solidFill>
                  <a:ln w="6350" cap="flat">
                    <a:solidFill>
                      <a:srgbClr val="69696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r" defTabSz="914400">
                      <a:spcBef>
                        <a:spcPts val="0"/>
                      </a:spcBef>
                      <a:defRPr sz="1200" b="1" i="0" spc="0">
                        <a:solidFill>
                          <a:srgbClr val="353535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610" name="COMP."/>
                  <p:cNvSpPr txBox="1"/>
                  <p:nvPr/>
                </p:nvSpPr>
                <p:spPr>
                  <a:xfrm>
                    <a:off x="0" y="0"/>
                    <a:ext cx="2210219" cy="32949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algn="r" defTabSz="914400">
                      <a:spcBef>
                        <a:spcPts val="0"/>
                      </a:spcBef>
                      <a:defRPr sz="1200" b="1" i="0" spc="0">
                        <a:solidFill>
                          <a:srgbClr val="353535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r>
                      <a:t>COMP.</a:t>
                    </a:r>
                  </a:p>
                </p:txBody>
              </p:sp>
            </p:grpSp>
            <p:grpSp>
              <p:nvGrpSpPr>
                <p:cNvPr id="614" name="正方形/長方形 17"/>
                <p:cNvGrpSpPr/>
                <p:nvPr/>
              </p:nvGrpSpPr>
              <p:grpSpPr>
                <a:xfrm>
                  <a:off x="103206" y="1285307"/>
                  <a:ext cx="2220329" cy="329497"/>
                  <a:chOff x="0" y="0"/>
                  <a:chExt cx="2220328" cy="329496"/>
                </a:xfrm>
              </p:grpSpPr>
              <p:sp>
                <p:nvSpPr>
                  <p:cNvPr id="612" name="Rectangle"/>
                  <p:cNvSpPr/>
                  <p:nvPr/>
                </p:nvSpPr>
                <p:spPr>
                  <a:xfrm>
                    <a:off x="0" y="2171"/>
                    <a:ext cx="2220329" cy="325155"/>
                  </a:xfrm>
                  <a:prstGeom prst="rect">
                    <a:avLst/>
                  </a:prstGeom>
                  <a:solidFill>
                    <a:srgbClr val="D6D1B8">
                      <a:alpha val="58000"/>
                    </a:srgbClr>
                  </a:solidFill>
                  <a:ln w="6350" cap="flat">
                    <a:solidFill>
                      <a:srgbClr val="69696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r" defTabSz="914400">
                      <a:spcBef>
                        <a:spcPts val="0"/>
                      </a:spcBef>
                      <a:defRPr sz="1200" b="1" i="0" spc="0">
                        <a:solidFill>
                          <a:srgbClr val="353535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613" name="COMP."/>
                  <p:cNvSpPr txBox="1"/>
                  <p:nvPr/>
                </p:nvSpPr>
                <p:spPr>
                  <a:xfrm>
                    <a:off x="0" y="0"/>
                    <a:ext cx="2220329" cy="32949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algn="r" defTabSz="914400">
                      <a:spcBef>
                        <a:spcPts val="0"/>
                      </a:spcBef>
                      <a:defRPr sz="1200" b="1" i="0" spc="0">
                        <a:solidFill>
                          <a:srgbClr val="353535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r>
                      <a:t>COMP.</a:t>
                    </a:r>
                  </a:p>
                </p:txBody>
              </p:sp>
            </p:grpSp>
            <p:grpSp>
              <p:nvGrpSpPr>
                <p:cNvPr id="617" name="正方形/長方形 18"/>
                <p:cNvGrpSpPr/>
                <p:nvPr/>
              </p:nvGrpSpPr>
              <p:grpSpPr>
                <a:xfrm>
                  <a:off x="107440" y="831417"/>
                  <a:ext cx="2216468" cy="329498"/>
                  <a:chOff x="0" y="0"/>
                  <a:chExt cx="2216467" cy="329496"/>
                </a:xfrm>
              </p:grpSpPr>
              <p:sp>
                <p:nvSpPr>
                  <p:cNvPr id="615" name="Rectangle"/>
                  <p:cNvSpPr/>
                  <p:nvPr/>
                </p:nvSpPr>
                <p:spPr>
                  <a:xfrm>
                    <a:off x="0" y="2171"/>
                    <a:ext cx="2216468" cy="325155"/>
                  </a:xfrm>
                  <a:prstGeom prst="rect">
                    <a:avLst/>
                  </a:prstGeom>
                  <a:solidFill>
                    <a:srgbClr val="ECBCA3">
                      <a:alpha val="58000"/>
                    </a:srgbClr>
                  </a:solidFill>
                  <a:ln w="6350" cap="flat">
                    <a:solidFill>
                      <a:srgbClr val="E29A75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200" b="1" i="0" spc="0">
                        <a:solidFill>
                          <a:srgbClr val="602E1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616" name="MPI COMM."/>
                  <p:cNvSpPr txBox="1"/>
                  <p:nvPr/>
                </p:nvSpPr>
                <p:spPr>
                  <a:xfrm>
                    <a:off x="0" y="0"/>
                    <a:ext cx="2216468" cy="32949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defTabSz="914400">
                      <a:spcBef>
                        <a:spcPts val="0"/>
                      </a:spcBef>
                      <a:defRPr sz="1200" b="1" i="0" spc="0">
                        <a:solidFill>
                          <a:srgbClr val="602E1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r>
                      <a:t>MPI COMM.</a:t>
                    </a:r>
                  </a:p>
                </p:txBody>
              </p:sp>
            </p:grpSp>
            <p:sp>
              <p:nvSpPr>
                <p:cNvPr id="618" name="直線コネクタ 95"/>
                <p:cNvSpPr/>
                <p:nvPr/>
              </p:nvSpPr>
              <p:spPr>
                <a:xfrm>
                  <a:off x="1456367" y="698900"/>
                  <a:ext cx="1" cy="67266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grpSp>
              <p:nvGrpSpPr>
                <p:cNvPr id="629" name="グループ化 43"/>
                <p:cNvGrpSpPr/>
                <p:nvPr/>
              </p:nvGrpSpPr>
              <p:grpSpPr>
                <a:xfrm>
                  <a:off x="1369650" y="1235932"/>
                  <a:ext cx="182688" cy="384700"/>
                  <a:chOff x="0" y="0"/>
                  <a:chExt cx="182687" cy="384699"/>
                </a:xfrm>
              </p:grpSpPr>
              <p:grpSp>
                <p:nvGrpSpPr>
                  <p:cNvPr id="621" name="グループ化 45"/>
                  <p:cNvGrpSpPr/>
                  <p:nvPr/>
                </p:nvGrpSpPr>
                <p:grpSpPr>
                  <a:xfrm>
                    <a:off x="-1" y="104156"/>
                    <a:ext cx="182689" cy="80216"/>
                    <a:chOff x="0" y="0"/>
                    <a:chExt cx="182687" cy="80215"/>
                  </a:xfrm>
                </p:grpSpPr>
                <p:sp>
                  <p:nvSpPr>
                    <p:cNvPr id="619" name="直線コネクタ 53"/>
                    <p:cNvSpPr/>
                    <p:nvPr/>
                  </p:nvSpPr>
                  <p:spPr>
                    <a:xfrm>
                      <a:off x="-1" y="0"/>
                      <a:ext cx="182688" cy="4703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620" name="直線コネクタ 54"/>
                    <p:cNvSpPr/>
                    <p:nvPr/>
                  </p:nvSpPr>
                  <p:spPr>
                    <a:xfrm flipH="1">
                      <a:off x="0" y="47034"/>
                      <a:ext cx="182688" cy="33182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624" name="グループ化 46"/>
                  <p:cNvGrpSpPr/>
                  <p:nvPr/>
                </p:nvGrpSpPr>
                <p:grpSpPr>
                  <a:xfrm>
                    <a:off x="-1" y="180721"/>
                    <a:ext cx="182689" cy="80216"/>
                    <a:chOff x="0" y="0"/>
                    <a:chExt cx="182687" cy="80215"/>
                  </a:xfrm>
                </p:grpSpPr>
                <p:sp>
                  <p:nvSpPr>
                    <p:cNvPr id="622" name="直線コネクタ 51"/>
                    <p:cNvSpPr/>
                    <p:nvPr/>
                  </p:nvSpPr>
                  <p:spPr>
                    <a:xfrm>
                      <a:off x="-1" y="0"/>
                      <a:ext cx="182688" cy="4703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623" name="直線コネクタ 52"/>
                    <p:cNvSpPr/>
                    <p:nvPr/>
                  </p:nvSpPr>
                  <p:spPr>
                    <a:xfrm flipH="1">
                      <a:off x="0" y="47034"/>
                      <a:ext cx="182688" cy="33182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625" name="直線コネクタ 47"/>
                  <p:cNvSpPr/>
                  <p:nvPr/>
                </p:nvSpPr>
                <p:spPr>
                  <a:xfrm>
                    <a:off x="0" y="260937"/>
                    <a:ext cx="97158" cy="23518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626" name="直線コネクタ 48"/>
                  <p:cNvSpPr/>
                  <p:nvPr/>
                </p:nvSpPr>
                <p:spPr>
                  <a:xfrm flipH="1">
                    <a:off x="5816" y="89363"/>
                    <a:ext cx="91343" cy="16592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627" name="直線コネクタ 49"/>
                  <p:cNvSpPr/>
                  <p:nvPr/>
                </p:nvSpPr>
                <p:spPr>
                  <a:xfrm flipH="1">
                    <a:off x="92190" y="0"/>
                    <a:ext cx="1" cy="92188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628" name="直線コネクタ 50"/>
                  <p:cNvSpPr/>
                  <p:nvPr/>
                </p:nvSpPr>
                <p:spPr>
                  <a:xfrm flipH="1">
                    <a:off x="97158" y="284455"/>
                    <a:ext cx="1" cy="100245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631" name="直線コネクタ 98"/>
              <p:cNvSpPr/>
              <p:nvPr/>
            </p:nvSpPr>
            <p:spPr>
              <a:xfrm>
                <a:off x="1364176" y="483064"/>
                <a:ext cx="182687" cy="54358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2" name="直線コネクタ 99"/>
              <p:cNvSpPr/>
              <p:nvPr/>
            </p:nvSpPr>
            <p:spPr>
              <a:xfrm flipH="1">
                <a:off x="1364176" y="537423"/>
                <a:ext cx="182687" cy="38348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3" name="直線コネクタ 96"/>
              <p:cNvSpPr/>
              <p:nvPr/>
            </p:nvSpPr>
            <p:spPr>
              <a:xfrm>
                <a:off x="1364176" y="571553"/>
                <a:ext cx="182687" cy="54359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4" name="直線コネクタ 97"/>
              <p:cNvSpPr/>
              <p:nvPr/>
            </p:nvSpPr>
            <p:spPr>
              <a:xfrm flipH="1">
                <a:off x="1364176" y="625912"/>
                <a:ext cx="182687" cy="38349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5" name="直線コネクタ 92"/>
              <p:cNvSpPr/>
              <p:nvPr/>
            </p:nvSpPr>
            <p:spPr>
              <a:xfrm>
                <a:off x="1364176" y="664261"/>
                <a:ext cx="97158" cy="27179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6" name="直線コネクタ 93"/>
              <p:cNvSpPr/>
              <p:nvPr/>
            </p:nvSpPr>
            <p:spPr>
              <a:xfrm flipH="1">
                <a:off x="1369992" y="465967"/>
                <a:ext cx="91343" cy="19175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7" name="直線コネクタ 94"/>
              <p:cNvSpPr/>
              <p:nvPr/>
            </p:nvSpPr>
            <p:spPr>
              <a:xfrm>
                <a:off x="1455519" y="349345"/>
                <a:ext cx="849" cy="119887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647" name="Group 529"/>
            <p:cNvGrpSpPr/>
            <p:nvPr/>
          </p:nvGrpSpPr>
          <p:grpSpPr>
            <a:xfrm>
              <a:off x="1363908" y="721701"/>
              <a:ext cx="182688" cy="590718"/>
              <a:chOff x="0" y="0"/>
              <a:chExt cx="182686" cy="590716"/>
            </a:xfrm>
          </p:grpSpPr>
          <p:sp>
            <p:nvSpPr>
              <p:cNvPr id="639" name="直線コネクタ 38"/>
              <p:cNvSpPr/>
              <p:nvPr/>
            </p:nvSpPr>
            <p:spPr>
              <a:xfrm>
                <a:off x="-1" y="176177"/>
                <a:ext cx="182688" cy="68572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40" name="直線コネクタ 39"/>
              <p:cNvSpPr/>
              <p:nvPr/>
            </p:nvSpPr>
            <p:spPr>
              <a:xfrm flipH="1">
                <a:off x="-1" y="244749"/>
                <a:ext cx="182688" cy="48375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41" name="直線コネクタ 36"/>
              <p:cNvSpPr/>
              <p:nvPr/>
            </p:nvSpPr>
            <p:spPr>
              <a:xfrm>
                <a:off x="-1" y="287803"/>
                <a:ext cx="182688" cy="68572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42" name="直線コネクタ 37"/>
              <p:cNvSpPr/>
              <p:nvPr/>
            </p:nvSpPr>
            <p:spPr>
              <a:xfrm flipH="1">
                <a:off x="-1" y="356375"/>
                <a:ext cx="182688" cy="48376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43" name="直線コネクタ 32"/>
              <p:cNvSpPr/>
              <p:nvPr/>
            </p:nvSpPr>
            <p:spPr>
              <a:xfrm>
                <a:off x="0" y="404751"/>
                <a:ext cx="97158" cy="34286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44" name="直線コネクタ 33"/>
              <p:cNvSpPr/>
              <p:nvPr/>
            </p:nvSpPr>
            <p:spPr>
              <a:xfrm flipH="1">
                <a:off x="5816" y="154611"/>
                <a:ext cx="91343" cy="24188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45" name="直線コネクタ 34"/>
              <p:cNvSpPr/>
              <p:nvPr/>
            </p:nvSpPr>
            <p:spPr>
              <a:xfrm flipH="1">
                <a:off x="94777" y="0"/>
                <a:ext cx="1" cy="159270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46" name="直線コネクタ 35"/>
              <p:cNvSpPr/>
              <p:nvPr/>
            </p:nvSpPr>
            <p:spPr>
              <a:xfrm flipH="1">
                <a:off x="92368" y="444570"/>
                <a:ext cx="1" cy="146147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648" name="直線コネクタ 38"/>
            <p:cNvSpPr/>
            <p:nvPr/>
          </p:nvSpPr>
          <p:spPr>
            <a:xfrm>
              <a:off x="1370756" y="6392043"/>
              <a:ext cx="182687" cy="68571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spcBef>
                  <a:spcPts val="0"/>
                </a:spcBef>
                <a:defRPr sz="1800" i="0" spc="0">
                  <a:solidFill>
                    <a:srgbClr val="61616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49" name="直線コネクタ 39"/>
            <p:cNvSpPr/>
            <p:nvPr/>
          </p:nvSpPr>
          <p:spPr>
            <a:xfrm flipH="1">
              <a:off x="1370758" y="6460614"/>
              <a:ext cx="182687" cy="48378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spcBef>
                  <a:spcPts val="0"/>
                </a:spcBef>
                <a:defRPr sz="1800" i="0" spc="0">
                  <a:solidFill>
                    <a:srgbClr val="61616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0" name="直線コネクタ 36"/>
            <p:cNvSpPr/>
            <p:nvPr/>
          </p:nvSpPr>
          <p:spPr>
            <a:xfrm>
              <a:off x="1370754" y="6503682"/>
              <a:ext cx="182687" cy="68573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spcBef>
                  <a:spcPts val="0"/>
                </a:spcBef>
                <a:defRPr sz="1800" i="0" spc="0">
                  <a:solidFill>
                    <a:srgbClr val="61616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1" name="直線コネクタ 37"/>
            <p:cNvSpPr/>
            <p:nvPr/>
          </p:nvSpPr>
          <p:spPr>
            <a:xfrm flipH="1">
              <a:off x="1370753" y="6572253"/>
              <a:ext cx="182688" cy="48378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spcBef>
                  <a:spcPts val="0"/>
                </a:spcBef>
                <a:defRPr sz="1800" i="0" spc="0">
                  <a:solidFill>
                    <a:srgbClr val="61616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2" name="直線コネクタ 32"/>
            <p:cNvSpPr/>
            <p:nvPr/>
          </p:nvSpPr>
          <p:spPr>
            <a:xfrm>
              <a:off x="1370755" y="6620617"/>
              <a:ext cx="97161" cy="34287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spcBef>
                  <a:spcPts val="0"/>
                </a:spcBef>
                <a:defRPr sz="1800" i="0" spc="0">
                  <a:solidFill>
                    <a:srgbClr val="61616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3" name="直線コネクタ 33"/>
            <p:cNvSpPr/>
            <p:nvPr/>
          </p:nvSpPr>
          <p:spPr>
            <a:xfrm flipH="1">
              <a:off x="1376571" y="6370476"/>
              <a:ext cx="91343" cy="24190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spcBef>
                  <a:spcPts val="0"/>
                </a:spcBef>
                <a:defRPr sz="1800" i="0" spc="0">
                  <a:solidFill>
                    <a:srgbClr val="61616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4" name="直線コネクタ 34"/>
            <p:cNvSpPr/>
            <p:nvPr/>
          </p:nvSpPr>
          <p:spPr>
            <a:xfrm>
              <a:off x="1465532" y="6215866"/>
              <a:ext cx="1" cy="159270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spcBef>
                  <a:spcPts val="0"/>
                </a:spcBef>
                <a:defRPr sz="1800" i="0" spc="0">
                  <a:solidFill>
                    <a:srgbClr val="61616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5" name="直線コネクタ 35"/>
            <p:cNvSpPr/>
            <p:nvPr/>
          </p:nvSpPr>
          <p:spPr>
            <a:xfrm>
              <a:off x="1463126" y="6660437"/>
              <a:ext cx="1" cy="146149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spcBef>
                  <a:spcPts val="0"/>
                </a:spcBef>
                <a:defRPr sz="1800" i="0" spc="0">
                  <a:solidFill>
                    <a:srgbClr val="61616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22" name="Message rate VS. State-of-the-art"/>
          <p:cNvSpPr txBox="1">
            <a:spLocks noGrp="1"/>
          </p:cNvSpPr>
          <p:nvPr>
            <p:ph type="title"/>
          </p:nvPr>
        </p:nvSpPr>
        <p:spPr>
          <a:xfrm>
            <a:off x="571500" y="503088"/>
            <a:ext cx="12290922" cy="944712"/>
          </a:xfrm>
          <a:prstGeom prst="rect">
            <a:avLst/>
          </a:prstGeom>
        </p:spPr>
        <p:txBody>
          <a:bodyPr/>
          <a:lstStyle/>
          <a:p>
            <a:r>
              <a:t>Message rate VS. State-of-the-art</a:t>
            </a:r>
          </a:p>
        </p:txBody>
      </p:sp>
      <p:grpSp>
        <p:nvGrpSpPr>
          <p:cNvPr id="2225" name="Image Gallery"/>
          <p:cNvGrpSpPr/>
          <p:nvPr/>
        </p:nvGrpSpPr>
        <p:grpSpPr>
          <a:xfrm>
            <a:off x="248865" y="4447499"/>
            <a:ext cx="12507070" cy="5337851"/>
            <a:chOff x="0" y="182779"/>
            <a:chExt cx="12507069" cy="5337850"/>
          </a:xfrm>
        </p:grpSpPr>
        <p:pic>
          <p:nvPicPr>
            <p:cNvPr id="2223" name="skylake_mr_tscale.pdf" descr="skylake_mr_tscale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182779"/>
              <a:ext cx="12507070" cy="4690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24" name="64B message rate between two 56-Core Intel Skylake nodes at 2.5GHz over Intel Omnipath"/>
            <p:cNvSpPr/>
            <p:nvPr/>
          </p:nvSpPr>
          <p:spPr>
            <a:xfrm>
              <a:off x="0" y="4949130"/>
              <a:ext cx="12507070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 b="1" i="0" spc="0">
                  <a:latin typeface="Avenir Next Condensed"/>
                  <a:ea typeface="Avenir Next Condensed"/>
                  <a:cs typeface="Avenir Next Condensed"/>
                  <a:sym typeface="Avenir Next Condensed"/>
                </a:defRPr>
              </a:lvl1pPr>
            </a:lstStyle>
            <a:p>
              <a:r>
                <a:t>64B message rate between two 56-Core Intel Skylake nodes at 2.5GHz over Intel Omnipath</a:t>
              </a:r>
            </a:p>
          </p:txBody>
        </p:sp>
      </p:grpSp>
      <p:graphicFrame>
        <p:nvGraphicFramePr>
          <p:cNvPr id="2226" name="Table"/>
          <p:cNvGraphicFramePr/>
          <p:nvPr/>
        </p:nvGraphicFramePr>
        <p:xfrm>
          <a:off x="355600" y="1651000"/>
          <a:ext cx="12392520" cy="2341116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1549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70558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Label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Global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Per-VNI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Offload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HMCS&lt;N&gt;USC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CSync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LockQ-MCS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LockQ-MTX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558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Global MCS lock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fine-grained locking with MCS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Lockless Software offloading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HMCS lock + O(1) wakeup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granularity with DSM-Synch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granularity with MCS-based LcokQ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granularity with Pthread mutex-based LockQ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29" name="Message rate VS. State-of-the-art"/>
          <p:cNvSpPr txBox="1">
            <a:spLocks noGrp="1"/>
          </p:cNvSpPr>
          <p:nvPr>
            <p:ph type="title"/>
          </p:nvPr>
        </p:nvSpPr>
        <p:spPr>
          <a:xfrm>
            <a:off x="571500" y="503088"/>
            <a:ext cx="12290922" cy="944712"/>
          </a:xfrm>
          <a:prstGeom prst="rect">
            <a:avLst/>
          </a:prstGeom>
        </p:spPr>
        <p:txBody>
          <a:bodyPr/>
          <a:lstStyle/>
          <a:p>
            <a:r>
              <a:t>Message rate VS. State-of-the-art</a:t>
            </a:r>
          </a:p>
        </p:txBody>
      </p:sp>
      <p:grpSp>
        <p:nvGrpSpPr>
          <p:cNvPr id="2232" name="Image Gallery"/>
          <p:cNvGrpSpPr/>
          <p:nvPr/>
        </p:nvGrpSpPr>
        <p:grpSpPr>
          <a:xfrm>
            <a:off x="248865" y="4447499"/>
            <a:ext cx="12507070" cy="5337851"/>
            <a:chOff x="0" y="182779"/>
            <a:chExt cx="12507069" cy="5337850"/>
          </a:xfrm>
        </p:grpSpPr>
        <p:pic>
          <p:nvPicPr>
            <p:cNvPr id="2230" name="skylake_mr_tscale.pdf" descr="skylake_mr_tscale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182779"/>
              <a:ext cx="12507070" cy="4690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1" name="64B message rate between two 56-Core Intel Skylake nodes at 2.5GHz over Intel Omnipath"/>
            <p:cNvSpPr/>
            <p:nvPr/>
          </p:nvSpPr>
          <p:spPr>
            <a:xfrm>
              <a:off x="0" y="4949130"/>
              <a:ext cx="12507070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 b="1" i="0" spc="0">
                  <a:latin typeface="Avenir Next Condensed"/>
                  <a:ea typeface="Avenir Next Condensed"/>
                  <a:cs typeface="Avenir Next Condensed"/>
                  <a:sym typeface="Avenir Next Condensed"/>
                </a:defRPr>
              </a:lvl1pPr>
            </a:lstStyle>
            <a:p>
              <a:r>
                <a:t>64B message rate between two 56-Core Intel Skylake nodes at 2.5GHz over Intel Omnipath</a:t>
              </a:r>
            </a:p>
          </p:txBody>
        </p:sp>
      </p:grpSp>
      <p:graphicFrame>
        <p:nvGraphicFramePr>
          <p:cNvPr id="2233" name="Table"/>
          <p:cNvGraphicFramePr/>
          <p:nvPr/>
        </p:nvGraphicFramePr>
        <p:xfrm>
          <a:off x="355600" y="1651000"/>
          <a:ext cx="12392520" cy="2341116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1549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70558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Label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Global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Per-VNI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Offload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HMCS&lt;N&gt;USC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CSync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LockQ-MCS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LockQ-MTX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558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Global MCS lock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fine-grained locking with MCS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Lockless Software offloading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HMCS lock + O(1) wakeup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granularity with DSM-Synch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granularity with MCS-based LcokQ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granularity with Pthread mutex-based LockQ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34" name="Rectangle"/>
          <p:cNvSpPr/>
          <p:nvPr/>
        </p:nvSpPr>
        <p:spPr>
          <a:xfrm>
            <a:off x="5223902" y="5064252"/>
            <a:ext cx="426618" cy="3498702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235" name="Rectangle"/>
          <p:cNvSpPr/>
          <p:nvPr/>
        </p:nvSpPr>
        <p:spPr>
          <a:xfrm>
            <a:off x="8932302" y="5064252"/>
            <a:ext cx="426618" cy="3498702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236" name="Rectangle"/>
          <p:cNvSpPr/>
          <p:nvPr/>
        </p:nvSpPr>
        <p:spPr>
          <a:xfrm>
            <a:off x="1515502" y="5064252"/>
            <a:ext cx="426618" cy="3498702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237" name="LockQ single threaded close to ideal. Offload and CSync highest overhead"/>
          <p:cNvSpPr/>
          <p:nvPr/>
        </p:nvSpPr>
        <p:spPr>
          <a:xfrm>
            <a:off x="5651748" y="7195987"/>
            <a:ext cx="2938860" cy="1401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59" y="1725"/>
                </a:lnTo>
                <a:lnTo>
                  <a:pt x="2059" y="20621"/>
                </a:lnTo>
                <a:cubicBezTo>
                  <a:pt x="2059" y="21162"/>
                  <a:pt x="2268" y="21600"/>
                  <a:pt x="2526" y="21600"/>
                </a:cubicBezTo>
                <a:lnTo>
                  <a:pt x="21133" y="21600"/>
                </a:lnTo>
                <a:cubicBezTo>
                  <a:pt x="21391" y="21600"/>
                  <a:pt x="21600" y="21162"/>
                  <a:pt x="21600" y="20621"/>
                </a:cubicBezTo>
                <a:lnTo>
                  <a:pt x="21600" y="1205"/>
                </a:lnTo>
                <a:cubicBezTo>
                  <a:pt x="21600" y="665"/>
                  <a:pt x="21391" y="226"/>
                  <a:pt x="21133" y="226"/>
                </a:cubicBezTo>
                <a:lnTo>
                  <a:pt x="2526" y="226"/>
                </a:lnTo>
                <a:cubicBezTo>
                  <a:pt x="2456" y="226"/>
                  <a:pt x="2391" y="265"/>
                  <a:pt x="2331" y="32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satOff val="7361"/>
              <a:lumOff val="753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1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LockQ single threaded close to ideal. Offload and CSync highest overhead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0" name="Message rate VS. State-of-the-art"/>
          <p:cNvSpPr txBox="1">
            <a:spLocks noGrp="1"/>
          </p:cNvSpPr>
          <p:nvPr>
            <p:ph type="title"/>
          </p:nvPr>
        </p:nvSpPr>
        <p:spPr>
          <a:xfrm>
            <a:off x="571500" y="503088"/>
            <a:ext cx="12290922" cy="944712"/>
          </a:xfrm>
          <a:prstGeom prst="rect">
            <a:avLst/>
          </a:prstGeom>
        </p:spPr>
        <p:txBody>
          <a:bodyPr/>
          <a:lstStyle/>
          <a:p>
            <a:r>
              <a:t>Message rate VS. State-of-the-art</a:t>
            </a:r>
          </a:p>
        </p:txBody>
      </p:sp>
      <p:grpSp>
        <p:nvGrpSpPr>
          <p:cNvPr id="2243" name="Image Gallery"/>
          <p:cNvGrpSpPr/>
          <p:nvPr/>
        </p:nvGrpSpPr>
        <p:grpSpPr>
          <a:xfrm>
            <a:off x="248865" y="4447499"/>
            <a:ext cx="12507070" cy="5337851"/>
            <a:chOff x="0" y="182779"/>
            <a:chExt cx="12507069" cy="5337850"/>
          </a:xfrm>
        </p:grpSpPr>
        <p:pic>
          <p:nvPicPr>
            <p:cNvPr id="2241" name="skylake_mr_tscale.pdf" descr="skylake_mr_tscale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182779"/>
              <a:ext cx="12507070" cy="4690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2" name="64B message rate between two 56-Core Intel Skylake nodes at 2.5GHz over Intel Omnipath"/>
            <p:cNvSpPr/>
            <p:nvPr/>
          </p:nvSpPr>
          <p:spPr>
            <a:xfrm>
              <a:off x="0" y="4949130"/>
              <a:ext cx="12507070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 b="1" i="0" spc="0">
                  <a:latin typeface="Avenir Next Condensed"/>
                  <a:ea typeface="Avenir Next Condensed"/>
                  <a:cs typeface="Avenir Next Condensed"/>
                  <a:sym typeface="Avenir Next Condensed"/>
                </a:defRPr>
              </a:lvl1pPr>
            </a:lstStyle>
            <a:p>
              <a:r>
                <a:t>64B message rate between two 56-Core Intel Skylake nodes at 2.5GHz over Intel Omnipath</a:t>
              </a:r>
            </a:p>
          </p:txBody>
        </p:sp>
      </p:grpSp>
      <p:graphicFrame>
        <p:nvGraphicFramePr>
          <p:cNvPr id="2244" name="Table"/>
          <p:cNvGraphicFramePr/>
          <p:nvPr/>
        </p:nvGraphicFramePr>
        <p:xfrm>
          <a:off x="355600" y="1651000"/>
          <a:ext cx="12392520" cy="2341116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1549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70558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Label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Global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Per-VNI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Offload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HMCS&lt;N&gt;USC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CSync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LockQ-MCS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LockQ-MTX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558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Global MCS lock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fine-grained locking with MCS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Lockless Software offloading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HMCS lock + O(1) wakeup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granularity with DSM-Synch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granularity with MCS-based LcokQ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granularity with Pthread mutex-based LockQ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45" name="Rectangle"/>
          <p:cNvSpPr/>
          <p:nvPr/>
        </p:nvSpPr>
        <p:spPr>
          <a:xfrm>
            <a:off x="5795402" y="5064252"/>
            <a:ext cx="2021559" cy="3498702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246" name="Rectangle"/>
          <p:cNvSpPr/>
          <p:nvPr/>
        </p:nvSpPr>
        <p:spPr>
          <a:xfrm>
            <a:off x="9392032" y="5064252"/>
            <a:ext cx="2120629" cy="3498702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247" name="Rectangle"/>
          <p:cNvSpPr/>
          <p:nvPr/>
        </p:nvSpPr>
        <p:spPr>
          <a:xfrm>
            <a:off x="2099702" y="5064252"/>
            <a:ext cx="2120629" cy="3498702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248" name="Single NUMA node competitive performance with software combining."/>
          <p:cNvSpPr/>
          <p:nvPr/>
        </p:nvSpPr>
        <p:spPr>
          <a:xfrm>
            <a:off x="3749129" y="8029821"/>
            <a:ext cx="2617391" cy="1508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9586" y="1528"/>
                </a:lnTo>
                <a:cubicBezTo>
                  <a:pt x="19580" y="1528"/>
                  <a:pt x="19575" y="1523"/>
                  <a:pt x="19569" y="1523"/>
                </a:cubicBezTo>
                <a:lnTo>
                  <a:pt x="524" y="1523"/>
                </a:lnTo>
                <a:cubicBezTo>
                  <a:pt x="235" y="1523"/>
                  <a:pt x="0" y="1930"/>
                  <a:pt x="0" y="2432"/>
                </a:cubicBezTo>
                <a:lnTo>
                  <a:pt x="0" y="20691"/>
                </a:lnTo>
                <a:cubicBezTo>
                  <a:pt x="0" y="21193"/>
                  <a:pt x="235" y="21600"/>
                  <a:pt x="524" y="21600"/>
                </a:cubicBezTo>
                <a:lnTo>
                  <a:pt x="19569" y="21600"/>
                </a:lnTo>
                <a:cubicBezTo>
                  <a:pt x="19859" y="21600"/>
                  <a:pt x="20093" y="21193"/>
                  <a:pt x="20093" y="20691"/>
                </a:cubicBezTo>
                <a:lnTo>
                  <a:pt x="20093" y="267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>
              <a:satOff val="7361"/>
              <a:lumOff val="753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1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Single NUMA node competitive performance with software combining.</a:t>
            </a:r>
          </a:p>
        </p:txBody>
      </p:sp>
      <p:sp>
        <p:nvSpPr>
          <p:cNvPr id="2249" name="CSynch: insufficient list depth (partially due to pollution from progress)"/>
          <p:cNvSpPr/>
          <p:nvPr/>
        </p:nvSpPr>
        <p:spPr>
          <a:xfrm>
            <a:off x="9699873" y="7080099"/>
            <a:ext cx="3011885" cy="2087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278" y="10749"/>
                </a:lnTo>
                <a:cubicBezTo>
                  <a:pt x="1241" y="10843"/>
                  <a:pt x="1212" y="10945"/>
                  <a:pt x="1212" y="11061"/>
                </a:cubicBezTo>
                <a:lnTo>
                  <a:pt x="1212" y="20943"/>
                </a:lnTo>
                <a:cubicBezTo>
                  <a:pt x="1212" y="21306"/>
                  <a:pt x="1416" y="21600"/>
                  <a:pt x="1668" y="21600"/>
                </a:cubicBezTo>
                <a:lnTo>
                  <a:pt x="21145" y="21600"/>
                </a:lnTo>
                <a:cubicBezTo>
                  <a:pt x="21396" y="21600"/>
                  <a:pt x="21600" y="21306"/>
                  <a:pt x="21600" y="20943"/>
                </a:cubicBezTo>
                <a:lnTo>
                  <a:pt x="21600" y="11061"/>
                </a:lnTo>
                <a:cubicBezTo>
                  <a:pt x="21600" y="10698"/>
                  <a:pt x="21396" y="10404"/>
                  <a:pt x="21145" y="10404"/>
                </a:cubicBezTo>
                <a:lnTo>
                  <a:pt x="1907" y="104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satOff val="7361"/>
              <a:lumOff val="753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1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CSynch: insufficient list depth (partially due to pollution from progress)</a:t>
            </a:r>
          </a:p>
        </p:txBody>
      </p:sp>
      <p:sp>
        <p:nvSpPr>
          <p:cNvPr id="2250" name="Polling for progress degrades scalability"/>
          <p:cNvSpPr/>
          <p:nvPr/>
        </p:nvSpPr>
        <p:spPr>
          <a:xfrm>
            <a:off x="3593800" y="4694261"/>
            <a:ext cx="2434829" cy="1581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3" y="0"/>
                </a:moveTo>
                <a:cubicBezTo>
                  <a:pt x="252" y="0"/>
                  <a:pt x="0" y="388"/>
                  <a:pt x="0" y="867"/>
                </a:cubicBezTo>
                <a:lnTo>
                  <a:pt x="0" y="10049"/>
                </a:lnTo>
                <a:cubicBezTo>
                  <a:pt x="0" y="10528"/>
                  <a:pt x="252" y="10917"/>
                  <a:pt x="563" y="10917"/>
                </a:cubicBezTo>
                <a:lnTo>
                  <a:pt x="1718" y="10917"/>
                </a:lnTo>
                <a:lnTo>
                  <a:pt x="2123" y="21600"/>
                </a:lnTo>
                <a:lnTo>
                  <a:pt x="2528" y="10917"/>
                </a:lnTo>
                <a:lnTo>
                  <a:pt x="21037" y="10917"/>
                </a:lnTo>
                <a:cubicBezTo>
                  <a:pt x="21348" y="10917"/>
                  <a:pt x="21600" y="10528"/>
                  <a:pt x="21600" y="10049"/>
                </a:cubicBezTo>
                <a:lnTo>
                  <a:pt x="21600" y="867"/>
                </a:lnTo>
                <a:cubicBezTo>
                  <a:pt x="21600" y="388"/>
                  <a:pt x="21348" y="0"/>
                  <a:pt x="21037" y="0"/>
                </a:cubicBezTo>
                <a:lnTo>
                  <a:pt x="563" y="0"/>
                </a:lnTo>
                <a:close/>
              </a:path>
            </a:pathLst>
          </a:custGeom>
          <a:solidFill>
            <a:schemeClr val="accent5">
              <a:satOff val="7361"/>
              <a:lumOff val="753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1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Polling for progress degrades scalability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3" name="Message rate VS. State-of-the-art"/>
          <p:cNvSpPr txBox="1">
            <a:spLocks noGrp="1"/>
          </p:cNvSpPr>
          <p:nvPr>
            <p:ph type="title"/>
          </p:nvPr>
        </p:nvSpPr>
        <p:spPr>
          <a:xfrm>
            <a:off x="571500" y="503088"/>
            <a:ext cx="12290922" cy="944712"/>
          </a:xfrm>
          <a:prstGeom prst="rect">
            <a:avLst/>
          </a:prstGeom>
        </p:spPr>
        <p:txBody>
          <a:bodyPr/>
          <a:lstStyle/>
          <a:p>
            <a:r>
              <a:t>Message rate VS. State-of-the-art</a:t>
            </a:r>
          </a:p>
        </p:txBody>
      </p:sp>
      <p:grpSp>
        <p:nvGrpSpPr>
          <p:cNvPr id="2256" name="Image Gallery"/>
          <p:cNvGrpSpPr/>
          <p:nvPr/>
        </p:nvGrpSpPr>
        <p:grpSpPr>
          <a:xfrm>
            <a:off x="248865" y="4447499"/>
            <a:ext cx="12507070" cy="5337851"/>
            <a:chOff x="0" y="182779"/>
            <a:chExt cx="12507069" cy="5337850"/>
          </a:xfrm>
        </p:grpSpPr>
        <p:pic>
          <p:nvPicPr>
            <p:cNvPr id="2254" name="skylake_mr_tscale.pdf" descr="skylake_mr_tscale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182779"/>
              <a:ext cx="12507070" cy="4690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55" name="64B message rate between two 56-Core Intel Skylake nodes at 2.5GHz over Intel Omnipath"/>
            <p:cNvSpPr/>
            <p:nvPr/>
          </p:nvSpPr>
          <p:spPr>
            <a:xfrm>
              <a:off x="0" y="4949130"/>
              <a:ext cx="12507070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 b="1" i="0" spc="0">
                  <a:latin typeface="Avenir Next Condensed"/>
                  <a:ea typeface="Avenir Next Condensed"/>
                  <a:cs typeface="Avenir Next Condensed"/>
                  <a:sym typeface="Avenir Next Condensed"/>
                </a:defRPr>
              </a:lvl1pPr>
            </a:lstStyle>
            <a:p>
              <a:r>
                <a:t>64B message rate between two 56-Core Intel Skylake nodes at 2.5GHz over Intel Omnipath</a:t>
              </a:r>
            </a:p>
          </p:txBody>
        </p:sp>
      </p:grpSp>
      <p:graphicFrame>
        <p:nvGraphicFramePr>
          <p:cNvPr id="2257" name="Table"/>
          <p:cNvGraphicFramePr/>
          <p:nvPr/>
        </p:nvGraphicFramePr>
        <p:xfrm>
          <a:off x="355600" y="1651000"/>
          <a:ext cx="12392520" cy="2341116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1549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70558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Label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Global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Per-VNI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Offload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HMCS&lt;N&gt;USC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CSync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LockQ-MCS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LockQ-MTX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558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Global MCS lock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fine-grained locking with MCS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Lockless Software offloading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HMCS lock + O(1) wakeup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granularity with DSM-Synch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granularity with MCS-based LcokQ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granularity with Pthread mutex-based LockQ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8" name="Rectangle"/>
          <p:cNvSpPr/>
          <p:nvPr/>
        </p:nvSpPr>
        <p:spPr>
          <a:xfrm>
            <a:off x="7833157" y="5064252"/>
            <a:ext cx="974131" cy="3498702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259" name="Rectangle"/>
          <p:cNvSpPr/>
          <p:nvPr/>
        </p:nvSpPr>
        <p:spPr>
          <a:xfrm>
            <a:off x="11528857" y="5064252"/>
            <a:ext cx="980953" cy="3498702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260" name="Rectangle"/>
          <p:cNvSpPr/>
          <p:nvPr/>
        </p:nvSpPr>
        <p:spPr>
          <a:xfrm>
            <a:off x="4137457" y="5064252"/>
            <a:ext cx="974131" cy="3498702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261" name="Significant degradation across NUMA nodes  except for Offloading"/>
          <p:cNvSpPr/>
          <p:nvPr/>
        </p:nvSpPr>
        <p:spPr>
          <a:xfrm>
            <a:off x="5235029" y="7533727"/>
            <a:ext cx="2984898" cy="1712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7229" y="3939"/>
                </a:lnTo>
                <a:cubicBezTo>
                  <a:pt x="17205" y="3932"/>
                  <a:pt x="17185" y="3914"/>
                  <a:pt x="17160" y="3914"/>
                </a:cubicBezTo>
                <a:lnTo>
                  <a:pt x="460" y="3914"/>
                </a:lnTo>
                <a:cubicBezTo>
                  <a:pt x="206" y="3914"/>
                  <a:pt x="0" y="4272"/>
                  <a:pt x="0" y="4714"/>
                </a:cubicBezTo>
                <a:lnTo>
                  <a:pt x="0" y="20799"/>
                </a:lnTo>
                <a:cubicBezTo>
                  <a:pt x="0" y="21241"/>
                  <a:pt x="206" y="21600"/>
                  <a:pt x="460" y="21600"/>
                </a:cubicBezTo>
                <a:lnTo>
                  <a:pt x="17160" y="21600"/>
                </a:lnTo>
                <a:cubicBezTo>
                  <a:pt x="17414" y="21600"/>
                  <a:pt x="17619" y="21241"/>
                  <a:pt x="17619" y="20799"/>
                </a:cubicBezTo>
                <a:lnTo>
                  <a:pt x="17619" y="492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>
              <a:satOff val="7361"/>
              <a:lumOff val="753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1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Significant degradation across NUMA nodes  except for Offloading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64" name="Message rate VS. State-of-the-art"/>
          <p:cNvSpPr txBox="1">
            <a:spLocks noGrp="1"/>
          </p:cNvSpPr>
          <p:nvPr>
            <p:ph type="title"/>
          </p:nvPr>
        </p:nvSpPr>
        <p:spPr>
          <a:xfrm>
            <a:off x="571500" y="503088"/>
            <a:ext cx="12290922" cy="944712"/>
          </a:xfrm>
          <a:prstGeom prst="rect">
            <a:avLst/>
          </a:prstGeom>
        </p:spPr>
        <p:txBody>
          <a:bodyPr/>
          <a:lstStyle/>
          <a:p>
            <a:r>
              <a:t>Message rate VS. State-of-the-art</a:t>
            </a:r>
          </a:p>
        </p:txBody>
      </p:sp>
      <p:grpSp>
        <p:nvGrpSpPr>
          <p:cNvPr id="2267" name="Image Gallery"/>
          <p:cNvGrpSpPr/>
          <p:nvPr/>
        </p:nvGrpSpPr>
        <p:grpSpPr>
          <a:xfrm>
            <a:off x="248865" y="4447499"/>
            <a:ext cx="12507070" cy="5337851"/>
            <a:chOff x="0" y="182779"/>
            <a:chExt cx="12507069" cy="5337850"/>
          </a:xfrm>
        </p:grpSpPr>
        <p:pic>
          <p:nvPicPr>
            <p:cNvPr id="2265" name="skylake_mr_tscale.pdf" descr="skylake_mr_tscale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182779"/>
              <a:ext cx="12507070" cy="4690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6" name="64B message rate between two 56-Core Intel Skylake nodes at 2.5GHz over Intel Omnipath"/>
            <p:cNvSpPr/>
            <p:nvPr/>
          </p:nvSpPr>
          <p:spPr>
            <a:xfrm>
              <a:off x="0" y="4949130"/>
              <a:ext cx="12507070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 b="1" i="0" spc="0">
                  <a:latin typeface="Avenir Next Condensed"/>
                  <a:ea typeface="Avenir Next Condensed"/>
                  <a:cs typeface="Avenir Next Condensed"/>
                  <a:sym typeface="Avenir Next Condensed"/>
                </a:defRPr>
              </a:lvl1pPr>
            </a:lstStyle>
            <a:p>
              <a:r>
                <a:t>64B message rate between two 56-Core Intel Skylake nodes at 2.5GHz over Intel Omnipath</a:t>
              </a:r>
            </a:p>
          </p:txBody>
        </p:sp>
      </p:grpSp>
      <p:graphicFrame>
        <p:nvGraphicFramePr>
          <p:cNvPr id="2268" name="Table"/>
          <p:cNvGraphicFramePr/>
          <p:nvPr/>
        </p:nvGraphicFramePr>
        <p:xfrm>
          <a:off x="355600" y="1651000"/>
          <a:ext cx="12392520" cy="2341116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1549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70558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Label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Global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Per-VNI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Offload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HMCS&lt;N&gt;USC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CSync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LockQ-MCS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LockQ-MTX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558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Global MCS lock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fine-grained locking with MCS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Lockless Software offloading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HMCS lock + O(1) wakeup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granularity with DSM-Synch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granularity with MCS-based LcokQ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granularity with Pthread mutex-based LockQ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69" name="Rectangle"/>
          <p:cNvSpPr/>
          <p:nvPr/>
        </p:nvSpPr>
        <p:spPr>
          <a:xfrm>
            <a:off x="7833157" y="5064252"/>
            <a:ext cx="974131" cy="3498702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270" name="Rectangle"/>
          <p:cNvSpPr/>
          <p:nvPr/>
        </p:nvSpPr>
        <p:spPr>
          <a:xfrm>
            <a:off x="11528857" y="5064252"/>
            <a:ext cx="980953" cy="3498702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271" name="Rectangle"/>
          <p:cNvSpPr/>
          <p:nvPr/>
        </p:nvSpPr>
        <p:spPr>
          <a:xfrm>
            <a:off x="4137457" y="5064252"/>
            <a:ext cx="974131" cy="3498702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272" name="Advice to Users: NUMA-aware threading is hard, simplify your life with one process per NUMA-node or socket"/>
          <p:cNvSpPr/>
          <p:nvPr/>
        </p:nvSpPr>
        <p:spPr>
          <a:xfrm>
            <a:off x="3376017" y="4241800"/>
            <a:ext cx="6681887" cy="1270000"/>
          </a:xfrm>
          <a:prstGeom prst="roundRect">
            <a:avLst>
              <a:gd name="adj" fmla="val 15000"/>
            </a:avLst>
          </a:prstGeom>
          <a:solidFill>
            <a:schemeClr val="accent4">
              <a:lumOff val="-988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70000"/>
              </a:lnSpc>
              <a:spcBef>
                <a:spcPts val="0"/>
              </a:spcBef>
              <a:defRPr b="1" i="0" spc="0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r>
              <a:t>Advice to Users: </a:t>
            </a:r>
            <a:r>
              <a:rPr b="0"/>
              <a:t>NUMA-aware threading is hard, simplify your life with one process per NUMA-node or socket 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75" name="CPU"/>
          <p:cNvSpPr txBox="1">
            <a:spLocks noGrp="1"/>
          </p:cNvSpPr>
          <p:nvPr>
            <p:ph type="title"/>
          </p:nvPr>
        </p:nvSpPr>
        <p:spPr>
          <a:xfrm>
            <a:off x="571500" y="503088"/>
            <a:ext cx="12290922" cy="944712"/>
          </a:xfrm>
          <a:prstGeom prst="rect">
            <a:avLst/>
          </a:prstGeom>
        </p:spPr>
        <p:txBody>
          <a:bodyPr/>
          <a:lstStyle/>
          <a:p>
            <a:r>
              <a:t>CPU </a:t>
            </a:r>
          </a:p>
        </p:txBody>
      </p:sp>
      <p:grpSp>
        <p:nvGrpSpPr>
          <p:cNvPr id="2278" name="Image Gallery"/>
          <p:cNvGrpSpPr/>
          <p:nvPr/>
        </p:nvGrpSpPr>
        <p:grpSpPr>
          <a:xfrm>
            <a:off x="248865" y="4447499"/>
            <a:ext cx="12507070" cy="5337851"/>
            <a:chOff x="0" y="182779"/>
            <a:chExt cx="12507069" cy="5337850"/>
          </a:xfrm>
        </p:grpSpPr>
        <p:pic>
          <p:nvPicPr>
            <p:cNvPr id="2276" name="skylake_mr_tscale.pdf" descr="skylake_mr_tscale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182779"/>
              <a:ext cx="12507070" cy="4690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77" name="64B message rate between two 56-Core Intel Skylake nodes at 2.5GHz over Intel Omnipath"/>
            <p:cNvSpPr/>
            <p:nvPr/>
          </p:nvSpPr>
          <p:spPr>
            <a:xfrm>
              <a:off x="0" y="4949130"/>
              <a:ext cx="12507070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 b="1" i="0" spc="0">
                  <a:latin typeface="Avenir Next Condensed"/>
                  <a:ea typeface="Avenir Next Condensed"/>
                  <a:cs typeface="Avenir Next Condensed"/>
                  <a:sym typeface="Avenir Next Condensed"/>
                </a:defRPr>
              </a:lvl1pPr>
            </a:lstStyle>
            <a:p>
              <a:r>
                <a:t>64B message rate between two 56-Core Intel Skylake nodes at 2.5GHz over Intel Omnipath</a:t>
              </a:r>
            </a:p>
          </p:txBody>
        </p:sp>
      </p:grpSp>
      <p:graphicFrame>
        <p:nvGraphicFramePr>
          <p:cNvPr id="2279" name="Table"/>
          <p:cNvGraphicFramePr/>
          <p:nvPr/>
        </p:nvGraphicFramePr>
        <p:xfrm>
          <a:off x="355600" y="1651000"/>
          <a:ext cx="12392520" cy="2341116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1549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49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70558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Label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Global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Per-VNI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Offload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HMCS&lt;N&gt;USC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CSync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LockQ-MCS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LockQ-MTX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558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Global MCS lock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fine-grained locking with MCS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Lockless Software offloading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HMCS lock + O(1) wakeup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granularity with DSM-Synch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granularity with MCS-based LcokQ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5C5C5C"/>
                          </a:solidFill>
                          <a:latin typeface="Avenir Next Condensed"/>
                          <a:ea typeface="Avenir Next Condensed"/>
                          <a:cs typeface="Avenir Next Condensed"/>
                          <a:sym typeface="Avenir Next Condensed"/>
                        </a:rPr>
                        <a:t>VNI granularity with Pthread mutex-based LockQ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80" name="Rectangle"/>
          <p:cNvSpPr/>
          <p:nvPr/>
        </p:nvSpPr>
        <p:spPr>
          <a:xfrm>
            <a:off x="7833157" y="5064252"/>
            <a:ext cx="974131" cy="3498702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281" name="Rectangle"/>
          <p:cNvSpPr/>
          <p:nvPr/>
        </p:nvSpPr>
        <p:spPr>
          <a:xfrm>
            <a:off x="11528857" y="5064252"/>
            <a:ext cx="980953" cy="3498702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282" name="Rectangle"/>
          <p:cNvSpPr/>
          <p:nvPr/>
        </p:nvSpPr>
        <p:spPr>
          <a:xfrm>
            <a:off x="4137457" y="5064252"/>
            <a:ext cx="974131" cy="3498702"/>
          </a:xfrm>
          <a:prstGeom prst="rect">
            <a:avLst/>
          </a:prstGeom>
          <a:solidFill>
            <a:schemeClr val="accent5">
              <a:satOff val="7361"/>
              <a:lumOff val="7535"/>
              <a:alpha val="1103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283" name="Advice to Users: NUMA-aware threading is hard, simplify your life with one process per NUMA-node or socket"/>
          <p:cNvSpPr/>
          <p:nvPr/>
        </p:nvSpPr>
        <p:spPr>
          <a:xfrm>
            <a:off x="3376017" y="4241800"/>
            <a:ext cx="6681887" cy="1270000"/>
          </a:xfrm>
          <a:prstGeom prst="roundRect">
            <a:avLst>
              <a:gd name="adj" fmla="val 15000"/>
            </a:avLst>
          </a:prstGeom>
          <a:solidFill>
            <a:schemeClr val="accent4">
              <a:lumOff val="-988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70000"/>
              </a:lnSpc>
              <a:spcBef>
                <a:spcPts val="0"/>
              </a:spcBef>
              <a:defRPr b="1" i="0" spc="0">
                <a:solidFill>
                  <a:srgbClr val="FFFFFF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r>
              <a:t>Advice to Users: </a:t>
            </a:r>
            <a:r>
              <a:rPr b="0"/>
              <a:t>NUMA-aware threading is hard, simplify your life with one process per NUMA-node or socket 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47" name="Acknowledgment"/>
          <p:cNvSpPr txBox="1">
            <a:spLocks noGrp="1"/>
          </p:cNvSpPr>
          <p:nvPr>
            <p:ph type="title"/>
          </p:nvPr>
        </p:nvSpPr>
        <p:spPr>
          <a:xfrm>
            <a:off x="571500" y="469221"/>
            <a:ext cx="11861800" cy="944713"/>
          </a:xfrm>
          <a:prstGeom prst="rect">
            <a:avLst/>
          </a:prstGeom>
        </p:spPr>
        <p:txBody>
          <a:bodyPr/>
          <a:lstStyle/>
          <a:p>
            <a:r>
              <a:t>Acknowledgment</a:t>
            </a:r>
          </a:p>
        </p:txBody>
      </p:sp>
      <p:sp>
        <p:nvSpPr>
          <p:cNvPr id="2348" name="ICS Organization and Program committees…"/>
          <p:cNvSpPr txBox="1">
            <a:spLocks noGrp="1"/>
          </p:cNvSpPr>
          <p:nvPr>
            <p:ph type="body" idx="1"/>
          </p:nvPr>
        </p:nvSpPr>
        <p:spPr>
          <a:xfrm>
            <a:off x="571500" y="1803400"/>
            <a:ext cx="11861800" cy="6146800"/>
          </a:xfrm>
          <a:prstGeom prst="rect">
            <a:avLst/>
          </a:prstGeom>
        </p:spPr>
        <p:txBody>
          <a:bodyPr/>
          <a:lstStyle/>
          <a:p>
            <a:pPr marL="432308" indent="-432308" defTabSz="537463">
              <a:spcBef>
                <a:spcPts val="1600"/>
              </a:spcBef>
              <a:defRPr sz="2944" b="1"/>
            </a:pPr>
            <a:r>
              <a:t>ICS Organization and Program committees</a:t>
            </a:r>
          </a:p>
          <a:p>
            <a:pPr marL="432308" indent="-432308" defTabSz="537463">
              <a:spcBef>
                <a:spcPts val="1600"/>
              </a:spcBef>
              <a:defRPr sz="2944" b="1"/>
            </a:pPr>
            <a:r>
              <a:t>Funding</a:t>
            </a:r>
          </a:p>
          <a:p>
            <a:pPr marL="864616" lvl="1" indent="-432308" defTabSz="537463">
              <a:spcBef>
                <a:spcPts val="1600"/>
              </a:spcBef>
              <a:buChar char="-"/>
              <a:defRPr sz="2944"/>
            </a:pPr>
            <a:r>
              <a:t>This research was supported by the </a:t>
            </a:r>
            <a:r>
              <a:rPr b="1"/>
              <a:t>Exascale Computing Project</a:t>
            </a:r>
            <a:r>
              <a:t> (17-SC-20-SC), a collaborative effort of the U.S. Department of Energy Office of Science and the National Nuclear Security Administration, and by the U.S. Department of Energy, Office of Science, under Contract DE-AC02-06CH11357</a:t>
            </a:r>
          </a:p>
          <a:p>
            <a:pPr marL="432308" indent="-432308" defTabSz="537463">
              <a:spcBef>
                <a:spcPts val="1600"/>
              </a:spcBef>
              <a:defRPr sz="2944" b="1"/>
            </a:pPr>
            <a:r>
              <a:t>Resources</a:t>
            </a:r>
          </a:p>
          <a:p>
            <a:pPr marL="864616" lvl="1" indent="-432308" defTabSz="537463">
              <a:spcBef>
                <a:spcPts val="1600"/>
              </a:spcBef>
              <a:buChar char="-"/>
              <a:defRPr sz="2944"/>
            </a:pPr>
            <a:r>
              <a:t>We gratefully for the computing resources provided and operated by the Laboratory Computing Resource Center (</a:t>
            </a:r>
            <a:r>
              <a:rPr b="1"/>
              <a:t>LCRC</a:t>
            </a:r>
            <a:r>
              <a:t>) and by the Joint Laboratory for System Evaluation (</a:t>
            </a:r>
            <a:r>
              <a:rPr b="1"/>
              <a:t>JLSE</a:t>
            </a:r>
            <a:r>
              <a:t>) at Argonne National Laboratory.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9" name="application threads-MPI intera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threads-MPI interaction</a:t>
            </a:r>
          </a:p>
        </p:txBody>
      </p:sp>
      <p:grpSp>
        <p:nvGrpSpPr>
          <p:cNvPr id="672" name="Group"/>
          <p:cNvGrpSpPr/>
          <p:nvPr/>
        </p:nvGrpSpPr>
        <p:grpSpPr>
          <a:xfrm>
            <a:off x="4523663" y="1850047"/>
            <a:ext cx="3957473" cy="7225484"/>
            <a:chOff x="0" y="0"/>
            <a:chExt cx="3957472" cy="7225482"/>
          </a:xfrm>
        </p:grpSpPr>
        <p:grpSp>
          <p:nvGrpSpPr>
            <p:cNvPr id="662" name="Rectangle 4"/>
            <p:cNvGrpSpPr/>
            <p:nvPr/>
          </p:nvGrpSpPr>
          <p:grpSpPr>
            <a:xfrm>
              <a:off x="0" y="0"/>
              <a:ext cx="3936319" cy="1718854"/>
              <a:chOff x="0" y="0"/>
              <a:chExt cx="3936318" cy="1718853"/>
            </a:xfrm>
          </p:grpSpPr>
          <p:sp>
            <p:nvSpPr>
              <p:cNvPr id="660" name="Rectangle"/>
              <p:cNvSpPr/>
              <p:nvPr/>
            </p:nvSpPr>
            <p:spPr>
              <a:xfrm>
                <a:off x="0" y="0"/>
                <a:ext cx="3936319" cy="1718854"/>
              </a:xfrm>
              <a:prstGeom prst="rect">
                <a:avLst/>
              </a:prstGeom>
              <a:solidFill>
                <a:srgbClr val="616161">
                  <a:alpha val="2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342900" indent="-342900" defTabSz="914400">
                  <a:lnSpc>
                    <a:spcPct val="80000"/>
                  </a:lnSpc>
                  <a:spcBef>
                    <a:spcPts val="400"/>
                  </a:spcBef>
                  <a:defRPr sz="1800" i="0" spc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61" name="for (i=0; i&lt;100; i++)…"/>
              <p:cNvSpPr txBox="1"/>
              <p:nvPr/>
            </p:nvSpPr>
            <p:spPr>
              <a:xfrm>
                <a:off x="0" y="0"/>
                <a:ext cx="3936319" cy="15622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for (i=0; i&lt;100; i++)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{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    compute(buf[i]);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    MPI_Send(&amp;buf[i],…);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}</a:t>
                </a:r>
              </a:p>
            </p:txBody>
          </p:sp>
        </p:grpSp>
        <p:grpSp>
          <p:nvGrpSpPr>
            <p:cNvPr id="665" name="Rectangle 5"/>
            <p:cNvGrpSpPr/>
            <p:nvPr/>
          </p:nvGrpSpPr>
          <p:grpSpPr>
            <a:xfrm>
              <a:off x="0" y="1814344"/>
              <a:ext cx="3936319" cy="1718854"/>
              <a:chOff x="0" y="0"/>
              <a:chExt cx="3936318" cy="1718853"/>
            </a:xfrm>
          </p:grpSpPr>
          <p:sp>
            <p:nvSpPr>
              <p:cNvPr id="663" name="Rectangle"/>
              <p:cNvSpPr/>
              <p:nvPr/>
            </p:nvSpPr>
            <p:spPr>
              <a:xfrm>
                <a:off x="0" y="0"/>
                <a:ext cx="3936319" cy="1718854"/>
              </a:xfrm>
              <a:prstGeom prst="rect">
                <a:avLst/>
              </a:prstGeom>
              <a:solidFill>
                <a:srgbClr val="616161">
                  <a:alpha val="2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342900" indent="-342900" defTabSz="914400">
                  <a:lnSpc>
                    <a:spcPct val="80000"/>
                  </a:lnSpc>
                  <a:spcBef>
                    <a:spcPts val="400"/>
                  </a:spcBef>
                  <a:defRPr sz="1800" i="0" spc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64" name="#pragma omp parallel for…"/>
              <p:cNvSpPr txBox="1"/>
              <p:nvPr/>
            </p:nvSpPr>
            <p:spPr>
              <a:xfrm>
                <a:off x="0" y="0"/>
                <a:ext cx="3936319" cy="15698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A22B38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#pragma omp parallel for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for (i=0; i&lt;100; i++)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    compute(buf[i]);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4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MPI_Send(buf,…);</a:t>
                </a:r>
              </a:p>
            </p:txBody>
          </p:sp>
        </p:grpSp>
        <p:grpSp>
          <p:nvGrpSpPr>
            <p:cNvPr id="668" name="Rectangle 6"/>
            <p:cNvGrpSpPr/>
            <p:nvPr/>
          </p:nvGrpSpPr>
          <p:grpSpPr>
            <a:xfrm>
              <a:off x="21153" y="3628689"/>
              <a:ext cx="3936320" cy="1735369"/>
              <a:chOff x="0" y="0"/>
              <a:chExt cx="3936318" cy="1735367"/>
            </a:xfrm>
          </p:grpSpPr>
          <p:sp>
            <p:nvSpPr>
              <p:cNvPr id="666" name="Rectangle"/>
              <p:cNvSpPr/>
              <p:nvPr/>
            </p:nvSpPr>
            <p:spPr>
              <a:xfrm>
                <a:off x="0" y="0"/>
                <a:ext cx="3936319" cy="1735368"/>
              </a:xfrm>
              <a:prstGeom prst="rect">
                <a:avLst/>
              </a:prstGeom>
              <a:solidFill>
                <a:srgbClr val="616161">
                  <a:alpha val="2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342900" indent="-342900" defTabSz="914400">
                  <a:lnSpc>
                    <a:spcPct val="80000"/>
                  </a:lnSpc>
                  <a:spcBef>
                    <a:spcPts val="400"/>
                  </a:spcBef>
                  <a:defRPr sz="1800" i="0" spc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67" name="#pragma omp parallel for…"/>
              <p:cNvSpPr txBox="1"/>
              <p:nvPr/>
            </p:nvSpPr>
            <p:spPr>
              <a:xfrm>
                <a:off x="0" y="0"/>
                <a:ext cx="3936319" cy="1683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A22B38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#pragma omp parallel for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for (i=0; i&lt;100; i++) {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    compute(buf[i]);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    </a:t>
                </a:r>
                <a:r>
                  <a:rPr>
                    <a:solidFill>
                      <a:srgbClr val="BF5C28"/>
                    </a:solidFill>
                  </a:rPr>
                  <a:t>#pragma omp critical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    MPI_Send(&amp;buf[i],…);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}</a:t>
                </a:r>
              </a:p>
            </p:txBody>
          </p:sp>
        </p:grpSp>
        <p:grpSp>
          <p:nvGrpSpPr>
            <p:cNvPr id="671" name="Rectangle 7"/>
            <p:cNvGrpSpPr/>
            <p:nvPr/>
          </p:nvGrpSpPr>
          <p:grpSpPr>
            <a:xfrm>
              <a:off x="21153" y="5481618"/>
              <a:ext cx="3936320" cy="1743865"/>
              <a:chOff x="0" y="0"/>
              <a:chExt cx="3936318" cy="1743864"/>
            </a:xfrm>
          </p:grpSpPr>
          <p:sp>
            <p:nvSpPr>
              <p:cNvPr id="669" name="Rectangle"/>
              <p:cNvSpPr/>
              <p:nvPr/>
            </p:nvSpPr>
            <p:spPr>
              <a:xfrm>
                <a:off x="0" y="0"/>
                <a:ext cx="3936319" cy="1743865"/>
              </a:xfrm>
              <a:prstGeom prst="rect">
                <a:avLst/>
              </a:prstGeom>
              <a:solidFill>
                <a:srgbClr val="616161">
                  <a:alpha val="2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342900" indent="-342900" defTabSz="914400">
                  <a:lnSpc>
                    <a:spcPct val="80000"/>
                  </a:lnSpc>
                  <a:spcBef>
                    <a:spcPts val="400"/>
                  </a:spcBef>
                  <a:defRPr sz="1800" i="0" spc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70" name="#pragma omp parallel for…"/>
              <p:cNvSpPr txBox="1"/>
              <p:nvPr/>
            </p:nvSpPr>
            <p:spPr>
              <a:xfrm>
                <a:off x="0" y="0"/>
                <a:ext cx="3936319" cy="1678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A22B38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#pragma omp parallel for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for (i=0; i&lt;100; i++) {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    compute(buf[i]);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    MPI_Send(&amp;buf[i],…);</a:t>
                </a:r>
                <a:endParaRPr>
                  <a:solidFill>
                    <a:srgbClr val="FFFFFF"/>
                  </a:solidFill>
                </a:endParaRPr>
              </a:p>
              <a:p>
                <a:pPr marL="342900" indent="-342900" defTabSz="914400">
                  <a:lnSpc>
                    <a:spcPct val="80000"/>
                  </a:lnSpc>
                  <a:spcBef>
                    <a:spcPts val="300"/>
                  </a:spcBef>
                  <a:defRPr sz="1900" b="1" i="0" spc="0">
                    <a:solidFill>
                      <a:srgbClr val="151515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}</a:t>
                </a:r>
              </a:p>
            </p:txBody>
          </p:sp>
        </p:grpSp>
      </p:grpSp>
      <p:sp>
        <p:nvSpPr>
          <p:cNvPr id="673" name="Rectangle 493"/>
          <p:cNvSpPr txBox="1"/>
          <p:nvPr/>
        </p:nvSpPr>
        <p:spPr>
          <a:xfrm>
            <a:off x="899466" y="8006111"/>
            <a:ext cx="3145016" cy="424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spcBef>
                <a:spcPts val="0"/>
              </a:spcBef>
              <a:defRPr sz="2100" i="0" spc="0">
                <a:solidFill>
                  <a:srgbClr val="1F497D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MPI_THREAD_MULTIPLE</a:t>
            </a:r>
          </a:p>
        </p:txBody>
      </p:sp>
      <p:sp>
        <p:nvSpPr>
          <p:cNvPr id="674" name="Rectangle 494"/>
          <p:cNvSpPr txBox="1"/>
          <p:nvPr/>
        </p:nvSpPr>
        <p:spPr>
          <a:xfrm>
            <a:off x="899466" y="6081486"/>
            <a:ext cx="3465108" cy="424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spcBef>
                <a:spcPts val="0"/>
              </a:spcBef>
              <a:defRPr sz="2100" i="0" spc="0">
                <a:solidFill>
                  <a:srgbClr val="1F497D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MPI_THREAD_SERIALIZED</a:t>
            </a:r>
          </a:p>
        </p:txBody>
      </p:sp>
      <p:sp>
        <p:nvSpPr>
          <p:cNvPr id="675" name="Rectangle 495"/>
          <p:cNvSpPr txBox="1"/>
          <p:nvPr/>
        </p:nvSpPr>
        <p:spPr>
          <a:xfrm>
            <a:off x="899466" y="4296121"/>
            <a:ext cx="3145016" cy="424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spcBef>
                <a:spcPts val="0"/>
              </a:spcBef>
              <a:defRPr sz="2100" i="0" spc="0">
                <a:solidFill>
                  <a:srgbClr val="1F497D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MPI_THREAD_FUNNELED</a:t>
            </a:r>
          </a:p>
        </p:txBody>
      </p:sp>
      <p:sp>
        <p:nvSpPr>
          <p:cNvPr id="676" name="Rectangle 496"/>
          <p:cNvSpPr txBox="1"/>
          <p:nvPr/>
        </p:nvSpPr>
        <p:spPr>
          <a:xfrm>
            <a:off x="899466" y="2510755"/>
            <a:ext cx="2824924" cy="424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spcBef>
                <a:spcPts val="0"/>
              </a:spcBef>
              <a:defRPr sz="2100" i="0" spc="0">
                <a:solidFill>
                  <a:srgbClr val="1F497D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MPI_THREAD_SINGLE</a:t>
            </a:r>
          </a:p>
        </p:txBody>
      </p:sp>
      <p:grpSp>
        <p:nvGrpSpPr>
          <p:cNvPr id="1109" name="Group"/>
          <p:cNvGrpSpPr/>
          <p:nvPr/>
        </p:nvGrpSpPr>
        <p:grpSpPr>
          <a:xfrm>
            <a:off x="9251060" y="1794210"/>
            <a:ext cx="2410794" cy="7257380"/>
            <a:chOff x="0" y="0"/>
            <a:chExt cx="2410792" cy="7257379"/>
          </a:xfrm>
        </p:grpSpPr>
        <p:grpSp>
          <p:nvGrpSpPr>
            <p:cNvPr id="797" name="グループ化 14"/>
            <p:cNvGrpSpPr/>
            <p:nvPr/>
          </p:nvGrpSpPr>
          <p:grpSpPr>
            <a:xfrm>
              <a:off x="10142" y="1771066"/>
              <a:ext cx="2400651" cy="1739918"/>
              <a:chOff x="0" y="0"/>
              <a:chExt cx="2400650" cy="1739917"/>
            </a:xfrm>
          </p:grpSpPr>
          <p:grpSp>
            <p:nvGrpSpPr>
              <p:cNvPr id="681" name="グループ化 15"/>
              <p:cNvGrpSpPr/>
              <p:nvPr/>
            </p:nvGrpSpPr>
            <p:grpSpPr>
              <a:xfrm>
                <a:off x="-1" y="-1"/>
                <a:ext cx="2400652" cy="1739919"/>
                <a:chOff x="0" y="0"/>
                <a:chExt cx="2400650" cy="1739917"/>
              </a:xfrm>
            </p:grpSpPr>
            <p:sp>
              <p:nvSpPr>
                <p:cNvPr id="677" name="角丸四角形 132"/>
                <p:cNvSpPr/>
                <p:nvPr/>
              </p:nvSpPr>
              <p:spPr>
                <a:xfrm>
                  <a:off x="8330" y="223482"/>
                  <a:ext cx="2376093" cy="1516436"/>
                </a:xfrm>
                <a:prstGeom prst="roundRect">
                  <a:avLst>
                    <a:gd name="adj" fmla="val 2655"/>
                  </a:avLst>
                </a:prstGeom>
                <a:gradFill flip="none" rotWithShape="1">
                  <a:gsLst>
                    <a:gs pos="0">
                      <a:srgbClr val="D9D9D9"/>
                    </a:gs>
                    <a:gs pos="91000">
                      <a:srgbClr val="D9D9D9"/>
                    </a:gs>
                    <a:gs pos="100000">
                      <a:srgbClr val="F2F2F2"/>
                    </a:gs>
                  </a:gsLst>
                  <a:lin ang="2700000" scaled="0"/>
                </a:gradFill>
                <a:ln w="12700" cap="flat">
                  <a:solidFill>
                    <a:srgbClr val="D9D9D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914400">
                    <a:spcBef>
                      <a:spcPts val="0"/>
                    </a:spcBef>
                    <a:defRPr sz="1800" b="1" i="0" spc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grpSp>
              <p:nvGrpSpPr>
                <p:cNvPr id="680" name="片側の 2 つの角を丸めた四角形 133"/>
                <p:cNvGrpSpPr/>
                <p:nvPr/>
              </p:nvGrpSpPr>
              <p:grpSpPr>
                <a:xfrm>
                  <a:off x="-1" y="0"/>
                  <a:ext cx="2400652" cy="360581"/>
                  <a:chOff x="0" y="0"/>
                  <a:chExt cx="2400650" cy="360580"/>
                </a:xfrm>
              </p:grpSpPr>
              <p:sp>
                <p:nvSpPr>
                  <p:cNvPr id="678" name="Shape"/>
                  <p:cNvSpPr/>
                  <p:nvPr/>
                </p:nvSpPr>
                <p:spPr>
                  <a:xfrm>
                    <a:off x="0" y="61351"/>
                    <a:ext cx="2400651" cy="2074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933" y="0"/>
                        </a:moveTo>
                        <a:lnTo>
                          <a:pt x="20667" y="0"/>
                        </a:lnTo>
                        <a:cubicBezTo>
                          <a:pt x="21182" y="0"/>
                          <a:pt x="21600" y="4835"/>
                          <a:pt x="21600" y="10800"/>
                        </a:cubicBez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10800"/>
                        </a:lnTo>
                        <a:cubicBezTo>
                          <a:pt x="0" y="4835"/>
                          <a:pt x="418" y="0"/>
                          <a:pt x="933" y="0"/>
                        </a:cubicBezTo>
                        <a:close/>
                      </a:path>
                    </a:pathLst>
                  </a:custGeom>
                  <a:solidFill>
                    <a:srgbClr val="602E14"/>
                  </a:solidFill>
                  <a:ln w="9525" cap="flat">
                    <a:solidFill>
                      <a:srgbClr val="602E14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spcBef>
                        <a:spcPts val="0"/>
                      </a:spcBef>
                      <a:defRPr sz="1400" b="1" i="0" spc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679" name="MPI Process"/>
                  <p:cNvSpPr txBox="1"/>
                  <p:nvPr/>
                </p:nvSpPr>
                <p:spPr>
                  <a:xfrm>
                    <a:off x="30385" y="0"/>
                    <a:ext cx="2339879" cy="36058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algn="ctr" defTabSz="914400">
                      <a:spcBef>
                        <a:spcPts val="0"/>
                      </a:spcBef>
                      <a:defRPr sz="1400" b="1" i="0" spc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r>
                      <a:t>MPI Process</a:t>
                    </a:r>
                  </a:p>
                </p:txBody>
              </p:sp>
            </p:grpSp>
          </p:grpSp>
          <p:grpSp>
            <p:nvGrpSpPr>
              <p:cNvPr id="684" name="正方形/長方形 16"/>
              <p:cNvGrpSpPr/>
              <p:nvPr/>
            </p:nvGrpSpPr>
            <p:grpSpPr>
              <a:xfrm>
                <a:off x="126168" y="404644"/>
                <a:ext cx="2210219" cy="334917"/>
                <a:chOff x="0" y="0"/>
                <a:chExt cx="2210218" cy="334916"/>
              </a:xfrm>
            </p:grpSpPr>
            <p:sp>
              <p:nvSpPr>
                <p:cNvPr id="682" name="Rectangle"/>
                <p:cNvSpPr/>
                <p:nvPr/>
              </p:nvSpPr>
              <p:spPr>
                <a:xfrm>
                  <a:off x="0" y="0"/>
                  <a:ext cx="2210219" cy="334917"/>
                </a:xfrm>
                <a:prstGeom prst="rect">
                  <a:avLst/>
                </a:prstGeom>
                <a:solidFill>
                  <a:srgbClr val="D6D1B8">
                    <a:alpha val="58000"/>
                  </a:srgbClr>
                </a:solidFill>
                <a:ln w="6350" cap="flat">
                  <a:solidFill>
                    <a:srgbClr val="69696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r" defTabSz="914400">
                    <a:spcBef>
                      <a:spcPts val="0"/>
                    </a:spcBef>
                    <a:defRPr sz="1200" b="1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683" name="COMP."/>
                <p:cNvSpPr txBox="1"/>
                <p:nvPr/>
              </p:nvSpPr>
              <p:spPr>
                <a:xfrm>
                  <a:off x="0" y="2710"/>
                  <a:ext cx="2210219" cy="3294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algn="r" defTabSz="914400">
                    <a:spcBef>
                      <a:spcPts val="0"/>
                    </a:spcBef>
                    <a:defRPr sz="1200" b="1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COMP.</a:t>
                  </a:r>
                </a:p>
              </p:txBody>
            </p:sp>
          </p:grpSp>
          <p:grpSp>
            <p:nvGrpSpPr>
              <p:cNvPr id="687" name="正方形/長方形 17"/>
              <p:cNvGrpSpPr/>
              <p:nvPr/>
            </p:nvGrpSpPr>
            <p:grpSpPr>
              <a:xfrm>
                <a:off x="103206" y="1320716"/>
                <a:ext cx="2220329" cy="334918"/>
                <a:chOff x="0" y="0"/>
                <a:chExt cx="2220328" cy="334916"/>
              </a:xfrm>
            </p:grpSpPr>
            <p:sp>
              <p:nvSpPr>
                <p:cNvPr id="685" name="Rectangle"/>
                <p:cNvSpPr/>
                <p:nvPr/>
              </p:nvSpPr>
              <p:spPr>
                <a:xfrm>
                  <a:off x="-1" y="0"/>
                  <a:ext cx="2220330" cy="334917"/>
                </a:xfrm>
                <a:prstGeom prst="rect">
                  <a:avLst/>
                </a:prstGeom>
                <a:solidFill>
                  <a:srgbClr val="D6D1B8">
                    <a:alpha val="58000"/>
                  </a:srgbClr>
                </a:solidFill>
                <a:ln w="6350" cap="flat">
                  <a:solidFill>
                    <a:srgbClr val="69696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r" defTabSz="914400">
                    <a:spcBef>
                      <a:spcPts val="0"/>
                    </a:spcBef>
                    <a:defRPr sz="1200" b="1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686" name="COMP."/>
                <p:cNvSpPr txBox="1"/>
                <p:nvPr/>
              </p:nvSpPr>
              <p:spPr>
                <a:xfrm>
                  <a:off x="-1" y="2710"/>
                  <a:ext cx="2220330" cy="3294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algn="r" defTabSz="914400">
                    <a:spcBef>
                      <a:spcPts val="0"/>
                    </a:spcBef>
                    <a:defRPr sz="1200" b="1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COMP.</a:t>
                  </a:r>
                </a:p>
              </p:txBody>
            </p:sp>
          </p:grpSp>
          <p:grpSp>
            <p:nvGrpSpPr>
              <p:cNvPr id="690" name="正方形/長方形 18"/>
              <p:cNvGrpSpPr/>
              <p:nvPr/>
            </p:nvGrpSpPr>
            <p:grpSpPr>
              <a:xfrm>
                <a:off x="107440" y="853201"/>
                <a:ext cx="2216468" cy="334917"/>
                <a:chOff x="0" y="0"/>
                <a:chExt cx="2216467" cy="334916"/>
              </a:xfrm>
            </p:grpSpPr>
            <p:sp>
              <p:nvSpPr>
                <p:cNvPr id="688" name="Rectangle"/>
                <p:cNvSpPr/>
                <p:nvPr/>
              </p:nvSpPr>
              <p:spPr>
                <a:xfrm>
                  <a:off x="-1" y="0"/>
                  <a:ext cx="2216469" cy="334917"/>
                </a:xfrm>
                <a:prstGeom prst="rect">
                  <a:avLst/>
                </a:prstGeom>
                <a:solidFill>
                  <a:srgbClr val="ECBCA3">
                    <a:alpha val="58000"/>
                  </a:srgbClr>
                </a:solidFill>
                <a:ln w="6350" cap="flat">
                  <a:solidFill>
                    <a:srgbClr val="E29A75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200" b="1" i="0" spc="0">
                      <a:solidFill>
                        <a:srgbClr val="602E14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689" name="MPI COMM."/>
                <p:cNvSpPr txBox="1"/>
                <p:nvPr/>
              </p:nvSpPr>
              <p:spPr>
                <a:xfrm>
                  <a:off x="-1" y="2710"/>
                  <a:ext cx="2216469" cy="3294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spcBef>
                      <a:spcPts val="0"/>
                    </a:spcBef>
                    <a:defRPr sz="1200" b="1" i="0" spc="0">
                      <a:solidFill>
                        <a:srgbClr val="602E14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MPI COMM.</a:t>
                  </a:r>
                </a:p>
              </p:txBody>
            </p:sp>
          </p:grpSp>
          <p:grpSp>
            <p:nvGrpSpPr>
              <p:cNvPr id="736" name="グループ化 19"/>
              <p:cNvGrpSpPr/>
              <p:nvPr/>
            </p:nvGrpSpPr>
            <p:grpSpPr>
              <a:xfrm>
                <a:off x="162476" y="372373"/>
                <a:ext cx="1379421" cy="411381"/>
                <a:chOff x="0" y="0"/>
                <a:chExt cx="1379420" cy="411379"/>
              </a:xfrm>
            </p:grpSpPr>
            <p:grpSp>
              <p:nvGrpSpPr>
                <p:cNvPr id="701" name="グループ化 85"/>
                <p:cNvGrpSpPr/>
                <p:nvPr/>
              </p:nvGrpSpPr>
              <p:grpSpPr>
                <a:xfrm>
                  <a:off x="0" y="-1"/>
                  <a:ext cx="182688" cy="411373"/>
                  <a:chOff x="0" y="0"/>
                  <a:chExt cx="182687" cy="411371"/>
                </a:xfrm>
              </p:grpSpPr>
              <p:grpSp>
                <p:nvGrpSpPr>
                  <p:cNvPr id="693" name="グループ化 121"/>
                  <p:cNvGrpSpPr/>
                  <p:nvPr/>
                </p:nvGrpSpPr>
                <p:grpSpPr>
                  <a:xfrm>
                    <a:off x="-1" y="123988"/>
                    <a:ext cx="182689" cy="95491"/>
                    <a:chOff x="0" y="0"/>
                    <a:chExt cx="182687" cy="95489"/>
                  </a:xfrm>
                </p:grpSpPr>
                <p:sp>
                  <p:nvSpPr>
                    <p:cNvPr id="691" name="直線コネクタ 130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692" name="直線コネクタ 131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696" name="グループ化 122"/>
                  <p:cNvGrpSpPr/>
                  <p:nvPr/>
                </p:nvGrpSpPr>
                <p:grpSpPr>
                  <a:xfrm>
                    <a:off x="-1" y="215133"/>
                    <a:ext cx="182689" cy="95490"/>
                    <a:chOff x="0" y="0"/>
                    <a:chExt cx="182687" cy="95489"/>
                  </a:xfrm>
                </p:grpSpPr>
                <p:sp>
                  <p:nvSpPr>
                    <p:cNvPr id="694" name="直線コネクタ 128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695" name="直線コネクタ 129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697" name="直線コネクタ 123"/>
                  <p:cNvSpPr/>
                  <p:nvPr/>
                </p:nvSpPr>
                <p:spPr>
                  <a:xfrm>
                    <a:off x="0" y="310622"/>
                    <a:ext cx="97158" cy="2799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698" name="直線コネクタ 124"/>
                  <p:cNvSpPr/>
                  <p:nvPr/>
                </p:nvSpPr>
                <p:spPr>
                  <a:xfrm flipH="1">
                    <a:off x="5816" y="106379"/>
                    <a:ext cx="91343" cy="1975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699" name="直線コネクタ 125"/>
                  <p:cNvSpPr/>
                  <p:nvPr/>
                </p:nvSpPr>
                <p:spPr>
                  <a:xfrm flipH="1">
                    <a:off x="92190" y="-1"/>
                    <a:ext cx="1" cy="10974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00" name="直線コネクタ 127"/>
                  <p:cNvSpPr/>
                  <p:nvPr/>
                </p:nvSpPr>
                <p:spPr>
                  <a:xfrm flipH="1">
                    <a:off x="91343" y="342095"/>
                    <a:ext cx="1" cy="6927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グループ化 86"/>
                <p:cNvGrpSpPr/>
                <p:nvPr/>
              </p:nvGrpSpPr>
              <p:grpSpPr>
                <a:xfrm>
                  <a:off x="367615" y="2"/>
                  <a:ext cx="182688" cy="411376"/>
                  <a:chOff x="0" y="0"/>
                  <a:chExt cx="182687" cy="411374"/>
                </a:xfrm>
              </p:grpSpPr>
              <p:grpSp>
                <p:nvGrpSpPr>
                  <p:cNvPr id="704" name="グループ化 110"/>
                  <p:cNvGrpSpPr/>
                  <p:nvPr/>
                </p:nvGrpSpPr>
                <p:grpSpPr>
                  <a:xfrm>
                    <a:off x="-1" y="123988"/>
                    <a:ext cx="182689" cy="95491"/>
                    <a:chOff x="0" y="0"/>
                    <a:chExt cx="182687" cy="95489"/>
                  </a:xfrm>
                </p:grpSpPr>
                <p:sp>
                  <p:nvSpPr>
                    <p:cNvPr id="702" name="直線コネクタ 119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703" name="直線コネクタ 120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707" name="グループ化 111"/>
                  <p:cNvGrpSpPr/>
                  <p:nvPr/>
                </p:nvGrpSpPr>
                <p:grpSpPr>
                  <a:xfrm>
                    <a:off x="-1" y="215133"/>
                    <a:ext cx="182689" cy="95490"/>
                    <a:chOff x="0" y="0"/>
                    <a:chExt cx="182687" cy="95489"/>
                  </a:xfrm>
                </p:grpSpPr>
                <p:sp>
                  <p:nvSpPr>
                    <p:cNvPr id="705" name="直線コネクタ 117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706" name="直線コネクタ 118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708" name="直線コネクタ 112"/>
                  <p:cNvSpPr/>
                  <p:nvPr/>
                </p:nvSpPr>
                <p:spPr>
                  <a:xfrm>
                    <a:off x="0" y="310623"/>
                    <a:ext cx="97158" cy="27995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09" name="直線コネクタ 114"/>
                  <p:cNvSpPr/>
                  <p:nvPr/>
                </p:nvSpPr>
                <p:spPr>
                  <a:xfrm flipH="1">
                    <a:off x="5816" y="106379"/>
                    <a:ext cx="91343" cy="1975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10" name="直線コネクタ 115"/>
                  <p:cNvSpPr/>
                  <p:nvPr/>
                </p:nvSpPr>
                <p:spPr>
                  <a:xfrm flipH="1">
                    <a:off x="92190" y="0"/>
                    <a:ext cx="1" cy="109742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11" name="直線コネクタ 116"/>
                  <p:cNvSpPr/>
                  <p:nvPr/>
                </p:nvSpPr>
                <p:spPr>
                  <a:xfrm flipH="1">
                    <a:off x="97158" y="338618"/>
                    <a:ext cx="1" cy="7275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3" name="グループ化 87"/>
                <p:cNvGrpSpPr/>
                <p:nvPr/>
              </p:nvGrpSpPr>
              <p:grpSpPr>
                <a:xfrm>
                  <a:off x="793394" y="0"/>
                  <a:ext cx="182688" cy="411371"/>
                  <a:chOff x="0" y="0"/>
                  <a:chExt cx="182687" cy="411370"/>
                </a:xfrm>
              </p:grpSpPr>
              <p:grpSp>
                <p:nvGrpSpPr>
                  <p:cNvPr id="715" name="グループ化 100"/>
                  <p:cNvGrpSpPr/>
                  <p:nvPr/>
                </p:nvGrpSpPr>
                <p:grpSpPr>
                  <a:xfrm>
                    <a:off x="-1" y="123988"/>
                    <a:ext cx="182689" cy="95491"/>
                    <a:chOff x="0" y="0"/>
                    <a:chExt cx="182687" cy="95489"/>
                  </a:xfrm>
                </p:grpSpPr>
                <p:sp>
                  <p:nvSpPr>
                    <p:cNvPr id="713" name="直線コネクタ 108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714" name="直線コネクタ 109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718" name="グループ化 101"/>
                  <p:cNvGrpSpPr/>
                  <p:nvPr/>
                </p:nvGrpSpPr>
                <p:grpSpPr>
                  <a:xfrm>
                    <a:off x="-1" y="215133"/>
                    <a:ext cx="182689" cy="95490"/>
                    <a:chOff x="0" y="0"/>
                    <a:chExt cx="182687" cy="95489"/>
                  </a:xfrm>
                </p:grpSpPr>
                <p:sp>
                  <p:nvSpPr>
                    <p:cNvPr id="716" name="直線コネクタ 106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717" name="直線コネクタ 107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719" name="直線コネクタ 102"/>
                  <p:cNvSpPr/>
                  <p:nvPr/>
                </p:nvSpPr>
                <p:spPr>
                  <a:xfrm>
                    <a:off x="0" y="310622"/>
                    <a:ext cx="97158" cy="2799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20" name="直線コネクタ 103"/>
                  <p:cNvSpPr/>
                  <p:nvPr/>
                </p:nvSpPr>
                <p:spPr>
                  <a:xfrm flipH="1">
                    <a:off x="5816" y="106379"/>
                    <a:ext cx="91343" cy="1975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21" name="直線コネクタ 104"/>
                  <p:cNvSpPr/>
                  <p:nvPr/>
                </p:nvSpPr>
                <p:spPr>
                  <a:xfrm flipH="1">
                    <a:off x="92190" y="-1"/>
                    <a:ext cx="1" cy="10974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22" name="直線コネクタ 105"/>
                  <p:cNvSpPr/>
                  <p:nvPr/>
                </p:nvSpPr>
                <p:spPr>
                  <a:xfrm>
                    <a:off x="97158" y="338618"/>
                    <a:ext cx="3259" cy="7275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4" name="グループ化 88"/>
                <p:cNvGrpSpPr/>
                <p:nvPr/>
              </p:nvGrpSpPr>
              <p:grpSpPr>
                <a:xfrm>
                  <a:off x="1196732" y="-1"/>
                  <a:ext cx="182689" cy="411381"/>
                  <a:chOff x="0" y="0"/>
                  <a:chExt cx="182687" cy="411379"/>
                </a:xfrm>
              </p:grpSpPr>
              <p:grpSp>
                <p:nvGrpSpPr>
                  <p:cNvPr id="726" name="グループ化 90"/>
                  <p:cNvGrpSpPr/>
                  <p:nvPr/>
                </p:nvGrpSpPr>
                <p:grpSpPr>
                  <a:xfrm>
                    <a:off x="0" y="133718"/>
                    <a:ext cx="182688" cy="92709"/>
                    <a:chOff x="0" y="0"/>
                    <a:chExt cx="182687" cy="92708"/>
                  </a:xfrm>
                </p:grpSpPr>
                <p:sp>
                  <p:nvSpPr>
                    <p:cNvPr id="724" name="直線コネクタ 98"/>
                    <p:cNvSpPr/>
                    <p:nvPr/>
                  </p:nvSpPr>
                  <p:spPr>
                    <a:xfrm>
                      <a:off x="0" y="-1"/>
                      <a:ext cx="182687" cy="5436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725" name="直線コネクタ 99"/>
                    <p:cNvSpPr/>
                    <p:nvPr/>
                  </p:nvSpPr>
                  <p:spPr>
                    <a:xfrm flipH="1">
                      <a:off x="0" y="54359"/>
                      <a:ext cx="182688" cy="3835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729" name="グループ化 91"/>
                  <p:cNvGrpSpPr/>
                  <p:nvPr/>
                </p:nvGrpSpPr>
                <p:grpSpPr>
                  <a:xfrm>
                    <a:off x="0" y="222207"/>
                    <a:ext cx="182688" cy="92709"/>
                    <a:chOff x="0" y="0"/>
                    <a:chExt cx="182687" cy="92708"/>
                  </a:xfrm>
                </p:grpSpPr>
                <p:sp>
                  <p:nvSpPr>
                    <p:cNvPr id="727" name="直線コネクタ 96"/>
                    <p:cNvSpPr/>
                    <p:nvPr/>
                  </p:nvSpPr>
                  <p:spPr>
                    <a:xfrm>
                      <a:off x="0" y="-1"/>
                      <a:ext cx="182687" cy="5436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728" name="直線コネクタ 97"/>
                    <p:cNvSpPr/>
                    <p:nvPr/>
                  </p:nvSpPr>
                  <p:spPr>
                    <a:xfrm flipH="1">
                      <a:off x="0" y="54359"/>
                      <a:ext cx="182688" cy="3835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730" name="直線コネクタ 92"/>
                  <p:cNvSpPr/>
                  <p:nvPr/>
                </p:nvSpPr>
                <p:spPr>
                  <a:xfrm>
                    <a:off x="0" y="314915"/>
                    <a:ext cx="97158" cy="2718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31" name="直線コネクタ 93"/>
                  <p:cNvSpPr/>
                  <p:nvPr/>
                </p:nvSpPr>
                <p:spPr>
                  <a:xfrm flipH="1">
                    <a:off x="5816" y="116622"/>
                    <a:ext cx="91343" cy="19175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32" name="直線コネクタ 94"/>
                  <p:cNvSpPr/>
                  <p:nvPr/>
                </p:nvSpPr>
                <p:spPr>
                  <a:xfrm>
                    <a:off x="91343" y="-1"/>
                    <a:ext cx="849" cy="119888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33" name="直線コネクタ 95"/>
                  <p:cNvSpPr/>
                  <p:nvPr/>
                </p:nvSpPr>
                <p:spPr>
                  <a:xfrm flipH="1">
                    <a:off x="97158" y="342095"/>
                    <a:ext cx="1" cy="69285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735" name="直線コネクタ 89"/>
                <p:cNvSpPr/>
                <p:nvPr/>
              </p:nvSpPr>
              <p:spPr>
                <a:xfrm>
                  <a:off x="99471" y="411373"/>
                  <a:ext cx="1210767" cy="2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782" name="グループ化 20"/>
              <p:cNvGrpSpPr/>
              <p:nvPr/>
            </p:nvGrpSpPr>
            <p:grpSpPr>
              <a:xfrm>
                <a:off x="172917" y="1254282"/>
                <a:ext cx="1379421" cy="409590"/>
                <a:chOff x="0" y="0"/>
                <a:chExt cx="1379420" cy="409588"/>
              </a:xfrm>
            </p:grpSpPr>
            <p:grpSp>
              <p:nvGrpSpPr>
                <p:cNvPr id="747" name="グループ化 40"/>
                <p:cNvGrpSpPr/>
                <p:nvPr/>
              </p:nvGrpSpPr>
              <p:grpSpPr>
                <a:xfrm>
                  <a:off x="0" y="-1"/>
                  <a:ext cx="182688" cy="396249"/>
                  <a:chOff x="0" y="0"/>
                  <a:chExt cx="182687" cy="396247"/>
                </a:xfrm>
              </p:grpSpPr>
              <p:grpSp>
                <p:nvGrpSpPr>
                  <p:cNvPr id="739" name="グループ化 75"/>
                  <p:cNvGrpSpPr/>
                  <p:nvPr/>
                </p:nvGrpSpPr>
                <p:grpSpPr>
                  <a:xfrm>
                    <a:off x="-1" y="107283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737" name="直線コネクタ 83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738" name="直線コネクタ 84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742" name="グループ化 76"/>
                  <p:cNvGrpSpPr/>
                  <p:nvPr/>
                </p:nvGrpSpPr>
                <p:grpSpPr>
                  <a:xfrm>
                    <a:off x="-1" y="186147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740" name="直線コネクタ 81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741" name="直線コネクタ 82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743" name="直線コネクタ 77"/>
                  <p:cNvSpPr/>
                  <p:nvPr/>
                </p:nvSpPr>
                <p:spPr>
                  <a:xfrm>
                    <a:off x="-1" y="268771"/>
                    <a:ext cx="97159" cy="2422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44" name="直線コネクタ 78"/>
                  <p:cNvSpPr/>
                  <p:nvPr/>
                </p:nvSpPr>
                <p:spPr>
                  <a:xfrm flipH="1">
                    <a:off x="5816" y="92046"/>
                    <a:ext cx="91343" cy="170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45" name="直線コネクタ 79"/>
                  <p:cNvSpPr/>
                  <p:nvPr/>
                </p:nvSpPr>
                <p:spPr>
                  <a:xfrm flipH="1">
                    <a:off x="92190" y="0"/>
                    <a:ext cx="1" cy="9495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46" name="直線コネクタ 80"/>
                  <p:cNvSpPr/>
                  <p:nvPr/>
                </p:nvSpPr>
                <p:spPr>
                  <a:xfrm flipH="1">
                    <a:off x="97158" y="292994"/>
                    <a:ext cx="1" cy="10325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8" name="グループ化 41"/>
                <p:cNvGrpSpPr/>
                <p:nvPr/>
              </p:nvGrpSpPr>
              <p:grpSpPr>
                <a:xfrm>
                  <a:off x="367615" y="-1"/>
                  <a:ext cx="182688" cy="396249"/>
                  <a:chOff x="0" y="0"/>
                  <a:chExt cx="182687" cy="396247"/>
                </a:xfrm>
              </p:grpSpPr>
              <p:grpSp>
                <p:nvGrpSpPr>
                  <p:cNvPr id="750" name="グループ化 65"/>
                  <p:cNvGrpSpPr/>
                  <p:nvPr/>
                </p:nvGrpSpPr>
                <p:grpSpPr>
                  <a:xfrm>
                    <a:off x="-1" y="107283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748" name="直線コネクタ 73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749" name="直線コネクタ 74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753" name="グループ化 66"/>
                  <p:cNvGrpSpPr/>
                  <p:nvPr/>
                </p:nvGrpSpPr>
                <p:grpSpPr>
                  <a:xfrm>
                    <a:off x="-1" y="186147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751" name="直線コネクタ 71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752" name="直線コネクタ 72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754" name="直線コネクタ 67"/>
                  <p:cNvSpPr/>
                  <p:nvPr/>
                </p:nvSpPr>
                <p:spPr>
                  <a:xfrm>
                    <a:off x="-1" y="268771"/>
                    <a:ext cx="97159" cy="2422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55" name="直線コネクタ 68"/>
                  <p:cNvSpPr/>
                  <p:nvPr/>
                </p:nvSpPr>
                <p:spPr>
                  <a:xfrm flipH="1">
                    <a:off x="5816" y="92046"/>
                    <a:ext cx="91343" cy="170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56" name="直線コネクタ 69"/>
                  <p:cNvSpPr/>
                  <p:nvPr/>
                </p:nvSpPr>
                <p:spPr>
                  <a:xfrm flipH="1">
                    <a:off x="92190" y="0"/>
                    <a:ext cx="1" cy="9495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57" name="直線コネクタ 70"/>
                  <p:cNvSpPr/>
                  <p:nvPr/>
                </p:nvSpPr>
                <p:spPr>
                  <a:xfrm flipH="1">
                    <a:off x="97158" y="292994"/>
                    <a:ext cx="1" cy="10325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グループ化 42"/>
                <p:cNvGrpSpPr/>
                <p:nvPr/>
              </p:nvGrpSpPr>
              <p:grpSpPr>
                <a:xfrm>
                  <a:off x="786211" y="-1"/>
                  <a:ext cx="182688" cy="396249"/>
                  <a:chOff x="0" y="0"/>
                  <a:chExt cx="182687" cy="396247"/>
                </a:xfrm>
              </p:grpSpPr>
              <p:grpSp>
                <p:nvGrpSpPr>
                  <p:cNvPr id="761" name="グループ化 55"/>
                  <p:cNvGrpSpPr/>
                  <p:nvPr/>
                </p:nvGrpSpPr>
                <p:grpSpPr>
                  <a:xfrm>
                    <a:off x="-1" y="107283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759" name="直線コネクタ 63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760" name="直線コネクタ 64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764" name="グループ化 56"/>
                  <p:cNvGrpSpPr/>
                  <p:nvPr/>
                </p:nvGrpSpPr>
                <p:grpSpPr>
                  <a:xfrm>
                    <a:off x="-1" y="186147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762" name="直線コネクタ 61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763" name="直線コネクタ 62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765" name="直線コネクタ 57"/>
                  <p:cNvSpPr/>
                  <p:nvPr/>
                </p:nvSpPr>
                <p:spPr>
                  <a:xfrm>
                    <a:off x="-1" y="268771"/>
                    <a:ext cx="97159" cy="2422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66" name="直線コネクタ 58"/>
                  <p:cNvSpPr/>
                  <p:nvPr/>
                </p:nvSpPr>
                <p:spPr>
                  <a:xfrm flipH="1">
                    <a:off x="5816" y="92046"/>
                    <a:ext cx="91343" cy="170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67" name="直線コネクタ 59"/>
                  <p:cNvSpPr/>
                  <p:nvPr/>
                </p:nvSpPr>
                <p:spPr>
                  <a:xfrm flipH="1">
                    <a:off x="92190" y="0"/>
                    <a:ext cx="1" cy="9495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68" name="直線コネクタ 60"/>
                  <p:cNvSpPr/>
                  <p:nvPr/>
                </p:nvSpPr>
                <p:spPr>
                  <a:xfrm flipH="1">
                    <a:off x="97158" y="292994"/>
                    <a:ext cx="1" cy="10325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0" name="グループ化 43"/>
                <p:cNvGrpSpPr/>
                <p:nvPr/>
              </p:nvGrpSpPr>
              <p:grpSpPr>
                <a:xfrm>
                  <a:off x="1196732" y="13340"/>
                  <a:ext cx="182689" cy="396249"/>
                  <a:chOff x="0" y="0"/>
                  <a:chExt cx="182687" cy="396247"/>
                </a:xfrm>
              </p:grpSpPr>
              <p:grpSp>
                <p:nvGrpSpPr>
                  <p:cNvPr id="772" name="グループ化 45"/>
                  <p:cNvGrpSpPr/>
                  <p:nvPr/>
                </p:nvGrpSpPr>
                <p:grpSpPr>
                  <a:xfrm>
                    <a:off x="-1" y="107283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770" name="直線コネクタ 53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771" name="直線コネクタ 54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775" name="グループ化 46"/>
                  <p:cNvGrpSpPr/>
                  <p:nvPr/>
                </p:nvGrpSpPr>
                <p:grpSpPr>
                  <a:xfrm>
                    <a:off x="-1" y="186147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773" name="直線コネクタ 51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774" name="直線コネクタ 52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776" name="直線コネクタ 47"/>
                  <p:cNvSpPr/>
                  <p:nvPr/>
                </p:nvSpPr>
                <p:spPr>
                  <a:xfrm>
                    <a:off x="-1" y="268771"/>
                    <a:ext cx="97159" cy="2422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77" name="直線コネクタ 48"/>
                  <p:cNvSpPr/>
                  <p:nvPr/>
                </p:nvSpPr>
                <p:spPr>
                  <a:xfrm flipH="1">
                    <a:off x="5816" y="92046"/>
                    <a:ext cx="91343" cy="170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78" name="直線コネクタ 49"/>
                  <p:cNvSpPr/>
                  <p:nvPr/>
                </p:nvSpPr>
                <p:spPr>
                  <a:xfrm flipH="1">
                    <a:off x="92190" y="0"/>
                    <a:ext cx="1" cy="9495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79" name="直線コネクタ 50"/>
                  <p:cNvSpPr/>
                  <p:nvPr/>
                </p:nvSpPr>
                <p:spPr>
                  <a:xfrm flipH="1">
                    <a:off x="97158" y="292994"/>
                    <a:ext cx="1" cy="10325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781" name="直線コネクタ 44"/>
                <p:cNvSpPr/>
                <p:nvPr/>
              </p:nvSpPr>
              <p:spPr>
                <a:xfrm>
                  <a:off x="84159" y="4528"/>
                  <a:ext cx="1216582" cy="1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793" name="グループ化 21"/>
              <p:cNvGrpSpPr/>
              <p:nvPr/>
            </p:nvGrpSpPr>
            <p:grpSpPr>
              <a:xfrm>
                <a:off x="1360611" y="712777"/>
                <a:ext cx="182691" cy="590720"/>
                <a:chOff x="0" y="0"/>
                <a:chExt cx="182690" cy="590719"/>
              </a:xfrm>
            </p:grpSpPr>
            <p:grpSp>
              <p:nvGrpSpPr>
                <p:cNvPr id="785" name="グループ化 30"/>
                <p:cNvGrpSpPr/>
                <p:nvPr/>
              </p:nvGrpSpPr>
              <p:grpSpPr>
                <a:xfrm>
                  <a:off x="1" y="176177"/>
                  <a:ext cx="182690" cy="116949"/>
                  <a:chOff x="0" y="0"/>
                  <a:chExt cx="182688" cy="116947"/>
                </a:xfrm>
              </p:grpSpPr>
              <p:sp>
                <p:nvSpPr>
                  <p:cNvPr id="783" name="直線コネクタ 38"/>
                  <p:cNvSpPr/>
                  <p:nvPr/>
                </p:nvSpPr>
                <p:spPr>
                  <a:xfrm>
                    <a:off x="-1" y="-1"/>
                    <a:ext cx="182689" cy="68572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84" name="直線コネクタ 39"/>
                  <p:cNvSpPr/>
                  <p:nvPr/>
                </p:nvSpPr>
                <p:spPr>
                  <a:xfrm flipH="1">
                    <a:off x="3" y="68571"/>
                    <a:ext cx="182686" cy="4837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8" name="グループ化 31"/>
                <p:cNvGrpSpPr/>
                <p:nvPr/>
              </p:nvGrpSpPr>
              <p:grpSpPr>
                <a:xfrm>
                  <a:off x="0" y="287816"/>
                  <a:ext cx="182688" cy="116950"/>
                  <a:chOff x="0" y="0"/>
                  <a:chExt cx="182686" cy="116948"/>
                </a:xfrm>
              </p:grpSpPr>
              <p:sp>
                <p:nvSpPr>
                  <p:cNvPr id="786" name="直線コネクタ 36"/>
                  <p:cNvSpPr/>
                  <p:nvPr/>
                </p:nvSpPr>
                <p:spPr>
                  <a:xfrm>
                    <a:off x="0" y="0"/>
                    <a:ext cx="182687" cy="6857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787" name="直線コネクタ 37"/>
                  <p:cNvSpPr/>
                  <p:nvPr/>
                </p:nvSpPr>
                <p:spPr>
                  <a:xfrm flipH="1">
                    <a:off x="0" y="68572"/>
                    <a:ext cx="182688" cy="48378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789" name="直線コネクタ 32"/>
                <p:cNvSpPr/>
                <p:nvPr/>
              </p:nvSpPr>
              <p:spPr>
                <a:xfrm>
                  <a:off x="0" y="404752"/>
                  <a:ext cx="97161" cy="34287"/>
                </a:xfrm>
                <a:prstGeom prst="line">
                  <a:avLst/>
                </a:prstGeom>
                <a:noFill/>
                <a:ln w="19050" cap="flat">
                  <a:solidFill>
                    <a:srgbClr val="1F497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790" name="直線コネクタ 33"/>
                <p:cNvSpPr/>
                <p:nvPr/>
              </p:nvSpPr>
              <p:spPr>
                <a:xfrm flipH="1">
                  <a:off x="5817" y="154611"/>
                  <a:ext cx="91343" cy="24189"/>
                </a:xfrm>
                <a:prstGeom prst="line">
                  <a:avLst/>
                </a:prstGeom>
                <a:noFill/>
                <a:ln w="19050" cap="flat">
                  <a:solidFill>
                    <a:srgbClr val="1F497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791" name="直線コネクタ 34"/>
                <p:cNvSpPr/>
                <p:nvPr/>
              </p:nvSpPr>
              <p:spPr>
                <a:xfrm flipH="1">
                  <a:off x="94779" y="-1"/>
                  <a:ext cx="1" cy="159272"/>
                </a:xfrm>
                <a:prstGeom prst="line">
                  <a:avLst/>
                </a:prstGeom>
                <a:noFill/>
                <a:ln w="19050" cap="flat">
                  <a:solidFill>
                    <a:srgbClr val="1F497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792" name="直線コネクタ 35"/>
                <p:cNvSpPr/>
                <p:nvPr/>
              </p:nvSpPr>
              <p:spPr>
                <a:xfrm flipH="1">
                  <a:off x="92372" y="444571"/>
                  <a:ext cx="1" cy="146149"/>
                </a:xfrm>
                <a:prstGeom prst="line">
                  <a:avLst/>
                </a:prstGeom>
                <a:noFill/>
                <a:ln w="19050" cap="flat">
                  <a:solidFill>
                    <a:srgbClr val="1F497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sp>
            <p:nvSpPr>
              <p:cNvPr id="794" name="直線コネクタ 22"/>
              <p:cNvSpPr/>
              <p:nvPr/>
            </p:nvSpPr>
            <p:spPr>
              <a:xfrm flipH="1" flipV="1">
                <a:off x="259635" y="808624"/>
                <a:ext cx="4626" cy="482549"/>
              </a:xfrm>
              <a:prstGeom prst="line">
                <a:avLst/>
              </a:prstGeom>
              <a:noFill/>
              <a:ln w="12700" cap="flat">
                <a:solidFill>
                  <a:srgbClr val="B0B0B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95" name="直線コネクタ 23"/>
              <p:cNvSpPr/>
              <p:nvPr/>
            </p:nvSpPr>
            <p:spPr>
              <a:xfrm flipH="1" flipV="1">
                <a:off x="627250" y="808623"/>
                <a:ext cx="5475" cy="495891"/>
              </a:xfrm>
              <a:prstGeom prst="line">
                <a:avLst/>
              </a:prstGeom>
              <a:noFill/>
              <a:ln w="12700" cap="flat">
                <a:solidFill>
                  <a:srgbClr val="B0B0B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96" name="直線コネクタ 24"/>
              <p:cNvSpPr/>
              <p:nvPr/>
            </p:nvSpPr>
            <p:spPr>
              <a:xfrm flipV="1">
                <a:off x="1053028" y="783754"/>
                <a:ext cx="1" cy="493510"/>
              </a:xfrm>
              <a:prstGeom prst="line">
                <a:avLst/>
              </a:prstGeom>
              <a:noFill/>
              <a:ln w="12700" cap="flat">
                <a:solidFill>
                  <a:srgbClr val="B0B0B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918" name="グループ化 14"/>
            <p:cNvGrpSpPr/>
            <p:nvPr/>
          </p:nvGrpSpPr>
          <p:grpSpPr>
            <a:xfrm>
              <a:off x="8329" y="3594692"/>
              <a:ext cx="2400652" cy="1739919"/>
              <a:chOff x="0" y="0"/>
              <a:chExt cx="2400650" cy="1739917"/>
            </a:xfrm>
          </p:grpSpPr>
          <p:grpSp>
            <p:nvGrpSpPr>
              <p:cNvPr id="802" name="グループ化 15"/>
              <p:cNvGrpSpPr/>
              <p:nvPr/>
            </p:nvGrpSpPr>
            <p:grpSpPr>
              <a:xfrm>
                <a:off x="-1" y="-1"/>
                <a:ext cx="2400652" cy="1739919"/>
                <a:chOff x="0" y="0"/>
                <a:chExt cx="2400650" cy="1739917"/>
              </a:xfrm>
            </p:grpSpPr>
            <p:sp>
              <p:nvSpPr>
                <p:cNvPr id="798" name="角丸四角形 132"/>
                <p:cNvSpPr/>
                <p:nvPr/>
              </p:nvSpPr>
              <p:spPr>
                <a:xfrm>
                  <a:off x="8330" y="223482"/>
                  <a:ext cx="2376093" cy="1516436"/>
                </a:xfrm>
                <a:prstGeom prst="roundRect">
                  <a:avLst>
                    <a:gd name="adj" fmla="val 2655"/>
                  </a:avLst>
                </a:prstGeom>
                <a:gradFill flip="none" rotWithShape="1">
                  <a:gsLst>
                    <a:gs pos="0">
                      <a:srgbClr val="D9D9D9"/>
                    </a:gs>
                    <a:gs pos="91000">
                      <a:srgbClr val="D9D9D9"/>
                    </a:gs>
                    <a:gs pos="100000">
                      <a:srgbClr val="F2F2F2"/>
                    </a:gs>
                  </a:gsLst>
                  <a:lin ang="2700000" scaled="0"/>
                </a:gradFill>
                <a:ln w="12700" cap="flat">
                  <a:solidFill>
                    <a:srgbClr val="D9D9D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914400">
                    <a:spcBef>
                      <a:spcPts val="0"/>
                    </a:spcBef>
                    <a:defRPr sz="1800" b="1" i="0" spc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grpSp>
              <p:nvGrpSpPr>
                <p:cNvPr id="801" name="片側の 2 つの角を丸めた四角形 133"/>
                <p:cNvGrpSpPr/>
                <p:nvPr/>
              </p:nvGrpSpPr>
              <p:grpSpPr>
                <a:xfrm>
                  <a:off x="-1" y="0"/>
                  <a:ext cx="2400652" cy="360581"/>
                  <a:chOff x="0" y="0"/>
                  <a:chExt cx="2400650" cy="360580"/>
                </a:xfrm>
              </p:grpSpPr>
              <p:sp>
                <p:nvSpPr>
                  <p:cNvPr id="799" name="Shape"/>
                  <p:cNvSpPr/>
                  <p:nvPr/>
                </p:nvSpPr>
                <p:spPr>
                  <a:xfrm>
                    <a:off x="0" y="61351"/>
                    <a:ext cx="2400651" cy="2074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933" y="0"/>
                        </a:moveTo>
                        <a:lnTo>
                          <a:pt x="20667" y="0"/>
                        </a:lnTo>
                        <a:cubicBezTo>
                          <a:pt x="21182" y="0"/>
                          <a:pt x="21600" y="4835"/>
                          <a:pt x="21600" y="10800"/>
                        </a:cubicBez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10800"/>
                        </a:lnTo>
                        <a:cubicBezTo>
                          <a:pt x="0" y="4835"/>
                          <a:pt x="418" y="0"/>
                          <a:pt x="933" y="0"/>
                        </a:cubicBezTo>
                        <a:close/>
                      </a:path>
                    </a:pathLst>
                  </a:custGeom>
                  <a:solidFill>
                    <a:srgbClr val="602E14"/>
                  </a:solidFill>
                  <a:ln w="9525" cap="flat">
                    <a:solidFill>
                      <a:srgbClr val="602E14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spcBef>
                        <a:spcPts val="0"/>
                      </a:spcBef>
                      <a:defRPr sz="1400" b="1" i="0" spc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00" name="MPI Process"/>
                  <p:cNvSpPr txBox="1"/>
                  <p:nvPr/>
                </p:nvSpPr>
                <p:spPr>
                  <a:xfrm>
                    <a:off x="30385" y="0"/>
                    <a:ext cx="2339879" cy="36058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algn="ctr" defTabSz="914400">
                      <a:spcBef>
                        <a:spcPts val="0"/>
                      </a:spcBef>
                      <a:defRPr sz="1400" b="1" i="0" spc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r>
                      <a:t>MPI Process</a:t>
                    </a:r>
                  </a:p>
                </p:txBody>
              </p:sp>
            </p:grpSp>
          </p:grpSp>
          <p:grpSp>
            <p:nvGrpSpPr>
              <p:cNvPr id="805" name="正方形/長方形 16"/>
              <p:cNvGrpSpPr/>
              <p:nvPr/>
            </p:nvGrpSpPr>
            <p:grpSpPr>
              <a:xfrm>
                <a:off x="126168" y="404644"/>
                <a:ext cx="2210219" cy="334917"/>
                <a:chOff x="0" y="0"/>
                <a:chExt cx="2210218" cy="334916"/>
              </a:xfrm>
            </p:grpSpPr>
            <p:sp>
              <p:nvSpPr>
                <p:cNvPr id="803" name="Rectangle"/>
                <p:cNvSpPr/>
                <p:nvPr/>
              </p:nvSpPr>
              <p:spPr>
                <a:xfrm>
                  <a:off x="0" y="0"/>
                  <a:ext cx="2210219" cy="334917"/>
                </a:xfrm>
                <a:prstGeom prst="rect">
                  <a:avLst/>
                </a:prstGeom>
                <a:solidFill>
                  <a:srgbClr val="D6D1B8">
                    <a:alpha val="58000"/>
                  </a:srgbClr>
                </a:solidFill>
                <a:ln w="6350" cap="flat">
                  <a:solidFill>
                    <a:srgbClr val="69696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r" defTabSz="914400">
                    <a:spcBef>
                      <a:spcPts val="0"/>
                    </a:spcBef>
                    <a:defRPr sz="1200" b="1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804" name="COMP."/>
                <p:cNvSpPr txBox="1"/>
                <p:nvPr/>
              </p:nvSpPr>
              <p:spPr>
                <a:xfrm>
                  <a:off x="0" y="2710"/>
                  <a:ext cx="2210219" cy="3294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algn="r" defTabSz="914400">
                    <a:spcBef>
                      <a:spcPts val="0"/>
                    </a:spcBef>
                    <a:defRPr sz="1200" b="1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COMP.</a:t>
                  </a:r>
                </a:p>
              </p:txBody>
            </p:sp>
          </p:grpSp>
          <p:grpSp>
            <p:nvGrpSpPr>
              <p:cNvPr id="808" name="正方形/長方形 17"/>
              <p:cNvGrpSpPr/>
              <p:nvPr/>
            </p:nvGrpSpPr>
            <p:grpSpPr>
              <a:xfrm>
                <a:off x="103206" y="1320716"/>
                <a:ext cx="2220329" cy="334918"/>
                <a:chOff x="0" y="0"/>
                <a:chExt cx="2220328" cy="334916"/>
              </a:xfrm>
            </p:grpSpPr>
            <p:sp>
              <p:nvSpPr>
                <p:cNvPr id="806" name="Rectangle"/>
                <p:cNvSpPr/>
                <p:nvPr/>
              </p:nvSpPr>
              <p:spPr>
                <a:xfrm>
                  <a:off x="-1" y="0"/>
                  <a:ext cx="2220330" cy="334917"/>
                </a:xfrm>
                <a:prstGeom prst="rect">
                  <a:avLst/>
                </a:prstGeom>
                <a:solidFill>
                  <a:srgbClr val="D6D1B8">
                    <a:alpha val="58000"/>
                  </a:srgbClr>
                </a:solidFill>
                <a:ln w="6350" cap="flat">
                  <a:solidFill>
                    <a:srgbClr val="69696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r" defTabSz="914400">
                    <a:spcBef>
                      <a:spcPts val="0"/>
                    </a:spcBef>
                    <a:defRPr sz="1200" b="1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807" name="COMP."/>
                <p:cNvSpPr txBox="1"/>
                <p:nvPr/>
              </p:nvSpPr>
              <p:spPr>
                <a:xfrm>
                  <a:off x="-1" y="2710"/>
                  <a:ext cx="2220330" cy="3294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algn="r" defTabSz="914400">
                    <a:spcBef>
                      <a:spcPts val="0"/>
                    </a:spcBef>
                    <a:defRPr sz="1200" b="1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COMP.</a:t>
                  </a:r>
                </a:p>
              </p:txBody>
            </p:sp>
          </p:grpSp>
          <p:grpSp>
            <p:nvGrpSpPr>
              <p:cNvPr id="811" name="正方形/長方形 18"/>
              <p:cNvGrpSpPr/>
              <p:nvPr/>
            </p:nvGrpSpPr>
            <p:grpSpPr>
              <a:xfrm>
                <a:off x="107440" y="853201"/>
                <a:ext cx="2216468" cy="334917"/>
                <a:chOff x="0" y="0"/>
                <a:chExt cx="2216467" cy="334916"/>
              </a:xfrm>
            </p:grpSpPr>
            <p:sp>
              <p:nvSpPr>
                <p:cNvPr id="809" name="Rectangle"/>
                <p:cNvSpPr/>
                <p:nvPr/>
              </p:nvSpPr>
              <p:spPr>
                <a:xfrm>
                  <a:off x="-1" y="0"/>
                  <a:ext cx="2216469" cy="334917"/>
                </a:xfrm>
                <a:prstGeom prst="rect">
                  <a:avLst/>
                </a:prstGeom>
                <a:solidFill>
                  <a:srgbClr val="ECBCA3">
                    <a:alpha val="58000"/>
                  </a:srgbClr>
                </a:solidFill>
                <a:ln w="6350" cap="flat">
                  <a:solidFill>
                    <a:srgbClr val="E29A75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r" defTabSz="914400">
                    <a:spcBef>
                      <a:spcPts val="0"/>
                    </a:spcBef>
                    <a:defRPr sz="1200" b="1" i="0" spc="0">
                      <a:solidFill>
                        <a:srgbClr val="602E14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810" name="MPI COMM."/>
                <p:cNvSpPr txBox="1"/>
                <p:nvPr/>
              </p:nvSpPr>
              <p:spPr>
                <a:xfrm>
                  <a:off x="-1" y="2710"/>
                  <a:ext cx="2216469" cy="3294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algn="r" defTabSz="914400">
                    <a:spcBef>
                      <a:spcPts val="0"/>
                    </a:spcBef>
                    <a:defRPr sz="1200" b="1" i="0" spc="0">
                      <a:solidFill>
                        <a:srgbClr val="602E14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MPI COMM.</a:t>
                  </a:r>
                </a:p>
              </p:txBody>
            </p:sp>
          </p:grpSp>
          <p:grpSp>
            <p:nvGrpSpPr>
              <p:cNvPr id="857" name="グループ化 19"/>
              <p:cNvGrpSpPr/>
              <p:nvPr/>
            </p:nvGrpSpPr>
            <p:grpSpPr>
              <a:xfrm>
                <a:off x="162476" y="372373"/>
                <a:ext cx="1379421" cy="411381"/>
                <a:chOff x="0" y="0"/>
                <a:chExt cx="1379420" cy="411379"/>
              </a:xfrm>
            </p:grpSpPr>
            <p:grpSp>
              <p:nvGrpSpPr>
                <p:cNvPr id="822" name="グループ化 85"/>
                <p:cNvGrpSpPr/>
                <p:nvPr/>
              </p:nvGrpSpPr>
              <p:grpSpPr>
                <a:xfrm>
                  <a:off x="0" y="-1"/>
                  <a:ext cx="182688" cy="411373"/>
                  <a:chOff x="0" y="0"/>
                  <a:chExt cx="182687" cy="411371"/>
                </a:xfrm>
              </p:grpSpPr>
              <p:grpSp>
                <p:nvGrpSpPr>
                  <p:cNvPr id="814" name="グループ化 121"/>
                  <p:cNvGrpSpPr/>
                  <p:nvPr/>
                </p:nvGrpSpPr>
                <p:grpSpPr>
                  <a:xfrm>
                    <a:off x="-1" y="123988"/>
                    <a:ext cx="182689" cy="95491"/>
                    <a:chOff x="0" y="0"/>
                    <a:chExt cx="182687" cy="95489"/>
                  </a:xfrm>
                </p:grpSpPr>
                <p:sp>
                  <p:nvSpPr>
                    <p:cNvPr id="812" name="直線コネクタ 130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813" name="直線コネクタ 131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817" name="グループ化 122"/>
                  <p:cNvGrpSpPr/>
                  <p:nvPr/>
                </p:nvGrpSpPr>
                <p:grpSpPr>
                  <a:xfrm>
                    <a:off x="-1" y="215133"/>
                    <a:ext cx="182689" cy="95490"/>
                    <a:chOff x="0" y="0"/>
                    <a:chExt cx="182687" cy="95489"/>
                  </a:xfrm>
                </p:grpSpPr>
                <p:sp>
                  <p:nvSpPr>
                    <p:cNvPr id="815" name="直線コネクタ 128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816" name="直線コネクタ 129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818" name="直線コネクタ 123"/>
                  <p:cNvSpPr/>
                  <p:nvPr/>
                </p:nvSpPr>
                <p:spPr>
                  <a:xfrm>
                    <a:off x="0" y="310622"/>
                    <a:ext cx="97158" cy="2799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19" name="直線コネクタ 124"/>
                  <p:cNvSpPr/>
                  <p:nvPr/>
                </p:nvSpPr>
                <p:spPr>
                  <a:xfrm flipH="1">
                    <a:off x="5816" y="106379"/>
                    <a:ext cx="91343" cy="1975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20" name="直線コネクタ 125"/>
                  <p:cNvSpPr/>
                  <p:nvPr/>
                </p:nvSpPr>
                <p:spPr>
                  <a:xfrm flipH="1">
                    <a:off x="92190" y="-1"/>
                    <a:ext cx="1" cy="10974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21" name="直線コネクタ 127"/>
                  <p:cNvSpPr/>
                  <p:nvPr/>
                </p:nvSpPr>
                <p:spPr>
                  <a:xfrm flipH="1">
                    <a:off x="91343" y="342095"/>
                    <a:ext cx="1" cy="6927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3" name="グループ化 86"/>
                <p:cNvGrpSpPr/>
                <p:nvPr/>
              </p:nvGrpSpPr>
              <p:grpSpPr>
                <a:xfrm>
                  <a:off x="367615" y="2"/>
                  <a:ext cx="182688" cy="411376"/>
                  <a:chOff x="0" y="0"/>
                  <a:chExt cx="182687" cy="411374"/>
                </a:xfrm>
              </p:grpSpPr>
              <p:grpSp>
                <p:nvGrpSpPr>
                  <p:cNvPr id="825" name="グループ化 110"/>
                  <p:cNvGrpSpPr/>
                  <p:nvPr/>
                </p:nvGrpSpPr>
                <p:grpSpPr>
                  <a:xfrm>
                    <a:off x="-1" y="123988"/>
                    <a:ext cx="182689" cy="95491"/>
                    <a:chOff x="0" y="0"/>
                    <a:chExt cx="182687" cy="95489"/>
                  </a:xfrm>
                </p:grpSpPr>
                <p:sp>
                  <p:nvSpPr>
                    <p:cNvPr id="823" name="直線コネクタ 119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824" name="直線コネクタ 120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828" name="グループ化 111"/>
                  <p:cNvGrpSpPr/>
                  <p:nvPr/>
                </p:nvGrpSpPr>
                <p:grpSpPr>
                  <a:xfrm>
                    <a:off x="-1" y="215133"/>
                    <a:ext cx="182689" cy="95490"/>
                    <a:chOff x="0" y="0"/>
                    <a:chExt cx="182687" cy="95489"/>
                  </a:xfrm>
                </p:grpSpPr>
                <p:sp>
                  <p:nvSpPr>
                    <p:cNvPr id="826" name="直線コネクタ 117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827" name="直線コネクタ 118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829" name="直線コネクタ 112"/>
                  <p:cNvSpPr/>
                  <p:nvPr/>
                </p:nvSpPr>
                <p:spPr>
                  <a:xfrm>
                    <a:off x="0" y="310623"/>
                    <a:ext cx="97158" cy="27995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30" name="直線コネクタ 114"/>
                  <p:cNvSpPr/>
                  <p:nvPr/>
                </p:nvSpPr>
                <p:spPr>
                  <a:xfrm flipH="1">
                    <a:off x="5816" y="106379"/>
                    <a:ext cx="91343" cy="1975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31" name="直線コネクタ 115"/>
                  <p:cNvSpPr/>
                  <p:nvPr/>
                </p:nvSpPr>
                <p:spPr>
                  <a:xfrm flipH="1">
                    <a:off x="92190" y="0"/>
                    <a:ext cx="1" cy="109742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32" name="直線コネクタ 116"/>
                  <p:cNvSpPr/>
                  <p:nvPr/>
                </p:nvSpPr>
                <p:spPr>
                  <a:xfrm flipH="1">
                    <a:off x="97158" y="338618"/>
                    <a:ext cx="1" cy="7275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4" name="グループ化 87"/>
                <p:cNvGrpSpPr/>
                <p:nvPr/>
              </p:nvGrpSpPr>
              <p:grpSpPr>
                <a:xfrm>
                  <a:off x="793394" y="0"/>
                  <a:ext cx="182688" cy="411371"/>
                  <a:chOff x="0" y="0"/>
                  <a:chExt cx="182687" cy="411370"/>
                </a:xfrm>
              </p:grpSpPr>
              <p:grpSp>
                <p:nvGrpSpPr>
                  <p:cNvPr id="836" name="グループ化 100"/>
                  <p:cNvGrpSpPr/>
                  <p:nvPr/>
                </p:nvGrpSpPr>
                <p:grpSpPr>
                  <a:xfrm>
                    <a:off x="-1" y="123988"/>
                    <a:ext cx="182689" cy="95491"/>
                    <a:chOff x="0" y="0"/>
                    <a:chExt cx="182687" cy="95489"/>
                  </a:xfrm>
                </p:grpSpPr>
                <p:sp>
                  <p:nvSpPr>
                    <p:cNvPr id="834" name="直線コネクタ 108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835" name="直線コネクタ 109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839" name="グループ化 101"/>
                  <p:cNvGrpSpPr/>
                  <p:nvPr/>
                </p:nvGrpSpPr>
                <p:grpSpPr>
                  <a:xfrm>
                    <a:off x="-1" y="215133"/>
                    <a:ext cx="182689" cy="95490"/>
                    <a:chOff x="0" y="0"/>
                    <a:chExt cx="182687" cy="95489"/>
                  </a:xfrm>
                </p:grpSpPr>
                <p:sp>
                  <p:nvSpPr>
                    <p:cNvPr id="837" name="直線コネクタ 106"/>
                    <p:cNvSpPr/>
                    <p:nvPr/>
                  </p:nvSpPr>
                  <p:spPr>
                    <a:xfrm>
                      <a:off x="-1" y="0"/>
                      <a:ext cx="182688" cy="5599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838" name="直線コネクタ 107"/>
                    <p:cNvSpPr/>
                    <p:nvPr/>
                  </p:nvSpPr>
                  <p:spPr>
                    <a:xfrm flipH="1">
                      <a:off x="0" y="55990"/>
                      <a:ext cx="182688" cy="3950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840" name="直線コネクタ 102"/>
                  <p:cNvSpPr/>
                  <p:nvPr/>
                </p:nvSpPr>
                <p:spPr>
                  <a:xfrm>
                    <a:off x="0" y="310622"/>
                    <a:ext cx="97158" cy="2799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41" name="直線コネクタ 103"/>
                  <p:cNvSpPr/>
                  <p:nvPr/>
                </p:nvSpPr>
                <p:spPr>
                  <a:xfrm flipH="1">
                    <a:off x="5816" y="106379"/>
                    <a:ext cx="91343" cy="1975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42" name="直線コネクタ 104"/>
                  <p:cNvSpPr/>
                  <p:nvPr/>
                </p:nvSpPr>
                <p:spPr>
                  <a:xfrm flipH="1">
                    <a:off x="92190" y="-1"/>
                    <a:ext cx="1" cy="10974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43" name="直線コネクタ 105"/>
                  <p:cNvSpPr/>
                  <p:nvPr/>
                </p:nvSpPr>
                <p:spPr>
                  <a:xfrm>
                    <a:off x="97158" y="338618"/>
                    <a:ext cx="3259" cy="7275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5" name="グループ化 88"/>
                <p:cNvGrpSpPr/>
                <p:nvPr/>
              </p:nvGrpSpPr>
              <p:grpSpPr>
                <a:xfrm>
                  <a:off x="1196732" y="-1"/>
                  <a:ext cx="182689" cy="411381"/>
                  <a:chOff x="0" y="0"/>
                  <a:chExt cx="182687" cy="411379"/>
                </a:xfrm>
              </p:grpSpPr>
              <p:grpSp>
                <p:nvGrpSpPr>
                  <p:cNvPr id="847" name="グループ化 90"/>
                  <p:cNvGrpSpPr/>
                  <p:nvPr/>
                </p:nvGrpSpPr>
                <p:grpSpPr>
                  <a:xfrm>
                    <a:off x="0" y="133718"/>
                    <a:ext cx="182688" cy="92709"/>
                    <a:chOff x="0" y="0"/>
                    <a:chExt cx="182687" cy="92708"/>
                  </a:xfrm>
                </p:grpSpPr>
                <p:sp>
                  <p:nvSpPr>
                    <p:cNvPr id="845" name="直線コネクタ 98"/>
                    <p:cNvSpPr/>
                    <p:nvPr/>
                  </p:nvSpPr>
                  <p:spPr>
                    <a:xfrm>
                      <a:off x="0" y="-1"/>
                      <a:ext cx="182687" cy="5436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846" name="直線コネクタ 99"/>
                    <p:cNvSpPr/>
                    <p:nvPr/>
                  </p:nvSpPr>
                  <p:spPr>
                    <a:xfrm flipH="1">
                      <a:off x="0" y="54359"/>
                      <a:ext cx="182688" cy="3835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850" name="グループ化 91"/>
                  <p:cNvGrpSpPr/>
                  <p:nvPr/>
                </p:nvGrpSpPr>
                <p:grpSpPr>
                  <a:xfrm>
                    <a:off x="0" y="222207"/>
                    <a:ext cx="182688" cy="92709"/>
                    <a:chOff x="0" y="0"/>
                    <a:chExt cx="182687" cy="92708"/>
                  </a:xfrm>
                </p:grpSpPr>
                <p:sp>
                  <p:nvSpPr>
                    <p:cNvPr id="848" name="直線コネクタ 96"/>
                    <p:cNvSpPr/>
                    <p:nvPr/>
                  </p:nvSpPr>
                  <p:spPr>
                    <a:xfrm>
                      <a:off x="0" y="-1"/>
                      <a:ext cx="182687" cy="5436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849" name="直線コネクタ 97"/>
                    <p:cNvSpPr/>
                    <p:nvPr/>
                  </p:nvSpPr>
                  <p:spPr>
                    <a:xfrm flipH="1">
                      <a:off x="0" y="54359"/>
                      <a:ext cx="182688" cy="3835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851" name="直線コネクタ 92"/>
                  <p:cNvSpPr/>
                  <p:nvPr/>
                </p:nvSpPr>
                <p:spPr>
                  <a:xfrm>
                    <a:off x="0" y="314915"/>
                    <a:ext cx="97158" cy="2718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52" name="直線コネクタ 93"/>
                  <p:cNvSpPr/>
                  <p:nvPr/>
                </p:nvSpPr>
                <p:spPr>
                  <a:xfrm flipH="1">
                    <a:off x="5816" y="116622"/>
                    <a:ext cx="91343" cy="19175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53" name="直線コネクタ 94"/>
                  <p:cNvSpPr/>
                  <p:nvPr/>
                </p:nvSpPr>
                <p:spPr>
                  <a:xfrm>
                    <a:off x="91343" y="-1"/>
                    <a:ext cx="849" cy="119888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54" name="直線コネクタ 95"/>
                  <p:cNvSpPr/>
                  <p:nvPr/>
                </p:nvSpPr>
                <p:spPr>
                  <a:xfrm flipH="1">
                    <a:off x="97158" y="342095"/>
                    <a:ext cx="1" cy="69285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856" name="直線コネクタ 89"/>
                <p:cNvSpPr/>
                <p:nvPr/>
              </p:nvSpPr>
              <p:spPr>
                <a:xfrm>
                  <a:off x="99471" y="411373"/>
                  <a:ext cx="1210767" cy="2"/>
                </a:xfrm>
                <a:prstGeom prst="lin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903" name="グループ化 20"/>
              <p:cNvGrpSpPr/>
              <p:nvPr/>
            </p:nvGrpSpPr>
            <p:grpSpPr>
              <a:xfrm>
                <a:off x="172917" y="1254282"/>
                <a:ext cx="1379421" cy="409590"/>
                <a:chOff x="0" y="0"/>
                <a:chExt cx="1379420" cy="409588"/>
              </a:xfrm>
            </p:grpSpPr>
            <p:grpSp>
              <p:nvGrpSpPr>
                <p:cNvPr id="868" name="グループ化 40"/>
                <p:cNvGrpSpPr/>
                <p:nvPr/>
              </p:nvGrpSpPr>
              <p:grpSpPr>
                <a:xfrm>
                  <a:off x="0" y="-1"/>
                  <a:ext cx="182688" cy="396249"/>
                  <a:chOff x="0" y="0"/>
                  <a:chExt cx="182687" cy="396247"/>
                </a:xfrm>
              </p:grpSpPr>
              <p:grpSp>
                <p:nvGrpSpPr>
                  <p:cNvPr id="860" name="グループ化 75"/>
                  <p:cNvGrpSpPr/>
                  <p:nvPr/>
                </p:nvGrpSpPr>
                <p:grpSpPr>
                  <a:xfrm>
                    <a:off x="-1" y="107283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858" name="直線コネクタ 83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859" name="直線コネクタ 84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863" name="グループ化 76"/>
                  <p:cNvGrpSpPr/>
                  <p:nvPr/>
                </p:nvGrpSpPr>
                <p:grpSpPr>
                  <a:xfrm>
                    <a:off x="-1" y="186147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861" name="直線コネクタ 81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862" name="直線コネクタ 82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864" name="直線コネクタ 77"/>
                  <p:cNvSpPr/>
                  <p:nvPr/>
                </p:nvSpPr>
                <p:spPr>
                  <a:xfrm>
                    <a:off x="-1" y="268771"/>
                    <a:ext cx="97159" cy="2422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65" name="直線コネクタ 78"/>
                  <p:cNvSpPr/>
                  <p:nvPr/>
                </p:nvSpPr>
                <p:spPr>
                  <a:xfrm flipH="1">
                    <a:off x="5816" y="92046"/>
                    <a:ext cx="91343" cy="170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66" name="直線コネクタ 79"/>
                  <p:cNvSpPr/>
                  <p:nvPr/>
                </p:nvSpPr>
                <p:spPr>
                  <a:xfrm flipH="1">
                    <a:off x="92190" y="0"/>
                    <a:ext cx="1" cy="9495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67" name="直線コネクタ 80"/>
                  <p:cNvSpPr/>
                  <p:nvPr/>
                </p:nvSpPr>
                <p:spPr>
                  <a:xfrm flipH="1">
                    <a:off x="97158" y="292994"/>
                    <a:ext cx="1" cy="10325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79" name="グループ化 41"/>
                <p:cNvGrpSpPr/>
                <p:nvPr/>
              </p:nvGrpSpPr>
              <p:grpSpPr>
                <a:xfrm>
                  <a:off x="367615" y="-1"/>
                  <a:ext cx="182688" cy="396249"/>
                  <a:chOff x="0" y="0"/>
                  <a:chExt cx="182687" cy="396247"/>
                </a:xfrm>
              </p:grpSpPr>
              <p:grpSp>
                <p:nvGrpSpPr>
                  <p:cNvPr id="871" name="グループ化 65"/>
                  <p:cNvGrpSpPr/>
                  <p:nvPr/>
                </p:nvGrpSpPr>
                <p:grpSpPr>
                  <a:xfrm>
                    <a:off x="-1" y="107283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869" name="直線コネクタ 73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870" name="直線コネクタ 74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874" name="グループ化 66"/>
                  <p:cNvGrpSpPr/>
                  <p:nvPr/>
                </p:nvGrpSpPr>
                <p:grpSpPr>
                  <a:xfrm>
                    <a:off x="-1" y="186147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872" name="直線コネクタ 71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873" name="直線コネクタ 72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875" name="直線コネクタ 67"/>
                  <p:cNvSpPr/>
                  <p:nvPr/>
                </p:nvSpPr>
                <p:spPr>
                  <a:xfrm>
                    <a:off x="-1" y="268771"/>
                    <a:ext cx="97159" cy="2422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76" name="直線コネクタ 68"/>
                  <p:cNvSpPr/>
                  <p:nvPr/>
                </p:nvSpPr>
                <p:spPr>
                  <a:xfrm flipH="1">
                    <a:off x="5816" y="92046"/>
                    <a:ext cx="91343" cy="170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77" name="直線コネクタ 69"/>
                  <p:cNvSpPr/>
                  <p:nvPr/>
                </p:nvSpPr>
                <p:spPr>
                  <a:xfrm flipH="1">
                    <a:off x="92190" y="0"/>
                    <a:ext cx="1" cy="9495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78" name="直線コネクタ 70"/>
                  <p:cNvSpPr/>
                  <p:nvPr/>
                </p:nvSpPr>
                <p:spPr>
                  <a:xfrm flipH="1">
                    <a:off x="97158" y="292994"/>
                    <a:ext cx="1" cy="10325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0" name="グループ化 42"/>
                <p:cNvGrpSpPr/>
                <p:nvPr/>
              </p:nvGrpSpPr>
              <p:grpSpPr>
                <a:xfrm>
                  <a:off x="786211" y="-1"/>
                  <a:ext cx="182688" cy="396249"/>
                  <a:chOff x="0" y="0"/>
                  <a:chExt cx="182687" cy="396247"/>
                </a:xfrm>
              </p:grpSpPr>
              <p:grpSp>
                <p:nvGrpSpPr>
                  <p:cNvPr id="882" name="グループ化 55"/>
                  <p:cNvGrpSpPr/>
                  <p:nvPr/>
                </p:nvGrpSpPr>
                <p:grpSpPr>
                  <a:xfrm>
                    <a:off x="-1" y="107283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880" name="直線コネクタ 63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881" name="直線コネクタ 64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885" name="グループ化 56"/>
                  <p:cNvGrpSpPr/>
                  <p:nvPr/>
                </p:nvGrpSpPr>
                <p:grpSpPr>
                  <a:xfrm>
                    <a:off x="-1" y="186147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883" name="直線コネクタ 61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884" name="直線コネクタ 62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886" name="直線コネクタ 57"/>
                  <p:cNvSpPr/>
                  <p:nvPr/>
                </p:nvSpPr>
                <p:spPr>
                  <a:xfrm>
                    <a:off x="-1" y="268771"/>
                    <a:ext cx="97159" cy="2422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87" name="直線コネクタ 58"/>
                  <p:cNvSpPr/>
                  <p:nvPr/>
                </p:nvSpPr>
                <p:spPr>
                  <a:xfrm flipH="1">
                    <a:off x="5816" y="92046"/>
                    <a:ext cx="91343" cy="170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88" name="直線コネクタ 59"/>
                  <p:cNvSpPr/>
                  <p:nvPr/>
                </p:nvSpPr>
                <p:spPr>
                  <a:xfrm flipH="1">
                    <a:off x="92190" y="0"/>
                    <a:ext cx="1" cy="9495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89" name="直線コネクタ 60"/>
                  <p:cNvSpPr/>
                  <p:nvPr/>
                </p:nvSpPr>
                <p:spPr>
                  <a:xfrm flipH="1">
                    <a:off x="97158" y="292994"/>
                    <a:ext cx="1" cy="10325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1" name="グループ化 43"/>
                <p:cNvGrpSpPr/>
                <p:nvPr/>
              </p:nvGrpSpPr>
              <p:grpSpPr>
                <a:xfrm>
                  <a:off x="1196732" y="13340"/>
                  <a:ext cx="182689" cy="396249"/>
                  <a:chOff x="0" y="0"/>
                  <a:chExt cx="182687" cy="396247"/>
                </a:xfrm>
              </p:grpSpPr>
              <p:grpSp>
                <p:nvGrpSpPr>
                  <p:cNvPr id="893" name="グループ化 45"/>
                  <p:cNvGrpSpPr/>
                  <p:nvPr/>
                </p:nvGrpSpPr>
                <p:grpSpPr>
                  <a:xfrm>
                    <a:off x="-1" y="107283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891" name="直線コネクタ 53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892" name="直線コネクタ 54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896" name="グループ化 46"/>
                  <p:cNvGrpSpPr/>
                  <p:nvPr/>
                </p:nvGrpSpPr>
                <p:grpSpPr>
                  <a:xfrm>
                    <a:off x="-1" y="186147"/>
                    <a:ext cx="182689" cy="82624"/>
                    <a:chOff x="0" y="0"/>
                    <a:chExt cx="182687" cy="82623"/>
                  </a:xfrm>
                </p:grpSpPr>
                <p:sp>
                  <p:nvSpPr>
                    <p:cNvPr id="894" name="直線コネクタ 51"/>
                    <p:cNvSpPr/>
                    <p:nvPr/>
                  </p:nvSpPr>
                  <p:spPr>
                    <a:xfrm>
                      <a:off x="-1" y="0"/>
                      <a:ext cx="182688" cy="48446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895" name="直線コネクタ 52"/>
                    <p:cNvSpPr/>
                    <p:nvPr/>
                  </p:nvSpPr>
                  <p:spPr>
                    <a:xfrm flipH="1">
                      <a:off x="0" y="48446"/>
                      <a:ext cx="182688" cy="34178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897" name="直線コネクタ 47"/>
                  <p:cNvSpPr/>
                  <p:nvPr/>
                </p:nvSpPr>
                <p:spPr>
                  <a:xfrm>
                    <a:off x="-1" y="268771"/>
                    <a:ext cx="97159" cy="2422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98" name="直線コネクタ 48"/>
                  <p:cNvSpPr/>
                  <p:nvPr/>
                </p:nvSpPr>
                <p:spPr>
                  <a:xfrm flipH="1">
                    <a:off x="5816" y="92046"/>
                    <a:ext cx="91343" cy="170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899" name="直線コネクタ 49"/>
                  <p:cNvSpPr/>
                  <p:nvPr/>
                </p:nvSpPr>
                <p:spPr>
                  <a:xfrm flipH="1">
                    <a:off x="92190" y="0"/>
                    <a:ext cx="1" cy="9495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00" name="直線コネクタ 50"/>
                  <p:cNvSpPr/>
                  <p:nvPr/>
                </p:nvSpPr>
                <p:spPr>
                  <a:xfrm flipH="1">
                    <a:off x="97158" y="292994"/>
                    <a:ext cx="1" cy="10325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902" name="直線コネクタ 44"/>
                <p:cNvSpPr/>
                <p:nvPr/>
              </p:nvSpPr>
              <p:spPr>
                <a:xfrm>
                  <a:off x="84159" y="4528"/>
                  <a:ext cx="1216582" cy="1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914" name="グループ化 21"/>
              <p:cNvGrpSpPr/>
              <p:nvPr/>
            </p:nvGrpSpPr>
            <p:grpSpPr>
              <a:xfrm>
                <a:off x="958184" y="719045"/>
                <a:ext cx="182689" cy="590718"/>
                <a:chOff x="0" y="0"/>
                <a:chExt cx="182687" cy="590717"/>
              </a:xfrm>
            </p:grpSpPr>
            <p:grpSp>
              <p:nvGrpSpPr>
                <p:cNvPr id="906" name="グループ化 30"/>
                <p:cNvGrpSpPr/>
                <p:nvPr/>
              </p:nvGrpSpPr>
              <p:grpSpPr>
                <a:xfrm>
                  <a:off x="-1" y="176177"/>
                  <a:ext cx="182689" cy="116949"/>
                  <a:chOff x="0" y="0"/>
                  <a:chExt cx="182687" cy="116947"/>
                </a:xfrm>
              </p:grpSpPr>
              <p:sp>
                <p:nvSpPr>
                  <p:cNvPr id="904" name="直線コネクタ 38"/>
                  <p:cNvSpPr/>
                  <p:nvPr/>
                </p:nvSpPr>
                <p:spPr>
                  <a:xfrm>
                    <a:off x="-1" y="0"/>
                    <a:ext cx="182688" cy="6857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05" name="直線コネクタ 39"/>
                  <p:cNvSpPr/>
                  <p:nvPr/>
                </p:nvSpPr>
                <p:spPr>
                  <a:xfrm flipH="1">
                    <a:off x="0" y="68572"/>
                    <a:ext cx="182688" cy="4837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グループ化 31"/>
                <p:cNvGrpSpPr/>
                <p:nvPr/>
              </p:nvGrpSpPr>
              <p:grpSpPr>
                <a:xfrm>
                  <a:off x="-1" y="287803"/>
                  <a:ext cx="182689" cy="116949"/>
                  <a:chOff x="0" y="0"/>
                  <a:chExt cx="182687" cy="116947"/>
                </a:xfrm>
              </p:grpSpPr>
              <p:sp>
                <p:nvSpPr>
                  <p:cNvPr id="907" name="直線コネクタ 36"/>
                  <p:cNvSpPr/>
                  <p:nvPr/>
                </p:nvSpPr>
                <p:spPr>
                  <a:xfrm>
                    <a:off x="-1" y="0"/>
                    <a:ext cx="182688" cy="6857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08" name="直線コネクタ 37"/>
                  <p:cNvSpPr/>
                  <p:nvPr/>
                </p:nvSpPr>
                <p:spPr>
                  <a:xfrm flipH="1">
                    <a:off x="0" y="68572"/>
                    <a:ext cx="182688" cy="4837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910" name="直線コネクタ 32"/>
                <p:cNvSpPr/>
                <p:nvPr/>
              </p:nvSpPr>
              <p:spPr>
                <a:xfrm>
                  <a:off x="0" y="404751"/>
                  <a:ext cx="97158" cy="34287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911" name="直線コネクタ 33"/>
                <p:cNvSpPr/>
                <p:nvPr/>
              </p:nvSpPr>
              <p:spPr>
                <a:xfrm flipH="1">
                  <a:off x="5816" y="154611"/>
                  <a:ext cx="91343" cy="24189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912" name="直線コネクタ 34"/>
                <p:cNvSpPr/>
                <p:nvPr/>
              </p:nvSpPr>
              <p:spPr>
                <a:xfrm flipH="1">
                  <a:off x="94777" y="-1"/>
                  <a:ext cx="1" cy="159272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913" name="直線コネクタ 35"/>
                <p:cNvSpPr/>
                <p:nvPr/>
              </p:nvSpPr>
              <p:spPr>
                <a:xfrm flipH="1">
                  <a:off x="92369" y="444570"/>
                  <a:ext cx="1" cy="146148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sp>
            <p:nvSpPr>
              <p:cNvPr id="915" name="直線コネクタ 22"/>
              <p:cNvSpPr/>
              <p:nvPr/>
            </p:nvSpPr>
            <p:spPr>
              <a:xfrm flipH="1" flipV="1">
                <a:off x="259635" y="808624"/>
                <a:ext cx="4626" cy="482549"/>
              </a:xfrm>
              <a:prstGeom prst="line">
                <a:avLst/>
              </a:prstGeom>
              <a:noFill/>
              <a:ln w="12700" cap="flat">
                <a:solidFill>
                  <a:srgbClr val="B0B0B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16" name="直線コネクタ 23"/>
              <p:cNvSpPr/>
              <p:nvPr/>
            </p:nvSpPr>
            <p:spPr>
              <a:xfrm flipH="1" flipV="1">
                <a:off x="627250" y="808623"/>
                <a:ext cx="5475" cy="495891"/>
              </a:xfrm>
              <a:prstGeom prst="line">
                <a:avLst/>
              </a:prstGeom>
              <a:noFill/>
              <a:ln w="12700" cap="flat">
                <a:solidFill>
                  <a:srgbClr val="B0B0B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17" name="直線コネクタ 24"/>
              <p:cNvSpPr/>
              <p:nvPr/>
            </p:nvSpPr>
            <p:spPr>
              <a:xfrm flipV="1">
                <a:off x="1456367" y="811005"/>
                <a:ext cx="1" cy="493509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56" name="グループ化 2"/>
            <p:cNvGrpSpPr/>
            <p:nvPr/>
          </p:nvGrpSpPr>
          <p:grpSpPr>
            <a:xfrm>
              <a:off x="12953" y="5427795"/>
              <a:ext cx="2379800" cy="1829585"/>
              <a:chOff x="0" y="0"/>
              <a:chExt cx="2379799" cy="1829583"/>
            </a:xfrm>
          </p:grpSpPr>
          <p:grpSp>
            <p:nvGrpSpPr>
              <p:cNvPr id="923" name="グループ化 373"/>
              <p:cNvGrpSpPr/>
              <p:nvPr/>
            </p:nvGrpSpPr>
            <p:grpSpPr>
              <a:xfrm>
                <a:off x="-1" y="0"/>
                <a:ext cx="2379801" cy="1829584"/>
                <a:chOff x="0" y="0"/>
                <a:chExt cx="2379799" cy="1829583"/>
              </a:xfrm>
            </p:grpSpPr>
            <p:sp>
              <p:nvSpPr>
                <p:cNvPr id="919" name="角丸四角形 374"/>
                <p:cNvSpPr/>
                <p:nvPr/>
              </p:nvSpPr>
              <p:spPr>
                <a:xfrm>
                  <a:off x="8258" y="225965"/>
                  <a:ext cx="2355456" cy="1603619"/>
                </a:xfrm>
                <a:prstGeom prst="roundRect">
                  <a:avLst>
                    <a:gd name="adj" fmla="val 2655"/>
                  </a:avLst>
                </a:prstGeom>
                <a:gradFill flip="none" rotWithShape="1">
                  <a:gsLst>
                    <a:gs pos="0">
                      <a:srgbClr val="D9D9D9"/>
                    </a:gs>
                    <a:gs pos="91000">
                      <a:srgbClr val="D9D9D9"/>
                    </a:gs>
                    <a:gs pos="100000">
                      <a:srgbClr val="F2F2F2"/>
                    </a:gs>
                  </a:gsLst>
                  <a:lin ang="2700000" scaled="0"/>
                </a:gradFill>
                <a:ln w="12700" cap="flat">
                  <a:solidFill>
                    <a:srgbClr val="D9D9D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914400">
                    <a:spcBef>
                      <a:spcPts val="0"/>
                    </a:spcBef>
                    <a:defRPr sz="1800" i="0" spc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grpSp>
              <p:nvGrpSpPr>
                <p:cNvPr id="922" name="片側の 2 つの角を丸めた四角形 375"/>
                <p:cNvGrpSpPr/>
                <p:nvPr/>
              </p:nvGrpSpPr>
              <p:grpSpPr>
                <a:xfrm>
                  <a:off x="-1" y="0"/>
                  <a:ext cx="2379801" cy="360581"/>
                  <a:chOff x="0" y="0"/>
                  <a:chExt cx="2379799" cy="360580"/>
                </a:xfrm>
              </p:grpSpPr>
              <p:sp>
                <p:nvSpPr>
                  <p:cNvPr id="920" name="Shape"/>
                  <p:cNvSpPr/>
                  <p:nvPr/>
                </p:nvSpPr>
                <p:spPr>
                  <a:xfrm>
                    <a:off x="0" y="54513"/>
                    <a:ext cx="2379800" cy="21942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996" y="0"/>
                        </a:moveTo>
                        <a:lnTo>
                          <a:pt x="20604" y="0"/>
                        </a:lnTo>
                        <a:cubicBezTo>
                          <a:pt x="21154" y="0"/>
                          <a:pt x="21600" y="4835"/>
                          <a:pt x="21600" y="10800"/>
                        </a:cubicBez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10800"/>
                        </a:lnTo>
                        <a:cubicBezTo>
                          <a:pt x="0" y="4835"/>
                          <a:pt x="446" y="0"/>
                          <a:pt x="996" y="0"/>
                        </a:cubicBezTo>
                        <a:close/>
                      </a:path>
                    </a:pathLst>
                  </a:custGeom>
                  <a:solidFill>
                    <a:srgbClr val="602E14"/>
                  </a:solidFill>
                  <a:ln w="9525" cap="flat">
                    <a:solidFill>
                      <a:srgbClr val="602E14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spcBef>
                        <a:spcPts val="0"/>
                      </a:spcBef>
                      <a:defRPr sz="1400" b="1" i="0" spc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21" name="MPI Process"/>
                  <p:cNvSpPr txBox="1"/>
                  <p:nvPr/>
                </p:nvSpPr>
                <p:spPr>
                  <a:xfrm>
                    <a:off x="32133" y="0"/>
                    <a:ext cx="2315533" cy="36058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algn="ctr" defTabSz="914400">
                      <a:spcBef>
                        <a:spcPts val="0"/>
                      </a:spcBef>
                      <a:defRPr sz="1400" b="1" i="0" spc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r>
                      <a:t>MPI Process</a:t>
                    </a:r>
                  </a:p>
                </p:txBody>
              </p:sp>
            </p:grpSp>
          </p:grpSp>
          <p:grpSp>
            <p:nvGrpSpPr>
              <p:cNvPr id="926" name="正方形/長方形 376"/>
              <p:cNvGrpSpPr/>
              <p:nvPr/>
            </p:nvGrpSpPr>
            <p:grpSpPr>
              <a:xfrm>
                <a:off x="125072" y="417542"/>
                <a:ext cx="2191023" cy="354172"/>
                <a:chOff x="0" y="0"/>
                <a:chExt cx="2191021" cy="354170"/>
              </a:xfrm>
            </p:grpSpPr>
            <p:sp>
              <p:nvSpPr>
                <p:cNvPr id="924" name="Rectangle"/>
                <p:cNvSpPr/>
                <p:nvPr/>
              </p:nvSpPr>
              <p:spPr>
                <a:xfrm>
                  <a:off x="-1" y="-1"/>
                  <a:ext cx="2191023" cy="354172"/>
                </a:xfrm>
                <a:prstGeom prst="rect">
                  <a:avLst/>
                </a:prstGeom>
                <a:solidFill>
                  <a:srgbClr val="D6D1B8">
                    <a:alpha val="58000"/>
                  </a:srgbClr>
                </a:solidFill>
                <a:ln w="6350" cap="flat">
                  <a:solidFill>
                    <a:srgbClr val="69696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r" defTabSz="914400">
                    <a:spcBef>
                      <a:spcPts val="0"/>
                    </a:spcBef>
                    <a:defRPr sz="1200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925" name="COMP."/>
                <p:cNvSpPr txBox="1"/>
                <p:nvPr/>
              </p:nvSpPr>
              <p:spPr>
                <a:xfrm>
                  <a:off x="-1" y="12337"/>
                  <a:ext cx="2191023" cy="3294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algn="r" defTabSz="914400">
                    <a:spcBef>
                      <a:spcPts val="0"/>
                    </a:spcBef>
                    <a:defRPr sz="1200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COMP.</a:t>
                  </a:r>
                </a:p>
              </p:txBody>
            </p:sp>
          </p:grpSp>
          <p:grpSp>
            <p:nvGrpSpPr>
              <p:cNvPr id="929" name="正方形/長方形 377"/>
              <p:cNvGrpSpPr/>
              <p:nvPr/>
            </p:nvGrpSpPr>
            <p:grpSpPr>
              <a:xfrm>
                <a:off x="102310" y="1386282"/>
                <a:ext cx="2201044" cy="354172"/>
                <a:chOff x="0" y="0"/>
                <a:chExt cx="2201043" cy="354170"/>
              </a:xfrm>
            </p:grpSpPr>
            <p:sp>
              <p:nvSpPr>
                <p:cNvPr id="927" name="Rectangle"/>
                <p:cNvSpPr/>
                <p:nvPr/>
              </p:nvSpPr>
              <p:spPr>
                <a:xfrm>
                  <a:off x="0" y="-1"/>
                  <a:ext cx="2201044" cy="354172"/>
                </a:xfrm>
                <a:prstGeom prst="rect">
                  <a:avLst/>
                </a:prstGeom>
                <a:solidFill>
                  <a:srgbClr val="D6D1B8">
                    <a:alpha val="58000"/>
                  </a:srgbClr>
                </a:solidFill>
                <a:ln w="6350" cap="flat">
                  <a:solidFill>
                    <a:srgbClr val="69696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r" defTabSz="914400">
                    <a:spcBef>
                      <a:spcPts val="0"/>
                    </a:spcBef>
                    <a:defRPr sz="1200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928" name="COMP."/>
                <p:cNvSpPr txBox="1"/>
                <p:nvPr/>
              </p:nvSpPr>
              <p:spPr>
                <a:xfrm>
                  <a:off x="0" y="12337"/>
                  <a:ext cx="2201044" cy="3294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algn="r" defTabSz="914400">
                    <a:spcBef>
                      <a:spcPts val="0"/>
                    </a:spcBef>
                    <a:defRPr sz="1200" i="0" spc="0">
                      <a:solidFill>
                        <a:srgbClr val="35353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COMP.</a:t>
                  </a:r>
                </a:p>
              </p:txBody>
            </p:sp>
          </p:grpSp>
          <p:grpSp>
            <p:nvGrpSpPr>
              <p:cNvPr id="932" name="正方形/長方形 378"/>
              <p:cNvGrpSpPr/>
              <p:nvPr/>
            </p:nvGrpSpPr>
            <p:grpSpPr>
              <a:xfrm>
                <a:off x="106508" y="891888"/>
                <a:ext cx="2197217" cy="354172"/>
                <a:chOff x="0" y="0"/>
                <a:chExt cx="2197216" cy="354170"/>
              </a:xfrm>
            </p:grpSpPr>
            <p:sp>
              <p:nvSpPr>
                <p:cNvPr id="930" name="Rectangle"/>
                <p:cNvSpPr/>
                <p:nvPr/>
              </p:nvSpPr>
              <p:spPr>
                <a:xfrm>
                  <a:off x="-1" y="-1"/>
                  <a:ext cx="2197218" cy="354172"/>
                </a:xfrm>
                <a:prstGeom prst="rect">
                  <a:avLst/>
                </a:prstGeom>
                <a:solidFill>
                  <a:srgbClr val="ECBCA3">
                    <a:alpha val="58000"/>
                  </a:srgbClr>
                </a:solidFill>
                <a:ln w="6350" cap="flat">
                  <a:solidFill>
                    <a:srgbClr val="E29A75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r" defTabSz="914400">
                    <a:spcBef>
                      <a:spcPts val="0"/>
                    </a:spcBef>
                    <a:defRPr sz="1200" i="0" spc="0">
                      <a:solidFill>
                        <a:srgbClr val="602E14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931" name="MPI COMM."/>
                <p:cNvSpPr txBox="1"/>
                <p:nvPr/>
              </p:nvSpPr>
              <p:spPr>
                <a:xfrm>
                  <a:off x="-1" y="12337"/>
                  <a:ext cx="2197218" cy="3294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algn="r" defTabSz="914400">
                    <a:spcBef>
                      <a:spcPts val="0"/>
                    </a:spcBef>
                    <a:defRPr sz="1200" i="0" spc="0">
                      <a:solidFill>
                        <a:srgbClr val="602E14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MPI COMM.</a:t>
                  </a:r>
                </a:p>
              </p:txBody>
            </p:sp>
          </p:grpSp>
          <p:grpSp>
            <p:nvGrpSpPr>
              <p:cNvPr id="977" name="グループ化 379"/>
              <p:cNvGrpSpPr/>
              <p:nvPr/>
            </p:nvGrpSpPr>
            <p:grpSpPr>
              <a:xfrm>
                <a:off x="178154" y="383417"/>
                <a:ext cx="1360320" cy="435032"/>
                <a:chOff x="0" y="0"/>
                <a:chExt cx="1360318" cy="435031"/>
              </a:xfrm>
            </p:grpSpPr>
            <p:grpSp>
              <p:nvGrpSpPr>
                <p:cNvPr id="943" name="グループ化 380"/>
                <p:cNvGrpSpPr/>
                <p:nvPr/>
              </p:nvGrpSpPr>
              <p:grpSpPr>
                <a:xfrm>
                  <a:off x="-1" y="0"/>
                  <a:ext cx="181102" cy="435022"/>
                  <a:chOff x="0" y="0"/>
                  <a:chExt cx="181100" cy="435021"/>
                </a:xfrm>
              </p:grpSpPr>
              <p:grpSp>
                <p:nvGrpSpPr>
                  <p:cNvPr id="935" name="グループ化 415"/>
                  <p:cNvGrpSpPr/>
                  <p:nvPr/>
                </p:nvGrpSpPr>
                <p:grpSpPr>
                  <a:xfrm>
                    <a:off x="0" y="131117"/>
                    <a:ext cx="181101" cy="100979"/>
                    <a:chOff x="0" y="0"/>
                    <a:chExt cx="181100" cy="100978"/>
                  </a:xfrm>
                </p:grpSpPr>
                <p:sp>
                  <p:nvSpPr>
                    <p:cNvPr id="933" name="直線コネクタ 423"/>
                    <p:cNvSpPr/>
                    <p:nvPr/>
                  </p:nvSpPr>
                  <p:spPr>
                    <a:xfrm>
                      <a:off x="0" y="-1"/>
                      <a:ext cx="181100" cy="5921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934" name="直線コネクタ 424"/>
                    <p:cNvSpPr/>
                    <p:nvPr/>
                  </p:nvSpPr>
                  <p:spPr>
                    <a:xfrm flipH="1">
                      <a:off x="1" y="59209"/>
                      <a:ext cx="181100" cy="4177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938" name="グループ化 416"/>
                  <p:cNvGrpSpPr/>
                  <p:nvPr/>
                </p:nvGrpSpPr>
                <p:grpSpPr>
                  <a:xfrm>
                    <a:off x="0" y="227501"/>
                    <a:ext cx="181101" cy="100980"/>
                    <a:chOff x="0" y="0"/>
                    <a:chExt cx="181100" cy="100978"/>
                  </a:xfrm>
                </p:grpSpPr>
                <p:sp>
                  <p:nvSpPr>
                    <p:cNvPr id="936" name="直線コネクタ 421"/>
                    <p:cNvSpPr/>
                    <p:nvPr/>
                  </p:nvSpPr>
                  <p:spPr>
                    <a:xfrm>
                      <a:off x="0" y="-1"/>
                      <a:ext cx="181100" cy="5921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937" name="直線コネクタ 422"/>
                    <p:cNvSpPr/>
                    <p:nvPr/>
                  </p:nvSpPr>
                  <p:spPr>
                    <a:xfrm flipH="1">
                      <a:off x="1" y="59209"/>
                      <a:ext cx="181100" cy="4177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939" name="直線コネクタ 417"/>
                  <p:cNvSpPr/>
                  <p:nvPr/>
                </p:nvSpPr>
                <p:spPr>
                  <a:xfrm>
                    <a:off x="-1" y="328481"/>
                    <a:ext cx="96316" cy="29605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40" name="直線コネクタ 418"/>
                  <p:cNvSpPr/>
                  <p:nvPr/>
                </p:nvSpPr>
                <p:spPr>
                  <a:xfrm flipH="1">
                    <a:off x="5766" y="112495"/>
                    <a:ext cx="90549" cy="2088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41" name="直線コネクタ 419"/>
                  <p:cNvSpPr/>
                  <p:nvPr/>
                </p:nvSpPr>
                <p:spPr>
                  <a:xfrm flipH="1">
                    <a:off x="91389" y="0"/>
                    <a:ext cx="1" cy="11605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42" name="直線コネクタ 420"/>
                  <p:cNvSpPr/>
                  <p:nvPr/>
                </p:nvSpPr>
                <p:spPr>
                  <a:xfrm flipH="1">
                    <a:off x="90549" y="361763"/>
                    <a:ext cx="1" cy="73259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4" name="グループ化 381"/>
                <p:cNvGrpSpPr/>
                <p:nvPr/>
              </p:nvGrpSpPr>
              <p:grpSpPr>
                <a:xfrm>
                  <a:off x="364423" y="3"/>
                  <a:ext cx="181101" cy="435026"/>
                  <a:chOff x="0" y="0"/>
                  <a:chExt cx="181100" cy="435025"/>
                </a:xfrm>
              </p:grpSpPr>
              <p:grpSp>
                <p:nvGrpSpPr>
                  <p:cNvPr id="946" name="グループ化 405"/>
                  <p:cNvGrpSpPr/>
                  <p:nvPr/>
                </p:nvGrpSpPr>
                <p:grpSpPr>
                  <a:xfrm>
                    <a:off x="0" y="131117"/>
                    <a:ext cx="181101" cy="100980"/>
                    <a:chOff x="0" y="0"/>
                    <a:chExt cx="181100" cy="100978"/>
                  </a:xfrm>
                </p:grpSpPr>
                <p:sp>
                  <p:nvSpPr>
                    <p:cNvPr id="944" name="直線コネクタ 413"/>
                    <p:cNvSpPr/>
                    <p:nvPr/>
                  </p:nvSpPr>
                  <p:spPr>
                    <a:xfrm>
                      <a:off x="0" y="-1"/>
                      <a:ext cx="181100" cy="5921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945" name="直線コネクタ 414"/>
                    <p:cNvSpPr/>
                    <p:nvPr/>
                  </p:nvSpPr>
                  <p:spPr>
                    <a:xfrm flipH="1">
                      <a:off x="1" y="59209"/>
                      <a:ext cx="181100" cy="4177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949" name="グループ化 406"/>
                  <p:cNvGrpSpPr/>
                  <p:nvPr/>
                </p:nvGrpSpPr>
                <p:grpSpPr>
                  <a:xfrm>
                    <a:off x="0" y="227501"/>
                    <a:ext cx="181101" cy="100980"/>
                    <a:chOff x="0" y="0"/>
                    <a:chExt cx="181100" cy="100978"/>
                  </a:xfrm>
                </p:grpSpPr>
                <p:sp>
                  <p:nvSpPr>
                    <p:cNvPr id="947" name="直線コネクタ 411"/>
                    <p:cNvSpPr/>
                    <p:nvPr/>
                  </p:nvSpPr>
                  <p:spPr>
                    <a:xfrm>
                      <a:off x="0" y="-1"/>
                      <a:ext cx="181100" cy="5921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948" name="直線コネクタ 412"/>
                    <p:cNvSpPr/>
                    <p:nvPr/>
                  </p:nvSpPr>
                  <p:spPr>
                    <a:xfrm flipH="1">
                      <a:off x="1" y="59209"/>
                      <a:ext cx="181100" cy="41770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950" name="直線コネクタ 407"/>
                  <p:cNvSpPr/>
                  <p:nvPr/>
                </p:nvSpPr>
                <p:spPr>
                  <a:xfrm>
                    <a:off x="-1" y="328481"/>
                    <a:ext cx="96316" cy="29605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51" name="直線コネクタ 408"/>
                  <p:cNvSpPr/>
                  <p:nvPr/>
                </p:nvSpPr>
                <p:spPr>
                  <a:xfrm flipH="1">
                    <a:off x="5766" y="112495"/>
                    <a:ext cx="90549" cy="2088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52" name="直線コネクタ 409"/>
                  <p:cNvSpPr/>
                  <p:nvPr/>
                </p:nvSpPr>
                <p:spPr>
                  <a:xfrm flipH="1">
                    <a:off x="91389" y="0"/>
                    <a:ext cx="1" cy="11605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53" name="直線コネクタ 410"/>
                  <p:cNvSpPr/>
                  <p:nvPr/>
                </p:nvSpPr>
                <p:spPr>
                  <a:xfrm flipH="1">
                    <a:off x="96314" y="358086"/>
                    <a:ext cx="1" cy="7694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5" name="グループ化 382"/>
                <p:cNvGrpSpPr/>
                <p:nvPr/>
              </p:nvGrpSpPr>
              <p:grpSpPr>
                <a:xfrm>
                  <a:off x="758020" y="0"/>
                  <a:ext cx="198916" cy="435022"/>
                  <a:chOff x="0" y="0"/>
                  <a:chExt cx="198914" cy="435021"/>
                </a:xfrm>
              </p:grpSpPr>
              <p:grpSp>
                <p:nvGrpSpPr>
                  <p:cNvPr id="957" name="グループ化 395"/>
                  <p:cNvGrpSpPr/>
                  <p:nvPr/>
                </p:nvGrpSpPr>
                <p:grpSpPr>
                  <a:xfrm>
                    <a:off x="10" y="131117"/>
                    <a:ext cx="198905" cy="100980"/>
                    <a:chOff x="0" y="0"/>
                    <a:chExt cx="198904" cy="100979"/>
                  </a:xfrm>
                </p:grpSpPr>
                <p:sp>
                  <p:nvSpPr>
                    <p:cNvPr id="955" name="直線コネクタ 403"/>
                    <p:cNvSpPr/>
                    <p:nvPr/>
                  </p:nvSpPr>
                  <p:spPr>
                    <a:xfrm>
                      <a:off x="-1" y="0"/>
                      <a:ext cx="181103" cy="59209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956" name="直線コネクタ 404"/>
                    <p:cNvSpPr/>
                    <p:nvPr/>
                  </p:nvSpPr>
                  <p:spPr>
                    <a:xfrm flipH="1">
                      <a:off x="17803" y="59209"/>
                      <a:ext cx="181102" cy="4177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960" name="グループ化 396"/>
                  <p:cNvGrpSpPr/>
                  <p:nvPr/>
                </p:nvGrpSpPr>
                <p:grpSpPr>
                  <a:xfrm>
                    <a:off x="5" y="227501"/>
                    <a:ext cx="181108" cy="100980"/>
                    <a:chOff x="0" y="0"/>
                    <a:chExt cx="181106" cy="100979"/>
                  </a:xfrm>
                </p:grpSpPr>
                <p:sp>
                  <p:nvSpPr>
                    <p:cNvPr id="958" name="直線コネクタ 401"/>
                    <p:cNvSpPr/>
                    <p:nvPr/>
                  </p:nvSpPr>
                  <p:spPr>
                    <a:xfrm>
                      <a:off x="-1" y="0"/>
                      <a:ext cx="181102" cy="59209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959" name="直線コネクタ 402"/>
                    <p:cNvSpPr/>
                    <p:nvPr/>
                  </p:nvSpPr>
                  <p:spPr>
                    <a:xfrm flipH="1">
                      <a:off x="6" y="59209"/>
                      <a:ext cx="181101" cy="41771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961" name="直線コネクタ 397"/>
                  <p:cNvSpPr/>
                  <p:nvPr/>
                </p:nvSpPr>
                <p:spPr>
                  <a:xfrm>
                    <a:off x="-1" y="328481"/>
                    <a:ext cx="96316" cy="29605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62" name="直線コネクタ 398"/>
                  <p:cNvSpPr/>
                  <p:nvPr/>
                </p:nvSpPr>
                <p:spPr>
                  <a:xfrm flipH="1">
                    <a:off x="20008" y="112495"/>
                    <a:ext cx="90549" cy="2088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63" name="直線コネクタ 399"/>
                  <p:cNvSpPr/>
                  <p:nvPr/>
                </p:nvSpPr>
                <p:spPr>
                  <a:xfrm flipH="1">
                    <a:off x="91389" y="0"/>
                    <a:ext cx="1" cy="11605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64" name="直線コネクタ 400"/>
                  <p:cNvSpPr/>
                  <p:nvPr/>
                </p:nvSpPr>
                <p:spPr>
                  <a:xfrm>
                    <a:off x="107707" y="358086"/>
                    <a:ext cx="3230" cy="7693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6" name="グループ化 383"/>
                <p:cNvGrpSpPr/>
                <p:nvPr/>
              </p:nvGrpSpPr>
              <p:grpSpPr>
                <a:xfrm>
                  <a:off x="1179218" y="0"/>
                  <a:ext cx="181101" cy="435032"/>
                  <a:chOff x="0" y="0"/>
                  <a:chExt cx="181100" cy="435031"/>
                </a:xfrm>
              </p:grpSpPr>
              <p:grpSp>
                <p:nvGrpSpPr>
                  <p:cNvPr id="968" name="グループ化 385"/>
                  <p:cNvGrpSpPr/>
                  <p:nvPr/>
                </p:nvGrpSpPr>
                <p:grpSpPr>
                  <a:xfrm>
                    <a:off x="0" y="141406"/>
                    <a:ext cx="181101" cy="98038"/>
                    <a:chOff x="0" y="0"/>
                    <a:chExt cx="181100" cy="98037"/>
                  </a:xfrm>
                </p:grpSpPr>
                <p:sp>
                  <p:nvSpPr>
                    <p:cNvPr id="966" name="直線コネクタ 393"/>
                    <p:cNvSpPr/>
                    <p:nvPr/>
                  </p:nvSpPr>
                  <p:spPr>
                    <a:xfrm>
                      <a:off x="0" y="0"/>
                      <a:ext cx="181100" cy="5748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967" name="直線コネクタ 394"/>
                    <p:cNvSpPr/>
                    <p:nvPr/>
                  </p:nvSpPr>
                  <p:spPr>
                    <a:xfrm flipH="1">
                      <a:off x="1" y="57484"/>
                      <a:ext cx="181100" cy="4055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971" name="グループ化 386"/>
                  <p:cNvGrpSpPr/>
                  <p:nvPr/>
                </p:nvGrpSpPr>
                <p:grpSpPr>
                  <a:xfrm>
                    <a:off x="0" y="234982"/>
                    <a:ext cx="181101" cy="98039"/>
                    <a:chOff x="0" y="0"/>
                    <a:chExt cx="181100" cy="98037"/>
                  </a:xfrm>
                </p:grpSpPr>
                <p:sp>
                  <p:nvSpPr>
                    <p:cNvPr id="969" name="直線コネクタ 391"/>
                    <p:cNvSpPr/>
                    <p:nvPr/>
                  </p:nvSpPr>
                  <p:spPr>
                    <a:xfrm>
                      <a:off x="0" y="0"/>
                      <a:ext cx="181100" cy="5748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970" name="直線コネクタ 392"/>
                    <p:cNvSpPr/>
                    <p:nvPr/>
                  </p:nvSpPr>
                  <p:spPr>
                    <a:xfrm flipH="1">
                      <a:off x="1" y="57484"/>
                      <a:ext cx="181100" cy="4055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972" name="直線コネクタ 387"/>
                  <p:cNvSpPr/>
                  <p:nvPr/>
                </p:nvSpPr>
                <p:spPr>
                  <a:xfrm>
                    <a:off x="-1" y="333021"/>
                    <a:ext cx="96316" cy="28743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73" name="直線コネクタ 388"/>
                  <p:cNvSpPr/>
                  <p:nvPr/>
                </p:nvSpPr>
                <p:spPr>
                  <a:xfrm flipH="1">
                    <a:off x="5766" y="123327"/>
                    <a:ext cx="90549" cy="20278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74" name="直線コネクタ 389"/>
                  <p:cNvSpPr/>
                  <p:nvPr/>
                </p:nvSpPr>
                <p:spPr>
                  <a:xfrm>
                    <a:off x="90549" y="0"/>
                    <a:ext cx="842" cy="12678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75" name="直線コネクタ 390"/>
                  <p:cNvSpPr/>
                  <p:nvPr/>
                </p:nvSpPr>
                <p:spPr>
                  <a:xfrm flipH="1">
                    <a:off x="96314" y="361763"/>
                    <a:ext cx="1" cy="73269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22" name="グループ化 425"/>
              <p:cNvGrpSpPr/>
              <p:nvPr/>
            </p:nvGrpSpPr>
            <p:grpSpPr>
              <a:xfrm>
                <a:off x="171415" y="1316028"/>
                <a:ext cx="1367441" cy="433137"/>
                <a:chOff x="0" y="0"/>
                <a:chExt cx="1367439" cy="433135"/>
              </a:xfrm>
            </p:grpSpPr>
            <p:grpSp>
              <p:nvGrpSpPr>
                <p:cNvPr id="988" name="グループ化 426"/>
                <p:cNvGrpSpPr/>
                <p:nvPr/>
              </p:nvGrpSpPr>
              <p:grpSpPr>
                <a:xfrm>
                  <a:off x="-1" y="-1"/>
                  <a:ext cx="181102" cy="419030"/>
                  <a:chOff x="0" y="0"/>
                  <a:chExt cx="181100" cy="419028"/>
                </a:xfrm>
              </p:grpSpPr>
              <p:grpSp>
                <p:nvGrpSpPr>
                  <p:cNvPr id="980" name="グループ化 461"/>
                  <p:cNvGrpSpPr/>
                  <p:nvPr/>
                </p:nvGrpSpPr>
                <p:grpSpPr>
                  <a:xfrm>
                    <a:off x="0" y="113451"/>
                    <a:ext cx="181101" cy="87375"/>
                    <a:chOff x="0" y="0"/>
                    <a:chExt cx="181100" cy="87374"/>
                  </a:xfrm>
                </p:grpSpPr>
                <p:sp>
                  <p:nvSpPr>
                    <p:cNvPr id="978" name="直線コネクタ 469"/>
                    <p:cNvSpPr/>
                    <p:nvPr/>
                  </p:nvSpPr>
                  <p:spPr>
                    <a:xfrm>
                      <a:off x="0" y="-1"/>
                      <a:ext cx="181100" cy="51232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979" name="直線コネクタ 470"/>
                    <p:cNvSpPr/>
                    <p:nvPr/>
                  </p:nvSpPr>
                  <p:spPr>
                    <a:xfrm flipH="1">
                      <a:off x="1" y="51231"/>
                      <a:ext cx="181100" cy="3614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983" name="グループ化 462"/>
                  <p:cNvGrpSpPr/>
                  <p:nvPr/>
                </p:nvGrpSpPr>
                <p:grpSpPr>
                  <a:xfrm>
                    <a:off x="0" y="196849"/>
                    <a:ext cx="181101" cy="87375"/>
                    <a:chOff x="0" y="0"/>
                    <a:chExt cx="181100" cy="87374"/>
                  </a:xfrm>
                </p:grpSpPr>
                <p:sp>
                  <p:nvSpPr>
                    <p:cNvPr id="981" name="直線コネクタ 467"/>
                    <p:cNvSpPr/>
                    <p:nvPr/>
                  </p:nvSpPr>
                  <p:spPr>
                    <a:xfrm>
                      <a:off x="0" y="-1"/>
                      <a:ext cx="181100" cy="51232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982" name="直線コネクタ 468"/>
                    <p:cNvSpPr/>
                    <p:nvPr/>
                  </p:nvSpPr>
                  <p:spPr>
                    <a:xfrm flipH="1">
                      <a:off x="1" y="51231"/>
                      <a:ext cx="181100" cy="3614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984" name="直線コネクタ 463"/>
                  <p:cNvSpPr/>
                  <p:nvPr/>
                </p:nvSpPr>
                <p:spPr>
                  <a:xfrm>
                    <a:off x="0" y="284223"/>
                    <a:ext cx="96315" cy="2561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85" name="直線コネクタ 464"/>
                  <p:cNvSpPr/>
                  <p:nvPr/>
                </p:nvSpPr>
                <p:spPr>
                  <a:xfrm flipH="1">
                    <a:off x="5766" y="97338"/>
                    <a:ext cx="90549" cy="1807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86" name="直線コネクタ 465"/>
                  <p:cNvSpPr/>
                  <p:nvPr/>
                </p:nvSpPr>
                <p:spPr>
                  <a:xfrm flipH="1">
                    <a:off x="91389" y="-1"/>
                    <a:ext cx="1" cy="10041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87" name="直線コネクタ 466"/>
                  <p:cNvSpPr/>
                  <p:nvPr/>
                </p:nvSpPr>
                <p:spPr>
                  <a:xfrm flipH="1">
                    <a:off x="96314" y="309839"/>
                    <a:ext cx="1" cy="1091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9" name="グループ化 427"/>
                <p:cNvGrpSpPr/>
                <p:nvPr/>
              </p:nvGrpSpPr>
              <p:grpSpPr>
                <a:xfrm>
                  <a:off x="364423" y="-1"/>
                  <a:ext cx="181101" cy="419030"/>
                  <a:chOff x="0" y="0"/>
                  <a:chExt cx="181100" cy="419028"/>
                </a:xfrm>
              </p:grpSpPr>
              <p:grpSp>
                <p:nvGrpSpPr>
                  <p:cNvPr id="991" name="グループ化 451"/>
                  <p:cNvGrpSpPr/>
                  <p:nvPr/>
                </p:nvGrpSpPr>
                <p:grpSpPr>
                  <a:xfrm>
                    <a:off x="0" y="113451"/>
                    <a:ext cx="181101" cy="87375"/>
                    <a:chOff x="0" y="0"/>
                    <a:chExt cx="181100" cy="87374"/>
                  </a:xfrm>
                </p:grpSpPr>
                <p:sp>
                  <p:nvSpPr>
                    <p:cNvPr id="989" name="直線コネクタ 459"/>
                    <p:cNvSpPr/>
                    <p:nvPr/>
                  </p:nvSpPr>
                  <p:spPr>
                    <a:xfrm>
                      <a:off x="0" y="-1"/>
                      <a:ext cx="181100" cy="51232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990" name="直線コネクタ 460"/>
                    <p:cNvSpPr/>
                    <p:nvPr/>
                  </p:nvSpPr>
                  <p:spPr>
                    <a:xfrm flipH="1">
                      <a:off x="1" y="51231"/>
                      <a:ext cx="181100" cy="3614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994" name="グループ化 452"/>
                  <p:cNvGrpSpPr/>
                  <p:nvPr/>
                </p:nvGrpSpPr>
                <p:grpSpPr>
                  <a:xfrm>
                    <a:off x="0" y="196849"/>
                    <a:ext cx="181101" cy="87375"/>
                    <a:chOff x="0" y="0"/>
                    <a:chExt cx="181100" cy="87374"/>
                  </a:xfrm>
                </p:grpSpPr>
                <p:sp>
                  <p:nvSpPr>
                    <p:cNvPr id="992" name="直線コネクタ 457"/>
                    <p:cNvSpPr/>
                    <p:nvPr/>
                  </p:nvSpPr>
                  <p:spPr>
                    <a:xfrm>
                      <a:off x="0" y="-1"/>
                      <a:ext cx="181100" cy="51232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993" name="直線コネクタ 458"/>
                    <p:cNvSpPr/>
                    <p:nvPr/>
                  </p:nvSpPr>
                  <p:spPr>
                    <a:xfrm flipH="1">
                      <a:off x="1" y="51231"/>
                      <a:ext cx="181100" cy="3614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995" name="直線コネクタ 453"/>
                  <p:cNvSpPr/>
                  <p:nvPr/>
                </p:nvSpPr>
                <p:spPr>
                  <a:xfrm>
                    <a:off x="0" y="284223"/>
                    <a:ext cx="96315" cy="2561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96" name="直線コネクタ 454"/>
                  <p:cNvSpPr/>
                  <p:nvPr/>
                </p:nvSpPr>
                <p:spPr>
                  <a:xfrm flipH="1">
                    <a:off x="5766" y="97338"/>
                    <a:ext cx="90549" cy="1807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97" name="直線コネクタ 455"/>
                  <p:cNvSpPr/>
                  <p:nvPr/>
                </p:nvSpPr>
                <p:spPr>
                  <a:xfrm flipH="1">
                    <a:off x="98510" y="-1"/>
                    <a:ext cx="1" cy="10041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98" name="直線コネクタ 456"/>
                  <p:cNvSpPr/>
                  <p:nvPr/>
                </p:nvSpPr>
                <p:spPr>
                  <a:xfrm flipH="1">
                    <a:off x="96314" y="309839"/>
                    <a:ext cx="1" cy="1091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0" name="グループ化 428"/>
                <p:cNvGrpSpPr/>
                <p:nvPr/>
              </p:nvGrpSpPr>
              <p:grpSpPr>
                <a:xfrm>
                  <a:off x="779383" y="-1"/>
                  <a:ext cx="181101" cy="419030"/>
                  <a:chOff x="0" y="0"/>
                  <a:chExt cx="181100" cy="419028"/>
                </a:xfrm>
              </p:grpSpPr>
              <p:grpSp>
                <p:nvGrpSpPr>
                  <p:cNvPr id="1002" name="グループ化 441"/>
                  <p:cNvGrpSpPr/>
                  <p:nvPr/>
                </p:nvGrpSpPr>
                <p:grpSpPr>
                  <a:xfrm>
                    <a:off x="0" y="113451"/>
                    <a:ext cx="181101" cy="87375"/>
                    <a:chOff x="0" y="0"/>
                    <a:chExt cx="181100" cy="87374"/>
                  </a:xfrm>
                </p:grpSpPr>
                <p:sp>
                  <p:nvSpPr>
                    <p:cNvPr id="1000" name="直線コネクタ 449"/>
                    <p:cNvSpPr/>
                    <p:nvPr/>
                  </p:nvSpPr>
                  <p:spPr>
                    <a:xfrm>
                      <a:off x="0" y="-1"/>
                      <a:ext cx="181100" cy="51232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1001" name="直線コネクタ 450"/>
                    <p:cNvSpPr/>
                    <p:nvPr/>
                  </p:nvSpPr>
                  <p:spPr>
                    <a:xfrm flipH="1">
                      <a:off x="1" y="51231"/>
                      <a:ext cx="181100" cy="3614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005" name="グループ化 442"/>
                  <p:cNvGrpSpPr/>
                  <p:nvPr/>
                </p:nvGrpSpPr>
                <p:grpSpPr>
                  <a:xfrm>
                    <a:off x="0" y="196849"/>
                    <a:ext cx="181101" cy="87375"/>
                    <a:chOff x="0" y="0"/>
                    <a:chExt cx="181100" cy="87374"/>
                  </a:xfrm>
                </p:grpSpPr>
                <p:sp>
                  <p:nvSpPr>
                    <p:cNvPr id="1003" name="直線コネクタ 447"/>
                    <p:cNvSpPr/>
                    <p:nvPr/>
                  </p:nvSpPr>
                  <p:spPr>
                    <a:xfrm>
                      <a:off x="0" y="-1"/>
                      <a:ext cx="181100" cy="51232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1004" name="直線コネクタ 448"/>
                    <p:cNvSpPr/>
                    <p:nvPr/>
                  </p:nvSpPr>
                  <p:spPr>
                    <a:xfrm flipH="1">
                      <a:off x="1" y="51231"/>
                      <a:ext cx="181100" cy="3614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898989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1006" name="直線コネクタ 443"/>
                  <p:cNvSpPr/>
                  <p:nvPr/>
                </p:nvSpPr>
                <p:spPr>
                  <a:xfrm>
                    <a:off x="0" y="284223"/>
                    <a:ext cx="96315" cy="2561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07" name="直線コネクタ 444"/>
                  <p:cNvSpPr/>
                  <p:nvPr/>
                </p:nvSpPr>
                <p:spPr>
                  <a:xfrm flipH="1">
                    <a:off x="5766" y="97338"/>
                    <a:ext cx="90549" cy="1807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08" name="直線コネクタ 445"/>
                  <p:cNvSpPr/>
                  <p:nvPr/>
                </p:nvSpPr>
                <p:spPr>
                  <a:xfrm flipH="1">
                    <a:off x="91389" y="-1"/>
                    <a:ext cx="1" cy="10041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09" name="直線コネクタ 446"/>
                  <p:cNvSpPr/>
                  <p:nvPr/>
                </p:nvSpPr>
                <p:spPr>
                  <a:xfrm flipH="1">
                    <a:off x="96314" y="309839"/>
                    <a:ext cx="1" cy="1091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1" name="グループ化 429"/>
                <p:cNvGrpSpPr/>
                <p:nvPr/>
              </p:nvGrpSpPr>
              <p:grpSpPr>
                <a:xfrm>
                  <a:off x="1186339" y="14107"/>
                  <a:ext cx="181101" cy="419029"/>
                  <a:chOff x="0" y="0"/>
                  <a:chExt cx="181100" cy="419028"/>
                </a:xfrm>
              </p:grpSpPr>
              <p:grpSp>
                <p:nvGrpSpPr>
                  <p:cNvPr id="1013" name="グループ化 431"/>
                  <p:cNvGrpSpPr/>
                  <p:nvPr/>
                </p:nvGrpSpPr>
                <p:grpSpPr>
                  <a:xfrm>
                    <a:off x="0" y="113451"/>
                    <a:ext cx="181101" cy="87375"/>
                    <a:chOff x="0" y="0"/>
                    <a:chExt cx="181100" cy="87374"/>
                  </a:xfrm>
                </p:grpSpPr>
                <p:sp>
                  <p:nvSpPr>
                    <p:cNvPr id="1011" name="直線コネクタ 439"/>
                    <p:cNvSpPr/>
                    <p:nvPr/>
                  </p:nvSpPr>
                  <p:spPr>
                    <a:xfrm>
                      <a:off x="0" y="-1"/>
                      <a:ext cx="181100" cy="51232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1012" name="直線コネクタ 440"/>
                    <p:cNvSpPr/>
                    <p:nvPr/>
                  </p:nvSpPr>
                  <p:spPr>
                    <a:xfrm flipH="1">
                      <a:off x="1" y="51231"/>
                      <a:ext cx="181100" cy="3614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016" name="グループ化 432"/>
                  <p:cNvGrpSpPr/>
                  <p:nvPr/>
                </p:nvGrpSpPr>
                <p:grpSpPr>
                  <a:xfrm>
                    <a:off x="0" y="196849"/>
                    <a:ext cx="181101" cy="87375"/>
                    <a:chOff x="0" y="0"/>
                    <a:chExt cx="181100" cy="87374"/>
                  </a:xfrm>
                </p:grpSpPr>
                <p:sp>
                  <p:nvSpPr>
                    <p:cNvPr id="1014" name="直線コネクタ 437"/>
                    <p:cNvSpPr/>
                    <p:nvPr/>
                  </p:nvSpPr>
                  <p:spPr>
                    <a:xfrm>
                      <a:off x="0" y="-1"/>
                      <a:ext cx="181100" cy="51232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1015" name="直線コネクタ 438"/>
                    <p:cNvSpPr/>
                    <p:nvPr/>
                  </p:nvSpPr>
                  <p:spPr>
                    <a:xfrm flipH="1">
                      <a:off x="1" y="51231"/>
                      <a:ext cx="181100" cy="3614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1017" name="直線コネクタ 433"/>
                  <p:cNvSpPr/>
                  <p:nvPr/>
                </p:nvSpPr>
                <p:spPr>
                  <a:xfrm>
                    <a:off x="0" y="284223"/>
                    <a:ext cx="96315" cy="2561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18" name="直線コネクタ 434"/>
                  <p:cNvSpPr/>
                  <p:nvPr/>
                </p:nvSpPr>
                <p:spPr>
                  <a:xfrm flipH="1">
                    <a:off x="5766" y="97338"/>
                    <a:ext cx="90549" cy="1807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19" name="直線コネクタ 435"/>
                  <p:cNvSpPr/>
                  <p:nvPr/>
                </p:nvSpPr>
                <p:spPr>
                  <a:xfrm flipH="1">
                    <a:off x="91389" y="-1"/>
                    <a:ext cx="1" cy="10041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20" name="直線コネクタ 436"/>
                  <p:cNvSpPr/>
                  <p:nvPr/>
                </p:nvSpPr>
                <p:spPr>
                  <a:xfrm flipH="1">
                    <a:off x="96314" y="309839"/>
                    <a:ext cx="1" cy="10919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33" name="グループ化 471"/>
              <p:cNvGrpSpPr/>
              <p:nvPr/>
            </p:nvGrpSpPr>
            <p:grpSpPr>
              <a:xfrm>
                <a:off x="949863" y="750019"/>
                <a:ext cx="181101" cy="624679"/>
                <a:chOff x="0" y="0"/>
                <a:chExt cx="181100" cy="624678"/>
              </a:xfrm>
            </p:grpSpPr>
            <p:grpSp>
              <p:nvGrpSpPr>
                <p:cNvPr id="1025" name="グループ化 472"/>
                <p:cNvGrpSpPr/>
                <p:nvPr/>
              </p:nvGrpSpPr>
              <p:grpSpPr>
                <a:xfrm>
                  <a:off x="-1" y="186306"/>
                  <a:ext cx="181102" cy="123672"/>
                  <a:chOff x="0" y="0"/>
                  <a:chExt cx="181100" cy="123670"/>
                </a:xfrm>
              </p:grpSpPr>
              <p:sp>
                <p:nvSpPr>
                  <p:cNvPr id="1023" name="直線コネクタ 480"/>
                  <p:cNvSpPr/>
                  <p:nvPr/>
                </p:nvSpPr>
                <p:spPr>
                  <a:xfrm>
                    <a:off x="0" y="0"/>
                    <a:ext cx="181100" cy="7251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24" name="直線コネクタ 481"/>
                  <p:cNvSpPr/>
                  <p:nvPr/>
                </p:nvSpPr>
                <p:spPr>
                  <a:xfrm flipH="1">
                    <a:off x="1" y="72514"/>
                    <a:ext cx="181100" cy="5115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8" name="グループ化 473"/>
                <p:cNvGrpSpPr/>
                <p:nvPr/>
              </p:nvGrpSpPr>
              <p:grpSpPr>
                <a:xfrm>
                  <a:off x="-1" y="304350"/>
                  <a:ext cx="181102" cy="123671"/>
                  <a:chOff x="0" y="0"/>
                  <a:chExt cx="181100" cy="123670"/>
                </a:xfrm>
              </p:grpSpPr>
              <p:sp>
                <p:nvSpPr>
                  <p:cNvPr id="1026" name="直線コネクタ 478"/>
                  <p:cNvSpPr/>
                  <p:nvPr/>
                </p:nvSpPr>
                <p:spPr>
                  <a:xfrm>
                    <a:off x="0" y="0"/>
                    <a:ext cx="181100" cy="7251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27" name="直線コネクタ 479"/>
                  <p:cNvSpPr/>
                  <p:nvPr/>
                </p:nvSpPr>
                <p:spPr>
                  <a:xfrm flipH="1">
                    <a:off x="1" y="72514"/>
                    <a:ext cx="181100" cy="5115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1029" name="直線コネクタ 474"/>
                <p:cNvSpPr/>
                <p:nvPr/>
              </p:nvSpPr>
              <p:spPr>
                <a:xfrm>
                  <a:off x="-1" y="428021"/>
                  <a:ext cx="96316" cy="36259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30" name="直線コネクタ 475"/>
                <p:cNvSpPr/>
                <p:nvPr/>
              </p:nvSpPr>
              <p:spPr>
                <a:xfrm flipH="1">
                  <a:off x="5766" y="163500"/>
                  <a:ext cx="90549" cy="25579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31" name="直線コネクタ 476"/>
                <p:cNvSpPr/>
                <p:nvPr/>
              </p:nvSpPr>
              <p:spPr>
                <a:xfrm flipH="1">
                  <a:off x="93954" y="-1"/>
                  <a:ext cx="1" cy="168428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32" name="直線コネクタ 477"/>
                <p:cNvSpPr/>
                <p:nvPr/>
              </p:nvSpPr>
              <p:spPr>
                <a:xfrm flipH="1">
                  <a:off x="91567" y="470129"/>
                  <a:ext cx="1" cy="154550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044" name="グループ化 482"/>
              <p:cNvGrpSpPr/>
              <p:nvPr/>
            </p:nvGrpSpPr>
            <p:grpSpPr>
              <a:xfrm>
                <a:off x="169990" y="762770"/>
                <a:ext cx="181101" cy="624679"/>
                <a:chOff x="0" y="0"/>
                <a:chExt cx="181100" cy="624678"/>
              </a:xfrm>
            </p:grpSpPr>
            <p:grpSp>
              <p:nvGrpSpPr>
                <p:cNvPr id="1036" name="グループ化 483"/>
                <p:cNvGrpSpPr/>
                <p:nvPr/>
              </p:nvGrpSpPr>
              <p:grpSpPr>
                <a:xfrm>
                  <a:off x="-1" y="186306"/>
                  <a:ext cx="181102" cy="123672"/>
                  <a:chOff x="0" y="0"/>
                  <a:chExt cx="181100" cy="123670"/>
                </a:xfrm>
              </p:grpSpPr>
              <p:sp>
                <p:nvSpPr>
                  <p:cNvPr id="1034" name="直線コネクタ 491"/>
                  <p:cNvSpPr/>
                  <p:nvPr/>
                </p:nvSpPr>
                <p:spPr>
                  <a:xfrm>
                    <a:off x="0" y="0"/>
                    <a:ext cx="181100" cy="7251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35" name="直線コネクタ 492"/>
                  <p:cNvSpPr/>
                  <p:nvPr/>
                </p:nvSpPr>
                <p:spPr>
                  <a:xfrm flipH="1">
                    <a:off x="1" y="72514"/>
                    <a:ext cx="181100" cy="5115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9" name="グループ化 484"/>
                <p:cNvGrpSpPr/>
                <p:nvPr/>
              </p:nvGrpSpPr>
              <p:grpSpPr>
                <a:xfrm>
                  <a:off x="-1" y="304350"/>
                  <a:ext cx="181102" cy="123671"/>
                  <a:chOff x="0" y="0"/>
                  <a:chExt cx="181100" cy="123670"/>
                </a:xfrm>
              </p:grpSpPr>
              <p:sp>
                <p:nvSpPr>
                  <p:cNvPr id="1037" name="直線コネクタ 489"/>
                  <p:cNvSpPr/>
                  <p:nvPr/>
                </p:nvSpPr>
                <p:spPr>
                  <a:xfrm>
                    <a:off x="0" y="0"/>
                    <a:ext cx="181100" cy="7251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38" name="直線コネクタ 490"/>
                  <p:cNvSpPr/>
                  <p:nvPr/>
                </p:nvSpPr>
                <p:spPr>
                  <a:xfrm flipH="1">
                    <a:off x="1" y="72514"/>
                    <a:ext cx="181100" cy="5115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1040" name="直線コネクタ 485"/>
                <p:cNvSpPr/>
                <p:nvPr/>
              </p:nvSpPr>
              <p:spPr>
                <a:xfrm>
                  <a:off x="-1" y="428021"/>
                  <a:ext cx="96316" cy="36259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41" name="直線コネクタ 486"/>
                <p:cNvSpPr/>
                <p:nvPr/>
              </p:nvSpPr>
              <p:spPr>
                <a:xfrm flipH="1">
                  <a:off x="5766" y="163500"/>
                  <a:ext cx="90549" cy="25579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42" name="直線コネクタ 487"/>
                <p:cNvSpPr/>
                <p:nvPr/>
              </p:nvSpPr>
              <p:spPr>
                <a:xfrm flipH="1">
                  <a:off x="93954" y="-1"/>
                  <a:ext cx="1" cy="168428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43" name="直線コネクタ 488"/>
                <p:cNvSpPr/>
                <p:nvPr/>
              </p:nvSpPr>
              <p:spPr>
                <a:xfrm flipH="1">
                  <a:off x="91567" y="470129"/>
                  <a:ext cx="1" cy="154550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055" name="グループ化 494"/>
              <p:cNvGrpSpPr/>
              <p:nvPr/>
            </p:nvGrpSpPr>
            <p:grpSpPr>
              <a:xfrm>
                <a:off x="541602" y="756764"/>
                <a:ext cx="181101" cy="624679"/>
                <a:chOff x="0" y="0"/>
                <a:chExt cx="181100" cy="624678"/>
              </a:xfrm>
            </p:grpSpPr>
            <p:grpSp>
              <p:nvGrpSpPr>
                <p:cNvPr id="1047" name="グループ化 495"/>
                <p:cNvGrpSpPr/>
                <p:nvPr/>
              </p:nvGrpSpPr>
              <p:grpSpPr>
                <a:xfrm>
                  <a:off x="-1" y="186306"/>
                  <a:ext cx="181102" cy="123672"/>
                  <a:chOff x="0" y="0"/>
                  <a:chExt cx="181100" cy="123670"/>
                </a:xfrm>
              </p:grpSpPr>
              <p:sp>
                <p:nvSpPr>
                  <p:cNvPr id="1045" name="直線コネクタ 503"/>
                  <p:cNvSpPr/>
                  <p:nvPr/>
                </p:nvSpPr>
                <p:spPr>
                  <a:xfrm>
                    <a:off x="0" y="0"/>
                    <a:ext cx="181100" cy="7251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46" name="直線コネクタ 504"/>
                  <p:cNvSpPr/>
                  <p:nvPr/>
                </p:nvSpPr>
                <p:spPr>
                  <a:xfrm flipH="1">
                    <a:off x="1" y="72514"/>
                    <a:ext cx="181100" cy="5115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50" name="グループ化 496"/>
                <p:cNvGrpSpPr/>
                <p:nvPr/>
              </p:nvGrpSpPr>
              <p:grpSpPr>
                <a:xfrm>
                  <a:off x="-1" y="304350"/>
                  <a:ext cx="181102" cy="123671"/>
                  <a:chOff x="0" y="0"/>
                  <a:chExt cx="181100" cy="123670"/>
                </a:xfrm>
              </p:grpSpPr>
              <p:sp>
                <p:nvSpPr>
                  <p:cNvPr id="1048" name="直線コネクタ 501"/>
                  <p:cNvSpPr/>
                  <p:nvPr/>
                </p:nvSpPr>
                <p:spPr>
                  <a:xfrm>
                    <a:off x="0" y="0"/>
                    <a:ext cx="181100" cy="72514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49" name="直線コネクタ 502"/>
                  <p:cNvSpPr/>
                  <p:nvPr/>
                </p:nvSpPr>
                <p:spPr>
                  <a:xfrm flipH="1">
                    <a:off x="1" y="72514"/>
                    <a:ext cx="181100" cy="51157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1051" name="直線コネクタ 497"/>
                <p:cNvSpPr/>
                <p:nvPr/>
              </p:nvSpPr>
              <p:spPr>
                <a:xfrm>
                  <a:off x="-1" y="428021"/>
                  <a:ext cx="96316" cy="36259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52" name="直線コネクタ 498"/>
                <p:cNvSpPr/>
                <p:nvPr/>
              </p:nvSpPr>
              <p:spPr>
                <a:xfrm flipH="1">
                  <a:off x="5766" y="163500"/>
                  <a:ext cx="90549" cy="25579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53" name="直線コネクタ 499"/>
                <p:cNvSpPr/>
                <p:nvPr/>
              </p:nvSpPr>
              <p:spPr>
                <a:xfrm flipH="1">
                  <a:off x="93954" y="-1"/>
                  <a:ext cx="1" cy="168428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54" name="直線コネクタ 500"/>
                <p:cNvSpPr/>
                <p:nvPr/>
              </p:nvSpPr>
              <p:spPr>
                <a:xfrm flipH="1">
                  <a:off x="91567" y="470129"/>
                  <a:ext cx="1" cy="154550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091" name="Group 520"/>
            <p:cNvGrpSpPr/>
            <p:nvPr/>
          </p:nvGrpSpPr>
          <p:grpSpPr>
            <a:xfrm>
              <a:off x="-1" y="0"/>
              <a:ext cx="2400652" cy="1694462"/>
              <a:chOff x="0" y="0"/>
              <a:chExt cx="2400650" cy="1694461"/>
            </a:xfrm>
          </p:grpSpPr>
          <p:grpSp>
            <p:nvGrpSpPr>
              <p:cNvPr id="1083" name="グループ化 14"/>
              <p:cNvGrpSpPr/>
              <p:nvPr/>
            </p:nvGrpSpPr>
            <p:grpSpPr>
              <a:xfrm>
                <a:off x="-1" y="0"/>
                <a:ext cx="2400652" cy="1694462"/>
                <a:chOff x="0" y="0"/>
                <a:chExt cx="2400650" cy="1694461"/>
              </a:xfrm>
            </p:grpSpPr>
            <p:grpSp>
              <p:nvGrpSpPr>
                <p:cNvPr id="1061" name="グループ化 15"/>
                <p:cNvGrpSpPr/>
                <p:nvPr/>
              </p:nvGrpSpPr>
              <p:grpSpPr>
                <a:xfrm>
                  <a:off x="-1" y="0"/>
                  <a:ext cx="2400652" cy="1694462"/>
                  <a:chOff x="0" y="0"/>
                  <a:chExt cx="2400650" cy="1694461"/>
                </a:xfrm>
              </p:grpSpPr>
              <p:sp>
                <p:nvSpPr>
                  <p:cNvPr id="1057" name="角丸四角形 132"/>
                  <p:cNvSpPr/>
                  <p:nvPr/>
                </p:nvSpPr>
                <p:spPr>
                  <a:xfrm>
                    <a:off x="8330" y="222223"/>
                    <a:ext cx="2376093" cy="1472239"/>
                  </a:xfrm>
                  <a:prstGeom prst="roundRect">
                    <a:avLst>
                      <a:gd name="adj" fmla="val 2655"/>
                    </a:avLst>
                  </a:prstGeom>
                  <a:gradFill flip="none" rotWithShape="1">
                    <a:gsLst>
                      <a:gs pos="0">
                        <a:srgbClr val="D9D9D9"/>
                      </a:gs>
                      <a:gs pos="91000">
                        <a:srgbClr val="D9D9D9"/>
                      </a:gs>
                      <a:gs pos="100000">
                        <a:srgbClr val="F2F2F2"/>
                      </a:gs>
                    </a:gsLst>
                    <a:lin ang="2700000" scaled="0"/>
                  </a:gradFill>
                  <a:ln w="12700" cap="flat">
                    <a:solidFill>
                      <a:srgbClr val="D9D9D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spcBef>
                        <a:spcPts val="0"/>
                      </a:spcBef>
                      <a:defRPr sz="1800" b="1" i="0" spc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grpSp>
                <p:nvGrpSpPr>
                  <p:cNvPr id="1060" name="片側の 2 つの角を丸めた四角形 133"/>
                  <p:cNvGrpSpPr/>
                  <p:nvPr/>
                </p:nvGrpSpPr>
                <p:grpSpPr>
                  <a:xfrm>
                    <a:off x="-1" y="0"/>
                    <a:ext cx="2400652" cy="360581"/>
                    <a:chOff x="0" y="0"/>
                    <a:chExt cx="2400650" cy="360580"/>
                  </a:xfrm>
                </p:grpSpPr>
                <p:sp>
                  <p:nvSpPr>
                    <p:cNvPr id="1058" name="Shape"/>
                    <p:cNvSpPr/>
                    <p:nvPr/>
                  </p:nvSpPr>
                  <p:spPr>
                    <a:xfrm>
                      <a:off x="0" y="64818"/>
                      <a:ext cx="2400651" cy="2014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906" y="0"/>
                          </a:moveTo>
                          <a:lnTo>
                            <a:pt x="20694" y="0"/>
                          </a:lnTo>
                          <a:cubicBezTo>
                            <a:pt x="21194" y="0"/>
                            <a:pt x="21600" y="4835"/>
                            <a:pt x="21600" y="10800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0" y="10800"/>
                          </a:lnTo>
                          <a:cubicBezTo>
                            <a:pt x="0" y="4835"/>
                            <a:pt x="406" y="0"/>
                            <a:pt x="906" y="0"/>
                          </a:cubicBezTo>
                          <a:close/>
                        </a:path>
                      </a:pathLst>
                    </a:custGeom>
                    <a:solidFill>
                      <a:srgbClr val="602E14"/>
                    </a:solidFill>
                    <a:ln w="9525" cap="flat">
                      <a:solidFill>
                        <a:srgbClr val="602E14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 defTabSz="914400">
                        <a:spcBef>
                          <a:spcPts val="0"/>
                        </a:spcBef>
                        <a:defRPr sz="1400" b="1" i="0" spc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1059" name="MPI Process"/>
                    <p:cNvSpPr txBox="1"/>
                    <p:nvPr/>
                  </p:nvSpPr>
                  <p:spPr>
                    <a:xfrm>
                      <a:off x="29500" y="0"/>
                      <a:ext cx="2341649" cy="360581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  </a:ext>
                    </a:extLst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>
                      <a:lvl1pPr algn="ctr" defTabSz="914400">
                        <a:spcBef>
                          <a:spcPts val="0"/>
                        </a:spcBef>
                        <a:defRPr sz="1400" b="1" i="0" spc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r>
                        <a:t>MPI Process</a:t>
                      </a:r>
                    </a:p>
                  </p:txBody>
                </p:sp>
              </p:grpSp>
            </p:grpSp>
            <p:grpSp>
              <p:nvGrpSpPr>
                <p:cNvPr id="1064" name="正方形/長方形 16"/>
                <p:cNvGrpSpPr/>
                <p:nvPr/>
              </p:nvGrpSpPr>
              <p:grpSpPr>
                <a:xfrm>
                  <a:off x="126168" y="395933"/>
                  <a:ext cx="2210219" cy="329498"/>
                  <a:chOff x="0" y="0"/>
                  <a:chExt cx="2210218" cy="329496"/>
                </a:xfrm>
              </p:grpSpPr>
              <p:sp>
                <p:nvSpPr>
                  <p:cNvPr id="1062" name="Rectangle"/>
                  <p:cNvSpPr/>
                  <p:nvPr/>
                </p:nvSpPr>
                <p:spPr>
                  <a:xfrm>
                    <a:off x="0" y="2171"/>
                    <a:ext cx="2210219" cy="325155"/>
                  </a:xfrm>
                  <a:prstGeom prst="rect">
                    <a:avLst/>
                  </a:prstGeom>
                  <a:solidFill>
                    <a:srgbClr val="D6D1B8">
                      <a:alpha val="58000"/>
                    </a:srgbClr>
                  </a:solidFill>
                  <a:ln w="6350" cap="flat">
                    <a:solidFill>
                      <a:srgbClr val="69696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r" defTabSz="914400">
                      <a:spcBef>
                        <a:spcPts val="0"/>
                      </a:spcBef>
                      <a:defRPr sz="1200" b="1" i="0" spc="0">
                        <a:solidFill>
                          <a:srgbClr val="353535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63" name="COMP."/>
                  <p:cNvSpPr txBox="1"/>
                  <p:nvPr/>
                </p:nvSpPr>
                <p:spPr>
                  <a:xfrm>
                    <a:off x="0" y="0"/>
                    <a:ext cx="2210219" cy="32949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algn="r" defTabSz="914400">
                      <a:spcBef>
                        <a:spcPts val="0"/>
                      </a:spcBef>
                      <a:defRPr sz="1200" b="1" i="0" spc="0">
                        <a:solidFill>
                          <a:srgbClr val="353535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r>
                      <a:t>COMP.</a:t>
                    </a:r>
                  </a:p>
                </p:txBody>
              </p:sp>
            </p:grpSp>
            <p:grpSp>
              <p:nvGrpSpPr>
                <p:cNvPr id="1067" name="正方形/長方形 17"/>
                <p:cNvGrpSpPr/>
                <p:nvPr/>
              </p:nvGrpSpPr>
              <p:grpSpPr>
                <a:xfrm>
                  <a:off x="103206" y="1285307"/>
                  <a:ext cx="2220329" cy="329497"/>
                  <a:chOff x="0" y="0"/>
                  <a:chExt cx="2220328" cy="329496"/>
                </a:xfrm>
              </p:grpSpPr>
              <p:sp>
                <p:nvSpPr>
                  <p:cNvPr id="1065" name="Rectangle"/>
                  <p:cNvSpPr/>
                  <p:nvPr/>
                </p:nvSpPr>
                <p:spPr>
                  <a:xfrm>
                    <a:off x="0" y="2171"/>
                    <a:ext cx="2220329" cy="325155"/>
                  </a:xfrm>
                  <a:prstGeom prst="rect">
                    <a:avLst/>
                  </a:prstGeom>
                  <a:solidFill>
                    <a:srgbClr val="D6D1B8">
                      <a:alpha val="58000"/>
                    </a:srgbClr>
                  </a:solidFill>
                  <a:ln w="6350" cap="flat">
                    <a:solidFill>
                      <a:srgbClr val="69696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r" defTabSz="914400">
                      <a:spcBef>
                        <a:spcPts val="0"/>
                      </a:spcBef>
                      <a:defRPr sz="1200" b="1" i="0" spc="0">
                        <a:solidFill>
                          <a:srgbClr val="353535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66" name="COMP."/>
                  <p:cNvSpPr txBox="1"/>
                  <p:nvPr/>
                </p:nvSpPr>
                <p:spPr>
                  <a:xfrm>
                    <a:off x="0" y="0"/>
                    <a:ext cx="2220329" cy="32949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algn="r" defTabSz="914400">
                      <a:spcBef>
                        <a:spcPts val="0"/>
                      </a:spcBef>
                      <a:defRPr sz="1200" b="1" i="0" spc="0">
                        <a:solidFill>
                          <a:srgbClr val="353535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r>
                      <a:t>COMP.</a:t>
                    </a:r>
                  </a:p>
                </p:txBody>
              </p:sp>
            </p:grpSp>
            <p:grpSp>
              <p:nvGrpSpPr>
                <p:cNvPr id="1070" name="正方形/長方形 18"/>
                <p:cNvGrpSpPr/>
                <p:nvPr/>
              </p:nvGrpSpPr>
              <p:grpSpPr>
                <a:xfrm>
                  <a:off x="107440" y="831417"/>
                  <a:ext cx="2216468" cy="329498"/>
                  <a:chOff x="0" y="0"/>
                  <a:chExt cx="2216467" cy="329496"/>
                </a:xfrm>
              </p:grpSpPr>
              <p:sp>
                <p:nvSpPr>
                  <p:cNvPr id="1068" name="Rectangle"/>
                  <p:cNvSpPr/>
                  <p:nvPr/>
                </p:nvSpPr>
                <p:spPr>
                  <a:xfrm>
                    <a:off x="0" y="2171"/>
                    <a:ext cx="2216468" cy="325155"/>
                  </a:xfrm>
                  <a:prstGeom prst="rect">
                    <a:avLst/>
                  </a:prstGeom>
                  <a:solidFill>
                    <a:srgbClr val="ECBCA3">
                      <a:alpha val="58000"/>
                    </a:srgbClr>
                  </a:solidFill>
                  <a:ln w="6350" cap="flat">
                    <a:solidFill>
                      <a:srgbClr val="E29A75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200" b="1" i="0" spc="0">
                        <a:solidFill>
                          <a:srgbClr val="602E1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69" name="MPI COMM."/>
                  <p:cNvSpPr txBox="1"/>
                  <p:nvPr/>
                </p:nvSpPr>
                <p:spPr>
                  <a:xfrm>
                    <a:off x="0" y="0"/>
                    <a:ext cx="2216468" cy="32949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defTabSz="914400">
                      <a:spcBef>
                        <a:spcPts val="0"/>
                      </a:spcBef>
                      <a:defRPr sz="1200" b="1" i="0" spc="0">
                        <a:solidFill>
                          <a:srgbClr val="602E1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r>
                      <a:t>MPI COMM.</a:t>
                    </a:r>
                  </a:p>
                </p:txBody>
              </p:sp>
            </p:grpSp>
            <p:sp>
              <p:nvSpPr>
                <p:cNvPr id="1071" name="直線コネクタ 95"/>
                <p:cNvSpPr/>
                <p:nvPr/>
              </p:nvSpPr>
              <p:spPr>
                <a:xfrm>
                  <a:off x="1456367" y="698900"/>
                  <a:ext cx="1" cy="67266"/>
                </a:xfrm>
                <a:prstGeom prst="line">
                  <a:avLst/>
                </a:prstGeom>
                <a:noFill/>
                <a:ln w="19050" cap="flat">
                  <a:solidFill>
                    <a:srgbClr val="89898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spcBef>
                      <a:spcPts val="0"/>
                    </a:spcBef>
                    <a:defRPr sz="1800" i="0" spc="0">
                      <a:solidFill>
                        <a:srgbClr val="61616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grpSp>
              <p:nvGrpSpPr>
                <p:cNvPr id="1082" name="グループ化 43"/>
                <p:cNvGrpSpPr/>
                <p:nvPr/>
              </p:nvGrpSpPr>
              <p:grpSpPr>
                <a:xfrm>
                  <a:off x="1369650" y="1235932"/>
                  <a:ext cx="182688" cy="384700"/>
                  <a:chOff x="0" y="0"/>
                  <a:chExt cx="182687" cy="384699"/>
                </a:xfrm>
              </p:grpSpPr>
              <p:grpSp>
                <p:nvGrpSpPr>
                  <p:cNvPr id="1074" name="グループ化 45"/>
                  <p:cNvGrpSpPr/>
                  <p:nvPr/>
                </p:nvGrpSpPr>
                <p:grpSpPr>
                  <a:xfrm>
                    <a:off x="-1" y="104156"/>
                    <a:ext cx="182689" cy="80216"/>
                    <a:chOff x="0" y="0"/>
                    <a:chExt cx="182687" cy="80215"/>
                  </a:xfrm>
                </p:grpSpPr>
                <p:sp>
                  <p:nvSpPr>
                    <p:cNvPr id="1072" name="直線コネクタ 53"/>
                    <p:cNvSpPr/>
                    <p:nvPr/>
                  </p:nvSpPr>
                  <p:spPr>
                    <a:xfrm>
                      <a:off x="-1" y="0"/>
                      <a:ext cx="182688" cy="4703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1073" name="直線コネクタ 54"/>
                    <p:cNvSpPr/>
                    <p:nvPr/>
                  </p:nvSpPr>
                  <p:spPr>
                    <a:xfrm flipH="1">
                      <a:off x="0" y="47034"/>
                      <a:ext cx="182688" cy="33182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077" name="グループ化 46"/>
                  <p:cNvGrpSpPr/>
                  <p:nvPr/>
                </p:nvGrpSpPr>
                <p:grpSpPr>
                  <a:xfrm>
                    <a:off x="-1" y="180721"/>
                    <a:ext cx="182689" cy="80216"/>
                    <a:chOff x="0" y="0"/>
                    <a:chExt cx="182687" cy="80215"/>
                  </a:xfrm>
                </p:grpSpPr>
                <p:sp>
                  <p:nvSpPr>
                    <p:cNvPr id="1075" name="直線コネクタ 51"/>
                    <p:cNvSpPr/>
                    <p:nvPr/>
                  </p:nvSpPr>
                  <p:spPr>
                    <a:xfrm>
                      <a:off x="-1" y="0"/>
                      <a:ext cx="182688" cy="47034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  <p:sp>
                  <p:nvSpPr>
                    <p:cNvPr id="1076" name="直線コネクタ 52"/>
                    <p:cNvSpPr/>
                    <p:nvPr/>
                  </p:nvSpPr>
                  <p:spPr>
                    <a:xfrm flipH="1">
                      <a:off x="0" y="47034"/>
                      <a:ext cx="182688" cy="33182"/>
                    </a:xfrm>
                    <a:prstGeom prst="line">
                      <a:avLst/>
                    </a:prstGeom>
                    <a:noFill/>
                    <a:ln w="19050" cap="flat">
                      <a:solidFill>
                        <a:srgbClr val="1F497D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defTabSz="914400">
                        <a:spcBef>
                          <a:spcPts val="0"/>
                        </a:spcBef>
                        <a:defRPr sz="1800" i="0" spc="0">
                          <a:solidFill>
                            <a:srgbClr val="61616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1078" name="直線コネクタ 47"/>
                  <p:cNvSpPr/>
                  <p:nvPr/>
                </p:nvSpPr>
                <p:spPr>
                  <a:xfrm>
                    <a:off x="0" y="260937"/>
                    <a:ext cx="97158" cy="23518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79" name="直線コネクタ 48"/>
                  <p:cNvSpPr/>
                  <p:nvPr/>
                </p:nvSpPr>
                <p:spPr>
                  <a:xfrm flipH="1">
                    <a:off x="5816" y="89363"/>
                    <a:ext cx="91343" cy="16592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80" name="直線コネクタ 49"/>
                  <p:cNvSpPr/>
                  <p:nvPr/>
                </p:nvSpPr>
                <p:spPr>
                  <a:xfrm flipH="1">
                    <a:off x="92190" y="0"/>
                    <a:ext cx="1" cy="92188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89898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81" name="直線コネクタ 50"/>
                  <p:cNvSpPr/>
                  <p:nvPr/>
                </p:nvSpPr>
                <p:spPr>
                  <a:xfrm flipH="1">
                    <a:off x="97158" y="284455"/>
                    <a:ext cx="1" cy="100245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1F497D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spcBef>
                        <a:spcPts val="0"/>
                      </a:spcBef>
                      <a:defRPr sz="1800" i="0" spc="0">
                        <a:solidFill>
                          <a:srgbClr val="616161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1084" name="直線コネクタ 98"/>
              <p:cNvSpPr/>
              <p:nvPr/>
            </p:nvSpPr>
            <p:spPr>
              <a:xfrm>
                <a:off x="1364176" y="483064"/>
                <a:ext cx="182687" cy="54358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5" name="直線コネクタ 99"/>
              <p:cNvSpPr/>
              <p:nvPr/>
            </p:nvSpPr>
            <p:spPr>
              <a:xfrm flipH="1">
                <a:off x="1364176" y="537423"/>
                <a:ext cx="182687" cy="38348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6" name="直線コネクタ 96"/>
              <p:cNvSpPr/>
              <p:nvPr/>
            </p:nvSpPr>
            <p:spPr>
              <a:xfrm>
                <a:off x="1364176" y="571553"/>
                <a:ext cx="182687" cy="54359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7" name="直線コネクタ 97"/>
              <p:cNvSpPr/>
              <p:nvPr/>
            </p:nvSpPr>
            <p:spPr>
              <a:xfrm flipH="1">
                <a:off x="1364176" y="625912"/>
                <a:ext cx="182687" cy="38349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8" name="直線コネクタ 92"/>
              <p:cNvSpPr/>
              <p:nvPr/>
            </p:nvSpPr>
            <p:spPr>
              <a:xfrm>
                <a:off x="1364176" y="664261"/>
                <a:ext cx="97158" cy="27179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9" name="直線コネクタ 93"/>
              <p:cNvSpPr/>
              <p:nvPr/>
            </p:nvSpPr>
            <p:spPr>
              <a:xfrm flipH="1">
                <a:off x="1369992" y="465967"/>
                <a:ext cx="91343" cy="19175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90" name="直線コネクタ 94"/>
              <p:cNvSpPr/>
              <p:nvPr/>
            </p:nvSpPr>
            <p:spPr>
              <a:xfrm>
                <a:off x="1455519" y="349345"/>
                <a:ext cx="849" cy="119887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100" name="Group 529"/>
            <p:cNvGrpSpPr/>
            <p:nvPr/>
          </p:nvGrpSpPr>
          <p:grpSpPr>
            <a:xfrm>
              <a:off x="1363908" y="721701"/>
              <a:ext cx="182688" cy="590718"/>
              <a:chOff x="0" y="0"/>
              <a:chExt cx="182686" cy="590716"/>
            </a:xfrm>
          </p:grpSpPr>
          <p:sp>
            <p:nvSpPr>
              <p:cNvPr id="1092" name="直線コネクタ 38"/>
              <p:cNvSpPr/>
              <p:nvPr/>
            </p:nvSpPr>
            <p:spPr>
              <a:xfrm>
                <a:off x="-1" y="176177"/>
                <a:ext cx="182688" cy="68572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93" name="直線コネクタ 39"/>
              <p:cNvSpPr/>
              <p:nvPr/>
            </p:nvSpPr>
            <p:spPr>
              <a:xfrm flipH="1">
                <a:off x="-1" y="244749"/>
                <a:ext cx="182688" cy="48375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94" name="直線コネクタ 36"/>
              <p:cNvSpPr/>
              <p:nvPr/>
            </p:nvSpPr>
            <p:spPr>
              <a:xfrm>
                <a:off x="-1" y="287803"/>
                <a:ext cx="182688" cy="68572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95" name="直線コネクタ 37"/>
              <p:cNvSpPr/>
              <p:nvPr/>
            </p:nvSpPr>
            <p:spPr>
              <a:xfrm flipH="1">
                <a:off x="-1" y="356375"/>
                <a:ext cx="182688" cy="48376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96" name="直線コネクタ 32"/>
              <p:cNvSpPr/>
              <p:nvPr/>
            </p:nvSpPr>
            <p:spPr>
              <a:xfrm>
                <a:off x="0" y="404751"/>
                <a:ext cx="97158" cy="34286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97" name="直線コネクタ 33"/>
              <p:cNvSpPr/>
              <p:nvPr/>
            </p:nvSpPr>
            <p:spPr>
              <a:xfrm flipH="1">
                <a:off x="5816" y="154611"/>
                <a:ext cx="91343" cy="24188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98" name="直線コネクタ 34"/>
              <p:cNvSpPr/>
              <p:nvPr/>
            </p:nvSpPr>
            <p:spPr>
              <a:xfrm flipH="1">
                <a:off x="94777" y="0"/>
                <a:ext cx="1" cy="159270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99" name="直線コネクタ 35"/>
              <p:cNvSpPr/>
              <p:nvPr/>
            </p:nvSpPr>
            <p:spPr>
              <a:xfrm flipH="1">
                <a:off x="92368" y="444570"/>
                <a:ext cx="1" cy="146147"/>
              </a:xfrm>
              <a:prstGeom prst="line">
                <a:avLst/>
              </a:prstGeom>
              <a:noFill/>
              <a:ln w="1905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spcBef>
                    <a:spcPts val="0"/>
                  </a:spcBef>
                  <a:defRPr sz="1800" i="0" spc="0">
                    <a:solidFill>
                      <a:srgbClr val="61616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1101" name="直線コネクタ 38"/>
            <p:cNvSpPr/>
            <p:nvPr/>
          </p:nvSpPr>
          <p:spPr>
            <a:xfrm>
              <a:off x="1370756" y="6392043"/>
              <a:ext cx="182687" cy="68571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spcBef>
                  <a:spcPts val="0"/>
                </a:spcBef>
                <a:defRPr sz="1800" i="0" spc="0">
                  <a:solidFill>
                    <a:srgbClr val="61616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2" name="直線コネクタ 39"/>
            <p:cNvSpPr/>
            <p:nvPr/>
          </p:nvSpPr>
          <p:spPr>
            <a:xfrm flipH="1">
              <a:off x="1370758" y="6460614"/>
              <a:ext cx="182687" cy="48378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spcBef>
                  <a:spcPts val="0"/>
                </a:spcBef>
                <a:defRPr sz="1800" i="0" spc="0">
                  <a:solidFill>
                    <a:srgbClr val="61616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3" name="直線コネクタ 36"/>
            <p:cNvSpPr/>
            <p:nvPr/>
          </p:nvSpPr>
          <p:spPr>
            <a:xfrm>
              <a:off x="1370754" y="6503682"/>
              <a:ext cx="182687" cy="68573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spcBef>
                  <a:spcPts val="0"/>
                </a:spcBef>
                <a:defRPr sz="1800" i="0" spc="0">
                  <a:solidFill>
                    <a:srgbClr val="61616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4" name="直線コネクタ 37"/>
            <p:cNvSpPr/>
            <p:nvPr/>
          </p:nvSpPr>
          <p:spPr>
            <a:xfrm flipH="1">
              <a:off x="1370753" y="6572253"/>
              <a:ext cx="182688" cy="48378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spcBef>
                  <a:spcPts val="0"/>
                </a:spcBef>
                <a:defRPr sz="1800" i="0" spc="0">
                  <a:solidFill>
                    <a:srgbClr val="61616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5" name="直線コネクタ 32"/>
            <p:cNvSpPr/>
            <p:nvPr/>
          </p:nvSpPr>
          <p:spPr>
            <a:xfrm>
              <a:off x="1370755" y="6620617"/>
              <a:ext cx="97161" cy="34287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spcBef>
                  <a:spcPts val="0"/>
                </a:spcBef>
                <a:defRPr sz="1800" i="0" spc="0">
                  <a:solidFill>
                    <a:srgbClr val="61616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6" name="直線コネクタ 33"/>
            <p:cNvSpPr/>
            <p:nvPr/>
          </p:nvSpPr>
          <p:spPr>
            <a:xfrm flipH="1">
              <a:off x="1376571" y="6370476"/>
              <a:ext cx="91343" cy="24190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spcBef>
                  <a:spcPts val="0"/>
                </a:spcBef>
                <a:defRPr sz="1800" i="0" spc="0">
                  <a:solidFill>
                    <a:srgbClr val="61616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7" name="直線コネクタ 34"/>
            <p:cNvSpPr/>
            <p:nvPr/>
          </p:nvSpPr>
          <p:spPr>
            <a:xfrm>
              <a:off x="1465532" y="6215866"/>
              <a:ext cx="1" cy="159270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spcBef>
                  <a:spcPts val="0"/>
                </a:spcBef>
                <a:defRPr sz="1800" i="0" spc="0">
                  <a:solidFill>
                    <a:srgbClr val="61616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8" name="直線コネクタ 35"/>
            <p:cNvSpPr/>
            <p:nvPr/>
          </p:nvSpPr>
          <p:spPr>
            <a:xfrm>
              <a:off x="1463126" y="6660437"/>
              <a:ext cx="1" cy="146149"/>
            </a:xfrm>
            <a:prstGeom prst="line">
              <a:avLst/>
            </a:prstGeom>
            <a:noFill/>
            <a:ln w="1905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spcBef>
                  <a:spcPts val="0"/>
                </a:spcBef>
                <a:defRPr sz="1800" i="0" spc="0">
                  <a:solidFill>
                    <a:srgbClr val="61616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1110" name="Rounded Rectangle Rounded rectangle" descr="Rounded Rectangle Rounded rectangl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9" y="7137248"/>
            <a:ext cx="11443954" cy="2116565"/>
          </a:xfrm>
          <a:prstGeom prst="rect">
            <a:avLst/>
          </a:prstGeom>
        </p:spPr>
      </p:pic>
      <p:sp>
        <p:nvSpPr>
          <p:cNvPr id="1112" name="MPI 3.1 requirement…"/>
          <p:cNvSpPr/>
          <p:nvPr/>
        </p:nvSpPr>
        <p:spPr>
          <a:xfrm>
            <a:off x="679383" y="5323449"/>
            <a:ext cx="3743723" cy="2353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6" y="0"/>
                </a:moveTo>
                <a:cubicBezTo>
                  <a:pt x="164" y="0"/>
                  <a:pt x="0" y="261"/>
                  <a:pt x="0" y="583"/>
                </a:cubicBezTo>
                <a:lnTo>
                  <a:pt x="0" y="12989"/>
                </a:lnTo>
                <a:cubicBezTo>
                  <a:pt x="0" y="13311"/>
                  <a:pt x="164" y="13572"/>
                  <a:pt x="366" y="13572"/>
                </a:cubicBezTo>
                <a:lnTo>
                  <a:pt x="20938" y="13572"/>
                </a:lnTo>
                <a:lnTo>
                  <a:pt x="21419" y="21600"/>
                </a:lnTo>
                <a:lnTo>
                  <a:pt x="21559" y="13248"/>
                </a:lnTo>
                <a:cubicBezTo>
                  <a:pt x="21584" y="13169"/>
                  <a:pt x="21600" y="13084"/>
                  <a:pt x="21600" y="12989"/>
                </a:cubicBezTo>
                <a:lnTo>
                  <a:pt x="21600" y="583"/>
                </a:lnTo>
                <a:cubicBezTo>
                  <a:pt x="21600" y="261"/>
                  <a:pt x="21436" y="0"/>
                  <a:pt x="21234" y="0"/>
                </a:cubicBezTo>
                <a:lnTo>
                  <a:pt x="366" y="0"/>
                </a:lnTo>
                <a:close/>
              </a:path>
            </a:pathLst>
          </a:custGeom>
          <a:solidFill>
            <a:schemeClr val="accent4">
              <a:lumOff val="-988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1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MPI 3.1 requirement</a:t>
            </a:r>
          </a:p>
          <a:p>
            <a:pPr marL="220265" indent="-220265">
              <a:spcBef>
                <a:spcPts val="0"/>
              </a:spcBef>
              <a:buSzPct val="75000"/>
              <a:buFont typeface="Zapf Dingbats"/>
              <a:buChar char="-"/>
              <a:defRPr sz="1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Thread safety (mutual exclusion)</a:t>
            </a:r>
          </a:p>
          <a:p>
            <a:pPr marL="220265" indent="-220265">
              <a:spcBef>
                <a:spcPts val="0"/>
              </a:spcBef>
              <a:buSzPct val="75000"/>
              <a:buFont typeface="Zapf Dingbats"/>
              <a:buChar char="-"/>
              <a:defRPr sz="19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Progress (blocking calls only block caller thread)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5" name="Network resources: major hot spot"/>
          <p:cNvSpPr txBox="1">
            <a:spLocks noGrp="1"/>
          </p:cNvSpPr>
          <p:nvPr>
            <p:ph type="title"/>
          </p:nvPr>
        </p:nvSpPr>
        <p:spPr>
          <a:xfrm>
            <a:off x="571500" y="492279"/>
            <a:ext cx="11861800" cy="955521"/>
          </a:xfrm>
          <a:prstGeom prst="rect">
            <a:avLst/>
          </a:prstGeom>
        </p:spPr>
        <p:txBody>
          <a:bodyPr/>
          <a:lstStyle/>
          <a:p>
            <a:r>
              <a:t>Network resources: major hot spot</a:t>
            </a:r>
          </a:p>
        </p:txBody>
      </p:sp>
      <p:grpSp>
        <p:nvGrpSpPr>
          <p:cNvPr id="1141" name="Group"/>
          <p:cNvGrpSpPr/>
          <p:nvPr/>
        </p:nvGrpSpPr>
        <p:grpSpPr>
          <a:xfrm>
            <a:off x="3688380" y="2941241"/>
            <a:ext cx="3583497" cy="3432681"/>
            <a:chOff x="-67893" y="0"/>
            <a:chExt cx="3583495" cy="3432679"/>
          </a:xfrm>
        </p:grpSpPr>
        <p:grpSp>
          <p:nvGrpSpPr>
            <p:cNvPr id="1118" name="Rectangle"/>
            <p:cNvGrpSpPr/>
            <p:nvPr/>
          </p:nvGrpSpPr>
          <p:grpSpPr>
            <a:xfrm>
              <a:off x="-67894" y="2629170"/>
              <a:ext cx="3583497" cy="803510"/>
              <a:chOff x="0" y="0"/>
              <a:chExt cx="3583495" cy="803508"/>
            </a:xfrm>
          </p:grpSpPr>
          <p:sp>
            <p:nvSpPr>
              <p:cNvPr id="1117" name="Rectangle"/>
              <p:cNvSpPr/>
              <p:nvPr/>
            </p:nvSpPr>
            <p:spPr>
              <a:xfrm>
                <a:off x="71842" y="71842"/>
                <a:ext cx="3439812" cy="65982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pic>
            <p:nvPicPr>
              <p:cNvPr id="1116" name="Rectangle Rectangle" descr="Rectangle Rectangle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-1"/>
                <a:ext cx="3583497" cy="803510"/>
              </a:xfrm>
              <a:prstGeom prst="rect">
                <a:avLst/>
              </a:prstGeom>
              <a:effectLst/>
            </p:spPr>
          </p:pic>
        </p:grpSp>
        <p:sp>
          <p:nvSpPr>
            <p:cNvPr id="1119" name="Rectangle"/>
            <p:cNvSpPr/>
            <p:nvPr/>
          </p:nvSpPr>
          <p:spPr>
            <a:xfrm>
              <a:off x="0" y="419081"/>
              <a:ext cx="3447709" cy="995365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254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0"/>
                </a:spcBef>
                <a:defRPr sz="3000" i="0" spc="0">
                  <a:solidFill>
                    <a:schemeClr val="accent5">
                      <a:lumOff val="-12830"/>
                    </a:schemeClr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grpSp>
          <p:nvGrpSpPr>
            <p:cNvPr id="1124" name="Group 52"/>
            <p:cNvGrpSpPr/>
            <p:nvPr/>
          </p:nvGrpSpPr>
          <p:grpSpPr>
            <a:xfrm>
              <a:off x="581082" y="777992"/>
              <a:ext cx="2285544" cy="494799"/>
              <a:chOff x="0" y="0"/>
              <a:chExt cx="2285542" cy="494797"/>
            </a:xfrm>
          </p:grpSpPr>
          <p:sp>
            <p:nvSpPr>
              <p:cNvPr id="1120" name="Freeform 53"/>
              <p:cNvSpPr/>
              <p:nvPr/>
            </p:nvSpPr>
            <p:spPr>
              <a:xfrm>
                <a:off x="0" y="0"/>
                <a:ext cx="294573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21" name="Freeform 54"/>
              <p:cNvSpPr/>
              <p:nvPr/>
            </p:nvSpPr>
            <p:spPr>
              <a:xfrm>
                <a:off x="995484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22" name="Freeform 55"/>
              <p:cNvSpPr/>
              <p:nvPr/>
            </p:nvSpPr>
            <p:spPr>
              <a:xfrm>
                <a:off x="1990969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23" name="Freeform 55"/>
              <p:cNvSpPr/>
              <p:nvPr/>
            </p:nvSpPr>
            <p:spPr>
              <a:xfrm>
                <a:off x="1990969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1125" name="Rectangle"/>
            <p:cNvSpPr/>
            <p:nvPr/>
          </p:nvSpPr>
          <p:spPr>
            <a:xfrm>
              <a:off x="3944" y="1700099"/>
              <a:ext cx="3439821" cy="892678"/>
            </a:xfrm>
            <a:prstGeom prst="rect">
              <a:avLst/>
            </a:prstGeom>
            <a:solidFill>
              <a:schemeClr val="accent1">
                <a:hueOff val="-522454"/>
                <a:satOff val="1153"/>
                <a:lumOff val="13444"/>
              </a:schemeClr>
            </a:solidFill>
            <a:ln w="25400" cap="flat">
              <a:solidFill>
                <a:srgbClr val="503C5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defRPr sz="2400" i="0" spc="0">
                  <a:solidFill>
                    <a:schemeClr val="accent5">
                      <a:lumOff val="-12830"/>
                    </a:schemeClr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126" name="VNI"/>
            <p:cNvSpPr/>
            <p:nvPr/>
          </p:nvSpPr>
          <p:spPr>
            <a:xfrm>
              <a:off x="2511279" y="1827050"/>
              <a:ext cx="522621" cy="451319"/>
            </a:xfrm>
            <a:prstGeom prst="rect">
              <a:avLst/>
            </a:prstGeom>
            <a:solidFill>
              <a:srgbClr val="EFDEA9"/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1500" b="1" i="0" spc="0">
                  <a:solidFill>
                    <a:schemeClr val="accent5">
                      <a:lumOff val="-1283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VNI</a:t>
              </a:r>
            </a:p>
          </p:txBody>
        </p:sp>
        <p:sp>
          <p:nvSpPr>
            <p:cNvPr id="1127" name="VNI"/>
            <p:cNvSpPr/>
            <p:nvPr/>
          </p:nvSpPr>
          <p:spPr>
            <a:xfrm>
              <a:off x="1462544" y="1827050"/>
              <a:ext cx="522621" cy="451319"/>
            </a:xfrm>
            <a:prstGeom prst="rect">
              <a:avLst/>
            </a:prstGeom>
            <a:solidFill>
              <a:srgbClr val="EFDEA9"/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1500" b="1" i="0" spc="0">
                  <a:solidFill>
                    <a:schemeClr val="accent5">
                      <a:lumOff val="-1283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VNI</a:t>
              </a:r>
            </a:p>
          </p:txBody>
        </p:sp>
        <p:sp>
          <p:nvSpPr>
            <p:cNvPr id="1128" name="VNI"/>
            <p:cNvSpPr/>
            <p:nvPr/>
          </p:nvSpPr>
          <p:spPr>
            <a:xfrm>
              <a:off x="413808" y="1827050"/>
              <a:ext cx="522621" cy="451319"/>
            </a:xfrm>
            <a:prstGeom prst="rect">
              <a:avLst/>
            </a:prstGeom>
            <a:solidFill>
              <a:srgbClr val="EFDEA9"/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1500" b="1" i="0" spc="0">
                  <a:solidFill>
                    <a:schemeClr val="accent5">
                      <a:lumOff val="-1283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VNI</a:t>
              </a:r>
            </a:p>
          </p:txBody>
        </p:sp>
        <p:sp>
          <p:nvSpPr>
            <p:cNvPr id="1129" name="CTX"/>
            <p:cNvSpPr/>
            <p:nvPr/>
          </p:nvSpPr>
          <p:spPr>
            <a:xfrm>
              <a:off x="2511280" y="2777594"/>
              <a:ext cx="522621" cy="451319"/>
            </a:xfrm>
            <a:prstGeom prst="rect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defRPr sz="18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CTX</a:t>
              </a:r>
            </a:p>
          </p:txBody>
        </p:sp>
        <p:sp>
          <p:nvSpPr>
            <p:cNvPr id="1130" name="CTX"/>
            <p:cNvSpPr/>
            <p:nvPr/>
          </p:nvSpPr>
          <p:spPr>
            <a:xfrm>
              <a:off x="1462545" y="2777594"/>
              <a:ext cx="522621" cy="451319"/>
            </a:xfrm>
            <a:prstGeom prst="rect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defRPr sz="18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CTX</a:t>
              </a:r>
            </a:p>
          </p:txBody>
        </p:sp>
        <p:sp>
          <p:nvSpPr>
            <p:cNvPr id="1131" name="CTX"/>
            <p:cNvSpPr/>
            <p:nvPr/>
          </p:nvSpPr>
          <p:spPr>
            <a:xfrm>
              <a:off x="413808" y="2777594"/>
              <a:ext cx="522621" cy="451319"/>
            </a:xfrm>
            <a:prstGeom prst="rect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defRPr sz="18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CTX</a:t>
              </a:r>
            </a:p>
          </p:txBody>
        </p:sp>
        <p:sp>
          <p:nvSpPr>
            <p:cNvPr id="1132" name="P0"/>
            <p:cNvSpPr/>
            <p:nvPr/>
          </p:nvSpPr>
          <p:spPr>
            <a:xfrm>
              <a:off x="1334800" y="0"/>
              <a:ext cx="778109" cy="778109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chemeClr val="accent5">
                  <a:lumOff val="-1283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P0</a:t>
              </a:r>
            </a:p>
          </p:txBody>
        </p:sp>
        <p:pic>
          <p:nvPicPr>
            <p:cNvPr id="1133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2511811" y="2381661"/>
              <a:ext cx="521557" cy="292641"/>
            </a:xfrm>
            <a:prstGeom prst="rect">
              <a:avLst/>
            </a:prstGeom>
            <a:effectLst/>
          </p:spPr>
        </p:pic>
        <p:pic>
          <p:nvPicPr>
            <p:cNvPr id="1135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463076" y="2381661"/>
              <a:ext cx="521557" cy="292641"/>
            </a:xfrm>
            <a:prstGeom prst="rect">
              <a:avLst/>
            </a:prstGeom>
            <a:effectLst/>
          </p:spPr>
        </p:pic>
        <p:pic>
          <p:nvPicPr>
            <p:cNvPr id="1137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414341" y="2335338"/>
              <a:ext cx="521556" cy="292640"/>
            </a:xfrm>
            <a:prstGeom prst="rect">
              <a:avLst/>
            </a:prstGeom>
            <a:effectLst/>
          </p:spPr>
        </p:pic>
        <p:pic>
          <p:nvPicPr>
            <p:cNvPr id="1139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2860681" y="1397503"/>
              <a:ext cx="485348" cy="292640"/>
            </a:xfrm>
            <a:prstGeom prst="rect">
              <a:avLst/>
            </a:prstGeom>
            <a:effectLst/>
          </p:spPr>
        </p:pic>
      </p:grpSp>
      <p:grpSp>
        <p:nvGrpSpPr>
          <p:cNvPr id="1167" name="Group"/>
          <p:cNvGrpSpPr/>
          <p:nvPr/>
        </p:nvGrpSpPr>
        <p:grpSpPr>
          <a:xfrm>
            <a:off x="9220779" y="2941241"/>
            <a:ext cx="3583497" cy="3432681"/>
            <a:chOff x="-67893" y="0"/>
            <a:chExt cx="3583495" cy="3432679"/>
          </a:xfrm>
        </p:grpSpPr>
        <p:grpSp>
          <p:nvGrpSpPr>
            <p:cNvPr id="1144" name="Rectangle"/>
            <p:cNvGrpSpPr/>
            <p:nvPr/>
          </p:nvGrpSpPr>
          <p:grpSpPr>
            <a:xfrm>
              <a:off x="-67894" y="2629170"/>
              <a:ext cx="3583497" cy="803510"/>
              <a:chOff x="0" y="0"/>
              <a:chExt cx="3583495" cy="803508"/>
            </a:xfrm>
          </p:grpSpPr>
          <p:sp>
            <p:nvSpPr>
              <p:cNvPr id="1143" name="Rectangle"/>
              <p:cNvSpPr/>
              <p:nvPr/>
            </p:nvSpPr>
            <p:spPr>
              <a:xfrm>
                <a:off x="71842" y="71842"/>
                <a:ext cx="3439812" cy="65982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pic>
            <p:nvPicPr>
              <p:cNvPr id="1142" name="Rectangle Rectangle" descr="Rectangle Rectangle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-1"/>
                <a:ext cx="3583497" cy="803510"/>
              </a:xfrm>
              <a:prstGeom prst="rect">
                <a:avLst/>
              </a:prstGeom>
              <a:effectLst/>
            </p:spPr>
          </p:pic>
        </p:grpSp>
        <p:sp>
          <p:nvSpPr>
            <p:cNvPr id="1145" name="Rectangle"/>
            <p:cNvSpPr/>
            <p:nvPr/>
          </p:nvSpPr>
          <p:spPr>
            <a:xfrm>
              <a:off x="0" y="431285"/>
              <a:ext cx="3447709" cy="983161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254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0"/>
                </a:spcBef>
                <a:defRPr sz="3000" i="0" spc="0">
                  <a:solidFill>
                    <a:schemeClr val="accent5">
                      <a:lumOff val="-12830"/>
                    </a:schemeClr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grpSp>
          <p:nvGrpSpPr>
            <p:cNvPr id="1150" name="Group 52"/>
            <p:cNvGrpSpPr/>
            <p:nvPr/>
          </p:nvGrpSpPr>
          <p:grpSpPr>
            <a:xfrm>
              <a:off x="581082" y="777992"/>
              <a:ext cx="2285544" cy="494799"/>
              <a:chOff x="0" y="0"/>
              <a:chExt cx="2285542" cy="494797"/>
            </a:xfrm>
          </p:grpSpPr>
          <p:sp>
            <p:nvSpPr>
              <p:cNvPr id="1146" name="Freeform 53"/>
              <p:cNvSpPr/>
              <p:nvPr/>
            </p:nvSpPr>
            <p:spPr>
              <a:xfrm>
                <a:off x="0" y="0"/>
                <a:ext cx="294573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47" name="Freeform 54"/>
              <p:cNvSpPr/>
              <p:nvPr/>
            </p:nvSpPr>
            <p:spPr>
              <a:xfrm>
                <a:off x="995484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48" name="Freeform 55"/>
              <p:cNvSpPr/>
              <p:nvPr/>
            </p:nvSpPr>
            <p:spPr>
              <a:xfrm>
                <a:off x="1990969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49" name="Freeform 55"/>
              <p:cNvSpPr/>
              <p:nvPr/>
            </p:nvSpPr>
            <p:spPr>
              <a:xfrm>
                <a:off x="1990969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1151" name="Rectangle"/>
            <p:cNvSpPr/>
            <p:nvPr/>
          </p:nvSpPr>
          <p:spPr>
            <a:xfrm>
              <a:off x="3944" y="1710615"/>
              <a:ext cx="3439821" cy="882162"/>
            </a:xfrm>
            <a:prstGeom prst="rect">
              <a:avLst/>
            </a:prstGeom>
            <a:solidFill>
              <a:schemeClr val="accent1">
                <a:hueOff val="-522454"/>
                <a:satOff val="1153"/>
                <a:lumOff val="13444"/>
              </a:schemeClr>
            </a:solidFill>
            <a:ln w="25400" cap="flat">
              <a:solidFill>
                <a:srgbClr val="503C5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defRPr sz="2400" i="0" spc="0">
                  <a:solidFill>
                    <a:schemeClr val="accent5">
                      <a:lumOff val="-12830"/>
                    </a:schemeClr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152" name="VNI"/>
            <p:cNvSpPr/>
            <p:nvPr/>
          </p:nvSpPr>
          <p:spPr>
            <a:xfrm>
              <a:off x="2511279" y="1827050"/>
              <a:ext cx="522621" cy="451319"/>
            </a:xfrm>
            <a:prstGeom prst="rect">
              <a:avLst/>
            </a:prstGeom>
            <a:solidFill>
              <a:srgbClr val="EFDEA9"/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1500" b="1" i="0" spc="0">
                  <a:solidFill>
                    <a:schemeClr val="accent5">
                      <a:lumOff val="-1283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VNI</a:t>
              </a:r>
            </a:p>
          </p:txBody>
        </p:sp>
        <p:sp>
          <p:nvSpPr>
            <p:cNvPr id="1153" name="VNI"/>
            <p:cNvSpPr/>
            <p:nvPr/>
          </p:nvSpPr>
          <p:spPr>
            <a:xfrm>
              <a:off x="1462544" y="1827050"/>
              <a:ext cx="522621" cy="451319"/>
            </a:xfrm>
            <a:prstGeom prst="rect">
              <a:avLst/>
            </a:prstGeom>
            <a:solidFill>
              <a:srgbClr val="EFDEA9"/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1500" b="1" i="0" spc="0">
                  <a:solidFill>
                    <a:schemeClr val="accent5">
                      <a:lumOff val="-1283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VNI</a:t>
              </a:r>
            </a:p>
          </p:txBody>
        </p:sp>
        <p:sp>
          <p:nvSpPr>
            <p:cNvPr id="1154" name="VNI"/>
            <p:cNvSpPr/>
            <p:nvPr/>
          </p:nvSpPr>
          <p:spPr>
            <a:xfrm>
              <a:off x="413808" y="1827050"/>
              <a:ext cx="522621" cy="451319"/>
            </a:xfrm>
            <a:prstGeom prst="rect">
              <a:avLst/>
            </a:prstGeom>
            <a:solidFill>
              <a:srgbClr val="EFDEA9"/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1500" b="1" i="0" spc="0">
                  <a:solidFill>
                    <a:schemeClr val="accent5">
                      <a:lumOff val="-1283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VNI</a:t>
              </a:r>
            </a:p>
          </p:txBody>
        </p:sp>
        <p:sp>
          <p:nvSpPr>
            <p:cNvPr id="1155" name="CTX"/>
            <p:cNvSpPr/>
            <p:nvPr/>
          </p:nvSpPr>
          <p:spPr>
            <a:xfrm>
              <a:off x="2511280" y="2777594"/>
              <a:ext cx="522621" cy="451319"/>
            </a:xfrm>
            <a:prstGeom prst="rect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defRPr sz="18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CTX</a:t>
              </a:r>
            </a:p>
          </p:txBody>
        </p:sp>
        <p:sp>
          <p:nvSpPr>
            <p:cNvPr id="1156" name="CTX"/>
            <p:cNvSpPr/>
            <p:nvPr/>
          </p:nvSpPr>
          <p:spPr>
            <a:xfrm>
              <a:off x="1462544" y="2777594"/>
              <a:ext cx="522621" cy="451319"/>
            </a:xfrm>
            <a:prstGeom prst="rect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defRPr sz="18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CTX</a:t>
              </a:r>
            </a:p>
          </p:txBody>
        </p:sp>
        <p:sp>
          <p:nvSpPr>
            <p:cNvPr id="1157" name="CTX"/>
            <p:cNvSpPr/>
            <p:nvPr/>
          </p:nvSpPr>
          <p:spPr>
            <a:xfrm>
              <a:off x="413808" y="2777594"/>
              <a:ext cx="522621" cy="451319"/>
            </a:xfrm>
            <a:prstGeom prst="rect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defRPr sz="18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CTX</a:t>
              </a:r>
            </a:p>
          </p:txBody>
        </p:sp>
        <p:sp>
          <p:nvSpPr>
            <p:cNvPr id="1158" name="P1"/>
            <p:cNvSpPr/>
            <p:nvPr/>
          </p:nvSpPr>
          <p:spPr>
            <a:xfrm>
              <a:off x="1334799" y="0"/>
              <a:ext cx="778110" cy="778109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chemeClr val="accent5">
                  <a:lumOff val="-1283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P1</a:t>
              </a:r>
            </a:p>
          </p:txBody>
        </p:sp>
        <p:pic>
          <p:nvPicPr>
            <p:cNvPr id="1159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2511811" y="2381661"/>
              <a:ext cx="521557" cy="292641"/>
            </a:xfrm>
            <a:prstGeom prst="rect">
              <a:avLst/>
            </a:prstGeom>
            <a:effectLst/>
          </p:spPr>
        </p:pic>
        <p:pic>
          <p:nvPicPr>
            <p:cNvPr id="1161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463076" y="2381661"/>
              <a:ext cx="521557" cy="292641"/>
            </a:xfrm>
            <a:prstGeom prst="rect">
              <a:avLst/>
            </a:prstGeom>
            <a:effectLst/>
          </p:spPr>
        </p:pic>
        <p:pic>
          <p:nvPicPr>
            <p:cNvPr id="1163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414341" y="2335338"/>
              <a:ext cx="521556" cy="292640"/>
            </a:xfrm>
            <a:prstGeom prst="rect">
              <a:avLst/>
            </a:prstGeom>
            <a:effectLst/>
          </p:spPr>
        </p:pic>
        <p:pic>
          <p:nvPicPr>
            <p:cNvPr id="1165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34375" y="1379398"/>
              <a:ext cx="521556" cy="292640"/>
            </a:xfrm>
            <a:prstGeom prst="rect">
              <a:avLst/>
            </a:prstGeom>
            <a:effectLst/>
          </p:spPr>
        </p:pic>
      </p:grpSp>
      <p:sp>
        <p:nvSpPr>
          <p:cNvPr id="1168" name="Application"/>
          <p:cNvSpPr txBox="1"/>
          <p:nvPr/>
        </p:nvSpPr>
        <p:spPr>
          <a:xfrm>
            <a:off x="274329" y="3018366"/>
            <a:ext cx="17895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solidFill>
                  <a:schemeClr val="accent3">
                    <a:hueOff val="-256224"/>
                    <a:satOff val="-13732"/>
                    <a:lumOff val="-19712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Application</a:t>
            </a:r>
          </a:p>
        </p:txBody>
      </p:sp>
      <p:sp>
        <p:nvSpPr>
          <p:cNvPr id="1169" name="Threads"/>
          <p:cNvSpPr txBox="1"/>
          <p:nvPr/>
        </p:nvSpPr>
        <p:spPr>
          <a:xfrm>
            <a:off x="1345362" y="3822699"/>
            <a:ext cx="109860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chemeClr val="accent5">
                    <a:lumOff val="-12830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Threads</a:t>
            </a:r>
          </a:p>
        </p:txBody>
      </p:sp>
      <p:sp>
        <p:nvSpPr>
          <p:cNvPr id="1170" name="Processes"/>
          <p:cNvSpPr txBox="1"/>
          <p:nvPr/>
        </p:nvSpPr>
        <p:spPr>
          <a:xfrm>
            <a:off x="1345362" y="3433233"/>
            <a:ext cx="133400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chemeClr val="accent4">
                    <a:satOff val="-10109"/>
                    <a:lumOff val="-16901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Processes</a:t>
            </a:r>
          </a:p>
        </p:txBody>
      </p:sp>
      <p:sp>
        <p:nvSpPr>
          <p:cNvPr id="1171" name="MPI"/>
          <p:cNvSpPr txBox="1"/>
          <p:nvPr/>
        </p:nvSpPr>
        <p:spPr>
          <a:xfrm>
            <a:off x="291262" y="4356099"/>
            <a:ext cx="6868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solidFill>
                  <a:schemeClr val="accent2">
                    <a:satOff val="-3676"/>
                    <a:lumOff val="-19080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MPI</a:t>
            </a:r>
          </a:p>
        </p:txBody>
      </p:sp>
      <p:sp>
        <p:nvSpPr>
          <p:cNvPr id="1172" name="Virtual Network Interfaces (VNIs)"/>
          <p:cNvSpPr txBox="1"/>
          <p:nvPr/>
        </p:nvSpPr>
        <p:spPr>
          <a:xfrm>
            <a:off x="1243762" y="4547023"/>
            <a:ext cx="2468192" cy="83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60000"/>
              </a:lnSpc>
              <a:spcBef>
                <a:spcPts val="0"/>
              </a:spcBef>
              <a:defRPr sz="2600" i="0" spc="26">
                <a:solidFill>
                  <a:schemeClr val="accent5">
                    <a:lumOff val="-12830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Virtual Network Interfaces (VNIs)</a:t>
            </a:r>
          </a:p>
        </p:txBody>
      </p:sp>
      <p:sp>
        <p:nvSpPr>
          <p:cNvPr id="1173" name="Network Hardware"/>
          <p:cNvSpPr txBox="1"/>
          <p:nvPr/>
        </p:nvSpPr>
        <p:spPr>
          <a:xfrm>
            <a:off x="299825" y="5359399"/>
            <a:ext cx="292648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i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Network Hardware</a:t>
            </a:r>
          </a:p>
        </p:txBody>
      </p:sp>
      <p:sp>
        <p:nvSpPr>
          <p:cNvPr id="1174" name="Parallel Network Contexts (CTXs)"/>
          <p:cNvSpPr txBox="1"/>
          <p:nvPr/>
        </p:nvSpPr>
        <p:spPr>
          <a:xfrm>
            <a:off x="1243762" y="5658425"/>
            <a:ext cx="2468192" cy="83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60000"/>
              </a:lnSpc>
              <a:spcBef>
                <a:spcPts val="0"/>
              </a:spcBef>
              <a:defRPr sz="2600" i="0" spc="26">
                <a:solidFill>
                  <a:schemeClr val="accent5">
                    <a:lumOff val="-12830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Parallel Network Contexts (CTXs)</a:t>
            </a:r>
          </a:p>
        </p:txBody>
      </p:sp>
      <p:sp>
        <p:nvSpPr>
          <p:cNvPr id="1175" name="VNIi = f(Ti)?"/>
          <p:cNvSpPr txBox="1"/>
          <p:nvPr/>
        </p:nvSpPr>
        <p:spPr>
          <a:xfrm>
            <a:off x="7248304" y="4226983"/>
            <a:ext cx="222831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60000"/>
              </a:lnSpc>
              <a:spcBef>
                <a:spcPts val="0"/>
              </a:spcBef>
              <a:defRPr sz="2600" i="0" spc="26">
                <a:solidFill>
                  <a:schemeClr val="accent5">
                    <a:lumOff val="-12830"/>
                  </a:schemeClr>
                </a:solidFill>
              </a:defRPr>
            </a:pPr>
            <a:r>
              <a:rPr i="1"/>
              <a:t>VNI</a:t>
            </a:r>
            <a:r>
              <a:rPr i="1" baseline="-5999"/>
              <a:t>i</a:t>
            </a:r>
            <a:r>
              <a:rPr i="1"/>
              <a:t> = f(T</a:t>
            </a:r>
            <a:r>
              <a:rPr i="1" baseline="-5999"/>
              <a:t>i</a:t>
            </a:r>
            <a:r>
              <a:rPr i="1"/>
              <a:t>)</a:t>
            </a:r>
            <a:r>
              <a:t>?</a:t>
            </a:r>
          </a:p>
        </p:txBody>
      </p:sp>
      <p:pic>
        <p:nvPicPr>
          <p:cNvPr id="1176" name="Line Line" descr="Line 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 rot="2100511">
            <a:off x="4503020" y="4227542"/>
            <a:ext cx="933195" cy="285880"/>
          </a:xfrm>
          <a:prstGeom prst="rect">
            <a:avLst/>
          </a:prstGeom>
        </p:spPr>
      </p:pic>
      <p:pic>
        <p:nvPicPr>
          <p:cNvPr id="1178" name="Line Line" descr="Line 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8751794">
            <a:off x="5630520" y="4248507"/>
            <a:ext cx="1012768" cy="285879"/>
          </a:xfrm>
          <a:prstGeom prst="rect">
            <a:avLst/>
          </a:prstGeom>
        </p:spPr>
      </p:pic>
      <p:sp>
        <p:nvSpPr>
          <p:cNvPr id="1180" name="Star"/>
          <p:cNvSpPr/>
          <p:nvPr/>
        </p:nvSpPr>
        <p:spPr>
          <a:xfrm>
            <a:off x="5193821" y="4574581"/>
            <a:ext cx="598014" cy="311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3485" y="3646"/>
                </a:lnTo>
                <a:lnTo>
                  <a:pt x="17849" y="2605"/>
                </a:lnTo>
                <a:lnTo>
                  <a:pt x="17597" y="7151"/>
                </a:lnTo>
                <a:lnTo>
                  <a:pt x="21600" y="9202"/>
                </a:lnTo>
                <a:lnTo>
                  <a:pt x="18530" y="12520"/>
                </a:lnTo>
                <a:lnTo>
                  <a:pt x="20297" y="16704"/>
                </a:lnTo>
                <a:lnTo>
                  <a:pt x="15845" y="17241"/>
                </a:lnTo>
                <a:lnTo>
                  <a:pt x="14551" y="21600"/>
                </a:lnTo>
                <a:lnTo>
                  <a:pt x="10800" y="19106"/>
                </a:lnTo>
                <a:lnTo>
                  <a:pt x="7049" y="21600"/>
                </a:lnTo>
                <a:lnTo>
                  <a:pt x="5755" y="17241"/>
                </a:lnTo>
                <a:lnTo>
                  <a:pt x="1303" y="16704"/>
                </a:lnTo>
                <a:lnTo>
                  <a:pt x="3070" y="12520"/>
                </a:lnTo>
                <a:lnTo>
                  <a:pt x="0" y="9202"/>
                </a:lnTo>
                <a:lnTo>
                  <a:pt x="4003" y="7151"/>
                </a:lnTo>
                <a:lnTo>
                  <a:pt x="3751" y="2605"/>
                </a:lnTo>
                <a:lnTo>
                  <a:pt x="8115" y="3646"/>
                </a:lnTo>
                <a:close/>
              </a:path>
            </a:pathLst>
          </a:custGeom>
          <a:solidFill>
            <a:srgbClr val="E9230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grpSp>
        <p:nvGrpSpPr>
          <p:cNvPr id="1183" name="Rectangle"/>
          <p:cNvGrpSpPr/>
          <p:nvPr/>
        </p:nvGrpSpPr>
        <p:grpSpPr>
          <a:xfrm>
            <a:off x="7163638" y="5778624"/>
            <a:ext cx="2208698" cy="294398"/>
            <a:chOff x="0" y="0"/>
            <a:chExt cx="2208697" cy="294397"/>
          </a:xfrm>
        </p:grpSpPr>
        <p:sp>
          <p:nvSpPr>
            <p:cNvPr id="1182" name="Rectangle"/>
            <p:cNvSpPr/>
            <p:nvPr/>
          </p:nvSpPr>
          <p:spPr>
            <a:xfrm>
              <a:off x="71842" y="71842"/>
              <a:ext cx="2065014" cy="150714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pic>
          <p:nvPicPr>
            <p:cNvPr id="1181" name="Rectangle Rectangle" descr="Rectangle Rectangl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-1"/>
              <a:ext cx="2208698" cy="294399"/>
            </a:xfrm>
            <a:prstGeom prst="rect">
              <a:avLst/>
            </a:prstGeom>
            <a:effectLst/>
          </p:spPr>
        </p:pic>
      </p:grpSp>
      <p:sp>
        <p:nvSpPr>
          <p:cNvPr id="1184" name="Not always possible to guarantee independent VNIs for threads…"/>
          <p:cNvSpPr txBox="1">
            <a:spLocks noGrp="1"/>
          </p:cNvSpPr>
          <p:nvPr>
            <p:ph type="body" sz="half" idx="1"/>
          </p:nvPr>
        </p:nvSpPr>
        <p:spPr>
          <a:xfrm>
            <a:off x="495300" y="6665845"/>
            <a:ext cx="11861800" cy="3190479"/>
          </a:xfrm>
          <a:prstGeom prst="rect">
            <a:avLst/>
          </a:prstGeom>
        </p:spPr>
        <p:txBody>
          <a:bodyPr/>
          <a:lstStyle/>
          <a:p>
            <a:pPr marL="390016" indent="-390016" defTabSz="484886">
              <a:lnSpc>
                <a:spcPct val="60000"/>
              </a:lnSpc>
              <a:spcBef>
                <a:spcPts val="1400"/>
              </a:spcBef>
              <a:defRPr sz="2656"/>
            </a:pPr>
            <a:r>
              <a:t>Not always possible to guarantee independent VNIs for threads</a:t>
            </a:r>
          </a:p>
          <a:p>
            <a:pPr marL="780033" lvl="1" indent="-390016" defTabSz="484886">
              <a:lnSpc>
                <a:spcPct val="60000"/>
              </a:lnSpc>
              <a:spcBef>
                <a:spcPts val="1400"/>
              </a:spcBef>
              <a:buChar char="-"/>
              <a:defRPr sz="2656"/>
            </a:pPr>
            <a:r>
              <a:t>Insufficient network resources (multiplexing necessary)</a:t>
            </a:r>
          </a:p>
          <a:p>
            <a:pPr marL="780033" lvl="1" indent="-390016" defTabSz="484886">
              <a:lnSpc>
                <a:spcPct val="60000"/>
              </a:lnSpc>
              <a:spcBef>
                <a:spcPts val="1400"/>
              </a:spcBef>
              <a:buChar char="-"/>
              <a:defRPr sz="2656"/>
            </a:pPr>
            <a:r>
              <a:t>Application constraints (e.g., load balancing network traffic across communicators, tags, etc.)</a:t>
            </a:r>
          </a:p>
          <a:p>
            <a:pPr marL="780033" lvl="1" indent="-390016" defTabSz="484886">
              <a:lnSpc>
                <a:spcPct val="60000"/>
              </a:lnSpc>
              <a:spcBef>
                <a:spcPts val="1400"/>
              </a:spcBef>
              <a:buChar char="-"/>
              <a:defRPr sz="2656"/>
            </a:pPr>
            <a:r>
              <a:t>Lack of user control over thread-VNI mapping</a:t>
            </a:r>
          </a:p>
          <a:p>
            <a:pPr marL="1170050" lvl="2" indent="-390016" defTabSz="484886">
              <a:lnSpc>
                <a:spcPct val="60000"/>
              </a:lnSpc>
              <a:spcBef>
                <a:spcPts val="1400"/>
              </a:spcBef>
              <a:buChar char="‣"/>
              <a:defRPr sz="2656"/>
            </a:pPr>
            <a:r>
              <a:t>Current MPI libraries best effort mapping (blindly mapping comms/tags/wins to VNIs)</a:t>
            </a:r>
          </a:p>
          <a:p>
            <a:pPr marL="1170050" lvl="2" indent="-390016" defTabSz="484886">
              <a:lnSpc>
                <a:spcPct val="60000"/>
              </a:lnSpc>
              <a:spcBef>
                <a:spcPts val="1400"/>
              </a:spcBef>
              <a:buChar char="‣"/>
              <a:defRPr sz="2656"/>
            </a:pPr>
            <a:r>
              <a:t>MPI Endpoints still not standard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7" name="challenge: no control over concurrency"/>
          <p:cNvSpPr txBox="1">
            <a:spLocks noGrp="1"/>
          </p:cNvSpPr>
          <p:nvPr>
            <p:ph type="title"/>
          </p:nvPr>
        </p:nvSpPr>
        <p:spPr>
          <a:xfrm>
            <a:off x="571500" y="507592"/>
            <a:ext cx="11861800" cy="945533"/>
          </a:xfrm>
          <a:prstGeom prst="rect">
            <a:avLst/>
          </a:prstGeom>
        </p:spPr>
        <p:txBody>
          <a:bodyPr/>
          <a:lstStyle>
            <a:lvl1pPr defTabSz="572516">
              <a:spcBef>
                <a:spcPts val="2200"/>
              </a:spcBef>
              <a:defRPr sz="6370"/>
            </a:lvl1pPr>
          </a:lstStyle>
          <a:p>
            <a:r>
              <a:t>challenge: no control over concurrency</a:t>
            </a:r>
          </a:p>
        </p:txBody>
      </p:sp>
      <p:grpSp>
        <p:nvGrpSpPr>
          <p:cNvPr id="1213" name="Group"/>
          <p:cNvGrpSpPr/>
          <p:nvPr/>
        </p:nvGrpSpPr>
        <p:grpSpPr>
          <a:xfrm>
            <a:off x="3688380" y="2941241"/>
            <a:ext cx="3583497" cy="3432681"/>
            <a:chOff x="-67893" y="0"/>
            <a:chExt cx="3583495" cy="3432679"/>
          </a:xfrm>
        </p:grpSpPr>
        <p:grpSp>
          <p:nvGrpSpPr>
            <p:cNvPr id="1190" name="Rectangle"/>
            <p:cNvGrpSpPr/>
            <p:nvPr/>
          </p:nvGrpSpPr>
          <p:grpSpPr>
            <a:xfrm>
              <a:off x="-67894" y="2629170"/>
              <a:ext cx="3583497" cy="803510"/>
              <a:chOff x="0" y="0"/>
              <a:chExt cx="3583495" cy="803508"/>
            </a:xfrm>
          </p:grpSpPr>
          <p:sp>
            <p:nvSpPr>
              <p:cNvPr id="1189" name="Rectangle"/>
              <p:cNvSpPr/>
              <p:nvPr/>
            </p:nvSpPr>
            <p:spPr>
              <a:xfrm>
                <a:off x="71842" y="71842"/>
                <a:ext cx="3439812" cy="65982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pic>
            <p:nvPicPr>
              <p:cNvPr id="1188" name="Rectangle Rectangle" descr="Rectangle Rectangle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-1"/>
                <a:ext cx="3583497" cy="803510"/>
              </a:xfrm>
              <a:prstGeom prst="rect">
                <a:avLst/>
              </a:prstGeom>
              <a:effectLst/>
            </p:spPr>
          </p:pic>
        </p:grpSp>
        <p:sp>
          <p:nvSpPr>
            <p:cNvPr id="1191" name="Rectangle"/>
            <p:cNvSpPr/>
            <p:nvPr/>
          </p:nvSpPr>
          <p:spPr>
            <a:xfrm>
              <a:off x="0" y="419081"/>
              <a:ext cx="3447709" cy="995365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254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0"/>
                </a:spcBef>
                <a:defRPr sz="3000" i="0" spc="0">
                  <a:solidFill>
                    <a:schemeClr val="accent5">
                      <a:lumOff val="-12830"/>
                    </a:schemeClr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grpSp>
          <p:nvGrpSpPr>
            <p:cNvPr id="1196" name="Group 52"/>
            <p:cNvGrpSpPr/>
            <p:nvPr/>
          </p:nvGrpSpPr>
          <p:grpSpPr>
            <a:xfrm>
              <a:off x="581082" y="777992"/>
              <a:ext cx="2285544" cy="494799"/>
              <a:chOff x="0" y="0"/>
              <a:chExt cx="2285542" cy="494797"/>
            </a:xfrm>
          </p:grpSpPr>
          <p:sp>
            <p:nvSpPr>
              <p:cNvPr id="1192" name="Freeform 53"/>
              <p:cNvSpPr/>
              <p:nvPr/>
            </p:nvSpPr>
            <p:spPr>
              <a:xfrm>
                <a:off x="0" y="0"/>
                <a:ext cx="294573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93" name="Freeform 54"/>
              <p:cNvSpPr/>
              <p:nvPr/>
            </p:nvSpPr>
            <p:spPr>
              <a:xfrm>
                <a:off x="995484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94" name="Freeform 55"/>
              <p:cNvSpPr/>
              <p:nvPr/>
            </p:nvSpPr>
            <p:spPr>
              <a:xfrm>
                <a:off x="1990969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95" name="Freeform 55"/>
              <p:cNvSpPr/>
              <p:nvPr/>
            </p:nvSpPr>
            <p:spPr>
              <a:xfrm>
                <a:off x="1990969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1197" name="Rectangle"/>
            <p:cNvSpPr/>
            <p:nvPr/>
          </p:nvSpPr>
          <p:spPr>
            <a:xfrm>
              <a:off x="3944" y="1700099"/>
              <a:ext cx="3439821" cy="892678"/>
            </a:xfrm>
            <a:prstGeom prst="rect">
              <a:avLst/>
            </a:prstGeom>
            <a:solidFill>
              <a:schemeClr val="accent1">
                <a:hueOff val="-522454"/>
                <a:satOff val="1153"/>
                <a:lumOff val="13444"/>
              </a:schemeClr>
            </a:solidFill>
            <a:ln w="25400" cap="flat">
              <a:solidFill>
                <a:srgbClr val="503C5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defRPr sz="2400" i="0" spc="0">
                  <a:solidFill>
                    <a:schemeClr val="accent5">
                      <a:lumOff val="-12830"/>
                    </a:schemeClr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198" name="VNI"/>
            <p:cNvSpPr/>
            <p:nvPr/>
          </p:nvSpPr>
          <p:spPr>
            <a:xfrm>
              <a:off x="2511279" y="1827050"/>
              <a:ext cx="522621" cy="451319"/>
            </a:xfrm>
            <a:prstGeom prst="rect">
              <a:avLst/>
            </a:prstGeom>
            <a:solidFill>
              <a:srgbClr val="EFDEA9"/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1500" b="1" i="0" spc="0">
                  <a:solidFill>
                    <a:schemeClr val="accent5">
                      <a:lumOff val="-1283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VNI</a:t>
              </a:r>
            </a:p>
          </p:txBody>
        </p:sp>
        <p:sp>
          <p:nvSpPr>
            <p:cNvPr id="1199" name="VNI"/>
            <p:cNvSpPr/>
            <p:nvPr/>
          </p:nvSpPr>
          <p:spPr>
            <a:xfrm>
              <a:off x="1462544" y="1827050"/>
              <a:ext cx="522621" cy="451319"/>
            </a:xfrm>
            <a:prstGeom prst="rect">
              <a:avLst/>
            </a:prstGeom>
            <a:solidFill>
              <a:srgbClr val="EFDEA9"/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1500" b="1" i="0" spc="0">
                  <a:solidFill>
                    <a:schemeClr val="accent5">
                      <a:lumOff val="-1283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VNI</a:t>
              </a:r>
            </a:p>
          </p:txBody>
        </p:sp>
        <p:sp>
          <p:nvSpPr>
            <p:cNvPr id="1200" name="VNI"/>
            <p:cNvSpPr/>
            <p:nvPr/>
          </p:nvSpPr>
          <p:spPr>
            <a:xfrm>
              <a:off x="413808" y="1827050"/>
              <a:ext cx="522621" cy="451319"/>
            </a:xfrm>
            <a:prstGeom prst="rect">
              <a:avLst/>
            </a:prstGeom>
            <a:solidFill>
              <a:srgbClr val="EFDEA9"/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1500" b="1" i="0" spc="0">
                  <a:solidFill>
                    <a:schemeClr val="accent5">
                      <a:lumOff val="-1283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VNI</a:t>
              </a:r>
            </a:p>
          </p:txBody>
        </p:sp>
        <p:sp>
          <p:nvSpPr>
            <p:cNvPr id="1201" name="CTX"/>
            <p:cNvSpPr/>
            <p:nvPr/>
          </p:nvSpPr>
          <p:spPr>
            <a:xfrm>
              <a:off x="2511280" y="2777594"/>
              <a:ext cx="522621" cy="451319"/>
            </a:xfrm>
            <a:prstGeom prst="rect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defRPr sz="18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CTX</a:t>
              </a:r>
            </a:p>
          </p:txBody>
        </p:sp>
        <p:sp>
          <p:nvSpPr>
            <p:cNvPr id="1202" name="CTX"/>
            <p:cNvSpPr/>
            <p:nvPr/>
          </p:nvSpPr>
          <p:spPr>
            <a:xfrm>
              <a:off x="1462545" y="2777594"/>
              <a:ext cx="522621" cy="451319"/>
            </a:xfrm>
            <a:prstGeom prst="rect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defRPr sz="18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CTX</a:t>
              </a:r>
            </a:p>
          </p:txBody>
        </p:sp>
        <p:sp>
          <p:nvSpPr>
            <p:cNvPr id="1203" name="CTX"/>
            <p:cNvSpPr/>
            <p:nvPr/>
          </p:nvSpPr>
          <p:spPr>
            <a:xfrm>
              <a:off x="413808" y="2777594"/>
              <a:ext cx="522621" cy="451319"/>
            </a:xfrm>
            <a:prstGeom prst="rect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defRPr sz="18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CTX</a:t>
              </a:r>
            </a:p>
          </p:txBody>
        </p:sp>
        <p:sp>
          <p:nvSpPr>
            <p:cNvPr id="1204" name="P0"/>
            <p:cNvSpPr/>
            <p:nvPr/>
          </p:nvSpPr>
          <p:spPr>
            <a:xfrm>
              <a:off x="1334800" y="0"/>
              <a:ext cx="778109" cy="778109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chemeClr val="accent5">
                  <a:lumOff val="-1283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P0</a:t>
              </a:r>
            </a:p>
          </p:txBody>
        </p:sp>
        <p:pic>
          <p:nvPicPr>
            <p:cNvPr id="1205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2511811" y="2381661"/>
              <a:ext cx="521557" cy="292641"/>
            </a:xfrm>
            <a:prstGeom prst="rect">
              <a:avLst/>
            </a:prstGeom>
            <a:effectLst/>
          </p:spPr>
        </p:pic>
        <p:pic>
          <p:nvPicPr>
            <p:cNvPr id="1207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463076" y="2381661"/>
              <a:ext cx="521557" cy="292641"/>
            </a:xfrm>
            <a:prstGeom prst="rect">
              <a:avLst/>
            </a:prstGeom>
            <a:effectLst/>
          </p:spPr>
        </p:pic>
        <p:pic>
          <p:nvPicPr>
            <p:cNvPr id="1209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414341" y="2335338"/>
              <a:ext cx="521556" cy="292640"/>
            </a:xfrm>
            <a:prstGeom prst="rect">
              <a:avLst/>
            </a:prstGeom>
            <a:effectLst/>
          </p:spPr>
        </p:pic>
        <p:pic>
          <p:nvPicPr>
            <p:cNvPr id="1211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2860681" y="1397503"/>
              <a:ext cx="485348" cy="292640"/>
            </a:xfrm>
            <a:prstGeom prst="rect">
              <a:avLst/>
            </a:prstGeom>
            <a:effectLst/>
          </p:spPr>
        </p:pic>
      </p:grpSp>
      <p:grpSp>
        <p:nvGrpSpPr>
          <p:cNvPr id="1239" name="Group"/>
          <p:cNvGrpSpPr/>
          <p:nvPr/>
        </p:nvGrpSpPr>
        <p:grpSpPr>
          <a:xfrm>
            <a:off x="9220779" y="2941241"/>
            <a:ext cx="3583497" cy="3432681"/>
            <a:chOff x="-67893" y="0"/>
            <a:chExt cx="3583495" cy="3432679"/>
          </a:xfrm>
        </p:grpSpPr>
        <p:grpSp>
          <p:nvGrpSpPr>
            <p:cNvPr id="1216" name="Rectangle"/>
            <p:cNvGrpSpPr/>
            <p:nvPr/>
          </p:nvGrpSpPr>
          <p:grpSpPr>
            <a:xfrm>
              <a:off x="-67894" y="2629170"/>
              <a:ext cx="3583497" cy="803510"/>
              <a:chOff x="0" y="0"/>
              <a:chExt cx="3583495" cy="803508"/>
            </a:xfrm>
          </p:grpSpPr>
          <p:sp>
            <p:nvSpPr>
              <p:cNvPr id="1215" name="Rectangle"/>
              <p:cNvSpPr/>
              <p:nvPr/>
            </p:nvSpPr>
            <p:spPr>
              <a:xfrm>
                <a:off x="71842" y="71842"/>
                <a:ext cx="3439812" cy="65982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pic>
            <p:nvPicPr>
              <p:cNvPr id="1214" name="Rectangle Rectangle" descr="Rectangle Rectangle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-1"/>
                <a:ext cx="3583497" cy="803510"/>
              </a:xfrm>
              <a:prstGeom prst="rect">
                <a:avLst/>
              </a:prstGeom>
              <a:effectLst/>
            </p:spPr>
          </p:pic>
        </p:grpSp>
        <p:sp>
          <p:nvSpPr>
            <p:cNvPr id="1217" name="Rectangle"/>
            <p:cNvSpPr/>
            <p:nvPr/>
          </p:nvSpPr>
          <p:spPr>
            <a:xfrm>
              <a:off x="0" y="431285"/>
              <a:ext cx="3447709" cy="983161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254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0"/>
                </a:spcBef>
                <a:defRPr sz="3000" i="0" spc="0">
                  <a:solidFill>
                    <a:schemeClr val="accent5">
                      <a:lumOff val="-12830"/>
                    </a:schemeClr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grpSp>
          <p:nvGrpSpPr>
            <p:cNvPr id="1222" name="Group 52"/>
            <p:cNvGrpSpPr/>
            <p:nvPr/>
          </p:nvGrpSpPr>
          <p:grpSpPr>
            <a:xfrm>
              <a:off x="581082" y="777992"/>
              <a:ext cx="2285544" cy="494799"/>
              <a:chOff x="0" y="0"/>
              <a:chExt cx="2285542" cy="494797"/>
            </a:xfrm>
          </p:grpSpPr>
          <p:sp>
            <p:nvSpPr>
              <p:cNvPr id="1218" name="Freeform 53"/>
              <p:cNvSpPr/>
              <p:nvPr/>
            </p:nvSpPr>
            <p:spPr>
              <a:xfrm>
                <a:off x="0" y="0"/>
                <a:ext cx="294573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19" name="Freeform 54"/>
              <p:cNvSpPr/>
              <p:nvPr/>
            </p:nvSpPr>
            <p:spPr>
              <a:xfrm>
                <a:off x="995484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20" name="Freeform 55"/>
              <p:cNvSpPr/>
              <p:nvPr/>
            </p:nvSpPr>
            <p:spPr>
              <a:xfrm>
                <a:off x="1990969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21" name="Freeform 55"/>
              <p:cNvSpPr/>
              <p:nvPr/>
            </p:nvSpPr>
            <p:spPr>
              <a:xfrm>
                <a:off x="1990969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1223" name="Rectangle"/>
            <p:cNvSpPr/>
            <p:nvPr/>
          </p:nvSpPr>
          <p:spPr>
            <a:xfrm>
              <a:off x="3944" y="1710615"/>
              <a:ext cx="3439821" cy="882162"/>
            </a:xfrm>
            <a:prstGeom prst="rect">
              <a:avLst/>
            </a:prstGeom>
            <a:solidFill>
              <a:schemeClr val="accent1">
                <a:hueOff val="-522454"/>
                <a:satOff val="1153"/>
                <a:lumOff val="13444"/>
              </a:schemeClr>
            </a:solidFill>
            <a:ln w="25400" cap="flat">
              <a:solidFill>
                <a:srgbClr val="503C5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defRPr sz="2400" i="0" spc="0">
                  <a:solidFill>
                    <a:schemeClr val="accent5">
                      <a:lumOff val="-12830"/>
                    </a:schemeClr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224" name="VNI"/>
            <p:cNvSpPr/>
            <p:nvPr/>
          </p:nvSpPr>
          <p:spPr>
            <a:xfrm>
              <a:off x="2511279" y="1827050"/>
              <a:ext cx="522621" cy="451319"/>
            </a:xfrm>
            <a:prstGeom prst="rect">
              <a:avLst/>
            </a:prstGeom>
            <a:solidFill>
              <a:srgbClr val="EFDEA9"/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1500" b="1" i="0" spc="0">
                  <a:solidFill>
                    <a:schemeClr val="accent5">
                      <a:lumOff val="-1283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VNI</a:t>
              </a:r>
            </a:p>
          </p:txBody>
        </p:sp>
        <p:sp>
          <p:nvSpPr>
            <p:cNvPr id="1225" name="VNI"/>
            <p:cNvSpPr/>
            <p:nvPr/>
          </p:nvSpPr>
          <p:spPr>
            <a:xfrm>
              <a:off x="1462544" y="1827050"/>
              <a:ext cx="522621" cy="451319"/>
            </a:xfrm>
            <a:prstGeom prst="rect">
              <a:avLst/>
            </a:prstGeom>
            <a:solidFill>
              <a:srgbClr val="EFDEA9"/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1500" b="1" i="0" spc="0">
                  <a:solidFill>
                    <a:schemeClr val="accent5">
                      <a:lumOff val="-1283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VNI</a:t>
              </a:r>
            </a:p>
          </p:txBody>
        </p:sp>
        <p:sp>
          <p:nvSpPr>
            <p:cNvPr id="1226" name="VNI"/>
            <p:cNvSpPr/>
            <p:nvPr/>
          </p:nvSpPr>
          <p:spPr>
            <a:xfrm>
              <a:off x="413808" y="1827050"/>
              <a:ext cx="522621" cy="451319"/>
            </a:xfrm>
            <a:prstGeom prst="rect">
              <a:avLst/>
            </a:prstGeom>
            <a:solidFill>
              <a:srgbClr val="EFDEA9"/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1500" b="1" i="0" spc="0">
                  <a:solidFill>
                    <a:schemeClr val="accent5">
                      <a:lumOff val="-1283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VNI</a:t>
              </a:r>
            </a:p>
          </p:txBody>
        </p:sp>
        <p:sp>
          <p:nvSpPr>
            <p:cNvPr id="1227" name="CTX"/>
            <p:cNvSpPr/>
            <p:nvPr/>
          </p:nvSpPr>
          <p:spPr>
            <a:xfrm>
              <a:off x="2511280" y="2777594"/>
              <a:ext cx="522621" cy="451319"/>
            </a:xfrm>
            <a:prstGeom prst="rect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defRPr sz="18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CTX</a:t>
              </a:r>
            </a:p>
          </p:txBody>
        </p:sp>
        <p:sp>
          <p:nvSpPr>
            <p:cNvPr id="1228" name="CTX"/>
            <p:cNvSpPr/>
            <p:nvPr/>
          </p:nvSpPr>
          <p:spPr>
            <a:xfrm>
              <a:off x="1462544" y="2777594"/>
              <a:ext cx="522621" cy="451319"/>
            </a:xfrm>
            <a:prstGeom prst="rect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defRPr sz="18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CTX</a:t>
              </a:r>
            </a:p>
          </p:txBody>
        </p:sp>
        <p:sp>
          <p:nvSpPr>
            <p:cNvPr id="1229" name="CTX"/>
            <p:cNvSpPr/>
            <p:nvPr/>
          </p:nvSpPr>
          <p:spPr>
            <a:xfrm>
              <a:off x="413808" y="2777594"/>
              <a:ext cx="522621" cy="451319"/>
            </a:xfrm>
            <a:prstGeom prst="rect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defRPr sz="18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CTX</a:t>
              </a:r>
            </a:p>
          </p:txBody>
        </p:sp>
        <p:sp>
          <p:nvSpPr>
            <p:cNvPr id="1230" name="P1"/>
            <p:cNvSpPr/>
            <p:nvPr/>
          </p:nvSpPr>
          <p:spPr>
            <a:xfrm>
              <a:off x="1334799" y="0"/>
              <a:ext cx="778110" cy="778109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chemeClr val="accent5">
                  <a:lumOff val="-1283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P1</a:t>
              </a:r>
            </a:p>
          </p:txBody>
        </p:sp>
        <p:pic>
          <p:nvPicPr>
            <p:cNvPr id="1231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2511811" y="2381661"/>
              <a:ext cx="521557" cy="292641"/>
            </a:xfrm>
            <a:prstGeom prst="rect">
              <a:avLst/>
            </a:prstGeom>
            <a:effectLst/>
          </p:spPr>
        </p:pic>
        <p:pic>
          <p:nvPicPr>
            <p:cNvPr id="1233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463076" y="2381661"/>
              <a:ext cx="521557" cy="292641"/>
            </a:xfrm>
            <a:prstGeom prst="rect">
              <a:avLst/>
            </a:prstGeom>
            <a:effectLst/>
          </p:spPr>
        </p:pic>
        <p:pic>
          <p:nvPicPr>
            <p:cNvPr id="1235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414341" y="2335338"/>
              <a:ext cx="521556" cy="292640"/>
            </a:xfrm>
            <a:prstGeom prst="rect">
              <a:avLst/>
            </a:prstGeom>
            <a:effectLst/>
          </p:spPr>
        </p:pic>
        <p:pic>
          <p:nvPicPr>
            <p:cNvPr id="1237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34375" y="1379398"/>
              <a:ext cx="521556" cy="292640"/>
            </a:xfrm>
            <a:prstGeom prst="rect">
              <a:avLst/>
            </a:prstGeom>
            <a:effectLst/>
          </p:spPr>
        </p:pic>
      </p:grpSp>
      <p:sp>
        <p:nvSpPr>
          <p:cNvPr id="1240" name="Application"/>
          <p:cNvSpPr txBox="1"/>
          <p:nvPr/>
        </p:nvSpPr>
        <p:spPr>
          <a:xfrm>
            <a:off x="274329" y="3018366"/>
            <a:ext cx="17895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solidFill>
                  <a:schemeClr val="accent3">
                    <a:hueOff val="-256224"/>
                    <a:satOff val="-13732"/>
                    <a:lumOff val="-19712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Application</a:t>
            </a:r>
          </a:p>
        </p:txBody>
      </p:sp>
      <p:sp>
        <p:nvSpPr>
          <p:cNvPr id="1241" name="Threads"/>
          <p:cNvSpPr txBox="1"/>
          <p:nvPr/>
        </p:nvSpPr>
        <p:spPr>
          <a:xfrm>
            <a:off x="1345362" y="3822699"/>
            <a:ext cx="109860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chemeClr val="accent5">
                    <a:lumOff val="-12830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Threads</a:t>
            </a:r>
          </a:p>
        </p:txBody>
      </p:sp>
      <p:sp>
        <p:nvSpPr>
          <p:cNvPr id="1242" name="Processes"/>
          <p:cNvSpPr txBox="1"/>
          <p:nvPr/>
        </p:nvSpPr>
        <p:spPr>
          <a:xfrm>
            <a:off x="1345362" y="3433233"/>
            <a:ext cx="133400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chemeClr val="accent4">
                    <a:satOff val="-10109"/>
                    <a:lumOff val="-16901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Processes</a:t>
            </a:r>
          </a:p>
        </p:txBody>
      </p:sp>
      <p:sp>
        <p:nvSpPr>
          <p:cNvPr id="1243" name="MPI"/>
          <p:cNvSpPr txBox="1"/>
          <p:nvPr/>
        </p:nvSpPr>
        <p:spPr>
          <a:xfrm>
            <a:off x="291262" y="4356099"/>
            <a:ext cx="6868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solidFill>
                  <a:schemeClr val="accent2">
                    <a:satOff val="-3676"/>
                    <a:lumOff val="-19080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MPI</a:t>
            </a:r>
          </a:p>
        </p:txBody>
      </p:sp>
      <p:sp>
        <p:nvSpPr>
          <p:cNvPr id="1244" name="Virtual Network Interfaces (VNIs)"/>
          <p:cNvSpPr txBox="1"/>
          <p:nvPr/>
        </p:nvSpPr>
        <p:spPr>
          <a:xfrm>
            <a:off x="1243762" y="4547023"/>
            <a:ext cx="2468192" cy="83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60000"/>
              </a:lnSpc>
              <a:spcBef>
                <a:spcPts val="0"/>
              </a:spcBef>
              <a:defRPr sz="2600" i="0" spc="26">
                <a:solidFill>
                  <a:schemeClr val="accent5">
                    <a:lumOff val="-12830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Virtual Network Interfaces (VNIs)</a:t>
            </a:r>
          </a:p>
        </p:txBody>
      </p:sp>
      <p:sp>
        <p:nvSpPr>
          <p:cNvPr id="1245" name="Network Hardware"/>
          <p:cNvSpPr txBox="1"/>
          <p:nvPr/>
        </p:nvSpPr>
        <p:spPr>
          <a:xfrm>
            <a:off x="299825" y="5359399"/>
            <a:ext cx="292648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i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Network Hardware</a:t>
            </a:r>
          </a:p>
        </p:txBody>
      </p:sp>
      <p:sp>
        <p:nvSpPr>
          <p:cNvPr id="1246" name="Parallel Network Contexts (CTXs)"/>
          <p:cNvSpPr txBox="1"/>
          <p:nvPr/>
        </p:nvSpPr>
        <p:spPr>
          <a:xfrm>
            <a:off x="1243762" y="5658425"/>
            <a:ext cx="2468192" cy="83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60000"/>
              </a:lnSpc>
              <a:spcBef>
                <a:spcPts val="0"/>
              </a:spcBef>
              <a:defRPr sz="2600" i="0" spc="26">
                <a:solidFill>
                  <a:schemeClr val="accent5">
                    <a:lumOff val="-12830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Parallel Network Contexts (CTXs)</a:t>
            </a:r>
          </a:p>
        </p:txBody>
      </p:sp>
      <p:sp>
        <p:nvSpPr>
          <p:cNvPr id="1247" name="Threads belong to the user application, not MPI…"/>
          <p:cNvSpPr txBox="1">
            <a:spLocks noGrp="1"/>
          </p:cNvSpPr>
          <p:nvPr>
            <p:ph type="body" sz="quarter" idx="1"/>
          </p:nvPr>
        </p:nvSpPr>
        <p:spPr>
          <a:xfrm>
            <a:off x="495300" y="7200899"/>
            <a:ext cx="11861800" cy="1532335"/>
          </a:xfrm>
          <a:prstGeom prst="rect">
            <a:avLst/>
          </a:prstGeom>
        </p:spPr>
        <p:txBody>
          <a:bodyPr/>
          <a:lstStyle/>
          <a:p>
            <a:r>
              <a:t>Threads belong to the user application, not MPI</a:t>
            </a:r>
          </a:p>
          <a:p>
            <a:r>
              <a:t>Synchronization algorithms that assume N threads won’t work</a:t>
            </a:r>
          </a:p>
        </p:txBody>
      </p:sp>
      <p:grpSp>
        <p:nvGrpSpPr>
          <p:cNvPr id="1250" name="Rectangle"/>
          <p:cNvGrpSpPr/>
          <p:nvPr/>
        </p:nvGrpSpPr>
        <p:grpSpPr>
          <a:xfrm>
            <a:off x="7163638" y="5778624"/>
            <a:ext cx="2208698" cy="294398"/>
            <a:chOff x="0" y="0"/>
            <a:chExt cx="2208697" cy="294397"/>
          </a:xfrm>
        </p:grpSpPr>
        <p:sp>
          <p:nvSpPr>
            <p:cNvPr id="1249" name="Rectangle"/>
            <p:cNvSpPr/>
            <p:nvPr/>
          </p:nvSpPr>
          <p:spPr>
            <a:xfrm>
              <a:off x="71842" y="71842"/>
              <a:ext cx="2065014" cy="150714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pic>
          <p:nvPicPr>
            <p:cNvPr id="1248" name="Rectangle Rectangle" descr="Rectangle Rectangl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-1"/>
              <a:ext cx="2208698" cy="29439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53" name="Simplification: single vni for all threads"/>
          <p:cNvSpPr txBox="1">
            <a:spLocks noGrp="1"/>
          </p:cNvSpPr>
          <p:nvPr>
            <p:ph type="title"/>
          </p:nvPr>
        </p:nvSpPr>
        <p:spPr>
          <a:xfrm>
            <a:off x="571500" y="504450"/>
            <a:ext cx="11861800" cy="943350"/>
          </a:xfrm>
          <a:prstGeom prst="rect">
            <a:avLst/>
          </a:prstGeom>
        </p:spPr>
        <p:txBody>
          <a:bodyPr/>
          <a:lstStyle>
            <a:lvl1pPr defTabSz="572516">
              <a:spcBef>
                <a:spcPts val="2200"/>
              </a:spcBef>
              <a:defRPr sz="6370"/>
            </a:lvl1pPr>
          </a:lstStyle>
          <a:p>
            <a:r>
              <a:t>Simplification: single vni for all threads</a:t>
            </a:r>
          </a:p>
        </p:txBody>
      </p:sp>
      <p:grpSp>
        <p:nvGrpSpPr>
          <p:cNvPr id="1271" name="Group"/>
          <p:cNvGrpSpPr/>
          <p:nvPr/>
        </p:nvGrpSpPr>
        <p:grpSpPr>
          <a:xfrm>
            <a:off x="9220779" y="2941241"/>
            <a:ext cx="3583497" cy="3432681"/>
            <a:chOff x="-67893" y="0"/>
            <a:chExt cx="3583495" cy="3432679"/>
          </a:xfrm>
        </p:grpSpPr>
        <p:grpSp>
          <p:nvGrpSpPr>
            <p:cNvPr id="1256" name="Rectangle"/>
            <p:cNvGrpSpPr/>
            <p:nvPr/>
          </p:nvGrpSpPr>
          <p:grpSpPr>
            <a:xfrm>
              <a:off x="-67894" y="2629170"/>
              <a:ext cx="3583497" cy="803510"/>
              <a:chOff x="0" y="0"/>
              <a:chExt cx="3583495" cy="803508"/>
            </a:xfrm>
          </p:grpSpPr>
          <p:sp>
            <p:nvSpPr>
              <p:cNvPr id="1255" name="Rectangle"/>
              <p:cNvSpPr/>
              <p:nvPr/>
            </p:nvSpPr>
            <p:spPr>
              <a:xfrm>
                <a:off x="71842" y="71842"/>
                <a:ext cx="3439812" cy="65982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pic>
            <p:nvPicPr>
              <p:cNvPr id="1254" name="Rectangle Rectangle" descr="Rectangle Rectangle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-1"/>
                <a:ext cx="3583497" cy="803510"/>
              </a:xfrm>
              <a:prstGeom prst="rect">
                <a:avLst/>
              </a:prstGeom>
              <a:effectLst/>
            </p:spPr>
          </p:pic>
        </p:grpSp>
        <p:sp>
          <p:nvSpPr>
            <p:cNvPr id="1257" name="Rectangle"/>
            <p:cNvSpPr/>
            <p:nvPr/>
          </p:nvSpPr>
          <p:spPr>
            <a:xfrm>
              <a:off x="0" y="431285"/>
              <a:ext cx="3447709" cy="983161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254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0"/>
                </a:spcBef>
                <a:defRPr sz="3000" i="0" spc="0">
                  <a:solidFill>
                    <a:schemeClr val="accent5">
                      <a:lumOff val="-12830"/>
                    </a:schemeClr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grpSp>
          <p:nvGrpSpPr>
            <p:cNvPr id="1262" name="Group 52"/>
            <p:cNvGrpSpPr/>
            <p:nvPr/>
          </p:nvGrpSpPr>
          <p:grpSpPr>
            <a:xfrm>
              <a:off x="581082" y="777992"/>
              <a:ext cx="2285544" cy="494799"/>
              <a:chOff x="0" y="0"/>
              <a:chExt cx="2285542" cy="494797"/>
            </a:xfrm>
          </p:grpSpPr>
          <p:sp>
            <p:nvSpPr>
              <p:cNvPr id="1258" name="Freeform 53"/>
              <p:cNvSpPr/>
              <p:nvPr/>
            </p:nvSpPr>
            <p:spPr>
              <a:xfrm>
                <a:off x="0" y="0"/>
                <a:ext cx="294573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9" name="Freeform 54"/>
              <p:cNvSpPr/>
              <p:nvPr/>
            </p:nvSpPr>
            <p:spPr>
              <a:xfrm>
                <a:off x="995484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0" name="Freeform 55"/>
              <p:cNvSpPr/>
              <p:nvPr/>
            </p:nvSpPr>
            <p:spPr>
              <a:xfrm>
                <a:off x="1990969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1" name="Freeform 55"/>
              <p:cNvSpPr/>
              <p:nvPr/>
            </p:nvSpPr>
            <p:spPr>
              <a:xfrm>
                <a:off x="1990969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1263" name="Rectangle"/>
            <p:cNvSpPr/>
            <p:nvPr/>
          </p:nvSpPr>
          <p:spPr>
            <a:xfrm>
              <a:off x="3944" y="1710615"/>
              <a:ext cx="3439821" cy="882162"/>
            </a:xfrm>
            <a:prstGeom prst="rect">
              <a:avLst/>
            </a:prstGeom>
            <a:solidFill>
              <a:schemeClr val="accent1">
                <a:hueOff val="-522454"/>
                <a:satOff val="1153"/>
                <a:lumOff val="13444"/>
              </a:schemeClr>
            </a:solidFill>
            <a:ln w="25400" cap="flat">
              <a:solidFill>
                <a:srgbClr val="503C5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defRPr sz="2400" i="0" spc="0">
                  <a:solidFill>
                    <a:schemeClr val="accent5">
                      <a:lumOff val="-12830"/>
                    </a:schemeClr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264" name="VNI"/>
            <p:cNvSpPr/>
            <p:nvPr/>
          </p:nvSpPr>
          <p:spPr>
            <a:xfrm>
              <a:off x="1462544" y="1827050"/>
              <a:ext cx="522621" cy="451319"/>
            </a:xfrm>
            <a:prstGeom prst="rect">
              <a:avLst/>
            </a:prstGeom>
            <a:solidFill>
              <a:srgbClr val="EFDEA9"/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1500" b="1" i="0" spc="0">
                  <a:solidFill>
                    <a:schemeClr val="accent5">
                      <a:lumOff val="-1283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VNI</a:t>
              </a:r>
            </a:p>
          </p:txBody>
        </p:sp>
        <p:sp>
          <p:nvSpPr>
            <p:cNvPr id="1265" name="CTX"/>
            <p:cNvSpPr/>
            <p:nvPr/>
          </p:nvSpPr>
          <p:spPr>
            <a:xfrm>
              <a:off x="1462544" y="2777594"/>
              <a:ext cx="522621" cy="451319"/>
            </a:xfrm>
            <a:prstGeom prst="rect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defRPr sz="18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CTX</a:t>
              </a:r>
            </a:p>
          </p:txBody>
        </p:sp>
        <p:sp>
          <p:nvSpPr>
            <p:cNvPr id="1266" name="P1"/>
            <p:cNvSpPr/>
            <p:nvPr/>
          </p:nvSpPr>
          <p:spPr>
            <a:xfrm>
              <a:off x="1334799" y="0"/>
              <a:ext cx="778110" cy="778109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chemeClr val="accent5">
                  <a:lumOff val="-1283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P1</a:t>
              </a:r>
            </a:p>
          </p:txBody>
        </p:sp>
        <p:pic>
          <p:nvPicPr>
            <p:cNvPr id="1267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463076" y="2381661"/>
              <a:ext cx="521557" cy="292641"/>
            </a:xfrm>
            <a:prstGeom prst="rect">
              <a:avLst/>
            </a:prstGeom>
            <a:effectLst/>
          </p:spPr>
        </p:pic>
        <p:pic>
          <p:nvPicPr>
            <p:cNvPr id="1269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34375" y="1379398"/>
              <a:ext cx="521556" cy="292640"/>
            </a:xfrm>
            <a:prstGeom prst="rect">
              <a:avLst/>
            </a:prstGeom>
            <a:effectLst/>
          </p:spPr>
        </p:pic>
      </p:grpSp>
      <p:sp>
        <p:nvSpPr>
          <p:cNvPr id="1272" name="Application"/>
          <p:cNvSpPr txBox="1"/>
          <p:nvPr/>
        </p:nvSpPr>
        <p:spPr>
          <a:xfrm>
            <a:off x="274329" y="3018366"/>
            <a:ext cx="17895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solidFill>
                  <a:schemeClr val="accent3">
                    <a:hueOff val="-256224"/>
                    <a:satOff val="-13732"/>
                    <a:lumOff val="-19712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Application</a:t>
            </a:r>
          </a:p>
        </p:txBody>
      </p:sp>
      <p:sp>
        <p:nvSpPr>
          <p:cNvPr id="1273" name="Threads"/>
          <p:cNvSpPr txBox="1"/>
          <p:nvPr/>
        </p:nvSpPr>
        <p:spPr>
          <a:xfrm>
            <a:off x="1345362" y="3822699"/>
            <a:ext cx="109860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chemeClr val="accent5">
                    <a:lumOff val="-12830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Threads</a:t>
            </a:r>
          </a:p>
        </p:txBody>
      </p:sp>
      <p:sp>
        <p:nvSpPr>
          <p:cNvPr id="1274" name="Processes"/>
          <p:cNvSpPr txBox="1"/>
          <p:nvPr/>
        </p:nvSpPr>
        <p:spPr>
          <a:xfrm>
            <a:off x="1345362" y="3433233"/>
            <a:ext cx="133400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>
                <a:solidFill>
                  <a:schemeClr val="accent4">
                    <a:satOff val="-10109"/>
                    <a:lumOff val="-16901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Processes</a:t>
            </a:r>
          </a:p>
        </p:txBody>
      </p:sp>
      <p:sp>
        <p:nvSpPr>
          <p:cNvPr id="1275" name="MPI"/>
          <p:cNvSpPr txBox="1"/>
          <p:nvPr/>
        </p:nvSpPr>
        <p:spPr>
          <a:xfrm>
            <a:off x="291262" y="4356099"/>
            <a:ext cx="6868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>
                <a:solidFill>
                  <a:schemeClr val="accent2">
                    <a:satOff val="-3676"/>
                    <a:lumOff val="-19080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MPI</a:t>
            </a:r>
          </a:p>
        </p:txBody>
      </p:sp>
      <p:sp>
        <p:nvSpPr>
          <p:cNvPr id="1276" name="Virtual Network Interfaces (VNIs)"/>
          <p:cNvSpPr txBox="1"/>
          <p:nvPr/>
        </p:nvSpPr>
        <p:spPr>
          <a:xfrm>
            <a:off x="1243762" y="4547023"/>
            <a:ext cx="2056467" cy="83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60000"/>
              </a:lnSpc>
              <a:spcBef>
                <a:spcPts val="0"/>
              </a:spcBef>
              <a:defRPr sz="2600" i="0" spc="26">
                <a:solidFill>
                  <a:schemeClr val="accent5">
                    <a:lumOff val="-12830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Virtual Network Interfaces (VNIs)</a:t>
            </a:r>
          </a:p>
        </p:txBody>
      </p:sp>
      <p:sp>
        <p:nvSpPr>
          <p:cNvPr id="1277" name="Network Hardware"/>
          <p:cNvSpPr txBox="1"/>
          <p:nvPr/>
        </p:nvSpPr>
        <p:spPr>
          <a:xfrm>
            <a:off x="299825" y="5359399"/>
            <a:ext cx="292648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i="0">
                <a:solidFill>
                  <a:schemeClr val="accent1">
                    <a:hueOff val="147319"/>
                    <a:satOff val="13526"/>
                    <a:lumOff val="-23026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Network Hardware</a:t>
            </a:r>
          </a:p>
        </p:txBody>
      </p:sp>
      <p:sp>
        <p:nvSpPr>
          <p:cNvPr id="1278" name="Parallel Network Contexts (CTXs)"/>
          <p:cNvSpPr txBox="1"/>
          <p:nvPr/>
        </p:nvSpPr>
        <p:spPr>
          <a:xfrm>
            <a:off x="1243762" y="5658425"/>
            <a:ext cx="2056467" cy="83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60000"/>
              </a:lnSpc>
              <a:spcBef>
                <a:spcPts val="0"/>
              </a:spcBef>
              <a:defRPr sz="2600" i="0" spc="26">
                <a:solidFill>
                  <a:schemeClr val="accent5">
                    <a:lumOff val="-12830"/>
                  </a:schemeClr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</a:lstStyle>
          <a:p>
            <a:r>
              <a:t>Parallel Network Contexts (CTXs)</a:t>
            </a:r>
          </a:p>
        </p:txBody>
      </p:sp>
      <p:grpSp>
        <p:nvGrpSpPr>
          <p:cNvPr id="1299" name="Group"/>
          <p:cNvGrpSpPr/>
          <p:nvPr/>
        </p:nvGrpSpPr>
        <p:grpSpPr>
          <a:xfrm>
            <a:off x="3688380" y="2941241"/>
            <a:ext cx="3583497" cy="3432681"/>
            <a:chOff x="-67893" y="0"/>
            <a:chExt cx="3583495" cy="3432679"/>
          </a:xfrm>
        </p:grpSpPr>
        <p:grpSp>
          <p:nvGrpSpPr>
            <p:cNvPr id="1281" name="Rectangle"/>
            <p:cNvGrpSpPr/>
            <p:nvPr/>
          </p:nvGrpSpPr>
          <p:grpSpPr>
            <a:xfrm>
              <a:off x="-67894" y="2629170"/>
              <a:ext cx="3583497" cy="803510"/>
              <a:chOff x="0" y="0"/>
              <a:chExt cx="3583495" cy="803508"/>
            </a:xfrm>
          </p:grpSpPr>
          <p:sp>
            <p:nvSpPr>
              <p:cNvPr id="1280" name="Rectangle"/>
              <p:cNvSpPr/>
              <p:nvPr/>
            </p:nvSpPr>
            <p:spPr>
              <a:xfrm>
                <a:off x="71842" y="71842"/>
                <a:ext cx="3439812" cy="659825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>
                  <a:spcBef>
                    <a:spcPts val="0"/>
                  </a:spcBef>
                  <a:defRPr sz="2400" i="0" spc="0">
                    <a:solidFill>
                      <a:srgbClr val="FFFFFF"/>
                    </a:solidFill>
                    <a:latin typeface="DIN Alternate"/>
                    <a:ea typeface="DIN Alternate"/>
                    <a:cs typeface="DIN Alternate"/>
                    <a:sym typeface="DIN Alternate"/>
                  </a:defRPr>
                </a:pPr>
                <a:endParaRPr/>
              </a:p>
            </p:txBody>
          </p:sp>
          <p:pic>
            <p:nvPicPr>
              <p:cNvPr id="1279" name="Rectangle Rectangle" descr="Rectangle Rectangle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-1"/>
                <a:ext cx="3583497" cy="803510"/>
              </a:xfrm>
              <a:prstGeom prst="rect">
                <a:avLst/>
              </a:prstGeom>
              <a:effectLst/>
            </p:spPr>
          </p:pic>
        </p:grpSp>
        <p:sp>
          <p:nvSpPr>
            <p:cNvPr id="1282" name="Rectangle"/>
            <p:cNvSpPr/>
            <p:nvPr/>
          </p:nvSpPr>
          <p:spPr>
            <a:xfrm>
              <a:off x="0" y="419081"/>
              <a:ext cx="3447709" cy="995365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254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0"/>
                </a:spcBef>
                <a:defRPr sz="3000" i="0" spc="0">
                  <a:solidFill>
                    <a:schemeClr val="accent5">
                      <a:lumOff val="-12830"/>
                    </a:schemeClr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grpSp>
          <p:nvGrpSpPr>
            <p:cNvPr id="1287" name="Group 52"/>
            <p:cNvGrpSpPr/>
            <p:nvPr/>
          </p:nvGrpSpPr>
          <p:grpSpPr>
            <a:xfrm>
              <a:off x="581082" y="777992"/>
              <a:ext cx="2285544" cy="494799"/>
              <a:chOff x="0" y="0"/>
              <a:chExt cx="2285542" cy="494797"/>
            </a:xfrm>
          </p:grpSpPr>
          <p:sp>
            <p:nvSpPr>
              <p:cNvPr id="1283" name="Freeform 53"/>
              <p:cNvSpPr/>
              <p:nvPr/>
            </p:nvSpPr>
            <p:spPr>
              <a:xfrm>
                <a:off x="0" y="0"/>
                <a:ext cx="294573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84" name="Freeform 54"/>
              <p:cNvSpPr/>
              <p:nvPr/>
            </p:nvSpPr>
            <p:spPr>
              <a:xfrm>
                <a:off x="995484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85" name="Freeform 55"/>
              <p:cNvSpPr/>
              <p:nvPr/>
            </p:nvSpPr>
            <p:spPr>
              <a:xfrm>
                <a:off x="1990969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86" name="Freeform 55"/>
              <p:cNvSpPr/>
              <p:nvPr/>
            </p:nvSpPr>
            <p:spPr>
              <a:xfrm>
                <a:off x="1990969" y="0"/>
                <a:ext cx="294574" cy="49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76" y="0"/>
                    </a:moveTo>
                    <a:cubicBezTo>
                      <a:pt x="10588" y="1863"/>
                      <a:pt x="0" y="3727"/>
                      <a:pt x="0" y="5552"/>
                    </a:cubicBezTo>
                    <a:cubicBezTo>
                      <a:pt x="0" y="7377"/>
                      <a:pt x="21106" y="9177"/>
                      <a:pt x="21176" y="10952"/>
                    </a:cubicBezTo>
                    <a:cubicBezTo>
                      <a:pt x="21247" y="12727"/>
                      <a:pt x="353" y="14425"/>
                      <a:pt x="423" y="16200"/>
                    </a:cubicBezTo>
                    <a:cubicBezTo>
                      <a:pt x="494" y="17975"/>
                      <a:pt x="18071" y="20687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63252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spcBef>
                    <a:spcPts val="0"/>
                  </a:spcBef>
                  <a:defRPr sz="1600" i="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1288" name="Rectangle"/>
            <p:cNvSpPr/>
            <p:nvPr/>
          </p:nvSpPr>
          <p:spPr>
            <a:xfrm>
              <a:off x="3944" y="1700099"/>
              <a:ext cx="3439821" cy="892678"/>
            </a:xfrm>
            <a:prstGeom prst="rect">
              <a:avLst/>
            </a:prstGeom>
            <a:solidFill>
              <a:schemeClr val="accent1">
                <a:hueOff val="-522454"/>
                <a:satOff val="1153"/>
                <a:lumOff val="13444"/>
              </a:schemeClr>
            </a:solidFill>
            <a:ln w="25400" cap="flat">
              <a:solidFill>
                <a:srgbClr val="503C5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defRPr sz="2400" i="0" spc="0">
                  <a:solidFill>
                    <a:schemeClr val="accent5">
                      <a:lumOff val="-12830"/>
                    </a:schemeClr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289" name="VNI"/>
            <p:cNvSpPr/>
            <p:nvPr/>
          </p:nvSpPr>
          <p:spPr>
            <a:xfrm>
              <a:off x="1462544" y="1827050"/>
              <a:ext cx="522621" cy="451319"/>
            </a:xfrm>
            <a:prstGeom prst="rect">
              <a:avLst/>
            </a:prstGeom>
            <a:solidFill>
              <a:srgbClr val="EFDEA9"/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14400">
                <a:spcBef>
                  <a:spcPts val="0"/>
                </a:spcBef>
                <a:defRPr sz="1500" b="1" i="0" spc="0">
                  <a:solidFill>
                    <a:schemeClr val="accent5">
                      <a:lumOff val="-1283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VNI</a:t>
              </a:r>
            </a:p>
          </p:txBody>
        </p:sp>
        <p:sp>
          <p:nvSpPr>
            <p:cNvPr id="1290" name="CTX"/>
            <p:cNvSpPr/>
            <p:nvPr/>
          </p:nvSpPr>
          <p:spPr>
            <a:xfrm>
              <a:off x="1462545" y="2777594"/>
              <a:ext cx="522621" cy="451319"/>
            </a:xfrm>
            <a:prstGeom prst="rect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rgbClr val="5C042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defRPr sz="18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CTX</a:t>
              </a:r>
            </a:p>
          </p:txBody>
        </p:sp>
        <p:sp>
          <p:nvSpPr>
            <p:cNvPr id="1291" name="P0"/>
            <p:cNvSpPr/>
            <p:nvPr/>
          </p:nvSpPr>
          <p:spPr>
            <a:xfrm>
              <a:off x="1334800" y="0"/>
              <a:ext cx="778109" cy="778109"/>
            </a:xfrm>
            <a:prstGeom prst="ellipse">
              <a:avLst/>
            </a:prstGeom>
            <a:solidFill>
              <a:schemeClr val="accent4">
                <a:lumOff val="-9884"/>
              </a:schemeClr>
            </a:solidFill>
            <a:ln w="25400" cap="flat">
              <a:solidFill>
                <a:schemeClr val="accent5">
                  <a:lumOff val="-1283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t>P0</a:t>
              </a:r>
            </a:p>
          </p:txBody>
        </p:sp>
        <p:pic>
          <p:nvPicPr>
            <p:cNvPr id="1292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463076" y="2381661"/>
              <a:ext cx="521557" cy="292641"/>
            </a:xfrm>
            <a:prstGeom prst="rect">
              <a:avLst/>
            </a:prstGeom>
            <a:effectLst/>
          </p:spPr>
        </p:pic>
        <p:pic>
          <p:nvPicPr>
            <p:cNvPr id="1294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00511">
              <a:off x="746746" y="1286300"/>
              <a:ext cx="933195" cy="285880"/>
            </a:xfrm>
            <a:prstGeom prst="rect">
              <a:avLst/>
            </a:prstGeom>
            <a:effectLst/>
          </p:spPr>
        </p:pic>
        <p:pic>
          <p:nvPicPr>
            <p:cNvPr id="1296" name="Line Line" descr="Line Lin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8806751">
              <a:off x="1868340" y="1301474"/>
              <a:ext cx="1014569" cy="285880"/>
            </a:xfrm>
            <a:prstGeom prst="rect">
              <a:avLst/>
            </a:prstGeom>
            <a:effectLst/>
          </p:spPr>
        </p:pic>
        <p:sp>
          <p:nvSpPr>
            <p:cNvPr id="1298" name="Star"/>
            <p:cNvSpPr/>
            <p:nvPr/>
          </p:nvSpPr>
          <p:spPr>
            <a:xfrm>
              <a:off x="1438190" y="1630963"/>
              <a:ext cx="604463" cy="309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3485" y="3646"/>
                  </a:lnTo>
                  <a:lnTo>
                    <a:pt x="17849" y="2605"/>
                  </a:lnTo>
                  <a:lnTo>
                    <a:pt x="17597" y="7151"/>
                  </a:lnTo>
                  <a:lnTo>
                    <a:pt x="21600" y="9202"/>
                  </a:lnTo>
                  <a:lnTo>
                    <a:pt x="18530" y="12520"/>
                  </a:lnTo>
                  <a:lnTo>
                    <a:pt x="20297" y="16704"/>
                  </a:lnTo>
                  <a:lnTo>
                    <a:pt x="15845" y="17241"/>
                  </a:lnTo>
                  <a:lnTo>
                    <a:pt x="14551" y="21600"/>
                  </a:lnTo>
                  <a:lnTo>
                    <a:pt x="10800" y="19106"/>
                  </a:lnTo>
                  <a:lnTo>
                    <a:pt x="7049" y="21600"/>
                  </a:lnTo>
                  <a:lnTo>
                    <a:pt x="5755" y="17241"/>
                  </a:lnTo>
                  <a:lnTo>
                    <a:pt x="1303" y="16704"/>
                  </a:lnTo>
                  <a:lnTo>
                    <a:pt x="3070" y="12520"/>
                  </a:lnTo>
                  <a:lnTo>
                    <a:pt x="0" y="9202"/>
                  </a:lnTo>
                  <a:lnTo>
                    <a:pt x="4003" y="7151"/>
                  </a:lnTo>
                  <a:lnTo>
                    <a:pt x="3751" y="2605"/>
                  </a:lnTo>
                  <a:lnTo>
                    <a:pt x="8115" y="3646"/>
                  </a:lnTo>
                  <a:close/>
                </a:path>
              </a:pathLst>
            </a:custGeom>
            <a:solidFill>
              <a:srgbClr val="E923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grpSp>
        <p:nvGrpSpPr>
          <p:cNvPr id="1302" name="Rectangle"/>
          <p:cNvGrpSpPr/>
          <p:nvPr/>
        </p:nvGrpSpPr>
        <p:grpSpPr>
          <a:xfrm>
            <a:off x="7163638" y="5778624"/>
            <a:ext cx="2208698" cy="294398"/>
            <a:chOff x="0" y="0"/>
            <a:chExt cx="2208697" cy="294397"/>
          </a:xfrm>
        </p:grpSpPr>
        <p:sp>
          <p:nvSpPr>
            <p:cNvPr id="1301" name="Rectangle"/>
            <p:cNvSpPr/>
            <p:nvPr/>
          </p:nvSpPr>
          <p:spPr>
            <a:xfrm>
              <a:off x="71842" y="71842"/>
              <a:ext cx="2065014" cy="150714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 i="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pic>
          <p:nvPicPr>
            <p:cNvPr id="1300" name="Rectangle Rectangle" descr="Rectangle Rectangle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-1"/>
              <a:ext cx="2208698" cy="29439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Rectangle"/>
          <p:cNvSpPr/>
          <p:nvPr/>
        </p:nvSpPr>
        <p:spPr>
          <a:xfrm>
            <a:off x="5358606" y="-11543"/>
            <a:ext cx="7646988" cy="9753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5" name="Line"/>
          <p:cNvSpPr>
            <a:spLocks noGrp="1"/>
          </p:cNvSpPr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6" name="His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History</a:t>
            </a:r>
          </a:p>
        </p:txBody>
      </p:sp>
      <p:sp>
        <p:nvSpPr>
          <p:cNvPr id="1307" name="MPI Thread Safety Model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MPI Thread Safety Models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1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1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5645</Words>
  <Application>Microsoft Macintosh PowerPoint</Application>
  <PresentationFormat>Custom</PresentationFormat>
  <Paragraphs>1120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0" baseType="lpstr">
      <vt:lpstr>Zapf Dingbats</vt:lpstr>
      <vt:lpstr>Avenir Next Condensed</vt:lpstr>
      <vt:lpstr>Baskerville</vt:lpstr>
      <vt:lpstr>Calibri</vt:lpstr>
      <vt:lpstr>Courier New</vt:lpstr>
      <vt:lpstr>DIN Alternate</vt:lpstr>
      <vt:lpstr>DIN Condensed</vt:lpstr>
      <vt:lpstr>Helvetica</vt:lpstr>
      <vt:lpstr>Helvetica Neue</vt:lpstr>
      <vt:lpstr>Inconsolata Bold</vt:lpstr>
      <vt:lpstr>Inconsolata Regular</vt:lpstr>
      <vt:lpstr>Iowan Old Style</vt:lpstr>
      <vt:lpstr>Monaco</vt:lpstr>
      <vt:lpstr>New_Template9</vt:lpstr>
      <vt:lpstr>Software combining to mitigate multithreaded MPI contention</vt:lpstr>
      <vt:lpstr>Hybrid MpI + threads programming</vt:lpstr>
      <vt:lpstr>context: Threads ⇢ Mpi ⇢ Network interface</vt:lpstr>
      <vt:lpstr>application threads-MPI interaction</vt:lpstr>
      <vt:lpstr>application threads-MPI interaction</vt:lpstr>
      <vt:lpstr>Network resources: major hot spot</vt:lpstr>
      <vt:lpstr>challenge: no control over concurrency</vt:lpstr>
      <vt:lpstr>Simplification: single vni for all threads</vt:lpstr>
      <vt:lpstr>History</vt:lpstr>
      <vt:lpstr>Thread safety models</vt:lpstr>
      <vt:lpstr>Most basic thread_multiple model</vt:lpstr>
      <vt:lpstr>Most basic thread_multiple model</vt:lpstr>
      <vt:lpstr>Most basic thread_multiple model</vt:lpstr>
      <vt:lpstr>Most basic thread_multiple model</vt:lpstr>
      <vt:lpstr>Fine-Grained locking models</vt:lpstr>
      <vt:lpstr>Contention management models</vt:lpstr>
      <vt:lpstr>Lockless offloading model</vt:lpstr>
      <vt:lpstr>Historical summary</vt:lpstr>
      <vt:lpstr>New software combining models (1/2)</vt:lpstr>
      <vt:lpstr>New software combining models (2/2)</vt:lpstr>
      <vt:lpstr>Software combining</vt:lpstr>
      <vt:lpstr>Software combining</vt:lpstr>
      <vt:lpstr>DSM-Synch: Extending mcs with combining</vt:lpstr>
      <vt:lpstr>DSM-Synch: Extending mcs with combining</vt:lpstr>
      <vt:lpstr>DSM-Synch: Extending mcs with combining</vt:lpstr>
      <vt:lpstr>DSM-Synch: Extending mcs with combining</vt:lpstr>
      <vt:lpstr>DSM-Synch: Extending mcs with combining</vt:lpstr>
      <vt:lpstr>Performance example with a fifo queue</vt:lpstr>
      <vt:lpstr>Performance example with a fifo queue</vt:lpstr>
      <vt:lpstr>cSync and lockq models </vt:lpstr>
      <vt:lpstr>CSYNC: Direct Software combining application</vt:lpstr>
      <vt:lpstr>CSYNC: Direct Software combining application</vt:lpstr>
      <vt:lpstr>Limitations of Csync</vt:lpstr>
      <vt:lpstr>Eliminating unnecessary offloading</vt:lpstr>
      <vt:lpstr>Post and leave Breaks the system</vt:lpstr>
      <vt:lpstr>solution: Decoupled lock-list structure</vt:lpstr>
      <vt:lpstr>Races and mpI completion semantics</vt:lpstr>
      <vt:lpstr>Putting them together: lockq and details</vt:lpstr>
      <vt:lpstr>Evaluation</vt:lpstr>
      <vt:lpstr>Message rate VS. State-of-the-art</vt:lpstr>
      <vt:lpstr>Message rate VS. State-of-the-art</vt:lpstr>
      <vt:lpstr>Message rate VS. State-of-the-art</vt:lpstr>
      <vt:lpstr>Message rate VS. State-of-the-art</vt:lpstr>
      <vt:lpstr>Message rate VS. State-of-the-art</vt:lpstr>
      <vt:lpstr>CPU </vt:lpstr>
      <vt:lpstr>Acknowledgment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combining to mitigate multithreaded MPI contention</dc:title>
  <cp:lastModifiedBy>Halim Amer</cp:lastModifiedBy>
  <cp:revision>1</cp:revision>
  <dcterms:modified xsi:type="dcterms:W3CDTF">2020-02-06T15:11:16Z</dcterms:modified>
</cp:coreProperties>
</file>