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8" r:id="rId3"/>
    <p:sldId id="259" r:id="rId4"/>
    <p:sldId id="304" r:id="rId5"/>
    <p:sldId id="309" r:id="rId6"/>
    <p:sldId id="306" r:id="rId7"/>
    <p:sldId id="307" r:id="rId8"/>
    <p:sldId id="288" r:id="rId9"/>
    <p:sldId id="292" r:id="rId10"/>
    <p:sldId id="266" r:id="rId11"/>
    <p:sldId id="286" r:id="rId12"/>
    <p:sldId id="267" r:id="rId13"/>
    <p:sldId id="271" r:id="rId14"/>
    <p:sldId id="294" r:id="rId15"/>
    <p:sldId id="272" r:id="rId16"/>
    <p:sldId id="273" r:id="rId17"/>
    <p:sldId id="284" r:id="rId18"/>
    <p:sldId id="302" r:id="rId19"/>
    <p:sldId id="274" r:id="rId20"/>
    <p:sldId id="279" r:id="rId21"/>
    <p:sldId id="281" r:id="rId22"/>
    <p:sldId id="308" r:id="rId23"/>
    <p:sldId id="282" r:id="rId24"/>
    <p:sldId id="275" r:id="rId25"/>
    <p:sldId id="276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jI1NEURz2aa/MRjo4iBMGGsfjF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8" d="100"/>
          <a:sy n="108" d="100"/>
        </p:scale>
        <p:origin x="5280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customschemas.google.com/relationships/presentationmetadata" Target="meta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65DCD96-ABCD-478D-89CB-2C04804386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C6530-7965-4243-BDB8-64F6E8B97C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EB2CE-151A-4C29-9AD8-B48C79077728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555F2-9CD7-4F06-972D-801661E889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F27B5-04A3-45B8-91AE-5E70D6ECFC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11BD3-24C9-49F7-81FB-9BAF1DE07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95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" name="Google Shape;2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0" name="Google Shape;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5129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0" name="Google Shape;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82214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0" name="Google Shape;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4192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0" name="Google Shape;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56597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0" name="Google Shape;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78083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0" name="Google Shape;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1979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0" name="Google Shape;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17571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0" name="Google Shape;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92664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0" name="Google Shape;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220053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0" name="Google Shape;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875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0" name="Google Shape;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4728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0" name="Google Shape;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005854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0" name="Google Shape;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21542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0" name="Google Shape;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255472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0" name="Google Shape;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90862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0" name="Google Shape;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206446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0" name="Google Shape;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589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" name="Google Shape;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7676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" name="Google Shape;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30172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" name="Google Shape;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26405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" name="Google Shape;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80907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" name="Google Shape;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24641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0" name="Google Shape;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0757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" name="Google Shape;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05665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048987" y="4791529"/>
            <a:ext cx="4183413" cy="965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b="1" i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048987" y="5799138"/>
            <a:ext cx="4183413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>
  <p:cSld name="Text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6"/>
          <p:cNvSpPr/>
          <p:nvPr/>
        </p:nvSpPr>
        <p:spPr>
          <a:xfrm>
            <a:off x="0" y="495301"/>
            <a:ext cx="12192000" cy="776288"/>
          </a:xfrm>
          <a:prstGeom prst="rect">
            <a:avLst/>
          </a:prstGeom>
          <a:solidFill>
            <a:srgbClr val="FF9164">
              <a:alpha val="3058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6"/>
          <p:cNvSpPr txBox="1">
            <a:spLocks noGrp="1"/>
          </p:cNvSpPr>
          <p:nvPr>
            <p:ph type="body" idx="1"/>
          </p:nvPr>
        </p:nvSpPr>
        <p:spPr>
          <a:xfrm>
            <a:off x="838200" y="1571625"/>
            <a:ext cx="10515600" cy="4605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7" name="Google Shape;17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838200" y="652461"/>
            <a:ext cx="1051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/>
          <p:nvPr/>
        </p:nvSpPr>
        <p:spPr>
          <a:xfrm>
            <a:off x="0" y="495301"/>
            <a:ext cx="12192000" cy="776288"/>
          </a:xfrm>
          <a:prstGeom prst="rect">
            <a:avLst/>
          </a:prstGeom>
          <a:solidFill>
            <a:srgbClr val="FF9164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;p4">
            <a:extLst>
              <a:ext uri="{FF2B5EF4-FFF2-40B4-BE49-F238E27FC236}">
                <a16:creationId xmlns:a16="http://schemas.microsoft.com/office/drawing/2014/main" id="{0A30E5CD-2879-4988-BB29-08F4C9E42B9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5647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051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543050"/>
            <a:ext cx="10515600" cy="463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"/>
          <p:cNvSpPr txBox="1">
            <a:spLocks noGrp="1"/>
          </p:cNvSpPr>
          <p:nvPr>
            <p:ph type="ctrTitle"/>
          </p:nvPr>
        </p:nvSpPr>
        <p:spPr>
          <a:xfrm>
            <a:off x="978196" y="4082696"/>
            <a:ext cx="5224130" cy="965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/>
              <a:t>CAB-MPI: Exploring </a:t>
            </a:r>
            <a:r>
              <a:rPr lang="en-US" dirty="0" err="1"/>
              <a:t>Interprocess</a:t>
            </a:r>
            <a:r>
              <a:rPr lang="en-US" dirty="0"/>
              <a:t> Work Stealing towards Balanced MPI Communication</a:t>
            </a:r>
            <a:endParaRPr dirty="0"/>
          </a:p>
        </p:txBody>
      </p:sp>
      <p:sp>
        <p:nvSpPr>
          <p:cNvPr id="27" name="Google Shape;27;p1"/>
          <p:cNvSpPr txBox="1">
            <a:spLocks noGrp="1"/>
          </p:cNvSpPr>
          <p:nvPr>
            <p:ph type="subTitle" idx="1"/>
          </p:nvPr>
        </p:nvSpPr>
        <p:spPr>
          <a:xfrm>
            <a:off x="978196" y="5111571"/>
            <a:ext cx="5117804" cy="965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sz="1900" dirty="0"/>
              <a:t>Kaiming Ouyang*^, Min Si^, Atsushi Hori†, </a:t>
            </a:r>
            <a:r>
              <a:rPr lang="en-US" sz="1900" dirty="0" err="1"/>
              <a:t>Zizhong</a:t>
            </a:r>
            <a:r>
              <a:rPr lang="en-US" sz="1900" dirty="0"/>
              <a:t> Chen* and Pavan Balaji^</a:t>
            </a:r>
            <a:endParaRPr dirty="0"/>
          </a:p>
        </p:txBody>
      </p:sp>
      <p:sp>
        <p:nvSpPr>
          <p:cNvPr id="5" name="Google Shape;27;p1">
            <a:extLst>
              <a:ext uri="{FF2B5EF4-FFF2-40B4-BE49-F238E27FC236}">
                <a16:creationId xmlns:a16="http://schemas.microsoft.com/office/drawing/2014/main" id="{1C50A1C4-1734-428A-B45B-78037F613BDD}"/>
              </a:ext>
            </a:extLst>
          </p:cNvPr>
          <p:cNvSpPr txBox="1">
            <a:spLocks/>
          </p:cNvSpPr>
          <p:nvPr/>
        </p:nvSpPr>
        <p:spPr>
          <a:xfrm>
            <a:off x="978196" y="5675100"/>
            <a:ext cx="5117804" cy="965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 dirty="0"/>
              <a:t>University of California, Riverside*,</a:t>
            </a:r>
          </a:p>
          <a:p>
            <a:pPr marL="0" indent="0">
              <a:spcBef>
                <a:spcPts val="0"/>
              </a:spcBef>
            </a:pPr>
            <a:r>
              <a:rPr lang="en-US" dirty="0"/>
              <a:t>Argonne National Laboratory^,</a:t>
            </a:r>
          </a:p>
          <a:p>
            <a:pPr marL="0" indent="0">
              <a:spcBef>
                <a:spcPts val="0"/>
              </a:spcBef>
            </a:pPr>
            <a:r>
              <a:rPr lang="en-US" dirty="0"/>
              <a:t>RIKEN Center for Computational Science†</a:t>
            </a:r>
          </a:p>
        </p:txBody>
      </p:sp>
      <p:pic>
        <p:nvPicPr>
          <p:cNvPr id="8" name="图片 8">
            <a:extLst>
              <a:ext uri="{FF2B5EF4-FFF2-40B4-BE49-F238E27FC236}">
                <a16:creationId xmlns:a16="http://schemas.microsoft.com/office/drawing/2014/main" id="{A6AC3635-013C-4D4F-ABBE-65583E14D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682" y="4247796"/>
            <a:ext cx="3393592" cy="1186398"/>
          </a:xfrm>
          <a:prstGeom prst="rect">
            <a:avLst/>
          </a:prstGeom>
        </p:spPr>
      </p:pic>
      <p:pic>
        <p:nvPicPr>
          <p:cNvPr id="9" name="图片 12">
            <a:extLst>
              <a:ext uri="{FF2B5EF4-FFF2-40B4-BE49-F238E27FC236}">
                <a16:creationId xmlns:a16="http://schemas.microsoft.com/office/drawing/2014/main" id="{F75AFE79-9AD1-4B49-BCD3-E27B13FD7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213" y="5720980"/>
            <a:ext cx="3126530" cy="6019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>
            <a:spLocks noGrp="1"/>
          </p:cNvSpPr>
          <p:nvPr>
            <p:ph type="title"/>
          </p:nvPr>
        </p:nvSpPr>
        <p:spPr>
          <a:xfrm>
            <a:off x="838200" y="655692"/>
            <a:ext cx="1051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2200"/>
            </a:pPr>
            <a:r>
              <a:rPr lang="en-US" sz="3600" dirty="0"/>
              <a:t>Definition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7E337C-EFF2-4375-B693-94C1C855F5B5}"/>
              </a:ext>
            </a:extLst>
          </p:cNvPr>
          <p:cNvSpPr txBox="1"/>
          <p:nvPr/>
        </p:nvSpPr>
        <p:spPr>
          <a:xfrm>
            <a:off x="533400" y="1481197"/>
            <a:ext cx="46863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Worker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 idle process inside MPI 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9E79EB-E418-461B-BEB1-E06EB08F8876}"/>
              </a:ext>
            </a:extLst>
          </p:cNvPr>
          <p:cNvSpPr txBox="1"/>
          <p:nvPr/>
        </p:nvSpPr>
        <p:spPr>
          <a:xfrm>
            <a:off x="5578153" y="1481197"/>
            <a:ext cx="4686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copy/compute a certain amount of data from </a:t>
            </a:r>
            <a:r>
              <a:rPr lang="en-US" sz="1600" dirty="0" err="1"/>
              <a:t>src</a:t>
            </a:r>
            <a:r>
              <a:rPr lang="en-US" sz="1600" dirty="0"/>
              <a:t> to </a:t>
            </a:r>
            <a:r>
              <a:rPr lang="en-US" sz="1600" dirty="0" err="1"/>
              <a:t>dest</a:t>
            </a:r>
            <a:r>
              <a:rPr lang="en-US" sz="1600" dirty="0"/>
              <a:t> buffer</a:t>
            </a:r>
            <a:endParaRPr 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75E435-1075-468C-8790-A858C967DF23}"/>
              </a:ext>
            </a:extLst>
          </p:cNvPr>
          <p:cNvSpPr txBox="1"/>
          <p:nvPr/>
        </p:nvSpPr>
        <p:spPr>
          <a:xfrm>
            <a:off x="538122" y="4188111"/>
            <a:ext cx="512332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Locality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Local Stealing: task locality = worker locality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B9B966-F28F-40FD-A128-B4F486E1DCBF}"/>
              </a:ext>
            </a:extLst>
          </p:cNvPr>
          <p:cNvGrpSpPr/>
          <p:nvPr/>
        </p:nvGrpSpPr>
        <p:grpSpPr>
          <a:xfrm>
            <a:off x="224653" y="2263977"/>
            <a:ext cx="1998137" cy="1479150"/>
            <a:chOff x="1466509" y="2205247"/>
            <a:chExt cx="1998137" cy="147915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246F4E0-218F-4900-B9CB-D047F736533F}"/>
                </a:ext>
              </a:extLst>
            </p:cNvPr>
            <p:cNvSpPr/>
            <p:nvPr/>
          </p:nvSpPr>
          <p:spPr>
            <a:xfrm>
              <a:off x="1529443" y="2205247"/>
              <a:ext cx="609600" cy="33832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/>
                <a:t>P0</a:t>
              </a:r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5973249-41AE-41AB-BEEA-27164A017AF2}"/>
                </a:ext>
              </a:extLst>
            </p:cNvPr>
            <p:cNvSpPr/>
            <p:nvPr/>
          </p:nvSpPr>
          <p:spPr>
            <a:xfrm>
              <a:off x="2282478" y="2212105"/>
              <a:ext cx="609600" cy="33832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P1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409AB69-CA24-41CF-A943-C565C6E222D3}"/>
                </a:ext>
              </a:extLst>
            </p:cNvPr>
            <p:cNvSpPr/>
            <p:nvPr/>
          </p:nvSpPr>
          <p:spPr>
            <a:xfrm>
              <a:off x="1466510" y="2769999"/>
              <a:ext cx="716806" cy="33832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4916AF6-C1C9-4921-B2E2-BA7A8EB41602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1834243" y="2543570"/>
              <a:ext cx="0" cy="23116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F9B4D6F-0613-48FF-A5D4-C3B93060B5A3}"/>
                </a:ext>
              </a:extLst>
            </p:cNvPr>
            <p:cNvSpPr/>
            <p:nvPr/>
          </p:nvSpPr>
          <p:spPr>
            <a:xfrm>
              <a:off x="1466509" y="3346074"/>
              <a:ext cx="1565157" cy="33832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MPI_Barrier</a:t>
              </a:r>
              <a:r>
                <a:rPr lang="en-US" dirty="0"/>
                <a:t>()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020AFAB-9349-4F2F-BE17-49664D22B7D4}"/>
                </a:ext>
              </a:extLst>
            </p:cNvPr>
            <p:cNvCxnSpPr>
              <a:cxnSpLocks/>
            </p:cNvCxnSpPr>
            <p:nvPr/>
          </p:nvCxnSpPr>
          <p:spPr>
            <a:xfrm>
              <a:off x="1834243" y="3126334"/>
              <a:ext cx="0" cy="23116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E647D3-2917-46A2-9933-21011F367DA9}"/>
                </a:ext>
              </a:extLst>
            </p:cNvPr>
            <p:cNvSpPr txBox="1"/>
            <p:nvPr/>
          </p:nvSpPr>
          <p:spPr>
            <a:xfrm>
              <a:off x="2568909" y="2774539"/>
              <a:ext cx="8957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worker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E9A1F02-F3A6-4752-972E-00D5F6A5E9DC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2582599" y="2550428"/>
              <a:ext cx="4679" cy="79564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BB7714B-D3CE-43A2-8E5C-512463D2C536}"/>
              </a:ext>
            </a:extLst>
          </p:cNvPr>
          <p:cNvGrpSpPr/>
          <p:nvPr/>
        </p:nvGrpSpPr>
        <p:grpSpPr>
          <a:xfrm>
            <a:off x="5675137" y="4258359"/>
            <a:ext cx="6263198" cy="1144555"/>
            <a:chOff x="5605291" y="4490105"/>
            <a:chExt cx="6263198" cy="114455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DCC1874-00C7-40D8-8CD3-767FB0B2E07B}"/>
                </a:ext>
              </a:extLst>
            </p:cNvPr>
            <p:cNvGrpSpPr/>
            <p:nvPr/>
          </p:nvGrpSpPr>
          <p:grpSpPr>
            <a:xfrm>
              <a:off x="5605291" y="4870790"/>
              <a:ext cx="2573982" cy="327871"/>
              <a:chOff x="5678583" y="4862416"/>
              <a:chExt cx="2573982" cy="327871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E108FD35-4044-448D-898E-40A3E39E6E63}"/>
                  </a:ext>
                </a:extLst>
              </p:cNvPr>
              <p:cNvSpPr/>
              <p:nvPr/>
            </p:nvSpPr>
            <p:spPr>
              <a:xfrm>
                <a:off x="5678583" y="4890771"/>
                <a:ext cx="586114" cy="29951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P1</a:t>
                </a:r>
                <a:endParaRPr lang="en-US" baseline="-2500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CB1B817-B40D-4F4A-96B4-7F811DBB2C44}"/>
                  </a:ext>
                </a:extLst>
              </p:cNvPr>
              <p:cNvSpPr txBox="1"/>
              <p:nvPr/>
            </p:nvSpPr>
            <p:spPr>
              <a:xfrm>
                <a:off x="6376360" y="4862416"/>
                <a:ext cx="18762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MPI_Reduce</a:t>
                </a:r>
                <a:r>
                  <a:rPr lang="en-US" dirty="0"/>
                  <a:t>(P0)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11D99CD-3EA6-41E8-8F5B-A849D8017621}"/>
                </a:ext>
              </a:extLst>
            </p:cNvPr>
            <p:cNvGrpSpPr/>
            <p:nvPr/>
          </p:nvGrpSpPr>
          <p:grpSpPr>
            <a:xfrm>
              <a:off x="8158923" y="4490105"/>
              <a:ext cx="3709566" cy="1144555"/>
              <a:chOff x="8197344" y="4496629"/>
              <a:chExt cx="3709566" cy="1144555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EA552196-A0C7-4F9F-AFAF-23D961DE6787}"/>
                  </a:ext>
                </a:extLst>
              </p:cNvPr>
              <p:cNvSpPr/>
              <p:nvPr/>
            </p:nvSpPr>
            <p:spPr>
              <a:xfrm>
                <a:off x="8343928" y="4592496"/>
                <a:ext cx="2238541" cy="29951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src</a:t>
                </a:r>
                <a:r>
                  <a:rPr lang="en-US" dirty="0"/>
                  <a:t> buffer (P1)</a:t>
                </a:r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F39490ED-C881-4039-8DCB-03AEEC54697C}"/>
                  </a:ext>
                </a:extLst>
              </p:cNvPr>
              <p:cNvSpPr/>
              <p:nvPr/>
            </p:nvSpPr>
            <p:spPr>
              <a:xfrm>
                <a:off x="8343927" y="5252871"/>
                <a:ext cx="2238541" cy="29951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root buffer (P0)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6997E00-9DCD-4836-BC18-C58048BF7A67}"/>
                  </a:ext>
                </a:extLst>
              </p:cNvPr>
              <p:cNvSpPr/>
              <p:nvPr/>
            </p:nvSpPr>
            <p:spPr>
              <a:xfrm>
                <a:off x="8197344" y="4496629"/>
                <a:ext cx="2531706" cy="1144555"/>
              </a:xfrm>
              <a:prstGeom prst="rect">
                <a:avLst/>
              </a:prstGeom>
              <a:noFill/>
              <a:ln w="2857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A3AA7A3C-03EB-49E7-89CD-B9FC18A7A696}"/>
                  </a:ext>
                </a:extLst>
              </p:cNvPr>
              <p:cNvCxnSpPr>
                <a:stCxn id="53" idx="2"/>
                <a:endCxn id="54" idx="0"/>
              </p:cNvCxnSpPr>
              <p:nvPr/>
            </p:nvCxnSpPr>
            <p:spPr>
              <a:xfrm flipH="1">
                <a:off x="9463198" y="4892012"/>
                <a:ext cx="1" cy="360859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2F03888-A32A-44A9-934D-4A4376B11CD8}"/>
                  </a:ext>
                </a:extLst>
              </p:cNvPr>
              <p:cNvSpPr txBox="1"/>
              <p:nvPr/>
            </p:nvSpPr>
            <p:spPr>
              <a:xfrm>
                <a:off x="9517631" y="4897983"/>
                <a:ext cx="9124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MPI_Op</a:t>
                </a:r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EF83406-8E9F-45A7-8DA0-97CE412D90FB}"/>
                  </a:ext>
                </a:extLst>
              </p:cNvPr>
              <p:cNvSpPr txBox="1"/>
              <p:nvPr/>
            </p:nvSpPr>
            <p:spPr>
              <a:xfrm>
                <a:off x="10756885" y="4807296"/>
                <a:ext cx="11500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compute-based task</a:t>
                </a:r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71B70D4-F287-49D0-868F-1D8235ED08E8}"/>
              </a:ext>
            </a:extLst>
          </p:cNvPr>
          <p:cNvGrpSpPr/>
          <p:nvPr/>
        </p:nvGrpSpPr>
        <p:grpSpPr>
          <a:xfrm>
            <a:off x="1126519" y="5049810"/>
            <a:ext cx="3492614" cy="1537438"/>
            <a:chOff x="5750913" y="5118399"/>
            <a:chExt cx="3492614" cy="1537438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E2FF605-4A2D-4586-AAA8-EE06EB97F889}"/>
                </a:ext>
              </a:extLst>
            </p:cNvPr>
            <p:cNvGrpSpPr/>
            <p:nvPr/>
          </p:nvGrpSpPr>
          <p:grpSpPr>
            <a:xfrm>
              <a:off x="5954504" y="5118399"/>
              <a:ext cx="3143250" cy="770450"/>
              <a:chOff x="4450847" y="5227704"/>
              <a:chExt cx="3143250" cy="77045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1F23FED-7F9C-43A3-B2F8-B7CB45ECF76C}"/>
                  </a:ext>
                </a:extLst>
              </p:cNvPr>
              <p:cNvSpPr/>
              <p:nvPr/>
            </p:nvSpPr>
            <p:spPr>
              <a:xfrm>
                <a:off x="4450847" y="5227704"/>
                <a:ext cx="3143250" cy="7704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976B36B4-5A7D-447E-9E07-E7129DA7E53B}"/>
                  </a:ext>
                </a:extLst>
              </p:cNvPr>
              <p:cNvSpPr/>
              <p:nvPr/>
            </p:nvSpPr>
            <p:spPr>
              <a:xfrm>
                <a:off x="4631765" y="5637030"/>
                <a:ext cx="586114" cy="29951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P0</a:t>
                </a:r>
                <a:endParaRPr lang="en-US" baseline="-25000" dirty="0"/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87613B1B-B48B-43E4-8A1F-A111E59A130B}"/>
                  </a:ext>
                </a:extLst>
              </p:cNvPr>
              <p:cNvSpPr/>
              <p:nvPr/>
            </p:nvSpPr>
            <p:spPr>
              <a:xfrm>
                <a:off x="5362294" y="5637030"/>
                <a:ext cx="586114" cy="29951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P1</a:t>
                </a:r>
                <a:endParaRPr lang="en-US" baseline="-25000" dirty="0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97937CE7-E4EB-4E7D-AC18-C95D590952A4}"/>
                  </a:ext>
                </a:extLst>
              </p:cNvPr>
              <p:cNvSpPr/>
              <p:nvPr/>
            </p:nvSpPr>
            <p:spPr>
              <a:xfrm>
                <a:off x="6092823" y="5637030"/>
                <a:ext cx="586114" cy="29951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P2</a:t>
                </a:r>
                <a:endParaRPr lang="en-US" baseline="-25000" dirty="0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1ECA7EEB-7436-453A-B18C-25D20C83DAF5}"/>
                  </a:ext>
                </a:extLst>
              </p:cNvPr>
              <p:cNvSpPr/>
              <p:nvPr/>
            </p:nvSpPr>
            <p:spPr>
              <a:xfrm>
                <a:off x="6823352" y="5637030"/>
                <a:ext cx="586114" cy="29951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P3</a:t>
                </a:r>
                <a:endParaRPr lang="en-US" baseline="-25000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889A780-9713-4DF7-9902-FD1837AD4652}"/>
                  </a:ext>
                </a:extLst>
              </p:cNvPr>
              <p:cNvSpPr txBox="1"/>
              <p:nvPr/>
            </p:nvSpPr>
            <p:spPr>
              <a:xfrm>
                <a:off x="4467983" y="5227704"/>
                <a:ext cx="9112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NUMA 0</a:t>
                </a:r>
              </a:p>
            </p:txBody>
          </p:sp>
        </p:grp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216EE897-B44C-46C4-838B-116199B8009B}"/>
                </a:ext>
              </a:extLst>
            </p:cNvPr>
            <p:cNvSpPr/>
            <p:nvPr/>
          </p:nvSpPr>
          <p:spPr>
            <a:xfrm>
              <a:off x="6136995" y="6125930"/>
              <a:ext cx="586114" cy="2995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T0</a:t>
              </a:r>
              <a:endParaRPr lang="en-US" baseline="-25000" dirty="0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5039B7B1-FEDF-45C0-B739-15176DA5E202}"/>
                </a:ext>
              </a:extLst>
            </p:cNvPr>
            <p:cNvSpPr/>
            <p:nvPr/>
          </p:nvSpPr>
          <p:spPr>
            <a:xfrm>
              <a:off x="6870228" y="6125930"/>
              <a:ext cx="586114" cy="2995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T1</a:t>
              </a:r>
              <a:endParaRPr lang="en-US" baseline="-25000" dirty="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212EDCBC-123F-468F-A3B0-5046A7DBA983}"/>
                </a:ext>
              </a:extLst>
            </p:cNvPr>
            <p:cNvCxnSpPr>
              <a:stCxn id="58" idx="2"/>
              <a:endCxn id="71" idx="0"/>
            </p:cNvCxnSpPr>
            <p:nvPr/>
          </p:nvCxnSpPr>
          <p:spPr>
            <a:xfrm>
              <a:off x="6428479" y="5827241"/>
              <a:ext cx="1573" cy="29868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A3546D7-A3AB-4033-A132-AA155877F4AD}"/>
                </a:ext>
              </a:extLst>
            </p:cNvPr>
            <p:cNvCxnSpPr>
              <a:cxnSpLocks/>
              <a:stCxn id="59" idx="2"/>
              <a:endCxn id="72" idx="0"/>
            </p:cNvCxnSpPr>
            <p:nvPr/>
          </p:nvCxnSpPr>
          <p:spPr>
            <a:xfrm>
              <a:off x="7159008" y="5827241"/>
              <a:ext cx="4277" cy="29868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D7987DC-AE79-46FF-936A-4DBAB8FE050C}"/>
                </a:ext>
              </a:extLst>
            </p:cNvPr>
            <p:cNvSpPr txBox="1"/>
            <p:nvPr/>
          </p:nvSpPr>
          <p:spPr>
            <a:xfrm>
              <a:off x="5750913" y="5842400"/>
              <a:ext cx="8305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625C653-572F-42FF-916F-34D22DA57F29}"/>
                </a:ext>
              </a:extLst>
            </p:cNvPr>
            <p:cNvSpPr/>
            <p:nvPr/>
          </p:nvSpPr>
          <p:spPr>
            <a:xfrm>
              <a:off x="5750913" y="5422046"/>
              <a:ext cx="3492614" cy="1233791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7279606-286B-43D5-9F35-25B76BDD2CDC}"/>
                </a:ext>
              </a:extLst>
            </p:cNvPr>
            <p:cNvSpPr txBox="1"/>
            <p:nvPr/>
          </p:nvSpPr>
          <p:spPr>
            <a:xfrm>
              <a:off x="8270000" y="6305737"/>
              <a:ext cx="973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Locality 0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93EE112-0EAD-4212-9E38-D3AFA252C16E}"/>
              </a:ext>
            </a:extLst>
          </p:cNvPr>
          <p:cNvGrpSpPr/>
          <p:nvPr/>
        </p:nvGrpSpPr>
        <p:grpSpPr>
          <a:xfrm>
            <a:off x="5675137" y="2794032"/>
            <a:ext cx="6442448" cy="1144555"/>
            <a:chOff x="5625451" y="2192852"/>
            <a:chExt cx="6442448" cy="114455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18BCE1A-B1CF-4072-8445-62A1B9A253F5}"/>
                </a:ext>
              </a:extLst>
            </p:cNvPr>
            <p:cNvGrpSpPr/>
            <p:nvPr/>
          </p:nvGrpSpPr>
          <p:grpSpPr>
            <a:xfrm>
              <a:off x="5625451" y="2259129"/>
              <a:ext cx="2140912" cy="995139"/>
              <a:chOff x="5897726" y="2171184"/>
              <a:chExt cx="2140912" cy="995139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FBB2A9EE-F5A4-4741-A061-BC7CF2416068}"/>
                  </a:ext>
                </a:extLst>
              </p:cNvPr>
              <p:cNvSpPr/>
              <p:nvPr/>
            </p:nvSpPr>
            <p:spPr>
              <a:xfrm>
                <a:off x="5897726" y="2197300"/>
                <a:ext cx="586114" cy="29951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P0</a:t>
                </a:r>
                <a:endParaRPr lang="en-US" baseline="-25000" dirty="0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E437C5B-37F2-45D7-83CF-066DCB7A1DD5}"/>
                  </a:ext>
                </a:extLst>
              </p:cNvPr>
              <p:cNvSpPr/>
              <p:nvPr/>
            </p:nvSpPr>
            <p:spPr>
              <a:xfrm>
                <a:off x="5897726" y="2858546"/>
                <a:ext cx="586114" cy="287402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P1</a:t>
                </a:r>
                <a:endParaRPr lang="en-US" baseline="-250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B90E78C-8C57-4E5E-83AE-2DED659B11D6}"/>
                  </a:ext>
                </a:extLst>
              </p:cNvPr>
              <p:cNvSpPr txBox="1"/>
              <p:nvPr/>
            </p:nvSpPr>
            <p:spPr>
              <a:xfrm>
                <a:off x="6581058" y="2171184"/>
                <a:ext cx="14431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MPI_Send</a:t>
                </a:r>
                <a:r>
                  <a:rPr lang="en-US" dirty="0"/>
                  <a:t>(P1)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563D38C-057E-452E-86ED-31D079FFDE29}"/>
                  </a:ext>
                </a:extLst>
              </p:cNvPr>
              <p:cNvSpPr txBox="1"/>
              <p:nvPr/>
            </p:nvSpPr>
            <p:spPr>
              <a:xfrm>
                <a:off x="6595503" y="2858546"/>
                <a:ext cx="14431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MPI_Recv</a:t>
                </a:r>
                <a:r>
                  <a:rPr lang="en-US" dirty="0"/>
                  <a:t>(P0)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2CA990B-53E6-4ADD-8438-C2A0EAAD53D7}"/>
                </a:ext>
              </a:extLst>
            </p:cNvPr>
            <p:cNvGrpSpPr/>
            <p:nvPr/>
          </p:nvGrpSpPr>
          <p:grpSpPr>
            <a:xfrm>
              <a:off x="7849136" y="2192852"/>
              <a:ext cx="4218763" cy="1144555"/>
              <a:chOff x="7864831" y="1855755"/>
              <a:chExt cx="4218763" cy="1144555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CF9F5DCA-E8DA-4257-A223-33492234EEFF}"/>
                  </a:ext>
                </a:extLst>
              </p:cNvPr>
              <p:cNvGrpSpPr/>
              <p:nvPr/>
            </p:nvGrpSpPr>
            <p:grpSpPr>
              <a:xfrm>
                <a:off x="7864831" y="1855755"/>
                <a:ext cx="4218763" cy="1144555"/>
                <a:chOff x="8124227" y="2102677"/>
                <a:chExt cx="3709566" cy="1144555"/>
              </a:xfrm>
            </p:grpSpPr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717B7631-9B55-4372-BEE2-BF8C3F56A77F}"/>
                    </a:ext>
                  </a:extLst>
                </p:cNvPr>
                <p:cNvSpPr/>
                <p:nvPr/>
              </p:nvSpPr>
              <p:spPr>
                <a:xfrm>
                  <a:off x="8270811" y="2198544"/>
                  <a:ext cx="2238541" cy="299516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src</a:t>
                  </a:r>
                  <a:r>
                    <a:rPr lang="en-US" dirty="0"/>
                    <a:t> buffer (P0)</a:t>
                  </a:r>
                </a:p>
              </p:txBody>
            </p:sp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60CDF167-FB22-40FC-B8F2-6D328220B4AA}"/>
                    </a:ext>
                  </a:extLst>
                </p:cNvPr>
                <p:cNvSpPr/>
                <p:nvPr/>
              </p:nvSpPr>
              <p:spPr>
                <a:xfrm>
                  <a:off x="8270810" y="2858919"/>
                  <a:ext cx="2238541" cy="299516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dest</a:t>
                  </a:r>
                  <a:r>
                    <a:rPr lang="en-US" dirty="0"/>
                    <a:t> buffer (P1)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EAB99881-DCB9-4C49-A939-B99B177BEE09}"/>
                    </a:ext>
                  </a:extLst>
                </p:cNvPr>
                <p:cNvSpPr/>
                <p:nvPr/>
              </p:nvSpPr>
              <p:spPr>
                <a:xfrm>
                  <a:off x="8124227" y="2102677"/>
                  <a:ext cx="2531706" cy="1144555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6DC19417-EDD7-41DB-B6A3-B00132F9A3E4}"/>
                    </a:ext>
                  </a:extLst>
                </p:cNvPr>
                <p:cNvCxnSpPr>
                  <a:stCxn id="36" idx="2"/>
                  <a:endCxn id="37" idx="0"/>
                </p:cNvCxnSpPr>
                <p:nvPr/>
              </p:nvCxnSpPr>
              <p:spPr>
                <a:xfrm flipH="1">
                  <a:off x="9390081" y="2498060"/>
                  <a:ext cx="1" cy="360859"/>
                </a:xfrm>
                <a:prstGeom prst="straightConnector1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E06667F-9EE8-4D75-896E-1B7DB7E8A7EC}"/>
                    </a:ext>
                  </a:extLst>
                </p:cNvPr>
                <p:cNvSpPr txBox="1"/>
                <p:nvPr/>
              </p:nvSpPr>
              <p:spPr>
                <a:xfrm>
                  <a:off x="8799127" y="2497234"/>
                  <a:ext cx="51766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copy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4245B02-B9CC-4DAC-AF4E-FDD3E41C35FE}"/>
                    </a:ext>
                  </a:extLst>
                </p:cNvPr>
                <p:cNvSpPr txBox="1"/>
                <p:nvPr/>
              </p:nvSpPr>
              <p:spPr>
                <a:xfrm>
                  <a:off x="10683768" y="2413344"/>
                  <a:ext cx="115002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copy-based task</a:t>
                  </a:r>
                </a:p>
              </p:txBody>
            </p:sp>
          </p:grp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92DA8C2-2CD6-401B-9C1B-473AFE2B1B20}"/>
                  </a:ext>
                </a:extLst>
              </p:cNvPr>
              <p:cNvSpPr txBox="1"/>
              <p:nvPr/>
            </p:nvSpPr>
            <p:spPr>
              <a:xfrm>
                <a:off x="9387797" y="2250312"/>
                <a:ext cx="18797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pack/unpack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E591A06-98E3-44B1-8BF1-852BF4FC6F5D}"/>
              </a:ext>
            </a:extLst>
          </p:cNvPr>
          <p:cNvGrpSpPr/>
          <p:nvPr/>
        </p:nvGrpSpPr>
        <p:grpSpPr>
          <a:xfrm>
            <a:off x="2173240" y="2258903"/>
            <a:ext cx="3127791" cy="1487615"/>
            <a:chOff x="2226893" y="2258903"/>
            <a:chExt cx="3127791" cy="1487615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2532D227-79BA-4689-B2F3-A9BD3344EAA1}"/>
                </a:ext>
              </a:extLst>
            </p:cNvPr>
            <p:cNvSpPr/>
            <p:nvPr/>
          </p:nvSpPr>
          <p:spPr>
            <a:xfrm>
              <a:off x="2226893" y="3408195"/>
              <a:ext cx="1399172" cy="33832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MPI_Send</a:t>
              </a:r>
              <a:r>
                <a:rPr lang="en-US" dirty="0"/>
                <a:t>(P1)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D23CDE4-B76D-4852-8560-C40DB48DF6CF}"/>
                </a:ext>
              </a:extLst>
            </p:cNvPr>
            <p:cNvGrpSpPr/>
            <p:nvPr/>
          </p:nvGrpSpPr>
          <p:grpSpPr>
            <a:xfrm>
              <a:off x="2246102" y="2258903"/>
              <a:ext cx="3108582" cy="1487615"/>
              <a:chOff x="2246102" y="2258903"/>
              <a:chExt cx="3108582" cy="1487615"/>
            </a:xfrm>
          </p:grpSpPr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A5FC6FB4-C602-4DF6-B449-D7D1DF028482}"/>
                  </a:ext>
                </a:extLst>
              </p:cNvPr>
              <p:cNvSpPr/>
              <p:nvPr/>
            </p:nvSpPr>
            <p:spPr>
              <a:xfrm>
                <a:off x="2580556" y="2258903"/>
                <a:ext cx="609600" cy="33832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/>
                  <a:t>P0</a:t>
                </a:r>
                <a:endParaRPr lang="en-US" dirty="0"/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E9582016-B391-4EBE-9121-F174CB72CD5E}"/>
                  </a:ext>
                </a:extLst>
              </p:cNvPr>
              <p:cNvSpPr/>
              <p:nvPr/>
            </p:nvSpPr>
            <p:spPr>
              <a:xfrm>
                <a:off x="4145286" y="2258903"/>
                <a:ext cx="609600" cy="33832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P1</a:t>
                </a:r>
              </a:p>
            </p:txBody>
          </p: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F906F4E4-776C-4A16-BCD1-402E6EB04420}"/>
                  </a:ext>
                </a:extLst>
              </p:cNvPr>
              <p:cNvSpPr/>
              <p:nvPr/>
            </p:nvSpPr>
            <p:spPr>
              <a:xfrm>
                <a:off x="3756937" y="2823539"/>
                <a:ext cx="1366382" cy="33832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MPI_Irecv</a:t>
                </a:r>
                <a:r>
                  <a:rPr lang="en-US" dirty="0"/>
                  <a:t>(P0)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A909425-A040-4BF5-99BF-636AE489AEAA}"/>
                  </a:ext>
                </a:extLst>
              </p:cNvPr>
              <p:cNvSpPr txBox="1"/>
              <p:nvPr/>
            </p:nvSpPr>
            <p:spPr>
              <a:xfrm>
                <a:off x="4458947" y="3125316"/>
                <a:ext cx="8957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worker</a:t>
                </a:r>
              </a:p>
            </p:txBody>
          </p: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295D07CA-71C9-4825-9098-87BCD3046CC8}"/>
                  </a:ext>
                </a:extLst>
              </p:cNvPr>
              <p:cNvSpPr/>
              <p:nvPr/>
            </p:nvSpPr>
            <p:spPr>
              <a:xfrm>
                <a:off x="2246102" y="2816543"/>
                <a:ext cx="1399172" cy="33832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MPI_Send</a:t>
                </a:r>
                <a:r>
                  <a:rPr lang="en-US" dirty="0"/>
                  <a:t>(P2)</a:t>
                </a: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5F748109-2F9C-452B-AD7B-608B8F700F07}"/>
                  </a:ext>
                </a:extLst>
              </p:cNvPr>
              <p:cNvCxnSpPr>
                <a:cxnSpLocks/>
                <a:stCxn id="65" idx="2"/>
              </p:cNvCxnSpPr>
              <p:nvPr/>
            </p:nvCxnSpPr>
            <p:spPr>
              <a:xfrm>
                <a:off x="2885356" y="2597226"/>
                <a:ext cx="0" cy="231163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4B77505B-D2A7-4D70-B2C3-F237FCAD70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5356" y="3179990"/>
                <a:ext cx="0" cy="231163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57322D0F-0E6E-45D6-9B71-132434FBF9BC}"/>
                  </a:ext>
                </a:extLst>
              </p:cNvPr>
              <p:cNvSpPr/>
              <p:nvPr/>
            </p:nvSpPr>
            <p:spPr>
              <a:xfrm>
                <a:off x="3772649" y="3408195"/>
                <a:ext cx="1383156" cy="33832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MPI_Wait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B774FDC9-3329-4C5A-A30A-382D00EFB1AF}"/>
                  </a:ext>
                </a:extLst>
              </p:cNvPr>
              <p:cNvCxnSpPr>
                <a:cxnSpLocks/>
                <a:stCxn id="67" idx="2"/>
              </p:cNvCxnSpPr>
              <p:nvPr/>
            </p:nvCxnSpPr>
            <p:spPr>
              <a:xfrm>
                <a:off x="4450086" y="2597226"/>
                <a:ext cx="0" cy="237796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777ACC86-FB32-4D9E-BD41-30FA26A381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0128" y="3170399"/>
                <a:ext cx="0" cy="237796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2646CF-5B65-4FB0-ADA8-16E84828FD35}"/>
              </a:ext>
            </a:extLst>
          </p:cNvPr>
          <p:cNvCxnSpPr/>
          <p:nvPr/>
        </p:nvCxnSpPr>
        <p:spPr>
          <a:xfrm>
            <a:off x="2025650" y="2096750"/>
            <a:ext cx="0" cy="183390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B81ADB9-69E0-4724-8F4D-D7CEDCBA93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74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>
            <a:spLocks noGrp="1"/>
          </p:cNvSpPr>
          <p:nvPr>
            <p:ph type="title"/>
          </p:nvPr>
        </p:nvSpPr>
        <p:spPr>
          <a:xfrm>
            <a:off x="838200" y="655692"/>
            <a:ext cx="1051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2200"/>
            </a:pPr>
            <a:r>
              <a:rPr lang="en-US" sz="3600" dirty="0"/>
              <a:t>Work-Stealing Framework</a:t>
            </a:r>
            <a:endParaRPr dirty="0"/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7EAD542E-6FDE-4C23-83B9-7503750E5BEF}"/>
              </a:ext>
            </a:extLst>
          </p:cNvPr>
          <p:cNvGrpSpPr/>
          <p:nvPr/>
        </p:nvGrpSpPr>
        <p:grpSpPr>
          <a:xfrm>
            <a:off x="1802948" y="1677052"/>
            <a:ext cx="8235139" cy="4594403"/>
            <a:chOff x="1852711" y="1789019"/>
            <a:chExt cx="8235139" cy="4594403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ABCBC12F-0AFB-41E3-BA50-56978383774E}"/>
                </a:ext>
              </a:extLst>
            </p:cNvPr>
            <p:cNvGrpSpPr/>
            <p:nvPr/>
          </p:nvGrpSpPr>
          <p:grpSpPr>
            <a:xfrm>
              <a:off x="1852712" y="3206175"/>
              <a:ext cx="8235138" cy="3177247"/>
              <a:chOff x="1249331" y="3368310"/>
              <a:chExt cx="8207083" cy="3177247"/>
            </a:xfrm>
          </p:grpSpPr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EEFE9D4F-20F2-4986-AB7D-3D2D570984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4800" y="6081031"/>
                <a:ext cx="2393578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7F5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EB6C59E6-E33E-45E2-A6FC-617823714F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14800" y="5819395"/>
                <a:ext cx="2393578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7F50"/>
                </a:solidFill>
                <a:prstDash val="solid"/>
                <a:miter lim="800000"/>
                <a:tailEnd type="triangle"/>
              </a:ln>
              <a:effectLst/>
            </p:spPr>
          </p:cxn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318A6084-B970-496E-93DB-8CDD563F8CE9}"/>
                  </a:ext>
                </a:extLst>
              </p:cNvPr>
              <p:cNvGrpSpPr/>
              <p:nvPr/>
            </p:nvGrpSpPr>
            <p:grpSpPr>
              <a:xfrm>
                <a:off x="6224794" y="3368310"/>
                <a:ext cx="3071606" cy="3173222"/>
                <a:chOff x="5788445" y="3368310"/>
                <a:chExt cx="3071606" cy="3173222"/>
              </a:xfrm>
            </p:grpSpPr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118552A2-4A39-48B2-AFD4-295CA29C46FB}"/>
                    </a:ext>
                  </a:extLst>
                </p:cNvPr>
                <p:cNvSpPr txBox="1"/>
                <p:nvPr/>
              </p:nvSpPr>
              <p:spPr>
                <a:xfrm>
                  <a:off x="6522546" y="6172200"/>
                  <a:ext cx="17832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Stealing Worker</a:t>
                  </a:r>
                </a:p>
              </p:txBody>
            </p:sp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46D0440A-813A-43F2-A155-F9B139431B36}"/>
                    </a:ext>
                  </a:extLst>
                </p:cNvPr>
                <p:cNvGrpSpPr/>
                <p:nvPr/>
              </p:nvGrpSpPr>
              <p:grpSpPr>
                <a:xfrm>
                  <a:off x="5788445" y="3368310"/>
                  <a:ext cx="3071606" cy="2806854"/>
                  <a:chOff x="5283017" y="3139710"/>
                  <a:chExt cx="3071606" cy="2806854"/>
                </a:xfrm>
              </p:grpSpPr>
              <p:cxnSp>
                <p:nvCxnSpPr>
                  <p:cNvPr id="144" name="Straight Arrow Connector 143">
                    <a:extLst>
                      <a:ext uri="{FF2B5EF4-FFF2-40B4-BE49-F238E27FC236}">
                        <a16:creationId xmlns:a16="http://schemas.microsoft.com/office/drawing/2014/main" id="{25A7D017-EB58-487B-A05A-39E829A3EEB6}"/>
                      </a:ext>
                    </a:extLst>
                  </p:cNvPr>
                  <p:cNvCxnSpPr>
                    <a:cxnSpLocks/>
                    <a:stCxn id="156" idx="0"/>
                  </p:cNvCxnSpPr>
                  <p:nvPr/>
                </p:nvCxnSpPr>
                <p:spPr>
                  <a:xfrm flipV="1">
                    <a:off x="5823692" y="3139710"/>
                    <a:ext cx="0" cy="2375267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rgbClr val="7030A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145" name="Straight Arrow Connector 144">
                    <a:extLst>
                      <a:ext uri="{FF2B5EF4-FFF2-40B4-BE49-F238E27FC236}">
                        <a16:creationId xmlns:a16="http://schemas.microsoft.com/office/drawing/2014/main" id="{360AF7BB-278D-4DE4-8690-6D9E703908B7}"/>
                      </a:ext>
                    </a:extLst>
                  </p:cNvPr>
                  <p:cNvCxnSpPr>
                    <a:cxnSpLocks/>
                    <a:stCxn id="157" idx="0"/>
                  </p:cNvCxnSpPr>
                  <p:nvPr/>
                </p:nvCxnSpPr>
                <p:spPr>
                  <a:xfrm flipV="1">
                    <a:off x="6302746" y="3139710"/>
                    <a:ext cx="0" cy="2375267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rgbClr val="7030A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146" name="Straight Arrow Connector 145">
                    <a:extLst>
                      <a:ext uri="{FF2B5EF4-FFF2-40B4-BE49-F238E27FC236}">
                        <a16:creationId xmlns:a16="http://schemas.microsoft.com/office/drawing/2014/main" id="{DBD15A41-0CA4-4191-8C6C-EB292A807D2F}"/>
                      </a:ext>
                    </a:extLst>
                  </p:cNvPr>
                  <p:cNvCxnSpPr>
                    <a:cxnSpLocks/>
                    <a:stCxn id="158" idx="0"/>
                  </p:cNvCxnSpPr>
                  <p:nvPr/>
                </p:nvCxnSpPr>
                <p:spPr>
                  <a:xfrm flipH="1" flipV="1">
                    <a:off x="6781800" y="3139710"/>
                    <a:ext cx="1" cy="2375267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rgbClr val="7030A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147" name="Straight Arrow Connector 146">
                    <a:extLst>
                      <a:ext uri="{FF2B5EF4-FFF2-40B4-BE49-F238E27FC236}">
                        <a16:creationId xmlns:a16="http://schemas.microsoft.com/office/drawing/2014/main" id="{3D92497A-E192-42FF-8358-3446B5C1410B}"/>
                      </a:ext>
                    </a:extLst>
                  </p:cNvPr>
                  <p:cNvCxnSpPr>
                    <a:cxnSpLocks/>
                    <a:stCxn id="159" idx="0"/>
                  </p:cNvCxnSpPr>
                  <p:nvPr/>
                </p:nvCxnSpPr>
                <p:spPr>
                  <a:xfrm flipV="1">
                    <a:off x="7260854" y="3139710"/>
                    <a:ext cx="0" cy="2375267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rgbClr val="7030A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148" name="Straight Arrow Connector 147">
                    <a:extLst>
                      <a:ext uri="{FF2B5EF4-FFF2-40B4-BE49-F238E27FC236}">
                        <a16:creationId xmlns:a16="http://schemas.microsoft.com/office/drawing/2014/main" id="{3966ED77-E7D0-44FF-BA78-2C0FD22312B7}"/>
                      </a:ext>
                    </a:extLst>
                  </p:cNvPr>
                  <p:cNvCxnSpPr>
                    <a:cxnSpLocks/>
                    <a:stCxn id="160" idx="0"/>
                  </p:cNvCxnSpPr>
                  <p:nvPr/>
                </p:nvCxnSpPr>
                <p:spPr>
                  <a:xfrm flipV="1">
                    <a:off x="7739908" y="3139710"/>
                    <a:ext cx="0" cy="2375267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rgbClr val="7030A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149" name="Rectangle: Rounded Corners 148">
                    <a:extLst>
                      <a:ext uri="{FF2B5EF4-FFF2-40B4-BE49-F238E27FC236}">
                        <a16:creationId xmlns:a16="http://schemas.microsoft.com/office/drawing/2014/main" id="{D6C6EA9A-80F2-4496-9381-EEC29E50353F}"/>
                      </a:ext>
                    </a:extLst>
                  </p:cNvPr>
                  <p:cNvSpPr/>
                  <p:nvPr/>
                </p:nvSpPr>
                <p:spPr>
                  <a:xfrm>
                    <a:off x="5283017" y="4421620"/>
                    <a:ext cx="3071606" cy="670419"/>
                  </a:xfrm>
                  <a:prstGeom prst="roundRect">
                    <a:avLst/>
                  </a:prstGeom>
                  <a:solidFill>
                    <a:srgbClr val="9D7D9E">
                      <a:lumMod val="20000"/>
                      <a:lumOff val="80000"/>
                    </a:srgbClr>
                  </a:solidFill>
                  <a:ln w="31750" cap="flat" cmpd="sng" algn="ctr">
                    <a:solidFill>
                      <a:srgbClr val="9D7D9E"/>
                    </a:solidFill>
                    <a:prstDash val="solid"/>
                  </a:ln>
                  <a:effectLst/>
                </p:spPr>
                <p:txBody>
                  <a:bodyPr rtlCol="0" anchor="ctr" anchorCtr="0"/>
                  <a:lstStyle/>
                  <a:p>
                    <a:pPr marL="0" marR="0" lvl="0" indent="0" algn="ctr" defTabSz="3886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D2D2D2">
                            <a:lumMod val="10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Helvetica" panose="020B0604020202020204" pitchFamily="34" charset="0"/>
                      </a:rPr>
                      <a:t> Stealing Strategy </a:t>
                    </a: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D2D2D2">
                            <a:lumMod val="10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Helvetica" panose="020B0604020202020204" pitchFamily="34" charset="0"/>
                      </a:rPr>
                      <a:t>(determine stealing behaviors)</a:t>
                    </a:r>
                  </a:p>
                </p:txBody>
              </p:sp>
              <p:grpSp>
                <p:nvGrpSpPr>
                  <p:cNvPr id="150" name="Group 149">
                    <a:extLst>
                      <a:ext uri="{FF2B5EF4-FFF2-40B4-BE49-F238E27FC236}">
                        <a16:creationId xmlns:a16="http://schemas.microsoft.com/office/drawing/2014/main" id="{8747C6EE-DE7C-42DE-A77B-DC5168C00D1D}"/>
                      </a:ext>
                    </a:extLst>
                  </p:cNvPr>
                  <p:cNvGrpSpPr/>
                  <p:nvPr/>
                </p:nvGrpSpPr>
                <p:grpSpPr>
                  <a:xfrm>
                    <a:off x="5566601" y="5475859"/>
                    <a:ext cx="2475647" cy="470705"/>
                    <a:chOff x="5566601" y="4685282"/>
                    <a:chExt cx="2475647" cy="470705"/>
                  </a:xfrm>
                </p:grpSpPr>
                <p:sp>
                  <p:nvSpPr>
                    <p:cNvPr id="156" name="Oval 155">
                      <a:extLst>
                        <a:ext uri="{FF2B5EF4-FFF2-40B4-BE49-F238E27FC236}">
                          <a16:creationId xmlns:a16="http://schemas.microsoft.com/office/drawing/2014/main" id="{8CA3D822-5CDA-43C1-9AD6-6BF5494955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27584" y="4724400"/>
                      <a:ext cx="392216" cy="392216"/>
                    </a:xfrm>
                    <a:prstGeom prst="ellipse">
                      <a:avLst/>
                    </a:prstGeom>
                    <a:solidFill>
                      <a:srgbClr val="ED7D31">
                        <a:lumMod val="20000"/>
                        <a:lumOff val="80000"/>
                      </a:srgbClr>
                    </a:solidFill>
                    <a:ln w="31750" cap="flat" cmpd="sng" algn="ctr">
                      <a:solidFill>
                        <a:srgbClr val="ED7D31">
                          <a:lumMod val="60000"/>
                          <a:lumOff val="4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3886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D2D2D2">
                            <a:lumMod val="10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157" name="Oval 156">
                      <a:extLst>
                        <a:ext uri="{FF2B5EF4-FFF2-40B4-BE49-F238E27FC236}">
                          <a16:creationId xmlns:a16="http://schemas.microsoft.com/office/drawing/2014/main" id="{F4D3D10A-1639-4B28-9A03-7395D0320C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06638" y="4724400"/>
                      <a:ext cx="392216" cy="392216"/>
                    </a:xfrm>
                    <a:prstGeom prst="ellipse">
                      <a:avLst/>
                    </a:prstGeom>
                    <a:solidFill>
                      <a:srgbClr val="ED7D31">
                        <a:lumMod val="20000"/>
                        <a:lumOff val="80000"/>
                      </a:srgbClr>
                    </a:solidFill>
                    <a:ln w="31750" cap="flat" cmpd="sng" algn="ctr">
                      <a:solidFill>
                        <a:srgbClr val="ED7D31">
                          <a:lumMod val="60000"/>
                          <a:lumOff val="4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3886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D2D2D2">
                            <a:lumMod val="10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158" name="Oval 157">
                      <a:extLst>
                        <a:ext uri="{FF2B5EF4-FFF2-40B4-BE49-F238E27FC236}">
                          <a16:creationId xmlns:a16="http://schemas.microsoft.com/office/drawing/2014/main" id="{A0CF96D8-C064-4726-8ED9-070CA1D107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5692" y="4724400"/>
                      <a:ext cx="392216" cy="392216"/>
                    </a:xfrm>
                    <a:prstGeom prst="ellipse">
                      <a:avLst/>
                    </a:prstGeom>
                    <a:solidFill>
                      <a:srgbClr val="ED7D31">
                        <a:lumMod val="20000"/>
                        <a:lumOff val="80000"/>
                      </a:srgbClr>
                    </a:solidFill>
                    <a:ln w="31750" cap="flat" cmpd="sng" algn="ctr">
                      <a:solidFill>
                        <a:srgbClr val="ED7D31">
                          <a:lumMod val="60000"/>
                          <a:lumOff val="4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3886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D2D2D2">
                            <a:lumMod val="10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159" name="Oval 158">
                      <a:extLst>
                        <a:ext uri="{FF2B5EF4-FFF2-40B4-BE49-F238E27FC236}">
                          <a16:creationId xmlns:a16="http://schemas.microsoft.com/office/drawing/2014/main" id="{139D53D7-5660-4401-B51B-27B7615C92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64746" y="4724400"/>
                      <a:ext cx="392216" cy="392216"/>
                    </a:xfrm>
                    <a:prstGeom prst="ellipse">
                      <a:avLst/>
                    </a:prstGeom>
                    <a:solidFill>
                      <a:srgbClr val="ED7D31">
                        <a:lumMod val="20000"/>
                        <a:lumOff val="80000"/>
                      </a:srgbClr>
                    </a:solidFill>
                    <a:ln w="31750" cap="flat" cmpd="sng" algn="ctr">
                      <a:solidFill>
                        <a:srgbClr val="ED7D31">
                          <a:lumMod val="60000"/>
                          <a:lumOff val="4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3886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D2D2D2">
                            <a:lumMod val="10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160" name="Oval 159">
                      <a:extLst>
                        <a:ext uri="{FF2B5EF4-FFF2-40B4-BE49-F238E27FC236}">
                          <a16:creationId xmlns:a16="http://schemas.microsoft.com/office/drawing/2014/main" id="{5A028073-4CDF-4669-8EE8-0F8A579D25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3800" y="4724400"/>
                      <a:ext cx="392216" cy="392216"/>
                    </a:xfrm>
                    <a:prstGeom prst="ellipse">
                      <a:avLst/>
                    </a:prstGeom>
                    <a:solidFill>
                      <a:srgbClr val="ED7D31">
                        <a:lumMod val="20000"/>
                        <a:lumOff val="80000"/>
                      </a:srgbClr>
                    </a:solidFill>
                    <a:ln w="31750" cap="flat" cmpd="sng" algn="ctr">
                      <a:solidFill>
                        <a:srgbClr val="ED7D31">
                          <a:lumMod val="60000"/>
                          <a:lumOff val="4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3886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D2D2D2">
                            <a:lumMod val="10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161" name="Rectangle: Rounded Corners 160">
                      <a:extLst>
                        <a:ext uri="{FF2B5EF4-FFF2-40B4-BE49-F238E27FC236}">
                          <a16:creationId xmlns:a16="http://schemas.microsoft.com/office/drawing/2014/main" id="{9EAE92EC-BFA1-44AA-BAD4-86523CCA11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6601" y="4685282"/>
                      <a:ext cx="2475647" cy="470705"/>
                    </a:xfrm>
                    <a:prstGeom prst="roundRect">
                      <a:avLst/>
                    </a:prstGeom>
                    <a:noFill/>
                    <a:ln w="31750" cap="flat" cmpd="sng" algn="ctr">
                      <a:solidFill>
                        <a:srgbClr val="ED7D31">
                          <a:lumMod val="75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tlCol="0" anchor="ctr" anchorCtr="0"/>
                    <a:lstStyle/>
                    <a:p>
                      <a:pPr marL="0" marR="0" lvl="0" indent="0" algn="ctr" defTabSz="3886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D2D2D2">
                            <a:lumMod val="10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Helvetica" panose="020B0604020202020204" pitchFamily="34" charset="0"/>
                      </a:endParaRPr>
                    </a:p>
                  </p:txBody>
                </p:sp>
              </p:grpSp>
              <p:pic>
                <p:nvPicPr>
                  <p:cNvPr id="151" name="Graphic 150">
                    <a:extLst>
                      <a:ext uri="{FF2B5EF4-FFF2-40B4-BE49-F238E27FC236}">
                        <a16:creationId xmlns:a16="http://schemas.microsoft.com/office/drawing/2014/main" id="{7E81DC62-0837-4A34-983E-2FF837D5D39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5662881" y="3557892"/>
                    <a:ext cx="329864" cy="329864"/>
                  </a:xfrm>
                  <a:prstGeom prst="rect">
                    <a:avLst/>
                  </a:prstGeom>
                </p:spPr>
              </p:pic>
              <p:pic>
                <p:nvPicPr>
                  <p:cNvPr id="152" name="Graphic 151">
                    <a:extLst>
                      <a:ext uri="{FF2B5EF4-FFF2-40B4-BE49-F238E27FC236}">
                        <a16:creationId xmlns:a16="http://schemas.microsoft.com/office/drawing/2014/main" id="{5D18F480-2878-4A00-999A-AD8D46BAC0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6141117" y="3557892"/>
                    <a:ext cx="329864" cy="329864"/>
                  </a:xfrm>
                  <a:prstGeom prst="rect">
                    <a:avLst/>
                  </a:prstGeom>
                </p:spPr>
              </p:pic>
              <p:pic>
                <p:nvPicPr>
                  <p:cNvPr id="153" name="Graphic 152">
                    <a:extLst>
                      <a:ext uri="{FF2B5EF4-FFF2-40B4-BE49-F238E27FC236}">
                        <a16:creationId xmlns:a16="http://schemas.microsoft.com/office/drawing/2014/main" id="{31AD87E7-BAAB-46BF-B3D9-871377D372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6619353" y="3557892"/>
                    <a:ext cx="329864" cy="329864"/>
                  </a:xfrm>
                  <a:prstGeom prst="rect">
                    <a:avLst/>
                  </a:prstGeom>
                </p:spPr>
              </p:pic>
              <p:pic>
                <p:nvPicPr>
                  <p:cNvPr id="154" name="Graphic 153">
                    <a:extLst>
                      <a:ext uri="{FF2B5EF4-FFF2-40B4-BE49-F238E27FC236}">
                        <a16:creationId xmlns:a16="http://schemas.microsoft.com/office/drawing/2014/main" id="{CC6C4424-5264-4215-9F5E-92AB5932B5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7103488" y="3557892"/>
                    <a:ext cx="329864" cy="329864"/>
                  </a:xfrm>
                  <a:prstGeom prst="rect">
                    <a:avLst/>
                  </a:prstGeom>
                </p:spPr>
              </p:pic>
              <p:pic>
                <p:nvPicPr>
                  <p:cNvPr id="155" name="Graphic 154">
                    <a:extLst>
                      <a:ext uri="{FF2B5EF4-FFF2-40B4-BE49-F238E27FC236}">
                        <a16:creationId xmlns:a16="http://schemas.microsoft.com/office/drawing/2014/main" id="{AB0CBFC4-312D-4854-97F5-9BAC82BC3CE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7581725" y="3557892"/>
                    <a:ext cx="329864" cy="329864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61C4F820-1DE9-482D-88A1-296BF39857F1}"/>
                  </a:ext>
                </a:extLst>
              </p:cNvPr>
              <p:cNvSpPr/>
              <p:nvPr/>
            </p:nvSpPr>
            <p:spPr>
              <a:xfrm>
                <a:off x="1249331" y="4451723"/>
                <a:ext cx="8207083" cy="2093834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7030A0"/>
                </a:solidFill>
                <a:prstDash val="lg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B57160A-BC82-480E-9197-B753C18FCDDB}"/>
                  </a:ext>
                </a:extLst>
              </p:cNvPr>
              <p:cNvSpPr txBox="1"/>
              <p:nvPr/>
            </p:nvSpPr>
            <p:spPr>
              <a:xfrm>
                <a:off x="1438127" y="4488581"/>
                <a:ext cx="22956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Work Stealing Flow</a:t>
                </a:r>
              </a:p>
            </p:txBody>
          </p: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F8695245-A8AB-438D-BE0F-2F354A30974D}"/>
                  </a:ext>
                </a:extLst>
              </p:cNvPr>
              <p:cNvGrpSpPr/>
              <p:nvPr/>
            </p:nvGrpSpPr>
            <p:grpSpPr>
              <a:xfrm>
                <a:off x="1639153" y="5713725"/>
                <a:ext cx="2475647" cy="827807"/>
                <a:chOff x="1639153" y="5713725"/>
                <a:chExt cx="2475647" cy="827807"/>
              </a:xfrm>
            </p:grpSpPr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D41BE490-8330-4160-9DD8-6E5AE7746840}"/>
                    </a:ext>
                  </a:extLst>
                </p:cNvPr>
                <p:cNvGrpSpPr/>
                <p:nvPr/>
              </p:nvGrpSpPr>
              <p:grpSpPr>
                <a:xfrm>
                  <a:off x="1639153" y="5713725"/>
                  <a:ext cx="2475647" cy="470705"/>
                  <a:chOff x="1497760" y="5715651"/>
                  <a:chExt cx="2475647" cy="470705"/>
                </a:xfrm>
              </p:grpSpPr>
              <p:sp>
                <p:nvSpPr>
                  <p:cNvPr id="136" name="Rectangle: Rounded Corners 135">
                    <a:extLst>
                      <a:ext uri="{FF2B5EF4-FFF2-40B4-BE49-F238E27FC236}">
                        <a16:creationId xmlns:a16="http://schemas.microsoft.com/office/drawing/2014/main" id="{E8739106-AF46-479D-9134-AFF6FA8E6899}"/>
                      </a:ext>
                    </a:extLst>
                  </p:cNvPr>
                  <p:cNvSpPr/>
                  <p:nvPr/>
                </p:nvSpPr>
                <p:spPr>
                  <a:xfrm>
                    <a:off x="1497760" y="5715651"/>
                    <a:ext cx="2475647" cy="470705"/>
                  </a:xfrm>
                  <a:prstGeom prst="roundRect">
                    <a:avLst/>
                  </a:prstGeom>
                  <a:noFill/>
                  <a:ln w="31750" cap="flat" cmpd="sng" algn="ctr">
                    <a:solidFill>
                      <a:srgbClr val="70AD47">
                        <a:lumMod val="75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 anchorCtr="0"/>
                  <a:lstStyle/>
                  <a:p>
                    <a:pPr marL="0" marR="0" lvl="0" indent="0" algn="ctr" defTabSz="3886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D2D2D2">
                          <a:lumMod val="10000"/>
                        </a:srgbClr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37" name="Oval 136">
                    <a:extLst>
                      <a:ext uri="{FF2B5EF4-FFF2-40B4-BE49-F238E27FC236}">
                        <a16:creationId xmlns:a16="http://schemas.microsoft.com/office/drawing/2014/main" id="{523E12C1-3FE1-4A38-82BD-27C030AFC78E}"/>
                      </a:ext>
                    </a:extLst>
                  </p:cNvPr>
                  <p:cNvSpPr/>
                  <p:nvPr/>
                </p:nvSpPr>
                <p:spPr>
                  <a:xfrm>
                    <a:off x="1566866" y="5752855"/>
                    <a:ext cx="392216" cy="392216"/>
                  </a:xfrm>
                  <a:prstGeom prst="ellipse">
                    <a:avLst/>
                  </a:prstGeom>
                  <a:solidFill>
                    <a:srgbClr val="70AD47">
                      <a:lumMod val="40000"/>
                      <a:lumOff val="60000"/>
                    </a:srgbClr>
                  </a:solidFill>
                  <a:ln w="3175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3886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D2D2D2">
                          <a:lumMod val="10000"/>
                        </a:srgbClr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38" name="Oval 137">
                    <a:extLst>
                      <a:ext uri="{FF2B5EF4-FFF2-40B4-BE49-F238E27FC236}">
                        <a16:creationId xmlns:a16="http://schemas.microsoft.com/office/drawing/2014/main" id="{21A9AA20-AEE3-4A7D-B120-50A48DDFEFF9}"/>
                      </a:ext>
                    </a:extLst>
                  </p:cNvPr>
                  <p:cNvSpPr/>
                  <p:nvPr/>
                </p:nvSpPr>
                <p:spPr>
                  <a:xfrm>
                    <a:off x="2045920" y="5752855"/>
                    <a:ext cx="392216" cy="392216"/>
                  </a:xfrm>
                  <a:prstGeom prst="ellipse">
                    <a:avLst/>
                  </a:prstGeom>
                  <a:solidFill>
                    <a:srgbClr val="70AD47">
                      <a:lumMod val="40000"/>
                      <a:lumOff val="60000"/>
                    </a:srgbClr>
                  </a:solidFill>
                  <a:ln w="3175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3886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D2D2D2">
                          <a:lumMod val="10000"/>
                        </a:srgbClr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0E20CDD9-2482-46E5-8BAD-7B9C24031F9C}"/>
                      </a:ext>
                    </a:extLst>
                  </p:cNvPr>
                  <p:cNvSpPr/>
                  <p:nvPr/>
                </p:nvSpPr>
                <p:spPr>
                  <a:xfrm>
                    <a:off x="2524974" y="5752855"/>
                    <a:ext cx="392216" cy="392216"/>
                  </a:xfrm>
                  <a:prstGeom prst="ellipse">
                    <a:avLst/>
                  </a:prstGeom>
                  <a:solidFill>
                    <a:srgbClr val="70AD47">
                      <a:lumMod val="40000"/>
                      <a:lumOff val="60000"/>
                    </a:srgbClr>
                  </a:solidFill>
                  <a:ln w="3175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3886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D2D2D2">
                          <a:lumMod val="10000"/>
                        </a:srgbClr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40" name="Oval 139">
                    <a:extLst>
                      <a:ext uri="{FF2B5EF4-FFF2-40B4-BE49-F238E27FC236}">
                        <a16:creationId xmlns:a16="http://schemas.microsoft.com/office/drawing/2014/main" id="{A7A90B9E-FD18-4C92-BF43-AC7DA831495C}"/>
                      </a:ext>
                    </a:extLst>
                  </p:cNvPr>
                  <p:cNvSpPr/>
                  <p:nvPr/>
                </p:nvSpPr>
                <p:spPr>
                  <a:xfrm>
                    <a:off x="3004028" y="5752855"/>
                    <a:ext cx="392216" cy="392216"/>
                  </a:xfrm>
                  <a:prstGeom prst="ellipse">
                    <a:avLst/>
                  </a:prstGeom>
                  <a:solidFill>
                    <a:srgbClr val="70AD47">
                      <a:lumMod val="40000"/>
                      <a:lumOff val="60000"/>
                    </a:srgbClr>
                  </a:solidFill>
                  <a:ln w="3175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3886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D2D2D2">
                          <a:lumMod val="10000"/>
                        </a:srgbClr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41" name="Oval 140">
                    <a:extLst>
                      <a:ext uri="{FF2B5EF4-FFF2-40B4-BE49-F238E27FC236}">
                        <a16:creationId xmlns:a16="http://schemas.microsoft.com/office/drawing/2014/main" id="{E202DC53-2F79-4F90-944F-51493FBF577D}"/>
                      </a:ext>
                    </a:extLst>
                  </p:cNvPr>
                  <p:cNvSpPr/>
                  <p:nvPr/>
                </p:nvSpPr>
                <p:spPr>
                  <a:xfrm>
                    <a:off x="3483082" y="5752855"/>
                    <a:ext cx="392216" cy="392216"/>
                  </a:xfrm>
                  <a:prstGeom prst="ellipse">
                    <a:avLst/>
                  </a:prstGeom>
                  <a:solidFill>
                    <a:srgbClr val="70AD47">
                      <a:lumMod val="40000"/>
                      <a:lumOff val="60000"/>
                    </a:srgbClr>
                  </a:solidFill>
                  <a:ln w="3175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3886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D2D2D2">
                          <a:lumMod val="10000"/>
                        </a:srgbClr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Helvetica" panose="020B0604020202020204" pitchFamily="34" charset="0"/>
                    </a:endParaRPr>
                  </a:p>
                </p:txBody>
              </p:sp>
            </p:grp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6DBF5366-06D5-4D7E-872A-5D3B4797F82A}"/>
                    </a:ext>
                  </a:extLst>
                </p:cNvPr>
                <p:cNvSpPr txBox="1"/>
                <p:nvPr/>
              </p:nvSpPr>
              <p:spPr>
                <a:xfrm>
                  <a:off x="2248508" y="6172200"/>
                  <a:ext cx="14519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Busy Process</a:t>
                  </a:r>
                </a:p>
              </p:txBody>
            </p:sp>
          </p:grp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2CFA635F-F9B7-41A3-939B-81FA236ABF76}"/>
                  </a:ext>
                </a:extLst>
              </p:cNvPr>
              <p:cNvSpPr txBox="1"/>
              <p:nvPr/>
            </p:nvSpPr>
            <p:spPr>
              <a:xfrm>
                <a:off x="4242580" y="6121892"/>
                <a:ext cx="21015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(4) detect idleness</a:t>
                </a:r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0E2DE81F-EE50-4222-9730-6FE5EF50BE8E}"/>
                </a:ext>
              </a:extLst>
            </p:cNvPr>
            <p:cNvGrpSpPr/>
            <p:nvPr/>
          </p:nvGrpSpPr>
          <p:grpSpPr>
            <a:xfrm>
              <a:off x="1852711" y="1789019"/>
              <a:ext cx="8207083" cy="2275043"/>
              <a:chOff x="1740743" y="1032270"/>
              <a:chExt cx="8207083" cy="2275043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D8E9FD0A-64D0-43B2-816B-CDCDED7B4918}"/>
                  </a:ext>
                </a:extLst>
              </p:cNvPr>
              <p:cNvGrpSpPr/>
              <p:nvPr/>
            </p:nvGrpSpPr>
            <p:grpSpPr>
              <a:xfrm>
                <a:off x="5635785" y="1916026"/>
                <a:ext cx="594327" cy="533400"/>
                <a:chOff x="3724346" y="1905000"/>
                <a:chExt cx="578678" cy="533400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9AD74709-8182-4965-AF4B-FE13FC52252E}"/>
                    </a:ext>
                  </a:extLst>
                </p:cNvPr>
                <p:cNvSpPr/>
                <p:nvPr/>
              </p:nvSpPr>
              <p:spPr>
                <a:xfrm>
                  <a:off x="3733800" y="1905000"/>
                  <a:ext cx="522417" cy="533400"/>
                </a:xfrm>
                <a:prstGeom prst="ellipse">
                  <a:avLst/>
                </a:prstGeom>
                <a:solidFill>
                  <a:srgbClr val="FFC000">
                    <a:lumMod val="20000"/>
                    <a:lumOff val="80000"/>
                  </a:srgbClr>
                </a:solidFill>
                <a:ln>
                  <a:solidFill>
                    <a:srgbClr val="FFC000">
                      <a:lumMod val="60000"/>
                      <a:lumOff val="40000"/>
                    </a:srgbClr>
                  </a:solidFill>
                </a:ln>
                <a:effectLst>
                  <a:outerShdw blurRad="57150" dist="127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02DA48DA-96A9-4C6C-88B4-84B602B9252C}"/>
                    </a:ext>
                  </a:extLst>
                </p:cNvPr>
                <p:cNvSpPr txBox="1"/>
                <p:nvPr/>
              </p:nvSpPr>
              <p:spPr>
                <a:xfrm>
                  <a:off x="3724346" y="1981200"/>
                  <a:ext cx="578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task</a:t>
                  </a:r>
                  <a:endPara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9AC00BE-CF89-4E8C-AB44-AE5AE9824378}"/>
                  </a:ext>
                </a:extLst>
              </p:cNvPr>
              <p:cNvSpPr txBox="1"/>
              <p:nvPr/>
            </p:nvSpPr>
            <p:spPr>
              <a:xfrm>
                <a:off x="6237520" y="1463106"/>
                <a:ext cx="25726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2060"/>
                    </a:solidFill>
                    <a:latin typeface="Calibri" panose="020F0502020204030204"/>
                    <a:ea typeface="+mn-ea"/>
                    <a:cs typeface="+mn-cs"/>
                  </a:rPr>
                  <a:t>(3) enqueue task queue</a:t>
                </a:r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31B918E7-3D2E-4F93-8E7D-C9590E2EB5C5}"/>
                  </a:ext>
                </a:extLst>
              </p:cNvPr>
              <p:cNvCxnSpPr>
                <a:cxnSpLocks/>
                <a:stCxn id="116" idx="0"/>
                <a:endCxn id="92" idx="2"/>
              </p:cNvCxnSpPr>
              <p:nvPr/>
            </p:nvCxnSpPr>
            <p:spPr>
              <a:xfrm flipV="1">
                <a:off x="4710116" y="2182726"/>
                <a:ext cx="935380" cy="424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7F50"/>
                </a:solidFill>
                <a:prstDash val="solid"/>
                <a:miter lim="800000"/>
                <a:tailEnd type="triangle"/>
              </a:ln>
              <a:effectLst/>
            </p:spPr>
          </p:cxn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D1DE5ECE-783E-438C-B6A7-92E5A3F23057}"/>
                  </a:ext>
                </a:extLst>
              </p:cNvPr>
              <p:cNvGrpSpPr/>
              <p:nvPr/>
            </p:nvGrpSpPr>
            <p:grpSpPr>
              <a:xfrm rot="5400000">
                <a:off x="3234885" y="-43513"/>
                <a:ext cx="1465042" cy="4453326"/>
                <a:chOff x="1604397" y="716831"/>
                <a:chExt cx="1465042" cy="4453326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B16AEAFE-D797-4105-A864-1A2A19B51D15}"/>
                    </a:ext>
                  </a:extLst>
                </p:cNvPr>
                <p:cNvSpPr/>
                <p:nvPr/>
              </p:nvSpPr>
              <p:spPr>
                <a:xfrm>
                  <a:off x="1697839" y="2236103"/>
                  <a:ext cx="533400" cy="228600"/>
                </a:xfrm>
                <a:prstGeom prst="rect">
                  <a:avLst/>
                </a:prstGeom>
                <a:gradFill rotWithShape="1">
                  <a:gsLst>
                    <a:gs pos="0">
                      <a:srgbClr val="70AD47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70AD47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70AD47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272B70CA-5739-44C0-86FD-A15BE578E6FB}"/>
                    </a:ext>
                  </a:extLst>
                </p:cNvPr>
                <p:cNvSpPr/>
                <p:nvPr/>
              </p:nvSpPr>
              <p:spPr>
                <a:xfrm>
                  <a:off x="2459839" y="2236103"/>
                  <a:ext cx="533400" cy="228600"/>
                </a:xfrm>
                <a:prstGeom prst="rect">
                  <a:avLst/>
                </a:prstGeom>
                <a:gradFill rotWithShape="1">
                  <a:gsLst>
                    <a:gs pos="0">
                      <a:srgbClr val="5B9BD5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5B9BD5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5B9BD5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201A8690-4CA0-485B-9ECB-AE7F0C821E0D}"/>
                    </a:ext>
                  </a:extLst>
                </p:cNvPr>
                <p:cNvSpPr/>
                <p:nvPr/>
              </p:nvSpPr>
              <p:spPr>
                <a:xfrm>
                  <a:off x="1697839" y="2540903"/>
                  <a:ext cx="533400" cy="228600"/>
                </a:xfrm>
                <a:prstGeom prst="rect">
                  <a:avLst/>
                </a:prstGeom>
                <a:gradFill rotWithShape="1">
                  <a:gsLst>
                    <a:gs pos="0">
                      <a:srgbClr val="70AD47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70AD47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70AD47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1978B105-26DA-4423-8B41-19B12E0B38C9}"/>
                    </a:ext>
                  </a:extLst>
                </p:cNvPr>
                <p:cNvSpPr/>
                <p:nvPr/>
              </p:nvSpPr>
              <p:spPr>
                <a:xfrm>
                  <a:off x="2459839" y="2540903"/>
                  <a:ext cx="533400" cy="228600"/>
                </a:xfrm>
                <a:prstGeom prst="rect">
                  <a:avLst/>
                </a:prstGeom>
                <a:gradFill rotWithShape="1">
                  <a:gsLst>
                    <a:gs pos="0">
                      <a:srgbClr val="5B9BD5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5B9BD5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5B9BD5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2E5A4CF8-0EA8-4E47-A534-663613BB7FD4}"/>
                    </a:ext>
                  </a:extLst>
                </p:cNvPr>
                <p:cNvSpPr/>
                <p:nvPr/>
              </p:nvSpPr>
              <p:spPr>
                <a:xfrm>
                  <a:off x="1697839" y="2845703"/>
                  <a:ext cx="533400" cy="228600"/>
                </a:xfrm>
                <a:prstGeom prst="rect">
                  <a:avLst/>
                </a:prstGeom>
                <a:gradFill rotWithShape="1">
                  <a:gsLst>
                    <a:gs pos="0">
                      <a:srgbClr val="70AD47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70AD47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70AD47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46AFF269-573C-48D5-8D93-F67C0D08A3EC}"/>
                    </a:ext>
                  </a:extLst>
                </p:cNvPr>
                <p:cNvSpPr/>
                <p:nvPr/>
              </p:nvSpPr>
              <p:spPr>
                <a:xfrm>
                  <a:off x="2459839" y="2845703"/>
                  <a:ext cx="533400" cy="228600"/>
                </a:xfrm>
                <a:prstGeom prst="rect">
                  <a:avLst/>
                </a:prstGeom>
                <a:gradFill rotWithShape="1">
                  <a:gsLst>
                    <a:gs pos="0">
                      <a:srgbClr val="5B9BD5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5B9BD5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5B9BD5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055B63EB-0999-43F2-A28D-09D8AA044993}"/>
                    </a:ext>
                  </a:extLst>
                </p:cNvPr>
                <p:cNvSpPr/>
                <p:nvPr/>
              </p:nvSpPr>
              <p:spPr>
                <a:xfrm>
                  <a:off x="1697839" y="3150503"/>
                  <a:ext cx="533400" cy="228600"/>
                </a:xfrm>
                <a:prstGeom prst="rect">
                  <a:avLst/>
                </a:prstGeom>
                <a:gradFill rotWithShape="1">
                  <a:gsLst>
                    <a:gs pos="0">
                      <a:srgbClr val="70AD47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70AD47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70AD47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20F7328B-D975-494C-9BD4-AB6B9394C9B3}"/>
                    </a:ext>
                  </a:extLst>
                </p:cNvPr>
                <p:cNvSpPr/>
                <p:nvPr/>
              </p:nvSpPr>
              <p:spPr>
                <a:xfrm>
                  <a:off x="2459839" y="3150503"/>
                  <a:ext cx="533400" cy="228600"/>
                </a:xfrm>
                <a:prstGeom prst="rect">
                  <a:avLst/>
                </a:prstGeom>
                <a:gradFill rotWithShape="1">
                  <a:gsLst>
                    <a:gs pos="0">
                      <a:srgbClr val="5B9BD5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5B9BD5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5B9BD5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39A9B581-DF25-4BC9-94DB-498B6AB56DAF}"/>
                    </a:ext>
                  </a:extLst>
                </p:cNvPr>
                <p:cNvSpPr/>
                <p:nvPr/>
              </p:nvSpPr>
              <p:spPr>
                <a:xfrm>
                  <a:off x="1697839" y="3455303"/>
                  <a:ext cx="533400" cy="228600"/>
                </a:xfrm>
                <a:prstGeom prst="rect">
                  <a:avLst/>
                </a:prstGeom>
                <a:gradFill rotWithShape="1">
                  <a:gsLst>
                    <a:gs pos="0">
                      <a:srgbClr val="70AD47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70AD47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70AD47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52FAC341-5082-42BD-A46D-D6C74867159A}"/>
                    </a:ext>
                  </a:extLst>
                </p:cNvPr>
                <p:cNvSpPr/>
                <p:nvPr/>
              </p:nvSpPr>
              <p:spPr>
                <a:xfrm>
                  <a:off x="2459839" y="3455303"/>
                  <a:ext cx="533400" cy="228600"/>
                </a:xfrm>
                <a:prstGeom prst="rect">
                  <a:avLst/>
                </a:prstGeom>
                <a:gradFill rotWithShape="1">
                  <a:gsLst>
                    <a:gs pos="0">
                      <a:srgbClr val="5B9BD5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5B9BD5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5B9BD5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39236A5A-F014-4F4B-9B61-D68A847CA30D}"/>
                    </a:ext>
                  </a:extLst>
                </p:cNvPr>
                <p:cNvSpPr/>
                <p:nvPr/>
              </p:nvSpPr>
              <p:spPr>
                <a:xfrm>
                  <a:off x="1697839" y="3760103"/>
                  <a:ext cx="533400" cy="228600"/>
                </a:xfrm>
                <a:prstGeom prst="rect">
                  <a:avLst/>
                </a:prstGeom>
                <a:gradFill rotWithShape="1">
                  <a:gsLst>
                    <a:gs pos="0">
                      <a:srgbClr val="70AD47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70AD47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70AD47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5B3F8CB5-5410-4B2F-A552-CC201B29F3AA}"/>
                    </a:ext>
                  </a:extLst>
                </p:cNvPr>
                <p:cNvSpPr/>
                <p:nvPr/>
              </p:nvSpPr>
              <p:spPr>
                <a:xfrm>
                  <a:off x="2459839" y="3760103"/>
                  <a:ext cx="533400" cy="228600"/>
                </a:xfrm>
                <a:prstGeom prst="rect">
                  <a:avLst/>
                </a:prstGeom>
                <a:gradFill rotWithShape="1">
                  <a:gsLst>
                    <a:gs pos="0">
                      <a:srgbClr val="5B9BD5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5B9BD5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5B9BD5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Rectangle: Rounded Corners 115">
                  <a:extLst>
                    <a:ext uri="{FF2B5EF4-FFF2-40B4-BE49-F238E27FC236}">
                      <a16:creationId xmlns:a16="http://schemas.microsoft.com/office/drawing/2014/main" id="{79809BF7-E626-43C8-9DDF-B021546A481D}"/>
                    </a:ext>
                  </a:extLst>
                </p:cNvPr>
                <p:cNvSpPr/>
                <p:nvPr/>
              </p:nvSpPr>
              <p:spPr>
                <a:xfrm>
                  <a:off x="1604397" y="2200784"/>
                  <a:ext cx="1465042" cy="304800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FF7C80"/>
                  </a:solidFill>
                  <a:prstDash val="sysDash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A01962D1-3748-4033-8131-9623D2B0269B}"/>
                    </a:ext>
                  </a:extLst>
                </p:cNvPr>
                <p:cNvSpPr txBox="1"/>
                <p:nvPr/>
              </p:nvSpPr>
              <p:spPr>
                <a:xfrm rot="16200000">
                  <a:off x="1041234" y="1291162"/>
                  <a:ext cx="15179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(2) create task</a:t>
                  </a:r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D05FC1E3-D84D-4D0E-95B1-BC682D73D387}"/>
                    </a:ext>
                  </a:extLst>
                </p:cNvPr>
                <p:cNvSpPr txBox="1"/>
                <p:nvPr/>
              </p:nvSpPr>
              <p:spPr>
                <a:xfrm rot="16200000">
                  <a:off x="1574321" y="4349797"/>
                  <a:ext cx="8419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Source</a:t>
                  </a: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33A96C03-8A5D-41BF-B891-ED38CABC0D09}"/>
                    </a:ext>
                  </a:extLst>
                </p:cNvPr>
                <p:cNvSpPr txBox="1"/>
                <p:nvPr/>
              </p:nvSpPr>
              <p:spPr>
                <a:xfrm rot="16200000">
                  <a:off x="2108207" y="4336377"/>
                  <a:ext cx="12982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Destination</a:t>
                  </a:r>
                </a:p>
              </p:txBody>
            </p:sp>
          </p:grp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FFE6ACB-8019-436A-A620-BF98FF7E89AE}"/>
                  </a:ext>
                </a:extLst>
              </p:cNvPr>
              <p:cNvSpPr txBox="1"/>
              <p:nvPr/>
            </p:nvSpPr>
            <p:spPr>
              <a:xfrm>
                <a:off x="1992183" y="2887755"/>
                <a:ext cx="3676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2060"/>
                    </a:solidFill>
                    <a:latin typeface="Calibri" panose="020F0502020204030204"/>
                    <a:ea typeface="+mn-ea"/>
                    <a:cs typeface="+mn-cs"/>
                  </a:rPr>
                  <a:t>(1) buffer are logically cut into chunks</a:t>
                </a:r>
              </a:p>
            </p:txBody>
          </p:sp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01B0898C-F1B3-415F-BEAA-8B90AB0A153D}"/>
                  </a:ext>
                </a:extLst>
              </p:cNvPr>
              <p:cNvSpPr/>
              <p:nvPr/>
            </p:nvSpPr>
            <p:spPr>
              <a:xfrm>
                <a:off x="7013502" y="1904962"/>
                <a:ext cx="2504435" cy="547354"/>
              </a:xfrm>
              <a:prstGeom prst="roundRect">
                <a:avLst/>
              </a:prstGeom>
              <a:solidFill>
                <a:sysClr val="window" lastClr="FFFFFF"/>
              </a:solidFill>
              <a:ln w="25400">
                <a:solidFill>
                  <a:srgbClr val="002060"/>
                </a:solidFill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Task Queue (shared by all processes on the node)</a:t>
                </a:r>
              </a:p>
            </p:txBody>
          </p:sp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4930F4C3-E7F6-47E4-B9D4-D23ABFC7C161}"/>
                  </a:ext>
                </a:extLst>
              </p:cNvPr>
              <p:cNvSpPr/>
              <p:nvPr/>
            </p:nvSpPr>
            <p:spPr>
              <a:xfrm>
                <a:off x="1740743" y="1032270"/>
                <a:ext cx="8207083" cy="2275043"/>
              </a:xfrm>
              <a:prstGeom prst="roundRect">
                <a:avLst>
                  <a:gd name="adj" fmla="val 10114"/>
                </a:avLst>
              </a:prstGeom>
              <a:noFill/>
              <a:ln w="19050" cap="flat" cmpd="sng" algn="ctr">
                <a:solidFill>
                  <a:srgbClr val="ED7D31">
                    <a:lumMod val="75000"/>
                  </a:srgbClr>
                </a:solidFill>
                <a:prstDash val="lg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5599DFF-D08E-4893-8AA5-A55E3D192B3D}"/>
                  </a:ext>
                </a:extLst>
              </p:cNvPr>
              <p:cNvSpPr txBox="1"/>
              <p:nvPr/>
            </p:nvSpPr>
            <p:spPr>
              <a:xfrm>
                <a:off x="1929539" y="1032271"/>
                <a:ext cx="24832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Tx/>
                  <a:buFontTx/>
                  <a:buNone/>
                </a:pPr>
                <a:r>
                  <a:rPr lang="en-US" sz="2000" b="1" kern="1200" dirty="0">
                    <a:solidFill>
                      <a:srgbClr val="002060"/>
                    </a:solidFill>
                    <a:latin typeface="Calibri" panose="020F0502020204030204"/>
                    <a:ea typeface="+mn-ea"/>
                    <a:cs typeface="+mn-cs"/>
                  </a:rPr>
                  <a:t>Task Allocation Flow</a:t>
                </a:r>
              </a:p>
            </p:txBody>
          </p:sp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47985692-AFBC-4031-842F-F0A26344367C}"/>
                  </a:ext>
                </a:extLst>
              </p:cNvPr>
              <p:cNvCxnSpPr>
                <a:cxnSpLocks/>
                <a:stCxn id="93" idx="3"/>
                <a:endCxn id="121" idx="1"/>
              </p:cNvCxnSpPr>
              <p:nvPr/>
            </p:nvCxnSpPr>
            <p:spPr>
              <a:xfrm>
                <a:off x="6230112" y="2176892"/>
                <a:ext cx="783390" cy="1747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7F50"/>
                </a:solidFill>
                <a:prstDash val="solid"/>
                <a:miter lim="800000"/>
                <a:tailEnd type="triangle"/>
              </a:ln>
              <a:effectLst/>
            </p:spPr>
          </p:cxnSp>
          <p:pic>
            <p:nvPicPr>
              <p:cNvPr id="100" name="Graphic 99">
                <a:extLst>
                  <a:ext uri="{FF2B5EF4-FFF2-40B4-BE49-F238E27FC236}">
                    <a16:creationId xmlns:a16="http://schemas.microsoft.com/office/drawing/2014/main" id="{1036FF45-51DB-4B6E-BAB4-C13FD3E31B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>
                <a:off x="6404977" y="1956958"/>
                <a:ext cx="329864" cy="329864"/>
              </a:xfrm>
              <a:prstGeom prst="rect">
                <a:avLst/>
              </a:prstGeom>
            </p:spPr>
          </p:pic>
        </p:grp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ECF9FB-8F20-4818-87E8-287B3ABB0A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047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>
            <a:spLocks noGrp="1"/>
          </p:cNvSpPr>
          <p:nvPr>
            <p:ph type="title"/>
          </p:nvPr>
        </p:nvSpPr>
        <p:spPr>
          <a:xfrm>
            <a:off x="838200" y="655692"/>
            <a:ext cx="1051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SzPts val="2200"/>
            </a:pPr>
            <a:r>
              <a:rPr lang="en-US" sz="3600" dirty="0"/>
              <a:t>Key Factor for Stealing Performance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90E66F-4EF2-48AC-A105-7A4317C33243}"/>
              </a:ext>
            </a:extLst>
          </p:cNvPr>
          <p:cNvSpPr txBox="1"/>
          <p:nvPr/>
        </p:nvSpPr>
        <p:spPr>
          <a:xfrm>
            <a:off x="503780" y="3665110"/>
            <a:ext cx="54444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Memcpy</a:t>
            </a:r>
            <a:r>
              <a:rPr lang="en-US" sz="1800" b="1" dirty="0"/>
              <a:t> throughput Profiling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broadwell</a:t>
            </a:r>
            <a:r>
              <a:rPr lang="en-US" sz="1600" dirty="0"/>
              <a:t> node 36 cores (2 sockets)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 </a:t>
            </a:r>
            <a:r>
              <a:rPr lang="en-US" sz="1600" dirty="0" err="1"/>
              <a:t>src</a:t>
            </a:r>
            <a:r>
              <a:rPr lang="en-US" sz="1600" dirty="0"/>
              <a:t> and </a:t>
            </a:r>
            <a:r>
              <a:rPr lang="en-US" sz="1600" dirty="0" err="1"/>
              <a:t>dest</a:t>
            </a:r>
            <a:r>
              <a:rPr lang="en-US" sz="1600" dirty="0"/>
              <a:t> buffer (64KB) are located at NUMA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087181-7905-45EE-A2B9-57B9E956EB35}"/>
              </a:ext>
            </a:extLst>
          </p:cNvPr>
          <p:cNvSpPr txBox="1"/>
          <p:nvPr/>
        </p:nvSpPr>
        <p:spPr>
          <a:xfrm>
            <a:off x="503780" y="2301502"/>
            <a:ext cx="53427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Task in MPI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memory-bound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memory bandwidth utilization is the key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97BA27C-D49E-4AD1-9D7B-4E16C6C9E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194" y="2078721"/>
            <a:ext cx="5743760" cy="3914412"/>
          </a:xfrm>
          <a:prstGeom prst="rect">
            <a:avLst/>
          </a:prstGeom>
        </p:spPr>
      </p:pic>
      <p:sp>
        <p:nvSpPr>
          <p:cNvPr id="12" name="object 62">
            <a:extLst>
              <a:ext uri="{FF2B5EF4-FFF2-40B4-BE49-F238E27FC236}">
                <a16:creationId xmlns:a16="http://schemas.microsoft.com/office/drawing/2014/main" id="{BCDF5C64-072E-4832-82E1-3EE9D0146EAA}"/>
              </a:ext>
            </a:extLst>
          </p:cNvPr>
          <p:cNvSpPr/>
          <p:nvPr/>
        </p:nvSpPr>
        <p:spPr>
          <a:xfrm rot="9632044">
            <a:off x="6230515" y="4844100"/>
            <a:ext cx="473850" cy="3690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57CCB0-63A7-41D2-AF8C-03A9FC6CA375}"/>
              </a:ext>
            </a:extLst>
          </p:cNvPr>
          <p:cNvSpPr txBox="1"/>
          <p:nvPr/>
        </p:nvSpPr>
        <p:spPr>
          <a:xfrm>
            <a:off x="4991100" y="5281558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More remote workers better throughput</a:t>
            </a:r>
          </a:p>
        </p:txBody>
      </p:sp>
      <p:sp>
        <p:nvSpPr>
          <p:cNvPr id="15" name="object 62">
            <a:extLst>
              <a:ext uri="{FF2B5EF4-FFF2-40B4-BE49-F238E27FC236}">
                <a16:creationId xmlns:a16="http://schemas.microsoft.com/office/drawing/2014/main" id="{C027477B-BD3D-42E6-9933-9CC507B14939}"/>
              </a:ext>
            </a:extLst>
          </p:cNvPr>
          <p:cNvSpPr/>
          <p:nvPr/>
        </p:nvSpPr>
        <p:spPr>
          <a:xfrm rot="12750823" flipH="1">
            <a:off x="9842204" y="3314324"/>
            <a:ext cx="381991" cy="3690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CCBF22-2380-42D5-8D4C-1A9EDE873196}"/>
              </a:ext>
            </a:extLst>
          </p:cNvPr>
          <p:cNvSpPr txBox="1"/>
          <p:nvPr/>
        </p:nvSpPr>
        <p:spPr>
          <a:xfrm>
            <a:off x="9251950" y="3690472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More remote workers worse throughput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0109E-5E0A-4E3D-BE1E-313710AD0B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663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>
            <a:spLocks noGrp="1"/>
          </p:cNvSpPr>
          <p:nvPr>
            <p:ph type="title"/>
          </p:nvPr>
        </p:nvSpPr>
        <p:spPr>
          <a:xfrm>
            <a:off x="838200" y="655692"/>
            <a:ext cx="1051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sz="3600" dirty="0"/>
              <a:t>Work-Stealing Strategy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113D55-5E69-4BD8-9E1A-D433864AE8BF}"/>
              </a:ext>
            </a:extLst>
          </p:cNvPr>
          <p:cNvSpPr txBox="1"/>
          <p:nvPr/>
        </p:nvSpPr>
        <p:spPr>
          <a:xfrm>
            <a:off x="654050" y="1642998"/>
            <a:ext cx="4622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Localized Stealing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workers can only perform local stealing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victim is selected in a random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achieve best throughput when local workers saturate bandwidth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lose the chances of stealing remote tasks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0B08B5-79B9-4C91-8169-FF5C8B2BBA8F}"/>
              </a:ext>
            </a:extLst>
          </p:cNvPr>
          <p:cNvSpPr txBox="1"/>
          <p:nvPr/>
        </p:nvSpPr>
        <p:spPr>
          <a:xfrm>
            <a:off x="6318250" y="1642998"/>
            <a:ext cx="546735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Mixed Stealing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catch the remote stealing chances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workers steal local tasks in the beginning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fails, search and steal remote tasks next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improve performance when memory bandwidth is not saturated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may degrade performance for saturated situation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336EE96-4E08-42A2-9204-04FE84CD7C5A}"/>
              </a:ext>
            </a:extLst>
          </p:cNvPr>
          <p:cNvGrpSpPr/>
          <p:nvPr/>
        </p:nvGrpSpPr>
        <p:grpSpPr>
          <a:xfrm>
            <a:off x="269128" y="3524913"/>
            <a:ext cx="5166899" cy="2913302"/>
            <a:chOff x="269128" y="3524913"/>
            <a:chExt cx="5166899" cy="291330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D32DC9B-8D95-4BDF-8305-1FF57C019202}"/>
                </a:ext>
              </a:extLst>
            </p:cNvPr>
            <p:cNvSpPr/>
            <p:nvPr/>
          </p:nvSpPr>
          <p:spPr>
            <a:xfrm>
              <a:off x="269128" y="4204049"/>
              <a:ext cx="811419" cy="14233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F1DF7881-95F5-4B29-B2A1-C2926461A317}"/>
                </a:ext>
              </a:extLst>
            </p:cNvPr>
            <p:cNvSpPr/>
            <p:nvPr/>
          </p:nvSpPr>
          <p:spPr>
            <a:xfrm>
              <a:off x="381780" y="4579584"/>
              <a:ext cx="586114" cy="37838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W0</a:t>
              </a:r>
              <a:endParaRPr lang="en-US" baseline="-25000" dirty="0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4D0806DC-CB56-48EA-8107-63F218B84F18}"/>
                </a:ext>
              </a:extLst>
            </p:cNvPr>
            <p:cNvSpPr/>
            <p:nvPr/>
          </p:nvSpPr>
          <p:spPr>
            <a:xfrm>
              <a:off x="381780" y="5096608"/>
              <a:ext cx="586114" cy="37838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W1</a:t>
              </a:r>
              <a:endParaRPr lang="en-US" baseline="-250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0DF2CA1-A338-4AD4-8EBE-5BF3C22BFB2D}"/>
                </a:ext>
              </a:extLst>
            </p:cNvPr>
            <p:cNvSpPr txBox="1"/>
            <p:nvPr/>
          </p:nvSpPr>
          <p:spPr>
            <a:xfrm>
              <a:off x="275477" y="4192134"/>
              <a:ext cx="811419" cy="344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NUMA0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6D9E3BF-4BA9-49D4-8061-B68D7B2B2E75}"/>
                </a:ext>
              </a:extLst>
            </p:cNvPr>
            <p:cNvSpPr txBox="1"/>
            <p:nvPr/>
          </p:nvSpPr>
          <p:spPr>
            <a:xfrm>
              <a:off x="1263688" y="3934239"/>
              <a:ext cx="1893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Only steal</a:t>
              </a:r>
              <a:r>
                <a:rPr lang="en-US" altLang="zh-CN" dirty="0"/>
                <a:t> local tasks</a:t>
              </a:r>
              <a:endParaRPr lang="en-US" dirty="0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F5FC7E63-E8B4-420D-B15B-EBABBB2387B0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>
              <a:off x="967894" y="4768776"/>
              <a:ext cx="2248746" cy="1214157"/>
            </a:xfrm>
            <a:prstGeom prst="bentConnector3">
              <a:avLst>
                <a:gd name="adj1" fmla="val 13220"/>
              </a:avLst>
            </a:prstGeom>
            <a:ln w="28575">
              <a:solidFill>
                <a:srgbClr val="002060"/>
              </a:solidFill>
              <a:prstDash val="dash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11B8649-B431-4C46-97E5-A8EE0630FCC3}"/>
                </a:ext>
              </a:extLst>
            </p:cNvPr>
            <p:cNvSpPr txBox="1"/>
            <p:nvPr/>
          </p:nvSpPr>
          <p:spPr>
            <a:xfrm>
              <a:off x="1310545" y="5429118"/>
              <a:ext cx="18938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 remote stealing; lose chances</a:t>
              </a: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E5277B8A-BAFF-401C-A435-DAF22B8A2B41}"/>
                </a:ext>
              </a:extLst>
            </p:cNvPr>
            <p:cNvCxnSpPr>
              <a:cxnSpLocks/>
              <a:stCxn id="48" idx="3"/>
              <a:endCxn id="27" idx="1"/>
            </p:cNvCxnSpPr>
            <p:nvPr/>
          </p:nvCxnSpPr>
          <p:spPr>
            <a:xfrm flipV="1">
              <a:off x="967894" y="3910138"/>
              <a:ext cx="2214474" cy="858638"/>
            </a:xfrm>
            <a:prstGeom prst="bentConnector3">
              <a:avLst>
                <a:gd name="adj1" fmla="val 13583"/>
              </a:avLst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5C85E42-1AF9-4E31-8C4D-F77A2FC095EA}"/>
                </a:ext>
              </a:extLst>
            </p:cNvPr>
            <p:cNvGrpSpPr/>
            <p:nvPr/>
          </p:nvGrpSpPr>
          <p:grpSpPr>
            <a:xfrm>
              <a:off x="3182368" y="3524913"/>
              <a:ext cx="2228090" cy="1421489"/>
              <a:chOff x="3275190" y="3194713"/>
              <a:chExt cx="2228090" cy="1421489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D2075903-2E17-494E-A205-84099F3C256D}"/>
                  </a:ext>
                </a:extLst>
              </p:cNvPr>
              <p:cNvGrpSpPr/>
              <p:nvPr/>
            </p:nvGrpSpPr>
            <p:grpSpPr>
              <a:xfrm>
                <a:off x="3275190" y="3194713"/>
                <a:ext cx="1659108" cy="1118168"/>
                <a:chOff x="5408790" y="3017452"/>
                <a:chExt cx="1659108" cy="1118168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EFDA10D8-5816-4967-8213-8CF02EB2B731}"/>
                    </a:ext>
                  </a:extLst>
                </p:cNvPr>
                <p:cNvGrpSpPr/>
                <p:nvPr/>
              </p:nvGrpSpPr>
              <p:grpSpPr>
                <a:xfrm>
                  <a:off x="5408790" y="3017452"/>
                  <a:ext cx="1659108" cy="770450"/>
                  <a:chOff x="2635250" y="3947600"/>
                  <a:chExt cx="1659108" cy="770450"/>
                </a:xfrm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15625150-A900-4C3F-A465-D5B28A38AA5C}"/>
                      </a:ext>
                    </a:extLst>
                  </p:cNvPr>
                  <p:cNvSpPr/>
                  <p:nvPr/>
                </p:nvSpPr>
                <p:spPr>
                  <a:xfrm>
                    <a:off x="2635250" y="3947600"/>
                    <a:ext cx="1659108" cy="77045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" name="Rectangle: Rounded Corners 27">
                    <a:extLst>
                      <a:ext uri="{FF2B5EF4-FFF2-40B4-BE49-F238E27FC236}">
                        <a16:creationId xmlns:a16="http://schemas.microsoft.com/office/drawing/2014/main" id="{7E8A9D6E-4919-4F5C-AE14-3CEB1CD75819}"/>
                      </a:ext>
                    </a:extLst>
                  </p:cNvPr>
                  <p:cNvSpPr/>
                  <p:nvPr/>
                </p:nvSpPr>
                <p:spPr>
                  <a:xfrm>
                    <a:off x="2816168" y="4356926"/>
                    <a:ext cx="586114" cy="299516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P0</a:t>
                    </a:r>
                    <a:endParaRPr lang="en-US" baseline="-25000" dirty="0"/>
                  </a:p>
                </p:txBody>
              </p:sp>
              <p:sp>
                <p:nvSpPr>
                  <p:cNvPr id="29" name="Rectangle: Rounded Corners 28">
                    <a:extLst>
                      <a:ext uri="{FF2B5EF4-FFF2-40B4-BE49-F238E27FC236}">
                        <a16:creationId xmlns:a16="http://schemas.microsoft.com/office/drawing/2014/main" id="{863DC4FE-60F3-4CBC-BD4E-FDE0E31875DC}"/>
                      </a:ext>
                    </a:extLst>
                  </p:cNvPr>
                  <p:cNvSpPr/>
                  <p:nvPr/>
                </p:nvSpPr>
                <p:spPr>
                  <a:xfrm>
                    <a:off x="3546697" y="4356926"/>
                    <a:ext cx="586114" cy="299516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P1</a:t>
                    </a:r>
                    <a:endParaRPr lang="en-US" baseline="-25000" dirty="0"/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277DB81D-1B2F-4C11-B2B3-3F44901ECAD3}"/>
                      </a:ext>
                    </a:extLst>
                  </p:cNvPr>
                  <p:cNvSpPr txBox="1"/>
                  <p:nvPr/>
                </p:nvSpPr>
                <p:spPr>
                  <a:xfrm>
                    <a:off x="2652386" y="3947600"/>
                    <a:ext cx="91128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NUMA0</a:t>
                    </a: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6592F0F8-DF75-4F15-9213-FC90459CA7BC}"/>
                    </a:ext>
                  </a:extLst>
                </p:cNvPr>
                <p:cNvCxnSpPr>
                  <a:cxnSpLocks/>
                  <a:stCxn id="28" idx="2"/>
                </p:cNvCxnSpPr>
                <p:nvPr/>
              </p:nvCxnSpPr>
              <p:spPr>
                <a:xfrm>
                  <a:off x="5882765" y="3726294"/>
                  <a:ext cx="0" cy="409326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5031A91B-5059-45A7-9294-ECDDA66066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30069" y="3723667"/>
                  <a:ext cx="0" cy="409326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6673EE8-0C3D-4E25-AE10-9EF4CEF63973}"/>
                  </a:ext>
                </a:extLst>
              </p:cNvPr>
              <p:cNvSpPr txBox="1"/>
              <p:nvPr/>
            </p:nvSpPr>
            <p:spPr>
              <a:xfrm>
                <a:off x="4563483" y="3971635"/>
                <a:ext cx="9397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create</a:t>
                </a:r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DC1438AB-206E-4971-8219-F4FE951CB636}"/>
                  </a:ext>
                </a:extLst>
              </p:cNvPr>
              <p:cNvSpPr/>
              <p:nvPr/>
            </p:nvSpPr>
            <p:spPr>
              <a:xfrm>
                <a:off x="3473244" y="4316686"/>
                <a:ext cx="586114" cy="299516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T0</a:t>
                </a:r>
                <a:endParaRPr lang="en-US" baseline="-25000" dirty="0"/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75068F9A-EE5E-4A39-9DEB-AAD672A2978C}"/>
                  </a:ext>
                </a:extLst>
              </p:cNvPr>
              <p:cNvSpPr/>
              <p:nvPr/>
            </p:nvSpPr>
            <p:spPr>
              <a:xfrm>
                <a:off x="4223897" y="4307705"/>
                <a:ext cx="586114" cy="299516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T1</a:t>
                </a:r>
                <a:endParaRPr lang="en-US" baseline="-25000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9CBD4B9-F10E-4BD3-A0DB-A14FD9A46770}"/>
                </a:ext>
              </a:extLst>
            </p:cNvPr>
            <p:cNvGrpSpPr/>
            <p:nvPr/>
          </p:nvGrpSpPr>
          <p:grpSpPr>
            <a:xfrm>
              <a:off x="3199504" y="5048146"/>
              <a:ext cx="2236523" cy="1390069"/>
              <a:chOff x="3292326" y="5546878"/>
              <a:chExt cx="2236523" cy="139006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93F0393-404F-475D-B3B9-B7023371F03A}"/>
                  </a:ext>
                </a:extLst>
              </p:cNvPr>
              <p:cNvGrpSpPr/>
              <p:nvPr/>
            </p:nvGrpSpPr>
            <p:grpSpPr>
              <a:xfrm>
                <a:off x="3292326" y="5828433"/>
                <a:ext cx="2236523" cy="1108514"/>
                <a:chOff x="5408790" y="5074482"/>
                <a:chExt cx="2236523" cy="1108514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6F111178-9A9F-4944-9CB6-9F7E25659EC0}"/>
                    </a:ext>
                  </a:extLst>
                </p:cNvPr>
                <p:cNvGrpSpPr/>
                <p:nvPr/>
              </p:nvGrpSpPr>
              <p:grpSpPr>
                <a:xfrm>
                  <a:off x="5408790" y="5412546"/>
                  <a:ext cx="1659108" cy="770450"/>
                  <a:chOff x="2635250" y="3947600"/>
                  <a:chExt cx="1659108" cy="770450"/>
                </a:xfrm>
              </p:grpSpPr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A8E08324-455E-42C1-8F09-7CD0D14B6C6D}"/>
                      </a:ext>
                    </a:extLst>
                  </p:cNvPr>
                  <p:cNvSpPr/>
                  <p:nvPr/>
                </p:nvSpPr>
                <p:spPr>
                  <a:xfrm>
                    <a:off x="2635250" y="3947600"/>
                    <a:ext cx="1659108" cy="77045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2" name="Rectangle: Rounded Corners 41">
                    <a:extLst>
                      <a:ext uri="{FF2B5EF4-FFF2-40B4-BE49-F238E27FC236}">
                        <a16:creationId xmlns:a16="http://schemas.microsoft.com/office/drawing/2014/main" id="{70A63F83-2364-4CD2-9D4A-63E6693E993D}"/>
                      </a:ext>
                    </a:extLst>
                  </p:cNvPr>
                  <p:cNvSpPr/>
                  <p:nvPr/>
                </p:nvSpPr>
                <p:spPr>
                  <a:xfrm>
                    <a:off x="2816168" y="4029179"/>
                    <a:ext cx="586114" cy="299516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P2</a:t>
                    </a:r>
                    <a:endParaRPr lang="en-US" baseline="-25000" dirty="0"/>
                  </a:p>
                </p:txBody>
              </p:sp>
              <p:sp>
                <p:nvSpPr>
                  <p:cNvPr id="43" name="Rectangle: Rounded Corners 42">
                    <a:extLst>
                      <a:ext uri="{FF2B5EF4-FFF2-40B4-BE49-F238E27FC236}">
                        <a16:creationId xmlns:a16="http://schemas.microsoft.com/office/drawing/2014/main" id="{040C4F61-4D03-4965-A172-69DF012EC575}"/>
                      </a:ext>
                    </a:extLst>
                  </p:cNvPr>
                  <p:cNvSpPr/>
                  <p:nvPr/>
                </p:nvSpPr>
                <p:spPr>
                  <a:xfrm>
                    <a:off x="3546697" y="4029179"/>
                    <a:ext cx="586114" cy="299516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P3</a:t>
                    </a:r>
                    <a:endParaRPr lang="en-US" baseline="-25000" dirty="0"/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5E093FAB-E821-4945-B2A3-1778F0BC464D}"/>
                      </a:ext>
                    </a:extLst>
                  </p:cNvPr>
                  <p:cNvSpPr txBox="1"/>
                  <p:nvPr/>
                </p:nvSpPr>
                <p:spPr>
                  <a:xfrm>
                    <a:off x="2652386" y="4410273"/>
                    <a:ext cx="91128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NUMA1</a:t>
                    </a:r>
                  </a:p>
                </p:txBody>
              </p:sp>
            </p:grp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37025328-C260-46C9-BE50-8A3295F054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81567" y="5077109"/>
                  <a:ext cx="0" cy="409326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975EDD47-454A-4701-AA6D-F80F6154D9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28871" y="5074482"/>
                  <a:ext cx="0" cy="409326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D9D525C-5D4E-4529-9470-55DE11021F2E}"/>
                    </a:ext>
                  </a:extLst>
                </p:cNvPr>
                <p:cNvSpPr txBox="1"/>
                <p:nvPr/>
              </p:nvSpPr>
              <p:spPr>
                <a:xfrm>
                  <a:off x="6705516" y="5104769"/>
                  <a:ext cx="93979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create</a:t>
                  </a:r>
                </a:p>
              </p:txBody>
            </p:sp>
          </p:grp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ED9A9CE0-A542-492E-AA6D-493CDB8FA561}"/>
                  </a:ext>
                </a:extLst>
              </p:cNvPr>
              <p:cNvSpPr/>
              <p:nvPr/>
            </p:nvSpPr>
            <p:spPr>
              <a:xfrm>
                <a:off x="3474952" y="5546878"/>
                <a:ext cx="586114" cy="299516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T2</a:t>
                </a:r>
                <a:endParaRPr lang="en-US" baseline="-25000" dirty="0"/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35D1A969-138A-4471-854E-D7C0940DE1BB}"/>
                  </a:ext>
                </a:extLst>
              </p:cNvPr>
              <p:cNvSpPr/>
              <p:nvPr/>
            </p:nvSpPr>
            <p:spPr>
              <a:xfrm>
                <a:off x="4237342" y="5554046"/>
                <a:ext cx="586114" cy="299516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T3</a:t>
                </a:r>
                <a:endParaRPr lang="en-US" baseline="-25000" dirty="0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065DA20-6C57-4FA1-BCDD-247661D7FCD2}"/>
              </a:ext>
            </a:extLst>
          </p:cNvPr>
          <p:cNvGrpSpPr/>
          <p:nvPr/>
        </p:nvGrpSpPr>
        <p:grpSpPr>
          <a:xfrm>
            <a:off x="6162075" y="3639957"/>
            <a:ext cx="5166899" cy="2913302"/>
            <a:chOff x="269128" y="3524913"/>
            <a:chExt cx="5166899" cy="291330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0949A48-FAB9-40E6-89FA-BA06381DCBB0}"/>
                </a:ext>
              </a:extLst>
            </p:cNvPr>
            <p:cNvSpPr/>
            <p:nvPr/>
          </p:nvSpPr>
          <p:spPr>
            <a:xfrm>
              <a:off x="269128" y="4204049"/>
              <a:ext cx="811419" cy="14233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D8C63320-4E1E-4D9E-8133-EA1E782E4F65}"/>
                </a:ext>
              </a:extLst>
            </p:cNvPr>
            <p:cNvSpPr/>
            <p:nvPr/>
          </p:nvSpPr>
          <p:spPr>
            <a:xfrm>
              <a:off x="381780" y="4579584"/>
              <a:ext cx="586114" cy="37838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W0</a:t>
              </a:r>
              <a:endParaRPr lang="en-US" baseline="-25000" dirty="0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1701712E-B3B4-4835-A547-B4485B601994}"/>
                </a:ext>
              </a:extLst>
            </p:cNvPr>
            <p:cNvSpPr/>
            <p:nvPr/>
          </p:nvSpPr>
          <p:spPr>
            <a:xfrm>
              <a:off x="381780" y="5096608"/>
              <a:ext cx="586114" cy="37838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W1</a:t>
              </a:r>
              <a:endParaRPr lang="en-US" baseline="-250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6099030-836D-4392-AD85-DBD6BC0349C1}"/>
                </a:ext>
              </a:extLst>
            </p:cNvPr>
            <p:cNvSpPr txBox="1"/>
            <p:nvPr/>
          </p:nvSpPr>
          <p:spPr>
            <a:xfrm>
              <a:off x="275477" y="4192134"/>
              <a:ext cx="811419" cy="344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NUMA0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8BB9936-468E-4B03-ACEA-919233693B3B}"/>
                </a:ext>
              </a:extLst>
            </p:cNvPr>
            <p:cNvSpPr txBox="1"/>
            <p:nvPr/>
          </p:nvSpPr>
          <p:spPr>
            <a:xfrm>
              <a:off x="1263688" y="3934239"/>
              <a:ext cx="1893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(1) steal</a:t>
              </a:r>
              <a:r>
                <a:rPr lang="en-US" altLang="zh-CN" dirty="0"/>
                <a:t> local tasks</a:t>
              </a:r>
              <a:endParaRPr lang="en-US" dirty="0"/>
            </a:p>
          </p:txBody>
        </p:sp>
        <p:cxnSp>
          <p:nvCxnSpPr>
            <p:cNvPr id="69" name="Connector: Elbow 68">
              <a:extLst>
                <a:ext uri="{FF2B5EF4-FFF2-40B4-BE49-F238E27FC236}">
                  <a16:creationId xmlns:a16="http://schemas.microsoft.com/office/drawing/2014/main" id="{C95DB556-A720-4DBB-A27B-E6750CEEE72C}"/>
                </a:ext>
              </a:extLst>
            </p:cNvPr>
            <p:cNvCxnSpPr>
              <a:cxnSpLocks/>
              <a:stCxn id="65" idx="3"/>
            </p:cNvCxnSpPr>
            <p:nvPr/>
          </p:nvCxnSpPr>
          <p:spPr>
            <a:xfrm>
              <a:off x="967894" y="4768776"/>
              <a:ext cx="2248746" cy="1214157"/>
            </a:xfrm>
            <a:prstGeom prst="bentConnector3">
              <a:avLst>
                <a:gd name="adj1" fmla="val 13220"/>
              </a:avLst>
            </a:prstGeom>
            <a:ln w="28575">
              <a:solidFill>
                <a:srgbClr val="002060"/>
              </a:solidFill>
              <a:prstDash val="solid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9712B11-9FAD-42FD-9FDB-A3F1FB0FB893}"/>
                </a:ext>
              </a:extLst>
            </p:cNvPr>
            <p:cNvSpPr txBox="1"/>
            <p:nvPr/>
          </p:nvSpPr>
          <p:spPr>
            <a:xfrm>
              <a:off x="1319682" y="5459713"/>
              <a:ext cx="18938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(2) if (1) fails, steal</a:t>
              </a:r>
              <a:r>
                <a:rPr lang="en-US" altLang="zh-CN" dirty="0"/>
                <a:t> remote tasks</a:t>
              </a:r>
              <a:endParaRPr lang="en-US" dirty="0"/>
            </a:p>
          </p:txBody>
        </p:sp>
        <p:cxnSp>
          <p:nvCxnSpPr>
            <p:cNvPr id="71" name="Connector: Elbow 70">
              <a:extLst>
                <a:ext uri="{FF2B5EF4-FFF2-40B4-BE49-F238E27FC236}">
                  <a16:creationId xmlns:a16="http://schemas.microsoft.com/office/drawing/2014/main" id="{FFCF63BB-EA2C-4BFF-8318-6D6E97F273F0}"/>
                </a:ext>
              </a:extLst>
            </p:cNvPr>
            <p:cNvCxnSpPr>
              <a:cxnSpLocks/>
              <a:stCxn id="65" idx="3"/>
              <a:endCxn id="92" idx="1"/>
            </p:cNvCxnSpPr>
            <p:nvPr/>
          </p:nvCxnSpPr>
          <p:spPr>
            <a:xfrm flipV="1">
              <a:off x="967894" y="3910138"/>
              <a:ext cx="2214474" cy="858638"/>
            </a:xfrm>
            <a:prstGeom prst="bentConnector3">
              <a:avLst>
                <a:gd name="adj1" fmla="val 13583"/>
              </a:avLst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38C9795-F850-45F0-BEA6-2EF4C1A36612}"/>
                </a:ext>
              </a:extLst>
            </p:cNvPr>
            <p:cNvGrpSpPr/>
            <p:nvPr/>
          </p:nvGrpSpPr>
          <p:grpSpPr>
            <a:xfrm>
              <a:off x="3182368" y="3524913"/>
              <a:ext cx="1659108" cy="770450"/>
              <a:chOff x="2635250" y="3947600"/>
              <a:chExt cx="1659108" cy="770450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3E67DDE-68BB-421E-8C4B-3CDE6D0BE36F}"/>
                  </a:ext>
                </a:extLst>
              </p:cNvPr>
              <p:cNvSpPr/>
              <p:nvPr/>
            </p:nvSpPr>
            <p:spPr>
              <a:xfrm>
                <a:off x="2635250" y="3947600"/>
                <a:ext cx="1659108" cy="7704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472047A8-F6D4-41F4-B4BE-DA32594979A3}"/>
                  </a:ext>
                </a:extLst>
              </p:cNvPr>
              <p:cNvSpPr/>
              <p:nvPr/>
            </p:nvSpPr>
            <p:spPr>
              <a:xfrm>
                <a:off x="2816168" y="4356926"/>
                <a:ext cx="586114" cy="29951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P0</a:t>
                </a:r>
                <a:endParaRPr lang="en-US" baseline="-25000" dirty="0"/>
              </a:p>
            </p:txBody>
          </p:sp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5D5637FF-4B1E-42A5-AFD1-F86E7D5A2D7A}"/>
                  </a:ext>
                </a:extLst>
              </p:cNvPr>
              <p:cNvSpPr/>
              <p:nvPr/>
            </p:nvSpPr>
            <p:spPr>
              <a:xfrm>
                <a:off x="3546697" y="4356926"/>
                <a:ext cx="586114" cy="29951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P1</a:t>
                </a:r>
                <a:endParaRPr lang="en-US" baseline="-250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3610319-EF27-4681-87B3-7FDABBB2B4A4}"/>
                  </a:ext>
                </a:extLst>
              </p:cNvPr>
              <p:cNvSpPr txBox="1"/>
              <p:nvPr/>
            </p:nvSpPr>
            <p:spPr>
              <a:xfrm>
                <a:off x="2652386" y="3947600"/>
                <a:ext cx="9112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NUMA0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E707B0C7-D696-436C-91D3-8EA11834FAC3}"/>
                </a:ext>
              </a:extLst>
            </p:cNvPr>
            <p:cNvGrpSpPr/>
            <p:nvPr/>
          </p:nvGrpSpPr>
          <p:grpSpPr>
            <a:xfrm>
              <a:off x="3199504" y="5048146"/>
              <a:ext cx="2236523" cy="1390069"/>
              <a:chOff x="3292326" y="5546878"/>
              <a:chExt cx="2236523" cy="1390069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9DA80277-43F7-42D6-B033-627BEC5AF98C}"/>
                  </a:ext>
                </a:extLst>
              </p:cNvPr>
              <p:cNvGrpSpPr/>
              <p:nvPr/>
            </p:nvGrpSpPr>
            <p:grpSpPr>
              <a:xfrm>
                <a:off x="3292326" y="5828433"/>
                <a:ext cx="2236523" cy="1108514"/>
                <a:chOff x="5408790" y="5074482"/>
                <a:chExt cx="2236523" cy="1108514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23B13928-01C8-496C-8986-4C842D8E0583}"/>
                    </a:ext>
                  </a:extLst>
                </p:cNvPr>
                <p:cNvGrpSpPr/>
                <p:nvPr/>
              </p:nvGrpSpPr>
              <p:grpSpPr>
                <a:xfrm>
                  <a:off x="5408790" y="5412546"/>
                  <a:ext cx="1659108" cy="770450"/>
                  <a:chOff x="2635250" y="3947600"/>
                  <a:chExt cx="1659108" cy="770450"/>
                </a:xfrm>
              </p:grpSpPr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EB0D59F1-7A59-404D-92CE-E1AC55FE847D}"/>
                      </a:ext>
                    </a:extLst>
                  </p:cNvPr>
                  <p:cNvSpPr/>
                  <p:nvPr/>
                </p:nvSpPr>
                <p:spPr>
                  <a:xfrm>
                    <a:off x="2635250" y="3947600"/>
                    <a:ext cx="1659108" cy="77045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2" name="Rectangle: Rounded Corners 81">
                    <a:extLst>
                      <a:ext uri="{FF2B5EF4-FFF2-40B4-BE49-F238E27FC236}">
                        <a16:creationId xmlns:a16="http://schemas.microsoft.com/office/drawing/2014/main" id="{DC30660C-9361-4EF8-8C69-E220D2DD0F48}"/>
                      </a:ext>
                    </a:extLst>
                  </p:cNvPr>
                  <p:cNvSpPr/>
                  <p:nvPr/>
                </p:nvSpPr>
                <p:spPr>
                  <a:xfrm>
                    <a:off x="2816168" y="4029179"/>
                    <a:ext cx="586114" cy="299516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P2</a:t>
                    </a:r>
                    <a:endParaRPr lang="en-US" baseline="-25000" dirty="0"/>
                  </a:p>
                </p:txBody>
              </p:sp>
              <p:sp>
                <p:nvSpPr>
                  <p:cNvPr id="83" name="Rectangle: Rounded Corners 82">
                    <a:extLst>
                      <a:ext uri="{FF2B5EF4-FFF2-40B4-BE49-F238E27FC236}">
                        <a16:creationId xmlns:a16="http://schemas.microsoft.com/office/drawing/2014/main" id="{FC2C66FA-8D8C-45AE-8525-89202FA181A5}"/>
                      </a:ext>
                    </a:extLst>
                  </p:cNvPr>
                  <p:cNvSpPr/>
                  <p:nvPr/>
                </p:nvSpPr>
                <p:spPr>
                  <a:xfrm>
                    <a:off x="3546697" y="4029179"/>
                    <a:ext cx="586114" cy="299516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P3</a:t>
                    </a:r>
                    <a:endParaRPr lang="en-US" baseline="-25000" dirty="0"/>
                  </a:p>
                </p:txBody>
              </p:sp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A4FC5580-D452-42C0-831E-11E6FF82468C}"/>
                      </a:ext>
                    </a:extLst>
                  </p:cNvPr>
                  <p:cNvSpPr txBox="1"/>
                  <p:nvPr/>
                </p:nvSpPr>
                <p:spPr>
                  <a:xfrm>
                    <a:off x="2652386" y="4410273"/>
                    <a:ext cx="91128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NUMA1</a:t>
                    </a:r>
                  </a:p>
                </p:txBody>
              </p:sp>
            </p:grp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7D577D28-34B5-478E-8C0B-3B538E4D7C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81567" y="5077109"/>
                  <a:ext cx="0" cy="409326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040AF07A-6A3E-4F54-9216-25D488FDC8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28871" y="5074482"/>
                  <a:ext cx="0" cy="409326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AC22138-ACA2-4978-9F53-DF228BE739C7}"/>
                    </a:ext>
                  </a:extLst>
                </p:cNvPr>
                <p:cNvSpPr txBox="1"/>
                <p:nvPr/>
              </p:nvSpPr>
              <p:spPr>
                <a:xfrm>
                  <a:off x="6705516" y="5104769"/>
                  <a:ext cx="93979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create</a:t>
                  </a:r>
                </a:p>
              </p:txBody>
            </p:sp>
          </p:grp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FC866F98-ADCA-490B-9E9E-1BF1D6D94B57}"/>
                  </a:ext>
                </a:extLst>
              </p:cNvPr>
              <p:cNvSpPr/>
              <p:nvPr/>
            </p:nvSpPr>
            <p:spPr>
              <a:xfrm>
                <a:off x="3474952" y="5546878"/>
                <a:ext cx="586114" cy="299516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T2</a:t>
                </a:r>
                <a:endParaRPr lang="en-US" baseline="-25000" dirty="0"/>
              </a:p>
            </p:txBody>
          </p: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3A281B1A-D378-4424-BE11-33EEC56F57C3}"/>
                  </a:ext>
                </a:extLst>
              </p:cNvPr>
              <p:cNvSpPr/>
              <p:nvPr/>
            </p:nvSpPr>
            <p:spPr>
              <a:xfrm>
                <a:off x="4237342" y="5554046"/>
                <a:ext cx="586114" cy="299516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T3</a:t>
                </a:r>
                <a:endParaRPr lang="en-US" baseline="-25000" dirty="0"/>
              </a:p>
            </p:txBody>
          </p:sp>
        </p:grp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690F6-512D-4753-BCFE-156B5B4296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18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>
            <a:spLocks noGrp="1"/>
          </p:cNvSpPr>
          <p:nvPr>
            <p:ph type="title"/>
          </p:nvPr>
        </p:nvSpPr>
        <p:spPr>
          <a:xfrm>
            <a:off x="838200" y="655692"/>
            <a:ext cx="1051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2200"/>
            </a:pPr>
            <a:r>
              <a:rPr lang="en-US" sz="3600" dirty="0"/>
              <a:t>Work-Stealing Strategy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4308F5-3170-4B5B-B0D4-842AD2BB54A4}"/>
              </a:ext>
            </a:extLst>
          </p:cNvPr>
          <p:cNvSpPr txBox="1"/>
          <p:nvPr/>
        </p:nvSpPr>
        <p:spPr>
          <a:xfrm>
            <a:off x="528874" y="1575437"/>
            <a:ext cx="6140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Throughput-Aware Stealing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51F2F67-024A-46A7-9127-F44143F7D366}"/>
              </a:ext>
            </a:extLst>
          </p:cNvPr>
          <p:cNvGrpSpPr/>
          <p:nvPr/>
        </p:nvGrpSpPr>
        <p:grpSpPr>
          <a:xfrm>
            <a:off x="639146" y="2388263"/>
            <a:ext cx="6733992" cy="3742234"/>
            <a:chOff x="2495550" y="2451398"/>
            <a:chExt cx="6733992" cy="374223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BB03732-76F7-4D27-9BFB-2BD90840F99A}"/>
                </a:ext>
              </a:extLst>
            </p:cNvPr>
            <p:cNvGrpSpPr/>
            <p:nvPr/>
          </p:nvGrpSpPr>
          <p:grpSpPr>
            <a:xfrm>
              <a:off x="2495550" y="3118619"/>
              <a:ext cx="817768" cy="2485881"/>
              <a:chOff x="756967" y="3320408"/>
              <a:chExt cx="817768" cy="2218043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1DEAFE5-C605-4C94-BE0C-A6F0FDA81F09}"/>
                  </a:ext>
                </a:extLst>
              </p:cNvPr>
              <p:cNvSpPr/>
              <p:nvPr/>
            </p:nvSpPr>
            <p:spPr>
              <a:xfrm>
                <a:off x="756967" y="3331039"/>
                <a:ext cx="811419" cy="2207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B69932F0-79E8-48C3-BAA3-46640636F11D}"/>
                  </a:ext>
                </a:extLst>
              </p:cNvPr>
              <p:cNvSpPr/>
              <p:nvPr/>
            </p:nvSpPr>
            <p:spPr>
              <a:xfrm>
                <a:off x="869619" y="3666113"/>
                <a:ext cx="586114" cy="33761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W0</a:t>
                </a:r>
                <a:endParaRPr lang="en-US" baseline="-25000" dirty="0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3DFEB9A6-0EE6-4195-9A14-F990CAA63AF2}"/>
                  </a:ext>
                </a:extLst>
              </p:cNvPr>
              <p:cNvSpPr/>
              <p:nvPr/>
            </p:nvSpPr>
            <p:spPr>
              <a:xfrm>
                <a:off x="869619" y="4127431"/>
                <a:ext cx="586114" cy="33761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W1</a:t>
                </a:r>
                <a:endParaRPr lang="en-US" baseline="-25000" dirty="0"/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814BDA86-2A30-44F3-A9BD-EABC1F7A4195}"/>
                  </a:ext>
                </a:extLst>
              </p:cNvPr>
              <p:cNvSpPr/>
              <p:nvPr/>
            </p:nvSpPr>
            <p:spPr>
              <a:xfrm>
                <a:off x="869619" y="4609866"/>
                <a:ext cx="586114" cy="33761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W2</a:t>
                </a:r>
                <a:endParaRPr lang="en-US" baseline="-25000" dirty="0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04974408-42E9-4655-9AFC-B298F69D0031}"/>
                  </a:ext>
                </a:extLst>
              </p:cNvPr>
              <p:cNvSpPr/>
              <p:nvPr/>
            </p:nvSpPr>
            <p:spPr>
              <a:xfrm>
                <a:off x="869619" y="5071184"/>
                <a:ext cx="586114" cy="33761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W3</a:t>
                </a:r>
                <a:endParaRPr lang="en-US" baseline="-250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B2DCAF-643C-4985-B491-6262A69AA4EA}"/>
                  </a:ext>
                </a:extLst>
              </p:cNvPr>
              <p:cNvSpPr txBox="1"/>
              <p:nvPr/>
            </p:nvSpPr>
            <p:spPr>
              <a:xfrm>
                <a:off x="763316" y="3320408"/>
                <a:ext cx="811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NUMA0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D7D0E69-5519-4620-A12A-C595C968AD2E}"/>
                </a:ext>
              </a:extLst>
            </p:cNvPr>
            <p:cNvSpPr txBox="1"/>
            <p:nvPr/>
          </p:nvSpPr>
          <p:spPr>
            <a:xfrm>
              <a:off x="3535498" y="2862534"/>
              <a:ext cx="1893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(1) steal</a:t>
              </a:r>
              <a:r>
                <a:rPr lang="en-US" altLang="zh-CN" dirty="0"/>
                <a:t> local tasks</a:t>
              </a:r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520E802-4FB5-44AF-91F2-930C8F363368}"/>
                </a:ext>
              </a:extLst>
            </p:cNvPr>
            <p:cNvGrpSpPr/>
            <p:nvPr/>
          </p:nvGrpSpPr>
          <p:grpSpPr>
            <a:xfrm>
              <a:off x="5425926" y="4724752"/>
              <a:ext cx="3803616" cy="1468880"/>
              <a:chOff x="5408790" y="4714116"/>
              <a:chExt cx="3803616" cy="146888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D9ED0F8-74F3-4C46-8D72-61C09B6B964B}"/>
                  </a:ext>
                </a:extLst>
              </p:cNvPr>
              <p:cNvGrpSpPr/>
              <p:nvPr/>
            </p:nvGrpSpPr>
            <p:grpSpPr>
              <a:xfrm>
                <a:off x="5408790" y="5412546"/>
                <a:ext cx="3143250" cy="770450"/>
                <a:chOff x="2635250" y="3947600"/>
                <a:chExt cx="3143250" cy="770450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05B0DCD-C426-479D-92E3-E0EB21BB5E3E}"/>
                    </a:ext>
                  </a:extLst>
                </p:cNvPr>
                <p:cNvSpPr/>
                <p:nvPr/>
              </p:nvSpPr>
              <p:spPr>
                <a:xfrm>
                  <a:off x="2635250" y="3947600"/>
                  <a:ext cx="3143250" cy="77045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2FB38D7A-B9FD-4453-A095-FB1ED50E0F4C}"/>
                    </a:ext>
                  </a:extLst>
                </p:cNvPr>
                <p:cNvSpPr/>
                <p:nvPr/>
              </p:nvSpPr>
              <p:spPr>
                <a:xfrm>
                  <a:off x="2816168" y="4029179"/>
                  <a:ext cx="586114" cy="299516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P4</a:t>
                  </a:r>
                  <a:endParaRPr lang="en-US" baseline="-25000" dirty="0"/>
                </a:p>
              </p:txBody>
            </p: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5D4E64B2-D41F-4826-9E2C-8A3A02E96725}"/>
                    </a:ext>
                  </a:extLst>
                </p:cNvPr>
                <p:cNvSpPr/>
                <p:nvPr/>
              </p:nvSpPr>
              <p:spPr>
                <a:xfrm>
                  <a:off x="3546697" y="4029179"/>
                  <a:ext cx="586114" cy="299516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P5</a:t>
                  </a:r>
                  <a:endParaRPr lang="en-US" baseline="-25000" dirty="0"/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A97DACB2-FDEA-486B-9A67-01A07F3D7188}"/>
                    </a:ext>
                  </a:extLst>
                </p:cNvPr>
                <p:cNvSpPr/>
                <p:nvPr/>
              </p:nvSpPr>
              <p:spPr>
                <a:xfrm>
                  <a:off x="4277226" y="4029179"/>
                  <a:ext cx="586114" cy="299516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P6</a:t>
                  </a:r>
                  <a:endParaRPr lang="en-US" baseline="-25000" dirty="0"/>
                </a:p>
              </p:txBody>
            </p:sp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249977FD-C7FD-4D22-A2A6-DC8C101DDA27}"/>
                    </a:ext>
                  </a:extLst>
                </p:cNvPr>
                <p:cNvSpPr/>
                <p:nvPr/>
              </p:nvSpPr>
              <p:spPr>
                <a:xfrm>
                  <a:off x="5007755" y="4029179"/>
                  <a:ext cx="586114" cy="299516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P7</a:t>
                  </a:r>
                  <a:endParaRPr lang="en-US" baseline="-25000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2F20222-51B7-4BAD-A380-CF77D811C78B}"/>
                    </a:ext>
                  </a:extLst>
                </p:cNvPr>
                <p:cNvSpPr txBox="1"/>
                <p:nvPr/>
              </p:nvSpPr>
              <p:spPr>
                <a:xfrm>
                  <a:off x="2652386" y="4410273"/>
                  <a:ext cx="9112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NUMA1</a:t>
                  </a:r>
                </a:p>
              </p:txBody>
            </p:sp>
          </p:grp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040BBAA-FAF1-4CC7-B4BF-5D8DA75B62A2}"/>
                  </a:ext>
                </a:extLst>
              </p:cNvPr>
              <p:cNvSpPr/>
              <p:nvPr/>
            </p:nvSpPr>
            <p:spPr>
              <a:xfrm>
                <a:off x="5425926" y="4714116"/>
                <a:ext cx="3126114" cy="36933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Active Status Array (NUMA 1)</a:t>
                </a: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4E503B1-7874-4A5A-BDB8-CC475F74E5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1567" y="5077109"/>
                <a:ext cx="0" cy="409326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BECCE381-B257-44A3-958F-8CA42DE7A3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8871" y="5074482"/>
                <a:ext cx="0" cy="409326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99B9882E-2312-45F8-87E3-C7D67C9E7E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42625" y="5074482"/>
                <a:ext cx="0" cy="409326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A2976B09-17DF-4A39-BD5D-62A7804864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9929" y="5071855"/>
                <a:ext cx="0" cy="409326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8CE3C79-E86D-4863-8FBB-F6FA199D2DE1}"/>
                  </a:ext>
                </a:extLst>
              </p:cNvPr>
              <p:cNvSpPr txBox="1"/>
              <p:nvPr/>
            </p:nvSpPr>
            <p:spPr>
              <a:xfrm>
                <a:off x="8272609" y="5098297"/>
                <a:ext cx="9397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Update</a:t>
                </a: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30BE621-6AAD-4181-9D9B-41DE2B37CB2A}"/>
                </a:ext>
              </a:extLst>
            </p:cNvPr>
            <p:cNvSpPr txBox="1"/>
            <p:nvPr/>
          </p:nvSpPr>
          <p:spPr>
            <a:xfrm>
              <a:off x="3514918" y="4167566"/>
              <a:ext cx="18938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(2) if (1) fails, pick remote NUMA node, c</a:t>
              </a:r>
              <a:r>
                <a:rPr lang="en-US" altLang="zh-CN" dirty="0"/>
                <a:t>heck N</a:t>
              </a:r>
              <a:r>
                <a:rPr lang="en-US" altLang="zh-CN" baseline="-25000" dirty="0"/>
                <a:t>active</a:t>
              </a:r>
              <a:r>
                <a:rPr lang="en-US" altLang="zh-CN" dirty="0"/>
                <a:t> &lt; N</a:t>
              </a:r>
              <a:r>
                <a:rPr lang="en-US" altLang="zh-CN" baseline="-25000" dirty="0"/>
                <a:t>s</a:t>
              </a:r>
              <a:endParaRPr lang="en-US" baseline="-25000" dirty="0"/>
            </a:p>
          </p:txBody>
        </p: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EF08F31A-317D-42ED-8789-0F1C5B90DF01}"/>
                </a:ext>
              </a:extLst>
            </p:cNvPr>
            <p:cNvCxnSpPr>
              <a:cxnSpLocks/>
              <a:stCxn id="27" idx="3"/>
              <a:endCxn id="5" idx="1"/>
            </p:cNvCxnSpPr>
            <p:nvPr/>
          </p:nvCxnSpPr>
          <p:spPr>
            <a:xfrm>
              <a:off x="3194316" y="3695261"/>
              <a:ext cx="2248746" cy="1214157"/>
            </a:xfrm>
            <a:prstGeom prst="bentConnector3">
              <a:avLst>
                <a:gd name="adj1" fmla="val 12938"/>
              </a:avLst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465096D7-6025-42DB-ACA4-5A9D814313C1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3194316" y="3695261"/>
              <a:ext cx="2217947" cy="2093941"/>
            </a:xfrm>
            <a:prstGeom prst="bentConnector3">
              <a:avLst>
                <a:gd name="adj1" fmla="val 13210"/>
              </a:avLst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AD7D1B5-D7B6-40E0-8189-9B7C3343EF49}"/>
                </a:ext>
              </a:extLst>
            </p:cNvPr>
            <p:cNvSpPr txBox="1"/>
            <p:nvPr/>
          </p:nvSpPr>
          <p:spPr>
            <a:xfrm>
              <a:off x="3535498" y="5243151"/>
              <a:ext cx="18938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(3) if (2) succeeds, steal</a:t>
              </a:r>
              <a:r>
                <a:rPr lang="en-US" altLang="zh-CN" dirty="0"/>
                <a:t> remote tasks</a:t>
              </a:r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05D7525-48C0-4EB4-813A-3668F0F00A63}"/>
                </a:ext>
              </a:extLst>
            </p:cNvPr>
            <p:cNvGrpSpPr/>
            <p:nvPr/>
          </p:nvGrpSpPr>
          <p:grpSpPr>
            <a:xfrm>
              <a:off x="5408790" y="2451398"/>
              <a:ext cx="3820752" cy="1490624"/>
              <a:chOff x="5408790" y="2488718"/>
              <a:chExt cx="3820752" cy="149062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4868CC1-DA9F-451E-936C-E5EF664A3B55}"/>
                  </a:ext>
                </a:extLst>
              </p:cNvPr>
              <p:cNvGrpSpPr/>
              <p:nvPr/>
            </p:nvGrpSpPr>
            <p:grpSpPr>
              <a:xfrm>
                <a:off x="5408790" y="2488718"/>
                <a:ext cx="3143250" cy="1118168"/>
                <a:chOff x="5408790" y="3017452"/>
                <a:chExt cx="3143250" cy="1118168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0729255A-BD7E-4BE4-91BF-B9031705C565}"/>
                    </a:ext>
                  </a:extLst>
                </p:cNvPr>
                <p:cNvGrpSpPr/>
                <p:nvPr/>
              </p:nvGrpSpPr>
              <p:grpSpPr>
                <a:xfrm>
                  <a:off x="5408790" y="3017452"/>
                  <a:ext cx="3143250" cy="770450"/>
                  <a:chOff x="2635250" y="3947600"/>
                  <a:chExt cx="3143250" cy="770450"/>
                </a:xfrm>
              </p:grpSpPr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694EA730-F0EA-41D3-99B4-8E39F2829134}"/>
                      </a:ext>
                    </a:extLst>
                  </p:cNvPr>
                  <p:cNvSpPr/>
                  <p:nvPr/>
                </p:nvSpPr>
                <p:spPr>
                  <a:xfrm>
                    <a:off x="2635250" y="3947600"/>
                    <a:ext cx="3143250" cy="77045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" name="Rectangle: Rounded Corners 13">
                    <a:extLst>
                      <a:ext uri="{FF2B5EF4-FFF2-40B4-BE49-F238E27FC236}">
                        <a16:creationId xmlns:a16="http://schemas.microsoft.com/office/drawing/2014/main" id="{4CA6D860-2C7A-4F6C-A4BB-AC4B21A2BB5D}"/>
                      </a:ext>
                    </a:extLst>
                  </p:cNvPr>
                  <p:cNvSpPr/>
                  <p:nvPr/>
                </p:nvSpPr>
                <p:spPr>
                  <a:xfrm>
                    <a:off x="2816168" y="4356926"/>
                    <a:ext cx="586114" cy="299516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P0</a:t>
                    </a:r>
                    <a:endParaRPr lang="en-US" baseline="-25000" dirty="0"/>
                  </a:p>
                </p:txBody>
              </p:sp>
              <p:sp>
                <p:nvSpPr>
                  <p:cNvPr id="15" name="Rectangle: Rounded Corners 14">
                    <a:extLst>
                      <a:ext uri="{FF2B5EF4-FFF2-40B4-BE49-F238E27FC236}">
                        <a16:creationId xmlns:a16="http://schemas.microsoft.com/office/drawing/2014/main" id="{404A4692-714F-470F-AA0B-1C6F4135BA84}"/>
                      </a:ext>
                    </a:extLst>
                  </p:cNvPr>
                  <p:cNvSpPr/>
                  <p:nvPr/>
                </p:nvSpPr>
                <p:spPr>
                  <a:xfrm>
                    <a:off x="3546697" y="4356926"/>
                    <a:ext cx="586114" cy="299516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P1</a:t>
                    </a:r>
                    <a:endParaRPr lang="en-US" baseline="-25000" dirty="0"/>
                  </a:p>
                </p:txBody>
              </p:sp>
              <p:sp>
                <p:nvSpPr>
                  <p:cNvPr id="16" name="Rectangle: Rounded Corners 15">
                    <a:extLst>
                      <a:ext uri="{FF2B5EF4-FFF2-40B4-BE49-F238E27FC236}">
                        <a16:creationId xmlns:a16="http://schemas.microsoft.com/office/drawing/2014/main" id="{2C3A3595-709C-40E7-A527-6FC797553F06}"/>
                      </a:ext>
                    </a:extLst>
                  </p:cNvPr>
                  <p:cNvSpPr/>
                  <p:nvPr/>
                </p:nvSpPr>
                <p:spPr>
                  <a:xfrm>
                    <a:off x="4277226" y="4356926"/>
                    <a:ext cx="586114" cy="299516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P2</a:t>
                    </a:r>
                    <a:endParaRPr lang="en-US" baseline="-25000" dirty="0"/>
                  </a:p>
                </p:txBody>
              </p:sp>
              <p:sp>
                <p:nvSpPr>
                  <p:cNvPr id="17" name="Rectangle: Rounded Corners 16">
                    <a:extLst>
                      <a:ext uri="{FF2B5EF4-FFF2-40B4-BE49-F238E27FC236}">
                        <a16:creationId xmlns:a16="http://schemas.microsoft.com/office/drawing/2014/main" id="{99698325-4335-439A-AD1C-31F09E0F1269}"/>
                      </a:ext>
                    </a:extLst>
                  </p:cNvPr>
                  <p:cNvSpPr/>
                  <p:nvPr/>
                </p:nvSpPr>
                <p:spPr>
                  <a:xfrm>
                    <a:off x="5007755" y="4356926"/>
                    <a:ext cx="586114" cy="299516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P3</a:t>
                    </a:r>
                    <a:endParaRPr lang="en-US" baseline="-25000" dirty="0"/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EBB27F5F-681E-4608-B866-E15E27F36B87}"/>
                      </a:ext>
                    </a:extLst>
                  </p:cNvPr>
                  <p:cNvSpPr txBox="1"/>
                  <p:nvPr/>
                </p:nvSpPr>
                <p:spPr>
                  <a:xfrm>
                    <a:off x="2652386" y="3947600"/>
                    <a:ext cx="91128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NUMA0</a:t>
                    </a:r>
                  </a:p>
                </p:txBody>
              </p:sp>
            </p:grp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B6AF2481-D08A-4C4C-A027-AF3CE8AEDB77}"/>
                    </a:ext>
                  </a:extLst>
                </p:cNvPr>
                <p:cNvCxnSpPr>
                  <a:cxnSpLocks/>
                  <a:stCxn id="14" idx="2"/>
                </p:cNvCxnSpPr>
                <p:nvPr/>
              </p:nvCxnSpPr>
              <p:spPr>
                <a:xfrm>
                  <a:off x="5882765" y="3726294"/>
                  <a:ext cx="0" cy="409326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23328318-4A3D-4E3D-B23E-C704648C2A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30069" y="3723667"/>
                  <a:ext cx="0" cy="409326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71761C12-6DEC-4BB7-BE6B-7322E96CC3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43823" y="3723667"/>
                  <a:ext cx="0" cy="409326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3683BF4F-8D95-4BEA-92AF-F453CCBB8A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91127" y="3721040"/>
                  <a:ext cx="0" cy="409326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8DAFDF-0F9F-409C-888D-04F4F2F382B2}"/>
                  </a:ext>
                </a:extLst>
              </p:cNvPr>
              <p:cNvSpPr txBox="1"/>
              <p:nvPr/>
            </p:nvSpPr>
            <p:spPr>
              <a:xfrm>
                <a:off x="8289745" y="3294783"/>
                <a:ext cx="9397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Update</a:t>
                </a:r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6917C97D-3867-4388-8935-4F20BFF8A389}"/>
                  </a:ext>
                </a:extLst>
              </p:cNvPr>
              <p:cNvSpPr/>
              <p:nvPr/>
            </p:nvSpPr>
            <p:spPr>
              <a:xfrm>
                <a:off x="5408790" y="3610010"/>
                <a:ext cx="3126114" cy="36933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Active Status Array (NUMA 0)</a:t>
                </a:r>
              </a:p>
            </p:txBody>
          </p:sp>
        </p:grp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92EFFF0F-764E-4B49-934C-4D6EB1D11456}"/>
                </a:ext>
              </a:extLst>
            </p:cNvPr>
            <p:cNvCxnSpPr>
              <a:cxnSpLocks/>
              <a:stCxn id="27" idx="3"/>
              <a:endCxn id="8" idx="1"/>
            </p:cNvCxnSpPr>
            <p:nvPr/>
          </p:nvCxnSpPr>
          <p:spPr>
            <a:xfrm flipV="1">
              <a:off x="3194316" y="2836623"/>
              <a:ext cx="2214474" cy="858638"/>
            </a:xfrm>
            <a:prstGeom prst="bentConnector3">
              <a:avLst>
                <a:gd name="adj1" fmla="val 13214"/>
              </a:avLst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2789AC8-D70F-4EFC-A2A6-992F694C7D40}"/>
              </a:ext>
            </a:extLst>
          </p:cNvPr>
          <p:cNvSpPr txBox="1"/>
          <p:nvPr/>
        </p:nvSpPr>
        <p:spPr>
          <a:xfrm>
            <a:off x="7373138" y="4349019"/>
            <a:ext cx="421743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Active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a process is processing a task, set active status as 1; otherwise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used to check whether bandwidth is saturated or not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6B5A0B-B436-4519-A515-25600290787A}"/>
              </a:ext>
            </a:extLst>
          </p:cNvPr>
          <p:cNvSpPr txBox="1"/>
          <p:nvPr/>
        </p:nvSpPr>
        <p:spPr>
          <a:xfrm>
            <a:off x="7373138" y="2463114"/>
            <a:ext cx="4165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Quantify Bandwidth Utilization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factors: datatype, buffer location, buffer size, task type and so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conservative method: define threshold N</a:t>
            </a:r>
            <a:r>
              <a:rPr lang="en-US" sz="1600" baseline="-25000" dirty="0"/>
              <a:t>s</a:t>
            </a:r>
            <a:r>
              <a:rPr lang="en-US" sz="1600" dirty="0"/>
              <a:t> based on </a:t>
            </a:r>
            <a:r>
              <a:rPr lang="en-US" sz="1600" dirty="0" err="1"/>
              <a:t>memcpy</a:t>
            </a:r>
            <a:r>
              <a:rPr lang="en-US" sz="1600" dirty="0"/>
              <a:t> throughput profiling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76C983D-2E98-462E-A2AB-4CA9146350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338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>
            <a:spLocks noGrp="1"/>
          </p:cNvSpPr>
          <p:nvPr>
            <p:ph type="title"/>
          </p:nvPr>
        </p:nvSpPr>
        <p:spPr>
          <a:xfrm>
            <a:off x="838200" y="655692"/>
            <a:ext cx="1051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SzPts val="2200"/>
            </a:pPr>
            <a:r>
              <a:rPr lang="en-US" sz="3600" dirty="0"/>
              <a:t>Optimization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4308F5-3170-4B5B-B0D4-842AD2BB54A4}"/>
              </a:ext>
            </a:extLst>
          </p:cNvPr>
          <p:cNvSpPr txBox="1"/>
          <p:nvPr/>
        </p:nvSpPr>
        <p:spPr>
          <a:xfrm>
            <a:off x="489856" y="1749357"/>
            <a:ext cx="37401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Reversed Task Enqueue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receiver usually access received data after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increase post-communication </a:t>
            </a:r>
            <a:r>
              <a:rPr lang="en-US" sz="1600" b="1" dirty="0"/>
              <a:t>data access cache reuse</a:t>
            </a:r>
            <a:endParaRPr lang="en-US" sz="2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8542BB-60DA-4368-B74A-575442583F46}"/>
              </a:ext>
            </a:extLst>
          </p:cNvPr>
          <p:cNvSpPr txBox="1"/>
          <p:nvPr/>
        </p:nvSpPr>
        <p:spPr>
          <a:xfrm>
            <a:off x="4400662" y="1705720"/>
            <a:ext cx="3740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Noncontiguous Task Bundle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require </a:t>
            </a:r>
            <a:r>
              <a:rPr lang="en-US" sz="1600" dirty="0" err="1"/>
              <a:t>tmp</a:t>
            </a:r>
            <a:r>
              <a:rPr lang="en-US" sz="1600" dirty="0"/>
              <a:t> buffer to hold intermediate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T0 and T1 should be stolen by the same worker to reuse </a:t>
            </a:r>
            <a:r>
              <a:rPr lang="en-US" sz="1600" dirty="0" err="1"/>
              <a:t>tmp</a:t>
            </a:r>
            <a:r>
              <a:rPr lang="en-US" sz="1600" dirty="0"/>
              <a:t> buffer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achieve </a:t>
            </a:r>
            <a:r>
              <a:rPr lang="en-US" sz="1600" b="1" dirty="0" err="1"/>
              <a:t>tmp</a:t>
            </a:r>
            <a:r>
              <a:rPr lang="en-US" sz="1600" b="1" dirty="0"/>
              <a:t> buffer cache reuse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B39B1E0-19EE-4556-B8B7-3BEC5C9A4CAE}"/>
              </a:ext>
            </a:extLst>
          </p:cNvPr>
          <p:cNvGrpSpPr/>
          <p:nvPr/>
        </p:nvGrpSpPr>
        <p:grpSpPr>
          <a:xfrm>
            <a:off x="96156" y="3430269"/>
            <a:ext cx="4079875" cy="2240753"/>
            <a:chOff x="203200" y="3591998"/>
            <a:chExt cx="4079875" cy="224075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A50DF79-7795-4562-891E-0BCB48CB235C}"/>
                </a:ext>
              </a:extLst>
            </p:cNvPr>
            <p:cNvSpPr/>
            <p:nvPr/>
          </p:nvSpPr>
          <p:spPr>
            <a:xfrm>
              <a:off x="1263650" y="4232550"/>
              <a:ext cx="2025650" cy="2921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2796DB3-7FF6-40DA-A060-DBAEC07AC5BF}"/>
                </a:ext>
              </a:extLst>
            </p:cNvPr>
            <p:cNvSpPr/>
            <p:nvPr/>
          </p:nvSpPr>
          <p:spPr>
            <a:xfrm>
              <a:off x="1263650" y="4950905"/>
              <a:ext cx="2025650" cy="2921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D75CBCF-83E7-4B43-9DD1-EF78CBE5F030}"/>
                </a:ext>
              </a:extLst>
            </p:cNvPr>
            <p:cNvCxnSpPr>
              <a:cxnSpLocks/>
            </p:cNvCxnSpPr>
            <p:nvPr/>
          </p:nvCxnSpPr>
          <p:spPr>
            <a:xfrm>
              <a:off x="717550" y="5496200"/>
              <a:ext cx="123190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320B13-7ADE-4F1F-9C98-B5EB6BBA1E91}"/>
                </a:ext>
              </a:extLst>
            </p:cNvPr>
            <p:cNvSpPr txBox="1"/>
            <p:nvPr/>
          </p:nvSpPr>
          <p:spPr>
            <a:xfrm>
              <a:off x="431800" y="5524974"/>
              <a:ext cx="1930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 access direction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3300612-2A22-4F12-A837-E7D505F8B2F5}"/>
                </a:ext>
              </a:extLst>
            </p:cNvPr>
            <p:cNvGrpSpPr/>
            <p:nvPr/>
          </p:nvGrpSpPr>
          <p:grpSpPr>
            <a:xfrm>
              <a:off x="1270738" y="4129803"/>
              <a:ext cx="450850" cy="1224053"/>
              <a:chOff x="743688" y="4240653"/>
              <a:chExt cx="450850" cy="1224053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B5B128B-E21A-4DF1-8EDB-97C2AA3EAF30}"/>
                  </a:ext>
                </a:extLst>
              </p:cNvPr>
              <p:cNvSpPr/>
              <p:nvPr/>
            </p:nvSpPr>
            <p:spPr>
              <a:xfrm>
                <a:off x="750776" y="4240653"/>
                <a:ext cx="387350" cy="122405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B137CD-DA7E-4BF7-9C49-782BFB6142D9}"/>
                  </a:ext>
                </a:extLst>
              </p:cNvPr>
              <p:cNvSpPr txBox="1"/>
              <p:nvPr/>
            </p:nvSpPr>
            <p:spPr>
              <a:xfrm>
                <a:off x="743688" y="4709406"/>
                <a:ext cx="4508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T0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B45CD26-82C9-4068-B590-722D1EBFAE2C}"/>
                </a:ext>
              </a:extLst>
            </p:cNvPr>
            <p:cNvGrpSpPr/>
            <p:nvPr/>
          </p:nvGrpSpPr>
          <p:grpSpPr>
            <a:xfrm>
              <a:off x="1809750" y="4129802"/>
              <a:ext cx="450850" cy="1224053"/>
              <a:chOff x="736600" y="4240653"/>
              <a:chExt cx="450850" cy="1224053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C4CEEF5-37EE-490F-8B68-5E027A062EC9}"/>
                  </a:ext>
                </a:extLst>
              </p:cNvPr>
              <p:cNvSpPr/>
              <p:nvPr/>
            </p:nvSpPr>
            <p:spPr>
              <a:xfrm>
                <a:off x="736600" y="4240653"/>
                <a:ext cx="387350" cy="122405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5C1F6A7-6D0C-49A6-8806-194DF1D38BC9}"/>
                  </a:ext>
                </a:extLst>
              </p:cNvPr>
              <p:cNvSpPr txBox="1"/>
              <p:nvPr/>
            </p:nvSpPr>
            <p:spPr>
              <a:xfrm>
                <a:off x="736600" y="4709406"/>
                <a:ext cx="4508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T1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1D2593E-B472-4986-ACCE-65732ADBA06F}"/>
                </a:ext>
              </a:extLst>
            </p:cNvPr>
            <p:cNvGrpSpPr/>
            <p:nvPr/>
          </p:nvGrpSpPr>
          <p:grpSpPr>
            <a:xfrm>
              <a:off x="2355850" y="4129801"/>
              <a:ext cx="450850" cy="1224053"/>
              <a:chOff x="736600" y="4240653"/>
              <a:chExt cx="450850" cy="1224053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9298F86-021B-46D6-AD73-22DA343E375A}"/>
                  </a:ext>
                </a:extLst>
              </p:cNvPr>
              <p:cNvSpPr/>
              <p:nvPr/>
            </p:nvSpPr>
            <p:spPr>
              <a:xfrm>
                <a:off x="736600" y="4240653"/>
                <a:ext cx="387350" cy="122405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3329142-BFA0-4C83-BBAE-F5B3C1C9E8C7}"/>
                  </a:ext>
                </a:extLst>
              </p:cNvPr>
              <p:cNvSpPr txBox="1"/>
              <p:nvPr/>
            </p:nvSpPr>
            <p:spPr>
              <a:xfrm>
                <a:off x="736600" y="4709406"/>
                <a:ext cx="4508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T2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FA61FD7-450C-4971-BC3B-A2B408444269}"/>
                </a:ext>
              </a:extLst>
            </p:cNvPr>
            <p:cNvGrpSpPr/>
            <p:nvPr/>
          </p:nvGrpSpPr>
          <p:grpSpPr>
            <a:xfrm>
              <a:off x="2887774" y="4129801"/>
              <a:ext cx="450850" cy="1224053"/>
              <a:chOff x="722424" y="4240653"/>
              <a:chExt cx="450850" cy="1224053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066479B-A035-4C5E-B520-DBD181B32A52}"/>
                  </a:ext>
                </a:extLst>
              </p:cNvPr>
              <p:cNvSpPr/>
              <p:nvPr/>
            </p:nvSpPr>
            <p:spPr>
              <a:xfrm>
                <a:off x="729512" y="4240653"/>
                <a:ext cx="387350" cy="122405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F4D2E37-FD44-48C0-9C69-A90A053906A0}"/>
                  </a:ext>
                </a:extLst>
              </p:cNvPr>
              <p:cNvSpPr txBox="1"/>
              <p:nvPr/>
            </p:nvSpPr>
            <p:spPr>
              <a:xfrm>
                <a:off x="722424" y="4709406"/>
                <a:ext cx="4508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T3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629C5E5-121E-4907-8B62-6B9671ADDD43}"/>
                </a:ext>
              </a:extLst>
            </p:cNvPr>
            <p:cNvSpPr txBox="1"/>
            <p:nvPr/>
          </p:nvSpPr>
          <p:spPr>
            <a:xfrm>
              <a:off x="317500" y="4213836"/>
              <a:ext cx="977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src</a:t>
              </a:r>
              <a:r>
                <a:rPr lang="en-US" dirty="0"/>
                <a:t> buffer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458E527-F9E1-4946-841C-41010D56A0A2}"/>
                </a:ext>
              </a:extLst>
            </p:cNvPr>
            <p:cNvSpPr txBox="1"/>
            <p:nvPr/>
          </p:nvSpPr>
          <p:spPr>
            <a:xfrm>
              <a:off x="203200" y="4947868"/>
              <a:ext cx="1092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dest</a:t>
              </a:r>
              <a:r>
                <a:rPr lang="en-US" dirty="0"/>
                <a:t> buffer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14A1A5F-796A-4B98-B74E-55F001FF49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3500" y="3994364"/>
              <a:ext cx="1231900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157C730-5DD6-4F14-B4C2-1EBE876A0222}"/>
                </a:ext>
              </a:extLst>
            </p:cNvPr>
            <p:cNvSpPr txBox="1"/>
            <p:nvPr/>
          </p:nvSpPr>
          <p:spPr>
            <a:xfrm>
              <a:off x="2295525" y="3591998"/>
              <a:ext cx="1987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task enqueue direction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0589201-8FE1-4F60-A1CE-474D39916371}"/>
              </a:ext>
            </a:extLst>
          </p:cNvPr>
          <p:cNvGrpSpPr/>
          <p:nvPr/>
        </p:nvGrpSpPr>
        <p:grpSpPr>
          <a:xfrm>
            <a:off x="4237745" y="3947193"/>
            <a:ext cx="3887390" cy="1350638"/>
            <a:chOff x="4444206" y="4230401"/>
            <a:chExt cx="3887390" cy="1350638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4AAA1314-550A-4886-A835-BD6366D9C7CD}"/>
                </a:ext>
              </a:extLst>
            </p:cNvPr>
            <p:cNvGrpSpPr/>
            <p:nvPr/>
          </p:nvGrpSpPr>
          <p:grpSpPr>
            <a:xfrm>
              <a:off x="4552950" y="4572627"/>
              <a:ext cx="3390900" cy="397749"/>
              <a:chOff x="4857750" y="4173235"/>
              <a:chExt cx="3390900" cy="397749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8BBFC64-C513-454C-BEC0-123F659F2B7D}"/>
                  </a:ext>
                </a:extLst>
              </p:cNvPr>
              <p:cNvSpPr/>
              <p:nvPr/>
            </p:nvSpPr>
            <p:spPr>
              <a:xfrm>
                <a:off x="4857750" y="4179172"/>
                <a:ext cx="1028700" cy="39181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src</a:t>
                </a:r>
                <a:endParaRPr lang="en-US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A41F79A0-3367-4D79-BF63-AFBA60B729B2}"/>
                  </a:ext>
                </a:extLst>
              </p:cNvPr>
              <p:cNvSpPr/>
              <p:nvPr/>
            </p:nvSpPr>
            <p:spPr>
              <a:xfrm>
                <a:off x="6038850" y="4173235"/>
                <a:ext cx="1028700" cy="39181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tmp</a:t>
                </a:r>
                <a:endParaRPr lang="en-US" dirty="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49497B4-1B57-4D18-ABD8-85887266EC3E}"/>
                  </a:ext>
                </a:extLst>
              </p:cNvPr>
              <p:cNvSpPr/>
              <p:nvPr/>
            </p:nvSpPr>
            <p:spPr>
              <a:xfrm>
                <a:off x="7219950" y="4173235"/>
                <a:ext cx="1028700" cy="39181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dest</a:t>
                </a:r>
                <a:endParaRPr lang="en-US" dirty="0"/>
              </a:p>
            </p:txBody>
          </p:sp>
          <p:cxnSp>
            <p:nvCxnSpPr>
              <p:cNvPr id="42" name="Connector: Curved 41">
                <a:extLst>
                  <a:ext uri="{FF2B5EF4-FFF2-40B4-BE49-F238E27FC236}">
                    <a16:creationId xmlns:a16="http://schemas.microsoft.com/office/drawing/2014/main" id="{885B59D0-830A-4367-A1FE-9C9DFB02330C}"/>
                  </a:ext>
                </a:extLst>
              </p:cNvPr>
              <p:cNvCxnSpPr>
                <a:cxnSpLocks/>
                <a:stCxn id="38" idx="2"/>
                <a:endCxn id="77" idx="2"/>
              </p:cNvCxnSpPr>
              <p:nvPr/>
            </p:nvCxnSpPr>
            <p:spPr>
              <a:xfrm rot="5400000" flipH="1" flipV="1">
                <a:off x="5959681" y="3977466"/>
                <a:ext cx="5937" cy="1181100"/>
              </a:xfrm>
              <a:prstGeom prst="curvedConnector3">
                <a:avLst>
                  <a:gd name="adj1" fmla="val -3850430"/>
                </a:avLst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7" name="Connector: Curved 86">
                <a:extLst>
                  <a:ext uri="{FF2B5EF4-FFF2-40B4-BE49-F238E27FC236}">
                    <a16:creationId xmlns:a16="http://schemas.microsoft.com/office/drawing/2014/main" id="{01DA24C7-0380-4D9A-A453-778B8068241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293182" y="3977465"/>
                <a:ext cx="5937" cy="1181100"/>
              </a:xfrm>
              <a:prstGeom prst="curvedConnector3">
                <a:avLst>
                  <a:gd name="adj1" fmla="val -3850430"/>
                </a:avLst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DD2F0CCD-F4D5-4D1A-A7B5-C7B3591A2186}"/>
                </a:ext>
              </a:extLst>
            </p:cNvPr>
            <p:cNvSpPr/>
            <p:nvPr/>
          </p:nvSpPr>
          <p:spPr>
            <a:xfrm>
              <a:off x="4444206" y="4230401"/>
              <a:ext cx="2371725" cy="107626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799A396-9086-4E56-9E22-A2691783150E}"/>
                </a:ext>
              </a:extLst>
            </p:cNvPr>
            <p:cNvSpPr/>
            <p:nvPr/>
          </p:nvSpPr>
          <p:spPr>
            <a:xfrm>
              <a:off x="5688011" y="4504776"/>
              <a:ext cx="2371725" cy="107626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48E656A-E563-4F25-B813-DAB9D6561110}"/>
                </a:ext>
              </a:extLst>
            </p:cNvPr>
            <p:cNvSpPr txBox="1"/>
            <p:nvPr/>
          </p:nvSpPr>
          <p:spPr>
            <a:xfrm>
              <a:off x="4469605" y="4248535"/>
              <a:ext cx="7215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T0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722285A-CC2B-4E6F-B00F-B831CB4E7936}"/>
                </a:ext>
              </a:extLst>
            </p:cNvPr>
            <p:cNvSpPr txBox="1"/>
            <p:nvPr/>
          </p:nvSpPr>
          <p:spPr>
            <a:xfrm>
              <a:off x="7610078" y="5273262"/>
              <a:ext cx="7215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T1</a:t>
              </a: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DA2768A-5E8C-4736-B8DD-D2B5C5733FDC}"/>
              </a:ext>
            </a:extLst>
          </p:cNvPr>
          <p:cNvSpPr txBox="1"/>
          <p:nvPr/>
        </p:nvSpPr>
        <p:spPr>
          <a:xfrm>
            <a:off x="8280113" y="1709243"/>
            <a:ext cx="37401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On-demand Chunking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task chunk size should match buffer size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small chunk size increases parallelism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large chunk size reduce task creation overhead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7761971-57D9-401E-AE57-DCFEFA7B9FE8}"/>
              </a:ext>
            </a:extLst>
          </p:cNvPr>
          <p:cNvGrpSpPr/>
          <p:nvPr/>
        </p:nvGrpSpPr>
        <p:grpSpPr>
          <a:xfrm>
            <a:off x="8022671" y="3968071"/>
            <a:ext cx="3925601" cy="1894830"/>
            <a:chOff x="8022671" y="3968071"/>
            <a:chExt cx="3925601" cy="1894830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8B4635DF-16FE-4051-8B9E-DCBB56AA0EE8}"/>
                </a:ext>
              </a:extLst>
            </p:cNvPr>
            <p:cNvGrpSpPr/>
            <p:nvPr/>
          </p:nvGrpSpPr>
          <p:grpSpPr>
            <a:xfrm>
              <a:off x="8022671" y="3968154"/>
              <a:ext cx="3925601" cy="1529002"/>
              <a:chOff x="8123766" y="4175266"/>
              <a:chExt cx="3925601" cy="1529002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2CC777D1-6EE0-4055-B802-5A1208E52588}"/>
                  </a:ext>
                </a:extLst>
              </p:cNvPr>
              <p:cNvSpPr/>
              <p:nvPr/>
            </p:nvSpPr>
            <p:spPr>
              <a:xfrm>
                <a:off x="9245600" y="4278013"/>
                <a:ext cx="2646364" cy="2921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19A43D1C-113F-4539-80A0-1F6A0E23B446}"/>
                  </a:ext>
                </a:extLst>
              </p:cNvPr>
              <p:cNvSpPr/>
              <p:nvPr/>
            </p:nvSpPr>
            <p:spPr>
              <a:xfrm>
                <a:off x="9245600" y="4996368"/>
                <a:ext cx="2633443" cy="2921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0C73DDE-80E2-4A06-852B-A0B57560611A}"/>
                  </a:ext>
                </a:extLst>
              </p:cNvPr>
              <p:cNvSpPr txBox="1"/>
              <p:nvPr/>
            </p:nvSpPr>
            <p:spPr>
              <a:xfrm>
                <a:off x="8214912" y="4259299"/>
                <a:ext cx="11872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src</a:t>
                </a:r>
                <a:r>
                  <a:rPr lang="en-US" dirty="0"/>
                  <a:t> buffer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4D564812-0ACE-4996-915D-04B4C1E75703}"/>
                  </a:ext>
                </a:extLst>
              </p:cNvPr>
              <p:cNvSpPr txBox="1"/>
              <p:nvPr/>
            </p:nvSpPr>
            <p:spPr>
              <a:xfrm>
                <a:off x="8123766" y="4988449"/>
                <a:ext cx="13259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dest</a:t>
                </a:r>
                <a:r>
                  <a:rPr lang="en-US" dirty="0"/>
                  <a:t> buffer</a:t>
                </a:r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454FED17-2E1C-4215-8739-8A36FB06A3CC}"/>
                  </a:ext>
                </a:extLst>
              </p:cNvPr>
              <p:cNvGrpSpPr/>
              <p:nvPr/>
            </p:nvGrpSpPr>
            <p:grpSpPr>
              <a:xfrm>
                <a:off x="9251950" y="4175266"/>
                <a:ext cx="2354408" cy="1529002"/>
                <a:chOff x="9251950" y="4175266"/>
                <a:chExt cx="2354408" cy="1529002"/>
              </a:xfrm>
            </p:grpSpPr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4AE3CAC2-81EF-4737-962D-0790E58DD05A}"/>
                    </a:ext>
                  </a:extLst>
                </p:cNvPr>
                <p:cNvGrpSpPr/>
                <p:nvPr/>
              </p:nvGrpSpPr>
              <p:grpSpPr>
                <a:xfrm>
                  <a:off x="9251950" y="4175266"/>
                  <a:ext cx="654049" cy="1529002"/>
                  <a:chOff x="550503" y="4240653"/>
                  <a:chExt cx="538736" cy="1529002"/>
                </a:xfrm>
              </p:grpSpPr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AD3F947E-3919-4CFA-8F3C-2A570414C189}"/>
                      </a:ext>
                    </a:extLst>
                  </p:cNvPr>
                  <p:cNvSpPr/>
                  <p:nvPr/>
                </p:nvSpPr>
                <p:spPr>
                  <a:xfrm>
                    <a:off x="550503" y="4240653"/>
                    <a:ext cx="504206" cy="1224053"/>
                  </a:xfrm>
                  <a:prstGeom prst="rect">
                    <a:avLst/>
                  </a:prstGeom>
                  <a:noFill/>
                  <a:ln>
                    <a:solidFill>
                      <a:schemeClr val="accent1">
                        <a:lumMod val="7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C33CF776-C06D-45EB-B549-8067CABA5C50}"/>
                      </a:ext>
                    </a:extLst>
                  </p:cNvPr>
                  <p:cNvSpPr txBox="1"/>
                  <p:nvPr/>
                </p:nvSpPr>
                <p:spPr>
                  <a:xfrm>
                    <a:off x="638389" y="5461878"/>
                    <a:ext cx="45085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T0</a:t>
                    </a:r>
                  </a:p>
                </p:txBody>
              </p:sp>
            </p:grp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99B3FCF9-08F9-41EA-A44A-8AC42B1FAE34}"/>
                    </a:ext>
                  </a:extLst>
                </p:cNvPr>
                <p:cNvSpPr txBox="1"/>
                <p:nvPr/>
              </p:nvSpPr>
              <p:spPr>
                <a:xfrm>
                  <a:off x="10097532" y="5396491"/>
                  <a:ext cx="5473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T1</a:t>
                  </a:r>
                </a:p>
              </p:txBody>
            </p: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7F6FBF6C-179E-452D-9521-E560797B37AB}"/>
                    </a:ext>
                  </a:extLst>
                </p:cNvPr>
                <p:cNvGrpSpPr/>
                <p:nvPr/>
              </p:nvGrpSpPr>
              <p:grpSpPr>
                <a:xfrm>
                  <a:off x="10593824" y="4179573"/>
                  <a:ext cx="567300" cy="1524695"/>
                  <a:chOff x="563596" y="4244962"/>
                  <a:chExt cx="467282" cy="1524695"/>
                </a:xfrm>
              </p:grpSpPr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929B0FCB-F632-40AC-9BAC-42BD069731A8}"/>
                      </a:ext>
                    </a:extLst>
                  </p:cNvPr>
                  <p:cNvSpPr/>
                  <p:nvPr/>
                </p:nvSpPr>
                <p:spPr>
                  <a:xfrm>
                    <a:off x="563596" y="4244962"/>
                    <a:ext cx="310556" cy="1224053"/>
                  </a:xfrm>
                  <a:prstGeom prst="rect">
                    <a:avLst/>
                  </a:prstGeom>
                  <a:noFill/>
                  <a:ln>
                    <a:solidFill>
                      <a:schemeClr val="accent1">
                        <a:lumMod val="7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723C29AB-2AF9-4D64-8139-CA8141C944D4}"/>
                      </a:ext>
                    </a:extLst>
                  </p:cNvPr>
                  <p:cNvSpPr txBox="1"/>
                  <p:nvPr/>
                </p:nvSpPr>
                <p:spPr>
                  <a:xfrm>
                    <a:off x="580028" y="5461880"/>
                    <a:ext cx="45085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T2</a:t>
                    </a:r>
                  </a:p>
                </p:txBody>
              </p:sp>
            </p:grp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BD00AB28-14D2-4F5B-8E78-8A30FF575D11}"/>
                    </a:ext>
                  </a:extLst>
                </p:cNvPr>
                <p:cNvSpPr txBox="1"/>
                <p:nvPr/>
              </p:nvSpPr>
              <p:spPr>
                <a:xfrm>
                  <a:off x="11059006" y="5396491"/>
                  <a:ext cx="5473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T3</a:t>
                  </a:r>
                </a:p>
              </p:txBody>
            </p:sp>
          </p:grp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A88C5AD3-8098-4D80-89E7-CC9FC0BD70CB}"/>
                  </a:ext>
                </a:extLst>
              </p:cNvPr>
              <p:cNvSpPr txBox="1"/>
              <p:nvPr/>
            </p:nvSpPr>
            <p:spPr>
              <a:xfrm>
                <a:off x="11502015" y="5396491"/>
                <a:ext cx="5473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T4</a:t>
                </a:r>
              </a:p>
            </p:txBody>
          </p:sp>
        </p:grp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FA0B9D6-10B8-41E0-884F-6A11CB343B7F}"/>
                </a:ext>
              </a:extLst>
            </p:cNvPr>
            <p:cNvCxnSpPr>
              <a:cxnSpLocks/>
            </p:cNvCxnSpPr>
            <p:nvPr/>
          </p:nvCxnSpPr>
          <p:spPr>
            <a:xfrm>
              <a:off x="8596730" y="5517133"/>
              <a:ext cx="1231900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B176765-1ACA-45CA-B7C4-590ADE9F3826}"/>
                </a:ext>
              </a:extLst>
            </p:cNvPr>
            <p:cNvSpPr txBox="1"/>
            <p:nvPr/>
          </p:nvSpPr>
          <p:spPr>
            <a:xfrm flipH="1">
              <a:off x="8170757" y="5555124"/>
              <a:ext cx="1987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task enqueue direction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2057338-49C5-4D77-8072-0DC6ADA6BC12}"/>
                </a:ext>
              </a:extLst>
            </p:cNvPr>
            <p:cNvSpPr/>
            <p:nvPr/>
          </p:nvSpPr>
          <p:spPr>
            <a:xfrm>
              <a:off x="9817103" y="3968071"/>
              <a:ext cx="612128" cy="122405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3E85ED4-A6D5-41AC-93FF-0B9678DEB7A6}"/>
                </a:ext>
              </a:extLst>
            </p:cNvPr>
            <p:cNvSpPr/>
            <p:nvPr/>
          </p:nvSpPr>
          <p:spPr>
            <a:xfrm>
              <a:off x="10928542" y="3980927"/>
              <a:ext cx="377028" cy="122405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2F93D0B-343F-43B3-A414-682E395BDC60}"/>
                </a:ext>
              </a:extLst>
            </p:cNvPr>
            <p:cNvSpPr/>
            <p:nvPr/>
          </p:nvSpPr>
          <p:spPr>
            <a:xfrm>
              <a:off x="11400920" y="3986669"/>
              <a:ext cx="377028" cy="122405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D804B-A2F8-4FEE-8A6F-415F356FBB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60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>
            <a:spLocks noGrp="1"/>
          </p:cNvSpPr>
          <p:nvPr>
            <p:ph type="title"/>
          </p:nvPr>
        </p:nvSpPr>
        <p:spPr>
          <a:xfrm>
            <a:off x="838200" y="655692"/>
            <a:ext cx="1051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SzPts val="2200"/>
            </a:pPr>
            <a:r>
              <a:rPr lang="en-US" sz="3600" dirty="0"/>
              <a:t>Experiment Platform</a:t>
            </a:r>
            <a:endParaRPr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37B0934-0E34-4CCB-B0E1-47DFF375D6B4}"/>
              </a:ext>
            </a:extLst>
          </p:cNvPr>
          <p:cNvGrpSpPr/>
          <p:nvPr/>
        </p:nvGrpSpPr>
        <p:grpSpPr>
          <a:xfrm>
            <a:off x="439479" y="1392562"/>
            <a:ext cx="10788502" cy="2582177"/>
            <a:chOff x="439479" y="1658679"/>
            <a:chExt cx="10788502" cy="258217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5F6E5D3-E0D7-4D6C-BEA5-AF580824FB0C}"/>
                </a:ext>
              </a:extLst>
            </p:cNvPr>
            <p:cNvSpPr txBox="1"/>
            <p:nvPr/>
          </p:nvSpPr>
          <p:spPr>
            <a:xfrm>
              <a:off x="1871183" y="1875276"/>
              <a:ext cx="5002049" cy="1300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Broadwell Node</a:t>
              </a:r>
            </a:p>
            <a:p>
              <a:pPr marL="285750" indent="-28575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600" dirty="0"/>
                <a:t>18 cores/socket, 2 sockets in total</a:t>
              </a:r>
            </a:p>
            <a:p>
              <a:pPr marL="285750" indent="-28575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600" dirty="0"/>
                <a:t>128GB DDR4</a:t>
              </a:r>
            </a:p>
            <a:p>
              <a:pPr marL="285750" indent="-28575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600" dirty="0"/>
                <a:t>L1 32KB, L2 256KB, L3 45MB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7D6D0A0-3DE7-4A7E-B161-B0C10E59614B}"/>
                </a:ext>
              </a:extLst>
            </p:cNvPr>
            <p:cNvSpPr txBox="1"/>
            <p:nvPr/>
          </p:nvSpPr>
          <p:spPr>
            <a:xfrm>
              <a:off x="5618589" y="1875276"/>
              <a:ext cx="5609392" cy="1300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KNL Node</a:t>
              </a:r>
            </a:p>
            <a:p>
              <a:pPr marL="285750" indent="-28575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600" dirty="0"/>
                <a:t>16 cores/socket, 4 sockets in total (SNC-4 cache mode)</a:t>
              </a:r>
            </a:p>
            <a:p>
              <a:pPr marL="285750" indent="-28575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600" dirty="0"/>
                <a:t>96GB DDR4, 16GB MCDRAM</a:t>
              </a:r>
            </a:p>
            <a:p>
              <a:pPr marL="285750" indent="-28575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600" dirty="0"/>
                <a:t>L1 32KB, L2 1MB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8A349DE-F764-435E-ACCD-0A6A95B32B40}"/>
                </a:ext>
              </a:extLst>
            </p:cNvPr>
            <p:cNvGrpSpPr/>
            <p:nvPr/>
          </p:nvGrpSpPr>
          <p:grpSpPr>
            <a:xfrm>
              <a:off x="439479" y="1658679"/>
              <a:ext cx="10788502" cy="2582177"/>
              <a:chOff x="439479" y="1658679"/>
              <a:chExt cx="10788502" cy="1770321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DACA06EE-3A6C-44B0-A2C5-71D80C068882}"/>
                  </a:ext>
                </a:extLst>
              </p:cNvPr>
              <p:cNvSpPr/>
              <p:nvPr/>
            </p:nvSpPr>
            <p:spPr>
              <a:xfrm>
                <a:off x="439479" y="1658679"/>
                <a:ext cx="10788502" cy="1770321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22D03E6-24B3-4A84-86D9-E6EE76D18CDB}"/>
                  </a:ext>
                </a:extLst>
              </p:cNvPr>
              <p:cNvCxnSpPr/>
              <p:nvPr/>
            </p:nvCxnSpPr>
            <p:spPr>
              <a:xfrm>
                <a:off x="1765005" y="1658679"/>
                <a:ext cx="0" cy="177032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9E3359B-5159-4906-AA09-9F1C4F7B0C89}"/>
                </a:ext>
              </a:extLst>
            </p:cNvPr>
            <p:cNvSpPr txBox="1"/>
            <p:nvPr/>
          </p:nvSpPr>
          <p:spPr>
            <a:xfrm>
              <a:off x="499819" y="2573057"/>
              <a:ext cx="13182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H</a:t>
              </a:r>
              <a:r>
                <a:rPr lang="en-US" altLang="zh-CN" sz="1800" b="1" dirty="0"/>
                <a:t>ardware Platform</a:t>
              </a:r>
              <a:endParaRPr lang="en-US" sz="1800" b="1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2FC353C-BBFA-419E-B2C3-550700D4A689}"/>
                </a:ext>
              </a:extLst>
            </p:cNvPr>
            <p:cNvSpPr txBox="1"/>
            <p:nvPr/>
          </p:nvSpPr>
          <p:spPr>
            <a:xfrm>
              <a:off x="1871183" y="3357939"/>
              <a:ext cx="560939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Network Interconnect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spc="80" dirty="0">
                  <a:solidFill>
                    <a:srgbClr val="222222"/>
                  </a:solidFill>
                </a:rPr>
                <a:t>Intel </a:t>
              </a:r>
              <a:r>
                <a:rPr lang="en-US" sz="1600" spc="35" dirty="0">
                  <a:solidFill>
                    <a:srgbClr val="222222"/>
                  </a:solidFill>
                </a:rPr>
                <a:t>Omni-Path </a:t>
              </a:r>
              <a:r>
                <a:rPr lang="en-US" sz="1600" spc="-40" dirty="0">
                  <a:solidFill>
                    <a:srgbClr val="222222"/>
                  </a:solidFill>
                </a:rPr>
                <a:t>(OPA)</a:t>
              </a:r>
              <a:endParaRPr lang="en-US" sz="16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4024BEB-DBBA-42B0-A421-F4823B550B2A}"/>
              </a:ext>
            </a:extLst>
          </p:cNvPr>
          <p:cNvGrpSpPr/>
          <p:nvPr/>
        </p:nvGrpSpPr>
        <p:grpSpPr>
          <a:xfrm>
            <a:off x="439479" y="4287666"/>
            <a:ext cx="10788502" cy="1922350"/>
            <a:chOff x="439479" y="4827181"/>
            <a:chExt cx="10788502" cy="9569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5276156-1FA4-4647-BB87-DB10DD9D1F4B}"/>
                </a:ext>
              </a:extLst>
            </p:cNvPr>
            <p:cNvSpPr txBox="1"/>
            <p:nvPr/>
          </p:nvSpPr>
          <p:spPr>
            <a:xfrm>
              <a:off x="1903315" y="4912901"/>
              <a:ext cx="3448403" cy="428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Baseline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spc="10" dirty="0">
                  <a:solidFill>
                    <a:srgbClr val="222222"/>
                  </a:solidFill>
                </a:rPr>
                <a:t>PIP-aware MPICH</a:t>
              </a:r>
              <a:r>
                <a:rPr lang="en-US" sz="1600" spc="10" baseline="30000" dirty="0">
                  <a:solidFill>
                    <a:srgbClr val="222222"/>
                  </a:solidFill>
                </a:rPr>
                <a:t>[1]</a:t>
              </a:r>
              <a:br>
                <a:rPr lang="en-US" sz="1600" spc="10" dirty="0">
                  <a:solidFill>
                    <a:srgbClr val="222222"/>
                  </a:solidFill>
                </a:rPr>
              </a:br>
              <a:r>
                <a:rPr lang="en-US" sz="1600" spc="10" dirty="0">
                  <a:solidFill>
                    <a:srgbClr val="222222"/>
                  </a:solidFill>
                </a:rPr>
                <a:t>- single-copy communication</a:t>
              </a:r>
              <a:endParaRPr lang="en-US" sz="1600" b="1" dirty="0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A8C1D9D-8282-4CCD-B1BD-C3AE43369548}"/>
                </a:ext>
              </a:extLst>
            </p:cNvPr>
            <p:cNvGrpSpPr/>
            <p:nvPr/>
          </p:nvGrpSpPr>
          <p:grpSpPr>
            <a:xfrm>
              <a:off x="439479" y="4827181"/>
              <a:ext cx="10788502" cy="956932"/>
              <a:chOff x="439479" y="1658679"/>
              <a:chExt cx="10788502" cy="1770321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AEE8610E-4D99-4687-9A78-C0D2ECE5D9A7}"/>
                  </a:ext>
                </a:extLst>
              </p:cNvPr>
              <p:cNvSpPr/>
              <p:nvPr/>
            </p:nvSpPr>
            <p:spPr>
              <a:xfrm>
                <a:off x="439479" y="1658679"/>
                <a:ext cx="10788502" cy="1770321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CDCF30A-3A5A-4537-B6F3-8AF21F197496}"/>
                  </a:ext>
                </a:extLst>
              </p:cNvPr>
              <p:cNvCxnSpPr/>
              <p:nvPr/>
            </p:nvCxnSpPr>
            <p:spPr>
              <a:xfrm>
                <a:off x="1765005" y="1658679"/>
                <a:ext cx="0" cy="177032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67193D6-B166-4250-A9B0-BD861E505F8D}"/>
                </a:ext>
              </a:extLst>
            </p:cNvPr>
            <p:cNvSpPr txBox="1"/>
            <p:nvPr/>
          </p:nvSpPr>
          <p:spPr>
            <a:xfrm>
              <a:off x="515884" y="5137782"/>
              <a:ext cx="13182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Software</a:t>
              </a:r>
              <a:r>
                <a:rPr lang="en-US" altLang="zh-CN" sz="1800" b="1" dirty="0"/>
                <a:t> Platform</a:t>
              </a:r>
              <a:endParaRPr lang="en-US" sz="1800" b="1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93525F9-FF4A-4AE5-983D-7195C343CE75}"/>
                </a:ext>
              </a:extLst>
            </p:cNvPr>
            <p:cNvSpPr txBox="1"/>
            <p:nvPr/>
          </p:nvSpPr>
          <p:spPr>
            <a:xfrm>
              <a:off x="5640266" y="4912901"/>
              <a:ext cx="5190767" cy="306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CAB-MPI (Communication-</a:t>
              </a:r>
              <a:r>
                <a:rPr lang="en-US" sz="1800" b="1" dirty="0" err="1"/>
                <a:t>AutoBalance</a:t>
              </a:r>
              <a:r>
                <a:rPr lang="en-US" sz="1800" b="1" dirty="0"/>
                <a:t> MPI)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spc="10" dirty="0">
                  <a:solidFill>
                    <a:srgbClr val="222222"/>
                  </a:solidFill>
                </a:rPr>
                <a:t>PIP-aware MPICH + Work Stealing</a:t>
              </a:r>
              <a:endParaRPr lang="en-US" sz="1600" b="1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E454EB4-D8AB-42C7-9F9C-12882FB5548D}"/>
              </a:ext>
            </a:extLst>
          </p:cNvPr>
          <p:cNvSpPr txBox="1"/>
          <p:nvPr/>
        </p:nvSpPr>
        <p:spPr>
          <a:xfrm>
            <a:off x="499819" y="6442502"/>
            <a:ext cx="101977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[1] Hori, Atsushi, et al. "Process-in-process: techniques for practical address-space sharing." Proceedings of the 27th International Symposium on High-Performance Parallel and Distributed Computing. 2018.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1F18AB-1AA8-4D54-BFC7-61A957DC9DA2}"/>
              </a:ext>
            </a:extLst>
          </p:cNvPr>
          <p:cNvSpPr txBox="1"/>
          <p:nvPr/>
        </p:nvSpPr>
        <p:spPr>
          <a:xfrm>
            <a:off x="1903316" y="5323815"/>
            <a:ext cx="53293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MPICH-</a:t>
            </a:r>
            <a:r>
              <a:rPr lang="en-US" sz="1800" b="1" dirty="0" err="1"/>
              <a:t>xpmem</a:t>
            </a:r>
            <a:r>
              <a:rPr lang="en-US" sz="1800" b="1" dirty="0"/>
              <a:t>-coop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pc="10" dirty="0">
                <a:solidFill>
                  <a:srgbClr val="222222"/>
                </a:solidFill>
              </a:rPr>
              <a:t>XPMEM-based pt2pt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pc="10" dirty="0">
                <a:solidFill>
                  <a:srgbClr val="222222"/>
                </a:solidFill>
              </a:rPr>
              <a:t>sender and receiver perform (cooperative) copy</a:t>
            </a:r>
            <a:endParaRPr lang="en-US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E8161A-53E0-45D0-B1E1-9815224A20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37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>
            <a:spLocks noGrp="1"/>
          </p:cNvSpPr>
          <p:nvPr>
            <p:ph type="title"/>
          </p:nvPr>
        </p:nvSpPr>
        <p:spPr>
          <a:xfrm>
            <a:off x="838200" y="655692"/>
            <a:ext cx="1051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sz="3600" dirty="0"/>
              <a:t>Microbenchmark – </a:t>
            </a:r>
            <a:r>
              <a:rPr lang="en-US" sz="3600" dirty="0" err="1"/>
              <a:t>PingPong</a:t>
            </a:r>
            <a:r>
              <a:rPr lang="en-US" sz="3600" dirty="0"/>
              <a:t> (contiguous data)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E8E8E0-35A1-45B0-AC4D-EFEF580539B3}"/>
              </a:ext>
            </a:extLst>
          </p:cNvPr>
          <p:cNvSpPr txBox="1"/>
          <p:nvPr/>
        </p:nvSpPr>
        <p:spPr>
          <a:xfrm>
            <a:off x="10308692" y="1654501"/>
            <a:ext cx="1491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E3CA3F-69D5-4680-A2EA-C33F781D66D2}"/>
              </a:ext>
            </a:extLst>
          </p:cNvPr>
          <p:cNvGrpSpPr/>
          <p:nvPr/>
        </p:nvGrpSpPr>
        <p:grpSpPr>
          <a:xfrm>
            <a:off x="405894" y="1040266"/>
            <a:ext cx="11561598" cy="4762732"/>
            <a:chOff x="483866" y="1784545"/>
            <a:chExt cx="11561598" cy="476273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45DCF5D-C456-410A-ACEF-16A4BB87F1D5}"/>
                </a:ext>
              </a:extLst>
            </p:cNvPr>
            <p:cNvGrpSpPr/>
            <p:nvPr/>
          </p:nvGrpSpPr>
          <p:grpSpPr>
            <a:xfrm>
              <a:off x="483866" y="1784545"/>
              <a:ext cx="11561598" cy="4762732"/>
              <a:chOff x="438753" y="2552668"/>
              <a:chExt cx="11561598" cy="4762732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0A5AF74-3F7D-4A75-8B67-1CEAC529F897}"/>
                  </a:ext>
                </a:extLst>
              </p:cNvPr>
              <p:cNvGrpSpPr/>
              <p:nvPr/>
            </p:nvGrpSpPr>
            <p:grpSpPr>
              <a:xfrm>
                <a:off x="438753" y="2552668"/>
                <a:ext cx="11215319" cy="4762732"/>
                <a:chOff x="231678" y="1421884"/>
                <a:chExt cx="11430463" cy="4882907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E9AD683-C1F4-46DE-8633-C42B1D025082}"/>
                    </a:ext>
                  </a:extLst>
                </p:cNvPr>
                <p:cNvSpPr txBox="1"/>
                <p:nvPr/>
              </p:nvSpPr>
              <p:spPr>
                <a:xfrm>
                  <a:off x="277655" y="1421884"/>
                  <a:ext cx="5572761" cy="3786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1800" b="1" dirty="0"/>
                </a:p>
              </p:txBody>
            </p:sp>
            <p:pic>
              <p:nvPicPr>
                <p:cNvPr id="10" name="Picture 9" descr="Chart&#10;&#10;Description automatically generated">
                  <a:extLst>
                    <a:ext uri="{FF2B5EF4-FFF2-40B4-BE49-F238E27FC236}">
                      <a16:creationId xmlns:a16="http://schemas.microsoft.com/office/drawing/2014/main" id="{DC487A37-959D-40FD-8346-DAF8654AF3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1678" y="2083793"/>
                  <a:ext cx="2740870" cy="2564630"/>
                </a:xfrm>
                <a:prstGeom prst="rect">
                  <a:avLst/>
                </a:prstGeom>
              </p:spPr>
            </p:pic>
            <p:pic>
              <p:nvPicPr>
                <p:cNvPr id="12" name="Picture 11" descr="Chart&#10;&#10;Description automatically generated">
                  <a:extLst>
                    <a:ext uri="{FF2B5EF4-FFF2-40B4-BE49-F238E27FC236}">
                      <a16:creationId xmlns:a16="http://schemas.microsoft.com/office/drawing/2014/main" id="{8776916B-BB42-4683-9818-638F75FB30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96702" y="2083793"/>
                  <a:ext cx="2667498" cy="2563200"/>
                </a:xfrm>
                <a:prstGeom prst="rect">
                  <a:avLst/>
                </a:prstGeom>
              </p:spPr>
            </p:pic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C813FF3-3672-4D1F-94AC-3FA1BEA15BAD}"/>
                    </a:ext>
                  </a:extLst>
                </p:cNvPr>
                <p:cNvSpPr txBox="1"/>
                <p:nvPr/>
              </p:nvSpPr>
              <p:spPr>
                <a:xfrm>
                  <a:off x="750203" y="5200392"/>
                  <a:ext cx="5172959" cy="11043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/>
                    <a:t>Message Size Based Test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600" dirty="0"/>
                    <a:t>allocate 36/64 processes on Broadwell/KNL node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600" dirty="0"/>
                    <a:t>rank 0 and 1 perform intra-NUMA </a:t>
                  </a:r>
                  <a:r>
                    <a:rPr lang="en-US" sz="1600" dirty="0" err="1"/>
                    <a:t>pingpong</a:t>
                  </a:r>
                  <a:endParaRPr lang="en-US" sz="1600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600" dirty="0"/>
                    <a:t>other processes are idle</a:t>
                  </a:r>
                </a:p>
              </p:txBody>
            </p:sp>
            <p:pic>
              <p:nvPicPr>
                <p:cNvPr id="17" name="Picture 16" descr="Chart&#10;&#10;Description automatically generated">
                  <a:extLst>
                    <a:ext uri="{FF2B5EF4-FFF2-40B4-BE49-F238E27FC236}">
                      <a16:creationId xmlns:a16="http://schemas.microsoft.com/office/drawing/2014/main" id="{368D604F-FF11-4B1C-9595-0D386DDF4B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16650" y="2052259"/>
                  <a:ext cx="2616200" cy="2558064"/>
                </a:xfrm>
                <a:prstGeom prst="rect">
                  <a:avLst/>
                </a:prstGeom>
              </p:spPr>
            </p:pic>
            <p:pic>
              <p:nvPicPr>
                <p:cNvPr id="19" name="Picture 18" descr="Chart, histogram&#10;&#10;Description automatically generated">
                  <a:extLst>
                    <a:ext uri="{FF2B5EF4-FFF2-40B4-BE49-F238E27FC236}">
                      <a16:creationId xmlns:a16="http://schemas.microsoft.com/office/drawing/2014/main" id="{D84A218C-AC92-455A-B55B-C901AC1E77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991023" y="2083793"/>
                  <a:ext cx="2617200" cy="2515889"/>
                </a:xfrm>
                <a:prstGeom prst="rect">
                  <a:avLst/>
                </a:prstGeom>
              </p:spPr>
            </p:pic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35CA498-D4A7-458F-B962-A19982B0250A}"/>
                    </a:ext>
                  </a:extLst>
                </p:cNvPr>
                <p:cNvSpPr txBox="1"/>
                <p:nvPr/>
              </p:nvSpPr>
              <p:spPr>
                <a:xfrm>
                  <a:off x="6489182" y="5200392"/>
                  <a:ext cx="5172959" cy="11043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/>
                    <a:t>Process Based Test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600" dirty="0"/>
                    <a:t>message size is fixed at 8MB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600" dirty="0"/>
                    <a:t>rank 0 and 1 are on NUMA 0 and 1 respectively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600" dirty="0"/>
                    <a:t>processes are filled from NUMA 0 to 1</a:t>
                  </a:r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E27E9F-35B9-4CD1-907E-C59E938D6202}"/>
                  </a:ext>
                </a:extLst>
              </p:cNvPr>
              <p:cNvSpPr txBox="1"/>
              <p:nvPr/>
            </p:nvSpPr>
            <p:spPr>
              <a:xfrm>
                <a:off x="910800" y="5653104"/>
                <a:ext cx="22070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Broadwell intra-NUMA</a:t>
                </a:r>
              </a:p>
              <a:p>
                <a:pPr algn="ctr"/>
                <a:r>
                  <a:rPr lang="en-US" dirty="0"/>
                  <a:t>(receiver creates tasks)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828D2F-0F7F-48F5-B4B4-DC986EC18A79}"/>
                  </a:ext>
                </a:extLst>
              </p:cNvPr>
              <p:cNvSpPr txBox="1"/>
              <p:nvPr/>
            </p:nvSpPr>
            <p:spPr>
              <a:xfrm>
                <a:off x="3454893" y="5644362"/>
                <a:ext cx="22070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KNL intra-NUMA</a:t>
                </a:r>
              </a:p>
              <a:p>
                <a:pPr algn="ctr"/>
                <a:r>
                  <a:rPr lang="en-US" dirty="0"/>
                  <a:t>(receiver creates tasks)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0EB2FF5-B127-468E-BAA5-2B62082AF818}"/>
                  </a:ext>
                </a:extLst>
              </p:cNvPr>
              <p:cNvSpPr txBox="1"/>
              <p:nvPr/>
            </p:nvSpPr>
            <p:spPr>
              <a:xfrm>
                <a:off x="6807441" y="5644362"/>
                <a:ext cx="22070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Broadwell inter-NUMA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1CDEF4F-2D76-4316-894B-4FDABF6D2B2D}"/>
                  </a:ext>
                </a:extLst>
              </p:cNvPr>
              <p:cNvSpPr txBox="1"/>
              <p:nvPr/>
            </p:nvSpPr>
            <p:spPr>
              <a:xfrm>
                <a:off x="9793337" y="5644362"/>
                <a:ext cx="22070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KNL inter-NUMA</a:t>
                </a:r>
              </a:p>
            </p:txBody>
          </p:sp>
        </p:grpSp>
        <p:sp>
          <p:nvSpPr>
            <p:cNvPr id="30" name="object 62">
              <a:extLst>
                <a:ext uri="{FF2B5EF4-FFF2-40B4-BE49-F238E27FC236}">
                  <a16:creationId xmlns:a16="http://schemas.microsoft.com/office/drawing/2014/main" id="{BA488C2A-9B49-40E5-920E-00B05D7E6B56}"/>
                </a:ext>
              </a:extLst>
            </p:cNvPr>
            <p:cNvSpPr/>
            <p:nvPr/>
          </p:nvSpPr>
          <p:spPr>
            <a:xfrm flipV="1">
              <a:off x="4434051" y="3377851"/>
              <a:ext cx="396949" cy="3221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9FC9DB9-0672-4814-8B11-13760255EAB2}"/>
                </a:ext>
              </a:extLst>
            </p:cNvPr>
            <p:cNvSpPr txBox="1"/>
            <p:nvPr/>
          </p:nvSpPr>
          <p:spPr>
            <a:xfrm>
              <a:off x="3808145" y="3641704"/>
              <a:ext cx="20457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High bandwidth MCDRAM; memory is not fully saturated</a:t>
              </a:r>
            </a:p>
          </p:txBody>
        </p:sp>
        <p:sp>
          <p:nvSpPr>
            <p:cNvPr id="34" name="object 62">
              <a:extLst>
                <a:ext uri="{FF2B5EF4-FFF2-40B4-BE49-F238E27FC236}">
                  <a16:creationId xmlns:a16="http://schemas.microsoft.com/office/drawing/2014/main" id="{D1D10604-7F38-4C93-9300-9D1AF34AC470}"/>
                </a:ext>
              </a:extLst>
            </p:cNvPr>
            <p:cNvSpPr/>
            <p:nvPr/>
          </p:nvSpPr>
          <p:spPr>
            <a:xfrm rot="10535559" flipH="1" flipV="1">
              <a:off x="8813960" y="2333413"/>
              <a:ext cx="485792" cy="49171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AF7245D-2114-45A1-AF7D-F023487B865D}"/>
                </a:ext>
              </a:extLst>
            </p:cNvPr>
            <p:cNvSpPr txBox="1"/>
            <p:nvPr/>
          </p:nvSpPr>
          <p:spPr>
            <a:xfrm>
              <a:off x="8968989" y="2094573"/>
              <a:ext cx="28046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Avoid remote stealing overhead</a:t>
              </a:r>
            </a:p>
          </p:txBody>
        </p:sp>
      </p:grpSp>
      <p:sp>
        <p:nvSpPr>
          <p:cNvPr id="24" name="object 62">
            <a:extLst>
              <a:ext uri="{FF2B5EF4-FFF2-40B4-BE49-F238E27FC236}">
                <a16:creationId xmlns:a16="http://schemas.microsoft.com/office/drawing/2014/main" id="{2612D6C2-AD67-407F-AA46-7CCC7320DF67}"/>
              </a:ext>
            </a:extLst>
          </p:cNvPr>
          <p:cNvSpPr/>
          <p:nvPr/>
        </p:nvSpPr>
        <p:spPr>
          <a:xfrm rot="3975303">
            <a:off x="7285067" y="3228603"/>
            <a:ext cx="397847" cy="264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4B70BE-2517-4E85-A875-9868C2510506}"/>
              </a:ext>
            </a:extLst>
          </p:cNvPr>
          <p:cNvSpPr txBox="1"/>
          <p:nvPr/>
        </p:nvSpPr>
        <p:spPr>
          <a:xfrm>
            <a:off x="7622892" y="3242676"/>
            <a:ext cx="152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 stealing on NUMA 1</a:t>
            </a:r>
          </a:p>
        </p:txBody>
      </p:sp>
      <p:sp>
        <p:nvSpPr>
          <p:cNvPr id="31" name="object 62">
            <a:extLst>
              <a:ext uri="{FF2B5EF4-FFF2-40B4-BE49-F238E27FC236}">
                <a16:creationId xmlns:a16="http://schemas.microsoft.com/office/drawing/2014/main" id="{C665AD25-DDBB-402D-9C37-C0C348738015}"/>
              </a:ext>
            </a:extLst>
          </p:cNvPr>
          <p:cNvSpPr/>
          <p:nvPr/>
        </p:nvSpPr>
        <p:spPr>
          <a:xfrm rot="15212613">
            <a:off x="6785070" y="2554071"/>
            <a:ext cx="262724" cy="218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7934AF-1229-4128-ACB5-8CC4E6EF5DD7}"/>
              </a:ext>
            </a:extLst>
          </p:cNvPr>
          <p:cNvSpPr txBox="1"/>
          <p:nvPr/>
        </p:nvSpPr>
        <p:spPr>
          <a:xfrm>
            <a:off x="5673678" y="2187782"/>
            <a:ext cx="152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Remote stealing on NUMA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5284C-FB0E-4C1F-80BE-0F5DD79B91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895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>
            <a:spLocks noGrp="1"/>
          </p:cNvSpPr>
          <p:nvPr>
            <p:ph type="title"/>
          </p:nvPr>
        </p:nvSpPr>
        <p:spPr>
          <a:xfrm>
            <a:off x="838200" y="655692"/>
            <a:ext cx="1051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sz="3600" dirty="0"/>
              <a:t>Microbenchmark – </a:t>
            </a:r>
            <a:r>
              <a:rPr lang="en-US" sz="3600" dirty="0" err="1"/>
              <a:t>PingPong</a:t>
            </a:r>
            <a:r>
              <a:rPr lang="en-US" sz="3600" dirty="0"/>
              <a:t> (contiguous data)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E8E8E0-35A1-45B0-AC4D-EFEF580539B3}"/>
              </a:ext>
            </a:extLst>
          </p:cNvPr>
          <p:cNvSpPr txBox="1"/>
          <p:nvPr/>
        </p:nvSpPr>
        <p:spPr>
          <a:xfrm>
            <a:off x="10308692" y="1654501"/>
            <a:ext cx="1491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E3CA3F-69D5-4680-A2EA-C33F781D66D2}"/>
              </a:ext>
            </a:extLst>
          </p:cNvPr>
          <p:cNvGrpSpPr/>
          <p:nvPr/>
        </p:nvGrpSpPr>
        <p:grpSpPr>
          <a:xfrm>
            <a:off x="405894" y="1040266"/>
            <a:ext cx="11561598" cy="4762732"/>
            <a:chOff x="483866" y="1784545"/>
            <a:chExt cx="11561598" cy="476273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45DCF5D-C456-410A-ACEF-16A4BB87F1D5}"/>
                </a:ext>
              </a:extLst>
            </p:cNvPr>
            <p:cNvGrpSpPr/>
            <p:nvPr/>
          </p:nvGrpSpPr>
          <p:grpSpPr>
            <a:xfrm>
              <a:off x="483866" y="1784545"/>
              <a:ext cx="11561598" cy="4762732"/>
              <a:chOff x="438753" y="2552668"/>
              <a:chExt cx="11561598" cy="4762732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0A5AF74-3F7D-4A75-8B67-1CEAC529F897}"/>
                  </a:ext>
                </a:extLst>
              </p:cNvPr>
              <p:cNvGrpSpPr/>
              <p:nvPr/>
            </p:nvGrpSpPr>
            <p:grpSpPr>
              <a:xfrm>
                <a:off x="438753" y="2552668"/>
                <a:ext cx="11215319" cy="4762732"/>
                <a:chOff x="231678" y="1421884"/>
                <a:chExt cx="11430463" cy="4882907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E9AD683-C1F4-46DE-8633-C42B1D025082}"/>
                    </a:ext>
                  </a:extLst>
                </p:cNvPr>
                <p:cNvSpPr txBox="1"/>
                <p:nvPr/>
              </p:nvSpPr>
              <p:spPr>
                <a:xfrm>
                  <a:off x="277655" y="1421884"/>
                  <a:ext cx="5572761" cy="3786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1800" b="1" dirty="0"/>
                </a:p>
              </p:txBody>
            </p:sp>
            <p:pic>
              <p:nvPicPr>
                <p:cNvPr id="10" name="Picture 9" descr="Chart&#10;&#10;Description automatically generated">
                  <a:extLst>
                    <a:ext uri="{FF2B5EF4-FFF2-40B4-BE49-F238E27FC236}">
                      <a16:creationId xmlns:a16="http://schemas.microsoft.com/office/drawing/2014/main" id="{DC487A37-959D-40FD-8346-DAF8654AF3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1678" y="2083793"/>
                  <a:ext cx="2740870" cy="2564630"/>
                </a:xfrm>
                <a:prstGeom prst="rect">
                  <a:avLst/>
                </a:prstGeom>
              </p:spPr>
            </p:pic>
            <p:pic>
              <p:nvPicPr>
                <p:cNvPr id="12" name="Picture 11" descr="Chart&#10;&#10;Description automatically generated">
                  <a:extLst>
                    <a:ext uri="{FF2B5EF4-FFF2-40B4-BE49-F238E27FC236}">
                      <a16:creationId xmlns:a16="http://schemas.microsoft.com/office/drawing/2014/main" id="{8776916B-BB42-4683-9818-638F75FB30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96702" y="2083793"/>
                  <a:ext cx="2667498" cy="2563200"/>
                </a:xfrm>
                <a:prstGeom prst="rect">
                  <a:avLst/>
                </a:prstGeom>
              </p:spPr>
            </p:pic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C813FF3-3672-4D1F-94AC-3FA1BEA15BAD}"/>
                    </a:ext>
                  </a:extLst>
                </p:cNvPr>
                <p:cNvSpPr txBox="1"/>
                <p:nvPr/>
              </p:nvSpPr>
              <p:spPr>
                <a:xfrm>
                  <a:off x="750203" y="5200392"/>
                  <a:ext cx="5172959" cy="11043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/>
                    <a:t>Message Size Based Test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600" dirty="0"/>
                    <a:t>allocate 36/64 processes on Broadwell/KNL node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600" dirty="0"/>
                    <a:t>rank 0 and 1 perform intra-NUMA </a:t>
                  </a:r>
                  <a:r>
                    <a:rPr lang="en-US" sz="1600" dirty="0" err="1"/>
                    <a:t>pingpong</a:t>
                  </a:r>
                  <a:endParaRPr lang="en-US" sz="1600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600" dirty="0"/>
                    <a:t>other processes are idle</a:t>
                  </a:r>
                </a:p>
              </p:txBody>
            </p:sp>
            <p:pic>
              <p:nvPicPr>
                <p:cNvPr id="17" name="Picture 16" descr="Chart&#10;&#10;Description automatically generated">
                  <a:extLst>
                    <a:ext uri="{FF2B5EF4-FFF2-40B4-BE49-F238E27FC236}">
                      <a16:creationId xmlns:a16="http://schemas.microsoft.com/office/drawing/2014/main" id="{368D604F-FF11-4B1C-9595-0D386DDF4B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16650" y="2052259"/>
                  <a:ext cx="2616200" cy="2558064"/>
                </a:xfrm>
                <a:prstGeom prst="rect">
                  <a:avLst/>
                </a:prstGeom>
              </p:spPr>
            </p:pic>
            <p:pic>
              <p:nvPicPr>
                <p:cNvPr id="19" name="Picture 18" descr="Chart, histogram&#10;&#10;Description automatically generated">
                  <a:extLst>
                    <a:ext uri="{FF2B5EF4-FFF2-40B4-BE49-F238E27FC236}">
                      <a16:creationId xmlns:a16="http://schemas.microsoft.com/office/drawing/2014/main" id="{D84A218C-AC92-455A-B55B-C901AC1E77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991023" y="2083793"/>
                  <a:ext cx="2617200" cy="2515889"/>
                </a:xfrm>
                <a:prstGeom prst="rect">
                  <a:avLst/>
                </a:prstGeom>
              </p:spPr>
            </p:pic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35CA498-D4A7-458F-B962-A19982B0250A}"/>
                    </a:ext>
                  </a:extLst>
                </p:cNvPr>
                <p:cNvSpPr txBox="1"/>
                <p:nvPr/>
              </p:nvSpPr>
              <p:spPr>
                <a:xfrm>
                  <a:off x="6489182" y="5200392"/>
                  <a:ext cx="5172959" cy="11043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/>
                    <a:t>Process Based Test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600" dirty="0"/>
                    <a:t>message size is fixed at 8MB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600" dirty="0"/>
                    <a:t>rank 0 and 1 are on NUMA 0 and 1 respectively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600" dirty="0"/>
                    <a:t>processes are filled from NUMA 0 to 1</a:t>
                  </a:r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E27E9F-35B9-4CD1-907E-C59E938D6202}"/>
                  </a:ext>
                </a:extLst>
              </p:cNvPr>
              <p:cNvSpPr txBox="1"/>
              <p:nvPr/>
            </p:nvSpPr>
            <p:spPr>
              <a:xfrm>
                <a:off x="910800" y="5653104"/>
                <a:ext cx="22070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Broadwell intra-NUMA</a:t>
                </a:r>
              </a:p>
              <a:p>
                <a:pPr algn="ctr"/>
                <a:r>
                  <a:rPr lang="en-US" dirty="0"/>
                  <a:t>(receiver creates tasks)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828D2F-0F7F-48F5-B4B4-DC986EC18A79}"/>
                  </a:ext>
                </a:extLst>
              </p:cNvPr>
              <p:cNvSpPr txBox="1"/>
              <p:nvPr/>
            </p:nvSpPr>
            <p:spPr>
              <a:xfrm>
                <a:off x="3454893" y="5644362"/>
                <a:ext cx="22070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KNL intra-NUMA</a:t>
                </a:r>
              </a:p>
              <a:p>
                <a:pPr algn="ctr"/>
                <a:r>
                  <a:rPr lang="en-US" dirty="0"/>
                  <a:t>(receiver creates tasks)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0EB2FF5-B127-468E-BAA5-2B62082AF818}"/>
                  </a:ext>
                </a:extLst>
              </p:cNvPr>
              <p:cNvSpPr txBox="1"/>
              <p:nvPr/>
            </p:nvSpPr>
            <p:spPr>
              <a:xfrm>
                <a:off x="6807441" y="5644362"/>
                <a:ext cx="22070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Broadwell inter-NUMA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1CDEF4F-2D76-4316-894B-4FDABF6D2B2D}"/>
                  </a:ext>
                </a:extLst>
              </p:cNvPr>
              <p:cNvSpPr txBox="1"/>
              <p:nvPr/>
            </p:nvSpPr>
            <p:spPr>
              <a:xfrm>
                <a:off x="9793337" y="5644362"/>
                <a:ext cx="22070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KNL inter-NUMA</a:t>
                </a:r>
              </a:p>
            </p:txBody>
          </p:sp>
        </p:grpSp>
        <p:sp>
          <p:nvSpPr>
            <p:cNvPr id="30" name="object 62">
              <a:extLst>
                <a:ext uri="{FF2B5EF4-FFF2-40B4-BE49-F238E27FC236}">
                  <a16:creationId xmlns:a16="http://schemas.microsoft.com/office/drawing/2014/main" id="{BA488C2A-9B49-40E5-920E-00B05D7E6B56}"/>
                </a:ext>
              </a:extLst>
            </p:cNvPr>
            <p:cNvSpPr/>
            <p:nvPr/>
          </p:nvSpPr>
          <p:spPr>
            <a:xfrm flipV="1">
              <a:off x="4434051" y="3377851"/>
              <a:ext cx="396949" cy="3221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9FC9DB9-0672-4814-8B11-13760255EAB2}"/>
                </a:ext>
              </a:extLst>
            </p:cNvPr>
            <p:cNvSpPr txBox="1"/>
            <p:nvPr/>
          </p:nvSpPr>
          <p:spPr>
            <a:xfrm>
              <a:off x="3808145" y="3641704"/>
              <a:ext cx="20457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High bandwidth MCDRAM; memory is not fully saturated</a:t>
              </a:r>
            </a:p>
          </p:txBody>
        </p:sp>
        <p:sp>
          <p:nvSpPr>
            <p:cNvPr id="34" name="object 62">
              <a:extLst>
                <a:ext uri="{FF2B5EF4-FFF2-40B4-BE49-F238E27FC236}">
                  <a16:creationId xmlns:a16="http://schemas.microsoft.com/office/drawing/2014/main" id="{D1D10604-7F38-4C93-9300-9D1AF34AC470}"/>
                </a:ext>
              </a:extLst>
            </p:cNvPr>
            <p:cNvSpPr/>
            <p:nvPr/>
          </p:nvSpPr>
          <p:spPr>
            <a:xfrm rot="10535559" flipH="1" flipV="1">
              <a:off x="8813960" y="2333413"/>
              <a:ext cx="485792" cy="49171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AF7245D-2114-45A1-AF7D-F023487B865D}"/>
                </a:ext>
              </a:extLst>
            </p:cNvPr>
            <p:cNvSpPr txBox="1"/>
            <p:nvPr/>
          </p:nvSpPr>
          <p:spPr>
            <a:xfrm>
              <a:off x="8968989" y="2094573"/>
              <a:ext cx="28046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Avoid remote stealing overhead</a:t>
              </a:r>
            </a:p>
          </p:txBody>
        </p:sp>
      </p:grpSp>
      <p:sp>
        <p:nvSpPr>
          <p:cNvPr id="24" name="object 62">
            <a:extLst>
              <a:ext uri="{FF2B5EF4-FFF2-40B4-BE49-F238E27FC236}">
                <a16:creationId xmlns:a16="http://schemas.microsoft.com/office/drawing/2014/main" id="{2612D6C2-AD67-407F-AA46-7CCC7320DF67}"/>
              </a:ext>
            </a:extLst>
          </p:cNvPr>
          <p:cNvSpPr/>
          <p:nvPr/>
        </p:nvSpPr>
        <p:spPr>
          <a:xfrm rot="3975303">
            <a:off x="7285067" y="3228603"/>
            <a:ext cx="397847" cy="264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4B70BE-2517-4E85-A875-9868C2510506}"/>
              </a:ext>
            </a:extLst>
          </p:cNvPr>
          <p:cNvSpPr txBox="1"/>
          <p:nvPr/>
        </p:nvSpPr>
        <p:spPr>
          <a:xfrm>
            <a:off x="7622892" y="3242676"/>
            <a:ext cx="152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 stealing on NUMA 1</a:t>
            </a:r>
          </a:p>
        </p:txBody>
      </p:sp>
      <p:sp>
        <p:nvSpPr>
          <p:cNvPr id="31" name="object 62">
            <a:extLst>
              <a:ext uri="{FF2B5EF4-FFF2-40B4-BE49-F238E27FC236}">
                <a16:creationId xmlns:a16="http://schemas.microsoft.com/office/drawing/2014/main" id="{C665AD25-DDBB-402D-9C37-C0C348738015}"/>
              </a:ext>
            </a:extLst>
          </p:cNvPr>
          <p:cNvSpPr/>
          <p:nvPr/>
        </p:nvSpPr>
        <p:spPr>
          <a:xfrm rot="15212613">
            <a:off x="6785070" y="2554071"/>
            <a:ext cx="262724" cy="218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7934AF-1229-4128-ACB5-8CC4E6EF5DD7}"/>
              </a:ext>
            </a:extLst>
          </p:cNvPr>
          <p:cNvSpPr txBox="1"/>
          <p:nvPr/>
        </p:nvSpPr>
        <p:spPr>
          <a:xfrm>
            <a:off x="5673678" y="2187782"/>
            <a:ext cx="152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Remote stealing on NUMA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8F728D-AED6-491E-B7AC-44B974DFE241}"/>
              </a:ext>
            </a:extLst>
          </p:cNvPr>
          <p:cNvSpPr txBox="1"/>
          <p:nvPr/>
        </p:nvSpPr>
        <p:spPr>
          <a:xfrm>
            <a:off x="1666564" y="5860695"/>
            <a:ext cx="9070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throughput-aware strategy is on average better than localized and mixed strategy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06D0F3-DC03-4B8F-BAD9-65694DFE4A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228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>
            <a:spLocks noGrp="1"/>
          </p:cNvSpPr>
          <p:nvPr>
            <p:ph type="title"/>
          </p:nvPr>
        </p:nvSpPr>
        <p:spPr>
          <a:xfrm>
            <a:off x="838200" y="655692"/>
            <a:ext cx="1051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sz="3600" dirty="0"/>
              <a:t>Microbenchmark – </a:t>
            </a:r>
            <a:r>
              <a:rPr lang="en-US" sz="3600" dirty="0" err="1"/>
              <a:t>PingPong</a:t>
            </a:r>
            <a:r>
              <a:rPr lang="en-US" sz="3600" dirty="0"/>
              <a:t> (Noncontiguous data)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C5CB98D-A86B-452E-A838-37C84435F328}"/>
              </a:ext>
            </a:extLst>
          </p:cNvPr>
          <p:cNvGrpSpPr/>
          <p:nvPr/>
        </p:nvGrpSpPr>
        <p:grpSpPr>
          <a:xfrm>
            <a:off x="8467614" y="2041806"/>
            <a:ext cx="2137937" cy="1855614"/>
            <a:chOff x="762777" y="2875765"/>
            <a:chExt cx="1466071" cy="121363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E748F18-DC72-42A7-80C3-3B5C62547EC8}"/>
                </a:ext>
              </a:extLst>
            </p:cNvPr>
            <p:cNvGrpSpPr/>
            <p:nvPr/>
          </p:nvGrpSpPr>
          <p:grpSpPr>
            <a:xfrm>
              <a:off x="996501" y="2878931"/>
              <a:ext cx="1232347" cy="1210472"/>
              <a:chOff x="2565265" y="3133448"/>
              <a:chExt cx="555261" cy="574438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7F5C04B9-DF78-42AE-9E69-3E57E5D48E46}"/>
                  </a:ext>
                </a:extLst>
              </p:cNvPr>
              <p:cNvCxnSpPr/>
              <p:nvPr/>
            </p:nvCxnSpPr>
            <p:spPr>
              <a:xfrm>
                <a:off x="2751102" y="3133448"/>
                <a:ext cx="369424" cy="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A504A95-1D1D-4F19-90B2-9AC04FC492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65265" y="3133448"/>
                <a:ext cx="189217" cy="178581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CDDC281-9739-4B91-A81D-F8C7145E9E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3058" y="3133448"/>
                <a:ext cx="186343" cy="181543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47C3755-5B11-4852-8BB5-B98E4DD5CEB1}"/>
                  </a:ext>
                </a:extLst>
              </p:cNvPr>
              <p:cNvCxnSpPr/>
              <p:nvPr/>
            </p:nvCxnSpPr>
            <p:spPr>
              <a:xfrm>
                <a:off x="2566391" y="3313517"/>
                <a:ext cx="369424" cy="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DAF63A8-70EE-4C37-BA51-634D361A9D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8644" y="3307564"/>
                <a:ext cx="0" cy="398819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674F1AF5-2997-4634-8953-0AF137D228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4552" y="3313517"/>
                <a:ext cx="2389" cy="394369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232F76D-FF24-48B0-B144-C0192FE84E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7283" y="3136618"/>
                <a:ext cx="0" cy="395855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241D570-3F22-4D28-960D-1D25D664F0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6391" y="3706383"/>
                <a:ext cx="372044" cy="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DACF067-FBAA-4058-AA60-B13EFE9D20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4432" y="3529303"/>
                <a:ext cx="183841" cy="178583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588B47D-5C92-437D-91FB-5772634C8B12}"/>
                </a:ext>
              </a:extLst>
            </p:cNvPr>
            <p:cNvSpPr txBox="1"/>
            <p:nvPr/>
          </p:nvSpPr>
          <p:spPr>
            <a:xfrm>
              <a:off x="1333627" y="3060800"/>
              <a:ext cx="4508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798C86-B346-4767-849B-22ACFB94479D}"/>
                </a:ext>
              </a:extLst>
            </p:cNvPr>
            <p:cNvSpPr txBox="1"/>
            <p:nvPr/>
          </p:nvSpPr>
          <p:spPr>
            <a:xfrm>
              <a:off x="762777" y="3572480"/>
              <a:ext cx="4508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424685-8F71-4EFD-A079-8228E80A1B95}"/>
                </a:ext>
              </a:extLst>
            </p:cNvPr>
            <p:cNvSpPr txBox="1"/>
            <p:nvPr/>
          </p:nvSpPr>
          <p:spPr>
            <a:xfrm>
              <a:off x="965599" y="2875765"/>
              <a:ext cx="4508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Z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186E1C87-2649-40AF-9BF3-92B91A8A6DD7}"/>
              </a:ext>
            </a:extLst>
          </p:cNvPr>
          <p:cNvSpPr txBox="1"/>
          <p:nvPr/>
        </p:nvSpPr>
        <p:spPr>
          <a:xfrm>
            <a:off x="8143369" y="4062464"/>
            <a:ext cx="39334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3D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X as leading dimension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element type: double (8 bytes)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XZ vector datatype</a:t>
            </a:r>
            <a:br>
              <a:rPr lang="en-US" sz="1600" dirty="0"/>
            </a:br>
            <a:r>
              <a:rPr lang="en-US" sz="1600" dirty="0"/>
              <a:t>- block length x</a:t>
            </a:r>
            <a:br>
              <a:rPr lang="en-US" sz="1600" dirty="0"/>
            </a:br>
            <a:r>
              <a:rPr lang="en-US" sz="1600" dirty="0"/>
              <a:t>- stride x*y</a:t>
            </a:r>
            <a:br>
              <a:rPr lang="en-US" sz="1600" dirty="0"/>
            </a:br>
            <a:r>
              <a:rPr lang="en-US" sz="1600" dirty="0"/>
              <a:t>- count z</a:t>
            </a:r>
          </a:p>
        </p:txBody>
      </p:sp>
      <p:pic>
        <p:nvPicPr>
          <p:cNvPr id="39" name="Picture 3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25BC54E-FE46-4C92-B32A-F9E40F623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81" y="1770930"/>
            <a:ext cx="3430034" cy="3122656"/>
          </a:xfrm>
          <a:prstGeom prst="rect">
            <a:avLst/>
          </a:prstGeom>
        </p:spPr>
      </p:pic>
      <p:pic>
        <p:nvPicPr>
          <p:cNvPr id="43" name="Picture 42" descr="Chart&#10;&#10;Description automatically generated">
            <a:extLst>
              <a:ext uri="{FF2B5EF4-FFF2-40B4-BE49-F238E27FC236}">
                <a16:creationId xmlns:a16="http://schemas.microsoft.com/office/drawing/2014/main" id="{E8932A6A-2B5D-458E-8936-F5FA3334D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869" y="1770930"/>
            <a:ext cx="3111012" cy="312265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83E85B5-C4CE-484A-B3D4-98B5EB179E02}"/>
              </a:ext>
            </a:extLst>
          </p:cNvPr>
          <p:cNvSpPr txBox="1"/>
          <p:nvPr/>
        </p:nvSpPr>
        <p:spPr>
          <a:xfrm>
            <a:off x="2055822" y="5396227"/>
            <a:ext cx="44902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Pack-based </a:t>
            </a:r>
            <a:r>
              <a:rPr lang="en-US" sz="1600" b="1" dirty="0" err="1"/>
              <a:t>PingPong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XZ face data layout defines vector datatype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matrix size x*y*z*</a:t>
            </a:r>
            <a:r>
              <a:rPr lang="en-US" sz="1600" dirty="0" err="1"/>
              <a:t>sizeof</a:t>
            </a:r>
            <a:r>
              <a:rPr lang="en-US" sz="1600" dirty="0"/>
              <a:t>(double)=1GB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y is fixed at 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B17A53-F8A6-4FCD-B0B0-CB2517832741}"/>
              </a:ext>
            </a:extLst>
          </p:cNvPr>
          <p:cNvSpPr txBox="1"/>
          <p:nvPr/>
        </p:nvSpPr>
        <p:spPr>
          <a:xfrm>
            <a:off x="1175656" y="4893586"/>
            <a:ext cx="2967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Intra-NUMA Pack on Broadwell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5F76CA-5E67-4709-A523-2115FE68E909}"/>
              </a:ext>
            </a:extLst>
          </p:cNvPr>
          <p:cNvSpPr txBox="1"/>
          <p:nvPr/>
        </p:nvSpPr>
        <p:spPr>
          <a:xfrm>
            <a:off x="5057192" y="4893586"/>
            <a:ext cx="262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Intra-NUMA Pack on KNL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6BF71D-F92D-4F39-8ACB-5E6950E466D6}"/>
              </a:ext>
            </a:extLst>
          </p:cNvPr>
          <p:cNvCxnSpPr/>
          <p:nvPr/>
        </p:nvCxnSpPr>
        <p:spPr>
          <a:xfrm>
            <a:off x="8950948" y="2899507"/>
            <a:ext cx="939800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ACB176-0A5B-4643-8C26-D843698B2DAF}"/>
              </a:ext>
            </a:extLst>
          </p:cNvPr>
          <p:cNvCxnSpPr/>
          <p:nvPr/>
        </p:nvCxnSpPr>
        <p:spPr>
          <a:xfrm>
            <a:off x="8950948" y="3153507"/>
            <a:ext cx="939800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451BAA7-BF4C-4E91-B366-55193BB31914}"/>
              </a:ext>
            </a:extLst>
          </p:cNvPr>
          <p:cNvCxnSpPr/>
          <p:nvPr/>
        </p:nvCxnSpPr>
        <p:spPr>
          <a:xfrm>
            <a:off x="8950948" y="3389408"/>
            <a:ext cx="939800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C817D9-0096-439E-BC82-D90C19435424}"/>
              </a:ext>
            </a:extLst>
          </p:cNvPr>
          <p:cNvCxnSpPr/>
          <p:nvPr/>
        </p:nvCxnSpPr>
        <p:spPr>
          <a:xfrm>
            <a:off x="8950948" y="3611825"/>
            <a:ext cx="939800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624A32F-1A24-4A4E-9E27-50C98EC360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3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>
            <a:spLocks noGrp="1"/>
          </p:cNvSpPr>
          <p:nvPr>
            <p:ph type="title"/>
          </p:nvPr>
        </p:nvSpPr>
        <p:spPr>
          <a:xfrm>
            <a:off x="838200" y="652461"/>
            <a:ext cx="1051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n-US" sz="3600" dirty="0"/>
              <a:t>Is Application Really Balanced?</a:t>
            </a:r>
            <a:endParaRPr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E0EC91E-64FE-47DA-A8FC-52AF4999C7CB}"/>
              </a:ext>
            </a:extLst>
          </p:cNvPr>
          <p:cNvSpPr txBox="1"/>
          <p:nvPr/>
        </p:nvSpPr>
        <p:spPr>
          <a:xfrm>
            <a:off x="7568231" y="3133864"/>
            <a:ext cx="44321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Computation Load Balance </a:t>
            </a:r>
            <a:br>
              <a:rPr lang="en-US" sz="1800" dirty="0"/>
            </a:br>
            <a:r>
              <a:rPr lang="en-US" sz="1800" dirty="0"/>
              <a:t>- widely studied</a:t>
            </a:r>
            <a:br>
              <a:rPr lang="en-US" sz="1800" dirty="0"/>
            </a:br>
            <a:r>
              <a:rPr lang="en-US" sz="1800" dirty="0"/>
              <a:t>- well optimized on application level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Communication Load Balance</a:t>
            </a:r>
            <a:br>
              <a:rPr lang="en-US" sz="1800" dirty="0"/>
            </a:br>
            <a:r>
              <a:rPr lang="en-US" sz="1800" dirty="0"/>
              <a:t>- not fully controlled by developers</a:t>
            </a:r>
            <a:br>
              <a:rPr lang="en-US" sz="1800" dirty="0"/>
            </a:br>
            <a:r>
              <a:rPr lang="en-US" sz="1800" dirty="0"/>
              <a:t>- can be well balanced like computation?</a:t>
            </a:r>
            <a:br>
              <a:rPr lang="en-US" sz="1800" dirty="0"/>
            </a:br>
            <a:r>
              <a:rPr lang="en-US" sz="1800" dirty="0"/>
              <a:t>- not well investigated; impact is unknown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C6D4F92-2D87-4509-B87B-9AC3F9319D56}"/>
              </a:ext>
            </a:extLst>
          </p:cNvPr>
          <p:cNvGrpSpPr/>
          <p:nvPr/>
        </p:nvGrpSpPr>
        <p:grpSpPr>
          <a:xfrm>
            <a:off x="158430" y="3001538"/>
            <a:ext cx="1728391" cy="854925"/>
            <a:chOff x="158430" y="3001538"/>
            <a:chExt cx="1728391" cy="85492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1B15E34-1CDB-4200-82BF-510A4AE7930A}"/>
                </a:ext>
              </a:extLst>
            </p:cNvPr>
            <p:cNvSpPr/>
            <p:nvPr/>
          </p:nvSpPr>
          <p:spPr>
            <a:xfrm>
              <a:off x="158430" y="3098882"/>
              <a:ext cx="413848" cy="921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4226482-67EB-4EB7-AB3A-C63AB415F357}"/>
                </a:ext>
              </a:extLst>
            </p:cNvPr>
            <p:cNvSpPr txBox="1"/>
            <p:nvPr/>
          </p:nvSpPr>
          <p:spPr>
            <a:xfrm>
              <a:off x="607752" y="3001538"/>
              <a:ext cx="11074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Computation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0D69B2D-E459-4413-B209-B0A109F8F6F7}"/>
                </a:ext>
              </a:extLst>
            </p:cNvPr>
            <p:cNvSpPr/>
            <p:nvPr/>
          </p:nvSpPr>
          <p:spPr>
            <a:xfrm>
              <a:off x="158430" y="3399809"/>
              <a:ext cx="413848" cy="9218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4B9102-BB86-413E-868B-72ED43F705B0}"/>
                </a:ext>
              </a:extLst>
            </p:cNvPr>
            <p:cNvSpPr txBox="1"/>
            <p:nvPr/>
          </p:nvSpPr>
          <p:spPr>
            <a:xfrm>
              <a:off x="607752" y="3302465"/>
              <a:ext cx="1265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Communication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911DA9F-A142-4AB0-B5D5-4024DF9DA7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430" y="3706576"/>
              <a:ext cx="41385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5227D59-C61B-4F8F-9FB7-E8D01F1F87A8}"/>
                </a:ext>
              </a:extLst>
            </p:cNvPr>
            <p:cNvSpPr txBox="1"/>
            <p:nvPr/>
          </p:nvSpPr>
          <p:spPr>
            <a:xfrm>
              <a:off x="621301" y="3579464"/>
              <a:ext cx="1265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Process Spawn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9D6B06B-4DD8-4408-A183-517A69831C1A}"/>
              </a:ext>
            </a:extLst>
          </p:cNvPr>
          <p:cNvGrpSpPr/>
          <p:nvPr/>
        </p:nvGrpSpPr>
        <p:grpSpPr>
          <a:xfrm>
            <a:off x="1945433" y="1725002"/>
            <a:ext cx="5398770" cy="4480537"/>
            <a:chOff x="1945433" y="1725002"/>
            <a:chExt cx="5398770" cy="4480537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29A8EAB-E341-4C5E-A891-2EE29C33E723}"/>
                </a:ext>
              </a:extLst>
            </p:cNvPr>
            <p:cNvGrpSpPr/>
            <p:nvPr/>
          </p:nvGrpSpPr>
          <p:grpSpPr>
            <a:xfrm>
              <a:off x="1945433" y="2561845"/>
              <a:ext cx="2274124" cy="3643694"/>
              <a:chOff x="290830" y="2363779"/>
              <a:chExt cx="2217420" cy="2753796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681E9B1E-75F3-4282-A980-DB6DB56A8E46}"/>
                  </a:ext>
                </a:extLst>
              </p:cNvPr>
              <p:cNvGrpSpPr/>
              <p:nvPr/>
            </p:nvGrpSpPr>
            <p:grpSpPr>
              <a:xfrm>
                <a:off x="290830" y="2363779"/>
                <a:ext cx="2217420" cy="2753796"/>
                <a:chOff x="182880" y="2275404"/>
                <a:chExt cx="2217420" cy="2753796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C505302B-9EA0-4573-A037-695DFBE5FC0B}"/>
                    </a:ext>
                  </a:extLst>
                </p:cNvPr>
                <p:cNvSpPr/>
                <p:nvPr/>
              </p:nvSpPr>
              <p:spPr>
                <a:xfrm>
                  <a:off x="190500" y="2293620"/>
                  <a:ext cx="2209800" cy="27355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B5F034-273E-4EB7-AB8B-6FBBA7F82593}"/>
                    </a:ext>
                  </a:extLst>
                </p:cNvPr>
                <p:cNvSpPr txBox="1"/>
                <p:nvPr/>
              </p:nvSpPr>
              <p:spPr>
                <a:xfrm>
                  <a:off x="182880" y="2275404"/>
                  <a:ext cx="7772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2"/>
                      </a:solidFill>
                    </a:rPr>
                    <a:t>Node 0</a:t>
                  </a:r>
                </a:p>
              </p:txBody>
            </p: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76F623AC-655B-41E2-A078-9AEAABA884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0550" y="2918344"/>
                  <a:ext cx="0" cy="643948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E101FFC0-6BC7-4477-9733-4406DA9C8B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95400" y="2918344"/>
                  <a:ext cx="0" cy="643948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5A600FA1-69F5-4FD4-AA63-F3744E3542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0725" y="2918344"/>
                  <a:ext cx="0" cy="644694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23DCF44-1CB1-48EA-8C74-130B9D1A8649}"/>
                    </a:ext>
                  </a:extLst>
                </p:cNvPr>
                <p:cNvSpPr/>
                <p:nvPr/>
              </p:nvSpPr>
              <p:spPr>
                <a:xfrm>
                  <a:off x="304802" y="3070860"/>
                  <a:ext cx="571498" cy="252922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34A20D4F-4813-496C-8538-F04D27F7BF20}"/>
                    </a:ext>
                  </a:extLst>
                </p:cNvPr>
                <p:cNvSpPr/>
                <p:nvPr/>
              </p:nvSpPr>
              <p:spPr>
                <a:xfrm>
                  <a:off x="304800" y="2660873"/>
                  <a:ext cx="571500" cy="257471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  <a:r>
                    <a:rPr lang="en-US" baseline="-25000" dirty="0"/>
                    <a:t>0</a:t>
                  </a:r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1FE76FAE-E91B-4060-BEEB-6E228C8DCF96}"/>
                    </a:ext>
                  </a:extLst>
                </p:cNvPr>
                <p:cNvSpPr/>
                <p:nvPr/>
              </p:nvSpPr>
              <p:spPr>
                <a:xfrm>
                  <a:off x="1009650" y="2671286"/>
                  <a:ext cx="571500" cy="247058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  <a:r>
                    <a:rPr lang="en-US" baseline="-25000" dirty="0"/>
                    <a:t>1</a:t>
                  </a:r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D58E99D1-C058-430A-9FBC-1B2022E679C4}"/>
                    </a:ext>
                  </a:extLst>
                </p:cNvPr>
                <p:cNvSpPr/>
                <p:nvPr/>
              </p:nvSpPr>
              <p:spPr>
                <a:xfrm>
                  <a:off x="1704975" y="2671286"/>
                  <a:ext cx="571500" cy="247058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  <a:r>
                    <a:rPr lang="en-US" baseline="-25000" dirty="0"/>
                    <a:t>2</a:t>
                  </a:r>
                </a:p>
              </p:txBody>
            </p:sp>
          </p:grp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09B50A5A-B3A4-46CD-A967-BE72616EC7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500" y="3897725"/>
                <a:ext cx="0" cy="64394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5EE66232-4327-4E00-9950-70B70CD9B5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350" y="3897725"/>
                <a:ext cx="0" cy="64394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E0A75B32-D238-4CEC-A987-180341C68C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8675" y="3897725"/>
                <a:ext cx="0" cy="64469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22B898E-15F5-4E1B-99D4-C1C4B24A22E2}"/>
                  </a:ext>
                </a:extLst>
              </p:cNvPr>
              <p:cNvSpPr/>
              <p:nvPr/>
            </p:nvSpPr>
            <p:spPr>
              <a:xfrm>
                <a:off x="412749" y="4044303"/>
                <a:ext cx="571499" cy="24705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8898FC0A-A479-44CD-859A-8B432C840E33}"/>
                </a:ext>
              </a:extLst>
            </p:cNvPr>
            <p:cNvGrpSpPr/>
            <p:nvPr/>
          </p:nvGrpSpPr>
          <p:grpSpPr>
            <a:xfrm>
              <a:off x="5032307" y="2561845"/>
              <a:ext cx="2311896" cy="3643694"/>
              <a:chOff x="3300735" y="2363779"/>
              <a:chExt cx="2254250" cy="2753796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BFA5F59-EB99-4731-B01A-367EBF0401BC}"/>
                  </a:ext>
                </a:extLst>
              </p:cNvPr>
              <p:cNvGrpSpPr/>
              <p:nvPr/>
            </p:nvGrpSpPr>
            <p:grpSpPr>
              <a:xfrm>
                <a:off x="3300735" y="2363779"/>
                <a:ext cx="2254250" cy="2753796"/>
                <a:chOff x="190500" y="2275404"/>
                <a:chExt cx="2254250" cy="2753796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45495C2-C579-4FD6-8821-548EB728F0E7}"/>
                    </a:ext>
                  </a:extLst>
                </p:cNvPr>
                <p:cNvSpPr/>
                <p:nvPr/>
              </p:nvSpPr>
              <p:spPr>
                <a:xfrm>
                  <a:off x="190500" y="2293620"/>
                  <a:ext cx="2209800" cy="27355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C463C970-3AD8-4E2E-9ADF-11F9BEDFB4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0550" y="2918344"/>
                  <a:ext cx="0" cy="643948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A5F6C96E-2E94-41A0-9CDC-7AF04741E8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95400" y="2918344"/>
                  <a:ext cx="0" cy="643948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7401399A-CA6C-4C28-B79A-DB497BE72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0725" y="2918344"/>
                  <a:ext cx="0" cy="644694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B8A0450-F1D3-4F42-BFB5-D2B75937B00E}"/>
                    </a:ext>
                  </a:extLst>
                </p:cNvPr>
                <p:cNvSpPr/>
                <p:nvPr/>
              </p:nvSpPr>
              <p:spPr>
                <a:xfrm>
                  <a:off x="304800" y="3070126"/>
                  <a:ext cx="571500" cy="24705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A0DABB37-955F-4447-A51A-8E3279F76282}"/>
                    </a:ext>
                  </a:extLst>
                </p:cNvPr>
                <p:cNvSpPr/>
                <p:nvPr/>
              </p:nvSpPr>
              <p:spPr>
                <a:xfrm>
                  <a:off x="304800" y="2671286"/>
                  <a:ext cx="571500" cy="247058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  <a:r>
                    <a:rPr lang="en-US" baseline="-25000" dirty="0"/>
                    <a:t>m-2</a:t>
                  </a:r>
                </a:p>
              </p:txBody>
            </p:sp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3F41D195-81B1-42D2-BEF2-B250F0AFD61A}"/>
                    </a:ext>
                  </a:extLst>
                </p:cNvPr>
                <p:cNvSpPr/>
                <p:nvPr/>
              </p:nvSpPr>
              <p:spPr>
                <a:xfrm>
                  <a:off x="1009650" y="2671286"/>
                  <a:ext cx="571500" cy="247058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  <a:r>
                    <a:rPr lang="en-US" baseline="-25000" dirty="0"/>
                    <a:t>m-1</a:t>
                  </a:r>
                </a:p>
              </p:txBody>
            </p:sp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F25E67EB-A930-4434-B848-1F2EF0E47985}"/>
                    </a:ext>
                  </a:extLst>
                </p:cNvPr>
                <p:cNvSpPr/>
                <p:nvPr/>
              </p:nvSpPr>
              <p:spPr>
                <a:xfrm>
                  <a:off x="1704975" y="2671286"/>
                  <a:ext cx="571500" cy="247058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  <a:r>
                    <a:rPr lang="en-US" baseline="-25000" dirty="0"/>
                    <a:t>m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55B1CE7-F108-4ABD-B2D8-DB556C7EC37E}"/>
                    </a:ext>
                  </a:extLst>
                </p:cNvPr>
                <p:cNvSpPr txBox="1"/>
                <p:nvPr/>
              </p:nvSpPr>
              <p:spPr>
                <a:xfrm>
                  <a:off x="1617980" y="2275404"/>
                  <a:ext cx="8267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2"/>
                      </a:solidFill>
                    </a:rPr>
                    <a:t>Node N</a:t>
                  </a:r>
                </a:p>
              </p:txBody>
            </p:sp>
          </p:grp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F5E20A03-3F63-42A7-A01E-E08BC852BB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0785" y="3909598"/>
                <a:ext cx="0" cy="64394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F49A755A-D927-43EE-B75D-2F308780DF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5635" y="3909598"/>
                <a:ext cx="0" cy="64394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DD96FD92-2BDD-41B9-8C91-00B7171A49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0960" y="3909598"/>
                <a:ext cx="0" cy="64469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8C3615C-ED71-4B75-AE3A-6F7B08A88DB2}"/>
                </a:ext>
              </a:extLst>
            </p:cNvPr>
            <p:cNvSpPr/>
            <p:nvPr/>
          </p:nvSpPr>
          <p:spPr>
            <a:xfrm>
              <a:off x="3874815" y="1725002"/>
              <a:ext cx="1506137" cy="4072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Application</a:t>
              </a: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1E9041-2B39-4D40-919F-DB3A14C03675}"/>
                </a:ext>
              </a:extLst>
            </p:cNvPr>
            <p:cNvSpPr txBox="1"/>
            <p:nvPr/>
          </p:nvSpPr>
          <p:spPr>
            <a:xfrm>
              <a:off x="4349992" y="3489428"/>
              <a:ext cx="662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……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ABD7514-77F3-4702-9D82-669AD325BC3F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 flipH="1">
              <a:off x="2363528" y="2132238"/>
              <a:ext cx="2264355" cy="93964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A9BA688-976E-4A1C-9B81-4B3B31A272C2}"/>
                </a:ext>
              </a:extLst>
            </p:cNvPr>
            <p:cNvCxnSpPr>
              <a:cxnSpLocks/>
              <a:stCxn id="4" idx="2"/>
              <a:endCxn id="9" idx="0"/>
            </p:cNvCxnSpPr>
            <p:nvPr/>
          </p:nvCxnSpPr>
          <p:spPr>
            <a:xfrm flipH="1">
              <a:off x="3086402" y="2132238"/>
              <a:ext cx="1541481" cy="95341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EDA5AFE-8B6B-4E47-90E9-3E4B487987E9}"/>
                </a:ext>
              </a:extLst>
            </p:cNvPr>
            <p:cNvCxnSpPr>
              <a:cxnSpLocks/>
              <a:stCxn id="4" idx="2"/>
              <a:endCxn id="10" idx="0"/>
            </p:cNvCxnSpPr>
            <p:nvPr/>
          </p:nvCxnSpPr>
          <p:spPr>
            <a:xfrm flipH="1">
              <a:off x="3799508" y="2132238"/>
              <a:ext cx="828375" cy="95341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7CAD9C8-866F-4DC7-9B1A-5DF2974093E5}"/>
                </a:ext>
              </a:extLst>
            </p:cNvPr>
            <p:cNvCxnSpPr>
              <a:cxnSpLocks/>
              <a:stCxn id="4" idx="2"/>
              <a:endCxn id="31" idx="0"/>
            </p:cNvCxnSpPr>
            <p:nvPr/>
          </p:nvCxnSpPr>
          <p:spPr>
            <a:xfrm>
              <a:off x="4627883" y="2132238"/>
              <a:ext cx="2250684" cy="95341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BA5620F-6006-41D9-926F-E7256D027E98}"/>
                </a:ext>
              </a:extLst>
            </p:cNvPr>
            <p:cNvCxnSpPr>
              <a:cxnSpLocks/>
              <a:stCxn id="4" idx="2"/>
              <a:endCxn id="30" idx="0"/>
            </p:cNvCxnSpPr>
            <p:nvPr/>
          </p:nvCxnSpPr>
          <p:spPr>
            <a:xfrm>
              <a:off x="4627883" y="2132238"/>
              <a:ext cx="1537579" cy="95341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87299CE-06F8-4C88-A6AC-13C2641046FA}"/>
                </a:ext>
              </a:extLst>
            </p:cNvPr>
            <p:cNvCxnSpPr>
              <a:cxnSpLocks/>
              <a:stCxn id="4" idx="2"/>
              <a:endCxn id="29" idx="0"/>
            </p:cNvCxnSpPr>
            <p:nvPr/>
          </p:nvCxnSpPr>
          <p:spPr>
            <a:xfrm>
              <a:off x="4627883" y="2132238"/>
              <a:ext cx="814704" cy="95341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E40BFDE-BED6-42D7-97C7-72C4433F4A57}"/>
                </a:ext>
              </a:extLst>
            </p:cNvPr>
            <p:cNvSpPr/>
            <p:nvPr/>
          </p:nvSpPr>
          <p:spPr>
            <a:xfrm>
              <a:off x="2070471" y="4264595"/>
              <a:ext cx="5101146" cy="32689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Inter-Process Communication (?)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F92E21F-FAE6-4D82-A74B-BBE7C270803D}"/>
                </a:ext>
              </a:extLst>
            </p:cNvPr>
            <p:cNvSpPr/>
            <p:nvPr/>
          </p:nvSpPr>
          <p:spPr>
            <a:xfrm>
              <a:off x="2070471" y="5468622"/>
              <a:ext cx="5101146" cy="32689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Finalize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E59DFE5-E717-4C25-BBDD-7ECDC48363C3}"/>
                </a:ext>
              </a:extLst>
            </p:cNvPr>
            <p:cNvSpPr/>
            <p:nvPr/>
          </p:nvSpPr>
          <p:spPr>
            <a:xfrm>
              <a:off x="2805070" y="3604820"/>
              <a:ext cx="586112" cy="33465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F358FF8-829B-46DF-BE63-31AE51B566DB}"/>
                </a:ext>
              </a:extLst>
            </p:cNvPr>
            <p:cNvSpPr/>
            <p:nvPr/>
          </p:nvSpPr>
          <p:spPr>
            <a:xfrm>
              <a:off x="3510941" y="3614355"/>
              <a:ext cx="586112" cy="33465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0B28AAD-A2AB-4E97-A8F4-CD3639CA13AB}"/>
                </a:ext>
              </a:extLst>
            </p:cNvPr>
            <p:cNvSpPr/>
            <p:nvPr/>
          </p:nvSpPr>
          <p:spPr>
            <a:xfrm>
              <a:off x="5886079" y="3610802"/>
              <a:ext cx="586114" cy="32689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1D84958-AF27-44D2-902D-D6A0C792FD3F}"/>
                </a:ext>
              </a:extLst>
            </p:cNvPr>
            <p:cNvSpPr/>
            <p:nvPr/>
          </p:nvSpPr>
          <p:spPr>
            <a:xfrm>
              <a:off x="6608953" y="3613384"/>
              <a:ext cx="586114" cy="32689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E0674D3-795F-4149-AE2D-6B3DEBEF05EB}"/>
                </a:ext>
              </a:extLst>
            </p:cNvPr>
            <p:cNvSpPr/>
            <p:nvPr/>
          </p:nvSpPr>
          <p:spPr>
            <a:xfrm>
              <a:off x="2793345" y="4783758"/>
              <a:ext cx="586113" cy="32689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21CF217-DA21-40AD-ADD8-466A1CE1B000}"/>
                </a:ext>
              </a:extLst>
            </p:cNvPr>
            <p:cNvSpPr/>
            <p:nvPr/>
          </p:nvSpPr>
          <p:spPr>
            <a:xfrm>
              <a:off x="3516220" y="4794280"/>
              <a:ext cx="586113" cy="32689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A3642BC-B1D4-4E91-AB10-39F6B4F75A88}"/>
                </a:ext>
              </a:extLst>
            </p:cNvPr>
            <p:cNvSpPr/>
            <p:nvPr/>
          </p:nvSpPr>
          <p:spPr>
            <a:xfrm>
              <a:off x="5149530" y="4817411"/>
              <a:ext cx="586113" cy="32689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26CA840-FB01-445F-B905-49E020881481}"/>
                </a:ext>
              </a:extLst>
            </p:cNvPr>
            <p:cNvSpPr/>
            <p:nvPr/>
          </p:nvSpPr>
          <p:spPr>
            <a:xfrm>
              <a:off x="5872404" y="4817411"/>
              <a:ext cx="586113" cy="32689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39472AB-9776-4394-B8FA-36894F0DD40C}"/>
                </a:ext>
              </a:extLst>
            </p:cNvPr>
            <p:cNvSpPr/>
            <p:nvPr/>
          </p:nvSpPr>
          <p:spPr>
            <a:xfrm>
              <a:off x="6589338" y="4815817"/>
              <a:ext cx="586113" cy="32689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492A54-5EED-489E-8AD0-F85888D7C6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445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>
            <a:spLocks noGrp="1"/>
          </p:cNvSpPr>
          <p:nvPr>
            <p:ph type="title"/>
          </p:nvPr>
        </p:nvSpPr>
        <p:spPr>
          <a:xfrm>
            <a:off x="838200" y="655692"/>
            <a:ext cx="1051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sz="3600" dirty="0"/>
              <a:t>Microbenchmark – RMA Accumulate (MPI_SUM)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17EE6F6-4D17-46E3-B393-3C457E286058}"/>
              </a:ext>
            </a:extLst>
          </p:cNvPr>
          <p:cNvGrpSpPr/>
          <p:nvPr/>
        </p:nvGrpSpPr>
        <p:grpSpPr>
          <a:xfrm>
            <a:off x="1510990" y="1656482"/>
            <a:ext cx="4000483" cy="3955570"/>
            <a:chOff x="1286043" y="2207009"/>
            <a:chExt cx="4000483" cy="3955570"/>
          </a:xfrm>
        </p:grpSpPr>
        <p:pic>
          <p:nvPicPr>
            <p:cNvPr id="3" name="Picture 2" descr="A picture containing light, hanging, wire, dark&#10;&#10;Description automatically generated">
              <a:extLst>
                <a:ext uri="{FF2B5EF4-FFF2-40B4-BE49-F238E27FC236}">
                  <a16:creationId xmlns:a16="http://schemas.microsoft.com/office/drawing/2014/main" id="{115A3333-354E-4933-A0C5-1A53617BE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6043" y="2207009"/>
              <a:ext cx="3671778" cy="3400070"/>
            </a:xfrm>
            <a:prstGeom prst="rect">
              <a:avLst/>
            </a:prstGeom>
          </p:spPr>
        </p:pic>
        <p:sp>
          <p:nvSpPr>
            <p:cNvPr id="9" name="object 62">
              <a:extLst>
                <a:ext uri="{FF2B5EF4-FFF2-40B4-BE49-F238E27FC236}">
                  <a16:creationId xmlns:a16="http://schemas.microsoft.com/office/drawing/2014/main" id="{A62E3C7F-0936-4E35-8A12-739EC78CA218}"/>
                </a:ext>
              </a:extLst>
            </p:cNvPr>
            <p:cNvSpPr/>
            <p:nvPr/>
          </p:nvSpPr>
          <p:spPr>
            <a:xfrm rot="9632044" flipH="1" flipV="1">
              <a:off x="4139171" y="3706769"/>
              <a:ext cx="350294" cy="28311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3AFFBA-BD17-4A0C-B0DA-5F2DBD559467}"/>
                </a:ext>
              </a:extLst>
            </p:cNvPr>
            <p:cNvSpPr txBox="1"/>
            <p:nvPr/>
          </p:nvSpPr>
          <p:spPr>
            <a:xfrm rot="10800000" flipH="1" flipV="1">
              <a:off x="3121932" y="3136612"/>
              <a:ext cx="21645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Active status array checking overhead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1878F9-83A9-47B8-B890-8803AB1E8F83}"/>
                </a:ext>
              </a:extLst>
            </p:cNvPr>
            <p:cNvSpPr txBox="1"/>
            <p:nvPr/>
          </p:nvSpPr>
          <p:spPr>
            <a:xfrm>
              <a:off x="2261193" y="5608581"/>
              <a:ext cx="245551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Intra-node Accumulate</a:t>
              </a:r>
              <a:br>
                <a:rPr lang="en-US" sz="1600" b="1" dirty="0"/>
              </a:br>
              <a:r>
                <a:rPr lang="en-US" dirty="0"/>
                <a:t>(origin process creates task)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5104F6-FC32-4C39-BCF1-C5D0BE21FE56}"/>
              </a:ext>
            </a:extLst>
          </p:cNvPr>
          <p:cNvGrpSpPr/>
          <p:nvPr/>
        </p:nvGrpSpPr>
        <p:grpSpPr>
          <a:xfrm>
            <a:off x="6001970" y="1656482"/>
            <a:ext cx="3477344" cy="3954068"/>
            <a:chOff x="6711292" y="2207009"/>
            <a:chExt cx="3477344" cy="3954068"/>
          </a:xfrm>
        </p:grpSpPr>
        <p:pic>
          <p:nvPicPr>
            <p:cNvPr id="5" name="Picture 4" descr="A picture containing light, photo, large, dark&#10;&#10;Description automatically generated">
              <a:extLst>
                <a:ext uri="{FF2B5EF4-FFF2-40B4-BE49-F238E27FC236}">
                  <a16:creationId xmlns:a16="http://schemas.microsoft.com/office/drawing/2014/main" id="{4A533E27-131E-48BD-AD44-7ED3B203B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1292" y="2207009"/>
              <a:ext cx="3477344" cy="340007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A8CCC9-1C3F-429C-85F1-39AB4C41D316}"/>
                </a:ext>
              </a:extLst>
            </p:cNvPr>
            <p:cNvSpPr txBox="1"/>
            <p:nvPr/>
          </p:nvSpPr>
          <p:spPr>
            <a:xfrm>
              <a:off x="7449841" y="5607079"/>
              <a:ext cx="250792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Inter-node Accumulate</a:t>
              </a:r>
              <a:br>
                <a:rPr lang="en-US" sz="1600" b="1" dirty="0"/>
              </a:br>
              <a:r>
                <a:rPr lang="en-US" dirty="0"/>
                <a:t>(target process creates task)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E975EE-9199-480F-8D03-CCB26D7DB5CE}"/>
              </a:ext>
            </a:extLst>
          </p:cNvPr>
          <p:cNvCxnSpPr/>
          <p:nvPr/>
        </p:nvCxnSpPr>
        <p:spPr>
          <a:xfrm flipV="1">
            <a:off x="9574510" y="1993092"/>
            <a:ext cx="0" cy="201309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2B786E-BA82-477D-8100-67E6F9189C4B}"/>
              </a:ext>
            </a:extLst>
          </p:cNvPr>
          <p:cNvSpPr txBox="1"/>
          <p:nvPr/>
        </p:nvSpPr>
        <p:spPr>
          <a:xfrm rot="10800000" flipH="1" flipV="1">
            <a:off x="9669707" y="2471082"/>
            <a:ext cx="1864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Higher memory bandwidth utilization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95EE04-CF36-4C28-A93B-5F88FE27EBA7}"/>
              </a:ext>
            </a:extLst>
          </p:cNvPr>
          <p:cNvSpPr txBox="1"/>
          <p:nvPr/>
        </p:nvSpPr>
        <p:spPr>
          <a:xfrm>
            <a:off x="3346879" y="5842787"/>
            <a:ext cx="5075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origin and target are on NUMA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processes are filled from NUMA 0 and NUMA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207C3-B26F-4B02-8337-297893DC1B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71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>
            <a:spLocks noGrp="1"/>
          </p:cNvSpPr>
          <p:nvPr>
            <p:ph type="title"/>
          </p:nvPr>
        </p:nvSpPr>
        <p:spPr>
          <a:xfrm>
            <a:off x="838200" y="655692"/>
            <a:ext cx="1051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SzPts val="2200"/>
            </a:pPr>
            <a:r>
              <a:rPr lang="en-US" sz="3600" dirty="0" err="1"/>
              <a:t>Minighost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88757B-AC28-4935-8C6E-1146E7F1C4D6}"/>
              </a:ext>
            </a:extLst>
          </p:cNvPr>
          <p:cNvSpPr txBox="1"/>
          <p:nvPr/>
        </p:nvSpPr>
        <p:spPr>
          <a:xfrm>
            <a:off x="432566" y="1621858"/>
            <a:ext cx="465777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3D 7-point stencil</a:t>
            </a:r>
            <a:endParaRPr lang="en-US" sz="11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each process owns </a:t>
            </a:r>
            <a:r>
              <a:rPr lang="en-US" sz="1800" b="1" i="1" dirty="0"/>
              <a:t>N number of</a:t>
            </a:r>
            <a:r>
              <a:rPr lang="en-US" sz="1800" dirty="0"/>
              <a:t> </a:t>
            </a:r>
            <a:r>
              <a:rPr lang="en-US" sz="1800" dirty="0" err="1"/>
              <a:t>nx</a:t>
            </a:r>
            <a:r>
              <a:rPr lang="en-US" sz="1800" dirty="0"/>
              <a:t>*</a:t>
            </a:r>
            <a:r>
              <a:rPr lang="en-US" sz="1800" dirty="0" err="1"/>
              <a:t>ny</a:t>
            </a:r>
            <a:r>
              <a:rPr lang="en-US" sz="1800" dirty="0"/>
              <a:t>*</a:t>
            </a:r>
            <a:r>
              <a:rPr lang="en-US" sz="1800" dirty="0" err="1"/>
              <a:t>nz</a:t>
            </a:r>
            <a:r>
              <a:rPr lang="en-US" sz="1800" dirty="0"/>
              <a:t> 3D matrix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N*</a:t>
            </a:r>
            <a:r>
              <a:rPr lang="en-US" sz="1800" dirty="0" err="1"/>
              <a:t>nx</a:t>
            </a:r>
            <a:r>
              <a:rPr lang="en-US" sz="1800" dirty="0"/>
              <a:t>*</a:t>
            </a:r>
            <a:r>
              <a:rPr lang="en-US" sz="1800" dirty="0" err="1"/>
              <a:t>ny</a:t>
            </a:r>
            <a:r>
              <a:rPr lang="en-US" sz="1800" dirty="0"/>
              <a:t>*</a:t>
            </a:r>
            <a:r>
              <a:rPr lang="en-US" sz="1800" dirty="0" err="1"/>
              <a:t>nz</a:t>
            </a:r>
            <a:r>
              <a:rPr lang="en-US" sz="1800" dirty="0"/>
              <a:t>*</a:t>
            </a:r>
            <a:r>
              <a:rPr lang="en-US" sz="1800" dirty="0" err="1"/>
              <a:t>sizeof</a:t>
            </a:r>
            <a:r>
              <a:rPr lang="en-US" sz="1800" dirty="0"/>
              <a:t>(double) = 1GB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EF2E58A-ABBD-4374-811C-5EBFE16AB15B}"/>
              </a:ext>
            </a:extLst>
          </p:cNvPr>
          <p:cNvGrpSpPr/>
          <p:nvPr/>
        </p:nvGrpSpPr>
        <p:grpSpPr>
          <a:xfrm>
            <a:off x="4530050" y="3216778"/>
            <a:ext cx="7444558" cy="3581051"/>
            <a:chOff x="5361082" y="1202827"/>
            <a:chExt cx="6591188" cy="3114132"/>
          </a:xfrm>
        </p:grpSpPr>
        <p:pic>
          <p:nvPicPr>
            <p:cNvPr id="4" name="Picture 3" descr="Chart, histogram&#10;&#10;Description automatically generated">
              <a:extLst>
                <a:ext uri="{FF2B5EF4-FFF2-40B4-BE49-F238E27FC236}">
                  <a16:creationId xmlns:a16="http://schemas.microsoft.com/office/drawing/2014/main" id="{596EE541-7533-4286-BAAF-CBC406CA2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1082" y="1202827"/>
              <a:ext cx="6591188" cy="3114132"/>
            </a:xfrm>
            <a:prstGeom prst="rect">
              <a:avLst/>
            </a:prstGeom>
          </p:spPr>
        </p:pic>
        <p:sp>
          <p:nvSpPr>
            <p:cNvPr id="10" name="object 62">
              <a:extLst>
                <a:ext uri="{FF2B5EF4-FFF2-40B4-BE49-F238E27FC236}">
                  <a16:creationId xmlns:a16="http://schemas.microsoft.com/office/drawing/2014/main" id="{C1328B0C-2028-4DBE-B556-B8A2628C8B9C}"/>
                </a:ext>
              </a:extLst>
            </p:cNvPr>
            <p:cNvSpPr/>
            <p:nvPr/>
          </p:nvSpPr>
          <p:spPr>
            <a:xfrm rot="12243015" flipV="1">
              <a:off x="7304280" y="2405373"/>
              <a:ext cx="276366" cy="23500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7A58FA-8F17-4503-A59E-96F2CA3BC222}"/>
                </a:ext>
              </a:extLst>
            </p:cNvPr>
            <p:cNvSpPr txBox="1"/>
            <p:nvPr/>
          </p:nvSpPr>
          <p:spPr>
            <a:xfrm>
              <a:off x="6731984" y="1870411"/>
              <a:ext cx="1906440" cy="508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YZ face stealing brings most speedup</a:t>
              </a:r>
            </a:p>
          </p:txBody>
        </p:sp>
        <p:sp>
          <p:nvSpPr>
            <p:cNvPr id="13" name="object 62">
              <a:extLst>
                <a:ext uri="{FF2B5EF4-FFF2-40B4-BE49-F238E27FC236}">
                  <a16:creationId xmlns:a16="http://schemas.microsoft.com/office/drawing/2014/main" id="{0E7403C1-F235-477C-B963-893F1A7F0EE7}"/>
                </a:ext>
              </a:extLst>
            </p:cNvPr>
            <p:cNvSpPr/>
            <p:nvPr/>
          </p:nvSpPr>
          <p:spPr>
            <a:xfrm rot="17612428" flipV="1">
              <a:off x="8860313" y="2551996"/>
              <a:ext cx="356941" cy="2354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20C1DD-6DE4-48B6-A047-AA9002ACD021}"/>
                </a:ext>
              </a:extLst>
            </p:cNvPr>
            <p:cNvSpPr txBox="1"/>
            <p:nvPr/>
          </p:nvSpPr>
          <p:spPr>
            <a:xfrm>
              <a:off x="8859585" y="2218916"/>
              <a:ext cx="2134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Less tasks to steal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6D6DE9F-1AED-49CD-A87D-D0FF01AE502B}"/>
              </a:ext>
            </a:extLst>
          </p:cNvPr>
          <p:cNvSpPr txBox="1"/>
          <p:nvPr/>
        </p:nvSpPr>
        <p:spPr>
          <a:xfrm>
            <a:off x="605281" y="4560974"/>
            <a:ext cx="3933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3D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X as leading dimension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element type: double (8 bytes)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A45A59-58E5-4D7C-9B27-BC65391E7D97}"/>
              </a:ext>
            </a:extLst>
          </p:cNvPr>
          <p:cNvSpPr txBox="1"/>
          <p:nvPr/>
        </p:nvSpPr>
        <p:spPr>
          <a:xfrm>
            <a:off x="4841787" y="2701012"/>
            <a:ext cx="1597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b="1" dirty="0"/>
              <a:t>XZ Datatype </a:t>
            </a:r>
            <a:r>
              <a:rPr lang="en-US" sz="1600" dirty="0"/>
              <a:t>– 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3889F98-0575-48AE-B5A4-860B648E2E30}"/>
              </a:ext>
            </a:extLst>
          </p:cNvPr>
          <p:cNvSpPr/>
          <p:nvPr/>
        </p:nvSpPr>
        <p:spPr>
          <a:xfrm>
            <a:off x="6522579" y="2785065"/>
            <a:ext cx="645506" cy="80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F57C160-2655-4B98-93A9-FC402FC4D815}"/>
              </a:ext>
            </a:extLst>
          </p:cNvPr>
          <p:cNvSpPr txBox="1"/>
          <p:nvPr/>
        </p:nvSpPr>
        <p:spPr>
          <a:xfrm>
            <a:off x="9349649" y="2621370"/>
            <a:ext cx="404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92D557-FAF8-4360-993D-983CAE8CA5DB}"/>
              </a:ext>
            </a:extLst>
          </p:cNvPr>
          <p:cNvSpPr txBox="1"/>
          <p:nvPr/>
        </p:nvSpPr>
        <p:spPr>
          <a:xfrm>
            <a:off x="6659708" y="2513648"/>
            <a:ext cx="645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nx</a:t>
            </a:r>
            <a:endParaRPr lang="en-US" sz="1200" b="1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F4DE205-F144-49ED-B23E-22B83DE24629}"/>
              </a:ext>
            </a:extLst>
          </p:cNvPr>
          <p:cNvGrpSpPr/>
          <p:nvPr/>
        </p:nvGrpSpPr>
        <p:grpSpPr>
          <a:xfrm rot="5400000">
            <a:off x="6996766" y="2430956"/>
            <a:ext cx="79306" cy="1027681"/>
            <a:chOff x="318977" y="2252642"/>
            <a:chExt cx="141766" cy="96014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26969B8-4A59-4B25-9C22-C6C63D9A67FE}"/>
                </a:ext>
              </a:extLst>
            </p:cNvPr>
            <p:cNvCxnSpPr>
              <a:cxnSpLocks/>
            </p:cNvCxnSpPr>
            <p:nvPr/>
          </p:nvCxnSpPr>
          <p:spPr>
            <a:xfrm>
              <a:off x="318977" y="2252642"/>
              <a:ext cx="141766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B38A22A-95A0-437D-AEB7-19DE10BDDC6A}"/>
                </a:ext>
              </a:extLst>
            </p:cNvPr>
            <p:cNvCxnSpPr>
              <a:cxnSpLocks/>
            </p:cNvCxnSpPr>
            <p:nvPr/>
          </p:nvCxnSpPr>
          <p:spPr>
            <a:xfrm>
              <a:off x="389860" y="2252642"/>
              <a:ext cx="0" cy="95693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D998432-0AA6-46B2-ADA6-92164F6E0C9C}"/>
                </a:ext>
              </a:extLst>
            </p:cNvPr>
            <p:cNvCxnSpPr>
              <a:cxnSpLocks/>
            </p:cNvCxnSpPr>
            <p:nvPr/>
          </p:nvCxnSpPr>
          <p:spPr>
            <a:xfrm>
              <a:off x="318977" y="3212782"/>
              <a:ext cx="141766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5517720D-E1B1-4C42-8C68-5D807A05F444}"/>
              </a:ext>
            </a:extLst>
          </p:cNvPr>
          <p:cNvSpPr txBox="1"/>
          <p:nvPr/>
        </p:nvSpPr>
        <p:spPr>
          <a:xfrm>
            <a:off x="6780495" y="2876200"/>
            <a:ext cx="797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nx</a:t>
            </a:r>
            <a:r>
              <a:rPr lang="en-US" sz="1200" b="1" dirty="0"/>
              <a:t>*</a:t>
            </a:r>
            <a:r>
              <a:rPr lang="en-US" sz="1200" b="1" dirty="0" err="1"/>
              <a:t>ny</a:t>
            </a:r>
            <a:endParaRPr lang="en-US" sz="12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9CEBB16-97E8-4890-99F7-CA5AD216F5E6}"/>
              </a:ext>
            </a:extLst>
          </p:cNvPr>
          <p:cNvSpPr txBox="1"/>
          <p:nvPr/>
        </p:nvSpPr>
        <p:spPr>
          <a:xfrm>
            <a:off x="10892253" y="2652148"/>
            <a:ext cx="1051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Count </a:t>
            </a:r>
            <a:r>
              <a:rPr lang="en-US" sz="1200" b="1" dirty="0" err="1"/>
              <a:t>nz</a:t>
            </a:r>
            <a:r>
              <a:rPr lang="en-US" sz="1200" b="1" dirty="0"/>
              <a:t>*N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F5F698C2-60C5-499D-82E8-4D8499FA82E3}"/>
              </a:ext>
            </a:extLst>
          </p:cNvPr>
          <p:cNvSpPr/>
          <p:nvPr/>
        </p:nvSpPr>
        <p:spPr>
          <a:xfrm>
            <a:off x="7550261" y="2785065"/>
            <a:ext cx="645506" cy="80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59D29445-68C0-49D7-80DA-328B14F8620D}"/>
              </a:ext>
            </a:extLst>
          </p:cNvPr>
          <p:cNvSpPr/>
          <p:nvPr/>
        </p:nvSpPr>
        <p:spPr>
          <a:xfrm>
            <a:off x="8577944" y="2785065"/>
            <a:ext cx="645506" cy="80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87B5EB2-4D36-440B-ACE8-29E6A4D8B3EA}"/>
              </a:ext>
            </a:extLst>
          </p:cNvPr>
          <p:cNvSpPr/>
          <p:nvPr/>
        </p:nvSpPr>
        <p:spPr>
          <a:xfrm>
            <a:off x="9809142" y="2788500"/>
            <a:ext cx="645506" cy="80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7C7C38C-294B-44C2-BF6C-11CCE81F3B85}"/>
              </a:ext>
            </a:extLst>
          </p:cNvPr>
          <p:cNvGrpSpPr/>
          <p:nvPr/>
        </p:nvGrpSpPr>
        <p:grpSpPr>
          <a:xfrm>
            <a:off x="4841787" y="1194426"/>
            <a:ext cx="7132821" cy="682635"/>
            <a:chOff x="4549429" y="1194426"/>
            <a:chExt cx="7132821" cy="682635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0AD3F8F-C20C-4051-8360-6F7761929301}"/>
                </a:ext>
              </a:extLst>
            </p:cNvPr>
            <p:cNvGrpSpPr/>
            <p:nvPr/>
          </p:nvGrpSpPr>
          <p:grpSpPr>
            <a:xfrm>
              <a:off x="6260043" y="1194426"/>
              <a:ext cx="5422207" cy="682635"/>
              <a:chOff x="6755857" y="1182547"/>
              <a:chExt cx="5422207" cy="68263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630B533B-FD24-4AA7-A172-3D890A98C7B6}"/>
                  </a:ext>
                </a:extLst>
              </p:cNvPr>
              <p:cNvSpPr/>
              <p:nvPr/>
            </p:nvSpPr>
            <p:spPr>
              <a:xfrm>
                <a:off x="6755857" y="1462064"/>
                <a:ext cx="1148317" cy="862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ED152794-DB92-41DA-8DEF-C74348410D9A}"/>
                  </a:ext>
                </a:extLst>
              </p:cNvPr>
              <p:cNvSpPr/>
              <p:nvPr/>
            </p:nvSpPr>
            <p:spPr>
              <a:xfrm>
                <a:off x="8286351" y="1458301"/>
                <a:ext cx="1148317" cy="862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8A903E1A-FDC6-43E4-9837-3EECD1FF7118}"/>
                  </a:ext>
                </a:extLst>
              </p:cNvPr>
              <p:cNvSpPr/>
              <p:nvPr/>
            </p:nvSpPr>
            <p:spPr>
              <a:xfrm>
                <a:off x="10071433" y="1445297"/>
                <a:ext cx="1148317" cy="862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17D644-5E3A-49B4-8C20-D6785A5E7711}"/>
                  </a:ext>
                </a:extLst>
              </p:cNvPr>
              <p:cNvSpPr txBox="1"/>
              <p:nvPr/>
            </p:nvSpPr>
            <p:spPr>
              <a:xfrm>
                <a:off x="9582928" y="1304411"/>
                <a:ext cx="4040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...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B8F05F-43B4-437B-B889-B23A5D332AB7}"/>
                  </a:ext>
                </a:extLst>
              </p:cNvPr>
              <p:cNvSpPr txBox="1"/>
              <p:nvPr/>
            </p:nvSpPr>
            <p:spPr>
              <a:xfrm>
                <a:off x="7007262" y="1182547"/>
                <a:ext cx="6455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err="1"/>
                  <a:t>nx</a:t>
                </a:r>
                <a:r>
                  <a:rPr lang="en-US" sz="1200" b="1" dirty="0"/>
                  <a:t>*</a:t>
                </a:r>
                <a:r>
                  <a:rPr lang="en-US" sz="1200" b="1" dirty="0" err="1"/>
                  <a:t>ny</a:t>
                </a:r>
                <a:endParaRPr lang="en-US" sz="1200" b="1" dirty="0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D1A4001A-ABCF-439E-A6C0-705ACCB2B933}"/>
                  </a:ext>
                </a:extLst>
              </p:cNvPr>
              <p:cNvGrpSpPr/>
              <p:nvPr/>
            </p:nvGrpSpPr>
            <p:grpSpPr>
              <a:xfrm rot="5400000">
                <a:off x="7485790" y="858250"/>
                <a:ext cx="70617" cy="1530484"/>
                <a:chOff x="318977" y="2252642"/>
                <a:chExt cx="141766" cy="960140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DAFFB343-21B6-4042-9E3D-FC975C3761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8977" y="2252642"/>
                  <a:ext cx="141766" cy="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A7C5CB46-6376-405A-A579-6A7769F0C4C0}"/>
                    </a:ext>
                  </a:extLst>
                </p:cNvPr>
                <p:cNvCxnSpPr/>
                <p:nvPr/>
              </p:nvCxnSpPr>
              <p:spPr>
                <a:xfrm>
                  <a:off x="389860" y="2252642"/>
                  <a:ext cx="0" cy="95693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3D74BA7A-4A0C-4541-8F3B-604644CC6B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8977" y="3212782"/>
                  <a:ext cx="141766" cy="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DEF264D-86EE-4086-993B-42A24E6C7936}"/>
                  </a:ext>
                </a:extLst>
              </p:cNvPr>
              <p:cNvSpPr txBox="1"/>
              <p:nvPr/>
            </p:nvSpPr>
            <p:spPr>
              <a:xfrm>
                <a:off x="7115978" y="1588183"/>
                <a:ext cx="8365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err="1"/>
                  <a:t>nx</a:t>
                </a:r>
                <a:r>
                  <a:rPr lang="en-US" sz="1200" b="1" dirty="0"/>
                  <a:t>*</a:t>
                </a:r>
                <a:r>
                  <a:rPr lang="en-US" sz="1200" b="1" dirty="0" err="1"/>
                  <a:t>ny</a:t>
                </a:r>
                <a:r>
                  <a:rPr lang="en-US" sz="1200" b="1" dirty="0"/>
                  <a:t>*</a:t>
                </a:r>
                <a:r>
                  <a:rPr lang="en-US" sz="1200" b="1" dirty="0" err="1"/>
                  <a:t>nz</a:t>
                </a:r>
                <a:endParaRPr lang="en-US" sz="1200" b="1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5DF22DC-DB62-436B-A084-D07518C4F486}"/>
                  </a:ext>
                </a:extLst>
              </p:cNvPr>
              <p:cNvSpPr txBox="1"/>
              <p:nvPr/>
            </p:nvSpPr>
            <p:spPr>
              <a:xfrm>
                <a:off x="11337357" y="1342277"/>
                <a:ext cx="8407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Count N</a:t>
                </a: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FE88660-279F-42A2-9E5E-38A57A16FC71}"/>
                </a:ext>
              </a:extLst>
            </p:cNvPr>
            <p:cNvSpPr txBox="1"/>
            <p:nvPr/>
          </p:nvSpPr>
          <p:spPr>
            <a:xfrm>
              <a:off x="4549429" y="1385828"/>
              <a:ext cx="16732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600" b="1" dirty="0"/>
                <a:t>XY Datatype </a:t>
              </a:r>
              <a:r>
                <a:rPr lang="en-US" sz="1600" dirty="0"/>
                <a:t>–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0551506-31FF-41AB-AB2F-7CC2578DE787}"/>
              </a:ext>
            </a:extLst>
          </p:cNvPr>
          <p:cNvGrpSpPr/>
          <p:nvPr/>
        </p:nvGrpSpPr>
        <p:grpSpPr>
          <a:xfrm>
            <a:off x="4841787" y="1890861"/>
            <a:ext cx="7120790" cy="655763"/>
            <a:chOff x="4561497" y="1979761"/>
            <a:chExt cx="7120790" cy="655763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A86AC04-7F23-454E-9997-D0508BD67D55}"/>
                </a:ext>
              </a:extLst>
            </p:cNvPr>
            <p:cNvGrpSpPr/>
            <p:nvPr/>
          </p:nvGrpSpPr>
          <p:grpSpPr>
            <a:xfrm>
              <a:off x="6183419" y="1979761"/>
              <a:ext cx="5498868" cy="655763"/>
              <a:chOff x="6628117" y="2003677"/>
              <a:chExt cx="5498868" cy="655763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87D837A3-C4D0-4E82-B1BD-8820BA5356C6}"/>
                  </a:ext>
                </a:extLst>
              </p:cNvPr>
              <p:cNvSpPr/>
              <p:nvPr/>
            </p:nvSpPr>
            <p:spPr>
              <a:xfrm>
                <a:off x="6719653" y="2272038"/>
                <a:ext cx="85188" cy="78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B01F5EE-F3D2-41DA-BB96-EF0B6577DED3}"/>
                  </a:ext>
                </a:extLst>
              </p:cNvPr>
              <p:cNvSpPr txBox="1"/>
              <p:nvPr/>
            </p:nvSpPr>
            <p:spPr>
              <a:xfrm>
                <a:off x="8518533" y="2110621"/>
                <a:ext cx="4040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...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7D50629-1484-4CF2-9526-9AB3E2CC151F}"/>
                  </a:ext>
                </a:extLst>
              </p:cNvPr>
              <p:cNvSpPr txBox="1"/>
              <p:nvPr/>
            </p:nvSpPr>
            <p:spPr>
              <a:xfrm>
                <a:off x="6628117" y="2003677"/>
                <a:ext cx="6455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1</a:t>
                </a: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CA14AB84-0F81-428F-BB7F-F9639FEB9C9D}"/>
                  </a:ext>
                </a:extLst>
              </p:cNvPr>
              <p:cNvGrpSpPr/>
              <p:nvPr/>
            </p:nvGrpSpPr>
            <p:grpSpPr>
              <a:xfrm rot="5400000">
                <a:off x="6842266" y="2263650"/>
                <a:ext cx="75367" cy="320595"/>
                <a:chOff x="318977" y="2252642"/>
                <a:chExt cx="141766" cy="960140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655AC8A0-7DBE-4076-93D4-3F305B0321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8977" y="2252642"/>
                  <a:ext cx="141766" cy="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90802A2C-026D-4114-AD34-115AA2BC6787}"/>
                    </a:ext>
                  </a:extLst>
                </p:cNvPr>
                <p:cNvCxnSpPr/>
                <p:nvPr/>
              </p:nvCxnSpPr>
              <p:spPr>
                <a:xfrm>
                  <a:off x="389860" y="2252642"/>
                  <a:ext cx="0" cy="95693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B4FDDEDC-C54B-4664-A0D3-C0156600AE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8977" y="3212782"/>
                  <a:ext cx="141766" cy="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9559D37-1969-483B-9382-ECDA079C8B82}"/>
                  </a:ext>
                </a:extLst>
              </p:cNvPr>
              <p:cNvSpPr txBox="1"/>
              <p:nvPr/>
            </p:nvSpPr>
            <p:spPr>
              <a:xfrm>
                <a:off x="6697706" y="2382441"/>
                <a:ext cx="8365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err="1"/>
                  <a:t>nx</a:t>
                </a:r>
                <a:endParaRPr lang="en-US" sz="1200" b="1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898B2FC-F4CD-4C7B-A92C-FC98A475F979}"/>
                  </a:ext>
                </a:extLst>
              </p:cNvPr>
              <p:cNvSpPr txBox="1"/>
              <p:nvPr/>
            </p:nvSpPr>
            <p:spPr>
              <a:xfrm>
                <a:off x="10836737" y="2159382"/>
                <a:ext cx="12902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Count </a:t>
                </a:r>
                <a:r>
                  <a:rPr lang="en-US" sz="1200" b="1" dirty="0" err="1"/>
                  <a:t>ny</a:t>
                </a:r>
                <a:r>
                  <a:rPr lang="en-US" sz="1200" b="1" dirty="0"/>
                  <a:t>*</a:t>
                </a:r>
                <a:r>
                  <a:rPr lang="en-US" sz="1200" b="1" dirty="0" err="1"/>
                  <a:t>nz</a:t>
                </a:r>
                <a:r>
                  <a:rPr lang="en-US" sz="1200" b="1" dirty="0"/>
                  <a:t>*N</a:t>
                </a:r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22C83E2D-51D7-48AE-8E97-54F672AA5555}"/>
                  </a:ext>
                </a:extLst>
              </p:cNvPr>
              <p:cNvSpPr/>
              <p:nvPr/>
            </p:nvSpPr>
            <p:spPr>
              <a:xfrm>
                <a:off x="7029657" y="2272038"/>
                <a:ext cx="85188" cy="78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072599BA-0047-4AE3-AB7E-3588267C1FDA}"/>
                  </a:ext>
                </a:extLst>
              </p:cNvPr>
              <p:cNvSpPr/>
              <p:nvPr/>
            </p:nvSpPr>
            <p:spPr>
              <a:xfrm>
                <a:off x="7339662" y="2272038"/>
                <a:ext cx="85188" cy="78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CD1C8040-EFF9-4751-9F73-6A5E5CD013BF}"/>
                  </a:ext>
                </a:extLst>
              </p:cNvPr>
              <p:cNvSpPr/>
              <p:nvPr/>
            </p:nvSpPr>
            <p:spPr>
              <a:xfrm>
                <a:off x="7649667" y="2269189"/>
                <a:ext cx="85188" cy="78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7CFFAEA7-F573-4C2D-8E09-1CC530E47C04}"/>
                  </a:ext>
                </a:extLst>
              </p:cNvPr>
              <p:cNvSpPr/>
              <p:nvPr/>
            </p:nvSpPr>
            <p:spPr>
              <a:xfrm>
                <a:off x="7959671" y="2269189"/>
                <a:ext cx="85188" cy="78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F5A4835B-FA3E-4E26-98FB-E682F5A3B2A2}"/>
                  </a:ext>
                </a:extLst>
              </p:cNvPr>
              <p:cNvSpPr/>
              <p:nvPr/>
            </p:nvSpPr>
            <p:spPr>
              <a:xfrm>
                <a:off x="8269676" y="2269189"/>
                <a:ext cx="85188" cy="78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AA465D3C-179E-4632-8456-1CB6C2B159C7}"/>
                  </a:ext>
                </a:extLst>
              </p:cNvPr>
              <p:cNvSpPr/>
              <p:nvPr/>
            </p:nvSpPr>
            <p:spPr>
              <a:xfrm>
                <a:off x="9006537" y="2261570"/>
                <a:ext cx="85188" cy="78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F113076B-E46D-408F-860B-8CEBF0162F7D}"/>
                  </a:ext>
                </a:extLst>
              </p:cNvPr>
              <p:cNvSpPr/>
              <p:nvPr/>
            </p:nvSpPr>
            <p:spPr>
              <a:xfrm>
                <a:off x="9316541" y="2261570"/>
                <a:ext cx="85188" cy="78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C589A3C3-434C-4896-9EE6-37FABD03EC8C}"/>
                  </a:ext>
                </a:extLst>
              </p:cNvPr>
              <p:cNvSpPr/>
              <p:nvPr/>
            </p:nvSpPr>
            <p:spPr>
              <a:xfrm>
                <a:off x="9626546" y="2261570"/>
                <a:ext cx="85188" cy="78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F2AE404E-009A-4B7D-95A0-4F4515FB5C19}"/>
                  </a:ext>
                </a:extLst>
              </p:cNvPr>
              <p:cNvSpPr/>
              <p:nvPr/>
            </p:nvSpPr>
            <p:spPr>
              <a:xfrm>
                <a:off x="9936551" y="2258721"/>
                <a:ext cx="85188" cy="78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09D06017-5DC1-4C6B-8D6F-AB7C25B23A7E}"/>
                  </a:ext>
                </a:extLst>
              </p:cNvPr>
              <p:cNvSpPr/>
              <p:nvPr/>
            </p:nvSpPr>
            <p:spPr>
              <a:xfrm>
                <a:off x="10246555" y="2258721"/>
                <a:ext cx="85188" cy="78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EF35399-F8DD-4F97-89EF-38A8BE41F0E6}"/>
                  </a:ext>
                </a:extLst>
              </p:cNvPr>
              <p:cNvSpPr/>
              <p:nvPr/>
            </p:nvSpPr>
            <p:spPr>
              <a:xfrm>
                <a:off x="10556560" y="2258721"/>
                <a:ext cx="85188" cy="78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FF1EF1E-21BA-4D72-8782-08374B8D5157}"/>
                </a:ext>
              </a:extLst>
            </p:cNvPr>
            <p:cNvSpPr txBox="1"/>
            <p:nvPr/>
          </p:nvSpPr>
          <p:spPr>
            <a:xfrm>
              <a:off x="4561497" y="2122014"/>
              <a:ext cx="1673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600" b="1" dirty="0"/>
                <a:t>YZ Datatype </a:t>
              </a:r>
              <a:r>
                <a:rPr lang="en-US" sz="1600" dirty="0"/>
                <a:t>–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086FF58-9048-4DAF-9B5F-19F4D6478F57}"/>
              </a:ext>
            </a:extLst>
          </p:cNvPr>
          <p:cNvGrpSpPr/>
          <p:nvPr/>
        </p:nvGrpSpPr>
        <p:grpSpPr>
          <a:xfrm>
            <a:off x="201032" y="3224921"/>
            <a:ext cx="3968821" cy="1037286"/>
            <a:chOff x="220082" y="3130817"/>
            <a:chExt cx="3968821" cy="103728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E3CFDF-3E7C-413E-A40C-50FD0B7243C2}"/>
                </a:ext>
              </a:extLst>
            </p:cNvPr>
            <p:cNvGrpSpPr/>
            <p:nvPr/>
          </p:nvGrpSpPr>
          <p:grpSpPr>
            <a:xfrm>
              <a:off x="220082" y="3469450"/>
              <a:ext cx="827716" cy="698653"/>
              <a:chOff x="550650" y="2738373"/>
              <a:chExt cx="1678198" cy="135103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7D11090-99E6-4AD4-AAF5-A49E39F0A957}"/>
                  </a:ext>
                </a:extLst>
              </p:cNvPr>
              <p:cNvGrpSpPr/>
              <p:nvPr/>
            </p:nvGrpSpPr>
            <p:grpSpPr>
              <a:xfrm>
                <a:off x="996501" y="2878931"/>
                <a:ext cx="1232347" cy="1210472"/>
                <a:chOff x="2565265" y="3133448"/>
                <a:chExt cx="555261" cy="574438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87FDA2DC-532B-46F0-8E02-FD67A932C3D3}"/>
                    </a:ext>
                  </a:extLst>
                </p:cNvPr>
                <p:cNvCxnSpPr/>
                <p:nvPr/>
              </p:nvCxnSpPr>
              <p:spPr>
                <a:xfrm>
                  <a:off x="2751102" y="3133448"/>
                  <a:ext cx="369424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F2D1C86C-42E4-4721-9BA3-D4F18E936C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65265" y="3133448"/>
                  <a:ext cx="189217" cy="17858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A9C09D1-1B7D-44E6-8CCC-DDB6BFE054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33058" y="3133448"/>
                  <a:ext cx="186343" cy="18154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6F4CE51C-AF81-415A-A31B-58191AD5DD69}"/>
                    </a:ext>
                  </a:extLst>
                </p:cNvPr>
                <p:cNvCxnSpPr/>
                <p:nvPr/>
              </p:nvCxnSpPr>
              <p:spPr>
                <a:xfrm>
                  <a:off x="2566391" y="3313517"/>
                  <a:ext cx="369424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4B8FB373-1113-41A1-976A-BC5FAFBB84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8644" y="3307564"/>
                  <a:ext cx="0" cy="39881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B4CFF09F-9B9D-40E8-A5F3-0CA2356C68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34552" y="3313517"/>
                  <a:ext cx="2389" cy="39436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1B10624B-3E33-413E-9545-4B3CBEDEAB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15108" y="3136618"/>
                  <a:ext cx="0" cy="39585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9D26B580-97B8-405D-BEA2-6C616C2FC4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6391" y="3706383"/>
                  <a:ext cx="372044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2CDB069-F41C-4C90-9CDB-1B2ACA933F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34432" y="3529303"/>
                  <a:ext cx="183841" cy="17858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C07CA2-9C9E-45AB-9BDA-7D4BA7F5F516}"/>
                  </a:ext>
                </a:extLst>
              </p:cNvPr>
              <p:cNvSpPr txBox="1"/>
              <p:nvPr/>
            </p:nvSpPr>
            <p:spPr>
              <a:xfrm>
                <a:off x="1126757" y="3213876"/>
                <a:ext cx="450850" cy="505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X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8344BD-AB67-4348-9904-D5672D425C55}"/>
                  </a:ext>
                </a:extLst>
              </p:cNvPr>
              <p:cNvSpPr txBox="1"/>
              <p:nvPr/>
            </p:nvSpPr>
            <p:spPr>
              <a:xfrm>
                <a:off x="550650" y="3438742"/>
                <a:ext cx="450850" cy="505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Y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9C3897-2CD1-4E96-9667-C01E785D93E9}"/>
                  </a:ext>
                </a:extLst>
              </p:cNvPr>
              <p:cNvSpPr txBox="1"/>
              <p:nvPr/>
            </p:nvSpPr>
            <p:spPr>
              <a:xfrm>
                <a:off x="740175" y="2738373"/>
                <a:ext cx="450850" cy="505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Z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7CE09C2-A6F1-44EF-B8B2-0650608D0AA4}"/>
                </a:ext>
              </a:extLst>
            </p:cNvPr>
            <p:cNvGrpSpPr/>
            <p:nvPr/>
          </p:nvGrpSpPr>
          <p:grpSpPr>
            <a:xfrm>
              <a:off x="1267418" y="3540498"/>
              <a:ext cx="607815" cy="625967"/>
              <a:chOff x="2565265" y="3133448"/>
              <a:chExt cx="555261" cy="574438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D434B342-6B68-4C4E-9524-E1CE645F7E67}"/>
                  </a:ext>
                </a:extLst>
              </p:cNvPr>
              <p:cNvCxnSpPr/>
              <p:nvPr/>
            </p:nvCxnSpPr>
            <p:spPr>
              <a:xfrm>
                <a:off x="2751102" y="3133448"/>
                <a:ext cx="369424" cy="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B5E220E0-67D9-43AD-A585-8BBD21BF4A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65265" y="3133448"/>
                <a:ext cx="189217" cy="178581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F1E03D8B-E735-4B4B-B1FC-BBFE68572B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3058" y="3133448"/>
                <a:ext cx="186343" cy="181543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4BF8DBFE-F528-4E33-8426-5674DDF6B810}"/>
                  </a:ext>
                </a:extLst>
              </p:cNvPr>
              <p:cNvCxnSpPr/>
              <p:nvPr/>
            </p:nvCxnSpPr>
            <p:spPr>
              <a:xfrm>
                <a:off x="2566391" y="3313517"/>
                <a:ext cx="369424" cy="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8FD2AE7-E19B-4D99-8048-D88EF4AA97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8644" y="3307564"/>
                <a:ext cx="0" cy="398819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BF54ED65-0795-44E6-96DB-B503CC50B0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4552" y="3313517"/>
                <a:ext cx="2389" cy="394369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4A395FBF-15A8-4E11-813E-672F96CDC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5108" y="3136618"/>
                <a:ext cx="0" cy="395855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46140A3D-B6E7-4741-85E3-614472EAA5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6391" y="3706383"/>
                <a:ext cx="372044" cy="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D59347D3-0BF7-4DD5-B6FB-AD18D393A1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4432" y="3529303"/>
                <a:ext cx="183841" cy="178583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F37361CB-E2DE-481B-B264-248A01039EAB}"/>
                </a:ext>
              </a:extLst>
            </p:cNvPr>
            <p:cNvGrpSpPr/>
            <p:nvPr/>
          </p:nvGrpSpPr>
          <p:grpSpPr>
            <a:xfrm>
              <a:off x="2729523" y="3527254"/>
              <a:ext cx="607815" cy="625967"/>
              <a:chOff x="2565265" y="3133448"/>
              <a:chExt cx="555261" cy="574438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D06BA9D-20EC-4C28-B6B5-C7F8C6089299}"/>
                  </a:ext>
                </a:extLst>
              </p:cNvPr>
              <p:cNvCxnSpPr/>
              <p:nvPr/>
            </p:nvCxnSpPr>
            <p:spPr>
              <a:xfrm>
                <a:off x="2751102" y="3133448"/>
                <a:ext cx="369424" cy="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1D6D50F9-E01D-4614-ABC9-138BD918CB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65265" y="3133448"/>
                <a:ext cx="189217" cy="178581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8D9295AC-69D0-4822-8C32-9A21F076BF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3058" y="3133448"/>
                <a:ext cx="186343" cy="181543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1D9FE749-2019-475B-8BE4-8474F6AA5722}"/>
                  </a:ext>
                </a:extLst>
              </p:cNvPr>
              <p:cNvCxnSpPr/>
              <p:nvPr/>
            </p:nvCxnSpPr>
            <p:spPr>
              <a:xfrm>
                <a:off x="2566391" y="3313517"/>
                <a:ext cx="369424" cy="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CE0E32F1-8B6F-4AC8-90A3-9859449DEE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8644" y="3307564"/>
                <a:ext cx="0" cy="398819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89F35100-56BB-4FF3-B26C-37CB74D0A4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4552" y="3313517"/>
                <a:ext cx="2389" cy="394369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073B58B5-2694-46EA-A0A8-C730686349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5108" y="3136616"/>
                <a:ext cx="0" cy="395855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25AD1D79-1110-4DFB-94F3-0234362134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6391" y="3706383"/>
                <a:ext cx="372044" cy="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5F66693C-F6D4-4289-A098-4C74016524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4432" y="3529303"/>
                <a:ext cx="183841" cy="178583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0675E383-902E-4DFE-B7DA-E6ACA889371E}"/>
                </a:ext>
              </a:extLst>
            </p:cNvPr>
            <p:cNvGrpSpPr/>
            <p:nvPr/>
          </p:nvGrpSpPr>
          <p:grpSpPr>
            <a:xfrm>
              <a:off x="3581088" y="3527254"/>
              <a:ext cx="607815" cy="625967"/>
              <a:chOff x="2565265" y="3133448"/>
              <a:chExt cx="555261" cy="574438"/>
            </a:xfrm>
          </p:grpSpPr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901E354B-13F9-478B-9E58-C70D5CB9042F}"/>
                  </a:ext>
                </a:extLst>
              </p:cNvPr>
              <p:cNvCxnSpPr/>
              <p:nvPr/>
            </p:nvCxnSpPr>
            <p:spPr>
              <a:xfrm>
                <a:off x="2751102" y="3133448"/>
                <a:ext cx="369424" cy="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03C5475C-36D2-4213-9DED-C3B69BAA20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65265" y="3133448"/>
                <a:ext cx="189217" cy="178581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AF4EB842-F207-40D7-911D-9846E8AE6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3058" y="3133448"/>
                <a:ext cx="186343" cy="181543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B5E6A9A0-451F-4406-A330-44B9C934085B}"/>
                  </a:ext>
                </a:extLst>
              </p:cNvPr>
              <p:cNvCxnSpPr/>
              <p:nvPr/>
            </p:nvCxnSpPr>
            <p:spPr>
              <a:xfrm>
                <a:off x="2566391" y="3313517"/>
                <a:ext cx="369424" cy="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58988103-2C0E-41C7-A4FF-5CF097126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8644" y="3307564"/>
                <a:ext cx="0" cy="398819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6D306ABB-657E-4042-9FAF-301BB1F6D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4552" y="3313517"/>
                <a:ext cx="2389" cy="394369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FF16C734-397E-4C61-9F06-88F1C0DD1D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5108" y="3136618"/>
                <a:ext cx="0" cy="395855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179D0239-062E-4030-8ADF-55D92F77E8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6391" y="3706383"/>
                <a:ext cx="372044" cy="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50A72087-CF5B-4D2C-B3E5-7E4C19E282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4432" y="3529303"/>
                <a:ext cx="183841" cy="178583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8A1707-8E03-4C67-B88E-10E6FD6FD414}"/>
                </a:ext>
              </a:extLst>
            </p:cNvPr>
            <p:cNvSpPr txBox="1"/>
            <p:nvPr/>
          </p:nvSpPr>
          <p:spPr>
            <a:xfrm>
              <a:off x="2018710" y="3677740"/>
              <a:ext cx="621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……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8705F1BA-E903-4FB8-8761-C2745423BBE3}"/>
                </a:ext>
              </a:extLst>
            </p:cNvPr>
            <p:cNvGrpSpPr/>
            <p:nvPr/>
          </p:nvGrpSpPr>
          <p:grpSpPr>
            <a:xfrm rot="5400000">
              <a:off x="2361558" y="1645703"/>
              <a:ext cx="111950" cy="3535549"/>
              <a:chOff x="318977" y="2252642"/>
              <a:chExt cx="141766" cy="958419"/>
            </a:xfrm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7929DF7F-0D33-4F65-97D0-88D5D957A0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977" y="2252642"/>
                <a:ext cx="141766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46258CA7-BAA2-4DE4-A76C-6DFA8F9367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860" y="2252642"/>
                <a:ext cx="0" cy="95693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0FB7C31C-F92E-4C6F-8B93-DBA20B96AF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977" y="3211061"/>
                <a:ext cx="141766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0BAD8A4-3734-42E3-9DFA-399E01E950E6}"/>
                </a:ext>
              </a:extLst>
            </p:cNvPr>
            <p:cNvSpPr txBox="1"/>
            <p:nvPr/>
          </p:nvSpPr>
          <p:spPr>
            <a:xfrm>
              <a:off x="2174787" y="3130817"/>
              <a:ext cx="6467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</p:grp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95AE1E5F-387E-494B-AC61-CCD1D8209A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072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>
            <a:spLocks noGrp="1"/>
          </p:cNvSpPr>
          <p:nvPr>
            <p:ph type="title"/>
          </p:nvPr>
        </p:nvSpPr>
        <p:spPr>
          <a:xfrm>
            <a:off x="838200" y="655692"/>
            <a:ext cx="1051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SzPts val="2200"/>
            </a:pPr>
            <a:r>
              <a:rPr lang="en-US" sz="3600" dirty="0" err="1"/>
              <a:t>Minighost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88757B-AC28-4935-8C6E-1146E7F1C4D6}"/>
              </a:ext>
            </a:extLst>
          </p:cNvPr>
          <p:cNvSpPr txBox="1"/>
          <p:nvPr/>
        </p:nvSpPr>
        <p:spPr>
          <a:xfrm>
            <a:off x="432566" y="1621858"/>
            <a:ext cx="465777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3D 7-point stencil</a:t>
            </a:r>
            <a:endParaRPr lang="en-US" sz="11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each process owns </a:t>
            </a:r>
            <a:r>
              <a:rPr lang="en-US" sz="1800" b="1" i="1" dirty="0"/>
              <a:t>N number of</a:t>
            </a:r>
            <a:r>
              <a:rPr lang="en-US" sz="1800" dirty="0"/>
              <a:t> </a:t>
            </a:r>
            <a:r>
              <a:rPr lang="en-US" sz="1800" dirty="0" err="1"/>
              <a:t>nx</a:t>
            </a:r>
            <a:r>
              <a:rPr lang="en-US" sz="1800" dirty="0"/>
              <a:t>*</a:t>
            </a:r>
            <a:r>
              <a:rPr lang="en-US" sz="1800" dirty="0" err="1"/>
              <a:t>ny</a:t>
            </a:r>
            <a:r>
              <a:rPr lang="en-US" sz="1800" dirty="0"/>
              <a:t>*</a:t>
            </a:r>
            <a:r>
              <a:rPr lang="en-US" sz="1800" dirty="0" err="1"/>
              <a:t>nz</a:t>
            </a:r>
            <a:r>
              <a:rPr lang="en-US" sz="1800" dirty="0"/>
              <a:t> 3D matrix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N*</a:t>
            </a:r>
            <a:r>
              <a:rPr lang="en-US" sz="1800" dirty="0" err="1"/>
              <a:t>nx</a:t>
            </a:r>
            <a:r>
              <a:rPr lang="en-US" sz="1800" dirty="0"/>
              <a:t>*</a:t>
            </a:r>
            <a:r>
              <a:rPr lang="en-US" sz="1800" dirty="0" err="1"/>
              <a:t>ny</a:t>
            </a:r>
            <a:r>
              <a:rPr lang="en-US" sz="1800" dirty="0"/>
              <a:t>*</a:t>
            </a:r>
            <a:r>
              <a:rPr lang="en-US" sz="1800" dirty="0" err="1"/>
              <a:t>nz</a:t>
            </a:r>
            <a:r>
              <a:rPr lang="en-US" sz="1800" dirty="0"/>
              <a:t>*</a:t>
            </a:r>
            <a:r>
              <a:rPr lang="en-US" sz="1800" dirty="0" err="1"/>
              <a:t>sizeof</a:t>
            </a:r>
            <a:r>
              <a:rPr lang="en-US" sz="1800" dirty="0"/>
              <a:t>(double) = 1GB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D6DE9F-1AED-49CD-A87D-D0FF01AE502B}"/>
              </a:ext>
            </a:extLst>
          </p:cNvPr>
          <p:cNvSpPr txBox="1"/>
          <p:nvPr/>
        </p:nvSpPr>
        <p:spPr>
          <a:xfrm>
            <a:off x="605281" y="4560974"/>
            <a:ext cx="3933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3D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X as leading dimension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element type: double (8 bytes)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A45A59-58E5-4D7C-9B27-BC65391E7D97}"/>
              </a:ext>
            </a:extLst>
          </p:cNvPr>
          <p:cNvSpPr txBox="1"/>
          <p:nvPr/>
        </p:nvSpPr>
        <p:spPr>
          <a:xfrm>
            <a:off x="4841787" y="2701012"/>
            <a:ext cx="1597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b="1" dirty="0"/>
              <a:t>XZ Datatype </a:t>
            </a:r>
            <a:r>
              <a:rPr lang="en-US" sz="1600" dirty="0"/>
              <a:t>– 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3889F98-0575-48AE-B5A4-860B648E2E30}"/>
              </a:ext>
            </a:extLst>
          </p:cNvPr>
          <p:cNvSpPr/>
          <p:nvPr/>
        </p:nvSpPr>
        <p:spPr>
          <a:xfrm>
            <a:off x="6522579" y="2785065"/>
            <a:ext cx="645506" cy="80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F57C160-2655-4B98-93A9-FC402FC4D815}"/>
              </a:ext>
            </a:extLst>
          </p:cNvPr>
          <p:cNvSpPr txBox="1"/>
          <p:nvPr/>
        </p:nvSpPr>
        <p:spPr>
          <a:xfrm>
            <a:off x="9349649" y="2621370"/>
            <a:ext cx="404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92D557-FAF8-4360-993D-983CAE8CA5DB}"/>
              </a:ext>
            </a:extLst>
          </p:cNvPr>
          <p:cNvSpPr txBox="1"/>
          <p:nvPr/>
        </p:nvSpPr>
        <p:spPr>
          <a:xfrm>
            <a:off x="6659708" y="2513648"/>
            <a:ext cx="645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nx</a:t>
            </a:r>
            <a:endParaRPr lang="en-US" sz="1200" b="1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F4DE205-F144-49ED-B23E-22B83DE24629}"/>
              </a:ext>
            </a:extLst>
          </p:cNvPr>
          <p:cNvGrpSpPr/>
          <p:nvPr/>
        </p:nvGrpSpPr>
        <p:grpSpPr>
          <a:xfrm rot="5400000">
            <a:off x="6996766" y="2430956"/>
            <a:ext cx="79306" cy="1027681"/>
            <a:chOff x="318977" y="2252642"/>
            <a:chExt cx="141766" cy="96014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26969B8-4A59-4B25-9C22-C6C63D9A67FE}"/>
                </a:ext>
              </a:extLst>
            </p:cNvPr>
            <p:cNvCxnSpPr>
              <a:cxnSpLocks/>
            </p:cNvCxnSpPr>
            <p:nvPr/>
          </p:nvCxnSpPr>
          <p:spPr>
            <a:xfrm>
              <a:off x="318977" y="2252642"/>
              <a:ext cx="141766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B38A22A-95A0-437D-AEB7-19DE10BDDC6A}"/>
                </a:ext>
              </a:extLst>
            </p:cNvPr>
            <p:cNvCxnSpPr>
              <a:cxnSpLocks/>
            </p:cNvCxnSpPr>
            <p:nvPr/>
          </p:nvCxnSpPr>
          <p:spPr>
            <a:xfrm>
              <a:off x="389860" y="2252642"/>
              <a:ext cx="0" cy="95693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D998432-0AA6-46B2-ADA6-92164F6E0C9C}"/>
                </a:ext>
              </a:extLst>
            </p:cNvPr>
            <p:cNvCxnSpPr>
              <a:cxnSpLocks/>
            </p:cNvCxnSpPr>
            <p:nvPr/>
          </p:nvCxnSpPr>
          <p:spPr>
            <a:xfrm>
              <a:off x="318977" y="3212782"/>
              <a:ext cx="141766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5517720D-E1B1-4C42-8C68-5D807A05F444}"/>
              </a:ext>
            </a:extLst>
          </p:cNvPr>
          <p:cNvSpPr txBox="1"/>
          <p:nvPr/>
        </p:nvSpPr>
        <p:spPr>
          <a:xfrm>
            <a:off x="6780495" y="2876200"/>
            <a:ext cx="797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nx</a:t>
            </a:r>
            <a:r>
              <a:rPr lang="en-US" sz="1200" b="1" dirty="0"/>
              <a:t>*</a:t>
            </a:r>
            <a:r>
              <a:rPr lang="en-US" sz="1200" b="1" dirty="0" err="1"/>
              <a:t>ny</a:t>
            </a:r>
            <a:endParaRPr lang="en-US" sz="12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9CEBB16-97E8-4890-99F7-CA5AD216F5E6}"/>
              </a:ext>
            </a:extLst>
          </p:cNvPr>
          <p:cNvSpPr txBox="1"/>
          <p:nvPr/>
        </p:nvSpPr>
        <p:spPr>
          <a:xfrm>
            <a:off x="10892253" y="2652148"/>
            <a:ext cx="1051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Count </a:t>
            </a:r>
            <a:r>
              <a:rPr lang="en-US" sz="1200" b="1" dirty="0" err="1"/>
              <a:t>nz</a:t>
            </a:r>
            <a:r>
              <a:rPr lang="en-US" sz="1200" b="1" dirty="0"/>
              <a:t>*N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F5F698C2-60C5-499D-82E8-4D8499FA82E3}"/>
              </a:ext>
            </a:extLst>
          </p:cNvPr>
          <p:cNvSpPr/>
          <p:nvPr/>
        </p:nvSpPr>
        <p:spPr>
          <a:xfrm>
            <a:off x="7550261" y="2785065"/>
            <a:ext cx="645506" cy="80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59D29445-68C0-49D7-80DA-328B14F8620D}"/>
              </a:ext>
            </a:extLst>
          </p:cNvPr>
          <p:cNvSpPr/>
          <p:nvPr/>
        </p:nvSpPr>
        <p:spPr>
          <a:xfrm>
            <a:off x="8577944" y="2785065"/>
            <a:ext cx="645506" cy="80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87B5EB2-4D36-440B-ACE8-29E6A4D8B3EA}"/>
              </a:ext>
            </a:extLst>
          </p:cNvPr>
          <p:cNvSpPr/>
          <p:nvPr/>
        </p:nvSpPr>
        <p:spPr>
          <a:xfrm>
            <a:off x="9809142" y="2788500"/>
            <a:ext cx="645506" cy="80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7C7C38C-294B-44C2-BF6C-11CCE81F3B85}"/>
              </a:ext>
            </a:extLst>
          </p:cNvPr>
          <p:cNvGrpSpPr/>
          <p:nvPr/>
        </p:nvGrpSpPr>
        <p:grpSpPr>
          <a:xfrm>
            <a:off x="4841787" y="1194426"/>
            <a:ext cx="7132821" cy="682635"/>
            <a:chOff x="4549429" y="1194426"/>
            <a:chExt cx="7132821" cy="682635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0AD3F8F-C20C-4051-8360-6F7761929301}"/>
                </a:ext>
              </a:extLst>
            </p:cNvPr>
            <p:cNvGrpSpPr/>
            <p:nvPr/>
          </p:nvGrpSpPr>
          <p:grpSpPr>
            <a:xfrm>
              <a:off x="6260043" y="1194426"/>
              <a:ext cx="5422207" cy="682635"/>
              <a:chOff x="6755857" y="1182547"/>
              <a:chExt cx="5422207" cy="68263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630B533B-FD24-4AA7-A172-3D890A98C7B6}"/>
                  </a:ext>
                </a:extLst>
              </p:cNvPr>
              <p:cNvSpPr/>
              <p:nvPr/>
            </p:nvSpPr>
            <p:spPr>
              <a:xfrm>
                <a:off x="6755857" y="1462064"/>
                <a:ext cx="1148317" cy="862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ED152794-DB92-41DA-8DEF-C74348410D9A}"/>
                  </a:ext>
                </a:extLst>
              </p:cNvPr>
              <p:cNvSpPr/>
              <p:nvPr/>
            </p:nvSpPr>
            <p:spPr>
              <a:xfrm>
                <a:off x="8286351" y="1458301"/>
                <a:ext cx="1148317" cy="862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8A903E1A-FDC6-43E4-9837-3EECD1FF7118}"/>
                  </a:ext>
                </a:extLst>
              </p:cNvPr>
              <p:cNvSpPr/>
              <p:nvPr/>
            </p:nvSpPr>
            <p:spPr>
              <a:xfrm>
                <a:off x="10071433" y="1445297"/>
                <a:ext cx="1148317" cy="862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17D644-5E3A-49B4-8C20-D6785A5E7711}"/>
                  </a:ext>
                </a:extLst>
              </p:cNvPr>
              <p:cNvSpPr txBox="1"/>
              <p:nvPr/>
            </p:nvSpPr>
            <p:spPr>
              <a:xfrm>
                <a:off x="9582928" y="1304411"/>
                <a:ext cx="4040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...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B8F05F-43B4-437B-B889-B23A5D332AB7}"/>
                  </a:ext>
                </a:extLst>
              </p:cNvPr>
              <p:cNvSpPr txBox="1"/>
              <p:nvPr/>
            </p:nvSpPr>
            <p:spPr>
              <a:xfrm>
                <a:off x="7007262" y="1182547"/>
                <a:ext cx="6455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err="1"/>
                  <a:t>nx</a:t>
                </a:r>
                <a:r>
                  <a:rPr lang="en-US" sz="1200" b="1" dirty="0"/>
                  <a:t>*</a:t>
                </a:r>
                <a:r>
                  <a:rPr lang="en-US" sz="1200" b="1" dirty="0" err="1"/>
                  <a:t>ny</a:t>
                </a:r>
                <a:endParaRPr lang="en-US" sz="1200" b="1" dirty="0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D1A4001A-ABCF-439E-A6C0-705ACCB2B933}"/>
                  </a:ext>
                </a:extLst>
              </p:cNvPr>
              <p:cNvGrpSpPr/>
              <p:nvPr/>
            </p:nvGrpSpPr>
            <p:grpSpPr>
              <a:xfrm rot="5400000">
                <a:off x="7485790" y="858250"/>
                <a:ext cx="70617" cy="1530484"/>
                <a:chOff x="318977" y="2252642"/>
                <a:chExt cx="141766" cy="960140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DAFFB343-21B6-4042-9E3D-FC975C3761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8977" y="2252642"/>
                  <a:ext cx="141766" cy="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A7C5CB46-6376-405A-A579-6A7769F0C4C0}"/>
                    </a:ext>
                  </a:extLst>
                </p:cNvPr>
                <p:cNvCxnSpPr/>
                <p:nvPr/>
              </p:nvCxnSpPr>
              <p:spPr>
                <a:xfrm>
                  <a:off x="389860" y="2252642"/>
                  <a:ext cx="0" cy="95693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3D74BA7A-4A0C-4541-8F3B-604644CC6B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8977" y="3212782"/>
                  <a:ext cx="141766" cy="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DEF264D-86EE-4086-993B-42A24E6C7936}"/>
                  </a:ext>
                </a:extLst>
              </p:cNvPr>
              <p:cNvSpPr txBox="1"/>
              <p:nvPr/>
            </p:nvSpPr>
            <p:spPr>
              <a:xfrm>
                <a:off x="7115978" y="1588183"/>
                <a:ext cx="8365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err="1"/>
                  <a:t>nx</a:t>
                </a:r>
                <a:r>
                  <a:rPr lang="en-US" sz="1200" b="1" dirty="0"/>
                  <a:t>*</a:t>
                </a:r>
                <a:r>
                  <a:rPr lang="en-US" sz="1200" b="1" dirty="0" err="1"/>
                  <a:t>ny</a:t>
                </a:r>
                <a:r>
                  <a:rPr lang="en-US" sz="1200" b="1" dirty="0"/>
                  <a:t>*</a:t>
                </a:r>
                <a:r>
                  <a:rPr lang="en-US" sz="1200" b="1" dirty="0" err="1"/>
                  <a:t>nz</a:t>
                </a:r>
                <a:endParaRPr lang="en-US" sz="1200" b="1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5DF22DC-DB62-436B-A084-D07518C4F486}"/>
                  </a:ext>
                </a:extLst>
              </p:cNvPr>
              <p:cNvSpPr txBox="1"/>
              <p:nvPr/>
            </p:nvSpPr>
            <p:spPr>
              <a:xfrm>
                <a:off x="11337357" y="1342277"/>
                <a:ext cx="8407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Count N</a:t>
                </a: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FE88660-279F-42A2-9E5E-38A57A16FC71}"/>
                </a:ext>
              </a:extLst>
            </p:cNvPr>
            <p:cNvSpPr txBox="1"/>
            <p:nvPr/>
          </p:nvSpPr>
          <p:spPr>
            <a:xfrm>
              <a:off x="4549429" y="1385828"/>
              <a:ext cx="16732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600" b="1" dirty="0"/>
                <a:t>XY Datatype </a:t>
              </a:r>
              <a:r>
                <a:rPr lang="en-US" sz="1600" dirty="0"/>
                <a:t>–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0551506-31FF-41AB-AB2F-7CC2578DE787}"/>
              </a:ext>
            </a:extLst>
          </p:cNvPr>
          <p:cNvGrpSpPr/>
          <p:nvPr/>
        </p:nvGrpSpPr>
        <p:grpSpPr>
          <a:xfrm>
            <a:off x="4841787" y="1890861"/>
            <a:ext cx="7120790" cy="655763"/>
            <a:chOff x="4561497" y="1979761"/>
            <a:chExt cx="7120790" cy="655763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A86AC04-7F23-454E-9997-D0508BD67D55}"/>
                </a:ext>
              </a:extLst>
            </p:cNvPr>
            <p:cNvGrpSpPr/>
            <p:nvPr/>
          </p:nvGrpSpPr>
          <p:grpSpPr>
            <a:xfrm>
              <a:off x="6183419" y="1979761"/>
              <a:ext cx="5498868" cy="655763"/>
              <a:chOff x="6628117" y="2003677"/>
              <a:chExt cx="5498868" cy="655763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87D837A3-C4D0-4E82-B1BD-8820BA5356C6}"/>
                  </a:ext>
                </a:extLst>
              </p:cNvPr>
              <p:cNvSpPr/>
              <p:nvPr/>
            </p:nvSpPr>
            <p:spPr>
              <a:xfrm>
                <a:off x="6719653" y="2272038"/>
                <a:ext cx="85188" cy="78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B01F5EE-F3D2-41DA-BB96-EF0B6577DED3}"/>
                  </a:ext>
                </a:extLst>
              </p:cNvPr>
              <p:cNvSpPr txBox="1"/>
              <p:nvPr/>
            </p:nvSpPr>
            <p:spPr>
              <a:xfrm>
                <a:off x="8518533" y="2110621"/>
                <a:ext cx="4040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...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7D50629-1484-4CF2-9526-9AB3E2CC151F}"/>
                  </a:ext>
                </a:extLst>
              </p:cNvPr>
              <p:cNvSpPr txBox="1"/>
              <p:nvPr/>
            </p:nvSpPr>
            <p:spPr>
              <a:xfrm>
                <a:off x="6628117" y="2003677"/>
                <a:ext cx="6455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1</a:t>
                </a: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CA14AB84-0F81-428F-BB7F-F9639FEB9C9D}"/>
                  </a:ext>
                </a:extLst>
              </p:cNvPr>
              <p:cNvGrpSpPr/>
              <p:nvPr/>
            </p:nvGrpSpPr>
            <p:grpSpPr>
              <a:xfrm rot="5400000">
                <a:off x="6842266" y="2263650"/>
                <a:ext cx="75367" cy="320595"/>
                <a:chOff x="318977" y="2252642"/>
                <a:chExt cx="141766" cy="960140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655AC8A0-7DBE-4076-93D4-3F305B0321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8977" y="2252642"/>
                  <a:ext cx="141766" cy="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90802A2C-026D-4114-AD34-115AA2BC6787}"/>
                    </a:ext>
                  </a:extLst>
                </p:cNvPr>
                <p:cNvCxnSpPr/>
                <p:nvPr/>
              </p:nvCxnSpPr>
              <p:spPr>
                <a:xfrm>
                  <a:off x="389860" y="2252642"/>
                  <a:ext cx="0" cy="95693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B4FDDEDC-C54B-4664-A0D3-C0156600AE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8977" y="3212782"/>
                  <a:ext cx="141766" cy="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9559D37-1969-483B-9382-ECDA079C8B82}"/>
                  </a:ext>
                </a:extLst>
              </p:cNvPr>
              <p:cNvSpPr txBox="1"/>
              <p:nvPr/>
            </p:nvSpPr>
            <p:spPr>
              <a:xfrm>
                <a:off x="6697706" y="2382441"/>
                <a:ext cx="8365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err="1"/>
                  <a:t>nx</a:t>
                </a:r>
                <a:endParaRPr lang="en-US" sz="1200" b="1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898B2FC-F4CD-4C7B-A92C-FC98A475F979}"/>
                  </a:ext>
                </a:extLst>
              </p:cNvPr>
              <p:cNvSpPr txBox="1"/>
              <p:nvPr/>
            </p:nvSpPr>
            <p:spPr>
              <a:xfrm>
                <a:off x="10836737" y="2159382"/>
                <a:ext cx="12902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Count </a:t>
                </a:r>
                <a:r>
                  <a:rPr lang="en-US" sz="1200" b="1" dirty="0" err="1"/>
                  <a:t>ny</a:t>
                </a:r>
                <a:r>
                  <a:rPr lang="en-US" sz="1200" b="1" dirty="0"/>
                  <a:t>*</a:t>
                </a:r>
                <a:r>
                  <a:rPr lang="en-US" sz="1200" b="1" dirty="0" err="1"/>
                  <a:t>nz</a:t>
                </a:r>
                <a:r>
                  <a:rPr lang="en-US" sz="1200" b="1" dirty="0"/>
                  <a:t>*N</a:t>
                </a:r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22C83E2D-51D7-48AE-8E97-54F672AA5555}"/>
                  </a:ext>
                </a:extLst>
              </p:cNvPr>
              <p:cNvSpPr/>
              <p:nvPr/>
            </p:nvSpPr>
            <p:spPr>
              <a:xfrm>
                <a:off x="7029657" y="2272038"/>
                <a:ext cx="85188" cy="78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072599BA-0047-4AE3-AB7E-3588267C1FDA}"/>
                  </a:ext>
                </a:extLst>
              </p:cNvPr>
              <p:cNvSpPr/>
              <p:nvPr/>
            </p:nvSpPr>
            <p:spPr>
              <a:xfrm>
                <a:off x="7339662" y="2272038"/>
                <a:ext cx="85188" cy="78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CD1C8040-EFF9-4751-9F73-6A5E5CD013BF}"/>
                  </a:ext>
                </a:extLst>
              </p:cNvPr>
              <p:cNvSpPr/>
              <p:nvPr/>
            </p:nvSpPr>
            <p:spPr>
              <a:xfrm>
                <a:off x="7649667" y="2269189"/>
                <a:ext cx="85188" cy="78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7CFFAEA7-F573-4C2D-8E09-1CC530E47C04}"/>
                  </a:ext>
                </a:extLst>
              </p:cNvPr>
              <p:cNvSpPr/>
              <p:nvPr/>
            </p:nvSpPr>
            <p:spPr>
              <a:xfrm>
                <a:off x="7959671" y="2269189"/>
                <a:ext cx="85188" cy="78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F5A4835B-FA3E-4E26-98FB-E682F5A3B2A2}"/>
                  </a:ext>
                </a:extLst>
              </p:cNvPr>
              <p:cNvSpPr/>
              <p:nvPr/>
            </p:nvSpPr>
            <p:spPr>
              <a:xfrm>
                <a:off x="8269676" y="2269189"/>
                <a:ext cx="85188" cy="78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AA465D3C-179E-4632-8456-1CB6C2B159C7}"/>
                  </a:ext>
                </a:extLst>
              </p:cNvPr>
              <p:cNvSpPr/>
              <p:nvPr/>
            </p:nvSpPr>
            <p:spPr>
              <a:xfrm>
                <a:off x="9006537" y="2261570"/>
                <a:ext cx="85188" cy="78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F113076B-E46D-408F-860B-8CEBF0162F7D}"/>
                  </a:ext>
                </a:extLst>
              </p:cNvPr>
              <p:cNvSpPr/>
              <p:nvPr/>
            </p:nvSpPr>
            <p:spPr>
              <a:xfrm>
                <a:off x="9316541" y="2261570"/>
                <a:ext cx="85188" cy="78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C589A3C3-434C-4896-9EE6-37FABD03EC8C}"/>
                  </a:ext>
                </a:extLst>
              </p:cNvPr>
              <p:cNvSpPr/>
              <p:nvPr/>
            </p:nvSpPr>
            <p:spPr>
              <a:xfrm>
                <a:off x="9626546" y="2261570"/>
                <a:ext cx="85188" cy="78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F2AE404E-009A-4B7D-95A0-4F4515FB5C19}"/>
                  </a:ext>
                </a:extLst>
              </p:cNvPr>
              <p:cNvSpPr/>
              <p:nvPr/>
            </p:nvSpPr>
            <p:spPr>
              <a:xfrm>
                <a:off x="9936551" y="2258721"/>
                <a:ext cx="85188" cy="78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09D06017-5DC1-4C6B-8D6F-AB7C25B23A7E}"/>
                  </a:ext>
                </a:extLst>
              </p:cNvPr>
              <p:cNvSpPr/>
              <p:nvPr/>
            </p:nvSpPr>
            <p:spPr>
              <a:xfrm>
                <a:off x="10246555" y="2258721"/>
                <a:ext cx="85188" cy="78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EF35399-F8DD-4F97-89EF-38A8BE41F0E6}"/>
                  </a:ext>
                </a:extLst>
              </p:cNvPr>
              <p:cNvSpPr/>
              <p:nvPr/>
            </p:nvSpPr>
            <p:spPr>
              <a:xfrm>
                <a:off x="10556560" y="2258721"/>
                <a:ext cx="85188" cy="78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FF1EF1E-21BA-4D72-8782-08374B8D5157}"/>
                </a:ext>
              </a:extLst>
            </p:cNvPr>
            <p:cNvSpPr txBox="1"/>
            <p:nvPr/>
          </p:nvSpPr>
          <p:spPr>
            <a:xfrm>
              <a:off x="4561497" y="2122014"/>
              <a:ext cx="1673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600" b="1" dirty="0"/>
                <a:t>YZ Datatype </a:t>
              </a:r>
              <a:r>
                <a:rPr lang="en-US" sz="1600" dirty="0"/>
                <a:t>–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086FF58-9048-4DAF-9B5F-19F4D6478F57}"/>
              </a:ext>
            </a:extLst>
          </p:cNvPr>
          <p:cNvGrpSpPr/>
          <p:nvPr/>
        </p:nvGrpSpPr>
        <p:grpSpPr>
          <a:xfrm>
            <a:off x="201032" y="3224921"/>
            <a:ext cx="3968821" cy="1037286"/>
            <a:chOff x="220082" y="3130817"/>
            <a:chExt cx="3968821" cy="103728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E3CFDF-3E7C-413E-A40C-50FD0B7243C2}"/>
                </a:ext>
              </a:extLst>
            </p:cNvPr>
            <p:cNvGrpSpPr/>
            <p:nvPr/>
          </p:nvGrpSpPr>
          <p:grpSpPr>
            <a:xfrm>
              <a:off x="220082" y="3469450"/>
              <a:ext cx="827716" cy="698653"/>
              <a:chOff x="550650" y="2738373"/>
              <a:chExt cx="1678198" cy="135103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7D11090-99E6-4AD4-AAF5-A49E39F0A957}"/>
                  </a:ext>
                </a:extLst>
              </p:cNvPr>
              <p:cNvGrpSpPr/>
              <p:nvPr/>
            </p:nvGrpSpPr>
            <p:grpSpPr>
              <a:xfrm>
                <a:off x="996501" y="2878931"/>
                <a:ext cx="1232347" cy="1210472"/>
                <a:chOff x="2565265" y="3133448"/>
                <a:chExt cx="555261" cy="574438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87FDA2DC-532B-46F0-8E02-FD67A932C3D3}"/>
                    </a:ext>
                  </a:extLst>
                </p:cNvPr>
                <p:cNvCxnSpPr/>
                <p:nvPr/>
              </p:nvCxnSpPr>
              <p:spPr>
                <a:xfrm>
                  <a:off x="2751102" y="3133448"/>
                  <a:ext cx="369424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F2D1C86C-42E4-4721-9BA3-D4F18E936C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65265" y="3133448"/>
                  <a:ext cx="189217" cy="17858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A9C09D1-1B7D-44E6-8CCC-DDB6BFE054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33058" y="3133448"/>
                  <a:ext cx="186343" cy="18154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6F4CE51C-AF81-415A-A31B-58191AD5DD69}"/>
                    </a:ext>
                  </a:extLst>
                </p:cNvPr>
                <p:cNvCxnSpPr/>
                <p:nvPr/>
              </p:nvCxnSpPr>
              <p:spPr>
                <a:xfrm>
                  <a:off x="2566391" y="3313517"/>
                  <a:ext cx="369424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4B8FB373-1113-41A1-976A-BC5FAFBB84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8644" y="3307564"/>
                  <a:ext cx="0" cy="39881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B4CFF09F-9B9D-40E8-A5F3-0CA2356C68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34552" y="3313517"/>
                  <a:ext cx="2389" cy="39436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1B10624B-3E33-413E-9545-4B3CBEDEAB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15108" y="3136618"/>
                  <a:ext cx="0" cy="39585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9D26B580-97B8-405D-BEA2-6C616C2FC4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6391" y="3706383"/>
                  <a:ext cx="372044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2CDB069-F41C-4C90-9CDB-1B2ACA933F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34432" y="3529303"/>
                  <a:ext cx="183841" cy="17858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C07CA2-9C9E-45AB-9BDA-7D4BA7F5F516}"/>
                  </a:ext>
                </a:extLst>
              </p:cNvPr>
              <p:cNvSpPr txBox="1"/>
              <p:nvPr/>
            </p:nvSpPr>
            <p:spPr>
              <a:xfrm>
                <a:off x="1126757" y="3213876"/>
                <a:ext cx="450850" cy="505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X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8344BD-AB67-4348-9904-D5672D425C55}"/>
                  </a:ext>
                </a:extLst>
              </p:cNvPr>
              <p:cNvSpPr txBox="1"/>
              <p:nvPr/>
            </p:nvSpPr>
            <p:spPr>
              <a:xfrm>
                <a:off x="550650" y="3438742"/>
                <a:ext cx="450850" cy="505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Y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9C3897-2CD1-4E96-9667-C01E785D93E9}"/>
                  </a:ext>
                </a:extLst>
              </p:cNvPr>
              <p:cNvSpPr txBox="1"/>
              <p:nvPr/>
            </p:nvSpPr>
            <p:spPr>
              <a:xfrm>
                <a:off x="740175" y="2738373"/>
                <a:ext cx="450850" cy="505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Z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7CE09C2-A6F1-44EF-B8B2-0650608D0AA4}"/>
                </a:ext>
              </a:extLst>
            </p:cNvPr>
            <p:cNvGrpSpPr/>
            <p:nvPr/>
          </p:nvGrpSpPr>
          <p:grpSpPr>
            <a:xfrm>
              <a:off x="1267418" y="3540498"/>
              <a:ext cx="607815" cy="625967"/>
              <a:chOff x="2565265" y="3133448"/>
              <a:chExt cx="555261" cy="574438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D434B342-6B68-4C4E-9524-E1CE645F7E67}"/>
                  </a:ext>
                </a:extLst>
              </p:cNvPr>
              <p:cNvCxnSpPr/>
              <p:nvPr/>
            </p:nvCxnSpPr>
            <p:spPr>
              <a:xfrm>
                <a:off x="2751102" y="3133448"/>
                <a:ext cx="369424" cy="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B5E220E0-67D9-43AD-A585-8BBD21BF4A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65265" y="3133448"/>
                <a:ext cx="189217" cy="178581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F1E03D8B-E735-4B4B-B1FC-BBFE68572B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3058" y="3133448"/>
                <a:ext cx="186343" cy="181543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4BF8DBFE-F528-4E33-8426-5674DDF6B810}"/>
                  </a:ext>
                </a:extLst>
              </p:cNvPr>
              <p:cNvCxnSpPr/>
              <p:nvPr/>
            </p:nvCxnSpPr>
            <p:spPr>
              <a:xfrm>
                <a:off x="2566391" y="3313517"/>
                <a:ext cx="369424" cy="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8FD2AE7-E19B-4D99-8048-D88EF4AA97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8644" y="3307564"/>
                <a:ext cx="0" cy="398819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BF54ED65-0795-44E6-96DB-B503CC50B0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4552" y="3313517"/>
                <a:ext cx="2389" cy="394369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4A395FBF-15A8-4E11-813E-672F96CDC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5108" y="3136618"/>
                <a:ext cx="0" cy="395855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46140A3D-B6E7-4741-85E3-614472EAA5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6391" y="3706383"/>
                <a:ext cx="372044" cy="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D59347D3-0BF7-4DD5-B6FB-AD18D393A1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4432" y="3529303"/>
                <a:ext cx="183841" cy="178583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F37361CB-E2DE-481B-B264-248A01039EAB}"/>
                </a:ext>
              </a:extLst>
            </p:cNvPr>
            <p:cNvGrpSpPr/>
            <p:nvPr/>
          </p:nvGrpSpPr>
          <p:grpSpPr>
            <a:xfrm>
              <a:off x="2729523" y="3527254"/>
              <a:ext cx="607815" cy="625967"/>
              <a:chOff x="2565265" y="3133448"/>
              <a:chExt cx="555261" cy="574438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D06BA9D-20EC-4C28-B6B5-C7F8C6089299}"/>
                  </a:ext>
                </a:extLst>
              </p:cNvPr>
              <p:cNvCxnSpPr/>
              <p:nvPr/>
            </p:nvCxnSpPr>
            <p:spPr>
              <a:xfrm>
                <a:off x="2751102" y="3133448"/>
                <a:ext cx="369424" cy="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1D6D50F9-E01D-4614-ABC9-138BD918CB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65265" y="3133448"/>
                <a:ext cx="189217" cy="178581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8D9295AC-69D0-4822-8C32-9A21F076BF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3058" y="3133448"/>
                <a:ext cx="186343" cy="181543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1D9FE749-2019-475B-8BE4-8474F6AA5722}"/>
                  </a:ext>
                </a:extLst>
              </p:cNvPr>
              <p:cNvCxnSpPr/>
              <p:nvPr/>
            </p:nvCxnSpPr>
            <p:spPr>
              <a:xfrm>
                <a:off x="2566391" y="3313517"/>
                <a:ext cx="369424" cy="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CE0E32F1-8B6F-4AC8-90A3-9859449DEE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8644" y="3307564"/>
                <a:ext cx="0" cy="398819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89F35100-56BB-4FF3-B26C-37CB74D0A4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4552" y="3313517"/>
                <a:ext cx="2389" cy="394369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073B58B5-2694-46EA-A0A8-C730686349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5108" y="3136616"/>
                <a:ext cx="0" cy="395855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25AD1D79-1110-4DFB-94F3-0234362134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6391" y="3706383"/>
                <a:ext cx="372044" cy="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5F66693C-F6D4-4289-A098-4C74016524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4432" y="3529303"/>
                <a:ext cx="183841" cy="178583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0675E383-902E-4DFE-B7DA-E6ACA889371E}"/>
                </a:ext>
              </a:extLst>
            </p:cNvPr>
            <p:cNvGrpSpPr/>
            <p:nvPr/>
          </p:nvGrpSpPr>
          <p:grpSpPr>
            <a:xfrm>
              <a:off x="3581088" y="3527254"/>
              <a:ext cx="607815" cy="625967"/>
              <a:chOff x="2565265" y="3133448"/>
              <a:chExt cx="555261" cy="574438"/>
            </a:xfrm>
          </p:grpSpPr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901E354B-13F9-478B-9E58-C70D5CB9042F}"/>
                  </a:ext>
                </a:extLst>
              </p:cNvPr>
              <p:cNvCxnSpPr/>
              <p:nvPr/>
            </p:nvCxnSpPr>
            <p:spPr>
              <a:xfrm>
                <a:off x="2751102" y="3133448"/>
                <a:ext cx="369424" cy="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03C5475C-36D2-4213-9DED-C3B69BAA20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65265" y="3133448"/>
                <a:ext cx="189217" cy="178581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AF4EB842-F207-40D7-911D-9846E8AE6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3058" y="3133448"/>
                <a:ext cx="186343" cy="181543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B5E6A9A0-451F-4406-A330-44B9C934085B}"/>
                  </a:ext>
                </a:extLst>
              </p:cNvPr>
              <p:cNvCxnSpPr/>
              <p:nvPr/>
            </p:nvCxnSpPr>
            <p:spPr>
              <a:xfrm>
                <a:off x="2566391" y="3313517"/>
                <a:ext cx="369424" cy="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58988103-2C0E-41C7-A4FF-5CF097126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8644" y="3307564"/>
                <a:ext cx="0" cy="398819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6D306ABB-657E-4042-9FAF-301BB1F6D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4552" y="3313517"/>
                <a:ext cx="2389" cy="394369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FF16C734-397E-4C61-9F06-88F1C0DD1D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5108" y="3136618"/>
                <a:ext cx="0" cy="395855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179D0239-062E-4030-8ADF-55D92F77E8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6391" y="3706383"/>
                <a:ext cx="372044" cy="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50A72087-CF5B-4D2C-B3E5-7E4C19E282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4432" y="3529303"/>
                <a:ext cx="183841" cy="178583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8A1707-8E03-4C67-B88E-10E6FD6FD414}"/>
                </a:ext>
              </a:extLst>
            </p:cNvPr>
            <p:cNvSpPr txBox="1"/>
            <p:nvPr/>
          </p:nvSpPr>
          <p:spPr>
            <a:xfrm>
              <a:off x="2018710" y="3677740"/>
              <a:ext cx="621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……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8705F1BA-E903-4FB8-8761-C2745423BBE3}"/>
                </a:ext>
              </a:extLst>
            </p:cNvPr>
            <p:cNvGrpSpPr/>
            <p:nvPr/>
          </p:nvGrpSpPr>
          <p:grpSpPr>
            <a:xfrm rot="5400000">
              <a:off x="2361558" y="1645703"/>
              <a:ext cx="111950" cy="3535549"/>
              <a:chOff x="318977" y="2252642"/>
              <a:chExt cx="141766" cy="958419"/>
            </a:xfrm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7929DF7F-0D33-4F65-97D0-88D5D957A0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977" y="2252642"/>
                <a:ext cx="141766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46258CA7-BAA2-4DE4-A76C-6DFA8F9367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860" y="2252642"/>
                <a:ext cx="0" cy="95693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0FB7C31C-F92E-4C6F-8B93-DBA20B96AF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977" y="3211061"/>
                <a:ext cx="141766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0BAD8A4-3734-42E3-9DFA-399E01E950E6}"/>
                </a:ext>
              </a:extLst>
            </p:cNvPr>
            <p:cNvSpPr txBox="1"/>
            <p:nvPr/>
          </p:nvSpPr>
          <p:spPr>
            <a:xfrm>
              <a:off x="2174787" y="3130817"/>
              <a:ext cx="6467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</p:grpSp>
      <p:pic>
        <p:nvPicPr>
          <p:cNvPr id="117" name="Picture 1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7C4FF9E-1958-4C62-AD17-99714C35A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092" y="3352357"/>
            <a:ext cx="7864098" cy="30858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82924A-5B06-4335-A7A9-820BA0DCFB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16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>
            <a:spLocks noGrp="1"/>
          </p:cNvSpPr>
          <p:nvPr>
            <p:ph type="title"/>
          </p:nvPr>
        </p:nvSpPr>
        <p:spPr>
          <a:xfrm>
            <a:off x="838200" y="655692"/>
            <a:ext cx="1051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 err="1"/>
              <a:t>Nwchem</a:t>
            </a:r>
            <a:r>
              <a:rPr lang="en-US" sz="3600" dirty="0"/>
              <a:t> Proxy Application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0DE7A8-1248-4B64-B981-D53EB701BAD9}"/>
              </a:ext>
            </a:extLst>
          </p:cNvPr>
          <p:cNvSpPr txBox="1"/>
          <p:nvPr/>
        </p:nvSpPr>
        <p:spPr>
          <a:xfrm>
            <a:off x="544286" y="1418054"/>
            <a:ext cx="6864273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Nwchem</a:t>
            </a:r>
            <a:r>
              <a:rPr lang="en-US" sz="1600" dirty="0"/>
              <a:t> is widely used computational chemistry application suite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Block-Sparse Matrix Multiplication (BSPMM) applies get-compute-accumulate pattern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Overall workload is fixed; submatrix blocks are equally distributed among processes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Irregular communication pattern brings more speedup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9873A9-D2C4-40B6-BCC7-B8528DD9C695}"/>
              </a:ext>
            </a:extLst>
          </p:cNvPr>
          <p:cNvGrpSpPr/>
          <p:nvPr/>
        </p:nvGrpSpPr>
        <p:grpSpPr>
          <a:xfrm>
            <a:off x="1914756" y="3159245"/>
            <a:ext cx="7722123" cy="3698755"/>
            <a:chOff x="4383087" y="2039698"/>
            <a:chExt cx="7722123" cy="3698755"/>
          </a:xfrm>
        </p:grpSpPr>
        <p:pic>
          <p:nvPicPr>
            <p:cNvPr id="3" name="Picture 2" descr="Chart, histogram&#10;&#10;Description automatically generated">
              <a:extLst>
                <a:ext uri="{FF2B5EF4-FFF2-40B4-BE49-F238E27FC236}">
                  <a16:creationId xmlns:a16="http://schemas.microsoft.com/office/drawing/2014/main" id="{F1F8BB26-2649-4AC3-B255-B83B666BB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3087" y="2039698"/>
              <a:ext cx="7722123" cy="3698755"/>
            </a:xfrm>
            <a:prstGeom prst="rect">
              <a:avLst/>
            </a:prstGeom>
          </p:spPr>
        </p:pic>
        <p:sp>
          <p:nvSpPr>
            <p:cNvPr id="10" name="object 62">
              <a:extLst>
                <a:ext uri="{FF2B5EF4-FFF2-40B4-BE49-F238E27FC236}">
                  <a16:creationId xmlns:a16="http://schemas.microsoft.com/office/drawing/2014/main" id="{94E64268-E00D-4E0A-9700-2BD790D33589}"/>
                </a:ext>
              </a:extLst>
            </p:cNvPr>
            <p:cNvSpPr/>
            <p:nvPr/>
          </p:nvSpPr>
          <p:spPr>
            <a:xfrm rot="12349173" flipV="1">
              <a:off x="6197969" y="3109107"/>
              <a:ext cx="372443" cy="2988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D608AB-8D95-4EEB-A857-4B8E30D7B1BB}"/>
                </a:ext>
              </a:extLst>
            </p:cNvPr>
            <p:cNvSpPr txBox="1"/>
            <p:nvPr/>
          </p:nvSpPr>
          <p:spPr>
            <a:xfrm>
              <a:off x="5715850" y="2562780"/>
              <a:ext cx="31664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More workers for stealing which increases task parallelism</a:t>
              </a:r>
            </a:p>
          </p:txBody>
        </p:sp>
        <p:sp>
          <p:nvSpPr>
            <p:cNvPr id="13" name="object 62">
              <a:extLst>
                <a:ext uri="{FF2B5EF4-FFF2-40B4-BE49-F238E27FC236}">
                  <a16:creationId xmlns:a16="http://schemas.microsoft.com/office/drawing/2014/main" id="{0FFCCF68-BEC5-4EB6-9CA2-C5609DB0CD83}"/>
                </a:ext>
              </a:extLst>
            </p:cNvPr>
            <p:cNvSpPr/>
            <p:nvPr/>
          </p:nvSpPr>
          <p:spPr>
            <a:xfrm rot="16733557" flipV="1">
              <a:off x="8102599" y="3054864"/>
              <a:ext cx="449031" cy="4016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A1DB6AF-AD2F-4D8B-B398-8AAB75281E28}"/>
                </a:ext>
              </a:extLst>
            </p:cNvPr>
            <p:cNvSpPr txBox="1"/>
            <p:nvPr/>
          </p:nvSpPr>
          <p:spPr>
            <a:xfrm>
              <a:off x="8560210" y="2818537"/>
              <a:ext cx="266556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Network data transfer overhead increases; proportion of stealing benefits reduces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EDDB1CD-3986-4BF5-860B-7BF45B460627}"/>
              </a:ext>
            </a:extLst>
          </p:cNvPr>
          <p:cNvSpPr txBox="1"/>
          <p:nvPr/>
        </p:nvSpPr>
        <p:spPr>
          <a:xfrm>
            <a:off x="7619054" y="1415502"/>
            <a:ext cx="427509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b="1" dirty="0"/>
              <a:t>get-compute-accumulate pattern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get(A</a:t>
            </a:r>
            <a:r>
              <a:rPr lang="en-US" sz="1800" baseline="-25000" dirty="0"/>
              <a:t>i</a:t>
            </a:r>
            <a:r>
              <a:rPr lang="en-US" sz="1800" dirty="0"/>
              <a:t>) get(B</a:t>
            </a:r>
            <a:r>
              <a:rPr lang="en-US" sz="1800" baseline="-25000" dirty="0"/>
              <a:t>i</a:t>
            </a:r>
            <a:r>
              <a:rPr lang="en-US" sz="1800" dirty="0"/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C</a:t>
            </a:r>
            <a:r>
              <a:rPr lang="en-US" sz="1800" baseline="-25000" dirty="0"/>
              <a:t>i</a:t>
            </a:r>
            <a:r>
              <a:rPr lang="en-US" sz="1800" dirty="0"/>
              <a:t> = </a:t>
            </a:r>
            <a:r>
              <a:rPr lang="en-US" sz="1800" dirty="0" err="1"/>
              <a:t>dgemm</a:t>
            </a:r>
            <a:r>
              <a:rPr lang="en-US" sz="1800" dirty="0"/>
              <a:t>(A</a:t>
            </a:r>
            <a:r>
              <a:rPr lang="en-US" sz="1800" baseline="-25000" dirty="0"/>
              <a:t>i</a:t>
            </a:r>
            <a:r>
              <a:rPr lang="en-US" sz="1800" dirty="0"/>
              <a:t>, B</a:t>
            </a:r>
            <a:r>
              <a:rPr lang="en-US" sz="1800" baseline="-25000" dirty="0"/>
              <a:t>i</a:t>
            </a:r>
            <a:r>
              <a:rPr lang="en-US" sz="1800" dirty="0"/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accumulate(C</a:t>
            </a:r>
            <a:r>
              <a:rPr lang="en-US" sz="1800" baseline="-25000" dirty="0"/>
              <a:t>i</a:t>
            </a:r>
            <a:r>
              <a:rPr lang="en-US" sz="18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7E7C9-6176-4E37-827B-AA25E57950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7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>
            <a:spLocks noGrp="1"/>
          </p:cNvSpPr>
          <p:nvPr>
            <p:ph type="title"/>
          </p:nvPr>
        </p:nvSpPr>
        <p:spPr>
          <a:xfrm>
            <a:off x="838200" y="655692"/>
            <a:ext cx="1051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SzPts val="2200"/>
            </a:pPr>
            <a:r>
              <a:rPr lang="en-US" sz="3600" dirty="0"/>
              <a:t>Summary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EF238B-39FB-4E71-A855-33D2319D5DD6}"/>
              </a:ext>
            </a:extLst>
          </p:cNvPr>
          <p:cNvSpPr txBox="1"/>
          <p:nvPr/>
        </p:nvSpPr>
        <p:spPr>
          <a:xfrm>
            <a:off x="838199" y="1612900"/>
            <a:ext cx="963696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b="1" dirty="0"/>
              <a:t>Communication imbalance widely exists in HPC applications</a:t>
            </a:r>
            <a:br>
              <a:rPr lang="en-US" sz="2000" b="1" dirty="0"/>
            </a:br>
            <a:r>
              <a:rPr lang="en-US" sz="1800" dirty="0"/>
              <a:t>-</a:t>
            </a:r>
            <a:r>
              <a:rPr lang="en-US" sz="1800" b="1" dirty="0"/>
              <a:t> </a:t>
            </a:r>
            <a:r>
              <a:rPr lang="en-US" sz="1800" dirty="0"/>
              <a:t>MPI runtime</a:t>
            </a:r>
            <a:br>
              <a:rPr lang="en-US" sz="1800" dirty="0"/>
            </a:br>
            <a:r>
              <a:rPr lang="en-US" sz="1800" dirty="0"/>
              <a:t>  </a:t>
            </a:r>
            <a:r>
              <a:rPr lang="en-US" sz="1600" dirty="0"/>
              <a:t>•</a:t>
            </a:r>
            <a:r>
              <a:rPr lang="en-US" sz="1600" b="1" dirty="0"/>
              <a:t>  </a:t>
            </a:r>
            <a:r>
              <a:rPr lang="en-US" sz="1600" dirty="0"/>
              <a:t>communication can happen among inter-node, intra-NUMA and inter-NUMA </a:t>
            </a:r>
            <a:br>
              <a:rPr lang="en-US" sz="1800" dirty="0"/>
            </a:br>
            <a:r>
              <a:rPr lang="en-US" sz="1800" dirty="0"/>
              <a:t>- application </a:t>
            </a:r>
            <a:br>
              <a:rPr lang="en-US" sz="1800" dirty="0"/>
            </a:br>
            <a:r>
              <a:rPr lang="en-US" sz="1800" dirty="0"/>
              <a:t>  </a:t>
            </a:r>
            <a:r>
              <a:rPr lang="en-US" sz="1600" dirty="0"/>
              <a:t>•  equally distributing workload is hard or impossible in some cases</a:t>
            </a:r>
            <a:br>
              <a:rPr lang="en-US" sz="1800" dirty="0"/>
            </a:br>
            <a:r>
              <a:rPr lang="en-US" sz="1800" dirty="0"/>
              <a:t>- cause process idleness and performance loss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/>
              <a:t>CAB-MPI: efficiently mitigate communication imbalance</a:t>
            </a:r>
            <a:br>
              <a:rPr lang="en-US" sz="1800" dirty="0"/>
            </a:br>
            <a:r>
              <a:rPr lang="en-US" sz="1800" dirty="0"/>
              <a:t>- </a:t>
            </a:r>
            <a:r>
              <a:rPr lang="en-US" sz="1800" dirty="0" err="1"/>
              <a:t>PiP</a:t>
            </a:r>
            <a:r>
              <a:rPr lang="en-US" sz="1800" dirty="0"/>
              <a:t> shared memory technique brings lightweight </a:t>
            </a:r>
            <a:r>
              <a:rPr lang="en-US" sz="1800" dirty="0" err="1"/>
              <a:t>interprocess</a:t>
            </a:r>
            <a:r>
              <a:rPr lang="en-US" sz="1800" dirty="0"/>
              <a:t> data access</a:t>
            </a:r>
            <a:br>
              <a:rPr lang="en-US" sz="1800" dirty="0"/>
            </a:br>
            <a:r>
              <a:rPr lang="en-US" sz="1800" dirty="0"/>
              <a:t>- throughput-aware strategy maximizes memory bandwidth utilization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b="1" dirty="0" err="1"/>
              <a:t>Minighost</a:t>
            </a:r>
            <a:r>
              <a:rPr lang="en-US" sz="2000" b="1" dirty="0"/>
              <a:t> and BSPMM results show the maximal 1.4x speedup and good scalability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b="1" dirty="0"/>
              <a:t>Future Work</a:t>
            </a:r>
            <a:br>
              <a:rPr lang="en-US" sz="1600" b="1" dirty="0"/>
            </a:br>
            <a:r>
              <a:rPr lang="en-US" sz="1800" dirty="0"/>
              <a:t>- explore and optimize MPI collective communication imbalance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73540D-018B-45E3-AB3F-A68850FFCE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929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>
            <a:spLocks noGrp="1"/>
          </p:cNvSpPr>
          <p:nvPr>
            <p:ph type="title"/>
          </p:nvPr>
        </p:nvSpPr>
        <p:spPr>
          <a:xfrm>
            <a:off x="4508499" y="3429000"/>
            <a:ext cx="2672022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200"/>
            </a:pPr>
            <a:r>
              <a:rPr lang="en-US" sz="4400" dirty="0"/>
              <a:t>Thank You</a:t>
            </a:r>
            <a:endParaRPr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58A4BB-0B12-42B5-B64C-DD598AFE88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475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>
            <a:spLocks noGrp="1"/>
          </p:cNvSpPr>
          <p:nvPr>
            <p:ph type="title"/>
          </p:nvPr>
        </p:nvSpPr>
        <p:spPr>
          <a:xfrm>
            <a:off x="838200" y="652461"/>
            <a:ext cx="1051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SzPts val="2200"/>
            </a:pPr>
            <a:r>
              <a:rPr lang="en-US" sz="3600" dirty="0"/>
              <a:t>Is Communication Really Balanced?</a:t>
            </a:r>
            <a:endParaRPr dirty="0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A0729A98-F25A-4582-878D-2BCBE527A694}"/>
              </a:ext>
            </a:extLst>
          </p:cNvPr>
          <p:cNvGrpSpPr/>
          <p:nvPr/>
        </p:nvGrpSpPr>
        <p:grpSpPr>
          <a:xfrm>
            <a:off x="5680359" y="1457695"/>
            <a:ext cx="5528602" cy="2417409"/>
            <a:chOff x="630386" y="1866516"/>
            <a:chExt cx="7105113" cy="2851533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953AE0D2-FBB6-4E50-9B40-453224066C2D}"/>
                </a:ext>
              </a:extLst>
            </p:cNvPr>
            <p:cNvGrpSpPr/>
            <p:nvPr/>
          </p:nvGrpSpPr>
          <p:grpSpPr>
            <a:xfrm>
              <a:off x="630386" y="1866516"/>
              <a:ext cx="3033563" cy="2851533"/>
              <a:chOff x="300187" y="1371217"/>
              <a:chExt cx="2719684" cy="2605470"/>
            </a:xfrm>
          </p:grpSpPr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2FE2956E-F011-40FB-93B2-650B9CDAA0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2452" y="2829537"/>
                <a:ext cx="498487" cy="380133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D7E5DBD-9325-424F-A35D-E0761F5CCBE3}"/>
                  </a:ext>
                </a:extLst>
              </p:cNvPr>
              <p:cNvGrpSpPr/>
              <p:nvPr/>
            </p:nvGrpSpPr>
            <p:grpSpPr>
              <a:xfrm>
                <a:off x="1362103" y="1371217"/>
                <a:ext cx="642937" cy="619124"/>
                <a:chOff x="910516" y="3289300"/>
                <a:chExt cx="786521" cy="612775"/>
              </a:xfrm>
            </p:grpSpPr>
            <p:cxnSp>
              <p:nvCxnSpPr>
                <p:cNvPr id="3" name="Straight Connector 2">
                  <a:extLst>
                    <a:ext uri="{FF2B5EF4-FFF2-40B4-BE49-F238E27FC236}">
                      <a16:creationId xmlns:a16="http://schemas.microsoft.com/office/drawing/2014/main" id="{E05C12AD-AB81-4605-BDC1-D773D24DA57C}"/>
                    </a:ext>
                  </a:extLst>
                </p:cNvPr>
                <p:cNvCxnSpPr/>
                <p:nvPr/>
              </p:nvCxnSpPr>
              <p:spPr>
                <a:xfrm>
                  <a:off x="1176337" y="3289300"/>
                  <a:ext cx="5207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A2DF66AD-1D40-4D1C-986C-FD7123A71E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14400" y="3289300"/>
                  <a:ext cx="266700" cy="1905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C89429BA-59A8-42DA-A161-3780B37FEA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28750" y="3289300"/>
                  <a:ext cx="266700" cy="1905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2107CD06-35E7-4679-98D8-863F8032C681}"/>
                    </a:ext>
                  </a:extLst>
                </p:cNvPr>
                <p:cNvCxnSpPr/>
                <p:nvPr/>
              </p:nvCxnSpPr>
              <p:spPr>
                <a:xfrm>
                  <a:off x="915987" y="3481387"/>
                  <a:ext cx="5207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64CCCB11-3F6B-49E8-97C4-3B368E86D6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9163" y="3475037"/>
                  <a:ext cx="0" cy="42068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C2C35CFA-743D-4FB0-A2A5-C851E54EF1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36687" y="3481387"/>
                  <a:ext cx="0" cy="42068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79E06507-1EA6-4F02-81C1-B7CACD7DB5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90687" y="3294014"/>
                  <a:ext cx="0" cy="42227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3F13FB0C-38F3-4494-8460-42724B9A01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0516" y="3897297"/>
                  <a:ext cx="522286" cy="320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6A9C2D96-51F3-446D-BF4A-22010926C5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27161" y="3711575"/>
                  <a:ext cx="266700" cy="1905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5A33DDE8-E01C-4F73-8214-68825E4BC3E7}"/>
                  </a:ext>
                </a:extLst>
              </p:cNvPr>
              <p:cNvGrpSpPr/>
              <p:nvPr/>
            </p:nvGrpSpPr>
            <p:grpSpPr>
              <a:xfrm>
                <a:off x="2276652" y="1581371"/>
                <a:ext cx="642937" cy="619124"/>
                <a:chOff x="910516" y="3289300"/>
                <a:chExt cx="786521" cy="612775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453F5FDE-0CDF-4388-A107-661F75ED822B}"/>
                    </a:ext>
                  </a:extLst>
                </p:cNvPr>
                <p:cNvCxnSpPr/>
                <p:nvPr/>
              </p:nvCxnSpPr>
              <p:spPr>
                <a:xfrm>
                  <a:off x="1176337" y="3289300"/>
                  <a:ext cx="5207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FC74B1F1-2BAC-4337-922A-7E75E2846A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14400" y="3289300"/>
                  <a:ext cx="266700" cy="1905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25F874FA-E595-469E-B893-6549B0F3E1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28750" y="3289300"/>
                  <a:ext cx="266700" cy="1905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92B278D7-ADFF-4C2B-9203-9C758ECAE6FF}"/>
                    </a:ext>
                  </a:extLst>
                </p:cNvPr>
                <p:cNvCxnSpPr/>
                <p:nvPr/>
              </p:nvCxnSpPr>
              <p:spPr>
                <a:xfrm>
                  <a:off x="915987" y="3481387"/>
                  <a:ext cx="5207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4D66E32D-CDCE-4F16-A559-88517288DA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9163" y="3475037"/>
                  <a:ext cx="0" cy="42068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F8F46291-49A5-4037-BA8A-B407D02C15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36687" y="3481387"/>
                  <a:ext cx="0" cy="42068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57D67B63-AA78-4629-BDF1-74C186B73A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90687" y="3294014"/>
                  <a:ext cx="0" cy="42227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39CE249C-5D03-430A-B7F1-EB9F6C016E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0516" y="3897297"/>
                  <a:ext cx="522286" cy="320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DE820EC7-E2B9-4580-BE6C-5EBCCECA06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27161" y="3711575"/>
                  <a:ext cx="266700" cy="1905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0EC87EF3-E0C7-4686-80AB-F1E88F29A13B}"/>
                  </a:ext>
                </a:extLst>
              </p:cNvPr>
              <p:cNvGrpSpPr/>
              <p:nvPr/>
            </p:nvGrpSpPr>
            <p:grpSpPr>
              <a:xfrm>
                <a:off x="1362103" y="2364390"/>
                <a:ext cx="642937" cy="619124"/>
                <a:chOff x="910516" y="3289300"/>
                <a:chExt cx="786521" cy="612775"/>
              </a:xfrm>
            </p:grpSpPr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BB39A291-A622-49AB-8FA1-9B4614CBAAB5}"/>
                    </a:ext>
                  </a:extLst>
                </p:cNvPr>
                <p:cNvCxnSpPr/>
                <p:nvPr/>
              </p:nvCxnSpPr>
              <p:spPr>
                <a:xfrm>
                  <a:off x="1176337" y="3289300"/>
                  <a:ext cx="5207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2240A3BA-87BA-44C6-8B04-06D2A60E3A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14400" y="3289300"/>
                  <a:ext cx="266700" cy="1905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6E211CA3-096F-4887-B42B-AA0EDFD5E7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28750" y="3289300"/>
                  <a:ext cx="266700" cy="1905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0D5EA31D-84F5-4A1C-9576-CD021B146C00}"/>
                    </a:ext>
                  </a:extLst>
                </p:cNvPr>
                <p:cNvCxnSpPr/>
                <p:nvPr/>
              </p:nvCxnSpPr>
              <p:spPr>
                <a:xfrm>
                  <a:off x="915987" y="3481387"/>
                  <a:ext cx="5207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2FAC53E5-69A7-4695-9BD3-CAA0B8F292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9163" y="3475037"/>
                  <a:ext cx="0" cy="42068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5D3171B4-04B2-48D4-A7F8-FAA29FDFC5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36687" y="3481387"/>
                  <a:ext cx="0" cy="42068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D54355C5-D8BD-44EC-B65F-24AFE681AB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90687" y="3294014"/>
                  <a:ext cx="0" cy="42227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92BFAD84-3961-4211-83E7-0672686D6C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0516" y="3897297"/>
                  <a:ext cx="522286" cy="320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51B7528B-3943-4234-B5BD-EA59ECAC8A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27161" y="3711575"/>
                  <a:ext cx="266700" cy="1905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FF86A769-3197-4E2A-823A-A6130FC329AD}"/>
                  </a:ext>
                </a:extLst>
              </p:cNvPr>
              <p:cNvGrpSpPr/>
              <p:nvPr/>
            </p:nvGrpSpPr>
            <p:grpSpPr>
              <a:xfrm>
                <a:off x="300187" y="2364390"/>
                <a:ext cx="642937" cy="619124"/>
                <a:chOff x="910516" y="3289300"/>
                <a:chExt cx="786521" cy="612775"/>
              </a:xfrm>
            </p:grpSpPr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BB2D725A-341A-4AAD-8AFF-5FB8338BED91}"/>
                    </a:ext>
                  </a:extLst>
                </p:cNvPr>
                <p:cNvCxnSpPr/>
                <p:nvPr/>
              </p:nvCxnSpPr>
              <p:spPr>
                <a:xfrm>
                  <a:off x="1176337" y="3289300"/>
                  <a:ext cx="5207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8A26A8B3-0D73-4128-826C-882EC87E47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14400" y="3289300"/>
                  <a:ext cx="266700" cy="1905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89C93F1E-AD3C-4B3F-ACBF-F53217118D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28750" y="3289300"/>
                  <a:ext cx="266700" cy="1905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6F5A5B3E-CCDC-4349-BA6E-D1290F599DFD}"/>
                    </a:ext>
                  </a:extLst>
                </p:cNvPr>
                <p:cNvCxnSpPr/>
                <p:nvPr/>
              </p:nvCxnSpPr>
              <p:spPr>
                <a:xfrm>
                  <a:off x="915987" y="3481387"/>
                  <a:ext cx="5207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9EE012F4-CF45-40A1-B38D-F13088702A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9163" y="3475037"/>
                  <a:ext cx="0" cy="42068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9D9C4560-4CDF-483E-BA35-DBB12FE967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36687" y="3481387"/>
                  <a:ext cx="0" cy="42068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40148C83-BC8E-44C6-B45F-0494881580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90687" y="3294014"/>
                  <a:ext cx="0" cy="42227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DF727A7B-B917-4CD2-B573-F14362C93A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0516" y="3897297"/>
                  <a:ext cx="522286" cy="320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F3BCC08F-0BDC-42B7-B9E2-BF08DD3729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27161" y="3711575"/>
                  <a:ext cx="266700" cy="1905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EFA30A15-0E48-4B46-97FA-8B52911B5516}"/>
                  </a:ext>
                </a:extLst>
              </p:cNvPr>
              <p:cNvGrpSpPr/>
              <p:nvPr/>
            </p:nvGrpSpPr>
            <p:grpSpPr>
              <a:xfrm>
                <a:off x="1362103" y="3357563"/>
                <a:ext cx="642937" cy="619124"/>
                <a:chOff x="910516" y="3289300"/>
                <a:chExt cx="786521" cy="612775"/>
              </a:xfrm>
            </p:grpSpPr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A4E3326B-93E1-4B51-8CAE-2C2B58F70DA5}"/>
                    </a:ext>
                  </a:extLst>
                </p:cNvPr>
                <p:cNvCxnSpPr/>
                <p:nvPr/>
              </p:nvCxnSpPr>
              <p:spPr>
                <a:xfrm>
                  <a:off x="1176337" y="3289300"/>
                  <a:ext cx="5207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05FA1A67-8FE6-4766-AE8C-25BC39D068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14400" y="3289300"/>
                  <a:ext cx="266700" cy="1905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97344CA9-5427-4F3F-9BF6-B89253EB75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28750" y="3289300"/>
                  <a:ext cx="266700" cy="1905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992AD8A3-DB77-42DF-AC7F-F24D1373246F}"/>
                    </a:ext>
                  </a:extLst>
                </p:cNvPr>
                <p:cNvCxnSpPr/>
                <p:nvPr/>
              </p:nvCxnSpPr>
              <p:spPr>
                <a:xfrm>
                  <a:off x="915987" y="3481387"/>
                  <a:ext cx="5207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472D2270-7B4A-4DBA-ADF5-322ECBCC95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9163" y="3475037"/>
                  <a:ext cx="0" cy="42068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CD46A9B9-F9FD-4720-B0D5-B8F1BD3546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36687" y="3481387"/>
                  <a:ext cx="0" cy="42068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D2DF5FB1-A202-441F-9262-165B6FAEE5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90687" y="3294014"/>
                  <a:ext cx="0" cy="42227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F2E4A01E-E59C-47DE-964D-6FA88B2C37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0516" y="3897297"/>
                  <a:ext cx="522286" cy="320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FABA2927-0D67-4090-866F-3E7EB4CF80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27161" y="3711575"/>
                  <a:ext cx="266700" cy="1905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6976DB82-DBFD-4DC3-8698-C116DA7A9330}"/>
                  </a:ext>
                </a:extLst>
              </p:cNvPr>
              <p:cNvGrpSpPr/>
              <p:nvPr/>
            </p:nvGrpSpPr>
            <p:grpSpPr>
              <a:xfrm>
                <a:off x="2376934" y="2364390"/>
                <a:ext cx="642937" cy="619124"/>
                <a:chOff x="910516" y="3289300"/>
                <a:chExt cx="786521" cy="612775"/>
              </a:xfrm>
            </p:grpSpPr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67A3D755-5F3F-43D6-BD57-F5EFFF614CAA}"/>
                    </a:ext>
                  </a:extLst>
                </p:cNvPr>
                <p:cNvCxnSpPr/>
                <p:nvPr/>
              </p:nvCxnSpPr>
              <p:spPr>
                <a:xfrm>
                  <a:off x="1176337" y="3289300"/>
                  <a:ext cx="5207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E9BEB5E0-1E3B-4773-AEB5-644D9014DD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14400" y="3289300"/>
                  <a:ext cx="266700" cy="1905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6F926F9C-09EA-4483-B6C6-581D0E24E1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28750" y="3289300"/>
                  <a:ext cx="266700" cy="1905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84B4BC2E-14B1-4040-84BD-9A78F59CF839}"/>
                    </a:ext>
                  </a:extLst>
                </p:cNvPr>
                <p:cNvCxnSpPr/>
                <p:nvPr/>
              </p:nvCxnSpPr>
              <p:spPr>
                <a:xfrm>
                  <a:off x="915987" y="3481387"/>
                  <a:ext cx="5207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654E42B1-FE7E-4379-99B0-B7EFCF9CB2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9163" y="3475037"/>
                  <a:ext cx="0" cy="42068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BC2A98B4-4463-43E4-A869-33281C373F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36687" y="3481387"/>
                  <a:ext cx="0" cy="42068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51C625C1-E1B7-417B-93C2-DE741F3548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90687" y="3294014"/>
                  <a:ext cx="0" cy="42227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EE8E09A5-1D38-4326-AD99-4B1F68421C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0516" y="3897297"/>
                  <a:ext cx="522286" cy="320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65A0F4DE-D42A-4731-8AFD-CC8AE9E3EB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27161" y="3711575"/>
                  <a:ext cx="266700" cy="1905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06D3BC16-B3E3-45FF-9B27-FAE6414A6398}"/>
                  </a:ext>
                </a:extLst>
              </p:cNvPr>
              <p:cNvCxnSpPr/>
              <p:nvPr/>
            </p:nvCxnSpPr>
            <p:spPr>
              <a:xfrm flipH="1">
                <a:off x="1999849" y="2057400"/>
                <a:ext cx="489266" cy="403227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8CB4CAB7-E186-4CE8-8B1D-5311D722E0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8324" y="2680363"/>
                <a:ext cx="37825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1B4702D4-12CB-4E82-90F3-2A8A5BCDB7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65403" y="3007141"/>
                <a:ext cx="0" cy="304678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D491A2C4-721A-4A75-8FD8-DD4904A475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3456" y="2028058"/>
                <a:ext cx="0" cy="30699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342F0371-E288-4E78-8CAE-9A0B5C5BDB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6511" y="2688963"/>
                <a:ext cx="37825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69051384-897B-48C8-BF04-B7AF90DCB1D3}"/>
                  </a:ext>
                </a:extLst>
              </p:cNvPr>
              <p:cNvGrpSpPr/>
              <p:nvPr/>
            </p:nvGrpSpPr>
            <p:grpSpPr>
              <a:xfrm>
                <a:off x="396979" y="3230053"/>
                <a:ext cx="642937" cy="619124"/>
                <a:chOff x="910516" y="3289300"/>
                <a:chExt cx="786521" cy="612775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FA156B60-F9F1-46BC-9A1F-6F3A9DB390CB}"/>
                    </a:ext>
                  </a:extLst>
                </p:cNvPr>
                <p:cNvCxnSpPr/>
                <p:nvPr/>
              </p:nvCxnSpPr>
              <p:spPr>
                <a:xfrm>
                  <a:off x="1176337" y="3289300"/>
                  <a:ext cx="5207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87791870-09DD-4D66-BA6D-289F72AA1C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14400" y="3289300"/>
                  <a:ext cx="266700" cy="1905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91EB4CF1-946C-4762-AE08-BC35BEE75C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28750" y="3289300"/>
                  <a:ext cx="266700" cy="1905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B8C8744E-E4C6-4D87-9A10-2E9D66D8D188}"/>
                    </a:ext>
                  </a:extLst>
                </p:cNvPr>
                <p:cNvCxnSpPr/>
                <p:nvPr/>
              </p:nvCxnSpPr>
              <p:spPr>
                <a:xfrm>
                  <a:off x="915987" y="3481387"/>
                  <a:ext cx="5207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D37B844F-A10F-4EC4-957A-C925667E00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9163" y="3475037"/>
                  <a:ext cx="0" cy="42068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962EFD99-5F75-4AFA-9A96-27D26D9A7A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36687" y="3481387"/>
                  <a:ext cx="0" cy="42068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C9621696-87FC-4591-A36C-956D5AA473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90687" y="3294014"/>
                  <a:ext cx="0" cy="42227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AA0F5876-E0A1-494B-BD36-9D0B3F6D08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0516" y="3897297"/>
                  <a:ext cx="522286" cy="320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6F49732A-C8CE-4FAB-9073-FF7B7503CF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27161" y="3711575"/>
                  <a:ext cx="266700" cy="1905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FFF9FCE6-D52C-4908-B4F9-240D133FD9A2}"/>
                </a:ext>
              </a:extLst>
            </p:cNvPr>
            <p:cNvSpPr txBox="1"/>
            <p:nvPr/>
          </p:nvSpPr>
          <p:spPr>
            <a:xfrm>
              <a:off x="4265858" y="3005754"/>
              <a:ext cx="3469641" cy="689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3D 7-p</a:t>
              </a:r>
              <a:r>
                <a:rPr lang="en-US" altLang="zh-CN" sz="1600" dirty="0"/>
                <a:t>oint stencil process communication pattern</a:t>
              </a:r>
              <a:endParaRPr lang="en-US" sz="1600" dirty="0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FDD3BD4E-B918-4256-B977-B6C1F2046237}"/>
              </a:ext>
            </a:extLst>
          </p:cNvPr>
          <p:cNvSpPr txBox="1"/>
          <p:nvPr/>
        </p:nvSpPr>
        <p:spPr>
          <a:xfrm>
            <a:off x="468703" y="1466319"/>
            <a:ext cx="4558144" cy="2208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Where is imbalance from?</a:t>
            </a:r>
            <a:endParaRPr lang="en-US" sz="1600" dirty="0"/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MPI runtime</a:t>
            </a:r>
            <a:br>
              <a:rPr lang="en-US" sz="1600" dirty="0"/>
            </a:br>
            <a:r>
              <a:rPr lang="en-US" sz="1600" dirty="0"/>
              <a:t>- communication can happen among inter-node and intra-node (intra- and inter-NUMA)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Application</a:t>
            </a:r>
            <a:br>
              <a:rPr lang="en-US" sz="1600" dirty="0"/>
            </a:br>
            <a:r>
              <a:rPr lang="en-US" sz="1600" dirty="0"/>
              <a:t>- processes on the grid surface have less neighbors</a:t>
            </a:r>
            <a:br>
              <a:rPr lang="en-US" sz="1600" dirty="0"/>
            </a:br>
            <a:r>
              <a:rPr lang="en-US" sz="1600" dirty="0"/>
              <a:t>- datatype of each face is different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B8D748E-44E1-47D9-A48B-B13FED8D618B}"/>
              </a:ext>
            </a:extLst>
          </p:cNvPr>
          <p:cNvGrpSpPr/>
          <p:nvPr/>
        </p:nvGrpSpPr>
        <p:grpSpPr>
          <a:xfrm>
            <a:off x="570148" y="4140732"/>
            <a:ext cx="7010022" cy="2501642"/>
            <a:chOff x="4855641" y="4128143"/>
            <a:chExt cx="7010022" cy="2501642"/>
          </a:xfrm>
        </p:grpSpPr>
        <p:pic>
          <p:nvPicPr>
            <p:cNvPr id="6" name="Picture 5" descr="Chart, bar chart&#10;&#10;Description automatically generated">
              <a:extLst>
                <a:ext uri="{FF2B5EF4-FFF2-40B4-BE49-F238E27FC236}">
                  <a16:creationId xmlns:a16="http://schemas.microsoft.com/office/drawing/2014/main" id="{8E1C78B5-93D0-46E5-B23F-8A5EA7101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5641" y="4128143"/>
              <a:ext cx="7010022" cy="229873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E25B834-9FFB-4E3F-B26A-5144297D6520}"/>
                </a:ext>
              </a:extLst>
            </p:cNvPr>
            <p:cNvSpPr txBox="1"/>
            <p:nvPr/>
          </p:nvSpPr>
          <p:spPr>
            <a:xfrm>
              <a:off x="6788237" y="6352786"/>
              <a:ext cx="45959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process grid (4x6x6) on 4 </a:t>
              </a:r>
              <a:r>
                <a:rPr lang="en-US" sz="1200" b="1" dirty="0" err="1"/>
                <a:t>broadwell</a:t>
              </a:r>
              <a:r>
                <a:rPr lang="en-US" sz="1200" b="1" dirty="0"/>
                <a:t> nodes</a:t>
              </a:r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D6E1C72F-EFCB-45E0-81F3-921EAC5FEA84}"/>
              </a:ext>
            </a:extLst>
          </p:cNvPr>
          <p:cNvSpPr txBox="1"/>
          <p:nvPr/>
        </p:nvSpPr>
        <p:spPr>
          <a:xfrm>
            <a:off x="7849353" y="4713018"/>
            <a:ext cx="344955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Communication time varies a lot (communication imbalance)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Actual runtime is around </a:t>
            </a:r>
            <a:r>
              <a:rPr lang="en-US" sz="1600" b="1" dirty="0">
                <a:solidFill>
                  <a:srgbClr val="C00000"/>
                </a:solidFill>
              </a:rPr>
              <a:t>20%</a:t>
            </a:r>
            <a:r>
              <a:rPr lang="en-US" sz="1600" dirty="0"/>
              <a:t> larger than ideal time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08ECF-2F85-4677-97CD-4A679F6602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32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>
            <a:spLocks noGrp="1"/>
          </p:cNvSpPr>
          <p:nvPr>
            <p:ph type="title"/>
          </p:nvPr>
        </p:nvSpPr>
        <p:spPr>
          <a:xfrm>
            <a:off x="838200" y="652461"/>
            <a:ext cx="1051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n-US" sz="3600" dirty="0"/>
              <a:t>Communication Rebalance Solutions</a:t>
            </a:r>
            <a:endParaRPr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FD798E-68B4-42AB-ACED-B06176C5F29B}"/>
              </a:ext>
            </a:extLst>
          </p:cNvPr>
          <p:cNvSpPr txBox="1"/>
          <p:nvPr/>
        </p:nvSpPr>
        <p:spPr>
          <a:xfrm>
            <a:off x="987840" y="1829189"/>
            <a:ext cx="73101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Application-level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MPI runtime imbalance mitigation</a:t>
            </a:r>
            <a:br>
              <a:rPr lang="en-US" sz="1800" dirty="0"/>
            </a:br>
            <a:r>
              <a:rPr lang="en-US" sz="1800" dirty="0"/>
              <a:t>- collect runtime information (communication time, workload, type and so on) and dynamically rebalance workload </a:t>
            </a:r>
            <a:r>
              <a:rPr lang="en-US" sz="1800" b="1" dirty="0"/>
              <a:t>(complex &amp; not efficient)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Application workload imbalance mitigation</a:t>
            </a:r>
            <a:br>
              <a:rPr lang="en-US" sz="1800" b="1" dirty="0"/>
            </a:br>
            <a:r>
              <a:rPr lang="en-US" sz="1800" b="1" dirty="0"/>
              <a:t>- </a:t>
            </a:r>
            <a:r>
              <a:rPr lang="en-US" sz="1800" dirty="0"/>
              <a:t>cannot solve inherent communication workload imbalance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393FCF-BBF0-4CF4-B086-0A33350972FF}"/>
              </a:ext>
            </a:extLst>
          </p:cNvPr>
          <p:cNvSpPr txBox="1"/>
          <p:nvPr/>
        </p:nvSpPr>
        <p:spPr>
          <a:xfrm>
            <a:off x="987840" y="4362827"/>
            <a:ext cx="5971592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System-level solution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Thread-based work stealing</a:t>
            </a:r>
            <a:br>
              <a:rPr lang="en-US" sz="1800" b="1" dirty="0"/>
            </a:br>
            <a:r>
              <a:rPr lang="en-US" sz="1800" dirty="0"/>
              <a:t>- widely used for computation workload imbalance</a:t>
            </a:r>
            <a:br>
              <a:rPr lang="en-US" sz="1800" dirty="0"/>
            </a:br>
            <a:r>
              <a:rPr lang="en-US" sz="1800" dirty="0"/>
              <a:t>- incapable of optimizing </a:t>
            </a:r>
            <a:r>
              <a:rPr lang="en-US" sz="1800" dirty="0" err="1"/>
              <a:t>interprocess</a:t>
            </a:r>
            <a:r>
              <a:rPr lang="en-US" sz="1800" dirty="0"/>
              <a:t> communication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4051D-6EB9-46A5-8818-AEFFA96255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D578A04-E4D9-4E0F-AA07-9D6438DD3612}"/>
              </a:ext>
            </a:extLst>
          </p:cNvPr>
          <p:cNvGrpSpPr/>
          <p:nvPr/>
        </p:nvGrpSpPr>
        <p:grpSpPr>
          <a:xfrm>
            <a:off x="7303631" y="4516532"/>
            <a:ext cx="3024127" cy="1277488"/>
            <a:chOff x="7714756" y="4704439"/>
            <a:chExt cx="3024127" cy="127748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E14FB5E-C773-4D4A-9389-8FE5AFB0E737}"/>
                </a:ext>
              </a:extLst>
            </p:cNvPr>
            <p:cNvGrpSpPr/>
            <p:nvPr/>
          </p:nvGrpSpPr>
          <p:grpSpPr>
            <a:xfrm>
              <a:off x="7714756" y="4704439"/>
              <a:ext cx="2732614" cy="883735"/>
              <a:chOff x="7856523" y="5008200"/>
              <a:chExt cx="2732614" cy="88373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E1842B30-9FE2-48C2-A9DE-D169713942C5}"/>
                  </a:ext>
                </a:extLst>
              </p:cNvPr>
              <p:cNvGrpSpPr/>
              <p:nvPr/>
            </p:nvGrpSpPr>
            <p:grpSpPr>
              <a:xfrm>
                <a:off x="7856523" y="5016852"/>
                <a:ext cx="1223682" cy="875083"/>
                <a:chOff x="7693490" y="5330456"/>
                <a:chExt cx="1223682" cy="875083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4D34C949-03AA-4D37-8097-14C56F046E11}"/>
                    </a:ext>
                  </a:extLst>
                </p:cNvPr>
                <p:cNvSpPr/>
                <p:nvPr/>
              </p:nvSpPr>
              <p:spPr>
                <a:xfrm>
                  <a:off x="7693490" y="5330456"/>
                  <a:ext cx="1223682" cy="875083"/>
                </a:xfrm>
                <a:prstGeom prst="roundRect">
                  <a:avLst>
                    <a:gd name="adj" fmla="val 10652"/>
                  </a:avLst>
                </a:prstGeom>
                <a:noFill/>
                <a:ln w="285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EDF74A32-8171-4149-BDBB-1FFE4B16CF30}"/>
                    </a:ext>
                  </a:extLst>
                </p:cNvPr>
                <p:cNvSpPr/>
                <p:nvPr/>
              </p:nvSpPr>
              <p:spPr>
                <a:xfrm>
                  <a:off x="7782095" y="5670877"/>
                  <a:ext cx="440416" cy="434106"/>
                </a:xfrm>
                <a:prstGeom prst="roundRect">
                  <a:avLst>
                    <a:gd name="adj" fmla="val 10652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T0</a:t>
                  </a:r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B4150EBF-3289-410E-92F3-6EA1C30F291D}"/>
                    </a:ext>
                  </a:extLst>
                </p:cNvPr>
                <p:cNvSpPr/>
                <p:nvPr/>
              </p:nvSpPr>
              <p:spPr>
                <a:xfrm>
                  <a:off x="8390392" y="5670877"/>
                  <a:ext cx="440416" cy="434106"/>
                </a:xfrm>
                <a:prstGeom prst="roundRect">
                  <a:avLst>
                    <a:gd name="adj" fmla="val 10652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T1</a:t>
                  </a:r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2B46E6F-0828-40E1-906F-290FDB7A5209}"/>
                  </a:ext>
                </a:extLst>
              </p:cNvPr>
              <p:cNvSpPr txBox="1"/>
              <p:nvPr/>
            </p:nvSpPr>
            <p:spPr>
              <a:xfrm>
                <a:off x="8248156" y="5009915"/>
                <a:ext cx="44041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P0</a:t>
                </a: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E3A90BA3-9EB6-484E-862A-AE51ABB7D97A}"/>
                  </a:ext>
                </a:extLst>
              </p:cNvPr>
              <p:cNvGrpSpPr/>
              <p:nvPr/>
            </p:nvGrpSpPr>
            <p:grpSpPr>
              <a:xfrm>
                <a:off x="9365455" y="5016852"/>
                <a:ext cx="1223682" cy="875083"/>
                <a:chOff x="7693490" y="5330456"/>
                <a:chExt cx="1223682" cy="875083"/>
              </a:xfrm>
            </p:grpSpPr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04D5A2B2-2397-4CAD-A5CC-9DDB24A5B285}"/>
                    </a:ext>
                  </a:extLst>
                </p:cNvPr>
                <p:cNvSpPr/>
                <p:nvPr/>
              </p:nvSpPr>
              <p:spPr>
                <a:xfrm>
                  <a:off x="7693490" y="5330456"/>
                  <a:ext cx="1223682" cy="875083"/>
                </a:xfrm>
                <a:prstGeom prst="roundRect">
                  <a:avLst>
                    <a:gd name="adj" fmla="val 10652"/>
                  </a:avLst>
                </a:prstGeom>
                <a:noFill/>
                <a:ln w="285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4835F33E-C9B8-4ED0-B14E-A84325A6206E}"/>
                    </a:ext>
                  </a:extLst>
                </p:cNvPr>
                <p:cNvSpPr/>
                <p:nvPr/>
              </p:nvSpPr>
              <p:spPr>
                <a:xfrm>
                  <a:off x="7782095" y="5670877"/>
                  <a:ext cx="440416" cy="434106"/>
                </a:xfrm>
                <a:prstGeom prst="roundRect">
                  <a:avLst>
                    <a:gd name="adj" fmla="val 10652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T2</a:t>
                  </a:r>
                </a:p>
              </p:txBody>
            </p:sp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86164E84-110F-423F-8E14-0715B36C51EF}"/>
                    </a:ext>
                  </a:extLst>
                </p:cNvPr>
                <p:cNvSpPr/>
                <p:nvPr/>
              </p:nvSpPr>
              <p:spPr>
                <a:xfrm>
                  <a:off x="8390392" y="5670877"/>
                  <a:ext cx="440416" cy="434106"/>
                </a:xfrm>
                <a:prstGeom prst="roundRect">
                  <a:avLst>
                    <a:gd name="adj" fmla="val 10652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T3</a:t>
                  </a:r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DC19534-03F9-4F0C-87B1-340F5EAEC492}"/>
                  </a:ext>
                </a:extLst>
              </p:cNvPr>
              <p:cNvSpPr txBox="1"/>
              <p:nvPr/>
            </p:nvSpPr>
            <p:spPr>
              <a:xfrm>
                <a:off x="9757088" y="5008200"/>
                <a:ext cx="44041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P1</a:t>
                </a:r>
              </a:p>
            </p:txBody>
          </p:sp>
          <p:cxnSp>
            <p:nvCxnSpPr>
              <p:cNvPr id="25" name="Connector: Curved 24">
                <a:extLst>
                  <a:ext uri="{FF2B5EF4-FFF2-40B4-BE49-F238E27FC236}">
                    <a16:creationId xmlns:a16="http://schemas.microsoft.com/office/drawing/2014/main" id="{9A6113C8-5757-4824-8253-8A7FB981342D}"/>
                  </a:ext>
                </a:extLst>
              </p:cNvPr>
              <p:cNvCxnSpPr>
                <a:stCxn id="22" idx="2"/>
                <a:endCxn id="24" idx="2"/>
              </p:cNvCxnSpPr>
              <p:nvPr/>
            </p:nvCxnSpPr>
            <p:spPr>
              <a:xfrm rot="16200000" flipH="1">
                <a:off x="8469484" y="5487230"/>
                <a:ext cx="12700" cy="608297"/>
              </a:xfrm>
              <a:prstGeom prst="curvedConnector3">
                <a:avLst>
                  <a:gd name="adj1" fmla="val 2302331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Connector: Curved 33">
                <a:extLst>
                  <a:ext uri="{FF2B5EF4-FFF2-40B4-BE49-F238E27FC236}">
                    <a16:creationId xmlns:a16="http://schemas.microsoft.com/office/drawing/2014/main" id="{45BFCEB0-D12E-4FF3-BFCE-67BF1CDA9F1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9223950" y="4754886"/>
                <a:ext cx="12700" cy="2117229"/>
              </a:xfrm>
              <a:prstGeom prst="curvedConnector3">
                <a:avLst>
                  <a:gd name="adj1" fmla="val 4869732"/>
                </a:avLst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BBEB885-81C1-44D2-9BA9-DC85E8045538}"/>
                </a:ext>
              </a:extLst>
            </p:cNvPr>
            <p:cNvSpPr txBox="1"/>
            <p:nvPr/>
          </p:nvSpPr>
          <p:spPr>
            <a:xfrm>
              <a:off x="8523029" y="5577191"/>
              <a:ext cx="789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Accept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C1AF1E4-B940-4BB4-8580-375857AFC6EE}"/>
                </a:ext>
              </a:extLst>
            </p:cNvPr>
            <p:cNvSpPr txBox="1"/>
            <p:nvPr/>
          </p:nvSpPr>
          <p:spPr>
            <a:xfrm>
              <a:off x="10004704" y="5674150"/>
              <a:ext cx="734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Reject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1529127-2A40-4EDB-AD2B-4421C0020D0D}"/>
              </a:ext>
            </a:extLst>
          </p:cNvPr>
          <p:cNvSpPr txBox="1"/>
          <p:nvPr/>
        </p:nvSpPr>
        <p:spPr>
          <a:xfrm>
            <a:off x="8298023" y="5933158"/>
            <a:ext cx="985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Stealing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E7B8B6F-ED07-47A1-953D-61DEC863DF3B}"/>
              </a:ext>
            </a:extLst>
          </p:cNvPr>
          <p:cNvSpPr txBox="1"/>
          <p:nvPr/>
        </p:nvSpPr>
        <p:spPr>
          <a:xfrm>
            <a:off x="7392236" y="4180476"/>
            <a:ext cx="2732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Thread-based work stealing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8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>
            <a:spLocks noGrp="1"/>
          </p:cNvSpPr>
          <p:nvPr>
            <p:ph type="title"/>
          </p:nvPr>
        </p:nvSpPr>
        <p:spPr>
          <a:xfrm>
            <a:off x="838200" y="652461"/>
            <a:ext cx="1051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n-US" sz="3600" dirty="0"/>
              <a:t>Communication Rebalance Solutions</a:t>
            </a:r>
            <a:endParaRPr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FD798E-68B4-42AB-ACED-B06176C5F29B}"/>
              </a:ext>
            </a:extLst>
          </p:cNvPr>
          <p:cNvSpPr txBox="1"/>
          <p:nvPr/>
        </p:nvSpPr>
        <p:spPr>
          <a:xfrm>
            <a:off x="838200" y="1696998"/>
            <a:ext cx="868148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/>
              <a:t>Interprocess</a:t>
            </a:r>
            <a:r>
              <a:rPr lang="en-US" sz="2400" b="1" dirty="0"/>
              <a:t> work stealing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target </a:t>
            </a:r>
            <a:r>
              <a:rPr lang="en-US" sz="2200" dirty="0" err="1"/>
              <a:t>interprocess</a:t>
            </a:r>
            <a:r>
              <a:rPr lang="en-US" sz="2200" dirty="0"/>
              <a:t> communication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mitigate communication imbalance among processes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2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NUMA-aware stealing to maximize performance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4051D-6EB9-46A5-8818-AEFFA96255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9B0D4D-D06C-4364-BC65-67A0F908D455}"/>
              </a:ext>
            </a:extLst>
          </p:cNvPr>
          <p:cNvGrpSpPr/>
          <p:nvPr/>
        </p:nvGrpSpPr>
        <p:grpSpPr>
          <a:xfrm>
            <a:off x="2036479" y="3429000"/>
            <a:ext cx="6284925" cy="1435845"/>
            <a:chOff x="1583149" y="2504857"/>
            <a:chExt cx="5940308" cy="114455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CB738BA-91AD-4E5A-8A6B-106EA26A97C5}"/>
                </a:ext>
              </a:extLst>
            </p:cNvPr>
            <p:cNvGrpSpPr/>
            <p:nvPr/>
          </p:nvGrpSpPr>
          <p:grpSpPr>
            <a:xfrm>
              <a:off x="1583149" y="2504857"/>
              <a:ext cx="5940308" cy="1144555"/>
              <a:chOff x="1484373" y="2725461"/>
              <a:chExt cx="5940308" cy="114455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30A1E36-DE94-46C5-8768-0C1DB9D01422}"/>
                  </a:ext>
                </a:extLst>
              </p:cNvPr>
              <p:cNvGrpSpPr/>
              <p:nvPr/>
            </p:nvGrpSpPr>
            <p:grpSpPr>
              <a:xfrm>
                <a:off x="1484373" y="2725461"/>
                <a:ext cx="5940308" cy="1144555"/>
                <a:chOff x="1484373" y="2725461"/>
                <a:chExt cx="5940308" cy="1144555"/>
              </a:xfrm>
            </p:grpSpPr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5DEE2EDC-80AA-4B52-9DE7-FCE6BD2F9C54}"/>
                    </a:ext>
                  </a:extLst>
                </p:cNvPr>
                <p:cNvSpPr/>
                <p:nvPr/>
              </p:nvSpPr>
              <p:spPr>
                <a:xfrm>
                  <a:off x="1484373" y="2820084"/>
                  <a:ext cx="586114" cy="299516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P0</a:t>
                  </a:r>
                  <a:endParaRPr lang="en-US" baseline="-25000" dirty="0"/>
                </a:p>
              </p:txBody>
            </p: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D8AB0D94-E27E-49B4-A98D-C14862BA8929}"/>
                    </a:ext>
                  </a:extLst>
                </p:cNvPr>
                <p:cNvSpPr/>
                <p:nvPr/>
              </p:nvSpPr>
              <p:spPr>
                <a:xfrm>
                  <a:off x="1484373" y="3481330"/>
                  <a:ext cx="586114" cy="287402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P1</a:t>
                  </a:r>
                  <a:endParaRPr lang="en-US" baseline="-25000" dirty="0"/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4890FAAE-73A9-4082-8D50-367B46A5AA81}"/>
                    </a:ext>
                  </a:extLst>
                </p:cNvPr>
                <p:cNvSpPr/>
                <p:nvPr/>
              </p:nvSpPr>
              <p:spPr>
                <a:xfrm>
                  <a:off x="6838567" y="3154038"/>
                  <a:ext cx="586114" cy="287402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P2</a:t>
                  </a:r>
                  <a:endParaRPr lang="en-US" baseline="-25000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E621D33-D2AD-4A5F-92E9-C262FFBCD555}"/>
                    </a:ext>
                  </a:extLst>
                </p:cNvPr>
                <p:cNvSpPr txBox="1"/>
                <p:nvPr/>
              </p:nvSpPr>
              <p:spPr>
                <a:xfrm>
                  <a:off x="2204908" y="2815953"/>
                  <a:ext cx="144313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MPI_Send</a:t>
                  </a:r>
                  <a:r>
                    <a:rPr lang="en-US" dirty="0"/>
                    <a:t>(P1)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4210246-5D27-45DE-9DFB-7F2F3A49A1E2}"/>
                    </a:ext>
                  </a:extLst>
                </p:cNvPr>
                <p:cNvSpPr txBox="1"/>
                <p:nvPr/>
              </p:nvSpPr>
              <p:spPr>
                <a:xfrm>
                  <a:off x="2204908" y="3489333"/>
                  <a:ext cx="144313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MPI_Recv</a:t>
                  </a:r>
                  <a:r>
                    <a:rPr lang="en-US" dirty="0"/>
                    <a:t>(P0)</a:t>
                  </a:r>
                </a:p>
              </p:txBody>
            </p: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185D2392-BFA4-41CE-BE8D-EB2A3BD302CD}"/>
                    </a:ext>
                  </a:extLst>
                </p:cNvPr>
                <p:cNvSpPr/>
                <p:nvPr/>
              </p:nvSpPr>
              <p:spPr>
                <a:xfrm>
                  <a:off x="3857458" y="2821328"/>
                  <a:ext cx="2238541" cy="299516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src</a:t>
                  </a:r>
                  <a:r>
                    <a:rPr lang="en-US" dirty="0"/>
                    <a:t> buffer (P0)</a:t>
                  </a:r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70B98F7C-E218-432C-815A-C402AEE8D718}"/>
                    </a:ext>
                  </a:extLst>
                </p:cNvPr>
                <p:cNvSpPr/>
                <p:nvPr/>
              </p:nvSpPr>
              <p:spPr>
                <a:xfrm>
                  <a:off x="3857457" y="3481703"/>
                  <a:ext cx="2238541" cy="299516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dest</a:t>
                  </a:r>
                  <a:r>
                    <a:rPr lang="en-US" dirty="0"/>
                    <a:t> buffer (P1)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AC99B26-8CE9-4221-83E5-2E7E5BD54779}"/>
                    </a:ext>
                  </a:extLst>
                </p:cNvPr>
                <p:cNvSpPr/>
                <p:nvPr/>
              </p:nvSpPr>
              <p:spPr>
                <a:xfrm>
                  <a:off x="3710874" y="2725461"/>
                  <a:ext cx="2531706" cy="1144555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67C0E6EB-93D6-49DF-B454-A30C25B45886}"/>
                    </a:ext>
                  </a:extLst>
                </p:cNvPr>
                <p:cNvCxnSpPr>
                  <a:cxnSpLocks/>
                  <a:stCxn id="17" idx="2"/>
                  <a:endCxn id="18" idx="0"/>
                </p:cNvCxnSpPr>
                <p:nvPr/>
              </p:nvCxnSpPr>
              <p:spPr>
                <a:xfrm flipH="1">
                  <a:off x="4976728" y="3120844"/>
                  <a:ext cx="1" cy="360859"/>
                </a:xfrm>
                <a:prstGeom prst="straightConnector1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733DBCC5-0CE1-4584-9447-F9D6DF42F1E0}"/>
                    </a:ext>
                  </a:extLst>
                </p:cNvPr>
                <p:cNvCxnSpPr>
                  <a:cxnSpLocks/>
                  <a:stCxn id="13" idx="1"/>
                </p:cNvCxnSpPr>
                <p:nvPr/>
              </p:nvCxnSpPr>
              <p:spPr>
                <a:xfrm flipH="1">
                  <a:off x="5033061" y="3297739"/>
                  <a:ext cx="1805506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737FF9-8209-4F72-9262-ABE50C96E5B9}"/>
                  </a:ext>
                </a:extLst>
              </p:cNvPr>
              <p:cNvSpPr txBox="1"/>
              <p:nvPr/>
            </p:nvSpPr>
            <p:spPr>
              <a:xfrm>
                <a:off x="6289390" y="3000149"/>
                <a:ext cx="5861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steal</a:t>
                </a:r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B90E23-0106-464E-A69A-8BB41E470343}"/>
                </a:ext>
              </a:extLst>
            </p:cNvPr>
            <p:cNvSpPr txBox="1"/>
            <p:nvPr/>
          </p:nvSpPr>
          <p:spPr>
            <a:xfrm>
              <a:off x="4479517" y="2900904"/>
              <a:ext cx="5861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1210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>
            <a:spLocks noGrp="1"/>
          </p:cNvSpPr>
          <p:nvPr>
            <p:ph type="title"/>
          </p:nvPr>
        </p:nvSpPr>
        <p:spPr>
          <a:xfrm>
            <a:off x="838200" y="652461"/>
            <a:ext cx="1051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2200"/>
            </a:pPr>
            <a:r>
              <a:rPr lang="en-US" sz="3600" dirty="0" err="1"/>
              <a:t>Interprocess</a:t>
            </a:r>
            <a:r>
              <a:rPr lang="en-US" sz="3600" dirty="0"/>
              <a:t> Data Access Challenge</a:t>
            </a:r>
            <a:endParaRPr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DB0F7D-13A1-4A4B-A839-AC624FBE5645}"/>
              </a:ext>
            </a:extLst>
          </p:cNvPr>
          <p:cNvSpPr txBox="1"/>
          <p:nvPr/>
        </p:nvSpPr>
        <p:spPr>
          <a:xfrm>
            <a:off x="901995" y="2490281"/>
            <a:ext cx="1005242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Forbidden data access between processes by Operating System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Need shared memory techniques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Many shared memory techniques are applicable</a:t>
            </a:r>
            <a:br>
              <a:rPr lang="en-US" sz="2400" dirty="0"/>
            </a:br>
            <a:r>
              <a:rPr lang="en-US" sz="2400" dirty="0"/>
              <a:t>- </a:t>
            </a:r>
            <a:r>
              <a:rPr lang="en-US" sz="2400" b="1" dirty="0"/>
              <a:t>key factor: </a:t>
            </a:r>
            <a:r>
              <a:rPr lang="en-US" sz="2400" dirty="0"/>
              <a:t>low data access overhead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B110AA-AAF5-4456-B925-3E2E3596AF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938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>
            <a:spLocks noGrp="1"/>
          </p:cNvSpPr>
          <p:nvPr>
            <p:ph type="title"/>
          </p:nvPr>
        </p:nvSpPr>
        <p:spPr>
          <a:xfrm>
            <a:off x="838200" y="652461"/>
            <a:ext cx="1051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2200"/>
            </a:pPr>
            <a:r>
              <a:rPr lang="en-US" sz="3600" dirty="0"/>
              <a:t>Potential Shared Memory Technique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5096A1-42C9-4085-BD68-C5727CF46D73}"/>
              </a:ext>
            </a:extLst>
          </p:cNvPr>
          <p:cNvSpPr txBox="1"/>
          <p:nvPr/>
        </p:nvSpPr>
        <p:spPr>
          <a:xfrm>
            <a:off x="730250" y="6585734"/>
            <a:ext cx="11087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* VMS stands for virtual memory space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FCB87-859F-49C4-8645-0B1575ECAF6A}"/>
              </a:ext>
            </a:extLst>
          </p:cNvPr>
          <p:cNvSpPr txBox="1"/>
          <p:nvPr/>
        </p:nvSpPr>
        <p:spPr>
          <a:xfrm>
            <a:off x="1390059" y="1770845"/>
            <a:ext cx="343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POSIX-</a:t>
            </a:r>
            <a:r>
              <a:rPr lang="en-US" sz="2400" b="1" dirty="0" err="1"/>
              <a:t>shm</a:t>
            </a:r>
            <a:endParaRPr lang="en-US" sz="24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1B3A8B-A2AE-40F3-BB05-DEA66F026C11}"/>
              </a:ext>
            </a:extLst>
          </p:cNvPr>
          <p:cNvGrpSpPr/>
          <p:nvPr/>
        </p:nvGrpSpPr>
        <p:grpSpPr>
          <a:xfrm>
            <a:off x="1435517" y="2530447"/>
            <a:ext cx="2336800" cy="2260440"/>
            <a:chOff x="996950" y="2768761"/>
            <a:chExt cx="2336800" cy="226044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4C989AD-D7A3-45C4-BF6C-A27F3A5116CB}"/>
                </a:ext>
              </a:extLst>
            </p:cNvPr>
            <p:cNvSpPr/>
            <p:nvPr/>
          </p:nvSpPr>
          <p:spPr>
            <a:xfrm>
              <a:off x="996950" y="2768761"/>
              <a:ext cx="990600" cy="226044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P0</a:t>
              </a:r>
            </a:p>
            <a:p>
              <a:pPr algn="ctr"/>
              <a:r>
                <a:rPr lang="en-US" dirty="0"/>
                <a:t>(VMS*)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5BD5459-E562-42EC-91A7-A775DB62D6D6}"/>
                </a:ext>
              </a:extLst>
            </p:cNvPr>
            <p:cNvSpPr/>
            <p:nvPr/>
          </p:nvSpPr>
          <p:spPr>
            <a:xfrm>
              <a:off x="2343150" y="2768761"/>
              <a:ext cx="990600" cy="226044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P1</a:t>
              </a:r>
            </a:p>
            <a:p>
              <a:pPr algn="ctr"/>
              <a:r>
                <a:rPr lang="en-US" dirty="0"/>
                <a:t>(VMS)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C76522-6F89-4375-890C-4F0DC6EAACA1}"/>
                </a:ext>
              </a:extLst>
            </p:cNvPr>
            <p:cNvSpPr/>
            <p:nvPr/>
          </p:nvSpPr>
          <p:spPr>
            <a:xfrm>
              <a:off x="1082675" y="4465291"/>
              <a:ext cx="2114550" cy="42104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Shared Mem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99AFB52-F668-4765-924D-FE3F3A1B8BCD}"/>
                </a:ext>
              </a:extLst>
            </p:cNvPr>
            <p:cNvCxnSpPr/>
            <p:nvPr/>
          </p:nvCxnSpPr>
          <p:spPr>
            <a:xfrm>
              <a:off x="1438275" y="4138788"/>
              <a:ext cx="209550" cy="297479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82BD6B5-C07C-44A6-9C86-F2529B958D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2875" y="4117578"/>
              <a:ext cx="209550" cy="297479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DC2B5E3-0502-4333-A4CB-C2C6197B091E}"/>
                </a:ext>
              </a:extLst>
            </p:cNvPr>
            <p:cNvSpPr/>
            <p:nvPr/>
          </p:nvSpPr>
          <p:spPr>
            <a:xfrm>
              <a:off x="1082675" y="3638378"/>
              <a:ext cx="828675" cy="42104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Private Mem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CE1461-BA0C-4256-BA49-15005522540B}"/>
                </a:ext>
              </a:extLst>
            </p:cNvPr>
            <p:cNvSpPr/>
            <p:nvPr/>
          </p:nvSpPr>
          <p:spPr>
            <a:xfrm>
              <a:off x="2424112" y="3635211"/>
              <a:ext cx="828675" cy="42104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Private Mem</a:t>
              </a:r>
            </a:p>
          </p:txBody>
        </p:sp>
      </p:grp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9E24D9F-BFE8-4EF7-8C66-ED19B924EEA5}"/>
              </a:ext>
            </a:extLst>
          </p:cNvPr>
          <p:cNvSpPr/>
          <p:nvPr/>
        </p:nvSpPr>
        <p:spPr>
          <a:xfrm>
            <a:off x="4160056" y="3564703"/>
            <a:ext cx="747387" cy="179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431B1B-571E-459F-9042-A8735E2A9206}"/>
              </a:ext>
            </a:extLst>
          </p:cNvPr>
          <p:cNvSpPr txBox="1"/>
          <p:nvPr/>
        </p:nvSpPr>
        <p:spPr>
          <a:xfrm>
            <a:off x="3159027" y="5251225"/>
            <a:ext cx="5250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require processes to allocate shared memory collectively </a:t>
            </a:r>
            <a:r>
              <a:rPr lang="en-US" sz="2000" b="1" dirty="0"/>
              <a:t>(high overhead)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F06217-B083-4667-B375-5865189C7ACF}"/>
              </a:ext>
            </a:extLst>
          </p:cNvPr>
          <p:cNvGrpSpPr/>
          <p:nvPr/>
        </p:nvGrpSpPr>
        <p:grpSpPr>
          <a:xfrm>
            <a:off x="5381406" y="2740540"/>
            <a:ext cx="4813591" cy="1733755"/>
            <a:chOff x="3944160" y="4151145"/>
            <a:chExt cx="4813591" cy="1733755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B29DC27-F414-4FDA-A160-4E8DC7A63998}"/>
                </a:ext>
              </a:extLst>
            </p:cNvPr>
            <p:cNvSpPr/>
            <p:nvPr/>
          </p:nvSpPr>
          <p:spPr>
            <a:xfrm>
              <a:off x="4714756" y="4514790"/>
              <a:ext cx="923294" cy="29951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P0</a:t>
              </a:r>
              <a:endParaRPr lang="en-US" baseline="-25000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26280F8-00F3-4F4B-87B7-11B7180455F1}"/>
                </a:ext>
              </a:extLst>
            </p:cNvPr>
            <p:cNvSpPr/>
            <p:nvPr/>
          </p:nvSpPr>
          <p:spPr>
            <a:xfrm>
              <a:off x="5947000" y="4527798"/>
              <a:ext cx="923294" cy="28740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P1</a:t>
              </a:r>
              <a:endParaRPr lang="en-US" baseline="-25000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03EF361-965D-4F3A-938C-63A936202AC6}"/>
                </a:ext>
              </a:extLst>
            </p:cNvPr>
            <p:cNvSpPr/>
            <p:nvPr/>
          </p:nvSpPr>
          <p:spPr>
            <a:xfrm>
              <a:off x="7179245" y="4527798"/>
              <a:ext cx="983434" cy="28740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P2</a:t>
              </a:r>
              <a:endParaRPr lang="en-US" baseline="-25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D564E7-4D89-49A3-996E-4733A4BE13DC}"/>
                </a:ext>
              </a:extLst>
            </p:cNvPr>
            <p:cNvSpPr txBox="1"/>
            <p:nvPr/>
          </p:nvSpPr>
          <p:spPr>
            <a:xfrm>
              <a:off x="4503865" y="4151145"/>
              <a:ext cx="14431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MPI_Send</a:t>
              </a:r>
              <a:r>
                <a:rPr lang="en-US" dirty="0"/>
                <a:t>(P1)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B204F3-FA86-4E9A-B9B7-BE7B21F33759}"/>
                </a:ext>
              </a:extLst>
            </p:cNvPr>
            <p:cNvSpPr txBox="1"/>
            <p:nvPr/>
          </p:nvSpPr>
          <p:spPr>
            <a:xfrm>
              <a:off x="5792444" y="4157055"/>
              <a:ext cx="14431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MPI_Recv</a:t>
              </a:r>
              <a:r>
                <a:rPr lang="en-US" dirty="0"/>
                <a:t>(P0)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0A64EDB-9036-4A27-A56F-B6EB497C8025}"/>
                </a:ext>
              </a:extLst>
            </p:cNvPr>
            <p:cNvGrpSpPr/>
            <p:nvPr/>
          </p:nvGrpSpPr>
          <p:grpSpPr>
            <a:xfrm>
              <a:off x="3944160" y="5157869"/>
              <a:ext cx="4813591" cy="727031"/>
              <a:chOff x="4821821" y="3213615"/>
              <a:chExt cx="4813591" cy="1144555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4766CF9D-2166-4965-8A7E-734AC45311F7}"/>
                  </a:ext>
                </a:extLst>
              </p:cNvPr>
              <p:cNvSpPr/>
              <p:nvPr/>
            </p:nvSpPr>
            <p:spPr>
              <a:xfrm>
                <a:off x="4934794" y="3384202"/>
                <a:ext cx="2238541" cy="44924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src</a:t>
                </a:r>
                <a:r>
                  <a:rPr lang="en-US" dirty="0"/>
                  <a:t> buffer (P0)</a:t>
                </a: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55C0E9CE-8814-4028-8111-9A5D9EBBC53F}"/>
                  </a:ext>
                </a:extLst>
              </p:cNvPr>
              <p:cNvSpPr/>
              <p:nvPr/>
            </p:nvSpPr>
            <p:spPr>
              <a:xfrm>
                <a:off x="7286308" y="3389345"/>
                <a:ext cx="2238541" cy="44924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dest</a:t>
                </a:r>
                <a:r>
                  <a:rPr lang="en-US" dirty="0"/>
                  <a:t> buffer (P1)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9475FCA-2ED7-4F91-9F10-529F135CBC7A}"/>
                  </a:ext>
                </a:extLst>
              </p:cNvPr>
              <p:cNvSpPr/>
              <p:nvPr/>
            </p:nvSpPr>
            <p:spPr>
              <a:xfrm>
                <a:off x="4821821" y="3213615"/>
                <a:ext cx="4813591" cy="1144555"/>
              </a:xfrm>
              <a:prstGeom prst="rect">
                <a:avLst/>
              </a:prstGeom>
              <a:noFill/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E93952A-180A-4F4A-8F7F-1AD229277FEA}"/>
                </a:ext>
              </a:extLst>
            </p:cNvPr>
            <p:cNvSpPr txBox="1"/>
            <p:nvPr/>
          </p:nvSpPr>
          <p:spPr>
            <a:xfrm>
              <a:off x="7624736" y="4818467"/>
              <a:ext cx="8717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allocate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0AA5D88-ADD1-4BF0-94AB-6541F07EC1B5}"/>
                </a:ext>
              </a:extLst>
            </p:cNvPr>
            <p:cNvSpPr txBox="1"/>
            <p:nvPr/>
          </p:nvSpPr>
          <p:spPr>
            <a:xfrm>
              <a:off x="4020510" y="5554859"/>
              <a:ext cx="1946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Shared Memory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83F2ECE-75F2-4133-8DDF-CA281DADE2D5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5176403" y="4814306"/>
              <a:ext cx="0" cy="34029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FC51958-8FC8-4428-B47F-200D9E8F7EA9}"/>
                </a:ext>
              </a:extLst>
            </p:cNvPr>
            <p:cNvCxnSpPr/>
            <p:nvPr/>
          </p:nvCxnSpPr>
          <p:spPr>
            <a:xfrm>
              <a:off x="6408647" y="4814306"/>
              <a:ext cx="0" cy="34029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F9471F7-1B9E-49E2-BB14-48F2C043715A}"/>
                </a:ext>
              </a:extLst>
            </p:cNvPr>
            <p:cNvCxnSpPr/>
            <p:nvPr/>
          </p:nvCxnSpPr>
          <p:spPr>
            <a:xfrm>
              <a:off x="7624737" y="4825894"/>
              <a:ext cx="0" cy="34029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9B692B-C962-47EB-8A02-B612F4404C28}"/>
                </a:ext>
              </a:extLst>
            </p:cNvPr>
            <p:cNvSpPr txBox="1"/>
            <p:nvPr/>
          </p:nvSpPr>
          <p:spPr>
            <a:xfrm>
              <a:off x="6434416" y="4818467"/>
              <a:ext cx="8717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allocate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6502AA5-FF9D-4358-9AF9-81E4599077D4}"/>
                </a:ext>
              </a:extLst>
            </p:cNvPr>
            <p:cNvSpPr txBox="1"/>
            <p:nvPr/>
          </p:nvSpPr>
          <p:spPr>
            <a:xfrm>
              <a:off x="5189904" y="4818467"/>
              <a:ext cx="8717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allocate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04F63-9309-4BF7-B68F-2F7988C3BA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48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>
            <a:spLocks noGrp="1"/>
          </p:cNvSpPr>
          <p:nvPr>
            <p:ph type="title"/>
          </p:nvPr>
        </p:nvSpPr>
        <p:spPr>
          <a:xfrm>
            <a:off x="838200" y="652461"/>
            <a:ext cx="1051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2200"/>
            </a:pPr>
            <a:r>
              <a:rPr lang="en-US" sz="3600" dirty="0"/>
              <a:t>Potential Shared Memory Technique</a:t>
            </a:r>
            <a:endParaRPr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3B9365-795D-4717-98E9-0222F11BC3B9}"/>
              </a:ext>
            </a:extLst>
          </p:cNvPr>
          <p:cNvSpPr txBox="1"/>
          <p:nvPr/>
        </p:nvSpPr>
        <p:spPr>
          <a:xfrm>
            <a:off x="838200" y="1594836"/>
            <a:ext cx="343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XPMEM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51456CA-8DBA-4F05-9201-1CDB2649BB99}"/>
              </a:ext>
            </a:extLst>
          </p:cNvPr>
          <p:cNvGrpSpPr/>
          <p:nvPr/>
        </p:nvGrpSpPr>
        <p:grpSpPr>
          <a:xfrm>
            <a:off x="1463634" y="2536163"/>
            <a:ext cx="2349500" cy="2260440"/>
            <a:chOff x="5099050" y="2768761"/>
            <a:chExt cx="2349500" cy="226044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CBF5B20-2560-4A6A-A3F7-4AFAB7523F43}"/>
                </a:ext>
              </a:extLst>
            </p:cNvPr>
            <p:cNvSpPr/>
            <p:nvPr/>
          </p:nvSpPr>
          <p:spPr>
            <a:xfrm>
              <a:off x="5099050" y="2768761"/>
              <a:ext cx="1003300" cy="226044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P0</a:t>
              </a:r>
            </a:p>
            <a:p>
              <a:pPr algn="ctr"/>
              <a:r>
                <a:rPr lang="en-US" dirty="0"/>
                <a:t>(VMS)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95196B6-96E5-41AD-9023-742714A94DEC}"/>
                </a:ext>
              </a:extLst>
            </p:cNvPr>
            <p:cNvSpPr/>
            <p:nvPr/>
          </p:nvSpPr>
          <p:spPr>
            <a:xfrm>
              <a:off x="6445250" y="2768761"/>
              <a:ext cx="1003300" cy="226044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P1</a:t>
              </a:r>
            </a:p>
            <a:p>
              <a:pPr algn="ctr"/>
              <a:r>
                <a:rPr lang="en-US" dirty="0"/>
                <a:t>(VMS)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85056EC-D577-4097-A195-17FB0AB0F439}"/>
                </a:ext>
              </a:extLst>
            </p:cNvPr>
            <p:cNvSpPr/>
            <p:nvPr/>
          </p:nvSpPr>
          <p:spPr>
            <a:xfrm>
              <a:off x="5162550" y="4357341"/>
              <a:ext cx="876300" cy="42104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Exposed Mem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C1318F9-C147-4620-B5AC-1B38C094B883}"/>
                </a:ext>
              </a:extLst>
            </p:cNvPr>
            <p:cNvSpPr/>
            <p:nvPr/>
          </p:nvSpPr>
          <p:spPr>
            <a:xfrm>
              <a:off x="6502400" y="4357341"/>
              <a:ext cx="889000" cy="42104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Attached Mem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C0E7BCE-DF16-467D-BFA8-37BCAF23800D}"/>
                </a:ext>
              </a:extLst>
            </p:cNvPr>
            <p:cNvCxnSpPr/>
            <p:nvPr/>
          </p:nvCxnSpPr>
          <p:spPr>
            <a:xfrm>
              <a:off x="6057900" y="4357341"/>
              <a:ext cx="431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45C54BC-ACA4-4419-AE88-04398CC2CF6E}"/>
                </a:ext>
              </a:extLst>
            </p:cNvPr>
            <p:cNvCxnSpPr/>
            <p:nvPr/>
          </p:nvCxnSpPr>
          <p:spPr>
            <a:xfrm>
              <a:off x="6070600" y="4778383"/>
              <a:ext cx="431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FB179F5-4148-41A1-88FA-489BF8504F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8150" y="3998222"/>
              <a:ext cx="0" cy="281129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82E280C-EBCD-431C-AF5F-40C7F5F2A1FD}"/>
                </a:ext>
              </a:extLst>
            </p:cNvPr>
            <p:cNvSpPr/>
            <p:nvPr/>
          </p:nvSpPr>
          <p:spPr>
            <a:xfrm>
              <a:off x="6516687" y="3525491"/>
              <a:ext cx="889000" cy="42104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Private Mem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AFC52CF-928B-4881-AB22-0A9411158E76}"/>
                </a:ext>
              </a:extLst>
            </p:cNvPr>
            <p:cNvCxnSpPr>
              <a:cxnSpLocks/>
            </p:cNvCxnSpPr>
            <p:nvPr/>
          </p:nvCxnSpPr>
          <p:spPr>
            <a:xfrm>
              <a:off x="7137400" y="3998222"/>
              <a:ext cx="0" cy="281129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FABFE5D-B0CA-4F03-9FDF-BE05EF48FB45}"/>
              </a:ext>
            </a:extLst>
          </p:cNvPr>
          <p:cNvSpPr txBox="1"/>
          <p:nvPr/>
        </p:nvSpPr>
        <p:spPr>
          <a:xfrm>
            <a:off x="2780894" y="5272499"/>
            <a:ext cx="61879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system call (expose and attach) and page fault overhead can offset stealing benefits </a:t>
            </a:r>
            <a:r>
              <a:rPr lang="en-US" sz="2000" b="1" dirty="0"/>
              <a:t>(expensive)</a:t>
            </a:r>
          </a:p>
          <a:p>
            <a:endParaRPr lang="en-US" sz="2000" dirty="0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4EBABEC1-0AB5-41AA-9886-37BE80D8FD5A}"/>
              </a:ext>
            </a:extLst>
          </p:cNvPr>
          <p:cNvSpPr/>
          <p:nvPr/>
        </p:nvSpPr>
        <p:spPr>
          <a:xfrm>
            <a:off x="4476986" y="3588740"/>
            <a:ext cx="747387" cy="179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C97A68E-AA23-4D29-B5BD-BB75313B5F64}"/>
              </a:ext>
            </a:extLst>
          </p:cNvPr>
          <p:cNvGrpSpPr/>
          <p:nvPr/>
        </p:nvGrpSpPr>
        <p:grpSpPr>
          <a:xfrm>
            <a:off x="6002659" y="2544541"/>
            <a:ext cx="3275163" cy="2345900"/>
            <a:chOff x="5505033" y="2732203"/>
            <a:chExt cx="3275163" cy="2345900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2747DE95-2A16-4316-8E40-23F0F84F5876}"/>
                </a:ext>
              </a:extLst>
            </p:cNvPr>
            <p:cNvSpPr/>
            <p:nvPr/>
          </p:nvSpPr>
          <p:spPr>
            <a:xfrm>
              <a:off x="5866115" y="3110657"/>
              <a:ext cx="923294" cy="29951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P0</a:t>
              </a:r>
              <a:endParaRPr lang="en-US" baseline="-25000" dirty="0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1217EEF8-E3D4-41E9-A91C-A6BFA72B6454}"/>
                </a:ext>
              </a:extLst>
            </p:cNvPr>
            <p:cNvSpPr/>
            <p:nvPr/>
          </p:nvSpPr>
          <p:spPr>
            <a:xfrm>
              <a:off x="7547951" y="3116714"/>
              <a:ext cx="923294" cy="28740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P1</a:t>
              </a:r>
              <a:endParaRPr lang="en-US" baseline="-25000" dirty="0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2D9B550D-7326-4516-A7AE-FDFC0FD9BB53}"/>
                </a:ext>
              </a:extLst>
            </p:cNvPr>
            <p:cNvSpPr/>
            <p:nvPr/>
          </p:nvSpPr>
          <p:spPr>
            <a:xfrm>
              <a:off x="6606052" y="4790701"/>
              <a:ext cx="1150804" cy="28740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P2</a:t>
              </a:r>
              <a:endParaRPr lang="en-US" baseline="-250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9C67E83-88AE-40AC-8ED2-9DF46DD11209}"/>
                </a:ext>
              </a:extLst>
            </p:cNvPr>
            <p:cNvSpPr txBox="1"/>
            <p:nvPr/>
          </p:nvSpPr>
          <p:spPr>
            <a:xfrm>
              <a:off x="5655224" y="2732203"/>
              <a:ext cx="14431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MPI_Send</a:t>
              </a:r>
              <a:r>
                <a:rPr lang="en-US" dirty="0"/>
                <a:t>(P1)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88A8E1A-3C2D-48AE-ACD1-0442CBEBFCE7}"/>
                </a:ext>
              </a:extLst>
            </p:cNvPr>
            <p:cNvSpPr txBox="1"/>
            <p:nvPr/>
          </p:nvSpPr>
          <p:spPr>
            <a:xfrm>
              <a:off x="7337061" y="2732203"/>
              <a:ext cx="14431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MPI_Recv</a:t>
              </a:r>
              <a:r>
                <a:rPr lang="en-US" dirty="0"/>
                <a:t>(P0)</a:t>
              </a:r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5E383614-6D0C-4E84-973E-044D61B87E14}"/>
                </a:ext>
              </a:extLst>
            </p:cNvPr>
            <p:cNvSpPr/>
            <p:nvPr/>
          </p:nvSpPr>
          <p:spPr>
            <a:xfrm>
              <a:off x="5557164" y="3865361"/>
              <a:ext cx="1541196" cy="28536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src</a:t>
              </a:r>
              <a:r>
                <a:rPr lang="en-US" dirty="0"/>
                <a:t> buffer (P0)</a:t>
              </a: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CAE0ABDD-1C0E-41B4-AD34-799AD57F2579}"/>
                </a:ext>
              </a:extLst>
            </p:cNvPr>
            <p:cNvSpPr/>
            <p:nvPr/>
          </p:nvSpPr>
          <p:spPr>
            <a:xfrm>
              <a:off x="7239000" y="3865361"/>
              <a:ext cx="1541196" cy="28536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dest</a:t>
              </a:r>
              <a:r>
                <a:rPr lang="en-US" dirty="0"/>
                <a:t> buffer (P1)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D15158C-3D8D-4CDA-BC00-5C530639CE2F}"/>
                </a:ext>
              </a:extLst>
            </p:cNvPr>
            <p:cNvSpPr txBox="1"/>
            <p:nvPr/>
          </p:nvSpPr>
          <p:spPr>
            <a:xfrm>
              <a:off x="5505033" y="3468625"/>
              <a:ext cx="8717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expose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DD376832-DE40-489D-8081-8BC4FD55262D}"/>
                </a:ext>
              </a:extLst>
            </p:cNvPr>
            <p:cNvCxnSpPr>
              <a:cxnSpLocks/>
            </p:cNvCxnSpPr>
            <p:nvPr/>
          </p:nvCxnSpPr>
          <p:spPr>
            <a:xfrm>
              <a:off x="6327761" y="3395753"/>
              <a:ext cx="1" cy="47582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470F7C00-2D19-463B-8812-E81ED23C0D51}"/>
                </a:ext>
              </a:extLst>
            </p:cNvPr>
            <p:cNvCxnSpPr>
              <a:cxnSpLocks/>
            </p:cNvCxnSpPr>
            <p:nvPr/>
          </p:nvCxnSpPr>
          <p:spPr>
            <a:xfrm>
              <a:off x="8011808" y="3389533"/>
              <a:ext cx="1" cy="47582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4199F9C-E145-4291-9E8B-312BC485BA5B}"/>
                </a:ext>
              </a:extLst>
            </p:cNvPr>
            <p:cNvCxnSpPr>
              <a:cxnSpLocks/>
              <a:stCxn id="74" idx="0"/>
              <a:endCxn id="83" idx="2"/>
            </p:cNvCxnSpPr>
            <p:nvPr/>
          </p:nvCxnSpPr>
          <p:spPr>
            <a:xfrm flipH="1" flipV="1">
              <a:off x="6327762" y="4150726"/>
              <a:ext cx="853692" cy="6399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513C6EAA-5852-4AFB-860C-2899E5ED2B7A}"/>
                </a:ext>
              </a:extLst>
            </p:cNvPr>
            <p:cNvCxnSpPr>
              <a:cxnSpLocks/>
              <a:stCxn id="74" idx="0"/>
              <a:endCxn id="84" idx="2"/>
            </p:cNvCxnSpPr>
            <p:nvPr/>
          </p:nvCxnSpPr>
          <p:spPr>
            <a:xfrm flipV="1">
              <a:off x="7181454" y="4150726"/>
              <a:ext cx="828144" cy="6399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96F86D8-E0CC-4FF7-AB2C-16133087BDFF}"/>
                </a:ext>
              </a:extLst>
            </p:cNvPr>
            <p:cNvSpPr txBox="1"/>
            <p:nvPr/>
          </p:nvSpPr>
          <p:spPr>
            <a:xfrm>
              <a:off x="7266813" y="3442982"/>
              <a:ext cx="8717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expose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CBA7587-3555-446D-AE47-2B12C6949D28}"/>
                </a:ext>
              </a:extLst>
            </p:cNvPr>
            <p:cNvSpPr txBox="1"/>
            <p:nvPr/>
          </p:nvSpPr>
          <p:spPr>
            <a:xfrm>
              <a:off x="6027322" y="4354129"/>
              <a:ext cx="7620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attach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74F3B0F-9AD0-45AD-ABD8-364A480EC53B}"/>
                </a:ext>
              </a:extLst>
            </p:cNvPr>
            <p:cNvSpPr txBox="1"/>
            <p:nvPr/>
          </p:nvSpPr>
          <p:spPr>
            <a:xfrm>
              <a:off x="7599487" y="4354129"/>
              <a:ext cx="8717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attach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76547-0D4A-438C-B384-98BB73405E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64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>
            <a:spLocks noGrp="1"/>
          </p:cNvSpPr>
          <p:nvPr>
            <p:ph type="title"/>
          </p:nvPr>
        </p:nvSpPr>
        <p:spPr>
          <a:xfrm>
            <a:off x="838200" y="652461"/>
            <a:ext cx="1051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2200"/>
            </a:pPr>
            <a:r>
              <a:rPr lang="en-US" sz="3600" dirty="0"/>
              <a:t>Potential Shared Memory Technique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5096A1-42C9-4085-BD68-C5727CF46D73}"/>
              </a:ext>
            </a:extLst>
          </p:cNvPr>
          <p:cNvSpPr txBox="1"/>
          <p:nvPr/>
        </p:nvSpPr>
        <p:spPr>
          <a:xfrm>
            <a:off x="748911" y="6402751"/>
            <a:ext cx="101528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[1] Hori, Atsushi, et al. "Process-in-process: techniques for practical address-space sharing." Proceedings of the 27th International Symposium on High-Performance Parallel and Distributed Computing. 2018.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C948CD-6E51-4BCD-A635-E7E21D5DF6C0}"/>
              </a:ext>
            </a:extLst>
          </p:cNvPr>
          <p:cNvSpPr txBox="1"/>
          <p:nvPr/>
        </p:nvSpPr>
        <p:spPr>
          <a:xfrm>
            <a:off x="838200" y="1638340"/>
            <a:ext cx="4393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PIP</a:t>
            </a:r>
            <a:r>
              <a:rPr lang="en-US" sz="2400" b="1" baseline="30000" dirty="0"/>
              <a:t>[1]</a:t>
            </a:r>
            <a:r>
              <a:rPr lang="en-US" sz="2400" b="1" dirty="0"/>
              <a:t> (Process-In-Process)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E5AB2E0-6A70-45A4-8565-510E29C1E82F}"/>
              </a:ext>
            </a:extLst>
          </p:cNvPr>
          <p:cNvGrpSpPr/>
          <p:nvPr/>
        </p:nvGrpSpPr>
        <p:grpSpPr>
          <a:xfrm>
            <a:off x="1325330" y="2730217"/>
            <a:ext cx="2286000" cy="2260440"/>
            <a:chOff x="9067800" y="2768761"/>
            <a:chExt cx="2286000" cy="226044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5856393-21B0-48EC-9191-4DA9778A5A97}"/>
                </a:ext>
              </a:extLst>
            </p:cNvPr>
            <p:cNvSpPr/>
            <p:nvPr/>
          </p:nvSpPr>
          <p:spPr>
            <a:xfrm>
              <a:off x="9067800" y="2768761"/>
              <a:ext cx="2286000" cy="2260440"/>
            </a:xfrm>
            <a:prstGeom prst="roundRect">
              <a:avLst>
                <a:gd name="adj" fmla="val 8801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             VMS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A8FEC219-D191-4878-A87E-2B77C91D020C}"/>
                </a:ext>
              </a:extLst>
            </p:cNvPr>
            <p:cNvSpPr/>
            <p:nvPr/>
          </p:nvSpPr>
          <p:spPr>
            <a:xfrm>
              <a:off x="9144000" y="2857500"/>
              <a:ext cx="2133600" cy="8001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              P0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5B88641A-D0B5-4C0B-A2C8-A1CAF9BF4BFF}"/>
                </a:ext>
              </a:extLst>
            </p:cNvPr>
            <p:cNvSpPr/>
            <p:nvPr/>
          </p:nvSpPr>
          <p:spPr>
            <a:xfrm>
              <a:off x="9144000" y="4167812"/>
              <a:ext cx="2133600" cy="8001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              P1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DC1A8C8-AF9A-4B39-906A-2E0460EF1FEE}"/>
                </a:ext>
              </a:extLst>
            </p:cNvPr>
            <p:cNvSpPr/>
            <p:nvPr/>
          </p:nvSpPr>
          <p:spPr>
            <a:xfrm>
              <a:off x="9288462" y="3047029"/>
              <a:ext cx="1246188" cy="42104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Private Mem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51BFA6D-A215-4D60-86D9-EE6CBA778E69}"/>
                </a:ext>
              </a:extLst>
            </p:cNvPr>
            <p:cNvSpPr/>
            <p:nvPr/>
          </p:nvSpPr>
          <p:spPr>
            <a:xfrm>
              <a:off x="9290843" y="4366994"/>
              <a:ext cx="1246188" cy="42104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Private Mem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498F904-42C0-4C62-8D17-81B407FD24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450" y="3525491"/>
              <a:ext cx="0" cy="762423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CC36C67-077E-4E31-BB92-51F7CD6FD1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36200" y="3538191"/>
              <a:ext cx="0" cy="762423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DF461C2-95EE-4236-A13C-1A961E053599}"/>
              </a:ext>
            </a:extLst>
          </p:cNvPr>
          <p:cNvSpPr/>
          <p:nvPr/>
        </p:nvSpPr>
        <p:spPr>
          <a:xfrm>
            <a:off x="4172187" y="3588740"/>
            <a:ext cx="747387" cy="179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3026CC-50C9-4929-BDE7-FED9790016A1}"/>
              </a:ext>
            </a:extLst>
          </p:cNvPr>
          <p:cNvGrpSpPr/>
          <p:nvPr/>
        </p:nvGrpSpPr>
        <p:grpSpPr>
          <a:xfrm>
            <a:off x="5480431" y="2915660"/>
            <a:ext cx="5112920" cy="1525453"/>
            <a:chOff x="5306265" y="2461829"/>
            <a:chExt cx="5112920" cy="1525453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E3924AC5-AC75-45A4-9C01-23989068374E}"/>
                </a:ext>
              </a:extLst>
            </p:cNvPr>
            <p:cNvSpPr/>
            <p:nvPr/>
          </p:nvSpPr>
          <p:spPr>
            <a:xfrm>
              <a:off x="5306265" y="2461829"/>
              <a:ext cx="5112920" cy="1525453"/>
            </a:xfrm>
            <a:prstGeom prst="roundRect">
              <a:avLst>
                <a:gd name="adj" fmla="val 8801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             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82755BF5-ECAA-4AE6-836A-2377EBD22633}"/>
                </a:ext>
              </a:extLst>
            </p:cNvPr>
            <p:cNvSpPr/>
            <p:nvPr/>
          </p:nvSpPr>
          <p:spPr>
            <a:xfrm>
              <a:off x="5405569" y="2559986"/>
              <a:ext cx="2458934" cy="44428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              P0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4DCC7A70-75B3-43E2-8E5C-F12D2922475A}"/>
                </a:ext>
              </a:extLst>
            </p:cNvPr>
            <p:cNvSpPr/>
            <p:nvPr/>
          </p:nvSpPr>
          <p:spPr>
            <a:xfrm>
              <a:off x="7076471" y="3466792"/>
              <a:ext cx="1159211" cy="31351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P2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42F21D7-1F5D-408B-B659-7EA82D3CEC93}"/>
                </a:ext>
              </a:extLst>
            </p:cNvPr>
            <p:cNvSpPr/>
            <p:nvPr/>
          </p:nvSpPr>
          <p:spPr>
            <a:xfrm>
              <a:off x="5650342" y="2673283"/>
              <a:ext cx="1426129" cy="23379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src</a:t>
              </a:r>
              <a:r>
                <a:rPr lang="en-US" dirty="0"/>
                <a:t> buffer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F8ADC08-7183-438D-AE5E-80EC330A12AB}"/>
                </a:ext>
              </a:extLst>
            </p:cNvPr>
            <p:cNvGrpSpPr/>
            <p:nvPr/>
          </p:nvGrpSpPr>
          <p:grpSpPr>
            <a:xfrm>
              <a:off x="7941519" y="2559986"/>
              <a:ext cx="2390579" cy="444280"/>
              <a:chOff x="7941519" y="2559986"/>
              <a:chExt cx="2390579" cy="444280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7CE31B2C-353C-4DC9-9EE7-93EF6EF1A7B8}"/>
                  </a:ext>
                </a:extLst>
              </p:cNvPr>
              <p:cNvSpPr/>
              <p:nvPr/>
            </p:nvSpPr>
            <p:spPr>
              <a:xfrm>
                <a:off x="7941519" y="2559986"/>
                <a:ext cx="2390579" cy="44428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              P1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C18DD88-82C5-4975-9A9A-CB1BA094F931}"/>
                  </a:ext>
                </a:extLst>
              </p:cNvPr>
              <p:cNvSpPr/>
              <p:nvPr/>
            </p:nvSpPr>
            <p:spPr>
              <a:xfrm>
                <a:off x="8179487" y="2673283"/>
                <a:ext cx="1386485" cy="23379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dest</a:t>
                </a:r>
                <a:r>
                  <a:rPr lang="en-US" dirty="0"/>
                  <a:t> buffer</a:t>
                </a:r>
              </a:p>
            </p:txBody>
          </p:sp>
        </p:grpSp>
        <p:cxnSp>
          <p:nvCxnSpPr>
            <p:cNvPr id="4" name="Connector: Curved 3">
              <a:extLst>
                <a:ext uri="{FF2B5EF4-FFF2-40B4-BE49-F238E27FC236}">
                  <a16:creationId xmlns:a16="http://schemas.microsoft.com/office/drawing/2014/main" id="{AA859DEF-BEB7-4004-A7FF-7A568C9E3F25}"/>
                </a:ext>
              </a:extLst>
            </p:cNvPr>
            <p:cNvCxnSpPr>
              <a:stCxn id="59" idx="2"/>
              <a:endCxn id="64" idx="2"/>
            </p:cNvCxnSpPr>
            <p:nvPr/>
          </p:nvCxnSpPr>
          <p:spPr>
            <a:xfrm rot="16200000" flipH="1">
              <a:off x="7618068" y="1652418"/>
              <a:ext cx="12700" cy="2509323"/>
            </a:xfrm>
            <a:prstGeom prst="curvedConnector3">
              <a:avLst>
                <a:gd name="adj1" fmla="val 3906118"/>
              </a:avLst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010498-0666-4683-B65A-0572E55BCB79}"/>
                </a:ext>
              </a:extLst>
            </p:cNvPr>
            <p:cNvSpPr txBox="1"/>
            <p:nvPr/>
          </p:nvSpPr>
          <p:spPr>
            <a:xfrm>
              <a:off x="5405569" y="3623548"/>
              <a:ext cx="1159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VMS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817EE13-9669-4F0E-BFDE-9771BA384348}"/>
              </a:ext>
            </a:extLst>
          </p:cNvPr>
          <p:cNvSpPr txBox="1"/>
          <p:nvPr/>
        </p:nvSpPr>
        <p:spPr>
          <a:xfrm>
            <a:off x="8551838" y="3669619"/>
            <a:ext cx="85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B5F81B7-8EC5-434C-A984-A8ADB6A67DC2}"/>
              </a:ext>
            </a:extLst>
          </p:cNvPr>
          <p:cNvSpPr txBox="1"/>
          <p:nvPr/>
        </p:nvSpPr>
        <p:spPr>
          <a:xfrm>
            <a:off x="5328647" y="5145321"/>
            <a:ext cx="5264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flexible data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system call and page fault overhead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D22F4-C65B-4A32-B405-A5B946FDEF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60258"/>
      </p:ext>
    </p:extLst>
  </p:cSld>
  <p:clrMapOvr>
    <a:masterClrMapping/>
  </p:clrMapOvr>
</p:sld>
</file>

<file path=ppt/theme/theme1.xml><?xml version="1.0" encoding="utf-8"?>
<a:theme xmlns:a="http://schemas.openxmlformats.org/drawingml/2006/main" name="sc20ppttheme">
  <a:themeElements>
    <a:clrScheme name="SC20 Color">
      <a:dk1>
        <a:srgbClr val="492849"/>
      </a:dk1>
      <a:lt1>
        <a:srgbClr val="FFFFFF"/>
      </a:lt1>
      <a:dk2>
        <a:srgbClr val="492849"/>
      </a:dk2>
      <a:lt2>
        <a:srgbClr val="FFFFFF"/>
      </a:lt2>
      <a:accent1>
        <a:srgbClr val="FF743C"/>
      </a:accent1>
      <a:accent2>
        <a:srgbClr val="E14149"/>
      </a:accent2>
      <a:accent3>
        <a:srgbClr val="EB489B"/>
      </a:accent3>
      <a:accent4>
        <a:srgbClr val="8040A7"/>
      </a:accent4>
      <a:accent5>
        <a:srgbClr val="613663"/>
      </a:accent5>
      <a:accent6>
        <a:srgbClr val="492849"/>
      </a:accent6>
      <a:hlink>
        <a:srgbClr val="FF743C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8992</TotalTime>
  <Words>1991</Words>
  <Application>Microsoft Office PowerPoint</Application>
  <PresentationFormat>Widescreen</PresentationFormat>
  <Paragraphs>505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sc20ppttheme</vt:lpstr>
      <vt:lpstr>CAB-MPI: Exploring Interprocess Work Stealing towards Balanced MPI Communication</vt:lpstr>
      <vt:lpstr>Is Application Really Balanced?</vt:lpstr>
      <vt:lpstr>Is Communication Really Balanced?</vt:lpstr>
      <vt:lpstr>Communication Rebalance Solutions</vt:lpstr>
      <vt:lpstr>Communication Rebalance Solutions</vt:lpstr>
      <vt:lpstr>Interprocess Data Access Challenge</vt:lpstr>
      <vt:lpstr>Potential Shared Memory Technique</vt:lpstr>
      <vt:lpstr>Potential Shared Memory Technique</vt:lpstr>
      <vt:lpstr>Potential Shared Memory Technique</vt:lpstr>
      <vt:lpstr>Definition</vt:lpstr>
      <vt:lpstr>Work-Stealing Framework</vt:lpstr>
      <vt:lpstr>Key Factor for Stealing Performance</vt:lpstr>
      <vt:lpstr>Work-Stealing Strategy</vt:lpstr>
      <vt:lpstr>Work-Stealing Strategy</vt:lpstr>
      <vt:lpstr>Optimization</vt:lpstr>
      <vt:lpstr>Experiment Platform</vt:lpstr>
      <vt:lpstr>Microbenchmark – PingPong (contiguous data) </vt:lpstr>
      <vt:lpstr>Microbenchmark – PingPong (contiguous data) </vt:lpstr>
      <vt:lpstr>Microbenchmark – PingPong (Noncontiguous data) </vt:lpstr>
      <vt:lpstr>Microbenchmark – RMA Accumulate (MPI_SUM) </vt:lpstr>
      <vt:lpstr>Minighost</vt:lpstr>
      <vt:lpstr>Minighost</vt:lpstr>
      <vt:lpstr>Nwchem Proxy Application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CAB-MPI Exploring Interprocess Work Stealing towards Balanced MPI Communication</dc:title>
  <dc:creator>Microsoft Office User</dc:creator>
  <cp:lastModifiedBy>my3251</cp:lastModifiedBy>
  <cp:revision>1480</cp:revision>
  <dcterms:created xsi:type="dcterms:W3CDTF">2019-05-31T21:19:38Z</dcterms:created>
  <dcterms:modified xsi:type="dcterms:W3CDTF">2020-10-10T01:51:01Z</dcterms:modified>
</cp:coreProperties>
</file>