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70"/>
  </p:notesMasterIdLst>
  <p:handoutMasterIdLst>
    <p:handoutMasterId r:id="rId71"/>
  </p:handoutMasterIdLst>
  <p:sldIdLst>
    <p:sldId id="256" r:id="rId2"/>
    <p:sldId id="272" r:id="rId3"/>
    <p:sldId id="257" r:id="rId4"/>
    <p:sldId id="273" r:id="rId5"/>
    <p:sldId id="258" r:id="rId6"/>
    <p:sldId id="260" r:id="rId7"/>
    <p:sldId id="259" r:id="rId8"/>
    <p:sldId id="275" r:id="rId9"/>
    <p:sldId id="274" r:id="rId10"/>
    <p:sldId id="263" r:id="rId11"/>
    <p:sldId id="264" r:id="rId12"/>
    <p:sldId id="277" r:id="rId13"/>
    <p:sldId id="278" r:id="rId14"/>
    <p:sldId id="279" r:id="rId15"/>
    <p:sldId id="280" r:id="rId16"/>
    <p:sldId id="281" r:id="rId17"/>
    <p:sldId id="283" r:id="rId18"/>
    <p:sldId id="284" r:id="rId19"/>
    <p:sldId id="285" r:id="rId20"/>
    <p:sldId id="265" r:id="rId21"/>
    <p:sldId id="306" r:id="rId22"/>
    <p:sldId id="302" r:id="rId23"/>
    <p:sldId id="304" r:id="rId24"/>
    <p:sldId id="303" r:id="rId25"/>
    <p:sldId id="305" r:id="rId26"/>
    <p:sldId id="307" r:id="rId27"/>
    <p:sldId id="308" r:id="rId28"/>
    <p:sldId id="309" r:id="rId29"/>
    <p:sldId id="310" r:id="rId30"/>
    <p:sldId id="311" r:id="rId31"/>
    <p:sldId id="312" r:id="rId32"/>
    <p:sldId id="313" r:id="rId33"/>
    <p:sldId id="314" r:id="rId34"/>
    <p:sldId id="315" r:id="rId35"/>
    <p:sldId id="316" r:id="rId36"/>
    <p:sldId id="266" r:id="rId37"/>
    <p:sldId id="317" r:id="rId38"/>
    <p:sldId id="319" r:id="rId39"/>
    <p:sldId id="267" r:id="rId40"/>
    <p:sldId id="327" r:id="rId41"/>
    <p:sldId id="268" r:id="rId42"/>
    <p:sldId id="328" r:id="rId43"/>
    <p:sldId id="269" r:id="rId44"/>
    <p:sldId id="329" r:id="rId45"/>
    <p:sldId id="330" r:id="rId46"/>
    <p:sldId id="332" r:id="rId47"/>
    <p:sldId id="271" r:id="rId48"/>
    <p:sldId id="286" r:id="rId49"/>
    <p:sldId id="292" r:id="rId50"/>
    <p:sldId id="289" r:id="rId51"/>
    <p:sldId id="290" r:id="rId52"/>
    <p:sldId id="291" r:id="rId53"/>
    <p:sldId id="300" r:id="rId54"/>
    <p:sldId id="293" r:id="rId55"/>
    <p:sldId id="294" r:id="rId56"/>
    <p:sldId id="295" r:id="rId57"/>
    <p:sldId id="296" r:id="rId58"/>
    <p:sldId id="297" r:id="rId59"/>
    <p:sldId id="298" r:id="rId60"/>
    <p:sldId id="299" r:id="rId61"/>
    <p:sldId id="318" r:id="rId62"/>
    <p:sldId id="322" r:id="rId63"/>
    <p:sldId id="323" r:id="rId64"/>
    <p:sldId id="324" r:id="rId65"/>
    <p:sldId id="325" r:id="rId66"/>
    <p:sldId id="333" r:id="rId67"/>
    <p:sldId id="334" r:id="rId68"/>
    <p:sldId id="335" r:id="rId69"/>
  </p:sldIdLst>
  <p:sldSz cx="9144000" cy="6858000" type="screen4x3"/>
  <p:notesSz cx="7315200" cy="9601200"/>
  <p:defaultTextStyle>
    <a:defPPr>
      <a:defRPr lang="en-US"/>
    </a:defPPr>
    <a:lvl1pPr algn="r" rtl="0" fontAlgn="base">
      <a:spcBef>
        <a:spcPct val="0"/>
      </a:spcBef>
      <a:spcAft>
        <a:spcPct val="0"/>
      </a:spcAft>
      <a:defRPr kern="1200">
        <a:solidFill>
          <a:schemeClr val="tx1"/>
        </a:solidFill>
        <a:latin typeface="Arial" charset="0"/>
        <a:ea typeface="굴림" pitchFamily="50" charset="-127"/>
        <a:cs typeface="+mn-cs"/>
      </a:defRPr>
    </a:lvl1pPr>
    <a:lvl2pPr marL="457200" algn="r" rtl="0" fontAlgn="base">
      <a:spcBef>
        <a:spcPct val="0"/>
      </a:spcBef>
      <a:spcAft>
        <a:spcPct val="0"/>
      </a:spcAft>
      <a:defRPr kern="1200">
        <a:solidFill>
          <a:schemeClr val="tx1"/>
        </a:solidFill>
        <a:latin typeface="Arial" charset="0"/>
        <a:ea typeface="굴림" pitchFamily="50" charset="-127"/>
        <a:cs typeface="+mn-cs"/>
      </a:defRPr>
    </a:lvl2pPr>
    <a:lvl3pPr marL="914400" algn="r" rtl="0" fontAlgn="base">
      <a:spcBef>
        <a:spcPct val="0"/>
      </a:spcBef>
      <a:spcAft>
        <a:spcPct val="0"/>
      </a:spcAft>
      <a:defRPr kern="1200">
        <a:solidFill>
          <a:schemeClr val="tx1"/>
        </a:solidFill>
        <a:latin typeface="Arial" charset="0"/>
        <a:ea typeface="굴림" pitchFamily="50" charset="-127"/>
        <a:cs typeface="+mn-cs"/>
      </a:defRPr>
    </a:lvl3pPr>
    <a:lvl4pPr marL="1371600" algn="r" rtl="0" fontAlgn="base">
      <a:spcBef>
        <a:spcPct val="0"/>
      </a:spcBef>
      <a:spcAft>
        <a:spcPct val="0"/>
      </a:spcAft>
      <a:defRPr kern="1200">
        <a:solidFill>
          <a:schemeClr val="tx1"/>
        </a:solidFill>
        <a:latin typeface="Arial" charset="0"/>
        <a:ea typeface="굴림" pitchFamily="50" charset="-127"/>
        <a:cs typeface="+mn-cs"/>
      </a:defRPr>
    </a:lvl4pPr>
    <a:lvl5pPr marL="1828800" algn="r" rtl="0" fontAlgn="base">
      <a:spcBef>
        <a:spcPct val="0"/>
      </a:spcBef>
      <a:spcAft>
        <a:spcPct val="0"/>
      </a:spcAft>
      <a:defRPr kern="1200">
        <a:solidFill>
          <a:schemeClr val="tx1"/>
        </a:solidFill>
        <a:latin typeface="Arial" charset="0"/>
        <a:ea typeface="굴림" pitchFamily="50" charset="-127"/>
        <a:cs typeface="+mn-cs"/>
      </a:defRPr>
    </a:lvl5pPr>
    <a:lvl6pPr marL="2286000" algn="l" defTabSz="914400" rtl="0" eaLnBrk="1" latinLnBrk="0" hangingPunct="1">
      <a:defRPr kern="1200">
        <a:solidFill>
          <a:schemeClr val="tx1"/>
        </a:solidFill>
        <a:latin typeface="Arial" charset="0"/>
        <a:ea typeface="굴림" pitchFamily="50" charset="-127"/>
        <a:cs typeface="+mn-cs"/>
      </a:defRPr>
    </a:lvl6pPr>
    <a:lvl7pPr marL="2743200" algn="l" defTabSz="914400" rtl="0" eaLnBrk="1" latinLnBrk="0" hangingPunct="1">
      <a:defRPr kern="1200">
        <a:solidFill>
          <a:schemeClr val="tx1"/>
        </a:solidFill>
        <a:latin typeface="Arial" charset="0"/>
        <a:ea typeface="굴림" pitchFamily="50" charset="-127"/>
        <a:cs typeface="+mn-cs"/>
      </a:defRPr>
    </a:lvl7pPr>
    <a:lvl8pPr marL="3200400" algn="l" defTabSz="914400" rtl="0" eaLnBrk="1" latinLnBrk="0" hangingPunct="1">
      <a:defRPr kern="1200">
        <a:solidFill>
          <a:schemeClr val="tx1"/>
        </a:solidFill>
        <a:latin typeface="Arial" charset="0"/>
        <a:ea typeface="굴림" pitchFamily="50" charset="-127"/>
        <a:cs typeface="+mn-cs"/>
      </a:defRPr>
    </a:lvl8pPr>
    <a:lvl9pPr marL="3657600" algn="l" defTabSz="914400" rtl="0" eaLnBrk="1" latinLnBrk="0" hangingPunct="1">
      <a:defRPr kern="1200">
        <a:solidFill>
          <a:schemeClr val="tx1"/>
        </a:solidFill>
        <a:latin typeface="Arial" charset="0"/>
        <a:ea typeface="굴림" pitchFamily="50" charset="-127"/>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FF6600"/>
    <a:srgbClr val="DDDDDD"/>
    <a:srgbClr val="660066"/>
    <a:srgbClr val="CC0099"/>
    <a:srgbClr val="33CC33"/>
    <a:srgbClr val="FF0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1056"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image" Target="../media/image19.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image" Target="../media/image22.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emf"/><Relationship Id="rId1" Type="http://schemas.openxmlformats.org/officeDocument/2006/relationships/image" Target="../media/image25.emf"/><Relationship Id="rId4" Type="http://schemas.openxmlformats.org/officeDocument/2006/relationships/image" Target="../media/image28.e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image" Target="../media/image30.e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image" Target="../media/image32.e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image" Target="../media/image34.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5.e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image" Target="../media/image36.e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image" Target="../media/image38.e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image" Target="../media/image40.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4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11.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image" Target="../media/image1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vl1pPr>
          </a:lstStyle>
          <a:p>
            <a:endParaRPr lang="en-US"/>
          </a:p>
        </p:txBody>
      </p:sp>
      <p:sp>
        <p:nvSpPr>
          <p:cNvPr id="30723" name="Rectangle 3"/>
          <p:cNvSpPr>
            <a:spLocks noGrp="1" noChangeArrowheads="1"/>
          </p:cNvSpPr>
          <p:nvPr>
            <p:ph type="dt" sz="quarter" idx="1"/>
          </p:nvPr>
        </p:nvSpPr>
        <p:spPr bwMode="auto">
          <a:xfrm>
            <a:off x="4143375"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0724" name="Rectangle 4"/>
          <p:cNvSpPr>
            <a:spLocks noGrp="1" noChangeArrowheads="1"/>
          </p:cNvSpPr>
          <p:nvPr>
            <p:ph type="ftr" sz="quarter" idx="2"/>
          </p:nvPr>
        </p:nvSpPr>
        <p:spPr bwMode="auto">
          <a:xfrm>
            <a:off x="0"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vl1pPr>
          </a:lstStyle>
          <a:p>
            <a:endParaRPr lang="en-US"/>
          </a:p>
        </p:txBody>
      </p:sp>
      <p:sp>
        <p:nvSpPr>
          <p:cNvPr id="30725" name="Rectangle 5"/>
          <p:cNvSpPr>
            <a:spLocks noGrp="1" noChangeArrowheads="1"/>
          </p:cNvSpPr>
          <p:nvPr>
            <p:ph type="sldNum" sz="quarter" idx="3"/>
          </p:nvPr>
        </p:nvSpPr>
        <p:spPr bwMode="auto">
          <a:xfrm>
            <a:off x="4143375"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fld id="{0BFE9321-7D50-43A4-BBA1-4B680DA3C5DF}" type="slidenum">
              <a:rPr lang="en-US"/>
              <a:pPr/>
              <a:t>‹#›</a:t>
            </a:fld>
            <a:endParaRPr lang="en-US"/>
          </a:p>
        </p:txBody>
      </p:sp>
    </p:spTree>
    <p:extLst>
      <p:ext uri="{BB962C8B-B14F-4D97-AF65-F5344CB8AC3E}">
        <p14:creationId xmlns:p14="http://schemas.microsoft.com/office/powerpoint/2010/main" val="36902342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vl1pPr>
          </a:lstStyle>
          <a:p>
            <a:endParaRPr lang="en-US"/>
          </a:p>
        </p:txBody>
      </p:sp>
      <p:sp>
        <p:nvSpPr>
          <p:cNvPr id="53251" name="Rectangle 3"/>
          <p:cNvSpPr>
            <a:spLocks noGrp="1" noChangeArrowheads="1"/>
          </p:cNvSpPr>
          <p:nvPr>
            <p:ph type="dt" idx="1"/>
          </p:nvPr>
        </p:nvSpPr>
        <p:spPr bwMode="auto">
          <a:xfrm>
            <a:off x="4143375"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53252" name="Rectangle 4"/>
          <p:cNvSpPr>
            <a:spLocks noRo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3253" name="Rectangle 5"/>
          <p:cNvSpPr>
            <a:spLocks noGrp="1" noChangeArrowheads="1"/>
          </p:cNvSpPr>
          <p:nvPr>
            <p:ph type="body" sz="quarter" idx="3"/>
          </p:nvPr>
        </p:nvSpPr>
        <p:spPr bwMode="auto">
          <a:xfrm>
            <a:off x="731838" y="4560888"/>
            <a:ext cx="5851525" cy="431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3254" name="Rectangle 6"/>
          <p:cNvSpPr>
            <a:spLocks noGrp="1" noChangeArrowheads="1"/>
          </p:cNvSpPr>
          <p:nvPr>
            <p:ph type="ftr" sz="quarter" idx="4"/>
          </p:nvPr>
        </p:nvSpPr>
        <p:spPr bwMode="auto">
          <a:xfrm>
            <a:off x="0"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vl1pPr>
          </a:lstStyle>
          <a:p>
            <a:endParaRPr lang="en-US"/>
          </a:p>
        </p:txBody>
      </p:sp>
      <p:sp>
        <p:nvSpPr>
          <p:cNvPr id="53255" name="Rectangle 7"/>
          <p:cNvSpPr>
            <a:spLocks noGrp="1" noChangeArrowheads="1"/>
          </p:cNvSpPr>
          <p:nvPr>
            <p:ph type="sldNum" sz="quarter" idx="5"/>
          </p:nvPr>
        </p:nvSpPr>
        <p:spPr bwMode="auto">
          <a:xfrm>
            <a:off x="4143375"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fld id="{4395E69D-2736-4A13-8F39-080B3364B5DD}" type="slidenum">
              <a:rPr lang="en-US"/>
              <a:pPr/>
              <a:t>‹#›</a:t>
            </a:fld>
            <a:endParaRPr lang="en-US"/>
          </a:p>
        </p:txBody>
      </p:sp>
    </p:spTree>
    <p:extLst>
      <p:ext uri="{BB962C8B-B14F-4D97-AF65-F5344CB8AC3E}">
        <p14:creationId xmlns:p14="http://schemas.microsoft.com/office/powerpoint/2010/main" val="428143078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110102-F505-4CBF-9B8B-CF36529D1915}" type="slidenum">
              <a:rPr lang="en-US"/>
              <a:pPr/>
              <a:t>50</a:t>
            </a:fld>
            <a:endParaRPr lang="en-US"/>
          </a:p>
        </p:txBody>
      </p:sp>
      <p:sp>
        <p:nvSpPr>
          <p:cNvPr id="67586" name="Rectangle 2"/>
          <p:cNvSpPr>
            <a:spLocks noRot="1" noChangeArrowheads="1" noTextEdit="1"/>
          </p:cNvSpPr>
          <p:nvPr>
            <p:ph type="sldImg"/>
          </p:nvPr>
        </p:nvSpPr>
        <p:spPr>
          <a:ln/>
        </p:spPr>
      </p:sp>
      <p:sp>
        <p:nvSpPr>
          <p:cNvPr id="67587" name="Rectangle 3"/>
          <p:cNvSpPr>
            <a:spLocks noGrp="1" noChangeArrowheads="1"/>
          </p:cNvSpPr>
          <p:nvPr>
            <p:ph type="body" idx="1"/>
          </p:nvPr>
        </p:nvSpPr>
        <p:spPr/>
        <p:txBody>
          <a:bodyPr/>
          <a:lstStyle/>
          <a:p>
            <a:r>
              <a:rPr lang="en-US"/>
              <a:t>Together with the micro-benchmarks, we have tested our sockets layer with real life applications such as the FTP application. Our sockets layer is able to achieve an improvement up to 2 times compared to TCP. Though the bandwidth results of Data Streaming and Non-data streaming sockets show a variation, they perform identically in this application due to the file system overhead of accessing the file before transmitting it.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064C28-C5C0-4A91-8E47-22BE0E1EE7A0}" type="slidenum">
              <a:rPr lang="en-US"/>
              <a:pPr/>
              <a:t>51</a:t>
            </a:fld>
            <a:endParaRPr lang="en-US"/>
          </a:p>
        </p:txBody>
      </p:sp>
      <p:sp>
        <p:nvSpPr>
          <p:cNvPr id="69634" name="Rectangle 2"/>
          <p:cNvSpPr>
            <a:spLocks noRot="1" noChangeArrowheads="1" noTextEdit="1"/>
          </p:cNvSpPr>
          <p:nvPr>
            <p:ph type="sldImg"/>
          </p:nvPr>
        </p:nvSpPr>
        <p:spPr>
          <a:ln/>
        </p:spPr>
      </p:sp>
      <p:sp>
        <p:nvSpPr>
          <p:cNvPr id="69635" name="Rectangle 3"/>
          <p:cNvSpPr>
            <a:spLocks noGrp="1" noChangeArrowheads="1"/>
          </p:cNvSpPr>
          <p:nvPr>
            <p:ph type="body" idx="1"/>
          </p:nvPr>
        </p:nvSpPr>
        <p:spPr/>
        <p:txBody>
          <a:bodyPr/>
          <a:lstStyle/>
          <a:p>
            <a:r>
              <a:rPr lang="en-US"/>
              <a:t>The web-server application had been designed as follows: The server keeps waiting for connections. The clients on the other hand connect to the server and send in a request message. For this experiment, we have chosen the request size to be 4 bytes. The server on getting this request sends back a response message of varying sizes. This can be typically thought of as the clients sending a file name and the server sending back the file.</a:t>
            </a:r>
          </a:p>
          <a:p>
            <a:endParaRPr lang="en-US"/>
          </a:p>
          <a:p>
            <a:r>
              <a:rPr lang="en-US"/>
              <a:t>In this application, the factor of improvement for our sockets is up to 6 times. However most of this improvement comes from the connection time. TCP takes about 250us for connection, whereas in EMP, it’s just a data message exchange. So, the connection time is much lesser. To get around this drawback of TCP, some later implementations allow up to 8 requests per connection on a web server. We have also tried our sockets layer with such an implementation.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0A9CF2-AF75-4DAE-AEB0-0459BE443431}" type="slidenum">
              <a:rPr lang="en-US"/>
              <a:pPr/>
              <a:t>52</a:t>
            </a:fld>
            <a:endParaRPr lang="en-US"/>
          </a:p>
        </p:txBody>
      </p:sp>
      <p:sp>
        <p:nvSpPr>
          <p:cNvPr id="71682" name="Rectangle 2"/>
          <p:cNvSpPr>
            <a:spLocks noRot="1" noChangeArrowheads="1" noTextEdit="1"/>
          </p:cNvSpPr>
          <p:nvPr>
            <p:ph type="sldImg"/>
          </p:nvPr>
        </p:nvSpPr>
        <p:spPr>
          <a:ln/>
        </p:spPr>
      </p:sp>
      <p:sp>
        <p:nvSpPr>
          <p:cNvPr id="71683" name="Rectangle 3"/>
          <p:cNvSpPr>
            <a:spLocks noGrp="1" noChangeArrowheads="1"/>
          </p:cNvSpPr>
          <p:nvPr>
            <p:ph type="body" idx="1"/>
          </p:nvPr>
        </p:nvSpPr>
        <p:spPr/>
        <p:txBody>
          <a:bodyPr/>
          <a:lstStyle/>
          <a:p>
            <a:r>
              <a:rPr lang="en-US"/>
              <a:t>With this implementation, we allow up to 8 requests per connection. In this case, we still out perform TCP by a factor of 3. In the worst case, if we allow infinite requests per connection, this test boils down to a simple ping-pong test, in which we have already shown to do significantly better than TCP.</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B05EB3-D4ED-4BBD-97A8-48D438DEA512}" type="slidenum">
              <a:rPr lang="en-US"/>
              <a:pPr/>
              <a:t>61</a:t>
            </a:fld>
            <a:endParaRPr lang="en-US"/>
          </a:p>
        </p:txBody>
      </p:sp>
      <p:sp>
        <p:nvSpPr>
          <p:cNvPr id="106498" name="Rectangle 2"/>
          <p:cNvSpPr>
            <a:spLocks noRot="1" noChangeArrowheads="1" noTextEdit="1"/>
          </p:cNvSpPr>
          <p:nvPr>
            <p:ph type="sldImg"/>
          </p:nvPr>
        </p:nvSpPr>
        <p:spPr>
          <a:ln/>
        </p:spPr>
      </p:sp>
      <p:sp>
        <p:nvSpPr>
          <p:cNvPr id="106499" name="Rectangle 3"/>
          <p:cNvSpPr>
            <a:spLocks noGrp="1" noChangeArrowheads="1"/>
          </p:cNvSpPr>
          <p:nvPr>
            <p:ph type="body" idx="1"/>
          </p:nvPr>
        </p:nvSpPr>
        <p:spPr/>
        <p:txBody>
          <a:bodyPr/>
          <a:lstStyle/>
          <a:p>
            <a:r>
              <a:rPr lang="en-US"/>
              <a:t>In the credit based flow control approach, the receiver pre-posts a number of descriptors. The sender loses a credit for every message sent and gains a credit for every acknowledgment received. The sender sends the first message. However, he doesn’t have to wait for an acknowledgment before sending the subsequent message as long as he has enough credits.</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685800" y="2130425"/>
            <a:ext cx="7772400" cy="1470025"/>
          </a:xfrm>
        </p:spPr>
        <p:txBody>
          <a:bodyPr/>
          <a:lstStyle>
            <a:lvl1pPr algn="ctr">
              <a:defRPr/>
            </a:lvl1pPr>
          </a:lstStyle>
          <a:p>
            <a:pPr lvl="0"/>
            <a:r>
              <a:rPr lang="ko-KR" altLang="en-US" noProof="0" smtClean="0"/>
              <a:t>마스터 제목 스타일 편집</a:t>
            </a:r>
          </a:p>
        </p:txBody>
      </p:sp>
      <p:sp>
        <p:nvSpPr>
          <p:cNvPr id="7171" name="Rectangle 3"/>
          <p:cNvSpPr>
            <a:spLocks noGrp="1" noChangeArrowheads="1"/>
          </p:cNvSpPr>
          <p:nvPr>
            <p:ph type="subTitle" idx="1"/>
          </p:nvPr>
        </p:nvSpPr>
        <p:spPr>
          <a:xfrm>
            <a:off x="1371600" y="3886200"/>
            <a:ext cx="6400800" cy="1752600"/>
          </a:xfrm>
        </p:spPr>
        <p:txBody>
          <a:bodyPr/>
          <a:lstStyle>
            <a:lvl1pPr marL="0" indent="0" algn="ctr">
              <a:buFontTx/>
              <a:buNone/>
              <a:defRPr b="1"/>
            </a:lvl1pPr>
          </a:lstStyle>
          <a:p>
            <a:pPr lvl="0"/>
            <a:r>
              <a:rPr lang="ko-KR" altLang="en-US" noProof="0" smtClean="0"/>
              <a:t>마스터 부제목 스타일 편집</a:t>
            </a:r>
          </a:p>
        </p:txBody>
      </p:sp>
      <p:sp>
        <p:nvSpPr>
          <p:cNvPr id="7172" name="Rectangle 4"/>
          <p:cNvSpPr>
            <a:spLocks noGrp="1" noChangeArrowheads="1"/>
          </p:cNvSpPr>
          <p:nvPr>
            <p:ph type="dt" sz="half" idx="2"/>
          </p:nvPr>
        </p:nvSpPr>
        <p:spPr/>
        <p:txBody>
          <a:bodyPr/>
          <a:lstStyle>
            <a:lvl1pPr>
              <a:defRPr/>
            </a:lvl1pPr>
          </a:lstStyle>
          <a:p>
            <a:endParaRPr lang="en-US" altLang="ko-KR"/>
          </a:p>
        </p:txBody>
      </p:sp>
      <p:sp>
        <p:nvSpPr>
          <p:cNvPr id="7173" name="Rectangle 5"/>
          <p:cNvSpPr>
            <a:spLocks noGrp="1" noChangeArrowheads="1"/>
          </p:cNvSpPr>
          <p:nvPr>
            <p:ph type="ftr" sz="quarter" idx="3"/>
          </p:nvPr>
        </p:nvSpPr>
        <p:spPr/>
        <p:txBody>
          <a:bodyPr/>
          <a:lstStyle>
            <a:lvl1pPr>
              <a:defRPr/>
            </a:lvl1pPr>
          </a:lstStyle>
          <a:p>
            <a:endParaRPr lang="en-US" altLang="ko-KR"/>
          </a:p>
        </p:txBody>
      </p:sp>
      <p:sp>
        <p:nvSpPr>
          <p:cNvPr id="7174" name="Rectangle 6"/>
          <p:cNvSpPr>
            <a:spLocks noGrp="1" noChangeArrowheads="1"/>
          </p:cNvSpPr>
          <p:nvPr>
            <p:ph type="sldNum" sz="quarter" idx="4"/>
          </p:nvPr>
        </p:nvSpPr>
        <p:spPr/>
        <p:txBody>
          <a:bodyPr/>
          <a:lstStyle>
            <a:lvl1pPr>
              <a:defRPr/>
            </a:lvl1pPr>
          </a:lstStyle>
          <a:p>
            <a:fld id="{7D283E75-3A66-49A4-92E5-55030B6DE6D3}" type="slidenum">
              <a:rPr lang="en-US" altLang="ko-KR"/>
              <a:pPr/>
              <a:t>‹#›</a:t>
            </a:fld>
            <a:endParaRPr lang="en-US" altLang="ko-KR"/>
          </a:p>
        </p:txBody>
      </p:sp>
      <p:sp>
        <p:nvSpPr>
          <p:cNvPr id="7175" name="Rectangle 7"/>
          <p:cNvSpPr>
            <a:spLocks noChangeArrowheads="1"/>
          </p:cNvSpPr>
          <p:nvPr/>
        </p:nvSpPr>
        <p:spPr bwMode="auto">
          <a:xfrm>
            <a:off x="0" y="0"/>
            <a:ext cx="9159875" cy="228600"/>
          </a:xfrm>
          <a:prstGeom prst="rect">
            <a:avLst/>
          </a:prstGeom>
          <a:gradFill rotWithShape="1">
            <a:gsLst>
              <a:gs pos="0">
                <a:srgbClr val="CC0000"/>
              </a:gs>
              <a:gs pos="100000">
                <a:srgbClr val="777777"/>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7176" name="Picture 8" descr="Ohsu-MCU"/>
          <p:cNvPicPr>
            <a:picLocks noChangeAspect="1" noChangeArrowheads="1"/>
          </p:cNvPicPr>
          <p:nvPr/>
        </p:nvPicPr>
        <p:blipFill>
          <a:blip r:embed="rId2">
            <a:clrChange>
              <a:clrFrom>
                <a:srgbClr val="030303"/>
              </a:clrFrom>
              <a:clrTo>
                <a:srgbClr val="030303">
                  <a:alpha val="0"/>
                </a:srgbClr>
              </a:clrTo>
            </a:clrChange>
            <a:lum bright="54000"/>
            <a:grayscl/>
            <a:extLst>
              <a:ext uri="{28A0092B-C50C-407E-A947-70E740481C1C}">
                <a14:useLocalDpi xmlns:a14="http://schemas.microsoft.com/office/drawing/2010/main" val="0"/>
              </a:ext>
            </a:extLst>
          </a:blip>
          <a:srcRect r="48718"/>
          <a:stretch>
            <a:fillRect/>
          </a:stretch>
        </p:blipFill>
        <p:spPr bwMode="auto">
          <a:xfrm>
            <a:off x="7620000" y="457200"/>
            <a:ext cx="1524000" cy="2944813"/>
          </a:xfrm>
          <a:prstGeom prst="rect">
            <a:avLst/>
          </a:prstGeom>
          <a:noFill/>
          <a:extLst>
            <a:ext uri="{909E8E84-426E-40DD-AFC4-6F175D3DCCD1}">
              <a14:hiddenFill xmlns:a14="http://schemas.microsoft.com/office/drawing/2010/main">
                <a:solidFill>
                  <a:srgbClr val="FFFFFF"/>
                </a:solidFill>
              </a14:hiddenFill>
            </a:ext>
          </a:extLst>
        </p:spPr>
      </p:pic>
      <p:pic>
        <p:nvPicPr>
          <p:cNvPr id="7177" name="Picture 9" descr="Ohsu-MCU"/>
          <p:cNvPicPr>
            <a:picLocks noChangeAspect="1" noChangeArrowheads="1"/>
          </p:cNvPicPr>
          <p:nvPr/>
        </p:nvPicPr>
        <p:blipFill>
          <a:blip r:embed="rId2">
            <a:clrChange>
              <a:clrFrom>
                <a:srgbClr val="030303"/>
              </a:clrFrom>
              <a:clrTo>
                <a:srgbClr val="030303">
                  <a:alpha val="0"/>
                </a:srgbClr>
              </a:clrTo>
            </a:clrChange>
            <a:lum bright="54000"/>
            <a:grayscl/>
            <a:extLst>
              <a:ext uri="{28A0092B-C50C-407E-A947-70E740481C1C}">
                <a14:useLocalDpi xmlns:a14="http://schemas.microsoft.com/office/drawing/2010/main" val="0"/>
              </a:ext>
            </a:extLst>
          </a:blip>
          <a:srcRect r="48718"/>
          <a:stretch>
            <a:fillRect/>
          </a:stretch>
        </p:blipFill>
        <p:spPr bwMode="auto">
          <a:xfrm>
            <a:off x="7620000" y="457200"/>
            <a:ext cx="1524000" cy="2944813"/>
          </a:xfrm>
          <a:prstGeom prst="rect">
            <a:avLst/>
          </a:prstGeom>
          <a:noFill/>
          <a:extLst>
            <a:ext uri="{909E8E84-426E-40DD-AFC4-6F175D3DCCD1}">
              <a14:hiddenFill xmlns:a14="http://schemas.microsoft.com/office/drawing/2010/main">
                <a:solidFill>
                  <a:srgbClr val="FFFFFF"/>
                </a:solidFill>
              </a14:hiddenFill>
            </a:ext>
          </a:extLst>
        </p:spPr>
      </p:pic>
      <p:grpSp>
        <p:nvGrpSpPr>
          <p:cNvPr id="7178" name="Group 10"/>
          <p:cNvGrpSpPr>
            <a:grpSpLocks/>
          </p:cNvGrpSpPr>
          <p:nvPr/>
        </p:nvGrpSpPr>
        <p:grpSpPr bwMode="auto">
          <a:xfrm>
            <a:off x="7620000" y="-30163"/>
            <a:ext cx="1295400" cy="487363"/>
            <a:chOff x="4656" y="-19"/>
            <a:chExt cx="816" cy="307"/>
          </a:xfrm>
        </p:grpSpPr>
        <p:sp>
          <p:nvSpPr>
            <p:cNvPr id="7179" name="Rectangle 11"/>
            <p:cNvSpPr>
              <a:spLocks noChangeArrowheads="1"/>
            </p:cNvSpPr>
            <p:nvPr/>
          </p:nvSpPr>
          <p:spPr bwMode="auto">
            <a:xfrm>
              <a:off x="4656" y="-19"/>
              <a:ext cx="816" cy="307"/>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80" name="WordArt 12"/>
            <p:cNvSpPr>
              <a:spLocks noChangeArrowheads="1" noChangeShapeType="1" noTextEdit="1"/>
            </p:cNvSpPr>
            <p:nvPr/>
          </p:nvSpPr>
          <p:spPr bwMode="auto">
            <a:xfrm>
              <a:off x="4708" y="18"/>
              <a:ext cx="729" cy="73"/>
            </a:xfrm>
            <a:prstGeom prst="rect">
              <a:avLst/>
            </a:prstGeom>
            <a:extLst>
              <a:ext uri="{91240B29-F687-4F45-9708-019B960494DF}">
                <a14:hiddenLine xmlns:a14="http://schemas.microsoft.com/office/drawing/2010/main" w="6350">
                  <a:solidFill>
                    <a:schemeClr val="bg1"/>
                  </a:solidFill>
                  <a:round/>
                  <a:headEnd/>
                  <a:tailEnd/>
                </a14:hiddenLine>
              </a:ex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r>
                <a:rPr lang="en-US" sz="1200" kern="10">
                  <a:solidFill>
                    <a:srgbClr val="CC0000"/>
                  </a:solidFill>
                  <a:latin typeface="Arial"/>
                  <a:cs typeface="Arial"/>
                </a:rPr>
                <a:t>NETWORK-BASED</a:t>
              </a:r>
            </a:p>
          </p:txBody>
        </p:sp>
        <p:sp>
          <p:nvSpPr>
            <p:cNvPr id="7181" name="WordArt 13"/>
            <p:cNvSpPr>
              <a:spLocks noChangeArrowheads="1" noChangeShapeType="1" noTextEdit="1"/>
            </p:cNvSpPr>
            <p:nvPr/>
          </p:nvSpPr>
          <p:spPr bwMode="auto">
            <a:xfrm>
              <a:off x="4702" y="101"/>
              <a:ext cx="729" cy="73"/>
            </a:xfrm>
            <a:prstGeom prst="rect">
              <a:avLst/>
            </a:prstGeom>
            <a:extLst>
              <a:ext uri="{91240B29-F687-4F45-9708-019B960494DF}">
                <a14:hiddenLine xmlns:a14="http://schemas.microsoft.com/office/drawing/2010/main" w="6350">
                  <a:solidFill>
                    <a:schemeClr val="bg1"/>
                  </a:solidFill>
                  <a:round/>
                  <a:headEnd/>
                  <a:tailEnd/>
                </a14:hiddenLine>
              </a:ex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r>
                <a:rPr lang="en-US" sz="1200" kern="10">
                  <a:solidFill>
                    <a:srgbClr val="CC0000"/>
                  </a:solidFill>
                  <a:latin typeface="Arial"/>
                  <a:cs typeface="Arial"/>
                </a:rPr>
                <a:t>COMPUTING</a:t>
              </a:r>
            </a:p>
          </p:txBody>
        </p:sp>
        <p:sp>
          <p:nvSpPr>
            <p:cNvPr id="7182" name="WordArt 14"/>
            <p:cNvSpPr>
              <a:spLocks noChangeArrowheads="1" noChangeShapeType="1" noTextEdit="1"/>
            </p:cNvSpPr>
            <p:nvPr/>
          </p:nvSpPr>
          <p:spPr bwMode="auto">
            <a:xfrm>
              <a:off x="4706" y="185"/>
              <a:ext cx="729" cy="73"/>
            </a:xfrm>
            <a:prstGeom prst="rect">
              <a:avLst/>
            </a:prstGeom>
            <a:extLst>
              <a:ext uri="{91240B29-F687-4F45-9708-019B960494DF}">
                <a14:hiddenLine xmlns:a14="http://schemas.microsoft.com/office/drawing/2010/main" w="6350">
                  <a:solidFill>
                    <a:schemeClr val="bg1"/>
                  </a:solidFill>
                  <a:round/>
                  <a:headEnd/>
                  <a:tailEnd/>
                </a14:hiddenLine>
              </a:ex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r>
                <a:rPr lang="en-US" sz="1200" kern="10">
                  <a:solidFill>
                    <a:srgbClr val="CC0000"/>
                  </a:solidFill>
                  <a:latin typeface="Arial"/>
                  <a:cs typeface="Arial"/>
                </a:rPr>
                <a:t>LABORATORY</a:t>
              </a:r>
            </a:p>
          </p:txBody>
        </p:sp>
      </p:grpSp>
      <p:sp>
        <p:nvSpPr>
          <p:cNvPr id="7183" name="Rectangle 15"/>
          <p:cNvSpPr>
            <a:spLocks noChangeArrowheads="1"/>
          </p:cNvSpPr>
          <p:nvPr/>
        </p:nvSpPr>
        <p:spPr bwMode="auto">
          <a:xfrm>
            <a:off x="0" y="6640513"/>
            <a:ext cx="9159875" cy="228600"/>
          </a:xfrm>
          <a:prstGeom prst="rect">
            <a:avLst/>
          </a:prstGeom>
          <a:gradFill rotWithShape="1">
            <a:gsLst>
              <a:gs pos="0">
                <a:srgbClr val="CC0000"/>
              </a:gs>
              <a:gs pos="100000">
                <a:srgbClr val="777777"/>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7184" name="Picture 16" descr="Ohio State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6486525"/>
            <a:ext cx="504825"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5" name="Picture 17" descr="Ohsu-MCU"/>
          <p:cNvPicPr>
            <a:picLocks noChangeAspect="1" noChangeArrowheads="1"/>
          </p:cNvPicPr>
          <p:nvPr/>
        </p:nvPicPr>
        <p:blipFill>
          <a:blip r:embed="rId2">
            <a:clrChange>
              <a:clrFrom>
                <a:srgbClr val="030303"/>
              </a:clrFrom>
              <a:clrTo>
                <a:srgbClr val="030303">
                  <a:alpha val="0"/>
                </a:srgbClr>
              </a:clrTo>
            </a:clrChange>
            <a:lum bright="54000"/>
            <a:grayscl/>
            <a:extLst>
              <a:ext uri="{28A0092B-C50C-407E-A947-70E740481C1C}">
                <a14:useLocalDpi xmlns:a14="http://schemas.microsoft.com/office/drawing/2010/main" val="0"/>
              </a:ext>
            </a:extLst>
          </a:blip>
          <a:srcRect l="48718"/>
          <a:stretch>
            <a:fillRect/>
          </a:stretch>
        </p:blipFill>
        <p:spPr bwMode="auto">
          <a:xfrm>
            <a:off x="0" y="3657600"/>
            <a:ext cx="1524000" cy="29448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ko-KR"/>
          </a:p>
        </p:txBody>
      </p:sp>
      <p:sp>
        <p:nvSpPr>
          <p:cNvPr id="5" name="Footer Placeholder 4"/>
          <p:cNvSpPr>
            <a:spLocks noGrp="1"/>
          </p:cNvSpPr>
          <p:nvPr>
            <p:ph type="ftr" sz="quarter" idx="11"/>
          </p:nvPr>
        </p:nvSpPr>
        <p:spPr/>
        <p:txBody>
          <a:bodyPr/>
          <a:lstStyle>
            <a:lvl1pPr>
              <a:defRPr/>
            </a:lvl1pPr>
          </a:lstStyle>
          <a:p>
            <a:endParaRPr lang="en-US" altLang="ko-KR"/>
          </a:p>
        </p:txBody>
      </p:sp>
      <p:sp>
        <p:nvSpPr>
          <p:cNvPr id="6" name="Slide Number Placeholder 5"/>
          <p:cNvSpPr>
            <a:spLocks noGrp="1"/>
          </p:cNvSpPr>
          <p:nvPr>
            <p:ph type="sldNum" sz="quarter" idx="12"/>
          </p:nvPr>
        </p:nvSpPr>
        <p:spPr/>
        <p:txBody>
          <a:bodyPr/>
          <a:lstStyle>
            <a:lvl1pPr>
              <a:defRPr/>
            </a:lvl1pPr>
          </a:lstStyle>
          <a:p>
            <a:fld id="{713CC6D5-7874-48A9-8588-8EB00E6B13EC}" type="slidenum">
              <a:rPr lang="en-US" altLang="ko-KR"/>
              <a:pPr/>
              <a:t>‹#›</a:t>
            </a:fld>
            <a:endParaRPr lang="en-US" altLang="ko-KR"/>
          </a:p>
        </p:txBody>
      </p:sp>
    </p:spTree>
    <p:extLst>
      <p:ext uri="{BB962C8B-B14F-4D97-AF65-F5344CB8AC3E}">
        <p14:creationId xmlns:p14="http://schemas.microsoft.com/office/powerpoint/2010/main" val="1980223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ko-KR"/>
          </a:p>
        </p:txBody>
      </p:sp>
      <p:sp>
        <p:nvSpPr>
          <p:cNvPr id="5" name="Footer Placeholder 4"/>
          <p:cNvSpPr>
            <a:spLocks noGrp="1"/>
          </p:cNvSpPr>
          <p:nvPr>
            <p:ph type="ftr" sz="quarter" idx="11"/>
          </p:nvPr>
        </p:nvSpPr>
        <p:spPr/>
        <p:txBody>
          <a:bodyPr/>
          <a:lstStyle>
            <a:lvl1pPr>
              <a:defRPr/>
            </a:lvl1pPr>
          </a:lstStyle>
          <a:p>
            <a:endParaRPr lang="en-US" altLang="ko-KR"/>
          </a:p>
        </p:txBody>
      </p:sp>
      <p:sp>
        <p:nvSpPr>
          <p:cNvPr id="6" name="Slide Number Placeholder 5"/>
          <p:cNvSpPr>
            <a:spLocks noGrp="1"/>
          </p:cNvSpPr>
          <p:nvPr>
            <p:ph type="sldNum" sz="quarter" idx="12"/>
          </p:nvPr>
        </p:nvSpPr>
        <p:spPr/>
        <p:txBody>
          <a:bodyPr/>
          <a:lstStyle>
            <a:lvl1pPr>
              <a:defRPr/>
            </a:lvl1pPr>
          </a:lstStyle>
          <a:p>
            <a:fld id="{EEC6BEE1-2AF1-43D1-851C-4526B5CB39A9}" type="slidenum">
              <a:rPr lang="en-US" altLang="ko-KR"/>
              <a:pPr/>
              <a:t>‹#›</a:t>
            </a:fld>
            <a:endParaRPr lang="en-US" altLang="ko-KR"/>
          </a:p>
        </p:txBody>
      </p:sp>
    </p:spTree>
    <p:extLst>
      <p:ext uri="{BB962C8B-B14F-4D97-AF65-F5344CB8AC3E}">
        <p14:creationId xmlns:p14="http://schemas.microsoft.com/office/powerpoint/2010/main" val="37427550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457200" y="6245225"/>
            <a:ext cx="2133600" cy="476250"/>
          </a:xfrm>
        </p:spPr>
        <p:txBody>
          <a:bodyPr/>
          <a:lstStyle>
            <a:lvl1pPr>
              <a:defRPr/>
            </a:lvl1pPr>
          </a:lstStyle>
          <a:p>
            <a:endParaRPr lang="en-US" altLang="ko-KR"/>
          </a:p>
        </p:txBody>
      </p:sp>
      <p:sp>
        <p:nvSpPr>
          <p:cNvPr id="7" name="Footer Placeholder 6"/>
          <p:cNvSpPr>
            <a:spLocks noGrp="1"/>
          </p:cNvSpPr>
          <p:nvPr>
            <p:ph type="ftr" sz="quarter" idx="11"/>
          </p:nvPr>
        </p:nvSpPr>
        <p:spPr>
          <a:xfrm>
            <a:off x="3124200" y="6245225"/>
            <a:ext cx="2895600" cy="476250"/>
          </a:xfrm>
        </p:spPr>
        <p:txBody>
          <a:bodyPr/>
          <a:lstStyle>
            <a:lvl1pPr>
              <a:defRPr/>
            </a:lvl1pPr>
          </a:lstStyle>
          <a:p>
            <a:endParaRPr lang="en-US" altLang="ko-KR"/>
          </a:p>
        </p:txBody>
      </p:sp>
      <p:sp>
        <p:nvSpPr>
          <p:cNvPr id="8" name="Slide Number Placeholder 7"/>
          <p:cNvSpPr>
            <a:spLocks noGrp="1"/>
          </p:cNvSpPr>
          <p:nvPr>
            <p:ph type="sldNum" sz="quarter" idx="12"/>
          </p:nvPr>
        </p:nvSpPr>
        <p:spPr>
          <a:xfrm>
            <a:off x="6553200" y="6245225"/>
            <a:ext cx="2133600" cy="476250"/>
          </a:xfrm>
        </p:spPr>
        <p:txBody>
          <a:bodyPr/>
          <a:lstStyle>
            <a:lvl1pPr>
              <a:defRPr/>
            </a:lvl1pPr>
          </a:lstStyle>
          <a:p>
            <a:fld id="{352013B6-8A51-4E4D-92BF-6A10BCE6CB54}" type="slidenum">
              <a:rPr lang="en-US" altLang="ko-KR"/>
              <a:pPr/>
              <a:t>‹#›</a:t>
            </a:fld>
            <a:endParaRPr lang="en-US" altLang="ko-KR"/>
          </a:p>
        </p:txBody>
      </p:sp>
    </p:spTree>
    <p:extLst>
      <p:ext uri="{BB962C8B-B14F-4D97-AF65-F5344CB8AC3E}">
        <p14:creationId xmlns:p14="http://schemas.microsoft.com/office/powerpoint/2010/main" val="36246033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457200" y="6245225"/>
            <a:ext cx="2133600" cy="476250"/>
          </a:xfrm>
        </p:spPr>
        <p:txBody>
          <a:bodyPr/>
          <a:lstStyle>
            <a:lvl1pPr>
              <a:defRPr/>
            </a:lvl1pPr>
          </a:lstStyle>
          <a:p>
            <a:endParaRPr lang="en-US" altLang="ko-KR"/>
          </a:p>
        </p:txBody>
      </p:sp>
      <p:sp>
        <p:nvSpPr>
          <p:cNvPr id="7" name="Footer Placeholder 6"/>
          <p:cNvSpPr>
            <a:spLocks noGrp="1"/>
          </p:cNvSpPr>
          <p:nvPr>
            <p:ph type="ftr" sz="quarter" idx="11"/>
          </p:nvPr>
        </p:nvSpPr>
        <p:spPr>
          <a:xfrm>
            <a:off x="3124200" y="6245225"/>
            <a:ext cx="2895600" cy="476250"/>
          </a:xfrm>
        </p:spPr>
        <p:txBody>
          <a:bodyPr/>
          <a:lstStyle>
            <a:lvl1pPr>
              <a:defRPr/>
            </a:lvl1pPr>
          </a:lstStyle>
          <a:p>
            <a:endParaRPr lang="en-US" altLang="ko-KR"/>
          </a:p>
        </p:txBody>
      </p:sp>
      <p:sp>
        <p:nvSpPr>
          <p:cNvPr id="8" name="Slide Number Placeholder 7"/>
          <p:cNvSpPr>
            <a:spLocks noGrp="1"/>
          </p:cNvSpPr>
          <p:nvPr>
            <p:ph type="sldNum" sz="quarter" idx="12"/>
          </p:nvPr>
        </p:nvSpPr>
        <p:spPr>
          <a:xfrm>
            <a:off x="6553200" y="6245225"/>
            <a:ext cx="2133600" cy="476250"/>
          </a:xfrm>
        </p:spPr>
        <p:txBody>
          <a:bodyPr/>
          <a:lstStyle>
            <a:lvl1pPr>
              <a:defRPr/>
            </a:lvl1pPr>
          </a:lstStyle>
          <a:p>
            <a:fld id="{1E949F5E-D531-493D-BD25-6CEB45E21275}" type="slidenum">
              <a:rPr lang="en-US" altLang="ko-KR"/>
              <a:pPr/>
              <a:t>‹#›</a:t>
            </a:fld>
            <a:endParaRPr lang="en-US" altLang="ko-KR"/>
          </a:p>
        </p:txBody>
      </p:sp>
    </p:spTree>
    <p:extLst>
      <p:ext uri="{BB962C8B-B14F-4D97-AF65-F5344CB8AC3E}">
        <p14:creationId xmlns:p14="http://schemas.microsoft.com/office/powerpoint/2010/main" val="968146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en-US" altLang="ko-KR"/>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ltLang="ko-KR"/>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A9145726-E03A-4E14-A56D-86515740FAE0}" type="slidenum">
              <a:rPr lang="en-US" altLang="ko-KR"/>
              <a:pPr/>
              <a:t>‹#›</a:t>
            </a:fld>
            <a:endParaRPr lang="en-US" altLang="ko-KR"/>
          </a:p>
        </p:txBody>
      </p:sp>
    </p:spTree>
    <p:extLst>
      <p:ext uri="{BB962C8B-B14F-4D97-AF65-F5344CB8AC3E}">
        <p14:creationId xmlns:p14="http://schemas.microsoft.com/office/powerpoint/2010/main" val="20000365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endParaRPr lang="en-US"/>
          </a:p>
        </p:txBody>
      </p:sp>
      <p:sp>
        <p:nvSpPr>
          <p:cNvPr id="4" name="Date Placeholder 3"/>
          <p:cNvSpPr>
            <a:spLocks noGrp="1"/>
          </p:cNvSpPr>
          <p:nvPr>
            <p:ph type="dt" sz="half" idx="10"/>
          </p:nvPr>
        </p:nvSpPr>
        <p:spPr>
          <a:xfrm>
            <a:off x="457200" y="6245225"/>
            <a:ext cx="2133600" cy="476250"/>
          </a:xfrm>
        </p:spPr>
        <p:txBody>
          <a:bodyPr/>
          <a:lstStyle>
            <a:lvl1pPr>
              <a:defRPr/>
            </a:lvl1pPr>
          </a:lstStyle>
          <a:p>
            <a:endParaRPr lang="en-US" altLang="ko-KR"/>
          </a:p>
        </p:txBody>
      </p:sp>
      <p:sp>
        <p:nvSpPr>
          <p:cNvPr id="5" name="Footer Placeholder 4"/>
          <p:cNvSpPr>
            <a:spLocks noGrp="1"/>
          </p:cNvSpPr>
          <p:nvPr>
            <p:ph type="ftr" sz="quarter" idx="11"/>
          </p:nvPr>
        </p:nvSpPr>
        <p:spPr>
          <a:xfrm>
            <a:off x="3124200" y="6245225"/>
            <a:ext cx="2895600" cy="476250"/>
          </a:xfrm>
        </p:spPr>
        <p:txBody>
          <a:bodyPr/>
          <a:lstStyle>
            <a:lvl1pPr>
              <a:defRPr/>
            </a:lvl1pPr>
          </a:lstStyle>
          <a:p>
            <a:endParaRPr lang="en-US" altLang="ko-KR"/>
          </a:p>
        </p:txBody>
      </p:sp>
      <p:sp>
        <p:nvSpPr>
          <p:cNvPr id="6" name="Slide Number Placeholder 5"/>
          <p:cNvSpPr>
            <a:spLocks noGrp="1"/>
          </p:cNvSpPr>
          <p:nvPr>
            <p:ph type="sldNum" sz="quarter" idx="12"/>
          </p:nvPr>
        </p:nvSpPr>
        <p:spPr>
          <a:xfrm>
            <a:off x="6553200" y="6245225"/>
            <a:ext cx="2133600" cy="476250"/>
          </a:xfrm>
        </p:spPr>
        <p:txBody>
          <a:bodyPr/>
          <a:lstStyle>
            <a:lvl1pPr>
              <a:defRPr/>
            </a:lvl1pPr>
          </a:lstStyle>
          <a:p>
            <a:fld id="{723BE943-34B1-4285-8199-198856010458}" type="slidenum">
              <a:rPr lang="en-US" altLang="ko-KR"/>
              <a:pPr/>
              <a:t>‹#›</a:t>
            </a:fld>
            <a:endParaRPr lang="en-US" altLang="ko-KR"/>
          </a:p>
        </p:txBody>
      </p:sp>
    </p:spTree>
    <p:extLst>
      <p:ext uri="{BB962C8B-B14F-4D97-AF65-F5344CB8AC3E}">
        <p14:creationId xmlns:p14="http://schemas.microsoft.com/office/powerpoint/2010/main" val="38987524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457200" y="1600200"/>
            <a:ext cx="8229600" cy="4525963"/>
          </a:xfrm>
        </p:spPr>
        <p:txBody>
          <a:bodyPr/>
          <a:lstStyle/>
          <a:p>
            <a:endParaRPr lang="en-US"/>
          </a:p>
        </p:txBody>
      </p:sp>
      <p:sp>
        <p:nvSpPr>
          <p:cNvPr id="4" name="Date Placeholder 3"/>
          <p:cNvSpPr>
            <a:spLocks noGrp="1"/>
          </p:cNvSpPr>
          <p:nvPr>
            <p:ph type="dt" sz="half" idx="10"/>
          </p:nvPr>
        </p:nvSpPr>
        <p:spPr>
          <a:xfrm>
            <a:off x="457200" y="6245225"/>
            <a:ext cx="2133600" cy="476250"/>
          </a:xfrm>
        </p:spPr>
        <p:txBody>
          <a:bodyPr/>
          <a:lstStyle>
            <a:lvl1pPr>
              <a:defRPr/>
            </a:lvl1pPr>
          </a:lstStyle>
          <a:p>
            <a:endParaRPr lang="en-US" altLang="ko-KR"/>
          </a:p>
        </p:txBody>
      </p:sp>
      <p:sp>
        <p:nvSpPr>
          <p:cNvPr id="5" name="Footer Placeholder 4"/>
          <p:cNvSpPr>
            <a:spLocks noGrp="1"/>
          </p:cNvSpPr>
          <p:nvPr>
            <p:ph type="ftr" sz="quarter" idx="11"/>
          </p:nvPr>
        </p:nvSpPr>
        <p:spPr>
          <a:xfrm>
            <a:off x="3124200" y="6245225"/>
            <a:ext cx="2895600" cy="476250"/>
          </a:xfrm>
        </p:spPr>
        <p:txBody>
          <a:bodyPr/>
          <a:lstStyle>
            <a:lvl1pPr>
              <a:defRPr/>
            </a:lvl1pPr>
          </a:lstStyle>
          <a:p>
            <a:endParaRPr lang="en-US" altLang="ko-KR"/>
          </a:p>
        </p:txBody>
      </p:sp>
      <p:sp>
        <p:nvSpPr>
          <p:cNvPr id="6" name="Slide Number Placeholder 5"/>
          <p:cNvSpPr>
            <a:spLocks noGrp="1"/>
          </p:cNvSpPr>
          <p:nvPr>
            <p:ph type="sldNum" sz="quarter" idx="12"/>
          </p:nvPr>
        </p:nvSpPr>
        <p:spPr>
          <a:xfrm>
            <a:off x="6553200" y="6245225"/>
            <a:ext cx="2133600" cy="476250"/>
          </a:xfrm>
        </p:spPr>
        <p:txBody>
          <a:bodyPr/>
          <a:lstStyle>
            <a:lvl1pPr>
              <a:defRPr/>
            </a:lvl1pPr>
          </a:lstStyle>
          <a:p>
            <a:fld id="{90388809-E145-4352-80C9-F3C688C6DF05}" type="slidenum">
              <a:rPr lang="en-US" altLang="ko-KR"/>
              <a:pPr/>
              <a:t>‹#›</a:t>
            </a:fld>
            <a:endParaRPr lang="en-US" altLang="ko-KR"/>
          </a:p>
        </p:txBody>
      </p:sp>
    </p:spTree>
    <p:extLst>
      <p:ext uri="{BB962C8B-B14F-4D97-AF65-F5344CB8AC3E}">
        <p14:creationId xmlns:p14="http://schemas.microsoft.com/office/powerpoint/2010/main" val="4912500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en-US" altLang="ko-KR"/>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ltLang="ko-KR"/>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49129FCC-9BE1-4FA7-865E-A5C0728DC42D}" type="slidenum">
              <a:rPr lang="en-US" altLang="ko-KR"/>
              <a:pPr/>
              <a:t>‹#›</a:t>
            </a:fld>
            <a:endParaRPr lang="en-US" altLang="ko-KR"/>
          </a:p>
        </p:txBody>
      </p:sp>
    </p:spTree>
    <p:extLst>
      <p:ext uri="{BB962C8B-B14F-4D97-AF65-F5344CB8AC3E}">
        <p14:creationId xmlns:p14="http://schemas.microsoft.com/office/powerpoint/2010/main" val="34500853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7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245225"/>
            <a:ext cx="2133600" cy="476250"/>
          </a:xfrm>
        </p:spPr>
        <p:txBody>
          <a:bodyPr/>
          <a:lstStyle>
            <a:lvl1pPr>
              <a:defRPr/>
            </a:lvl1pPr>
          </a:lstStyle>
          <a:p>
            <a:endParaRPr lang="en-US" altLang="ko-KR"/>
          </a:p>
        </p:txBody>
      </p:sp>
      <p:sp>
        <p:nvSpPr>
          <p:cNvPr id="8" name="Footer Placeholder 7"/>
          <p:cNvSpPr>
            <a:spLocks noGrp="1"/>
          </p:cNvSpPr>
          <p:nvPr>
            <p:ph type="ftr" sz="quarter" idx="11"/>
          </p:nvPr>
        </p:nvSpPr>
        <p:spPr>
          <a:xfrm>
            <a:off x="3124200" y="6245225"/>
            <a:ext cx="2895600" cy="476250"/>
          </a:xfrm>
        </p:spPr>
        <p:txBody>
          <a:bodyPr/>
          <a:lstStyle>
            <a:lvl1pPr>
              <a:defRPr/>
            </a:lvl1pPr>
          </a:lstStyle>
          <a:p>
            <a:endParaRPr lang="en-US" altLang="ko-KR"/>
          </a:p>
        </p:txBody>
      </p:sp>
      <p:sp>
        <p:nvSpPr>
          <p:cNvPr id="9" name="Slide Number Placeholder 8"/>
          <p:cNvSpPr>
            <a:spLocks noGrp="1"/>
          </p:cNvSpPr>
          <p:nvPr>
            <p:ph type="sldNum" sz="quarter" idx="12"/>
          </p:nvPr>
        </p:nvSpPr>
        <p:spPr>
          <a:xfrm>
            <a:off x="6553200" y="6245225"/>
            <a:ext cx="2133600" cy="476250"/>
          </a:xfrm>
        </p:spPr>
        <p:txBody>
          <a:bodyPr/>
          <a:lstStyle>
            <a:lvl1pPr>
              <a:defRPr/>
            </a:lvl1pPr>
          </a:lstStyle>
          <a:p>
            <a:fld id="{9E74ECE1-C536-422D-82D2-95AE6FD81E59}" type="slidenum">
              <a:rPr lang="en-US" altLang="ko-KR"/>
              <a:pPr/>
              <a:t>‹#›</a:t>
            </a:fld>
            <a:endParaRPr lang="en-US" altLang="ko-KR"/>
          </a:p>
        </p:txBody>
      </p:sp>
    </p:spTree>
    <p:extLst>
      <p:ext uri="{BB962C8B-B14F-4D97-AF65-F5344CB8AC3E}">
        <p14:creationId xmlns:p14="http://schemas.microsoft.com/office/powerpoint/2010/main" val="3539738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ko-KR"/>
          </a:p>
        </p:txBody>
      </p:sp>
      <p:sp>
        <p:nvSpPr>
          <p:cNvPr id="5" name="Footer Placeholder 4"/>
          <p:cNvSpPr>
            <a:spLocks noGrp="1"/>
          </p:cNvSpPr>
          <p:nvPr>
            <p:ph type="ftr" sz="quarter" idx="11"/>
          </p:nvPr>
        </p:nvSpPr>
        <p:spPr/>
        <p:txBody>
          <a:bodyPr/>
          <a:lstStyle>
            <a:lvl1pPr>
              <a:defRPr/>
            </a:lvl1pPr>
          </a:lstStyle>
          <a:p>
            <a:endParaRPr lang="en-US" altLang="ko-KR"/>
          </a:p>
        </p:txBody>
      </p:sp>
      <p:sp>
        <p:nvSpPr>
          <p:cNvPr id="6" name="Slide Number Placeholder 5"/>
          <p:cNvSpPr>
            <a:spLocks noGrp="1"/>
          </p:cNvSpPr>
          <p:nvPr>
            <p:ph type="sldNum" sz="quarter" idx="12"/>
          </p:nvPr>
        </p:nvSpPr>
        <p:spPr/>
        <p:txBody>
          <a:bodyPr/>
          <a:lstStyle>
            <a:lvl1pPr>
              <a:defRPr/>
            </a:lvl1pPr>
          </a:lstStyle>
          <a:p>
            <a:fld id="{50B884A8-34B2-4E8C-A26A-FC226A70846A}" type="slidenum">
              <a:rPr lang="en-US" altLang="ko-KR"/>
              <a:pPr/>
              <a:t>‹#›</a:t>
            </a:fld>
            <a:endParaRPr lang="en-US" altLang="ko-KR"/>
          </a:p>
        </p:txBody>
      </p:sp>
    </p:spTree>
    <p:extLst>
      <p:ext uri="{BB962C8B-B14F-4D97-AF65-F5344CB8AC3E}">
        <p14:creationId xmlns:p14="http://schemas.microsoft.com/office/powerpoint/2010/main" val="442155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ko-KR"/>
          </a:p>
        </p:txBody>
      </p:sp>
      <p:sp>
        <p:nvSpPr>
          <p:cNvPr id="5" name="Footer Placeholder 4"/>
          <p:cNvSpPr>
            <a:spLocks noGrp="1"/>
          </p:cNvSpPr>
          <p:nvPr>
            <p:ph type="ftr" sz="quarter" idx="11"/>
          </p:nvPr>
        </p:nvSpPr>
        <p:spPr/>
        <p:txBody>
          <a:bodyPr/>
          <a:lstStyle>
            <a:lvl1pPr>
              <a:defRPr/>
            </a:lvl1pPr>
          </a:lstStyle>
          <a:p>
            <a:endParaRPr lang="en-US" altLang="ko-KR"/>
          </a:p>
        </p:txBody>
      </p:sp>
      <p:sp>
        <p:nvSpPr>
          <p:cNvPr id="6" name="Slide Number Placeholder 5"/>
          <p:cNvSpPr>
            <a:spLocks noGrp="1"/>
          </p:cNvSpPr>
          <p:nvPr>
            <p:ph type="sldNum" sz="quarter" idx="12"/>
          </p:nvPr>
        </p:nvSpPr>
        <p:spPr/>
        <p:txBody>
          <a:bodyPr/>
          <a:lstStyle>
            <a:lvl1pPr>
              <a:defRPr/>
            </a:lvl1pPr>
          </a:lstStyle>
          <a:p>
            <a:fld id="{39687A96-2730-4A82-BC0D-6D24E02B5CB7}" type="slidenum">
              <a:rPr lang="en-US" altLang="ko-KR"/>
              <a:pPr/>
              <a:t>‹#›</a:t>
            </a:fld>
            <a:endParaRPr lang="en-US" altLang="ko-KR"/>
          </a:p>
        </p:txBody>
      </p:sp>
    </p:spTree>
    <p:extLst>
      <p:ext uri="{BB962C8B-B14F-4D97-AF65-F5344CB8AC3E}">
        <p14:creationId xmlns:p14="http://schemas.microsoft.com/office/powerpoint/2010/main" val="924507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ko-KR"/>
          </a:p>
        </p:txBody>
      </p:sp>
      <p:sp>
        <p:nvSpPr>
          <p:cNvPr id="6" name="Footer Placeholder 5"/>
          <p:cNvSpPr>
            <a:spLocks noGrp="1"/>
          </p:cNvSpPr>
          <p:nvPr>
            <p:ph type="ftr" sz="quarter" idx="11"/>
          </p:nvPr>
        </p:nvSpPr>
        <p:spPr/>
        <p:txBody>
          <a:bodyPr/>
          <a:lstStyle>
            <a:lvl1pPr>
              <a:defRPr/>
            </a:lvl1pPr>
          </a:lstStyle>
          <a:p>
            <a:endParaRPr lang="en-US" altLang="ko-KR"/>
          </a:p>
        </p:txBody>
      </p:sp>
      <p:sp>
        <p:nvSpPr>
          <p:cNvPr id="7" name="Slide Number Placeholder 6"/>
          <p:cNvSpPr>
            <a:spLocks noGrp="1"/>
          </p:cNvSpPr>
          <p:nvPr>
            <p:ph type="sldNum" sz="quarter" idx="12"/>
          </p:nvPr>
        </p:nvSpPr>
        <p:spPr/>
        <p:txBody>
          <a:bodyPr/>
          <a:lstStyle>
            <a:lvl1pPr>
              <a:defRPr/>
            </a:lvl1pPr>
          </a:lstStyle>
          <a:p>
            <a:fld id="{13DD0570-A0CB-4DE4-8EAD-92FFEE63151F}" type="slidenum">
              <a:rPr lang="en-US" altLang="ko-KR"/>
              <a:pPr/>
              <a:t>‹#›</a:t>
            </a:fld>
            <a:endParaRPr lang="en-US" altLang="ko-KR"/>
          </a:p>
        </p:txBody>
      </p:sp>
    </p:spTree>
    <p:extLst>
      <p:ext uri="{BB962C8B-B14F-4D97-AF65-F5344CB8AC3E}">
        <p14:creationId xmlns:p14="http://schemas.microsoft.com/office/powerpoint/2010/main" val="4027946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ko-KR"/>
          </a:p>
        </p:txBody>
      </p:sp>
      <p:sp>
        <p:nvSpPr>
          <p:cNvPr id="8" name="Footer Placeholder 7"/>
          <p:cNvSpPr>
            <a:spLocks noGrp="1"/>
          </p:cNvSpPr>
          <p:nvPr>
            <p:ph type="ftr" sz="quarter" idx="11"/>
          </p:nvPr>
        </p:nvSpPr>
        <p:spPr/>
        <p:txBody>
          <a:bodyPr/>
          <a:lstStyle>
            <a:lvl1pPr>
              <a:defRPr/>
            </a:lvl1pPr>
          </a:lstStyle>
          <a:p>
            <a:endParaRPr lang="en-US" altLang="ko-KR"/>
          </a:p>
        </p:txBody>
      </p:sp>
      <p:sp>
        <p:nvSpPr>
          <p:cNvPr id="9" name="Slide Number Placeholder 8"/>
          <p:cNvSpPr>
            <a:spLocks noGrp="1"/>
          </p:cNvSpPr>
          <p:nvPr>
            <p:ph type="sldNum" sz="quarter" idx="12"/>
          </p:nvPr>
        </p:nvSpPr>
        <p:spPr/>
        <p:txBody>
          <a:bodyPr/>
          <a:lstStyle>
            <a:lvl1pPr>
              <a:defRPr/>
            </a:lvl1pPr>
          </a:lstStyle>
          <a:p>
            <a:fld id="{AF4126B5-8EB5-4803-A96C-448226CD837C}" type="slidenum">
              <a:rPr lang="en-US" altLang="ko-KR"/>
              <a:pPr/>
              <a:t>‹#›</a:t>
            </a:fld>
            <a:endParaRPr lang="en-US" altLang="ko-KR"/>
          </a:p>
        </p:txBody>
      </p:sp>
    </p:spTree>
    <p:extLst>
      <p:ext uri="{BB962C8B-B14F-4D97-AF65-F5344CB8AC3E}">
        <p14:creationId xmlns:p14="http://schemas.microsoft.com/office/powerpoint/2010/main" val="2929686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ko-KR"/>
          </a:p>
        </p:txBody>
      </p:sp>
      <p:sp>
        <p:nvSpPr>
          <p:cNvPr id="4" name="Footer Placeholder 3"/>
          <p:cNvSpPr>
            <a:spLocks noGrp="1"/>
          </p:cNvSpPr>
          <p:nvPr>
            <p:ph type="ftr" sz="quarter" idx="11"/>
          </p:nvPr>
        </p:nvSpPr>
        <p:spPr/>
        <p:txBody>
          <a:bodyPr/>
          <a:lstStyle>
            <a:lvl1pPr>
              <a:defRPr/>
            </a:lvl1pPr>
          </a:lstStyle>
          <a:p>
            <a:endParaRPr lang="en-US" altLang="ko-KR"/>
          </a:p>
        </p:txBody>
      </p:sp>
      <p:sp>
        <p:nvSpPr>
          <p:cNvPr id="5" name="Slide Number Placeholder 4"/>
          <p:cNvSpPr>
            <a:spLocks noGrp="1"/>
          </p:cNvSpPr>
          <p:nvPr>
            <p:ph type="sldNum" sz="quarter" idx="12"/>
          </p:nvPr>
        </p:nvSpPr>
        <p:spPr/>
        <p:txBody>
          <a:bodyPr/>
          <a:lstStyle>
            <a:lvl1pPr>
              <a:defRPr/>
            </a:lvl1pPr>
          </a:lstStyle>
          <a:p>
            <a:fld id="{319D5AF8-E41C-48BC-96C5-E8DA210EC0D4}" type="slidenum">
              <a:rPr lang="en-US" altLang="ko-KR"/>
              <a:pPr/>
              <a:t>‹#›</a:t>
            </a:fld>
            <a:endParaRPr lang="en-US" altLang="ko-KR"/>
          </a:p>
        </p:txBody>
      </p:sp>
    </p:spTree>
    <p:extLst>
      <p:ext uri="{BB962C8B-B14F-4D97-AF65-F5344CB8AC3E}">
        <p14:creationId xmlns:p14="http://schemas.microsoft.com/office/powerpoint/2010/main" val="2152755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ko-KR"/>
          </a:p>
        </p:txBody>
      </p:sp>
      <p:sp>
        <p:nvSpPr>
          <p:cNvPr id="3" name="Footer Placeholder 2"/>
          <p:cNvSpPr>
            <a:spLocks noGrp="1"/>
          </p:cNvSpPr>
          <p:nvPr>
            <p:ph type="ftr" sz="quarter" idx="11"/>
          </p:nvPr>
        </p:nvSpPr>
        <p:spPr/>
        <p:txBody>
          <a:bodyPr/>
          <a:lstStyle>
            <a:lvl1pPr>
              <a:defRPr/>
            </a:lvl1pPr>
          </a:lstStyle>
          <a:p>
            <a:endParaRPr lang="en-US" altLang="ko-KR"/>
          </a:p>
        </p:txBody>
      </p:sp>
      <p:sp>
        <p:nvSpPr>
          <p:cNvPr id="4" name="Slide Number Placeholder 3"/>
          <p:cNvSpPr>
            <a:spLocks noGrp="1"/>
          </p:cNvSpPr>
          <p:nvPr>
            <p:ph type="sldNum" sz="quarter" idx="12"/>
          </p:nvPr>
        </p:nvSpPr>
        <p:spPr/>
        <p:txBody>
          <a:bodyPr/>
          <a:lstStyle>
            <a:lvl1pPr>
              <a:defRPr/>
            </a:lvl1pPr>
          </a:lstStyle>
          <a:p>
            <a:fld id="{F5BAC37B-EAEE-4664-B3E8-5490FC72DDC6}" type="slidenum">
              <a:rPr lang="en-US" altLang="ko-KR"/>
              <a:pPr/>
              <a:t>‹#›</a:t>
            </a:fld>
            <a:endParaRPr lang="en-US" altLang="ko-KR"/>
          </a:p>
        </p:txBody>
      </p:sp>
    </p:spTree>
    <p:extLst>
      <p:ext uri="{BB962C8B-B14F-4D97-AF65-F5344CB8AC3E}">
        <p14:creationId xmlns:p14="http://schemas.microsoft.com/office/powerpoint/2010/main" val="2763178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ko-KR"/>
          </a:p>
        </p:txBody>
      </p:sp>
      <p:sp>
        <p:nvSpPr>
          <p:cNvPr id="6" name="Footer Placeholder 5"/>
          <p:cNvSpPr>
            <a:spLocks noGrp="1"/>
          </p:cNvSpPr>
          <p:nvPr>
            <p:ph type="ftr" sz="quarter" idx="11"/>
          </p:nvPr>
        </p:nvSpPr>
        <p:spPr/>
        <p:txBody>
          <a:bodyPr/>
          <a:lstStyle>
            <a:lvl1pPr>
              <a:defRPr/>
            </a:lvl1pPr>
          </a:lstStyle>
          <a:p>
            <a:endParaRPr lang="en-US" altLang="ko-KR"/>
          </a:p>
        </p:txBody>
      </p:sp>
      <p:sp>
        <p:nvSpPr>
          <p:cNvPr id="7" name="Slide Number Placeholder 6"/>
          <p:cNvSpPr>
            <a:spLocks noGrp="1"/>
          </p:cNvSpPr>
          <p:nvPr>
            <p:ph type="sldNum" sz="quarter" idx="12"/>
          </p:nvPr>
        </p:nvSpPr>
        <p:spPr/>
        <p:txBody>
          <a:bodyPr/>
          <a:lstStyle>
            <a:lvl1pPr>
              <a:defRPr/>
            </a:lvl1pPr>
          </a:lstStyle>
          <a:p>
            <a:fld id="{6A68073C-DD3E-487A-958D-11E8CA43884F}" type="slidenum">
              <a:rPr lang="en-US" altLang="ko-KR"/>
              <a:pPr/>
              <a:t>‹#›</a:t>
            </a:fld>
            <a:endParaRPr lang="en-US" altLang="ko-KR"/>
          </a:p>
        </p:txBody>
      </p:sp>
    </p:spTree>
    <p:extLst>
      <p:ext uri="{BB962C8B-B14F-4D97-AF65-F5344CB8AC3E}">
        <p14:creationId xmlns:p14="http://schemas.microsoft.com/office/powerpoint/2010/main" val="531649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ko-KR"/>
          </a:p>
        </p:txBody>
      </p:sp>
      <p:sp>
        <p:nvSpPr>
          <p:cNvPr id="6" name="Footer Placeholder 5"/>
          <p:cNvSpPr>
            <a:spLocks noGrp="1"/>
          </p:cNvSpPr>
          <p:nvPr>
            <p:ph type="ftr" sz="quarter" idx="11"/>
          </p:nvPr>
        </p:nvSpPr>
        <p:spPr/>
        <p:txBody>
          <a:bodyPr/>
          <a:lstStyle>
            <a:lvl1pPr>
              <a:defRPr/>
            </a:lvl1pPr>
          </a:lstStyle>
          <a:p>
            <a:endParaRPr lang="en-US" altLang="ko-KR"/>
          </a:p>
        </p:txBody>
      </p:sp>
      <p:sp>
        <p:nvSpPr>
          <p:cNvPr id="7" name="Slide Number Placeholder 6"/>
          <p:cNvSpPr>
            <a:spLocks noGrp="1"/>
          </p:cNvSpPr>
          <p:nvPr>
            <p:ph type="sldNum" sz="quarter" idx="12"/>
          </p:nvPr>
        </p:nvSpPr>
        <p:spPr/>
        <p:txBody>
          <a:bodyPr/>
          <a:lstStyle>
            <a:lvl1pPr>
              <a:defRPr/>
            </a:lvl1pPr>
          </a:lstStyle>
          <a:p>
            <a:fld id="{D007F5B0-E5F5-424A-B8F1-EE59868C4FB8}" type="slidenum">
              <a:rPr lang="en-US" altLang="ko-KR"/>
              <a:pPr/>
              <a:t>‹#›</a:t>
            </a:fld>
            <a:endParaRPr lang="en-US" altLang="ko-KR"/>
          </a:p>
        </p:txBody>
      </p:sp>
    </p:spTree>
    <p:extLst>
      <p:ext uri="{BB962C8B-B14F-4D97-AF65-F5344CB8AC3E}">
        <p14:creationId xmlns:p14="http://schemas.microsoft.com/office/powerpoint/2010/main" val="533724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ko-KR" altLang="en-US" smtClean="0"/>
              <a:t>마스터 제목 스타일 편집</a:t>
            </a:r>
          </a:p>
        </p:txBody>
      </p:sp>
      <p:sp>
        <p:nvSpPr>
          <p:cNvPr id="614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p>
        </p:txBody>
      </p:sp>
      <p:sp>
        <p:nvSpPr>
          <p:cNvPr id="614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400"/>
            </a:lvl1pPr>
          </a:lstStyle>
          <a:p>
            <a:endParaRPr lang="en-US" altLang="ko-KR"/>
          </a:p>
        </p:txBody>
      </p:sp>
      <p:sp>
        <p:nvSpPr>
          <p:cNvPr id="614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ko-KR"/>
          </a:p>
        </p:txBody>
      </p:sp>
      <p:sp>
        <p:nvSpPr>
          <p:cNvPr id="615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fld id="{AFD24853-8537-410E-A9C3-DC9700BCC24E}" type="slidenum">
              <a:rPr lang="en-US" altLang="ko-KR"/>
              <a:pPr/>
              <a:t>‹#›</a:t>
            </a:fld>
            <a:endParaRPr lang="en-US" altLang="ko-KR"/>
          </a:p>
        </p:txBody>
      </p:sp>
      <p:sp>
        <p:nvSpPr>
          <p:cNvPr id="6151" name="Rectangle 7"/>
          <p:cNvSpPr>
            <a:spLocks noChangeArrowheads="1"/>
          </p:cNvSpPr>
          <p:nvPr/>
        </p:nvSpPr>
        <p:spPr bwMode="auto">
          <a:xfrm>
            <a:off x="0" y="0"/>
            <a:ext cx="9159875" cy="228600"/>
          </a:xfrm>
          <a:prstGeom prst="rect">
            <a:avLst/>
          </a:prstGeom>
          <a:gradFill rotWithShape="1">
            <a:gsLst>
              <a:gs pos="0">
                <a:srgbClr val="CC0000"/>
              </a:gs>
              <a:gs pos="100000">
                <a:srgbClr val="777777"/>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152" name="Group 8"/>
          <p:cNvGrpSpPr>
            <a:grpSpLocks/>
          </p:cNvGrpSpPr>
          <p:nvPr/>
        </p:nvGrpSpPr>
        <p:grpSpPr bwMode="auto">
          <a:xfrm>
            <a:off x="7620000" y="-30163"/>
            <a:ext cx="1295400" cy="487363"/>
            <a:chOff x="4656" y="-19"/>
            <a:chExt cx="816" cy="307"/>
          </a:xfrm>
        </p:grpSpPr>
        <p:sp>
          <p:nvSpPr>
            <p:cNvPr id="6153" name="Rectangle 9"/>
            <p:cNvSpPr>
              <a:spLocks noChangeArrowheads="1"/>
            </p:cNvSpPr>
            <p:nvPr/>
          </p:nvSpPr>
          <p:spPr bwMode="auto">
            <a:xfrm>
              <a:off x="4656" y="-19"/>
              <a:ext cx="816" cy="307"/>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4" name="WordArt 10"/>
            <p:cNvSpPr>
              <a:spLocks noChangeArrowheads="1" noChangeShapeType="1" noTextEdit="1"/>
            </p:cNvSpPr>
            <p:nvPr/>
          </p:nvSpPr>
          <p:spPr bwMode="auto">
            <a:xfrm>
              <a:off x="4708" y="18"/>
              <a:ext cx="729" cy="73"/>
            </a:xfrm>
            <a:prstGeom prst="rect">
              <a:avLst/>
            </a:prstGeom>
            <a:extLst>
              <a:ext uri="{91240B29-F687-4F45-9708-019B960494DF}">
                <a14:hiddenLine xmlns:a14="http://schemas.microsoft.com/office/drawing/2010/main" w="6350">
                  <a:solidFill>
                    <a:schemeClr val="bg1"/>
                  </a:solidFill>
                  <a:round/>
                  <a:headEnd/>
                  <a:tailEnd/>
                </a14:hiddenLine>
              </a:ex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r>
                <a:rPr lang="en-US" sz="1200" kern="10">
                  <a:solidFill>
                    <a:srgbClr val="CC0000"/>
                  </a:solidFill>
                  <a:latin typeface="Arial"/>
                  <a:cs typeface="Arial"/>
                </a:rPr>
                <a:t>NETWORK-BASED</a:t>
              </a:r>
            </a:p>
          </p:txBody>
        </p:sp>
        <p:sp>
          <p:nvSpPr>
            <p:cNvPr id="6155" name="WordArt 11"/>
            <p:cNvSpPr>
              <a:spLocks noChangeArrowheads="1" noChangeShapeType="1" noTextEdit="1"/>
            </p:cNvSpPr>
            <p:nvPr/>
          </p:nvSpPr>
          <p:spPr bwMode="auto">
            <a:xfrm>
              <a:off x="4702" y="101"/>
              <a:ext cx="729" cy="73"/>
            </a:xfrm>
            <a:prstGeom prst="rect">
              <a:avLst/>
            </a:prstGeom>
            <a:extLst>
              <a:ext uri="{91240B29-F687-4F45-9708-019B960494DF}">
                <a14:hiddenLine xmlns:a14="http://schemas.microsoft.com/office/drawing/2010/main" w="6350">
                  <a:solidFill>
                    <a:schemeClr val="bg1"/>
                  </a:solidFill>
                  <a:round/>
                  <a:headEnd/>
                  <a:tailEnd/>
                </a14:hiddenLine>
              </a:ex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r>
                <a:rPr lang="en-US" sz="1200" kern="10">
                  <a:solidFill>
                    <a:srgbClr val="CC0000"/>
                  </a:solidFill>
                  <a:latin typeface="Arial"/>
                  <a:cs typeface="Arial"/>
                </a:rPr>
                <a:t>COMPUTING</a:t>
              </a:r>
            </a:p>
          </p:txBody>
        </p:sp>
        <p:sp>
          <p:nvSpPr>
            <p:cNvPr id="6156" name="WordArt 12"/>
            <p:cNvSpPr>
              <a:spLocks noChangeArrowheads="1" noChangeShapeType="1" noTextEdit="1"/>
            </p:cNvSpPr>
            <p:nvPr/>
          </p:nvSpPr>
          <p:spPr bwMode="auto">
            <a:xfrm>
              <a:off x="4706" y="185"/>
              <a:ext cx="729" cy="73"/>
            </a:xfrm>
            <a:prstGeom prst="rect">
              <a:avLst/>
            </a:prstGeom>
            <a:extLst>
              <a:ext uri="{91240B29-F687-4F45-9708-019B960494DF}">
                <a14:hiddenLine xmlns:a14="http://schemas.microsoft.com/office/drawing/2010/main" w="6350">
                  <a:solidFill>
                    <a:schemeClr val="bg1"/>
                  </a:solidFill>
                  <a:round/>
                  <a:headEnd/>
                  <a:tailEnd/>
                </a14:hiddenLine>
              </a:ex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r>
                <a:rPr lang="en-US" sz="1200" kern="10">
                  <a:solidFill>
                    <a:srgbClr val="CC0000"/>
                  </a:solidFill>
                  <a:latin typeface="Arial"/>
                  <a:cs typeface="Arial"/>
                </a:rPr>
                <a:t>LABORATORY</a:t>
              </a:r>
            </a:p>
          </p:txBody>
        </p:sp>
      </p:grpSp>
      <p:sp>
        <p:nvSpPr>
          <p:cNvPr id="6157" name="Rectangle 13"/>
          <p:cNvSpPr>
            <a:spLocks noChangeArrowheads="1"/>
          </p:cNvSpPr>
          <p:nvPr/>
        </p:nvSpPr>
        <p:spPr bwMode="auto">
          <a:xfrm>
            <a:off x="0" y="6640513"/>
            <a:ext cx="9159875" cy="228600"/>
          </a:xfrm>
          <a:prstGeom prst="rect">
            <a:avLst/>
          </a:prstGeom>
          <a:gradFill rotWithShape="1">
            <a:gsLst>
              <a:gs pos="0">
                <a:srgbClr val="CC0000"/>
              </a:gs>
              <a:gs pos="100000">
                <a:srgbClr val="777777"/>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6158" name="Picture 14" descr="Ohio State Logo"/>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28600" y="6486525"/>
            <a:ext cx="504825"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Lst>
  <p:txStyles>
    <p:titleStyle>
      <a:lvl1pPr algn="r" rtl="0" fontAlgn="base">
        <a:spcBef>
          <a:spcPct val="0"/>
        </a:spcBef>
        <a:spcAft>
          <a:spcPct val="0"/>
        </a:spcAft>
        <a:defRPr sz="4400" b="1">
          <a:solidFill>
            <a:schemeClr val="tx2"/>
          </a:solidFill>
          <a:latin typeface="+mj-lt"/>
          <a:ea typeface="+mj-ea"/>
          <a:cs typeface="+mj-cs"/>
        </a:defRPr>
      </a:lvl1pPr>
      <a:lvl2pPr algn="r" rtl="0" fontAlgn="base">
        <a:spcBef>
          <a:spcPct val="0"/>
        </a:spcBef>
        <a:spcAft>
          <a:spcPct val="0"/>
        </a:spcAft>
        <a:defRPr sz="4400" b="1">
          <a:solidFill>
            <a:schemeClr val="tx2"/>
          </a:solidFill>
          <a:latin typeface="Arial" charset="0"/>
        </a:defRPr>
      </a:lvl2pPr>
      <a:lvl3pPr algn="r" rtl="0" fontAlgn="base">
        <a:spcBef>
          <a:spcPct val="0"/>
        </a:spcBef>
        <a:spcAft>
          <a:spcPct val="0"/>
        </a:spcAft>
        <a:defRPr sz="4400" b="1">
          <a:solidFill>
            <a:schemeClr val="tx2"/>
          </a:solidFill>
          <a:latin typeface="Arial" charset="0"/>
        </a:defRPr>
      </a:lvl3pPr>
      <a:lvl4pPr algn="r" rtl="0" fontAlgn="base">
        <a:spcBef>
          <a:spcPct val="0"/>
        </a:spcBef>
        <a:spcAft>
          <a:spcPct val="0"/>
        </a:spcAft>
        <a:defRPr sz="4400" b="1">
          <a:solidFill>
            <a:schemeClr val="tx2"/>
          </a:solidFill>
          <a:latin typeface="Arial" charset="0"/>
        </a:defRPr>
      </a:lvl4pPr>
      <a:lvl5pPr algn="r" rtl="0" fontAlgn="base">
        <a:spcBef>
          <a:spcPct val="0"/>
        </a:spcBef>
        <a:spcAft>
          <a:spcPct val="0"/>
        </a:spcAft>
        <a:defRPr sz="4400" b="1">
          <a:solidFill>
            <a:schemeClr val="tx2"/>
          </a:solidFill>
          <a:latin typeface="Arial" charset="0"/>
        </a:defRPr>
      </a:lvl5pPr>
      <a:lvl6pPr marL="457200" algn="r" rtl="0" fontAlgn="base">
        <a:spcBef>
          <a:spcPct val="0"/>
        </a:spcBef>
        <a:spcAft>
          <a:spcPct val="0"/>
        </a:spcAft>
        <a:defRPr sz="4400" b="1">
          <a:solidFill>
            <a:schemeClr val="tx2"/>
          </a:solidFill>
          <a:latin typeface="Arial" charset="0"/>
        </a:defRPr>
      </a:lvl6pPr>
      <a:lvl7pPr marL="914400" algn="r" rtl="0" fontAlgn="base">
        <a:spcBef>
          <a:spcPct val="0"/>
        </a:spcBef>
        <a:spcAft>
          <a:spcPct val="0"/>
        </a:spcAft>
        <a:defRPr sz="4400" b="1">
          <a:solidFill>
            <a:schemeClr val="tx2"/>
          </a:solidFill>
          <a:latin typeface="Arial" charset="0"/>
        </a:defRPr>
      </a:lvl7pPr>
      <a:lvl8pPr marL="1371600" algn="r" rtl="0" fontAlgn="base">
        <a:spcBef>
          <a:spcPct val="0"/>
        </a:spcBef>
        <a:spcAft>
          <a:spcPct val="0"/>
        </a:spcAft>
        <a:defRPr sz="4400" b="1">
          <a:solidFill>
            <a:schemeClr val="tx2"/>
          </a:solidFill>
          <a:latin typeface="Arial" charset="0"/>
        </a:defRPr>
      </a:lvl8pPr>
      <a:lvl9pPr marL="1828800" algn="r" rtl="0" fontAlgn="base">
        <a:spcBef>
          <a:spcPct val="0"/>
        </a:spcBef>
        <a:spcAft>
          <a:spcPct val="0"/>
        </a:spcAft>
        <a:defRPr sz="4400" b="1">
          <a:solidFill>
            <a:schemeClr val="tx2"/>
          </a:solidFill>
          <a:latin typeface="Arial" charset="0"/>
        </a:defRPr>
      </a:lvl9pPr>
    </p:titleStyle>
    <p:bodyStyle>
      <a:lvl1pPr marL="342900" indent="-342900" algn="l" rtl="0" fontAlgn="base">
        <a:spcBef>
          <a:spcPct val="20000"/>
        </a:spcBef>
        <a:spcAft>
          <a:spcPct val="0"/>
        </a:spcAft>
        <a:buChar char="•"/>
        <a:defRPr sz="3000">
          <a:solidFill>
            <a:schemeClr val="tx1"/>
          </a:solidFill>
          <a:latin typeface="+mn-lt"/>
          <a:ea typeface="+mn-ea"/>
          <a:cs typeface="+mn-cs"/>
        </a:defRPr>
      </a:lvl1pPr>
      <a:lvl2pPr marL="742950" indent="-285750" algn="l" rtl="0" fontAlgn="base">
        <a:spcBef>
          <a:spcPct val="20000"/>
        </a:spcBef>
        <a:spcAft>
          <a:spcPct val="0"/>
        </a:spcAft>
        <a:buChar char="–"/>
        <a:defRPr sz="2400">
          <a:solidFill>
            <a:schemeClr val="tx1"/>
          </a:solidFill>
          <a:latin typeface="+mn-lt"/>
        </a:defRPr>
      </a:lvl2pPr>
      <a:lvl3pPr marL="1143000" indent="-228600" algn="l" rtl="0" fontAlgn="base">
        <a:spcBef>
          <a:spcPct val="20000"/>
        </a:spcBef>
        <a:spcAft>
          <a:spcPct val="0"/>
        </a:spcAft>
        <a:buChar char="•"/>
        <a:defRPr sz="20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oleObject" Target="../embeddings/oleObject2.bin"/><Relationship Id="rId4" Type="http://schemas.openxmlformats.org/officeDocument/2006/relationships/image" Target="../media/image3.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image" Target="../media/image6.emf"/><Relationship Id="rId5" Type="http://schemas.openxmlformats.org/officeDocument/2006/relationships/oleObject" Target="../embeddings/oleObject4.bin"/><Relationship Id="rId4" Type="http://schemas.openxmlformats.org/officeDocument/2006/relationships/image" Target="../media/image5.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3.xml"/><Relationship Id="rId1" Type="http://schemas.openxmlformats.org/officeDocument/2006/relationships/vmlDrawing" Target="../drawings/vmlDrawing3.vml"/><Relationship Id="rId4" Type="http://schemas.openxmlformats.org/officeDocument/2006/relationships/image" Target="../media/image8.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4.xml"/><Relationship Id="rId1" Type="http://schemas.openxmlformats.org/officeDocument/2006/relationships/vmlDrawing" Target="../drawings/vmlDrawing4.vml"/><Relationship Id="rId4" Type="http://schemas.openxmlformats.org/officeDocument/2006/relationships/image" Target="../media/image9.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0.e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4.xml"/><Relationship Id="rId1" Type="http://schemas.openxmlformats.org/officeDocument/2006/relationships/vmlDrawing" Target="../drawings/vmlDrawing6.vml"/><Relationship Id="rId6" Type="http://schemas.openxmlformats.org/officeDocument/2006/relationships/image" Target="../media/image12.emf"/><Relationship Id="rId5" Type="http://schemas.openxmlformats.org/officeDocument/2006/relationships/oleObject" Target="../embeddings/oleObject9.bin"/><Relationship Id="rId4" Type="http://schemas.openxmlformats.org/officeDocument/2006/relationships/image" Target="../media/image11.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4.xml"/><Relationship Id="rId1" Type="http://schemas.openxmlformats.org/officeDocument/2006/relationships/vmlDrawing" Target="../drawings/vmlDrawing7.vml"/><Relationship Id="rId6" Type="http://schemas.openxmlformats.org/officeDocument/2006/relationships/image" Target="../media/image14.emf"/><Relationship Id="rId5" Type="http://schemas.openxmlformats.org/officeDocument/2006/relationships/oleObject" Target="../embeddings/oleObject11.bin"/><Relationship Id="rId4" Type="http://schemas.openxmlformats.org/officeDocument/2006/relationships/image" Target="../media/image13.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www.cse.ohio-state.edu/%7Ebalaji/Academic/Panda/RAIT04/10gige.pdf" TargetMode="External"/><Relationship Id="rId2" Type="http://schemas.openxmlformats.org/officeDocument/2006/relationships/hyperlink" Target="http://www.cse.ohio-state.edu/%7Ebalaji/Academic/Panda/ISPASS05/reconf_qos.pdf" TargetMode="External"/><Relationship Id="rId1" Type="http://schemas.openxmlformats.org/officeDocument/2006/relationships/slideLayout" Target="../slideLayouts/slideLayout2.xml"/><Relationship Id="rId5" Type="http://schemas.openxmlformats.org/officeDocument/2006/relationships/hyperlink" Target="http://www.cse.ohio-state.edu/%7Ebalaji/Academic/Panda/EUDP/eudp.pdf" TargetMode="External"/><Relationship Id="rId4" Type="http://schemas.openxmlformats.org/officeDocument/2006/relationships/hyperlink" Target="http://www.cse.ohio-state.edu/%7Ebalaji/Academic/Panda/RAIT04/reconf.pdf" TargetMode="External"/></Relationships>
</file>

<file path=ppt/slides/_rels/slide45.xml.rels><?xml version="1.0" encoding="UTF-8" standalone="yes"?>
<Relationships xmlns="http://schemas.openxmlformats.org/package/2006/relationships"><Relationship Id="rId3" Type="http://schemas.openxmlformats.org/officeDocument/2006/relationships/hyperlink" Target="http://www.cse.ohio-state.edu/%7Ebalaji/Academic/Panda/ISPASS04/sdp.pdf" TargetMode="External"/><Relationship Id="rId2" Type="http://schemas.openxmlformats.org/officeDocument/2006/relationships/hyperlink" Target="http://www.cse.ohio-state.edu/%7Ebalaji/Academic/Panda/SAN04/active_cache.pdf" TargetMode="External"/><Relationship Id="rId1" Type="http://schemas.openxmlformats.org/officeDocument/2006/relationships/slideLayout" Target="../slideLayouts/slideLayout2.xml"/><Relationship Id="rId5" Type="http://schemas.openxmlformats.org/officeDocument/2006/relationships/hyperlink" Target="http://www.cse.ohio-state.edu/%7Ebalaji/Academic/Panda/Cluster02/soemp.pdf" TargetMode="External"/><Relationship Id="rId4" Type="http://schemas.openxmlformats.org/officeDocument/2006/relationships/hyperlink" Target="http://www.cse.ohio-state.edu/%7Ebalaji/Academic/Panda/HPDC03/socketvia.pdf" TargetMode="External"/></Relationships>
</file>

<file path=ppt/slides/_rels/slide46.xml.rels><?xml version="1.0" encoding="UTF-8" standalone="yes"?>
<Relationships xmlns="http://schemas.openxmlformats.org/package/2006/relationships"><Relationship Id="rId3" Type="http://schemas.openxmlformats.org/officeDocument/2006/relationships/hyperlink" Target="http://www.cse.ohio-state.edu/%7Ebalaji/Academic/Saday/Cluster04/qops2.pdf" TargetMode="External"/><Relationship Id="rId2" Type="http://schemas.openxmlformats.org/officeDocument/2006/relationships/hyperlink" Target="http://www.cse.ohio-state.edu/%7Ebalaji/Academic/Panda/CAECW05/filesysanal.pdf" TargetMode="External"/><Relationship Id="rId1" Type="http://schemas.openxmlformats.org/officeDocument/2006/relationships/slideLayout" Target="../slideLayouts/slideLayout2.xml"/><Relationship Id="rId5" Type="http://schemas.openxmlformats.org/officeDocument/2006/relationships/hyperlink" Target="http://www.cse.ohio-state.edu/%7Ebalaji/Academic/Panda/IPDPS03/rdma_collectives.pdf" TargetMode="External"/><Relationship Id="rId4" Type="http://schemas.openxmlformats.org/officeDocument/2006/relationships/hyperlink" Target="http://www.cse.ohio-state.edu/%7Ebalaji/Academic/Saday/LACSI03/psa.pdf" TargetMode="External"/></Relationships>
</file>

<file path=ppt/slides/_rels/slide47.xml.rels><?xml version="1.0" encoding="UTF-8" standalone="yes"?>
<Relationships xmlns="http://schemas.openxmlformats.org/package/2006/relationships"><Relationship Id="rId2" Type="http://schemas.openxmlformats.org/officeDocument/2006/relationships/hyperlink" Target="http://nowlab.cis.ohio-state.edu/"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6.xml"/><Relationship Id="rId1" Type="http://schemas.openxmlformats.org/officeDocument/2006/relationships/vmlDrawing" Target="../drawings/vmlDrawing8.vml"/><Relationship Id="rId5" Type="http://schemas.openxmlformats.org/officeDocument/2006/relationships/image" Target="../media/image15.emf"/><Relationship Id="rId4" Type="http://schemas.openxmlformats.org/officeDocument/2006/relationships/oleObject" Target="../embeddings/oleObject12.bin"/></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6.xml"/><Relationship Id="rId1" Type="http://schemas.openxmlformats.org/officeDocument/2006/relationships/vmlDrawing" Target="../drawings/vmlDrawing9.vml"/><Relationship Id="rId5" Type="http://schemas.openxmlformats.org/officeDocument/2006/relationships/image" Target="../media/image16.emf"/><Relationship Id="rId4" Type="http://schemas.openxmlformats.org/officeDocument/2006/relationships/oleObject" Target="../embeddings/oleObject13.bin"/></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6.xml"/><Relationship Id="rId1" Type="http://schemas.openxmlformats.org/officeDocument/2006/relationships/vmlDrawing" Target="../drawings/vmlDrawing10.vml"/><Relationship Id="rId5" Type="http://schemas.openxmlformats.org/officeDocument/2006/relationships/image" Target="../media/image17.emf"/><Relationship Id="rId4" Type="http://schemas.openxmlformats.org/officeDocument/2006/relationships/oleObject" Target="../embeddings/oleObject14.bin"/></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17.xml"/><Relationship Id="rId1" Type="http://schemas.openxmlformats.org/officeDocument/2006/relationships/vmlDrawing" Target="../drawings/vmlDrawing11.vml"/><Relationship Id="rId4" Type="http://schemas.openxmlformats.org/officeDocument/2006/relationships/image" Target="../media/image18.emf"/></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4.xml"/><Relationship Id="rId1" Type="http://schemas.openxmlformats.org/officeDocument/2006/relationships/vmlDrawing" Target="../drawings/vmlDrawing12.vml"/><Relationship Id="rId6" Type="http://schemas.openxmlformats.org/officeDocument/2006/relationships/image" Target="../media/image20.emf"/><Relationship Id="rId5" Type="http://schemas.openxmlformats.org/officeDocument/2006/relationships/oleObject" Target="../embeddings/oleObject17.bin"/><Relationship Id="rId4" Type="http://schemas.openxmlformats.org/officeDocument/2006/relationships/image" Target="../media/image19.emf"/></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21.emf"/></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4.xml"/><Relationship Id="rId1" Type="http://schemas.openxmlformats.org/officeDocument/2006/relationships/vmlDrawing" Target="../drawings/vmlDrawing14.vml"/><Relationship Id="rId6" Type="http://schemas.openxmlformats.org/officeDocument/2006/relationships/image" Target="../media/image23.emf"/><Relationship Id="rId5" Type="http://schemas.openxmlformats.org/officeDocument/2006/relationships/oleObject" Target="../embeddings/oleObject20.bin"/><Relationship Id="rId4" Type="http://schemas.openxmlformats.org/officeDocument/2006/relationships/image" Target="../media/image22.emf"/></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24.emf"/></Relationships>
</file>

<file path=ppt/slides/_rels/slide59.xml.rels><?xml version="1.0" encoding="UTF-8" standalone="yes"?>
<Relationships xmlns="http://schemas.openxmlformats.org/package/2006/relationships"><Relationship Id="rId8" Type="http://schemas.openxmlformats.org/officeDocument/2006/relationships/image" Target="../media/image27.emf"/><Relationship Id="rId3" Type="http://schemas.openxmlformats.org/officeDocument/2006/relationships/oleObject" Target="../embeddings/oleObject22.bin"/><Relationship Id="rId7" Type="http://schemas.openxmlformats.org/officeDocument/2006/relationships/oleObject" Target="../embeddings/oleObject24.bin"/><Relationship Id="rId2" Type="http://schemas.openxmlformats.org/officeDocument/2006/relationships/slideLayout" Target="../slideLayouts/slideLayout18.xml"/><Relationship Id="rId1" Type="http://schemas.openxmlformats.org/officeDocument/2006/relationships/vmlDrawing" Target="../drawings/vmlDrawing16.vml"/><Relationship Id="rId6" Type="http://schemas.openxmlformats.org/officeDocument/2006/relationships/image" Target="../media/image26.emf"/><Relationship Id="rId5" Type="http://schemas.openxmlformats.org/officeDocument/2006/relationships/oleObject" Target="../embeddings/oleObject23.bin"/><Relationship Id="rId10" Type="http://schemas.openxmlformats.org/officeDocument/2006/relationships/image" Target="../media/image28.emf"/><Relationship Id="rId4" Type="http://schemas.openxmlformats.org/officeDocument/2006/relationships/image" Target="../media/image25.emf"/><Relationship Id="rId9" Type="http://schemas.openxmlformats.org/officeDocument/2006/relationships/oleObject" Target="../embeddings/oleObject25.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4.xml"/><Relationship Id="rId1" Type="http://schemas.openxmlformats.org/officeDocument/2006/relationships/vmlDrawing" Target="../drawings/vmlDrawing17.vml"/><Relationship Id="rId6" Type="http://schemas.openxmlformats.org/officeDocument/2006/relationships/image" Target="../media/image31.emf"/><Relationship Id="rId5" Type="http://schemas.openxmlformats.org/officeDocument/2006/relationships/oleObject" Target="../embeddings/oleObject27.bin"/><Relationship Id="rId4" Type="http://schemas.openxmlformats.org/officeDocument/2006/relationships/image" Target="../media/image30.emf"/></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4.xml"/><Relationship Id="rId1" Type="http://schemas.openxmlformats.org/officeDocument/2006/relationships/vmlDrawing" Target="../drawings/vmlDrawing18.vml"/><Relationship Id="rId6" Type="http://schemas.openxmlformats.org/officeDocument/2006/relationships/image" Target="../media/image33.emf"/><Relationship Id="rId5" Type="http://schemas.openxmlformats.org/officeDocument/2006/relationships/oleObject" Target="../embeddings/oleObject29.bin"/><Relationship Id="rId4" Type="http://schemas.openxmlformats.org/officeDocument/2006/relationships/image" Target="../media/image32.emf"/></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4.xml"/><Relationship Id="rId1" Type="http://schemas.openxmlformats.org/officeDocument/2006/relationships/vmlDrawing" Target="../drawings/vmlDrawing19.vml"/><Relationship Id="rId6" Type="http://schemas.openxmlformats.org/officeDocument/2006/relationships/image" Target="../media/image35.emf"/><Relationship Id="rId5" Type="http://schemas.openxmlformats.org/officeDocument/2006/relationships/oleObject" Target="../embeddings/oleObject31.bin"/><Relationship Id="rId4" Type="http://schemas.openxmlformats.org/officeDocument/2006/relationships/image" Target="../media/image34.emf"/></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4.xml"/><Relationship Id="rId1" Type="http://schemas.openxmlformats.org/officeDocument/2006/relationships/vmlDrawing" Target="../drawings/vmlDrawing20.vml"/><Relationship Id="rId6" Type="http://schemas.openxmlformats.org/officeDocument/2006/relationships/image" Target="../media/image37.emf"/><Relationship Id="rId5" Type="http://schemas.openxmlformats.org/officeDocument/2006/relationships/oleObject" Target="../embeddings/oleObject33.bin"/><Relationship Id="rId4" Type="http://schemas.openxmlformats.org/officeDocument/2006/relationships/image" Target="../media/image36.emf"/></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4.xml"/><Relationship Id="rId1" Type="http://schemas.openxmlformats.org/officeDocument/2006/relationships/vmlDrawing" Target="../drawings/vmlDrawing21.vml"/><Relationship Id="rId6" Type="http://schemas.openxmlformats.org/officeDocument/2006/relationships/image" Target="../media/image39.emf"/><Relationship Id="rId5" Type="http://schemas.openxmlformats.org/officeDocument/2006/relationships/oleObject" Target="../embeddings/oleObject35.bin"/><Relationship Id="rId4" Type="http://schemas.openxmlformats.org/officeDocument/2006/relationships/image" Target="../media/image38.emf"/></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4.xml"/><Relationship Id="rId1" Type="http://schemas.openxmlformats.org/officeDocument/2006/relationships/vmlDrawing" Target="../drawings/vmlDrawing22.vml"/><Relationship Id="rId6" Type="http://schemas.openxmlformats.org/officeDocument/2006/relationships/image" Target="../media/image41.emf"/><Relationship Id="rId5" Type="http://schemas.openxmlformats.org/officeDocument/2006/relationships/oleObject" Target="../embeddings/oleObject37.bin"/><Relationship Id="rId4" Type="http://schemas.openxmlformats.org/officeDocument/2006/relationships/image" Target="../media/image40.emf"/></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4.xml"/><Relationship Id="rId1" Type="http://schemas.openxmlformats.org/officeDocument/2006/relationships/vmlDrawing" Target="../drawings/vmlDrawing23.vml"/><Relationship Id="rId4" Type="http://schemas.openxmlformats.org/officeDocument/2006/relationships/image" Target="../media/image42.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381000" y="2130425"/>
            <a:ext cx="8305800" cy="1470025"/>
          </a:xfrm>
        </p:spPr>
        <p:txBody>
          <a:bodyPr/>
          <a:lstStyle/>
          <a:p>
            <a:pPr>
              <a:lnSpc>
                <a:spcPct val="130000"/>
              </a:lnSpc>
            </a:pPr>
            <a:r>
              <a:rPr lang="en-US" sz="2800"/>
              <a:t>Designing Middleware and Network Architectures to allow High Performance Communication for TCP/IP based Applications</a:t>
            </a:r>
          </a:p>
        </p:txBody>
      </p:sp>
      <p:sp>
        <p:nvSpPr>
          <p:cNvPr id="4099" name="Rectangle 3"/>
          <p:cNvSpPr>
            <a:spLocks noGrp="1" noChangeArrowheads="1"/>
          </p:cNvSpPr>
          <p:nvPr>
            <p:ph type="subTitle" idx="1"/>
          </p:nvPr>
        </p:nvSpPr>
        <p:spPr>
          <a:xfrm>
            <a:off x="1371600" y="4343400"/>
            <a:ext cx="6400800" cy="1676400"/>
          </a:xfrm>
        </p:spPr>
        <p:txBody>
          <a:bodyPr/>
          <a:lstStyle/>
          <a:p>
            <a:pPr>
              <a:lnSpc>
                <a:spcPct val="120000"/>
              </a:lnSpc>
            </a:pPr>
            <a:r>
              <a:rPr lang="en-US" sz="1800">
                <a:solidFill>
                  <a:srgbClr val="FF0000"/>
                </a:solidFill>
              </a:rPr>
              <a:t>Pavan Balaji</a:t>
            </a:r>
          </a:p>
          <a:p>
            <a:pPr>
              <a:lnSpc>
                <a:spcPct val="120000"/>
              </a:lnSpc>
            </a:pPr>
            <a:r>
              <a:rPr lang="en-US" sz="1800" b="0">
                <a:solidFill>
                  <a:srgbClr val="0000FF"/>
                </a:solidFill>
              </a:rPr>
              <a:t>Advisor: Prof. Dhabaleswar K. Panda</a:t>
            </a:r>
          </a:p>
          <a:p>
            <a:pPr>
              <a:lnSpc>
                <a:spcPct val="120000"/>
              </a:lnSpc>
            </a:pPr>
            <a:r>
              <a:rPr lang="en-US" sz="1800" b="0">
                <a:solidFill>
                  <a:srgbClr val="0000FF"/>
                </a:solidFill>
              </a:rPr>
              <a:t>Network Based Computing Laboratory</a:t>
            </a:r>
          </a:p>
          <a:p>
            <a:pPr>
              <a:lnSpc>
                <a:spcPct val="120000"/>
              </a:lnSpc>
            </a:pPr>
            <a:r>
              <a:rPr lang="en-US" sz="1800" b="0">
                <a:solidFill>
                  <a:srgbClr val="0000FF"/>
                </a:solidFill>
              </a:rPr>
              <a:t>Ohio State University</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sz="3200" b="0"/>
              <a:t>Open Challenges and Proposed Framework</a:t>
            </a:r>
          </a:p>
        </p:txBody>
      </p:sp>
      <p:sp>
        <p:nvSpPr>
          <p:cNvPr id="17411" name="Rectangle 3"/>
          <p:cNvSpPr>
            <a:spLocks noGrp="1" noChangeArrowheads="1"/>
          </p:cNvSpPr>
          <p:nvPr>
            <p:ph type="body" idx="1"/>
          </p:nvPr>
        </p:nvSpPr>
        <p:spPr>
          <a:xfrm>
            <a:off x="457200" y="1143000"/>
            <a:ext cx="8229600" cy="5410200"/>
          </a:xfrm>
        </p:spPr>
        <p:txBody>
          <a:bodyPr/>
          <a:lstStyle/>
          <a:p>
            <a:pPr>
              <a:lnSpc>
                <a:spcPct val="130000"/>
              </a:lnSpc>
            </a:pPr>
            <a:r>
              <a:rPr lang="en-US" sz="2000"/>
              <a:t>Implementing High Performance Sockets</a:t>
            </a:r>
          </a:p>
          <a:p>
            <a:pPr lvl="1">
              <a:lnSpc>
                <a:spcPct val="130000"/>
              </a:lnSpc>
            </a:pPr>
            <a:r>
              <a:rPr lang="en-US" sz="1600"/>
              <a:t>What are the design issues involved?</a:t>
            </a:r>
          </a:p>
          <a:p>
            <a:pPr lvl="1">
              <a:lnSpc>
                <a:spcPct val="130000"/>
              </a:lnSpc>
            </a:pPr>
            <a:r>
              <a:rPr lang="en-US" sz="1600"/>
              <a:t>What is the performance such implementations can achieve?</a:t>
            </a:r>
          </a:p>
          <a:p>
            <a:pPr>
              <a:lnSpc>
                <a:spcPct val="130000"/>
              </a:lnSpc>
            </a:pPr>
            <a:r>
              <a:rPr lang="en-US" sz="2000"/>
              <a:t>What are the issues associated with High Performance Sockets?</a:t>
            </a:r>
          </a:p>
          <a:p>
            <a:pPr lvl="1">
              <a:lnSpc>
                <a:spcPct val="130000"/>
              </a:lnSpc>
            </a:pPr>
            <a:r>
              <a:rPr lang="en-US" sz="1700"/>
              <a:t>We ensured a semantic match</a:t>
            </a:r>
          </a:p>
          <a:p>
            <a:pPr lvl="1">
              <a:lnSpc>
                <a:spcPct val="130000"/>
              </a:lnSpc>
            </a:pPr>
            <a:r>
              <a:rPr lang="en-US" sz="1700"/>
              <a:t>How about a performance match? Can applications utilize the performance?</a:t>
            </a:r>
          </a:p>
          <a:p>
            <a:pPr>
              <a:lnSpc>
                <a:spcPct val="130000"/>
              </a:lnSpc>
            </a:pPr>
            <a:r>
              <a:rPr lang="en-US" sz="2000"/>
              <a:t>A complete solution with the following properties is required:</a:t>
            </a:r>
          </a:p>
          <a:p>
            <a:pPr lvl="1">
              <a:lnSpc>
                <a:spcPct val="130000"/>
              </a:lnSpc>
            </a:pPr>
            <a:r>
              <a:rPr lang="en-US" sz="1600"/>
              <a:t>Application should directly be able to run; Sockets interface must be retained</a:t>
            </a:r>
          </a:p>
          <a:p>
            <a:pPr lvl="2">
              <a:lnSpc>
                <a:spcPct val="130000"/>
              </a:lnSpc>
            </a:pPr>
            <a:r>
              <a:rPr lang="en-US" sz="1400"/>
              <a:t>High Performance Sockets can help</a:t>
            </a:r>
          </a:p>
          <a:p>
            <a:pPr lvl="1">
              <a:lnSpc>
                <a:spcPct val="130000"/>
              </a:lnSpc>
            </a:pPr>
            <a:r>
              <a:rPr lang="en-US" sz="1600"/>
              <a:t>API provides more extensions to handle the above issues when required</a:t>
            </a:r>
          </a:p>
          <a:p>
            <a:pPr lvl="2">
              <a:lnSpc>
                <a:spcPct val="130000"/>
              </a:lnSpc>
            </a:pPr>
            <a:r>
              <a:rPr lang="en-US" sz="1400"/>
              <a:t>Sockets API needs to be extended to encompass more features</a:t>
            </a:r>
          </a:p>
          <a:p>
            <a:pPr lvl="2">
              <a:lnSpc>
                <a:spcPct val="130000"/>
              </a:lnSpc>
            </a:pPr>
            <a:r>
              <a:rPr lang="en-US" sz="1400"/>
              <a:t>DDP API can help</a:t>
            </a:r>
          </a:p>
          <a:p>
            <a:pPr lvl="1">
              <a:lnSpc>
                <a:spcPct val="130000"/>
              </a:lnSpc>
            </a:pPr>
            <a:r>
              <a:rPr lang="en-US" sz="1600"/>
              <a:t>Underlying protocol must support WAN compatibility</a:t>
            </a:r>
          </a:p>
          <a:p>
            <a:pPr lvl="2">
              <a:lnSpc>
                <a:spcPct val="130000"/>
              </a:lnSpc>
            </a:pPr>
            <a:r>
              <a:rPr lang="en-US" sz="1400"/>
              <a:t>DDP Protocol stack can help</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sz="3200" b="0"/>
              <a:t>Presentation Outline</a:t>
            </a:r>
          </a:p>
        </p:txBody>
      </p:sp>
      <p:sp>
        <p:nvSpPr>
          <p:cNvPr id="18435" name="Rectangle 3"/>
          <p:cNvSpPr>
            <a:spLocks noGrp="1" noChangeArrowheads="1"/>
          </p:cNvSpPr>
          <p:nvPr>
            <p:ph type="body" idx="1"/>
          </p:nvPr>
        </p:nvSpPr>
        <p:spPr>
          <a:xfrm>
            <a:off x="457200" y="1295400"/>
            <a:ext cx="8229600" cy="5105400"/>
          </a:xfrm>
        </p:spPr>
        <p:txBody>
          <a:bodyPr/>
          <a:lstStyle/>
          <a:p>
            <a:pPr>
              <a:lnSpc>
                <a:spcPct val="160000"/>
              </a:lnSpc>
            </a:pPr>
            <a:r>
              <a:rPr lang="en-US" sz="2000">
                <a:solidFill>
                  <a:srgbClr val="DDDDDD"/>
                </a:solidFill>
              </a:rPr>
              <a:t>Introduction, Motivation and Problem Statement</a:t>
            </a:r>
          </a:p>
          <a:p>
            <a:pPr>
              <a:lnSpc>
                <a:spcPct val="160000"/>
              </a:lnSpc>
            </a:pPr>
            <a:r>
              <a:rPr lang="en-US" sz="2000" b="1">
                <a:solidFill>
                  <a:srgbClr val="FF0000"/>
                </a:solidFill>
              </a:rPr>
              <a:t>Designing High Performance Sockets</a:t>
            </a:r>
          </a:p>
          <a:p>
            <a:pPr lvl="1">
              <a:lnSpc>
                <a:spcPct val="160000"/>
              </a:lnSpc>
            </a:pPr>
            <a:r>
              <a:rPr lang="en-US" sz="1600" b="1">
                <a:solidFill>
                  <a:srgbClr val="FF0000"/>
                </a:solidFill>
              </a:rPr>
              <a:t>Sockets over Gigabit Ethernet, VIA and InfiniBand</a:t>
            </a:r>
          </a:p>
          <a:p>
            <a:pPr lvl="1">
              <a:lnSpc>
                <a:spcPct val="160000"/>
              </a:lnSpc>
            </a:pPr>
            <a:r>
              <a:rPr lang="en-US" sz="1600" b="1">
                <a:solidFill>
                  <a:srgbClr val="FF0000"/>
                </a:solidFill>
              </a:rPr>
              <a:t>Performance Results</a:t>
            </a:r>
          </a:p>
          <a:p>
            <a:pPr>
              <a:lnSpc>
                <a:spcPct val="160000"/>
              </a:lnSpc>
            </a:pPr>
            <a:r>
              <a:rPr lang="en-US" sz="2000"/>
              <a:t>Issues with High Performance Sockets</a:t>
            </a:r>
          </a:p>
          <a:p>
            <a:pPr>
              <a:lnSpc>
                <a:spcPct val="160000"/>
              </a:lnSpc>
            </a:pPr>
            <a:r>
              <a:rPr lang="en-US" sz="2000"/>
              <a:t>An Integrated API for High Performance Sockets and RDMAP/DDP</a:t>
            </a:r>
          </a:p>
          <a:p>
            <a:pPr>
              <a:lnSpc>
                <a:spcPct val="160000"/>
              </a:lnSpc>
            </a:pPr>
            <a:r>
              <a:rPr lang="en-US" sz="2000"/>
              <a:t>Concluding Remarks</a:t>
            </a:r>
          </a:p>
          <a:p>
            <a:pPr>
              <a:lnSpc>
                <a:spcPct val="160000"/>
              </a:lnSpc>
            </a:pPr>
            <a:r>
              <a:rPr lang="en-US" sz="2000"/>
              <a:t>Continuing and Future Work</a:t>
            </a:r>
          </a:p>
          <a:p>
            <a:pPr>
              <a:lnSpc>
                <a:spcPct val="160000"/>
              </a:lnSpc>
            </a:pPr>
            <a:r>
              <a:rPr lang="en-US" sz="2000"/>
              <a:t>Related and Other Publications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sz="3200" b="0"/>
              <a:t>Handling Semantic Mismatches</a:t>
            </a:r>
          </a:p>
        </p:txBody>
      </p:sp>
      <p:sp>
        <p:nvSpPr>
          <p:cNvPr id="44035" name="Rectangle 3"/>
          <p:cNvSpPr>
            <a:spLocks noGrp="1" noChangeArrowheads="1"/>
          </p:cNvSpPr>
          <p:nvPr>
            <p:ph type="body" idx="1"/>
          </p:nvPr>
        </p:nvSpPr>
        <p:spPr>
          <a:xfrm>
            <a:off x="457200" y="1371600"/>
            <a:ext cx="8229600" cy="4876800"/>
          </a:xfrm>
        </p:spPr>
        <p:txBody>
          <a:bodyPr/>
          <a:lstStyle/>
          <a:p>
            <a:pPr>
              <a:lnSpc>
                <a:spcPct val="160000"/>
              </a:lnSpc>
            </a:pPr>
            <a:r>
              <a:rPr lang="en-US" sz="2000"/>
              <a:t>Design Issues that need to be handled:</a:t>
            </a:r>
          </a:p>
          <a:p>
            <a:pPr lvl="1">
              <a:lnSpc>
                <a:spcPct val="160000"/>
              </a:lnSpc>
            </a:pPr>
            <a:r>
              <a:rPr lang="en-US" sz="1700"/>
              <a:t>Interaction capability with non High Performance Sockets</a:t>
            </a:r>
          </a:p>
          <a:p>
            <a:pPr lvl="1">
              <a:lnSpc>
                <a:spcPct val="160000"/>
              </a:lnSpc>
            </a:pPr>
            <a:r>
              <a:rPr lang="en-US" sz="1700"/>
              <a:t>Buffer Advertisement and Flow Control</a:t>
            </a:r>
          </a:p>
          <a:p>
            <a:pPr>
              <a:lnSpc>
                <a:spcPct val="160000"/>
              </a:lnSpc>
            </a:pPr>
            <a:r>
              <a:rPr lang="en-US" sz="2000"/>
              <a:t>Performance Issues that need to be handled:</a:t>
            </a:r>
          </a:p>
          <a:p>
            <a:pPr lvl="1">
              <a:lnSpc>
                <a:spcPct val="160000"/>
              </a:lnSpc>
            </a:pPr>
            <a:r>
              <a:rPr lang="en-US" sz="1600"/>
              <a:t>Flow Control Schemes</a:t>
            </a:r>
          </a:p>
          <a:p>
            <a:pPr lvl="2">
              <a:lnSpc>
                <a:spcPct val="160000"/>
              </a:lnSpc>
            </a:pPr>
            <a:r>
              <a:rPr lang="en-US" sz="1400"/>
              <a:t>Packetization, Reverse Packetization</a:t>
            </a:r>
          </a:p>
          <a:p>
            <a:pPr lvl="1">
              <a:lnSpc>
                <a:spcPct val="160000"/>
              </a:lnSpc>
            </a:pPr>
            <a:r>
              <a:rPr lang="en-US" sz="1600"/>
              <a:t>Buffer usage</a:t>
            </a:r>
          </a:p>
          <a:p>
            <a:pPr lvl="2">
              <a:lnSpc>
                <a:spcPct val="160000"/>
              </a:lnSpc>
            </a:pPr>
            <a:r>
              <a:rPr lang="en-US" sz="1400"/>
              <a:t>NIC-based tag matching (Gigabit Ethernet)</a:t>
            </a:r>
          </a:p>
          <a:p>
            <a:pPr lvl="1">
              <a:lnSpc>
                <a:spcPct val="160000"/>
              </a:lnSpc>
            </a:pPr>
            <a:r>
              <a:rPr lang="en-US" sz="1600"/>
              <a:t>ACK Collection</a:t>
            </a:r>
          </a:p>
          <a:p>
            <a:pPr lvl="2">
              <a:lnSpc>
                <a:spcPct val="160000"/>
              </a:lnSpc>
            </a:pPr>
            <a:r>
              <a:rPr lang="en-US" sz="1400"/>
              <a:t>Delayed Acknowledgments, Piggy backing, Unexpected queues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sz="3200" b="0"/>
              <a:t>Interaction Capability</a:t>
            </a:r>
          </a:p>
        </p:txBody>
      </p:sp>
      <p:sp>
        <p:nvSpPr>
          <p:cNvPr id="46083" name="Rectangle 3"/>
          <p:cNvSpPr>
            <a:spLocks noGrp="1" noChangeArrowheads="1"/>
          </p:cNvSpPr>
          <p:nvPr>
            <p:ph type="body" idx="1"/>
          </p:nvPr>
        </p:nvSpPr>
        <p:spPr>
          <a:xfrm>
            <a:off x="457200" y="1143000"/>
            <a:ext cx="8229600" cy="5105400"/>
          </a:xfrm>
        </p:spPr>
        <p:txBody>
          <a:bodyPr/>
          <a:lstStyle/>
          <a:p>
            <a:pPr>
              <a:lnSpc>
                <a:spcPct val="160000"/>
              </a:lnSpc>
            </a:pPr>
            <a:r>
              <a:rPr lang="en-US" sz="2000"/>
              <a:t>Sockets is a very generic API</a:t>
            </a:r>
          </a:p>
          <a:p>
            <a:pPr lvl="1">
              <a:lnSpc>
                <a:spcPct val="160000"/>
              </a:lnSpc>
            </a:pPr>
            <a:r>
              <a:rPr lang="en-US" sz="1600"/>
              <a:t>UNIX Sockets, UDP/IP, etc.</a:t>
            </a:r>
          </a:p>
          <a:p>
            <a:pPr lvl="1">
              <a:lnSpc>
                <a:spcPct val="160000"/>
              </a:lnSpc>
            </a:pPr>
            <a:r>
              <a:rPr lang="en-US" sz="1600"/>
              <a:t>Need to be distinguished and not handled</a:t>
            </a:r>
          </a:p>
          <a:p>
            <a:pPr>
              <a:lnSpc>
                <a:spcPct val="160000"/>
              </a:lnSpc>
            </a:pPr>
            <a:r>
              <a:rPr lang="en-US" sz="2000"/>
              <a:t>Connections with non high performance networks</a:t>
            </a:r>
          </a:p>
          <a:p>
            <a:pPr lvl="1">
              <a:lnSpc>
                <a:spcPct val="160000"/>
              </a:lnSpc>
            </a:pPr>
            <a:r>
              <a:rPr lang="en-US" sz="1600"/>
              <a:t>Remote end might not use high performance sockets</a:t>
            </a:r>
          </a:p>
          <a:p>
            <a:pPr lvl="1">
              <a:lnSpc>
                <a:spcPct val="160000"/>
              </a:lnSpc>
            </a:pPr>
            <a:r>
              <a:rPr lang="en-US" sz="1600"/>
              <a:t>Needs to be handed over to the appropriate protocol</a:t>
            </a:r>
          </a:p>
          <a:p>
            <a:pPr lvl="1">
              <a:lnSpc>
                <a:spcPct val="160000"/>
              </a:lnSpc>
            </a:pPr>
            <a:r>
              <a:rPr lang="en-US" sz="1600"/>
              <a:t>Mechanism for TCP Termination at cluster gateways</a:t>
            </a:r>
          </a:p>
          <a:p>
            <a:pPr>
              <a:lnSpc>
                <a:spcPct val="160000"/>
              </a:lnSpc>
            </a:pPr>
            <a:r>
              <a:rPr lang="en-US" sz="2000"/>
              <a:t>Nodes running multiple applications</a:t>
            </a:r>
          </a:p>
          <a:p>
            <a:pPr lvl="1">
              <a:lnSpc>
                <a:spcPct val="160000"/>
              </a:lnSpc>
            </a:pPr>
            <a:r>
              <a:rPr lang="en-US" sz="1600"/>
              <a:t>Some of the applications might not want to use high performance sockets</a:t>
            </a:r>
          </a:p>
          <a:p>
            <a:pPr lvl="1">
              <a:lnSpc>
                <a:spcPct val="160000"/>
              </a:lnSpc>
            </a:pPr>
            <a:r>
              <a:rPr lang="en-US" sz="1600"/>
              <a:t>Port-level distinction of which sockets implementation the application wants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sz="3200" b="0"/>
              <a:t>Interacting with Traditional Sockets</a:t>
            </a:r>
          </a:p>
        </p:txBody>
      </p:sp>
      <p:sp>
        <p:nvSpPr>
          <p:cNvPr id="47107" name="Line 3"/>
          <p:cNvSpPr>
            <a:spLocks noChangeShapeType="1"/>
          </p:cNvSpPr>
          <p:nvPr/>
        </p:nvSpPr>
        <p:spPr bwMode="auto">
          <a:xfrm>
            <a:off x="685800" y="5181600"/>
            <a:ext cx="2971800" cy="0"/>
          </a:xfrm>
          <a:prstGeom prst="line">
            <a:avLst/>
          </a:prstGeom>
          <a:noFill/>
          <a:ln w="57150">
            <a:solidFill>
              <a:schemeClr val="tx1"/>
            </a:solidFill>
            <a:prstDash val="sysDot"/>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08" name="Line 4"/>
          <p:cNvSpPr>
            <a:spLocks noChangeShapeType="1"/>
          </p:cNvSpPr>
          <p:nvPr/>
        </p:nvSpPr>
        <p:spPr bwMode="auto">
          <a:xfrm>
            <a:off x="533400" y="2743200"/>
            <a:ext cx="2971800" cy="0"/>
          </a:xfrm>
          <a:prstGeom prst="line">
            <a:avLst/>
          </a:prstGeom>
          <a:noFill/>
          <a:ln w="57150">
            <a:solidFill>
              <a:schemeClr val="tx1"/>
            </a:solidFill>
            <a:prstDash val="sysDot"/>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09" name="Text Box 5"/>
          <p:cNvSpPr txBox="1">
            <a:spLocks noChangeArrowheads="1"/>
          </p:cNvSpPr>
          <p:nvPr/>
        </p:nvSpPr>
        <p:spPr bwMode="auto">
          <a:xfrm>
            <a:off x="76200" y="5257800"/>
            <a:ext cx="990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sz="1400"/>
              <a:t>Hardware</a:t>
            </a:r>
          </a:p>
        </p:txBody>
      </p:sp>
      <p:sp>
        <p:nvSpPr>
          <p:cNvPr id="47110" name="Text Box 6"/>
          <p:cNvSpPr txBox="1">
            <a:spLocks noChangeArrowheads="1"/>
          </p:cNvSpPr>
          <p:nvPr/>
        </p:nvSpPr>
        <p:spPr bwMode="auto">
          <a:xfrm>
            <a:off x="152400" y="3733800"/>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sz="1400"/>
              <a:t>Kernel</a:t>
            </a:r>
          </a:p>
        </p:txBody>
      </p:sp>
      <p:sp>
        <p:nvSpPr>
          <p:cNvPr id="47111" name="Text Box 7"/>
          <p:cNvSpPr txBox="1">
            <a:spLocks noChangeArrowheads="1"/>
          </p:cNvSpPr>
          <p:nvPr/>
        </p:nvSpPr>
        <p:spPr bwMode="auto">
          <a:xfrm>
            <a:off x="152400" y="2209800"/>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sz="1400"/>
              <a:t>User</a:t>
            </a:r>
          </a:p>
        </p:txBody>
      </p:sp>
      <p:sp>
        <p:nvSpPr>
          <p:cNvPr id="47112" name="Text Box 8"/>
          <p:cNvSpPr txBox="1">
            <a:spLocks noChangeArrowheads="1"/>
          </p:cNvSpPr>
          <p:nvPr/>
        </p:nvSpPr>
        <p:spPr bwMode="auto">
          <a:xfrm>
            <a:off x="838200" y="1371600"/>
            <a:ext cx="2667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1400" b="1" i="1">
                <a:solidFill>
                  <a:srgbClr val="006699"/>
                </a:solidFill>
              </a:rPr>
              <a:t>Traditional Berkeley Sockets</a:t>
            </a:r>
          </a:p>
        </p:txBody>
      </p:sp>
      <p:sp>
        <p:nvSpPr>
          <p:cNvPr id="47113" name="AutoShape 9"/>
          <p:cNvSpPr>
            <a:spLocks noChangeArrowheads="1"/>
          </p:cNvSpPr>
          <p:nvPr/>
        </p:nvSpPr>
        <p:spPr bwMode="auto">
          <a:xfrm>
            <a:off x="1143000" y="2133600"/>
            <a:ext cx="1828800" cy="457200"/>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a:t>Application or Library</a:t>
            </a:r>
          </a:p>
        </p:txBody>
      </p:sp>
      <p:sp>
        <p:nvSpPr>
          <p:cNvPr id="47114" name="AutoShape 10"/>
          <p:cNvSpPr>
            <a:spLocks noChangeArrowheads="1"/>
          </p:cNvSpPr>
          <p:nvPr/>
        </p:nvSpPr>
        <p:spPr bwMode="auto">
          <a:xfrm>
            <a:off x="1143000" y="2895600"/>
            <a:ext cx="1828800" cy="533400"/>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a:t>Traditional</a:t>
            </a:r>
          </a:p>
          <a:p>
            <a:pPr algn="ctr"/>
            <a:r>
              <a:rPr lang="en-US" sz="1400"/>
              <a:t>Sockets Interface</a:t>
            </a:r>
          </a:p>
        </p:txBody>
      </p:sp>
      <p:sp>
        <p:nvSpPr>
          <p:cNvPr id="47115" name="AutoShape 11"/>
          <p:cNvSpPr>
            <a:spLocks noChangeArrowheads="1"/>
          </p:cNvSpPr>
          <p:nvPr/>
        </p:nvSpPr>
        <p:spPr bwMode="auto">
          <a:xfrm>
            <a:off x="1143000" y="3505200"/>
            <a:ext cx="1828800" cy="457200"/>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a:t>Transport Layer (TCP)</a:t>
            </a:r>
          </a:p>
        </p:txBody>
      </p:sp>
      <p:sp>
        <p:nvSpPr>
          <p:cNvPr id="47116" name="AutoShape 12"/>
          <p:cNvSpPr>
            <a:spLocks noChangeArrowheads="1"/>
          </p:cNvSpPr>
          <p:nvPr/>
        </p:nvSpPr>
        <p:spPr bwMode="auto">
          <a:xfrm>
            <a:off x="1143000" y="4038600"/>
            <a:ext cx="1828800" cy="457200"/>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a:t>IP</a:t>
            </a:r>
          </a:p>
        </p:txBody>
      </p:sp>
      <p:sp>
        <p:nvSpPr>
          <p:cNvPr id="47117" name="AutoShape 13"/>
          <p:cNvSpPr>
            <a:spLocks noChangeArrowheads="1"/>
          </p:cNvSpPr>
          <p:nvPr/>
        </p:nvSpPr>
        <p:spPr bwMode="auto">
          <a:xfrm>
            <a:off x="1143000" y="4572000"/>
            <a:ext cx="1828800" cy="457200"/>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a:t>Device Driver</a:t>
            </a:r>
          </a:p>
        </p:txBody>
      </p:sp>
      <p:sp>
        <p:nvSpPr>
          <p:cNvPr id="47118" name="AutoShape 14"/>
          <p:cNvSpPr>
            <a:spLocks noChangeArrowheads="1"/>
          </p:cNvSpPr>
          <p:nvPr/>
        </p:nvSpPr>
        <p:spPr bwMode="auto">
          <a:xfrm>
            <a:off x="1143000" y="5334000"/>
            <a:ext cx="1828800" cy="457200"/>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a:t>Network Adapter</a:t>
            </a:r>
          </a:p>
        </p:txBody>
      </p:sp>
      <p:sp>
        <p:nvSpPr>
          <p:cNvPr id="47119" name="AutoShape 15"/>
          <p:cNvSpPr>
            <a:spLocks noChangeArrowheads="1"/>
          </p:cNvSpPr>
          <p:nvPr/>
        </p:nvSpPr>
        <p:spPr bwMode="auto">
          <a:xfrm>
            <a:off x="5867400" y="1828800"/>
            <a:ext cx="1828800" cy="457200"/>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a:t>Application or Library</a:t>
            </a:r>
          </a:p>
        </p:txBody>
      </p:sp>
      <p:sp>
        <p:nvSpPr>
          <p:cNvPr id="47120" name="AutoShape 16"/>
          <p:cNvSpPr>
            <a:spLocks noChangeArrowheads="1"/>
          </p:cNvSpPr>
          <p:nvPr/>
        </p:nvSpPr>
        <p:spPr bwMode="auto">
          <a:xfrm>
            <a:off x="4953000" y="3657600"/>
            <a:ext cx="1828800" cy="457200"/>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a:t>Traditional</a:t>
            </a:r>
          </a:p>
          <a:p>
            <a:pPr algn="ctr"/>
            <a:r>
              <a:rPr lang="en-US" sz="1400"/>
              <a:t>Sockets Interface</a:t>
            </a:r>
          </a:p>
        </p:txBody>
      </p:sp>
      <p:sp>
        <p:nvSpPr>
          <p:cNvPr id="47121" name="AutoShape 17"/>
          <p:cNvSpPr>
            <a:spLocks noChangeArrowheads="1"/>
          </p:cNvSpPr>
          <p:nvPr/>
        </p:nvSpPr>
        <p:spPr bwMode="auto">
          <a:xfrm>
            <a:off x="4953000" y="2362200"/>
            <a:ext cx="3733800" cy="457200"/>
          </a:xfrm>
          <a:prstGeom prst="roundRect">
            <a:avLst>
              <a:gd name="adj" fmla="val 16667"/>
            </a:avLst>
          </a:prstGeom>
          <a:solidFill>
            <a:srgbClr val="FF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a:t>High Performance Sockets</a:t>
            </a:r>
          </a:p>
        </p:txBody>
      </p:sp>
      <p:sp>
        <p:nvSpPr>
          <p:cNvPr id="47122" name="AutoShape 18"/>
          <p:cNvSpPr>
            <a:spLocks noChangeArrowheads="1"/>
          </p:cNvSpPr>
          <p:nvPr/>
        </p:nvSpPr>
        <p:spPr bwMode="auto">
          <a:xfrm>
            <a:off x="6858000" y="2895600"/>
            <a:ext cx="1828800" cy="457200"/>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a:t>User-level Protocol</a:t>
            </a:r>
          </a:p>
        </p:txBody>
      </p:sp>
      <p:sp>
        <p:nvSpPr>
          <p:cNvPr id="47123" name="AutoShape 19"/>
          <p:cNvSpPr>
            <a:spLocks noChangeArrowheads="1"/>
          </p:cNvSpPr>
          <p:nvPr/>
        </p:nvSpPr>
        <p:spPr bwMode="auto">
          <a:xfrm>
            <a:off x="4953000" y="4191000"/>
            <a:ext cx="1828800" cy="457200"/>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a:t>TCP/IP</a:t>
            </a:r>
          </a:p>
        </p:txBody>
      </p:sp>
      <p:sp>
        <p:nvSpPr>
          <p:cNvPr id="47124" name="AutoShape 20"/>
          <p:cNvSpPr>
            <a:spLocks noChangeArrowheads="1"/>
          </p:cNvSpPr>
          <p:nvPr/>
        </p:nvSpPr>
        <p:spPr bwMode="auto">
          <a:xfrm>
            <a:off x="4953000" y="4724400"/>
            <a:ext cx="2514600" cy="457200"/>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a:t>Device Driver</a:t>
            </a:r>
          </a:p>
        </p:txBody>
      </p:sp>
      <p:sp>
        <p:nvSpPr>
          <p:cNvPr id="47125" name="Line 21"/>
          <p:cNvSpPr>
            <a:spLocks noChangeShapeType="1"/>
          </p:cNvSpPr>
          <p:nvPr/>
        </p:nvSpPr>
        <p:spPr bwMode="auto">
          <a:xfrm>
            <a:off x="4648200" y="5334000"/>
            <a:ext cx="4114800" cy="0"/>
          </a:xfrm>
          <a:prstGeom prst="line">
            <a:avLst/>
          </a:prstGeom>
          <a:noFill/>
          <a:ln w="57150">
            <a:solidFill>
              <a:schemeClr val="tx1"/>
            </a:solidFill>
            <a:prstDash val="sysDot"/>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26" name="AutoShape 22"/>
          <p:cNvSpPr>
            <a:spLocks noChangeArrowheads="1"/>
          </p:cNvSpPr>
          <p:nvPr/>
        </p:nvSpPr>
        <p:spPr bwMode="auto">
          <a:xfrm>
            <a:off x="5105400" y="5410200"/>
            <a:ext cx="3505200" cy="1066800"/>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1400"/>
          </a:p>
          <a:p>
            <a:pPr algn="ctr"/>
            <a:endParaRPr lang="en-US" sz="1400"/>
          </a:p>
          <a:p>
            <a:pPr algn="ctr"/>
            <a:endParaRPr lang="en-US" sz="1400"/>
          </a:p>
          <a:p>
            <a:pPr algn="ctr"/>
            <a:r>
              <a:rPr lang="en-US" sz="1400"/>
              <a:t>High Performance Network Adapter</a:t>
            </a:r>
          </a:p>
        </p:txBody>
      </p:sp>
      <p:sp>
        <p:nvSpPr>
          <p:cNvPr id="47127" name="Line 23"/>
          <p:cNvSpPr>
            <a:spLocks noChangeShapeType="1"/>
          </p:cNvSpPr>
          <p:nvPr/>
        </p:nvSpPr>
        <p:spPr bwMode="auto">
          <a:xfrm>
            <a:off x="4648200" y="3505200"/>
            <a:ext cx="4114800" cy="0"/>
          </a:xfrm>
          <a:prstGeom prst="line">
            <a:avLst/>
          </a:prstGeom>
          <a:noFill/>
          <a:ln w="57150">
            <a:solidFill>
              <a:schemeClr val="tx1"/>
            </a:solidFill>
            <a:prstDash val="sysDot"/>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28" name="AutoShape 24"/>
          <p:cNvSpPr>
            <a:spLocks noChangeArrowheads="1"/>
          </p:cNvSpPr>
          <p:nvPr/>
        </p:nvSpPr>
        <p:spPr bwMode="auto">
          <a:xfrm>
            <a:off x="3505200" y="3657600"/>
            <a:ext cx="1066800" cy="533400"/>
          </a:xfrm>
          <a:prstGeom prst="rightArrow">
            <a:avLst>
              <a:gd name="adj1" fmla="val 50000"/>
              <a:gd name="adj2" fmla="val 50000"/>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29" name="Text Box 25"/>
          <p:cNvSpPr txBox="1">
            <a:spLocks noChangeArrowheads="1"/>
          </p:cNvSpPr>
          <p:nvPr/>
        </p:nvSpPr>
        <p:spPr bwMode="auto">
          <a:xfrm>
            <a:off x="5562600" y="1371600"/>
            <a:ext cx="2667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1400" b="1" i="1">
                <a:solidFill>
                  <a:srgbClr val="006699"/>
                </a:solidFill>
              </a:rPr>
              <a:t>High Performance Sockets</a:t>
            </a:r>
          </a:p>
        </p:txBody>
      </p:sp>
      <p:sp>
        <p:nvSpPr>
          <p:cNvPr id="47130" name="AutoShape 26"/>
          <p:cNvSpPr>
            <a:spLocks noChangeArrowheads="1"/>
          </p:cNvSpPr>
          <p:nvPr/>
        </p:nvSpPr>
        <p:spPr bwMode="auto">
          <a:xfrm>
            <a:off x="6324600" y="5562600"/>
            <a:ext cx="2133600" cy="533400"/>
          </a:xfrm>
          <a:prstGeom prst="flowChartProcess">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a:solidFill>
                  <a:srgbClr val="CC0099"/>
                </a:solidFill>
              </a:rPr>
              <a:t>Network Features</a:t>
            </a:r>
          </a:p>
          <a:p>
            <a:pPr algn="ctr"/>
            <a:r>
              <a:rPr lang="en-US" sz="1400" b="1">
                <a:solidFill>
                  <a:srgbClr val="CC0099"/>
                </a:solidFill>
              </a:rPr>
              <a:t>(e.g., Offloaded Protocol)</a:t>
            </a:r>
          </a:p>
        </p:txBody>
      </p:sp>
      <p:sp>
        <p:nvSpPr>
          <p:cNvPr id="47131" name="Line 27"/>
          <p:cNvSpPr>
            <a:spLocks noChangeShapeType="1"/>
          </p:cNvSpPr>
          <p:nvPr/>
        </p:nvSpPr>
        <p:spPr bwMode="auto">
          <a:xfrm>
            <a:off x="1981200" y="2514600"/>
            <a:ext cx="0" cy="457200"/>
          </a:xfrm>
          <a:prstGeom prst="line">
            <a:avLst/>
          </a:prstGeom>
          <a:noFill/>
          <a:ln w="1905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32" name="Line 28"/>
          <p:cNvSpPr>
            <a:spLocks noChangeShapeType="1"/>
          </p:cNvSpPr>
          <p:nvPr/>
        </p:nvSpPr>
        <p:spPr bwMode="auto">
          <a:xfrm>
            <a:off x="2133600" y="2514600"/>
            <a:ext cx="0" cy="457200"/>
          </a:xfrm>
          <a:prstGeom prst="line">
            <a:avLst/>
          </a:prstGeom>
          <a:noFill/>
          <a:ln w="19050">
            <a:solidFill>
              <a:schemeClr val="tx1"/>
            </a:solidFill>
            <a:round/>
            <a:headEnd type="stealth"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33" name="Line 29"/>
          <p:cNvSpPr>
            <a:spLocks noChangeShapeType="1"/>
          </p:cNvSpPr>
          <p:nvPr/>
        </p:nvSpPr>
        <p:spPr bwMode="auto">
          <a:xfrm>
            <a:off x="1981200" y="3352800"/>
            <a:ext cx="0" cy="228600"/>
          </a:xfrm>
          <a:prstGeom prst="line">
            <a:avLst/>
          </a:prstGeom>
          <a:noFill/>
          <a:ln w="1905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34" name="Line 30"/>
          <p:cNvSpPr>
            <a:spLocks noChangeShapeType="1"/>
          </p:cNvSpPr>
          <p:nvPr/>
        </p:nvSpPr>
        <p:spPr bwMode="auto">
          <a:xfrm>
            <a:off x="2133600" y="3352800"/>
            <a:ext cx="0" cy="228600"/>
          </a:xfrm>
          <a:prstGeom prst="line">
            <a:avLst/>
          </a:prstGeom>
          <a:noFill/>
          <a:ln w="19050">
            <a:solidFill>
              <a:schemeClr val="tx1"/>
            </a:solidFill>
            <a:round/>
            <a:headEnd type="stealth"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35" name="Line 31"/>
          <p:cNvSpPr>
            <a:spLocks noChangeShapeType="1"/>
          </p:cNvSpPr>
          <p:nvPr/>
        </p:nvSpPr>
        <p:spPr bwMode="auto">
          <a:xfrm>
            <a:off x="1981200" y="3886200"/>
            <a:ext cx="0" cy="228600"/>
          </a:xfrm>
          <a:prstGeom prst="line">
            <a:avLst/>
          </a:prstGeom>
          <a:noFill/>
          <a:ln w="1905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36" name="Line 32"/>
          <p:cNvSpPr>
            <a:spLocks noChangeShapeType="1"/>
          </p:cNvSpPr>
          <p:nvPr/>
        </p:nvSpPr>
        <p:spPr bwMode="auto">
          <a:xfrm>
            <a:off x="2133600" y="3886200"/>
            <a:ext cx="0" cy="228600"/>
          </a:xfrm>
          <a:prstGeom prst="line">
            <a:avLst/>
          </a:prstGeom>
          <a:noFill/>
          <a:ln w="19050">
            <a:solidFill>
              <a:schemeClr val="tx1"/>
            </a:solidFill>
            <a:round/>
            <a:headEnd type="stealth"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37" name="Line 33"/>
          <p:cNvSpPr>
            <a:spLocks noChangeShapeType="1"/>
          </p:cNvSpPr>
          <p:nvPr/>
        </p:nvSpPr>
        <p:spPr bwMode="auto">
          <a:xfrm>
            <a:off x="1981200" y="4419600"/>
            <a:ext cx="0" cy="228600"/>
          </a:xfrm>
          <a:prstGeom prst="line">
            <a:avLst/>
          </a:prstGeom>
          <a:noFill/>
          <a:ln w="1905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38" name="Line 34"/>
          <p:cNvSpPr>
            <a:spLocks noChangeShapeType="1"/>
          </p:cNvSpPr>
          <p:nvPr/>
        </p:nvSpPr>
        <p:spPr bwMode="auto">
          <a:xfrm>
            <a:off x="2133600" y="4419600"/>
            <a:ext cx="0" cy="228600"/>
          </a:xfrm>
          <a:prstGeom prst="line">
            <a:avLst/>
          </a:prstGeom>
          <a:noFill/>
          <a:ln w="19050">
            <a:solidFill>
              <a:schemeClr val="tx1"/>
            </a:solidFill>
            <a:round/>
            <a:headEnd type="stealth"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39" name="Line 35"/>
          <p:cNvSpPr>
            <a:spLocks noChangeShapeType="1"/>
          </p:cNvSpPr>
          <p:nvPr/>
        </p:nvSpPr>
        <p:spPr bwMode="auto">
          <a:xfrm>
            <a:off x="1981200" y="4953000"/>
            <a:ext cx="0" cy="457200"/>
          </a:xfrm>
          <a:prstGeom prst="line">
            <a:avLst/>
          </a:prstGeom>
          <a:noFill/>
          <a:ln w="1905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40" name="Line 36"/>
          <p:cNvSpPr>
            <a:spLocks noChangeShapeType="1"/>
          </p:cNvSpPr>
          <p:nvPr/>
        </p:nvSpPr>
        <p:spPr bwMode="auto">
          <a:xfrm>
            <a:off x="2133600" y="4953000"/>
            <a:ext cx="0" cy="457200"/>
          </a:xfrm>
          <a:prstGeom prst="line">
            <a:avLst/>
          </a:prstGeom>
          <a:noFill/>
          <a:ln w="19050">
            <a:solidFill>
              <a:schemeClr val="tx1"/>
            </a:solidFill>
            <a:round/>
            <a:headEnd type="stealth"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41" name="Line 37"/>
          <p:cNvSpPr>
            <a:spLocks noChangeShapeType="1"/>
          </p:cNvSpPr>
          <p:nvPr/>
        </p:nvSpPr>
        <p:spPr bwMode="auto">
          <a:xfrm>
            <a:off x="6781800" y="2209800"/>
            <a:ext cx="0" cy="228600"/>
          </a:xfrm>
          <a:prstGeom prst="line">
            <a:avLst/>
          </a:prstGeom>
          <a:noFill/>
          <a:ln w="1905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42" name="Line 38"/>
          <p:cNvSpPr>
            <a:spLocks noChangeShapeType="1"/>
          </p:cNvSpPr>
          <p:nvPr/>
        </p:nvSpPr>
        <p:spPr bwMode="auto">
          <a:xfrm>
            <a:off x="6934200" y="2209800"/>
            <a:ext cx="0" cy="228600"/>
          </a:xfrm>
          <a:prstGeom prst="line">
            <a:avLst/>
          </a:prstGeom>
          <a:noFill/>
          <a:ln w="19050">
            <a:solidFill>
              <a:schemeClr val="tx1"/>
            </a:solidFill>
            <a:round/>
            <a:headEnd type="stealth"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43" name="Line 39"/>
          <p:cNvSpPr>
            <a:spLocks noChangeShapeType="1"/>
          </p:cNvSpPr>
          <p:nvPr/>
        </p:nvSpPr>
        <p:spPr bwMode="auto">
          <a:xfrm>
            <a:off x="5867400" y="2743200"/>
            <a:ext cx="0" cy="990600"/>
          </a:xfrm>
          <a:prstGeom prst="line">
            <a:avLst/>
          </a:prstGeom>
          <a:noFill/>
          <a:ln w="1905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44" name="Line 40"/>
          <p:cNvSpPr>
            <a:spLocks noChangeShapeType="1"/>
          </p:cNvSpPr>
          <p:nvPr/>
        </p:nvSpPr>
        <p:spPr bwMode="auto">
          <a:xfrm>
            <a:off x="6019800" y="2743200"/>
            <a:ext cx="0" cy="990600"/>
          </a:xfrm>
          <a:prstGeom prst="line">
            <a:avLst/>
          </a:prstGeom>
          <a:noFill/>
          <a:ln w="19050">
            <a:solidFill>
              <a:schemeClr val="tx1"/>
            </a:solidFill>
            <a:round/>
            <a:headEnd type="stealth"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45" name="Line 41"/>
          <p:cNvSpPr>
            <a:spLocks noChangeShapeType="1"/>
          </p:cNvSpPr>
          <p:nvPr/>
        </p:nvSpPr>
        <p:spPr bwMode="auto">
          <a:xfrm>
            <a:off x="7696200" y="2743200"/>
            <a:ext cx="0" cy="228600"/>
          </a:xfrm>
          <a:prstGeom prst="line">
            <a:avLst/>
          </a:prstGeom>
          <a:noFill/>
          <a:ln w="38100">
            <a:solidFill>
              <a:srgbClr val="FF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46" name="Line 42"/>
          <p:cNvSpPr>
            <a:spLocks noChangeShapeType="1"/>
          </p:cNvSpPr>
          <p:nvPr/>
        </p:nvSpPr>
        <p:spPr bwMode="auto">
          <a:xfrm>
            <a:off x="7848600" y="2743200"/>
            <a:ext cx="0" cy="228600"/>
          </a:xfrm>
          <a:prstGeom prst="line">
            <a:avLst/>
          </a:prstGeom>
          <a:noFill/>
          <a:ln w="38100">
            <a:solidFill>
              <a:srgbClr val="FF0000"/>
            </a:solidFill>
            <a:round/>
            <a:headEnd type="stealth"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47" name="Line 43"/>
          <p:cNvSpPr>
            <a:spLocks noChangeShapeType="1"/>
          </p:cNvSpPr>
          <p:nvPr/>
        </p:nvSpPr>
        <p:spPr bwMode="auto">
          <a:xfrm>
            <a:off x="5867400" y="4038600"/>
            <a:ext cx="0" cy="228600"/>
          </a:xfrm>
          <a:prstGeom prst="line">
            <a:avLst/>
          </a:prstGeom>
          <a:noFill/>
          <a:ln w="1905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48" name="Line 44"/>
          <p:cNvSpPr>
            <a:spLocks noChangeShapeType="1"/>
          </p:cNvSpPr>
          <p:nvPr/>
        </p:nvSpPr>
        <p:spPr bwMode="auto">
          <a:xfrm>
            <a:off x="6019800" y="4038600"/>
            <a:ext cx="0" cy="228600"/>
          </a:xfrm>
          <a:prstGeom prst="line">
            <a:avLst/>
          </a:prstGeom>
          <a:noFill/>
          <a:ln w="19050">
            <a:solidFill>
              <a:schemeClr val="tx1"/>
            </a:solidFill>
            <a:round/>
            <a:headEnd type="stealth"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49" name="Line 45"/>
          <p:cNvSpPr>
            <a:spLocks noChangeShapeType="1"/>
          </p:cNvSpPr>
          <p:nvPr/>
        </p:nvSpPr>
        <p:spPr bwMode="auto">
          <a:xfrm>
            <a:off x="5867400" y="4572000"/>
            <a:ext cx="0" cy="228600"/>
          </a:xfrm>
          <a:prstGeom prst="line">
            <a:avLst/>
          </a:prstGeom>
          <a:noFill/>
          <a:ln w="1905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50" name="Line 46"/>
          <p:cNvSpPr>
            <a:spLocks noChangeShapeType="1"/>
          </p:cNvSpPr>
          <p:nvPr/>
        </p:nvSpPr>
        <p:spPr bwMode="auto">
          <a:xfrm>
            <a:off x="6019800" y="4572000"/>
            <a:ext cx="0" cy="228600"/>
          </a:xfrm>
          <a:prstGeom prst="line">
            <a:avLst/>
          </a:prstGeom>
          <a:noFill/>
          <a:ln w="19050">
            <a:solidFill>
              <a:schemeClr val="tx1"/>
            </a:solidFill>
            <a:round/>
            <a:headEnd type="stealth"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51" name="Line 47"/>
          <p:cNvSpPr>
            <a:spLocks noChangeShapeType="1"/>
          </p:cNvSpPr>
          <p:nvPr/>
        </p:nvSpPr>
        <p:spPr bwMode="auto">
          <a:xfrm>
            <a:off x="5867400" y="5105400"/>
            <a:ext cx="0" cy="381000"/>
          </a:xfrm>
          <a:prstGeom prst="line">
            <a:avLst/>
          </a:prstGeom>
          <a:noFill/>
          <a:ln w="1905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52" name="Line 48"/>
          <p:cNvSpPr>
            <a:spLocks noChangeShapeType="1"/>
          </p:cNvSpPr>
          <p:nvPr/>
        </p:nvSpPr>
        <p:spPr bwMode="auto">
          <a:xfrm>
            <a:off x="6019800" y="5105400"/>
            <a:ext cx="0" cy="381000"/>
          </a:xfrm>
          <a:prstGeom prst="line">
            <a:avLst/>
          </a:prstGeom>
          <a:noFill/>
          <a:ln w="19050">
            <a:solidFill>
              <a:schemeClr val="tx1"/>
            </a:solidFill>
            <a:round/>
            <a:headEnd type="stealth"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53" name="Line 49"/>
          <p:cNvSpPr>
            <a:spLocks noChangeShapeType="1"/>
          </p:cNvSpPr>
          <p:nvPr/>
        </p:nvSpPr>
        <p:spPr bwMode="auto">
          <a:xfrm>
            <a:off x="7696200" y="3276600"/>
            <a:ext cx="0" cy="2362200"/>
          </a:xfrm>
          <a:prstGeom prst="line">
            <a:avLst/>
          </a:prstGeom>
          <a:noFill/>
          <a:ln w="38100">
            <a:solidFill>
              <a:srgbClr val="FF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54" name="Line 50"/>
          <p:cNvSpPr>
            <a:spLocks noChangeShapeType="1"/>
          </p:cNvSpPr>
          <p:nvPr/>
        </p:nvSpPr>
        <p:spPr bwMode="auto">
          <a:xfrm>
            <a:off x="7848600" y="3276600"/>
            <a:ext cx="0" cy="2362200"/>
          </a:xfrm>
          <a:prstGeom prst="line">
            <a:avLst/>
          </a:prstGeom>
          <a:noFill/>
          <a:ln w="38100">
            <a:solidFill>
              <a:srgbClr val="FF0000"/>
            </a:solidFill>
            <a:round/>
            <a:headEnd type="stealth"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55" name="Line 51"/>
          <p:cNvSpPr>
            <a:spLocks noChangeShapeType="1"/>
          </p:cNvSpPr>
          <p:nvPr/>
        </p:nvSpPr>
        <p:spPr bwMode="auto">
          <a:xfrm>
            <a:off x="7086600" y="3276600"/>
            <a:ext cx="0" cy="1524000"/>
          </a:xfrm>
          <a:prstGeom prst="line">
            <a:avLst/>
          </a:prstGeom>
          <a:noFill/>
          <a:ln w="9525">
            <a:solidFill>
              <a:schemeClr val="tx1"/>
            </a:solidFill>
            <a:prstDash val="dash"/>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56" name="Line 52"/>
          <p:cNvSpPr>
            <a:spLocks noChangeShapeType="1"/>
          </p:cNvSpPr>
          <p:nvPr/>
        </p:nvSpPr>
        <p:spPr bwMode="auto">
          <a:xfrm>
            <a:off x="7239000" y="3276600"/>
            <a:ext cx="0" cy="1524000"/>
          </a:xfrm>
          <a:prstGeom prst="line">
            <a:avLst/>
          </a:prstGeom>
          <a:noFill/>
          <a:ln w="9525">
            <a:solidFill>
              <a:schemeClr val="tx1"/>
            </a:solidFill>
            <a:prstDash val="dash"/>
            <a:round/>
            <a:headEnd type="stealth"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57" name="AutoShape 53"/>
          <p:cNvSpPr>
            <a:spLocks noChangeArrowheads="1"/>
          </p:cNvSpPr>
          <p:nvPr/>
        </p:nvSpPr>
        <p:spPr bwMode="auto">
          <a:xfrm>
            <a:off x="7391400" y="2743200"/>
            <a:ext cx="762000" cy="2971800"/>
          </a:xfrm>
          <a:prstGeom prst="downArrow">
            <a:avLst>
              <a:gd name="adj1" fmla="val 50000"/>
              <a:gd name="adj2" fmla="val 97500"/>
            </a:avLst>
          </a:prstGeom>
          <a:solidFill>
            <a:srgbClr val="FF0000">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5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sz="3200" b="0"/>
              <a:t>Handling Semantic Mismatches</a:t>
            </a:r>
          </a:p>
        </p:txBody>
      </p:sp>
      <p:sp>
        <p:nvSpPr>
          <p:cNvPr id="48131" name="Rectangle 3"/>
          <p:cNvSpPr>
            <a:spLocks noGrp="1" noChangeArrowheads="1"/>
          </p:cNvSpPr>
          <p:nvPr>
            <p:ph type="body" idx="1"/>
          </p:nvPr>
        </p:nvSpPr>
        <p:spPr>
          <a:xfrm>
            <a:off x="457200" y="1371600"/>
            <a:ext cx="8229600" cy="4876800"/>
          </a:xfrm>
        </p:spPr>
        <p:txBody>
          <a:bodyPr/>
          <a:lstStyle/>
          <a:p>
            <a:pPr>
              <a:lnSpc>
                <a:spcPct val="160000"/>
              </a:lnSpc>
            </a:pPr>
            <a:r>
              <a:rPr lang="en-US" sz="2000"/>
              <a:t>Design Issues that need to be handled:</a:t>
            </a:r>
          </a:p>
          <a:p>
            <a:pPr lvl="1">
              <a:lnSpc>
                <a:spcPct val="160000"/>
              </a:lnSpc>
            </a:pPr>
            <a:r>
              <a:rPr lang="en-US" sz="1700">
                <a:solidFill>
                  <a:srgbClr val="DDDDDD"/>
                </a:solidFill>
              </a:rPr>
              <a:t>Interaction capability with non High Performance Sockets</a:t>
            </a:r>
          </a:p>
          <a:p>
            <a:pPr lvl="1">
              <a:lnSpc>
                <a:spcPct val="160000"/>
              </a:lnSpc>
            </a:pPr>
            <a:r>
              <a:rPr lang="en-US" sz="1700"/>
              <a:t>Buffer Advertisement and Flow Control</a:t>
            </a:r>
          </a:p>
          <a:p>
            <a:pPr>
              <a:lnSpc>
                <a:spcPct val="160000"/>
              </a:lnSpc>
            </a:pPr>
            <a:r>
              <a:rPr lang="en-US" sz="2000"/>
              <a:t>Performance Issues that need to be handled:</a:t>
            </a:r>
          </a:p>
          <a:p>
            <a:pPr lvl="1">
              <a:lnSpc>
                <a:spcPct val="160000"/>
              </a:lnSpc>
            </a:pPr>
            <a:r>
              <a:rPr lang="en-US" sz="1600"/>
              <a:t>Flow Control Schemes</a:t>
            </a:r>
          </a:p>
          <a:p>
            <a:pPr lvl="2">
              <a:lnSpc>
                <a:spcPct val="160000"/>
              </a:lnSpc>
            </a:pPr>
            <a:r>
              <a:rPr lang="en-US" sz="1400"/>
              <a:t>Packetization, Reverse Packetization</a:t>
            </a:r>
          </a:p>
          <a:p>
            <a:pPr lvl="1">
              <a:lnSpc>
                <a:spcPct val="160000"/>
              </a:lnSpc>
            </a:pPr>
            <a:r>
              <a:rPr lang="en-US" sz="1600"/>
              <a:t>Buffer usage</a:t>
            </a:r>
          </a:p>
          <a:p>
            <a:pPr lvl="2">
              <a:lnSpc>
                <a:spcPct val="160000"/>
              </a:lnSpc>
            </a:pPr>
            <a:r>
              <a:rPr lang="en-US" sz="1400"/>
              <a:t>NIC-based tag matching (Gigabit Ethernet)</a:t>
            </a:r>
          </a:p>
          <a:p>
            <a:pPr lvl="1">
              <a:lnSpc>
                <a:spcPct val="160000"/>
              </a:lnSpc>
            </a:pPr>
            <a:r>
              <a:rPr lang="en-US" sz="1600"/>
              <a:t>ACK Collection</a:t>
            </a:r>
          </a:p>
          <a:p>
            <a:pPr lvl="2">
              <a:lnSpc>
                <a:spcPct val="160000"/>
              </a:lnSpc>
            </a:pPr>
            <a:r>
              <a:rPr lang="en-US" sz="1400"/>
              <a:t>Delayed Acknowledgments, Piggy backing, Unexpected queues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sz="3200" b="0"/>
              <a:t>Buffer Advertisement and Flow Control</a:t>
            </a:r>
          </a:p>
        </p:txBody>
      </p:sp>
      <p:sp>
        <p:nvSpPr>
          <p:cNvPr id="49155" name="Rectangle 3"/>
          <p:cNvSpPr>
            <a:spLocks noGrp="1" noChangeArrowheads="1"/>
          </p:cNvSpPr>
          <p:nvPr>
            <p:ph type="body" idx="1"/>
          </p:nvPr>
        </p:nvSpPr>
        <p:spPr>
          <a:xfrm>
            <a:off x="457200" y="1600200"/>
            <a:ext cx="8229600" cy="4191000"/>
          </a:xfrm>
        </p:spPr>
        <p:txBody>
          <a:bodyPr/>
          <a:lstStyle/>
          <a:p>
            <a:pPr>
              <a:lnSpc>
                <a:spcPct val="160000"/>
              </a:lnSpc>
            </a:pPr>
            <a:r>
              <a:rPr lang="en-US" sz="2000"/>
              <a:t>User-level protocols require receivers to advertise buffers upfront</a:t>
            </a:r>
          </a:p>
          <a:p>
            <a:pPr lvl="1">
              <a:lnSpc>
                <a:spcPct val="160000"/>
              </a:lnSpc>
            </a:pPr>
            <a:r>
              <a:rPr lang="en-US" sz="1600"/>
              <a:t>If a buffer is not posted when the data arrives:</a:t>
            </a:r>
          </a:p>
          <a:p>
            <a:pPr lvl="2">
              <a:lnSpc>
                <a:spcPct val="160000"/>
              </a:lnSpc>
            </a:pPr>
            <a:r>
              <a:rPr lang="en-US" sz="1400"/>
              <a:t>The data is dropped</a:t>
            </a:r>
          </a:p>
          <a:p>
            <a:pPr lvl="2">
              <a:lnSpc>
                <a:spcPct val="160000"/>
              </a:lnSpc>
            </a:pPr>
            <a:r>
              <a:rPr lang="en-US" sz="1400"/>
              <a:t>Hardware might retry sending the data</a:t>
            </a:r>
          </a:p>
          <a:p>
            <a:pPr lvl="2">
              <a:lnSpc>
                <a:spcPct val="160000"/>
              </a:lnSpc>
            </a:pPr>
            <a:r>
              <a:rPr lang="en-US" sz="1400"/>
              <a:t>Connection might be terminated for some protocols</a:t>
            </a:r>
          </a:p>
          <a:p>
            <a:pPr>
              <a:lnSpc>
                <a:spcPct val="160000"/>
              </a:lnSpc>
            </a:pPr>
            <a:r>
              <a:rPr lang="en-US" sz="2000"/>
              <a:t>Need some kind of a mechanism to ensure that buffers are posted</a:t>
            </a:r>
          </a:p>
          <a:p>
            <a:pPr lvl="1">
              <a:lnSpc>
                <a:spcPct val="160000"/>
              </a:lnSpc>
            </a:pPr>
            <a:r>
              <a:rPr lang="en-US" sz="1600"/>
              <a:t>Separate Communication Thread</a:t>
            </a:r>
          </a:p>
          <a:p>
            <a:pPr lvl="1">
              <a:lnSpc>
                <a:spcPct val="160000"/>
              </a:lnSpc>
            </a:pPr>
            <a:r>
              <a:rPr lang="en-US" sz="1600"/>
              <a:t>Explicit synchronization</a:t>
            </a:r>
          </a:p>
          <a:p>
            <a:pPr lvl="1">
              <a:lnSpc>
                <a:spcPct val="160000"/>
              </a:lnSpc>
            </a:pPr>
            <a:r>
              <a:rPr lang="en-US" sz="1600"/>
              <a:t>Credit-based Flow control mechanism</a:t>
            </a:r>
          </a:p>
        </p:txBody>
      </p:sp>
      <p:grpSp>
        <p:nvGrpSpPr>
          <p:cNvPr id="49159" name="Group 7"/>
          <p:cNvGrpSpPr>
            <a:grpSpLocks/>
          </p:cNvGrpSpPr>
          <p:nvPr/>
        </p:nvGrpSpPr>
        <p:grpSpPr bwMode="auto">
          <a:xfrm>
            <a:off x="914400" y="4419600"/>
            <a:ext cx="304800" cy="304800"/>
            <a:chOff x="528" y="2400"/>
            <a:chExt cx="384" cy="336"/>
          </a:xfrm>
        </p:grpSpPr>
        <p:sp>
          <p:nvSpPr>
            <p:cNvPr id="49160" name="Line 8"/>
            <p:cNvSpPr>
              <a:spLocks noChangeShapeType="1"/>
            </p:cNvSpPr>
            <p:nvPr/>
          </p:nvSpPr>
          <p:spPr bwMode="auto">
            <a:xfrm>
              <a:off x="528" y="2448"/>
              <a:ext cx="384" cy="240"/>
            </a:xfrm>
            <a:prstGeom prst="line">
              <a:avLst/>
            </a:prstGeom>
            <a:noFill/>
            <a:ln w="38100">
              <a:solidFill>
                <a:srgbClr val="FF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161" name="Line 9"/>
            <p:cNvSpPr>
              <a:spLocks noChangeShapeType="1"/>
            </p:cNvSpPr>
            <p:nvPr/>
          </p:nvSpPr>
          <p:spPr bwMode="auto">
            <a:xfrm flipH="1">
              <a:off x="576" y="2400"/>
              <a:ext cx="192" cy="336"/>
            </a:xfrm>
            <a:prstGeom prst="line">
              <a:avLst/>
            </a:prstGeom>
            <a:noFill/>
            <a:ln w="38100">
              <a:solidFill>
                <a:srgbClr val="FF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9162" name="Group 10"/>
          <p:cNvGrpSpPr>
            <a:grpSpLocks/>
          </p:cNvGrpSpPr>
          <p:nvPr/>
        </p:nvGrpSpPr>
        <p:grpSpPr bwMode="auto">
          <a:xfrm>
            <a:off x="914400" y="4876800"/>
            <a:ext cx="304800" cy="304800"/>
            <a:chOff x="528" y="2400"/>
            <a:chExt cx="384" cy="336"/>
          </a:xfrm>
        </p:grpSpPr>
        <p:sp>
          <p:nvSpPr>
            <p:cNvPr id="49163" name="Line 11"/>
            <p:cNvSpPr>
              <a:spLocks noChangeShapeType="1"/>
            </p:cNvSpPr>
            <p:nvPr/>
          </p:nvSpPr>
          <p:spPr bwMode="auto">
            <a:xfrm>
              <a:off x="528" y="2448"/>
              <a:ext cx="384" cy="240"/>
            </a:xfrm>
            <a:prstGeom prst="line">
              <a:avLst/>
            </a:prstGeom>
            <a:noFill/>
            <a:ln w="38100">
              <a:solidFill>
                <a:srgbClr val="FF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164" name="Line 12"/>
            <p:cNvSpPr>
              <a:spLocks noChangeShapeType="1"/>
            </p:cNvSpPr>
            <p:nvPr/>
          </p:nvSpPr>
          <p:spPr bwMode="auto">
            <a:xfrm flipH="1">
              <a:off x="576" y="2400"/>
              <a:ext cx="192" cy="336"/>
            </a:xfrm>
            <a:prstGeom prst="line">
              <a:avLst/>
            </a:prstGeom>
            <a:noFill/>
            <a:ln w="38100">
              <a:solidFill>
                <a:srgbClr val="FF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9165" name="Freeform 13"/>
          <p:cNvSpPr>
            <a:spLocks/>
          </p:cNvSpPr>
          <p:nvPr/>
        </p:nvSpPr>
        <p:spPr bwMode="auto">
          <a:xfrm>
            <a:off x="914400" y="5257800"/>
            <a:ext cx="325438" cy="304800"/>
          </a:xfrm>
          <a:custGeom>
            <a:avLst/>
            <a:gdLst>
              <a:gd name="T0" fmla="*/ 0 w 349"/>
              <a:gd name="T1" fmla="*/ 198 h 273"/>
              <a:gd name="T2" fmla="*/ 64 w 349"/>
              <a:gd name="T3" fmla="*/ 262 h 273"/>
              <a:gd name="T4" fmla="*/ 81 w 349"/>
              <a:gd name="T5" fmla="*/ 273 h 273"/>
              <a:gd name="T6" fmla="*/ 256 w 349"/>
              <a:gd name="T7" fmla="*/ 104 h 273"/>
              <a:gd name="T8" fmla="*/ 332 w 349"/>
              <a:gd name="T9" fmla="*/ 23 h 273"/>
              <a:gd name="T10" fmla="*/ 349 w 349"/>
              <a:gd name="T11" fmla="*/ 0 h 273"/>
            </a:gdLst>
            <a:ahLst/>
            <a:cxnLst>
              <a:cxn ang="0">
                <a:pos x="T0" y="T1"/>
              </a:cxn>
              <a:cxn ang="0">
                <a:pos x="T2" y="T3"/>
              </a:cxn>
              <a:cxn ang="0">
                <a:pos x="T4" y="T5"/>
              </a:cxn>
              <a:cxn ang="0">
                <a:pos x="T6" y="T7"/>
              </a:cxn>
              <a:cxn ang="0">
                <a:pos x="T8" y="T9"/>
              </a:cxn>
              <a:cxn ang="0">
                <a:pos x="T10" y="T11"/>
              </a:cxn>
            </a:cxnLst>
            <a:rect l="0" t="0" r="r" b="b"/>
            <a:pathLst>
              <a:path w="349" h="273">
                <a:moveTo>
                  <a:pt x="0" y="198"/>
                </a:moveTo>
                <a:cubicBezTo>
                  <a:pt x="36" y="248"/>
                  <a:pt x="16" y="230"/>
                  <a:pt x="64" y="262"/>
                </a:cubicBezTo>
                <a:cubicBezTo>
                  <a:pt x="70" y="266"/>
                  <a:pt x="81" y="273"/>
                  <a:pt x="81" y="273"/>
                </a:cubicBezTo>
                <a:cubicBezTo>
                  <a:pt x="140" y="217"/>
                  <a:pt x="199" y="162"/>
                  <a:pt x="256" y="104"/>
                </a:cubicBezTo>
                <a:cubicBezTo>
                  <a:pt x="282" y="77"/>
                  <a:pt x="301" y="44"/>
                  <a:pt x="332" y="23"/>
                </a:cubicBezTo>
                <a:cubicBezTo>
                  <a:pt x="345" y="4"/>
                  <a:pt x="338" y="11"/>
                  <a:pt x="349" y="0"/>
                </a:cubicBezTo>
              </a:path>
            </a:pathLst>
          </a:custGeom>
          <a:noFill/>
          <a:ln w="38100" cap="flat" cmpd="sng">
            <a:solidFill>
              <a:srgbClr val="FF0000"/>
            </a:solidFill>
            <a:prstDash val="solid"/>
            <a:round/>
            <a:headEnd type="none" w="med" len="me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916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916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91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6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sz="3200" b="0"/>
              <a:t>Handling Semantic Mismatches</a:t>
            </a:r>
          </a:p>
        </p:txBody>
      </p:sp>
      <p:sp>
        <p:nvSpPr>
          <p:cNvPr id="55299" name="Rectangle 3"/>
          <p:cNvSpPr>
            <a:spLocks noGrp="1" noChangeArrowheads="1"/>
          </p:cNvSpPr>
          <p:nvPr>
            <p:ph type="body" idx="1"/>
          </p:nvPr>
        </p:nvSpPr>
        <p:spPr>
          <a:xfrm>
            <a:off x="457200" y="1371600"/>
            <a:ext cx="8229600" cy="4876800"/>
          </a:xfrm>
        </p:spPr>
        <p:txBody>
          <a:bodyPr/>
          <a:lstStyle/>
          <a:p>
            <a:pPr>
              <a:lnSpc>
                <a:spcPct val="160000"/>
              </a:lnSpc>
            </a:pPr>
            <a:r>
              <a:rPr lang="en-US" sz="2000">
                <a:solidFill>
                  <a:srgbClr val="DDDDDD"/>
                </a:solidFill>
              </a:rPr>
              <a:t>Design Issues that need to be handled:</a:t>
            </a:r>
          </a:p>
          <a:p>
            <a:pPr lvl="1">
              <a:lnSpc>
                <a:spcPct val="160000"/>
              </a:lnSpc>
            </a:pPr>
            <a:r>
              <a:rPr lang="en-US" sz="1700">
                <a:solidFill>
                  <a:srgbClr val="DDDDDD"/>
                </a:solidFill>
              </a:rPr>
              <a:t>Interaction capability with non High Performance Sockets</a:t>
            </a:r>
          </a:p>
          <a:p>
            <a:pPr lvl="1">
              <a:lnSpc>
                <a:spcPct val="160000"/>
              </a:lnSpc>
            </a:pPr>
            <a:r>
              <a:rPr lang="en-US" sz="1700">
                <a:solidFill>
                  <a:srgbClr val="DDDDDD"/>
                </a:solidFill>
              </a:rPr>
              <a:t>Buffer Advertisement and Flow Control</a:t>
            </a:r>
          </a:p>
          <a:p>
            <a:pPr>
              <a:lnSpc>
                <a:spcPct val="160000"/>
              </a:lnSpc>
            </a:pPr>
            <a:r>
              <a:rPr lang="en-US" sz="2000"/>
              <a:t>Performance Issues that need to be handled:</a:t>
            </a:r>
          </a:p>
          <a:p>
            <a:pPr lvl="1">
              <a:lnSpc>
                <a:spcPct val="160000"/>
              </a:lnSpc>
            </a:pPr>
            <a:r>
              <a:rPr lang="en-US" sz="1600"/>
              <a:t>Flow Control Schemes</a:t>
            </a:r>
          </a:p>
          <a:p>
            <a:pPr lvl="2">
              <a:lnSpc>
                <a:spcPct val="160000"/>
              </a:lnSpc>
            </a:pPr>
            <a:r>
              <a:rPr lang="en-US" sz="1400"/>
              <a:t>Packetization, Reverse Packetization</a:t>
            </a:r>
          </a:p>
          <a:p>
            <a:pPr lvl="1">
              <a:lnSpc>
                <a:spcPct val="160000"/>
              </a:lnSpc>
            </a:pPr>
            <a:r>
              <a:rPr lang="en-US" sz="1600"/>
              <a:t>Buffer usage</a:t>
            </a:r>
          </a:p>
          <a:p>
            <a:pPr lvl="2">
              <a:lnSpc>
                <a:spcPct val="160000"/>
              </a:lnSpc>
            </a:pPr>
            <a:r>
              <a:rPr lang="en-US" sz="1400"/>
              <a:t>NIC-based tag matching (Gigabit Ethernet)</a:t>
            </a:r>
          </a:p>
          <a:p>
            <a:pPr lvl="1">
              <a:lnSpc>
                <a:spcPct val="160000"/>
              </a:lnSpc>
            </a:pPr>
            <a:r>
              <a:rPr lang="en-US" sz="1600"/>
              <a:t>ACK Collection</a:t>
            </a:r>
          </a:p>
          <a:p>
            <a:pPr lvl="2">
              <a:lnSpc>
                <a:spcPct val="160000"/>
              </a:lnSpc>
            </a:pPr>
            <a:r>
              <a:rPr lang="en-US" sz="1400"/>
              <a:t>Delayed Acknowledgments, Piggy backing, Unexpected queues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4"/>
          <p:cNvSpPr>
            <a:spLocks noGrp="1" noChangeArrowheads="1"/>
          </p:cNvSpPr>
          <p:nvPr>
            <p:ph type="title"/>
          </p:nvPr>
        </p:nvSpPr>
        <p:spPr/>
        <p:txBody>
          <a:bodyPr/>
          <a:lstStyle/>
          <a:p>
            <a:r>
              <a:rPr lang="en-US" sz="3200" b="0"/>
              <a:t>High Performance Sockets over EMP (Gigabit Ethernet)</a:t>
            </a:r>
          </a:p>
        </p:txBody>
      </p:sp>
      <p:graphicFrame>
        <p:nvGraphicFramePr>
          <p:cNvPr id="56325" name="Object 5"/>
          <p:cNvGraphicFramePr>
            <a:graphicFrameLocks noChangeAspect="1"/>
          </p:cNvGraphicFramePr>
          <p:nvPr>
            <p:ph sz="half" idx="1"/>
          </p:nvPr>
        </p:nvGraphicFramePr>
        <p:xfrm>
          <a:off x="228600" y="1285875"/>
          <a:ext cx="4267200" cy="4505325"/>
        </p:xfrm>
        <a:graphic>
          <a:graphicData uri="http://schemas.openxmlformats.org/presentationml/2006/ole">
            <mc:AlternateContent xmlns:mc="http://schemas.openxmlformats.org/markup-compatibility/2006">
              <mc:Choice xmlns:v="urn:schemas-microsoft-com:vml" Requires="v">
                <p:oleObj spid="_x0000_s56328" name="Chart" r:id="rId3" imgW="3629204" imgH="4048006" progId="MSGraph.Chart.8">
                  <p:embed followColorScheme="full"/>
                </p:oleObj>
              </mc:Choice>
              <mc:Fallback>
                <p:oleObj name="Chart" r:id="rId3" imgW="3629204" imgH="4048006" progId="MSGraph.Chart.8">
                  <p:embed followColorScheme="full"/>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1285875"/>
                        <a:ext cx="4267200" cy="4505325"/>
                      </a:xfrm>
                      <a:prstGeom prst="rect">
                        <a:avLst/>
                      </a:prstGeom>
                    </p:spPr>
                  </p:pic>
                </p:oleObj>
              </mc:Fallback>
            </mc:AlternateContent>
          </a:graphicData>
        </a:graphic>
      </p:graphicFrame>
      <p:graphicFrame>
        <p:nvGraphicFramePr>
          <p:cNvPr id="56326" name="Object 6"/>
          <p:cNvGraphicFramePr>
            <a:graphicFrameLocks noChangeAspect="1"/>
          </p:cNvGraphicFramePr>
          <p:nvPr>
            <p:ph sz="half" idx="2"/>
          </p:nvPr>
        </p:nvGraphicFramePr>
        <p:xfrm>
          <a:off x="4648200" y="1295400"/>
          <a:ext cx="4038600" cy="4505325"/>
        </p:xfrm>
        <a:graphic>
          <a:graphicData uri="http://schemas.openxmlformats.org/presentationml/2006/ole">
            <mc:AlternateContent xmlns:mc="http://schemas.openxmlformats.org/markup-compatibility/2006">
              <mc:Choice xmlns:v="urn:schemas-microsoft-com:vml" Requires="v">
                <p:oleObj spid="_x0000_s56329" name="Chart" r:id="rId5" imgW="3629204" imgH="4048006" progId="MSGraph.Chart.8">
                  <p:embed followColorScheme="full"/>
                </p:oleObj>
              </mc:Choice>
              <mc:Fallback>
                <p:oleObj name="Chart" r:id="rId5" imgW="3629204" imgH="4048006" progId="MSGraph.Chart.8">
                  <p:embed followColorScheme="full"/>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8200" y="1295400"/>
                        <a:ext cx="4038600" cy="4505325"/>
                      </a:xfrm>
                      <a:prstGeom prst="rect">
                        <a:avLst/>
                      </a:prstGeom>
                    </p:spPr>
                  </p:pic>
                </p:oleObj>
              </mc:Fallback>
            </mc:AlternateContent>
          </a:graphicData>
        </a:graphic>
      </p:graphicFrame>
      <p:sp>
        <p:nvSpPr>
          <p:cNvPr id="56327" name="Text Box 7"/>
          <p:cNvSpPr txBox="1">
            <a:spLocks noChangeArrowheads="1"/>
          </p:cNvSpPr>
          <p:nvPr/>
        </p:nvSpPr>
        <p:spPr bwMode="auto">
          <a:xfrm>
            <a:off x="2438400" y="5867400"/>
            <a:ext cx="4191000" cy="703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FontTx/>
              <a:buChar char="•"/>
            </a:pPr>
            <a:r>
              <a:rPr lang="en-US" sz="1600" b="1">
                <a:solidFill>
                  <a:schemeClr val="hlink"/>
                </a:solidFill>
              </a:rPr>
              <a:t> Latency improvement of up to 4 times</a:t>
            </a:r>
          </a:p>
          <a:p>
            <a:pPr algn="l">
              <a:spcBef>
                <a:spcPct val="50000"/>
              </a:spcBef>
              <a:buFontTx/>
              <a:buChar char="•"/>
            </a:pPr>
            <a:r>
              <a:rPr lang="en-US" sz="1600" b="1">
                <a:solidFill>
                  <a:schemeClr val="hlink"/>
                </a:solidFill>
              </a:rPr>
              <a:t> Throughput improvement of up to 53%</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sz="3200" b="0"/>
              <a:t>High Performance Sockets over InfiniBand</a:t>
            </a:r>
          </a:p>
        </p:txBody>
      </p:sp>
      <p:sp>
        <p:nvSpPr>
          <p:cNvPr id="58371" name="Rectangle 3"/>
          <p:cNvSpPr>
            <a:spLocks noGrp="1" noChangeArrowheads="1"/>
          </p:cNvSpPr>
          <p:nvPr>
            <p:ph type="body" sz="half" idx="1"/>
          </p:nvPr>
        </p:nvSpPr>
        <p:spPr>
          <a:xfrm>
            <a:off x="1295400" y="5097463"/>
            <a:ext cx="7391400" cy="1150937"/>
          </a:xfrm>
        </p:spPr>
        <p:txBody>
          <a:bodyPr/>
          <a:lstStyle/>
          <a:p>
            <a:pPr>
              <a:lnSpc>
                <a:spcPct val="120000"/>
              </a:lnSpc>
              <a:spcBef>
                <a:spcPct val="0"/>
              </a:spcBef>
            </a:pPr>
            <a:r>
              <a:rPr lang="en-US" sz="1600" i="1"/>
              <a:t>SDP achieves 500MBps bandwidth compared to 180MBps of IPoIB</a:t>
            </a:r>
          </a:p>
          <a:p>
            <a:pPr>
              <a:lnSpc>
                <a:spcPct val="120000"/>
              </a:lnSpc>
              <a:spcBef>
                <a:spcPct val="0"/>
              </a:spcBef>
            </a:pPr>
            <a:r>
              <a:rPr lang="en-US" sz="1600" i="1"/>
              <a:t>Latency of 27us compared to 31us of IPoIB</a:t>
            </a:r>
          </a:p>
          <a:p>
            <a:pPr>
              <a:lnSpc>
                <a:spcPct val="120000"/>
              </a:lnSpc>
              <a:spcBef>
                <a:spcPct val="0"/>
              </a:spcBef>
            </a:pPr>
            <a:r>
              <a:rPr lang="en-US" sz="1600" i="1"/>
              <a:t>Improved CPU Utilization</a:t>
            </a:r>
          </a:p>
        </p:txBody>
      </p:sp>
      <p:graphicFrame>
        <p:nvGraphicFramePr>
          <p:cNvPr id="58372" name="Object 4"/>
          <p:cNvGraphicFramePr>
            <a:graphicFrameLocks noChangeAspect="1"/>
          </p:cNvGraphicFramePr>
          <p:nvPr>
            <p:ph sz="quarter" idx="3"/>
          </p:nvPr>
        </p:nvGraphicFramePr>
        <p:xfrm>
          <a:off x="381000" y="1600200"/>
          <a:ext cx="4191000" cy="3070225"/>
        </p:xfrm>
        <a:graphic>
          <a:graphicData uri="http://schemas.openxmlformats.org/presentationml/2006/ole">
            <mc:AlternateContent xmlns:mc="http://schemas.openxmlformats.org/markup-compatibility/2006">
              <mc:Choice xmlns:v="urn:schemas-microsoft-com:vml" Requires="v">
                <p:oleObj spid="_x0000_s58374" name="Chart" r:id="rId3" imgW="5048232" imgH="3876770" progId="Excel.Chart.8">
                  <p:embed/>
                </p:oleObj>
              </mc:Choice>
              <mc:Fallback>
                <p:oleObj name="Chart" r:id="rId3" imgW="5048232" imgH="3876770" progId="Excel.Char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600200"/>
                        <a:ext cx="4191000" cy="307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8373" name="Object 5"/>
          <p:cNvGraphicFramePr>
            <a:graphicFrameLocks noChangeAspect="1"/>
          </p:cNvGraphicFramePr>
          <p:nvPr/>
        </p:nvGraphicFramePr>
        <p:xfrm>
          <a:off x="4876800" y="1600200"/>
          <a:ext cx="4038600" cy="3048000"/>
        </p:xfrm>
        <a:graphic>
          <a:graphicData uri="http://schemas.openxmlformats.org/presentationml/2006/ole">
            <mc:AlternateContent xmlns:mc="http://schemas.openxmlformats.org/markup-compatibility/2006">
              <mc:Choice xmlns:v="urn:schemas-microsoft-com:vml" Requires="v">
                <p:oleObj spid="_x0000_s58375" name="Chart" r:id="rId5" imgW="5048132" imgH="3581305" progId="Excel.Chart.8">
                  <p:embed/>
                </p:oleObj>
              </mc:Choice>
              <mc:Fallback>
                <p:oleObj name="Chart" r:id="rId5" imgW="5048132" imgH="3581305" progId="Excel.Chart.8">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6800" y="1600200"/>
                        <a:ext cx="40386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sz="3200" b="0"/>
              <a:t>Current Network Based Computing Systems</a:t>
            </a:r>
          </a:p>
        </p:txBody>
      </p:sp>
      <p:sp>
        <p:nvSpPr>
          <p:cNvPr id="34923" name="Freeform 107"/>
          <p:cNvSpPr>
            <a:spLocks/>
          </p:cNvSpPr>
          <p:nvPr/>
        </p:nvSpPr>
        <p:spPr bwMode="auto">
          <a:xfrm>
            <a:off x="4876800" y="1371600"/>
            <a:ext cx="2133600" cy="4953000"/>
          </a:xfrm>
          <a:custGeom>
            <a:avLst/>
            <a:gdLst>
              <a:gd name="T0" fmla="*/ 0 w 1344"/>
              <a:gd name="T1" fmla="*/ 3216 h 3216"/>
              <a:gd name="T2" fmla="*/ 864 w 1344"/>
              <a:gd name="T3" fmla="*/ 960 h 3216"/>
              <a:gd name="T4" fmla="*/ 1056 w 1344"/>
              <a:gd name="T5" fmla="*/ 1200 h 3216"/>
              <a:gd name="T6" fmla="*/ 1344 w 1344"/>
              <a:gd name="T7" fmla="*/ 0 h 3216"/>
            </a:gdLst>
            <a:ahLst/>
            <a:cxnLst>
              <a:cxn ang="0">
                <a:pos x="T0" y="T1"/>
              </a:cxn>
              <a:cxn ang="0">
                <a:pos x="T2" y="T3"/>
              </a:cxn>
              <a:cxn ang="0">
                <a:pos x="T4" y="T5"/>
              </a:cxn>
              <a:cxn ang="0">
                <a:pos x="T6" y="T7"/>
              </a:cxn>
            </a:cxnLst>
            <a:rect l="0" t="0" r="r" b="b"/>
            <a:pathLst>
              <a:path w="1344" h="3216">
                <a:moveTo>
                  <a:pt x="0" y="3216"/>
                </a:moveTo>
                <a:cubicBezTo>
                  <a:pt x="344" y="2256"/>
                  <a:pt x="688" y="1296"/>
                  <a:pt x="864" y="960"/>
                </a:cubicBezTo>
                <a:cubicBezTo>
                  <a:pt x="1040" y="624"/>
                  <a:pt x="976" y="1360"/>
                  <a:pt x="1056" y="1200"/>
                </a:cubicBezTo>
                <a:cubicBezTo>
                  <a:pt x="1136" y="1040"/>
                  <a:pt x="1240" y="520"/>
                  <a:pt x="1344" y="0"/>
                </a:cubicBezTo>
              </a:path>
            </a:pathLst>
          </a:custGeom>
          <a:noFill/>
          <a:ln w="38100" cap="flat" cmpd="sng">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20" name="AutoShape 4"/>
          <p:cNvSpPr>
            <a:spLocks noChangeArrowheads="1"/>
          </p:cNvSpPr>
          <p:nvPr/>
        </p:nvSpPr>
        <p:spPr bwMode="auto">
          <a:xfrm>
            <a:off x="1295400" y="3124200"/>
            <a:ext cx="533400" cy="457200"/>
          </a:xfrm>
          <a:prstGeom prst="hexagon">
            <a:avLst>
              <a:gd name="adj" fmla="val 28205"/>
              <a:gd name="vf" fmla="val 115470"/>
            </a:avLst>
          </a:prstGeom>
          <a:solidFill>
            <a:srgbClr val="CC00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1" name="Oval 5"/>
          <p:cNvSpPr>
            <a:spLocks noChangeArrowheads="1"/>
          </p:cNvSpPr>
          <p:nvPr/>
        </p:nvSpPr>
        <p:spPr bwMode="auto">
          <a:xfrm>
            <a:off x="762000" y="25146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2" name="Oval 6"/>
          <p:cNvSpPr>
            <a:spLocks noChangeArrowheads="1"/>
          </p:cNvSpPr>
          <p:nvPr/>
        </p:nvSpPr>
        <p:spPr bwMode="auto">
          <a:xfrm>
            <a:off x="1371600" y="23622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3" name="Oval 7"/>
          <p:cNvSpPr>
            <a:spLocks noChangeArrowheads="1"/>
          </p:cNvSpPr>
          <p:nvPr/>
        </p:nvSpPr>
        <p:spPr bwMode="auto">
          <a:xfrm>
            <a:off x="1981200" y="25146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4" name="Oval 8"/>
          <p:cNvSpPr>
            <a:spLocks noChangeArrowheads="1"/>
          </p:cNvSpPr>
          <p:nvPr/>
        </p:nvSpPr>
        <p:spPr bwMode="auto">
          <a:xfrm>
            <a:off x="2209800" y="31242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5" name="Oval 9"/>
          <p:cNvSpPr>
            <a:spLocks noChangeArrowheads="1"/>
          </p:cNvSpPr>
          <p:nvPr/>
        </p:nvSpPr>
        <p:spPr bwMode="auto">
          <a:xfrm>
            <a:off x="1981200" y="37338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6" name="Oval 10"/>
          <p:cNvSpPr>
            <a:spLocks noChangeArrowheads="1"/>
          </p:cNvSpPr>
          <p:nvPr/>
        </p:nvSpPr>
        <p:spPr bwMode="auto">
          <a:xfrm>
            <a:off x="533400" y="31242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7" name="Oval 11"/>
          <p:cNvSpPr>
            <a:spLocks noChangeArrowheads="1"/>
          </p:cNvSpPr>
          <p:nvPr/>
        </p:nvSpPr>
        <p:spPr bwMode="auto">
          <a:xfrm>
            <a:off x="762000" y="37338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8" name="Oval 12"/>
          <p:cNvSpPr>
            <a:spLocks noChangeArrowheads="1"/>
          </p:cNvSpPr>
          <p:nvPr/>
        </p:nvSpPr>
        <p:spPr bwMode="auto">
          <a:xfrm>
            <a:off x="1371600" y="39624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30" name="Line 14"/>
          <p:cNvSpPr>
            <a:spLocks noChangeShapeType="1"/>
          </p:cNvSpPr>
          <p:nvPr/>
        </p:nvSpPr>
        <p:spPr bwMode="auto">
          <a:xfrm flipV="1">
            <a:off x="1676400" y="2743200"/>
            <a:ext cx="457200" cy="457200"/>
          </a:xfrm>
          <a:prstGeom prst="line">
            <a:avLst/>
          </a:prstGeom>
          <a:noFill/>
          <a:ln w="28575">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31" name="Line 15"/>
          <p:cNvSpPr>
            <a:spLocks noChangeShapeType="1"/>
          </p:cNvSpPr>
          <p:nvPr/>
        </p:nvSpPr>
        <p:spPr bwMode="auto">
          <a:xfrm flipV="1">
            <a:off x="1676400" y="3352800"/>
            <a:ext cx="609600" cy="0"/>
          </a:xfrm>
          <a:prstGeom prst="line">
            <a:avLst/>
          </a:prstGeom>
          <a:noFill/>
          <a:ln w="28575">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32" name="Line 16"/>
          <p:cNvSpPr>
            <a:spLocks noChangeShapeType="1"/>
          </p:cNvSpPr>
          <p:nvPr/>
        </p:nvSpPr>
        <p:spPr bwMode="auto">
          <a:xfrm>
            <a:off x="1676400" y="3505200"/>
            <a:ext cx="457200" cy="381000"/>
          </a:xfrm>
          <a:prstGeom prst="line">
            <a:avLst/>
          </a:prstGeom>
          <a:noFill/>
          <a:ln w="28575">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33" name="Line 17"/>
          <p:cNvSpPr>
            <a:spLocks noChangeShapeType="1"/>
          </p:cNvSpPr>
          <p:nvPr/>
        </p:nvSpPr>
        <p:spPr bwMode="auto">
          <a:xfrm>
            <a:off x="1524000" y="3505200"/>
            <a:ext cx="0" cy="533400"/>
          </a:xfrm>
          <a:prstGeom prst="line">
            <a:avLst/>
          </a:prstGeom>
          <a:noFill/>
          <a:ln w="28575">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34" name="Line 18"/>
          <p:cNvSpPr>
            <a:spLocks noChangeShapeType="1"/>
          </p:cNvSpPr>
          <p:nvPr/>
        </p:nvSpPr>
        <p:spPr bwMode="auto">
          <a:xfrm flipH="1">
            <a:off x="1066800" y="3429000"/>
            <a:ext cx="381000" cy="457200"/>
          </a:xfrm>
          <a:prstGeom prst="line">
            <a:avLst/>
          </a:prstGeom>
          <a:noFill/>
          <a:ln w="28575">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35" name="Line 19"/>
          <p:cNvSpPr>
            <a:spLocks noChangeShapeType="1"/>
          </p:cNvSpPr>
          <p:nvPr/>
        </p:nvSpPr>
        <p:spPr bwMode="auto">
          <a:xfrm flipH="1">
            <a:off x="838200" y="3352800"/>
            <a:ext cx="533400" cy="0"/>
          </a:xfrm>
          <a:prstGeom prst="line">
            <a:avLst/>
          </a:prstGeom>
          <a:noFill/>
          <a:ln w="28575">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36" name="Line 20"/>
          <p:cNvSpPr>
            <a:spLocks noChangeShapeType="1"/>
          </p:cNvSpPr>
          <p:nvPr/>
        </p:nvSpPr>
        <p:spPr bwMode="auto">
          <a:xfrm flipH="1" flipV="1">
            <a:off x="990600" y="2743200"/>
            <a:ext cx="457200" cy="457200"/>
          </a:xfrm>
          <a:prstGeom prst="line">
            <a:avLst/>
          </a:prstGeom>
          <a:noFill/>
          <a:ln w="28575">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37" name="Line 21"/>
          <p:cNvSpPr>
            <a:spLocks noChangeShapeType="1"/>
          </p:cNvSpPr>
          <p:nvPr/>
        </p:nvSpPr>
        <p:spPr bwMode="auto">
          <a:xfrm flipH="1" flipV="1">
            <a:off x="1600200" y="2590800"/>
            <a:ext cx="0" cy="609600"/>
          </a:xfrm>
          <a:prstGeom prst="line">
            <a:avLst/>
          </a:prstGeom>
          <a:noFill/>
          <a:ln w="28575">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924" name="Text Box 108"/>
          <p:cNvSpPr txBox="1">
            <a:spLocks noChangeArrowheads="1"/>
          </p:cNvSpPr>
          <p:nvPr/>
        </p:nvSpPr>
        <p:spPr bwMode="auto">
          <a:xfrm>
            <a:off x="76200" y="4448175"/>
            <a:ext cx="24384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600"/>
              <a:t>System Area Network or Cluster Environment</a:t>
            </a:r>
          </a:p>
        </p:txBody>
      </p:sp>
      <p:grpSp>
        <p:nvGrpSpPr>
          <p:cNvPr id="34928" name="Group 112"/>
          <p:cNvGrpSpPr>
            <a:grpSpLocks/>
          </p:cNvGrpSpPr>
          <p:nvPr/>
        </p:nvGrpSpPr>
        <p:grpSpPr bwMode="auto">
          <a:xfrm>
            <a:off x="2362200" y="1447800"/>
            <a:ext cx="4191000" cy="4695825"/>
            <a:chOff x="1488" y="912"/>
            <a:chExt cx="2640" cy="2958"/>
          </a:xfrm>
        </p:grpSpPr>
        <p:grpSp>
          <p:nvGrpSpPr>
            <p:cNvPr id="34839" name="Group 23"/>
            <p:cNvGrpSpPr>
              <a:grpSpLocks/>
            </p:cNvGrpSpPr>
            <p:nvPr/>
          </p:nvGrpSpPr>
          <p:grpSpPr bwMode="auto">
            <a:xfrm>
              <a:off x="1824" y="1056"/>
              <a:ext cx="576" cy="624"/>
              <a:chOff x="336" y="1488"/>
              <a:chExt cx="1296" cy="1248"/>
            </a:xfrm>
          </p:grpSpPr>
          <p:sp>
            <p:nvSpPr>
              <p:cNvPr id="34840" name="AutoShape 24"/>
              <p:cNvSpPr>
                <a:spLocks noChangeArrowheads="1"/>
              </p:cNvSpPr>
              <p:nvPr/>
            </p:nvSpPr>
            <p:spPr bwMode="auto">
              <a:xfrm>
                <a:off x="816" y="1968"/>
                <a:ext cx="336" cy="288"/>
              </a:xfrm>
              <a:prstGeom prst="hexagon">
                <a:avLst>
                  <a:gd name="adj" fmla="val 28205"/>
                  <a:gd name="vf" fmla="val 115470"/>
                </a:avLst>
              </a:prstGeom>
              <a:solidFill>
                <a:srgbClr val="CC00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41" name="Oval 25"/>
              <p:cNvSpPr>
                <a:spLocks noChangeArrowheads="1"/>
              </p:cNvSpPr>
              <p:nvPr/>
            </p:nvSpPr>
            <p:spPr bwMode="auto">
              <a:xfrm>
                <a:off x="480" y="1584"/>
                <a:ext cx="240" cy="24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42" name="Oval 26"/>
              <p:cNvSpPr>
                <a:spLocks noChangeArrowheads="1"/>
              </p:cNvSpPr>
              <p:nvPr/>
            </p:nvSpPr>
            <p:spPr bwMode="auto">
              <a:xfrm>
                <a:off x="864" y="1488"/>
                <a:ext cx="240" cy="24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43" name="Oval 27"/>
              <p:cNvSpPr>
                <a:spLocks noChangeArrowheads="1"/>
              </p:cNvSpPr>
              <p:nvPr/>
            </p:nvSpPr>
            <p:spPr bwMode="auto">
              <a:xfrm>
                <a:off x="1248" y="1584"/>
                <a:ext cx="240" cy="24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44" name="Oval 28"/>
              <p:cNvSpPr>
                <a:spLocks noChangeArrowheads="1"/>
              </p:cNvSpPr>
              <p:nvPr/>
            </p:nvSpPr>
            <p:spPr bwMode="auto">
              <a:xfrm>
                <a:off x="1392" y="1968"/>
                <a:ext cx="240" cy="24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45" name="Oval 29"/>
              <p:cNvSpPr>
                <a:spLocks noChangeArrowheads="1"/>
              </p:cNvSpPr>
              <p:nvPr/>
            </p:nvSpPr>
            <p:spPr bwMode="auto">
              <a:xfrm>
                <a:off x="1248" y="2352"/>
                <a:ext cx="240" cy="24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46" name="Oval 30"/>
              <p:cNvSpPr>
                <a:spLocks noChangeArrowheads="1"/>
              </p:cNvSpPr>
              <p:nvPr/>
            </p:nvSpPr>
            <p:spPr bwMode="auto">
              <a:xfrm>
                <a:off x="336" y="1968"/>
                <a:ext cx="240" cy="24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47" name="Oval 31"/>
              <p:cNvSpPr>
                <a:spLocks noChangeArrowheads="1"/>
              </p:cNvSpPr>
              <p:nvPr/>
            </p:nvSpPr>
            <p:spPr bwMode="auto">
              <a:xfrm>
                <a:off x="480" y="2352"/>
                <a:ext cx="240" cy="24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48" name="Oval 32"/>
              <p:cNvSpPr>
                <a:spLocks noChangeArrowheads="1"/>
              </p:cNvSpPr>
              <p:nvPr/>
            </p:nvSpPr>
            <p:spPr bwMode="auto">
              <a:xfrm>
                <a:off x="864" y="2496"/>
                <a:ext cx="240" cy="24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49" name="Line 33"/>
              <p:cNvSpPr>
                <a:spLocks noChangeShapeType="1"/>
              </p:cNvSpPr>
              <p:nvPr/>
            </p:nvSpPr>
            <p:spPr bwMode="auto">
              <a:xfrm flipV="1">
                <a:off x="1056" y="1728"/>
                <a:ext cx="288" cy="288"/>
              </a:xfrm>
              <a:prstGeom prst="line">
                <a:avLst/>
              </a:prstGeom>
              <a:noFill/>
              <a:ln w="28575">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50" name="Line 34"/>
              <p:cNvSpPr>
                <a:spLocks noChangeShapeType="1"/>
              </p:cNvSpPr>
              <p:nvPr/>
            </p:nvSpPr>
            <p:spPr bwMode="auto">
              <a:xfrm flipV="1">
                <a:off x="1056" y="2112"/>
                <a:ext cx="384" cy="0"/>
              </a:xfrm>
              <a:prstGeom prst="line">
                <a:avLst/>
              </a:prstGeom>
              <a:noFill/>
              <a:ln w="28575">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51" name="Line 35"/>
              <p:cNvSpPr>
                <a:spLocks noChangeShapeType="1"/>
              </p:cNvSpPr>
              <p:nvPr/>
            </p:nvSpPr>
            <p:spPr bwMode="auto">
              <a:xfrm>
                <a:off x="1056" y="2208"/>
                <a:ext cx="288" cy="240"/>
              </a:xfrm>
              <a:prstGeom prst="line">
                <a:avLst/>
              </a:prstGeom>
              <a:noFill/>
              <a:ln w="28575">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52" name="Line 36"/>
              <p:cNvSpPr>
                <a:spLocks noChangeShapeType="1"/>
              </p:cNvSpPr>
              <p:nvPr/>
            </p:nvSpPr>
            <p:spPr bwMode="auto">
              <a:xfrm>
                <a:off x="960" y="2208"/>
                <a:ext cx="0" cy="336"/>
              </a:xfrm>
              <a:prstGeom prst="line">
                <a:avLst/>
              </a:prstGeom>
              <a:noFill/>
              <a:ln w="28575">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53" name="Line 37"/>
              <p:cNvSpPr>
                <a:spLocks noChangeShapeType="1"/>
              </p:cNvSpPr>
              <p:nvPr/>
            </p:nvSpPr>
            <p:spPr bwMode="auto">
              <a:xfrm flipH="1">
                <a:off x="672" y="2160"/>
                <a:ext cx="240" cy="288"/>
              </a:xfrm>
              <a:prstGeom prst="line">
                <a:avLst/>
              </a:prstGeom>
              <a:noFill/>
              <a:ln w="28575">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54" name="Line 38"/>
              <p:cNvSpPr>
                <a:spLocks noChangeShapeType="1"/>
              </p:cNvSpPr>
              <p:nvPr/>
            </p:nvSpPr>
            <p:spPr bwMode="auto">
              <a:xfrm flipH="1">
                <a:off x="528" y="2112"/>
                <a:ext cx="336" cy="0"/>
              </a:xfrm>
              <a:prstGeom prst="line">
                <a:avLst/>
              </a:prstGeom>
              <a:noFill/>
              <a:ln w="28575">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55" name="Line 39"/>
              <p:cNvSpPr>
                <a:spLocks noChangeShapeType="1"/>
              </p:cNvSpPr>
              <p:nvPr/>
            </p:nvSpPr>
            <p:spPr bwMode="auto">
              <a:xfrm flipH="1" flipV="1">
                <a:off x="624" y="1728"/>
                <a:ext cx="288" cy="288"/>
              </a:xfrm>
              <a:prstGeom prst="line">
                <a:avLst/>
              </a:prstGeom>
              <a:noFill/>
              <a:ln w="28575">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56" name="Line 40"/>
              <p:cNvSpPr>
                <a:spLocks noChangeShapeType="1"/>
              </p:cNvSpPr>
              <p:nvPr/>
            </p:nvSpPr>
            <p:spPr bwMode="auto">
              <a:xfrm flipH="1" flipV="1">
                <a:off x="1008" y="1632"/>
                <a:ext cx="0" cy="384"/>
              </a:xfrm>
              <a:prstGeom prst="line">
                <a:avLst/>
              </a:prstGeom>
              <a:noFill/>
              <a:ln w="28575">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4858" name="AutoShape 42"/>
            <p:cNvSpPr>
              <a:spLocks noChangeArrowheads="1"/>
            </p:cNvSpPr>
            <p:nvPr/>
          </p:nvSpPr>
          <p:spPr bwMode="auto">
            <a:xfrm>
              <a:off x="1776" y="1008"/>
              <a:ext cx="672" cy="720"/>
            </a:xfrm>
            <a:prstGeom prst="roundRect">
              <a:avLst>
                <a:gd name="adj" fmla="val 16667"/>
              </a:avLst>
            </a:prstGeom>
            <a:solidFill>
              <a:srgbClr val="FF6600">
                <a:alpha val="3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4878" name="Group 62"/>
            <p:cNvGrpSpPr>
              <a:grpSpLocks/>
            </p:cNvGrpSpPr>
            <p:nvPr/>
          </p:nvGrpSpPr>
          <p:grpSpPr bwMode="auto">
            <a:xfrm>
              <a:off x="3504" y="960"/>
              <a:ext cx="576" cy="624"/>
              <a:chOff x="336" y="1488"/>
              <a:chExt cx="1296" cy="1248"/>
            </a:xfrm>
          </p:grpSpPr>
          <p:sp>
            <p:nvSpPr>
              <p:cNvPr id="34879" name="AutoShape 63"/>
              <p:cNvSpPr>
                <a:spLocks noChangeArrowheads="1"/>
              </p:cNvSpPr>
              <p:nvPr/>
            </p:nvSpPr>
            <p:spPr bwMode="auto">
              <a:xfrm>
                <a:off x="816" y="1968"/>
                <a:ext cx="336" cy="288"/>
              </a:xfrm>
              <a:prstGeom prst="hexagon">
                <a:avLst>
                  <a:gd name="adj" fmla="val 28205"/>
                  <a:gd name="vf" fmla="val 115470"/>
                </a:avLst>
              </a:prstGeom>
              <a:solidFill>
                <a:srgbClr val="CC00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80" name="Oval 64"/>
              <p:cNvSpPr>
                <a:spLocks noChangeArrowheads="1"/>
              </p:cNvSpPr>
              <p:nvPr/>
            </p:nvSpPr>
            <p:spPr bwMode="auto">
              <a:xfrm>
                <a:off x="480" y="1584"/>
                <a:ext cx="240" cy="24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81" name="Oval 65"/>
              <p:cNvSpPr>
                <a:spLocks noChangeArrowheads="1"/>
              </p:cNvSpPr>
              <p:nvPr/>
            </p:nvSpPr>
            <p:spPr bwMode="auto">
              <a:xfrm>
                <a:off x="864" y="1488"/>
                <a:ext cx="240" cy="24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82" name="Oval 66"/>
              <p:cNvSpPr>
                <a:spLocks noChangeArrowheads="1"/>
              </p:cNvSpPr>
              <p:nvPr/>
            </p:nvSpPr>
            <p:spPr bwMode="auto">
              <a:xfrm>
                <a:off x="1248" y="1584"/>
                <a:ext cx="240" cy="24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83" name="Oval 67"/>
              <p:cNvSpPr>
                <a:spLocks noChangeArrowheads="1"/>
              </p:cNvSpPr>
              <p:nvPr/>
            </p:nvSpPr>
            <p:spPr bwMode="auto">
              <a:xfrm>
                <a:off x="1392" y="1968"/>
                <a:ext cx="240" cy="24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84" name="Oval 68"/>
              <p:cNvSpPr>
                <a:spLocks noChangeArrowheads="1"/>
              </p:cNvSpPr>
              <p:nvPr/>
            </p:nvSpPr>
            <p:spPr bwMode="auto">
              <a:xfrm>
                <a:off x="1248" y="2352"/>
                <a:ext cx="240" cy="24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85" name="Oval 69"/>
              <p:cNvSpPr>
                <a:spLocks noChangeArrowheads="1"/>
              </p:cNvSpPr>
              <p:nvPr/>
            </p:nvSpPr>
            <p:spPr bwMode="auto">
              <a:xfrm>
                <a:off x="336" y="1968"/>
                <a:ext cx="240" cy="24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86" name="Oval 70"/>
              <p:cNvSpPr>
                <a:spLocks noChangeArrowheads="1"/>
              </p:cNvSpPr>
              <p:nvPr/>
            </p:nvSpPr>
            <p:spPr bwMode="auto">
              <a:xfrm>
                <a:off x="480" y="2352"/>
                <a:ext cx="240" cy="24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87" name="Oval 71"/>
              <p:cNvSpPr>
                <a:spLocks noChangeArrowheads="1"/>
              </p:cNvSpPr>
              <p:nvPr/>
            </p:nvSpPr>
            <p:spPr bwMode="auto">
              <a:xfrm>
                <a:off x="864" y="2496"/>
                <a:ext cx="240" cy="24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88" name="Line 72"/>
              <p:cNvSpPr>
                <a:spLocks noChangeShapeType="1"/>
              </p:cNvSpPr>
              <p:nvPr/>
            </p:nvSpPr>
            <p:spPr bwMode="auto">
              <a:xfrm flipV="1">
                <a:off x="1056" y="1728"/>
                <a:ext cx="288" cy="288"/>
              </a:xfrm>
              <a:prstGeom prst="line">
                <a:avLst/>
              </a:prstGeom>
              <a:noFill/>
              <a:ln w="28575">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89" name="Line 73"/>
              <p:cNvSpPr>
                <a:spLocks noChangeShapeType="1"/>
              </p:cNvSpPr>
              <p:nvPr/>
            </p:nvSpPr>
            <p:spPr bwMode="auto">
              <a:xfrm flipV="1">
                <a:off x="1056" y="2112"/>
                <a:ext cx="384" cy="0"/>
              </a:xfrm>
              <a:prstGeom prst="line">
                <a:avLst/>
              </a:prstGeom>
              <a:noFill/>
              <a:ln w="28575">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90" name="Line 74"/>
              <p:cNvSpPr>
                <a:spLocks noChangeShapeType="1"/>
              </p:cNvSpPr>
              <p:nvPr/>
            </p:nvSpPr>
            <p:spPr bwMode="auto">
              <a:xfrm>
                <a:off x="1056" y="2208"/>
                <a:ext cx="288" cy="240"/>
              </a:xfrm>
              <a:prstGeom prst="line">
                <a:avLst/>
              </a:prstGeom>
              <a:noFill/>
              <a:ln w="28575">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91" name="Line 75"/>
              <p:cNvSpPr>
                <a:spLocks noChangeShapeType="1"/>
              </p:cNvSpPr>
              <p:nvPr/>
            </p:nvSpPr>
            <p:spPr bwMode="auto">
              <a:xfrm>
                <a:off x="960" y="2208"/>
                <a:ext cx="0" cy="336"/>
              </a:xfrm>
              <a:prstGeom prst="line">
                <a:avLst/>
              </a:prstGeom>
              <a:noFill/>
              <a:ln w="28575">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92" name="Line 76"/>
              <p:cNvSpPr>
                <a:spLocks noChangeShapeType="1"/>
              </p:cNvSpPr>
              <p:nvPr/>
            </p:nvSpPr>
            <p:spPr bwMode="auto">
              <a:xfrm flipH="1">
                <a:off x="672" y="2160"/>
                <a:ext cx="240" cy="288"/>
              </a:xfrm>
              <a:prstGeom prst="line">
                <a:avLst/>
              </a:prstGeom>
              <a:noFill/>
              <a:ln w="28575">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93" name="Line 77"/>
              <p:cNvSpPr>
                <a:spLocks noChangeShapeType="1"/>
              </p:cNvSpPr>
              <p:nvPr/>
            </p:nvSpPr>
            <p:spPr bwMode="auto">
              <a:xfrm flipH="1">
                <a:off x="528" y="2112"/>
                <a:ext cx="336" cy="0"/>
              </a:xfrm>
              <a:prstGeom prst="line">
                <a:avLst/>
              </a:prstGeom>
              <a:noFill/>
              <a:ln w="28575">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94" name="Line 78"/>
              <p:cNvSpPr>
                <a:spLocks noChangeShapeType="1"/>
              </p:cNvSpPr>
              <p:nvPr/>
            </p:nvSpPr>
            <p:spPr bwMode="auto">
              <a:xfrm flipH="1" flipV="1">
                <a:off x="624" y="1728"/>
                <a:ext cx="288" cy="288"/>
              </a:xfrm>
              <a:prstGeom prst="line">
                <a:avLst/>
              </a:prstGeom>
              <a:noFill/>
              <a:ln w="28575">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95" name="Line 79"/>
              <p:cNvSpPr>
                <a:spLocks noChangeShapeType="1"/>
              </p:cNvSpPr>
              <p:nvPr/>
            </p:nvSpPr>
            <p:spPr bwMode="auto">
              <a:xfrm flipH="1" flipV="1">
                <a:off x="1008" y="1632"/>
                <a:ext cx="0" cy="384"/>
              </a:xfrm>
              <a:prstGeom prst="line">
                <a:avLst/>
              </a:prstGeom>
              <a:noFill/>
              <a:ln w="28575">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4896" name="AutoShape 80"/>
            <p:cNvSpPr>
              <a:spLocks noChangeArrowheads="1"/>
            </p:cNvSpPr>
            <p:nvPr/>
          </p:nvSpPr>
          <p:spPr bwMode="auto">
            <a:xfrm>
              <a:off x="3456" y="912"/>
              <a:ext cx="672" cy="720"/>
            </a:xfrm>
            <a:prstGeom prst="roundRect">
              <a:avLst>
                <a:gd name="adj" fmla="val 16667"/>
              </a:avLst>
            </a:prstGeom>
            <a:solidFill>
              <a:srgbClr val="FFFF00">
                <a:alpha val="3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97" name="AutoShape 81"/>
            <p:cNvSpPr>
              <a:spLocks noChangeArrowheads="1"/>
            </p:cNvSpPr>
            <p:nvPr/>
          </p:nvSpPr>
          <p:spPr bwMode="auto">
            <a:xfrm>
              <a:off x="2592" y="1728"/>
              <a:ext cx="960" cy="720"/>
            </a:xfrm>
            <a:prstGeom prst="cloudCallout">
              <a:avLst>
                <a:gd name="adj1" fmla="val -84375"/>
                <a:gd name="adj2" fmla="val 103194"/>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algn="ctr"/>
              <a:r>
                <a:rPr lang="en-US"/>
                <a:t>Wide</a:t>
              </a:r>
            </a:p>
            <a:p>
              <a:pPr algn="ctr"/>
              <a:r>
                <a:rPr lang="en-US"/>
                <a:t>Area</a:t>
              </a:r>
            </a:p>
            <a:p>
              <a:pPr algn="ctr"/>
              <a:r>
                <a:rPr lang="en-US"/>
                <a:t>Network</a:t>
              </a:r>
            </a:p>
          </p:txBody>
        </p:sp>
        <p:sp>
          <p:nvSpPr>
            <p:cNvPr id="34898" name="Rectangle 82"/>
            <p:cNvSpPr>
              <a:spLocks noChangeArrowheads="1"/>
            </p:cNvSpPr>
            <p:nvPr/>
          </p:nvSpPr>
          <p:spPr bwMode="auto">
            <a:xfrm>
              <a:off x="2064" y="2400"/>
              <a:ext cx="672" cy="48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4859" name="Group 43"/>
            <p:cNvGrpSpPr>
              <a:grpSpLocks/>
            </p:cNvGrpSpPr>
            <p:nvPr/>
          </p:nvGrpSpPr>
          <p:grpSpPr bwMode="auto">
            <a:xfrm>
              <a:off x="2544" y="2832"/>
              <a:ext cx="576" cy="624"/>
              <a:chOff x="336" y="1488"/>
              <a:chExt cx="1296" cy="1248"/>
            </a:xfrm>
          </p:grpSpPr>
          <p:sp>
            <p:nvSpPr>
              <p:cNvPr id="34860" name="AutoShape 44"/>
              <p:cNvSpPr>
                <a:spLocks noChangeArrowheads="1"/>
              </p:cNvSpPr>
              <p:nvPr/>
            </p:nvSpPr>
            <p:spPr bwMode="auto">
              <a:xfrm>
                <a:off x="816" y="1968"/>
                <a:ext cx="336" cy="288"/>
              </a:xfrm>
              <a:prstGeom prst="hexagon">
                <a:avLst>
                  <a:gd name="adj" fmla="val 28205"/>
                  <a:gd name="vf" fmla="val 115470"/>
                </a:avLst>
              </a:prstGeom>
              <a:solidFill>
                <a:srgbClr val="CC00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61" name="Oval 45"/>
              <p:cNvSpPr>
                <a:spLocks noChangeArrowheads="1"/>
              </p:cNvSpPr>
              <p:nvPr/>
            </p:nvSpPr>
            <p:spPr bwMode="auto">
              <a:xfrm>
                <a:off x="480" y="1584"/>
                <a:ext cx="240" cy="24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62" name="Oval 46"/>
              <p:cNvSpPr>
                <a:spLocks noChangeArrowheads="1"/>
              </p:cNvSpPr>
              <p:nvPr/>
            </p:nvSpPr>
            <p:spPr bwMode="auto">
              <a:xfrm>
                <a:off x="864" y="1488"/>
                <a:ext cx="240" cy="24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63" name="Oval 47"/>
              <p:cNvSpPr>
                <a:spLocks noChangeArrowheads="1"/>
              </p:cNvSpPr>
              <p:nvPr/>
            </p:nvSpPr>
            <p:spPr bwMode="auto">
              <a:xfrm>
                <a:off x="1248" y="1584"/>
                <a:ext cx="240" cy="24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64" name="Oval 48"/>
              <p:cNvSpPr>
                <a:spLocks noChangeArrowheads="1"/>
              </p:cNvSpPr>
              <p:nvPr/>
            </p:nvSpPr>
            <p:spPr bwMode="auto">
              <a:xfrm>
                <a:off x="1392" y="1968"/>
                <a:ext cx="240" cy="24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65" name="Oval 49"/>
              <p:cNvSpPr>
                <a:spLocks noChangeArrowheads="1"/>
              </p:cNvSpPr>
              <p:nvPr/>
            </p:nvSpPr>
            <p:spPr bwMode="auto">
              <a:xfrm>
                <a:off x="1248" y="2352"/>
                <a:ext cx="240" cy="24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66" name="Oval 50"/>
              <p:cNvSpPr>
                <a:spLocks noChangeArrowheads="1"/>
              </p:cNvSpPr>
              <p:nvPr/>
            </p:nvSpPr>
            <p:spPr bwMode="auto">
              <a:xfrm>
                <a:off x="336" y="1968"/>
                <a:ext cx="240" cy="24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67" name="Oval 51"/>
              <p:cNvSpPr>
                <a:spLocks noChangeArrowheads="1"/>
              </p:cNvSpPr>
              <p:nvPr/>
            </p:nvSpPr>
            <p:spPr bwMode="auto">
              <a:xfrm>
                <a:off x="480" y="2352"/>
                <a:ext cx="240" cy="24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68" name="Oval 52"/>
              <p:cNvSpPr>
                <a:spLocks noChangeArrowheads="1"/>
              </p:cNvSpPr>
              <p:nvPr/>
            </p:nvSpPr>
            <p:spPr bwMode="auto">
              <a:xfrm>
                <a:off x="864" y="2496"/>
                <a:ext cx="240" cy="24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69" name="Line 53"/>
              <p:cNvSpPr>
                <a:spLocks noChangeShapeType="1"/>
              </p:cNvSpPr>
              <p:nvPr/>
            </p:nvSpPr>
            <p:spPr bwMode="auto">
              <a:xfrm flipV="1">
                <a:off x="1056" y="1728"/>
                <a:ext cx="288" cy="288"/>
              </a:xfrm>
              <a:prstGeom prst="line">
                <a:avLst/>
              </a:prstGeom>
              <a:noFill/>
              <a:ln w="28575">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70" name="Line 54"/>
              <p:cNvSpPr>
                <a:spLocks noChangeShapeType="1"/>
              </p:cNvSpPr>
              <p:nvPr/>
            </p:nvSpPr>
            <p:spPr bwMode="auto">
              <a:xfrm flipV="1">
                <a:off x="1056" y="2112"/>
                <a:ext cx="384" cy="0"/>
              </a:xfrm>
              <a:prstGeom prst="line">
                <a:avLst/>
              </a:prstGeom>
              <a:noFill/>
              <a:ln w="28575">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71" name="Line 55"/>
              <p:cNvSpPr>
                <a:spLocks noChangeShapeType="1"/>
              </p:cNvSpPr>
              <p:nvPr/>
            </p:nvSpPr>
            <p:spPr bwMode="auto">
              <a:xfrm>
                <a:off x="1056" y="2208"/>
                <a:ext cx="288" cy="240"/>
              </a:xfrm>
              <a:prstGeom prst="line">
                <a:avLst/>
              </a:prstGeom>
              <a:noFill/>
              <a:ln w="28575">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72" name="Line 56"/>
              <p:cNvSpPr>
                <a:spLocks noChangeShapeType="1"/>
              </p:cNvSpPr>
              <p:nvPr/>
            </p:nvSpPr>
            <p:spPr bwMode="auto">
              <a:xfrm>
                <a:off x="960" y="2208"/>
                <a:ext cx="0" cy="336"/>
              </a:xfrm>
              <a:prstGeom prst="line">
                <a:avLst/>
              </a:prstGeom>
              <a:noFill/>
              <a:ln w="28575">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73" name="Line 57"/>
              <p:cNvSpPr>
                <a:spLocks noChangeShapeType="1"/>
              </p:cNvSpPr>
              <p:nvPr/>
            </p:nvSpPr>
            <p:spPr bwMode="auto">
              <a:xfrm flipH="1">
                <a:off x="672" y="2160"/>
                <a:ext cx="240" cy="288"/>
              </a:xfrm>
              <a:prstGeom prst="line">
                <a:avLst/>
              </a:prstGeom>
              <a:noFill/>
              <a:ln w="28575">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74" name="Line 58"/>
              <p:cNvSpPr>
                <a:spLocks noChangeShapeType="1"/>
              </p:cNvSpPr>
              <p:nvPr/>
            </p:nvSpPr>
            <p:spPr bwMode="auto">
              <a:xfrm flipH="1">
                <a:off x="528" y="2112"/>
                <a:ext cx="336" cy="0"/>
              </a:xfrm>
              <a:prstGeom prst="line">
                <a:avLst/>
              </a:prstGeom>
              <a:noFill/>
              <a:ln w="28575">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75" name="Line 59"/>
              <p:cNvSpPr>
                <a:spLocks noChangeShapeType="1"/>
              </p:cNvSpPr>
              <p:nvPr/>
            </p:nvSpPr>
            <p:spPr bwMode="auto">
              <a:xfrm flipH="1" flipV="1">
                <a:off x="624" y="1728"/>
                <a:ext cx="288" cy="288"/>
              </a:xfrm>
              <a:prstGeom prst="line">
                <a:avLst/>
              </a:prstGeom>
              <a:noFill/>
              <a:ln w="28575">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76" name="Line 60"/>
              <p:cNvSpPr>
                <a:spLocks noChangeShapeType="1"/>
              </p:cNvSpPr>
              <p:nvPr/>
            </p:nvSpPr>
            <p:spPr bwMode="auto">
              <a:xfrm flipH="1" flipV="1">
                <a:off x="1008" y="1632"/>
                <a:ext cx="0" cy="384"/>
              </a:xfrm>
              <a:prstGeom prst="line">
                <a:avLst/>
              </a:prstGeom>
              <a:noFill/>
              <a:ln w="28575">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4877" name="AutoShape 61"/>
            <p:cNvSpPr>
              <a:spLocks noChangeArrowheads="1"/>
            </p:cNvSpPr>
            <p:nvPr/>
          </p:nvSpPr>
          <p:spPr bwMode="auto">
            <a:xfrm>
              <a:off x="2496" y="2784"/>
              <a:ext cx="672" cy="720"/>
            </a:xfrm>
            <a:prstGeom prst="roundRect">
              <a:avLst>
                <a:gd name="adj" fmla="val 16667"/>
              </a:avLst>
            </a:prstGeom>
            <a:solidFill>
              <a:srgbClr val="0000FF">
                <a:alpha val="3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05" name="Line 89"/>
            <p:cNvSpPr>
              <a:spLocks noChangeShapeType="1"/>
            </p:cNvSpPr>
            <p:nvPr/>
          </p:nvSpPr>
          <p:spPr bwMode="auto">
            <a:xfrm flipH="1">
              <a:off x="2928" y="2352"/>
              <a:ext cx="96" cy="480"/>
            </a:xfrm>
            <a:prstGeom prst="line">
              <a:avLst/>
            </a:prstGeom>
            <a:noFill/>
            <a:ln w="76200">
              <a:solidFill>
                <a:schemeClr val="tx1"/>
              </a:solidFill>
              <a:round/>
              <a:headEnd type="stealth"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906" name="Line 90"/>
            <p:cNvSpPr>
              <a:spLocks noChangeShapeType="1"/>
            </p:cNvSpPr>
            <p:nvPr/>
          </p:nvSpPr>
          <p:spPr bwMode="auto">
            <a:xfrm>
              <a:off x="2400" y="1584"/>
              <a:ext cx="432" cy="336"/>
            </a:xfrm>
            <a:prstGeom prst="line">
              <a:avLst/>
            </a:prstGeom>
            <a:noFill/>
            <a:ln w="76200">
              <a:solidFill>
                <a:schemeClr val="tx1"/>
              </a:solidFill>
              <a:round/>
              <a:headEnd type="stealth"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907" name="Line 91"/>
            <p:cNvSpPr>
              <a:spLocks noChangeShapeType="1"/>
            </p:cNvSpPr>
            <p:nvPr/>
          </p:nvSpPr>
          <p:spPr bwMode="auto">
            <a:xfrm flipH="1">
              <a:off x="3360" y="1536"/>
              <a:ext cx="192" cy="384"/>
            </a:xfrm>
            <a:prstGeom prst="line">
              <a:avLst/>
            </a:prstGeom>
            <a:noFill/>
            <a:ln w="76200">
              <a:solidFill>
                <a:schemeClr val="tx1"/>
              </a:solidFill>
              <a:round/>
              <a:headEnd type="stealth"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925" name="Text Box 109"/>
            <p:cNvSpPr txBox="1">
              <a:spLocks noChangeArrowheads="1"/>
            </p:cNvSpPr>
            <p:nvPr/>
          </p:nvSpPr>
          <p:spPr bwMode="auto">
            <a:xfrm>
              <a:off x="1488" y="3504"/>
              <a:ext cx="1824"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600"/>
                <a:t>Distributed Cluster Environment</a:t>
              </a:r>
            </a:p>
          </p:txBody>
        </p:sp>
      </p:grpSp>
      <p:grpSp>
        <p:nvGrpSpPr>
          <p:cNvPr id="34929" name="Group 113"/>
          <p:cNvGrpSpPr>
            <a:grpSpLocks/>
          </p:cNvGrpSpPr>
          <p:nvPr/>
        </p:nvGrpSpPr>
        <p:grpSpPr bwMode="auto">
          <a:xfrm>
            <a:off x="5715000" y="3076575"/>
            <a:ext cx="3124200" cy="2638425"/>
            <a:chOff x="3600" y="1728"/>
            <a:chExt cx="1968" cy="1662"/>
          </a:xfrm>
        </p:grpSpPr>
        <p:sp>
          <p:nvSpPr>
            <p:cNvPr id="34909" name="Rectangle 93"/>
            <p:cNvSpPr>
              <a:spLocks noChangeArrowheads="1"/>
            </p:cNvSpPr>
            <p:nvPr/>
          </p:nvSpPr>
          <p:spPr bwMode="auto">
            <a:xfrm>
              <a:off x="3984" y="2256"/>
              <a:ext cx="1536" cy="192"/>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b="1"/>
                <a:t>High Speed Backbone</a:t>
              </a:r>
            </a:p>
          </p:txBody>
        </p:sp>
        <p:sp>
          <p:nvSpPr>
            <p:cNvPr id="34910" name="Oval 94"/>
            <p:cNvSpPr>
              <a:spLocks noChangeArrowheads="1"/>
            </p:cNvSpPr>
            <p:nvPr/>
          </p:nvSpPr>
          <p:spPr bwMode="auto">
            <a:xfrm>
              <a:off x="3984" y="2736"/>
              <a:ext cx="240" cy="24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11" name="Oval 95"/>
            <p:cNvSpPr>
              <a:spLocks noChangeArrowheads="1"/>
            </p:cNvSpPr>
            <p:nvPr/>
          </p:nvSpPr>
          <p:spPr bwMode="auto">
            <a:xfrm>
              <a:off x="4560" y="2736"/>
              <a:ext cx="240" cy="24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12" name="Oval 96"/>
            <p:cNvSpPr>
              <a:spLocks noChangeArrowheads="1"/>
            </p:cNvSpPr>
            <p:nvPr/>
          </p:nvSpPr>
          <p:spPr bwMode="auto">
            <a:xfrm>
              <a:off x="5136" y="2736"/>
              <a:ext cx="240" cy="24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13" name="Oval 97"/>
            <p:cNvSpPr>
              <a:spLocks noChangeArrowheads="1"/>
            </p:cNvSpPr>
            <p:nvPr/>
          </p:nvSpPr>
          <p:spPr bwMode="auto">
            <a:xfrm>
              <a:off x="4272" y="1728"/>
              <a:ext cx="240" cy="24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14" name="Oval 98"/>
            <p:cNvSpPr>
              <a:spLocks noChangeArrowheads="1"/>
            </p:cNvSpPr>
            <p:nvPr/>
          </p:nvSpPr>
          <p:spPr bwMode="auto">
            <a:xfrm>
              <a:off x="4848" y="1728"/>
              <a:ext cx="240" cy="24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17" name="Line 101"/>
            <p:cNvSpPr>
              <a:spLocks noChangeShapeType="1"/>
            </p:cNvSpPr>
            <p:nvPr/>
          </p:nvSpPr>
          <p:spPr bwMode="auto">
            <a:xfrm flipV="1">
              <a:off x="4080" y="2448"/>
              <a:ext cx="0" cy="384"/>
            </a:xfrm>
            <a:prstGeom prst="line">
              <a:avLst/>
            </a:prstGeom>
            <a:noFill/>
            <a:ln w="38100">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918" name="Line 102"/>
            <p:cNvSpPr>
              <a:spLocks noChangeShapeType="1"/>
            </p:cNvSpPr>
            <p:nvPr/>
          </p:nvSpPr>
          <p:spPr bwMode="auto">
            <a:xfrm flipV="1">
              <a:off x="4656" y="2448"/>
              <a:ext cx="0" cy="384"/>
            </a:xfrm>
            <a:prstGeom prst="line">
              <a:avLst/>
            </a:prstGeom>
            <a:noFill/>
            <a:ln w="38100">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919" name="Line 103"/>
            <p:cNvSpPr>
              <a:spLocks noChangeShapeType="1"/>
            </p:cNvSpPr>
            <p:nvPr/>
          </p:nvSpPr>
          <p:spPr bwMode="auto">
            <a:xfrm flipV="1">
              <a:off x="5232" y="2448"/>
              <a:ext cx="0" cy="384"/>
            </a:xfrm>
            <a:prstGeom prst="line">
              <a:avLst/>
            </a:prstGeom>
            <a:noFill/>
            <a:ln w="38100">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920" name="Line 104"/>
            <p:cNvSpPr>
              <a:spLocks noChangeShapeType="1"/>
            </p:cNvSpPr>
            <p:nvPr/>
          </p:nvSpPr>
          <p:spPr bwMode="auto">
            <a:xfrm flipV="1">
              <a:off x="4992" y="1872"/>
              <a:ext cx="0" cy="384"/>
            </a:xfrm>
            <a:prstGeom prst="line">
              <a:avLst/>
            </a:prstGeom>
            <a:noFill/>
            <a:ln w="38100">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921" name="Line 105"/>
            <p:cNvSpPr>
              <a:spLocks noChangeShapeType="1"/>
            </p:cNvSpPr>
            <p:nvPr/>
          </p:nvSpPr>
          <p:spPr bwMode="auto">
            <a:xfrm flipV="1">
              <a:off x="4416" y="1872"/>
              <a:ext cx="0" cy="384"/>
            </a:xfrm>
            <a:prstGeom prst="line">
              <a:avLst/>
            </a:prstGeom>
            <a:noFill/>
            <a:ln w="38100">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926" name="Text Box 110"/>
            <p:cNvSpPr txBox="1">
              <a:spLocks noChangeArrowheads="1"/>
            </p:cNvSpPr>
            <p:nvPr/>
          </p:nvSpPr>
          <p:spPr bwMode="auto">
            <a:xfrm>
              <a:off x="3600" y="3024"/>
              <a:ext cx="1968"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600"/>
                <a:t>Systems connected over a High-Speed Backbone Network</a:t>
              </a:r>
            </a:p>
          </p:txBody>
        </p:sp>
      </p:grpSp>
      <p:sp>
        <p:nvSpPr>
          <p:cNvPr id="34930" name="AutoShape 114"/>
          <p:cNvSpPr>
            <a:spLocks noChangeArrowheads="1"/>
          </p:cNvSpPr>
          <p:nvPr/>
        </p:nvSpPr>
        <p:spPr bwMode="auto">
          <a:xfrm>
            <a:off x="228600" y="5943600"/>
            <a:ext cx="533400" cy="457200"/>
          </a:xfrm>
          <a:prstGeom prst="hexagon">
            <a:avLst>
              <a:gd name="adj" fmla="val 28205"/>
              <a:gd name="vf" fmla="val 115470"/>
            </a:avLst>
          </a:prstGeom>
          <a:solidFill>
            <a:srgbClr val="CC00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32" name="Text Box 116"/>
          <p:cNvSpPr txBox="1">
            <a:spLocks noChangeArrowheads="1"/>
          </p:cNvSpPr>
          <p:nvPr/>
        </p:nvSpPr>
        <p:spPr bwMode="auto">
          <a:xfrm>
            <a:off x="685800" y="5895975"/>
            <a:ext cx="24384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600"/>
              <a:t>High Speed Cluster Interconnection network</a:t>
            </a:r>
          </a:p>
        </p:txBody>
      </p:sp>
      <p:sp>
        <p:nvSpPr>
          <p:cNvPr id="34933" name="Freeform 117"/>
          <p:cNvSpPr>
            <a:spLocks/>
          </p:cNvSpPr>
          <p:nvPr/>
        </p:nvSpPr>
        <p:spPr bwMode="auto">
          <a:xfrm>
            <a:off x="1752600" y="1600200"/>
            <a:ext cx="1676400" cy="4724400"/>
          </a:xfrm>
          <a:custGeom>
            <a:avLst/>
            <a:gdLst>
              <a:gd name="T0" fmla="*/ 1056 w 1056"/>
              <a:gd name="T1" fmla="*/ 3072 h 3072"/>
              <a:gd name="T2" fmla="*/ 432 w 1056"/>
              <a:gd name="T3" fmla="*/ 2400 h 3072"/>
              <a:gd name="T4" fmla="*/ 864 w 1056"/>
              <a:gd name="T5" fmla="*/ 1152 h 3072"/>
              <a:gd name="T6" fmla="*/ 0 w 1056"/>
              <a:gd name="T7" fmla="*/ 0 h 3072"/>
            </a:gdLst>
            <a:ahLst/>
            <a:cxnLst>
              <a:cxn ang="0">
                <a:pos x="T0" y="T1"/>
              </a:cxn>
              <a:cxn ang="0">
                <a:pos x="T2" y="T3"/>
              </a:cxn>
              <a:cxn ang="0">
                <a:pos x="T4" y="T5"/>
              </a:cxn>
              <a:cxn ang="0">
                <a:pos x="T6" y="T7"/>
              </a:cxn>
            </a:cxnLst>
            <a:rect l="0" t="0" r="r" b="b"/>
            <a:pathLst>
              <a:path w="1056" h="3072">
                <a:moveTo>
                  <a:pt x="1056" y="3072"/>
                </a:moveTo>
                <a:cubicBezTo>
                  <a:pt x="760" y="2896"/>
                  <a:pt x="464" y="2720"/>
                  <a:pt x="432" y="2400"/>
                </a:cubicBezTo>
                <a:cubicBezTo>
                  <a:pt x="400" y="2080"/>
                  <a:pt x="936" y="1552"/>
                  <a:pt x="864" y="1152"/>
                </a:cubicBezTo>
                <a:cubicBezTo>
                  <a:pt x="792" y="752"/>
                  <a:pt x="396" y="376"/>
                  <a:pt x="0" y="0"/>
                </a:cubicBezTo>
              </a:path>
            </a:pathLst>
          </a:custGeom>
          <a:noFill/>
          <a:ln w="38100" cap="flat" cmpd="sng">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sz="3200" b="0"/>
              <a:t>Presentation Outline</a:t>
            </a:r>
          </a:p>
        </p:txBody>
      </p:sp>
      <p:sp>
        <p:nvSpPr>
          <p:cNvPr id="19459" name="Rectangle 3"/>
          <p:cNvSpPr>
            <a:spLocks noGrp="1" noChangeArrowheads="1"/>
          </p:cNvSpPr>
          <p:nvPr>
            <p:ph type="body" idx="1"/>
          </p:nvPr>
        </p:nvSpPr>
        <p:spPr>
          <a:xfrm>
            <a:off x="457200" y="1219200"/>
            <a:ext cx="8229600" cy="5334000"/>
          </a:xfrm>
        </p:spPr>
        <p:txBody>
          <a:bodyPr/>
          <a:lstStyle/>
          <a:p>
            <a:pPr>
              <a:lnSpc>
                <a:spcPct val="160000"/>
              </a:lnSpc>
            </a:pPr>
            <a:r>
              <a:rPr lang="en-US" sz="2000">
                <a:solidFill>
                  <a:srgbClr val="DDDDDD"/>
                </a:solidFill>
              </a:rPr>
              <a:t>Introduction, Motivation and Problem Statement</a:t>
            </a:r>
          </a:p>
          <a:p>
            <a:pPr>
              <a:lnSpc>
                <a:spcPct val="160000"/>
              </a:lnSpc>
            </a:pPr>
            <a:r>
              <a:rPr lang="en-US" sz="2000">
                <a:solidFill>
                  <a:srgbClr val="DDDDDD"/>
                </a:solidFill>
              </a:rPr>
              <a:t>Designing High Performance Sockets</a:t>
            </a:r>
          </a:p>
          <a:p>
            <a:pPr>
              <a:lnSpc>
                <a:spcPct val="160000"/>
              </a:lnSpc>
            </a:pPr>
            <a:r>
              <a:rPr lang="en-US" sz="2000" b="1">
                <a:solidFill>
                  <a:srgbClr val="FF0000"/>
                </a:solidFill>
              </a:rPr>
              <a:t>Issues with High Performance Sockets</a:t>
            </a:r>
          </a:p>
          <a:p>
            <a:pPr lvl="1">
              <a:lnSpc>
                <a:spcPct val="160000"/>
              </a:lnSpc>
            </a:pPr>
            <a:r>
              <a:rPr lang="en-US" sz="1600" b="1">
                <a:solidFill>
                  <a:srgbClr val="FF0000"/>
                </a:solidFill>
              </a:rPr>
              <a:t>Applications tuned for TCP/IP communication</a:t>
            </a:r>
          </a:p>
          <a:p>
            <a:pPr lvl="1">
              <a:lnSpc>
                <a:spcPct val="160000"/>
              </a:lnSpc>
            </a:pPr>
            <a:r>
              <a:rPr lang="en-US" sz="1600" b="1">
                <a:solidFill>
                  <a:srgbClr val="FF0000"/>
                </a:solidFill>
              </a:rPr>
              <a:t>Memory traffic associated with sockets communication</a:t>
            </a:r>
          </a:p>
          <a:p>
            <a:pPr lvl="1">
              <a:lnSpc>
                <a:spcPct val="160000"/>
              </a:lnSpc>
            </a:pPr>
            <a:r>
              <a:rPr lang="en-US" sz="1600" b="1">
                <a:solidFill>
                  <a:srgbClr val="FF0000"/>
                </a:solidFill>
              </a:rPr>
              <a:t>Impact of two-sided communication in compute-intensive environments</a:t>
            </a:r>
          </a:p>
          <a:p>
            <a:pPr>
              <a:lnSpc>
                <a:spcPct val="160000"/>
              </a:lnSpc>
            </a:pPr>
            <a:r>
              <a:rPr lang="en-US" sz="2000"/>
              <a:t>An Integrated API for High Performance Sockets and RDMAP/DDP</a:t>
            </a:r>
          </a:p>
          <a:p>
            <a:pPr>
              <a:lnSpc>
                <a:spcPct val="160000"/>
              </a:lnSpc>
            </a:pPr>
            <a:r>
              <a:rPr lang="en-US" sz="2000"/>
              <a:t>Concluding Remarks</a:t>
            </a:r>
          </a:p>
          <a:p>
            <a:pPr>
              <a:lnSpc>
                <a:spcPct val="160000"/>
              </a:lnSpc>
            </a:pPr>
            <a:r>
              <a:rPr lang="en-US" sz="2000"/>
              <a:t>Continuing and Future Work</a:t>
            </a:r>
          </a:p>
          <a:p>
            <a:pPr>
              <a:lnSpc>
                <a:spcPct val="160000"/>
              </a:lnSpc>
            </a:pPr>
            <a:r>
              <a:rPr lang="en-US" sz="2000"/>
              <a:t>Related and Other Publications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sz="3200" b="0"/>
              <a:t>Impact on Applications tuned for TCP/IP</a:t>
            </a:r>
          </a:p>
        </p:txBody>
      </p:sp>
      <p:sp>
        <p:nvSpPr>
          <p:cNvPr id="90115" name="Rectangle 3"/>
          <p:cNvSpPr>
            <a:spLocks noGrp="1" noChangeArrowheads="1"/>
          </p:cNvSpPr>
          <p:nvPr>
            <p:ph type="body" idx="1"/>
          </p:nvPr>
        </p:nvSpPr>
        <p:spPr>
          <a:xfrm>
            <a:off x="457200" y="1219200"/>
            <a:ext cx="8229600" cy="3352800"/>
          </a:xfrm>
        </p:spPr>
        <p:txBody>
          <a:bodyPr/>
          <a:lstStyle/>
          <a:p>
            <a:pPr>
              <a:lnSpc>
                <a:spcPct val="140000"/>
              </a:lnSpc>
            </a:pPr>
            <a:r>
              <a:rPr lang="en-US" sz="2000"/>
              <a:t>Several applications are tuned to perform well with TCP/IP</a:t>
            </a:r>
          </a:p>
          <a:p>
            <a:pPr lvl="1">
              <a:lnSpc>
                <a:spcPct val="140000"/>
              </a:lnSpc>
            </a:pPr>
            <a:r>
              <a:rPr lang="en-US" sz="1600"/>
              <a:t>Workload distribution granularity is chosen with respect to TCP/IP</a:t>
            </a:r>
          </a:p>
          <a:p>
            <a:pPr lvl="1">
              <a:lnSpc>
                <a:spcPct val="140000"/>
              </a:lnSpc>
            </a:pPr>
            <a:r>
              <a:rPr lang="en-US" sz="1600"/>
              <a:t>This has several implications</a:t>
            </a:r>
          </a:p>
          <a:p>
            <a:pPr lvl="2">
              <a:lnSpc>
                <a:spcPct val="140000"/>
              </a:lnSpc>
            </a:pPr>
            <a:r>
              <a:rPr lang="en-US" sz="1400"/>
              <a:t>Bandwidth to latency tradeoff depends on workload granularity</a:t>
            </a:r>
          </a:p>
          <a:p>
            <a:pPr lvl="2">
              <a:lnSpc>
                <a:spcPct val="140000"/>
              </a:lnSpc>
            </a:pPr>
            <a:r>
              <a:rPr lang="en-US" sz="1400"/>
              <a:t>Computation to communication overlap depends on workload granularity</a:t>
            </a:r>
          </a:p>
          <a:p>
            <a:pPr>
              <a:lnSpc>
                <a:spcPct val="140000"/>
              </a:lnSpc>
            </a:pPr>
            <a:r>
              <a:rPr lang="en-US" sz="1900"/>
              <a:t>We analyze these with respect to the virtual microscope application</a:t>
            </a:r>
          </a:p>
          <a:p>
            <a:pPr lvl="1">
              <a:lnSpc>
                <a:spcPct val="140000"/>
              </a:lnSpc>
            </a:pPr>
            <a:r>
              <a:rPr lang="en-US" sz="1600"/>
              <a:t>Built using the data-cutter runtime library</a:t>
            </a:r>
          </a:p>
          <a:p>
            <a:pPr lvl="1">
              <a:lnSpc>
                <a:spcPct val="140000"/>
              </a:lnSpc>
            </a:pPr>
            <a:r>
              <a:rPr lang="en-US" sz="1600"/>
              <a:t>Executed over TCP/IP as well as High Performance Sockets over VIA</a:t>
            </a:r>
          </a:p>
        </p:txBody>
      </p:sp>
      <p:sp>
        <p:nvSpPr>
          <p:cNvPr id="90146" name="AutoShape 34"/>
          <p:cNvSpPr>
            <a:spLocks noChangeArrowheads="1"/>
          </p:cNvSpPr>
          <p:nvPr/>
        </p:nvSpPr>
        <p:spPr bwMode="auto">
          <a:xfrm>
            <a:off x="6400800" y="4953000"/>
            <a:ext cx="914400" cy="838200"/>
          </a:xfrm>
          <a:prstGeom prst="roundRect">
            <a:avLst>
              <a:gd name="adj" fmla="val 16667"/>
            </a:avLst>
          </a:prstGeom>
          <a:solidFill>
            <a:srgbClr val="FF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147" name="Oval 35"/>
          <p:cNvSpPr>
            <a:spLocks noChangeArrowheads="1"/>
          </p:cNvSpPr>
          <p:nvPr/>
        </p:nvSpPr>
        <p:spPr bwMode="auto">
          <a:xfrm>
            <a:off x="2819400" y="44958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148" name="Oval 36"/>
          <p:cNvSpPr>
            <a:spLocks noChangeArrowheads="1"/>
          </p:cNvSpPr>
          <p:nvPr/>
        </p:nvSpPr>
        <p:spPr bwMode="auto">
          <a:xfrm>
            <a:off x="5105400" y="44958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149" name="Oval 37"/>
          <p:cNvSpPr>
            <a:spLocks noChangeArrowheads="1"/>
          </p:cNvSpPr>
          <p:nvPr/>
        </p:nvSpPr>
        <p:spPr bwMode="auto">
          <a:xfrm>
            <a:off x="3962400" y="44958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150" name="Oval 38"/>
          <p:cNvSpPr>
            <a:spLocks noChangeArrowheads="1"/>
          </p:cNvSpPr>
          <p:nvPr/>
        </p:nvSpPr>
        <p:spPr bwMode="auto">
          <a:xfrm>
            <a:off x="2819400" y="51816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151" name="Oval 39"/>
          <p:cNvSpPr>
            <a:spLocks noChangeArrowheads="1"/>
          </p:cNvSpPr>
          <p:nvPr/>
        </p:nvSpPr>
        <p:spPr bwMode="auto">
          <a:xfrm>
            <a:off x="5105400" y="51816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152" name="Oval 40"/>
          <p:cNvSpPr>
            <a:spLocks noChangeArrowheads="1"/>
          </p:cNvSpPr>
          <p:nvPr/>
        </p:nvSpPr>
        <p:spPr bwMode="auto">
          <a:xfrm>
            <a:off x="3962400" y="51816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153" name="Oval 41"/>
          <p:cNvSpPr>
            <a:spLocks noChangeArrowheads="1"/>
          </p:cNvSpPr>
          <p:nvPr/>
        </p:nvSpPr>
        <p:spPr bwMode="auto">
          <a:xfrm>
            <a:off x="2819400" y="58674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154" name="Oval 42"/>
          <p:cNvSpPr>
            <a:spLocks noChangeArrowheads="1"/>
          </p:cNvSpPr>
          <p:nvPr/>
        </p:nvSpPr>
        <p:spPr bwMode="auto">
          <a:xfrm>
            <a:off x="5105400" y="58674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155" name="Oval 43"/>
          <p:cNvSpPr>
            <a:spLocks noChangeArrowheads="1"/>
          </p:cNvSpPr>
          <p:nvPr/>
        </p:nvSpPr>
        <p:spPr bwMode="auto">
          <a:xfrm>
            <a:off x="3962400" y="58674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156" name="Oval 44"/>
          <p:cNvSpPr>
            <a:spLocks noChangeArrowheads="1"/>
          </p:cNvSpPr>
          <p:nvPr/>
        </p:nvSpPr>
        <p:spPr bwMode="auto">
          <a:xfrm>
            <a:off x="1447800" y="5105400"/>
            <a:ext cx="685800" cy="685800"/>
          </a:xfrm>
          <a:prstGeom prst="ellipse">
            <a:avLst/>
          </a:prstGeom>
          <a:solidFill>
            <a:srgbClr val="80008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157" name="Text Box 45"/>
          <p:cNvSpPr txBox="1">
            <a:spLocks noChangeArrowheads="1"/>
          </p:cNvSpPr>
          <p:nvPr/>
        </p:nvSpPr>
        <p:spPr bwMode="auto">
          <a:xfrm>
            <a:off x="1066800" y="5791200"/>
            <a:ext cx="1447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400"/>
              <a:t>Load Balancer</a:t>
            </a:r>
          </a:p>
        </p:txBody>
      </p:sp>
      <p:sp>
        <p:nvSpPr>
          <p:cNvPr id="90158" name="Text Box 46"/>
          <p:cNvSpPr txBox="1">
            <a:spLocks noChangeArrowheads="1"/>
          </p:cNvSpPr>
          <p:nvPr/>
        </p:nvSpPr>
        <p:spPr bwMode="auto">
          <a:xfrm>
            <a:off x="3124200" y="6324600"/>
            <a:ext cx="2209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400"/>
              <a:t>Processing Nodes</a:t>
            </a:r>
          </a:p>
        </p:txBody>
      </p:sp>
      <p:sp>
        <p:nvSpPr>
          <p:cNvPr id="90159" name="Text Box 47"/>
          <p:cNvSpPr txBox="1">
            <a:spLocks noChangeArrowheads="1"/>
          </p:cNvSpPr>
          <p:nvPr/>
        </p:nvSpPr>
        <p:spPr bwMode="auto">
          <a:xfrm>
            <a:off x="5791200" y="5867400"/>
            <a:ext cx="2209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400"/>
              <a:t>Visualization Client</a:t>
            </a:r>
          </a:p>
        </p:txBody>
      </p:sp>
      <p:sp>
        <p:nvSpPr>
          <p:cNvPr id="90160" name="Line 48"/>
          <p:cNvSpPr>
            <a:spLocks noChangeShapeType="1"/>
          </p:cNvSpPr>
          <p:nvPr/>
        </p:nvSpPr>
        <p:spPr bwMode="auto">
          <a:xfrm flipV="1">
            <a:off x="2057400" y="4800600"/>
            <a:ext cx="7620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161" name="Line 49"/>
          <p:cNvSpPr>
            <a:spLocks noChangeShapeType="1"/>
          </p:cNvSpPr>
          <p:nvPr/>
        </p:nvSpPr>
        <p:spPr bwMode="auto">
          <a:xfrm flipV="1">
            <a:off x="2133600" y="5410200"/>
            <a:ext cx="685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162" name="Line 50"/>
          <p:cNvSpPr>
            <a:spLocks noChangeShapeType="1"/>
          </p:cNvSpPr>
          <p:nvPr/>
        </p:nvSpPr>
        <p:spPr bwMode="auto">
          <a:xfrm>
            <a:off x="2057400" y="5638800"/>
            <a:ext cx="7620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163" name="Line 51"/>
          <p:cNvSpPr>
            <a:spLocks noChangeShapeType="1"/>
          </p:cNvSpPr>
          <p:nvPr/>
        </p:nvSpPr>
        <p:spPr bwMode="auto">
          <a:xfrm flipV="1">
            <a:off x="3276600" y="4724400"/>
            <a:ext cx="685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164" name="Line 52"/>
          <p:cNvSpPr>
            <a:spLocks noChangeShapeType="1"/>
          </p:cNvSpPr>
          <p:nvPr/>
        </p:nvSpPr>
        <p:spPr bwMode="auto">
          <a:xfrm flipV="1">
            <a:off x="3276600" y="5410200"/>
            <a:ext cx="685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165" name="Line 53"/>
          <p:cNvSpPr>
            <a:spLocks noChangeShapeType="1"/>
          </p:cNvSpPr>
          <p:nvPr/>
        </p:nvSpPr>
        <p:spPr bwMode="auto">
          <a:xfrm flipV="1">
            <a:off x="3276600" y="6096000"/>
            <a:ext cx="685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166" name="Line 54"/>
          <p:cNvSpPr>
            <a:spLocks noChangeShapeType="1"/>
          </p:cNvSpPr>
          <p:nvPr/>
        </p:nvSpPr>
        <p:spPr bwMode="auto">
          <a:xfrm flipV="1">
            <a:off x="4419600" y="4724400"/>
            <a:ext cx="685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167" name="Line 55"/>
          <p:cNvSpPr>
            <a:spLocks noChangeShapeType="1"/>
          </p:cNvSpPr>
          <p:nvPr/>
        </p:nvSpPr>
        <p:spPr bwMode="auto">
          <a:xfrm flipV="1">
            <a:off x="4419600" y="5410200"/>
            <a:ext cx="685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168" name="Line 56"/>
          <p:cNvSpPr>
            <a:spLocks noChangeShapeType="1"/>
          </p:cNvSpPr>
          <p:nvPr/>
        </p:nvSpPr>
        <p:spPr bwMode="auto">
          <a:xfrm flipV="1">
            <a:off x="4419600" y="6096000"/>
            <a:ext cx="685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169" name="Line 57"/>
          <p:cNvSpPr>
            <a:spLocks noChangeShapeType="1"/>
          </p:cNvSpPr>
          <p:nvPr/>
        </p:nvSpPr>
        <p:spPr bwMode="auto">
          <a:xfrm>
            <a:off x="5562600" y="4800600"/>
            <a:ext cx="8382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170" name="Line 58"/>
          <p:cNvSpPr>
            <a:spLocks noChangeShapeType="1"/>
          </p:cNvSpPr>
          <p:nvPr/>
        </p:nvSpPr>
        <p:spPr bwMode="auto">
          <a:xfrm>
            <a:off x="5562600" y="5410200"/>
            <a:ext cx="838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171" name="Line 59"/>
          <p:cNvSpPr>
            <a:spLocks noChangeShapeType="1"/>
          </p:cNvSpPr>
          <p:nvPr/>
        </p:nvSpPr>
        <p:spPr bwMode="auto">
          <a:xfrm flipV="1">
            <a:off x="5486400" y="5638800"/>
            <a:ext cx="9144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sz="3200" b="0"/>
              <a:t>Bandwidth to Latency Tradeoff</a:t>
            </a:r>
          </a:p>
        </p:txBody>
      </p:sp>
      <p:pic>
        <p:nvPicPr>
          <p:cNvPr id="84995" name="Picture 3" descr="Pic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3810000"/>
            <a:ext cx="27432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996" name="Rectangle 4"/>
          <p:cNvSpPr>
            <a:spLocks noChangeArrowheads="1"/>
          </p:cNvSpPr>
          <p:nvPr/>
        </p:nvSpPr>
        <p:spPr bwMode="auto">
          <a:xfrm>
            <a:off x="990600" y="3810000"/>
            <a:ext cx="2743200" cy="2133600"/>
          </a:xfrm>
          <a:prstGeom prst="rect">
            <a:avLst/>
          </a:prstGeom>
          <a:solidFill>
            <a:schemeClr val="accent1">
              <a:alpha val="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84997" name="Group 5"/>
          <p:cNvGrpSpPr>
            <a:grpSpLocks/>
          </p:cNvGrpSpPr>
          <p:nvPr/>
        </p:nvGrpSpPr>
        <p:grpSpPr bwMode="auto">
          <a:xfrm>
            <a:off x="990600" y="3810000"/>
            <a:ext cx="2743200" cy="2133600"/>
            <a:chOff x="2016" y="2832"/>
            <a:chExt cx="1728" cy="1344"/>
          </a:xfrm>
        </p:grpSpPr>
        <p:sp>
          <p:nvSpPr>
            <p:cNvPr id="84998" name="Line 6"/>
            <p:cNvSpPr>
              <a:spLocks noChangeShapeType="1"/>
            </p:cNvSpPr>
            <p:nvPr/>
          </p:nvSpPr>
          <p:spPr bwMode="auto">
            <a:xfrm>
              <a:off x="2880" y="2832"/>
              <a:ext cx="0" cy="13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4999" name="Line 7"/>
            <p:cNvSpPr>
              <a:spLocks noChangeShapeType="1"/>
            </p:cNvSpPr>
            <p:nvPr/>
          </p:nvSpPr>
          <p:spPr bwMode="auto">
            <a:xfrm>
              <a:off x="2448" y="2832"/>
              <a:ext cx="0" cy="13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00" name="Line 8"/>
            <p:cNvSpPr>
              <a:spLocks noChangeShapeType="1"/>
            </p:cNvSpPr>
            <p:nvPr/>
          </p:nvSpPr>
          <p:spPr bwMode="auto">
            <a:xfrm>
              <a:off x="3312" y="2832"/>
              <a:ext cx="0" cy="13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01" name="Line 9"/>
            <p:cNvSpPr>
              <a:spLocks noChangeShapeType="1"/>
            </p:cNvSpPr>
            <p:nvPr/>
          </p:nvSpPr>
          <p:spPr bwMode="auto">
            <a:xfrm>
              <a:off x="2016" y="3504"/>
              <a:ext cx="172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02" name="Line 10"/>
            <p:cNvSpPr>
              <a:spLocks noChangeShapeType="1"/>
            </p:cNvSpPr>
            <p:nvPr/>
          </p:nvSpPr>
          <p:spPr bwMode="auto">
            <a:xfrm>
              <a:off x="2016" y="3840"/>
              <a:ext cx="172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03" name="Line 11"/>
            <p:cNvSpPr>
              <a:spLocks noChangeShapeType="1"/>
            </p:cNvSpPr>
            <p:nvPr/>
          </p:nvSpPr>
          <p:spPr bwMode="auto">
            <a:xfrm>
              <a:off x="2016" y="3168"/>
              <a:ext cx="172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85004" name="Rectangle 12"/>
          <p:cNvSpPr>
            <a:spLocks noChangeArrowheads="1"/>
          </p:cNvSpPr>
          <p:nvPr/>
        </p:nvSpPr>
        <p:spPr bwMode="auto">
          <a:xfrm>
            <a:off x="1676400" y="4343400"/>
            <a:ext cx="685800" cy="533400"/>
          </a:xfrm>
          <a:prstGeom prst="rect">
            <a:avLst/>
          </a:prstGeom>
          <a:solidFill>
            <a:schemeClr val="accent1">
              <a:alpha val="0"/>
            </a:schemeClr>
          </a:solidFill>
          <a:ln w="317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05" name="Line 13"/>
          <p:cNvSpPr>
            <a:spLocks noChangeShapeType="1"/>
          </p:cNvSpPr>
          <p:nvPr/>
        </p:nvSpPr>
        <p:spPr bwMode="auto">
          <a:xfrm>
            <a:off x="4724400" y="1450975"/>
            <a:ext cx="0" cy="2189163"/>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06" name="Line 14"/>
          <p:cNvSpPr>
            <a:spLocks noChangeShapeType="1"/>
          </p:cNvSpPr>
          <p:nvPr/>
        </p:nvSpPr>
        <p:spPr bwMode="auto">
          <a:xfrm>
            <a:off x="4724400" y="3640138"/>
            <a:ext cx="1484313" cy="15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07" name="Freeform 15"/>
          <p:cNvSpPr>
            <a:spLocks/>
          </p:cNvSpPr>
          <p:nvPr/>
        </p:nvSpPr>
        <p:spPr bwMode="auto">
          <a:xfrm>
            <a:off x="4799013" y="1806575"/>
            <a:ext cx="1409700" cy="1657350"/>
          </a:xfrm>
          <a:custGeom>
            <a:avLst/>
            <a:gdLst>
              <a:gd name="T0" fmla="*/ 0 w 2688"/>
              <a:gd name="T1" fmla="*/ 1344 h 1344"/>
              <a:gd name="T2" fmla="*/ 336 w 2688"/>
              <a:gd name="T3" fmla="*/ 768 h 1344"/>
              <a:gd name="T4" fmla="*/ 912 w 2688"/>
              <a:gd name="T5" fmla="*/ 240 h 1344"/>
              <a:gd name="T6" fmla="*/ 1584 w 2688"/>
              <a:gd name="T7" fmla="*/ 48 h 1344"/>
              <a:gd name="T8" fmla="*/ 2688 w 2688"/>
              <a:gd name="T9" fmla="*/ 0 h 1344"/>
            </a:gdLst>
            <a:ahLst/>
            <a:cxnLst>
              <a:cxn ang="0">
                <a:pos x="T0" y="T1"/>
              </a:cxn>
              <a:cxn ang="0">
                <a:pos x="T2" y="T3"/>
              </a:cxn>
              <a:cxn ang="0">
                <a:pos x="T4" y="T5"/>
              </a:cxn>
              <a:cxn ang="0">
                <a:pos x="T6" y="T7"/>
              </a:cxn>
              <a:cxn ang="0">
                <a:pos x="T8" y="T9"/>
              </a:cxn>
            </a:cxnLst>
            <a:rect l="0" t="0" r="r" b="b"/>
            <a:pathLst>
              <a:path w="2688" h="1344">
                <a:moveTo>
                  <a:pt x="0" y="1344"/>
                </a:moveTo>
                <a:cubicBezTo>
                  <a:pt x="92" y="1148"/>
                  <a:pt x="184" y="952"/>
                  <a:pt x="336" y="768"/>
                </a:cubicBezTo>
                <a:cubicBezTo>
                  <a:pt x="488" y="584"/>
                  <a:pt x="704" y="360"/>
                  <a:pt x="912" y="240"/>
                </a:cubicBezTo>
                <a:cubicBezTo>
                  <a:pt x="1120" y="120"/>
                  <a:pt x="1288" y="88"/>
                  <a:pt x="1584" y="48"/>
                </a:cubicBezTo>
                <a:cubicBezTo>
                  <a:pt x="1880" y="8"/>
                  <a:pt x="2284" y="4"/>
                  <a:pt x="2688" y="0"/>
                </a:cubicBezTo>
              </a:path>
            </a:pathLst>
          </a:custGeom>
          <a:noFill/>
          <a:ln w="1905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08" name="Freeform 16"/>
          <p:cNvSpPr>
            <a:spLocks/>
          </p:cNvSpPr>
          <p:nvPr/>
        </p:nvSpPr>
        <p:spPr bwMode="auto">
          <a:xfrm>
            <a:off x="4799013" y="2398713"/>
            <a:ext cx="1409700" cy="1123950"/>
          </a:xfrm>
          <a:custGeom>
            <a:avLst/>
            <a:gdLst>
              <a:gd name="T0" fmla="*/ 0 w 2688"/>
              <a:gd name="T1" fmla="*/ 1344 h 1344"/>
              <a:gd name="T2" fmla="*/ 336 w 2688"/>
              <a:gd name="T3" fmla="*/ 768 h 1344"/>
              <a:gd name="T4" fmla="*/ 912 w 2688"/>
              <a:gd name="T5" fmla="*/ 240 h 1344"/>
              <a:gd name="T6" fmla="*/ 1584 w 2688"/>
              <a:gd name="T7" fmla="*/ 48 h 1344"/>
              <a:gd name="T8" fmla="*/ 2688 w 2688"/>
              <a:gd name="T9" fmla="*/ 0 h 1344"/>
            </a:gdLst>
            <a:ahLst/>
            <a:cxnLst>
              <a:cxn ang="0">
                <a:pos x="T0" y="T1"/>
              </a:cxn>
              <a:cxn ang="0">
                <a:pos x="T2" y="T3"/>
              </a:cxn>
              <a:cxn ang="0">
                <a:pos x="T4" y="T5"/>
              </a:cxn>
              <a:cxn ang="0">
                <a:pos x="T6" y="T7"/>
              </a:cxn>
              <a:cxn ang="0">
                <a:pos x="T8" y="T9"/>
              </a:cxn>
            </a:cxnLst>
            <a:rect l="0" t="0" r="r" b="b"/>
            <a:pathLst>
              <a:path w="2688" h="1344">
                <a:moveTo>
                  <a:pt x="0" y="1344"/>
                </a:moveTo>
                <a:cubicBezTo>
                  <a:pt x="92" y="1148"/>
                  <a:pt x="184" y="952"/>
                  <a:pt x="336" y="768"/>
                </a:cubicBezTo>
                <a:cubicBezTo>
                  <a:pt x="488" y="584"/>
                  <a:pt x="704" y="360"/>
                  <a:pt x="912" y="240"/>
                </a:cubicBezTo>
                <a:cubicBezTo>
                  <a:pt x="1120" y="120"/>
                  <a:pt x="1288" y="88"/>
                  <a:pt x="1584" y="48"/>
                </a:cubicBezTo>
                <a:cubicBezTo>
                  <a:pt x="1880" y="8"/>
                  <a:pt x="2284" y="4"/>
                  <a:pt x="2688" y="0"/>
                </a:cubicBezTo>
              </a:path>
            </a:pathLst>
          </a:custGeom>
          <a:noFill/>
          <a:ln w="190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09" name="Text Box 17"/>
          <p:cNvSpPr txBox="1">
            <a:spLocks noChangeArrowheads="1"/>
          </p:cNvSpPr>
          <p:nvPr/>
        </p:nvSpPr>
        <p:spPr bwMode="auto">
          <a:xfrm>
            <a:off x="6019800" y="2308225"/>
            <a:ext cx="8191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1000">
                <a:solidFill>
                  <a:srgbClr val="FF0000"/>
                </a:solidFill>
              </a:rPr>
              <a:t>TCP</a:t>
            </a:r>
          </a:p>
        </p:txBody>
      </p:sp>
      <p:sp>
        <p:nvSpPr>
          <p:cNvPr id="85010" name="Text Box 18"/>
          <p:cNvSpPr txBox="1">
            <a:spLocks noChangeArrowheads="1"/>
          </p:cNvSpPr>
          <p:nvPr/>
        </p:nvSpPr>
        <p:spPr bwMode="auto">
          <a:xfrm>
            <a:off x="6115050" y="1722438"/>
            <a:ext cx="5143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1000">
                <a:solidFill>
                  <a:srgbClr val="0000FF"/>
                </a:solidFill>
              </a:rPr>
              <a:t>VIA</a:t>
            </a:r>
          </a:p>
        </p:txBody>
      </p:sp>
      <p:sp>
        <p:nvSpPr>
          <p:cNvPr id="85011" name="Line 19"/>
          <p:cNvSpPr>
            <a:spLocks noChangeShapeType="1"/>
          </p:cNvSpPr>
          <p:nvPr/>
        </p:nvSpPr>
        <p:spPr bwMode="auto">
          <a:xfrm>
            <a:off x="6975475" y="3684588"/>
            <a:ext cx="159385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12" name="Freeform 20"/>
          <p:cNvSpPr>
            <a:spLocks/>
          </p:cNvSpPr>
          <p:nvPr/>
        </p:nvSpPr>
        <p:spPr bwMode="auto">
          <a:xfrm>
            <a:off x="7083425" y="2457450"/>
            <a:ext cx="1323975" cy="1065213"/>
          </a:xfrm>
          <a:custGeom>
            <a:avLst/>
            <a:gdLst>
              <a:gd name="T0" fmla="*/ 0 w 2352"/>
              <a:gd name="T1" fmla="*/ 1152 h 1168"/>
              <a:gd name="T2" fmla="*/ 1008 w 2352"/>
              <a:gd name="T3" fmla="*/ 1104 h 1168"/>
              <a:gd name="T4" fmla="*/ 1776 w 2352"/>
              <a:gd name="T5" fmla="*/ 768 h 1168"/>
              <a:gd name="T6" fmla="*/ 2352 w 2352"/>
              <a:gd name="T7" fmla="*/ 0 h 1168"/>
            </a:gdLst>
            <a:ahLst/>
            <a:cxnLst>
              <a:cxn ang="0">
                <a:pos x="T0" y="T1"/>
              </a:cxn>
              <a:cxn ang="0">
                <a:pos x="T2" y="T3"/>
              </a:cxn>
              <a:cxn ang="0">
                <a:pos x="T4" y="T5"/>
              </a:cxn>
              <a:cxn ang="0">
                <a:pos x="T6" y="T7"/>
              </a:cxn>
            </a:cxnLst>
            <a:rect l="0" t="0" r="r" b="b"/>
            <a:pathLst>
              <a:path w="2352" h="1168">
                <a:moveTo>
                  <a:pt x="0" y="1152"/>
                </a:moveTo>
                <a:cubicBezTo>
                  <a:pt x="356" y="1160"/>
                  <a:pt x="712" y="1168"/>
                  <a:pt x="1008" y="1104"/>
                </a:cubicBezTo>
                <a:cubicBezTo>
                  <a:pt x="1304" y="1040"/>
                  <a:pt x="1552" y="952"/>
                  <a:pt x="1776" y="768"/>
                </a:cubicBezTo>
                <a:cubicBezTo>
                  <a:pt x="2000" y="584"/>
                  <a:pt x="2176" y="292"/>
                  <a:pt x="2352" y="0"/>
                </a:cubicBezTo>
              </a:path>
            </a:pathLst>
          </a:custGeom>
          <a:noFill/>
          <a:ln w="1905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13" name="Freeform 21"/>
          <p:cNvSpPr>
            <a:spLocks/>
          </p:cNvSpPr>
          <p:nvPr/>
        </p:nvSpPr>
        <p:spPr bwMode="auto">
          <a:xfrm>
            <a:off x="7083425" y="1406525"/>
            <a:ext cx="1350963" cy="1927225"/>
          </a:xfrm>
          <a:custGeom>
            <a:avLst/>
            <a:gdLst>
              <a:gd name="T0" fmla="*/ 0 w 2352"/>
              <a:gd name="T1" fmla="*/ 1152 h 1168"/>
              <a:gd name="T2" fmla="*/ 1008 w 2352"/>
              <a:gd name="T3" fmla="*/ 1104 h 1168"/>
              <a:gd name="T4" fmla="*/ 1776 w 2352"/>
              <a:gd name="T5" fmla="*/ 768 h 1168"/>
              <a:gd name="T6" fmla="*/ 2352 w 2352"/>
              <a:gd name="T7" fmla="*/ 0 h 1168"/>
            </a:gdLst>
            <a:ahLst/>
            <a:cxnLst>
              <a:cxn ang="0">
                <a:pos x="T0" y="T1"/>
              </a:cxn>
              <a:cxn ang="0">
                <a:pos x="T2" y="T3"/>
              </a:cxn>
              <a:cxn ang="0">
                <a:pos x="T4" y="T5"/>
              </a:cxn>
              <a:cxn ang="0">
                <a:pos x="T6" y="T7"/>
              </a:cxn>
            </a:cxnLst>
            <a:rect l="0" t="0" r="r" b="b"/>
            <a:pathLst>
              <a:path w="2352" h="1168">
                <a:moveTo>
                  <a:pt x="0" y="1152"/>
                </a:moveTo>
                <a:cubicBezTo>
                  <a:pt x="356" y="1160"/>
                  <a:pt x="712" y="1168"/>
                  <a:pt x="1008" y="1104"/>
                </a:cubicBezTo>
                <a:cubicBezTo>
                  <a:pt x="1304" y="1040"/>
                  <a:pt x="1552" y="952"/>
                  <a:pt x="1776" y="768"/>
                </a:cubicBezTo>
                <a:cubicBezTo>
                  <a:pt x="2000" y="584"/>
                  <a:pt x="2176" y="292"/>
                  <a:pt x="2352" y="0"/>
                </a:cubicBezTo>
              </a:path>
            </a:pathLst>
          </a:custGeom>
          <a:noFill/>
          <a:ln w="190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14" name="Text Box 22"/>
          <p:cNvSpPr txBox="1">
            <a:spLocks noChangeArrowheads="1"/>
          </p:cNvSpPr>
          <p:nvPr/>
        </p:nvSpPr>
        <p:spPr bwMode="auto">
          <a:xfrm>
            <a:off x="4953000" y="3600450"/>
            <a:ext cx="309563"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1000">
                <a:sym typeface="Symbol" pitchFamily="18" charset="2"/>
              </a:rPr>
              <a:t></a:t>
            </a:r>
            <a:r>
              <a:rPr lang="en-US" sz="1000" baseline="-25000">
                <a:sym typeface="Symbol" pitchFamily="18" charset="2"/>
              </a:rPr>
              <a:t>0</a:t>
            </a:r>
            <a:endParaRPr lang="en-US" sz="1000">
              <a:sym typeface="Symbol" pitchFamily="18" charset="2"/>
            </a:endParaRPr>
          </a:p>
        </p:txBody>
      </p:sp>
      <p:sp>
        <p:nvSpPr>
          <p:cNvPr id="85015" name="Text Box 23"/>
          <p:cNvSpPr txBox="1">
            <a:spLocks noChangeArrowheads="1"/>
          </p:cNvSpPr>
          <p:nvPr/>
        </p:nvSpPr>
        <p:spPr bwMode="auto">
          <a:xfrm>
            <a:off x="4648200" y="3581400"/>
            <a:ext cx="42862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1000">
                <a:sym typeface="Symbol" pitchFamily="18" charset="2"/>
              </a:rPr>
              <a:t></a:t>
            </a:r>
            <a:r>
              <a:rPr lang="en-US" sz="1000" baseline="-25000">
                <a:sym typeface="Symbol" pitchFamily="18" charset="2"/>
              </a:rPr>
              <a:t>1</a:t>
            </a:r>
            <a:endParaRPr lang="en-US" sz="1000">
              <a:sym typeface="Symbol" pitchFamily="18" charset="2"/>
            </a:endParaRPr>
          </a:p>
        </p:txBody>
      </p:sp>
      <p:sp>
        <p:nvSpPr>
          <p:cNvPr id="85016" name="Line 24"/>
          <p:cNvSpPr>
            <a:spLocks noChangeShapeType="1"/>
          </p:cNvSpPr>
          <p:nvPr/>
        </p:nvSpPr>
        <p:spPr bwMode="auto">
          <a:xfrm>
            <a:off x="4824413" y="2813050"/>
            <a:ext cx="1333500" cy="0"/>
          </a:xfrm>
          <a:prstGeom prst="line">
            <a:avLst/>
          </a:prstGeom>
          <a:noFill/>
          <a:ln w="28575">
            <a:solidFill>
              <a:schemeClr val="folHlink"/>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17" name="Text Box 25"/>
          <p:cNvSpPr txBox="1">
            <a:spLocks noChangeArrowheads="1"/>
          </p:cNvSpPr>
          <p:nvPr/>
        </p:nvSpPr>
        <p:spPr bwMode="auto">
          <a:xfrm>
            <a:off x="6038850" y="2625725"/>
            <a:ext cx="577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1000">
                <a:solidFill>
                  <a:schemeClr val="folHlink"/>
                </a:solidFill>
              </a:rPr>
              <a:t>Reqd BW</a:t>
            </a:r>
          </a:p>
        </p:txBody>
      </p:sp>
      <p:sp>
        <p:nvSpPr>
          <p:cNvPr id="85018" name="Line 26"/>
          <p:cNvSpPr>
            <a:spLocks noChangeShapeType="1"/>
          </p:cNvSpPr>
          <p:nvPr/>
        </p:nvSpPr>
        <p:spPr bwMode="auto">
          <a:xfrm>
            <a:off x="5100638" y="2813050"/>
            <a:ext cx="0" cy="8270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19" name="Line 27"/>
          <p:cNvSpPr>
            <a:spLocks noChangeShapeType="1"/>
          </p:cNvSpPr>
          <p:nvPr/>
        </p:nvSpPr>
        <p:spPr bwMode="auto">
          <a:xfrm>
            <a:off x="4949825" y="2813050"/>
            <a:ext cx="0" cy="8270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20" name="Line 28"/>
          <p:cNvSpPr>
            <a:spLocks noChangeShapeType="1"/>
          </p:cNvSpPr>
          <p:nvPr/>
        </p:nvSpPr>
        <p:spPr bwMode="auto">
          <a:xfrm>
            <a:off x="8272463" y="2108200"/>
            <a:ext cx="0" cy="1576388"/>
          </a:xfrm>
          <a:prstGeom prst="line">
            <a:avLst/>
          </a:prstGeom>
          <a:noFill/>
          <a:ln w="9525">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21" name="Text Box 29"/>
          <p:cNvSpPr txBox="1">
            <a:spLocks noChangeArrowheads="1"/>
          </p:cNvSpPr>
          <p:nvPr/>
        </p:nvSpPr>
        <p:spPr bwMode="auto">
          <a:xfrm>
            <a:off x="8191500" y="3638550"/>
            <a:ext cx="3429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1000">
                <a:sym typeface="Symbol" pitchFamily="18" charset="2"/>
              </a:rPr>
              <a:t></a:t>
            </a:r>
            <a:r>
              <a:rPr lang="en-US" sz="1000" baseline="-25000">
                <a:sym typeface="Symbol" pitchFamily="18" charset="2"/>
              </a:rPr>
              <a:t>0</a:t>
            </a:r>
            <a:endParaRPr lang="en-US" sz="1000">
              <a:sym typeface="Symbol" pitchFamily="18" charset="2"/>
            </a:endParaRPr>
          </a:p>
        </p:txBody>
      </p:sp>
      <p:sp>
        <p:nvSpPr>
          <p:cNvPr id="85022" name="Line 30"/>
          <p:cNvSpPr>
            <a:spLocks noChangeShapeType="1"/>
          </p:cNvSpPr>
          <p:nvPr/>
        </p:nvSpPr>
        <p:spPr bwMode="auto">
          <a:xfrm>
            <a:off x="8002588" y="3246438"/>
            <a:ext cx="0" cy="438150"/>
          </a:xfrm>
          <a:prstGeom prst="line">
            <a:avLst/>
          </a:prstGeom>
          <a:noFill/>
          <a:ln w="9525">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23" name="Text Box 31"/>
          <p:cNvSpPr txBox="1">
            <a:spLocks noChangeArrowheads="1"/>
          </p:cNvSpPr>
          <p:nvPr/>
        </p:nvSpPr>
        <p:spPr bwMode="auto">
          <a:xfrm>
            <a:off x="7848600" y="3641725"/>
            <a:ext cx="44132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1000">
                <a:sym typeface="Symbol" pitchFamily="18" charset="2"/>
              </a:rPr>
              <a:t></a:t>
            </a:r>
            <a:r>
              <a:rPr lang="en-US" sz="1000" baseline="-25000">
                <a:sym typeface="Symbol" pitchFamily="18" charset="2"/>
              </a:rPr>
              <a:t>1</a:t>
            </a:r>
            <a:endParaRPr lang="en-US" sz="1000">
              <a:sym typeface="Symbol" pitchFamily="18" charset="2"/>
            </a:endParaRPr>
          </a:p>
        </p:txBody>
      </p:sp>
      <p:sp>
        <p:nvSpPr>
          <p:cNvPr id="85024" name="Text Box 32"/>
          <p:cNvSpPr txBox="1">
            <a:spLocks noChangeArrowheads="1"/>
          </p:cNvSpPr>
          <p:nvPr/>
        </p:nvSpPr>
        <p:spPr bwMode="auto">
          <a:xfrm>
            <a:off x="8353425" y="2333625"/>
            <a:ext cx="40957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1000">
                <a:solidFill>
                  <a:srgbClr val="0000FF"/>
                </a:solidFill>
              </a:rPr>
              <a:t>VIA</a:t>
            </a:r>
          </a:p>
        </p:txBody>
      </p:sp>
      <p:sp>
        <p:nvSpPr>
          <p:cNvPr id="85025" name="Line 33"/>
          <p:cNvSpPr>
            <a:spLocks noChangeShapeType="1"/>
          </p:cNvSpPr>
          <p:nvPr/>
        </p:nvSpPr>
        <p:spPr bwMode="auto">
          <a:xfrm flipV="1">
            <a:off x="6986588" y="1497013"/>
            <a:ext cx="0" cy="22145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26" name="Text Box 34"/>
          <p:cNvSpPr txBox="1">
            <a:spLocks noChangeArrowheads="1"/>
          </p:cNvSpPr>
          <p:nvPr/>
        </p:nvSpPr>
        <p:spPr bwMode="auto">
          <a:xfrm>
            <a:off x="8350250" y="1452563"/>
            <a:ext cx="5651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1000">
                <a:solidFill>
                  <a:srgbClr val="FF0000"/>
                </a:solidFill>
              </a:rPr>
              <a:t>TCP</a:t>
            </a:r>
          </a:p>
        </p:txBody>
      </p:sp>
      <p:sp>
        <p:nvSpPr>
          <p:cNvPr id="85027" name="Text Box 35"/>
          <p:cNvSpPr txBox="1">
            <a:spLocks noChangeArrowheads="1"/>
          </p:cNvSpPr>
          <p:nvPr/>
        </p:nvSpPr>
        <p:spPr bwMode="auto">
          <a:xfrm>
            <a:off x="4343400" y="4478338"/>
            <a:ext cx="4343400" cy="779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FontTx/>
              <a:buChar char="•"/>
            </a:pPr>
            <a:r>
              <a:rPr lang="en-US"/>
              <a:t> Image rendering should be interactive</a:t>
            </a:r>
          </a:p>
          <a:p>
            <a:pPr algn="l">
              <a:spcBef>
                <a:spcPct val="50000"/>
              </a:spcBef>
              <a:buFontTx/>
              <a:buChar char="•"/>
            </a:pPr>
            <a:r>
              <a:rPr lang="en-US"/>
              <a:t> Response times should be small</a:t>
            </a:r>
          </a:p>
        </p:txBody>
      </p:sp>
      <p:sp>
        <p:nvSpPr>
          <p:cNvPr id="85028" name="Rectangle 36"/>
          <p:cNvSpPr>
            <a:spLocks noChangeArrowheads="1"/>
          </p:cNvSpPr>
          <p:nvPr/>
        </p:nvSpPr>
        <p:spPr bwMode="auto">
          <a:xfrm>
            <a:off x="1828800" y="4343400"/>
            <a:ext cx="685800" cy="533400"/>
          </a:xfrm>
          <a:prstGeom prst="rect">
            <a:avLst/>
          </a:prstGeom>
          <a:solidFill>
            <a:schemeClr val="accent1">
              <a:alpha val="0"/>
            </a:schemeClr>
          </a:solidFill>
          <a:ln w="31750">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8499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500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5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004" grpId="0" animBg="1"/>
      <p:bldP spid="8502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sz="2800" b="0"/>
              <a:t>Effects of Guarantees on Updates per Second (Complete Images)</a:t>
            </a:r>
          </a:p>
        </p:txBody>
      </p:sp>
      <p:graphicFrame>
        <p:nvGraphicFramePr>
          <p:cNvPr id="87043" name="Object 3"/>
          <p:cNvGraphicFramePr>
            <a:graphicFrameLocks noChangeAspect="1"/>
          </p:cNvGraphicFramePr>
          <p:nvPr>
            <p:ph sz="half" idx="1"/>
          </p:nvPr>
        </p:nvGraphicFramePr>
        <p:xfrm>
          <a:off x="76200" y="1647825"/>
          <a:ext cx="4419600" cy="4524375"/>
        </p:xfrm>
        <a:graphic>
          <a:graphicData uri="http://schemas.openxmlformats.org/presentationml/2006/ole">
            <mc:AlternateContent xmlns:mc="http://schemas.openxmlformats.org/markup-compatibility/2006">
              <mc:Choice xmlns:v="urn:schemas-microsoft-com:vml" Requires="v">
                <p:oleObj spid="_x0000_s87045" name="Chart" r:id="rId3" imgW="4038421" imgH="4533900" progId="MSGraph.Chart.8">
                  <p:embed followColorScheme="full"/>
                </p:oleObj>
              </mc:Choice>
              <mc:Fallback>
                <p:oleObj name="Chart" r:id="rId3" imgW="4038421" imgH="4533900" progId="MSGraph.Chart.8">
                  <p:embed followColorScheme="full"/>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1647825"/>
                        <a:ext cx="4419600" cy="4524375"/>
                      </a:xfrm>
                      <a:prstGeom prst="rect">
                        <a:avLst/>
                      </a:prstGeom>
                    </p:spPr>
                  </p:pic>
                </p:oleObj>
              </mc:Fallback>
            </mc:AlternateContent>
          </a:graphicData>
        </a:graphic>
      </p:graphicFrame>
      <p:sp>
        <p:nvSpPr>
          <p:cNvPr id="87044" name="Text Box 4"/>
          <p:cNvSpPr txBox="1">
            <a:spLocks noChangeArrowheads="1"/>
          </p:cNvSpPr>
          <p:nvPr/>
        </p:nvSpPr>
        <p:spPr bwMode="auto">
          <a:xfrm>
            <a:off x="4724400" y="1828800"/>
            <a:ext cx="4191000" cy="442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FontTx/>
              <a:buChar char="•"/>
            </a:pPr>
            <a:r>
              <a:rPr lang="en-US" sz="2000"/>
              <a:t> SocketVIA performs better</a:t>
            </a:r>
          </a:p>
          <a:p>
            <a:pPr lvl="1" algn="l">
              <a:spcBef>
                <a:spcPct val="50000"/>
              </a:spcBef>
              <a:buFontTx/>
              <a:buChar char="•"/>
            </a:pPr>
            <a:r>
              <a:rPr lang="en-US" sz="1600"/>
              <a:t> TCP can’t give guarantees &gt; 3.25</a:t>
            </a:r>
          </a:p>
          <a:p>
            <a:pPr algn="l">
              <a:spcBef>
                <a:spcPct val="50000"/>
              </a:spcBef>
              <a:buFontTx/>
              <a:buChar char="•"/>
            </a:pPr>
            <a:r>
              <a:rPr lang="en-US" sz="2000"/>
              <a:t> but…</a:t>
            </a:r>
          </a:p>
          <a:p>
            <a:pPr lvl="1" algn="l">
              <a:spcBef>
                <a:spcPct val="50000"/>
              </a:spcBef>
              <a:buFontTx/>
              <a:buChar char="•"/>
            </a:pPr>
            <a:r>
              <a:rPr lang="en-US" sz="1600"/>
              <a:t> Limited improvement</a:t>
            </a:r>
          </a:p>
          <a:p>
            <a:pPr lvl="1" algn="l">
              <a:spcBef>
                <a:spcPct val="50000"/>
              </a:spcBef>
              <a:buFontTx/>
              <a:buChar char="•"/>
            </a:pPr>
            <a:r>
              <a:rPr lang="en-US" sz="1600"/>
              <a:t> Design Decisions are bottlenecks</a:t>
            </a:r>
          </a:p>
          <a:p>
            <a:pPr lvl="1" algn="l">
              <a:spcBef>
                <a:spcPct val="50000"/>
              </a:spcBef>
            </a:pPr>
            <a:endParaRPr lang="en-US" sz="800"/>
          </a:p>
          <a:p>
            <a:pPr algn="l">
              <a:spcBef>
                <a:spcPct val="50000"/>
              </a:spcBef>
              <a:buFontTx/>
              <a:buChar char="•"/>
            </a:pPr>
            <a:r>
              <a:rPr lang="en-US"/>
              <a:t> </a:t>
            </a:r>
            <a:r>
              <a:rPr lang="en-US" sz="2000"/>
              <a:t>Re-sizing of data blocks</a:t>
            </a:r>
          </a:p>
          <a:p>
            <a:pPr lvl="1" algn="l">
              <a:spcBef>
                <a:spcPct val="50000"/>
              </a:spcBef>
              <a:buFontTx/>
              <a:buChar char="•"/>
            </a:pPr>
            <a:r>
              <a:rPr lang="en-US" sz="1600"/>
              <a:t> Try to alleviate the bottlenecks</a:t>
            </a:r>
          </a:p>
          <a:p>
            <a:pPr lvl="1" algn="l">
              <a:spcBef>
                <a:spcPct val="50000"/>
              </a:spcBef>
              <a:buFontTx/>
              <a:buChar char="•"/>
            </a:pPr>
            <a:r>
              <a:rPr lang="en-US" sz="1600"/>
              <a:t> Only concern is Updates per Second</a:t>
            </a:r>
          </a:p>
          <a:p>
            <a:pPr lvl="1" algn="l">
              <a:spcBef>
                <a:spcPct val="50000"/>
              </a:spcBef>
              <a:buFontTx/>
              <a:buChar char="•"/>
            </a:pPr>
            <a:r>
              <a:rPr lang="en-US" sz="1600"/>
              <a:t> Achievable at low block sizes</a:t>
            </a:r>
          </a:p>
          <a:p>
            <a:pPr lvl="1" algn="l">
              <a:spcBef>
                <a:spcPct val="50000"/>
              </a:spcBef>
              <a:buFontTx/>
              <a:buChar char="•"/>
            </a:pPr>
            <a:r>
              <a:rPr lang="en-US" sz="1600"/>
              <a:t> No application changes (in this case)</a:t>
            </a:r>
          </a:p>
          <a:p>
            <a:pPr lvl="1" algn="l">
              <a:spcBef>
                <a:spcPct val="50000"/>
              </a:spcBef>
              <a:buFontTx/>
              <a:buChar char="•"/>
            </a:pPr>
            <a:r>
              <a:rPr lang="en-US" sz="1600"/>
              <a:t> Significant performance improvement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sz="2800" b="0"/>
              <a:t>Pipelining: Computation/Communication Overlap</a:t>
            </a:r>
          </a:p>
        </p:txBody>
      </p:sp>
      <p:sp>
        <p:nvSpPr>
          <p:cNvPr id="86019" name="Line 3"/>
          <p:cNvSpPr>
            <a:spLocks noChangeShapeType="1"/>
          </p:cNvSpPr>
          <p:nvPr/>
        </p:nvSpPr>
        <p:spPr bwMode="auto">
          <a:xfrm>
            <a:off x="4559300" y="5521325"/>
            <a:ext cx="309721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20" name="Freeform 4"/>
          <p:cNvSpPr>
            <a:spLocks/>
          </p:cNvSpPr>
          <p:nvPr/>
        </p:nvSpPr>
        <p:spPr bwMode="auto">
          <a:xfrm>
            <a:off x="4768850" y="3773488"/>
            <a:ext cx="2574925" cy="1517650"/>
          </a:xfrm>
          <a:custGeom>
            <a:avLst/>
            <a:gdLst>
              <a:gd name="T0" fmla="*/ 0 w 2352"/>
              <a:gd name="T1" fmla="*/ 1152 h 1168"/>
              <a:gd name="T2" fmla="*/ 1008 w 2352"/>
              <a:gd name="T3" fmla="*/ 1104 h 1168"/>
              <a:gd name="T4" fmla="*/ 1776 w 2352"/>
              <a:gd name="T5" fmla="*/ 768 h 1168"/>
              <a:gd name="T6" fmla="*/ 2352 w 2352"/>
              <a:gd name="T7" fmla="*/ 0 h 1168"/>
            </a:gdLst>
            <a:ahLst/>
            <a:cxnLst>
              <a:cxn ang="0">
                <a:pos x="T0" y="T1"/>
              </a:cxn>
              <a:cxn ang="0">
                <a:pos x="T2" y="T3"/>
              </a:cxn>
              <a:cxn ang="0">
                <a:pos x="T4" y="T5"/>
              </a:cxn>
              <a:cxn ang="0">
                <a:pos x="T6" y="T7"/>
              </a:cxn>
            </a:cxnLst>
            <a:rect l="0" t="0" r="r" b="b"/>
            <a:pathLst>
              <a:path w="2352" h="1168">
                <a:moveTo>
                  <a:pt x="0" y="1152"/>
                </a:moveTo>
                <a:cubicBezTo>
                  <a:pt x="356" y="1160"/>
                  <a:pt x="712" y="1168"/>
                  <a:pt x="1008" y="1104"/>
                </a:cubicBezTo>
                <a:cubicBezTo>
                  <a:pt x="1304" y="1040"/>
                  <a:pt x="1552" y="952"/>
                  <a:pt x="1776" y="768"/>
                </a:cubicBezTo>
                <a:cubicBezTo>
                  <a:pt x="2000" y="584"/>
                  <a:pt x="2176" y="292"/>
                  <a:pt x="2352" y="0"/>
                </a:cubicBezTo>
              </a:path>
            </a:pathLst>
          </a:custGeom>
          <a:noFill/>
          <a:ln w="1905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21" name="Freeform 5"/>
          <p:cNvSpPr>
            <a:spLocks/>
          </p:cNvSpPr>
          <p:nvPr/>
        </p:nvSpPr>
        <p:spPr bwMode="auto">
          <a:xfrm>
            <a:off x="4768850" y="2274888"/>
            <a:ext cx="2625725" cy="2746375"/>
          </a:xfrm>
          <a:custGeom>
            <a:avLst/>
            <a:gdLst>
              <a:gd name="T0" fmla="*/ 0 w 2352"/>
              <a:gd name="T1" fmla="*/ 1152 h 1168"/>
              <a:gd name="T2" fmla="*/ 1008 w 2352"/>
              <a:gd name="T3" fmla="*/ 1104 h 1168"/>
              <a:gd name="T4" fmla="*/ 1776 w 2352"/>
              <a:gd name="T5" fmla="*/ 768 h 1168"/>
              <a:gd name="T6" fmla="*/ 2352 w 2352"/>
              <a:gd name="T7" fmla="*/ 0 h 1168"/>
            </a:gdLst>
            <a:ahLst/>
            <a:cxnLst>
              <a:cxn ang="0">
                <a:pos x="T0" y="T1"/>
              </a:cxn>
              <a:cxn ang="0">
                <a:pos x="T2" y="T3"/>
              </a:cxn>
              <a:cxn ang="0">
                <a:pos x="T4" y="T5"/>
              </a:cxn>
              <a:cxn ang="0">
                <a:pos x="T6" y="T7"/>
              </a:cxn>
            </a:cxnLst>
            <a:rect l="0" t="0" r="r" b="b"/>
            <a:pathLst>
              <a:path w="2352" h="1168">
                <a:moveTo>
                  <a:pt x="0" y="1152"/>
                </a:moveTo>
                <a:cubicBezTo>
                  <a:pt x="356" y="1160"/>
                  <a:pt x="712" y="1168"/>
                  <a:pt x="1008" y="1104"/>
                </a:cubicBezTo>
                <a:cubicBezTo>
                  <a:pt x="1304" y="1040"/>
                  <a:pt x="1552" y="952"/>
                  <a:pt x="1776" y="768"/>
                </a:cubicBezTo>
                <a:cubicBezTo>
                  <a:pt x="2000" y="584"/>
                  <a:pt x="2176" y="292"/>
                  <a:pt x="2352" y="0"/>
                </a:cubicBezTo>
              </a:path>
            </a:pathLst>
          </a:custGeom>
          <a:noFill/>
          <a:ln w="190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22" name="Text Box 6"/>
          <p:cNvSpPr txBox="1">
            <a:spLocks noChangeArrowheads="1"/>
          </p:cNvSpPr>
          <p:nvPr/>
        </p:nvSpPr>
        <p:spPr bwMode="auto">
          <a:xfrm>
            <a:off x="4191000" y="2590800"/>
            <a:ext cx="209550" cy="2014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t>Latency</a:t>
            </a:r>
          </a:p>
        </p:txBody>
      </p:sp>
      <p:sp>
        <p:nvSpPr>
          <p:cNvPr id="86023" name="Text Box 7"/>
          <p:cNvSpPr txBox="1">
            <a:spLocks noChangeArrowheads="1"/>
          </p:cNvSpPr>
          <p:nvPr/>
        </p:nvSpPr>
        <p:spPr bwMode="auto">
          <a:xfrm>
            <a:off x="5299075" y="5880100"/>
            <a:ext cx="18383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t>Message Size (log Scale)</a:t>
            </a:r>
          </a:p>
        </p:txBody>
      </p:sp>
      <p:sp>
        <p:nvSpPr>
          <p:cNvPr id="86024" name="Text Box 8"/>
          <p:cNvSpPr txBox="1">
            <a:spLocks noChangeArrowheads="1"/>
          </p:cNvSpPr>
          <p:nvPr/>
        </p:nvSpPr>
        <p:spPr bwMode="auto">
          <a:xfrm>
            <a:off x="7316788" y="2146300"/>
            <a:ext cx="7858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solidFill>
                  <a:srgbClr val="FF0000"/>
                </a:solidFill>
              </a:rPr>
              <a:t>TCP</a:t>
            </a:r>
          </a:p>
        </p:txBody>
      </p:sp>
      <p:sp>
        <p:nvSpPr>
          <p:cNvPr id="86025" name="Text Box 9"/>
          <p:cNvSpPr txBox="1">
            <a:spLocks noChangeArrowheads="1"/>
          </p:cNvSpPr>
          <p:nvPr/>
        </p:nvSpPr>
        <p:spPr bwMode="auto">
          <a:xfrm>
            <a:off x="7237413" y="3597275"/>
            <a:ext cx="6302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solidFill>
                  <a:srgbClr val="0000FF"/>
                </a:solidFill>
              </a:rPr>
              <a:t>VIA</a:t>
            </a:r>
          </a:p>
        </p:txBody>
      </p:sp>
      <p:sp>
        <p:nvSpPr>
          <p:cNvPr id="86026" name="Line 10"/>
          <p:cNvSpPr>
            <a:spLocks noChangeShapeType="1"/>
          </p:cNvSpPr>
          <p:nvPr/>
        </p:nvSpPr>
        <p:spPr bwMode="auto">
          <a:xfrm flipV="1">
            <a:off x="4546600" y="1697038"/>
            <a:ext cx="15875" cy="37988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27" name="Freeform 11"/>
          <p:cNvSpPr>
            <a:spLocks/>
          </p:cNvSpPr>
          <p:nvPr/>
        </p:nvSpPr>
        <p:spPr bwMode="auto">
          <a:xfrm>
            <a:off x="4749800" y="1889125"/>
            <a:ext cx="2540000" cy="3597275"/>
          </a:xfrm>
          <a:custGeom>
            <a:avLst/>
            <a:gdLst>
              <a:gd name="T0" fmla="*/ 0 w 2352"/>
              <a:gd name="T1" fmla="*/ 1152 h 1168"/>
              <a:gd name="T2" fmla="*/ 1008 w 2352"/>
              <a:gd name="T3" fmla="*/ 1104 h 1168"/>
              <a:gd name="T4" fmla="*/ 1776 w 2352"/>
              <a:gd name="T5" fmla="*/ 768 h 1168"/>
              <a:gd name="T6" fmla="*/ 2352 w 2352"/>
              <a:gd name="T7" fmla="*/ 0 h 1168"/>
            </a:gdLst>
            <a:ahLst/>
            <a:cxnLst>
              <a:cxn ang="0">
                <a:pos x="T0" y="T1"/>
              </a:cxn>
              <a:cxn ang="0">
                <a:pos x="T2" y="T3"/>
              </a:cxn>
              <a:cxn ang="0">
                <a:pos x="T4" y="T5"/>
              </a:cxn>
              <a:cxn ang="0">
                <a:pos x="T6" y="T7"/>
              </a:cxn>
            </a:cxnLst>
            <a:rect l="0" t="0" r="r" b="b"/>
            <a:pathLst>
              <a:path w="2352" h="1168">
                <a:moveTo>
                  <a:pt x="0" y="1152"/>
                </a:moveTo>
                <a:cubicBezTo>
                  <a:pt x="356" y="1160"/>
                  <a:pt x="712" y="1168"/>
                  <a:pt x="1008" y="1104"/>
                </a:cubicBezTo>
                <a:cubicBezTo>
                  <a:pt x="1304" y="1040"/>
                  <a:pt x="1552" y="952"/>
                  <a:pt x="1776" y="768"/>
                </a:cubicBezTo>
                <a:cubicBezTo>
                  <a:pt x="2000" y="584"/>
                  <a:pt x="2176" y="292"/>
                  <a:pt x="2352" y="0"/>
                </a:cubicBezTo>
              </a:path>
            </a:pathLst>
          </a:custGeom>
          <a:noFill/>
          <a:ln w="19050">
            <a:solidFill>
              <a:srgbClr val="00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28" name="Text Box 12"/>
          <p:cNvSpPr txBox="1">
            <a:spLocks noChangeArrowheads="1"/>
          </p:cNvSpPr>
          <p:nvPr/>
        </p:nvSpPr>
        <p:spPr bwMode="auto">
          <a:xfrm>
            <a:off x="7239000" y="1690688"/>
            <a:ext cx="1524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solidFill>
                  <a:srgbClr val="00CC00"/>
                </a:solidFill>
              </a:rPr>
              <a:t>Computation</a:t>
            </a:r>
          </a:p>
        </p:txBody>
      </p:sp>
      <p:sp>
        <p:nvSpPr>
          <p:cNvPr id="86029" name="Line 13"/>
          <p:cNvSpPr>
            <a:spLocks noChangeShapeType="1"/>
          </p:cNvSpPr>
          <p:nvPr/>
        </p:nvSpPr>
        <p:spPr bwMode="auto">
          <a:xfrm>
            <a:off x="6731000" y="4137025"/>
            <a:ext cx="0" cy="1412875"/>
          </a:xfrm>
          <a:prstGeom prst="line">
            <a:avLst/>
          </a:prstGeom>
          <a:noFill/>
          <a:ln w="9525">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30" name="Line 14"/>
          <p:cNvSpPr>
            <a:spLocks noChangeShapeType="1"/>
          </p:cNvSpPr>
          <p:nvPr/>
        </p:nvSpPr>
        <p:spPr bwMode="auto">
          <a:xfrm>
            <a:off x="6019800" y="5164138"/>
            <a:ext cx="0" cy="385762"/>
          </a:xfrm>
          <a:prstGeom prst="line">
            <a:avLst/>
          </a:prstGeom>
          <a:noFill/>
          <a:ln w="9525">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31" name="Text Box 15"/>
          <p:cNvSpPr txBox="1">
            <a:spLocks noChangeArrowheads="1"/>
          </p:cNvSpPr>
          <p:nvPr/>
        </p:nvSpPr>
        <p:spPr bwMode="auto">
          <a:xfrm>
            <a:off x="6588125" y="5499100"/>
            <a:ext cx="4222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sym typeface="Symbol" pitchFamily="18" charset="2"/>
              </a:rPr>
              <a:t></a:t>
            </a:r>
            <a:r>
              <a:rPr lang="en-US" baseline="-25000">
                <a:sym typeface="Symbol" pitchFamily="18" charset="2"/>
              </a:rPr>
              <a:t>0</a:t>
            </a:r>
            <a:endParaRPr lang="en-US">
              <a:sym typeface="Symbol" pitchFamily="18" charset="2"/>
            </a:endParaRPr>
          </a:p>
        </p:txBody>
      </p:sp>
      <p:sp>
        <p:nvSpPr>
          <p:cNvPr id="86032" name="Text Box 16"/>
          <p:cNvSpPr txBox="1">
            <a:spLocks noChangeArrowheads="1"/>
          </p:cNvSpPr>
          <p:nvPr/>
        </p:nvSpPr>
        <p:spPr bwMode="auto">
          <a:xfrm>
            <a:off x="5791200" y="5499100"/>
            <a:ext cx="4206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sym typeface="Symbol" pitchFamily="18" charset="2"/>
              </a:rPr>
              <a:t></a:t>
            </a:r>
            <a:r>
              <a:rPr lang="en-US" baseline="-25000">
                <a:sym typeface="Symbol" pitchFamily="18" charset="2"/>
              </a:rPr>
              <a:t>1</a:t>
            </a:r>
            <a:endParaRPr lang="en-US">
              <a:sym typeface="Symbol" pitchFamily="18" charset="2"/>
            </a:endParaRPr>
          </a:p>
        </p:txBody>
      </p:sp>
      <p:sp>
        <p:nvSpPr>
          <p:cNvPr id="86033" name="Oval 17"/>
          <p:cNvSpPr>
            <a:spLocks noChangeArrowheads="1"/>
          </p:cNvSpPr>
          <p:nvPr/>
        </p:nvSpPr>
        <p:spPr bwMode="auto">
          <a:xfrm>
            <a:off x="2209800" y="1676400"/>
            <a:ext cx="609600" cy="609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34" name="Oval 18"/>
          <p:cNvSpPr>
            <a:spLocks noChangeArrowheads="1"/>
          </p:cNvSpPr>
          <p:nvPr/>
        </p:nvSpPr>
        <p:spPr bwMode="auto">
          <a:xfrm>
            <a:off x="2819400" y="2819400"/>
            <a:ext cx="609600" cy="609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35" name="Line 19"/>
          <p:cNvSpPr>
            <a:spLocks noChangeShapeType="1"/>
          </p:cNvSpPr>
          <p:nvPr/>
        </p:nvSpPr>
        <p:spPr bwMode="auto">
          <a:xfrm>
            <a:off x="2743200" y="2209800"/>
            <a:ext cx="3048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36" name="Oval 20"/>
          <p:cNvSpPr>
            <a:spLocks noChangeArrowheads="1"/>
          </p:cNvSpPr>
          <p:nvPr/>
        </p:nvSpPr>
        <p:spPr bwMode="auto">
          <a:xfrm>
            <a:off x="2819400" y="3962400"/>
            <a:ext cx="609600" cy="609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37" name="Line 21"/>
          <p:cNvSpPr>
            <a:spLocks noChangeShapeType="1"/>
          </p:cNvSpPr>
          <p:nvPr/>
        </p:nvSpPr>
        <p:spPr bwMode="auto">
          <a:xfrm>
            <a:off x="3124200" y="3429000"/>
            <a:ext cx="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38" name="Oval 22"/>
          <p:cNvSpPr>
            <a:spLocks noChangeArrowheads="1"/>
          </p:cNvSpPr>
          <p:nvPr/>
        </p:nvSpPr>
        <p:spPr bwMode="auto">
          <a:xfrm>
            <a:off x="2819400" y="5105400"/>
            <a:ext cx="609600" cy="609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39" name="Line 23"/>
          <p:cNvSpPr>
            <a:spLocks noChangeShapeType="1"/>
          </p:cNvSpPr>
          <p:nvPr/>
        </p:nvSpPr>
        <p:spPr bwMode="auto">
          <a:xfrm>
            <a:off x="3124200" y="4572000"/>
            <a:ext cx="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40" name="Text Box 24"/>
          <p:cNvSpPr txBox="1">
            <a:spLocks noChangeArrowheads="1"/>
          </p:cNvSpPr>
          <p:nvPr/>
        </p:nvSpPr>
        <p:spPr bwMode="auto">
          <a:xfrm>
            <a:off x="1524000" y="3352800"/>
            <a:ext cx="1981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t>Compute Nodes</a:t>
            </a:r>
          </a:p>
        </p:txBody>
      </p:sp>
      <p:sp>
        <p:nvSpPr>
          <p:cNvPr id="86041" name="Text Box 25"/>
          <p:cNvSpPr txBox="1">
            <a:spLocks noChangeArrowheads="1"/>
          </p:cNvSpPr>
          <p:nvPr/>
        </p:nvSpPr>
        <p:spPr bwMode="auto">
          <a:xfrm>
            <a:off x="990600" y="5911850"/>
            <a:ext cx="2667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t>Linear Computation with Message Size</a:t>
            </a:r>
          </a:p>
        </p:txBody>
      </p:sp>
      <p:sp>
        <p:nvSpPr>
          <p:cNvPr id="86042" name="Oval 26"/>
          <p:cNvSpPr>
            <a:spLocks noChangeArrowheads="1"/>
          </p:cNvSpPr>
          <p:nvPr/>
        </p:nvSpPr>
        <p:spPr bwMode="auto">
          <a:xfrm>
            <a:off x="1524000" y="3962400"/>
            <a:ext cx="609600" cy="609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43" name="Line 27"/>
          <p:cNvSpPr>
            <a:spLocks noChangeShapeType="1"/>
          </p:cNvSpPr>
          <p:nvPr/>
        </p:nvSpPr>
        <p:spPr bwMode="auto">
          <a:xfrm>
            <a:off x="1828800" y="3429000"/>
            <a:ext cx="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44" name="Oval 28"/>
          <p:cNvSpPr>
            <a:spLocks noChangeArrowheads="1"/>
          </p:cNvSpPr>
          <p:nvPr/>
        </p:nvSpPr>
        <p:spPr bwMode="auto">
          <a:xfrm>
            <a:off x="1524000" y="5105400"/>
            <a:ext cx="609600" cy="609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45" name="Line 29"/>
          <p:cNvSpPr>
            <a:spLocks noChangeShapeType="1"/>
          </p:cNvSpPr>
          <p:nvPr/>
        </p:nvSpPr>
        <p:spPr bwMode="auto">
          <a:xfrm>
            <a:off x="1828800" y="4572000"/>
            <a:ext cx="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46" name="Line 30"/>
          <p:cNvSpPr>
            <a:spLocks noChangeShapeType="1"/>
          </p:cNvSpPr>
          <p:nvPr/>
        </p:nvSpPr>
        <p:spPr bwMode="auto">
          <a:xfrm flipH="1">
            <a:off x="1905000" y="2209800"/>
            <a:ext cx="3810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47" name="Oval 31"/>
          <p:cNvSpPr>
            <a:spLocks noChangeArrowheads="1"/>
          </p:cNvSpPr>
          <p:nvPr/>
        </p:nvSpPr>
        <p:spPr bwMode="auto">
          <a:xfrm>
            <a:off x="1524000" y="2819400"/>
            <a:ext cx="609600" cy="609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48" name="Text Box 32"/>
          <p:cNvSpPr txBox="1">
            <a:spLocks noChangeArrowheads="1"/>
          </p:cNvSpPr>
          <p:nvPr/>
        </p:nvSpPr>
        <p:spPr bwMode="auto">
          <a:xfrm>
            <a:off x="762000" y="1766888"/>
            <a:ext cx="1295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t>Root Node</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sz="2800" b="0"/>
              <a:t>Effect of Heterogeneous Clusters on Demand Driven (DD) Scheduling</a:t>
            </a:r>
          </a:p>
        </p:txBody>
      </p:sp>
      <p:graphicFrame>
        <p:nvGraphicFramePr>
          <p:cNvPr id="89091" name="Object 3"/>
          <p:cNvGraphicFramePr>
            <a:graphicFrameLocks noChangeAspect="1"/>
          </p:cNvGraphicFramePr>
          <p:nvPr>
            <p:ph sz="half" idx="1"/>
          </p:nvPr>
        </p:nvGraphicFramePr>
        <p:xfrm>
          <a:off x="381000" y="1736725"/>
          <a:ext cx="4038600" cy="4252913"/>
        </p:xfrm>
        <a:graphic>
          <a:graphicData uri="http://schemas.openxmlformats.org/presentationml/2006/ole">
            <mc:AlternateContent xmlns:mc="http://schemas.openxmlformats.org/markup-compatibility/2006">
              <mc:Choice xmlns:v="urn:schemas-microsoft-com:vml" Requires="v">
                <p:oleObj spid="_x0000_s89093" name="Chart" r:id="rId3" imgW="4295954" imgH="4524315" progId="MSGraph.Chart.8">
                  <p:embed followColorScheme="full"/>
                </p:oleObj>
              </mc:Choice>
              <mc:Fallback>
                <p:oleObj name="Chart" r:id="rId3" imgW="4295954" imgH="4524315" progId="MSGraph.Chart.8">
                  <p:embed followColorScheme="full"/>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736725"/>
                        <a:ext cx="4038600" cy="4252913"/>
                      </a:xfrm>
                      <a:prstGeom prst="rect">
                        <a:avLst/>
                      </a:prstGeom>
                    </p:spPr>
                  </p:pic>
                </p:oleObj>
              </mc:Fallback>
            </mc:AlternateContent>
          </a:graphicData>
        </a:graphic>
      </p:graphicFrame>
      <p:sp>
        <p:nvSpPr>
          <p:cNvPr id="89092" name="Text Box 4"/>
          <p:cNvSpPr txBox="1">
            <a:spLocks noChangeArrowheads="1"/>
          </p:cNvSpPr>
          <p:nvPr/>
        </p:nvSpPr>
        <p:spPr bwMode="auto">
          <a:xfrm>
            <a:off x="4419600" y="2438400"/>
            <a:ext cx="4419600" cy="186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FontTx/>
              <a:buChar char="•"/>
            </a:pPr>
            <a:r>
              <a:rPr lang="en-US" sz="2000"/>
              <a:t> Demand Driven Scheduling</a:t>
            </a:r>
          </a:p>
          <a:p>
            <a:pPr lvl="1" algn="l">
              <a:spcBef>
                <a:spcPct val="50000"/>
              </a:spcBef>
              <a:buFontTx/>
              <a:buChar char="•"/>
            </a:pPr>
            <a:r>
              <a:rPr lang="en-US" sz="1600"/>
              <a:t> Additional Latency Cost</a:t>
            </a:r>
          </a:p>
          <a:p>
            <a:pPr lvl="1" algn="l">
              <a:spcBef>
                <a:spcPct val="50000"/>
              </a:spcBef>
              <a:buFontTx/>
              <a:buChar char="•"/>
            </a:pPr>
            <a:r>
              <a:rPr lang="en-US" sz="1600"/>
              <a:t> SocketVIA should perform better (?)</a:t>
            </a:r>
          </a:p>
          <a:p>
            <a:pPr lvl="1" algn="l">
              <a:spcBef>
                <a:spcPct val="50000"/>
              </a:spcBef>
              <a:buFontTx/>
              <a:buChar char="•"/>
            </a:pPr>
            <a:r>
              <a:rPr lang="en-US" sz="1600"/>
              <a:t> Natural overlap of comm. with comp.</a:t>
            </a:r>
          </a:p>
          <a:p>
            <a:pPr lvl="1" algn="l">
              <a:spcBef>
                <a:spcPct val="50000"/>
              </a:spcBef>
              <a:buFontTx/>
              <a:buChar char="•"/>
            </a:pPr>
            <a:r>
              <a:rPr lang="en-US" sz="1600"/>
              <a:t> Use of SocketVIA or TCP makes no diff.</a:t>
            </a:r>
            <a:endParaRPr lang="en-US" sz="200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sz="3200" b="0"/>
              <a:t>Memory Traffic Associated with Sockets</a:t>
            </a:r>
          </a:p>
        </p:txBody>
      </p:sp>
      <p:sp>
        <p:nvSpPr>
          <p:cNvPr id="91139" name="Rectangle 3"/>
          <p:cNvSpPr>
            <a:spLocks noGrp="1" noChangeArrowheads="1"/>
          </p:cNvSpPr>
          <p:nvPr>
            <p:ph type="body" idx="1"/>
          </p:nvPr>
        </p:nvSpPr>
        <p:spPr/>
        <p:txBody>
          <a:bodyPr/>
          <a:lstStyle/>
          <a:p>
            <a:pPr>
              <a:lnSpc>
                <a:spcPct val="160000"/>
              </a:lnSpc>
            </a:pPr>
            <a:r>
              <a:rPr lang="en-US" sz="2000"/>
              <a:t>Sockets semantics assumes buffering of data</a:t>
            </a:r>
          </a:p>
          <a:p>
            <a:pPr lvl="1">
              <a:lnSpc>
                <a:spcPct val="160000"/>
              </a:lnSpc>
            </a:pPr>
            <a:r>
              <a:rPr lang="en-US" sz="1700"/>
              <a:t>Requires copies on the sender and the receiver sides</a:t>
            </a:r>
          </a:p>
          <a:p>
            <a:pPr lvl="1">
              <a:lnSpc>
                <a:spcPct val="160000"/>
              </a:lnSpc>
            </a:pPr>
            <a:r>
              <a:rPr lang="en-US" sz="1700"/>
              <a:t>Severe implications on the memory traffic generated</a:t>
            </a:r>
          </a:p>
          <a:p>
            <a:pPr>
              <a:lnSpc>
                <a:spcPct val="160000"/>
              </a:lnSpc>
            </a:pPr>
            <a:r>
              <a:rPr lang="en-US" sz="2000"/>
              <a:t>We analyze the impact of copies in TCP/IP sockets</a:t>
            </a:r>
          </a:p>
          <a:p>
            <a:pPr>
              <a:lnSpc>
                <a:spcPct val="160000"/>
              </a:lnSpc>
            </a:pPr>
            <a:r>
              <a:rPr lang="en-US" sz="2000"/>
              <a:t>The analysis holds for high performance sockets too</a:t>
            </a:r>
          </a:p>
          <a:p>
            <a:pPr>
              <a:lnSpc>
                <a:spcPct val="160000"/>
              </a:lnSpc>
            </a:pPr>
            <a:r>
              <a:rPr lang="en-US" sz="2000"/>
              <a:t>Performed over 10-Gigabit Ethernet and InfiniBand</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US" sz="3600" b="0"/>
              <a:t>TCP/IP Control Path (Sender Side)</a:t>
            </a:r>
          </a:p>
        </p:txBody>
      </p:sp>
      <p:sp>
        <p:nvSpPr>
          <p:cNvPr id="92163" name="AutoShape 3"/>
          <p:cNvSpPr>
            <a:spLocks noChangeArrowheads="1"/>
          </p:cNvSpPr>
          <p:nvPr/>
        </p:nvSpPr>
        <p:spPr bwMode="auto">
          <a:xfrm>
            <a:off x="1447800" y="1676400"/>
            <a:ext cx="914400" cy="381000"/>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t>Application</a:t>
            </a:r>
          </a:p>
          <a:p>
            <a:pPr algn="ctr"/>
            <a:r>
              <a:rPr lang="en-US" sz="1200"/>
              <a:t>Buffer</a:t>
            </a:r>
          </a:p>
        </p:txBody>
      </p:sp>
      <p:sp>
        <p:nvSpPr>
          <p:cNvPr id="92164" name="Line 4"/>
          <p:cNvSpPr>
            <a:spLocks noChangeShapeType="1"/>
          </p:cNvSpPr>
          <p:nvPr/>
        </p:nvSpPr>
        <p:spPr bwMode="auto">
          <a:xfrm>
            <a:off x="1219200" y="2362200"/>
            <a:ext cx="58674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165" name="AutoShape 5"/>
          <p:cNvSpPr>
            <a:spLocks noChangeArrowheads="1"/>
          </p:cNvSpPr>
          <p:nvPr/>
        </p:nvSpPr>
        <p:spPr bwMode="auto">
          <a:xfrm>
            <a:off x="3124200" y="2667000"/>
            <a:ext cx="1143000" cy="381000"/>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t>Socket Buffer</a:t>
            </a:r>
          </a:p>
        </p:txBody>
      </p:sp>
      <p:sp>
        <p:nvSpPr>
          <p:cNvPr id="92166" name="AutoShape 6"/>
          <p:cNvSpPr>
            <a:spLocks noChangeArrowheads="1"/>
          </p:cNvSpPr>
          <p:nvPr/>
        </p:nvSpPr>
        <p:spPr bwMode="auto">
          <a:xfrm>
            <a:off x="4495800" y="4419600"/>
            <a:ext cx="1143000" cy="533400"/>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t>NIC</a:t>
            </a:r>
          </a:p>
        </p:txBody>
      </p:sp>
      <p:sp>
        <p:nvSpPr>
          <p:cNvPr id="92167" name="Oval 7"/>
          <p:cNvSpPr>
            <a:spLocks noChangeArrowheads="1"/>
          </p:cNvSpPr>
          <p:nvPr/>
        </p:nvSpPr>
        <p:spPr bwMode="auto">
          <a:xfrm>
            <a:off x="5943600" y="3276600"/>
            <a:ext cx="9144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t>Driver</a:t>
            </a:r>
          </a:p>
        </p:txBody>
      </p:sp>
      <p:sp>
        <p:nvSpPr>
          <p:cNvPr id="92168" name="Line 8"/>
          <p:cNvSpPr>
            <a:spLocks noChangeShapeType="1"/>
          </p:cNvSpPr>
          <p:nvPr/>
        </p:nvSpPr>
        <p:spPr bwMode="auto">
          <a:xfrm>
            <a:off x="1219200" y="3962400"/>
            <a:ext cx="58674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169" name="Line 9"/>
          <p:cNvSpPr>
            <a:spLocks noChangeShapeType="1"/>
          </p:cNvSpPr>
          <p:nvPr/>
        </p:nvSpPr>
        <p:spPr bwMode="auto">
          <a:xfrm>
            <a:off x="1905000" y="2895600"/>
            <a:ext cx="1219200" cy="0"/>
          </a:xfrm>
          <a:prstGeom prst="line">
            <a:avLst/>
          </a:prstGeom>
          <a:noFill/>
          <a:ln w="127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170" name="Line 10"/>
          <p:cNvSpPr>
            <a:spLocks noChangeShapeType="1"/>
          </p:cNvSpPr>
          <p:nvPr/>
        </p:nvSpPr>
        <p:spPr bwMode="auto">
          <a:xfrm flipV="1">
            <a:off x="1905000" y="2057400"/>
            <a:ext cx="0" cy="838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171" name="Text Box 11"/>
          <p:cNvSpPr txBox="1">
            <a:spLocks noChangeArrowheads="1"/>
          </p:cNvSpPr>
          <p:nvPr/>
        </p:nvSpPr>
        <p:spPr bwMode="auto">
          <a:xfrm>
            <a:off x="1905000" y="2087563"/>
            <a:ext cx="6096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200"/>
              <a:t>write()</a:t>
            </a:r>
          </a:p>
        </p:txBody>
      </p:sp>
      <p:sp>
        <p:nvSpPr>
          <p:cNvPr id="92172" name="Text Box 12"/>
          <p:cNvSpPr txBox="1">
            <a:spLocks noChangeArrowheads="1"/>
          </p:cNvSpPr>
          <p:nvPr/>
        </p:nvSpPr>
        <p:spPr bwMode="auto">
          <a:xfrm>
            <a:off x="1905000" y="2667000"/>
            <a:ext cx="114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200"/>
              <a:t>Checksum and Copy</a:t>
            </a:r>
          </a:p>
        </p:txBody>
      </p:sp>
      <p:sp>
        <p:nvSpPr>
          <p:cNvPr id="92173" name="Line 13"/>
          <p:cNvSpPr>
            <a:spLocks noChangeShapeType="1"/>
          </p:cNvSpPr>
          <p:nvPr/>
        </p:nvSpPr>
        <p:spPr bwMode="auto">
          <a:xfrm>
            <a:off x="4267200" y="2895600"/>
            <a:ext cx="838200" cy="0"/>
          </a:xfrm>
          <a:prstGeom prst="line">
            <a:avLst/>
          </a:prstGeom>
          <a:noFill/>
          <a:ln w="127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174" name="Text Box 14"/>
          <p:cNvSpPr txBox="1">
            <a:spLocks noChangeArrowheads="1"/>
          </p:cNvSpPr>
          <p:nvPr/>
        </p:nvSpPr>
        <p:spPr bwMode="auto">
          <a:xfrm>
            <a:off x="4267200" y="2667000"/>
            <a:ext cx="762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200"/>
              <a:t>Post TX</a:t>
            </a:r>
          </a:p>
        </p:txBody>
      </p:sp>
      <p:sp>
        <p:nvSpPr>
          <p:cNvPr id="92175" name="Line 15"/>
          <p:cNvSpPr>
            <a:spLocks noChangeShapeType="1"/>
          </p:cNvSpPr>
          <p:nvPr/>
        </p:nvSpPr>
        <p:spPr bwMode="auto">
          <a:xfrm>
            <a:off x="5105400" y="2895600"/>
            <a:ext cx="9144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176" name="Text Box 16"/>
          <p:cNvSpPr txBox="1">
            <a:spLocks noChangeArrowheads="1"/>
          </p:cNvSpPr>
          <p:nvPr/>
        </p:nvSpPr>
        <p:spPr bwMode="auto">
          <a:xfrm rot="1500000">
            <a:off x="5105400" y="2895600"/>
            <a:ext cx="990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200"/>
              <a:t>Kick Driver</a:t>
            </a:r>
          </a:p>
        </p:txBody>
      </p:sp>
      <p:sp>
        <p:nvSpPr>
          <p:cNvPr id="92177" name="Freeform 17"/>
          <p:cNvSpPr>
            <a:spLocks/>
          </p:cNvSpPr>
          <p:nvPr/>
        </p:nvSpPr>
        <p:spPr bwMode="auto">
          <a:xfrm rot="626513">
            <a:off x="5181600" y="1905000"/>
            <a:ext cx="609600" cy="1066800"/>
          </a:xfrm>
          <a:custGeom>
            <a:avLst/>
            <a:gdLst>
              <a:gd name="T0" fmla="*/ 0 w 624"/>
              <a:gd name="T1" fmla="*/ 624 h 624"/>
              <a:gd name="T2" fmla="*/ 144 w 624"/>
              <a:gd name="T3" fmla="*/ 336 h 624"/>
              <a:gd name="T4" fmla="*/ 336 w 624"/>
              <a:gd name="T5" fmla="*/ 480 h 624"/>
              <a:gd name="T6" fmla="*/ 624 w 624"/>
              <a:gd name="T7" fmla="*/ 0 h 624"/>
            </a:gdLst>
            <a:ahLst/>
            <a:cxnLst>
              <a:cxn ang="0">
                <a:pos x="T0" y="T1"/>
              </a:cxn>
              <a:cxn ang="0">
                <a:pos x="T2" y="T3"/>
              </a:cxn>
              <a:cxn ang="0">
                <a:pos x="T4" y="T5"/>
              </a:cxn>
              <a:cxn ang="0">
                <a:pos x="T6" y="T7"/>
              </a:cxn>
            </a:cxnLst>
            <a:rect l="0" t="0" r="r" b="b"/>
            <a:pathLst>
              <a:path w="624" h="624">
                <a:moveTo>
                  <a:pt x="0" y="624"/>
                </a:moveTo>
                <a:cubicBezTo>
                  <a:pt x="44" y="492"/>
                  <a:pt x="88" y="360"/>
                  <a:pt x="144" y="336"/>
                </a:cubicBezTo>
                <a:cubicBezTo>
                  <a:pt x="200" y="312"/>
                  <a:pt x="256" y="536"/>
                  <a:pt x="336" y="480"/>
                </a:cubicBezTo>
                <a:cubicBezTo>
                  <a:pt x="416" y="424"/>
                  <a:pt x="520" y="212"/>
                  <a:pt x="624" y="0"/>
                </a:cubicBezTo>
              </a:path>
            </a:pathLst>
          </a:custGeom>
          <a:noFill/>
          <a:ln w="19050" cap="flat" cmpd="sng">
            <a:solidFill>
              <a:schemeClr val="tx1"/>
            </a:solidFill>
            <a:prstDash val="dashDot"/>
            <a:round/>
            <a:headEnd type="none" w="med" len="med"/>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178" name="Line 18"/>
          <p:cNvSpPr>
            <a:spLocks noChangeShapeType="1"/>
          </p:cNvSpPr>
          <p:nvPr/>
        </p:nvSpPr>
        <p:spPr bwMode="auto">
          <a:xfrm>
            <a:off x="5867400" y="1981200"/>
            <a:ext cx="1828800" cy="0"/>
          </a:xfrm>
          <a:prstGeom prst="line">
            <a:avLst/>
          </a:prstGeom>
          <a:noFill/>
          <a:ln w="127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179" name="Text Box 19"/>
          <p:cNvSpPr txBox="1">
            <a:spLocks noChangeArrowheads="1"/>
          </p:cNvSpPr>
          <p:nvPr/>
        </p:nvSpPr>
        <p:spPr bwMode="auto">
          <a:xfrm>
            <a:off x="5867400" y="1676400"/>
            <a:ext cx="1676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200"/>
              <a:t>Return to Application</a:t>
            </a:r>
          </a:p>
        </p:txBody>
      </p:sp>
      <p:sp>
        <p:nvSpPr>
          <p:cNvPr id="92180" name="Freeform 20"/>
          <p:cNvSpPr>
            <a:spLocks/>
          </p:cNvSpPr>
          <p:nvPr/>
        </p:nvSpPr>
        <p:spPr bwMode="auto">
          <a:xfrm>
            <a:off x="4940300" y="3263900"/>
            <a:ext cx="1003300" cy="1155700"/>
          </a:xfrm>
          <a:custGeom>
            <a:avLst/>
            <a:gdLst>
              <a:gd name="T0" fmla="*/ 632 w 632"/>
              <a:gd name="T1" fmla="*/ 104 h 728"/>
              <a:gd name="T2" fmla="*/ 104 w 632"/>
              <a:gd name="T3" fmla="*/ 104 h 728"/>
              <a:gd name="T4" fmla="*/ 8 w 632"/>
              <a:gd name="T5" fmla="*/ 728 h 728"/>
            </a:gdLst>
            <a:ahLst/>
            <a:cxnLst>
              <a:cxn ang="0">
                <a:pos x="T0" y="T1"/>
              </a:cxn>
              <a:cxn ang="0">
                <a:pos x="T2" y="T3"/>
              </a:cxn>
              <a:cxn ang="0">
                <a:pos x="T4" y="T5"/>
              </a:cxn>
            </a:cxnLst>
            <a:rect l="0" t="0" r="r" b="b"/>
            <a:pathLst>
              <a:path w="632" h="728">
                <a:moveTo>
                  <a:pt x="632" y="104"/>
                </a:moveTo>
                <a:cubicBezTo>
                  <a:pt x="420" y="52"/>
                  <a:pt x="208" y="0"/>
                  <a:pt x="104" y="104"/>
                </a:cubicBezTo>
                <a:cubicBezTo>
                  <a:pt x="0" y="208"/>
                  <a:pt x="4" y="468"/>
                  <a:pt x="8" y="728"/>
                </a:cubicBezTo>
              </a:path>
            </a:pathLst>
          </a:custGeom>
          <a:noFill/>
          <a:ln w="9525">
            <a:solidFill>
              <a:schemeClr val="tx1"/>
            </a:solidFill>
            <a:round/>
            <a:headEnd type="none" w="med" len="med"/>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181" name="Freeform 21"/>
          <p:cNvSpPr>
            <a:spLocks/>
          </p:cNvSpPr>
          <p:nvPr/>
        </p:nvSpPr>
        <p:spPr bwMode="auto">
          <a:xfrm rot="626513">
            <a:off x="5257800" y="3429000"/>
            <a:ext cx="609600" cy="1066800"/>
          </a:xfrm>
          <a:custGeom>
            <a:avLst/>
            <a:gdLst>
              <a:gd name="T0" fmla="*/ 0 w 624"/>
              <a:gd name="T1" fmla="*/ 624 h 624"/>
              <a:gd name="T2" fmla="*/ 144 w 624"/>
              <a:gd name="T3" fmla="*/ 336 h 624"/>
              <a:gd name="T4" fmla="*/ 336 w 624"/>
              <a:gd name="T5" fmla="*/ 480 h 624"/>
              <a:gd name="T6" fmla="*/ 624 w 624"/>
              <a:gd name="T7" fmla="*/ 0 h 624"/>
            </a:gdLst>
            <a:ahLst/>
            <a:cxnLst>
              <a:cxn ang="0">
                <a:pos x="T0" y="T1"/>
              </a:cxn>
              <a:cxn ang="0">
                <a:pos x="T2" y="T3"/>
              </a:cxn>
              <a:cxn ang="0">
                <a:pos x="T4" y="T5"/>
              </a:cxn>
              <a:cxn ang="0">
                <a:pos x="T6" y="T7"/>
              </a:cxn>
            </a:cxnLst>
            <a:rect l="0" t="0" r="r" b="b"/>
            <a:pathLst>
              <a:path w="624" h="624">
                <a:moveTo>
                  <a:pt x="0" y="624"/>
                </a:moveTo>
                <a:cubicBezTo>
                  <a:pt x="44" y="492"/>
                  <a:pt x="88" y="360"/>
                  <a:pt x="144" y="336"/>
                </a:cubicBezTo>
                <a:cubicBezTo>
                  <a:pt x="200" y="312"/>
                  <a:pt x="256" y="536"/>
                  <a:pt x="336" y="480"/>
                </a:cubicBezTo>
                <a:cubicBezTo>
                  <a:pt x="416" y="424"/>
                  <a:pt x="520" y="212"/>
                  <a:pt x="624" y="0"/>
                </a:cubicBezTo>
              </a:path>
            </a:pathLst>
          </a:custGeom>
          <a:noFill/>
          <a:ln w="19050" cap="flat" cmpd="sng">
            <a:solidFill>
              <a:schemeClr val="tx1"/>
            </a:solidFill>
            <a:prstDash val="dashDot"/>
            <a:round/>
            <a:headEnd type="none" w="med" len="med"/>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182" name="Line 22"/>
          <p:cNvSpPr>
            <a:spLocks noChangeShapeType="1"/>
          </p:cNvSpPr>
          <p:nvPr/>
        </p:nvSpPr>
        <p:spPr bwMode="auto">
          <a:xfrm>
            <a:off x="3733800" y="4648200"/>
            <a:ext cx="762000" cy="0"/>
          </a:xfrm>
          <a:prstGeom prst="line">
            <a:avLst/>
          </a:prstGeom>
          <a:noFill/>
          <a:ln w="127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183" name="Line 23"/>
          <p:cNvSpPr>
            <a:spLocks noChangeShapeType="1"/>
          </p:cNvSpPr>
          <p:nvPr/>
        </p:nvSpPr>
        <p:spPr bwMode="auto">
          <a:xfrm flipV="1">
            <a:off x="3733800" y="3048000"/>
            <a:ext cx="0" cy="1600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184" name="Text Box 24"/>
          <p:cNvSpPr txBox="1">
            <a:spLocks noChangeArrowheads="1"/>
          </p:cNvSpPr>
          <p:nvPr/>
        </p:nvSpPr>
        <p:spPr bwMode="auto">
          <a:xfrm>
            <a:off x="4191000" y="3382963"/>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200"/>
              <a:t>Post Descriptor</a:t>
            </a:r>
          </a:p>
        </p:txBody>
      </p:sp>
      <p:sp>
        <p:nvSpPr>
          <p:cNvPr id="92185" name="Text Box 25"/>
          <p:cNvSpPr txBox="1">
            <a:spLocks noChangeArrowheads="1"/>
          </p:cNvSpPr>
          <p:nvPr/>
        </p:nvSpPr>
        <p:spPr bwMode="auto">
          <a:xfrm>
            <a:off x="5486400" y="4068763"/>
            <a:ext cx="2057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200"/>
              <a:t>INTR on transmit success</a:t>
            </a:r>
          </a:p>
        </p:txBody>
      </p:sp>
      <p:sp>
        <p:nvSpPr>
          <p:cNvPr id="92186" name="Text Box 26"/>
          <p:cNvSpPr txBox="1">
            <a:spLocks noChangeArrowheads="1"/>
          </p:cNvSpPr>
          <p:nvPr/>
        </p:nvSpPr>
        <p:spPr bwMode="auto">
          <a:xfrm>
            <a:off x="3124200" y="3535363"/>
            <a:ext cx="762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200"/>
              <a:t>DMA</a:t>
            </a:r>
          </a:p>
        </p:txBody>
      </p:sp>
      <p:sp>
        <p:nvSpPr>
          <p:cNvPr id="92187" name="Text Box 27"/>
          <p:cNvSpPr txBox="1">
            <a:spLocks noChangeArrowheads="1"/>
          </p:cNvSpPr>
          <p:nvPr/>
        </p:nvSpPr>
        <p:spPr bwMode="auto">
          <a:xfrm>
            <a:off x="609600" y="5257800"/>
            <a:ext cx="8077200" cy="900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40000"/>
              </a:lnSpc>
              <a:spcBef>
                <a:spcPct val="50000"/>
              </a:spcBef>
              <a:buFontTx/>
              <a:buChar char="•"/>
            </a:pPr>
            <a:r>
              <a:rPr lang="en-US" sz="1600"/>
              <a:t> Checksum, Copy and DMA are the data touching portions in TCP/IP</a:t>
            </a:r>
          </a:p>
          <a:p>
            <a:pPr algn="l">
              <a:lnSpc>
                <a:spcPct val="140000"/>
              </a:lnSpc>
              <a:spcBef>
                <a:spcPct val="50000"/>
              </a:spcBef>
              <a:buFontTx/>
              <a:buChar char="•"/>
            </a:pPr>
            <a:r>
              <a:rPr lang="en-US" sz="1600"/>
              <a:t> Offloaded protocol stacks avoid checksum at the host; copy and DMA are still present</a:t>
            </a:r>
          </a:p>
        </p:txBody>
      </p:sp>
      <p:sp>
        <p:nvSpPr>
          <p:cNvPr id="92188" name="Line 28"/>
          <p:cNvSpPr>
            <a:spLocks noChangeShapeType="1"/>
          </p:cNvSpPr>
          <p:nvPr/>
        </p:nvSpPr>
        <p:spPr bwMode="auto">
          <a:xfrm>
            <a:off x="5638800" y="4648200"/>
            <a:ext cx="1219200" cy="0"/>
          </a:xfrm>
          <a:prstGeom prst="line">
            <a:avLst/>
          </a:prstGeom>
          <a:noFill/>
          <a:ln w="127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189" name="Text Box 29"/>
          <p:cNvSpPr txBox="1">
            <a:spLocks noChangeArrowheads="1"/>
          </p:cNvSpPr>
          <p:nvPr/>
        </p:nvSpPr>
        <p:spPr bwMode="auto">
          <a:xfrm>
            <a:off x="5638800" y="4602163"/>
            <a:ext cx="121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1200"/>
              <a:t>Packet Leaves</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sz="3600" b="0"/>
              <a:t>TCP/IP Control Path (Receiver Side)</a:t>
            </a:r>
          </a:p>
        </p:txBody>
      </p:sp>
      <p:sp>
        <p:nvSpPr>
          <p:cNvPr id="93187" name="AutoShape 3"/>
          <p:cNvSpPr>
            <a:spLocks noChangeArrowheads="1"/>
          </p:cNvSpPr>
          <p:nvPr/>
        </p:nvSpPr>
        <p:spPr bwMode="auto">
          <a:xfrm>
            <a:off x="4114800" y="1676400"/>
            <a:ext cx="914400" cy="381000"/>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t>Application</a:t>
            </a:r>
          </a:p>
          <a:p>
            <a:pPr algn="ctr"/>
            <a:r>
              <a:rPr lang="en-US" sz="1200"/>
              <a:t>Buffer</a:t>
            </a:r>
          </a:p>
        </p:txBody>
      </p:sp>
      <p:sp>
        <p:nvSpPr>
          <p:cNvPr id="93188" name="Line 4"/>
          <p:cNvSpPr>
            <a:spLocks noChangeShapeType="1"/>
          </p:cNvSpPr>
          <p:nvPr/>
        </p:nvSpPr>
        <p:spPr bwMode="auto">
          <a:xfrm>
            <a:off x="1219200" y="2362200"/>
            <a:ext cx="58674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189" name="AutoShape 5"/>
          <p:cNvSpPr>
            <a:spLocks noChangeArrowheads="1"/>
          </p:cNvSpPr>
          <p:nvPr/>
        </p:nvSpPr>
        <p:spPr bwMode="auto">
          <a:xfrm>
            <a:off x="1981200" y="2667000"/>
            <a:ext cx="1143000" cy="381000"/>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t>Socket Buffer</a:t>
            </a:r>
          </a:p>
        </p:txBody>
      </p:sp>
      <p:sp>
        <p:nvSpPr>
          <p:cNvPr id="93190" name="AutoShape 6"/>
          <p:cNvSpPr>
            <a:spLocks noChangeArrowheads="1"/>
          </p:cNvSpPr>
          <p:nvPr/>
        </p:nvSpPr>
        <p:spPr bwMode="auto">
          <a:xfrm>
            <a:off x="1981200" y="4419600"/>
            <a:ext cx="1143000" cy="533400"/>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t>NIC</a:t>
            </a:r>
          </a:p>
        </p:txBody>
      </p:sp>
      <p:sp>
        <p:nvSpPr>
          <p:cNvPr id="93191" name="Oval 7"/>
          <p:cNvSpPr>
            <a:spLocks noChangeArrowheads="1"/>
          </p:cNvSpPr>
          <p:nvPr/>
        </p:nvSpPr>
        <p:spPr bwMode="auto">
          <a:xfrm>
            <a:off x="3505200" y="3429000"/>
            <a:ext cx="9144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t>Driver</a:t>
            </a:r>
          </a:p>
        </p:txBody>
      </p:sp>
      <p:sp>
        <p:nvSpPr>
          <p:cNvPr id="93192" name="Line 8"/>
          <p:cNvSpPr>
            <a:spLocks noChangeShapeType="1"/>
          </p:cNvSpPr>
          <p:nvPr/>
        </p:nvSpPr>
        <p:spPr bwMode="auto">
          <a:xfrm>
            <a:off x="1219200" y="3962400"/>
            <a:ext cx="58674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193" name="Oval 9"/>
          <p:cNvSpPr>
            <a:spLocks noChangeArrowheads="1"/>
          </p:cNvSpPr>
          <p:nvPr/>
        </p:nvSpPr>
        <p:spPr bwMode="auto">
          <a:xfrm>
            <a:off x="3962400" y="2743200"/>
            <a:ext cx="1219200" cy="3048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t>Wait for read()</a:t>
            </a:r>
          </a:p>
        </p:txBody>
      </p:sp>
      <p:sp>
        <p:nvSpPr>
          <p:cNvPr id="93194" name="Freeform 10"/>
          <p:cNvSpPr>
            <a:spLocks/>
          </p:cNvSpPr>
          <p:nvPr/>
        </p:nvSpPr>
        <p:spPr bwMode="auto">
          <a:xfrm rot="626513">
            <a:off x="3200400" y="3733800"/>
            <a:ext cx="609600" cy="1066800"/>
          </a:xfrm>
          <a:custGeom>
            <a:avLst/>
            <a:gdLst>
              <a:gd name="T0" fmla="*/ 0 w 624"/>
              <a:gd name="T1" fmla="*/ 624 h 624"/>
              <a:gd name="T2" fmla="*/ 144 w 624"/>
              <a:gd name="T3" fmla="*/ 336 h 624"/>
              <a:gd name="T4" fmla="*/ 336 w 624"/>
              <a:gd name="T5" fmla="*/ 480 h 624"/>
              <a:gd name="T6" fmla="*/ 624 w 624"/>
              <a:gd name="T7" fmla="*/ 0 h 624"/>
            </a:gdLst>
            <a:ahLst/>
            <a:cxnLst>
              <a:cxn ang="0">
                <a:pos x="T0" y="T1"/>
              </a:cxn>
              <a:cxn ang="0">
                <a:pos x="T2" y="T3"/>
              </a:cxn>
              <a:cxn ang="0">
                <a:pos x="T4" y="T5"/>
              </a:cxn>
              <a:cxn ang="0">
                <a:pos x="T6" y="T7"/>
              </a:cxn>
            </a:cxnLst>
            <a:rect l="0" t="0" r="r" b="b"/>
            <a:pathLst>
              <a:path w="624" h="624">
                <a:moveTo>
                  <a:pt x="0" y="624"/>
                </a:moveTo>
                <a:cubicBezTo>
                  <a:pt x="44" y="492"/>
                  <a:pt x="88" y="360"/>
                  <a:pt x="144" y="336"/>
                </a:cubicBezTo>
                <a:cubicBezTo>
                  <a:pt x="200" y="312"/>
                  <a:pt x="256" y="536"/>
                  <a:pt x="336" y="480"/>
                </a:cubicBezTo>
                <a:cubicBezTo>
                  <a:pt x="416" y="424"/>
                  <a:pt x="520" y="212"/>
                  <a:pt x="624" y="0"/>
                </a:cubicBezTo>
              </a:path>
            </a:pathLst>
          </a:custGeom>
          <a:noFill/>
          <a:ln w="19050" cap="flat" cmpd="sng">
            <a:solidFill>
              <a:schemeClr val="tx1"/>
            </a:solidFill>
            <a:prstDash val="dashDot"/>
            <a:round/>
            <a:headEnd type="none" w="med" len="med"/>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195" name="Line 11"/>
          <p:cNvSpPr>
            <a:spLocks noChangeShapeType="1"/>
          </p:cNvSpPr>
          <p:nvPr/>
        </p:nvSpPr>
        <p:spPr bwMode="auto">
          <a:xfrm flipV="1">
            <a:off x="2514600" y="4953000"/>
            <a:ext cx="0" cy="381000"/>
          </a:xfrm>
          <a:prstGeom prst="line">
            <a:avLst/>
          </a:prstGeom>
          <a:noFill/>
          <a:ln w="127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196" name="Line 12"/>
          <p:cNvSpPr>
            <a:spLocks noChangeShapeType="1"/>
          </p:cNvSpPr>
          <p:nvPr/>
        </p:nvSpPr>
        <p:spPr bwMode="auto">
          <a:xfrm flipV="1">
            <a:off x="2514600" y="3048000"/>
            <a:ext cx="0" cy="1371600"/>
          </a:xfrm>
          <a:prstGeom prst="line">
            <a:avLst/>
          </a:prstGeom>
          <a:noFill/>
          <a:ln w="127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197" name="Line 13"/>
          <p:cNvSpPr>
            <a:spLocks noChangeShapeType="1"/>
          </p:cNvSpPr>
          <p:nvPr/>
        </p:nvSpPr>
        <p:spPr bwMode="auto">
          <a:xfrm>
            <a:off x="3124200" y="2895600"/>
            <a:ext cx="838200" cy="0"/>
          </a:xfrm>
          <a:prstGeom prst="line">
            <a:avLst/>
          </a:prstGeom>
          <a:noFill/>
          <a:ln w="12700">
            <a:solidFill>
              <a:schemeClr val="tx1"/>
            </a:solidFill>
            <a:prstDash val="dash"/>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198" name="Line 14"/>
          <p:cNvSpPr>
            <a:spLocks noChangeShapeType="1"/>
          </p:cNvSpPr>
          <p:nvPr/>
        </p:nvSpPr>
        <p:spPr bwMode="auto">
          <a:xfrm flipV="1">
            <a:off x="4572000" y="2057400"/>
            <a:ext cx="0" cy="685800"/>
          </a:xfrm>
          <a:prstGeom prst="line">
            <a:avLst/>
          </a:prstGeom>
          <a:noFill/>
          <a:ln w="12700">
            <a:solidFill>
              <a:schemeClr val="tx1"/>
            </a:solidFill>
            <a:round/>
            <a:headEnd type="stealth"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199" name="Text Box 15"/>
          <p:cNvSpPr txBox="1">
            <a:spLocks noChangeArrowheads="1"/>
          </p:cNvSpPr>
          <p:nvPr/>
        </p:nvSpPr>
        <p:spPr bwMode="auto">
          <a:xfrm>
            <a:off x="4572000" y="2087563"/>
            <a:ext cx="6096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200"/>
              <a:t>read()</a:t>
            </a:r>
          </a:p>
        </p:txBody>
      </p:sp>
      <p:sp>
        <p:nvSpPr>
          <p:cNvPr id="93200" name="Line 16"/>
          <p:cNvSpPr>
            <a:spLocks noChangeShapeType="1"/>
          </p:cNvSpPr>
          <p:nvPr/>
        </p:nvSpPr>
        <p:spPr bwMode="auto">
          <a:xfrm>
            <a:off x="5029200" y="1905000"/>
            <a:ext cx="1981200" cy="0"/>
          </a:xfrm>
          <a:prstGeom prst="line">
            <a:avLst/>
          </a:prstGeom>
          <a:noFill/>
          <a:ln w="127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201" name="Freeform 17"/>
          <p:cNvSpPr>
            <a:spLocks/>
          </p:cNvSpPr>
          <p:nvPr/>
        </p:nvSpPr>
        <p:spPr bwMode="auto">
          <a:xfrm>
            <a:off x="5029200" y="1905000"/>
            <a:ext cx="558800" cy="990600"/>
          </a:xfrm>
          <a:custGeom>
            <a:avLst/>
            <a:gdLst>
              <a:gd name="T0" fmla="*/ 96 w 352"/>
              <a:gd name="T1" fmla="*/ 624 h 624"/>
              <a:gd name="T2" fmla="*/ 336 w 352"/>
              <a:gd name="T3" fmla="*/ 288 h 624"/>
              <a:gd name="T4" fmla="*/ 0 w 352"/>
              <a:gd name="T5" fmla="*/ 0 h 624"/>
            </a:gdLst>
            <a:ahLst/>
            <a:cxnLst>
              <a:cxn ang="0">
                <a:pos x="T0" y="T1"/>
              </a:cxn>
              <a:cxn ang="0">
                <a:pos x="T2" y="T3"/>
              </a:cxn>
              <a:cxn ang="0">
                <a:pos x="T4" y="T5"/>
              </a:cxn>
            </a:cxnLst>
            <a:rect l="0" t="0" r="r" b="b"/>
            <a:pathLst>
              <a:path w="352" h="624">
                <a:moveTo>
                  <a:pt x="96" y="624"/>
                </a:moveTo>
                <a:cubicBezTo>
                  <a:pt x="224" y="508"/>
                  <a:pt x="352" y="392"/>
                  <a:pt x="336" y="288"/>
                </a:cubicBezTo>
                <a:cubicBezTo>
                  <a:pt x="320" y="184"/>
                  <a:pt x="160" y="92"/>
                  <a:pt x="0" y="0"/>
                </a:cubicBezTo>
              </a:path>
            </a:pathLst>
          </a:custGeom>
          <a:noFill/>
          <a:ln w="9525">
            <a:solidFill>
              <a:schemeClr val="tx1"/>
            </a:solidFill>
            <a:round/>
            <a:headEnd type="none" w="med" len="med"/>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202" name="Text Box 18"/>
          <p:cNvSpPr txBox="1">
            <a:spLocks noChangeArrowheads="1"/>
          </p:cNvSpPr>
          <p:nvPr/>
        </p:nvSpPr>
        <p:spPr bwMode="auto">
          <a:xfrm>
            <a:off x="5029200" y="1630363"/>
            <a:ext cx="18288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200"/>
              <a:t>Application gets data</a:t>
            </a:r>
          </a:p>
        </p:txBody>
      </p:sp>
      <p:sp>
        <p:nvSpPr>
          <p:cNvPr id="93203" name="Text Box 19"/>
          <p:cNvSpPr txBox="1">
            <a:spLocks noChangeArrowheads="1"/>
          </p:cNvSpPr>
          <p:nvPr/>
        </p:nvSpPr>
        <p:spPr bwMode="auto">
          <a:xfrm>
            <a:off x="5410200" y="2438400"/>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200"/>
              <a:t>Copy</a:t>
            </a:r>
          </a:p>
        </p:txBody>
      </p:sp>
      <p:sp>
        <p:nvSpPr>
          <p:cNvPr id="93204" name="Text Box 20"/>
          <p:cNvSpPr txBox="1">
            <a:spLocks noChangeArrowheads="1"/>
          </p:cNvSpPr>
          <p:nvPr/>
        </p:nvSpPr>
        <p:spPr bwMode="auto">
          <a:xfrm>
            <a:off x="2438400" y="3382963"/>
            <a:ext cx="6096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200"/>
              <a:t>DMA</a:t>
            </a:r>
          </a:p>
        </p:txBody>
      </p:sp>
      <p:sp>
        <p:nvSpPr>
          <p:cNvPr id="93205" name="Text Box 21"/>
          <p:cNvSpPr txBox="1">
            <a:spLocks noChangeArrowheads="1"/>
          </p:cNvSpPr>
          <p:nvPr/>
        </p:nvSpPr>
        <p:spPr bwMode="auto">
          <a:xfrm>
            <a:off x="2438400" y="5059363"/>
            <a:ext cx="121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200"/>
              <a:t>Packet Arrives</a:t>
            </a:r>
          </a:p>
        </p:txBody>
      </p:sp>
      <p:sp>
        <p:nvSpPr>
          <p:cNvPr id="93206" name="Text Box 22"/>
          <p:cNvSpPr txBox="1">
            <a:spLocks noChangeArrowheads="1"/>
          </p:cNvSpPr>
          <p:nvPr/>
        </p:nvSpPr>
        <p:spPr bwMode="auto">
          <a:xfrm>
            <a:off x="3581400" y="4267200"/>
            <a:ext cx="1295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200"/>
              <a:t>INTR on Arrival</a:t>
            </a:r>
          </a:p>
        </p:txBody>
      </p:sp>
      <p:sp>
        <p:nvSpPr>
          <p:cNvPr id="93207" name="Text Box 23"/>
          <p:cNvSpPr txBox="1">
            <a:spLocks noChangeArrowheads="1"/>
          </p:cNvSpPr>
          <p:nvPr/>
        </p:nvSpPr>
        <p:spPr bwMode="auto">
          <a:xfrm>
            <a:off x="1143000" y="5638800"/>
            <a:ext cx="7620000" cy="703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FontTx/>
              <a:buChar char="•"/>
            </a:pPr>
            <a:r>
              <a:rPr lang="en-US" sz="1600"/>
              <a:t> Data might need to be buffered on the receiver side</a:t>
            </a:r>
          </a:p>
          <a:p>
            <a:pPr algn="l">
              <a:spcBef>
                <a:spcPct val="50000"/>
              </a:spcBef>
              <a:buFontTx/>
              <a:buChar char="•"/>
            </a:pPr>
            <a:r>
              <a:rPr lang="en-US" sz="1600"/>
              <a:t> Pick-and-Post techniques force a memory copy on the receiver side</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ChangeArrowheads="1"/>
          </p:cNvSpPr>
          <p:nvPr/>
        </p:nvSpPr>
        <p:spPr bwMode="auto">
          <a:xfrm>
            <a:off x="4067175" y="2541588"/>
            <a:ext cx="1668463" cy="1117600"/>
          </a:xfrm>
          <a:prstGeom prst="rect">
            <a:avLst/>
          </a:prstGeom>
          <a:solidFill>
            <a:srgbClr val="FF0000"/>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b="1">
                <a:latin typeface="Comic Sans MS" pitchFamily="66" charset="0"/>
              </a:rPr>
              <a:t>North Bridge</a:t>
            </a:r>
          </a:p>
        </p:txBody>
      </p:sp>
      <p:sp>
        <p:nvSpPr>
          <p:cNvPr id="94211" name="Rectangle 3"/>
          <p:cNvSpPr>
            <a:spLocks noChangeArrowheads="1"/>
          </p:cNvSpPr>
          <p:nvPr/>
        </p:nvSpPr>
        <p:spPr bwMode="auto">
          <a:xfrm>
            <a:off x="1296988" y="2159000"/>
            <a:ext cx="971550" cy="1871663"/>
          </a:xfrm>
          <a:prstGeom prst="rect">
            <a:avLst/>
          </a:prstGeom>
          <a:solidFill>
            <a:srgbClr val="00FF00"/>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b="1">
              <a:latin typeface="Comic Sans MS" pitchFamily="66" charset="0"/>
            </a:endParaRPr>
          </a:p>
        </p:txBody>
      </p:sp>
      <p:sp>
        <p:nvSpPr>
          <p:cNvPr id="94212" name="Rectangle 4"/>
          <p:cNvSpPr>
            <a:spLocks noChangeArrowheads="1"/>
          </p:cNvSpPr>
          <p:nvPr/>
        </p:nvSpPr>
        <p:spPr bwMode="auto">
          <a:xfrm>
            <a:off x="7558088" y="2159000"/>
            <a:ext cx="1044575" cy="1871663"/>
          </a:xfrm>
          <a:prstGeom prst="rect">
            <a:avLst/>
          </a:prstGeom>
          <a:solidFill>
            <a:schemeClr val="accent2"/>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b="1">
              <a:latin typeface="Comic Sans MS" pitchFamily="66" charset="0"/>
            </a:endParaRPr>
          </a:p>
        </p:txBody>
      </p:sp>
      <p:grpSp>
        <p:nvGrpSpPr>
          <p:cNvPr id="94213" name="Group 5"/>
          <p:cNvGrpSpPr>
            <a:grpSpLocks/>
          </p:cNvGrpSpPr>
          <p:nvPr/>
        </p:nvGrpSpPr>
        <p:grpSpPr bwMode="auto">
          <a:xfrm>
            <a:off x="2157413" y="1919288"/>
            <a:ext cx="5545137" cy="1446212"/>
            <a:chOff x="1359" y="1209"/>
            <a:chExt cx="3493" cy="911"/>
          </a:xfrm>
        </p:grpSpPr>
        <p:sp>
          <p:nvSpPr>
            <p:cNvPr id="94214" name="Freeform 6"/>
            <p:cNvSpPr>
              <a:spLocks/>
            </p:cNvSpPr>
            <p:nvPr/>
          </p:nvSpPr>
          <p:spPr bwMode="auto">
            <a:xfrm>
              <a:off x="1359" y="1669"/>
              <a:ext cx="3493" cy="451"/>
            </a:xfrm>
            <a:custGeom>
              <a:avLst/>
              <a:gdLst>
                <a:gd name="T0" fmla="*/ 3484 w 3484"/>
                <a:gd name="T1" fmla="*/ 377 h 396"/>
                <a:gd name="T2" fmla="*/ 1829 w 3484"/>
                <a:gd name="T3" fmla="*/ 3 h 396"/>
                <a:gd name="T4" fmla="*/ 0 w 3484"/>
                <a:gd name="T5" fmla="*/ 396 h 396"/>
              </a:gdLst>
              <a:ahLst/>
              <a:cxnLst>
                <a:cxn ang="0">
                  <a:pos x="T0" y="T1"/>
                </a:cxn>
                <a:cxn ang="0">
                  <a:pos x="T2" y="T3"/>
                </a:cxn>
                <a:cxn ang="0">
                  <a:pos x="T4" y="T5"/>
                </a:cxn>
              </a:cxnLst>
              <a:rect l="0" t="0" r="r" b="b"/>
              <a:pathLst>
                <a:path w="3484" h="396">
                  <a:moveTo>
                    <a:pt x="3484" y="377"/>
                  </a:moveTo>
                  <a:cubicBezTo>
                    <a:pt x="2947" y="188"/>
                    <a:pt x="2410" y="0"/>
                    <a:pt x="1829" y="3"/>
                  </a:cubicBezTo>
                  <a:cubicBezTo>
                    <a:pt x="1248" y="6"/>
                    <a:pt x="624" y="201"/>
                    <a:pt x="0" y="396"/>
                  </a:cubicBezTo>
                </a:path>
              </a:pathLst>
            </a:custGeom>
            <a:noFill/>
            <a:ln w="38100" cap="flat" cmpd="sng">
              <a:solidFill>
                <a:schemeClr val="tx1"/>
              </a:solidFill>
              <a:prstDash val="dash"/>
              <a:round/>
              <a:headEnd type="none" w="sm" len="sm"/>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94215" name="Group 7"/>
            <p:cNvGrpSpPr>
              <a:grpSpLocks/>
            </p:cNvGrpSpPr>
            <p:nvPr/>
          </p:nvGrpSpPr>
          <p:grpSpPr bwMode="auto">
            <a:xfrm>
              <a:off x="1362" y="1209"/>
              <a:ext cx="3484" cy="437"/>
              <a:chOff x="1362" y="1209"/>
              <a:chExt cx="3484" cy="437"/>
            </a:xfrm>
          </p:grpSpPr>
          <p:sp>
            <p:nvSpPr>
              <p:cNvPr id="94216" name="Freeform 8"/>
              <p:cNvSpPr>
                <a:spLocks/>
              </p:cNvSpPr>
              <p:nvPr/>
            </p:nvSpPr>
            <p:spPr bwMode="auto">
              <a:xfrm>
                <a:off x="1362" y="1619"/>
                <a:ext cx="3484" cy="27"/>
              </a:xfrm>
              <a:custGeom>
                <a:avLst/>
                <a:gdLst>
                  <a:gd name="T0" fmla="*/ 3484 w 3484"/>
                  <a:gd name="T1" fmla="*/ 377 h 396"/>
                  <a:gd name="T2" fmla="*/ 1829 w 3484"/>
                  <a:gd name="T3" fmla="*/ 3 h 396"/>
                  <a:gd name="T4" fmla="*/ 0 w 3484"/>
                  <a:gd name="T5" fmla="*/ 396 h 396"/>
                </a:gdLst>
                <a:ahLst/>
                <a:cxnLst>
                  <a:cxn ang="0">
                    <a:pos x="T0" y="T1"/>
                  </a:cxn>
                  <a:cxn ang="0">
                    <a:pos x="T2" y="T3"/>
                  </a:cxn>
                  <a:cxn ang="0">
                    <a:pos x="T4" y="T5"/>
                  </a:cxn>
                </a:cxnLst>
                <a:rect l="0" t="0" r="r" b="b"/>
                <a:pathLst>
                  <a:path w="3484" h="396">
                    <a:moveTo>
                      <a:pt x="3484" y="377"/>
                    </a:moveTo>
                    <a:cubicBezTo>
                      <a:pt x="2947" y="188"/>
                      <a:pt x="2410" y="0"/>
                      <a:pt x="1829" y="3"/>
                    </a:cubicBezTo>
                    <a:cubicBezTo>
                      <a:pt x="1248" y="6"/>
                      <a:pt x="624" y="201"/>
                      <a:pt x="0" y="396"/>
                    </a:cubicBezTo>
                  </a:path>
                </a:pathLst>
              </a:custGeom>
              <a:noFill/>
              <a:ln w="38100" cap="flat" cmpd="sng">
                <a:solidFill>
                  <a:schemeClr val="tx1"/>
                </a:solidFill>
                <a:prstDash val="dash"/>
                <a:round/>
                <a:headEnd type="none" w="sm" len="sm"/>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217" name="Text Box 9"/>
              <p:cNvSpPr txBox="1">
                <a:spLocks noChangeArrowheads="1"/>
              </p:cNvSpPr>
              <p:nvPr/>
            </p:nvSpPr>
            <p:spPr bwMode="auto">
              <a:xfrm>
                <a:off x="1563" y="1209"/>
                <a:ext cx="3209"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b="1">
                    <a:latin typeface="Comic Sans MS" pitchFamily="66" charset="0"/>
                  </a:rPr>
                  <a:t>Application and Socket buffers fetched to L2 $</a:t>
                </a:r>
              </a:p>
            </p:txBody>
          </p:sp>
        </p:grpSp>
      </p:grpSp>
      <p:grpSp>
        <p:nvGrpSpPr>
          <p:cNvPr id="94218" name="Group 10"/>
          <p:cNvGrpSpPr>
            <a:grpSpLocks/>
          </p:cNvGrpSpPr>
          <p:nvPr/>
        </p:nvGrpSpPr>
        <p:grpSpPr bwMode="auto">
          <a:xfrm>
            <a:off x="2143125" y="1900238"/>
            <a:ext cx="5530850" cy="708025"/>
            <a:chOff x="1368" y="1314"/>
            <a:chExt cx="3484" cy="446"/>
          </a:xfrm>
        </p:grpSpPr>
        <p:sp>
          <p:nvSpPr>
            <p:cNvPr id="94219" name="Freeform 11"/>
            <p:cNvSpPr>
              <a:spLocks/>
            </p:cNvSpPr>
            <p:nvPr/>
          </p:nvSpPr>
          <p:spPr bwMode="auto">
            <a:xfrm>
              <a:off x="1368" y="1733"/>
              <a:ext cx="3484" cy="27"/>
            </a:xfrm>
            <a:custGeom>
              <a:avLst/>
              <a:gdLst>
                <a:gd name="T0" fmla="*/ 3484 w 3484"/>
                <a:gd name="T1" fmla="*/ 377 h 396"/>
                <a:gd name="T2" fmla="*/ 1829 w 3484"/>
                <a:gd name="T3" fmla="*/ 3 h 396"/>
                <a:gd name="T4" fmla="*/ 0 w 3484"/>
                <a:gd name="T5" fmla="*/ 396 h 396"/>
              </a:gdLst>
              <a:ahLst/>
              <a:cxnLst>
                <a:cxn ang="0">
                  <a:pos x="T0" y="T1"/>
                </a:cxn>
                <a:cxn ang="0">
                  <a:pos x="T2" y="T3"/>
                </a:cxn>
                <a:cxn ang="0">
                  <a:pos x="T4" y="T5"/>
                </a:cxn>
              </a:cxnLst>
              <a:rect l="0" t="0" r="r" b="b"/>
              <a:pathLst>
                <a:path w="3484" h="396">
                  <a:moveTo>
                    <a:pt x="3484" y="377"/>
                  </a:moveTo>
                  <a:cubicBezTo>
                    <a:pt x="2947" y="188"/>
                    <a:pt x="2410" y="0"/>
                    <a:pt x="1829" y="3"/>
                  </a:cubicBezTo>
                  <a:cubicBezTo>
                    <a:pt x="1248" y="6"/>
                    <a:pt x="624" y="201"/>
                    <a:pt x="0" y="396"/>
                  </a:cubicBezTo>
                </a:path>
              </a:pathLst>
            </a:custGeom>
            <a:noFill/>
            <a:ln w="38100" cap="flat" cmpd="sng">
              <a:solidFill>
                <a:schemeClr val="tx1"/>
              </a:solidFill>
              <a:prstDash val="dash"/>
              <a:round/>
              <a:headEnd type="triangle" w="med" len="me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220" name="Text Box 12"/>
            <p:cNvSpPr txBox="1">
              <a:spLocks noChangeArrowheads="1"/>
            </p:cNvSpPr>
            <p:nvPr/>
          </p:nvSpPr>
          <p:spPr bwMode="auto">
            <a:xfrm>
              <a:off x="1560" y="1314"/>
              <a:ext cx="320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b="1">
                  <a:latin typeface="Comic Sans MS" pitchFamily="66" charset="0"/>
                </a:rPr>
                <a:t>Application Buffer written back to memory</a:t>
              </a:r>
            </a:p>
          </p:txBody>
        </p:sp>
      </p:grpSp>
      <p:sp>
        <p:nvSpPr>
          <p:cNvPr id="94221" name="Rectangle 13"/>
          <p:cNvSpPr>
            <a:spLocks noGrp="1" noChangeArrowheads="1"/>
          </p:cNvSpPr>
          <p:nvPr>
            <p:ph type="title"/>
          </p:nvPr>
        </p:nvSpPr>
        <p:spPr/>
        <p:txBody>
          <a:bodyPr/>
          <a:lstStyle/>
          <a:p>
            <a:r>
              <a:rPr lang="en-US" sz="3200" b="0"/>
              <a:t>Memory Bus Traffic for TCP (receiver)</a:t>
            </a:r>
          </a:p>
        </p:txBody>
      </p:sp>
      <p:sp>
        <p:nvSpPr>
          <p:cNvPr id="94222" name="Rectangle 14"/>
          <p:cNvSpPr>
            <a:spLocks noChangeArrowheads="1"/>
          </p:cNvSpPr>
          <p:nvPr/>
        </p:nvSpPr>
        <p:spPr bwMode="auto">
          <a:xfrm>
            <a:off x="393700" y="2163763"/>
            <a:ext cx="827088" cy="1871662"/>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b="1">
                <a:latin typeface="Comic Sans MS" pitchFamily="66" charset="0"/>
              </a:rPr>
              <a:t>CPU</a:t>
            </a:r>
          </a:p>
        </p:txBody>
      </p:sp>
      <p:sp>
        <p:nvSpPr>
          <p:cNvPr id="94223" name="Rectangle 15"/>
          <p:cNvSpPr>
            <a:spLocks noChangeArrowheads="1"/>
          </p:cNvSpPr>
          <p:nvPr/>
        </p:nvSpPr>
        <p:spPr bwMode="auto">
          <a:xfrm>
            <a:off x="4254500" y="5094288"/>
            <a:ext cx="1262063" cy="652462"/>
          </a:xfrm>
          <a:prstGeom prst="rect">
            <a:avLst/>
          </a:prstGeom>
          <a:solidFill>
            <a:srgbClr val="993366"/>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b="1">
                <a:latin typeface="Comic Sans MS" pitchFamily="66" charset="0"/>
              </a:rPr>
              <a:t>NIC</a:t>
            </a:r>
          </a:p>
        </p:txBody>
      </p:sp>
      <p:sp>
        <p:nvSpPr>
          <p:cNvPr id="94224" name="AutoShape 16"/>
          <p:cNvSpPr>
            <a:spLocks noChangeArrowheads="1"/>
          </p:cNvSpPr>
          <p:nvPr/>
        </p:nvSpPr>
        <p:spPr bwMode="auto">
          <a:xfrm>
            <a:off x="2287588" y="2625725"/>
            <a:ext cx="1771650" cy="942975"/>
          </a:xfrm>
          <a:prstGeom prst="leftRightArrow">
            <a:avLst>
              <a:gd name="adj1" fmla="val 50000"/>
              <a:gd name="adj2" fmla="val 37576"/>
            </a:avLst>
          </a:prstGeom>
          <a:solidFill>
            <a:srgbClr val="FFCC00">
              <a:alpha val="30000"/>
            </a:srgbClr>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b="1">
                <a:latin typeface="Comic Sans MS" pitchFamily="66" charset="0"/>
              </a:rPr>
              <a:t>FSB</a:t>
            </a:r>
          </a:p>
        </p:txBody>
      </p:sp>
      <p:sp>
        <p:nvSpPr>
          <p:cNvPr id="94225" name="AutoShape 17"/>
          <p:cNvSpPr>
            <a:spLocks noChangeArrowheads="1"/>
          </p:cNvSpPr>
          <p:nvPr/>
        </p:nvSpPr>
        <p:spPr bwMode="auto">
          <a:xfrm>
            <a:off x="5768975" y="2620963"/>
            <a:ext cx="1771650" cy="942975"/>
          </a:xfrm>
          <a:prstGeom prst="leftRightArrow">
            <a:avLst>
              <a:gd name="adj1" fmla="val 50000"/>
              <a:gd name="adj2" fmla="val 37576"/>
            </a:avLst>
          </a:prstGeom>
          <a:solidFill>
            <a:srgbClr val="FFCC00">
              <a:alpha val="30000"/>
            </a:srgbClr>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b="1">
                <a:latin typeface="Comic Sans MS" pitchFamily="66" charset="0"/>
              </a:rPr>
              <a:t>Memory Bus</a:t>
            </a:r>
          </a:p>
        </p:txBody>
      </p:sp>
      <p:sp>
        <p:nvSpPr>
          <p:cNvPr id="94226" name="AutoShape 18"/>
          <p:cNvSpPr>
            <a:spLocks noChangeArrowheads="1"/>
          </p:cNvSpPr>
          <p:nvPr/>
        </p:nvSpPr>
        <p:spPr bwMode="auto">
          <a:xfrm>
            <a:off x="4413250" y="3659188"/>
            <a:ext cx="985838" cy="1408112"/>
          </a:xfrm>
          <a:prstGeom prst="upDownArrow">
            <a:avLst>
              <a:gd name="adj1" fmla="val 50000"/>
              <a:gd name="adj2" fmla="val 28567"/>
            </a:avLst>
          </a:prstGeom>
          <a:solidFill>
            <a:srgbClr val="FFCC99"/>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eaLnBrk="0" hangingPunct="0"/>
            <a:r>
              <a:rPr lang="en-US" b="1">
                <a:latin typeface="Comic Sans MS" pitchFamily="66" charset="0"/>
              </a:rPr>
              <a:t>I/O Bus</a:t>
            </a:r>
          </a:p>
        </p:txBody>
      </p:sp>
      <p:grpSp>
        <p:nvGrpSpPr>
          <p:cNvPr id="94227" name="Group 19"/>
          <p:cNvGrpSpPr>
            <a:grpSpLocks/>
          </p:cNvGrpSpPr>
          <p:nvPr/>
        </p:nvGrpSpPr>
        <p:grpSpPr bwMode="auto">
          <a:xfrm>
            <a:off x="403225" y="4733925"/>
            <a:ext cx="8596313" cy="1362075"/>
            <a:chOff x="254" y="2982"/>
            <a:chExt cx="5415" cy="858"/>
          </a:xfrm>
        </p:grpSpPr>
        <p:sp>
          <p:nvSpPr>
            <p:cNvPr id="94228" name="Text Box 20"/>
            <p:cNvSpPr txBox="1">
              <a:spLocks noChangeArrowheads="1"/>
            </p:cNvSpPr>
            <p:nvPr/>
          </p:nvSpPr>
          <p:spPr bwMode="auto">
            <a:xfrm>
              <a:off x="254" y="3029"/>
              <a:ext cx="2175" cy="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lnSpc>
                  <a:spcPct val="140000"/>
                </a:lnSpc>
                <a:spcBef>
                  <a:spcPct val="50000"/>
                </a:spcBef>
              </a:pPr>
              <a:r>
                <a:rPr lang="en-US" sz="1600"/>
                <a:t>Each network byte requires 4 bytes to be transferred on the Memory Bus (unidirectional traffic)</a:t>
              </a:r>
            </a:p>
          </p:txBody>
        </p:sp>
        <p:sp>
          <p:nvSpPr>
            <p:cNvPr id="94229" name="Text Box 21"/>
            <p:cNvSpPr txBox="1">
              <a:spLocks noChangeArrowheads="1"/>
            </p:cNvSpPr>
            <p:nvPr/>
          </p:nvSpPr>
          <p:spPr bwMode="auto">
            <a:xfrm>
              <a:off x="3447" y="2982"/>
              <a:ext cx="2222" cy="8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lnSpc>
                  <a:spcPct val="130000"/>
                </a:lnSpc>
                <a:spcBef>
                  <a:spcPct val="50000"/>
                </a:spcBef>
              </a:pPr>
              <a:r>
                <a:rPr lang="en-US" sz="1600"/>
                <a:t>Assuming 70% memory efficiency, TCP can support at most 4-5Gbps bidirectional on 10Gbps (333MHz/64bit DDR2)</a:t>
              </a:r>
            </a:p>
          </p:txBody>
        </p:sp>
      </p:grpSp>
      <p:sp>
        <p:nvSpPr>
          <p:cNvPr id="94230" name="Oval 22"/>
          <p:cNvSpPr>
            <a:spLocks noChangeArrowheads="1"/>
          </p:cNvSpPr>
          <p:nvPr/>
        </p:nvSpPr>
        <p:spPr bwMode="auto">
          <a:xfrm>
            <a:off x="1349375" y="2482850"/>
            <a:ext cx="885825" cy="550863"/>
          </a:xfrm>
          <a:prstGeom prst="ellipse">
            <a:avLst/>
          </a:prstGeom>
          <a:solidFill>
            <a:srgbClr val="99CC00"/>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200" b="1">
                <a:latin typeface="Comic Sans MS" pitchFamily="66" charset="0"/>
              </a:rPr>
              <a:t>Appln.</a:t>
            </a:r>
          </a:p>
          <a:p>
            <a:pPr algn="ctr" eaLnBrk="0" hangingPunct="0"/>
            <a:r>
              <a:rPr lang="en-US" sz="1200" b="1">
                <a:latin typeface="Comic Sans MS" pitchFamily="66" charset="0"/>
              </a:rPr>
              <a:t>Buffer</a:t>
            </a:r>
          </a:p>
        </p:txBody>
      </p:sp>
      <p:sp>
        <p:nvSpPr>
          <p:cNvPr id="94231" name="Oval 23"/>
          <p:cNvSpPr>
            <a:spLocks noChangeArrowheads="1"/>
          </p:cNvSpPr>
          <p:nvPr/>
        </p:nvSpPr>
        <p:spPr bwMode="auto">
          <a:xfrm>
            <a:off x="1344613" y="3249613"/>
            <a:ext cx="885825" cy="550862"/>
          </a:xfrm>
          <a:prstGeom prst="ellipse">
            <a:avLst/>
          </a:prstGeom>
          <a:solidFill>
            <a:srgbClr val="FF00FF"/>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200" b="1">
                <a:latin typeface="Comic Sans MS" pitchFamily="66" charset="0"/>
              </a:rPr>
              <a:t>Socket</a:t>
            </a:r>
          </a:p>
          <a:p>
            <a:pPr algn="ctr" eaLnBrk="0" hangingPunct="0"/>
            <a:r>
              <a:rPr lang="en-US" sz="1200" b="1">
                <a:latin typeface="Comic Sans MS" pitchFamily="66" charset="0"/>
              </a:rPr>
              <a:t>Buffer</a:t>
            </a:r>
          </a:p>
        </p:txBody>
      </p:sp>
      <p:sp>
        <p:nvSpPr>
          <p:cNvPr id="94232" name="Text Box 24"/>
          <p:cNvSpPr txBox="1">
            <a:spLocks noChangeArrowheads="1"/>
          </p:cNvSpPr>
          <p:nvPr/>
        </p:nvSpPr>
        <p:spPr bwMode="auto">
          <a:xfrm>
            <a:off x="1335088" y="1841500"/>
            <a:ext cx="9429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1600" b="1">
                <a:latin typeface="Comic Sans MS" pitchFamily="66" charset="0"/>
              </a:rPr>
              <a:t>L2 $</a:t>
            </a:r>
          </a:p>
        </p:txBody>
      </p:sp>
      <p:sp>
        <p:nvSpPr>
          <p:cNvPr id="94233" name="Text Box 25"/>
          <p:cNvSpPr txBox="1">
            <a:spLocks noChangeArrowheads="1"/>
          </p:cNvSpPr>
          <p:nvPr/>
        </p:nvSpPr>
        <p:spPr bwMode="auto">
          <a:xfrm>
            <a:off x="7556500" y="1835150"/>
            <a:ext cx="1073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1600" b="1">
                <a:latin typeface="Comic Sans MS" pitchFamily="66" charset="0"/>
              </a:rPr>
              <a:t>Memory</a:t>
            </a:r>
          </a:p>
        </p:txBody>
      </p:sp>
      <p:sp>
        <p:nvSpPr>
          <p:cNvPr id="94234" name="Oval 26"/>
          <p:cNvSpPr>
            <a:spLocks noChangeArrowheads="1"/>
          </p:cNvSpPr>
          <p:nvPr/>
        </p:nvSpPr>
        <p:spPr bwMode="auto">
          <a:xfrm>
            <a:off x="7645400" y="2478088"/>
            <a:ext cx="885825" cy="550862"/>
          </a:xfrm>
          <a:prstGeom prst="ellipse">
            <a:avLst/>
          </a:prstGeom>
          <a:solidFill>
            <a:srgbClr val="99CC00"/>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200" b="1">
                <a:latin typeface="Comic Sans MS" pitchFamily="66" charset="0"/>
              </a:rPr>
              <a:t>Appln.</a:t>
            </a:r>
          </a:p>
          <a:p>
            <a:pPr algn="ctr" eaLnBrk="0" hangingPunct="0"/>
            <a:r>
              <a:rPr lang="en-US" sz="1200" b="1">
                <a:latin typeface="Comic Sans MS" pitchFamily="66" charset="0"/>
              </a:rPr>
              <a:t>Buffer</a:t>
            </a:r>
          </a:p>
        </p:txBody>
      </p:sp>
      <p:sp>
        <p:nvSpPr>
          <p:cNvPr id="94235" name="Oval 27"/>
          <p:cNvSpPr>
            <a:spLocks noChangeArrowheads="1"/>
          </p:cNvSpPr>
          <p:nvPr/>
        </p:nvSpPr>
        <p:spPr bwMode="auto">
          <a:xfrm>
            <a:off x="7640638" y="3244850"/>
            <a:ext cx="885825" cy="550863"/>
          </a:xfrm>
          <a:prstGeom prst="ellipse">
            <a:avLst/>
          </a:prstGeom>
          <a:solidFill>
            <a:srgbClr val="FF00FF"/>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200" b="1">
                <a:latin typeface="Comic Sans MS" pitchFamily="66" charset="0"/>
              </a:rPr>
              <a:t>Socket</a:t>
            </a:r>
          </a:p>
          <a:p>
            <a:pPr algn="ctr" eaLnBrk="0" hangingPunct="0"/>
            <a:r>
              <a:rPr lang="en-US" sz="1200" b="1">
                <a:latin typeface="Comic Sans MS" pitchFamily="66" charset="0"/>
              </a:rPr>
              <a:t>Buffer</a:t>
            </a:r>
          </a:p>
        </p:txBody>
      </p:sp>
      <p:grpSp>
        <p:nvGrpSpPr>
          <p:cNvPr id="94236" name="Group 28"/>
          <p:cNvGrpSpPr>
            <a:grpSpLocks/>
          </p:cNvGrpSpPr>
          <p:nvPr/>
        </p:nvGrpSpPr>
        <p:grpSpPr bwMode="auto">
          <a:xfrm>
            <a:off x="4773613" y="3236913"/>
            <a:ext cx="2889250" cy="1816100"/>
            <a:chOff x="3007" y="2039"/>
            <a:chExt cx="1820" cy="1144"/>
          </a:xfrm>
        </p:grpSpPr>
        <p:sp>
          <p:nvSpPr>
            <p:cNvPr id="94237" name="Freeform 29"/>
            <p:cNvSpPr>
              <a:spLocks/>
            </p:cNvSpPr>
            <p:nvPr/>
          </p:nvSpPr>
          <p:spPr bwMode="auto">
            <a:xfrm>
              <a:off x="3007" y="2039"/>
              <a:ext cx="1820" cy="1144"/>
            </a:xfrm>
            <a:custGeom>
              <a:avLst/>
              <a:gdLst>
                <a:gd name="T0" fmla="*/ 182 w 1444"/>
                <a:gd name="T1" fmla="*/ 1088 h 1088"/>
                <a:gd name="T2" fmla="*/ 210 w 1444"/>
                <a:gd name="T3" fmla="*/ 155 h 1088"/>
                <a:gd name="T4" fmla="*/ 1444 w 1444"/>
                <a:gd name="T5" fmla="*/ 155 h 1088"/>
              </a:gdLst>
              <a:ahLst/>
              <a:cxnLst>
                <a:cxn ang="0">
                  <a:pos x="T0" y="T1"/>
                </a:cxn>
                <a:cxn ang="0">
                  <a:pos x="T2" y="T3"/>
                </a:cxn>
                <a:cxn ang="0">
                  <a:pos x="T4" y="T5"/>
                </a:cxn>
              </a:cxnLst>
              <a:rect l="0" t="0" r="r" b="b"/>
              <a:pathLst>
                <a:path w="1444" h="1088">
                  <a:moveTo>
                    <a:pt x="182" y="1088"/>
                  </a:moveTo>
                  <a:cubicBezTo>
                    <a:pt x="91" y="699"/>
                    <a:pt x="0" y="310"/>
                    <a:pt x="210" y="155"/>
                  </a:cubicBezTo>
                  <a:cubicBezTo>
                    <a:pt x="420" y="0"/>
                    <a:pt x="932" y="77"/>
                    <a:pt x="1444" y="155"/>
                  </a:cubicBezTo>
                </a:path>
              </a:pathLst>
            </a:custGeom>
            <a:noFill/>
            <a:ln w="38100" cap="flat" cmpd="sng">
              <a:solidFill>
                <a:schemeClr val="tx1"/>
              </a:solidFill>
              <a:prstDash val="dash"/>
              <a:round/>
              <a:headEnd type="none" w="sm" len="sm"/>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238" name="Text Box 30"/>
            <p:cNvSpPr txBox="1">
              <a:spLocks noChangeArrowheads="1"/>
            </p:cNvSpPr>
            <p:nvPr/>
          </p:nvSpPr>
          <p:spPr bwMode="auto">
            <a:xfrm>
              <a:off x="3466" y="2197"/>
              <a:ext cx="11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b="1">
                  <a:latin typeface="Comic Sans MS" pitchFamily="66" charset="0"/>
                </a:rPr>
                <a:t>Data DMA</a:t>
              </a:r>
            </a:p>
          </p:txBody>
        </p:sp>
      </p:grpSp>
      <p:grpSp>
        <p:nvGrpSpPr>
          <p:cNvPr id="94239" name="Group 31"/>
          <p:cNvGrpSpPr>
            <a:grpSpLocks/>
          </p:cNvGrpSpPr>
          <p:nvPr/>
        </p:nvGrpSpPr>
        <p:grpSpPr bwMode="auto">
          <a:xfrm>
            <a:off x="2230438" y="2759075"/>
            <a:ext cx="1371600" cy="1079500"/>
            <a:chOff x="1405" y="1738"/>
            <a:chExt cx="864" cy="680"/>
          </a:xfrm>
        </p:grpSpPr>
        <p:cxnSp>
          <p:nvCxnSpPr>
            <p:cNvPr id="94240" name="AutoShape 32"/>
            <p:cNvCxnSpPr>
              <a:cxnSpLocks noChangeShapeType="1"/>
              <a:stCxn id="94231" idx="6"/>
              <a:endCxn id="94230" idx="6"/>
            </p:cNvCxnSpPr>
            <p:nvPr/>
          </p:nvCxnSpPr>
          <p:spPr bwMode="auto">
            <a:xfrm flipV="1">
              <a:off x="1405" y="1738"/>
              <a:ext cx="3" cy="483"/>
            </a:xfrm>
            <a:prstGeom prst="curvedConnector3">
              <a:avLst>
                <a:gd name="adj1" fmla="val 6133333"/>
              </a:avLst>
            </a:prstGeom>
            <a:noFill/>
            <a:ln w="38100">
              <a:solidFill>
                <a:schemeClr val="tx1"/>
              </a:solidFill>
              <a:prstDash val="dash"/>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4241" name="Text Box 33"/>
            <p:cNvSpPr txBox="1">
              <a:spLocks noChangeArrowheads="1"/>
            </p:cNvSpPr>
            <p:nvPr/>
          </p:nvSpPr>
          <p:spPr bwMode="auto">
            <a:xfrm>
              <a:off x="1418" y="2187"/>
              <a:ext cx="85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b="1">
                  <a:latin typeface="Comic Sans MS" pitchFamily="66" charset="0"/>
                </a:rPr>
                <a:t>Data Copy</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4236"/>
                                        </p:tgtEl>
                                        <p:attrNameLst>
                                          <p:attrName>style.visibility</p:attrName>
                                        </p:attrNameLst>
                                      </p:cBhvr>
                                      <p:to>
                                        <p:strVal val="visible"/>
                                      </p:to>
                                    </p:set>
                                  </p:childTnLst>
                                  <p:subTnLst>
                                    <p:set>
                                      <p:cBhvr override="childStyle">
                                        <p:cTn dur="1" fill="hold" display="0" masterRel="nextClick" afterEffect="1"/>
                                        <p:tgtEl>
                                          <p:spTgt spid="94236"/>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4213"/>
                                        </p:tgtEl>
                                        <p:attrNameLst>
                                          <p:attrName>style.visibility</p:attrName>
                                        </p:attrNameLst>
                                      </p:cBhvr>
                                      <p:to>
                                        <p:strVal val="visible"/>
                                      </p:to>
                                    </p:set>
                                  </p:childTnLst>
                                  <p:subTnLst>
                                    <p:set>
                                      <p:cBhvr override="childStyle">
                                        <p:cTn dur="1" fill="hold" display="0" masterRel="nextClick" afterEffect="1"/>
                                        <p:tgtEl>
                                          <p:spTgt spid="94213"/>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4239"/>
                                        </p:tgtEl>
                                        <p:attrNameLst>
                                          <p:attrName>style.visibility</p:attrName>
                                        </p:attrNameLst>
                                      </p:cBhvr>
                                      <p:to>
                                        <p:strVal val="visible"/>
                                      </p:to>
                                    </p:set>
                                  </p:childTnLst>
                                  <p:subTnLst>
                                    <p:set>
                                      <p:cBhvr override="childStyle">
                                        <p:cTn dur="1" fill="hold" display="0" masterRel="nextClick" afterEffect="1"/>
                                        <p:tgtEl>
                                          <p:spTgt spid="94239"/>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94218"/>
                                        </p:tgtEl>
                                        <p:attrNameLst>
                                          <p:attrName>style.visibility</p:attrName>
                                        </p:attrNameLst>
                                      </p:cBhvr>
                                      <p:to>
                                        <p:strVal val="visible"/>
                                      </p:to>
                                    </p:set>
                                  </p:childTnLst>
                                  <p:subTnLst>
                                    <p:set>
                                      <p:cBhvr override="childStyle">
                                        <p:cTn dur="1" fill="hold" display="0" masterRel="nextClick" afterEffect="1"/>
                                        <p:tgtEl>
                                          <p:spTgt spid="94218"/>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942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sz="3200" b="0"/>
              <a:t>High Speed Cluster Interconnects</a:t>
            </a:r>
          </a:p>
        </p:txBody>
      </p:sp>
      <p:sp>
        <p:nvSpPr>
          <p:cNvPr id="9219" name="Rectangle 3"/>
          <p:cNvSpPr>
            <a:spLocks noGrp="1" noChangeArrowheads="1"/>
          </p:cNvSpPr>
          <p:nvPr>
            <p:ph type="body" idx="1"/>
          </p:nvPr>
        </p:nvSpPr>
        <p:spPr>
          <a:xfrm>
            <a:off x="457200" y="1295400"/>
            <a:ext cx="8229600" cy="5029200"/>
          </a:xfrm>
        </p:spPr>
        <p:txBody>
          <a:bodyPr/>
          <a:lstStyle/>
          <a:p>
            <a:pPr>
              <a:lnSpc>
                <a:spcPct val="140000"/>
              </a:lnSpc>
            </a:pPr>
            <a:r>
              <a:rPr lang="en-US" sz="2000"/>
              <a:t>Advent of Several High Speed Cluster Interconnection Networks</a:t>
            </a:r>
          </a:p>
          <a:p>
            <a:pPr lvl="1">
              <a:lnSpc>
                <a:spcPct val="140000"/>
              </a:lnSpc>
            </a:pPr>
            <a:r>
              <a:rPr lang="en-US" sz="1600"/>
              <a:t>Ex: InfiniBand, Myrinet, 10-Gigabit Ethernet, etc.</a:t>
            </a:r>
          </a:p>
          <a:p>
            <a:pPr lvl="1">
              <a:lnSpc>
                <a:spcPct val="140000"/>
              </a:lnSpc>
            </a:pPr>
            <a:r>
              <a:rPr lang="en-US" sz="1600"/>
              <a:t>High Performance Communication Protocols over these networks</a:t>
            </a:r>
          </a:p>
          <a:p>
            <a:pPr lvl="2">
              <a:lnSpc>
                <a:spcPct val="140000"/>
              </a:lnSpc>
            </a:pPr>
            <a:r>
              <a:rPr lang="en-US" sz="1400"/>
              <a:t>Each network has a separate communication protocol</a:t>
            </a:r>
          </a:p>
          <a:p>
            <a:pPr lvl="2">
              <a:lnSpc>
                <a:spcPct val="140000"/>
              </a:lnSpc>
            </a:pPr>
            <a:r>
              <a:rPr lang="en-US" sz="1400"/>
              <a:t>Each network has a separate interface</a:t>
            </a:r>
          </a:p>
          <a:p>
            <a:pPr>
              <a:lnSpc>
                <a:spcPct val="140000"/>
              </a:lnSpc>
            </a:pPr>
            <a:r>
              <a:rPr lang="en-US" sz="2000"/>
              <a:t>Compatibility with other networks</a:t>
            </a:r>
          </a:p>
          <a:p>
            <a:pPr lvl="1">
              <a:lnSpc>
                <a:spcPct val="140000"/>
              </a:lnSpc>
            </a:pPr>
            <a:r>
              <a:rPr lang="en-US" sz="1600"/>
              <a:t>Incompatible with other cluster interconnects; Incompatible with the WAN</a:t>
            </a:r>
          </a:p>
          <a:p>
            <a:pPr lvl="1">
              <a:lnSpc>
                <a:spcPct val="140000"/>
              </a:lnSpc>
            </a:pPr>
            <a:r>
              <a:rPr lang="en-US" sz="1600"/>
              <a:t>Can only be used only in the cluster environment</a:t>
            </a:r>
          </a:p>
          <a:p>
            <a:pPr>
              <a:lnSpc>
                <a:spcPct val="140000"/>
              </a:lnSpc>
            </a:pPr>
            <a:r>
              <a:rPr lang="en-US" sz="2000"/>
              <a:t>Compatibility with existing applications</a:t>
            </a:r>
          </a:p>
          <a:p>
            <a:pPr lvl="1">
              <a:lnSpc>
                <a:spcPct val="140000"/>
              </a:lnSpc>
            </a:pPr>
            <a:r>
              <a:rPr lang="en-US" sz="1600"/>
              <a:t>Good to build new applications</a:t>
            </a:r>
          </a:p>
          <a:p>
            <a:pPr lvl="1">
              <a:lnSpc>
                <a:spcPct val="140000"/>
              </a:lnSpc>
            </a:pPr>
            <a:r>
              <a:rPr lang="en-US" sz="1600"/>
              <a:t>Not so beneficial for existing ones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n-US" sz="3600" b="0"/>
              <a:t>Network to Memory Traffic Ratio</a:t>
            </a:r>
          </a:p>
        </p:txBody>
      </p:sp>
      <p:graphicFrame>
        <p:nvGraphicFramePr>
          <p:cNvPr id="95235" name="Group 3"/>
          <p:cNvGraphicFramePr>
            <a:graphicFrameLocks noGrp="1"/>
          </p:cNvGraphicFramePr>
          <p:nvPr>
            <p:ph idx="1"/>
          </p:nvPr>
        </p:nvGraphicFramePr>
        <p:xfrm>
          <a:off x="457200" y="1295400"/>
          <a:ext cx="8229600" cy="4221163"/>
        </p:xfrm>
        <a:graphic>
          <a:graphicData uri="http://schemas.openxmlformats.org/drawingml/2006/table">
            <a:tbl>
              <a:tblPr/>
              <a:tblGrid>
                <a:gridCol w="2743200"/>
                <a:gridCol w="2743200"/>
                <a:gridCol w="2743200"/>
              </a:tblGrid>
              <a:tr h="8445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Application Buffer Fits in Cache</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Application Buffer Doesn’t fit in Cache</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445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Transmit (Worst Case)</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1-4</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2-4</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429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FF0000"/>
                          </a:solidFill>
                          <a:effectLst/>
                          <a:latin typeface="Arial" charset="0"/>
                        </a:rPr>
                        <a:t>Transmit (Best Case)</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FF0000"/>
                          </a:solidFill>
                          <a:effectLst/>
                          <a:latin typeface="Arial" charset="0"/>
                        </a:rPr>
                        <a:t>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FF0000"/>
                          </a:solidFill>
                          <a:effectLst/>
                          <a:latin typeface="Arial" charset="0"/>
                        </a:rPr>
                        <a:t>2-4</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445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Receive (Worst Case)</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2-4</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4</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445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FF0000"/>
                          </a:solidFill>
                          <a:effectLst/>
                          <a:latin typeface="Arial" charset="0"/>
                        </a:rPr>
                        <a:t>Receive (Best Case)</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FF0000"/>
                          </a:solidFill>
                          <a:effectLst/>
                          <a:latin typeface="Arial" charset="0"/>
                        </a:rPr>
                        <a:t>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FF0000"/>
                          </a:solidFill>
                          <a:effectLst/>
                          <a:latin typeface="Arial" charset="0"/>
                        </a:rPr>
                        <a:t>4</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5261" name="Text Box 29"/>
          <p:cNvSpPr txBox="1">
            <a:spLocks noChangeArrowheads="1"/>
          </p:cNvSpPr>
          <p:nvPr/>
        </p:nvSpPr>
        <p:spPr bwMode="auto">
          <a:xfrm>
            <a:off x="304800" y="5638800"/>
            <a:ext cx="838200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400"/>
              <a:t>This table shows the minimum memory traffic associated with network data</a:t>
            </a:r>
          </a:p>
          <a:p>
            <a:pPr algn="ctr">
              <a:spcBef>
                <a:spcPct val="50000"/>
              </a:spcBef>
            </a:pPr>
            <a:r>
              <a:rPr lang="en-US" sz="1400"/>
              <a:t>In reality socket buffer cache misses, control messages and noise traffic may cause these to be higher</a:t>
            </a:r>
          </a:p>
          <a:p>
            <a:pPr algn="ctr">
              <a:spcBef>
                <a:spcPct val="50000"/>
              </a:spcBef>
            </a:pPr>
            <a:r>
              <a:rPr lang="en-US" sz="1400" b="1" i="1">
                <a:solidFill>
                  <a:srgbClr val="FF0000"/>
                </a:solidFill>
              </a:rPr>
              <a:t>Details of other cases present in the paper</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sz="3600" b="0"/>
              <a:t>Multi-Stream Tests: Memory Traffic</a:t>
            </a:r>
          </a:p>
        </p:txBody>
      </p:sp>
      <p:graphicFrame>
        <p:nvGraphicFramePr>
          <p:cNvPr id="96259" name="Object 3"/>
          <p:cNvGraphicFramePr>
            <a:graphicFrameLocks noChangeAspect="1"/>
          </p:cNvGraphicFramePr>
          <p:nvPr>
            <p:ph idx="1"/>
          </p:nvPr>
        </p:nvGraphicFramePr>
        <p:xfrm>
          <a:off x="490538" y="1219200"/>
          <a:ext cx="8162925" cy="4525963"/>
        </p:xfrm>
        <a:graphic>
          <a:graphicData uri="http://schemas.openxmlformats.org/presentationml/2006/ole">
            <mc:AlternateContent xmlns:mc="http://schemas.openxmlformats.org/markup-compatibility/2006">
              <mc:Choice xmlns:v="urn:schemas-microsoft-com:vml" Requires="v">
                <p:oleObj spid="_x0000_s96261" name="Chart" r:id="rId3" imgW="7781806" imgH="4314706" progId="MSGraph.Chart.8">
                  <p:embed followColorScheme="full"/>
                </p:oleObj>
              </mc:Choice>
              <mc:Fallback>
                <p:oleObj name="Chart" r:id="rId3" imgW="7781806" imgH="4314706" progId="MSGraph.Chart.8">
                  <p:embed followColorScheme="full"/>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0538" y="1219200"/>
                        <a:ext cx="8162925" cy="4525963"/>
                      </a:xfrm>
                      <a:prstGeom prst="rect">
                        <a:avLst/>
                      </a:prstGeom>
                    </p:spPr>
                  </p:pic>
                </p:oleObj>
              </mc:Fallback>
            </mc:AlternateContent>
          </a:graphicData>
        </a:graphic>
      </p:graphicFrame>
      <p:sp>
        <p:nvSpPr>
          <p:cNvPr id="96260" name="Text Box 4"/>
          <p:cNvSpPr txBox="1">
            <a:spLocks noChangeArrowheads="1"/>
          </p:cNvSpPr>
          <p:nvPr/>
        </p:nvSpPr>
        <p:spPr bwMode="auto">
          <a:xfrm>
            <a:off x="1524000" y="5867400"/>
            <a:ext cx="7086600" cy="703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FontTx/>
              <a:buChar char="•"/>
            </a:pPr>
            <a:r>
              <a:rPr lang="en-US" sz="1600"/>
              <a:t> Memory Traffic is significantly higher than the network traffic</a:t>
            </a:r>
          </a:p>
          <a:p>
            <a:pPr algn="l">
              <a:spcBef>
                <a:spcPct val="50000"/>
              </a:spcBef>
              <a:buFontTx/>
              <a:buChar char="•"/>
            </a:pPr>
            <a:r>
              <a:rPr lang="en-US" sz="1600"/>
              <a:t> Comes to within 5% of the practically attainable peak memory bandwidth</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pPr defTabSz="912813"/>
            <a:r>
              <a:rPr lang="en-US" sz="3600" b="0"/>
              <a:t>Throughput test: Memory Traffic</a:t>
            </a:r>
          </a:p>
        </p:txBody>
      </p:sp>
      <p:graphicFrame>
        <p:nvGraphicFramePr>
          <p:cNvPr id="97283" name="Object 3"/>
          <p:cNvGraphicFramePr>
            <a:graphicFrameLocks noChangeAspect="1"/>
          </p:cNvGraphicFramePr>
          <p:nvPr>
            <p:ph sz="half" idx="1"/>
          </p:nvPr>
        </p:nvGraphicFramePr>
        <p:xfrm>
          <a:off x="4495800" y="1141413"/>
          <a:ext cx="4038600" cy="4683125"/>
        </p:xfrm>
        <a:graphic>
          <a:graphicData uri="http://schemas.openxmlformats.org/presentationml/2006/ole">
            <mc:AlternateContent xmlns:mc="http://schemas.openxmlformats.org/markup-compatibility/2006">
              <mc:Choice xmlns:v="urn:schemas-microsoft-com:vml" Requires="v">
                <p:oleObj spid="_x0000_s97286" name="Chart" r:id="rId3" imgW="3695879" imgH="4686419" progId="MSGraph.Chart.8">
                  <p:embed followColorScheme="full"/>
                </p:oleObj>
              </mc:Choice>
              <mc:Fallback>
                <p:oleObj name="Chart" r:id="rId3" imgW="3695879" imgH="4686419" progId="MSGraph.Chart.8">
                  <p:embed followColorScheme="full"/>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5800" y="1141413"/>
                        <a:ext cx="4038600" cy="4683125"/>
                      </a:xfrm>
                      <a:prstGeom prst="rect">
                        <a:avLst/>
                      </a:prstGeom>
                    </p:spPr>
                  </p:pic>
                </p:oleObj>
              </mc:Fallback>
            </mc:AlternateContent>
          </a:graphicData>
        </a:graphic>
      </p:graphicFrame>
      <p:graphicFrame>
        <p:nvGraphicFramePr>
          <p:cNvPr id="97284" name="Object 4"/>
          <p:cNvGraphicFramePr>
            <a:graphicFrameLocks noChangeAspect="1"/>
          </p:cNvGraphicFramePr>
          <p:nvPr>
            <p:ph sz="half" idx="2"/>
          </p:nvPr>
        </p:nvGraphicFramePr>
        <p:xfrm>
          <a:off x="533400" y="1128713"/>
          <a:ext cx="3692525" cy="4683125"/>
        </p:xfrm>
        <a:graphic>
          <a:graphicData uri="http://schemas.openxmlformats.org/presentationml/2006/ole">
            <mc:AlternateContent xmlns:mc="http://schemas.openxmlformats.org/markup-compatibility/2006">
              <mc:Choice xmlns:v="urn:schemas-microsoft-com:vml" Requires="v">
                <p:oleObj spid="_x0000_s97287" name="Chart" r:id="rId5" imgW="3695879" imgH="4686419" progId="MSGraph.Chart.8">
                  <p:embed followColorScheme="full"/>
                </p:oleObj>
              </mc:Choice>
              <mc:Fallback>
                <p:oleObj name="Chart" r:id="rId5" imgW="3695879" imgH="4686419" progId="MSGraph.Chart.8">
                  <p:embed followColorScheme="full"/>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 y="1128713"/>
                        <a:ext cx="3692525" cy="4683125"/>
                      </a:xfrm>
                      <a:prstGeom prst="rect">
                        <a:avLst/>
                      </a:prstGeom>
                    </p:spPr>
                  </p:pic>
                </p:oleObj>
              </mc:Fallback>
            </mc:AlternateContent>
          </a:graphicData>
        </a:graphic>
      </p:graphicFrame>
      <p:sp>
        <p:nvSpPr>
          <p:cNvPr id="97285" name="Text Box 5"/>
          <p:cNvSpPr txBox="1">
            <a:spLocks noChangeArrowheads="1"/>
          </p:cNvSpPr>
          <p:nvPr/>
        </p:nvSpPr>
        <p:spPr bwMode="auto">
          <a:xfrm>
            <a:off x="1371600" y="5867400"/>
            <a:ext cx="7239000" cy="62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FontTx/>
              <a:buChar char="•"/>
            </a:pPr>
            <a:r>
              <a:rPr lang="en-US" sz="1400"/>
              <a:t> Sockets can force up to 4 times more memory traffic compared to the network traffic</a:t>
            </a:r>
          </a:p>
          <a:p>
            <a:pPr algn="l">
              <a:spcBef>
                <a:spcPct val="50000"/>
              </a:spcBef>
              <a:buFontTx/>
              <a:buChar char="•"/>
            </a:pPr>
            <a:r>
              <a:rPr lang="en-US" sz="1400"/>
              <a:t> RDMA allows has a ratio of 1 !!</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sz="3200" b="0"/>
              <a:t>Impact of Sockets in Compute-Intensive Environments</a:t>
            </a:r>
          </a:p>
        </p:txBody>
      </p:sp>
      <p:sp>
        <p:nvSpPr>
          <p:cNvPr id="98307" name="Rectangle 3"/>
          <p:cNvSpPr>
            <a:spLocks noGrp="1" noChangeArrowheads="1"/>
          </p:cNvSpPr>
          <p:nvPr>
            <p:ph type="body" idx="1"/>
          </p:nvPr>
        </p:nvSpPr>
        <p:spPr>
          <a:xfrm>
            <a:off x="457200" y="1447800"/>
            <a:ext cx="8229600" cy="5029200"/>
          </a:xfrm>
        </p:spPr>
        <p:txBody>
          <a:bodyPr/>
          <a:lstStyle/>
          <a:p>
            <a:pPr>
              <a:lnSpc>
                <a:spcPct val="140000"/>
              </a:lnSpc>
            </a:pPr>
            <a:r>
              <a:rPr lang="en-US" sz="2000"/>
              <a:t>Environments such as data-centers perform heavy computations</a:t>
            </a:r>
          </a:p>
          <a:p>
            <a:pPr>
              <a:lnSpc>
                <a:spcPct val="140000"/>
              </a:lnSpc>
            </a:pPr>
            <a:r>
              <a:rPr lang="en-US" sz="2000"/>
              <a:t>Some nodes are lightly loaded, some are heavily loaded</a:t>
            </a:r>
          </a:p>
          <a:p>
            <a:pPr>
              <a:lnSpc>
                <a:spcPct val="140000"/>
              </a:lnSpc>
            </a:pPr>
            <a:r>
              <a:rPr lang="en-US" sz="2000"/>
              <a:t>Sockets API is two-sided</a:t>
            </a:r>
          </a:p>
          <a:p>
            <a:pPr lvl="1">
              <a:lnSpc>
                <a:spcPct val="140000"/>
              </a:lnSpc>
            </a:pPr>
            <a:r>
              <a:rPr lang="en-US" sz="1700"/>
              <a:t>Both sides of the communication do equal work</a:t>
            </a:r>
          </a:p>
          <a:p>
            <a:pPr lvl="1">
              <a:lnSpc>
                <a:spcPct val="140000"/>
              </a:lnSpc>
            </a:pPr>
            <a:r>
              <a:rPr lang="en-US" sz="1700"/>
              <a:t>Is this alright in such environments?</a:t>
            </a:r>
          </a:p>
          <a:p>
            <a:pPr>
              <a:lnSpc>
                <a:spcPct val="140000"/>
              </a:lnSpc>
            </a:pPr>
            <a:r>
              <a:rPr lang="en-US" sz="2000"/>
              <a:t>Some networks such as InfiniBand allow one-sided communication</a:t>
            </a:r>
          </a:p>
          <a:p>
            <a:pPr lvl="1">
              <a:lnSpc>
                <a:spcPct val="140000"/>
              </a:lnSpc>
            </a:pPr>
            <a:r>
              <a:rPr lang="en-US" sz="1700"/>
              <a:t>A node can read or write into remote nodes memory</a:t>
            </a:r>
          </a:p>
          <a:p>
            <a:pPr lvl="1">
              <a:lnSpc>
                <a:spcPct val="140000"/>
              </a:lnSpc>
            </a:pPr>
            <a:r>
              <a:rPr lang="en-US" sz="1700"/>
              <a:t>What are the implications of such one-sided communication?</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2" name="Rectangle 4"/>
          <p:cNvSpPr>
            <a:spLocks noGrp="1" noChangeArrowheads="1"/>
          </p:cNvSpPr>
          <p:nvPr>
            <p:ph type="title"/>
          </p:nvPr>
        </p:nvSpPr>
        <p:spPr/>
        <p:txBody>
          <a:bodyPr/>
          <a:lstStyle/>
          <a:p>
            <a:r>
              <a:rPr lang="en-US" sz="3200" b="0"/>
              <a:t>Cache Coherency in Data-Centers</a:t>
            </a:r>
          </a:p>
        </p:txBody>
      </p:sp>
      <p:sp>
        <p:nvSpPr>
          <p:cNvPr id="99334" name="Rectangle 6"/>
          <p:cNvSpPr>
            <a:spLocks noChangeArrowheads="1"/>
          </p:cNvSpPr>
          <p:nvPr/>
        </p:nvSpPr>
        <p:spPr bwMode="auto">
          <a:xfrm>
            <a:off x="304800" y="4953000"/>
            <a:ext cx="86106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l">
              <a:lnSpc>
                <a:spcPct val="140000"/>
              </a:lnSpc>
              <a:spcBef>
                <a:spcPct val="20000"/>
              </a:spcBef>
              <a:buFontTx/>
              <a:buChar char="•"/>
            </a:pPr>
            <a:r>
              <a:rPr lang="en-US"/>
              <a:t>We use a cache coherence scheme (client-polling) for the analysis:</a:t>
            </a:r>
          </a:p>
          <a:p>
            <a:pPr marL="742950" lvl="1" indent="-285750" algn="l">
              <a:lnSpc>
                <a:spcPct val="140000"/>
              </a:lnSpc>
              <a:spcBef>
                <a:spcPct val="20000"/>
              </a:spcBef>
              <a:buFontTx/>
              <a:buChar char="–"/>
            </a:pPr>
            <a:r>
              <a:rPr lang="en-US" sz="1500"/>
              <a:t>Front end nodes (proxy servers) cache content when requested</a:t>
            </a:r>
          </a:p>
          <a:p>
            <a:pPr marL="742950" lvl="1" indent="-285750" algn="l">
              <a:lnSpc>
                <a:spcPct val="140000"/>
              </a:lnSpc>
              <a:spcBef>
                <a:spcPct val="20000"/>
              </a:spcBef>
              <a:buFontTx/>
              <a:buChar char="–"/>
            </a:pPr>
            <a:r>
              <a:rPr lang="en-US" sz="1500"/>
              <a:t>Check validity with back-end (application/database servers) on each request</a:t>
            </a:r>
          </a:p>
          <a:p>
            <a:pPr marL="342900" indent="-342900" algn="l">
              <a:lnSpc>
                <a:spcPct val="140000"/>
              </a:lnSpc>
              <a:spcBef>
                <a:spcPct val="20000"/>
              </a:spcBef>
              <a:buFontTx/>
              <a:buChar char="•"/>
            </a:pPr>
            <a:r>
              <a:rPr lang="en-US"/>
              <a:t>Sockets uses two sided communication for this checking; VAPI uses one-sided</a:t>
            </a:r>
          </a:p>
        </p:txBody>
      </p:sp>
      <p:grpSp>
        <p:nvGrpSpPr>
          <p:cNvPr id="99335" name="Group 7"/>
          <p:cNvGrpSpPr>
            <a:grpSpLocks/>
          </p:cNvGrpSpPr>
          <p:nvPr/>
        </p:nvGrpSpPr>
        <p:grpSpPr bwMode="auto">
          <a:xfrm>
            <a:off x="381000" y="1524000"/>
            <a:ext cx="8534400" cy="3390900"/>
            <a:chOff x="144" y="624"/>
            <a:chExt cx="5424" cy="2169"/>
          </a:xfrm>
        </p:grpSpPr>
        <p:sp>
          <p:nvSpPr>
            <p:cNvPr id="99336" name="Text Box 8"/>
            <p:cNvSpPr txBox="1">
              <a:spLocks noChangeArrowheads="1"/>
            </p:cNvSpPr>
            <p:nvPr/>
          </p:nvSpPr>
          <p:spPr bwMode="auto">
            <a:xfrm>
              <a:off x="1776" y="767"/>
              <a:ext cx="864" cy="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atin typeface="Comic Sans MS" pitchFamily="66" charset="0"/>
                </a:rPr>
                <a:t>Proxy</a:t>
              </a:r>
              <a:br>
                <a:rPr lang="en-US">
                  <a:latin typeface="Comic Sans MS" pitchFamily="66" charset="0"/>
                </a:rPr>
              </a:br>
              <a:r>
                <a:rPr lang="en-US">
                  <a:latin typeface="Comic Sans MS" pitchFamily="66" charset="0"/>
                </a:rPr>
                <a:t>Server</a:t>
              </a:r>
            </a:p>
          </p:txBody>
        </p:sp>
        <p:sp>
          <p:nvSpPr>
            <p:cNvPr id="99337" name="Text Box 9"/>
            <p:cNvSpPr txBox="1">
              <a:spLocks noChangeArrowheads="1"/>
            </p:cNvSpPr>
            <p:nvPr/>
          </p:nvSpPr>
          <p:spPr bwMode="auto">
            <a:xfrm>
              <a:off x="2832" y="672"/>
              <a:ext cx="720" cy="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atin typeface="Comic Sans MS" pitchFamily="66" charset="0"/>
                </a:rPr>
                <a:t>Web</a:t>
              </a:r>
              <a:br>
                <a:rPr lang="en-US">
                  <a:latin typeface="Comic Sans MS" pitchFamily="66" charset="0"/>
                </a:rPr>
              </a:br>
              <a:r>
                <a:rPr lang="en-US">
                  <a:latin typeface="Comic Sans MS" pitchFamily="66" charset="0"/>
                </a:rPr>
                <a:t>Server</a:t>
              </a:r>
              <a:br>
                <a:rPr lang="en-US">
                  <a:latin typeface="Comic Sans MS" pitchFamily="66" charset="0"/>
                </a:rPr>
              </a:br>
              <a:r>
                <a:rPr lang="en-US">
                  <a:latin typeface="Comic Sans MS" pitchFamily="66" charset="0"/>
                </a:rPr>
                <a:t>(Apache)</a:t>
              </a:r>
            </a:p>
          </p:txBody>
        </p:sp>
        <p:sp>
          <p:nvSpPr>
            <p:cNvPr id="99338" name="Text Box 10"/>
            <p:cNvSpPr txBox="1">
              <a:spLocks noChangeArrowheads="1"/>
            </p:cNvSpPr>
            <p:nvPr/>
          </p:nvSpPr>
          <p:spPr bwMode="auto">
            <a:xfrm>
              <a:off x="2592" y="2063"/>
              <a:ext cx="912" cy="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atin typeface="Comic Sans MS" pitchFamily="66" charset="0"/>
                </a:rPr>
                <a:t>Application</a:t>
              </a:r>
              <a:br>
                <a:rPr lang="en-US">
                  <a:latin typeface="Comic Sans MS" pitchFamily="66" charset="0"/>
                </a:rPr>
              </a:br>
              <a:r>
                <a:rPr lang="en-US">
                  <a:latin typeface="Comic Sans MS" pitchFamily="66" charset="0"/>
                </a:rPr>
                <a:t>Server</a:t>
              </a:r>
              <a:br>
                <a:rPr lang="en-US">
                  <a:latin typeface="Comic Sans MS" pitchFamily="66" charset="0"/>
                </a:rPr>
              </a:br>
              <a:r>
                <a:rPr lang="en-US">
                  <a:latin typeface="Comic Sans MS" pitchFamily="66" charset="0"/>
                </a:rPr>
                <a:t>(PHP)</a:t>
              </a:r>
            </a:p>
          </p:txBody>
        </p:sp>
        <p:sp>
          <p:nvSpPr>
            <p:cNvPr id="99339" name="Text Box 11"/>
            <p:cNvSpPr txBox="1">
              <a:spLocks noChangeArrowheads="1"/>
            </p:cNvSpPr>
            <p:nvPr/>
          </p:nvSpPr>
          <p:spPr bwMode="auto">
            <a:xfrm>
              <a:off x="4272" y="2207"/>
              <a:ext cx="864" cy="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atin typeface="Comic Sans MS" pitchFamily="66" charset="0"/>
                </a:rPr>
                <a:t>Database</a:t>
              </a:r>
              <a:br>
                <a:rPr lang="en-US">
                  <a:latin typeface="Comic Sans MS" pitchFamily="66" charset="0"/>
                </a:rPr>
              </a:br>
              <a:r>
                <a:rPr lang="en-US">
                  <a:latin typeface="Comic Sans MS" pitchFamily="66" charset="0"/>
                </a:rPr>
                <a:t>Server</a:t>
              </a:r>
              <a:br>
                <a:rPr lang="en-US">
                  <a:latin typeface="Comic Sans MS" pitchFamily="66" charset="0"/>
                </a:rPr>
              </a:br>
              <a:r>
                <a:rPr lang="en-US">
                  <a:latin typeface="Comic Sans MS" pitchFamily="66" charset="0"/>
                </a:rPr>
                <a:t>(MySQL)</a:t>
              </a:r>
            </a:p>
          </p:txBody>
        </p:sp>
        <p:sp>
          <p:nvSpPr>
            <p:cNvPr id="99340" name="Rectangle 12"/>
            <p:cNvSpPr>
              <a:spLocks noChangeArrowheads="1"/>
            </p:cNvSpPr>
            <p:nvPr/>
          </p:nvSpPr>
          <p:spPr bwMode="auto">
            <a:xfrm>
              <a:off x="4128" y="2015"/>
              <a:ext cx="48" cy="48"/>
            </a:xfrm>
            <a:prstGeom prst="rect">
              <a:avLst/>
            </a:prstGeom>
            <a:noFill/>
            <a:ln w="9525">
              <a:solidFill>
                <a:srgbClr val="FF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341" name="AutoShape 13"/>
            <p:cNvSpPr>
              <a:spLocks noChangeArrowheads="1"/>
            </p:cNvSpPr>
            <p:nvPr/>
          </p:nvSpPr>
          <p:spPr bwMode="auto">
            <a:xfrm>
              <a:off x="1968" y="1199"/>
              <a:ext cx="528" cy="960"/>
            </a:xfrm>
            <a:prstGeom prst="roundRect">
              <a:avLst>
                <a:gd name="adj" fmla="val 16667"/>
              </a:avLst>
            </a:prstGeom>
            <a:solidFill>
              <a:schemeClr val="bg1"/>
            </a:solidFill>
            <a:ln w="9525">
              <a:solidFill>
                <a:schemeClr val="tx1"/>
              </a:solidFill>
              <a:prstDash val="lg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342" name="AutoShape 14"/>
            <p:cNvSpPr>
              <a:spLocks noChangeArrowheads="1"/>
            </p:cNvSpPr>
            <p:nvPr/>
          </p:nvSpPr>
          <p:spPr bwMode="auto">
            <a:xfrm>
              <a:off x="2016" y="1702"/>
              <a:ext cx="192" cy="169"/>
            </a:xfrm>
            <a:prstGeom prst="roundRect">
              <a:avLst>
                <a:gd name="adj" fmla="val 16667"/>
              </a:avLst>
            </a:prstGeom>
            <a:solidFill>
              <a:srgbClr val="A5002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343" name="AutoShape 15"/>
            <p:cNvSpPr>
              <a:spLocks noChangeArrowheads="1"/>
            </p:cNvSpPr>
            <p:nvPr/>
          </p:nvSpPr>
          <p:spPr bwMode="auto">
            <a:xfrm>
              <a:off x="2256" y="1702"/>
              <a:ext cx="192" cy="169"/>
            </a:xfrm>
            <a:prstGeom prst="roundRect">
              <a:avLst>
                <a:gd name="adj" fmla="val 16667"/>
              </a:avLst>
            </a:prstGeom>
            <a:solidFill>
              <a:srgbClr val="A5002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344" name="AutoShape 16"/>
            <p:cNvSpPr>
              <a:spLocks noChangeArrowheads="1"/>
            </p:cNvSpPr>
            <p:nvPr/>
          </p:nvSpPr>
          <p:spPr bwMode="auto">
            <a:xfrm>
              <a:off x="2016" y="1894"/>
              <a:ext cx="192" cy="169"/>
            </a:xfrm>
            <a:prstGeom prst="roundRect">
              <a:avLst>
                <a:gd name="adj" fmla="val 16667"/>
              </a:avLst>
            </a:prstGeom>
            <a:solidFill>
              <a:srgbClr val="A5002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345" name="AutoShape 17"/>
            <p:cNvSpPr>
              <a:spLocks noChangeArrowheads="1"/>
            </p:cNvSpPr>
            <p:nvPr/>
          </p:nvSpPr>
          <p:spPr bwMode="auto">
            <a:xfrm>
              <a:off x="2256" y="1894"/>
              <a:ext cx="192" cy="169"/>
            </a:xfrm>
            <a:prstGeom prst="roundRect">
              <a:avLst>
                <a:gd name="adj" fmla="val 16667"/>
              </a:avLst>
            </a:prstGeom>
            <a:solidFill>
              <a:srgbClr val="A5002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346" name="AutoShape 18"/>
            <p:cNvSpPr>
              <a:spLocks noChangeArrowheads="1"/>
            </p:cNvSpPr>
            <p:nvPr/>
          </p:nvSpPr>
          <p:spPr bwMode="auto">
            <a:xfrm>
              <a:off x="2016" y="1510"/>
              <a:ext cx="192" cy="169"/>
            </a:xfrm>
            <a:prstGeom prst="roundRect">
              <a:avLst>
                <a:gd name="adj" fmla="val 16667"/>
              </a:avLst>
            </a:prstGeom>
            <a:solidFill>
              <a:srgbClr val="A5002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347" name="AutoShape 19"/>
            <p:cNvSpPr>
              <a:spLocks noChangeArrowheads="1"/>
            </p:cNvSpPr>
            <p:nvPr/>
          </p:nvSpPr>
          <p:spPr bwMode="auto">
            <a:xfrm>
              <a:off x="2256" y="1510"/>
              <a:ext cx="192" cy="169"/>
            </a:xfrm>
            <a:prstGeom prst="roundRect">
              <a:avLst>
                <a:gd name="adj" fmla="val 16667"/>
              </a:avLst>
            </a:prstGeom>
            <a:solidFill>
              <a:srgbClr val="A5002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348" name="AutoShape 20"/>
            <p:cNvSpPr>
              <a:spLocks noChangeArrowheads="1"/>
            </p:cNvSpPr>
            <p:nvPr/>
          </p:nvSpPr>
          <p:spPr bwMode="auto">
            <a:xfrm>
              <a:off x="3504" y="719"/>
              <a:ext cx="528" cy="960"/>
            </a:xfrm>
            <a:prstGeom prst="roundRect">
              <a:avLst>
                <a:gd name="adj" fmla="val 16667"/>
              </a:avLst>
            </a:prstGeom>
            <a:solidFill>
              <a:schemeClr val="bg1"/>
            </a:solidFill>
            <a:ln w="9525">
              <a:solidFill>
                <a:schemeClr val="tx1"/>
              </a:solidFill>
              <a:prstDash val="lg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349" name="AutoShape 21"/>
            <p:cNvSpPr>
              <a:spLocks noChangeArrowheads="1"/>
            </p:cNvSpPr>
            <p:nvPr/>
          </p:nvSpPr>
          <p:spPr bwMode="auto">
            <a:xfrm>
              <a:off x="3552" y="1222"/>
              <a:ext cx="192" cy="169"/>
            </a:xfrm>
            <a:prstGeom prst="roundRect">
              <a:avLst>
                <a:gd name="adj" fmla="val 16667"/>
              </a:avLst>
            </a:prstGeom>
            <a:solidFill>
              <a:srgbClr val="A5002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350" name="AutoShape 22"/>
            <p:cNvSpPr>
              <a:spLocks noChangeArrowheads="1"/>
            </p:cNvSpPr>
            <p:nvPr/>
          </p:nvSpPr>
          <p:spPr bwMode="auto">
            <a:xfrm>
              <a:off x="3792" y="1222"/>
              <a:ext cx="192" cy="169"/>
            </a:xfrm>
            <a:prstGeom prst="roundRect">
              <a:avLst>
                <a:gd name="adj" fmla="val 16667"/>
              </a:avLst>
            </a:prstGeom>
            <a:solidFill>
              <a:srgbClr val="A5002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351" name="AutoShape 23"/>
            <p:cNvSpPr>
              <a:spLocks noChangeArrowheads="1"/>
            </p:cNvSpPr>
            <p:nvPr/>
          </p:nvSpPr>
          <p:spPr bwMode="auto">
            <a:xfrm>
              <a:off x="3552" y="1414"/>
              <a:ext cx="192" cy="169"/>
            </a:xfrm>
            <a:prstGeom prst="roundRect">
              <a:avLst>
                <a:gd name="adj" fmla="val 16667"/>
              </a:avLst>
            </a:prstGeom>
            <a:solidFill>
              <a:srgbClr val="A5002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352" name="AutoShape 24"/>
            <p:cNvSpPr>
              <a:spLocks noChangeArrowheads="1"/>
            </p:cNvSpPr>
            <p:nvPr/>
          </p:nvSpPr>
          <p:spPr bwMode="auto">
            <a:xfrm>
              <a:off x="3792" y="1414"/>
              <a:ext cx="192" cy="169"/>
            </a:xfrm>
            <a:prstGeom prst="roundRect">
              <a:avLst>
                <a:gd name="adj" fmla="val 16667"/>
              </a:avLst>
            </a:prstGeom>
            <a:solidFill>
              <a:srgbClr val="A5002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353" name="AutoShape 25"/>
            <p:cNvSpPr>
              <a:spLocks noChangeArrowheads="1"/>
            </p:cNvSpPr>
            <p:nvPr/>
          </p:nvSpPr>
          <p:spPr bwMode="auto">
            <a:xfrm>
              <a:off x="3552" y="1030"/>
              <a:ext cx="192" cy="169"/>
            </a:xfrm>
            <a:prstGeom prst="roundRect">
              <a:avLst>
                <a:gd name="adj" fmla="val 16667"/>
              </a:avLst>
            </a:prstGeom>
            <a:solidFill>
              <a:srgbClr val="A5002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354" name="AutoShape 26"/>
            <p:cNvSpPr>
              <a:spLocks noChangeArrowheads="1"/>
            </p:cNvSpPr>
            <p:nvPr/>
          </p:nvSpPr>
          <p:spPr bwMode="auto">
            <a:xfrm>
              <a:off x="3792" y="1030"/>
              <a:ext cx="192" cy="169"/>
            </a:xfrm>
            <a:prstGeom prst="roundRect">
              <a:avLst>
                <a:gd name="adj" fmla="val 16667"/>
              </a:avLst>
            </a:prstGeom>
            <a:solidFill>
              <a:srgbClr val="A5002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355" name="AutoShape 27"/>
            <p:cNvSpPr>
              <a:spLocks noChangeArrowheads="1"/>
            </p:cNvSpPr>
            <p:nvPr/>
          </p:nvSpPr>
          <p:spPr bwMode="auto">
            <a:xfrm>
              <a:off x="3504" y="1727"/>
              <a:ext cx="528" cy="960"/>
            </a:xfrm>
            <a:prstGeom prst="roundRect">
              <a:avLst>
                <a:gd name="adj" fmla="val 16667"/>
              </a:avLst>
            </a:prstGeom>
            <a:solidFill>
              <a:schemeClr val="bg1"/>
            </a:solidFill>
            <a:ln w="9525">
              <a:solidFill>
                <a:schemeClr val="tx1"/>
              </a:solidFill>
              <a:prstDash val="lg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356" name="AutoShape 28"/>
            <p:cNvSpPr>
              <a:spLocks noChangeArrowheads="1"/>
            </p:cNvSpPr>
            <p:nvPr/>
          </p:nvSpPr>
          <p:spPr bwMode="auto">
            <a:xfrm>
              <a:off x="3552" y="2230"/>
              <a:ext cx="192" cy="169"/>
            </a:xfrm>
            <a:prstGeom prst="roundRect">
              <a:avLst>
                <a:gd name="adj" fmla="val 16667"/>
              </a:avLst>
            </a:prstGeom>
            <a:solidFill>
              <a:srgbClr val="A5002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357" name="AutoShape 29"/>
            <p:cNvSpPr>
              <a:spLocks noChangeArrowheads="1"/>
            </p:cNvSpPr>
            <p:nvPr/>
          </p:nvSpPr>
          <p:spPr bwMode="auto">
            <a:xfrm>
              <a:off x="3792" y="2230"/>
              <a:ext cx="192" cy="169"/>
            </a:xfrm>
            <a:prstGeom prst="roundRect">
              <a:avLst>
                <a:gd name="adj" fmla="val 16667"/>
              </a:avLst>
            </a:prstGeom>
            <a:solidFill>
              <a:srgbClr val="A5002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358" name="AutoShape 30"/>
            <p:cNvSpPr>
              <a:spLocks noChangeArrowheads="1"/>
            </p:cNvSpPr>
            <p:nvPr/>
          </p:nvSpPr>
          <p:spPr bwMode="auto">
            <a:xfrm>
              <a:off x="3552" y="2422"/>
              <a:ext cx="192" cy="169"/>
            </a:xfrm>
            <a:prstGeom prst="roundRect">
              <a:avLst>
                <a:gd name="adj" fmla="val 16667"/>
              </a:avLst>
            </a:prstGeom>
            <a:solidFill>
              <a:srgbClr val="A5002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359" name="AutoShape 31"/>
            <p:cNvSpPr>
              <a:spLocks noChangeArrowheads="1"/>
            </p:cNvSpPr>
            <p:nvPr/>
          </p:nvSpPr>
          <p:spPr bwMode="auto">
            <a:xfrm>
              <a:off x="3792" y="2422"/>
              <a:ext cx="192" cy="169"/>
            </a:xfrm>
            <a:prstGeom prst="roundRect">
              <a:avLst>
                <a:gd name="adj" fmla="val 16667"/>
              </a:avLst>
            </a:prstGeom>
            <a:solidFill>
              <a:srgbClr val="A5002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360" name="AutoShape 32"/>
            <p:cNvSpPr>
              <a:spLocks noChangeArrowheads="1"/>
            </p:cNvSpPr>
            <p:nvPr/>
          </p:nvSpPr>
          <p:spPr bwMode="auto">
            <a:xfrm>
              <a:off x="3552" y="2038"/>
              <a:ext cx="192" cy="169"/>
            </a:xfrm>
            <a:prstGeom prst="roundRect">
              <a:avLst>
                <a:gd name="adj" fmla="val 16667"/>
              </a:avLst>
            </a:prstGeom>
            <a:solidFill>
              <a:srgbClr val="A5002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361" name="AutoShape 33"/>
            <p:cNvSpPr>
              <a:spLocks noChangeArrowheads="1"/>
            </p:cNvSpPr>
            <p:nvPr/>
          </p:nvSpPr>
          <p:spPr bwMode="auto">
            <a:xfrm>
              <a:off x="3792" y="2038"/>
              <a:ext cx="192" cy="169"/>
            </a:xfrm>
            <a:prstGeom prst="roundRect">
              <a:avLst>
                <a:gd name="adj" fmla="val 16667"/>
              </a:avLst>
            </a:prstGeom>
            <a:solidFill>
              <a:srgbClr val="A5002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362" name="AutoShape 34"/>
            <p:cNvSpPr>
              <a:spLocks noChangeArrowheads="1"/>
            </p:cNvSpPr>
            <p:nvPr/>
          </p:nvSpPr>
          <p:spPr bwMode="auto">
            <a:xfrm>
              <a:off x="4416" y="1247"/>
              <a:ext cx="528" cy="960"/>
            </a:xfrm>
            <a:prstGeom prst="roundRect">
              <a:avLst>
                <a:gd name="adj" fmla="val 16667"/>
              </a:avLst>
            </a:prstGeom>
            <a:solidFill>
              <a:schemeClr val="bg1"/>
            </a:solidFill>
            <a:ln w="9525">
              <a:solidFill>
                <a:schemeClr val="tx1"/>
              </a:solidFill>
              <a:prstDash val="lg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363" name="AutoShape 35"/>
            <p:cNvSpPr>
              <a:spLocks noChangeArrowheads="1"/>
            </p:cNvSpPr>
            <p:nvPr/>
          </p:nvSpPr>
          <p:spPr bwMode="auto">
            <a:xfrm>
              <a:off x="4464" y="1750"/>
              <a:ext cx="192" cy="169"/>
            </a:xfrm>
            <a:prstGeom prst="roundRect">
              <a:avLst>
                <a:gd name="adj" fmla="val 16667"/>
              </a:avLst>
            </a:prstGeom>
            <a:solidFill>
              <a:srgbClr val="A5002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364" name="AutoShape 36"/>
            <p:cNvSpPr>
              <a:spLocks noChangeArrowheads="1"/>
            </p:cNvSpPr>
            <p:nvPr/>
          </p:nvSpPr>
          <p:spPr bwMode="auto">
            <a:xfrm>
              <a:off x="4704" y="1750"/>
              <a:ext cx="192" cy="169"/>
            </a:xfrm>
            <a:prstGeom prst="roundRect">
              <a:avLst>
                <a:gd name="adj" fmla="val 16667"/>
              </a:avLst>
            </a:prstGeom>
            <a:solidFill>
              <a:srgbClr val="A5002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365" name="AutoShape 37"/>
            <p:cNvSpPr>
              <a:spLocks noChangeArrowheads="1"/>
            </p:cNvSpPr>
            <p:nvPr/>
          </p:nvSpPr>
          <p:spPr bwMode="auto">
            <a:xfrm>
              <a:off x="4464" y="1942"/>
              <a:ext cx="192" cy="169"/>
            </a:xfrm>
            <a:prstGeom prst="roundRect">
              <a:avLst>
                <a:gd name="adj" fmla="val 16667"/>
              </a:avLst>
            </a:prstGeom>
            <a:solidFill>
              <a:srgbClr val="A5002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366" name="AutoShape 38"/>
            <p:cNvSpPr>
              <a:spLocks noChangeArrowheads="1"/>
            </p:cNvSpPr>
            <p:nvPr/>
          </p:nvSpPr>
          <p:spPr bwMode="auto">
            <a:xfrm>
              <a:off x="4704" y="1942"/>
              <a:ext cx="192" cy="169"/>
            </a:xfrm>
            <a:prstGeom prst="roundRect">
              <a:avLst>
                <a:gd name="adj" fmla="val 16667"/>
              </a:avLst>
            </a:prstGeom>
            <a:solidFill>
              <a:srgbClr val="A5002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367" name="AutoShape 39"/>
            <p:cNvSpPr>
              <a:spLocks noChangeArrowheads="1"/>
            </p:cNvSpPr>
            <p:nvPr/>
          </p:nvSpPr>
          <p:spPr bwMode="auto">
            <a:xfrm>
              <a:off x="4464" y="1558"/>
              <a:ext cx="192" cy="169"/>
            </a:xfrm>
            <a:prstGeom prst="roundRect">
              <a:avLst>
                <a:gd name="adj" fmla="val 16667"/>
              </a:avLst>
            </a:prstGeom>
            <a:solidFill>
              <a:srgbClr val="A5002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368" name="AutoShape 40"/>
            <p:cNvSpPr>
              <a:spLocks noChangeArrowheads="1"/>
            </p:cNvSpPr>
            <p:nvPr/>
          </p:nvSpPr>
          <p:spPr bwMode="auto">
            <a:xfrm>
              <a:off x="4704" y="1558"/>
              <a:ext cx="192" cy="169"/>
            </a:xfrm>
            <a:prstGeom prst="roundRect">
              <a:avLst>
                <a:gd name="adj" fmla="val 16667"/>
              </a:avLst>
            </a:prstGeom>
            <a:solidFill>
              <a:srgbClr val="A5002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369" name="Cloud"/>
            <p:cNvSpPr>
              <a:spLocks noChangeAspect="1" noEditPoints="1" noChangeArrowheads="1"/>
            </p:cNvSpPr>
            <p:nvPr/>
          </p:nvSpPr>
          <p:spPr bwMode="auto">
            <a:xfrm>
              <a:off x="576" y="1158"/>
              <a:ext cx="1008" cy="1019"/>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28575">
              <a:solidFill>
                <a:srgbClr val="000000"/>
              </a:solidFill>
              <a:miter lim="800000"/>
              <a:headEnd/>
              <a:tailEnd/>
            </a:ln>
            <a:effectLst>
              <a:outerShdw dist="107763" dir="2700000" algn="ctr" rotWithShape="0">
                <a:srgbClr val="808080"/>
              </a:outerShdw>
            </a:effectLst>
          </p:spPr>
          <p:txBody>
            <a:bodyPr/>
            <a:lstStyle/>
            <a:p>
              <a:pPr algn="ctr"/>
              <a:endParaRPr lang="en-US">
                <a:latin typeface="Comic Sans MS" pitchFamily="66" charset="0"/>
              </a:endParaRPr>
            </a:p>
            <a:p>
              <a:pPr algn="ctr"/>
              <a:r>
                <a:rPr lang="en-US" sz="3200">
                  <a:latin typeface="Comic Sans MS" pitchFamily="66" charset="0"/>
                </a:rPr>
                <a:t> </a:t>
              </a:r>
              <a:r>
                <a:rPr lang="en-US" sz="2400">
                  <a:latin typeface="Comic Sans MS" pitchFamily="66" charset="0"/>
                </a:rPr>
                <a:t>WAN</a:t>
              </a:r>
            </a:p>
          </p:txBody>
        </p:sp>
        <p:sp>
          <p:nvSpPr>
            <p:cNvPr id="99370" name="Line 42"/>
            <p:cNvSpPr>
              <a:spLocks noChangeShapeType="1"/>
            </p:cNvSpPr>
            <p:nvPr/>
          </p:nvSpPr>
          <p:spPr bwMode="auto">
            <a:xfrm>
              <a:off x="288" y="1103"/>
              <a:ext cx="576" cy="314"/>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9371" name="Line 43"/>
            <p:cNvSpPr>
              <a:spLocks noChangeShapeType="1"/>
            </p:cNvSpPr>
            <p:nvPr/>
          </p:nvSpPr>
          <p:spPr bwMode="auto">
            <a:xfrm>
              <a:off x="144" y="1583"/>
              <a:ext cx="672" cy="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9372" name="Line 44"/>
            <p:cNvSpPr>
              <a:spLocks noChangeShapeType="1"/>
            </p:cNvSpPr>
            <p:nvPr/>
          </p:nvSpPr>
          <p:spPr bwMode="auto">
            <a:xfrm flipV="1">
              <a:off x="240" y="1775"/>
              <a:ext cx="624" cy="314"/>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9373" name="Text Box 45"/>
            <p:cNvSpPr txBox="1">
              <a:spLocks noChangeArrowheads="1"/>
            </p:cNvSpPr>
            <p:nvPr/>
          </p:nvSpPr>
          <p:spPr bwMode="auto">
            <a:xfrm>
              <a:off x="192" y="863"/>
              <a:ext cx="768" cy="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a:latin typeface="Comic Sans MS" pitchFamily="66" charset="0"/>
                </a:rPr>
                <a:t>Clients</a:t>
              </a:r>
            </a:p>
          </p:txBody>
        </p:sp>
        <p:sp>
          <p:nvSpPr>
            <p:cNvPr id="99374" name="Line 46"/>
            <p:cNvSpPr>
              <a:spLocks noChangeShapeType="1"/>
            </p:cNvSpPr>
            <p:nvPr/>
          </p:nvSpPr>
          <p:spPr bwMode="auto">
            <a:xfrm>
              <a:off x="1488" y="1679"/>
              <a:ext cx="480" cy="0"/>
            </a:xfrm>
            <a:prstGeom prst="line">
              <a:avLst/>
            </a:prstGeom>
            <a:noFill/>
            <a:ln w="38100">
              <a:solidFill>
                <a:schemeClr val="tx1"/>
              </a:solidFill>
              <a:round/>
              <a:headEnd type="triangle" w="lg" len="me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9375" name="Line 47"/>
            <p:cNvSpPr>
              <a:spLocks noChangeShapeType="1"/>
            </p:cNvSpPr>
            <p:nvPr/>
          </p:nvSpPr>
          <p:spPr bwMode="auto">
            <a:xfrm flipV="1">
              <a:off x="2496" y="1199"/>
              <a:ext cx="1008" cy="480"/>
            </a:xfrm>
            <a:prstGeom prst="line">
              <a:avLst/>
            </a:prstGeom>
            <a:noFill/>
            <a:ln w="38100">
              <a:solidFill>
                <a:schemeClr val="tx1"/>
              </a:solidFill>
              <a:round/>
              <a:headEnd type="triangle" w="lg" len="me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9376" name="Line 48"/>
            <p:cNvSpPr>
              <a:spLocks noChangeShapeType="1"/>
            </p:cNvSpPr>
            <p:nvPr/>
          </p:nvSpPr>
          <p:spPr bwMode="auto">
            <a:xfrm>
              <a:off x="2496" y="1679"/>
              <a:ext cx="1008" cy="480"/>
            </a:xfrm>
            <a:prstGeom prst="line">
              <a:avLst/>
            </a:prstGeom>
            <a:noFill/>
            <a:ln w="38100">
              <a:solidFill>
                <a:schemeClr val="tx1"/>
              </a:solidFill>
              <a:round/>
              <a:headEnd type="triangle" w="lg" len="me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9377" name="Line 49"/>
            <p:cNvSpPr>
              <a:spLocks noChangeShapeType="1"/>
            </p:cNvSpPr>
            <p:nvPr/>
          </p:nvSpPr>
          <p:spPr bwMode="auto">
            <a:xfrm flipV="1">
              <a:off x="4032" y="1776"/>
              <a:ext cx="384" cy="431"/>
            </a:xfrm>
            <a:prstGeom prst="line">
              <a:avLst/>
            </a:prstGeom>
            <a:noFill/>
            <a:ln w="38100">
              <a:solidFill>
                <a:schemeClr val="tx1"/>
              </a:solidFill>
              <a:round/>
              <a:headEnd type="triangle" w="lg" len="me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9378" name="AutoShape 50"/>
            <p:cNvSpPr>
              <a:spLocks noChangeArrowheads="1"/>
            </p:cNvSpPr>
            <p:nvPr/>
          </p:nvSpPr>
          <p:spPr bwMode="auto">
            <a:xfrm>
              <a:off x="5088" y="1488"/>
              <a:ext cx="384" cy="720"/>
            </a:xfrm>
            <a:prstGeom prst="roundRect">
              <a:avLst>
                <a:gd name="adj" fmla="val 16667"/>
              </a:avLst>
            </a:prstGeom>
            <a:solidFill>
              <a:schemeClr val="bg1"/>
            </a:solidFill>
            <a:ln w="9525">
              <a:solidFill>
                <a:schemeClr val="tx1"/>
              </a:solidFill>
              <a:prstDash val="lg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99379" name="Group 51"/>
            <p:cNvGrpSpPr>
              <a:grpSpLocks/>
            </p:cNvGrpSpPr>
            <p:nvPr/>
          </p:nvGrpSpPr>
          <p:grpSpPr bwMode="auto">
            <a:xfrm>
              <a:off x="5136" y="1584"/>
              <a:ext cx="96" cy="144"/>
              <a:chOff x="3840" y="816"/>
              <a:chExt cx="96" cy="144"/>
            </a:xfrm>
          </p:grpSpPr>
          <p:sp>
            <p:nvSpPr>
              <p:cNvPr id="99380" name="AutoShape 52"/>
              <p:cNvSpPr>
                <a:spLocks noChangeArrowheads="1"/>
              </p:cNvSpPr>
              <p:nvPr/>
            </p:nvSpPr>
            <p:spPr bwMode="auto">
              <a:xfrm>
                <a:off x="3840" y="816"/>
                <a:ext cx="96" cy="144"/>
              </a:xfrm>
              <a:prstGeom prst="roundRect">
                <a:avLst>
                  <a:gd name="adj" fmla="val 16667"/>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381" name="Oval 53"/>
              <p:cNvSpPr>
                <a:spLocks noChangeArrowheads="1"/>
              </p:cNvSpPr>
              <p:nvPr/>
            </p:nvSpPr>
            <p:spPr bwMode="auto">
              <a:xfrm>
                <a:off x="3840" y="816"/>
                <a:ext cx="96" cy="48"/>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9382" name="Group 54"/>
            <p:cNvGrpSpPr>
              <a:grpSpLocks/>
            </p:cNvGrpSpPr>
            <p:nvPr/>
          </p:nvGrpSpPr>
          <p:grpSpPr bwMode="auto">
            <a:xfrm>
              <a:off x="5328" y="1584"/>
              <a:ext cx="96" cy="144"/>
              <a:chOff x="3840" y="816"/>
              <a:chExt cx="96" cy="144"/>
            </a:xfrm>
          </p:grpSpPr>
          <p:sp>
            <p:nvSpPr>
              <p:cNvPr id="99383" name="AutoShape 55"/>
              <p:cNvSpPr>
                <a:spLocks noChangeArrowheads="1"/>
              </p:cNvSpPr>
              <p:nvPr/>
            </p:nvSpPr>
            <p:spPr bwMode="auto">
              <a:xfrm>
                <a:off x="3840" y="816"/>
                <a:ext cx="96" cy="144"/>
              </a:xfrm>
              <a:prstGeom prst="roundRect">
                <a:avLst>
                  <a:gd name="adj" fmla="val 16667"/>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384" name="Oval 56"/>
              <p:cNvSpPr>
                <a:spLocks noChangeArrowheads="1"/>
              </p:cNvSpPr>
              <p:nvPr/>
            </p:nvSpPr>
            <p:spPr bwMode="auto">
              <a:xfrm>
                <a:off x="3840" y="816"/>
                <a:ext cx="96" cy="48"/>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9385" name="Group 57"/>
            <p:cNvGrpSpPr>
              <a:grpSpLocks/>
            </p:cNvGrpSpPr>
            <p:nvPr/>
          </p:nvGrpSpPr>
          <p:grpSpPr bwMode="auto">
            <a:xfrm>
              <a:off x="5136" y="1776"/>
              <a:ext cx="96" cy="144"/>
              <a:chOff x="3840" y="816"/>
              <a:chExt cx="96" cy="144"/>
            </a:xfrm>
          </p:grpSpPr>
          <p:sp>
            <p:nvSpPr>
              <p:cNvPr id="99386" name="AutoShape 58"/>
              <p:cNvSpPr>
                <a:spLocks noChangeArrowheads="1"/>
              </p:cNvSpPr>
              <p:nvPr/>
            </p:nvSpPr>
            <p:spPr bwMode="auto">
              <a:xfrm>
                <a:off x="3840" y="816"/>
                <a:ext cx="96" cy="144"/>
              </a:xfrm>
              <a:prstGeom prst="roundRect">
                <a:avLst>
                  <a:gd name="adj" fmla="val 16667"/>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387" name="Oval 59"/>
              <p:cNvSpPr>
                <a:spLocks noChangeArrowheads="1"/>
              </p:cNvSpPr>
              <p:nvPr/>
            </p:nvSpPr>
            <p:spPr bwMode="auto">
              <a:xfrm>
                <a:off x="3840" y="816"/>
                <a:ext cx="96" cy="48"/>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9388" name="Group 60"/>
            <p:cNvGrpSpPr>
              <a:grpSpLocks/>
            </p:cNvGrpSpPr>
            <p:nvPr/>
          </p:nvGrpSpPr>
          <p:grpSpPr bwMode="auto">
            <a:xfrm>
              <a:off x="5328" y="1776"/>
              <a:ext cx="96" cy="144"/>
              <a:chOff x="3840" y="816"/>
              <a:chExt cx="96" cy="144"/>
            </a:xfrm>
          </p:grpSpPr>
          <p:sp>
            <p:nvSpPr>
              <p:cNvPr id="99389" name="AutoShape 61"/>
              <p:cNvSpPr>
                <a:spLocks noChangeArrowheads="1"/>
              </p:cNvSpPr>
              <p:nvPr/>
            </p:nvSpPr>
            <p:spPr bwMode="auto">
              <a:xfrm>
                <a:off x="3840" y="816"/>
                <a:ext cx="96" cy="144"/>
              </a:xfrm>
              <a:prstGeom prst="roundRect">
                <a:avLst>
                  <a:gd name="adj" fmla="val 16667"/>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390" name="Oval 62"/>
              <p:cNvSpPr>
                <a:spLocks noChangeArrowheads="1"/>
              </p:cNvSpPr>
              <p:nvPr/>
            </p:nvSpPr>
            <p:spPr bwMode="auto">
              <a:xfrm>
                <a:off x="3840" y="816"/>
                <a:ext cx="96" cy="48"/>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9391" name="Group 63"/>
            <p:cNvGrpSpPr>
              <a:grpSpLocks/>
            </p:cNvGrpSpPr>
            <p:nvPr/>
          </p:nvGrpSpPr>
          <p:grpSpPr bwMode="auto">
            <a:xfrm>
              <a:off x="5136" y="1968"/>
              <a:ext cx="96" cy="144"/>
              <a:chOff x="3840" y="816"/>
              <a:chExt cx="96" cy="144"/>
            </a:xfrm>
          </p:grpSpPr>
          <p:sp>
            <p:nvSpPr>
              <p:cNvPr id="99392" name="AutoShape 64"/>
              <p:cNvSpPr>
                <a:spLocks noChangeArrowheads="1"/>
              </p:cNvSpPr>
              <p:nvPr/>
            </p:nvSpPr>
            <p:spPr bwMode="auto">
              <a:xfrm>
                <a:off x="3840" y="816"/>
                <a:ext cx="96" cy="144"/>
              </a:xfrm>
              <a:prstGeom prst="roundRect">
                <a:avLst>
                  <a:gd name="adj" fmla="val 16667"/>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393" name="Oval 65"/>
              <p:cNvSpPr>
                <a:spLocks noChangeArrowheads="1"/>
              </p:cNvSpPr>
              <p:nvPr/>
            </p:nvSpPr>
            <p:spPr bwMode="auto">
              <a:xfrm>
                <a:off x="3840" y="816"/>
                <a:ext cx="96" cy="48"/>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9394" name="Group 66"/>
            <p:cNvGrpSpPr>
              <a:grpSpLocks/>
            </p:cNvGrpSpPr>
            <p:nvPr/>
          </p:nvGrpSpPr>
          <p:grpSpPr bwMode="auto">
            <a:xfrm>
              <a:off x="5328" y="1968"/>
              <a:ext cx="96" cy="144"/>
              <a:chOff x="3840" y="816"/>
              <a:chExt cx="96" cy="144"/>
            </a:xfrm>
          </p:grpSpPr>
          <p:sp>
            <p:nvSpPr>
              <p:cNvPr id="99395" name="AutoShape 67"/>
              <p:cNvSpPr>
                <a:spLocks noChangeArrowheads="1"/>
              </p:cNvSpPr>
              <p:nvPr/>
            </p:nvSpPr>
            <p:spPr bwMode="auto">
              <a:xfrm>
                <a:off x="3840" y="816"/>
                <a:ext cx="96" cy="144"/>
              </a:xfrm>
              <a:prstGeom prst="roundRect">
                <a:avLst>
                  <a:gd name="adj" fmla="val 16667"/>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396" name="Oval 68"/>
              <p:cNvSpPr>
                <a:spLocks noChangeArrowheads="1"/>
              </p:cNvSpPr>
              <p:nvPr/>
            </p:nvSpPr>
            <p:spPr bwMode="auto">
              <a:xfrm>
                <a:off x="3840" y="816"/>
                <a:ext cx="96" cy="48"/>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99397" name="Line 69"/>
            <p:cNvSpPr>
              <a:spLocks noChangeShapeType="1"/>
            </p:cNvSpPr>
            <p:nvPr/>
          </p:nvSpPr>
          <p:spPr bwMode="auto">
            <a:xfrm>
              <a:off x="4944" y="1632"/>
              <a:ext cx="144" cy="0"/>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9398" name="Line 70"/>
            <p:cNvSpPr>
              <a:spLocks noChangeShapeType="1"/>
            </p:cNvSpPr>
            <p:nvPr/>
          </p:nvSpPr>
          <p:spPr bwMode="auto">
            <a:xfrm>
              <a:off x="4944" y="1824"/>
              <a:ext cx="144" cy="0"/>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9399" name="Line 71"/>
            <p:cNvSpPr>
              <a:spLocks noChangeShapeType="1"/>
            </p:cNvSpPr>
            <p:nvPr/>
          </p:nvSpPr>
          <p:spPr bwMode="auto">
            <a:xfrm>
              <a:off x="4944" y="2016"/>
              <a:ext cx="144" cy="0"/>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9400" name="AutoShape 72"/>
            <p:cNvSpPr>
              <a:spLocks noChangeArrowheads="1"/>
            </p:cNvSpPr>
            <p:nvPr/>
          </p:nvSpPr>
          <p:spPr bwMode="auto">
            <a:xfrm>
              <a:off x="1728" y="624"/>
              <a:ext cx="3840" cy="2112"/>
            </a:xfrm>
            <a:prstGeom prst="roundRect">
              <a:avLst>
                <a:gd name="adj" fmla="val 16667"/>
              </a:avLst>
            </a:prstGeom>
            <a:noFill/>
            <a:ln w="28575">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401" name="Text Box 73"/>
            <p:cNvSpPr txBox="1">
              <a:spLocks noChangeArrowheads="1"/>
            </p:cNvSpPr>
            <p:nvPr/>
          </p:nvSpPr>
          <p:spPr bwMode="auto">
            <a:xfrm>
              <a:off x="4944" y="1296"/>
              <a:ext cx="624"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a:latin typeface="Comic Sans MS" pitchFamily="66" charset="0"/>
                </a:rPr>
                <a:t>Storage</a:t>
              </a: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US" sz="3200" b="0"/>
              <a:t>Data-Center: Throughput</a:t>
            </a:r>
          </a:p>
        </p:txBody>
      </p:sp>
      <p:graphicFrame>
        <p:nvGraphicFramePr>
          <p:cNvPr id="101379" name="Object 3"/>
          <p:cNvGraphicFramePr>
            <a:graphicFrameLocks noChangeAspect="1"/>
          </p:cNvGraphicFramePr>
          <p:nvPr>
            <p:ph sz="half" idx="2"/>
          </p:nvPr>
        </p:nvGraphicFramePr>
        <p:xfrm>
          <a:off x="228600" y="1524000"/>
          <a:ext cx="4572000" cy="3429000"/>
        </p:xfrm>
        <a:graphic>
          <a:graphicData uri="http://schemas.openxmlformats.org/presentationml/2006/ole">
            <mc:AlternateContent xmlns:mc="http://schemas.openxmlformats.org/markup-compatibility/2006">
              <mc:Choice xmlns:v="urn:schemas-microsoft-com:vml" Requires="v">
                <p:oleObj spid="_x0000_s101382" name="Chart" r:id="rId3" imgW="4676866" imgH="3181255" progId="Excel.Chart.8">
                  <p:embed/>
                </p:oleObj>
              </mc:Choice>
              <mc:Fallback>
                <p:oleObj name="Chart" r:id="rId3" imgW="4676866" imgH="3181255" progId="Excel.Char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1524000"/>
                        <a:ext cx="4572000" cy="3429000"/>
                      </a:xfrm>
                      <a:prstGeom prst="rect">
                        <a:avLst/>
                      </a:prstGeom>
                    </p:spPr>
                  </p:pic>
                </p:oleObj>
              </mc:Fallback>
            </mc:AlternateContent>
          </a:graphicData>
        </a:graphic>
      </p:graphicFrame>
      <p:graphicFrame>
        <p:nvGraphicFramePr>
          <p:cNvPr id="101380" name="Object 4"/>
          <p:cNvGraphicFramePr>
            <a:graphicFrameLocks noChangeAspect="1"/>
          </p:cNvGraphicFramePr>
          <p:nvPr>
            <p:ph sz="half" idx="1"/>
          </p:nvPr>
        </p:nvGraphicFramePr>
        <p:xfrm>
          <a:off x="4724400" y="1524000"/>
          <a:ext cx="4419600" cy="3429000"/>
        </p:xfrm>
        <a:graphic>
          <a:graphicData uri="http://schemas.openxmlformats.org/presentationml/2006/ole">
            <mc:AlternateContent xmlns:mc="http://schemas.openxmlformats.org/markup-compatibility/2006">
              <mc:Choice xmlns:v="urn:schemas-microsoft-com:vml" Requires="v">
                <p:oleObj spid="_x0000_s101383" name="Chart" r:id="rId5" imgW="5133940" imgH="3190970" progId="Excel.Chart.8">
                  <p:embed/>
                </p:oleObj>
              </mc:Choice>
              <mc:Fallback>
                <p:oleObj name="Chart" r:id="rId5" imgW="5133940" imgH="3190970" progId="Excel.Chart.8">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4400" y="1524000"/>
                        <a:ext cx="44196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sz="3200" b="0"/>
              <a:t>Presentation Outline</a:t>
            </a:r>
          </a:p>
        </p:txBody>
      </p:sp>
      <p:sp>
        <p:nvSpPr>
          <p:cNvPr id="24579" name="Rectangle 3"/>
          <p:cNvSpPr>
            <a:spLocks noGrp="1" noChangeArrowheads="1"/>
          </p:cNvSpPr>
          <p:nvPr>
            <p:ph type="body" idx="1"/>
          </p:nvPr>
        </p:nvSpPr>
        <p:spPr>
          <a:xfrm>
            <a:off x="457200" y="1371600"/>
            <a:ext cx="8229600" cy="5029200"/>
          </a:xfrm>
        </p:spPr>
        <p:txBody>
          <a:bodyPr/>
          <a:lstStyle/>
          <a:p>
            <a:pPr>
              <a:lnSpc>
                <a:spcPct val="160000"/>
              </a:lnSpc>
            </a:pPr>
            <a:r>
              <a:rPr lang="en-US" sz="2000">
                <a:solidFill>
                  <a:srgbClr val="DDDDDD"/>
                </a:solidFill>
              </a:rPr>
              <a:t>Introduction, Motivation and Problem Statement</a:t>
            </a:r>
          </a:p>
          <a:p>
            <a:pPr>
              <a:lnSpc>
                <a:spcPct val="160000"/>
              </a:lnSpc>
            </a:pPr>
            <a:r>
              <a:rPr lang="en-US" sz="2000">
                <a:solidFill>
                  <a:srgbClr val="DDDDDD"/>
                </a:solidFill>
              </a:rPr>
              <a:t>Designing High Performance Sockets</a:t>
            </a:r>
          </a:p>
          <a:p>
            <a:pPr>
              <a:lnSpc>
                <a:spcPct val="160000"/>
              </a:lnSpc>
            </a:pPr>
            <a:r>
              <a:rPr lang="en-US" sz="2000">
                <a:solidFill>
                  <a:srgbClr val="DDDDDD"/>
                </a:solidFill>
              </a:rPr>
              <a:t>Issues with High Performance Sockets</a:t>
            </a:r>
          </a:p>
          <a:p>
            <a:pPr>
              <a:lnSpc>
                <a:spcPct val="160000"/>
              </a:lnSpc>
            </a:pPr>
            <a:r>
              <a:rPr lang="en-US" sz="2000" b="1">
                <a:solidFill>
                  <a:srgbClr val="FF0000"/>
                </a:solidFill>
              </a:rPr>
              <a:t>Integrated API for High Performance Sockets and RDMAP/DDP</a:t>
            </a:r>
          </a:p>
          <a:p>
            <a:pPr>
              <a:lnSpc>
                <a:spcPct val="160000"/>
              </a:lnSpc>
            </a:pPr>
            <a:r>
              <a:rPr lang="en-US" sz="2000"/>
              <a:t>Concluding Remarks</a:t>
            </a:r>
          </a:p>
          <a:p>
            <a:pPr>
              <a:lnSpc>
                <a:spcPct val="160000"/>
              </a:lnSpc>
            </a:pPr>
            <a:r>
              <a:rPr lang="en-US" sz="2000"/>
              <a:t>Continuing and Future Work</a:t>
            </a:r>
          </a:p>
          <a:p>
            <a:pPr>
              <a:lnSpc>
                <a:spcPct val="160000"/>
              </a:lnSpc>
            </a:pPr>
            <a:r>
              <a:rPr lang="en-US" sz="2000"/>
              <a:t>Related and Other Publications</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5" name="AutoShape 45"/>
          <p:cNvSpPr>
            <a:spLocks noChangeArrowheads="1"/>
          </p:cNvSpPr>
          <p:nvPr/>
        </p:nvSpPr>
        <p:spPr bwMode="auto">
          <a:xfrm>
            <a:off x="5410200" y="3429000"/>
            <a:ext cx="3505200" cy="457200"/>
          </a:xfrm>
          <a:prstGeom prst="roundRect">
            <a:avLst>
              <a:gd name="adj" fmla="val 16667"/>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lang="en-US" sz="1400"/>
              <a:t>   High Performance</a:t>
            </a:r>
          </a:p>
          <a:p>
            <a:pPr algn="l"/>
            <a:r>
              <a:rPr lang="en-US" sz="1400"/>
              <a:t>           Sockets</a:t>
            </a:r>
          </a:p>
        </p:txBody>
      </p:sp>
      <p:sp>
        <p:nvSpPr>
          <p:cNvPr id="102402" name="Rectangle 2"/>
          <p:cNvSpPr>
            <a:spLocks noGrp="1" noChangeArrowheads="1"/>
          </p:cNvSpPr>
          <p:nvPr>
            <p:ph type="title"/>
          </p:nvPr>
        </p:nvSpPr>
        <p:spPr/>
        <p:txBody>
          <a:bodyPr/>
          <a:lstStyle/>
          <a:p>
            <a:r>
              <a:rPr lang="en-US" sz="3200" b="0"/>
              <a:t>Integrated Framework</a:t>
            </a:r>
          </a:p>
        </p:txBody>
      </p:sp>
      <p:sp>
        <p:nvSpPr>
          <p:cNvPr id="102404" name="Rectangle 4"/>
          <p:cNvSpPr>
            <a:spLocks noGrp="1" noChangeArrowheads="1"/>
          </p:cNvSpPr>
          <p:nvPr>
            <p:ph type="body" idx="1"/>
          </p:nvPr>
        </p:nvSpPr>
        <p:spPr>
          <a:xfrm>
            <a:off x="457200" y="1143000"/>
            <a:ext cx="8229600" cy="1828800"/>
          </a:xfrm>
        </p:spPr>
        <p:txBody>
          <a:bodyPr/>
          <a:lstStyle/>
          <a:p>
            <a:pPr>
              <a:lnSpc>
                <a:spcPct val="140000"/>
              </a:lnSpc>
            </a:pPr>
            <a:r>
              <a:rPr lang="en-US" sz="2000"/>
              <a:t>The framework should have the following properties:</a:t>
            </a:r>
          </a:p>
          <a:p>
            <a:pPr lvl="1">
              <a:lnSpc>
                <a:spcPct val="140000"/>
              </a:lnSpc>
            </a:pPr>
            <a:r>
              <a:rPr lang="en-US" sz="1600"/>
              <a:t>Application should directly be able to run; Sockets interface must be retained</a:t>
            </a:r>
          </a:p>
          <a:p>
            <a:pPr lvl="1">
              <a:lnSpc>
                <a:spcPct val="140000"/>
              </a:lnSpc>
            </a:pPr>
            <a:r>
              <a:rPr lang="en-US" sz="1600"/>
              <a:t>API provides more extensions to handle the above issues when required</a:t>
            </a:r>
          </a:p>
          <a:p>
            <a:pPr lvl="1">
              <a:lnSpc>
                <a:spcPct val="140000"/>
              </a:lnSpc>
            </a:pPr>
            <a:r>
              <a:rPr lang="en-US" sz="1600"/>
              <a:t>Underlying protocol must support WAN compatibility</a:t>
            </a:r>
          </a:p>
        </p:txBody>
      </p:sp>
      <p:sp>
        <p:nvSpPr>
          <p:cNvPr id="102405" name="AutoShape 5"/>
          <p:cNvSpPr>
            <a:spLocks noChangeArrowheads="1"/>
          </p:cNvSpPr>
          <p:nvPr/>
        </p:nvSpPr>
        <p:spPr bwMode="auto">
          <a:xfrm>
            <a:off x="1524000" y="2895600"/>
            <a:ext cx="1828800" cy="457200"/>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a:t>Application or Library</a:t>
            </a:r>
          </a:p>
        </p:txBody>
      </p:sp>
      <p:sp>
        <p:nvSpPr>
          <p:cNvPr id="102406" name="AutoShape 6"/>
          <p:cNvSpPr>
            <a:spLocks noChangeArrowheads="1"/>
          </p:cNvSpPr>
          <p:nvPr/>
        </p:nvSpPr>
        <p:spPr bwMode="auto">
          <a:xfrm>
            <a:off x="609600" y="3429000"/>
            <a:ext cx="3733800" cy="457200"/>
          </a:xfrm>
          <a:prstGeom prst="roundRect">
            <a:avLst>
              <a:gd name="adj" fmla="val 16667"/>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a:t>High Performance Sockets</a:t>
            </a:r>
          </a:p>
        </p:txBody>
      </p:sp>
      <p:sp>
        <p:nvSpPr>
          <p:cNvPr id="102407" name="AutoShape 7"/>
          <p:cNvSpPr>
            <a:spLocks noChangeArrowheads="1"/>
          </p:cNvSpPr>
          <p:nvPr/>
        </p:nvSpPr>
        <p:spPr bwMode="auto">
          <a:xfrm>
            <a:off x="838200" y="3962400"/>
            <a:ext cx="3352800" cy="457200"/>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a:t>User-level Protocol</a:t>
            </a:r>
          </a:p>
        </p:txBody>
      </p:sp>
      <p:sp>
        <p:nvSpPr>
          <p:cNvPr id="102408" name="Line 8"/>
          <p:cNvSpPr>
            <a:spLocks noChangeShapeType="1"/>
          </p:cNvSpPr>
          <p:nvPr/>
        </p:nvSpPr>
        <p:spPr bwMode="auto">
          <a:xfrm>
            <a:off x="304800" y="5334000"/>
            <a:ext cx="4114800" cy="0"/>
          </a:xfrm>
          <a:prstGeom prst="line">
            <a:avLst/>
          </a:prstGeom>
          <a:noFill/>
          <a:ln w="57150">
            <a:solidFill>
              <a:schemeClr val="tx1"/>
            </a:solidFill>
            <a:prstDash val="sysDot"/>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09" name="AutoShape 9"/>
          <p:cNvSpPr>
            <a:spLocks noChangeArrowheads="1"/>
          </p:cNvSpPr>
          <p:nvPr/>
        </p:nvSpPr>
        <p:spPr bwMode="auto">
          <a:xfrm>
            <a:off x="762000" y="5486400"/>
            <a:ext cx="3505200" cy="1066800"/>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1400"/>
          </a:p>
          <a:p>
            <a:pPr algn="ctr"/>
            <a:endParaRPr lang="en-US" sz="1400"/>
          </a:p>
          <a:p>
            <a:pPr algn="ctr"/>
            <a:endParaRPr lang="en-US" sz="1400"/>
          </a:p>
          <a:p>
            <a:pPr algn="ctr"/>
            <a:r>
              <a:rPr lang="en-US" sz="1400"/>
              <a:t>High Performance Network Adapter</a:t>
            </a:r>
          </a:p>
        </p:txBody>
      </p:sp>
      <p:sp>
        <p:nvSpPr>
          <p:cNvPr id="102410" name="Line 10"/>
          <p:cNvSpPr>
            <a:spLocks noChangeShapeType="1"/>
          </p:cNvSpPr>
          <p:nvPr/>
        </p:nvSpPr>
        <p:spPr bwMode="auto">
          <a:xfrm>
            <a:off x="304800" y="4572000"/>
            <a:ext cx="4114800" cy="0"/>
          </a:xfrm>
          <a:prstGeom prst="line">
            <a:avLst/>
          </a:prstGeom>
          <a:noFill/>
          <a:ln w="57150">
            <a:solidFill>
              <a:schemeClr val="tx1"/>
            </a:solidFill>
            <a:prstDash val="sysDot"/>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11" name="AutoShape 11"/>
          <p:cNvSpPr>
            <a:spLocks noChangeArrowheads="1"/>
          </p:cNvSpPr>
          <p:nvPr/>
        </p:nvSpPr>
        <p:spPr bwMode="auto">
          <a:xfrm>
            <a:off x="1981200" y="5638800"/>
            <a:ext cx="2133600" cy="533400"/>
          </a:xfrm>
          <a:prstGeom prst="flowChartProcess">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a:solidFill>
                  <a:srgbClr val="CC0099"/>
                </a:solidFill>
              </a:rPr>
              <a:t>Network Features</a:t>
            </a:r>
          </a:p>
          <a:p>
            <a:pPr algn="ctr"/>
            <a:r>
              <a:rPr lang="en-US" sz="1400" b="1">
                <a:solidFill>
                  <a:srgbClr val="CC0099"/>
                </a:solidFill>
              </a:rPr>
              <a:t>(e.g., Offloaded Protocol)</a:t>
            </a:r>
          </a:p>
        </p:txBody>
      </p:sp>
      <p:sp>
        <p:nvSpPr>
          <p:cNvPr id="102412" name="Line 12"/>
          <p:cNvSpPr>
            <a:spLocks noChangeShapeType="1"/>
          </p:cNvSpPr>
          <p:nvPr/>
        </p:nvSpPr>
        <p:spPr bwMode="auto">
          <a:xfrm>
            <a:off x="2438400" y="3276600"/>
            <a:ext cx="0" cy="228600"/>
          </a:xfrm>
          <a:prstGeom prst="line">
            <a:avLst/>
          </a:prstGeom>
          <a:noFill/>
          <a:ln w="1905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13" name="Line 13"/>
          <p:cNvSpPr>
            <a:spLocks noChangeShapeType="1"/>
          </p:cNvSpPr>
          <p:nvPr/>
        </p:nvSpPr>
        <p:spPr bwMode="auto">
          <a:xfrm>
            <a:off x="2590800" y="3276600"/>
            <a:ext cx="0" cy="228600"/>
          </a:xfrm>
          <a:prstGeom prst="line">
            <a:avLst/>
          </a:prstGeom>
          <a:noFill/>
          <a:ln w="19050">
            <a:solidFill>
              <a:schemeClr val="tx1"/>
            </a:solidFill>
            <a:round/>
            <a:headEnd type="stealth"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14" name="Line 14"/>
          <p:cNvSpPr>
            <a:spLocks noChangeShapeType="1"/>
          </p:cNvSpPr>
          <p:nvPr/>
        </p:nvSpPr>
        <p:spPr bwMode="auto">
          <a:xfrm>
            <a:off x="3352800" y="4343400"/>
            <a:ext cx="0" cy="1371600"/>
          </a:xfrm>
          <a:prstGeom prst="line">
            <a:avLst/>
          </a:prstGeom>
          <a:noFill/>
          <a:ln w="1905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15" name="Line 15"/>
          <p:cNvSpPr>
            <a:spLocks noChangeShapeType="1"/>
          </p:cNvSpPr>
          <p:nvPr/>
        </p:nvSpPr>
        <p:spPr bwMode="auto">
          <a:xfrm>
            <a:off x="3505200" y="4343400"/>
            <a:ext cx="0" cy="1371600"/>
          </a:xfrm>
          <a:prstGeom prst="line">
            <a:avLst/>
          </a:prstGeom>
          <a:noFill/>
          <a:ln w="19050">
            <a:solidFill>
              <a:schemeClr val="tx1"/>
            </a:solidFill>
            <a:round/>
            <a:headEnd type="stealth"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17" name="AutoShape 17"/>
          <p:cNvSpPr>
            <a:spLocks noChangeArrowheads="1"/>
          </p:cNvSpPr>
          <p:nvPr/>
        </p:nvSpPr>
        <p:spPr bwMode="auto">
          <a:xfrm>
            <a:off x="838200" y="4724400"/>
            <a:ext cx="1828800" cy="457200"/>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a:t>Device Driver</a:t>
            </a:r>
          </a:p>
        </p:txBody>
      </p:sp>
      <p:sp>
        <p:nvSpPr>
          <p:cNvPr id="102418" name="Line 18"/>
          <p:cNvSpPr>
            <a:spLocks noChangeShapeType="1"/>
          </p:cNvSpPr>
          <p:nvPr/>
        </p:nvSpPr>
        <p:spPr bwMode="auto">
          <a:xfrm>
            <a:off x="3352800" y="3810000"/>
            <a:ext cx="0" cy="228600"/>
          </a:xfrm>
          <a:prstGeom prst="line">
            <a:avLst/>
          </a:prstGeom>
          <a:noFill/>
          <a:ln w="1905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19" name="Line 19"/>
          <p:cNvSpPr>
            <a:spLocks noChangeShapeType="1"/>
          </p:cNvSpPr>
          <p:nvPr/>
        </p:nvSpPr>
        <p:spPr bwMode="auto">
          <a:xfrm>
            <a:off x="3505200" y="3810000"/>
            <a:ext cx="0" cy="228600"/>
          </a:xfrm>
          <a:prstGeom prst="line">
            <a:avLst/>
          </a:prstGeom>
          <a:noFill/>
          <a:ln w="19050">
            <a:solidFill>
              <a:schemeClr val="tx1"/>
            </a:solidFill>
            <a:round/>
            <a:headEnd type="stealth"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20" name="Line 20"/>
          <p:cNvSpPr>
            <a:spLocks noChangeShapeType="1"/>
          </p:cNvSpPr>
          <p:nvPr/>
        </p:nvSpPr>
        <p:spPr bwMode="auto">
          <a:xfrm>
            <a:off x="1905000" y="4343400"/>
            <a:ext cx="0" cy="457200"/>
          </a:xfrm>
          <a:prstGeom prst="line">
            <a:avLst/>
          </a:prstGeom>
          <a:noFill/>
          <a:ln w="9525">
            <a:solidFill>
              <a:schemeClr val="tx1"/>
            </a:solidFill>
            <a:prstDash val="dash"/>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21" name="Line 21"/>
          <p:cNvSpPr>
            <a:spLocks noChangeShapeType="1"/>
          </p:cNvSpPr>
          <p:nvPr/>
        </p:nvSpPr>
        <p:spPr bwMode="auto">
          <a:xfrm>
            <a:off x="2057400" y="4343400"/>
            <a:ext cx="0" cy="457200"/>
          </a:xfrm>
          <a:prstGeom prst="line">
            <a:avLst/>
          </a:prstGeom>
          <a:noFill/>
          <a:ln w="9525">
            <a:solidFill>
              <a:schemeClr val="tx1"/>
            </a:solidFill>
            <a:prstDash val="dash"/>
            <a:round/>
            <a:headEnd type="stealth"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22" name="Line 22"/>
          <p:cNvSpPr>
            <a:spLocks noChangeShapeType="1"/>
          </p:cNvSpPr>
          <p:nvPr/>
        </p:nvSpPr>
        <p:spPr bwMode="auto">
          <a:xfrm>
            <a:off x="1905000" y="5105400"/>
            <a:ext cx="0" cy="457200"/>
          </a:xfrm>
          <a:prstGeom prst="line">
            <a:avLst/>
          </a:prstGeom>
          <a:noFill/>
          <a:ln w="9525">
            <a:solidFill>
              <a:schemeClr val="tx1"/>
            </a:solidFill>
            <a:prstDash val="dash"/>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23" name="Line 23"/>
          <p:cNvSpPr>
            <a:spLocks noChangeShapeType="1"/>
          </p:cNvSpPr>
          <p:nvPr/>
        </p:nvSpPr>
        <p:spPr bwMode="auto">
          <a:xfrm>
            <a:off x="2057400" y="5105400"/>
            <a:ext cx="0" cy="457200"/>
          </a:xfrm>
          <a:prstGeom prst="line">
            <a:avLst/>
          </a:prstGeom>
          <a:noFill/>
          <a:ln w="9525">
            <a:solidFill>
              <a:schemeClr val="tx1"/>
            </a:solidFill>
            <a:prstDash val="dash"/>
            <a:round/>
            <a:headEnd type="stealth"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25" name="AutoShape 25"/>
          <p:cNvSpPr>
            <a:spLocks noChangeArrowheads="1"/>
          </p:cNvSpPr>
          <p:nvPr/>
        </p:nvSpPr>
        <p:spPr bwMode="auto">
          <a:xfrm>
            <a:off x="6096000" y="2895600"/>
            <a:ext cx="1828800" cy="457200"/>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a:t>Application or Library</a:t>
            </a:r>
          </a:p>
        </p:txBody>
      </p:sp>
      <p:sp>
        <p:nvSpPr>
          <p:cNvPr id="102426" name="AutoShape 26"/>
          <p:cNvSpPr>
            <a:spLocks noChangeArrowheads="1"/>
          </p:cNvSpPr>
          <p:nvPr/>
        </p:nvSpPr>
        <p:spPr bwMode="auto">
          <a:xfrm>
            <a:off x="7391400" y="3429000"/>
            <a:ext cx="1524000" cy="457200"/>
          </a:xfrm>
          <a:prstGeom prst="roundRect">
            <a:avLst>
              <a:gd name="adj" fmla="val 16667"/>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a:t>DDP API</a:t>
            </a:r>
          </a:p>
          <a:p>
            <a:pPr algn="ctr"/>
            <a:r>
              <a:rPr lang="en-US" sz="1400"/>
              <a:t>Extensions</a:t>
            </a:r>
          </a:p>
        </p:txBody>
      </p:sp>
      <p:sp>
        <p:nvSpPr>
          <p:cNvPr id="102427" name="AutoShape 27"/>
          <p:cNvSpPr>
            <a:spLocks noChangeArrowheads="1"/>
          </p:cNvSpPr>
          <p:nvPr/>
        </p:nvSpPr>
        <p:spPr bwMode="auto">
          <a:xfrm>
            <a:off x="5410200" y="3962400"/>
            <a:ext cx="3352800" cy="457200"/>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a:t>User-level Protocol</a:t>
            </a:r>
          </a:p>
        </p:txBody>
      </p:sp>
      <p:sp>
        <p:nvSpPr>
          <p:cNvPr id="102428" name="Line 28"/>
          <p:cNvSpPr>
            <a:spLocks noChangeShapeType="1"/>
          </p:cNvSpPr>
          <p:nvPr/>
        </p:nvSpPr>
        <p:spPr bwMode="auto">
          <a:xfrm>
            <a:off x="4876800" y="5334000"/>
            <a:ext cx="4114800" cy="0"/>
          </a:xfrm>
          <a:prstGeom prst="line">
            <a:avLst/>
          </a:prstGeom>
          <a:noFill/>
          <a:ln w="57150">
            <a:solidFill>
              <a:schemeClr val="tx1"/>
            </a:solidFill>
            <a:prstDash val="sysDot"/>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29" name="AutoShape 29"/>
          <p:cNvSpPr>
            <a:spLocks noChangeArrowheads="1"/>
          </p:cNvSpPr>
          <p:nvPr/>
        </p:nvSpPr>
        <p:spPr bwMode="auto">
          <a:xfrm>
            <a:off x="5334000" y="5486400"/>
            <a:ext cx="3505200" cy="1066800"/>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1400"/>
          </a:p>
          <a:p>
            <a:pPr algn="ctr"/>
            <a:endParaRPr lang="en-US" sz="1400"/>
          </a:p>
          <a:p>
            <a:pPr algn="ctr"/>
            <a:endParaRPr lang="en-US" sz="1400"/>
          </a:p>
          <a:p>
            <a:pPr algn="ctr"/>
            <a:r>
              <a:rPr lang="en-US" sz="1400"/>
              <a:t>High Performance Network Adapter</a:t>
            </a:r>
          </a:p>
        </p:txBody>
      </p:sp>
      <p:sp>
        <p:nvSpPr>
          <p:cNvPr id="102430" name="Line 30"/>
          <p:cNvSpPr>
            <a:spLocks noChangeShapeType="1"/>
          </p:cNvSpPr>
          <p:nvPr/>
        </p:nvSpPr>
        <p:spPr bwMode="auto">
          <a:xfrm>
            <a:off x="4876800" y="4572000"/>
            <a:ext cx="4114800" cy="0"/>
          </a:xfrm>
          <a:prstGeom prst="line">
            <a:avLst/>
          </a:prstGeom>
          <a:noFill/>
          <a:ln w="57150">
            <a:solidFill>
              <a:schemeClr val="tx1"/>
            </a:solidFill>
            <a:prstDash val="sysDot"/>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31" name="AutoShape 31"/>
          <p:cNvSpPr>
            <a:spLocks noChangeArrowheads="1"/>
          </p:cNvSpPr>
          <p:nvPr/>
        </p:nvSpPr>
        <p:spPr bwMode="auto">
          <a:xfrm>
            <a:off x="6553200" y="5638800"/>
            <a:ext cx="2133600" cy="533400"/>
          </a:xfrm>
          <a:prstGeom prst="flowChartProcess">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a:t>Offloaded RDMAP/DDP</a:t>
            </a:r>
          </a:p>
        </p:txBody>
      </p:sp>
      <p:sp>
        <p:nvSpPr>
          <p:cNvPr id="102432" name="Line 32"/>
          <p:cNvSpPr>
            <a:spLocks noChangeShapeType="1"/>
          </p:cNvSpPr>
          <p:nvPr/>
        </p:nvSpPr>
        <p:spPr bwMode="auto">
          <a:xfrm>
            <a:off x="7010400" y="3276600"/>
            <a:ext cx="0" cy="228600"/>
          </a:xfrm>
          <a:prstGeom prst="line">
            <a:avLst/>
          </a:prstGeom>
          <a:noFill/>
          <a:ln w="1905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33" name="Line 33"/>
          <p:cNvSpPr>
            <a:spLocks noChangeShapeType="1"/>
          </p:cNvSpPr>
          <p:nvPr/>
        </p:nvSpPr>
        <p:spPr bwMode="auto">
          <a:xfrm>
            <a:off x="7162800" y="3276600"/>
            <a:ext cx="0" cy="228600"/>
          </a:xfrm>
          <a:prstGeom prst="line">
            <a:avLst/>
          </a:prstGeom>
          <a:noFill/>
          <a:ln w="19050">
            <a:solidFill>
              <a:schemeClr val="tx1"/>
            </a:solidFill>
            <a:round/>
            <a:headEnd type="stealth"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34" name="Line 34"/>
          <p:cNvSpPr>
            <a:spLocks noChangeShapeType="1"/>
          </p:cNvSpPr>
          <p:nvPr/>
        </p:nvSpPr>
        <p:spPr bwMode="auto">
          <a:xfrm>
            <a:off x="7924800" y="4343400"/>
            <a:ext cx="0" cy="1371600"/>
          </a:xfrm>
          <a:prstGeom prst="line">
            <a:avLst/>
          </a:prstGeom>
          <a:noFill/>
          <a:ln w="1905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35" name="Line 35"/>
          <p:cNvSpPr>
            <a:spLocks noChangeShapeType="1"/>
          </p:cNvSpPr>
          <p:nvPr/>
        </p:nvSpPr>
        <p:spPr bwMode="auto">
          <a:xfrm>
            <a:off x="8077200" y="4343400"/>
            <a:ext cx="0" cy="1371600"/>
          </a:xfrm>
          <a:prstGeom prst="line">
            <a:avLst/>
          </a:prstGeom>
          <a:noFill/>
          <a:ln w="19050">
            <a:solidFill>
              <a:schemeClr val="tx1"/>
            </a:solidFill>
            <a:round/>
            <a:headEnd type="stealth"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37" name="AutoShape 37"/>
          <p:cNvSpPr>
            <a:spLocks noChangeArrowheads="1"/>
          </p:cNvSpPr>
          <p:nvPr/>
        </p:nvSpPr>
        <p:spPr bwMode="auto">
          <a:xfrm>
            <a:off x="5410200" y="4724400"/>
            <a:ext cx="1828800" cy="457200"/>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a:t>Device Driver</a:t>
            </a:r>
          </a:p>
        </p:txBody>
      </p:sp>
      <p:sp>
        <p:nvSpPr>
          <p:cNvPr id="102438" name="Line 38"/>
          <p:cNvSpPr>
            <a:spLocks noChangeShapeType="1"/>
          </p:cNvSpPr>
          <p:nvPr/>
        </p:nvSpPr>
        <p:spPr bwMode="auto">
          <a:xfrm>
            <a:off x="7924800" y="3810000"/>
            <a:ext cx="0" cy="228600"/>
          </a:xfrm>
          <a:prstGeom prst="line">
            <a:avLst/>
          </a:prstGeom>
          <a:noFill/>
          <a:ln w="1905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39" name="Line 39"/>
          <p:cNvSpPr>
            <a:spLocks noChangeShapeType="1"/>
          </p:cNvSpPr>
          <p:nvPr/>
        </p:nvSpPr>
        <p:spPr bwMode="auto">
          <a:xfrm>
            <a:off x="8077200" y="3810000"/>
            <a:ext cx="0" cy="228600"/>
          </a:xfrm>
          <a:prstGeom prst="line">
            <a:avLst/>
          </a:prstGeom>
          <a:noFill/>
          <a:ln w="19050">
            <a:solidFill>
              <a:schemeClr val="tx1"/>
            </a:solidFill>
            <a:round/>
            <a:headEnd type="stealth"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40" name="Line 40"/>
          <p:cNvSpPr>
            <a:spLocks noChangeShapeType="1"/>
          </p:cNvSpPr>
          <p:nvPr/>
        </p:nvSpPr>
        <p:spPr bwMode="auto">
          <a:xfrm>
            <a:off x="6477000" y="4343400"/>
            <a:ext cx="0" cy="457200"/>
          </a:xfrm>
          <a:prstGeom prst="line">
            <a:avLst/>
          </a:prstGeom>
          <a:noFill/>
          <a:ln w="9525">
            <a:solidFill>
              <a:schemeClr val="tx1"/>
            </a:solidFill>
            <a:prstDash val="dash"/>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41" name="Line 41"/>
          <p:cNvSpPr>
            <a:spLocks noChangeShapeType="1"/>
          </p:cNvSpPr>
          <p:nvPr/>
        </p:nvSpPr>
        <p:spPr bwMode="auto">
          <a:xfrm>
            <a:off x="6629400" y="4343400"/>
            <a:ext cx="0" cy="457200"/>
          </a:xfrm>
          <a:prstGeom prst="line">
            <a:avLst/>
          </a:prstGeom>
          <a:noFill/>
          <a:ln w="9525">
            <a:solidFill>
              <a:schemeClr val="tx1"/>
            </a:solidFill>
            <a:prstDash val="dash"/>
            <a:round/>
            <a:headEnd type="stealth"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42" name="Line 42"/>
          <p:cNvSpPr>
            <a:spLocks noChangeShapeType="1"/>
          </p:cNvSpPr>
          <p:nvPr/>
        </p:nvSpPr>
        <p:spPr bwMode="auto">
          <a:xfrm>
            <a:off x="6477000" y="5105400"/>
            <a:ext cx="0" cy="457200"/>
          </a:xfrm>
          <a:prstGeom prst="line">
            <a:avLst/>
          </a:prstGeom>
          <a:noFill/>
          <a:ln w="9525">
            <a:solidFill>
              <a:schemeClr val="tx1"/>
            </a:solidFill>
            <a:prstDash val="dash"/>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43" name="Line 43"/>
          <p:cNvSpPr>
            <a:spLocks noChangeShapeType="1"/>
          </p:cNvSpPr>
          <p:nvPr/>
        </p:nvSpPr>
        <p:spPr bwMode="auto">
          <a:xfrm>
            <a:off x="6629400" y="5105400"/>
            <a:ext cx="0" cy="457200"/>
          </a:xfrm>
          <a:prstGeom prst="line">
            <a:avLst/>
          </a:prstGeom>
          <a:noFill/>
          <a:ln w="9525">
            <a:solidFill>
              <a:schemeClr val="tx1"/>
            </a:solidFill>
            <a:prstDash val="dash"/>
            <a:round/>
            <a:headEnd type="stealth"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24" name="AutoShape 24"/>
          <p:cNvSpPr>
            <a:spLocks noChangeArrowheads="1"/>
          </p:cNvSpPr>
          <p:nvPr/>
        </p:nvSpPr>
        <p:spPr bwMode="auto">
          <a:xfrm>
            <a:off x="4267200" y="4267200"/>
            <a:ext cx="762000" cy="533400"/>
          </a:xfrm>
          <a:prstGeom prst="rightArrow">
            <a:avLst>
              <a:gd name="adj1" fmla="val 50000"/>
              <a:gd name="adj2" fmla="val 35714"/>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46" name="Line 46"/>
          <p:cNvSpPr>
            <a:spLocks noChangeShapeType="1"/>
          </p:cNvSpPr>
          <p:nvPr/>
        </p:nvSpPr>
        <p:spPr bwMode="auto">
          <a:xfrm>
            <a:off x="7620000" y="3276600"/>
            <a:ext cx="0" cy="228600"/>
          </a:xfrm>
          <a:prstGeom prst="line">
            <a:avLst/>
          </a:prstGeom>
          <a:noFill/>
          <a:ln w="1905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47" name="Line 47"/>
          <p:cNvSpPr>
            <a:spLocks noChangeShapeType="1"/>
          </p:cNvSpPr>
          <p:nvPr/>
        </p:nvSpPr>
        <p:spPr bwMode="auto">
          <a:xfrm>
            <a:off x="7772400" y="3276600"/>
            <a:ext cx="0" cy="228600"/>
          </a:xfrm>
          <a:prstGeom prst="line">
            <a:avLst/>
          </a:prstGeom>
          <a:noFill/>
          <a:ln w="19050">
            <a:solidFill>
              <a:schemeClr val="tx1"/>
            </a:solidFill>
            <a:round/>
            <a:headEnd type="stealth"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48" name="Line 48"/>
          <p:cNvSpPr>
            <a:spLocks noChangeShapeType="1"/>
          </p:cNvSpPr>
          <p:nvPr/>
        </p:nvSpPr>
        <p:spPr bwMode="auto">
          <a:xfrm>
            <a:off x="7010400" y="3810000"/>
            <a:ext cx="0" cy="228600"/>
          </a:xfrm>
          <a:prstGeom prst="line">
            <a:avLst/>
          </a:prstGeom>
          <a:noFill/>
          <a:ln w="1905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49" name="Line 49"/>
          <p:cNvSpPr>
            <a:spLocks noChangeShapeType="1"/>
          </p:cNvSpPr>
          <p:nvPr/>
        </p:nvSpPr>
        <p:spPr bwMode="auto">
          <a:xfrm>
            <a:off x="7162800" y="3810000"/>
            <a:ext cx="0" cy="228600"/>
          </a:xfrm>
          <a:prstGeom prst="line">
            <a:avLst/>
          </a:prstGeom>
          <a:noFill/>
          <a:ln w="19050">
            <a:solidFill>
              <a:schemeClr val="tx1"/>
            </a:solidFill>
            <a:round/>
            <a:headEnd type="stealth"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US" sz="3200" b="0"/>
              <a:t>Capabilities of this Framework</a:t>
            </a:r>
          </a:p>
        </p:txBody>
      </p:sp>
      <p:sp>
        <p:nvSpPr>
          <p:cNvPr id="107523" name="Rectangle 3"/>
          <p:cNvSpPr>
            <a:spLocks noGrp="1" noChangeArrowheads="1"/>
          </p:cNvSpPr>
          <p:nvPr>
            <p:ph type="body" idx="1"/>
          </p:nvPr>
        </p:nvSpPr>
        <p:spPr>
          <a:xfrm>
            <a:off x="457200" y="1219200"/>
            <a:ext cx="8229600" cy="4906963"/>
          </a:xfrm>
        </p:spPr>
        <p:txBody>
          <a:bodyPr/>
          <a:lstStyle/>
          <a:p>
            <a:pPr>
              <a:lnSpc>
                <a:spcPct val="160000"/>
              </a:lnSpc>
            </a:pPr>
            <a:r>
              <a:rPr lang="en-US" sz="2000"/>
              <a:t>The integrated framework satisfies all the stated requirements:</a:t>
            </a:r>
          </a:p>
          <a:p>
            <a:pPr lvl="1">
              <a:lnSpc>
                <a:spcPct val="160000"/>
              </a:lnSpc>
            </a:pPr>
            <a:r>
              <a:rPr lang="en-US" sz="1700"/>
              <a:t>It allows existing applications to run without any modifications</a:t>
            </a:r>
          </a:p>
          <a:p>
            <a:pPr lvl="2">
              <a:lnSpc>
                <a:spcPct val="160000"/>
              </a:lnSpc>
            </a:pPr>
            <a:r>
              <a:rPr lang="en-US" sz="1500"/>
              <a:t>High Performance Sockets allows this kind of seamless integration</a:t>
            </a:r>
          </a:p>
          <a:p>
            <a:pPr lvl="1">
              <a:lnSpc>
                <a:spcPct val="160000"/>
              </a:lnSpc>
            </a:pPr>
            <a:r>
              <a:rPr lang="en-US" sz="1700"/>
              <a:t>Applications have extended API to utilize as and when needed</a:t>
            </a:r>
          </a:p>
          <a:p>
            <a:pPr lvl="2">
              <a:lnSpc>
                <a:spcPct val="160000"/>
              </a:lnSpc>
            </a:pPr>
            <a:r>
              <a:rPr lang="en-US" sz="1500"/>
              <a:t>High Performance Sockets extended with the DDP API allows this</a:t>
            </a:r>
          </a:p>
          <a:p>
            <a:pPr lvl="2">
              <a:lnSpc>
                <a:spcPct val="160000"/>
              </a:lnSpc>
            </a:pPr>
            <a:r>
              <a:rPr lang="en-US" sz="1500"/>
              <a:t>Zero-copy data transfer ensures minimal memory traffic</a:t>
            </a:r>
          </a:p>
          <a:p>
            <a:pPr lvl="2">
              <a:lnSpc>
                <a:spcPct val="160000"/>
              </a:lnSpc>
            </a:pPr>
            <a:r>
              <a:rPr lang="en-US" sz="1500"/>
              <a:t>One-sided operations ensure high performance in compute-intensive applications</a:t>
            </a:r>
          </a:p>
          <a:p>
            <a:pPr lvl="2">
              <a:lnSpc>
                <a:spcPct val="160000"/>
              </a:lnSpc>
            </a:pPr>
            <a:r>
              <a:rPr lang="en-US" sz="1500"/>
              <a:t>Application re-designing follows logically and only if needed</a:t>
            </a:r>
          </a:p>
          <a:p>
            <a:pPr lvl="1">
              <a:lnSpc>
                <a:spcPct val="160000"/>
              </a:lnSpc>
            </a:pPr>
            <a:r>
              <a:rPr lang="en-US" sz="1700"/>
              <a:t>Underlying protocol is WAN compatible</a:t>
            </a:r>
          </a:p>
          <a:p>
            <a:pPr lvl="2">
              <a:lnSpc>
                <a:spcPct val="160000"/>
              </a:lnSpc>
            </a:pPr>
            <a:r>
              <a:rPr lang="en-US" sz="1500"/>
              <a:t>Offloaded RDMAP/DDP ensures that the entire setup is WAN compatible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sz="3200" b="0"/>
              <a:t>Presentation Outline</a:t>
            </a:r>
          </a:p>
        </p:txBody>
      </p:sp>
      <p:sp>
        <p:nvSpPr>
          <p:cNvPr id="25603" name="Rectangle 3"/>
          <p:cNvSpPr>
            <a:spLocks noGrp="1" noChangeArrowheads="1"/>
          </p:cNvSpPr>
          <p:nvPr>
            <p:ph type="body" idx="1"/>
          </p:nvPr>
        </p:nvSpPr>
        <p:spPr>
          <a:xfrm>
            <a:off x="457200" y="1371600"/>
            <a:ext cx="8229600" cy="5029200"/>
          </a:xfrm>
        </p:spPr>
        <p:txBody>
          <a:bodyPr/>
          <a:lstStyle/>
          <a:p>
            <a:pPr>
              <a:lnSpc>
                <a:spcPct val="160000"/>
              </a:lnSpc>
            </a:pPr>
            <a:r>
              <a:rPr lang="en-US" sz="2000">
                <a:solidFill>
                  <a:srgbClr val="DDDDDD"/>
                </a:solidFill>
              </a:rPr>
              <a:t>Introduction, Motivation and Problem Statement</a:t>
            </a:r>
          </a:p>
          <a:p>
            <a:pPr>
              <a:lnSpc>
                <a:spcPct val="160000"/>
              </a:lnSpc>
            </a:pPr>
            <a:r>
              <a:rPr lang="en-US" sz="2000">
                <a:solidFill>
                  <a:srgbClr val="DDDDDD"/>
                </a:solidFill>
              </a:rPr>
              <a:t>Designing High Performance Sockets</a:t>
            </a:r>
          </a:p>
          <a:p>
            <a:pPr>
              <a:lnSpc>
                <a:spcPct val="160000"/>
              </a:lnSpc>
            </a:pPr>
            <a:r>
              <a:rPr lang="en-US" sz="2000">
                <a:solidFill>
                  <a:srgbClr val="DDDDDD"/>
                </a:solidFill>
              </a:rPr>
              <a:t>Issues with High Performance Sockets</a:t>
            </a:r>
          </a:p>
          <a:p>
            <a:pPr>
              <a:lnSpc>
                <a:spcPct val="160000"/>
              </a:lnSpc>
            </a:pPr>
            <a:r>
              <a:rPr lang="en-US" sz="2000">
                <a:solidFill>
                  <a:srgbClr val="DDDDDD"/>
                </a:solidFill>
              </a:rPr>
              <a:t>Integrated API for High Performance Sockets and RDMAP/DDP</a:t>
            </a:r>
          </a:p>
          <a:p>
            <a:pPr>
              <a:lnSpc>
                <a:spcPct val="160000"/>
              </a:lnSpc>
            </a:pPr>
            <a:r>
              <a:rPr lang="en-US" sz="2000" b="1">
                <a:solidFill>
                  <a:srgbClr val="FF0000"/>
                </a:solidFill>
              </a:rPr>
              <a:t>Concluding Remarks</a:t>
            </a:r>
          </a:p>
          <a:p>
            <a:pPr>
              <a:lnSpc>
                <a:spcPct val="160000"/>
              </a:lnSpc>
            </a:pPr>
            <a:r>
              <a:rPr lang="en-US" sz="2000"/>
              <a:t>Continuing and Future Work</a:t>
            </a:r>
          </a:p>
          <a:p>
            <a:pPr>
              <a:lnSpc>
                <a:spcPct val="160000"/>
              </a:lnSpc>
            </a:pPr>
            <a:r>
              <a:rPr lang="en-US" sz="2000"/>
              <a:t>Related and Other Publications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sz="3200" b="0"/>
              <a:t>Application Requirements</a:t>
            </a:r>
          </a:p>
        </p:txBody>
      </p:sp>
      <p:sp>
        <p:nvSpPr>
          <p:cNvPr id="38915" name="Rectangle 3"/>
          <p:cNvSpPr>
            <a:spLocks noGrp="1" noChangeArrowheads="1"/>
          </p:cNvSpPr>
          <p:nvPr>
            <p:ph type="body" idx="1"/>
          </p:nvPr>
        </p:nvSpPr>
        <p:spPr>
          <a:xfrm>
            <a:off x="457200" y="1447800"/>
            <a:ext cx="8229600" cy="4678363"/>
          </a:xfrm>
        </p:spPr>
        <p:txBody>
          <a:bodyPr/>
          <a:lstStyle/>
          <a:p>
            <a:pPr>
              <a:lnSpc>
                <a:spcPct val="160000"/>
              </a:lnSpc>
            </a:pPr>
            <a:r>
              <a:rPr lang="en-US" sz="2000"/>
              <a:t>Applications are built around portability</a:t>
            </a:r>
          </a:p>
          <a:p>
            <a:pPr lvl="1">
              <a:lnSpc>
                <a:spcPct val="160000"/>
              </a:lnSpc>
            </a:pPr>
            <a:r>
              <a:rPr lang="en-US" sz="1600"/>
              <a:t>Rewriting them for every new network is cumbersome and impractical</a:t>
            </a:r>
          </a:p>
          <a:p>
            <a:pPr lvl="1">
              <a:lnSpc>
                <a:spcPct val="160000"/>
              </a:lnSpc>
            </a:pPr>
            <a:r>
              <a:rPr lang="en-US" sz="1600"/>
              <a:t>As soon as a new network is available, they should RUN !</a:t>
            </a:r>
          </a:p>
          <a:p>
            <a:pPr lvl="1">
              <a:lnSpc>
                <a:spcPct val="160000"/>
              </a:lnSpc>
            </a:pPr>
            <a:r>
              <a:rPr lang="en-US" sz="1600"/>
              <a:t>A Standard Interface required</a:t>
            </a:r>
          </a:p>
          <a:p>
            <a:pPr>
              <a:lnSpc>
                <a:spcPct val="160000"/>
              </a:lnSpc>
            </a:pPr>
            <a:r>
              <a:rPr lang="en-US" sz="2000"/>
              <a:t>Two broadly used standard interfaces</a:t>
            </a:r>
          </a:p>
          <a:p>
            <a:pPr lvl="1">
              <a:lnSpc>
                <a:spcPct val="160000"/>
              </a:lnSpc>
            </a:pPr>
            <a:r>
              <a:rPr lang="en-US" sz="1600"/>
              <a:t>Message Passing Interface (MPI)</a:t>
            </a:r>
          </a:p>
          <a:p>
            <a:pPr lvl="2">
              <a:lnSpc>
                <a:spcPct val="160000"/>
              </a:lnSpc>
            </a:pPr>
            <a:r>
              <a:rPr lang="en-US" sz="1400"/>
              <a:t>Scientific Applications (Ex: Physics Simulations, Weather Forecast)</a:t>
            </a:r>
          </a:p>
          <a:p>
            <a:pPr lvl="1">
              <a:lnSpc>
                <a:spcPct val="160000"/>
              </a:lnSpc>
            </a:pPr>
            <a:r>
              <a:rPr lang="en-US" sz="1600" b="1">
                <a:solidFill>
                  <a:srgbClr val="FF0000"/>
                </a:solidFill>
              </a:rPr>
              <a:t>Sockets Interface</a:t>
            </a:r>
          </a:p>
          <a:p>
            <a:pPr lvl="2">
              <a:lnSpc>
                <a:spcPct val="160000"/>
              </a:lnSpc>
            </a:pPr>
            <a:r>
              <a:rPr lang="en-US" sz="1400">
                <a:solidFill>
                  <a:srgbClr val="FF0000"/>
                </a:solidFill>
              </a:rPr>
              <a:t>Commercial Applications (Ex: Data-Center and other Web Architectures)</a:t>
            </a:r>
          </a:p>
          <a:p>
            <a:pPr lvl="2">
              <a:lnSpc>
                <a:spcPct val="160000"/>
              </a:lnSpc>
            </a:pPr>
            <a:r>
              <a:rPr lang="en-US" sz="1400">
                <a:solidFill>
                  <a:srgbClr val="FF0000"/>
                </a:solidFill>
              </a:rPr>
              <a:t>Grid-based Applications (Ex: Data-Cutter library, Globus)</a:t>
            </a:r>
            <a:endParaRPr lang="en-US" sz="160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sz="3200" b="0"/>
              <a:t>Concluding Remarks</a:t>
            </a:r>
          </a:p>
        </p:txBody>
      </p:sp>
      <p:sp>
        <p:nvSpPr>
          <p:cNvPr id="121859" name="Rectangle 3"/>
          <p:cNvSpPr>
            <a:spLocks noGrp="1" noChangeArrowheads="1"/>
          </p:cNvSpPr>
          <p:nvPr>
            <p:ph type="body" idx="1"/>
          </p:nvPr>
        </p:nvSpPr>
        <p:spPr>
          <a:xfrm>
            <a:off x="457200" y="1219200"/>
            <a:ext cx="8229600" cy="5105400"/>
          </a:xfrm>
        </p:spPr>
        <p:txBody>
          <a:bodyPr/>
          <a:lstStyle/>
          <a:p>
            <a:pPr>
              <a:lnSpc>
                <a:spcPct val="140000"/>
              </a:lnSpc>
            </a:pPr>
            <a:r>
              <a:rPr lang="en-US" sz="2000"/>
              <a:t>Traditional Sockets implementations are over TCP/IP</a:t>
            </a:r>
          </a:p>
          <a:p>
            <a:pPr lvl="1">
              <a:lnSpc>
                <a:spcPct val="140000"/>
              </a:lnSpc>
            </a:pPr>
            <a:r>
              <a:rPr lang="en-US" sz="1600"/>
              <a:t>Cannot achieve a high performance due to several overheads</a:t>
            </a:r>
          </a:p>
          <a:p>
            <a:pPr>
              <a:lnSpc>
                <a:spcPct val="140000"/>
              </a:lnSpc>
            </a:pPr>
            <a:r>
              <a:rPr lang="en-US" sz="2000"/>
              <a:t>High Performance Sockets implementations</a:t>
            </a:r>
          </a:p>
          <a:p>
            <a:pPr lvl="1">
              <a:lnSpc>
                <a:spcPct val="140000"/>
              </a:lnSpc>
            </a:pPr>
            <a:r>
              <a:rPr lang="en-US" sz="1600"/>
              <a:t>Utilize the offloaded stack and other features in the NIC</a:t>
            </a:r>
          </a:p>
          <a:p>
            <a:pPr lvl="1">
              <a:lnSpc>
                <a:spcPct val="140000"/>
              </a:lnSpc>
            </a:pPr>
            <a:r>
              <a:rPr lang="en-US" sz="1600"/>
              <a:t>Are able to deliver a high performance</a:t>
            </a:r>
          </a:p>
          <a:p>
            <a:pPr>
              <a:lnSpc>
                <a:spcPct val="140000"/>
              </a:lnSpc>
            </a:pPr>
            <a:r>
              <a:rPr lang="en-US" sz="2000"/>
              <a:t>Several issues with High Performance Sockets</a:t>
            </a:r>
          </a:p>
          <a:p>
            <a:pPr lvl="1">
              <a:lnSpc>
                <a:spcPct val="140000"/>
              </a:lnSpc>
            </a:pPr>
            <a:r>
              <a:rPr lang="en-US" sz="1600"/>
              <a:t>Applications are limited by the sockets API and semantics</a:t>
            </a:r>
          </a:p>
          <a:p>
            <a:pPr>
              <a:lnSpc>
                <a:spcPct val="140000"/>
              </a:lnSpc>
            </a:pPr>
            <a:r>
              <a:rPr lang="en-US" sz="1900"/>
              <a:t>We proposed an integrated framework:</a:t>
            </a:r>
          </a:p>
          <a:p>
            <a:pPr lvl="1">
              <a:lnSpc>
                <a:spcPct val="140000"/>
              </a:lnSpc>
            </a:pPr>
            <a:r>
              <a:rPr lang="en-US" sz="1600"/>
              <a:t>API: Extended sockets interface</a:t>
            </a:r>
          </a:p>
          <a:p>
            <a:pPr lvl="2">
              <a:lnSpc>
                <a:spcPct val="140000"/>
              </a:lnSpc>
            </a:pPr>
            <a:r>
              <a:rPr lang="en-US" sz="1400"/>
              <a:t>All the sockets functionality will be retained; DDP functionality inserted</a:t>
            </a:r>
          </a:p>
          <a:p>
            <a:pPr lvl="1">
              <a:lnSpc>
                <a:spcPct val="140000"/>
              </a:lnSpc>
            </a:pPr>
            <a:r>
              <a:rPr lang="en-US" sz="1600"/>
              <a:t>Protocol: RDMAP/DDP</a:t>
            </a:r>
          </a:p>
          <a:p>
            <a:pPr lvl="2">
              <a:lnSpc>
                <a:spcPct val="140000"/>
              </a:lnSpc>
            </a:pPr>
            <a:r>
              <a:rPr lang="en-US" sz="1400"/>
              <a:t>Allows WAN compatibility since its implemented over IP</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sz="3200" b="0"/>
              <a:t>Presentation Outline</a:t>
            </a:r>
          </a:p>
        </p:txBody>
      </p:sp>
      <p:sp>
        <p:nvSpPr>
          <p:cNvPr id="26627" name="Rectangle 3"/>
          <p:cNvSpPr>
            <a:spLocks noGrp="1" noChangeArrowheads="1"/>
          </p:cNvSpPr>
          <p:nvPr>
            <p:ph type="body" idx="1"/>
          </p:nvPr>
        </p:nvSpPr>
        <p:spPr>
          <a:xfrm>
            <a:off x="457200" y="1371600"/>
            <a:ext cx="8229600" cy="5029200"/>
          </a:xfrm>
        </p:spPr>
        <p:txBody>
          <a:bodyPr/>
          <a:lstStyle/>
          <a:p>
            <a:pPr>
              <a:lnSpc>
                <a:spcPct val="160000"/>
              </a:lnSpc>
            </a:pPr>
            <a:r>
              <a:rPr lang="en-US" sz="2000">
                <a:solidFill>
                  <a:srgbClr val="DDDDDD"/>
                </a:solidFill>
              </a:rPr>
              <a:t>Introduction, Motivation and Problem Statement</a:t>
            </a:r>
          </a:p>
          <a:p>
            <a:pPr>
              <a:lnSpc>
                <a:spcPct val="160000"/>
              </a:lnSpc>
            </a:pPr>
            <a:r>
              <a:rPr lang="en-US" sz="2000">
                <a:solidFill>
                  <a:srgbClr val="DDDDDD"/>
                </a:solidFill>
              </a:rPr>
              <a:t>Designing High Performance Sockets</a:t>
            </a:r>
          </a:p>
          <a:p>
            <a:pPr>
              <a:lnSpc>
                <a:spcPct val="160000"/>
              </a:lnSpc>
            </a:pPr>
            <a:r>
              <a:rPr lang="en-US" sz="2000">
                <a:solidFill>
                  <a:srgbClr val="DDDDDD"/>
                </a:solidFill>
              </a:rPr>
              <a:t>Issues with High Performance Sockets</a:t>
            </a:r>
          </a:p>
          <a:p>
            <a:pPr>
              <a:lnSpc>
                <a:spcPct val="160000"/>
              </a:lnSpc>
            </a:pPr>
            <a:r>
              <a:rPr lang="en-US" sz="2000">
                <a:solidFill>
                  <a:srgbClr val="DDDDDD"/>
                </a:solidFill>
              </a:rPr>
              <a:t>Integrated API for High Performance Sockets and RDMAP/DDP</a:t>
            </a:r>
          </a:p>
          <a:p>
            <a:pPr>
              <a:lnSpc>
                <a:spcPct val="160000"/>
              </a:lnSpc>
            </a:pPr>
            <a:r>
              <a:rPr lang="en-US" sz="2000">
                <a:solidFill>
                  <a:srgbClr val="DDDDDD"/>
                </a:solidFill>
              </a:rPr>
              <a:t>Concluding Remarks</a:t>
            </a:r>
          </a:p>
          <a:p>
            <a:pPr>
              <a:lnSpc>
                <a:spcPct val="160000"/>
              </a:lnSpc>
            </a:pPr>
            <a:r>
              <a:rPr lang="en-US" sz="2000" b="1">
                <a:solidFill>
                  <a:srgbClr val="FF0000"/>
                </a:solidFill>
              </a:rPr>
              <a:t>Continuing and Future Work</a:t>
            </a:r>
          </a:p>
          <a:p>
            <a:pPr>
              <a:lnSpc>
                <a:spcPct val="160000"/>
              </a:lnSpc>
            </a:pPr>
            <a:r>
              <a:rPr lang="en-US" sz="2000"/>
              <a:t>Related and Other Publications</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US" sz="3200" b="0"/>
              <a:t>Continuing and Future Work</a:t>
            </a:r>
          </a:p>
        </p:txBody>
      </p:sp>
      <p:sp>
        <p:nvSpPr>
          <p:cNvPr id="122883" name="Rectangle 3"/>
          <p:cNvSpPr>
            <a:spLocks noGrp="1" noChangeArrowheads="1"/>
          </p:cNvSpPr>
          <p:nvPr>
            <p:ph type="body" idx="1"/>
          </p:nvPr>
        </p:nvSpPr>
        <p:spPr>
          <a:xfrm>
            <a:off x="457200" y="1371600"/>
            <a:ext cx="8229600" cy="4754563"/>
          </a:xfrm>
        </p:spPr>
        <p:txBody>
          <a:bodyPr/>
          <a:lstStyle/>
          <a:p>
            <a:pPr>
              <a:lnSpc>
                <a:spcPct val="160000"/>
              </a:lnSpc>
            </a:pPr>
            <a:r>
              <a:rPr lang="en-US" sz="2000"/>
              <a:t>Currently working on:</a:t>
            </a:r>
          </a:p>
          <a:p>
            <a:pPr lvl="1">
              <a:lnSpc>
                <a:spcPct val="160000"/>
              </a:lnSpc>
            </a:pPr>
            <a:r>
              <a:rPr lang="en-US" sz="1700"/>
              <a:t>A software prototype and a simulator for the integrated framework</a:t>
            </a:r>
          </a:p>
          <a:p>
            <a:pPr lvl="2">
              <a:lnSpc>
                <a:spcPct val="160000"/>
              </a:lnSpc>
            </a:pPr>
            <a:r>
              <a:rPr lang="en-US" sz="1500"/>
              <a:t>Understanding the stack and its requirements</a:t>
            </a:r>
          </a:p>
          <a:p>
            <a:pPr lvl="2">
              <a:lnSpc>
                <a:spcPct val="160000"/>
              </a:lnSpc>
            </a:pPr>
            <a:r>
              <a:rPr lang="en-US" sz="1500"/>
              <a:t>Estimates of the benefits</a:t>
            </a:r>
          </a:p>
          <a:p>
            <a:pPr lvl="1">
              <a:lnSpc>
                <a:spcPct val="160000"/>
              </a:lnSpc>
            </a:pPr>
            <a:r>
              <a:rPr lang="en-US" sz="1700"/>
              <a:t>RDMAP/DDP API over TCP Offload Engines</a:t>
            </a:r>
          </a:p>
          <a:p>
            <a:pPr lvl="1">
              <a:lnSpc>
                <a:spcPct val="160000"/>
              </a:lnSpc>
            </a:pPr>
            <a:r>
              <a:rPr lang="en-US" sz="1700"/>
              <a:t>Application ports to utilize the RDMAP/DDP API</a:t>
            </a:r>
          </a:p>
          <a:p>
            <a:pPr>
              <a:lnSpc>
                <a:spcPct val="160000"/>
              </a:lnSpc>
            </a:pPr>
            <a:r>
              <a:rPr lang="en-US" sz="2000"/>
              <a:t>Will be working on:</a:t>
            </a:r>
          </a:p>
          <a:p>
            <a:pPr lvl="1">
              <a:lnSpc>
                <a:spcPct val="160000"/>
              </a:lnSpc>
            </a:pPr>
            <a:r>
              <a:rPr lang="en-US" sz="1700"/>
              <a:t>NIC-based implementation of the RDMAP/DDP protocol stack</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sz="3200" b="0"/>
              <a:t>Presentation Outline</a:t>
            </a:r>
          </a:p>
        </p:txBody>
      </p:sp>
      <p:sp>
        <p:nvSpPr>
          <p:cNvPr id="27651" name="Rectangle 3"/>
          <p:cNvSpPr>
            <a:spLocks noGrp="1" noChangeArrowheads="1"/>
          </p:cNvSpPr>
          <p:nvPr>
            <p:ph type="body" idx="1"/>
          </p:nvPr>
        </p:nvSpPr>
        <p:spPr>
          <a:xfrm>
            <a:off x="457200" y="1371600"/>
            <a:ext cx="8229600" cy="5029200"/>
          </a:xfrm>
        </p:spPr>
        <p:txBody>
          <a:bodyPr/>
          <a:lstStyle/>
          <a:p>
            <a:pPr>
              <a:lnSpc>
                <a:spcPct val="160000"/>
              </a:lnSpc>
            </a:pPr>
            <a:r>
              <a:rPr lang="en-US" sz="2000">
                <a:solidFill>
                  <a:srgbClr val="DDDDDD"/>
                </a:solidFill>
              </a:rPr>
              <a:t>Introduction, Motivation and Problem Statement</a:t>
            </a:r>
          </a:p>
          <a:p>
            <a:pPr>
              <a:lnSpc>
                <a:spcPct val="160000"/>
              </a:lnSpc>
            </a:pPr>
            <a:r>
              <a:rPr lang="en-US" sz="2000">
                <a:solidFill>
                  <a:srgbClr val="DDDDDD"/>
                </a:solidFill>
              </a:rPr>
              <a:t>Designing High Performance Sockets</a:t>
            </a:r>
          </a:p>
          <a:p>
            <a:pPr>
              <a:lnSpc>
                <a:spcPct val="160000"/>
              </a:lnSpc>
            </a:pPr>
            <a:r>
              <a:rPr lang="en-US" sz="2000">
                <a:solidFill>
                  <a:srgbClr val="DDDDDD"/>
                </a:solidFill>
              </a:rPr>
              <a:t>Issues with High Performance Sockets</a:t>
            </a:r>
          </a:p>
          <a:p>
            <a:pPr>
              <a:lnSpc>
                <a:spcPct val="160000"/>
              </a:lnSpc>
            </a:pPr>
            <a:r>
              <a:rPr lang="en-US" sz="2000">
                <a:solidFill>
                  <a:srgbClr val="DDDDDD"/>
                </a:solidFill>
              </a:rPr>
              <a:t>Integrated API for High Performance Sockets and RDMAP/DDP</a:t>
            </a:r>
          </a:p>
          <a:p>
            <a:pPr>
              <a:lnSpc>
                <a:spcPct val="160000"/>
              </a:lnSpc>
            </a:pPr>
            <a:r>
              <a:rPr lang="en-US" sz="2000">
                <a:solidFill>
                  <a:srgbClr val="DDDDDD"/>
                </a:solidFill>
              </a:rPr>
              <a:t>Concluding Remarks</a:t>
            </a:r>
          </a:p>
          <a:p>
            <a:pPr>
              <a:lnSpc>
                <a:spcPct val="160000"/>
              </a:lnSpc>
            </a:pPr>
            <a:r>
              <a:rPr lang="en-US" sz="2000">
                <a:solidFill>
                  <a:srgbClr val="DDDDDD"/>
                </a:solidFill>
              </a:rPr>
              <a:t>Continuing and Future Work</a:t>
            </a:r>
          </a:p>
          <a:p>
            <a:pPr>
              <a:lnSpc>
                <a:spcPct val="160000"/>
              </a:lnSpc>
            </a:pPr>
            <a:r>
              <a:rPr lang="en-US" sz="2000" b="1">
                <a:solidFill>
                  <a:srgbClr val="FF0000"/>
                </a:solidFill>
              </a:rPr>
              <a:t>Related and Other Publications</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US" sz="3200" b="0"/>
              <a:t>Related Publications</a:t>
            </a:r>
          </a:p>
        </p:txBody>
      </p:sp>
      <p:sp>
        <p:nvSpPr>
          <p:cNvPr id="123907" name="Rectangle 3"/>
          <p:cNvSpPr>
            <a:spLocks noGrp="1" noChangeArrowheads="1"/>
          </p:cNvSpPr>
          <p:nvPr>
            <p:ph type="body" idx="1"/>
          </p:nvPr>
        </p:nvSpPr>
        <p:spPr>
          <a:xfrm>
            <a:off x="457200" y="1066800"/>
            <a:ext cx="8229600" cy="5486400"/>
          </a:xfrm>
        </p:spPr>
        <p:txBody>
          <a:bodyPr/>
          <a:lstStyle/>
          <a:p>
            <a:pPr>
              <a:lnSpc>
                <a:spcPct val="140000"/>
              </a:lnSpc>
            </a:pPr>
            <a:r>
              <a:rPr lang="en-US" sz="1400" b="1"/>
              <a:t>P. Balaji</a:t>
            </a:r>
            <a:r>
              <a:rPr lang="en-US" sz="1400"/>
              <a:t>, S. Narravula, K. Vaidyanathan, H. -W. Jin and D. K. Panda, </a:t>
            </a:r>
            <a:r>
              <a:rPr lang="en-US" sz="1400">
                <a:hlinkClick r:id="rId2"/>
              </a:rPr>
              <a:t>On the Provision of Prioritization and Soft QoS in Dynamically Reconfigurable Shared Data-Centers over InfiniBand</a:t>
            </a:r>
            <a:r>
              <a:rPr lang="en-US" sz="1400"/>
              <a:t>. In the proceedings of the IEEE International Symposium on Performance Analysis of Systems and Software (ISPASS), 2005.</a:t>
            </a:r>
          </a:p>
          <a:p>
            <a:pPr>
              <a:lnSpc>
                <a:spcPct val="140000"/>
              </a:lnSpc>
              <a:buFontTx/>
              <a:buNone/>
            </a:pPr>
            <a:endParaRPr lang="en-US" sz="100"/>
          </a:p>
          <a:p>
            <a:pPr>
              <a:lnSpc>
                <a:spcPct val="140000"/>
              </a:lnSpc>
            </a:pPr>
            <a:r>
              <a:rPr lang="en-US" sz="1400" b="1"/>
              <a:t>P. Balaji</a:t>
            </a:r>
            <a:r>
              <a:rPr lang="en-US" sz="1400"/>
              <a:t>, H. Shah and D. K. Panda, </a:t>
            </a:r>
            <a:r>
              <a:rPr lang="en-US" sz="1400">
                <a:hlinkClick r:id="rId3"/>
              </a:rPr>
              <a:t>Sockets vs RDMA Interface over 10-Gigabit Networks: An In-depth analysis of the Memory Traffic Bottleneck</a:t>
            </a:r>
            <a:r>
              <a:rPr lang="en-US" sz="1400"/>
              <a:t>. In the proceedings of the Workshop on Remote Direct Memory Access (RDMA): Applications, Implementations, and Technologies (RAIT); held in conjunction with the IEEE International Conference on Cluster Computing, 2004.</a:t>
            </a:r>
          </a:p>
          <a:p>
            <a:pPr>
              <a:lnSpc>
                <a:spcPct val="140000"/>
              </a:lnSpc>
              <a:buFontTx/>
              <a:buNone/>
            </a:pPr>
            <a:endParaRPr lang="en-US" sz="100"/>
          </a:p>
          <a:p>
            <a:pPr>
              <a:lnSpc>
                <a:spcPct val="140000"/>
              </a:lnSpc>
            </a:pPr>
            <a:r>
              <a:rPr lang="en-US" sz="1400" b="1"/>
              <a:t>P. Balaji</a:t>
            </a:r>
            <a:r>
              <a:rPr lang="en-US" sz="1400"/>
              <a:t>, K. Vaidyanathan, S. Narravula, S. Krishnamoorthy, H. -W. Jin and D. K. Panda, </a:t>
            </a:r>
            <a:r>
              <a:rPr lang="en-US" sz="1400">
                <a:hlinkClick r:id="rId4"/>
              </a:rPr>
              <a:t>Exploiting Remote Memory Operations to Design Efficient Reconfiguration for Shared Data-Centers over InfiniBand</a:t>
            </a:r>
            <a:r>
              <a:rPr lang="en-US" sz="1400"/>
              <a:t>. In the proceedings of the workshop on Remote Direct Memory Access (RDMA): Applications, Implementations, and Technologies (RAIT); held in conjunction with the IEEE International Conference on Cluster Computing, 2004.</a:t>
            </a:r>
          </a:p>
          <a:p>
            <a:pPr>
              <a:lnSpc>
                <a:spcPct val="140000"/>
              </a:lnSpc>
              <a:buFontTx/>
              <a:buNone/>
            </a:pPr>
            <a:endParaRPr lang="en-US" sz="200"/>
          </a:p>
          <a:p>
            <a:pPr>
              <a:lnSpc>
                <a:spcPct val="140000"/>
              </a:lnSpc>
            </a:pPr>
            <a:r>
              <a:rPr lang="en-US" sz="1400"/>
              <a:t>H. -W. Jin, </a:t>
            </a:r>
            <a:r>
              <a:rPr lang="en-US" sz="1400" b="1"/>
              <a:t>P. Balaji</a:t>
            </a:r>
            <a:r>
              <a:rPr lang="en-US" sz="1400"/>
              <a:t>, C. Yoo, J . Y. Choi and D. K. Panda, </a:t>
            </a:r>
            <a:r>
              <a:rPr lang="en-US" sz="1400">
                <a:hlinkClick r:id="rId5"/>
              </a:rPr>
              <a:t>Exploiting NIC Architectural Support for Enhancing IP based Protocols on High Performance Networks</a:t>
            </a:r>
            <a:r>
              <a:rPr lang="en-US" sz="1400"/>
              <a:t>. Accepted for publication at the Special Issue of the Journal of Parallel and Distributed Computing (JPDC) on Design and Performance of Networks for Super-, Cluster- and Grid-Computing, 2005.</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en-US" sz="3200" b="0"/>
              <a:t>Related Publications [more </a:t>
            </a:r>
            <a:r>
              <a:rPr lang="en-US" sz="3200" b="0">
                <a:sym typeface="Wingdings" pitchFamily="2" charset="2"/>
              </a:rPr>
              <a:t>]</a:t>
            </a:r>
            <a:endParaRPr lang="en-US" sz="3200" b="0"/>
          </a:p>
        </p:txBody>
      </p:sp>
      <p:sp>
        <p:nvSpPr>
          <p:cNvPr id="124931" name="Rectangle 3"/>
          <p:cNvSpPr>
            <a:spLocks noGrp="1" noChangeArrowheads="1"/>
          </p:cNvSpPr>
          <p:nvPr>
            <p:ph type="body" idx="1"/>
          </p:nvPr>
        </p:nvSpPr>
        <p:spPr>
          <a:xfrm>
            <a:off x="457200" y="1371600"/>
            <a:ext cx="8229600" cy="5105400"/>
          </a:xfrm>
        </p:spPr>
        <p:txBody>
          <a:bodyPr/>
          <a:lstStyle/>
          <a:p>
            <a:pPr>
              <a:lnSpc>
                <a:spcPct val="140000"/>
              </a:lnSpc>
            </a:pPr>
            <a:r>
              <a:rPr lang="en-US" sz="1400"/>
              <a:t>S. Narravula, </a:t>
            </a:r>
            <a:r>
              <a:rPr lang="en-US" sz="1400" b="1"/>
              <a:t>P. Balaji</a:t>
            </a:r>
            <a:r>
              <a:rPr lang="en-US" sz="1400"/>
              <a:t>, K. Vaidyanathan, S. Krishnamoorthy, J. Wu and D. K. Panda, </a:t>
            </a:r>
            <a:r>
              <a:rPr lang="en-US" sz="1400">
                <a:hlinkClick r:id="rId2"/>
              </a:rPr>
              <a:t>Supporting Strong Coherency for Active Caches in Multi-Tier Data-Centers over InfiniBand</a:t>
            </a:r>
            <a:r>
              <a:rPr lang="en-US" sz="1400"/>
              <a:t>. In the proceedings of the workshop on System Area Networks (SAN); held in conjuntion with the IEEE International Symposium on High Performance Computer Architecture (HPCA), 2004.</a:t>
            </a:r>
          </a:p>
          <a:p>
            <a:pPr>
              <a:lnSpc>
                <a:spcPct val="140000"/>
              </a:lnSpc>
              <a:buFontTx/>
              <a:buNone/>
            </a:pPr>
            <a:endParaRPr lang="en-US" sz="400"/>
          </a:p>
          <a:p>
            <a:pPr>
              <a:lnSpc>
                <a:spcPct val="140000"/>
              </a:lnSpc>
            </a:pPr>
            <a:r>
              <a:rPr lang="en-US" sz="1400" b="1"/>
              <a:t>P. Balaji</a:t>
            </a:r>
            <a:r>
              <a:rPr lang="en-US" sz="1400"/>
              <a:t>, S. Narravula, K. Vaidyanathan, S. Krishnamoorthy, J. Wu and D. K. Panda, </a:t>
            </a:r>
            <a:r>
              <a:rPr lang="en-US" sz="1400">
                <a:hlinkClick r:id="rId3"/>
              </a:rPr>
              <a:t>Sockets Direct Protocol over InfiniBand in Clusters: Is it Beneficial?</a:t>
            </a:r>
            <a:r>
              <a:rPr lang="en-US" sz="1400"/>
              <a:t>. In the proceedings of the IEEE International Symposium on Performance Analysis of Systems and Software (ISPASS), 2004.</a:t>
            </a:r>
          </a:p>
          <a:p>
            <a:pPr>
              <a:lnSpc>
                <a:spcPct val="140000"/>
              </a:lnSpc>
              <a:buFontTx/>
              <a:buNone/>
            </a:pPr>
            <a:endParaRPr lang="en-US" sz="400"/>
          </a:p>
          <a:p>
            <a:pPr>
              <a:lnSpc>
                <a:spcPct val="140000"/>
              </a:lnSpc>
            </a:pPr>
            <a:r>
              <a:rPr lang="en-US" sz="1400" b="1"/>
              <a:t>P. Balaji</a:t>
            </a:r>
            <a:r>
              <a:rPr lang="en-US" sz="1400"/>
              <a:t>, J. Wu, T. Kurc, U. Catalyurek, D. K. Panda and J. Saltz, </a:t>
            </a:r>
            <a:r>
              <a:rPr lang="en-US" sz="1400">
                <a:hlinkClick r:id="rId4"/>
              </a:rPr>
              <a:t>Impact of High Performance Sockets on Data Intensive Applications</a:t>
            </a:r>
            <a:r>
              <a:rPr lang="en-US" sz="1400"/>
              <a:t>. In the proceedings of the IEEE International Symposium on High Performance Distributed Computing (HPDC), 2003.</a:t>
            </a:r>
          </a:p>
          <a:p>
            <a:pPr>
              <a:lnSpc>
                <a:spcPct val="140000"/>
              </a:lnSpc>
              <a:buFontTx/>
              <a:buNone/>
            </a:pPr>
            <a:endParaRPr lang="en-US" sz="400"/>
          </a:p>
          <a:p>
            <a:pPr>
              <a:lnSpc>
                <a:spcPct val="140000"/>
              </a:lnSpc>
            </a:pPr>
            <a:r>
              <a:rPr lang="en-US" sz="1400" b="1"/>
              <a:t>P. Balaji</a:t>
            </a:r>
            <a:r>
              <a:rPr lang="en-US" sz="1400"/>
              <a:t>, P. Shivam, P. Wyckoff and D. K. Panda, </a:t>
            </a:r>
            <a:r>
              <a:rPr lang="en-US" sz="1400">
                <a:hlinkClick r:id="rId5"/>
              </a:rPr>
              <a:t>High Performance User-Level Sockets over Gigabit Ethernet</a:t>
            </a:r>
            <a:r>
              <a:rPr lang="en-US" sz="1400"/>
              <a:t>. In the proceedings of the IEEE International Conference on Cluster Computing, 2002.</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r>
              <a:rPr lang="en-US" sz="3200" b="0"/>
              <a:t>Other Publications</a:t>
            </a:r>
          </a:p>
        </p:txBody>
      </p:sp>
      <p:sp>
        <p:nvSpPr>
          <p:cNvPr id="126979" name="Rectangle 3"/>
          <p:cNvSpPr>
            <a:spLocks noGrp="1" noChangeArrowheads="1"/>
          </p:cNvSpPr>
          <p:nvPr>
            <p:ph type="body" idx="1"/>
          </p:nvPr>
        </p:nvSpPr>
        <p:spPr>
          <a:xfrm>
            <a:off x="457200" y="1219200"/>
            <a:ext cx="8229600" cy="5105400"/>
          </a:xfrm>
        </p:spPr>
        <p:txBody>
          <a:bodyPr/>
          <a:lstStyle/>
          <a:p>
            <a:pPr>
              <a:lnSpc>
                <a:spcPct val="140000"/>
              </a:lnSpc>
            </a:pPr>
            <a:r>
              <a:rPr lang="en-US" sz="1400"/>
              <a:t>M. Islam, </a:t>
            </a:r>
            <a:r>
              <a:rPr lang="en-US" sz="1400" b="1"/>
              <a:t>P. Balaji</a:t>
            </a:r>
            <a:r>
              <a:rPr lang="en-US" sz="1400"/>
              <a:t>, P. Sadayappan and D. K. Panda, QoPS: A QoS based scheme for Parallel Job Scheduling. Published in the IEEE Springer LNCS Journal Series, 2003.</a:t>
            </a:r>
          </a:p>
          <a:p>
            <a:pPr>
              <a:lnSpc>
                <a:spcPct val="140000"/>
              </a:lnSpc>
            </a:pPr>
            <a:r>
              <a:rPr lang="en-US" sz="1400"/>
              <a:t>K. Vaidyanathan, </a:t>
            </a:r>
            <a:r>
              <a:rPr lang="en-US" sz="1400" b="1"/>
              <a:t>P. Balaji</a:t>
            </a:r>
            <a:r>
              <a:rPr lang="en-US" sz="1400"/>
              <a:t>, H. -W. Jin and D. K. Panda, </a:t>
            </a:r>
            <a:r>
              <a:rPr lang="en-US" sz="1400">
                <a:hlinkClick r:id="rId2"/>
              </a:rPr>
              <a:t>Workload-driven Analysis of File Systems in Shared Multi-tier Data-Centers over InfiniBand</a:t>
            </a:r>
            <a:r>
              <a:rPr lang="en-US" sz="1400"/>
              <a:t>. In the proceedings of the Eighth Workshop on Computer Architecture Evaluation using Commercial Workloads (CAECW-8); to be held in conjunction with the 11th International Symposium on High Performance Computer Architecture (HPCA-11), 2005.</a:t>
            </a:r>
          </a:p>
          <a:p>
            <a:pPr>
              <a:lnSpc>
                <a:spcPct val="140000"/>
              </a:lnSpc>
            </a:pPr>
            <a:r>
              <a:rPr lang="en-US" sz="1400"/>
              <a:t>M. Islam, </a:t>
            </a:r>
            <a:r>
              <a:rPr lang="en-US" sz="1400" b="1"/>
              <a:t>P. Balaji</a:t>
            </a:r>
            <a:r>
              <a:rPr lang="en-US" sz="1400"/>
              <a:t>, P. Sadayappan and D. K. Panda, </a:t>
            </a:r>
            <a:r>
              <a:rPr lang="en-US" sz="1400">
                <a:hlinkClick r:id="rId3"/>
              </a:rPr>
              <a:t>Towards Provision of Quality of Service Guarantees in Job Scheduling</a:t>
            </a:r>
            <a:r>
              <a:rPr lang="en-US" sz="1400"/>
              <a:t>. In the proceedings of the IEEE International Conference on Cluster Computing, 2004.</a:t>
            </a:r>
          </a:p>
          <a:p>
            <a:pPr>
              <a:lnSpc>
                <a:spcPct val="140000"/>
              </a:lnSpc>
            </a:pPr>
            <a:r>
              <a:rPr lang="en-US" sz="1400"/>
              <a:t>R. Kurian, </a:t>
            </a:r>
            <a:r>
              <a:rPr lang="en-US" sz="1400" b="1"/>
              <a:t>P. Balaji</a:t>
            </a:r>
            <a:r>
              <a:rPr lang="en-US" sz="1400"/>
              <a:t>, P. Sadayappan, </a:t>
            </a:r>
            <a:r>
              <a:rPr lang="en-US" sz="1400">
                <a:hlinkClick r:id="rId4"/>
              </a:rPr>
              <a:t>Opportune Job Shredding: An Effective approach for scheduling Parameter Sweep Applications</a:t>
            </a:r>
            <a:r>
              <a:rPr lang="en-US" sz="1400"/>
              <a:t>. In the proceedings of the Los Alamos Computer Science Institute Symposium (LACSI), 2003.</a:t>
            </a:r>
          </a:p>
          <a:p>
            <a:pPr>
              <a:lnSpc>
                <a:spcPct val="140000"/>
              </a:lnSpc>
            </a:pPr>
            <a:r>
              <a:rPr lang="en-US" sz="1400"/>
              <a:t>R. Gupta, </a:t>
            </a:r>
            <a:r>
              <a:rPr lang="en-US" sz="1400" b="1"/>
              <a:t>P. Balaji</a:t>
            </a:r>
            <a:r>
              <a:rPr lang="en-US" sz="1400"/>
              <a:t>, J. Nieplocha and D. K. Panda, </a:t>
            </a:r>
            <a:r>
              <a:rPr lang="en-US" sz="1400">
                <a:hlinkClick r:id="rId5"/>
              </a:rPr>
              <a:t>Efficient Collective Operations using Remote Memory Operations on VIA-Based Clusters</a:t>
            </a:r>
            <a:r>
              <a:rPr lang="en-US" sz="1400"/>
              <a:t>. In the proceedings of the IEEE International Parallel and Distributed Processing Symposium (IPDPS), 2003.</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57200" y="731838"/>
            <a:ext cx="8229600" cy="868362"/>
          </a:xfrm>
        </p:spPr>
        <p:txBody>
          <a:bodyPr/>
          <a:lstStyle/>
          <a:p>
            <a:pPr algn="ctr"/>
            <a:r>
              <a:rPr lang="en-US" sz="3600" b="0"/>
              <a:t>Web Pointers</a:t>
            </a:r>
          </a:p>
        </p:txBody>
      </p:sp>
      <p:grpSp>
        <p:nvGrpSpPr>
          <p:cNvPr id="32881" name="Group 113"/>
          <p:cNvGrpSpPr>
            <a:grpSpLocks/>
          </p:cNvGrpSpPr>
          <p:nvPr/>
        </p:nvGrpSpPr>
        <p:grpSpPr bwMode="auto">
          <a:xfrm>
            <a:off x="2514600" y="2133600"/>
            <a:ext cx="990600" cy="914400"/>
            <a:chOff x="1584" y="1008"/>
            <a:chExt cx="624" cy="576"/>
          </a:xfrm>
        </p:grpSpPr>
        <p:sp>
          <p:nvSpPr>
            <p:cNvPr id="32771" name="Oval 3"/>
            <p:cNvSpPr>
              <a:spLocks noChangeArrowheads="1"/>
            </p:cNvSpPr>
            <p:nvPr/>
          </p:nvSpPr>
          <p:spPr bwMode="auto">
            <a:xfrm>
              <a:off x="1657" y="1051"/>
              <a:ext cx="479" cy="424"/>
            </a:xfrm>
            <a:prstGeom prst="ellipse">
              <a:avLst/>
            </a:prstGeom>
            <a:gradFill rotWithShape="1">
              <a:gsLst>
                <a:gs pos="0">
                  <a:schemeClr val="accent1"/>
                </a:gs>
                <a:gs pos="100000">
                  <a:srgbClr val="440000"/>
                </a:gs>
              </a:gsLst>
              <a:path path="rect">
                <a:fillToRect r="100000" b="100000"/>
              </a:path>
            </a:gradFill>
            <a:ln w="9525" algn="ctr">
              <a:solidFill>
                <a:srgbClr val="FF33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2772" name="Group 4"/>
            <p:cNvGrpSpPr>
              <a:grpSpLocks/>
            </p:cNvGrpSpPr>
            <p:nvPr/>
          </p:nvGrpSpPr>
          <p:grpSpPr bwMode="auto">
            <a:xfrm>
              <a:off x="1731" y="1122"/>
              <a:ext cx="111" cy="71"/>
              <a:chOff x="1440" y="1200"/>
              <a:chExt cx="864" cy="720"/>
            </a:xfrm>
          </p:grpSpPr>
          <p:sp>
            <p:nvSpPr>
              <p:cNvPr id="32773" name="Rectangle 5"/>
              <p:cNvSpPr>
                <a:spLocks noChangeArrowheads="1"/>
              </p:cNvSpPr>
              <p:nvPr/>
            </p:nvSpPr>
            <p:spPr bwMode="auto">
              <a:xfrm>
                <a:off x="1632" y="1296"/>
                <a:ext cx="192" cy="192"/>
              </a:xfrm>
              <a:prstGeom prst="rect">
                <a:avLst/>
              </a:prstGeom>
              <a:noFill/>
              <a:ln w="9525" algn="ctr">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4" name="Rectangle 6"/>
              <p:cNvSpPr>
                <a:spLocks noChangeArrowheads="1"/>
              </p:cNvSpPr>
              <p:nvPr/>
            </p:nvSpPr>
            <p:spPr bwMode="auto">
              <a:xfrm>
                <a:off x="1968" y="1296"/>
                <a:ext cx="192" cy="192"/>
              </a:xfrm>
              <a:prstGeom prst="rect">
                <a:avLst/>
              </a:prstGeom>
              <a:noFill/>
              <a:ln w="9525" algn="ctr">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5" name="Rectangle 7"/>
              <p:cNvSpPr>
                <a:spLocks noChangeArrowheads="1"/>
              </p:cNvSpPr>
              <p:nvPr/>
            </p:nvSpPr>
            <p:spPr bwMode="auto">
              <a:xfrm>
                <a:off x="1632" y="1632"/>
                <a:ext cx="192" cy="192"/>
              </a:xfrm>
              <a:prstGeom prst="rect">
                <a:avLst/>
              </a:prstGeom>
              <a:noFill/>
              <a:ln w="9525" algn="ctr">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6" name="Rectangle 8"/>
              <p:cNvSpPr>
                <a:spLocks noChangeArrowheads="1"/>
              </p:cNvSpPr>
              <p:nvPr/>
            </p:nvSpPr>
            <p:spPr bwMode="auto">
              <a:xfrm>
                <a:off x="1968" y="1632"/>
                <a:ext cx="192" cy="192"/>
              </a:xfrm>
              <a:prstGeom prst="rect">
                <a:avLst/>
              </a:prstGeom>
              <a:noFill/>
              <a:ln w="9525" algn="ctr">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7" name="Oval 9"/>
              <p:cNvSpPr>
                <a:spLocks noChangeArrowheads="1"/>
              </p:cNvSpPr>
              <p:nvPr/>
            </p:nvSpPr>
            <p:spPr bwMode="auto">
              <a:xfrm>
                <a:off x="1440" y="1200"/>
                <a:ext cx="864" cy="720"/>
              </a:xfrm>
              <a:prstGeom prst="ellipse">
                <a:avLst/>
              </a:prstGeom>
              <a:noFill/>
              <a:ln w="9525" algn="ctr">
                <a:solidFill>
                  <a:srgbClr val="FF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8" name="Line 10"/>
              <p:cNvSpPr>
                <a:spLocks noChangeShapeType="1"/>
              </p:cNvSpPr>
              <p:nvPr/>
            </p:nvSpPr>
            <p:spPr bwMode="auto">
              <a:xfrm>
                <a:off x="1728" y="1488"/>
                <a:ext cx="336" cy="144"/>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79" name="Line 11"/>
              <p:cNvSpPr>
                <a:spLocks noChangeShapeType="1"/>
              </p:cNvSpPr>
              <p:nvPr/>
            </p:nvSpPr>
            <p:spPr bwMode="auto">
              <a:xfrm flipV="1">
                <a:off x="1728" y="1488"/>
                <a:ext cx="336" cy="144"/>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80" name="Line 12"/>
              <p:cNvSpPr>
                <a:spLocks noChangeShapeType="1"/>
              </p:cNvSpPr>
              <p:nvPr/>
            </p:nvSpPr>
            <p:spPr bwMode="auto">
              <a:xfrm flipV="1">
                <a:off x="1728" y="1488"/>
                <a:ext cx="0" cy="144"/>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81" name="Line 13"/>
              <p:cNvSpPr>
                <a:spLocks noChangeShapeType="1"/>
              </p:cNvSpPr>
              <p:nvPr/>
            </p:nvSpPr>
            <p:spPr bwMode="auto">
              <a:xfrm>
                <a:off x="2064" y="1488"/>
                <a:ext cx="0" cy="144"/>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82" name="Line 14"/>
              <p:cNvSpPr>
                <a:spLocks noChangeShapeType="1"/>
              </p:cNvSpPr>
              <p:nvPr/>
            </p:nvSpPr>
            <p:spPr bwMode="auto">
              <a:xfrm>
                <a:off x="1824" y="1392"/>
                <a:ext cx="144" cy="0"/>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83" name="Line 15"/>
              <p:cNvSpPr>
                <a:spLocks noChangeShapeType="1"/>
              </p:cNvSpPr>
              <p:nvPr/>
            </p:nvSpPr>
            <p:spPr bwMode="auto">
              <a:xfrm>
                <a:off x="1824" y="1728"/>
                <a:ext cx="144" cy="0"/>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2784" name="Group 16"/>
            <p:cNvGrpSpPr>
              <a:grpSpLocks/>
            </p:cNvGrpSpPr>
            <p:nvPr/>
          </p:nvGrpSpPr>
          <p:grpSpPr bwMode="auto">
            <a:xfrm>
              <a:off x="1977" y="1322"/>
              <a:ext cx="110" cy="71"/>
              <a:chOff x="1440" y="1200"/>
              <a:chExt cx="864" cy="720"/>
            </a:xfrm>
          </p:grpSpPr>
          <p:sp>
            <p:nvSpPr>
              <p:cNvPr id="32785" name="Rectangle 17"/>
              <p:cNvSpPr>
                <a:spLocks noChangeArrowheads="1"/>
              </p:cNvSpPr>
              <p:nvPr/>
            </p:nvSpPr>
            <p:spPr bwMode="auto">
              <a:xfrm>
                <a:off x="1632" y="1296"/>
                <a:ext cx="192" cy="192"/>
              </a:xfrm>
              <a:prstGeom prst="rect">
                <a:avLst/>
              </a:prstGeom>
              <a:noFill/>
              <a:ln w="9525" algn="ctr">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86" name="Rectangle 18"/>
              <p:cNvSpPr>
                <a:spLocks noChangeArrowheads="1"/>
              </p:cNvSpPr>
              <p:nvPr/>
            </p:nvSpPr>
            <p:spPr bwMode="auto">
              <a:xfrm>
                <a:off x="1968" y="1296"/>
                <a:ext cx="192" cy="192"/>
              </a:xfrm>
              <a:prstGeom prst="rect">
                <a:avLst/>
              </a:prstGeom>
              <a:noFill/>
              <a:ln w="9525" algn="ctr">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87" name="Rectangle 19"/>
              <p:cNvSpPr>
                <a:spLocks noChangeArrowheads="1"/>
              </p:cNvSpPr>
              <p:nvPr/>
            </p:nvSpPr>
            <p:spPr bwMode="auto">
              <a:xfrm>
                <a:off x="1632" y="1632"/>
                <a:ext cx="192" cy="192"/>
              </a:xfrm>
              <a:prstGeom prst="rect">
                <a:avLst/>
              </a:prstGeom>
              <a:noFill/>
              <a:ln w="9525" algn="ctr">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88" name="Rectangle 20"/>
              <p:cNvSpPr>
                <a:spLocks noChangeArrowheads="1"/>
              </p:cNvSpPr>
              <p:nvPr/>
            </p:nvSpPr>
            <p:spPr bwMode="auto">
              <a:xfrm>
                <a:off x="1968" y="1632"/>
                <a:ext cx="192" cy="192"/>
              </a:xfrm>
              <a:prstGeom prst="rect">
                <a:avLst/>
              </a:prstGeom>
              <a:noFill/>
              <a:ln w="9525" algn="ctr">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89" name="Oval 21"/>
              <p:cNvSpPr>
                <a:spLocks noChangeArrowheads="1"/>
              </p:cNvSpPr>
              <p:nvPr/>
            </p:nvSpPr>
            <p:spPr bwMode="auto">
              <a:xfrm>
                <a:off x="1440" y="1200"/>
                <a:ext cx="864" cy="720"/>
              </a:xfrm>
              <a:prstGeom prst="ellipse">
                <a:avLst/>
              </a:prstGeom>
              <a:noFill/>
              <a:ln w="9525" algn="ctr">
                <a:solidFill>
                  <a:srgbClr val="FF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90" name="Line 22"/>
              <p:cNvSpPr>
                <a:spLocks noChangeShapeType="1"/>
              </p:cNvSpPr>
              <p:nvPr/>
            </p:nvSpPr>
            <p:spPr bwMode="auto">
              <a:xfrm>
                <a:off x="1728" y="1488"/>
                <a:ext cx="336" cy="144"/>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91" name="Line 23"/>
              <p:cNvSpPr>
                <a:spLocks noChangeShapeType="1"/>
              </p:cNvSpPr>
              <p:nvPr/>
            </p:nvSpPr>
            <p:spPr bwMode="auto">
              <a:xfrm flipV="1">
                <a:off x="1728" y="1488"/>
                <a:ext cx="336" cy="144"/>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92" name="Line 24"/>
              <p:cNvSpPr>
                <a:spLocks noChangeShapeType="1"/>
              </p:cNvSpPr>
              <p:nvPr/>
            </p:nvSpPr>
            <p:spPr bwMode="auto">
              <a:xfrm flipV="1">
                <a:off x="1728" y="1488"/>
                <a:ext cx="0" cy="144"/>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93" name="Line 25"/>
              <p:cNvSpPr>
                <a:spLocks noChangeShapeType="1"/>
              </p:cNvSpPr>
              <p:nvPr/>
            </p:nvSpPr>
            <p:spPr bwMode="auto">
              <a:xfrm>
                <a:off x="2064" y="1488"/>
                <a:ext cx="0" cy="144"/>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94" name="Line 26"/>
              <p:cNvSpPr>
                <a:spLocks noChangeShapeType="1"/>
              </p:cNvSpPr>
              <p:nvPr/>
            </p:nvSpPr>
            <p:spPr bwMode="auto">
              <a:xfrm>
                <a:off x="1824" y="1392"/>
                <a:ext cx="144" cy="0"/>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95" name="Line 27"/>
              <p:cNvSpPr>
                <a:spLocks noChangeShapeType="1"/>
              </p:cNvSpPr>
              <p:nvPr/>
            </p:nvSpPr>
            <p:spPr bwMode="auto">
              <a:xfrm>
                <a:off x="1824" y="1728"/>
                <a:ext cx="144" cy="0"/>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2796" name="Group 28"/>
            <p:cNvGrpSpPr>
              <a:grpSpLocks/>
            </p:cNvGrpSpPr>
            <p:nvPr/>
          </p:nvGrpSpPr>
          <p:grpSpPr bwMode="auto">
            <a:xfrm>
              <a:off x="1854" y="1393"/>
              <a:ext cx="110" cy="71"/>
              <a:chOff x="1440" y="1200"/>
              <a:chExt cx="864" cy="720"/>
            </a:xfrm>
          </p:grpSpPr>
          <p:sp>
            <p:nvSpPr>
              <p:cNvPr id="32797" name="Rectangle 29"/>
              <p:cNvSpPr>
                <a:spLocks noChangeArrowheads="1"/>
              </p:cNvSpPr>
              <p:nvPr/>
            </p:nvSpPr>
            <p:spPr bwMode="auto">
              <a:xfrm>
                <a:off x="1632" y="1296"/>
                <a:ext cx="192" cy="192"/>
              </a:xfrm>
              <a:prstGeom prst="rect">
                <a:avLst/>
              </a:prstGeom>
              <a:noFill/>
              <a:ln w="9525" algn="ctr">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98" name="Rectangle 30"/>
              <p:cNvSpPr>
                <a:spLocks noChangeArrowheads="1"/>
              </p:cNvSpPr>
              <p:nvPr/>
            </p:nvSpPr>
            <p:spPr bwMode="auto">
              <a:xfrm>
                <a:off x="1968" y="1296"/>
                <a:ext cx="192" cy="192"/>
              </a:xfrm>
              <a:prstGeom prst="rect">
                <a:avLst/>
              </a:prstGeom>
              <a:noFill/>
              <a:ln w="9525" algn="ctr">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99" name="Rectangle 31"/>
              <p:cNvSpPr>
                <a:spLocks noChangeArrowheads="1"/>
              </p:cNvSpPr>
              <p:nvPr/>
            </p:nvSpPr>
            <p:spPr bwMode="auto">
              <a:xfrm>
                <a:off x="1632" y="1632"/>
                <a:ext cx="192" cy="192"/>
              </a:xfrm>
              <a:prstGeom prst="rect">
                <a:avLst/>
              </a:prstGeom>
              <a:noFill/>
              <a:ln w="9525" algn="ctr">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00" name="Rectangle 32"/>
              <p:cNvSpPr>
                <a:spLocks noChangeArrowheads="1"/>
              </p:cNvSpPr>
              <p:nvPr/>
            </p:nvSpPr>
            <p:spPr bwMode="auto">
              <a:xfrm>
                <a:off x="1968" y="1632"/>
                <a:ext cx="192" cy="192"/>
              </a:xfrm>
              <a:prstGeom prst="rect">
                <a:avLst/>
              </a:prstGeom>
              <a:noFill/>
              <a:ln w="9525" algn="ctr">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01" name="Oval 33"/>
              <p:cNvSpPr>
                <a:spLocks noChangeArrowheads="1"/>
              </p:cNvSpPr>
              <p:nvPr/>
            </p:nvSpPr>
            <p:spPr bwMode="auto">
              <a:xfrm>
                <a:off x="1440" y="1200"/>
                <a:ext cx="864" cy="720"/>
              </a:xfrm>
              <a:prstGeom prst="ellipse">
                <a:avLst/>
              </a:prstGeom>
              <a:noFill/>
              <a:ln w="9525" algn="ctr">
                <a:solidFill>
                  <a:srgbClr val="FF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02" name="Line 34"/>
              <p:cNvSpPr>
                <a:spLocks noChangeShapeType="1"/>
              </p:cNvSpPr>
              <p:nvPr/>
            </p:nvSpPr>
            <p:spPr bwMode="auto">
              <a:xfrm>
                <a:off x="1728" y="1488"/>
                <a:ext cx="336" cy="144"/>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03" name="Line 35"/>
              <p:cNvSpPr>
                <a:spLocks noChangeShapeType="1"/>
              </p:cNvSpPr>
              <p:nvPr/>
            </p:nvSpPr>
            <p:spPr bwMode="auto">
              <a:xfrm flipV="1">
                <a:off x="1728" y="1488"/>
                <a:ext cx="336" cy="144"/>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04" name="Line 36"/>
              <p:cNvSpPr>
                <a:spLocks noChangeShapeType="1"/>
              </p:cNvSpPr>
              <p:nvPr/>
            </p:nvSpPr>
            <p:spPr bwMode="auto">
              <a:xfrm flipV="1">
                <a:off x="1728" y="1488"/>
                <a:ext cx="0" cy="144"/>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05" name="Line 37"/>
              <p:cNvSpPr>
                <a:spLocks noChangeShapeType="1"/>
              </p:cNvSpPr>
              <p:nvPr/>
            </p:nvSpPr>
            <p:spPr bwMode="auto">
              <a:xfrm>
                <a:off x="2064" y="1488"/>
                <a:ext cx="0" cy="144"/>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06" name="Line 38"/>
              <p:cNvSpPr>
                <a:spLocks noChangeShapeType="1"/>
              </p:cNvSpPr>
              <p:nvPr/>
            </p:nvSpPr>
            <p:spPr bwMode="auto">
              <a:xfrm>
                <a:off x="1824" y="1392"/>
                <a:ext cx="144" cy="0"/>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07" name="Line 39"/>
              <p:cNvSpPr>
                <a:spLocks noChangeShapeType="1"/>
              </p:cNvSpPr>
              <p:nvPr/>
            </p:nvSpPr>
            <p:spPr bwMode="auto">
              <a:xfrm>
                <a:off x="1824" y="1728"/>
                <a:ext cx="144" cy="0"/>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2808" name="Group 40"/>
            <p:cNvGrpSpPr>
              <a:grpSpLocks/>
            </p:cNvGrpSpPr>
            <p:nvPr/>
          </p:nvGrpSpPr>
          <p:grpSpPr bwMode="auto">
            <a:xfrm>
              <a:off x="1964" y="1134"/>
              <a:ext cx="111" cy="71"/>
              <a:chOff x="1440" y="1200"/>
              <a:chExt cx="864" cy="720"/>
            </a:xfrm>
          </p:grpSpPr>
          <p:sp>
            <p:nvSpPr>
              <p:cNvPr id="32809" name="Rectangle 41"/>
              <p:cNvSpPr>
                <a:spLocks noChangeArrowheads="1"/>
              </p:cNvSpPr>
              <p:nvPr/>
            </p:nvSpPr>
            <p:spPr bwMode="auto">
              <a:xfrm>
                <a:off x="1632" y="1296"/>
                <a:ext cx="192" cy="192"/>
              </a:xfrm>
              <a:prstGeom prst="rect">
                <a:avLst/>
              </a:prstGeom>
              <a:noFill/>
              <a:ln w="9525" algn="ctr">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10" name="Rectangle 42"/>
              <p:cNvSpPr>
                <a:spLocks noChangeArrowheads="1"/>
              </p:cNvSpPr>
              <p:nvPr/>
            </p:nvSpPr>
            <p:spPr bwMode="auto">
              <a:xfrm>
                <a:off x="1968" y="1296"/>
                <a:ext cx="192" cy="192"/>
              </a:xfrm>
              <a:prstGeom prst="rect">
                <a:avLst/>
              </a:prstGeom>
              <a:noFill/>
              <a:ln w="9525" algn="ctr">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11" name="Rectangle 43"/>
              <p:cNvSpPr>
                <a:spLocks noChangeArrowheads="1"/>
              </p:cNvSpPr>
              <p:nvPr/>
            </p:nvSpPr>
            <p:spPr bwMode="auto">
              <a:xfrm>
                <a:off x="1632" y="1632"/>
                <a:ext cx="192" cy="192"/>
              </a:xfrm>
              <a:prstGeom prst="rect">
                <a:avLst/>
              </a:prstGeom>
              <a:noFill/>
              <a:ln w="9525" algn="ctr">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12" name="Rectangle 44"/>
              <p:cNvSpPr>
                <a:spLocks noChangeArrowheads="1"/>
              </p:cNvSpPr>
              <p:nvPr/>
            </p:nvSpPr>
            <p:spPr bwMode="auto">
              <a:xfrm>
                <a:off x="1968" y="1632"/>
                <a:ext cx="192" cy="192"/>
              </a:xfrm>
              <a:prstGeom prst="rect">
                <a:avLst/>
              </a:prstGeom>
              <a:noFill/>
              <a:ln w="9525" algn="ctr">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13" name="Oval 45"/>
              <p:cNvSpPr>
                <a:spLocks noChangeArrowheads="1"/>
              </p:cNvSpPr>
              <p:nvPr/>
            </p:nvSpPr>
            <p:spPr bwMode="auto">
              <a:xfrm>
                <a:off x="1440" y="1200"/>
                <a:ext cx="864" cy="720"/>
              </a:xfrm>
              <a:prstGeom prst="ellipse">
                <a:avLst/>
              </a:prstGeom>
              <a:noFill/>
              <a:ln w="9525" algn="ctr">
                <a:solidFill>
                  <a:srgbClr val="FF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14" name="Line 46"/>
              <p:cNvSpPr>
                <a:spLocks noChangeShapeType="1"/>
              </p:cNvSpPr>
              <p:nvPr/>
            </p:nvSpPr>
            <p:spPr bwMode="auto">
              <a:xfrm>
                <a:off x="1728" y="1488"/>
                <a:ext cx="336" cy="144"/>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15" name="Line 47"/>
              <p:cNvSpPr>
                <a:spLocks noChangeShapeType="1"/>
              </p:cNvSpPr>
              <p:nvPr/>
            </p:nvSpPr>
            <p:spPr bwMode="auto">
              <a:xfrm flipV="1">
                <a:off x="1728" y="1488"/>
                <a:ext cx="336" cy="144"/>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16" name="Line 48"/>
              <p:cNvSpPr>
                <a:spLocks noChangeShapeType="1"/>
              </p:cNvSpPr>
              <p:nvPr/>
            </p:nvSpPr>
            <p:spPr bwMode="auto">
              <a:xfrm flipV="1">
                <a:off x="1728" y="1488"/>
                <a:ext cx="0" cy="144"/>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17" name="Line 49"/>
              <p:cNvSpPr>
                <a:spLocks noChangeShapeType="1"/>
              </p:cNvSpPr>
              <p:nvPr/>
            </p:nvSpPr>
            <p:spPr bwMode="auto">
              <a:xfrm>
                <a:off x="2064" y="1488"/>
                <a:ext cx="0" cy="144"/>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18" name="Line 50"/>
              <p:cNvSpPr>
                <a:spLocks noChangeShapeType="1"/>
              </p:cNvSpPr>
              <p:nvPr/>
            </p:nvSpPr>
            <p:spPr bwMode="auto">
              <a:xfrm>
                <a:off x="1824" y="1392"/>
                <a:ext cx="144" cy="0"/>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19" name="Line 51"/>
              <p:cNvSpPr>
                <a:spLocks noChangeShapeType="1"/>
              </p:cNvSpPr>
              <p:nvPr/>
            </p:nvSpPr>
            <p:spPr bwMode="auto">
              <a:xfrm>
                <a:off x="1824" y="1728"/>
                <a:ext cx="144" cy="0"/>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2820" name="Group 52"/>
            <p:cNvGrpSpPr>
              <a:grpSpLocks/>
            </p:cNvGrpSpPr>
            <p:nvPr/>
          </p:nvGrpSpPr>
          <p:grpSpPr bwMode="auto">
            <a:xfrm>
              <a:off x="1719" y="1334"/>
              <a:ext cx="110" cy="71"/>
              <a:chOff x="1440" y="1200"/>
              <a:chExt cx="864" cy="720"/>
            </a:xfrm>
          </p:grpSpPr>
          <p:sp>
            <p:nvSpPr>
              <p:cNvPr id="32821" name="Rectangle 53"/>
              <p:cNvSpPr>
                <a:spLocks noChangeArrowheads="1"/>
              </p:cNvSpPr>
              <p:nvPr/>
            </p:nvSpPr>
            <p:spPr bwMode="auto">
              <a:xfrm>
                <a:off x="1632" y="1296"/>
                <a:ext cx="192" cy="192"/>
              </a:xfrm>
              <a:prstGeom prst="rect">
                <a:avLst/>
              </a:prstGeom>
              <a:noFill/>
              <a:ln w="9525" algn="ctr">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22" name="Rectangle 54"/>
              <p:cNvSpPr>
                <a:spLocks noChangeArrowheads="1"/>
              </p:cNvSpPr>
              <p:nvPr/>
            </p:nvSpPr>
            <p:spPr bwMode="auto">
              <a:xfrm>
                <a:off x="1968" y="1296"/>
                <a:ext cx="192" cy="192"/>
              </a:xfrm>
              <a:prstGeom prst="rect">
                <a:avLst/>
              </a:prstGeom>
              <a:noFill/>
              <a:ln w="9525" algn="ctr">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23" name="Rectangle 55"/>
              <p:cNvSpPr>
                <a:spLocks noChangeArrowheads="1"/>
              </p:cNvSpPr>
              <p:nvPr/>
            </p:nvSpPr>
            <p:spPr bwMode="auto">
              <a:xfrm>
                <a:off x="1632" y="1632"/>
                <a:ext cx="192" cy="192"/>
              </a:xfrm>
              <a:prstGeom prst="rect">
                <a:avLst/>
              </a:prstGeom>
              <a:noFill/>
              <a:ln w="9525" algn="ctr">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24" name="Rectangle 56"/>
              <p:cNvSpPr>
                <a:spLocks noChangeArrowheads="1"/>
              </p:cNvSpPr>
              <p:nvPr/>
            </p:nvSpPr>
            <p:spPr bwMode="auto">
              <a:xfrm>
                <a:off x="1968" y="1632"/>
                <a:ext cx="192" cy="192"/>
              </a:xfrm>
              <a:prstGeom prst="rect">
                <a:avLst/>
              </a:prstGeom>
              <a:noFill/>
              <a:ln w="9525" algn="ctr">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25" name="Oval 57"/>
              <p:cNvSpPr>
                <a:spLocks noChangeArrowheads="1"/>
              </p:cNvSpPr>
              <p:nvPr/>
            </p:nvSpPr>
            <p:spPr bwMode="auto">
              <a:xfrm>
                <a:off x="1440" y="1200"/>
                <a:ext cx="864" cy="720"/>
              </a:xfrm>
              <a:prstGeom prst="ellipse">
                <a:avLst/>
              </a:prstGeom>
              <a:noFill/>
              <a:ln w="9525" algn="ctr">
                <a:solidFill>
                  <a:srgbClr val="FF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26" name="Line 58"/>
              <p:cNvSpPr>
                <a:spLocks noChangeShapeType="1"/>
              </p:cNvSpPr>
              <p:nvPr/>
            </p:nvSpPr>
            <p:spPr bwMode="auto">
              <a:xfrm>
                <a:off x="1728" y="1488"/>
                <a:ext cx="336" cy="144"/>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27" name="Line 59"/>
              <p:cNvSpPr>
                <a:spLocks noChangeShapeType="1"/>
              </p:cNvSpPr>
              <p:nvPr/>
            </p:nvSpPr>
            <p:spPr bwMode="auto">
              <a:xfrm flipV="1">
                <a:off x="1728" y="1488"/>
                <a:ext cx="336" cy="144"/>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28" name="Line 60"/>
              <p:cNvSpPr>
                <a:spLocks noChangeShapeType="1"/>
              </p:cNvSpPr>
              <p:nvPr/>
            </p:nvSpPr>
            <p:spPr bwMode="auto">
              <a:xfrm flipV="1">
                <a:off x="1728" y="1488"/>
                <a:ext cx="0" cy="144"/>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29" name="Line 61"/>
              <p:cNvSpPr>
                <a:spLocks noChangeShapeType="1"/>
              </p:cNvSpPr>
              <p:nvPr/>
            </p:nvSpPr>
            <p:spPr bwMode="auto">
              <a:xfrm>
                <a:off x="2064" y="1488"/>
                <a:ext cx="0" cy="144"/>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30" name="Line 62"/>
              <p:cNvSpPr>
                <a:spLocks noChangeShapeType="1"/>
              </p:cNvSpPr>
              <p:nvPr/>
            </p:nvSpPr>
            <p:spPr bwMode="auto">
              <a:xfrm>
                <a:off x="1824" y="1392"/>
                <a:ext cx="144" cy="0"/>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31" name="Line 63"/>
              <p:cNvSpPr>
                <a:spLocks noChangeShapeType="1"/>
              </p:cNvSpPr>
              <p:nvPr/>
            </p:nvSpPr>
            <p:spPr bwMode="auto">
              <a:xfrm>
                <a:off x="1824" y="1728"/>
                <a:ext cx="144" cy="0"/>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2832" name="Group 64"/>
            <p:cNvGrpSpPr>
              <a:grpSpLocks/>
            </p:cNvGrpSpPr>
            <p:nvPr/>
          </p:nvGrpSpPr>
          <p:grpSpPr bwMode="auto">
            <a:xfrm>
              <a:off x="1682" y="1228"/>
              <a:ext cx="110" cy="71"/>
              <a:chOff x="1440" y="1200"/>
              <a:chExt cx="864" cy="720"/>
            </a:xfrm>
          </p:grpSpPr>
          <p:sp>
            <p:nvSpPr>
              <p:cNvPr id="32833" name="Rectangle 65"/>
              <p:cNvSpPr>
                <a:spLocks noChangeArrowheads="1"/>
              </p:cNvSpPr>
              <p:nvPr/>
            </p:nvSpPr>
            <p:spPr bwMode="auto">
              <a:xfrm>
                <a:off x="1632" y="1296"/>
                <a:ext cx="192" cy="192"/>
              </a:xfrm>
              <a:prstGeom prst="rect">
                <a:avLst/>
              </a:prstGeom>
              <a:noFill/>
              <a:ln w="9525" algn="ctr">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34" name="Rectangle 66"/>
              <p:cNvSpPr>
                <a:spLocks noChangeArrowheads="1"/>
              </p:cNvSpPr>
              <p:nvPr/>
            </p:nvSpPr>
            <p:spPr bwMode="auto">
              <a:xfrm>
                <a:off x="1968" y="1296"/>
                <a:ext cx="192" cy="192"/>
              </a:xfrm>
              <a:prstGeom prst="rect">
                <a:avLst/>
              </a:prstGeom>
              <a:noFill/>
              <a:ln w="9525" algn="ctr">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35" name="Rectangle 67"/>
              <p:cNvSpPr>
                <a:spLocks noChangeArrowheads="1"/>
              </p:cNvSpPr>
              <p:nvPr/>
            </p:nvSpPr>
            <p:spPr bwMode="auto">
              <a:xfrm>
                <a:off x="1632" y="1632"/>
                <a:ext cx="192" cy="192"/>
              </a:xfrm>
              <a:prstGeom prst="rect">
                <a:avLst/>
              </a:prstGeom>
              <a:noFill/>
              <a:ln w="9525" algn="ctr">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36" name="Rectangle 68"/>
              <p:cNvSpPr>
                <a:spLocks noChangeArrowheads="1"/>
              </p:cNvSpPr>
              <p:nvPr/>
            </p:nvSpPr>
            <p:spPr bwMode="auto">
              <a:xfrm>
                <a:off x="1968" y="1632"/>
                <a:ext cx="192" cy="192"/>
              </a:xfrm>
              <a:prstGeom prst="rect">
                <a:avLst/>
              </a:prstGeom>
              <a:noFill/>
              <a:ln w="9525" algn="ctr">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37" name="Oval 69"/>
              <p:cNvSpPr>
                <a:spLocks noChangeArrowheads="1"/>
              </p:cNvSpPr>
              <p:nvPr/>
            </p:nvSpPr>
            <p:spPr bwMode="auto">
              <a:xfrm>
                <a:off x="1440" y="1200"/>
                <a:ext cx="864" cy="720"/>
              </a:xfrm>
              <a:prstGeom prst="ellipse">
                <a:avLst/>
              </a:prstGeom>
              <a:noFill/>
              <a:ln w="9525" algn="ctr">
                <a:solidFill>
                  <a:srgbClr val="FF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38" name="Line 70"/>
              <p:cNvSpPr>
                <a:spLocks noChangeShapeType="1"/>
              </p:cNvSpPr>
              <p:nvPr/>
            </p:nvSpPr>
            <p:spPr bwMode="auto">
              <a:xfrm>
                <a:off x="1728" y="1488"/>
                <a:ext cx="336" cy="144"/>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39" name="Line 71"/>
              <p:cNvSpPr>
                <a:spLocks noChangeShapeType="1"/>
              </p:cNvSpPr>
              <p:nvPr/>
            </p:nvSpPr>
            <p:spPr bwMode="auto">
              <a:xfrm flipV="1">
                <a:off x="1728" y="1488"/>
                <a:ext cx="336" cy="144"/>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40" name="Line 72"/>
              <p:cNvSpPr>
                <a:spLocks noChangeShapeType="1"/>
              </p:cNvSpPr>
              <p:nvPr/>
            </p:nvSpPr>
            <p:spPr bwMode="auto">
              <a:xfrm flipV="1">
                <a:off x="1728" y="1488"/>
                <a:ext cx="0" cy="144"/>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41" name="Line 73"/>
              <p:cNvSpPr>
                <a:spLocks noChangeShapeType="1"/>
              </p:cNvSpPr>
              <p:nvPr/>
            </p:nvSpPr>
            <p:spPr bwMode="auto">
              <a:xfrm>
                <a:off x="2064" y="1488"/>
                <a:ext cx="0" cy="144"/>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42" name="Line 74"/>
              <p:cNvSpPr>
                <a:spLocks noChangeShapeType="1"/>
              </p:cNvSpPr>
              <p:nvPr/>
            </p:nvSpPr>
            <p:spPr bwMode="auto">
              <a:xfrm>
                <a:off x="1824" y="1392"/>
                <a:ext cx="144" cy="0"/>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43" name="Line 75"/>
              <p:cNvSpPr>
                <a:spLocks noChangeShapeType="1"/>
              </p:cNvSpPr>
              <p:nvPr/>
            </p:nvSpPr>
            <p:spPr bwMode="auto">
              <a:xfrm>
                <a:off x="1824" y="1728"/>
                <a:ext cx="144" cy="0"/>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2844" name="Group 76"/>
            <p:cNvGrpSpPr>
              <a:grpSpLocks/>
            </p:cNvGrpSpPr>
            <p:nvPr/>
          </p:nvGrpSpPr>
          <p:grpSpPr bwMode="auto">
            <a:xfrm>
              <a:off x="1854" y="1075"/>
              <a:ext cx="110" cy="71"/>
              <a:chOff x="1440" y="1200"/>
              <a:chExt cx="864" cy="720"/>
            </a:xfrm>
          </p:grpSpPr>
          <p:sp>
            <p:nvSpPr>
              <p:cNvPr id="32845" name="Rectangle 77"/>
              <p:cNvSpPr>
                <a:spLocks noChangeArrowheads="1"/>
              </p:cNvSpPr>
              <p:nvPr/>
            </p:nvSpPr>
            <p:spPr bwMode="auto">
              <a:xfrm>
                <a:off x="1632" y="1296"/>
                <a:ext cx="192" cy="192"/>
              </a:xfrm>
              <a:prstGeom prst="rect">
                <a:avLst/>
              </a:prstGeom>
              <a:noFill/>
              <a:ln w="9525" algn="ctr">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46" name="Rectangle 78"/>
              <p:cNvSpPr>
                <a:spLocks noChangeArrowheads="1"/>
              </p:cNvSpPr>
              <p:nvPr/>
            </p:nvSpPr>
            <p:spPr bwMode="auto">
              <a:xfrm>
                <a:off x="1968" y="1296"/>
                <a:ext cx="192" cy="192"/>
              </a:xfrm>
              <a:prstGeom prst="rect">
                <a:avLst/>
              </a:prstGeom>
              <a:noFill/>
              <a:ln w="9525" algn="ctr">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47" name="Rectangle 79"/>
              <p:cNvSpPr>
                <a:spLocks noChangeArrowheads="1"/>
              </p:cNvSpPr>
              <p:nvPr/>
            </p:nvSpPr>
            <p:spPr bwMode="auto">
              <a:xfrm>
                <a:off x="1632" y="1632"/>
                <a:ext cx="192" cy="192"/>
              </a:xfrm>
              <a:prstGeom prst="rect">
                <a:avLst/>
              </a:prstGeom>
              <a:noFill/>
              <a:ln w="9525" algn="ctr">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48" name="Rectangle 80"/>
              <p:cNvSpPr>
                <a:spLocks noChangeArrowheads="1"/>
              </p:cNvSpPr>
              <p:nvPr/>
            </p:nvSpPr>
            <p:spPr bwMode="auto">
              <a:xfrm>
                <a:off x="1968" y="1632"/>
                <a:ext cx="192" cy="192"/>
              </a:xfrm>
              <a:prstGeom prst="rect">
                <a:avLst/>
              </a:prstGeom>
              <a:noFill/>
              <a:ln w="9525" algn="ctr">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49" name="Oval 81"/>
              <p:cNvSpPr>
                <a:spLocks noChangeArrowheads="1"/>
              </p:cNvSpPr>
              <p:nvPr/>
            </p:nvSpPr>
            <p:spPr bwMode="auto">
              <a:xfrm>
                <a:off x="1440" y="1200"/>
                <a:ext cx="864" cy="720"/>
              </a:xfrm>
              <a:prstGeom prst="ellipse">
                <a:avLst/>
              </a:prstGeom>
              <a:noFill/>
              <a:ln w="9525" algn="ctr">
                <a:solidFill>
                  <a:srgbClr val="FF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50" name="Line 82"/>
              <p:cNvSpPr>
                <a:spLocks noChangeShapeType="1"/>
              </p:cNvSpPr>
              <p:nvPr/>
            </p:nvSpPr>
            <p:spPr bwMode="auto">
              <a:xfrm>
                <a:off x="1728" y="1488"/>
                <a:ext cx="336" cy="144"/>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51" name="Line 83"/>
              <p:cNvSpPr>
                <a:spLocks noChangeShapeType="1"/>
              </p:cNvSpPr>
              <p:nvPr/>
            </p:nvSpPr>
            <p:spPr bwMode="auto">
              <a:xfrm flipV="1">
                <a:off x="1728" y="1488"/>
                <a:ext cx="336" cy="144"/>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52" name="Line 84"/>
              <p:cNvSpPr>
                <a:spLocks noChangeShapeType="1"/>
              </p:cNvSpPr>
              <p:nvPr/>
            </p:nvSpPr>
            <p:spPr bwMode="auto">
              <a:xfrm flipV="1">
                <a:off x="1728" y="1488"/>
                <a:ext cx="0" cy="144"/>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53" name="Line 85"/>
              <p:cNvSpPr>
                <a:spLocks noChangeShapeType="1"/>
              </p:cNvSpPr>
              <p:nvPr/>
            </p:nvSpPr>
            <p:spPr bwMode="auto">
              <a:xfrm>
                <a:off x="2064" y="1488"/>
                <a:ext cx="0" cy="144"/>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54" name="Line 86"/>
              <p:cNvSpPr>
                <a:spLocks noChangeShapeType="1"/>
              </p:cNvSpPr>
              <p:nvPr/>
            </p:nvSpPr>
            <p:spPr bwMode="auto">
              <a:xfrm>
                <a:off x="1824" y="1392"/>
                <a:ext cx="144" cy="0"/>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55" name="Line 87"/>
              <p:cNvSpPr>
                <a:spLocks noChangeShapeType="1"/>
              </p:cNvSpPr>
              <p:nvPr/>
            </p:nvSpPr>
            <p:spPr bwMode="auto">
              <a:xfrm>
                <a:off x="1824" y="1728"/>
                <a:ext cx="144" cy="0"/>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2856" name="Group 88"/>
            <p:cNvGrpSpPr>
              <a:grpSpLocks/>
            </p:cNvGrpSpPr>
            <p:nvPr/>
          </p:nvGrpSpPr>
          <p:grpSpPr bwMode="auto">
            <a:xfrm>
              <a:off x="2013" y="1228"/>
              <a:ext cx="111" cy="71"/>
              <a:chOff x="1440" y="1200"/>
              <a:chExt cx="864" cy="720"/>
            </a:xfrm>
          </p:grpSpPr>
          <p:sp>
            <p:nvSpPr>
              <p:cNvPr id="32857" name="Rectangle 89"/>
              <p:cNvSpPr>
                <a:spLocks noChangeArrowheads="1"/>
              </p:cNvSpPr>
              <p:nvPr/>
            </p:nvSpPr>
            <p:spPr bwMode="auto">
              <a:xfrm>
                <a:off x="1632" y="1296"/>
                <a:ext cx="192" cy="192"/>
              </a:xfrm>
              <a:prstGeom prst="rect">
                <a:avLst/>
              </a:prstGeom>
              <a:noFill/>
              <a:ln w="9525" algn="ctr">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58" name="Rectangle 90"/>
              <p:cNvSpPr>
                <a:spLocks noChangeArrowheads="1"/>
              </p:cNvSpPr>
              <p:nvPr/>
            </p:nvSpPr>
            <p:spPr bwMode="auto">
              <a:xfrm>
                <a:off x="1968" y="1296"/>
                <a:ext cx="192" cy="192"/>
              </a:xfrm>
              <a:prstGeom prst="rect">
                <a:avLst/>
              </a:prstGeom>
              <a:noFill/>
              <a:ln w="9525" algn="ctr">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59" name="Rectangle 91"/>
              <p:cNvSpPr>
                <a:spLocks noChangeArrowheads="1"/>
              </p:cNvSpPr>
              <p:nvPr/>
            </p:nvSpPr>
            <p:spPr bwMode="auto">
              <a:xfrm>
                <a:off x="1632" y="1632"/>
                <a:ext cx="192" cy="192"/>
              </a:xfrm>
              <a:prstGeom prst="rect">
                <a:avLst/>
              </a:prstGeom>
              <a:noFill/>
              <a:ln w="9525" algn="ctr">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60" name="Rectangle 92"/>
              <p:cNvSpPr>
                <a:spLocks noChangeArrowheads="1"/>
              </p:cNvSpPr>
              <p:nvPr/>
            </p:nvSpPr>
            <p:spPr bwMode="auto">
              <a:xfrm>
                <a:off x="1968" y="1632"/>
                <a:ext cx="192" cy="192"/>
              </a:xfrm>
              <a:prstGeom prst="rect">
                <a:avLst/>
              </a:prstGeom>
              <a:noFill/>
              <a:ln w="9525" algn="ctr">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61" name="Oval 93"/>
              <p:cNvSpPr>
                <a:spLocks noChangeArrowheads="1"/>
              </p:cNvSpPr>
              <p:nvPr/>
            </p:nvSpPr>
            <p:spPr bwMode="auto">
              <a:xfrm>
                <a:off x="1440" y="1200"/>
                <a:ext cx="864" cy="720"/>
              </a:xfrm>
              <a:prstGeom prst="ellipse">
                <a:avLst/>
              </a:prstGeom>
              <a:noFill/>
              <a:ln w="9525" algn="ctr">
                <a:solidFill>
                  <a:srgbClr val="FF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62" name="Line 94"/>
              <p:cNvSpPr>
                <a:spLocks noChangeShapeType="1"/>
              </p:cNvSpPr>
              <p:nvPr/>
            </p:nvSpPr>
            <p:spPr bwMode="auto">
              <a:xfrm>
                <a:off x="1728" y="1488"/>
                <a:ext cx="336" cy="144"/>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63" name="Line 95"/>
              <p:cNvSpPr>
                <a:spLocks noChangeShapeType="1"/>
              </p:cNvSpPr>
              <p:nvPr/>
            </p:nvSpPr>
            <p:spPr bwMode="auto">
              <a:xfrm flipV="1">
                <a:off x="1728" y="1488"/>
                <a:ext cx="336" cy="144"/>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64" name="Line 96"/>
              <p:cNvSpPr>
                <a:spLocks noChangeShapeType="1"/>
              </p:cNvSpPr>
              <p:nvPr/>
            </p:nvSpPr>
            <p:spPr bwMode="auto">
              <a:xfrm flipV="1">
                <a:off x="1728" y="1488"/>
                <a:ext cx="0" cy="144"/>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65" name="Line 97"/>
              <p:cNvSpPr>
                <a:spLocks noChangeShapeType="1"/>
              </p:cNvSpPr>
              <p:nvPr/>
            </p:nvSpPr>
            <p:spPr bwMode="auto">
              <a:xfrm>
                <a:off x="2064" y="1488"/>
                <a:ext cx="0" cy="144"/>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66" name="Line 98"/>
              <p:cNvSpPr>
                <a:spLocks noChangeShapeType="1"/>
              </p:cNvSpPr>
              <p:nvPr/>
            </p:nvSpPr>
            <p:spPr bwMode="auto">
              <a:xfrm>
                <a:off x="1824" y="1392"/>
                <a:ext cx="144" cy="0"/>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67" name="Line 99"/>
              <p:cNvSpPr>
                <a:spLocks noChangeShapeType="1"/>
              </p:cNvSpPr>
              <p:nvPr/>
            </p:nvSpPr>
            <p:spPr bwMode="auto">
              <a:xfrm>
                <a:off x="1824" y="1728"/>
                <a:ext cx="144" cy="0"/>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2868" name="Rectangle 100"/>
            <p:cNvSpPr>
              <a:spLocks noChangeArrowheads="1"/>
            </p:cNvSpPr>
            <p:nvPr/>
          </p:nvSpPr>
          <p:spPr bwMode="auto">
            <a:xfrm>
              <a:off x="1891" y="1193"/>
              <a:ext cx="24" cy="165"/>
            </a:xfrm>
            <a:prstGeom prst="rect">
              <a:avLst/>
            </a:prstGeom>
            <a:solidFill>
              <a:srgbClr val="FF3399"/>
            </a:solidFill>
            <a:ln w="9525" algn="ctr">
              <a:solidFill>
                <a:srgbClr val="FF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69" name="Line 101"/>
            <p:cNvSpPr>
              <a:spLocks noChangeShapeType="1"/>
            </p:cNvSpPr>
            <p:nvPr/>
          </p:nvSpPr>
          <p:spPr bwMode="auto">
            <a:xfrm>
              <a:off x="1817" y="1181"/>
              <a:ext cx="74" cy="59"/>
            </a:xfrm>
            <a:prstGeom prst="line">
              <a:avLst/>
            </a:prstGeom>
            <a:noFill/>
            <a:ln w="2857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70" name="Line 102"/>
            <p:cNvSpPr>
              <a:spLocks noChangeShapeType="1"/>
            </p:cNvSpPr>
            <p:nvPr/>
          </p:nvSpPr>
          <p:spPr bwMode="auto">
            <a:xfrm>
              <a:off x="1792" y="1263"/>
              <a:ext cx="99" cy="0"/>
            </a:xfrm>
            <a:prstGeom prst="line">
              <a:avLst/>
            </a:prstGeom>
            <a:noFill/>
            <a:ln w="2857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71" name="Line 103"/>
            <p:cNvSpPr>
              <a:spLocks noChangeShapeType="1"/>
            </p:cNvSpPr>
            <p:nvPr/>
          </p:nvSpPr>
          <p:spPr bwMode="auto">
            <a:xfrm flipV="1">
              <a:off x="1817" y="1287"/>
              <a:ext cx="74" cy="71"/>
            </a:xfrm>
            <a:prstGeom prst="line">
              <a:avLst/>
            </a:prstGeom>
            <a:noFill/>
            <a:ln w="2857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72" name="Line 104"/>
            <p:cNvSpPr>
              <a:spLocks noChangeShapeType="1"/>
            </p:cNvSpPr>
            <p:nvPr/>
          </p:nvSpPr>
          <p:spPr bwMode="auto">
            <a:xfrm flipH="1">
              <a:off x="1915" y="1181"/>
              <a:ext cx="62" cy="59"/>
            </a:xfrm>
            <a:prstGeom prst="line">
              <a:avLst/>
            </a:prstGeom>
            <a:noFill/>
            <a:ln w="2857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73" name="Line 105"/>
            <p:cNvSpPr>
              <a:spLocks noChangeShapeType="1"/>
            </p:cNvSpPr>
            <p:nvPr/>
          </p:nvSpPr>
          <p:spPr bwMode="auto">
            <a:xfrm flipH="1">
              <a:off x="1915" y="1263"/>
              <a:ext cx="98" cy="0"/>
            </a:xfrm>
            <a:prstGeom prst="line">
              <a:avLst/>
            </a:prstGeom>
            <a:noFill/>
            <a:ln w="2857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74" name="Line 106"/>
            <p:cNvSpPr>
              <a:spLocks noChangeShapeType="1"/>
            </p:cNvSpPr>
            <p:nvPr/>
          </p:nvSpPr>
          <p:spPr bwMode="auto">
            <a:xfrm flipH="1" flipV="1">
              <a:off x="1915" y="1287"/>
              <a:ext cx="62" cy="59"/>
            </a:xfrm>
            <a:prstGeom prst="line">
              <a:avLst/>
            </a:prstGeom>
            <a:noFill/>
            <a:ln w="2857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75" name="Line 107"/>
            <p:cNvSpPr>
              <a:spLocks noChangeShapeType="1"/>
            </p:cNvSpPr>
            <p:nvPr/>
          </p:nvSpPr>
          <p:spPr bwMode="auto">
            <a:xfrm flipV="1">
              <a:off x="1903" y="1358"/>
              <a:ext cx="0" cy="35"/>
            </a:xfrm>
            <a:prstGeom prst="line">
              <a:avLst/>
            </a:prstGeom>
            <a:noFill/>
            <a:ln w="2857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76" name="Line 108"/>
            <p:cNvSpPr>
              <a:spLocks noChangeShapeType="1"/>
            </p:cNvSpPr>
            <p:nvPr/>
          </p:nvSpPr>
          <p:spPr bwMode="auto">
            <a:xfrm>
              <a:off x="1903" y="1146"/>
              <a:ext cx="0" cy="47"/>
            </a:xfrm>
            <a:prstGeom prst="line">
              <a:avLst/>
            </a:prstGeom>
            <a:noFill/>
            <a:ln w="2857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77" name="WordArt 109"/>
            <p:cNvSpPr>
              <a:spLocks noChangeArrowheads="1" noChangeShapeType="1" noTextEdit="1"/>
            </p:cNvSpPr>
            <p:nvPr/>
          </p:nvSpPr>
          <p:spPr bwMode="auto">
            <a:xfrm>
              <a:off x="1584" y="1008"/>
              <a:ext cx="624" cy="533"/>
            </a:xfrm>
            <a:prstGeom prst="rect">
              <a:avLst/>
            </a:prstGeom>
            <a:extLst>
              <a:ext uri="{AF507438-7753-43E0-B8FC-AC1667EBCBE1}">
                <a14:hiddenEffects xmlns:a14="http://schemas.microsoft.com/office/drawing/2010/main">
                  <a:effectLst/>
                </a14:hiddenEffects>
              </a:ext>
            </a:extLst>
          </p:spPr>
          <p:txBody>
            <a:bodyPr spcFirstLastPara="1" wrap="none" fromWordArt="1">
              <a:prstTxWarp prst="textArchUp">
                <a:avLst>
                  <a:gd name="adj" fmla="val 9381227"/>
                </a:avLst>
              </a:prstTxWarp>
            </a:bodyPr>
            <a:lstStyle/>
            <a:p>
              <a:pPr algn="ctr"/>
              <a:r>
                <a:rPr lang="en-US" sz="2800" kern="10">
                  <a:ln w="9525">
                    <a:solidFill>
                      <a:srgbClr val="000000"/>
                    </a:solidFill>
                    <a:round/>
                    <a:headEnd/>
                    <a:tailEnd/>
                  </a:ln>
                  <a:solidFill>
                    <a:srgbClr val="0000FF"/>
                  </a:solidFill>
                  <a:latin typeface="Garamond"/>
                </a:rPr>
                <a:t>Network Based Computing</a:t>
              </a:r>
            </a:p>
          </p:txBody>
        </p:sp>
        <p:sp>
          <p:nvSpPr>
            <p:cNvPr id="32878" name="WordArt 110"/>
            <p:cNvSpPr>
              <a:spLocks noChangeArrowheads="1" noChangeShapeType="1" noTextEdit="1"/>
            </p:cNvSpPr>
            <p:nvPr/>
          </p:nvSpPr>
          <p:spPr bwMode="auto">
            <a:xfrm>
              <a:off x="1668" y="1475"/>
              <a:ext cx="444" cy="109"/>
            </a:xfrm>
            <a:prstGeom prst="rect">
              <a:avLst/>
            </a:prstGeom>
          </p:spPr>
          <p:txBody>
            <a:bodyPr wrap="none" fromWordArt="1">
              <a:prstTxWarp prst="textPlain">
                <a:avLst>
                  <a:gd name="adj" fmla="val 50000"/>
                </a:avLst>
              </a:prstTxWarp>
            </a:bodyPr>
            <a:lstStyle/>
            <a:p>
              <a:pPr algn="ctr"/>
              <a:r>
                <a:rPr lang="en-US" sz="3600" kern="10">
                  <a:ln w="9525">
                    <a:solidFill>
                      <a:schemeClr val="tx1"/>
                    </a:solidFill>
                    <a:round/>
                    <a:headEnd/>
                    <a:tailEnd/>
                  </a:ln>
                  <a:solidFill>
                    <a:srgbClr val="0000FF"/>
                  </a:solidFill>
                  <a:effectLst>
                    <a:outerShdw dist="45791" dir="2021404" algn="ctr" rotWithShape="0">
                      <a:srgbClr val="B2B2B2">
                        <a:alpha val="80000"/>
                      </a:srgbClr>
                    </a:outerShdw>
                  </a:effectLst>
                  <a:latin typeface="Garamond"/>
                </a:rPr>
                <a:t>Laboratory</a:t>
              </a:r>
            </a:p>
          </p:txBody>
        </p:sp>
      </p:grpSp>
      <p:sp>
        <p:nvSpPr>
          <p:cNvPr id="32879" name="Rectangle 111"/>
          <p:cNvSpPr>
            <a:spLocks noGrp="1" noChangeArrowheads="1"/>
          </p:cNvSpPr>
          <p:nvPr>
            <p:ph type="body" idx="1"/>
          </p:nvPr>
        </p:nvSpPr>
        <p:spPr>
          <a:xfrm>
            <a:off x="381000" y="3733800"/>
            <a:ext cx="8305800" cy="1905000"/>
          </a:xfrm>
          <a:noFill/>
          <a:ln/>
        </p:spPr>
        <p:txBody>
          <a:bodyPr/>
          <a:lstStyle/>
          <a:p>
            <a:pPr algn="ctr">
              <a:lnSpc>
                <a:spcPct val="160000"/>
              </a:lnSpc>
              <a:buFontTx/>
              <a:buNone/>
            </a:pPr>
            <a:r>
              <a:rPr lang="en-US" sz="2000">
                <a:solidFill>
                  <a:srgbClr val="0066FF"/>
                </a:solidFill>
              </a:rPr>
              <a:t>Website: http://www.cse.ohio-state.edu/~balaji</a:t>
            </a:r>
          </a:p>
          <a:p>
            <a:pPr algn="ctr">
              <a:lnSpc>
                <a:spcPct val="160000"/>
              </a:lnSpc>
              <a:buFontTx/>
              <a:buNone/>
            </a:pPr>
            <a:r>
              <a:rPr lang="en-US" sz="2000">
                <a:solidFill>
                  <a:srgbClr val="0066FF"/>
                </a:solidFill>
              </a:rPr>
              <a:t>Group Homepage: </a:t>
            </a:r>
            <a:r>
              <a:rPr lang="en-US" sz="2000">
                <a:solidFill>
                  <a:srgbClr val="0066FF"/>
                </a:solidFill>
                <a:hlinkClick r:id="rId2"/>
              </a:rPr>
              <a:t>http://nowlab.cis.ohio-state.edu</a:t>
            </a:r>
            <a:endParaRPr lang="en-US" sz="2000">
              <a:solidFill>
                <a:srgbClr val="0066FF"/>
              </a:solidFill>
            </a:endParaRPr>
          </a:p>
          <a:p>
            <a:pPr algn="ctr">
              <a:lnSpc>
                <a:spcPct val="160000"/>
              </a:lnSpc>
              <a:buFontTx/>
              <a:buNone/>
            </a:pPr>
            <a:r>
              <a:rPr lang="en-US" sz="2000">
                <a:solidFill>
                  <a:srgbClr val="0066FF"/>
                </a:solidFill>
              </a:rPr>
              <a:t>Email: balaji@cse.ohio-state.edu</a:t>
            </a:r>
          </a:p>
        </p:txBody>
      </p:sp>
      <p:sp>
        <p:nvSpPr>
          <p:cNvPr id="32880" name="Text Box 112"/>
          <p:cNvSpPr txBox="1">
            <a:spLocks noChangeArrowheads="1"/>
          </p:cNvSpPr>
          <p:nvPr/>
        </p:nvSpPr>
        <p:spPr bwMode="auto">
          <a:xfrm>
            <a:off x="3962400" y="2286000"/>
            <a:ext cx="2590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4000">
                <a:solidFill>
                  <a:srgbClr val="CC3300"/>
                </a:solidFill>
              </a:rPr>
              <a:t>NBC-LAB</a:t>
            </a: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Rectangle 4"/>
          <p:cNvSpPr>
            <a:spLocks noGrp="1" noChangeArrowheads="1"/>
          </p:cNvSpPr>
          <p:nvPr>
            <p:ph type="ctrTitle"/>
          </p:nvPr>
        </p:nvSpPr>
        <p:spPr/>
        <p:txBody>
          <a:bodyPr/>
          <a:lstStyle/>
          <a:p>
            <a:r>
              <a:rPr lang="en-US"/>
              <a:t>Backup Slides</a:t>
            </a:r>
          </a:p>
        </p:txBody>
      </p:sp>
      <p:sp>
        <p:nvSpPr>
          <p:cNvPr id="60421" name="Rectangle 5"/>
          <p:cNvSpPr>
            <a:spLocks noGrp="1" noChangeArrowheads="1"/>
          </p:cNvSpPr>
          <p:nvPr>
            <p:ph type="subTitle" idx="1"/>
          </p:nvPr>
        </p:nvSpPr>
        <p:spPr/>
        <p:txBody>
          <a:bodyPr/>
          <a:lstStyle/>
          <a:p>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8" name="Rectangle 4"/>
          <p:cNvSpPr>
            <a:spLocks noGrp="1" noChangeArrowheads="1"/>
          </p:cNvSpPr>
          <p:nvPr>
            <p:ph type="ctrTitle"/>
          </p:nvPr>
        </p:nvSpPr>
        <p:spPr/>
        <p:txBody>
          <a:bodyPr/>
          <a:lstStyle/>
          <a:p>
            <a:r>
              <a:rPr lang="en-US"/>
              <a:t>Sockets over EMP</a:t>
            </a:r>
          </a:p>
        </p:txBody>
      </p:sp>
      <p:sp>
        <p:nvSpPr>
          <p:cNvPr id="72709" name="Rectangle 5"/>
          <p:cNvSpPr>
            <a:spLocks noGrp="1" noChangeArrowheads="1"/>
          </p:cNvSpPr>
          <p:nvPr>
            <p:ph type="subTitle" idx="1"/>
          </p:nvPr>
        </p:nvSpPr>
        <p:spPr/>
        <p:txBody>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sz="3200" b="0"/>
              <a:t>The Sockets Programming Interface</a:t>
            </a:r>
          </a:p>
        </p:txBody>
      </p:sp>
      <p:sp>
        <p:nvSpPr>
          <p:cNvPr id="10243" name="Rectangle 3"/>
          <p:cNvSpPr>
            <a:spLocks noGrp="1" noChangeArrowheads="1"/>
          </p:cNvSpPr>
          <p:nvPr>
            <p:ph type="body" idx="1"/>
          </p:nvPr>
        </p:nvSpPr>
        <p:spPr>
          <a:xfrm>
            <a:off x="457200" y="1219200"/>
            <a:ext cx="8229600" cy="4648200"/>
          </a:xfrm>
        </p:spPr>
        <p:txBody>
          <a:bodyPr/>
          <a:lstStyle/>
          <a:p>
            <a:pPr>
              <a:lnSpc>
                <a:spcPct val="150000"/>
              </a:lnSpc>
            </a:pPr>
            <a:r>
              <a:rPr lang="en-US" sz="2000"/>
              <a:t>Sockets: Communication Interface to use protocols such as TCP/IP</a:t>
            </a:r>
          </a:p>
          <a:p>
            <a:pPr>
              <a:lnSpc>
                <a:spcPct val="150000"/>
              </a:lnSpc>
            </a:pPr>
            <a:r>
              <a:rPr lang="en-US" sz="2000"/>
              <a:t>Performance of the application, depends on TCP/IP</a:t>
            </a:r>
          </a:p>
          <a:p>
            <a:pPr>
              <a:lnSpc>
                <a:spcPct val="150000"/>
              </a:lnSpc>
            </a:pPr>
            <a:r>
              <a:rPr lang="en-US" sz="2000"/>
              <a:t>Several </a:t>
            </a:r>
            <a:r>
              <a:rPr lang="en-US" sz="2000" i="1">
                <a:solidFill>
                  <a:srgbClr val="FF0000"/>
                </a:solidFill>
              </a:rPr>
              <a:t>GENERIC</a:t>
            </a:r>
            <a:r>
              <a:rPr lang="en-US" sz="2000"/>
              <a:t> optimizations have been proposed</a:t>
            </a:r>
          </a:p>
          <a:p>
            <a:pPr lvl="1">
              <a:lnSpc>
                <a:spcPct val="150000"/>
              </a:lnSpc>
            </a:pPr>
            <a:r>
              <a:rPr lang="en-US" sz="1600"/>
              <a:t>Jacobson Optimization: Integrated Checksum-Copy </a:t>
            </a:r>
            <a:r>
              <a:rPr lang="en-US" sz="1600" b="1" i="1">
                <a:solidFill>
                  <a:srgbClr val="33CC33"/>
                </a:solidFill>
              </a:rPr>
              <a:t>[Jacob89]</a:t>
            </a:r>
          </a:p>
          <a:p>
            <a:pPr lvl="1">
              <a:lnSpc>
                <a:spcPct val="150000"/>
              </a:lnSpc>
            </a:pPr>
            <a:r>
              <a:rPr lang="en-US" sz="1600"/>
              <a:t>Header Prediction for single stream communication</a:t>
            </a:r>
          </a:p>
          <a:p>
            <a:pPr lvl="1">
              <a:lnSpc>
                <a:spcPct val="150000"/>
              </a:lnSpc>
            </a:pPr>
            <a:r>
              <a:rPr lang="en-US" sz="1600"/>
              <a:t>Could not improve performance significantly !</a:t>
            </a:r>
          </a:p>
          <a:p>
            <a:pPr>
              <a:lnSpc>
                <a:spcPct val="150000"/>
              </a:lnSpc>
            </a:pPr>
            <a:r>
              <a:rPr lang="en-US" sz="2000"/>
              <a:t>Several optimizations utilizing network features were proposed</a:t>
            </a:r>
          </a:p>
          <a:p>
            <a:pPr lvl="1">
              <a:lnSpc>
                <a:spcPct val="150000"/>
              </a:lnSpc>
            </a:pPr>
            <a:r>
              <a:rPr lang="en-US" sz="1600"/>
              <a:t>Interrupt Coalescing (most network adapters provide this)</a:t>
            </a:r>
          </a:p>
          <a:p>
            <a:pPr lvl="1">
              <a:lnSpc>
                <a:spcPct val="150000"/>
              </a:lnSpc>
            </a:pPr>
            <a:r>
              <a:rPr lang="en-US" sz="1600"/>
              <a:t>Checksum Offload (both IP and TCP checksum)</a:t>
            </a:r>
          </a:p>
          <a:p>
            <a:pPr lvl="1">
              <a:lnSpc>
                <a:spcPct val="150000"/>
              </a:lnSpc>
            </a:pPr>
            <a:r>
              <a:rPr lang="en-US" sz="1600"/>
              <a:t>Still insufficient !!</a:t>
            </a:r>
          </a:p>
        </p:txBody>
      </p:sp>
      <p:sp>
        <p:nvSpPr>
          <p:cNvPr id="10244" name="Text Box 4"/>
          <p:cNvSpPr txBox="1">
            <a:spLocks noChangeArrowheads="1"/>
          </p:cNvSpPr>
          <p:nvPr/>
        </p:nvSpPr>
        <p:spPr bwMode="auto">
          <a:xfrm>
            <a:off x="609600" y="5895975"/>
            <a:ext cx="82296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1600" b="1" i="1">
                <a:solidFill>
                  <a:srgbClr val="00CC00"/>
                </a:solidFill>
              </a:rPr>
              <a:t>[Jacob89]: “An analysis of TCP Processing Overhead”, D. Clark, V. Jacobson, J. Romkey and H. Salwen. IEEE Communications</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a:t>FTP Application</a:t>
            </a:r>
          </a:p>
        </p:txBody>
      </p:sp>
      <p:graphicFrame>
        <p:nvGraphicFramePr>
          <p:cNvPr id="66563" name="Object 3"/>
          <p:cNvGraphicFramePr>
            <a:graphicFrameLocks noChangeAspect="1"/>
          </p:cNvGraphicFramePr>
          <p:nvPr>
            <p:ph type="chart" idx="1"/>
          </p:nvPr>
        </p:nvGraphicFramePr>
        <p:xfrm>
          <a:off x="460375" y="1600200"/>
          <a:ext cx="8223250" cy="4525963"/>
        </p:xfrm>
        <a:graphic>
          <a:graphicData uri="http://schemas.openxmlformats.org/presentationml/2006/ole">
            <mc:AlternateContent xmlns:mc="http://schemas.openxmlformats.org/markup-compatibility/2006">
              <mc:Choice xmlns:v="urn:schemas-microsoft-com:vml" Requires="v">
                <p:oleObj spid="_x0000_s66565" name="Chart" r:id="rId4" imgW="8229779" imgH="4533900" progId="MSGraph.Chart.8">
                  <p:embed followColorScheme="full"/>
                </p:oleObj>
              </mc:Choice>
              <mc:Fallback>
                <p:oleObj name="Chart" r:id="rId4" imgW="8229779" imgH="4533900" progId="MSGraph.Chart.8">
                  <p:embed followColorScheme="full"/>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0375" y="1600200"/>
                        <a:ext cx="8223250" cy="4525963"/>
                      </a:xfrm>
                      <a:prstGeom prst="rect">
                        <a:avLst/>
                      </a:prstGeom>
                    </p:spPr>
                  </p:pic>
                </p:oleObj>
              </mc:Fallback>
            </mc:AlternateContent>
          </a:graphicData>
        </a:graphic>
      </p:graphicFrame>
      <p:sp>
        <p:nvSpPr>
          <p:cNvPr id="66564" name="Text Box 4"/>
          <p:cNvSpPr txBox="1">
            <a:spLocks noChangeArrowheads="1"/>
          </p:cNvSpPr>
          <p:nvPr/>
        </p:nvSpPr>
        <p:spPr bwMode="auto">
          <a:xfrm>
            <a:off x="1676400" y="6248400"/>
            <a:ext cx="5486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buFont typeface="Wingdings" pitchFamily="2" charset="2"/>
              <a:buChar char="§"/>
            </a:pPr>
            <a:r>
              <a:rPr lang="en-US" sz="2000">
                <a:latin typeface="Tahoma" pitchFamily="34" charset="0"/>
              </a:rPr>
              <a:t> Up to 2 times improvement compared to TCP</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a:t>Web Server (HTTP/1.0)</a:t>
            </a:r>
          </a:p>
        </p:txBody>
      </p:sp>
      <p:graphicFrame>
        <p:nvGraphicFramePr>
          <p:cNvPr id="68611" name="Object 3"/>
          <p:cNvGraphicFramePr>
            <a:graphicFrameLocks noChangeAspect="1"/>
          </p:cNvGraphicFramePr>
          <p:nvPr>
            <p:ph type="chart" idx="1"/>
          </p:nvPr>
        </p:nvGraphicFramePr>
        <p:xfrm>
          <a:off x="460375" y="1600200"/>
          <a:ext cx="8223250" cy="4525963"/>
        </p:xfrm>
        <a:graphic>
          <a:graphicData uri="http://schemas.openxmlformats.org/presentationml/2006/ole">
            <mc:AlternateContent xmlns:mc="http://schemas.openxmlformats.org/markup-compatibility/2006">
              <mc:Choice xmlns:v="urn:schemas-microsoft-com:vml" Requires="v">
                <p:oleObj spid="_x0000_s68613" name="Chart" r:id="rId4" imgW="8229779" imgH="4533900" progId="MSGraph.Chart.8">
                  <p:embed followColorScheme="full"/>
                </p:oleObj>
              </mc:Choice>
              <mc:Fallback>
                <p:oleObj name="Chart" r:id="rId4" imgW="8229779" imgH="4533900" progId="MSGraph.Chart.8">
                  <p:embed followColorScheme="full"/>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0375" y="1600200"/>
                        <a:ext cx="8223250" cy="4525963"/>
                      </a:xfrm>
                      <a:prstGeom prst="rect">
                        <a:avLst/>
                      </a:prstGeom>
                    </p:spPr>
                  </p:pic>
                </p:oleObj>
              </mc:Fallback>
            </mc:AlternateContent>
          </a:graphicData>
        </a:graphic>
      </p:graphicFrame>
      <p:sp>
        <p:nvSpPr>
          <p:cNvPr id="68612" name="Text Box 4"/>
          <p:cNvSpPr txBox="1">
            <a:spLocks noChangeArrowheads="1"/>
          </p:cNvSpPr>
          <p:nvPr/>
        </p:nvSpPr>
        <p:spPr bwMode="auto">
          <a:xfrm>
            <a:off x="1676400" y="6248400"/>
            <a:ext cx="5486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buFont typeface="Wingdings" pitchFamily="2" charset="2"/>
              <a:buChar char="§"/>
            </a:pPr>
            <a:r>
              <a:rPr lang="en-US" sz="2000">
                <a:latin typeface="Tahoma" pitchFamily="34" charset="0"/>
              </a:rPr>
              <a:t> Up to 6 times improvement compared to TCP</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a:t>Web Server (HTTP/1.1)</a:t>
            </a:r>
          </a:p>
        </p:txBody>
      </p:sp>
      <p:graphicFrame>
        <p:nvGraphicFramePr>
          <p:cNvPr id="70659" name="Object 3"/>
          <p:cNvGraphicFramePr>
            <a:graphicFrameLocks noChangeAspect="1"/>
          </p:cNvGraphicFramePr>
          <p:nvPr>
            <p:ph type="chart" idx="1"/>
          </p:nvPr>
        </p:nvGraphicFramePr>
        <p:xfrm>
          <a:off x="460375" y="1600200"/>
          <a:ext cx="8223250" cy="4525963"/>
        </p:xfrm>
        <a:graphic>
          <a:graphicData uri="http://schemas.openxmlformats.org/presentationml/2006/ole">
            <mc:AlternateContent xmlns:mc="http://schemas.openxmlformats.org/markup-compatibility/2006">
              <mc:Choice xmlns:v="urn:schemas-microsoft-com:vml" Requires="v">
                <p:oleObj spid="_x0000_s70661" name="Chart" r:id="rId4" imgW="8229779" imgH="4533900" progId="MSGraph.Chart.8">
                  <p:embed followColorScheme="full"/>
                </p:oleObj>
              </mc:Choice>
              <mc:Fallback>
                <p:oleObj name="Chart" r:id="rId4" imgW="8229779" imgH="4533900" progId="MSGraph.Chart.8">
                  <p:embed followColorScheme="full"/>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0375" y="1600200"/>
                        <a:ext cx="8223250" cy="4525963"/>
                      </a:xfrm>
                      <a:prstGeom prst="rect">
                        <a:avLst/>
                      </a:prstGeom>
                    </p:spPr>
                  </p:pic>
                </p:oleObj>
              </mc:Fallback>
            </mc:AlternateContent>
          </a:graphicData>
        </a:graphic>
      </p:graphicFrame>
      <p:sp>
        <p:nvSpPr>
          <p:cNvPr id="70660" name="Text Box 4"/>
          <p:cNvSpPr txBox="1">
            <a:spLocks noChangeArrowheads="1"/>
          </p:cNvSpPr>
          <p:nvPr/>
        </p:nvSpPr>
        <p:spPr bwMode="auto">
          <a:xfrm>
            <a:off x="1752600" y="6156325"/>
            <a:ext cx="5715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buFont typeface="Wingdings" pitchFamily="2" charset="2"/>
              <a:buChar char="§"/>
            </a:pPr>
            <a:r>
              <a:rPr lang="en-US" sz="2000">
                <a:latin typeface="Tahoma" pitchFamily="34" charset="0"/>
              </a:rPr>
              <a:t> Up to 3 times improvement compared to TCP</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Rectangle 4"/>
          <p:cNvSpPr>
            <a:spLocks noGrp="1" noChangeArrowheads="1"/>
          </p:cNvSpPr>
          <p:nvPr>
            <p:ph type="ctrTitle"/>
          </p:nvPr>
        </p:nvSpPr>
        <p:spPr/>
        <p:txBody>
          <a:bodyPr/>
          <a:lstStyle/>
          <a:p>
            <a:r>
              <a:rPr lang="en-US"/>
              <a:t>Sockets Direct Protocol</a:t>
            </a:r>
          </a:p>
        </p:txBody>
      </p:sp>
      <p:sp>
        <p:nvSpPr>
          <p:cNvPr id="81925" name="Rectangle 5"/>
          <p:cNvSpPr>
            <a:spLocks noGrp="1" noChangeArrowheads="1"/>
          </p:cNvSpPr>
          <p:nvPr>
            <p:ph type="subTitle" idx="1"/>
          </p:nvPr>
        </p:nvSpPr>
        <p:spPr/>
        <p:txBody>
          <a:bodyPr/>
          <a:lstStyle/>
          <a:p>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sz="3600"/>
              <a:t>Hotspot Latency</a:t>
            </a:r>
          </a:p>
        </p:txBody>
      </p:sp>
      <p:graphicFrame>
        <p:nvGraphicFramePr>
          <p:cNvPr id="74755" name="Object 3"/>
          <p:cNvGraphicFramePr>
            <a:graphicFrameLocks noChangeAspect="1"/>
          </p:cNvGraphicFramePr>
          <p:nvPr>
            <p:ph sz="half" idx="2"/>
          </p:nvPr>
        </p:nvGraphicFramePr>
        <p:xfrm>
          <a:off x="1066800" y="1447800"/>
          <a:ext cx="6477000" cy="3581400"/>
        </p:xfrm>
        <a:graphic>
          <a:graphicData uri="http://schemas.openxmlformats.org/presentationml/2006/ole">
            <mc:AlternateContent xmlns:mc="http://schemas.openxmlformats.org/markup-compatibility/2006">
              <mc:Choice xmlns:v="urn:schemas-microsoft-com:vml" Requires="v">
                <p:oleObj spid="_x0000_s74757" name="Chart" r:id="rId3" imgW="5676824" imgH="3648170" progId="Excel.Chart.8">
                  <p:embed/>
                </p:oleObj>
              </mc:Choice>
              <mc:Fallback>
                <p:oleObj name="Chart" r:id="rId3" imgW="5676824" imgH="3648170" progId="Excel.Char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1447800"/>
                        <a:ext cx="6477000"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4756" name="Rectangle 4"/>
          <p:cNvSpPr>
            <a:spLocks noGrp="1" noChangeArrowheads="1"/>
          </p:cNvSpPr>
          <p:nvPr>
            <p:ph type="body" sz="half" idx="1"/>
          </p:nvPr>
        </p:nvSpPr>
        <p:spPr>
          <a:xfrm>
            <a:off x="1828800" y="5380038"/>
            <a:ext cx="6629400" cy="944562"/>
          </a:xfrm>
        </p:spPr>
        <p:txBody>
          <a:bodyPr/>
          <a:lstStyle/>
          <a:p>
            <a:r>
              <a:rPr lang="en-US" sz="1600" i="1"/>
              <a:t>SDP is more scalable in hot-spot scenarios</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sz="3600"/>
              <a:t>Data-Center Response Time</a:t>
            </a:r>
          </a:p>
        </p:txBody>
      </p:sp>
      <p:graphicFrame>
        <p:nvGraphicFramePr>
          <p:cNvPr id="75779" name="Object 3"/>
          <p:cNvGraphicFramePr>
            <a:graphicFrameLocks noChangeAspect="1"/>
          </p:cNvGraphicFramePr>
          <p:nvPr>
            <p:ph sz="half" idx="1"/>
          </p:nvPr>
        </p:nvGraphicFramePr>
        <p:xfrm>
          <a:off x="304800" y="1143000"/>
          <a:ext cx="4038600" cy="4524375"/>
        </p:xfrm>
        <a:graphic>
          <a:graphicData uri="http://schemas.openxmlformats.org/presentationml/2006/ole">
            <mc:AlternateContent xmlns:mc="http://schemas.openxmlformats.org/markup-compatibility/2006">
              <mc:Choice xmlns:v="urn:schemas-microsoft-com:vml" Requires="v">
                <p:oleObj spid="_x0000_s75782" name="Chart" r:id="rId3" imgW="4038421" imgH="4524315" progId="MSGraph.Chart.8">
                  <p:embed followColorScheme="full"/>
                </p:oleObj>
              </mc:Choice>
              <mc:Fallback>
                <p:oleObj name="Chart" r:id="rId3" imgW="4038421" imgH="4524315" progId="MSGraph.Chart.8">
                  <p:embed followColorScheme="full"/>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143000"/>
                        <a:ext cx="4038600" cy="4524375"/>
                      </a:xfrm>
                      <a:prstGeom prst="rect">
                        <a:avLst/>
                      </a:prstGeom>
                    </p:spPr>
                  </p:pic>
                </p:oleObj>
              </mc:Fallback>
            </mc:AlternateContent>
          </a:graphicData>
        </a:graphic>
      </p:graphicFrame>
      <p:graphicFrame>
        <p:nvGraphicFramePr>
          <p:cNvPr id="75780" name="Object 4"/>
          <p:cNvGraphicFramePr>
            <a:graphicFrameLocks noChangeAspect="1"/>
          </p:cNvGraphicFramePr>
          <p:nvPr>
            <p:ph sz="half" idx="2"/>
          </p:nvPr>
        </p:nvGraphicFramePr>
        <p:xfrm>
          <a:off x="4648200" y="1143000"/>
          <a:ext cx="4038600" cy="4524375"/>
        </p:xfrm>
        <a:graphic>
          <a:graphicData uri="http://schemas.openxmlformats.org/presentationml/2006/ole">
            <mc:AlternateContent xmlns:mc="http://schemas.openxmlformats.org/markup-compatibility/2006">
              <mc:Choice xmlns:v="urn:schemas-microsoft-com:vml" Requires="v">
                <p:oleObj spid="_x0000_s75783" name="Chart" r:id="rId5" imgW="4038421" imgH="4524315" progId="MSGraph.Chart.8">
                  <p:embed followColorScheme="full"/>
                </p:oleObj>
              </mc:Choice>
              <mc:Fallback>
                <p:oleObj name="Chart" r:id="rId5" imgW="4038421" imgH="4524315" progId="MSGraph.Chart.8">
                  <p:embed followColorScheme="full"/>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8200" y="1143000"/>
                        <a:ext cx="4038600" cy="4524375"/>
                      </a:xfrm>
                      <a:prstGeom prst="rect">
                        <a:avLst/>
                      </a:prstGeom>
                    </p:spPr>
                  </p:pic>
                </p:oleObj>
              </mc:Fallback>
            </mc:AlternateContent>
          </a:graphicData>
        </a:graphic>
      </p:graphicFrame>
      <p:sp>
        <p:nvSpPr>
          <p:cNvPr id="75781" name="Text Box 5"/>
          <p:cNvSpPr txBox="1">
            <a:spLocks noChangeArrowheads="1"/>
          </p:cNvSpPr>
          <p:nvPr/>
        </p:nvSpPr>
        <p:spPr bwMode="auto">
          <a:xfrm>
            <a:off x="609600" y="5791200"/>
            <a:ext cx="8153400" cy="62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FontTx/>
              <a:buChar char="•"/>
            </a:pPr>
            <a:r>
              <a:rPr lang="en-US" sz="1400" i="1"/>
              <a:t> SDP shows very little improvement: Client network (Fast Ethernet) becomes the bottleneck</a:t>
            </a:r>
          </a:p>
          <a:p>
            <a:pPr algn="l">
              <a:spcBef>
                <a:spcPct val="50000"/>
              </a:spcBef>
              <a:buFontTx/>
              <a:buChar char="•"/>
            </a:pPr>
            <a:r>
              <a:rPr lang="en-US" sz="1400" i="1"/>
              <a:t> Client network bottleneck reflected in the web server delay: up to 3 times improvement with SDP</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381000" y="274638"/>
            <a:ext cx="8382000" cy="1143000"/>
          </a:xfrm>
        </p:spPr>
        <p:txBody>
          <a:bodyPr/>
          <a:lstStyle/>
          <a:p>
            <a:r>
              <a:rPr lang="en-US" sz="3200"/>
              <a:t>Data-Center Response Time (Fast Clients)</a:t>
            </a:r>
          </a:p>
        </p:txBody>
      </p:sp>
      <p:graphicFrame>
        <p:nvGraphicFramePr>
          <p:cNvPr id="76803" name="Object 3"/>
          <p:cNvGraphicFramePr>
            <a:graphicFrameLocks noChangeAspect="1"/>
          </p:cNvGraphicFramePr>
          <p:nvPr>
            <p:ph idx="1"/>
          </p:nvPr>
        </p:nvGraphicFramePr>
        <p:xfrm>
          <a:off x="457200" y="1219200"/>
          <a:ext cx="8229600" cy="4524375"/>
        </p:xfrm>
        <a:graphic>
          <a:graphicData uri="http://schemas.openxmlformats.org/presentationml/2006/ole">
            <mc:AlternateContent xmlns:mc="http://schemas.openxmlformats.org/markup-compatibility/2006">
              <mc:Choice xmlns:v="urn:schemas-microsoft-com:vml" Requires="v">
                <p:oleObj spid="_x0000_s76805" name="Chart" r:id="rId3" imgW="8229779" imgH="4524315" progId="MSGraph.Chart.8">
                  <p:embed followColorScheme="full"/>
                </p:oleObj>
              </mc:Choice>
              <mc:Fallback>
                <p:oleObj name="Chart" r:id="rId3" imgW="8229779" imgH="4524315" progId="MSGraph.Chart.8">
                  <p:embed followColorScheme="full"/>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219200"/>
                        <a:ext cx="8229600" cy="4524375"/>
                      </a:xfrm>
                      <a:prstGeom prst="rect">
                        <a:avLst/>
                      </a:prstGeom>
                    </p:spPr>
                  </p:pic>
                </p:oleObj>
              </mc:Fallback>
            </mc:AlternateContent>
          </a:graphicData>
        </a:graphic>
      </p:graphicFrame>
      <p:sp>
        <p:nvSpPr>
          <p:cNvPr id="76804" name="Text Box 4"/>
          <p:cNvSpPr txBox="1">
            <a:spLocks noChangeArrowheads="1"/>
          </p:cNvSpPr>
          <p:nvPr/>
        </p:nvSpPr>
        <p:spPr bwMode="auto">
          <a:xfrm>
            <a:off x="1676400" y="5791200"/>
            <a:ext cx="6781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FontTx/>
              <a:buChar char="•"/>
            </a:pPr>
            <a:r>
              <a:rPr lang="en-US" sz="1400" i="1"/>
              <a:t> SDP performs well for large files; not very well for small files</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sz="3600"/>
              <a:t>Data-Center Response Time Split-up</a:t>
            </a:r>
          </a:p>
        </p:txBody>
      </p:sp>
      <p:graphicFrame>
        <p:nvGraphicFramePr>
          <p:cNvPr id="77827" name="Object 3"/>
          <p:cNvGraphicFramePr>
            <a:graphicFrameLocks noChangeAspect="1"/>
          </p:cNvGraphicFramePr>
          <p:nvPr>
            <p:ph sz="half" idx="1"/>
          </p:nvPr>
        </p:nvGraphicFramePr>
        <p:xfrm>
          <a:off x="3733800" y="2209800"/>
          <a:ext cx="6781800" cy="3711575"/>
        </p:xfrm>
        <a:graphic>
          <a:graphicData uri="http://schemas.openxmlformats.org/presentationml/2006/ole">
            <mc:AlternateContent xmlns:mc="http://schemas.openxmlformats.org/markup-compatibility/2006">
              <mc:Choice xmlns:v="urn:schemas-microsoft-com:vml" Requires="v">
                <p:oleObj spid="_x0000_s77832" name="Chart" r:id="rId3" imgW="6962672" imgH="3809862" progId="Excel.Chart.8">
                  <p:embed/>
                </p:oleObj>
              </mc:Choice>
              <mc:Fallback>
                <p:oleObj name="Chart" r:id="rId3" imgW="6962672" imgH="3809862" progId="Excel.Char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800" y="2209800"/>
                        <a:ext cx="6781800" cy="371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7828" name="Object 4"/>
          <p:cNvGraphicFramePr>
            <a:graphicFrameLocks noChangeAspect="1"/>
          </p:cNvGraphicFramePr>
          <p:nvPr>
            <p:ph sz="half" idx="2"/>
          </p:nvPr>
        </p:nvGraphicFramePr>
        <p:xfrm>
          <a:off x="-990600" y="2293938"/>
          <a:ext cx="7437438" cy="3802062"/>
        </p:xfrm>
        <a:graphic>
          <a:graphicData uri="http://schemas.openxmlformats.org/presentationml/2006/ole">
            <mc:AlternateContent xmlns:mc="http://schemas.openxmlformats.org/markup-compatibility/2006">
              <mc:Choice xmlns:v="urn:schemas-microsoft-com:vml" Requires="v">
                <p:oleObj spid="_x0000_s77833" name="Chart" r:id="rId5" imgW="7715199" imgH="3943453" progId="Excel.Chart.8">
                  <p:embed/>
                </p:oleObj>
              </mc:Choice>
              <mc:Fallback>
                <p:oleObj name="Chart" r:id="rId5" imgW="7715199" imgH="3943453" progId="Excel.Chart.8">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2293938"/>
                        <a:ext cx="7437438" cy="3802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7829" name="Text Box 5"/>
          <p:cNvSpPr txBox="1">
            <a:spLocks noChangeArrowheads="1"/>
          </p:cNvSpPr>
          <p:nvPr/>
        </p:nvSpPr>
        <p:spPr bwMode="auto">
          <a:xfrm>
            <a:off x="1752600" y="1752600"/>
            <a:ext cx="1447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b="1" i="1"/>
              <a:t>IPoIB</a:t>
            </a:r>
          </a:p>
        </p:txBody>
      </p:sp>
      <p:sp>
        <p:nvSpPr>
          <p:cNvPr id="77830" name="Text Box 6"/>
          <p:cNvSpPr txBox="1">
            <a:spLocks noChangeArrowheads="1"/>
          </p:cNvSpPr>
          <p:nvPr/>
        </p:nvSpPr>
        <p:spPr bwMode="auto">
          <a:xfrm>
            <a:off x="6096000" y="1752600"/>
            <a:ext cx="1447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b="1" i="1"/>
              <a:t>SDP</a:t>
            </a:r>
          </a:p>
        </p:txBody>
      </p:sp>
      <p:sp>
        <p:nvSpPr>
          <p:cNvPr id="77831" name="Freeform 7"/>
          <p:cNvSpPr>
            <a:spLocks/>
          </p:cNvSpPr>
          <p:nvPr/>
        </p:nvSpPr>
        <p:spPr bwMode="auto">
          <a:xfrm>
            <a:off x="4495800" y="1676400"/>
            <a:ext cx="609600" cy="4191000"/>
          </a:xfrm>
          <a:custGeom>
            <a:avLst/>
            <a:gdLst>
              <a:gd name="T0" fmla="*/ 480 w 480"/>
              <a:gd name="T1" fmla="*/ 0 h 2640"/>
              <a:gd name="T2" fmla="*/ 96 w 480"/>
              <a:gd name="T3" fmla="*/ 768 h 2640"/>
              <a:gd name="T4" fmla="*/ 336 w 480"/>
              <a:gd name="T5" fmla="*/ 1248 h 2640"/>
              <a:gd name="T6" fmla="*/ 96 w 480"/>
              <a:gd name="T7" fmla="*/ 1584 h 2640"/>
              <a:gd name="T8" fmla="*/ 336 w 480"/>
              <a:gd name="T9" fmla="*/ 1872 h 2640"/>
              <a:gd name="T10" fmla="*/ 0 w 480"/>
              <a:gd name="T11" fmla="*/ 2640 h 2640"/>
            </a:gdLst>
            <a:ahLst/>
            <a:cxnLst>
              <a:cxn ang="0">
                <a:pos x="T0" y="T1"/>
              </a:cxn>
              <a:cxn ang="0">
                <a:pos x="T2" y="T3"/>
              </a:cxn>
              <a:cxn ang="0">
                <a:pos x="T4" y="T5"/>
              </a:cxn>
              <a:cxn ang="0">
                <a:pos x="T6" y="T7"/>
              </a:cxn>
              <a:cxn ang="0">
                <a:pos x="T8" y="T9"/>
              </a:cxn>
              <a:cxn ang="0">
                <a:pos x="T10" y="T11"/>
              </a:cxn>
            </a:cxnLst>
            <a:rect l="0" t="0" r="r" b="b"/>
            <a:pathLst>
              <a:path w="480" h="2640">
                <a:moveTo>
                  <a:pt x="480" y="0"/>
                </a:moveTo>
                <a:cubicBezTo>
                  <a:pt x="300" y="280"/>
                  <a:pt x="120" y="560"/>
                  <a:pt x="96" y="768"/>
                </a:cubicBezTo>
                <a:cubicBezTo>
                  <a:pt x="72" y="976"/>
                  <a:pt x="336" y="1112"/>
                  <a:pt x="336" y="1248"/>
                </a:cubicBezTo>
                <a:cubicBezTo>
                  <a:pt x="336" y="1384"/>
                  <a:pt x="96" y="1480"/>
                  <a:pt x="96" y="1584"/>
                </a:cubicBezTo>
                <a:cubicBezTo>
                  <a:pt x="96" y="1688"/>
                  <a:pt x="352" y="1696"/>
                  <a:pt x="336" y="1872"/>
                </a:cubicBezTo>
                <a:cubicBezTo>
                  <a:pt x="320" y="2048"/>
                  <a:pt x="160" y="2344"/>
                  <a:pt x="0" y="2640"/>
                </a:cubicBezTo>
              </a:path>
            </a:pathLst>
          </a:custGeom>
          <a:noFill/>
          <a:ln w="38100" cap="rnd" cmpd="sng">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sz="3200"/>
              <a:t>Data-Center Response Time without Connection Time Overhead</a:t>
            </a:r>
          </a:p>
        </p:txBody>
      </p:sp>
      <p:graphicFrame>
        <p:nvGraphicFramePr>
          <p:cNvPr id="78851" name="Object 3"/>
          <p:cNvGraphicFramePr>
            <a:graphicFrameLocks noChangeAspect="1"/>
          </p:cNvGraphicFramePr>
          <p:nvPr>
            <p:ph idx="1"/>
          </p:nvPr>
        </p:nvGraphicFramePr>
        <p:xfrm>
          <a:off x="457200" y="1371600"/>
          <a:ext cx="8229600" cy="4524375"/>
        </p:xfrm>
        <a:graphic>
          <a:graphicData uri="http://schemas.openxmlformats.org/presentationml/2006/ole">
            <mc:AlternateContent xmlns:mc="http://schemas.openxmlformats.org/markup-compatibility/2006">
              <mc:Choice xmlns:v="urn:schemas-microsoft-com:vml" Requires="v">
                <p:oleObj spid="_x0000_s78853" name="Chart" r:id="rId3" imgW="8229779" imgH="4524315" progId="MSGraph.Chart.8">
                  <p:embed followColorScheme="full"/>
                </p:oleObj>
              </mc:Choice>
              <mc:Fallback>
                <p:oleObj name="Chart" r:id="rId3" imgW="8229779" imgH="4524315" progId="MSGraph.Chart.8">
                  <p:embed followColorScheme="full"/>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371600"/>
                        <a:ext cx="8229600" cy="4524375"/>
                      </a:xfrm>
                      <a:prstGeom prst="rect">
                        <a:avLst/>
                      </a:prstGeom>
                    </p:spPr>
                  </p:pic>
                </p:oleObj>
              </mc:Fallback>
            </mc:AlternateContent>
          </a:graphicData>
        </a:graphic>
      </p:graphicFrame>
      <p:sp>
        <p:nvSpPr>
          <p:cNvPr id="78852" name="Text Box 4"/>
          <p:cNvSpPr txBox="1">
            <a:spLocks noChangeArrowheads="1"/>
          </p:cNvSpPr>
          <p:nvPr/>
        </p:nvSpPr>
        <p:spPr bwMode="auto">
          <a:xfrm>
            <a:off x="1524000" y="6019800"/>
            <a:ext cx="7162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FontTx/>
              <a:buChar char="•"/>
            </a:pPr>
            <a:r>
              <a:rPr lang="en-US" sz="1400" i="1"/>
              <a:t> Without the connection time, SDP would perform well for all file sizes</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sz="quarter"/>
          </p:nvPr>
        </p:nvSpPr>
        <p:spPr/>
        <p:txBody>
          <a:bodyPr/>
          <a:lstStyle/>
          <a:p>
            <a:r>
              <a:rPr lang="en-US" sz="4000"/>
              <a:t>PVFS Performance using </a:t>
            </a:r>
            <a:r>
              <a:rPr lang="en-US" sz="4000" i="1"/>
              <a:t>ramfs</a:t>
            </a:r>
            <a:endParaRPr lang="en-US" sz="4000"/>
          </a:p>
        </p:txBody>
      </p:sp>
      <p:graphicFrame>
        <p:nvGraphicFramePr>
          <p:cNvPr id="79875" name="Object 3"/>
          <p:cNvGraphicFramePr>
            <a:graphicFrameLocks noChangeAspect="1"/>
          </p:cNvGraphicFramePr>
          <p:nvPr>
            <p:ph sz="quarter" idx="1"/>
          </p:nvPr>
        </p:nvGraphicFramePr>
        <p:xfrm>
          <a:off x="457200" y="1219200"/>
          <a:ext cx="3962400" cy="2667000"/>
        </p:xfrm>
        <a:graphic>
          <a:graphicData uri="http://schemas.openxmlformats.org/presentationml/2006/ole">
            <mc:AlternateContent xmlns:mc="http://schemas.openxmlformats.org/markup-compatibility/2006">
              <mc:Choice xmlns:v="urn:schemas-microsoft-com:vml" Requires="v">
                <p:oleObj spid="_x0000_s79879" name="Chart" r:id="rId3" imgW="4038421" imgH="2181106" progId="MSGraph.Chart.8">
                  <p:embed followColorScheme="full"/>
                </p:oleObj>
              </mc:Choice>
              <mc:Fallback>
                <p:oleObj name="Chart" r:id="rId3" imgW="4038421" imgH="2181106" progId="MSGraph.Chart.8">
                  <p:embed followColorScheme="full"/>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219200"/>
                        <a:ext cx="3962400" cy="2667000"/>
                      </a:xfrm>
                      <a:prstGeom prst="rect">
                        <a:avLst/>
                      </a:prstGeom>
                    </p:spPr>
                  </p:pic>
                </p:oleObj>
              </mc:Fallback>
            </mc:AlternateContent>
          </a:graphicData>
        </a:graphic>
      </p:graphicFrame>
      <p:graphicFrame>
        <p:nvGraphicFramePr>
          <p:cNvPr id="79876" name="Object 4"/>
          <p:cNvGraphicFramePr>
            <a:graphicFrameLocks noChangeAspect="1"/>
          </p:cNvGraphicFramePr>
          <p:nvPr>
            <p:ph sz="quarter" idx="2"/>
          </p:nvPr>
        </p:nvGraphicFramePr>
        <p:xfrm>
          <a:off x="4648200" y="1322388"/>
          <a:ext cx="4038600" cy="2563812"/>
        </p:xfrm>
        <a:graphic>
          <a:graphicData uri="http://schemas.openxmlformats.org/presentationml/2006/ole">
            <mc:AlternateContent xmlns:mc="http://schemas.openxmlformats.org/markup-compatibility/2006">
              <mc:Choice xmlns:v="urn:schemas-microsoft-com:vml" Requires="v">
                <p:oleObj spid="_x0000_s79880" name="Chart" r:id="rId5" imgW="4038421" imgH="2181106" progId="MSGraph.Chart.8">
                  <p:embed followColorScheme="full"/>
                </p:oleObj>
              </mc:Choice>
              <mc:Fallback>
                <p:oleObj name="Chart" r:id="rId5" imgW="4038421" imgH="2181106" progId="MSGraph.Chart.8">
                  <p:embed followColorScheme="full"/>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8200" y="1322388"/>
                        <a:ext cx="4038600" cy="2563812"/>
                      </a:xfrm>
                      <a:prstGeom prst="rect">
                        <a:avLst/>
                      </a:prstGeom>
                    </p:spPr>
                  </p:pic>
                </p:oleObj>
              </mc:Fallback>
            </mc:AlternateContent>
          </a:graphicData>
        </a:graphic>
      </p:graphicFrame>
      <p:graphicFrame>
        <p:nvGraphicFramePr>
          <p:cNvPr id="79877" name="Object 5"/>
          <p:cNvGraphicFramePr>
            <a:graphicFrameLocks noChangeAspect="1"/>
          </p:cNvGraphicFramePr>
          <p:nvPr>
            <p:ph sz="quarter" idx="3"/>
          </p:nvPr>
        </p:nvGraphicFramePr>
        <p:xfrm>
          <a:off x="381000" y="3979863"/>
          <a:ext cx="4049713" cy="2497137"/>
        </p:xfrm>
        <a:graphic>
          <a:graphicData uri="http://schemas.openxmlformats.org/presentationml/2006/ole">
            <mc:AlternateContent xmlns:mc="http://schemas.openxmlformats.org/markup-compatibility/2006">
              <mc:Choice xmlns:v="urn:schemas-microsoft-com:vml" Requires="v">
                <p:oleObj spid="_x0000_s79881" name="Chart" r:id="rId7" imgW="4038421" imgH="2219444" progId="MSGraph.Chart.8">
                  <p:embed followColorScheme="full"/>
                </p:oleObj>
              </mc:Choice>
              <mc:Fallback>
                <p:oleObj name="Chart" r:id="rId7" imgW="4038421" imgH="2219444" progId="MSGraph.Chart.8">
                  <p:embed followColorScheme="full"/>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1000" y="3979863"/>
                        <a:ext cx="4049713" cy="2497137"/>
                      </a:xfrm>
                      <a:prstGeom prst="rect">
                        <a:avLst/>
                      </a:prstGeom>
                    </p:spPr>
                  </p:pic>
                </p:oleObj>
              </mc:Fallback>
            </mc:AlternateContent>
          </a:graphicData>
        </a:graphic>
      </p:graphicFrame>
      <p:graphicFrame>
        <p:nvGraphicFramePr>
          <p:cNvPr id="79878" name="Object 6"/>
          <p:cNvGraphicFramePr>
            <a:graphicFrameLocks noChangeAspect="1"/>
          </p:cNvGraphicFramePr>
          <p:nvPr>
            <p:ph sz="quarter" idx="4"/>
          </p:nvPr>
        </p:nvGraphicFramePr>
        <p:xfrm>
          <a:off x="4651375" y="3886200"/>
          <a:ext cx="4032250" cy="2590800"/>
        </p:xfrm>
        <a:graphic>
          <a:graphicData uri="http://schemas.openxmlformats.org/presentationml/2006/ole">
            <mc:AlternateContent xmlns:mc="http://schemas.openxmlformats.org/markup-compatibility/2006">
              <mc:Choice xmlns:v="urn:schemas-microsoft-com:vml" Requires="v">
                <p:oleObj spid="_x0000_s79882" name="Chart" r:id="rId9" imgW="4038421" imgH="2190690" progId="MSGraph.Chart.8">
                  <p:embed followColorScheme="full"/>
                </p:oleObj>
              </mc:Choice>
              <mc:Fallback>
                <p:oleObj name="Chart" r:id="rId9" imgW="4038421" imgH="2190690" progId="MSGraph.Chart.8">
                  <p:embed followColorScheme="full"/>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51375" y="3886200"/>
                        <a:ext cx="4032250" cy="259080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sz="3200" b="0"/>
              <a:t>High Performance Network Features</a:t>
            </a:r>
          </a:p>
        </p:txBody>
      </p:sp>
      <p:sp>
        <p:nvSpPr>
          <p:cNvPr id="13315" name="Rectangle 3"/>
          <p:cNvSpPr>
            <a:spLocks noGrp="1" noChangeArrowheads="1"/>
          </p:cNvSpPr>
          <p:nvPr>
            <p:ph type="body" idx="1"/>
          </p:nvPr>
        </p:nvSpPr>
        <p:spPr>
          <a:xfrm>
            <a:off x="457200" y="1143000"/>
            <a:ext cx="8229600" cy="5257800"/>
          </a:xfrm>
        </p:spPr>
        <p:txBody>
          <a:bodyPr/>
          <a:lstStyle/>
          <a:p>
            <a:pPr>
              <a:lnSpc>
                <a:spcPct val="140000"/>
              </a:lnSpc>
            </a:pPr>
            <a:r>
              <a:rPr lang="en-US" sz="2000"/>
              <a:t>High Performance Networks support several features</a:t>
            </a:r>
          </a:p>
          <a:p>
            <a:pPr lvl="1">
              <a:lnSpc>
                <a:spcPct val="140000"/>
              </a:lnSpc>
            </a:pPr>
            <a:r>
              <a:rPr lang="en-US" sz="1700"/>
              <a:t>High Performance</a:t>
            </a:r>
          </a:p>
          <a:p>
            <a:pPr lvl="2">
              <a:lnSpc>
                <a:spcPct val="140000"/>
              </a:lnSpc>
            </a:pPr>
            <a:r>
              <a:rPr lang="en-US" sz="1500"/>
              <a:t>Multi-gigabit per second throughput</a:t>
            </a:r>
          </a:p>
          <a:p>
            <a:pPr lvl="2">
              <a:lnSpc>
                <a:spcPct val="140000"/>
              </a:lnSpc>
            </a:pPr>
            <a:r>
              <a:rPr lang="en-US" sz="1500"/>
              <a:t>2-10 </a:t>
            </a:r>
            <a:r>
              <a:rPr lang="el-GR" sz="1500">
                <a:cs typeface="Arial" charset="0"/>
              </a:rPr>
              <a:t>μ</a:t>
            </a:r>
            <a:r>
              <a:rPr lang="en-US" sz="1500">
                <a:cs typeface="Arial" charset="0"/>
              </a:rPr>
              <a:t>s communication time from memory to memory</a:t>
            </a:r>
            <a:endParaRPr lang="el-GR" sz="1500">
              <a:cs typeface="Arial" charset="0"/>
            </a:endParaRPr>
          </a:p>
          <a:p>
            <a:pPr lvl="1">
              <a:lnSpc>
                <a:spcPct val="140000"/>
              </a:lnSpc>
            </a:pPr>
            <a:r>
              <a:rPr lang="en-US" sz="1700"/>
              <a:t>Offloaded Protocol Stack; exposed using user-level protocols</a:t>
            </a:r>
          </a:p>
          <a:p>
            <a:pPr lvl="2">
              <a:lnSpc>
                <a:spcPct val="140000"/>
              </a:lnSpc>
            </a:pPr>
            <a:r>
              <a:rPr lang="en-US" sz="1500"/>
              <a:t>Network adapter takes care of reliability, data integrity, etc.</a:t>
            </a:r>
          </a:p>
          <a:p>
            <a:pPr lvl="1">
              <a:lnSpc>
                <a:spcPct val="140000"/>
              </a:lnSpc>
            </a:pPr>
            <a:r>
              <a:rPr lang="en-US" sz="1700"/>
              <a:t>Zero Copy Data Transfer Primitives</a:t>
            </a:r>
          </a:p>
          <a:p>
            <a:pPr lvl="2">
              <a:lnSpc>
                <a:spcPct val="140000"/>
              </a:lnSpc>
            </a:pPr>
            <a:r>
              <a:rPr lang="en-US" sz="1500"/>
              <a:t>Data moved from application-to-application memory directly</a:t>
            </a:r>
          </a:p>
          <a:p>
            <a:pPr lvl="1">
              <a:lnSpc>
                <a:spcPct val="140000"/>
              </a:lnSpc>
            </a:pPr>
            <a:r>
              <a:rPr lang="en-US" sz="1700"/>
              <a:t>One-Sided Communication Operations</a:t>
            </a:r>
          </a:p>
          <a:p>
            <a:pPr lvl="2">
              <a:lnSpc>
                <a:spcPct val="140000"/>
              </a:lnSpc>
            </a:pPr>
            <a:r>
              <a:rPr lang="en-US" sz="1500"/>
              <a:t>Remote Direct Memory Access (RDMA) Protocols</a:t>
            </a:r>
          </a:p>
          <a:p>
            <a:pPr lvl="2">
              <a:lnSpc>
                <a:spcPct val="140000"/>
              </a:lnSpc>
            </a:pPr>
            <a:r>
              <a:rPr lang="en-US" sz="1500"/>
              <a:t>Node can directly write to or read from remote memory locations</a:t>
            </a:r>
          </a:p>
          <a:p>
            <a:pPr lvl="1">
              <a:lnSpc>
                <a:spcPct val="140000"/>
              </a:lnSpc>
            </a:pPr>
            <a:r>
              <a:rPr lang="en-US" sz="1700"/>
              <a:t>Network based Atomic Operations</a:t>
            </a:r>
          </a:p>
          <a:p>
            <a:pPr lvl="2">
              <a:lnSpc>
                <a:spcPct val="140000"/>
              </a:lnSpc>
            </a:pPr>
            <a:r>
              <a:rPr lang="en-US" sz="1500"/>
              <a:t>Network adapter can perform atomic operations on remote memory locations</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US" sz="3600"/>
              <a:t>PVFS Performance with sync (ext3fs)</a:t>
            </a:r>
          </a:p>
        </p:txBody>
      </p:sp>
      <p:pic>
        <p:nvPicPr>
          <p:cNvPr id="80899" name="Picture 3"/>
          <p:cNvPicPr>
            <a:picLocks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828800" y="1447800"/>
            <a:ext cx="5562600" cy="42465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0900" name="Text Box 4"/>
          <p:cNvSpPr txBox="1">
            <a:spLocks noChangeArrowheads="1"/>
          </p:cNvSpPr>
          <p:nvPr/>
        </p:nvSpPr>
        <p:spPr bwMode="auto">
          <a:xfrm>
            <a:off x="1371600" y="5867400"/>
            <a:ext cx="7162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FontTx/>
              <a:buChar char="•"/>
            </a:pPr>
            <a:r>
              <a:rPr lang="en-US" sz="1400" i="1"/>
              <a:t> Clients can push data faster to IODs using SDP; de-stage bandwidth remains the same</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457200" y="274638"/>
            <a:ext cx="8229600" cy="868362"/>
          </a:xfrm>
        </p:spPr>
        <p:txBody>
          <a:bodyPr/>
          <a:lstStyle/>
          <a:p>
            <a:r>
              <a:rPr lang="en-US" sz="3200" b="0"/>
              <a:t>Credit Based Flow Control</a:t>
            </a:r>
          </a:p>
        </p:txBody>
      </p:sp>
      <p:sp>
        <p:nvSpPr>
          <p:cNvPr id="105475" name="AutoShape 3"/>
          <p:cNvSpPr>
            <a:spLocks noChangeArrowheads="1"/>
          </p:cNvSpPr>
          <p:nvPr/>
        </p:nvSpPr>
        <p:spPr bwMode="auto">
          <a:xfrm>
            <a:off x="1447800" y="1600200"/>
            <a:ext cx="1600200" cy="3886200"/>
          </a:xfrm>
          <a:prstGeom prst="roundRect">
            <a:avLst>
              <a:gd name="adj" fmla="val 16667"/>
            </a:avLst>
          </a:prstGeom>
          <a:solidFill>
            <a:srgbClr val="FF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476" name="AutoShape 4"/>
          <p:cNvSpPr>
            <a:spLocks noChangeArrowheads="1"/>
          </p:cNvSpPr>
          <p:nvPr/>
        </p:nvSpPr>
        <p:spPr bwMode="auto">
          <a:xfrm>
            <a:off x="1676400" y="1905000"/>
            <a:ext cx="533400" cy="3352800"/>
          </a:xfrm>
          <a:prstGeom prst="roundRect">
            <a:avLst>
              <a:gd name="adj" fmla="val 16667"/>
            </a:avLst>
          </a:prstGeom>
          <a:solidFill>
            <a:srgbClr val="33CC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477" name="AutoShape 5"/>
          <p:cNvSpPr>
            <a:spLocks noChangeArrowheads="1"/>
          </p:cNvSpPr>
          <p:nvPr/>
        </p:nvSpPr>
        <p:spPr bwMode="auto">
          <a:xfrm>
            <a:off x="2286000" y="1905000"/>
            <a:ext cx="533400" cy="3352800"/>
          </a:xfrm>
          <a:prstGeom prst="roundRect">
            <a:avLst>
              <a:gd name="adj" fmla="val 16667"/>
            </a:avLst>
          </a:prstGeom>
          <a:solidFill>
            <a:srgbClr val="33CC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478" name="AutoShape 6"/>
          <p:cNvSpPr>
            <a:spLocks noChangeArrowheads="1"/>
          </p:cNvSpPr>
          <p:nvPr/>
        </p:nvSpPr>
        <p:spPr bwMode="auto">
          <a:xfrm>
            <a:off x="5943600" y="1600200"/>
            <a:ext cx="1600200" cy="3886200"/>
          </a:xfrm>
          <a:prstGeom prst="roundRect">
            <a:avLst>
              <a:gd name="adj" fmla="val 16667"/>
            </a:avLst>
          </a:prstGeom>
          <a:solidFill>
            <a:srgbClr val="FF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479" name="AutoShape 7"/>
          <p:cNvSpPr>
            <a:spLocks noChangeArrowheads="1"/>
          </p:cNvSpPr>
          <p:nvPr/>
        </p:nvSpPr>
        <p:spPr bwMode="auto">
          <a:xfrm>
            <a:off x="6172200" y="1905000"/>
            <a:ext cx="533400" cy="3352800"/>
          </a:xfrm>
          <a:prstGeom prst="roundRect">
            <a:avLst>
              <a:gd name="adj" fmla="val 16667"/>
            </a:avLst>
          </a:prstGeom>
          <a:solidFill>
            <a:srgbClr val="33CC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480" name="AutoShape 8"/>
          <p:cNvSpPr>
            <a:spLocks noChangeArrowheads="1"/>
          </p:cNvSpPr>
          <p:nvPr/>
        </p:nvSpPr>
        <p:spPr bwMode="auto">
          <a:xfrm>
            <a:off x="6781800" y="1905000"/>
            <a:ext cx="533400" cy="3352800"/>
          </a:xfrm>
          <a:prstGeom prst="roundRect">
            <a:avLst>
              <a:gd name="adj" fmla="val 16667"/>
            </a:avLst>
          </a:prstGeom>
          <a:solidFill>
            <a:srgbClr val="33CC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481" name="Text Box 9"/>
          <p:cNvSpPr txBox="1">
            <a:spLocks noChangeArrowheads="1"/>
          </p:cNvSpPr>
          <p:nvPr/>
        </p:nvSpPr>
        <p:spPr bwMode="auto">
          <a:xfrm>
            <a:off x="1752600" y="1263650"/>
            <a:ext cx="990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600" b="1"/>
              <a:t>Sender</a:t>
            </a:r>
          </a:p>
        </p:txBody>
      </p:sp>
      <p:sp>
        <p:nvSpPr>
          <p:cNvPr id="105482" name="Text Box 10"/>
          <p:cNvSpPr txBox="1">
            <a:spLocks noChangeArrowheads="1"/>
          </p:cNvSpPr>
          <p:nvPr/>
        </p:nvSpPr>
        <p:spPr bwMode="auto">
          <a:xfrm>
            <a:off x="6172200" y="1263650"/>
            <a:ext cx="1143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600" b="1"/>
              <a:t>Receiver</a:t>
            </a:r>
          </a:p>
        </p:txBody>
      </p:sp>
      <p:sp>
        <p:nvSpPr>
          <p:cNvPr id="105483" name="Oval 11"/>
          <p:cNvSpPr>
            <a:spLocks noChangeArrowheads="1"/>
          </p:cNvSpPr>
          <p:nvPr/>
        </p:nvSpPr>
        <p:spPr bwMode="auto">
          <a:xfrm>
            <a:off x="6858000" y="4800600"/>
            <a:ext cx="3810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484" name="Text Box 12"/>
          <p:cNvSpPr txBox="1">
            <a:spLocks noChangeArrowheads="1"/>
          </p:cNvSpPr>
          <p:nvPr/>
        </p:nvSpPr>
        <p:spPr bwMode="auto">
          <a:xfrm>
            <a:off x="1676400" y="1600200"/>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600" b="1"/>
              <a:t>SQ</a:t>
            </a:r>
          </a:p>
        </p:txBody>
      </p:sp>
      <p:sp>
        <p:nvSpPr>
          <p:cNvPr id="105485" name="Text Box 13"/>
          <p:cNvSpPr txBox="1">
            <a:spLocks noChangeArrowheads="1"/>
          </p:cNvSpPr>
          <p:nvPr/>
        </p:nvSpPr>
        <p:spPr bwMode="auto">
          <a:xfrm>
            <a:off x="2286000" y="1600200"/>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600" b="1"/>
              <a:t>RQ</a:t>
            </a:r>
          </a:p>
        </p:txBody>
      </p:sp>
      <p:sp>
        <p:nvSpPr>
          <p:cNvPr id="105486" name="Text Box 14"/>
          <p:cNvSpPr txBox="1">
            <a:spLocks noChangeArrowheads="1"/>
          </p:cNvSpPr>
          <p:nvPr/>
        </p:nvSpPr>
        <p:spPr bwMode="auto">
          <a:xfrm>
            <a:off x="6172200" y="1600200"/>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600" b="1"/>
              <a:t>SQ</a:t>
            </a:r>
          </a:p>
        </p:txBody>
      </p:sp>
      <p:sp>
        <p:nvSpPr>
          <p:cNvPr id="105487" name="Text Box 15"/>
          <p:cNvSpPr txBox="1">
            <a:spLocks noChangeArrowheads="1"/>
          </p:cNvSpPr>
          <p:nvPr/>
        </p:nvSpPr>
        <p:spPr bwMode="auto">
          <a:xfrm>
            <a:off x="6781800" y="1600200"/>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600" b="1"/>
              <a:t>RQ</a:t>
            </a:r>
          </a:p>
        </p:txBody>
      </p:sp>
      <p:sp>
        <p:nvSpPr>
          <p:cNvPr id="105488" name="Oval 16"/>
          <p:cNvSpPr>
            <a:spLocks noChangeArrowheads="1"/>
          </p:cNvSpPr>
          <p:nvPr/>
        </p:nvSpPr>
        <p:spPr bwMode="auto">
          <a:xfrm>
            <a:off x="6858000" y="4419600"/>
            <a:ext cx="3810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489" name="Oval 17"/>
          <p:cNvSpPr>
            <a:spLocks noChangeArrowheads="1"/>
          </p:cNvSpPr>
          <p:nvPr/>
        </p:nvSpPr>
        <p:spPr bwMode="auto">
          <a:xfrm>
            <a:off x="6858000" y="4038600"/>
            <a:ext cx="3810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490" name="Oval 18"/>
          <p:cNvSpPr>
            <a:spLocks noChangeArrowheads="1"/>
          </p:cNvSpPr>
          <p:nvPr/>
        </p:nvSpPr>
        <p:spPr bwMode="auto">
          <a:xfrm>
            <a:off x="6858000" y="3657600"/>
            <a:ext cx="3810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491" name="Oval 19"/>
          <p:cNvSpPr>
            <a:spLocks noChangeArrowheads="1"/>
          </p:cNvSpPr>
          <p:nvPr/>
        </p:nvSpPr>
        <p:spPr bwMode="auto">
          <a:xfrm>
            <a:off x="1752600" y="4800600"/>
            <a:ext cx="3810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492" name="Oval 20"/>
          <p:cNvSpPr>
            <a:spLocks noChangeArrowheads="1"/>
          </p:cNvSpPr>
          <p:nvPr/>
        </p:nvSpPr>
        <p:spPr bwMode="auto">
          <a:xfrm>
            <a:off x="1752600" y="4419600"/>
            <a:ext cx="3810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493" name="Oval 21"/>
          <p:cNvSpPr>
            <a:spLocks noChangeArrowheads="1"/>
          </p:cNvSpPr>
          <p:nvPr/>
        </p:nvSpPr>
        <p:spPr bwMode="auto">
          <a:xfrm>
            <a:off x="1752600" y="4038600"/>
            <a:ext cx="3810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494" name="Oval 22"/>
          <p:cNvSpPr>
            <a:spLocks noChangeArrowheads="1"/>
          </p:cNvSpPr>
          <p:nvPr/>
        </p:nvSpPr>
        <p:spPr bwMode="auto">
          <a:xfrm>
            <a:off x="1752600" y="3657600"/>
            <a:ext cx="3810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495" name="Freeform 23"/>
          <p:cNvSpPr>
            <a:spLocks/>
          </p:cNvSpPr>
          <p:nvPr/>
        </p:nvSpPr>
        <p:spPr bwMode="auto">
          <a:xfrm>
            <a:off x="2133600" y="5029200"/>
            <a:ext cx="4724400" cy="685800"/>
          </a:xfrm>
          <a:custGeom>
            <a:avLst/>
            <a:gdLst>
              <a:gd name="T0" fmla="*/ 0 w 2976"/>
              <a:gd name="T1" fmla="*/ 0 h 432"/>
              <a:gd name="T2" fmla="*/ 1632 w 2976"/>
              <a:gd name="T3" fmla="*/ 432 h 432"/>
              <a:gd name="T4" fmla="*/ 2976 w 2976"/>
              <a:gd name="T5" fmla="*/ 0 h 432"/>
            </a:gdLst>
            <a:ahLst/>
            <a:cxnLst>
              <a:cxn ang="0">
                <a:pos x="T0" y="T1"/>
              </a:cxn>
              <a:cxn ang="0">
                <a:pos x="T2" y="T3"/>
              </a:cxn>
              <a:cxn ang="0">
                <a:pos x="T4" y="T5"/>
              </a:cxn>
            </a:cxnLst>
            <a:rect l="0" t="0" r="r" b="b"/>
            <a:pathLst>
              <a:path w="2976" h="432">
                <a:moveTo>
                  <a:pt x="0" y="0"/>
                </a:moveTo>
                <a:cubicBezTo>
                  <a:pt x="568" y="216"/>
                  <a:pt x="1136" y="432"/>
                  <a:pt x="1632" y="432"/>
                </a:cubicBezTo>
                <a:cubicBezTo>
                  <a:pt x="2128" y="432"/>
                  <a:pt x="2552" y="216"/>
                  <a:pt x="2976" y="0"/>
                </a:cubicBezTo>
              </a:path>
            </a:pathLst>
          </a:custGeom>
          <a:noFill/>
          <a:ln w="38100" cap="flat" cmpd="sng">
            <a:solidFill>
              <a:schemeClr val="tx1"/>
            </a:solidFill>
            <a:prstDash val="dash"/>
            <a:round/>
            <a:headEnd type="none" w="med" len="med"/>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496" name="Freeform 24"/>
          <p:cNvSpPr>
            <a:spLocks/>
          </p:cNvSpPr>
          <p:nvPr/>
        </p:nvSpPr>
        <p:spPr bwMode="auto">
          <a:xfrm>
            <a:off x="2133600" y="4648200"/>
            <a:ext cx="4724400" cy="685800"/>
          </a:xfrm>
          <a:custGeom>
            <a:avLst/>
            <a:gdLst>
              <a:gd name="T0" fmla="*/ 0 w 2976"/>
              <a:gd name="T1" fmla="*/ 0 h 432"/>
              <a:gd name="T2" fmla="*/ 1632 w 2976"/>
              <a:gd name="T3" fmla="*/ 432 h 432"/>
              <a:gd name="T4" fmla="*/ 2976 w 2976"/>
              <a:gd name="T5" fmla="*/ 0 h 432"/>
            </a:gdLst>
            <a:ahLst/>
            <a:cxnLst>
              <a:cxn ang="0">
                <a:pos x="T0" y="T1"/>
              </a:cxn>
              <a:cxn ang="0">
                <a:pos x="T2" y="T3"/>
              </a:cxn>
              <a:cxn ang="0">
                <a:pos x="T4" y="T5"/>
              </a:cxn>
            </a:cxnLst>
            <a:rect l="0" t="0" r="r" b="b"/>
            <a:pathLst>
              <a:path w="2976" h="432">
                <a:moveTo>
                  <a:pt x="0" y="0"/>
                </a:moveTo>
                <a:cubicBezTo>
                  <a:pt x="568" y="216"/>
                  <a:pt x="1136" y="432"/>
                  <a:pt x="1632" y="432"/>
                </a:cubicBezTo>
                <a:cubicBezTo>
                  <a:pt x="2128" y="432"/>
                  <a:pt x="2552" y="216"/>
                  <a:pt x="2976" y="0"/>
                </a:cubicBezTo>
              </a:path>
            </a:pathLst>
          </a:custGeom>
          <a:noFill/>
          <a:ln w="38100" cap="flat" cmpd="sng">
            <a:solidFill>
              <a:schemeClr val="tx1"/>
            </a:solidFill>
            <a:prstDash val="dash"/>
            <a:round/>
            <a:headEnd type="none" w="med" len="med"/>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497" name="Freeform 25"/>
          <p:cNvSpPr>
            <a:spLocks/>
          </p:cNvSpPr>
          <p:nvPr/>
        </p:nvSpPr>
        <p:spPr bwMode="auto">
          <a:xfrm>
            <a:off x="2133600" y="4267200"/>
            <a:ext cx="4724400" cy="685800"/>
          </a:xfrm>
          <a:custGeom>
            <a:avLst/>
            <a:gdLst>
              <a:gd name="T0" fmla="*/ 0 w 2976"/>
              <a:gd name="T1" fmla="*/ 0 h 432"/>
              <a:gd name="T2" fmla="*/ 1632 w 2976"/>
              <a:gd name="T3" fmla="*/ 432 h 432"/>
              <a:gd name="T4" fmla="*/ 2976 w 2976"/>
              <a:gd name="T5" fmla="*/ 0 h 432"/>
            </a:gdLst>
            <a:ahLst/>
            <a:cxnLst>
              <a:cxn ang="0">
                <a:pos x="T0" y="T1"/>
              </a:cxn>
              <a:cxn ang="0">
                <a:pos x="T2" y="T3"/>
              </a:cxn>
              <a:cxn ang="0">
                <a:pos x="T4" y="T5"/>
              </a:cxn>
            </a:cxnLst>
            <a:rect l="0" t="0" r="r" b="b"/>
            <a:pathLst>
              <a:path w="2976" h="432">
                <a:moveTo>
                  <a:pt x="0" y="0"/>
                </a:moveTo>
                <a:cubicBezTo>
                  <a:pt x="568" y="216"/>
                  <a:pt x="1136" y="432"/>
                  <a:pt x="1632" y="432"/>
                </a:cubicBezTo>
                <a:cubicBezTo>
                  <a:pt x="2128" y="432"/>
                  <a:pt x="2552" y="216"/>
                  <a:pt x="2976" y="0"/>
                </a:cubicBezTo>
              </a:path>
            </a:pathLst>
          </a:custGeom>
          <a:noFill/>
          <a:ln w="38100" cap="flat" cmpd="sng">
            <a:solidFill>
              <a:schemeClr val="tx1"/>
            </a:solidFill>
            <a:prstDash val="dash"/>
            <a:round/>
            <a:headEnd type="none" w="med" len="med"/>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498" name="Freeform 26"/>
          <p:cNvSpPr>
            <a:spLocks/>
          </p:cNvSpPr>
          <p:nvPr/>
        </p:nvSpPr>
        <p:spPr bwMode="auto">
          <a:xfrm>
            <a:off x="2133600" y="3886200"/>
            <a:ext cx="4724400" cy="685800"/>
          </a:xfrm>
          <a:custGeom>
            <a:avLst/>
            <a:gdLst>
              <a:gd name="T0" fmla="*/ 0 w 2976"/>
              <a:gd name="T1" fmla="*/ 0 h 432"/>
              <a:gd name="T2" fmla="*/ 1632 w 2976"/>
              <a:gd name="T3" fmla="*/ 432 h 432"/>
              <a:gd name="T4" fmla="*/ 2976 w 2976"/>
              <a:gd name="T5" fmla="*/ 0 h 432"/>
            </a:gdLst>
            <a:ahLst/>
            <a:cxnLst>
              <a:cxn ang="0">
                <a:pos x="T0" y="T1"/>
              </a:cxn>
              <a:cxn ang="0">
                <a:pos x="T2" y="T3"/>
              </a:cxn>
              <a:cxn ang="0">
                <a:pos x="T4" y="T5"/>
              </a:cxn>
            </a:cxnLst>
            <a:rect l="0" t="0" r="r" b="b"/>
            <a:pathLst>
              <a:path w="2976" h="432">
                <a:moveTo>
                  <a:pt x="0" y="0"/>
                </a:moveTo>
                <a:cubicBezTo>
                  <a:pt x="568" y="216"/>
                  <a:pt x="1136" y="432"/>
                  <a:pt x="1632" y="432"/>
                </a:cubicBezTo>
                <a:cubicBezTo>
                  <a:pt x="2128" y="432"/>
                  <a:pt x="2552" y="216"/>
                  <a:pt x="2976" y="0"/>
                </a:cubicBezTo>
              </a:path>
            </a:pathLst>
          </a:custGeom>
          <a:noFill/>
          <a:ln w="38100" cap="flat" cmpd="sng">
            <a:solidFill>
              <a:schemeClr val="tx1"/>
            </a:solidFill>
            <a:prstDash val="dash"/>
            <a:round/>
            <a:headEnd type="none" w="med" len="med"/>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499" name="Oval 27"/>
          <p:cNvSpPr>
            <a:spLocks noChangeArrowheads="1"/>
          </p:cNvSpPr>
          <p:nvPr/>
        </p:nvSpPr>
        <p:spPr bwMode="auto">
          <a:xfrm>
            <a:off x="1752600" y="4800600"/>
            <a:ext cx="381000" cy="304800"/>
          </a:xfrm>
          <a:prstGeom prst="ellipse">
            <a:avLst/>
          </a:prstGeom>
          <a:solidFill>
            <a:srgbClr val="66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500" name="Oval 28"/>
          <p:cNvSpPr>
            <a:spLocks noChangeArrowheads="1"/>
          </p:cNvSpPr>
          <p:nvPr/>
        </p:nvSpPr>
        <p:spPr bwMode="auto">
          <a:xfrm>
            <a:off x="1752600" y="4419600"/>
            <a:ext cx="381000" cy="304800"/>
          </a:xfrm>
          <a:prstGeom prst="ellipse">
            <a:avLst/>
          </a:prstGeom>
          <a:solidFill>
            <a:srgbClr val="66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501" name="Oval 29"/>
          <p:cNvSpPr>
            <a:spLocks noChangeArrowheads="1"/>
          </p:cNvSpPr>
          <p:nvPr/>
        </p:nvSpPr>
        <p:spPr bwMode="auto">
          <a:xfrm>
            <a:off x="1752600" y="4038600"/>
            <a:ext cx="381000" cy="304800"/>
          </a:xfrm>
          <a:prstGeom prst="ellipse">
            <a:avLst/>
          </a:prstGeom>
          <a:solidFill>
            <a:srgbClr val="66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502" name="Oval 30"/>
          <p:cNvSpPr>
            <a:spLocks noChangeArrowheads="1"/>
          </p:cNvSpPr>
          <p:nvPr/>
        </p:nvSpPr>
        <p:spPr bwMode="auto">
          <a:xfrm>
            <a:off x="1752600" y="3657600"/>
            <a:ext cx="381000" cy="304800"/>
          </a:xfrm>
          <a:prstGeom prst="ellipse">
            <a:avLst/>
          </a:prstGeom>
          <a:solidFill>
            <a:srgbClr val="66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503" name="Oval 31"/>
          <p:cNvSpPr>
            <a:spLocks noChangeArrowheads="1"/>
          </p:cNvSpPr>
          <p:nvPr/>
        </p:nvSpPr>
        <p:spPr bwMode="auto">
          <a:xfrm>
            <a:off x="6858000" y="4800600"/>
            <a:ext cx="381000" cy="304800"/>
          </a:xfrm>
          <a:prstGeom prst="ellipse">
            <a:avLst/>
          </a:prstGeom>
          <a:solidFill>
            <a:srgbClr val="66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504" name="Oval 32"/>
          <p:cNvSpPr>
            <a:spLocks noChangeArrowheads="1"/>
          </p:cNvSpPr>
          <p:nvPr/>
        </p:nvSpPr>
        <p:spPr bwMode="auto">
          <a:xfrm>
            <a:off x="6858000" y="4419600"/>
            <a:ext cx="381000" cy="304800"/>
          </a:xfrm>
          <a:prstGeom prst="ellipse">
            <a:avLst/>
          </a:prstGeom>
          <a:solidFill>
            <a:srgbClr val="66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505" name="Oval 33"/>
          <p:cNvSpPr>
            <a:spLocks noChangeArrowheads="1"/>
          </p:cNvSpPr>
          <p:nvPr/>
        </p:nvSpPr>
        <p:spPr bwMode="auto">
          <a:xfrm>
            <a:off x="6858000" y="4038600"/>
            <a:ext cx="381000" cy="304800"/>
          </a:xfrm>
          <a:prstGeom prst="ellipse">
            <a:avLst/>
          </a:prstGeom>
          <a:solidFill>
            <a:srgbClr val="66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506" name="Oval 34"/>
          <p:cNvSpPr>
            <a:spLocks noChangeArrowheads="1"/>
          </p:cNvSpPr>
          <p:nvPr/>
        </p:nvSpPr>
        <p:spPr bwMode="auto">
          <a:xfrm>
            <a:off x="6858000" y="3657600"/>
            <a:ext cx="381000" cy="304800"/>
          </a:xfrm>
          <a:prstGeom prst="ellipse">
            <a:avLst/>
          </a:prstGeom>
          <a:solidFill>
            <a:srgbClr val="66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507" name="Freeform 35"/>
          <p:cNvSpPr>
            <a:spLocks/>
          </p:cNvSpPr>
          <p:nvPr/>
        </p:nvSpPr>
        <p:spPr bwMode="auto">
          <a:xfrm>
            <a:off x="2133600" y="5029200"/>
            <a:ext cx="4724400" cy="685800"/>
          </a:xfrm>
          <a:custGeom>
            <a:avLst/>
            <a:gdLst>
              <a:gd name="T0" fmla="*/ 0 w 2976"/>
              <a:gd name="T1" fmla="*/ 0 h 432"/>
              <a:gd name="T2" fmla="*/ 1632 w 2976"/>
              <a:gd name="T3" fmla="*/ 432 h 432"/>
              <a:gd name="T4" fmla="*/ 2976 w 2976"/>
              <a:gd name="T5" fmla="*/ 0 h 432"/>
            </a:gdLst>
            <a:ahLst/>
            <a:cxnLst>
              <a:cxn ang="0">
                <a:pos x="T0" y="T1"/>
              </a:cxn>
              <a:cxn ang="0">
                <a:pos x="T2" y="T3"/>
              </a:cxn>
              <a:cxn ang="0">
                <a:pos x="T4" y="T5"/>
              </a:cxn>
            </a:cxnLst>
            <a:rect l="0" t="0" r="r" b="b"/>
            <a:pathLst>
              <a:path w="2976" h="432">
                <a:moveTo>
                  <a:pt x="0" y="0"/>
                </a:moveTo>
                <a:cubicBezTo>
                  <a:pt x="568" y="216"/>
                  <a:pt x="1136" y="432"/>
                  <a:pt x="1632" y="432"/>
                </a:cubicBezTo>
                <a:cubicBezTo>
                  <a:pt x="2128" y="432"/>
                  <a:pt x="2552" y="216"/>
                  <a:pt x="2976" y="0"/>
                </a:cubicBezTo>
              </a:path>
            </a:pathLst>
          </a:custGeom>
          <a:noFill/>
          <a:ln w="38100" cap="flat" cmpd="sng">
            <a:solidFill>
              <a:schemeClr val="tx1"/>
            </a:solidFill>
            <a:prstDash val="dash"/>
            <a:round/>
            <a:headEnd type="triangle" w="med" len="med"/>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508" name="Oval 36"/>
          <p:cNvSpPr>
            <a:spLocks noChangeArrowheads="1"/>
          </p:cNvSpPr>
          <p:nvPr/>
        </p:nvSpPr>
        <p:spPr bwMode="auto">
          <a:xfrm>
            <a:off x="1752600" y="4800600"/>
            <a:ext cx="3810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509" name="Oval 37"/>
          <p:cNvSpPr>
            <a:spLocks noChangeArrowheads="1"/>
          </p:cNvSpPr>
          <p:nvPr/>
        </p:nvSpPr>
        <p:spPr bwMode="auto">
          <a:xfrm>
            <a:off x="1752600" y="4419600"/>
            <a:ext cx="3810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510" name="Oval 38"/>
          <p:cNvSpPr>
            <a:spLocks noChangeArrowheads="1"/>
          </p:cNvSpPr>
          <p:nvPr/>
        </p:nvSpPr>
        <p:spPr bwMode="auto">
          <a:xfrm>
            <a:off x="1752600" y="4038600"/>
            <a:ext cx="3810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511" name="Oval 39"/>
          <p:cNvSpPr>
            <a:spLocks noChangeArrowheads="1"/>
          </p:cNvSpPr>
          <p:nvPr/>
        </p:nvSpPr>
        <p:spPr bwMode="auto">
          <a:xfrm>
            <a:off x="1752600" y="3657600"/>
            <a:ext cx="3810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512" name="Text Box 40"/>
          <p:cNvSpPr txBox="1">
            <a:spLocks noChangeArrowheads="1"/>
          </p:cNvSpPr>
          <p:nvPr/>
        </p:nvSpPr>
        <p:spPr bwMode="auto">
          <a:xfrm>
            <a:off x="4419600" y="5638800"/>
            <a:ext cx="685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600" b="1"/>
              <a:t>Data</a:t>
            </a:r>
          </a:p>
        </p:txBody>
      </p:sp>
      <p:sp>
        <p:nvSpPr>
          <p:cNvPr id="105513" name="Text Box 41"/>
          <p:cNvSpPr txBox="1">
            <a:spLocks noChangeArrowheads="1"/>
          </p:cNvSpPr>
          <p:nvPr/>
        </p:nvSpPr>
        <p:spPr bwMode="auto">
          <a:xfrm>
            <a:off x="4419600" y="5257800"/>
            <a:ext cx="685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600" b="1"/>
              <a:t>Data</a:t>
            </a:r>
          </a:p>
        </p:txBody>
      </p:sp>
      <p:sp>
        <p:nvSpPr>
          <p:cNvPr id="105514" name="Text Box 42"/>
          <p:cNvSpPr txBox="1">
            <a:spLocks noChangeArrowheads="1"/>
          </p:cNvSpPr>
          <p:nvPr/>
        </p:nvSpPr>
        <p:spPr bwMode="auto">
          <a:xfrm>
            <a:off x="4419600" y="4876800"/>
            <a:ext cx="685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600" b="1"/>
              <a:t>Data</a:t>
            </a:r>
          </a:p>
        </p:txBody>
      </p:sp>
      <p:sp>
        <p:nvSpPr>
          <p:cNvPr id="105515" name="Text Box 43"/>
          <p:cNvSpPr txBox="1">
            <a:spLocks noChangeArrowheads="1"/>
          </p:cNvSpPr>
          <p:nvPr/>
        </p:nvSpPr>
        <p:spPr bwMode="auto">
          <a:xfrm>
            <a:off x="4419600" y="4495800"/>
            <a:ext cx="685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600" b="1"/>
              <a:t>Data</a:t>
            </a:r>
          </a:p>
        </p:txBody>
      </p:sp>
      <p:sp>
        <p:nvSpPr>
          <p:cNvPr id="105516" name="Text Box 44"/>
          <p:cNvSpPr txBox="1">
            <a:spLocks noChangeArrowheads="1"/>
          </p:cNvSpPr>
          <p:nvPr/>
        </p:nvSpPr>
        <p:spPr bwMode="auto">
          <a:xfrm>
            <a:off x="4419600" y="5638800"/>
            <a:ext cx="685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600" b="1"/>
              <a:t>ACK</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549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549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55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549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5503"/>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5492"/>
                                        </p:tgtEl>
                                        <p:attrNameLst>
                                          <p:attrName>style.visibility</p:attrName>
                                        </p:attrNameLst>
                                      </p:cBhvr>
                                      <p:to>
                                        <p:strVal val="visible"/>
                                      </p:to>
                                    </p:set>
                                  </p:childTnLst>
                                </p:cTn>
                              </p:par>
                              <p:par>
                                <p:cTn id="21" presetID="1" presetClass="exit" presetSubtype="0" fill="hold" grpId="1" nodeType="withEffect">
                                  <p:stCondLst>
                                    <p:cond delay="0"/>
                                  </p:stCondLst>
                                  <p:childTnLst>
                                    <p:set>
                                      <p:cBhvr>
                                        <p:cTn id="22" dur="1" fill="hold">
                                          <p:stCondLst>
                                            <p:cond delay="0"/>
                                          </p:stCondLst>
                                        </p:cTn>
                                        <p:tgtEl>
                                          <p:spTgt spid="105495"/>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105512"/>
                                        </p:tgtEl>
                                        <p:attrNameLst>
                                          <p:attrName>style.visibility</p:attrName>
                                        </p:attrNameLst>
                                      </p:cBhvr>
                                      <p:to>
                                        <p:strVal val="hidden"/>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549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55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550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5504"/>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5493"/>
                                        </p:tgtEl>
                                        <p:attrNameLst>
                                          <p:attrName>style.visibility</p:attrName>
                                        </p:attrNameLst>
                                      </p:cBhvr>
                                      <p:to>
                                        <p:strVal val="visible"/>
                                      </p:to>
                                    </p:set>
                                  </p:childTnLst>
                                </p:cTn>
                              </p:par>
                              <p:par>
                                <p:cTn id="39" presetID="1" presetClass="exit" presetSubtype="0" fill="hold" grpId="1" nodeType="withEffect">
                                  <p:stCondLst>
                                    <p:cond delay="0"/>
                                  </p:stCondLst>
                                  <p:childTnLst>
                                    <p:set>
                                      <p:cBhvr>
                                        <p:cTn id="40" dur="1" fill="hold">
                                          <p:stCondLst>
                                            <p:cond delay="0"/>
                                          </p:stCondLst>
                                        </p:cTn>
                                        <p:tgtEl>
                                          <p:spTgt spid="105496"/>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105513"/>
                                        </p:tgtEl>
                                        <p:attrNameLst>
                                          <p:attrName>style.visibility</p:attrName>
                                        </p:attrNameLst>
                                      </p:cBhvr>
                                      <p:to>
                                        <p:strVal val="hidden"/>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0549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0551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0550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5505"/>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05494"/>
                                        </p:tgtEl>
                                        <p:attrNameLst>
                                          <p:attrName>style.visibility</p:attrName>
                                        </p:attrNameLst>
                                      </p:cBhvr>
                                      <p:to>
                                        <p:strVal val="visible"/>
                                      </p:to>
                                    </p:set>
                                  </p:childTnLst>
                                </p:cTn>
                              </p:par>
                              <p:par>
                                <p:cTn id="57" presetID="1" presetClass="exit" presetSubtype="0" fill="hold" grpId="1" nodeType="withEffect">
                                  <p:stCondLst>
                                    <p:cond delay="0"/>
                                  </p:stCondLst>
                                  <p:childTnLst>
                                    <p:set>
                                      <p:cBhvr>
                                        <p:cTn id="58" dur="1" fill="hold">
                                          <p:stCondLst>
                                            <p:cond delay="0"/>
                                          </p:stCondLst>
                                        </p:cTn>
                                        <p:tgtEl>
                                          <p:spTgt spid="105497"/>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105514"/>
                                        </p:tgtEl>
                                        <p:attrNameLst>
                                          <p:attrName>style.visibility</p:attrName>
                                        </p:attrNameLst>
                                      </p:cBhvr>
                                      <p:to>
                                        <p:strVal val="hidden"/>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0549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0551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0550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05506"/>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05507"/>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05516"/>
                                        </p:tgtEl>
                                        <p:attrNameLst>
                                          <p:attrName>style.visibility</p:attrName>
                                        </p:attrNameLst>
                                      </p:cBhvr>
                                      <p:to>
                                        <p:strVal val="visible"/>
                                      </p:to>
                                    </p:set>
                                  </p:childTnLst>
                                </p:cTn>
                              </p:par>
                              <p:par>
                                <p:cTn id="77" presetID="1" presetClass="exit" presetSubtype="0" fill="hold" grpId="1" nodeType="withEffect">
                                  <p:stCondLst>
                                    <p:cond delay="0"/>
                                  </p:stCondLst>
                                  <p:childTnLst>
                                    <p:set>
                                      <p:cBhvr>
                                        <p:cTn id="78" dur="1" fill="hold">
                                          <p:stCondLst>
                                            <p:cond delay="0"/>
                                          </p:stCondLst>
                                        </p:cTn>
                                        <p:tgtEl>
                                          <p:spTgt spid="105498"/>
                                        </p:tgtEl>
                                        <p:attrNameLst>
                                          <p:attrName>style.visibility</p:attrName>
                                        </p:attrNameLst>
                                      </p:cBhvr>
                                      <p:to>
                                        <p:strVal val="hidden"/>
                                      </p:to>
                                    </p:set>
                                  </p:childTnLst>
                                </p:cTn>
                              </p:par>
                              <p:par>
                                <p:cTn id="79" presetID="1" presetClass="exit" presetSubtype="0" fill="hold" grpId="1" nodeType="withEffect">
                                  <p:stCondLst>
                                    <p:cond delay="0"/>
                                  </p:stCondLst>
                                  <p:childTnLst>
                                    <p:set>
                                      <p:cBhvr>
                                        <p:cTn id="80" dur="1" fill="hold">
                                          <p:stCondLst>
                                            <p:cond delay="0"/>
                                          </p:stCondLst>
                                        </p:cTn>
                                        <p:tgtEl>
                                          <p:spTgt spid="105515"/>
                                        </p:tgtEl>
                                        <p:attrNameLst>
                                          <p:attrName>style.visibility</p:attrName>
                                        </p:attrNameLst>
                                      </p:cBhvr>
                                      <p:to>
                                        <p:strVal val="hidden"/>
                                      </p:to>
                                    </p:set>
                                  </p:childTnLst>
                                </p:cTn>
                              </p:par>
                              <p:par>
                                <p:cTn id="81" presetID="1" presetClass="entr" presetSubtype="0" fill="hold" grpId="0" nodeType="withEffect">
                                  <p:stCondLst>
                                    <p:cond delay="0"/>
                                  </p:stCondLst>
                                  <p:childTnLst>
                                    <p:set>
                                      <p:cBhvr>
                                        <p:cTn id="82" dur="1" fill="hold">
                                          <p:stCondLst>
                                            <p:cond delay="0"/>
                                          </p:stCondLst>
                                        </p:cTn>
                                        <p:tgtEl>
                                          <p:spTgt spid="105508"/>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05509"/>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05510"/>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055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91" grpId="0" animBg="1"/>
      <p:bldP spid="105492" grpId="0" animBg="1"/>
      <p:bldP spid="105493" grpId="0" animBg="1"/>
      <p:bldP spid="105494" grpId="0" animBg="1"/>
      <p:bldP spid="105495" grpId="0" animBg="1"/>
      <p:bldP spid="105495" grpId="1" animBg="1"/>
      <p:bldP spid="105496" grpId="0" animBg="1"/>
      <p:bldP spid="105496" grpId="1" animBg="1"/>
      <p:bldP spid="105497" grpId="0" animBg="1"/>
      <p:bldP spid="105497" grpId="1" animBg="1"/>
      <p:bldP spid="105498" grpId="0" animBg="1"/>
      <p:bldP spid="105498" grpId="1" animBg="1"/>
      <p:bldP spid="105499" grpId="0" animBg="1"/>
      <p:bldP spid="105500" grpId="0" animBg="1"/>
      <p:bldP spid="105501" grpId="0" animBg="1"/>
      <p:bldP spid="105502" grpId="0" animBg="1"/>
      <p:bldP spid="105503" grpId="0" animBg="1"/>
      <p:bldP spid="105504" grpId="0" animBg="1"/>
      <p:bldP spid="105505" grpId="0" animBg="1"/>
      <p:bldP spid="105506" grpId="0" animBg="1"/>
      <p:bldP spid="105507" grpId="0" animBg="1"/>
      <p:bldP spid="105508" grpId="0" animBg="1"/>
      <p:bldP spid="105509" grpId="0" animBg="1"/>
      <p:bldP spid="105510" grpId="0" animBg="1"/>
      <p:bldP spid="105511" grpId="0" animBg="1"/>
      <p:bldP spid="105512" grpId="0"/>
      <p:bldP spid="105512" grpId="1"/>
      <p:bldP spid="105513" grpId="0"/>
      <p:bldP spid="105513" grpId="1"/>
      <p:bldP spid="105514" grpId="0"/>
      <p:bldP spid="105514" grpId="1"/>
      <p:bldP spid="105515" grpId="0"/>
      <p:bldP spid="105515" grpId="1"/>
      <p:bldP spid="105516"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en-US" sz="3200" b="0"/>
              <a:t>DDPSim: Impact of NIC Processing Speed</a:t>
            </a:r>
          </a:p>
        </p:txBody>
      </p:sp>
      <p:graphicFrame>
        <p:nvGraphicFramePr>
          <p:cNvPr id="115715" name="Object 3"/>
          <p:cNvGraphicFramePr>
            <a:graphicFrameLocks noChangeAspect="1"/>
          </p:cNvGraphicFramePr>
          <p:nvPr>
            <p:ph sz="half" idx="1"/>
          </p:nvPr>
        </p:nvGraphicFramePr>
        <p:xfrm>
          <a:off x="542925" y="1981200"/>
          <a:ext cx="4248150" cy="3586163"/>
        </p:xfrm>
        <a:graphic>
          <a:graphicData uri="http://schemas.openxmlformats.org/presentationml/2006/ole">
            <mc:AlternateContent xmlns:mc="http://schemas.openxmlformats.org/markup-compatibility/2006">
              <mc:Choice xmlns:v="urn:schemas-microsoft-com:vml" Requires="v">
                <p:oleObj spid="_x0000_s115718" name="Chart" r:id="rId3" imgW="4829354" imgH="4076760" progId="MSGraph.Chart.8">
                  <p:embed followColorScheme="full"/>
                </p:oleObj>
              </mc:Choice>
              <mc:Fallback>
                <p:oleObj name="Chart" r:id="rId3" imgW="4829354" imgH="4076760" progId="MSGraph.Chart.8">
                  <p:embed followColorScheme="full"/>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2925" y="1981200"/>
                        <a:ext cx="4248150" cy="3586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5716" name="Object 4"/>
          <p:cNvGraphicFramePr>
            <a:graphicFrameLocks noChangeAspect="1"/>
          </p:cNvGraphicFramePr>
          <p:nvPr>
            <p:ph sz="half" idx="2"/>
          </p:nvPr>
        </p:nvGraphicFramePr>
        <p:xfrm>
          <a:off x="5181600" y="1981200"/>
          <a:ext cx="3733800" cy="3581400"/>
        </p:xfrm>
        <a:graphic>
          <a:graphicData uri="http://schemas.openxmlformats.org/presentationml/2006/ole">
            <mc:AlternateContent xmlns:mc="http://schemas.openxmlformats.org/markup-compatibility/2006">
              <mc:Choice xmlns:v="urn:schemas-microsoft-com:vml" Requires="v">
                <p:oleObj spid="_x0000_s115719" name="Chart" r:id="rId5" imgW="6096179" imgH="4067175" progId="MSGraph.Chart.8">
                  <p:embed followColorScheme="full"/>
                </p:oleObj>
              </mc:Choice>
              <mc:Fallback>
                <p:oleObj name="Chart" r:id="rId5" imgW="6096179" imgH="4067175" progId="MSGraph.Chart.8">
                  <p:embed followColorScheme="full"/>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81600" y="1981200"/>
                        <a:ext cx="3733800" cy="358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5717" name="Text Box 5"/>
          <p:cNvSpPr txBox="1">
            <a:spLocks noChangeArrowheads="1"/>
          </p:cNvSpPr>
          <p:nvPr/>
        </p:nvSpPr>
        <p:spPr bwMode="auto">
          <a:xfrm>
            <a:off x="838200" y="5867400"/>
            <a:ext cx="7848600"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FontTx/>
              <a:buChar char="•"/>
            </a:pPr>
            <a:r>
              <a:rPr lang="en-US"/>
              <a:t> Base Alteon:</a:t>
            </a:r>
          </a:p>
          <a:p>
            <a:pPr algn="l">
              <a:spcBef>
                <a:spcPct val="50000"/>
              </a:spcBef>
              <a:buFontTx/>
              <a:buChar char="•"/>
            </a:pPr>
            <a:r>
              <a:rPr lang="en-US"/>
              <a:t> Class 1: 600/666</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en-US" sz="3200" b="0"/>
              <a:t>DDPSim: Impact of PCI-X (133 MHz)</a:t>
            </a:r>
          </a:p>
        </p:txBody>
      </p:sp>
      <p:graphicFrame>
        <p:nvGraphicFramePr>
          <p:cNvPr id="116739" name="Object 3"/>
          <p:cNvGraphicFramePr>
            <a:graphicFrameLocks noChangeAspect="1"/>
          </p:cNvGraphicFramePr>
          <p:nvPr>
            <p:ph sz="half" idx="1"/>
          </p:nvPr>
        </p:nvGraphicFramePr>
        <p:xfrm>
          <a:off x="542925" y="1981200"/>
          <a:ext cx="4248150" cy="3586163"/>
        </p:xfrm>
        <a:graphic>
          <a:graphicData uri="http://schemas.openxmlformats.org/presentationml/2006/ole">
            <mc:AlternateContent xmlns:mc="http://schemas.openxmlformats.org/markup-compatibility/2006">
              <mc:Choice xmlns:v="urn:schemas-microsoft-com:vml" Requires="v">
                <p:oleObj spid="_x0000_s116742" name="Chart" r:id="rId3" imgW="4829354" imgH="4076760" progId="MSGraph.Chart.8">
                  <p:embed followColorScheme="full"/>
                </p:oleObj>
              </mc:Choice>
              <mc:Fallback>
                <p:oleObj name="Chart" r:id="rId3" imgW="4829354" imgH="4076760" progId="MSGraph.Chart.8">
                  <p:embed followColorScheme="full"/>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2925" y="1981200"/>
                        <a:ext cx="4248150" cy="3586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6740" name="Object 4"/>
          <p:cNvGraphicFramePr>
            <a:graphicFrameLocks noChangeAspect="1"/>
          </p:cNvGraphicFramePr>
          <p:nvPr>
            <p:ph sz="half" idx="2"/>
          </p:nvPr>
        </p:nvGraphicFramePr>
        <p:xfrm>
          <a:off x="5181600" y="1981200"/>
          <a:ext cx="3733800" cy="3581400"/>
        </p:xfrm>
        <a:graphic>
          <a:graphicData uri="http://schemas.openxmlformats.org/presentationml/2006/ole">
            <mc:AlternateContent xmlns:mc="http://schemas.openxmlformats.org/markup-compatibility/2006">
              <mc:Choice xmlns:v="urn:schemas-microsoft-com:vml" Requires="v">
                <p:oleObj spid="_x0000_s116743" name="Chart" r:id="rId5" imgW="6096179" imgH="4067175" progId="MSGraph.Chart.8">
                  <p:embed followColorScheme="full"/>
                </p:oleObj>
              </mc:Choice>
              <mc:Fallback>
                <p:oleObj name="Chart" r:id="rId5" imgW="6096179" imgH="4067175" progId="MSGraph.Chart.8">
                  <p:embed followColorScheme="full"/>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81600" y="1981200"/>
                        <a:ext cx="3733800" cy="358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6741" name="Text Box 5"/>
          <p:cNvSpPr txBox="1">
            <a:spLocks noChangeArrowheads="1"/>
          </p:cNvSpPr>
          <p:nvPr/>
        </p:nvSpPr>
        <p:spPr bwMode="auto">
          <a:xfrm>
            <a:off x="838200" y="5867400"/>
            <a:ext cx="7848600"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FontTx/>
              <a:buChar char="•"/>
            </a:pPr>
            <a:r>
              <a:rPr lang="en-US"/>
              <a:t> Class 1: 600/666</a:t>
            </a:r>
          </a:p>
          <a:p>
            <a:pPr algn="l">
              <a:spcBef>
                <a:spcPct val="50000"/>
              </a:spcBef>
              <a:buFontTx/>
              <a:buChar char="•"/>
            </a:pPr>
            <a:r>
              <a:rPr lang="en-US"/>
              <a:t> Class 2: 600/666, 133 MHz PCI-X</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a:xfrm>
            <a:off x="152400" y="274638"/>
            <a:ext cx="8763000" cy="1143000"/>
          </a:xfrm>
        </p:spPr>
        <p:txBody>
          <a:bodyPr/>
          <a:lstStyle/>
          <a:p>
            <a:r>
              <a:rPr lang="en-US" sz="3200" b="0"/>
              <a:t>DDPSim: Impact of NIC System Bus (533 MHz)</a:t>
            </a:r>
          </a:p>
        </p:txBody>
      </p:sp>
      <p:graphicFrame>
        <p:nvGraphicFramePr>
          <p:cNvPr id="117763" name="Object 3"/>
          <p:cNvGraphicFramePr>
            <a:graphicFrameLocks noChangeAspect="1"/>
          </p:cNvGraphicFramePr>
          <p:nvPr>
            <p:ph sz="half" idx="1"/>
          </p:nvPr>
        </p:nvGraphicFramePr>
        <p:xfrm>
          <a:off x="542925" y="1981200"/>
          <a:ext cx="4248150" cy="3586163"/>
        </p:xfrm>
        <a:graphic>
          <a:graphicData uri="http://schemas.openxmlformats.org/presentationml/2006/ole">
            <mc:AlternateContent xmlns:mc="http://schemas.openxmlformats.org/markup-compatibility/2006">
              <mc:Choice xmlns:v="urn:schemas-microsoft-com:vml" Requires="v">
                <p:oleObj spid="_x0000_s117766" name="Chart" r:id="rId3" imgW="4829354" imgH="4076760" progId="MSGraph.Chart.8">
                  <p:embed followColorScheme="full"/>
                </p:oleObj>
              </mc:Choice>
              <mc:Fallback>
                <p:oleObj name="Chart" r:id="rId3" imgW="4829354" imgH="4076760" progId="MSGraph.Chart.8">
                  <p:embed followColorScheme="full"/>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2925" y="1981200"/>
                        <a:ext cx="4248150" cy="3586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7764" name="Object 4"/>
          <p:cNvGraphicFramePr>
            <a:graphicFrameLocks noChangeAspect="1"/>
          </p:cNvGraphicFramePr>
          <p:nvPr>
            <p:ph sz="half" idx="2"/>
          </p:nvPr>
        </p:nvGraphicFramePr>
        <p:xfrm>
          <a:off x="5181600" y="1981200"/>
          <a:ext cx="3733800" cy="3581400"/>
        </p:xfrm>
        <a:graphic>
          <a:graphicData uri="http://schemas.openxmlformats.org/presentationml/2006/ole">
            <mc:AlternateContent xmlns:mc="http://schemas.openxmlformats.org/markup-compatibility/2006">
              <mc:Choice xmlns:v="urn:schemas-microsoft-com:vml" Requires="v">
                <p:oleObj spid="_x0000_s117767" name="Chart" r:id="rId5" imgW="6096179" imgH="4067175" progId="MSGraph.Chart.8">
                  <p:embed followColorScheme="full"/>
                </p:oleObj>
              </mc:Choice>
              <mc:Fallback>
                <p:oleObj name="Chart" r:id="rId5" imgW="6096179" imgH="4067175" progId="MSGraph.Chart.8">
                  <p:embed followColorScheme="full"/>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81600" y="1981200"/>
                        <a:ext cx="3733800" cy="358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7765" name="Text Box 5"/>
          <p:cNvSpPr txBox="1">
            <a:spLocks noChangeArrowheads="1"/>
          </p:cNvSpPr>
          <p:nvPr/>
        </p:nvSpPr>
        <p:spPr bwMode="auto">
          <a:xfrm>
            <a:off x="838200" y="5867400"/>
            <a:ext cx="7848600"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FontTx/>
              <a:buChar char="•"/>
            </a:pPr>
            <a:r>
              <a:rPr lang="en-US"/>
              <a:t> Class 2: 600/666, 133 MHz PCI-X</a:t>
            </a:r>
          </a:p>
          <a:p>
            <a:pPr algn="l">
              <a:spcBef>
                <a:spcPct val="50000"/>
              </a:spcBef>
              <a:buFontTx/>
              <a:buChar char="•"/>
            </a:pPr>
            <a:r>
              <a:rPr lang="en-US"/>
              <a:t> Class 3: 600/666, 133 MHz PCI-X, 533 MHz System Bus</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en-US" sz="3200" b="0"/>
              <a:t>DDPSim: Impact of Dual NIC Processors</a:t>
            </a:r>
          </a:p>
        </p:txBody>
      </p:sp>
      <p:graphicFrame>
        <p:nvGraphicFramePr>
          <p:cNvPr id="118787" name="Object 3"/>
          <p:cNvGraphicFramePr>
            <a:graphicFrameLocks noChangeAspect="1"/>
          </p:cNvGraphicFramePr>
          <p:nvPr>
            <p:ph sz="half" idx="1"/>
          </p:nvPr>
        </p:nvGraphicFramePr>
        <p:xfrm>
          <a:off x="542925" y="1981200"/>
          <a:ext cx="4248150" cy="3586163"/>
        </p:xfrm>
        <a:graphic>
          <a:graphicData uri="http://schemas.openxmlformats.org/presentationml/2006/ole">
            <mc:AlternateContent xmlns:mc="http://schemas.openxmlformats.org/markup-compatibility/2006">
              <mc:Choice xmlns:v="urn:schemas-microsoft-com:vml" Requires="v">
                <p:oleObj spid="_x0000_s118790" name="Chart" r:id="rId3" imgW="4829354" imgH="4076760" progId="MSGraph.Chart.8">
                  <p:embed followColorScheme="full"/>
                </p:oleObj>
              </mc:Choice>
              <mc:Fallback>
                <p:oleObj name="Chart" r:id="rId3" imgW="4829354" imgH="4076760" progId="MSGraph.Chart.8">
                  <p:embed followColorScheme="full"/>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2925" y="1981200"/>
                        <a:ext cx="4248150" cy="3586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8788" name="Object 4"/>
          <p:cNvGraphicFramePr>
            <a:graphicFrameLocks noChangeAspect="1"/>
          </p:cNvGraphicFramePr>
          <p:nvPr>
            <p:ph sz="half" idx="2"/>
          </p:nvPr>
        </p:nvGraphicFramePr>
        <p:xfrm>
          <a:off x="5181600" y="1981200"/>
          <a:ext cx="3733800" cy="3581400"/>
        </p:xfrm>
        <a:graphic>
          <a:graphicData uri="http://schemas.openxmlformats.org/presentationml/2006/ole">
            <mc:AlternateContent xmlns:mc="http://schemas.openxmlformats.org/markup-compatibility/2006">
              <mc:Choice xmlns:v="urn:schemas-microsoft-com:vml" Requires="v">
                <p:oleObj spid="_x0000_s118791" name="Chart" r:id="rId5" imgW="6096179" imgH="4067175" progId="MSGraph.Chart.8">
                  <p:embed followColorScheme="full"/>
                </p:oleObj>
              </mc:Choice>
              <mc:Fallback>
                <p:oleObj name="Chart" r:id="rId5" imgW="6096179" imgH="4067175" progId="MSGraph.Chart.8">
                  <p:embed followColorScheme="full"/>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81600" y="1981200"/>
                        <a:ext cx="3733800" cy="358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8789" name="Text Box 5"/>
          <p:cNvSpPr txBox="1">
            <a:spLocks noChangeArrowheads="1"/>
          </p:cNvSpPr>
          <p:nvPr/>
        </p:nvSpPr>
        <p:spPr bwMode="auto">
          <a:xfrm>
            <a:off x="838200" y="5867400"/>
            <a:ext cx="7848600"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FontTx/>
              <a:buChar char="•"/>
            </a:pPr>
            <a:r>
              <a:rPr lang="en-US"/>
              <a:t> Class 3: 600/666, 133 MHz PCI-X, 533 MHz System Bus</a:t>
            </a:r>
          </a:p>
          <a:p>
            <a:pPr algn="l">
              <a:spcBef>
                <a:spcPct val="50000"/>
              </a:spcBef>
              <a:buFontTx/>
              <a:buChar char="•"/>
            </a:pPr>
            <a:r>
              <a:rPr lang="en-US"/>
              <a:t> Class 4: 600/666, 133 MHz PCI-X, 533 MHz System Bus, Dual NIC</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r>
              <a:rPr lang="en-US" sz="3600" b="0"/>
              <a:t>User-Level DDP</a:t>
            </a:r>
          </a:p>
        </p:txBody>
      </p:sp>
      <p:graphicFrame>
        <p:nvGraphicFramePr>
          <p:cNvPr id="128003" name="Object 3"/>
          <p:cNvGraphicFramePr>
            <a:graphicFrameLocks noChangeAspect="1"/>
          </p:cNvGraphicFramePr>
          <p:nvPr>
            <p:ph sz="half" idx="1"/>
          </p:nvPr>
        </p:nvGraphicFramePr>
        <p:xfrm>
          <a:off x="457200" y="1981200"/>
          <a:ext cx="4419600" cy="3586163"/>
        </p:xfrm>
        <a:graphic>
          <a:graphicData uri="http://schemas.openxmlformats.org/presentationml/2006/ole">
            <mc:AlternateContent xmlns:mc="http://schemas.openxmlformats.org/markup-compatibility/2006">
              <mc:Choice xmlns:v="urn:schemas-microsoft-com:vml" Requires="v">
                <p:oleObj spid="_x0000_s128005" name="Chart" r:id="rId3" imgW="4819769" imgH="4067175" progId="MSGraph.Chart.8">
                  <p:embed followColorScheme="full"/>
                </p:oleObj>
              </mc:Choice>
              <mc:Fallback>
                <p:oleObj name="Chart" r:id="rId3" imgW="4819769" imgH="4067175" progId="MSGraph.Chart.8">
                  <p:embed followColorScheme="full"/>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981200"/>
                        <a:ext cx="4419600" cy="3586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8004" name="Object 4"/>
          <p:cNvGraphicFramePr>
            <a:graphicFrameLocks noChangeAspect="1"/>
          </p:cNvGraphicFramePr>
          <p:nvPr>
            <p:ph sz="half" idx="2"/>
          </p:nvPr>
        </p:nvGraphicFramePr>
        <p:xfrm>
          <a:off x="5181600" y="1981200"/>
          <a:ext cx="3733800" cy="3581400"/>
        </p:xfrm>
        <a:graphic>
          <a:graphicData uri="http://schemas.openxmlformats.org/presentationml/2006/ole">
            <mc:AlternateContent xmlns:mc="http://schemas.openxmlformats.org/markup-compatibility/2006">
              <mc:Choice xmlns:v="urn:schemas-microsoft-com:vml" Requires="v">
                <p:oleObj spid="_x0000_s128006" name="Chart" r:id="rId5" imgW="6096179" imgH="4067175" progId="MSGraph.Chart.8">
                  <p:embed followColorScheme="full"/>
                </p:oleObj>
              </mc:Choice>
              <mc:Fallback>
                <p:oleObj name="Chart" r:id="rId5" imgW="6096179" imgH="4067175" progId="MSGraph.Chart.8">
                  <p:embed followColorScheme="full"/>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81600" y="1981200"/>
                        <a:ext cx="3733800" cy="358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r>
              <a:rPr lang="en-US" sz="3600" b="0"/>
              <a:t>Kernel-Level DDP</a:t>
            </a:r>
          </a:p>
        </p:txBody>
      </p:sp>
      <p:graphicFrame>
        <p:nvGraphicFramePr>
          <p:cNvPr id="129027" name="Object 3"/>
          <p:cNvGraphicFramePr>
            <a:graphicFrameLocks noChangeAspect="1"/>
          </p:cNvGraphicFramePr>
          <p:nvPr>
            <p:ph sz="half" idx="1"/>
          </p:nvPr>
        </p:nvGraphicFramePr>
        <p:xfrm>
          <a:off x="542925" y="1981200"/>
          <a:ext cx="4248150" cy="3586163"/>
        </p:xfrm>
        <a:graphic>
          <a:graphicData uri="http://schemas.openxmlformats.org/presentationml/2006/ole">
            <mc:AlternateContent xmlns:mc="http://schemas.openxmlformats.org/markup-compatibility/2006">
              <mc:Choice xmlns:v="urn:schemas-microsoft-com:vml" Requires="v">
                <p:oleObj spid="_x0000_s129029" name="Chart" r:id="rId3" imgW="4829354" imgH="4076760" progId="MSGraph.Chart.8">
                  <p:embed followColorScheme="full"/>
                </p:oleObj>
              </mc:Choice>
              <mc:Fallback>
                <p:oleObj name="Chart" r:id="rId3" imgW="4829354" imgH="4076760" progId="MSGraph.Chart.8">
                  <p:embed followColorScheme="full"/>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2925" y="1981200"/>
                        <a:ext cx="4248150" cy="3586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9028" name="Object 4"/>
          <p:cNvGraphicFramePr>
            <a:graphicFrameLocks noChangeAspect="1"/>
          </p:cNvGraphicFramePr>
          <p:nvPr>
            <p:ph sz="half" idx="2"/>
          </p:nvPr>
        </p:nvGraphicFramePr>
        <p:xfrm>
          <a:off x="5181600" y="1981200"/>
          <a:ext cx="3733800" cy="3581400"/>
        </p:xfrm>
        <a:graphic>
          <a:graphicData uri="http://schemas.openxmlformats.org/presentationml/2006/ole">
            <mc:AlternateContent xmlns:mc="http://schemas.openxmlformats.org/markup-compatibility/2006">
              <mc:Choice xmlns:v="urn:schemas-microsoft-com:vml" Requires="v">
                <p:oleObj spid="_x0000_s129030" name="Chart" r:id="rId5" imgW="6096179" imgH="4067175" progId="MSGraph.Chart.8">
                  <p:embed followColorScheme="full"/>
                </p:oleObj>
              </mc:Choice>
              <mc:Fallback>
                <p:oleObj name="Chart" r:id="rId5" imgW="6096179" imgH="4067175" progId="MSGraph.Chart.8">
                  <p:embed followColorScheme="full"/>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81600" y="1981200"/>
                        <a:ext cx="3733800" cy="358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xfrm>
            <a:off x="152400" y="274638"/>
            <a:ext cx="8686800" cy="1143000"/>
          </a:xfrm>
        </p:spPr>
        <p:txBody>
          <a:bodyPr/>
          <a:lstStyle/>
          <a:p>
            <a:r>
              <a:rPr lang="en-US" sz="3200" b="0"/>
              <a:t>DDPSim: PCI-Express (8x) Bidirectional</a:t>
            </a:r>
          </a:p>
        </p:txBody>
      </p:sp>
      <p:graphicFrame>
        <p:nvGraphicFramePr>
          <p:cNvPr id="130051" name="Object 3"/>
          <p:cNvGraphicFramePr>
            <a:graphicFrameLocks noChangeAspect="1"/>
          </p:cNvGraphicFramePr>
          <p:nvPr>
            <p:ph sz="half" idx="2"/>
          </p:nvPr>
        </p:nvGraphicFramePr>
        <p:xfrm>
          <a:off x="2362200" y="1676400"/>
          <a:ext cx="5029200" cy="3505200"/>
        </p:xfrm>
        <a:graphic>
          <a:graphicData uri="http://schemas.openxmlformats.org/presentationml/2006/ole">
            <mc:AlternateContent xmlns:mc="http://schemas.openxmlformats.org/markup-compatibility/2006">
              <mc:Choice xmlns:v="urn:schemas-microsoft-com:vml" Requires="v">
                <p:oleObj spid="_x0000_s130053" name="Chart" r:id="rId3" imgW="6096179" imgH="4067175" progId="MSGraph.Chart.8">
                  <p:embed followColorScheme="full"/>
                </p:oleObj>
              </mc:Choice>
              <mc:Fallback>
                <p:oleObj name="Chart" r:id="rId3" imgW="6096179" imgH="4067175" progId="MSGraph.Chart.8">
                  <p:embed followColorScheme="full"/>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1676400"/>
                        <a:ext cx="5029200" cy="350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0052" name="Text Box 4"/>
          <p:cNvSpPr txBox="1">
            <a:spLocks noChangeArrowheads="1"/>
          </p:cNvSpPr>
          <p:nvPr/>
        </p:nvSpPr>
        <p:spPr bwMode="auto">
          <a:xfrm>
            <a:off x="838200" y="5867400"/>
            <a:ext cx="7848600"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FontTx/>
              <a:buChar char="•"/>
            </a:pPr>
            <a:r>
              <a:rPr lang="en-US"/>
              <a:t> Class 5: 600MHz CPU, 133 MHz PCI-X, 533 MHz System Bus, Dual NIC </a:t>
            </a:r>
          </a:p>
          <a:p>
            <a:pPr algn="l">
              <a:spcBef>
                <a:spcPct val="50000"/>
              </a:spcBef>
              <a:buFontTx/>
              <a:buChar char="•"/>
            </a:pPr>
            <a:r>
              <a:rPr lang="en-US"/>
              <a:t> Class 6: 600MHz CPU, 8x PCI-Express, 533 MHz System Bus, Dual NIC</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sz="3200" b="0"/>
              <a:t>High Performance Sockets</a:t>
            </a:r>
          </a:p>
        </p:txBody>
      </p:sp>
      <p:sp>
        <p:nvSpPr>
          <p:cNvPr id="11285" name="Line 21"/>
          <p:cNvSpPr>
            <a:spLocks noChangeShapeType="1"/>
          </p:cNvSpPr>
          <p:nvPr/>
        </p:nvSpPr>
        <p:spPr bwMode="auto">
          <a:xfrm>
            <a:off x="685800" y="5181600"/>
            <a:ext cx="2971800" cy="0"/>
          </a:xfrm>
          <a:prstGeom prst="line">
            <a:avLst/>
          </a:prstGeom>
          <a:noFill/>
          <a:ln w="57150">
            <a:solidFill>
              <a:schemeClr val="tx1"/>
            </a:solidFill>
            <a:prstDash val="sysDot"/>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90" name="Line 26"/>
          <p:cNvSpPr>
            <a:spLocks noChangeShapeType="1"/>
          </p:cNvSpPr>
          <p:nvPr/>
        </p:nvSpPr>
        <p:spPr bwMode="auto">
          <a:xfrm>
            <a:off x="533400" y="2743200"/>
            <a:ext cx="2971800" cy="0"/>
          </a:xfrm>
          <a:prstGeom prst="line">
            <a:avLst/>
          </a:prstGeom>
          <a:noFill/>
          <a:ln w="57150">
            <a:solidFill>
              <a:schemeClr val="tx1"/>
            </a:solidFill>
            <a:prstDash val="sysDot"/>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91" name="Text Box 27"/>
          <p:cNvSpPr txBox="1">
            <a:spLocks noChangeArrowheads="1"/>
          </p:cNvSpPr>
          <p:nvPr/>
        </p:nvSpPr>
        <p:spPr bwMode="auto">
          <a:xfrm>
            <a:off x="76200" y="5257800"/>
            <a:ext cx="990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sz="1400"/>
              <a:t>Hardware</a:t>
            </a:r>
          </a:p>
        </p:txBody>
      </p:sp>
      <p:sp>
        <p:nvSpPr>
          <p:cNvPr id="11292" name="Text Box 28"/>
          <p:cNvSpPr txBox="1">
            <a:spLocks noChangeArrowheads="1"/>
          </p:cNvSpPr>
          <p:nvPr/>
        </p:nvSpPr>
        <p:spPr bwMode="auto">
          <a:xfrm>
            <a:off x="152400" y="3733800"/>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sz="1400"/>
              <a:t>Kernel</a:t>
            </a:r>
          </a:p>
        </p:txBody>
      </p:sp>
      <p:sp>
        <p:nvSpPr>
          <p:cNvPr id="11293" name="Text Box 29"/>
          <p:cNvSpPr txBox="1">
            <a:spLocks noChangeArrowheads="1"/>
          </p:cNvSpPr>
          <p:nvPr/>
        </p:nvSpPr>
        <p:spPr bwMode="auto">
          <a:xfrm>
            <a:off x="152400" y="2209800"/>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sz="1400"/>
              <a:t>User</a:t>
            </a:r>
          </a:p>
        </p:txBody>
      </p:sp>
      <p:sp>
        <p:nvSpPr>
          <p:cNvPr id="11295" name="Text Box 31"/>
          <p:cNvSpPr txBox="1">
            <a:spLocks noChangeArrowheads="1"/>
          </p:cNvSpPr>
          <p:nvPr/>
        </p:nvSpPr>
        <p:spPr bwMode="auto">
          <a:xfrm>
            <a:off x="838200" y="1371600"/>
            <a:ext cx="2667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1400" b="1" i="1">
                <a:solidFill>
                  <a:srgbClr val="006699"/>
                </a:solidFill>
              </a:rPr>
              <a:t>Traditional Berkeley Sockets</a:t>
            </a:r>
          </a:p>
        </p:txBody>
      </p:sp>
      <p:sp>
        <p:nvSpPr>
          <p:cNvPr id="11297" name="AutoShape 33"/>
          <p:cNvSpPr>
            <a:spLocks noChangeArrowheads="1"/>
          </p:cNvSpPr>
          <p:nvPr/>
        </p:nvSpPr>
        <p:spPr bwMode="auto">
          <a:xfrm>
            <a:off x="1143000" y="2133600"/>
            <a:ext cx="1828800" cy="457200"/>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a:t>Application or Library</a:t>
            </a:r>
          </a:p>
        </p:txBody>
      </p:sp>
      <p:sp>
        <p:nvSpPr>
          <p:cNvPr id="11298" name="AutoShape 34"/>
          <p:cNvSpPr>
            <a:spLocks noChangeArrowheads="1"/>
          </p:cNvSpPr>
          <p:nvPr/>
        </p:nvSpPr>
        <p:spPr bwMode="auto">
          <a:xfrm>
            <a:off x="1143000" y="2895600"/>
            <a:ext cx="1828800" cy="533400"/>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a:t>Traditional</a:t>
            </a:r>
          </a:p>
          <a:p>
            <a:pPr algn="ctr"/>
            <a:r>
              <a:rPr lang="en-US" sz="1400"/>
              <a:t>Sockets Interface</a:t>
            </a:r>
          </a:p>
        </p:txBody>
      </p:sp>
      <p:sp>
        <p:nvSpPr>
          <p:cNvPr id="11299" name="AutoShape 35"/>
          <p:cNvSpPr>
            <a:spLocks noChangeArrowheads="1"/>
          </p:cNvSpPr>
          <p:nvPr/>
        </p:nvSpPr>
        <p:spPr bwMode="auto">
          <a:xfrm>
            <a:off x="1143000" y="3505200"/>
            <a:ext cx="1828800" cy="457200"/>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a:t>Transport Layer (TCP)</a:t>
            </a:r>
          </a:p>
        </p:txBody>
      </p:sp>
      <p:sp>
        <p:nvSpPr>
          <p:cNvPr id="11300" name="AutoShape 36"/>
          <p:cNvSpPr>
            <a:spLocks noChangeArrowheads="1"/>
          </p:cNvSpPr>
          <p:nvPr/>
        </p:nvSpPr>
        <p:spPr bwMode="auto">
          <a:xfrm>
            <a:off x="1143000" y="4038600"/>
            <a:ext cx="1828800" cy="457200"/>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a:t>IP</a:t>
            </a:r>
          </a:p>
        </p:txBody>
      </p:sp>
      <p:sp>
        <p:nvSpPr>
          <p:cNvPr id="11301" name="AutoShape 37"/>
          <p:cNvSpPr>
            <a:spLocks noChangeArrowheads="1"/>
          </p:cNvSpPr>
          <p:nvPr/>
        </p:nvSpPr>
        <p:spPr bwMode="auto">
          <a:xfrm>
            <a:off x="1143000" y="4572000"/>
            <a:ext cx="1828800" cy="457200"/>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a:t>Device Driver</a:t>
            </a:r>
          </a:p>
        </p:txBody>
      </p:sp>
      <p:sp>
        <p:nvSpPr>
          <p:cNvPr id="11302" name="AutoShape 38"/>
          <p:cNvSpPr>
            <a:spLocks noChangeArrowheads="1"/>
          </p:cNvSpPr>
          <p:nvPr/>
        </p:nvSpPr>
        <p:spPr bwMode="auto">
          <a:xfrm>
            <a:off x="1143000" y="5334000"/>
            <a:ext cx="1828800" cy="457200"/>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a:t>Network Adapter</a:t>
            </a:r>
          </a:p>
        </p:txBody>
      </p:sp>
      <p:sp>
        <p:nvSpPr>
          <p:cNvPr id="11303" name="AutoShape 39"/>
          <p:cNvSpPr>
            <a:spLocks noChangeArrowheads="1"/>
          </p:cNvSpPr>
          <p:nvPr/>
        </p:nvSpPr>
        <p:spPr bwMode="auto">
          <a:xfrm>
            <a:off x="5867400" y="2133600"/>
            <a:ext cx="1828800" cy="457200"/>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a:t>Application or Library</a:t>
            </a:r>
          </a:p>
        </p:txBody>
      </p:sp>
      <p:sp>
        <p:nvSpPr>
          <p:cNvPr id="11305" name="AutoShape 41"/>
          <p:cNvSpPr>
            <a:spLocks noChangeArrowheads="1"/>
          </p:cNvSpPr>
          <p:nvPr/>
        </p:nvSpPr>
        <p:spPr bwMode="auto">
          <a:xfrm>
            <a:off x="4953000" y="2667000"/>
            <a:ext cx="3733800" cy="457200"/>
          </a:xfrm>
          <a:prstGeom prst="roundRect">
            <a:avLst>
              <a:gd name="adj" fmla="val 16667"/>
            </a:avLst>
          </a:prstGeom>
          <a:solidFill>
            <a:srgbClr val="FF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a:t>High Performance Sockets</a:t>
            </a:r>
          </a:p>
        </p:txBody>
      </p:sp>
      <p:sp>
        <p:nvSpPr>
          <p:cNvPr id="11306" name="AutoShape 42"/>
          <p:cNvSpPr>
            <a:spLocks noChangeArrowheads="1"/>
          </p:cNvSpPr>
          <p:nvPr/>
        </p:nvSpPr>
        <p:spPr bwMode="auto">
          <a:xfrm>
            <a:off x="5181600" y="3200400"/>
            <a:ext cx="3352800" cy="457200"/>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a:t>User-level Protocol</a:t>
            </a:r>
          </a:p>
        </p:txBody>
      </p:sp>
      <p:sp>
        <p:nvSpPr>
          <p:cNvPr id="11310" name="Line 46"/>
          <p:cNvSpPr>
            <a:spLocks noChangeShapeType="1"/>
          </p:cNvSpPr>
          <p:nvPr/>
        </p:nvSpPr>
        <p:spPr bwMode="auto">
          <a:xfrm>
            <a:off x="4648200" y="4572000"/>
            <a:ext cx="4114800" cy="0"/>
          </a:xfrm>
          <a:prstGeom prst="line">
            <a:avLst/>
          </a:prstGeom>
          <a:noFill/>
          <a:ln w="57150">
            <a:solidFill>
              <a:schemeClr val="tx1"/>
            </a:solidFill>
            <a:prstDash val="sysDot"/>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11" name="AutoShape 47"/>
          <p:cNvSpPr>
            <a:spLocks noChangeArrowheads="1"/>
          </p:cNvSpPr>
          <p:nvPr/>
        </p:nvSpPr>
        <p:spPr bwMode="auto">
          <a:xfrm>
            <a:off x="5105400" y="4724400"/>
            <a:ext cx="3505200" cy="1066800"/>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1400"/>
          </a:p>
          <a:p>
            <a:pPr algn="ctr"/>
            <a:endParaRPr lang="en-US" sz="1400"/>
          </a:p>
          <a:p>
            <a:pPr algn="ctr"/>
            <a:endParaRPr lang="en-US" sz="1400"/>
          </a:p>
          <a:p>
            <a:pPr algn="ctr"/>
            <a:r>
              <a:rPr lang="en-US" sz="1400"/>
              <a:t>High Performance Network Adapter</a:t>
            </a:r>
          </a:p>
        </p:txBody>
      </p:sp>
      <p:sp>
        <p:nvSpPr>
          <p:cNvPr id="11312" name="Line 48"/>
          <p:cNvSpPr>
            <a:spLocks noChangeShapeType="1"/>
          </p:cNvSpPr>
          <p:nvPr/>
        </p:nvSpPr>
        <p:spPr bwMode="auto">
          <a:xfrm>
            <a:off x="4648200" y="3810000"/>
            <a:ext cx="4114800" cy="0"/>
          </a:xfrm>
          <a:prstGeom prst="line">
            <a:avLst/>
          </a:prstGeom>
          <a:noFill/>
          <a:ln w="57150">
            <a:solidFill>
              <a:schemeClr val="tx1"/>
            </a:solidFill>
            <a:prstDash val="sysDot"/>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13" name="AutoShape 49"/>
          <p:cNvSpPr>
            <a:spLocks noChangeArrowheads="1"/>
          </p:cNvSpPr>
          <p:nvPr/>
        </p:nvSpPr>
        <p:spPr bwMode="auto">
          <a:xfrm>
            <a:off x="3505200" y="3657600"/>
            <a:ext cx="1066800" cy="533400"/>
          </a:xfrm>
          <a:prstGeom prst="rightArrow">
            <a:avLst>
              <a:gd name="adj1" fmla="val 50000"/>
              <a:gd name="adj2" fmla="val 50000"/>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14" name="Text Box 50"/>
          <p:cNvSpPr txBox="1">
            <a:spLocks noChangeArrowheads="1"/>
          </p:cNvSpPr>
          <p:nvPr/>
        </p:nvSpPr>
        <p:spPr bwMode="auto">
          <a:xfrm>
            <a:off x="5562600" y="1371600"/>
            <a:ext cx="2667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1400" b="1" i="1">
                <a:solidFill>
                  <a:srgbClr val="006699"/>
                </a:solidFill>
              </a:rPr>
              <a:t>High Performance Sockets</a:t>
            </a:r>
          </a:p>
        </p:txBody>
      </p:sp>
      <p:sp>
        <p:nvSpPr>
          <p:cNvPr id="11316" name="AutoShape 52"/>
          <p:cNvSpPr>
            <a:spLocks noChangeArrowheads="1"/>
          </p:cNvSpPr>
          <p:nvPr/>
        </p:nvSpPr>
        <p:spPr bwMode="auto">
          <a:xfrm>
            <a:off x="6324600" y="4876800"/>
            <a:ext cx="2133600" cy="533400"/>
          </a:xfrm>
          <a:prstGeom prst="flowChartProcess">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a:solidFill>
                  <a:srgbClr val="CC0099"/>
                </a:solidFill>
              </a:rPr>
              <a:t>Network Features</a:t>
            </a:r>
          </a:p>
          <a:p>
            <a:pPr algn="ctr"/>
            <a:r>
              <a:rPr lang="en-US" sz="1400" b="1">
                <a:solidFill>
                  <a:srgbClr val="CC0099"/>
                </a:solidFill>
              </a:rPr>
              <a:t>(e.g., Offloaded Protocol)</a:t>
            </a:r>
          </a:p>
        </p:txBody>
      </p:sp>
      <p:sp>
        <p:nvSpPr>
          <p:cNvPr id="11318" name="Line 54"/>
          <p:cNvSpPr>
            <a:spLocks noChangeShapeType="1"/>
          </p:cNvSpPr>
          <p:nvPr/>
        </p:nvSpPr>
        <p:spPr bwMode="auto">
          <a:xfrm>
            <a:off x="1981200" y="2514600"/>
            <a:ext cx="0" cy="457200"/>
          </a:xfrm>
          <a:prstGeom prst="line">
            <a:avLst/>
          </a:prstGeom>
          <a:noFill/>
          <a:ln w="1905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19" name="Line 55"/>
          <p:cNvSpPr>
            <a:spLocks noChangeShapeType="1"/>
          </p:cNvSpPr>
          <p:nvPr/>
        </p:nvSpPr>
        <p:spPr bwMode="auto">
          <a:xfrm>
            <a:off x="2133600" y="2514600"/>
            <a:ext cx="0" cy="457200"/>
          </a:xfrm>
          <a:prstGeom prst="line">
            <a:avLst/>
          </a:prstGeom>
          <a:noFill/>
          <a:ln w="19050">
            <a:solidFill>
              <a:schemeClr val="tx1"/>
            </a:solidFill>
            <a:round/>
            <a:headEnd type="stealth"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20" name="Line 56"/>
          <p:cNvSpPr>
            <a:spLocks noChangeShapeType="1"/>
          </p:cNvSpPr>
          <p:nvPr/>
        </p:nvSpPr>
        <p:spPr bwMode="auto">
          <a:xfrm>
            <a:off x="1981200" y="3352800"/>
            <a:ext cx="0" cy="228600"/>
          </a:xfrm>
          <a:prstGeom prst="line">
            <a:avLst/>
          </a:prstGeom>
          <a:noFill/>
          <a:ln w="1905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21" name="Line 57"/>
          <p:cNvSpPr>
            <a:spLocks noChangeShapeType="1"/>
          </p:cNvSpPr>
          <p:nvPr/>
        </p:nvSpPr>
        <p:spPr bwMode="auto">
          <a:xfrm>
            <a:off x="2133600" y="3352800"/>
            <a:ext cx="0" cy="228600"/>
          </a:xfrm>
          <a:prstGeom prst="line">
            <a:avLst/>
          </a:prstGeom>
          <a:noFill/>
          <a:ln w="19050">
            <a:solidFill>
              <a:schemeClr val="tx1"/>
            </a:solidFill>
            <a:round/>
            <a:headEnd type="stealth"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22" name="Line 58"/>
          <p:cNvSpPr>
            <a:spLocks noChangeShapeType="1"/>
          </p:cNvSpPr>
          <p:nvPr/>
        </p:nvSpPr>
        <p:spPr bwMode="auto">
          <a:xfrm>
            <a:off x="1981200" y="3886200"/>
            <a:ext cx="0" cy="228600"/>
          </a:xfrm>
          <a:prstGeom prst="line">
            <a:avLst/>
          </a:prstGeom>
          <a:noFill/>
          <a:ln w="1905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23" name="Line 59"/>
          <p:cNvSpPr>
            <a:spLocks noChangeShapeType="1"/>
          </p:cNvSpPr>
          <p:nvPr/>
        </p:nvSpPr>
        <p:spPr bwMode="auto">
          <a:xfrm>
            <a:off x="2133600" y="3886200"/>
            <a:ext cx="0" cy="228600"/>
          </a:xfrm>
          <a:prstGeom prst="line">
            <a:avLst/>
          </a:prstGeom>
          <a:noFill/>
          <a:ln w="19050">
            <a:solidFill>
              <a:schemeClr val="tx1"/>
            </a:solidFill>
            <a:round/>
            <a:headEnd type="stealth"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24" name="Line 60"/>
          <p:cNvSpPr>
            <a:spLocks noChangeShapeType="1"/>
          </p:cNvSpPr>
          <p:nvPr/>
        </p:nvSpPr>
        <p:spPr bwMode="auto">
          <a:xfrm>
            <a:off x="1981200" y="4419600"/>
            <a:ext cx="0" cy="228600"/>
          </a:xfrm>
          <a:prstGeom prst="line">
            <a:avLst/>
          </a:prstGeom>
          <a:noFill/>
          <a:ln w="1905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25" name="Line 61"/>
          <p:cNvSpPr>
            <a:spLocks noChangeShapeType="1"/>
          </p:cNvSpPr>
          <p:nvPr/>
        </p:nvSpPr>
        <p:spPr bwMode="auto">
          <a:xfrm>
            <a:off x="2133600" y="4419600"/>
            <a:ext cx="0" cy="228600"/>
          </a:xfrm>
          <a:prstGeom prst="line">
            <a:avLst/>
          </a:prstGeom>
          <a:noFill/>
          <a:ln w="19050">
            <a:solidFill>
              <a:schemeClr val="tx1"/>
            </a:solidFill>
            <a:round/>
            <a:headEnd type="stealth"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26" name="Line 62"/>
          <p:cNvSpPr>
            <a:spLocks noChangeShapeType="1"/>
          </p:cNvSpPr>
          <p:nvPr/>
        </p:nvSpPr>
        <p:spPr bwMode="auto">
          <a:xfrm>
            <a:off x="1981200" y="4953000"/>
            <a:ext cx="0" cy="457200"/>
          </a:xfrm>
          <a:prstGeom prst="line">
            <a:avLst/>
          </a:prstGeom>
          <a:noFill/>
          <a:ln w="1905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27" name="Line 63"/>
          <p:cNvSpPr>
            <a:spLocks noChangeShapeType="1"/>
          </p:cNvSpPr>
          <p:nvPr/>
        </p:nvSpPr>
        <p:spPr bwMode="auto">
          <a:xfrm>
            <a:off x="2133600" y="4953000"/>
            <a:ext cx="0" cy="457200"/>
          </a:xfrm>
          <a:prstGeom prst="line">
            <a:avLst/>
          </a:prstGeom>
          <a:noFill/>
          <a:ln w="19050">
            <a:solidFill>
              <a:schemeClr val="tx1"/>
            </a:solidFill>
            <a:round/>
            <a:headEnd type="stealth"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28" name="Line 64"/>
          <p:cNvSpPr>
            <a:spLocks noChangeShapeType="1"/>
          </p:cNvSpPr>
          <p:nvPr/>
        </p:nvSpPr>
        <p:spPr bwMode="auto">
          <a:xfrm>
            <a:off x="6781800" y="2514600"/>
            <a:ext cx="0" cy="228600"/>
          </a:xfrm>
          <a:prstGeom prst="line">
            <a:avLst/>
          </a:prstGeom>
          <a:noFill/>
          <a:ln w="1905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29" name="Line 65"/>
          <p:cNvSpPr>
            <a:spLocks noChangeShapeType="1"/>
          </p:cNvSpPr>
          <p:nvPr/>
        </p:nvSpPr>
        <p:spPr bwMode="auto">
          <a:xfrm>
            <a:off x="6934200" y="2514600"/>
            <a:ext cx="0" cy="228600"/>
          </a:xfrm>
          <a:prstGeom prst="line">
            <a:avLst/>
          </a:prstGeom>
          <a:noFill/>
          <a:ln w="19050">
            <a:solidFill>
              <a:schemeClr val="tx1"/>
            </a:solidFill>
            <a:round/>
            <a:headEnd type="stealth"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30" name="Line 66"/>
          <p:cNvSpPr>
            <a:spLocks noChangeShapeType="1"/>
          </p:cNvSpPr>
          <p:nvPr/>
        </p:nvSpPr>
        <p:spPr bwMode="auto">
          <a:xfrm>
            <a:off x="7696200" y="3581400"/>
            <a:ext cx="0" cy="1371600"/>
          </a:xfrm>
          <a:prstGeom prst="line">
            <a:avLst/>
          </a:prstGeom>
          <a:noFill/>
          <a:ln w="1905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31" name="Line 67"/>
          <p:cNvSpPr>
            <a:spLocks noChangeShapeType="1"/>
          </p:cNvSpPr>
          <p:nvPr/>
        </p:nvSpPr>
        <p:spPr bwMode="auto">
          <a:xfrm>
            <a:off x="7848600" y="3581400"/>
            <a:ext cx="0" cy="1371600"/>
          </a:xfrm>
          <a:prstGeom prst="line">
            <a:avLst/>
          </a:prstGeom>
          <a:noFill/>
          <a:ln w="19050">
            <a:solidFill>
              <a:schemeClr val="tx1"/>
            </a:solidFill>
            <a:round/>
            <a:headEnd type="stealth"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44" name="AutoShape 80"/>
          <p:cNvSpPr>
            <a:spLocks noChangeArrowheads="1"/>
          </p:cNvSpPr>
          <p:nvPr/>
        </p:nvSpPr>
        <p:spPr bwMode="auto">
          <a:xfrm>
            <a:off x="7391400" y="2971800"/>
            <a:ext cx="762000" cy="1981200"/>
          </a:xfrm>
          <a:prstGeom prst="downArrow">
            <a:avLst>
              <a:gd name="adj1" fmla="val 50000"/>
              <a:gd name="adj2" fmla="val 65000"/>
            </a:avLst>
          </a:prstGeom>
          <a:solidFill>
            <a:srgbClr val="FF0000">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1345" name="AutoShape 81"/>
          <p:cNvSpPr>
            <a:spLocks noChangeArrowheads="1"/>
          </p:cNvSpPr>
          <p:nvPr/>
        </p:nvSpPr>
        <p:spPr bwMode="auto">
          <a:xfrm>
            <a:off x="5181600" y="3962400"/>
            <a:ext cx="1828800" cy="457200"/>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a:t>Device Driver</a:t>
            </a:r>
          </a:p>
        </p:txBody>
      </p:sp>
      <p:sp>
        <p:nvSpPr>
          <p:cNvPr id="11346" name="Line 82"/>
          <p:cNvSpPr>
            <a:spLocks noChangeShapeType="1"/>
          </p:cNvSpPr>
          <p:nvPr/>
        </p:nvSpPr>
        <p:spPr bwMode="auto">
          <a:xfrm>
            <a:off x="7696200" y="3048000"/>
            <a:ext cx="0" cy="228600"/>
          </a:xfrm>
          <a:prstGeom prst="line">
            <a:avLst/>
          </a:prstGeom>
          <a:noFill/>
          <a:ln w="1905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47" name="Line 83"/>
          <p:cNvSpPr>
            <a:spLocks noChangeShapeType="1"/>
          </p:cNvSpPr>
          <p:nvPr/>
        </p:nvSpPr>
        <p:spPr bwMode="auto">
          <a:xfrm>
            <a:off x="7848600" y="3048000"/>
            <a:ext cx="0" cy="228600"/>
          </a:xfrm>
          <a:prstGeom prst="line">
            <a:avLst/>
          </a:prstGeom>
          <a:noFill/>
          <a:ln w="19050">
            <a:solidFill>
              <a:schemeClr val="tx1"/>
            </a:solidFill>
            <a:round/>
            <a:headEnd type="stealth"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42" name="Line 78"/>
          <p:cNvSpPr>
            <a:spLocks noChangeShapeType="1"/>
          </p:cNvSpPr>
          <p:nvPr/>
        </p:nvSpPr>
        <p:spPr bwMode="auto">
          <a:xfrm>
            <a:off x="6248400" y="3581400"/>
            <a:ext cx="0" cy="457200"/>
          </a:xfrm>
          <a:prstGeom prst="line">
            <a:avLst/>
          </a:prstGeom>
          <a:noFill/>
          <a:ln w="9525">
            <a:solidFill>
              <a:schemeClr val="tx1"/>
            </a:solidFill>
            <a:prstDash val="dash"/>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43" name="Line 79"/>
          <p:cNvSpPr>
            <a:spLocks noChangeShapeType="1"/>
          </p:cNvSpPr>
          <p:nvPr/>
        </p:nvSpPr>
        <p:spPr bwMode="auto">
          <a:xfrm>
            <a:off x="6400800" y="3581400"/>
            <a:ext cx="0" cy="457200"/>
          </a:xfrm>
          <a:prstGeom prst="line">
            <a:avLst/>
          </a:prstGeom>
          <a:noFill/>
          <a:ln w="9525">
            <a:solidFill>
              <a:schemeClr val="tx1"/>
            </a:solidFill>
            <a:prstDash val="dash"/>
            <a:round/>
            <a:headEnd type="stealth"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48" name="Line 84"/>
          <p:cNvSpPr>
            <a:spLocks noChangeShapeType="1"/>
          </p:cNvSpPr>
          <p:nvPr/>
        </p:nvSpPr>
        <p:spPr bwMode="auto">
          <a:xfrm>
            <a:off x="6248400" y="4343400"/>
            <a:ext cx="0" cy="457200"/>
          </a:xfrm>
          <a:prstGeom prst="line">
            <a:avLst/>
          </a:prstGeom>
          <a:noFill/>
          <a:ln w="9525">
            <a:solidFill>
              <a:schemeClr val="tx1"/>
            </a:solidFill>
            <a:prstDash val="dash"/>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49" name="Line 85"/>
          <p:cNvSpPr>
            <a:spLocks noChangeShapeType="1"/>
          </p:cNvSpPr>
          <p:nvPr/>
        </p:nvSpPr>
        <p:spPr bwMode="auto">
          <a:xfrm>
            <a:off x="6400800" y="4343400"/>
            <a:ext cx="0" cy="457200"/>
          </a:xfrm>
          <a:prstGeom prst="line">
            <a:avLst/>
          </a:prstGeom>
          <a:noFill/>
          <a:ln w="9525">
            <a:solidFill>
              <a:schemeClr val="tx1"/>
            </a:solidFill>
            <a:prstDash val="dash"/>
            <a:round/>
            <a:headEnd type="stealth"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4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sz="3200" b="0"/>
              <a:t>Issues with High Performance Sockets</a:t>
            </a:r>
          </a:p>
        </p:txBody>
      </p:sp>
      <p:sp>
        <p:nvSpPr>
          <p:cNvPr id="41987" name="Rectangle 3"/>
          <p:cNvSpPr>
            <a:spLocks noGrp="1" noChangeArrowheads="1"/>
          </p:cNvSpPr>
          <p:nvPr>
            <p:ph type="body" idx="1"/>
          </p:nvPr>
        </p:nvSpPr>
        <p:spPr>
          <a:xfrm>
            <a:off x="457200" y="1219200"/>
            <a:ext cx="8229600" cy="1371600"/>
          </a:xfrm>
        </p:spPr>
        <p:txBody>
          <a:bodyPr/>
          <a:lstStyle/>
          <a:p>
            <a:pPr>
              <a:lnSpc>
                <a:spcPct val="140000"/>
              </a:lnSpc>
            </a:pPr>
            <a:r>
              <a:rPr lang="en-US" sz="2000"/>
              <a:t>Can applications benefit from the performance of these sockets?</a:t>
            </a:r>
          </a:p>
          <a:p>
            <a:pPr lvl="1">
              <a:lnSpc>
                <a:spcPct val="140000"/>
              </a:lnSpc>
            </a:pPr>
            <a:r>
              <a:rPr lang="en-US" sz="1600"/>
              <a:t>Limited by the Sockets API itself</a:t>
            </a:r>
          </a:p>
          <a:p>
            <a:pPr lvl="1">
              <a:lnSpc>
                <a:spcPct val="140000"/>
              </a:lnSpc>
            </a:pPr>
            <a:r>
              <a:rPr lang="en-US" sz="1600"/>
              <a:t>Limited by the requirements of the Sockets semantics</a:t>
            </a:r>
          </a:p>
        </p:txBody>
      </p:sp>
      <p:sp>
        <p:nvSpPr>
          <p:cNvPr id="41988" name="AutoShape 4"/>
          <p:cNvSpPr>
            <a:spLocks noChangeArrowheads="1"/>
          </p:cNvSpPr>
          <p:nvPr/>
        </p:nvSpPr>
        <p:spPr bwMode="auto">
          <a:xfrm>
            <a:off x="1981200" y="2743200"/>
            <a:ext cx="1828800" cy="457200"/>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a:t>Application or Library</a:t>
            </a:r>
          </a:p>
        </p:txBody>
      </p:sp>
      <p:sp>
        <p:nvSpPr>
          <p:cNvPr id="41990" name="AutoShape 6"/>
          <p:cNvSpPr>
            <a:spLocks noChangeArrowheads="1"/>
          </p:cNvSpPr>
          <p:nvPr/>
        </p:nvSpPr>
        <p:spPr bwMode="auto">
          <a:xfrm>
            <a:off x="1066800" y="3276600"/>
            <a:ext cx="3733800" cy="457200"/>
          </a:xfrm>
          <a:prstGeom prst="roundRect">
            <a:avLst>
              <a:gd name="adj" fmla="val 16667"/>
            </a:avLst>
          </a:prstGeom>
          <a:solidFill>
            <a:srgbClr val="FF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a:t>High Performance Sockets</a:t>
            </a:r>
          </a:p>
        </p:txBody>
      </p:sp>
      <p:sp>
        <p:nvSpPr>
          <p:cNvPr id="41991" name="AutoShape 7"/>
          <p:cNvSpPr>
            <a:spLocks noChangeArrowheads="1"/>
          </p:cNvSpPr>
          <p:nvPr/>
        </p:nvSpPr>
        <p:spPr bwMode="auto">
          <a:xfrm>
            <a:off x="1066800" y="3810000"/>
            <a:ext cx="3733800" cy="457200"/>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a:t>User-level Protocol</a:t>
            </a:r>
          </a:p>
        </p:txBody>
      </p:sp>
      <p:sp>
        <p:nvSpPr>
          <p:cNvPr id="41993" name="AutoShape 9"/>
          <p:cNvSpPr>
            <a:spLocks noChangeArrowheads="1"/>
          </p:cNvSpPr>
          <p:nvPr/>
        </p:nvSpPr>
        <p:spPr bwMode="auto">
          <a:xfrm>
            <a:off x="1066800" y="4572000"/>
            <a:ext cx="2514600" cy="457200"/>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a:t>Kernel Module</a:t>
            </a:r>
          </a:p>
        </p:txBody>
      </p:sp>
      <p:sp>
        <p:nvSpPr>
          <p:cNvPr id="41994" name="Line 10"/>
          <p:cNvSpPr>
            <a:spLocks noChangeShapeType="1"/>
          </p:cNvSpPr>
          <p:nvPr/>
        </p:nvSpPr>
        <p:spPr bwMode="auto">
          <a:xfrm>
            <a:off x="762000" y="5181600"/>
            <a:ext cx="4114800" cy="0"/>
          </a:xfrm>
          <a:prstGeom prst="line">
            <a:avLst/>
          </a:prstGeom>
          <a:noFill/>
          <a:ln w="57150">
            <a:solidFill>
              <a:schemeClr val="tx1"/>
            </a:solidFill>
            <a:prstDash val="sysDot"/>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95" name="AutoShape 11"/>
          <p:cNvSpPr>
            <a:spLocks noChangeArrowheads="1"/>
          </p:cNvSpPr>
          <p:nvPr/>
        </p:nvSpPr>
        <p:spPr bwMode="auto">
          <a:xfrm>
            <a:off x="1066800" y="5257800"/>
            <a:ext cx="3657600" cy="1066800"/>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1400"/>
          </a:p>
          <a:p>
            <a:pPr algn="ctr"/>
            <a:endParaRPr lang="en-US" sz="1400"/>
          </a:p>
          <a:p>
            <a:pPr algn="ctr"/>
            <a:endParaRPr lang="en-US" sz="1400"/>
          </a:p>
          <a:p>
            <a:pPr algn="ctr"/>
            <a:r>
              <a:rPr lang="en-US" sz="1400"/>
              <a:t>High Performance Network Adapter</a:t>
            </a:r>
          </a:p>
        </p:txBody>
      </p:sp>
      <p:sp>
        <p:nvSpPr>
          <p:cNvPr id="41996" name="Line 12"/>
          <p:cNvSpPr>
            <a:spLocks noChangeShapeType="1"/>
          </p:cNvSpPr>
          <p:nvPr/>
        </p:nvSpPr>
        <p:spPr bwMode="auto">
          <a:xfrm>
            <a:off x="762000" y="4419600"/>
            <a:ext cx="4114800" cy="0"/>
          </a:xfrm>
          <a:prstGeom prst="line">
            <a:avLst/>
          </a:prstGeom>
          <a:noFill/>
          <a:ln w="57150">
            <a:solidFill>
              <a:schemeClr val="tx1"/>
            </a:solidFill>
            <a:prstDash val="sysDot"/>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97" name="AutoShape 13"/>
          <p:cNvSpPr>
            <a:spLocks noChangeArrowheads="1"/>
          </p:cNvSpPr>
          <p:nvPr/>
        </p:nvSpPr>
        <p:spPr bwMode="auto">
          <a:xfrm>
            <a:off x="2438400" y="5410200"/>
            <a:ext cx="2133600" cy="533400"/>
          </a:xfrm>
          <a:prstGeom prst="flowChartProcess">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a:solidFill>
                  <a:srgbClr val="CC0099"/>
                </a:solidFill>
              </a:rPr>
              <a:t>Network Features</a:t>
            </a:r>
          </a:p>
          <a:p>
            <a:pPr algn="ctr"/>
            <a:r>
              <a:rPr lang="en-US" sz="1400" b="1">
                <a:solidFill>
                  <a:srgbClr val="CC0099"/>
                </a:solidFill>
              </a:rPr>
              <a:t>(e.g., Offloaded Protocol)</a:t>
            </a:r>
          </a:p>
        </p:txBody>
      </p:sp>
      <p:sp>
        <p:nvSpPr>
          <p:cNvPr id="42000" name="Line 16"/>
          <p:cNvSpPr>
            <a:spLocks noChangeShapeType="1"/>
          </p:cNvSpPr>
          <p:nvPr/>
        </p:nvSpPr>
        <p:spPr bwMode="auto">
          <a:xfrm>
            <a:off x="3886200" y="4191000"/>
            <a:ext cx="0" cy="1295400"/>
          </a:xfrm>
          <a:prstGeom prst="line">
            <a:avLst/>
          </a:prstGeom>
          <a:noFill/>
          <a:ln w="1905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01" name="Line 17"/>
          <p:cNvSpPr>
            <a:spLocks noChangeShapeType="1"/>
          </p:cNvSpPr>
          <p:nvPr/>
        </p:nvSpPr>
        <p:spPr bwMode="auto">
          <a:xfrm>
            <a:off x="4038600" y="4191000"/>
            <a:ext cx="0" cy="1295400"/>
          </a:xfrm>
          <a:prstGeom prst="line">
            <a:avLst/>
          </a:prstGeom>
          <a:noFill/>
          <a:ln w="19050">
            <a:solidFill>
              <a:schemeClr val="tx1"/>
            </a:solidFill>
            <a:round/>
            <a:headEnd type="stealth"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12" name="Line 28"/>
          <p:cNvSpPr>
            <a:spLocks noChangeShapeType="1"/>
          </p:cNvSpPr>
          <p:nvPr/>
        </p:nvSpPr>
        <p:spPr bwMode="auto">
          <a:xfrm>
            <a:off x="3200400" y="4191000"/>
            <a:ext cx="0" cy="457200"/>
          </a:xfrm>
          <a:prstGeom prst="line">
            <a:avLst/>
          </a:prstGeom>
          <a:noFill/>
          <a:ln w="9525">
            <a:solidFill>
              <a:schemeClr val="tx1"/>
            </a:solidFill>
            <a:prstDash val="dash"/>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13" name="Line 29"/>
          <p:cNvSpPr>
            <a:spLocks noChangeShapeType="1"/>
          </p:cNvSpPr>
          <p:nvPr/>
        </p:nvSpPr>
        <p:spPr bwMode="auto">
          <a:xfrm>
            <a:off x="3352800" y="4191000"/>
            <a:ext cx="0" cy="457200"/>
          </a:xfrm>
          <a:prstGeom prst="line">
            <a:avLst/>
          </a:prstGeom>
          <a:noFill/>
          <a:ln w="9525">
            <a:solidFill>
              <a:schemeClr val="tx1"/>
            </a:solidFill>
            <a:prstDash val="dash"/>
            <a:round/>
            <a:headEnd type="stealth"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15" name="Line 31"/>
          <p:cNvSpPr>
            <a:spLocks noChangeShapeType="1"/>
          </p:cNvSpPr>
          <p:nvPr/>
        </p:nvSpPr>
        <p:spPr bwMode="auto">
          <a:xfrm>
            <a:off x="2895600" y="3657600"/>
            <a:ext cx="0" cy="228600"/>
          </a:xfrm>
          <a:prstGeom prst="line">
            <a:avLst/>
          </a:prstGeom>
          <a:noFill/>
          <a:ln w="1905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16" name="Line 32"/>
          <p:cNvSpPr>
            <a:spLocks noChangeShapeType="1"/>
          </p:cNvSpPr>
          <p:nvPr/>
        </p:nvSpPr>
        <p:spPr bwMode="auto">
          <a:xfrm>
            <a:off x="3048000" y="3657600"/>
            <a:ext cx="0" cy="228600"/>
          </a:xfrm>
          <a:prstGeom prst="line">
            <a:avLst/>
          </a:prstGeom>
          <a:noFill/>
          <a:ln w="19050">
            <a:solidFill>
              <a:schemeClr val="tx1"/>
            </a:solidFill>
            <a:round/>
            <a:headEnd type="stealth"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18" name="AutoShape 34"/>
          <p:cNvSpPr>
            <a:spLocks noChangeArrowheads="1"/>
          </p:cNvSpPr>
          <p:nvPr/>
        </p:nvSpPr>
        <p:spPr bwMode="auto">
          <a:xfrm>
            <a:off x="1981200" y="2743200"/>
            <a:ext cx="1828800" cy="457200"/>
          </a:xfrm>
          <a:prstGeom prst="roundRect">
            <a:avLst>
              <a:gd name="adj" fmla="val 16667"/>
            </a:avLst>
          </a:prstGeom>
          <a:solidFill>
            <a:srgbClr val="660066"/>
          </a:solidFill>
          <a:ln w="38100">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a:t>Application or Library</a:t>
            </a:r>
          </a:p>
        </p:txBody>
      </p:sp>
      <p:sp>
        <p:nvSpPr>
          <p:cNvPr id="41998" name="Line 14"/>
          <p:cNvSpPr>
            <a:spLocks noChangeShapeType="1"/>
          </p:cNvSpPr>
          <p:nvPr/>
        </p:nvSpPr>
        <p:spPr bwMode="auto">
          <a:xfrm>
            <a:off x="2895600" y="3124200"/>
            <a:ext cx="0" cy="228600"/>
          </a:xfrm>
          <a:prstGeom prst="line">
            <a:avLst/>
          </a:prstGeom>
          <a:noFill/>
          <a:ln w="1905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999" name="Line 15"/>
          <p:cNvSpPr>
            <a:spLocks noChangeShapeType="1"/>
          </p:cNvSpPr>
          <p:nvPr/>
        </p:nvSpPr>
        <p:spPr bwMode="auto">
          <a:xfrm>
            <a:off x="3048000" y="3124200"/>
            <a:ext cx="0" cy="228600"/>
          </a:xfrm>
          <a:prstGeom prst="line">
            <a:avLst/>
          </a:prstGeom>
          <a:noFill/>
          <a:ln w="19050">
            <a:solidFill>
              <a:schemeClr val="tx1"/>
            </a:solidFill>
            <a:round/>
            <a:headEnd type="stealth"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19" name="AutoShape 35"/>
          <p:cNvSpPr>
            <a:spLocks noChangeArrowheads="1"/>
          </p:cNvSpPr>
          <p:nvPr/>
        </p:nvSpPr>
        <p:spPr bwMode="auto">
          <a:xfrm>
            <a:off x="4876800" y="2895600"/>
            <a:ext cx="914400" cy="685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33CC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21" name="AutoShape 37"/>
          <p:cNvSpPr>
            <a:spLocks noChangeArrowheads="1"/>
          </p:cNvSpPr>
          <p:nvPr/>
        </p:nvSpPr>
        <p:spPr bwMode="auto">
          <a:xfrm>
            <a:off x="5943600" y="2895600"/>
            <a:ext cx="2438400" cy="762000"/>
          </a:xfrm>
          <a:prstGeom prst="roundRect">
            <a:avLst>
              <a:gd name="adj" fmla="val 16667"/>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a:t>Application-Sockets</a:t>
            </a:r>
          </a:p>
          <a:p>
            <a:pPr algn="ctr"/>
            <a:r>
              <a:rPr lang="en-US" sz="1400"/>
              <a:t>Interactions</a:t>
            </a:r>
          </a:p>
        </p:txBody>
      </p:sp>
      <p:sp>
        <p:nvSpPr>
          <p:cNvPr id="42024" name="AutoShape 40"/>
          <p:cNvSpPr>
            <a:spLocks noChangeArrowheads="1"/>
          </p:cNvSpPr>
          <p:nvPr/>
        </p:nvSpPr>
        <p:spPr bwMode="auto">
          <a:xfrm>
            <a:off x="4876800" y="5410200"/>
            <a:ext cx="914400" cy="685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33CC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25" name="AutoShape 41"/>
          <p:cNvSpPr>
            <a:spLocks noChangeArrowheads="1"/>
          </p:cNvSpPr>
          <p:nvPr/>
        </p:nvSpPr>
        <p:spPr bwMode="auto">
          <a:xfrm>
            <a:off x="5943600" y="5410200"/>
            <a:ext cx="2438400" cy="762000"/>
          </a:xfrm>
          <a:prstGeom prst="roundRect">
            <a:avLst>
              <a:gd name="adj" fmla="val 16667"/>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a:t>WAN Compatibility</a:t>
            </a:r>
          </a:p>
        </p:txBody>
      </p:sp>
      <p:sp>
        <p:nvSpPr>
          <p:cNvPr id="42026" name="Line 42"/>
          <p:cNvSpPr>
            <a:spLocks noChangeShapeType="1"/>
          </p:cNvSpPr>
          <p:nvPr/>
        </p:nvSpPr>
        <p:spPr bwMode="auto">
          <a:xfrm>
            <a:off x="1752600" y="4953000"/>
            <a:ext cx="0" cy="457200"/>
          </a:xfrm>
          <a:prstGeom prst="line">
            <a:avLst/>
          </a:prstGeom>
          <a:noFill/>
          <a:ln w="9525">
            <a:solidFill>
              <a:schemeClr val="tx1"/>
            </a:solidFill>
            <a:prstDash val="dash"/>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27" name="Line 43"/>
          <p:cNvSpPr>
            <a:spLocks noChangeShapeType="1"/>
          </p:cNvSpPr>
          <p:nvPr/>
        </p:nvSpPr>
        <p:spPr bwMode="auto">
          <a:xfrm>
            <a:off x="1905000" y="4953000"/>
            <a:ext cx="0" cy="457200"/>
          </a:xfrm>
          <a:prstGeom prst="line">
            <a:avLst/>
          </a:prstGeom>
          <a:noFill/>
          <a:ln w="9525">
            <a:solidFill>
              <a:schemeClr val="tx1"/>
            </a:solidFill>
            <a:prstDash val="dash"/>
            <a:round/>
            <a:headEnd type="stealth"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1988"/>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420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20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2021"/>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20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20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8" grpId="0" animBg="1"/>
      <p:bldP spid="42018" grpId="0" animBg="1"/>
      <p:bldP spid="42019" grpId="0" animBg="1"/>
      <p:bldP spid="42021" grpId="0" animBg="1"/>
      <p:bldP spid="42024" grpId="0" animBg="1"/>
      <p:bldP spid="4202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sz="3200" b="0"/>
              <a:t>Direct Data Placement and RDMA over IP</a:t>
            </a:r>
          </a:p>
        </p:txBody>
      </p:sp>
      <p:sp>
        <p:nvSpPr>
          <p:cNvPr id="40963" name="Rectangle 3"/>
          <p:cNvSpPr>
            <a:spLocks noGrp="1" noChangeArrowheads="1"/>
          </p:cNvSpPr>
          <p:nvPr>
            <p:ph type="body" idx="1"/>
          </p:nvPr>
        </p:nvSpPr>
        <p:spPr>
          <a:xfrm>
            <a:off x="457200" y="1295400"/>
            <a:ext cx="8229600" cy="5181600"/>
          </a:xfrm>
        </p:spPr>
        <p:txBody>
          <a:bodyPr/>
          <a:lstStyle/>
          <a:p>
            <a:pPr>
              <a:lnSpc>
                <a:spcPct val="140000"/>
              </a:lnSpc>
            </a:pPr>
            <a:r>
              <a:rPr lang="en-US" sz="2000"/>
              <a:t>A new initiative by IETF to address the WAN compatibility issue</a:t>
            </a:r>
          </a:p>
          <a:p>
            <a:pPr>
              <a:lnSpc>
                <a:spcPct val="140000"/>
              </a:lnSpc>
            </a:pPr>
            <a:r>
              <a:rPr lang="en-US" sz="2000"/>
              <a:t>Utilizes most of the common features provided by networks</a:t>
            </a:r>
          </a:p>
          <a:p>
            <a:pPr lvl="1">
              <a:lnSpc>
                <a:spcPct val="140000"/>
              </a:lnSpc>
            </a:pPr>
            <a:r>
              <a:rPr lang="en-US" sz="1600"/>
              <a:t>Offloaded Protocol Stack</a:t>
            </a:r>
          </a:p>
          <a:p>
            <a:pPr lvl="2">
              <a:lnSpc>
                <a:spcPct val="140000"/>
              </a:lnSpc>
            </a:pPr>
            <a:r>
              <a:rPr lang="en-US" sz="1400"/>
              <a:t>Offloads the TCP/IP stack on to the network adapter</a:t>
            </a:r>
          </a:p>
          <a:p>
            <a:pPr lvl="1">
              <a:lnSpc>
                <a:spcPct val="140000"/>
              </a:lnSpc>
            </a:pPr>
            <a:r>
              <a:rPr lang="en-US" sz="1600"/>
              <a:t>Zero Copy Data Transfer Primitives</a:t>
            </a:r>
          </a:p>
          <a:p>
            <a:pPr lvl="1">
              <a:lnSpc>
                <a:spcPct val="140000"/>
              </a:lnSpc>
            </a:pPr>
            <a:r>
              <a:rPr lang="en-US" sz="1600"/>
              <a:t>One-sided communication operations</a:t>
            </a:r>
          </a:p>
          <a:p>
            <a:pPr>
              <a:lnSpc>
                <a:spcPct val="140000"/>
              </a:lnSpc>
            </a:pPr>
            <a:r>
              <a:rPr lang="en-US" sz="2000"/>
              <a:t>Direct Data Placement (DDP) has two portions</a:t>
            </a:r>
          </a:p>
          <a:p>
            <a:pPr lvl="1">
              <a:lnSpc>
                <a:spcPct val="140000"/>
              </a:lnSpc>
            </a:pPr>
            <a:r>
              <a:rPr lang="en-US" sz="1600"/>
              <a:t>DDP Protocol</a:t>
            </a:r>
          </a:p>
          <a:p>
            <a:pPr lvl="2">
              <a:lnSpc>
                <a:spcPct val="140000"/>
              </a:lnSpc>
            </a:pPr>
            <a:r>
              <a:rPr lang="en-US" sz="1400"/>
              <a:t>Based on TCP/IP</a:t>
            </a:r>
          </a:p>
          <a:p>
            <a:pPr lvl="2">
              <a:lnSpc>
                <a:spcPct val="140000"/>
              </a:lnSpc>
            </a:pPr>
            <a:r>
              <a:rPr lang="en-US" sz="1400"/>
              <a:t>Can help achieve WAN compatibility</a:t>
            </a:r>
          </a:p>
          <a:p>
            <a:pPr lvl="1">
              <a:lnSpc>
                <a:spcPct val="140000"/>
              </a:lnSpc>
            </a:pPr>
            <a:r>
              <a:rPr lang="en-US" sz="1600"/>
              <a:t>DDP Interface</a:t>
            </a:r>
          </a:p>
          <a:p>
            <a:pPr lvl="2">
              <a:lnSpc>
                <a:spcPct val="140000"/>
              </a:lnSpc>
            </a:pPr>
            <a:r>
              <a:rPr lang="en-US" sz="1400"/>
              <a:t>Similar to other user-level protocols</a:t>
            </a:r>
          </a:p>
          <a:p>
            <a:pPr lvl="2">
              <a:lnSpc>
                <a:spcPct val="140000"/>
              </a:lnSpc>
            </a:pPr>
            <a:r>
              <a:rPr lang="en-US" sz="1400"/>
              <a:t>Not good for new applications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nbc_osu">
  <a:themeElements>
    <a:clrScheme name="nbc_osu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nbc_osu">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ea typeface="굴림" pitchFamily="50"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ea typeface="굴림" pitchFamily="50" charset="-127"/>
          </a:defRPr>
        </a:defPPr>
      </a:lstStyle>
    </a:lnDef>
  </a:objectDefaults>
  <a:extraClrSchemeLst>
    <a:extraClrScheme>
      <a:clrScheme name="nbc_osu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nbc_osu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nbc_osu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nbc_osu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nbc_osu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nbc_osu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nbc_osu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nbc_osu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nbc_osu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nbc_osu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nbc_osu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nbc_osu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sdp_slides</Template>
  <TotalTime>766</TotalTime>
  <Words>3950</Words>
  <Application>Microsoft Office PowerPoint</Application>
  <PresentationFormat>On-screen Show (4:3)</PresentationFormat>
  <Paragraphs>588</Paragraphs>
  <Slides>68</Slides>
  <Notes>4</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68</vt:i4>
      </vt:variant>
    </vt:vector>
  </HeadingPairs>
  <TitlesOfParts>
    <vt:vector size="77" baseType="lpstr">
      <vt:lpstr>Arial</vt:lpstr>
      <vt:lpstr>굴림</vt:lpstr>
      <vt:lpstr>Symbol</vt:lpstr>
      <vt:lpstr>Comic Sans MS</vt:lpstr>
      <vt:lpstr>Wingdings</vt:lpstr>
      <vt:lpstr>Tahoma</vt:lpstr>
      <vt:lpstr>nbc_osu</vt:lpstr>
      <vt:lpstr>Microsoft Graph Chart</vt:lpstr>
      <vt:lpstr>Microsoft Excel Chart</vt:lpstr>
      <vt:lpstr>Designing Middleware and Network Architectures to allow High Performance Communication for TCP/IP based Applications</vt:lpstr>
      <vt:lpstr>Current Network Based Computing Systems</vt:lpstr>
      <vt:lpstr>High Speed Cluster Interconnects</vt:lpstr>
      <vt:lpstr>Application Requirements</vt:lpstr>
      <vt:lpstr>The Sockets Programming Interface</vt:lpstr>
      <vt:lpstr>High Performance Network Features</vt:lpstr>
      <vt:lpstr>High Performance Sockets</vt:lpstr>
      <vt:lpstr>Issues with High Performance Sockets</vt:lpstr>
      <vt:lpstr>Direct Data Placement and RDMA over IP</vt:lpstr>
      <vt:lpstr>Open Challenges and Proposed Framework</vt:lpstr>
      <vt:lpstr>Presentation Outline</vt:lpstr>
      <vt:lpstr>Handling Semantic Mismatches</vt:lpstr>
      <vt:lpstr>Interaction Capability</vt:lpstr>
      <vt:lpstr>Interacting with Traditional Sockets</vt:lpstr>
      <vt:lpstr>Handling Semantic Mismatches</vt:lpstr>
      <vt:lpstr>Buffer Advertisement and Flow Control</vt:lpstr>
      <vt:lpstr>Handling Semantic Mismatches</vt:lpstr>
      <vt:lpstr>High Performance Sockets over EMP (Gigabit Ethernet)</vt:lpstr>
      <vt:lpstr>High Performance Sockets over InfiniBand</vt:lpstr>
      <vt:lpstr>Presentation Outline</vt:lpstr>
      <vt:lpstr>Impact on Applications tuned for TCP/IP</vt:lpstr>
      <vt:lpstr>Bandwidth to Latency Tradeoff</vt:lpstr>
      <vt:lpstr>Effects of Guarantees on Updates per Second (Complete Images)</vt:lpstr>
      <vt:lpstr>Pipelining: Computation/Communication Overlap</vt:lpstr>
      <vt:lpstr>Effect of Heterogeneous Clusters on Demand Driven (DD) Scheduling</vt:lpstr>
      <vt:lpstr>Memory Traffic Associated with Sockets</vt:lpstr>
      <vt:lpstr>TCP/IP Control Path (Sender Side)</vt:lpstr>
      <vt:lpstr>TCP/IP Control Path (Receiver Side)</vt:lpstr>
      <vt:lpstr>Memory Bus Traffic for TCP (receiver)</vt:lpstr>
      <vt:lpstr>Network to Memory Traffic Ratio</vt:lpstr>
      <vt:lpstr>Multi-Stream Tests: Memory Traffic</vt:lpstr>
      <vt:lpstr>Throughput test: Memory Traffic</vt:lpstr>
      <vt:lpstr>Impact of Sockets in Compute-Intensive Environments</vt:lpstr>
      <vt:lpstr>Cache Coherency in Data-Centers</vt:lpstr>
      <vt:lpstr>Data-Center: Throughput</vt:lpstr>
      <vt:lpstr>Presentation Outline</vt:lpstr>
      <vt:lpstr>Integrated Framework</vt:lpstr>
      <vt:lpstr>Capabilities of this Framework</vt:lpstr>
      <vt:lpstr>Presentation Outline</vt:lpstr>
      <vt:lpstr>Concluding Remarks</vt:lpstr>
      <vt:lpstr>Presentation Outline</vt:lpstr>
      <vt:lpstr>Continuing and Future Work</vt:lpstr>
      <vt:lpstr>Presentation Outline</vt:lpstr>
      <vt:lpstr>Related Publications</vt:lpstr>
      <vt:lpstr>Related Publications [more ]</vt:lpstr>
      <vt:lpstr>Other Publications</vt:lpstr>
      <vt:lpstr>Web Pointers</vt:lpstr>
      <vt:lpstr>Backup Slides</vt:lpstr>
      <vt:lpstr>Sockets over EMP</vt:lpstr>
      <vt:lpstr>FTP Application</vt:lpstr>
      <vt:lpstr>Web Server (HTTP/1.0)</vt:lpstr>
      <vt:lpstr>Web Server (HTTP/1.1)</vt:lpstr>
      <vt:lpstr>Sockets Direct Protocol</vt:lpstr>
      <vt:lpstr>Hotspot Latency</vt:lpstr>
      <vt:lpstr>Data-Center Response Time</vt:lpstr>
      <vt:lpstr>Data-Center Response Time (Fast Clients)</vt:lpstr>
      <vt:lpstr>Data-Center Response Time Split-up</vt:lpstr>
      <vt:lpstr>Data-Center Response Time without Connection Time Overhead</vt:lpstr>
      <vt:lpstr>PVFS Performance using ramfs</vt:lpstr>
      <vt:lpstr>PVFS Performance with sync (ext3fs)</vt:lpstr>
      <vt:lpstr>Credit Based Flow Control</vt:lpstr>
      <vt:lpstr>DDPSim: Impact of NIC Processing Speed</vt:lpstr>
      <vt:lpstr>DDPSim: Impact of PCI-X (133 MHz)</vt:lpstr>
      <vt:lpstr>DDPSim: Impact of NIC System Bus (533 MHz)</vt:lpstr>
      <vt:lpstr>DDPSim: Impact of Dual NIC Processors</vt:lpstr>
      <vt:lpstr>User-Level DDP</vt:lpstr>
      <vt:lpstr>Kernel-Level DDP</vt:lpstr>
      <vt:lpstr>DDPSim: PCI-Express (8x) Bidirectional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Pavan Balaji</dc:creator>
  <cp:lastModifiedBy>Pavan Balaji</cp:lastModifiedBy>
  <cp:revision>838</cp:revision>
  <cp:lastPrinted>1601-01-01T00:00:00Z</cp:lastPrinted>
  <dcterms:created xsi:type="dcterms:W3CDTF">1601-01-01T00:00:00Z</dcterms:created>
  <dcterms:modified xsi:type="dcterms:W3CDTF">2011-01-10T13:23:35Z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