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94"/>
  </p:notesMasterIdLst>
  <p:sldIdLst>
    <p:sldId id="474" r:id="rId2"/>
    <p:sldId id="263" r:id="rId3"/>
    <p:sldId id="433" r:id="rId4"/>
    <p:sldId id="471" r:id="rId5"/>
    <p:sldId id="475" r:id="rId6"/>
    <p:sldId id="347" r:id="rId7"/>
    <p:sldId id="287" r:id="rId8"/>
    <p:sldId id="421" r:id="rId9"/>
    <p:sldId id="501" r:id="rId10"/>
    <p:sldId id="502" r:id="rId11"/>
    <p:sldId id="503" r:id="rId12"/>
    <p:sldId id="499" r:id="rId13"/>
    <p:sldId id="441" r:id="rId14"/>
    <p:sldId id="381" r:id="rId15"/>
    <p:sldId id="472" r:id="rId16"/>
    <p:sldId id="442" r:id="rId17"/>
    <p:sldId id="443" r:id="rId18"/>
    <p:sldId id="444" r:id="rId19"/>
    <p:sldId id="445" r:id="rId20"/>
    <p:sldId id="279" r:id="rId21"/>
    <p:sldId id="462" r:id="rId22"/>
    <p:sldId id="470" r:id="rId23"/>
    <p:sldId id="463" r:id="rId24"/>
    <p:sldId id="291" r:id="rId25"/>
    <p:sldId id="464" r:id="rId26"/>
    <p:sldId id="271" r:id="rId27"/>
    <p:sldId id="295" r:id="rId28"/>
    <p:sldId id="364" r:id="rId29"/>
    <p:sldId id="402" r:id="rId30"/>
    <p:sldId id="465" r:id="rId31"/>
    <p:sldId id="477" r:id="rId32"/>
    <p:sldId id="478" r:id="rId33"/>
    <p:sldId id="292" r:id="rId34"/>
    <p:sldId id="466" r:id="rId35"/>
    <p:sldId id="300" r:id="rId36"/>
    <p:sldId id="304" r:id="rId37"/>
    <p:sldId id="490" r:id="rId38"/>
    <p:sldId id="483" r:id="rId39"/>
    <p:sldId id="496" r:id="rId40"/>
    <p:sldId id="491" r:id="rId41"/>
    <p:sldId id="492" r:id="rId42"/>
    <p:sldId id="494" r:id="rId43"/>
    <p:sldId id="498" r:id="rId44"/>
    <p:sldId id="493" r:id="rId45"/>
    <p:sldId id="293" r:id="rId46"/>
    <p:sldId id="324" r:id="rId47"/>
    <p:sldId id="408" r:id="rId48"/>
    <p:sldId id="425" r:id="rId49"/>
    <p:sldId id="426" r:id="rId50"/>
    <p:sldId id="427" r:id="rId51"/>
    <p:sldId id="428" r:id="rId52"/>
    <p:sldId id="398" r:id="rId53"/>
    <p:sldId id="266" r:id="rId54"/>
    <p:sldId id="436" r:id="rId55"/>
    <p:sldId id="435" r:id="rId56"/>
    <p:sldId id="434" r:id="rId57"/>
    <p:sldId id="430" r:id="rId58"/>
    <p:sldId id="438" r:id="rId59"/>
    <p:sldId id="423" r:id="rId60"/>
    <p:sldId id="424" r:id="rId61"/>
    <p:sldId id="455" r:id="rId62"/>
    <p:sldId id="439" r:id="rId63"/>
    <p:sldId id="446" r:id="rId64"/>
    <p:sldId id="447" r:id="rId65"/>
    <p:sldId id="448" r:id="rId66"/>
    <p:sldId id="449" r:id="rId67"/>
    <p:sldId id="450" r:id="rId68"/>
    <p:sldId id="456" r:id="rId69"/>
    <p:sldId id="457" r:id="rId70"/>
    <p:sldId id="458" r:id="rId71"/>
    <p:sldId id="459" r:id="rId72"/>
    <p:sldId id="460" r:id="rId73"/>
    <p:sldId id="451" r:id="rId74"/>
    <p:sldId id="452" r:id="rId75"/>
    <p:sldId id="453" r:id="rId76"/>
    <p:sldId id="454" r:id="rId77"/>
    <p:sldId id="461" r:id="rId78"/>
    <p:sldId id="284" r:id="rId79"/>
    <p:sldId id="467" r:id="rId80"/>
    <p:sldId id="486" r:id="rId81"/>
    <p:sldId id="487" r:id="rId82"/>
    <p:sldId id="488" r:id="rId83"/>
    <p:sldId id="489" r:id="rId84"/>
    <p:sldId id="318" r:id="rId85"/>
    <p:sldId id="319" r:id="rId86"/>
    <p:sldId id="320" r:id="rId87"/>
    <p:sldId id="321" r:id="rId88"/>
    <p:sldId id="322" r:id="rId89"/>
    <p:sldId id="323" r:id="rId90"/>
    <p:sldId id="327" r:id="rId91"/>
    <p:sldId id="328" r:id="rId92"/>
    <p:sldId id="495" r:id="rId93"/>
  </p:sldIdLst>
  <p:sldSz cx="9144000" cy="6858000" type="screen4x3"/>
  <p:notesSz cx="6858000" cy="9144000"/>
  <p:defaultTextStyle>
    <a:defPPr>
      <a:defRPr lang="en-US"/>
    </a:defPPr>
    <a:lvl1pPr algn="ctr" rtl="0" eaLnBrk="0" fontAlgn="base" hangingPunct="0">
      <a:spcBef>
        <a:spcPct val="0"/>
      </a:spcBef>
      <a:spcAft>
        <a:spcPct val="0"/>
      </a:spcAft>
      <a:defRPr sz="2800" b="1" kern="1200">
        <a:solidFill>
          <a:schemeClr val="tx1"/>
        </a:solidFill>
        <a:latin typeface="Comic Sans MS" pitchFamily="66" charset="0"/>
        <a:ea typeface="+mn-ea"/>
        <a:cs typeface="+mn-cs"/>
      </a:defRPr>
    </a:lvl1pPr>
    <a:lvl2pPr marL="457200" algn="ctr" rtl="0" eaLnBrk="0" fontAlgn="base" hangingPunct="0">
      <a:spcBef>
        <a:spcPct val="0"/>
      </a:spcBef>
      <a:spcAft>
        <a:spcPct val="0"/>
      </a:spcAft>
      <a:defRPr sz="2800" b="1" kern="1200">
        <a:solidFill>
          <a:schemeClr val="tx1"/>
        </a:solidFill>
        <a:latin typeface="Comic Sans MS" pitchFamily="66" charset="0"/>
        <a:ea typeface="+mn-ea"/>
        <a:cs typeface="+mn-cs"/>
      </a:defRPr>
    </a:lvl2pPr>
    <a:lvl3pPr marL="914400" algn="ctr" rtl="0" eaLnBrk="0" fontAlgn="base" hangingPunct="0">
      <a:spcBef>
        <a:spcPct val="0"/>
      </a:spcBef>
      <a:spcAft>
        <a:spcPct val="0"/>
      </a:spcAft>
      <a:defRPr sz="2800" b="1" kern="1200">
        <a:solidFill>
          <a:schemeClr val="tx1"/>
        </a:solidFill>
        <a:latin typeface="Comic Sans MS" pitchFamily="66" charset="0"/>
        <a:ea typeface="+mn-ea"/>
        <a:cs typeface="+mn-cs"/>
      </a:defRPr>
    </a:lvl3pPr>
    <a:lvl4pPr marL="1371600" algn="ctr" rtl="0" eaLnBrk="0" fontAlgn="base" hangingPunct="0">
      <a:spcBef>
        <a:spcPct val="0"/>
      </a:spcBef>
      <a:spcAft>
        <a:spcPct val="0"/>
      </a:spcAft>
      <a:defRPr sz="2800" b="1" kern="1200">
        <a:solidFill>
          <a:schemeClr val="tx1"/>
        </a:solidFill>
        <a:latin typeface="Comic Sans MS" pitchFamily="66" charset="0"/>
        <a:ea typeface="+mn-ea"/>
        <a:cs typeface="+mn-cs"/>
      </a:defRPr>
    </a:lvl4pPr>
    <a:lvl5pPr marL="1828800" algn="ctr" rtl="0" eaLnBrk="0" fontAlgn="base" hangingPunct="0">
      <a:spcBef>
        <a:spcPct val="0"/>
      </a:spcBef>
      <a:spcAft>
        <a:spcPct val="0"/>
      </a:spcAft>
      <a:defRPr sz="2800" b="1" kern="1200">
        <a:solidFill>
          <a:schemeClr val="tx1"/>
        </a:solidFill>
        <a:latin typeface="Comic Sans MS" pitchFamily="66" charset="0"/>
        <a:ea typeface="+mn-ea"/>
        <a:cs typeface="+mn-cs"/>
      </a:defRPr>
    </a:lvl5pPr>
    <a:lvl6pPr marL="2286000" algn="l" defTabSz="914400" rtl="0" eaLnBrk="1" latinLnBrk="0" hangingPunct="1">
      <a:defRPr sz="2800" b="1" kern="1200">
        <a:solidFill>
          <a:schemeClr val="tx1"/>
        </a:solidFill>
        <a:latin typeface="Comic Sans MS" pitchFamily="66" charset="0"/>
        <a:ea typeface="+mn-ea"/>
        <a:cs typeface="+mn-cs"/>
      </a:defRPr>
    </a:lvl6pPr>
    <a:lvl7pPr marL="2743200" algn="l" defTabSz="914400" rtl="0" eaLnBrk="1" latinLnBrk="0" hangingPunct="1">
      <a:defRPr sz="2800" b="1" kern="1200">
        <a:solidFill>
          <a:schemeClr val="tx1"/>
        </a:solidFill>
        <a:latin typeface="Comic Sans MS" pitchFamily="66" charset="0"/>
        <a:ea typeface="+mn-ea"/>
        <a:cs typeface="+mn-cs"/>
      </a:defRPr>
    </a:lvl7pPr>
    <a:lvl8pPr marL="3200400" algn="l" defTabSz="914400" rtl="0" eaLnBrk="1" latinLnBrk="0" hangingPunct="1">
      <a:defRPr sz="2800" b="1" kern="1200">
        <a:solidFill>
          <a:schemeClr val="tx1"/>
        </a:solidFill>
        <a:latin typeface="Comic Sans MS" pitchFamily="66" charset="0"/>
        <a:ea typeface="+mn-ea"/>
        <a:cs typeface="+mn-cs"/>
      </a:defRPr>
    </a:lvl8pPr>
    <a:lvl9pPr marL="3657600" algn="l" defTabSz="914400" rtl="0" eaLnBrk="1" latinLnBrk="0" hangingPunct="1">
      <a:defRPr sz="2800" b="1" kern="1200">
        <a:solidFill>
          <a:schemeClr val="tx1"/>
        </a:solidFill>
        <a:latin typeface="Comic Sans MS" pitchFamily="66"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99"/>
    <a:srgbClr val="DDDDDD"/>
    <a:srgbClr val="0000FF"/>
    <a:srgbClr val="FF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056"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latin typeface="Arial" charset="0"/>
              </a:defRPr>
            </a:lvl1pPr>
          </a:lstStyle>
          <a:p>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endParaRPr lang="en-US"/>
          </a:p>
        </p:txBody>
      </p:sp>
      <p:sp>
        <p:nvSpPr>
          <p:cNvPr id="922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b="0">
                <a:latin typeface="Arial" charset="0"/>
              </a:defRPr>
            </a:lvl1pPr>
          </a:lstStyle>
          <a:p>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Arial" charset="0"/>
              </a:defRPr>
            </a:lvl1pPr>
          </a:lstStyle>
          <a:p>
            <a:fld id="{8825A75B-383E-467C-80D4-C6F98120AC0C}" type="slidenum">
              <a:rPr lang="en-US"/>
              <a:pPr/>
              <a:t>‹#›</a:t>
            </a:fld>
            <a:endParaRPr lang="en-US"/>
          </a:p>
        </p:txBody>
      </p:sp>
    </p:spTree>
    <p:extLst>
      <p:ext uri="{BB962C8B-B14F-4D97-AF65-F5344CB8AC3E}">
        <p14:creationId xmlns:p14="http://schemas.microsoft.com/office/powerpoint/2010/main" val="237458588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DF474C-C46B-4656-B350-B09BEBAAAD2C}" type="slidenum">
              <a:rPr lang="en-US"/>
              <a:pPr/>
              <a:t>20</a:t>
            </a:fld>
            <a:endParaRPr lang="en-US"/>
          </a:p>
        </p:txBody>
      </p:sp>
      <p:sp>
        <p:nvSpPr>
          <p:cNvPr id="123906" name="Rectangle 2"/>
          <p:cNvSpPr>
            <a:spLocks noRot="1" noChangeArrowheads="1" noTextEdit="1"/>
          </p:cNvSpPr>
          <p:nvPr>
            <p:ph type="sldImg"/>
          </p:nvPr>
        </p:nvSpPr>
        <p:spPr>
          <a:ln/>
        </p:spPr>
      </p:sp>
      <p:sp>
        <p:nvSpPr>
          <p:cNvPr id="123907" name="Rectangle 3"/>
          <p:cNvSpPr>
            <a:spLocks noGrp="1" noChangeArrowheads="1"/>
          </p:cNvSpPr>
          <p:nvPr>
            <p:ph type="body" idx="1"/>
          </p:nvPr>
        </p:nvSpPr>
        <p:spPr/>
        <p:txBody>
          <a:bodyPr/>
          <a:lstStyle/>
          <a:p>
            <a:r>
              <a:rPr lang="en-US"/>
              <a:t>Talk about data-cutter applications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311298" name="Group 2"/>
          <p:cNvGrpSpPr>
            <a:grpSpLocks/>
          </p:cNvGrpSpPr>
          <p:nvPr userDrawn="1"/>
        </p:nvGrpSpPr>
        <p:grpSpPr bwMode="auto">
          <a:xfrm>
            <a:off x="0" y="117475"/>
            <a:ext cx="9142413" cy="6738938"/>
            <a:chOff x="0" y="74"/>
            <a:chExt cx="5759" cy="4245"/>
          </a:xfrm>
        </p:grpSpPr>
        <p:sp>
          <p:nvSpPr>
            <p:cNvPr id="311299" name="Rectangle 3"/>
            <p:cNvSpPr>
              <a:spLocks noChangeArrowheads="1"/>
            </p:cNvSpPr>
            <p:nvPr userDrawn="1"/>
          </p:nvSpPr>
          <p:spPr bwMode="invGray">
            <a:xfrm>
              <a:off x="432" y="4113"/>
              <a:ext cx="2208" cy="206"/>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1300" name="Rectangle 4"/>
            <p:cNvSpPr>
              <a:spLocks noChangeArrowheads="1"/>
            </p:cNvSpPr>
            <p:nvPr userDrawn="1"/>
          </p:nvSpPr>
          <p:spPr bwMode="invGray">
            <a:xfrm>
              <a:off x="432" y="1536"/>
              <a:ext cx="5327" cy="48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1301" name="Oval 5"/>
            <p:cNvSpPr>
              <a:spLocks noChangeArrowheads="1"/>
            </p:cNvSpPr>
            <p:nvPr userDrawn="1"/>
          </p:nvSpPr>
          <p:spPr bwMode="invGray">
            <a:xfrm>
              <a:off x="555" y="74"/>
              <a:ext cx="42" cy="42"/>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1302" name="Oval 6"/>
            <p:cNvSpPr>
              <a:spLocks noChangeArrowheads="1"/>
            </p:cNvSpPr>
            <p:nvPr userDrawn="1"/>
          </p:nvSpPr>
          <p:spPr bwMode="invGray">
            <a:xfrm>
              <a:off x="555" y="219"/>
              <a:ext cx="42"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1303" name="Oval 7"/>
            <p:cNvSpPr>
              <a:spLocks noChangeArrowheads="1"/>
            </p:cNvSpPr>
            <p:nvPr userDrawn="1"/>
          </p:nvSpPr>
          <p:spPr bwMode="invGray">
            <a:xfrm>
              <a:off x="555" y="362"/>
              <a:ext cx="42"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1304" name="Oval 8"/>
            <p:cNvSpPr>
              <a:spLocks noChangeArrowheads="1"/>
            </p:cNvSpPr>
            <p:nvPr userDrawn="1"/>
          </p:nvSpPr>
          <p:spPr bwMode="invGray">
            <a:xfrm>
              <a:off x="555" y="651"/>
              <a:ext cx="42"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1305" name="Oval 9"/>
            <p:cNvSpPr>
              <a:spLocks noChangeArrowheads="1"/>
            </p:cNvSpPr>
            <p:nvPr userDrawn="1"/>
          </p:nvSpPr>
          <p:spPr bwMode="invGray">
            <a:xfrm>
              <a:off x="555" y="794"/>
              <a:ext cx="42" cy="42"/>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1306" name="Oval 10"/>
            <p:cNvSpPr>
              <a:spLocks noChangeArrowheads="1"/>
            </p:cNvSpPr>
            <p:nvPr userDrawn="1"/>
          </p:nvSpPr>
          <p:spPr bwMode="invGray">
            <a:xfrm>
              <a:off x="555" y="939"/>
              <a:ext cx="42"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1307" name="Oval 11"/>
            <p:cNvSpPr>
              <a:spLocks noChangeArrowheads="1"/>
            </p:cNvSpPr>
            <p:nvPr userDrawn="1"/>
          </p:nvSpPr>
          <p:spPr bwMode="invGray">
            <a:xfrm>
              <a:off x="555" y="1082"/>
              <a:ext cx="42"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1308" name="Oval 12"/>
            <p:cNvSpPr>
              <a:spLocks noChangeArrowheads="1"/>
            </p:cNvSpPr>
            <p:nvPr userDrawn="1"/>
          </p:nvSpPr>
          <p:spPr bwMode="invGray">
            <a:xfrm>
              <a:off x="555" y="1227"/>
              <a:ext cx="42" cy="4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1309" name="Oval 13"/>
            <p:cNvSpPr>
              <a:spLocks noChangeArrowheads="1"/>
            </p:cNvSpPr>
            <p:nvPr userDrawn="1"/>
          </p:nvSpPr>
          <p:spPr bwMode="invGray">
            <a:xfrm>
              <a:off x="555" y="1371"/>
              <a:ext cx="42"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311310" name="Group 14"/>
            <p:cNvGrpSpPr>
              <a:grpSpLocks/>
            </p:cNvGrpSpPr>
            <p:nvPr userDrawn="1"/>
          </p:nvGrpSpPr>
          <p:grpSpPr bwMode="auto">
            <a:xfrm>
              <a:off x="2859" y="4202"/>
              <a:ext cx="2729" cy="41"/>
              <a:chOff x="2859" y="4202"/>
              <a:chExt cx="2729" cy="41"/>
            </a:xfrm>
          </p:grpSpPr>
          <p:sp>
            <p:nvSpPr>
              <p:cNvPr id="311311" name="Oval 15"/>
              <p:cNvSpPr>
                <a:spLocks noChangeArrowheads="1"/>
              </p:cNvSpPr>
              <p:nvPr userDrawn="1"/>
            </p:nvSpPr>
            <p:spPr bwMode="invGray">
              <a:xfrm>
                <a:off x="2859" y="4202"/>
                <a:ext cx="42"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1312" name="Oval 16"/>
              <p:cNvSpPr>
                <a:spLocks noChangeArrowheads="1"/>
              </p:cNvSpPr>
              <p:nvPr userDrawn="1"/>
            </p:nvSpPr>
            <p:spPr bwMode="invGray">
              <a:xfrm>
                <a:off x="3243" y="4202"/>
                <a:ext cx="42"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1313" name="Oval 17"/>
              <p:cNvSpPr>
                <a:spLocks noChangeArrowheads="1"/>
              </p:cNvSpPr>
              <p:nvPr userDrawn="1"/>
            </p:nvSpPr>
            <p:spPr bwMode="invGray">
              <a:xfrm>
                <a:off x="3627" y="4202"/>
                <a:ext cx="41"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1314" name="Oval 18"/>
              <p:cNvSpPr>
                <a:spLocks noChangeArrowheads="1"/>
              </p:cNvSpPr>
              <p:nvPr userDrawn="1"/>
            </p:nvSpPr>
            <p:spPr bwMode="invGray">
              <a:xfrm>
                <a:off x="4011" y="4202"/>
                <a:ext cx="41"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1315" name="Oval 19"/>
              <p:cNvSpPr>
                <a:spLocks noChangeArrowheads="1"/>
              </p:cNvSpPr>
              <p:nvPr userDrawn="1"/>
            </p:nvSpPr>
            <p:spPr bwMode="invGray">
              <a:xfrm>
                <a:off x="4395" y="4202"/>
                <a:ext cx="42"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1316" name="Oval 20"/>
              <p:cNvSpPr>
                <a:spLocks noChangeArrowheads="1"/>
              </p:cNvSpPr>
              <p:nvPr userDrawn="1"/>
            </p:nvSpPr>
            <p:spPr bwMode="invGray">
              <a:xfrm>
                <a:off x="4779" y="4202"/>
                <a:ext cx="42"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1317" name="Oval 21"/>
              <p:cNvSpPr>
                <a:spLocks noChangeArrowheads="1"/>
              </p:cNvSpPr>
              <p:nvPr userDrawn="1"/>
            </p:nvSpPr>
            <p:spPr bwMode="invGray">
              <a:xfrm>
                <a:off x="5163" y="4202"/>
                <a:ext cx="42"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1318" name="Oval 22"/>
              <p:cNvSpPr>
                <a:spLocks noChangeArrowheads="1"/>
              </p:cNvSpPr>
              <p:nvPr userDrawn="1"/>
            </p:nvSpPr>
            <p:spPr bwMode="invGray">
              <a:xfrm>
                <a:off x="5547" y="4202"/>
                <a:ext cx="41" cy="41"/>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311319" name="Oval 23"/>
            <p:cNvSpPr>
              <a:spLocks noChangeArrowheads="1"/>
            </p:cNvSpPr>
            <p:nvPr userDrawn="1"/>
          </p:nvSpPr>
          <p:spPr bwMode="invGray">
            <a:xfrm>
              <a:off x="555" y="507"/>
              <a:ext cx="42" cy="4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311320" name="Group 24"/>
            <p:cNvGrpSpPr>
              <a:grpSpLocks/>
            </p:cNvGrpSpPr>
            <p:nvPr userDrawn="1"/>
          </p:nvGrpSpPr>
          <p:grpSpPr bwMode="auto">
            <a:xfrm>
              <a:off x="0" y="2327"/>
              <a:ext cx="1203" cy="1203"/>
              <a:chOff x="0" y="2327"/>
              <a:chExt cx="1203" cy="1203"/>
            </a:xfrm>
          </p:grpSpPr>
          <p:sp>
            <p:nvSpPr>
              <p:cNvPr id="311321" name="Freeform 25"/>
              <p:cNvSpPr>
                <a:spLocks/>
              </p:cNvSpPr>
              <p:nvPr userDrawn="1"/>
            </p:nvSpPr>
            <p:spPr bwMode="invGray">
              <a:xfrm>
                <a:off x="0" y="2394"/>
                <a:ext cx="443" cy="1033"/>
              </a:xfrm>
              <a:custGeom>
                <a:avLst/>
                <a:gdLst>
                  <a:gd name="T0" fmla="*/ 290 w 443"/>
                  <a:gd name="T1" fmla="*/ 1016 h 1033"/>
                  <a:gd name="T2" fmla="*/ 316 w 443"/>
                  <a:gd name="T3" fmla="*/ 974 h 1033"/>
                  <a:gd name="T4" fmla="*/ 354 w 443"/>
                  <a:gd name="T5" fmla="*/ 920 h 1033"/>
                  <a:gd name="T6" fmla="*/ 384 w 443"/>
                  <a:gd name="T7" fmla="*/ 884 h 1033"/>
                  <a:gd name="T8" fmla="*/ 381 w 443"/>
                  <a:gd name="T9" fmla="*/ 832 h 1033"/>
                  <a:gd name="T10" fmla="*/ 370 w 443"/>
                  <a:gd name="T11" fmla="*/ 794 h 1033"/>
                  <a:gd name="T12" fmla="*/ 361 w 443"/>
                  <a:gd name="T13" fmla="*/ 760 h 1033"/>
                  <a:gd name="T14" fmla="*/ 361 w 443"/>
                  <a:gd name="T15" fmla="*/ 734 h 1033"/>
                  <a:gd name="T16" fmla="*/ 359 w 443"/>
                  <a:gd name="T17" fmla="*/ 707 h 1033"/>
                  <a:gd name="T18" fmla="*/ 373 w 443"/>
                  <a:gd name="T19" fmla="*/ 691 h 1033"/>
                  <a:gd name="T20" fmla="*/ 391 w 443"/>
                  <a:gd name="T21" fmla="*/ 686 h 1033"/>
                  <a:gd name="T22" fmla="*/ 395 w 443"/>
                  <a:gd name="T23" fmla="*/ 680 h 1033"/>
                  <a:gd name="T24" fmla="*/ 390 w 443"/>
                  <a:gd name="T25" fmla="*/ 671 h 1033"/>
                  <a:gd name="T26" fmla="*/ 386 w 443"/>
                  <a:gd name="T27" fmla="*/ 660 h 1033"/>
                  <a:gd name="T28" fmla="*/ 437 w 443"/>
                  <a:gd name="T29" fmla="*/ 635 h 1033"/>
                  <a:gd name="T30" fmla="*/ 442 w 443"/>
                  <a:gd name="T31" fmla="*/ 619 h 1033"/>
                  <a:gd name="T32" fmla="*/ 438 w 443"/>
                  <a:gd name="T33" fmla="*/ 604 h 1033"/>
                  <a:gd name="T34" fmla="*/ 400 w 443"/>
                  <a:gd name="T35" fmla="*/ 543 h 1033"/>
                  <a:gd name="T36" fmla="*/ 384 w 443"/>
                  <a:gd name="T37" fmla="*/ 474 h 1033"/>
                  <a:gd name="T38" fmla="*/ 354 w 443"/>
                  <a:gd name="T39" fmla="*/ 455 h 1033"/>
                  <a:gd name="T40" fmla="*/ 326 w 443"/>
                  <a:gd name="T41" fmla="*/ 433 h 1033"/>
                  <a:gd name="T42" fmla="*/ 312 w 443"/>
                  <a:gd name="T43" fmla="*/ 411 h 1033"/>
                  <a:gd name="T44" fmla="*/ 307 w 443"/>
                  <a:gd name="T45" fmla="*/ 391 h 1033"/>
                  <a:gd name="T46" fmla="*/ 290 w 443"/>
                  <a:gd name="T47" fmla="*/ 339 h 1033"/>
                  <a:gd name="T48" fmla="*/ 308 w 443"/>
                  <a:gd name="T49" fmla="*/ 289 h 1033"/>
                  <a:gd name="T50" fmla="*/ 298 w 443"/>
                  <a:gd name="T51" fmla="*/ 278 h 1033"/>
                  <a:gd name="T52" fmla="*/ 280 w 443"/>
                  <a:gd name="T53" fmla="*/ 307 h 1033"/>
                  <a:gd name="T54" fmla="*/ 269 w 443"/>
                  <a:gd name="T55" fmla="*/ 283 h 1033"/>
                  <a:gd name="T56" fmla="*/ 272 w 443"/>
                  <a:gd name="T57" fmla="*/ 224 h 1033"/>
                  <a:gd name="T58" fmla="*/ 280 w 443"/>
                  <a:gd name="T59" fmla="*/ 177 h 1033"/>
                  <a:gd name="T60" fmla="*/ 280 w 443"/>
                  <a:gd name="T61" fmla="*/ 146 h 1033"/>
                  <a:gd name="T62" fmla="*/ 281 w 443"/>
                  <a:gd name="T63" fmla="*/ 123 h 1033"/>
                  <a:gd name="T64" fmla="*/ 290 w 443"/>
                  <a:gd name="T65" fmla="*/ 104 h 1033"/>
                  <a:gd name="T66" fmla="*/ 296 w 443"/>
                  <a:gd name="T67" fmla="*/ 97 h 1033"/>
                  <a:gd name="T68" fmla="*/ 298 w 443"/>
                  <a:gd name="T69" fmla="*/ 94 h 1033"/>
                  <a:gd name="T70" fmla="*/ 301 w 443"/>
                  <a:gd name="T71" fmla="*/ 92 h 1033"/>
                  <a:gd name="T72" fmla="*/ 307 w 443"/>
                  <a:gd name="T73" fmla="*/ 83 h 1033"/>
                  <a:gd name="T74" fmla="*/ 317 w 443"/>
                  <a:gd name="T75" fmla="*/ 79 h 1033"/>
                  <a:gd name="T76" fmla="*/ 328 w 443"/>
                  <a:gd name="T77" fmla="*/ 77 h 1033"/>
                  <a:gd name="T78" fmla="*/ 337 w 443"/>
                  <a:gd name="T79" fmla="*/ 74 h 1033"/>
                  <a:gd name="T80" fmla="*/ 345 w 443"/>
                  <a:gd name="T81" fmla="*/ 67 h 1033"/>
                  <a:gd name="T82" fmla="*/ 337 w 443"/>
                  <a:gd name="T83" fmla="*/ 50 h 1033"/>
                  <a:gd name="T84" fmla="*/ 337 w 443"/>
                  <a:gd name="T85" fmla="*/ 47 h 1033"/>
                  <a:gd name="T86" fmla="*/ 337 w 443"/>
                  <a:gd name="T87" fmla="*/ 43 h 1033"/>
                  <a:gd name="T88" fmla="*/ 337 w 443"/>
                  <a:gd name="T89" fmla="*/ 41 h 1033"/>
                  <a:gd name="T90" fmla="*/ 334 w 443"/>
                  <a:gd name="T91" fmla="*/ 38 h 1033"/>
                  <a:gd name="T92" fmla="*/ 321 w 443"/>
                  <a:gd name="T93" fmla="*/ 21 h 1033"/>
                  <a:gd name="T94" fmla="*/ 316 w 443"/>
                  <a:gd name="T95" fmla="*/ 0 h 1033"/>
                  <a:gd name="T96" fmla="*/ 188 w 443"/>
                  <a:gd name="T97" fmla="*/ 94 h 1033"/>
                  <a:gd name="T98" fmla="*/ 88 w 443"/>
                  <a:gd name="T99" fmla="*/ 218 h 1033"/>
                  <a:gd name="T100" fmla="*/ 21 w 443"/>
                  <a:gd name="T101" fmla="*/ 366 h 1033"/>
                  <a:gd name="T102" fmla="*/ 0 w 443"/>
                  <a:gd name="T103" fmla="*/ 530 h 1033"/>
                  <a:gd name="T104" fmla="*/ 20 w 443"/>
                  <a:gd name="T105" fmla="*/ 680 h 1033"/>
                  <a:gd name="T106" fmla="*/ 74 w 443"/>
                  <a:gd name="T107" fmla="*/ 819 h 1033"/>
                  <a:gd name="T108" fmla="*/ 160 w 443"/>
                  <a:gd name="T109" fmla="*/ 938 h 1033"/>
                  <a:gd name="T110" fmla="*/ 272 w 443"/>
                  <a:gd name="T111" fmla="*/ 1032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1322" name="Freeform 26"/>
              <p:cNvSpPr>
                <a:spLocks/>
              </p:cNvSpPr>
              <p:nvPr userDrawn="1"/>
            </p:nvSpPr>
            <p:spPr bwMode="invGray">
              <a:xfrm>
                <a:off x="379" y="2327"/>
                <a:ext cx="824" cy="1203"/>
              </a:xfrm>
              <a:custGeom>
                <a:avLst/>
                <a:gdLst>
                  <a:gd name="T0" fmla="*/ 796 w 824"/>
                  <a:gd name="T1" fmla="*/ 688 h 1203"/>
                  <a:gd name="T2" fmla="*/ 756 w 824"/>
                  <a:gd name="T3" fmla="*/ 641 h 1203"/>
                  <a:gd name="T4" fmla="*/ 812 w 824"/>
                  <a:gd name="T5" fmla="*/ 615 h 1203"/>
                  <a:gd name="T6" fmla="*/ 814 w 824"/>
                  <a:gd name="T7" fmla="*/ 502 h 1203"/>
                  <a:gd name="T8" fmla="*/ 705 w 824"/>
                  <a:gd name="T9" fmla="*/ 247 h 1203"/>
                  <a:gd name="T10" fmla="*/ 651 w 824"/>
                  <a:gd name="T11" fmla="*/ 262 h 1203"/>
                  <a:gd name="T12" fmla="*/ 574 w 824"/>
                  <a:gd name="T13" fmla="*/ 289 h 1203"/>
                  <a:gd name="T14" fmla="*/ 536 w 824"/>
                  <a:gd name="T15" fmla="*/ 258 h 1203"/>
                  <a:gd name="T16" fmla="*/ 563 w 824"/>
                  <a:gd name="T17" fmla="*/ 170 h 1203"/>
                  <a:gd name="T18" fmla="*/ 532 w 824"/>
                  <a:gd name="T19" fmla="*/ 81 h 1203"/>
                  <a:gd name="T20" fmla="*/ 455 w 824"/>
                  <a:gd name="T21" fmla="*/ 56 h 1203"/>
                  <a:gd name="T22" fmla="*/ 484 w 824"/>
                  <a:gd name="T23" fmla="*/ 150 h 1203"/>
                  <a:gd name="T24" fmla="*/ 465 w 824"/>
                  <a:gd name="T25" fmla="*/ 190 h 1203"/>
                  <a:gd name="T26" fmla="*/ 442 w 824"/>
                  <a:gd name="T27" fmla="*/ 200 h 1203"/>
                  <a:gd name="T28" fmla="*/ 419 w 824"/>
                  <a:gd name="T29" fmla="*/ 164 h 1203"/>
                  <a:gd name="T30" fmla="*/ 381 w 824"/>
                  <a:gd name="T31" fmla="*/ 108 h 1203"/>
                  <a:gd name="T32" fmla="*/ 406 w 824"/>
                  <a:gd name="T33" fmla="*/ 108 h 1203"/>
                  <a:gd name="T34" fmla="*/ 424 w 824"/>
                  <a:gd name="T35" fmla="*/ 72 h 1203"/>
                  <a:gd name="T36" fmla="*/ 325 w 824"/>
                  <a:gd name="T37" fmla="*/ 0 h 1203"/>
                  <a:gd name="T38" fmla="*/ 281 w 824"/>
                  <a:gd name="T39" fmla="*/ 27 h 1203"/>
                  <a:gd name="T40" fmla="*/ 240 w 824"/>
                  <a:gd name="T41" fmla="*/ 72 h 1203"/>
                  <a:gd name="T42" fmla="*/ 209 w 824"/>
                  <a:gd name="T43" fmla="*/ 114 h 1203"/>
                  <a:gd name="T44" fmla="*/ 209 w 824"/>
                  <a:gd name="T45" fmla="*/ 150 h 1203"/>
                  <a:gd name="T46" fmla="*/ 240 w 824"/>
                  <a:gd name="T47" fmla="*/ 164 h 1203"/>
                  <a:gd name="T48" fmla="*/ 209 w 824"/>
                  <a:gd name="T49" fmla="*/ 222 h 1203"/>
                  <a:gd name="T50" fmla="*/ 213 w 824"/>
                  <a:gd name="T51" fmla="*/ 242 h 1203"/>
                  <a:gd name="T52" fmla="*/ 267 w 824"/>
                  <a:gd name="T53" fmla="*/ 222 h 1203"/>
                  <a:gd name="T54" fmla="*/ 303 w 824"/>
                  <a:gd name="T55" fmla="*/ 170 h 1203"/>
                  <a:gd name="T56" fmla="*/ 354 w 824"/>
                  <a:gd name="T57" fmla="*/ 231 h 1203"/>
                  <a:gd name="T58" fmla="*/ 372 w 824"/>
                  <a:gd name="T59" fmla="*/ 291 h 1203"/>
                  <a:gd name="T60" fmla="*/ 348 w 824"/>
                  <a:gd name="T61" fmla="*/ 294 h 1203"/>
                  <a:gd name="T62" fmla="*/ 298 w 824"/>
                  <a:gd name="T63" fmla="*/ 309 h 1203"/>
                  <a:gd name="T64" fmla="*/ 323 w 824"/>
                  <a:gd name="T65" fmla="*/ 330 h 1203"/>
                  <a:gd name="T66" fmla="*/ 260 w 824"/>
                  <a:gd name="T67" fmla="*/ 339 h 1203"/>
                  <a:gd name="T68" fmla="*/ 189 w 824"/>
                  <a:gd name="T69" fmla="*/ 411 h 1203"/>
                  <a:gd name="T70" fmla="*/ 184 w 824"/>
                  <a:gd name="T71" fmla="*/ 469 h 1203"/>
                  <a:gd name="T72" fmla="*/ 148 w 824"/>
                  <a:gd name="T73" fmla="*/ 435 h 1203"/>
                  <a:gd name="T74" fmla="*/ 83 w 824"/>
                  <a:gd name="T75" fmla="*/ 402 h 1203"/>
                  <a:gd name="T76" fmla="*/ 0 w 824"/>
                  <a:gd name="T77" fmla="*/ 455 h 1203"/>
                  <a:gd name="T78" fmla="*/ 54 w 824"/>
                  <a:gd name="T79" fmla="*/ 496 h 1203"/>
                  <a:gd name="T80" fmla="*/ 74 w 824"/>
                  <a:gd name="T81" fmla="*/ 485 h 1203"/>
                  <a:gd name="T82" fmla="*/ 54 w 824"/>
                  <a:gd name="T83" fmla="*/ 608 h 1203"/>
                  <a:gd name="T84" fmla="*/ 132 w 824"/>
                  <a:gd name="T85" fmla="*/ 641 h 1203"/>
                  <a:gd name="T86" fmla="*/ 195 w 824"/>
                  <a:gd name="T87" fmla="*/ 661 h 1203"/>
                  <a:gd name="T88" fmla="*/ 249 w 824"/>
                  <a:gd name="T89" fmla="*/ 744 h 1203"/>
                  <a:gd name="T90" fmla="*/ 334 w 824"/>
                  <a:gd name="T91" fmla="*/ 886 h 1203"/>
                  <a:gd name="T92" fmla="*/ 391 w 824"/>
                  <a:gd name="T93" fmla="*/ 1007 h 1203"/>
                  <a:gd name="T94" fmla="*/ 292 w 824"/>
                  <a:gd name="T95" fmla="*/ 1052 h 1203"/>
                  <a:gd name="T96" fmla="*/ 182 w 824"/>
                  <a:gd name="T97" fmla="*/ 1105 h 1203"/>
                  <a:gd name="T98" fmla="*/ 68 w 824"/>
                  <a:gd name="T99" fmla="*/ 1180 h 1203"/>
                  <a:gd name="T100" fmla="*/ 200 w 824"/>
                  <a:gd name="T101" fmla="*/ 1202 h 1203"/>
                  <a:gd name="T102" fmla="*/ 417 w 824"/>
                  <a:gd name="T103" fmla="*/ 1168 h 1203"/>
                  <a:gd name="T104" fmla="*/ 613 w 824"/>
                  <a:gd name="T105" fmla="*/ 1052 h 1203"/>
                  <a:gd name="T106" fmla="*/ 610 w 824"/>
                  <a:gd name="T107" fmla="*/ 929 h 1203"/>
                  <a:gd name="T108" fmla="*/ 543 w 824"/>
                  <a:gd name="T109" fmla="*/ 888 h 1203"/>
                  <a:gd name="T110" fmla="*/ 567 w 824"/>
                  <a:gd name="T111" fmla="*/ 791 h 1203"/>
                  <a:gd name="T112" fmla="*/ 655 w 824"/>
                  <a:gd name="T113" fmla="*/ 738 h 1203"/>
                  <a:gd name="T114" fmla="*/ 725 w 824"/>
                  <a:gd name="T115" fmla="*/ 713 h 1203"/>
                  <a:gd name="T116" fmla="*/ 792 w 824"/>
                  <a:gd name="T117" fmla="*/ 729 h 1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1323" name="Freeform 27"/>
              <p:cNvSpPr>
                <a:spLocks/>
              </p:cNvSpPr>
              <p:nvPr userDrawn="1"/>
            </p:nvSpPr>
            <p:spPr bwMode="invGray">
              <a:xfrm>
                <a:off x="530" y="2834"/>
                <a:ext cx="63" cy="73"/>
              </a:xfrm>
              <a:custGeom>
                <a:avLst/>
                <a:gdLst>
                  <a:gd name="T0" fmla="*/ 42 w 63"/>
                  <a:gd name="T1" fmla="*/ 65 h 73"/>
                  <a:gd name="T2" fmla="*/ 58 w 63"/>
                  <a:gd name="T3" fmla="*/ 72 h 73"/>
                  <a:gd name="T4" fmla="*/ 62 w 63"/>
                  <a:gd name="T5" fmla="*/ 72 h 73"/>
                  <a:gd name="T6" fmla="*/ 62 w 63"/>
                  <a:gd name="T7" fmla="*/ 67 h 73"/>
                  <a:gd name="T8" fmla="*/ 58 w 63"/>
                  <a:gd name="T9" fmla="*/ 65 h 73"/>
                  <a:gd name="T10" fmla="*/ 58 w 63"/>
                  <a:gd name="T11" fmla="*/ 62 h 73"/>
                  <a:gd name="T12" fmla="*/ 44 w 63"/>
                  <a:gd name="T13" fmla="*/ 56 h 73"/>
                  <a:gd name="T14" fmla="*/ 37 w 63"/>
                  <a:gd name="T15" fmla="*/ 45 h 73"/>
                  <a:gd name="T16" fmla="*/ 31 w 63"/>
                  <a:gd name="T17" fmla="*/ 34 h 73"/>
                  <a:gd name="T18" fmla="*/ 26 w 63"/>
                  <a:gd name="T19" fmla="*/ 20 h 73"/>
                  <a:gd name="T20" fmla="*/ 9 w 63"/>
                  <a:gd name="T21" fmla="*/ 0 h 73"/>
                  <a:gd name="T22" fmla="*/ 6 w 63"/>
                  <a:gd name="T23" fmla="*/ 4 h 73"/>
                  <a:gd name="T24" fmla="*/ 2 w 63"/>
                  <a:gd name="T25" fmla="*/ 9 h 73"/>
                  <a:gd name="T26" fmla="*/ 0 w 63"/>
                  <a:gd name="T27" fmla="*/ 11 h 73"/>
                  <a:gd name="T28" fmla="*/ 0 w 63"/>
                  <a:gd name="T29" fmla="*/ 18 h 73"/>
                  <a:gd name="T30" fmla="*/ 0 w 63"/>
                  <a:gd name="T31" fmla="*/ 20 h 73"/>
                  <a:gd name="T32" fmla="*/ 0 w 63"/>
                  <a:gd name="T33" fmla="*/ 20 h 73"/>
                  <a:gd name="T34" fmla="*/ 0 w 63"/>
                  <a:gd name="T35" fmla="*/ 20 h 73"/>
                  <a:gd name="T36" fmla="*/ 0 w 63"/>
                  <a:gd name="T37" fmla="*/ 20 h 73"/>
                  <a:gd name="T38" fmla="*/ 9 w 63"/>
                  <a:gd name="T39" fmla="*/ 31 h 73"/>
                  <a:gd name="T40" fmla="*/ 20 w 63"/>
                  <a:gd name="T41" fmla="*/ 45 h 73"/>
                  <a:gd name="T42" fmla="*/ 31 w 63"/>
                  <a:gd name="T43" fmla="*/ 56 h 73"/>
                  <a:gd name="T44" fmla="*/ 42 w 63"/>
                  <a:gd name="T45"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3" h="73">
                    <a:moveTo>
                      <a:pt x="42" y="65"/>
                    </a:moveTo>
                    <a:lnTo>
                      <a:pt x="58" y="72"/>
                    </a:lnTo>
                    <a:lnTo>
                      <a:pt x="62" y="72"/>
                    </a:lnTo>
                    <a:lnTo>
                      <a:pt x="62" y="67"/>
                    </a:lnTo>
                    <a:lnTo>
                      <a:pt x="58" y="65"/>
                    </a:lnTo>
                    <a:lnTo>
                      <a:pt x="58" y="62"/>
                    </a:lnTo>
                    <a:lnTo>
                      <a:pt x="44" y="56"/>
                    </a:lnTo>
                    <a:lnTo>
                      <a:pt x="37" y="45"/>
                    </a:lnTo>
                    <a:lnTo>
                      <a:pt x="31" y="34"/>
                    </a:lnTo>
                    <a:lnTo>
                      <a:pt x="26" y="20"/>
                    </a:lnTo>
                    <a:lnTo>
                      <a:pt x="9" y="0"/>
                    </a:lnTo>
                    <a:lnTo>
                      <a:pt x="6" y="4"/>
                    </a:lnTo>
                    <a:lnTo>
                      <a:pt x="2" y="9"/>
                    </a:lnTo>
                    <a:lnTo>
                      <a:pt x="0" y="11"/>
                    </a:lnTo>
                    <a:lnTo>
                      <a:pt x="0" y="18"/>
                    </a:lnTo>
                    <a:lnTo>
                      <a:pt x="0" y="20"/>
                    </a:lnTo>
                    <a:lnTo>
                      <a:pt x="0" y="20"/>
                    </a:lnTo>
                    <a:lnTo>
                      <a:pt x="0" y="20"/>
                    </a:lnTo>
                    <a:lnTo>
                      <a:pt x="0" y="20"/>
                    </a:lnTo>
                    <a:lnTo>
                      <a:pt x="9" y="31"/>
                    </a:lnTo>
                    <a:lnTo>
                      <a:pt x="20" y="45"/>
                    </a:lnTo>
                    <a:lnTo>
                      <a:pt x="31" y="56"/>
                    </a:lnTo>
                    <a:lnTo>
                      <a:pt x="42" y="65"/>
                    </a:lnTo>
                  </a:path>
                </a:pathLst>
              </a:custGeom>
              <a:solidFill>
                <a:schemeClr val="folHlink"/>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sp>
        <p:nvSpPr>
          <p:cNvPr id="311324" name="Rectangle 28"/>
          <p:cNvSpPr>
            <a:spLocks noGrp="1" noChangeArrowheads="1"/>
          </p:cNvSpPr>
          <p:nvPr>
            <p:ph type="ctrTitle" sz="quarter"/>
          </p:nvPr>
        </p:nvSpPr>
        <p:spPr>
          <a:xfrm>
            <a:off x="685800" y="2286000"/>
            <a:ext cx="7772400" cy="1143000"/>
          </a:xfrm>
        </p:spPr>
        <p:txBody>
          <a:bodyPr/>
          <a:lstStyle>
            <a:lvl1pPr>
              <a:defRPr/>
            </a:lvl1pPr>
          </a:lstStyle>
          <a:p>
            <a:pPr lvl="0"/>
            <a:r>
              <a:rPr lang="en-US" noProof="0" smtClean="0"/>
              <a:t>Click to edit Master title style</a:t>
            </a:r>
          </a:p>
        </p:txBody>
      </p:sp>
      <p:sp>
        <p:nvSpPr>
          <p:cNvPr id="311325" name="Rectangle 29"/>
          <p:cNvSpPr>
            <a:spLocks noGrp="1" noChangeArrowheads="1"/>
          </p:cNvSpPr>
          <p:nvPr>
            <p:ph type="subTitle" sz="quarter" idx="1"/>
          </p:nvPr>
        </p:nvSpPr>
        <p:spPr>
          <a:xfrm>
            <a:off x="2057400" y="4114800"/>
            <a:ext cx="6400800" cy="1752600"/>
          </a:xfrm>
        </p:spPr>
        <p:txBody>
          <a:bodyPr/>
          <a:lstStyle>
            <a:lvl1pPr marL="0" indent="0" algn="ctr">
              <a:buFontTx/>
              <a:buNone/>
              <a:defRPr/>
            </a:lvl1pPr>
          </a:lstStyle>
          <a:p>
            <a:pPr lvl="0"/>
            <a:r>
              <a:rPr lang="en-US" noProof="0" smtClean="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06/02/06</a:t>
            </a:r>
          </a:p>
        </p:txBody>
      </p:sp>
      <p:sp>
        <p:nvSpPr>
          <p:cNvPr id="5" name="Footer Placeholder 4"/>
          <p:cNvSpPr>
            <a:spLocks noGrp="1"/>
          </p:cNvSpPr>
          <p:nvPr>
            <p:ph type="ftr" sz="quarter" idx="11"/>
          </p:nvPr>
        </p:nvSpPr>
        <p:spPr/>
        <p:txBody>
          <a:bodyPr/>
          <a:lstStyle>
            <a:lvl1pPr>
              <a:defRPr/>
            </a:lvl1pPr>
          </a:lstStyle>
          <a:p>
            <a:r>
              <a:rPr lang="en-US"/>
              <a:t>Pavan Balaji (The Ohio State University)</a:t>
            </a:r>
          </a:p>
        </p:txBody>
      </p:sp>
      <p:sp>
        <p:nvSpPr>
          <p:cNvPr id="6" name="Slide Number Placeholder 5"/>
          <p:cNvSpPr>
            <a:spLocks noGrp="1"/>
          </p:cNvSpPr>
          <p:nvPr>
            <p:ph type="sldNum" sz="quarter" idx="12"/>
          </p:nvPr>
        </p:nvSpPr>
        <p:spPr/>
        <p:txBody>
          <a:bodyPr/>
          <a:lstStyle>
            <a:lvl1pPr>
              <a:defRPr/>
            </a:lvl1pPr>
          </a:lstStyle>
          <a:p>
            <a:fld id="{B6BAE754-31DB-454C-88A1-4C1EFE17C7CF}" type="slidenum">
              <a:rPr lang="en-US"/>
              <a:pPr/>
              <a:t>‹#›</a:t>
            </a:fld>
            <a:endParaRPr lang="en-US"/>
          </a:p>
        </p:txBody>
      </p:sp>
    </p:spTree>
    <p:extLst>
      <p:ext uri="{BB962C8B-B14F-4D97-AF65-F5344CB8AC3E}">
        <p14:creationId xmlns:p14="http://schemas.microsoft.com/office/powerpoint/2010/main" val="3739193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06/02/06</a:t>
            </a:r>
          </a:p>
        </p:txBody>
      </p:sp>
      <p:sp>
        <p:nvSpPr>
          <p:cNvPr id="5" name="Footer Placeholder 4"/>
          <p:cNvSpPr>
            <a:spLocks noGrp="1"/>
          </p:cNvSpPr>
          <p:nvPr>
            <p:ph type="ftr" sz="quarter" idx="11"/>
          </p:nvPr>
        </p:nvSpPr>
        <p:spPr/>
        <p:txBody>
          <a:bodyPr/>
          <a:lstStyle>
            <a:lvl1pPr>
              <a:defRPr/>
            </a:lvl1pPr>
          </a:lstStyle>
          <a:p>
            <a:r>
              <a:rPr lang="en-US"/>
              <a:t>Pavan Balaji (The Ohio State University)</a:t>
            </a:r>
          </a:p>
        </p:txBody>
      </p:sp>
      <p:sp>
        <p:nvSpPr>
          <p:cNvPr id="6" name="Slide Number Placeholder 5"/>
          <p:cNvSpPr>
            <a:spLocks noGrp="1"/>
          </p:cNvSpPr>
          <p:nvPr>
            <p:ph type="sldNum" sz="quarter" idx="12"/>
          </p:nvPr>
        </p:nvSpPr>
        <p:spPr/>
        <p:txBody>
          <a:bodyPr/>
          <a:lstStyle>
            <a:lvl1pPr>
              <a:defRPr/>
            </a:lvl1pPr>
          </a:lstStyle>
          <a:p>
            <a:fld id="{F93CE204-016E-42F6-A3B9-6BA068CC1ED2}" type="slidenum">
              <a:rPr lang="en-US"/>
              <a:pPr/>
              <a:t>‹#›</a:t>
            </a:fld>
            <a:endParaRPr lang="en-US"/>
          </a:p>
        </p:txBody>
      </p:sp>
    </p:spTree>
    <p:extLst>
      <p:ext uri="{BB962C8B-B14F-4D97-AF65-F5344CB8AC3E}">
        <p14:creationId xmlns:p14="http://schemas.microsoft.com/office/powerpoint/2010/main" val="3895072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828800"/>
            <a:ext cx="38100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828800"/>
            <a:ext cx="38100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4152900"/>
            <a:ext cx="38100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4152900"/>
            <a:ext cx="38100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304800" y="6477000"/>
            <a:ext cx="2133600" cy="304800"/>
          </a:xfrm>
        </p:spPr>
        <p:txBody>
          <a:bodyPr/>
          <a:lstStyle>
            <a:lvl1pPr>
              <a:defRPr/>
            </a:lvl1pPr>
          </a:lstStyle>
          <a:p>
            <a:r>
              <a:rPr lang="en-US"/>
              <a:t>06/02/06</a:t>
            </a:r>
          </a:p>
        </p:txBody>
      </p:sp>
      <p:sp>
        <p:nvSpPr>
          <p:cNvPr id="8" name="Footer Placeholder 7"/>
          <p:cNvSpPr>
            <a:spLocks noGrp="1"/>
          </p:cNvSpPr>
          <p:nvPr>
            <p:ph type="ftr" sz="quarter" idx="11"/>
          </p:nvPr>
        </p:nvSpPr>
        <p:spPr>
          <a:xfrm>
            <a:off x="2667000" y="6477000"/>
            <a:ext cx="3810000" cy="304800"/>
          </a:xfrm>
        </p:spPr>
        <p:txBody>
          <a:bodyPr/>
          <a:lstStyle>
            <a:lvl1pPr>
              <a:defRPr/>
            </a:lvl1pPr>
          </a:lstStyle>
          <a:p>
            <a:r>
              <a:rPr lang="en-US"/>
              <a:t>Pavan Balaji (The Ohio State University)</a:t>
            </a:r>
          </a:p>
        </p:txBody>
      </p:sp>
      <p:sp>
        <p:nvSpPr>
          <p:cNvPr id="9" name="Slide Number Placeholder 8"/>
          <p:cNvSpPr>
            <a:spLocks noGrp="1"/>
          </p:cNvSpPr>
          <p:nvPr>
            <p:ph type="sldNum" sz="quarter" idx="12"/>
          </p:nvPr>
        </p:nvSpPr>
        <p:spPr>
          <a:xfrm>
            <a:off x="6553200" y="6477000"/>
            <a:ext cx="1905000" cy="304800"/>
          </a:xfrm>
        </p:spPr>
        <p:txBody>
          <a:bodyPr/>
          <a:lstStyle>
            <a:lvl1pPr>
              <a:defRPr/>
            </a:lvl1pPr>
          </a:lstStyle>
          <a:p>
            <a:fld id="{DB12A2D7-3228-4397-BF4C-80C1AEBE6FA8}" type="slidenum">
              <a:rPr lang="en-US"/>
              <a:pPr/>
              <a:t>‹#›</a:t>
            </a:fld>
            <a:endParaRPr lang="en-US"/>
          </a:p>
        </p:txBody>
      </p:sp>
    </p:spTree>
    <p:extLst>
      <p:ext uri="{BB962C8B-B14F-4D97-AF65-F5344CB8AC3E}">
        <p14:creationId xmlns:p14="http://schemas.microsoft.com/office/powerpoint/2010/main" val="2308363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828800"/>
            <a:ext cx="7772400" cy="4495800"/>
          </a:xfrm>
        </p:spPr>
        <p:txBody>
          <a:bodyPr/>
          <a:lstStyle/>
          <a:p>
            <a:endParaRPr lang="en-US"/>
          </a:p>
        </p:txBody>
      </p:sp>
      <p:sp>
        <p:nvSpPr>
          <p:cNvPr id="4" name="Date Placeholder 3"/>
          <p:cNvSpPr>
            <a:spLocks noGrp="1"/>
          </p:cNvSpPr>
          <p:nvPr>
            <p:ph type="dt" sz="half" idx="10"/>
          </p:nvPr>
        </p:nvSpPr>
        <p:spPr>
          <a:xfrm>
            <a:off x="304800" y="6477000"/>
            <a:ext cx="2133600" cy="304800"/>
          </a:xfrm>
        </p:spPr>
        <p:txBody>
          <a:bodyPr/>
          <a:lstStyle>
            <a:lvl1pPr>
              <a:defRPr/>
            </a:lvl1pPr>
          </a:lstStyle>
          <a:p>
            <a:r>
              <a:rPr lang="en-US"/>
              <a:t>06/02/06</a:t>
            </a:r>
          </a:p>
        </p:txBody>
      </p:sp>
      <p:sp>
        <p:nvSpPr>
          <p:cNvPr id="5" name="Footer Placeholder 4"/>
          <p:cNvSpPr>
            <a:spLocks noGrp="1"/>
          </p:cNvSpPr>
          <p:nvPr>
            <p:ph type="ftr" sz="quarter" idx="11"/>
          </p:nvPr>
        </p:nvSpPr>
        <p:spPr>
          <a:xfrm>
            <a:off x="2667000" y="6477000"/>
            <a:ext cx="3810000" cy="304800"/>
          </a:xfrm>
        </p:spPr>
        <p:txBody>
          <a:bodyPr/>
          <a:lstStyle>
            <a:lvl1pPr>
              <a:defRPr/>
            </a:lvl1pPr>
          </a:lstStyle>
          <a:p>
            <a:r>
              <a:rPr lang="en-US"/>
              <a:t>Pavan Balaji (The Ohio State University)</a:t>
            </a:r>
          </a:p>
        </p:txBody>
      </p:sp>
      <p:sp>
        <p:nvSpPr>
          <p:cNvPr id="6" name="Slide Number Placeholder 5"/>
          <p:cNvSpPr>
            <a:spLocks noGrp="1"/>
          </p:cNvSpPr>
          <p:nvPr>
            <p:ph type="sldNum" sz="quarter" idx="12"/>
          </p:nvPr>
        </p:nvSpPr>
        <p:spPr>
          <a:xfrm>
            <a:off x="6553200" y="6477000"/>
            <a:ext cx="1905000" cy="304800"/>
          </a:xfrm>
        </p:spPr>
        <p:txBody>
          <a:bodyPr/>
          <a:lstStyle>
            <a:lvl1pPr>
              <a:defRPr/>
            </a:lvl1pPr>
          </a:lstStyle>
          <a:p>
            <a:fld id="{89824CC0-6C6B-4FF2-8573-9B4349BC8999}" type="slidenum">
              <a:rPr lang="en-US"/>
              <a:pPr/>
              <a:t>‹#›</a:t>
            </a:fld>
            <a:endParaRPr lang="en-US"/>
          </a:p>
        </p:txBody>
      </p:sp>
    </p:spTree>
    <p:extLst>
      <p:ext uri="{BB962C8B-B14F-4D97-AF65-F5344CB8AC3E}">
        <p14:creationId xmlns:p14="http://schemas.microsoft.com/office/powerpoint/2010/main" val="1138950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828800"/>
            <a:ext cx="3810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828800"/>
            <a:ext cx="3810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304800" y="6477000"/>
            <a:ext cx="2133600" cy="304800"/>
          </a:xfrm>
        </p:spPr>
        <p:txBody>
          <a:bodyPr/>
          <a:lstStyle>
            <a:lvl1pPr>
              <a:defRPr/>
            </a:lvl1pPr>
          </a:lstStyle>
          <a:p>
            <a:r>
              <a:rPr lang="en-US"/>
              <a:t>06/02/06</a:t>
            </a:r>
          </a:p>
        </p:txBody>
      </p:sp>
      <p:sp>
        <p:nvSpPr>
          <p:cNvPr id="6" name="Footer Placeholder 5"/>
          <p:cNvSpPr>
            <a:spLocks noGrp="1"/>
          </p:cNvSpPr>
          <p:nvPr>
            <p:ph type="ftr" sz="quarter" idx="11"/>
          </p:nvPr>
        </p:nvSpPr>
        <p:spPr>
          <a:xfrm>
            <a:off x="2667000" y="6477000"/>
            <a:ext cx="3810000" cy="304800"/>
          </a:xfrm>
        </p:spPr>
        <p:txBody>
          <a:bodyPr/>
          <a:lstStyle>
            <a:lvl1pPr>
              <a:defRPr/>
            </a:lvl1pPr>
          </a:lstStyle>
          <a:p>
            <a:r>
              <a:rPr lang="en-US"/>
              <a:t>Pavan Balaji (The Ohio State University)</a:t>
            </a:r>
          </a:p>
        </p:txBody>
      </p:sp>
      <p:sp>
        <p:nvSpPr>
          <p:cNvPr id="7" name="Slide Number Placeholder 6"/>
          <p:cNvSpPr>
            <a:spLocks noGrp="1"/>
          </p:cNvSpPr>
          <p:nvPr>
            <p:ph type="sldNum" sz="quarter" idx="12"/>
          </p:nvPr>
        </p:nvSpPr>
        <p:spPr>
          <a:xfrm>
            <a:off x="6553200" y="6477000"/>
            <a:ext cx="1905000" cy="304800"/>
          </a:xfrm>
        </p:spPr>
        <p:txBody>
          <a:bodyPr/>
          <a:lstStyle>
            <a:lvl1pPr>
              <a:defRPr/>
            </a:lvl1pPr>
          </a:lstStyle>
          <a:p>
            <a:fld id="{F6C0B417-73FC-485C-AACF-A3254B3FFE95}" type="slidenum">
              <a:rPr lang="en-US"/>
              <a:pPr/>
              <a:t>‹#›</a:t>
            </a:fld>
            <a:endParaRPr lang="en-US"/>
          </a:p>
        </p:txBody>
      </p:sp>
    </p:spTree>
    <p:extLst>
      <p:ext uri="{BB962C8B-B14F-4D97-AF65-F5344CB8AC3E}">
        <p14:creationId xmlns:p14="http://schemas.microsoft.com/office/powerpoint/2010/main" val="3615937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06/02/06</a:t>
            </a:r>
          </a:p>
        </p:txBody>
      </p:sp>
      <p:sp>
        <p:nvSpPr>
          <p:cNvPr id="5" name="Footer Placeholder 4"/>
          <p:cNvSpPr>
            <a:spLocks noGrp="1"/>
          </p:cNvSpPr>
          <p:nvPr>
            <p:ph type="ftr" sz="quarter" idx="11"/>
          </p:nvPr>
        </p:nvSpPr>
        <p:spPr/>
        <p:txBody>
          <a:bodyPr/>
          <a:lstStyle>
            <a:lvl1pPr>
              <a:defRPr/>
            </a:lvl1pPr>
          </a:lstStyle>
          <a:p>
            <a:r>
              <a:rPr lang="en-US"/>
              <a:t>Pavan Balaji (The Ohio State University)</a:t>
            </a:r>
          </a:p>
        </p:txBody>
      </p:sp>
      <p:sp>
        <p:nvSpPr>
          <p:cNvPr id="6" name="Slide Number Placeholder 5"/>
          <p:cNvSpPr>
            <a:spLocks noGrp="1"/>
          </p:cNvSpPr>
          <p:nvPr>
            <p:ph type="sldNum" sz="quarter" idx="12"/>
          </p:nvPr>
        </p:nvSpPr>
        <p:spPr/>
        <p:txBody>
          <a:bodyPr/>
          <a:lstStyle>
            <a:lvl1pPr>
              <a:defRPr/>
            </a:lvl1pPr>
          </a:lstStyle>
          <a:p>
            <a:fld id="{0EC44BB6-ED6E-4478-8D5A-EA7DD8518A4A}" type="slidenum">
              <a:rPr lang="en-US"/>
              <a:pPr/>
              <a:t>‹#›</a:t>
            </a:fld>
            <a:endParaRPr lang="en-US"/>
          </a:p>
        </p:txBody>
      </p:sp>
    </p:spTree>
    <p:extLst>
      <p:ext uri="{BB962C8B-B14F-4D97-AF65-F5344CB8AC3E}">
        <p14:creationId xmlns:p14="http://schemas.microsoft.com/office/powerpoint/2010/main" val="2240991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a:t>06/02/06</a:t>
            </a:r>
          </a:p>
        </p:txBody>
      </p:sp>
      <p:sp>
        <p:nvSpPr>
          <p:cNvPr id="5" name="Footer Placeholder 4"/>
          <p:cNvSpPr>
            <a:spLocks noGrp="1"/>
          </p:cNvSpPr>
          <p:nvPr>
            <p:ph type="ftr" sz="quarter" idx="11"/>
          </p:nvPr>
        </p:nvSpPr>
        <p:spPr/>
        <p:txBody>
          <a:bodyPr/>
          <a:lstStyle>
            <a:lvl1pPr>
              <a:defRPr/>
            </a:lvl1pPr>
          </a:lstStyle>
          <a:p>
            <a:r>
              <a:rPr lang="en-US"/>
              <a:t>Pavan Balaji (The Ohio State University)</a:t>
            </a:r>
          </a:p>
        </p:txBody>
      </p:sp>
      <p:sp>
        <p:nvSpPr>
          <p:cNvPr id="6" name="Slide Number Placeholder 5"/>
          <p:cNvSpPr>
            <a:spLocks noGrp="1"/>
          </p:cNvSpPr>
          <p:nvPr>
            <p:ph type="sldNum" sz="quarter" idx="12"/>
          </p:nvPr>
        </p:nvSpPr>
        <p:spPr/>
        <p:txBody>
          <a:bodyPr/>
          <a:lstStyle>
            <a:lvl1pPr>
              <a:defRPr/>
            </a:lvl1pPr>
          </a:lstStyle>
          <a:p>
            <a:fld id="{C1FFF034-55C1-48F6-B7DF-7098CEE0FD29}" type="slidenum">
              <a:rPr lang="en-US"/>
              <a:pPr/>
              <a:t>‹#›</a:t>
            </a:fld>
            <a:endParaRPr lang="en-US"/>
          </a:p>
        </p:txBody>
      </p:sp>
    </p:spTree>
    <p:extLst>
      <p:ext uri="{BB962C8B-B14F-4D97-AF65-F5344CB8AC3E}">
        <p14:creationId xmlns:p14="http://schemas.microsoft.com/office/powerpoint/2010/main" val="947618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8288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a:t>06/02/06</a:t>
            </a:r>
          </a:p>
        </p:txBody>
      </p:sp>
      <p:sp>
        <p:nvSpPr>
          <p:cNvPr id="6" name="Footer Placeholder 5"/>
          <p:cNvSpPr>
            <a:spLocks noGrp="1"/>
          </p:cNvSpPr>
          <p:nvPr>
            <p:ph type="ftr" sz="quarter" idx="11"/>
          </p:nvPr>
        </p:nvSpPr>
        <p:spPr/>
        <p:txBody>
          <a:bodyPr/>
          <a:lstStyle>
            <a:lvl1pPr>
              <a:defRPr/>
            </a:lvl1pPr>
          </a:lstStyle>
          <a:p>
            <a:r>
              <a:rPr lang="en-US"/>
              <a:t>Pavan Balaji (The Ohio State University)</a:t>
            </a:r>
          </a:p>
        </p:txBody>
      </p:sp>
      <p:sp>
        <p:nvSpPr>
          <p:cNvPr id="7" name="Slide Number Placeholder 6"/>
          <p:cNvSpPr>
            <a:spLocks noGrp="1"/>
          </p:cNvSpPr>
          <p:nvPr>
            <p:ph type="sldNum" sz="quarter" idx="12"/>
          </p:nvPr>
        </p:nvSpPr>
        <p:spPr/>
        <p:txBody>
          <a:bodyPr/>
          <a:lstStyle>
            <a:lvl1pPr>
              <a:defRPr/>
            </a:lvl1pPr>
          </a:lstStyle>
          <a:p>
            <a:fld id="{C90DF6FA-4435-4B10-8944-516C29EDE605}" type="slidenum">
              <a:rPr lang="en-US"/>
              <a:pPr/>
              <a:t>‹#›</a:t>
            </a:fld>
            <a:endParaRPr lang="en-US"/>
          </a:p>
        </p:txBody>
      </p:sp>
    </p:spTree>
    <p:extLst>
      <p:ext uri="{BB962C8B-B14F-4D97-AF65-F5344CB8AC3E}">
        <p14:creationId xmlns:p14="http://schemas.microsoft.com/office/powerpoint/2010/main" val="2258814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a:t>06/02/06</a:t>
            </a:r>
          </a:p>
        </p:txBody>
      </p:sp>
      <p:sp>
        <p:nvSpPr>
          <p:cNvPr id="8" name="Footer Placeholder 7"/>
          <p:cNvSpPr>
            <a:spLocks noGrp="1"/>
          </p:cNvSpPr>
          <p:nvPr>
            <p:ph type="ftr" sz="quarter" idx="11"/>
          </p:nvPr>
        </p:nvSpPr>
        <p:spPr/>
        <p:txBody>
          <a:bodyPr/>
          <a:lstStyle>
            <a:lvl1pPr>
              <a:defRPr/>
            </a:lvl1pPr>
          </a:lstStyle>
          <a:p>
            <a:r>
              <a:rPr lang="en-US"/>
              <a:t>Pavan Balaji (The Ohio State University)</a:t>
            </a:r>
          </a:p>
        </p:txBody>
      </p:sp>
      <p:sp>
        <p:nvSpPr>
          <p:cNvPr id="9" name="Slide Number Placeholder 8"/>
          <p:cNvSpPr>
            <a:spLocks noGrp="1"/>
          </p:cNvSpPr>
          <p:nvPr>
            <p:ph type="sldNum" sz="quarter" idx="12"/>
          </p:nvPr>
        </p:nvSpPr>
        <p:spPr/>
        <p:txBody>
          <a:bodyPr/>
          <a:lstStyle>
            <a:lvl1pPr>
              <a:defRPr/>
            </a:lvl1pPr>
          </a:lstStyle>
          <a:p>
            <a:fld id="{9848C330-CAD2-427E-A3A9-69A6B2EDEFCD}" type="slidenum">
              <a:rPr lang="en-US"/>
              <a:pPr/>
              <a:t>‹#›</a:t>
            </a:fld>
            <a:endParaRPr lang="en-US"/>
          </a:p>
        </p:txBody>
      </p:sp>
    </p:spTree>
    <p:extLst>
      <p:ext uri="{BB962C8B-B14F-4D97-AF65-F5344CB8AC3E}">
        <p14:creationId xmlns:p14="http://schemas.microsoft.com/office/powerpoint/2010/main" val="4083974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a:t>06/02/06</a:t>
            </a:r>
          </a:p>
        </p:txBody>
      </p:sp>
      <p:sp>
        <p:nvSpPr>
          <p:cNvPr id="4" name="Footer Placeholder 3"/>
          <p:cNvSpPr>
            <a:spLocks noGrp="1"/>
          </p:cNvSpPr>
          <p:nvPr>
            <p:ph type="ftr" sz="quarter" idx="11"/>
          </p:nvPr>
        </p:nvSpPr>
        <p:spPr/>
        <p:txBody>
          <a:bodyPr/>
          <a:lstStyle>
            <a:lvl1pPr>
              <a:defRPr/>
            </a:lvl1pPr>
          </a:lstStyle>
          <a:p>
            <a:r>
              <a:rPr lang="en-US"/>
              <a:t>Pavan Balaji (The Ohio State University)</a:t>
            </a:r>
          </a:p>
        </p:txBody>
      </p:sp>
      <p:sp>
        <p:nvSpPr>
          <p:cNvPr id="5" name="Slide Number Placeholder 4"/>
          <p:cNvSpPr>
            <a:spLocks noGrp="1"/>
          </p:cNvSpPr>
          <p:nvPr>
            <p:ph type="sldNum" sz="quarter" idx="12"/>
          </p:nvPr>
        </p:nvSpPr>
        <p:spPr/>
        <p:txBody>
          <a:bodyPr/>
          <a:lstStyle>
            <a:lvl1pPr>
              <a:defRPr/>
            </a:lvl1pPr>
          </a:lstStyle>
          <a:p>
            <a:fld id="{FCEAB34E-149C-4422-A443-DF48BF2B04E0}" type="slidenum">
              <a:rPr lang="en-US"/>
              <a:pPr/>
              <a:t>‹#›</a:t>
            </a:fld>
            <a:endParaRPr lang="en-US"/>
          </a:p>
        </p:txBody>
      </p:sp>
    </p:spTree>
    <p:extLst>
      <p:ext uri="{BB962C8B-B14F-4D97-AF65-F5344CB8AC3E}">
        <p14:creationId xmlns:p14="http://schemas.microsoft.com/office/powerpoint/2010/main" val="4134844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t>06/02/06</a:t>
            </a:r>
          </a:p>
        </p:txBody>
      </p:sp>
      <p:sp>
        <p:nvSpPr>
          <p:cNvPr id="3" name="Footer Placeholder 2"/>
          <p:cNvSpPr>
            <a:spLocks noGrp="1"/>
          </p:cNvSpPr>
          <p:nvPr>
            <p:ph type="ftr" sz="quarter" idx="11"/>
          </p:nvPr>
        </p:nvSpPr>
        <p:spPr/>
        <p:txBody>
          <a:bodyPr/>
          <a:lstStyle>
            <a:lvl1pPr>
              <a:defRPr/>
            </a:lvl1pPr>
          </a:lstStyle>
          <a:p>
            <a:r>
              <a:rPr lang="en-US"/>
              <a:t>Pavan Balaji (The Ohio State University)</a:t>
            </a:r>
          </a:p>
        </p:txBody>
      </p:sp>
      <p:sp>
        <p:nvSpPr>
          <p:cNvPr id="4" name="Slide Number Placeholder 3"/>
          <p:cNvSpPr>
            <a:spLocks noGrp="1"/>
          </p:cNvSpPr>
          <p:nvPr>
            <p:ph type="sldNum" sz="quarter" idx="12"/>
          </p:nvPr>
        </p:nvSpPr>
        <p:spPr/>
        <p:txBody>
          <a:bodyPr/>
          <a:lstStyle>
            <a:lvl1pPr>
              <a:defRPr/>
            </a:lvl1pPr>
          </a:lstStyle>
          <a:p>
            <a:fld id="{FB61A136-6A42-4041-BE7C-3A933696AEB0}" type="slidenum">
              <a:rPr lang="en-US"/>
              <a:pPr/>
              <a:t>‹#›</a:t>
            </a:fld>
            <a:endParaRPr lang="en-US"/>
          </a:p>
        </p:txBody>
      </p:sp>
    </p:spTree>
    <p:extLst>
      <p:ext uri="{BB962C8B-B14F-4D97-AF65-F5344CB8AC3E}">
        <p14:creationId xmlns:p14="http://schemas.microsoft.com/office/powerpoint/2010/main" val="1737643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t>06/02/06</a:t>
            </a:r>
          </a:p>
        </p:txBody>
      </p:sp>
      <p:sp>
        <p:nvSpPr>
          <p:cNvPr id="6" name="Footer Placeholder 5"/>
          <p:cNvSpPr>
            <a:spLocks noGrp="1"/>
          </p:cNvSpPr>
          <p:nvPr>
            <p:ph type="ftr" sz="quarter" idx="11"/>
          </p:nvPr>
        </p:nvSpPr>
        <p:spPr/>
        <p:txBody>
          <a:bodyPr/>
          <a:lstStyle>
            <a:lvl1pPr>
              <a:defRPr/>
            </a:lvl1pPr>
          </a:lstStyle>
          <a:p>
            <a:r>
              <a:rPr lang="en-US"/>
              <a:t>Pavan Balaji (The Ohio State University)</a:t>
            </a:r>
          </a:p>
        </p:txBody>
      </p:sp>
      <p:sp>
        <p:nvSpPr>
          <p:cNvPr id="7" name="Slide Number Placeholder 6"/>
          <p:cNvSpPr>
            <a:spLocks noGrp="1"/>
          </p:cNvSpPr>
          <p:nvPr>
            <p:ph type="sldNum" sz="quarter" idx="12"/>
          </p:nvPr>
        </p:nvSpPr>
        <p:spPr/>
        <p:txBody>
          <a:bodyPr/>
          <a:lstStyle>
            <a:lvl1pPr>
              <a:defRPr/>
            </a:lvl1pPr>
          </a:lstStyle>
          <a:p>
            <a:fld id="{49C00D41-F32A-4E6D-85AC-450E30EA0C26}" type="slidenum">
              <a:rPr lang="en-US"/>
              <a:pPr/>
              <a:t>‹#›</a:t>
            </a:fld>
            <a:endParaRPr lang="en-US"/>
          </a:p>
        </p:txBody>
      </p:sp>
    </p:spTree>
    <p:extLst>
      <p:ext uri="{BB962C8B-B14F-4D97-AF65-F5344CB8AC3E}">
        <p14:creationId xmlns:p14="http://schemas.microsoft.com/office/powerpoint/2010/main" val="1433216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t>06/02/06</a:t>
            </a:r>
          </a:p>
        </p:txBody>
      </p:sp>
      <p:sp>
        <p:nvSpPr>
          <p:cNvPr id="6" name="Footer Placeholder 5"/>
          <p:cNvSpPr>
            <a:spLocks noGrp="1"/>
          </p:cNvSpPr>
          <p:nvPr>
            <p:ph type="ftr" sz="quarter" idx="11"/>
          </p:nvPr>
        </p:nvSpPr>
        <p:spPr/>
        <p:txBody>
          <a:bodyPr/>
          <a:lstStyle>
            <a:lvl1pPr>
              <a:defRPr/>
            </a:lvl1pPr>
          </a:lstStyle>
          <a:p>
            <a:r>
              <a:rPr lang="en-US"/>
              <a:t>Pavan Balaji (The Ohio State University)</a:t>
            </a:r>
          </a:p>
        </p:txBody>
      </p:sp>
      <p:sp>
        <p:nvSpPr>
          <p:cNvPr id="7" name="Slide Number Placeholder 6"/>
          <p:cNvSpPr>
            <a:spLocks noGrp="1"/>
          </p:cNvSpPr>
          <p:nvPr>
            <p:ph type="sldNum" sz="quarter" idx="12"/>
          </p:nvPr>
        </p:nvSpPr>
        <p:spPr/>
        <p:txBody>
          <a:bodyPr/>
          <a:lstStyle>
            <a:lvl1pPr>
              <a:defRPr/>
            </a:lvl1pPr>
          </a:lstStyle>
          <a:p>
            <a:fld id="{2C780618-9B4A-4C36-AC1D-48A558A4F3E3}" type="slidenum">
              <a:rPr lang="en-US"/>
              <a:pPr/>
              <a:t>‹#›</a:t>
            </a:fld>
            <a:endParaRPr lang="en-US"/>
          </a:p>
        </p:txBody>
      </p:sp>
    </p:spTree>
    <p:extLst>
      <p:ext uri="{BB962C8B-B14F-4D97-AF65-F5344CB8AC3E}">
        <p14:creationId xmlns:p14="http://schemas.microsoft.com/office/powerpoint/2010/main" val="4268711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0289" name="Rectangle 17"/>
          <p:cNvSpPr>
            <a:spLocks noGrp="1" noChangeArrowheads="1"/>
          </p:cNvSpPr>
          <p:nvPr>
            <p:ph type="title"/>
          </p:nvPr>
        </p:nvSpPr>
        <p:spPr bwMode="auto">
          <a:xfrm>
            <a:off x="685800" y="609600"/>
            <a:ext cx="7772400" cy="1143000"/>
          </a:xfrm>
          <a:prstGeom prst="rect">
            <a:avLst/>
          </a:prstGeom>
          <a:solidFill>
            <a:srgbClr val="FFFFFF"/>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310290" name="Rectangle 18"/>
          <p:cNvSpPr>
            <a:spLocks noGrp="1" noChangeArrowheads="1"/>
          </p:cNvSpPr>
          <p:nvPr>
            <p:ph type="body" idx="1"/>
          </p:nvPr>
        </p:nvSpPr>
        <p:spPr bwMode="auto">
          <a:xfrm>
            <a:off x="685800" y="18288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10291" name="Rectangle 19"/>
          <p:cNvSpPr>
            <a:spLocks noGrp="1" noChangeArrowheads="1"/>
          </p:cNvSpPr>
          <p:nvPr>
            <p:ph type="dt" sz="half" idx="2"/>
          </p:nvPr>
        </p:nvSpPr>
        <p:spPr bwMode="auto">
          <a:xfrm>
            <a:off x="304800" y="647700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lgn="l">
              <a:spcBef>
                <a:spcPct val="50000"/>
              </a:spcBef>
              <a:defRPr sz="1200" b="0">
                <a:solidFill>
                  <a:srgbClr val="FF0000"/>
                </a:solidFill>
              </a:defRPr>
            </a:lvl1pPr>
          </a:lstStyle>
          <a:p>
            <a:r>
              <a:rPr lang="en-US"/>
              <a:t>06/02/06</a:t>
            </a:r>
          </a:p>
        </p:txBody>
      </p:sp>
      <p:sp>
        <p:nvSpPr>
          <p:cNvPr id="310292" name="Rectangle 20"/>
          <p:cNvSpPr>
            <a:spLocks noGrp="1" noChangeArrowheads="1"/>
          </p:cNvSpPr>
          <p:nvPr>
            <p:ph type="ftr" sz="quarter" idx="3"/>
          </p:nvPr>
        </p:nvSpPr>
        <p:spPr bwMode="auto">
          <a:xfrm>
            <a:off x="2667000" y="6477000"/>
            <a:ext cx="3810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spcBef>
                <a:spcPct val="50000"/>
              </a:spcBef>
              <a:defRPr sz="1200" b="0">
                <a:solidFill>
                  <a:srgbClr val="FF0000"/>
                </a:solidFill>
              </a:defRPr>
            </a:lvl1pPr>
          </a:lstStyle>
          <a:p>
            <a:r>
              <a:rPr lang="en-US"/>
              <a:t>Pavan Balaji (The Ohio State University)</a:t>
            </a:r>
          </a:p>
        </p:txBody>
      </p:sp>
      <p:sp>
        <p:nvSpPr>
          <p:cNvPr id="310293" name="Rectangle 21"/>
          <p:cNvSpPr>
            <a:spLocks noGrp="1" noChangeArrowheads="1"/>
          </p:cNvSpPr>
          <p:nvPr>
            <p:ph type="sldNum" sz="quarter" idx="4"/>
          </p:nvPr>
        </p:nvSpPr>
        <p:spPr bwMode="auto">
          <a:xfrm>
            <a:off x="6553200" y="64770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lgn="r">
              <a:spcBef>
                <a:spcPct val="50000"/>
              </a:spcBef>
              <a:defRPr sz="1200" b="0">
                <a:solidFill>
                  <a:srgbClr val="FF0000"/>
                </a:solidFill>
              </a:defRPr>
            </a:lvl1pPr>
          </a:lstStyle>
          <a:p>
            <a:fld id="{708E8D18-AE36-41C5-8675-675BD93974D3}"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Lst>
  <p:hf sldNum="0" hdr="0"/>
  <p:txStyles>
    <p:titleStyle>
      <a:lvl1pPr algn="ctr" rtl="0" eaLnBrk="0" fontAlgn="base" hangingPunct="0">
        <a:spcBef>
          <a:spcPct val="0"/>
        </a:spcBef>
        <a:spcAft>
          <a:spcPct val="0"/>
        </a:spcAft>
        <a:defRPr kumimoji="1" sz="3600" b="1">
          <a:solidFill>
            <a:schemeClr val="tx2"/>
          </a:solidFill>
          <a:latin typeface="+mj-lt"/>
          <a:ea typeface="+mj-ea"/>
          <a:cs typeface="+mj-cs"/>
        </a:defRPr>
      </a:lvl1pPr>
      <a:lvl2pPr algn="ctr" rtl="0" eaLnBrk="0" fontAlgn="base" hangingPunct="0">
        <a:spcBef>
          <a:spcPct val="0"/>
        </a:spcBef>
        <a:spcAft>
          <a:spcPct val="0"/>
        </a:spcAft>
        <a:defRPr kumimoji="1" sz="3600" b="1">
          <a:solidFill>
            <a:schemeClr val="tx2"/>
          </a:solidFill>
          <a:latin typeface="Comic Sans MS" pitchFamily="66" charset="0"/>
        </a:defRPr>
      </a:lvl2pPr>
      <a:lvl3pPr algn="ctr" rtl="0" eaLnBrk="0" fontAlgn="base" hangingPunct="0">
        <a:spcBef>
          <a:spcPct val="0"/>
        </a:spcBef>
        <a:spcAft>
          <a:spcPct val="0"/>
        </a:spcAft>
        <a:defRPr kumimoji="1" sz="3600" b="1">
          <a:solidFill>
            <a:schemeClr val="tx2"/>
          </a:solidFill>
          <a:latin typeface="Comic Sans MS" pitchFamily="66" charset="0"/>
        </a:defRPr>
      </a:lvl3pPr>
      <a:lvl4pPr algn="ctr" rtl="0" eaLnBrk="0" fontAlgn="base" hangingPunct="0">
        <a:spcBef>
          <a:spcPct val="0"/>
        </a:spcBef>
        <a:spcAft>
          <a:spcPct val="0"/>
        </a:spcAft>
        <a:defRPr kumimoji="1" sz="3600" b="1">
          <a:solidFill>
            <a:schemeClr val="tx2"/>
          </a:solidFill>
          <a:latin typeface="Comic Sans MS" pitchFamily="66" charset="0"/>
        </a:defRPr>
      </a:lvl4pPr>
      <a:lvl5pPr algn="ctr" rtl="0" eaLnBrk="0" fontAlgn="base" hangingPunct="0">
        <a:spcBef>
          <a:spcPct val="0"/>
        </a:spcBef>
        <a:spcAft>
          <a:spcPct val="0"/>
        </a:spcAft>
        <a:defRPr kumimoji="1" sz="3600" b="1">
          <a:solidFill>
            <a:schemeClr val="tx2"/>
          </a:solidFill>
          <a:latin typeface="Comic Sans MS" pitchFamily="66" charset="0"/>
        </a:defRPr>
      </a:lvl5pPr>
      <a:lvl6pPr marL="457200" algn="ctr" rtl="0" eaLnBrk="0" fontAlgn="base" hangingPunct="0">
        <a:spcBef>
          <a:spcPct val="0"/>
        </a:spcBef>
        <a:spcAft>
          <a:spcPct val="0"/>
        </a:spcAft>
        <a:defRPr kumimoji="1" sz="3600" b="1">
          <a:solidFill>
            <a:schemeClr val="tx2"/>
          </a:solidFill>
          <a:latin typeface="Comic Sans MS" pitchFamily="66" charset="0"/>
        </a:defRPr>
      </a:lvl6pPr>
      <a:lvl7pPr marL="914400" algn="ctr" rtl="0" eaLnBrk="0" fontAlgn="base" hangingPunct="0">
        <a:spcBef>
          <a:spcPct val="0"/>
        </a:spcBef>
        <a:spcAft>
          <a:spcPct val="0"/>
        </a:spcAft>
        <a:defRPr kumimoji="1" sz="3600" b="1">
          <a:solidFill>
            <a:schemeClr val="tx2"/>
          </a:solidFill>
          <a:latin typeface="Comic Sans MS" pitchFamily="66" charset="0"/>
        </a:defRPr>
      </a:lvl7pPr>
      <a:lvl8pPr marL="1371600" algn="ctr" rtl="0" eaLnBrk="0" fontAlgn="base" hangingPunct="0">
        <a:spcBef>
          <a:spcPct val="0"/>
        </a:spcBef>
        <a:spcAft>
          <a:spcPct val="0"/>
        </a:spcAft>
        <a:defRPr kumimoji="1" sz="3600" b="1">
          <a:solidFill>
            <a:schemeClr val="tx2"/>
          </a:solidFill>
          <a:latin typeface="Comic Sans MS" pitchFamily="66" charset="0"/>
        </a:defRPr>
      </a:lvl8pPr>
      <a:lvl9pPr marL="1828800" algn="ctr" rtl="0" eaLnBrk="0" fontAlgn="base" hangingPunct="0">
        <a:spcBef>
          <a:spcPct val="0"/>
        </a:spcBef>
        <a:spcAft>
          <a:spcPct val="0"/>
        </a:spcAft>
        <a:defRPr kumimoji="1" sz="3600" b="1">
          <a:solidFill>
            <a:schemeClr val="tx2"/>
          </a:solidFill>
          <a:latin typeface="Comic Sans MS" pitchFamily="66" charset="0"/>
        </a:defRPr>
      </a:lvl9pPr>
    </p:titleStyle>
    <p:bodyStyle>
      <a:lvl1pPr marL="342900" indent="-342900" algn="l" rtl="0" eaLnBrk="0" fontAlgn="base" hangingPunct="0">
        <a:spcBef>
          <a:spcPct val="20000"/>
        </a:spcBef>
        <a:spcAft>
          <a:spcPct val="0"/>
        </a:spcAft>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a:solidFill>
            <a:schemeClr val="tx1"/>
          </a:solidFill>
          <a:latin typeface="+mn-lt"/>
        </a:defRPr>
      </a:lvl4pPr>
      <a:lvl5pPr marL="2057400" indent="-228600" algn="l" rtl="0" eaLnBrk="0" fontAlgn="base" hangingPunct="0">
        <a:spcBef>
          <a:spcPct val="20000"/>
        </a:spcBef>
        <a:spcAft>
          <a:spcPct val="0"/>
        </a:spcAft>
        <a:buChar char="•"/>
        <a:defRPr kumimoji="1">
          <a:solidFill>
            <a:schemeClr val="tx1"/>
          </a:solidFill>
          <a:latin typeface="+mn-lt"/>
        </a:defRPr>
      </a:lvl5pPr>
      <a:lvl6pPr marL="2514600" indent="-228600" algn="l" rtl="0" eaLnBrk="0" fontAlgn="base" hangingPunct="0">
        <a:spcBef>
          <a:spcPct val="20000"/>
        </a:spcBef>
        <a:spcAft>
          <a:spcPct val="0"/>
        </a:spcAft>
        <a:buChar char="•"/>
        <a:defRPr kumimoji="1">
          <a:solidFill>
            <a:schemeClr val="tx1"/>
          </a:solidFill>
          <a:latin typeface="+mn-lt"/>
        </a:defRPr>
      </a:lvl6pPr>
      <a:lvl7pPr marL="2971800" indent="-228600" algn="l" rtl="0" eaLnBrk="0" fontAlgn="base" hangingPunct="0">
        <a:spcBef>
          <a:spcPct val="20000"/>
        </a:spcBef>
        <a:spcAft>
          <a:spcPct val="0"/>
        </a:spcAft>
        <a:buChar char="•"/>
        <a:defRPr kumimoji="1">
          <a:solidFill>
            <a:schemeClr val="tx1"/>
          </a:solidFill>
          <a:latin typeface="+mn-lt"/>
        </a:defRPr>
      </a:lvl7pPr>
      <a:lvl8pPr marL="3429000" indent="-228600" algn="l" rtl="0" eaLnBrk="0" fontAlgn="base" hangingPunct="0">
        <a:spcBef>
          <a:spcPct val="20000"/>
        </a:spcBef>
        <a:spcAft>
          <a:spcPct val="0"/>
        </a:spcAft>
        <a:buChar char="•"/>
        <a:defRPr kumimoji="1">
          <a:solidFill>
            <a:schemeClr val="tx1"/>
          </a:solidFill>
          <a:latin typeface="+mn-lt"/>
        </a:defRPr>
      </a:lvl8pPr>
      <a:lvl9pPr marL="3886200" indent="-228600" algn="l" rtl="0" eaLnBrk="0" fontAlgn="base" hangingPunct="0">
        <a:spcBef>
          <a:spcPct val="20000"/>
        </a:spcBef>
        <a:spcAft>
          <a:spcPct val="0"/>
        </a:spcAft>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oleObject" Target="../embeddings/oleObject2.bin"/><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9.emf"/><Relationship Id="rId5" Type="http://schemas.openxmlformats.org/officeDocument/2006/relationships/oleObject" Target="../embeddings/oleObject4.bin"/><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11.emf"/><Relationship Id="rId5" Type="http://schemas.openxmlformats.org/officeDocument/2006/relationships/oleObject" Target="../embeddings/oleObject6.bin"/><Relationship Id="rId4" Type="http://schemas.openxmlformats.org/officeDocument/2006/relationships/image" Target="../media/image10.em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wmf"/><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3.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15.emf"/><Relationship Id="rId5" Type="http://schemas.openxmlformats.org/officeDocument/2006/relationships/oleObject" Target="../embeddings/oleObject9.bin"/><Relationship Id="rId4" Type="http://schemas.openxmlformats.org/officeDocument/2006/relationships/image" Target="../media/image14.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18.emf"/><Relationship Id="rId5" Type="http://schemas.openxmlformats.org/officeDocument/2006/relationships/oleObject" Target="../embeddings/oleObject11.bin"/><Relationship Id="rId4" Type="http://schemas.openxmlformats.org/officeDocument/2006/relationships/image" Target="../media/image17.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20.emf"/><Relationship Id="rId5" Type="http://schemas.openxmlformats.org/officeDocument/2006/relationships/oleObject" Target="../embeddings/oleObject13.bin"/><Relationship Id="rId4" Type="http://schemas.openxmlformats.org/officeDocument/2006/relationships/image" Target="../media/image19.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image" Target="../media/image22.emf"/><Relationship Id="rId5" Type="http://schemas.openxmlformats.org/officeDocument/2006/relationships/oleObject" Target="../embeddings/oleObject15.bin"/><Relationship Id="rId4" Type="http://schemas.openxmlformats.org/officeDocument/2006/relationships/image" Target="../media/image21.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image" Target="../media/image24.emf"/><Relationship Id="rId5" Type="http://schemas.openxmlformats.org/officeDocument/2006/relationships/oleObject" Target="../embeddings/oleObject17.bin"/><Relationship Id="rId4" Type="http://schemas.openxmlformats.org/officeDocument/2006/relationships/image" Target="../media/image23.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hyperlink" Target="http://nowlab.cs.ohio-state.edu/"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image" Target="../media/image26.emf"/><Relationship Id="rId5" Type="http://schemas.openxmlformats.org/officeDocument/2006/relationships/oleObject" Target="../embeddings/oleObject19.bin"/><Relationship Id="rId4" Type="http://schemas.openxmlformats.org/officeDocument/2006/relationships/image" Target="../media/image25.e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image" Target="../media/image28.emf"/><Relationship Id="rId5" Type="http://schemas.openxmlformats.org/officeDocument/2006/relationships/oleObject" Target="../embeddings/oleObject21.bin"/><Relationship Id="rId4" Type="http://schemas.openxmlformats.org/officeDocument/2006/relationships/image" Target="../media/image27.e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image" Target="../media/image30.emf"/><Relationship Id="rId5" Type="http://schemas.openxmlformats.org/officeDocument/2006/relationships/oleObject" Target="../embeddings/oleObject23.bin"/><Relationship Id="rId4" Type="http://schemas.openxmlformats.org/officeDocument/2006/relationships/image" Target="../media/image29.e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1.e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ctrTitle"/>
          </p:nvPr>
        </p:nvSpPr>
        <p:spPr>
          <a:xfrm>
            <a:off x="228600" y="1905000"/>
            <a:ext cx="8763000" cy="1752600"/>
          </a:xfrm>
          <a:ln/>
        </p:spPr>
        <p:txBody>
          <a:bodyPr/>
          <a:lstStyle/>
          <a:p>
            <a:pPr>
              <a:lnSpc>
                <a:spcPct val="120000"/>
              </a:lnSpc>
            </a:pPr>
            <a:r>
              <a:rPr lang="en-US" sz="3200"/>
              <a:t>High-Performance Communication Support for Sockets-based Applications over</a:t>
            </a:r>
            <a:br>
              <a:rPr lang="en-US" sz="3200"/>
            </a:br>
            <a:r>
              <a:rPr lang="en-US" sz="3200"/>
              <a:t>High-Speed Networks</a:t>
            </a:r>
          </a:p>
        </p:txBody>
      </p:sp>
      <p:sp>
        <p:nvSpPr>
          <p:cNvPr id="363523" name="Rectangle 3"/>
          <p:cNvSpPr>
            <a:spLocks noGrp="1" noChangeArrowheads="1"/>
          </p:cNvSpPr>
          <p:nvPr>
            <p:ph type="subTitle" idx="1"/>
          </p:nvPr>
        </p:nvSpPr>
        <p:spPr>
          <a:xfrm>
            <a:off x="1371600" y="4114800"/>
            <a:ext cx="6400800" cy="1981200"/>
          </a:xfrm>
        </p:spPr>
        <p:txBody>
          <a:bodyPr/>
          <a:lstStyle/>
          <a:p>
            <a:pPr>
              <a:lnSpc>
                <a:spcPct val="120000"/>
              </a:lnSpc>
            </a:pPr>
            <a:r>
              <a:rPr lang="en-US" b="1">
                <a:solidFill>
                  <a:srgbClr val="FF0000"/>
                </a:solidFill>
              </a:rPr>
              <a:t>Pavan Balaji</a:t>
            </a:r>
          </a:p>
          <a:p>
            <a:pPr>
              <a:lnSpc>
                <a:spcPct val="120000"/>
              </a:lnSpc>
            </a:pPr>
            <a:r>
              <a:rPr lang="en-US" sz="1800" b="1">
                <a:solidFill>
                  <a:srgbClr val="0000FF"/>
                </a:solidFill>
              </a:rPr>
              <a:t>Advisor: Prof. D. K. Panda</a:t>
            </a:r>
          </a:p>
          <a:p>
            <a:pPr>
              <a:lnSpc>
                <a:spcPct val="120000"/>
              </a:lnSpc>
            </a:pPr>
            <a:r>
              <a:rPr lang="en-US" sz="1800" b="1">
                <a:solidFill>
                  <a:srgbClr val="0000FF"/>
                </a:solidFill>
              </a:rPr>
              <a:t>Network Based Computing Laboratory (NBCL)</a:t>
            </a:r>
          </a:p>
          <a:p>
            <a:pPr>
              <a:lnSpc>
                <a:spcPct val="120000"/>
              </a:lnSpc>
            </a:pPr>
            <a:r>
              <a:rPr lang="en-US" sz="1800" b="1">
                <a:solidFill>
                  <a:srgbClr val="0000FF"/>
                </a:solidFill>
              </a:rPr>
              <a:t>Ohio State University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Date Placeholder 3"/>
          <p:cNvSpPr>
            <a:spLocks noGrp="1"/>
          </p:cNvSpPr>
          <p:nvPr>
            <p:ph type="dt" sz="half" idx="10"/>
          </p:nvPr>
        </p:nvSpPr>
        <p:spPr/>
        <p:txBody>
          <a:bodyPr/>
          <a:lstStyle/>
          <a:p>
            <a:r>
              <a:rPr lang="en-US"/>
              <a:t>06/02/06</a:t>
            </a:r>
          </a:p>
        </p:txBody>
      </p:sp>
      <p:sp>
        <p:nvSpPr>
          <p:cNvPr id="38" name="Footer Placeholder 4"/>
          <p:cNvSpPr>
            <a:spLocks noGrp="1"/>
          </p:cNvSpPr>
          <p:nvPr>
            <p:ph type="ftr" sz="quarter" idx="11"/>
          </p:nvPr>
        </p:nvSpPr>
        <p:spPr/>
        <p:txBody>
          <a:bodyPr/>
          <a:lstStyle/>
          <a:p>
            <a:r>
              <a:rPr lang="en-US"/>
              <a:t>Pavan Balaji (The Ohio State University)</a:t>
            </a:r>
          </a:p>
        </p:txBody>
      </p:sp>
      <p:sp>
        <p:nvSpPr>
          <p:cNvPr id="400386" name="Rectangle 2"/>
          <p:cNvSpPr>
            <a:spLocks noChangeArrowheads="1"/>
          </p:cNvSpPr>
          <p:nvPr/>
        </p:nvSpPr>
        <p:spPr bwMode="auto">
          <a:xfrm>
            <a:off x="6470650" y="1828800"/>
            <a:ext cx="146050" cy="457200"/>
          </a:xfrm>
          <a:prstGeom prst="rect">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387" name="Rectangle 3"/>
          <p:cNvSpPr>
            <a:spLocks noChangeArrowheads="1"/>
          </p:cNvSpPr>
          <p:nvPr/>
        </p:nvSpPr>
        <p:spPr bwMode="auto">
          <a:xfrm>
            <a:off x="2987675" y="17526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388" name="Rectangle 4"/>
          <p:cNvSpPr>
            <a:spLocks noChangeArrowheads="1"/>
          </p:cNvSpPr>
          <p:nvPr/>
        </p:nvSpPr>
        <p:spPr bwMode="auto">
          <a:xfrm>
            <a:off x="2538413" y="17526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389" name="Rectangle 5"/>
          <p:cNvSpPr>
            <a:spLocks noChangeArrowheads="1"/>
          </p:cNvSpPr>
          <p:nvPr/>
        </p:nvSpPr>
        <p:spPr bwMode="auto">
          <a:xfrm>
            <a:off x="2081213" y="17526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390" name="Rectangle 6"/>
          <p:cNvSpPr>
            <a:spLocks noChangeArrowheads="1"/>
          </p:cNvSpPr>
          <p:nvPr/>
        </p:nvSpPr>
        <p:spPr bwMode="auto">
          <a:xfrm>
            <a:off x="1624013" y="17526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391" name="Rectangle 7"/>
          <p:cNvSpPr>
            <a:spLocks noChangeArrowheads="1"/>
          </p:cNvSpPr>
          <p:nvPr/>
        </p:nvSpPr>
        <p:spPr bwMode="auto">
          <a:xfrm>
            <a:off x="1166813" y="17526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392" name="Rectangle 8"/>
          <p:cNvSpPr>
            <a:spLocks noChangeArrowheads="1"/>
          </p:cNvSpPr>
          <p:nvPr/>
        </p:nvSpPr>
        <p:spPr bwMode="auto">
          <a:xfrm>
            <a:off x="709613" y="17526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393" name="Freeform 9"/>
          <p:cNvSpPr>
            <a:spLocks/>
          </p:cNvSpPr>
          <p:nvPr/>
        </p:nvSpPr>
        <p:spPr bwMode="auto">
          <a:xfrm>
            <a:off x="7162800" y="3124200"/>
            <a:ext cx="381000" cy="304800"/>
          </a:xfrm>
          <a:custGeom>
            <a:avLst/>
            <a:gdLst>
              <a:gd name="T0" fmla="*/ 0 w 240"/>
              <a:gd name="T1" fmla="*/ 0 h 240"/>
              <a:gd name="T2" fmla="*/ 192 w 240"/>
              <a:gd name="T3" fmla="*/ 48 h 240"/>
              <a:gd name="T4" fmla="*/ 240 w 240"/>
              <a:gd name="T5" fmla="*/ 240 h 240"/>
            </a:gdLst>
            <a:ahLst/>
            <a:cxnLst>
              <a:cxn ang="0">
                <a:pos x="T0" y="T1"/>
              </a:cxn>
              <a:cxn ang="0">
                <a:pos x="T2" y="T3"/>
              </a:cxn>
              <a:cxn ang="0">
                <a:pos x="T4" y="T5"/>
              </a:cxn>
            </a:cxnLst>
            <a:rect l="0" t="0" r="r" b="b"/>
            <a:pathLst>
              <a:path w="240" h="240">
                <a:moveTo>
                  <a:pt x="0" y="0"/>
                </a:moveTo>
                <a:cubicBezTo>
                  <a:pt x="76" y="4"/>
                  <a:pt x="152" y="8"/>
                  <a:pt x="192" y="48"/>
                </a:cubicBezTo>
                <a:cubicBezTo>
                  <a:pt x="232" y="88"/>
                  <a:pt x="232" y="208"/>
                  <a:pt x="240" y="240"/>
                </a:cubicBezTo>
              </a:path>
            </a:pathLst>
          </a:custGeom>
          <a:noFill/>
          <a:ln w="19050" cap="flat" cmpd="sng">
            <a:solidFill>
              <a:schemeClr val="tx1"/>
            </a:solidFill>
            <a:prstDash val="solid"/>
            <a:round/>
            <a:headEnd type="none" w="lg" len="lg"/>
            <a:tailEnd type="stealth" w="lg" len="lg"/>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394" name="Freeform 10"/>
          <p:cNvSpPr>
            <a:spLocks/>
          </p:cNvSpPr>
          <p:nvPr/>
        </p:nvSpPr>
        <p:spPr bwMode="auto">
          <a:xfrm>
            <a:off x="6324600" y="3886200"/>
            <a:ext cx="381000" cy="304800"/>
          </a:xfrm>
          <a:custGeom>
            <a:avLst/>
            <a:gdLst>
              <a:gd name="T0" fmla="*/ 240 w 240"/>
              <a:gd name="T1" fmla="*/ 240 h 240"/>
              <a:gd name="T2" fmla="*/ 48 w 240"/>
              <a:gd name="T3" fmla="*/ 192 h 240"/>
              <a:gd name="T4" fmla="*/ 0 w 240"/>
              <a:gd name="T5" fmla="*/ 0 h 240"/>
            </a:gdLst>
            <a:ahLst/>
            <a:cxnLst>
              <a:cxn ang="0">
                <a:pos x="T0" y="T1"/>
              </a:cxn>
              <a:cxn ang="0">
                <a:pos x="T2" y="T3"/>
              </a:cxn>
              <a:cxn ang="0">
                <a:pos x="T4" y="T5"/>
              </a:cxn>
            </a:cxnLst>
            <a:rect l="0" t="0" r="r" b="b"/>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a:tailEnd type="stealth" w="lg" len="lg"/>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395" name="Freeform 11"/>
          <p:cNvSpPr>
            <a:spLocks/>
          </p:cNvSpPr>
          <p:nvPr/>
        </p:nvSpPr>
        <p:spPr bwMode="auto">
          <a:xfrm>
            <a:off x="7162800" y="3886200"/>
            <a:ext cx="381000" cy="304800"/>
          </a:xfrm>
          <a:custGeom>
            <a:avLst/>
            <a:gdLst>
              <a:gd name="T0" fmla="*/ 240 w 240"/>
              <a:gd name="T1" fmla="*/ 0 h 240"/>
              <a:gd name="T2" fmla="*/ 192 w 240"/>
              <a:gd name="T3" fmla="*/ 192 h 240"/>
              <a:gd name="T4" fmla="*/ 0 w 240"/>
              <a:gd name="T5" fmla="*/ 240 h 240"/>
            </a:gdLst>
            <a:ahLst/>
            <a:cxnLst>
              <a:cxn ang="0">
                <a:pos x="T0" y="T1"/>
              </a:cxn>
              <a:cxn ang="0">
                <a:pos x="T2" y="T3"/>
              </a:cxn>
              <a:cxn ang="0">
                <a:pos x="T4" y="T5"/>
              </a:cxn>
            </a:cxnLst>
            <a:rect l="0" t="0" r="r" b="b"/>
            <a:pathLst>
              <a:path w="240" h="240">
                <a:moveTo>
                  <a:pt x="240" y="0"/>
                </a:moveTo>
                <a:cubicBezTo>
                  <a:pt x="236" y="76"/>
                  <a:pt x="232" y="152"/>
                  <a:pt x="192" y="192"/>
                </a:cubicBezTo>
                <a:cubicBezTo>
                  <a:pt x="152" y="232"/>
                  <a:pt x="76" y="236"/>
                  <a:pt x="0" y="240"/>
                </a:cubicBezTo>
              </a:path>
            </a:pathLst>
          </a:custGeom>
          <a:noFill/>
          <a:ln w="19050" cap="flat" cmpd="sng">
            <a:solidFill>
              <a:schemeClr val="tx1"/>
            </a:solidFill>
            <a:prstDash val="solid"/>
            <a:round/>
            <a:headEnd/>
            <a:tailEnd type="stealth" w="lg" len="lg"/>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396" name="Freeform 12"/>
          <p:cNvSpPr>
            <a:spLocks/>
          </p:cNvSpPr>
          <p:nvPr/>
        </p:nvSpPr>
        <p:spPr bwMode="auto">
          <a:xfrm>
            <a:off x="6324600" y="3124200"/>
            <a:ext cx="381000" cy="304800"/>
          </a:xfrm>
          <a:custGeom>
            <a:avLst/>
            <a:gdLst>
              <a:gd name="T0" fmla="*/ 0 w 240"/>
              <a:gd name="T1" fmla="*/ 240 h 240"/>
              <a:gd name="T2" fmla="*/ 48 w 240"/>
              <a:gd name="T3" fmla="*/ 48 h 240"/>
              <a:gd name="T4" fmla="*/ 240 w 240"/>
              <a:gd name="T5" fmla="*/ 0 h 240"/>
            </a:gdLst>
            <a:ahLst/>
            <a:cxnLst>
              <a:cxn ang="0">
                <a:pos x="T0" y="T1"/>
              </a:cxn>
              <a:cxn ang="0">
                <a:pos x="T2" y="T3"/>
              </a:cxn>
              <a:cxn ang="0">
                <a:pos x="T4" y="T5"/>
              </a:cxn>
            </a:cxnLst>
            <a:rect l="0" t="0" r="r" b="b"/>
            <a:pathLst>
              <a:path w="240" h="240">
                <a:moveTo>
                  <a:pt x="0" y="240"/>
                </a:moveTo>
                <a:cubicBezTo>
                  <a:pt x="4" y="164"/>
                  <a:pt x="8" y="88"/>
                  <a:pt x="48" y="48"/>
                </a:cubicBezTo>
                <a:cubicBezTo>
                  <a:pt x="88" y="8"/>
                  <a:pt x="164" y="4"/>
                  <a:pt x="240" y="0"/>
                </a:cubicBezTo>
              </a:path>
            </a:pathLst>
          </a:custGeom>
          <a:noFill/>
          <a:ln w="19050" cap="flat" cmpd="sng">
            <a:solidFill>
              <a:schemeClr val="tx1"/>
            </a:solidFill>
            <a:prstDash val="solid"/>
            <a:round/>
            <a:headEnd/>
            <a:tailEnd type="stealth" w="lg" len="lg"/>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397" name="Rectangle 13"/>
          <p:cNvSpPr>
            <a:spLocks noChangeArrowheads="1"/>
          </p:cNvSpPr>
          <p:nvPr/>
        </p:nvSpPr>
        <p:spPr bwMode="auto">
          <a:xfrm>
            <a:off x="1905000" y="3962400"/>
            <a:ext cx="457200"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398" name="Rectangle 14"/>
          <p:cNvSpPr>
            <a:spLocks noChangeArrowheads="1"/>
          </p:cNvSpPr>
          <p:nvPr/>
        </p:nvSpPr>
        <p:spPr bwMode="auto">
          <a:xfrm>
            <a:off x="1295400" y="3429000"/>
            <a:ext cx="457200"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399" name="Rectangle 15"/>
          <p:cNvSpPr>
            <a:spLocks noChangeArrowheads="1"/>
          </p:cNvSpPr>
          <p:nvPr/>
        </p:nvSpPr>
        <p:spPr bwMode="auto">
          <a:xfrm>
            <a:off x="1905000" y="2895600"/>
            <a:ext cx="457200"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400" name="Rectangle 16"/>
          <p:cNvSpPr>
            <a:spLocks noChangeArrowheads="1"/>
          </p:cNvSpPr>
          <p:nvPr/>
        </p:nvSpPr>
        <p:spPr bwMode="auto">
          <a:xfrm>
            <a:off x="2514600" y="3429000"/>
            <a:ext cx="457200"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401" name="Freeform 17"/>
          <p:cNvSpPr>
            <a:spLocks/>
          </p:cNvSpPr>
          <p:nvPr/>
        </p:nvSpPr>
        <p:spPr bwMode="auto">
          <a:xfrm>
            <a:off x="2362200" y="3124200"/>
            <a:ext cx="381000" cy="304800"/>
          </a:xfrm>
          <a:custGeom>
            <a:avLst/>
            <a:gdLst>
              <a:gd name="T0" fmla="*/ 0 w 240"/>
              <a:gd name="T1" fmla="*/ 0 h 240"/>
              <a:gd name="T2" fmla="*/ 192 w 240"/>
              <a:gd name="T3" fmla="*/ 48 h 240"/>
              <a:gd name="T4" fmla="*/ 240 w 240"/>
              <a:gd name="T5" fmla="*/ 240 h 240"/>
            </a:gdLst>
            <a:ahLst/>
            <a:cxnLst>
              <a:cxn ang="0">
                <a:pos x="T0" y="T1"/>
              </a:cxn>
              <a:cxn ang="0">
                <a:pos x="T2" y="T3"/>
              </a:cxn>
              <a:cxn ang="0">
                <a:pos x="T4" y="T5"/>
              </a:cxn>
            </a:cxnLst>
            <a:rect l="0" t="0" r="r" b="b"/>
            <a:pathLst>
              <a:path w="240" h="240">
                <a:moveTo>
                  <a:pt x="0" y="0"/>
                </a:moveTo>
                <a:cubicBezTo>
                  <a:pt x="76" y="4"/>
                  <a:pt x="152" y="8"/>
                  <a:pt x="192" y="48"/>
                </a:cubicBezTo>
                <a:cubicBezTo>
                  <a:pt x="232" y="88"/>
                  <a:pt x="232" y="208"/>
                  <a:pt x="240" y="240"/>
                </a:cubicBezTo>
              </a:path>
            </a:pathLst>
          </a:custGeom>
          <a:noFill/>
          <a:ln w="19050" cap="flat" cmpd="sng">
            <a:solidFill>
              <a:schemeClr val="tx1"/>
            </a:solidFill>
            <a:prstDash val="solid"/>
            <a:round/>
            <a:headEnd type="none" w="lg" len="lg"/>
            <a:tailEnd type="stealth" w="lg" len="lg"/>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402" name="Freeform 18"/>
          <p:cNvSpPr>
            <a:spLocks/>
          </p:cNvSpPr>
          <p:nvPr/>
        </p:nvSpPr>
        <p:spPr bwMode="auto">
          <a:xfrm>
            <a:off x="1524000" y="3886200"/>
            <a:ext cx="381000" cy="304800"/>
          </a:xfrm>
          <a:custGeom>
            <a:avLst/>
            <a:gdLst>
              <a:gd name="T0" fmla="*/ 240 w 240"/>
              <a:gd name="T1" fmla="*/ 240 h 240"/>
              <a:gd name="T2" fmla="*/ 48 w 240"/>
              <a:gd name="T3" fmla="*/ 192 h 240"/>
              <a:gd name="T4" fmla="*/ 0 w 240"/>
              <a:gd name="T5" fmla="*/ 0 h 240"/>
            </a:gdLst>
            <a:ahLst/>
            <a:cxnLst>
              <a:cxn ang="0">
                <a:pos x="T0" y="T1"/>
              </a:cxn>
              <a:cxn ang="0">
                <a:pos x="T2" y="T3"/>
              </a:cxn>
              <a:cxn ang="0">
                <a:pos x="T4" y="T5"/>
              </a:cxn>
            </a:cxnLst>
            <a:rect l="0" t="0" r="r" b="b"/>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a:tailEnd type="stealth" w="lg" len="lg"/>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403" name="Freeform 19"/>
          <p:cNvSpPr>
            <a:spLocks/>
          </p:cNvSpPr>
          <p:nvPr/>
        </p:nvSpPr>
        <p:spPr bwMode="auto">
          <a:xfrm>
            <a:off x="2362200" y="3886200"/>
            <a:ext cx="381000" cy="304800"/>
          </a:xfrm>
          <a:custGeom>
            <a:avLst/>
            <a:gdLst>
              <a:gd name="T0" fmla="*/ 240 w 240"/>
              <a:gd name="T1" fmla="*/ 0 h 240"/>
              <a:gd name="T2" fmla="*/ 192 w 240"/>
              <a:gd name="T3" fmla="*/ 192 h 240"/>
              <a:gd name="T4" fmla="*/ 0 w 240"/>
              <a:gd name="T5" fmla="*/ 240 h 240"/>
            </a:gdLst>
            <a:ahLst/>
            <a:cxnLst>
              <a:cxn ang="0">
                <a:pos x="T0" y="T1"/>
              </a:cxn>
              <a:cxn ang="0">
                <a:pos x="T2" y="T3"/>
              </a:cxn>
              <a:cxn ang="0">
                <a:pos x="T4" y="T5"/>
              </a:cxn>
            </a:cxnLst>
            <a:rect l="0" t="0" r="r" b="b"/>
            <a:pathLst>
              <a:path w="240" h="240">
                <a:moveTo>
                  <a:pt x="240" y="0"/>
                </a:moveTo>
                <a:cubicBezTo>
                  <a:pt x="236" y="76"/>
                  <a:pt x="232" y="152"/>
                  <a:pt x="192" y="192"/>
                </a:cubicBezTo>
                <a:cubicBezTo>
                  <a:pt x="152" y="232"/>
                  <a:pt x="76" y="236"/>
                  <a:pt x="0" y="240"/>
                </a:cubicBezTo>
              </a:path>
            </a:pathLst>
          </a:custGeom>
          <a:noFill/>
          <a:ln w="19050" cap="flat" cmpd="sng">
            <a:solidFill>
              <a:schemeClr val="tx1"/>
            </a:solidFill>
            <a:prstDash val="solid"/>
            <a:round/>
            <a:headEnd/>
            <a:tailEnd type="stealth" w="lg" len="lg"/>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404" name="Freeform 20"/>
          <p:cNvSpPr>
            <a:spLocks/>
          </p:cNvSpPr>
          <p:nvPr/>
        </p:nvSpPr>
        <p:spPr bwMode="auto">
          <a:xfrm>
            <a:off x="1524000" y="3124200"/>
            <a:ext cx="381000" cy="304800"/>
          </a:xfrm>
          <a:custGeom>
            <a:avLst/>
            <a:gdLst>
              <a:gd name="T0" fmla="*/ 0 w 240"/>
              <a:gd name="T1" fmla="*/ 240 h 240"/>
              <a:gd name="T2" fmla="*/ 48 w 240"/>
              <a:gd name="T3" fmla="*/ 48 h 240"/>
              <a:gd name="T4" fmla="*/ 240 w 240"/>
              <a:gd name="T5" fmla="*/ 0 h 240"/>
            </a:gdLst>
            <a:ahLst/>
            <a:cxnLst>
              <a:cxn ang="0">
                <a:pos x="T0" y="T1"/>
              </a:cxn>
              <a:cxn ang="0">
                <a:pos x="T2" y="T3"/>
              </a:cxn>
              <a:cxn ang="0">
                <a:pos x="T4" y="T5"/>
              </a:cxn>
            </a:cxnLst>
            <a:rect l="0" t="0" r="r" b="b"/>
            <a:pathLst>
              <a:path w="240" h="240">
                <a:moveTo>
                  <a:pt x="0" y="240"/>
                </a:moveTo>
                <a:cubicBezTo>
                  <a:pt x="4" y="164"/>
                  <a:pt x="8" y="88"/>
                  <a:pt x="48" y="48"/>
                </a:cubicBezTo>
                <a:cubicBezTo>
                  <a:pt x="88" y="8"/>
                  <a:pt x="164" y="4"/>
                  <a:pt x="240" y="0"/>
                </a:cubicBezTo>
              </a:path>
            </a:pathLst>
          </a:custGeom>
          <a:noFill/>
          <a:ln w="19050" cap="flat" cmpd="sng">
            <a:solidFill>
              <a:schemeClr val="tx1"/>
            </a:solidFill>
            <a:prstDash val="solid"/>
            <a:round/>
            <a:headEnd/>
            <a:tailEnd type="stealth" w="lg" len="lg"/>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405" name="Rectangle 21"/>
          <p:cNvSpPr>
            <a:spLocks noGrp="1" noChangeArrowheads="1"/>
          </p:cNvSpPr>
          <p:nvPr>
            <p:ph type="title"/>
          </p:nvPr>
        </p:nvSpPr>
        <p:spPr>
          <a:xfrm>
            <a:off x="685800" y="533400"/>
            <a:ext cx="7772400" cy="1143000"/>
          </a:xfrm>
          <a:ln/>
        </p:spPr>
        <p:txBody>
          <a:bodyPr/>
          <a:lstStyle/>
          <a:p>
            <a:r>
              <a:rPr lang="en-US" sz="3200"/>
              <a:t>Limitations with TCP/IP-like Credit-based Flow Control</a:t>
            </a:r>
          </a:p>
        </p:txBody>
      </p:sp>
      <p:sp>
        <p:nvSpPr>
          <p:cNvPr id="400406" name="Text Box 22"/>
          <p:cNvSpPr txBox="1">
            <a:spLocks noChangeArrowheads="1"/>
          </p:cNvSpPr>
          <p:nvPr/>
        </p:nvSpPr>
        <p:spPr bwMode="auto">
          <a:xfrm>
            <a:off x="6099175" y="4419600"/>
            <a:ext cx="15970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sz="1400">
                <a:ea typeface="굴림" pitchFamily="50" charset="-127"/>
              </a:rPr>
              <a:t>Sockets Buffers</a:t>
            </a:r>
          </a:p>
        </p:txBody>
      </p:sp>
      <p:sp>
        <p:nvSpPr>
          <p:cNvPr id="400407" name="Text Box 23"/>
          <p:cNvSpPr txBox="1">
            <a:spLocks noChangeArrowheads="1"/>
          </p:cNvSpPr>
          <p:nvPr/>
        </p:nvSpPr>
        <p:spPr bwMode="auto">
          <a:xfrm>
            <a:off x="906463" y="2374900"/>
            <a:ext cx="18510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sz="1400">
                <a:ea typeface="굴림" pitchFamily="50" charset="-127"/>
              </a:rPr>
              <a:t>Application Buffers</a:t>
            </a:r>
          </a:p>
        </p:txBody>
      </p:sp>
      <p:sp>
        <p:nvSpPr>
          <p:cNvPr id="400408" name="Text Box 24"/>
          <p:cNvSpPr txBox="1">
            <a:spLocks noChangeArrowheads="1"/>
          </p:cNvSpPr>
          <p:nvPr/>
        </p:nvSpPr>
        <p:spPr bwMode="auto">
          <a:xfrm>
            <a:off x="3783013" y="1754188"/>
            <a:ext cx="7921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400">
                <a:ea typeface="굴림" pitchFamily="50" charset="-127"/>
              </a:rPr>
              <a:t>Sender</a:t>
            </a:r>
          </a:p>
        </p:txBody>
      </p:sp>
      <p:sp>
        <p:nvSpPr>
          <p:cNvPr id="400409" name="Line 25"/>
          <p:cNvSpPr>
            <a:spLocks noChangeShapeType="1"/>
          </p:cNvSpPr>
          <p:nvPr/>
        </p:nvSpPr>
        <p:spPr bwMode="auto">
          <a:xfrm>
            <a:off x="4595813" y="1752600"/>
            <a:ext cx="52387" cy="281940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410" name="Text Box 26"/>
          <p:cNvSpPr txBox="1">
            <a:spLocks noChangeArrowheads="1"/>
          </p:cNvSpPr>
          <p:nvPr/>
        </p:nvSpPr>
        <p:spPr bwMode="auto">
          <a:xfrm>
            <a:off x="5656263" y="2374900"/>
            <a:ext cx="28940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sz="1400">
                <a:ea typeface="굴림" pitchFamily="50" charset="-127"/>
              </a:rPr>
              <a:t>Application Buffers Not Posted</a:t>
            </a:r>
          </a:p>
        </p:txBody>
      </p:sp>
      <p:sp>
        <p:nvSpPr>
          <p:cNvPr id="400411" name="Text Box 27"/>
          <p:cNvSpPr txBox="1">
            <a:spLocks noChangeArrowheads="1"/>
          </p:cNvSpPr>
          <p:nvPr/>
        </p:nvSpPr>
        <p:spPr bwMode="auto">
          <a:xfrm>
            <a:off x="4578350" y="1754188"/>
            <a:ext cx="9112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400">
                <a:ea typeface="굴림" pitchFamily="50" charset="-127"/>
              </a:rPr>
              <a:t>Receiver</a:t>
            </a:r>
          </a:p>
        </p:txBody>
      </p:sp>
      <p:sp>
        <p:nvSpPr>
          <p:cNvPr id="400412" name="Text Box 28"/>
          <p:cNvSpPr txBox="1">
            <a:spLocks noChangeArrowheads="1"/>
          </p:cNvSpPr>
          <p:nvPr/>
        </p:nvSpPr>
        <p:spPr bwMode="auto">
          <a:xfrm>
            <a:off x="1295400" y="4419600"/>
            <a:ext cx="15970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sz="1400">
                <a:ea typeface="굴림" pitchFamily="50" charset="-127"/>
              </a:rPr>
              <a:t>Sockets Buffers</a:t>
            </a:r>
          </a:p>
        </p:txBody>
      </p:sp>
      <p:sp>
        <p:nvSpPr>
          <p:cNvPr id="400413" name="Text Box 29"/>
          <p:cNvSpPr txBox="1">
            <a:spLocks noChangeArrowheads="1"/>
          </p:cNvSpPr>
          <p:nvPr/>
        </p:nvSpPr>
        <p:spPr bwMode="auto">
          <a:xfrm>
            <a:off x="3681413" y="4191000"/>
            <a:ext cx="1447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400">
                <a:ea typeface="굴림" pitchFamily="50" charset="-127"/>
              </a:rPr>
              <a:t>Credits = 4</a:t>
            </a:r>
          </a:p>
        </p:txBody>
      </p:sp>
      <p:sp>
        <p:nvSpPr>
          <p:cNvPr id="400414" name="Text Box 30"/>
          <p:cNvSpPr txBox="1">
            <a:spLocks noChangeArrowheads="1"/>
          </p:cNvSpPr>
          <p:nvPr/>
        </p:nvSpPr>
        <p:spPr bwMode="auto">
          <a:xfrm>
            <a:off x="5662613" y="2352675"/>
            <a:ext cx="17637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sz="1400">
                <a:ea typeface="굴림" pitchFamily="50" charset="-127"/>
              </a:rPr>
              <a:t>Application Buffer</a:t>
            </a:r>
          </a:p>
        </p:txBody>
      </p:sp>
      <p:sp>
        <p:nvSpPr>
          <p:cNvPr id="400415" name="Oval 31"/>
          <p:cNvSpPr>
            <a:spLocks noChangeArrowheads="1"/>
          </p:cNvSpPr>
          <p:nvPr/>
        </p:nvSpPr>
        <p:spPr bwMode="auto">
          <a:xfrm>
            <a:off x="5205413" y="3609975"/>
            <a:ext cx="457200" cy="381000"/>
          </a:xfrm>
          <a:prstGeom prst="ellipse">
            <a:avLst/>
          </a:prstGeom>
          <a:solidFill>
            <a:srgbClr val="96969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ea typeface="굴림" pitchFamily="50" charset="-127"/>
              </a:rPr>
              <a:t>ACK</a:t>
            </a:r>
          </a:p>
        </p:txBody>
      </p:sp>
      <p:sp>
        <p:nvSpPr>
          <p:cNvPr id="400416" name="Rectangle 32"/>
          <p:cNvSpPr>
            <a:spLocks noGrp="1" noChangeArrowheads="1"/>
          </p:cNvSpPr>
          <p:nvPr>
            <p:ph type="body" idx="1"/>
          </p:nvPr>
        </p:nvSpPr>
        <p:spPr>
          <a:xfrm>
            <a:off x="457200" y="4648200"/>
            <a:ext cx="8229600" cy="1981200"/>
          </a:xfrm>
        </p:spPr>
        <p:txBody>
          <a:bodyPr/>
          <a:lstStyle/>
          <a:p>
            <a:pPr>
              <a:lnSpc>
                <a:spcPct val="130000"/>
              </a:lnSpc>
            </a:pPr>
            <a:r>
              <a:rPr lang="en-US" sz="1900"/>
              <a:t>Receiver controls buffers – Statically sized temporary buffers</a:t>
            </a:r>
          </a:p>
          <a:p>
            <a:pPr>
              <a:lnSpc>
                <a:spcPct val="130000"/>
              </a:lnSpc>
            </a:pPr>
            <a:r>
              <a:rPr lang="en-US" sz="1900"/>
              <a:t>Excessive wastage of buffers</a:t>
            </a:r>
            <a:endParaRPr lang="en-US" sz="1800"/>
          </a:p>
          <a:p>
            <a:pPr>
              <a:lnSpc>
                <a:spcPct val="130000"/>
              </a:lnSpc>
            </a:pPr>
            <a:r>
              <a:rPr lang="en-US" sz="1900"/>
              <a:t>Small messages pushed directly to network</a:t>
            </a:r>
          </a:p>
          <a:p>
            <a:pPr lvl="1">
              <a:lnSpc>
                <a:spcPct val="130000"/>
              </a:lnSpc>
            </a:pPr>
            <a:r>
              <a:rPr lang="en-US" sz="1600"/>
              <a:t>Network performance is under-utilized for small messages</a:t>
            </a:r>
          </a:p>
        </p:txBody>
      </p:sp>
      <p:sp>
        <p:nvSpPr>
          <p:cNvPr id="400417" name="Rectangle 33"/>
          <p:cNvSpPr>
            <a:spLocks noChangeArrowheads="1"/>
          </p:cNvSpPr>
          <p:nvPr/>
        </p:nvSpPr>
        <p:spPr bwMode="auto">
          <a:xfrm>
            <a:off x="6705600" y="3962400"/>
            <a:ext cx="457200"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418" name="Rectangle 34"/>
          <p:cNvSpPr>
            <a:spLocks noChangeArrowheads="1"/>
          </p:cNvSpPr>
          <p:nvPr/>
        </p:nvSpPr>
        <p:spPr bwMode="auto">
          <a:xfrm>
            <a:off x="6096000" y="3429000"/>
            <a:ext cx="457200"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419" name="Rectangle 35"/>
          <p:cNvSpPr>
            <a:spLocks noChangeArrowheads="1"/>
          </p:cNvSpPr>
          <p:nvPr/>
        </p:nvSpPr>
        <p:spPr bwMode="auto">
          <a:xfrm>
            <a:off x="6705600" y="2895600"/>
            <a:ext cx="457200"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420" name="Rectangle 36"/>
          <p:cNvSpPr>
            <a:spLocks noChangeArrowheads="1"/>
          </p:cNvSpPr>
          <p:nvPr/>
        </p:nvSpPr>
        <p:spPr bwMode="auto">
          <a:xfrm>
            <a:off x="7315200" y="3429000"/>
            <a:ext cx="457200"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5.55556E-7 4.79408E-6 L -0.08507 0.16658 " pathEditMode="relative" rAng="0" ptsTypes="AA">
                                      <p:cBhvr>
                                        <p:cTn id="6" dur="2000" fill="hold"/>
                                        <p:tgtEl>
                                          <p:spTgt spid="400387"/>
                                        </p:tgtEl>
                                        <p:attrNameLst>
                                          <p:attrName>ppt_x</p:attrName>
                                          <p:attrName>ppt_y</p:attrName>
                                        </p:attrNameLst>
                                      </p:cBhvr>
                                      <p:rCtr x="-4253" y="8329"/>
                                    </p:animMotion>
                                  </p:childTnLst>
                                </p:cTn>
                              </p:par>
                            </p:childTnLst>
                          </p:cTn>
                        </p:par>
                        <p:par>
                          <p:cTn id="7" fill="hold" nodeType="afterGroup">
                            <p:stCondLst>
                              <p:cond delay="2000"/>
                            </p:stCondLst>
                            <p:childTnLst>
                              <p:par>
                                <p:cTn id="8" presetID="0" presetClass="path" presetSubtype="0" accel="50000" decel="50000" fill="hold" grpId="1" nodeType="afterEffect">
                                  <p:stCondLst>
                                    <p:cond delay="0"/>
                                  </p:stCondLst>
                                  <p:childTnLst>
                                    <p:animMotion origin="layout" path="M -0.08507 0.16658 L 0.43993 0.16658 " pathEditMode="relative" ptsTypes="AA">
                                      <p:cBhvr>
                                        <p:cTn id="9" dur="2000" fill="hold"/>
                                        <p:tgtEl>
                                          <p:spTgt spid="400387"/>
                                        </p:tgtEl>
                                        <p:attrNameLst>
                                          <p:attrName>ppt_x</p:attrName>
                                          <p:attrName>ppt_y</p:attrName>
                                        </p:attrNameLst>
                                      </p:cBhvr>
                                    </p:animMotion>
                                  </p:childTnLst>
                                </p:cTn>
                              </p:par>
                              <p:par>
                                <p:cTn id="10" presetID="0" presetClass="path" presetSubtype="0" accel="50000" decel="50000" fill="hold" grpId="0" nodeType="withEffect">
                                  <p:stCondLst>
                                    <p:cond delay="0"/>
                                  </p:stCondLst>
                                  <p:childTnLst>
                                    <p:animMotion origin="layout" path="M 2.5E-6 4.79408E-6 L 0.03073 0.24433 " pathEditMode="relative" rAng="0" ptsTypes="AA">
                                      <p:cBhvr>
                                        <p:cTn id="11" dur="2000" fill="hold"/>
                                        <p:tgtEl>
                                          <p:spTgt spid="400388"/>
                                        </p:tgtEl>
                                        <p:attrNameLst>
                                          <p:attrName>ppt_x</p:attrName>
                                          <p:attrName>ppt_y</p:attrName>
                                        </p:attrNameLst>
                                      </p:cBhvr>
                                      <p:rCtr x="1528" y="12217"/>
                                    </p:animMotion>
                                  </p:childTnLst>
                                </p:cTn>
                              </p:par>
                            </p:childTnLst>
                          </p:cTn>
                        </p:par>
                        <p:par>
                          <p:cTn id="12" fill="hold" nodeType="afterGroup">
                            <p:stCondLst>
                              <p:cond delay="4000"/>
                            </p:stCondLst>
                            <p:childTnLst>
                              <p:par>
                                <p:cTn id="13" presetID="0" presetClass="path" presetSubtype="0" accel="50000" decel="50000" fill="hold" grpId="1" nodeType="afterEffect">
                                  <p:stCondLst>
                                    <p:cond delay="0"/>
                                  </p:stCondLst>
                                  <p:childTnLst>
                                    <p:animMotion origin="layout" path="M 0.03073 0.24433 L 0.55573 0.24433 " pathEditMode="relative" ptsTypes="AA">
                                      <p:cBhvr>
                                        <p:cTn id="14" dur="2000" fill="hold"/>
                                        <p:tgtEl>
                                          <p:spTgt spid="400388"/>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2.5E-6 4.79408E-6 L 0.01406 0.32207 " pathEditMode="relative" rAng="0" ptsTypes="AA">
                                      <p:cBhvr>
                                        <p:cTn id="16" dur="2000" fill="hold"/>
                                        <p:tgtEl>
                                          <p:spTgt spid="400389"/>
                                        </p:tgtEl>
                                        <p:attrNameLst>
                                          <p:attrName>ppt_x</p:attrName>
                                          <p:attrName>ppt_y</p:attrName>
                                        </p:attrNameLst>
                                      </p:cBhvr>
                                      <p:rCtr x="694" y="16104"/>
                                    </p:animMotion>
                                  </p:childTnLst>
                                </p:cTn>
                              </p:par>
                            </p:childTnLst>
                          </p:cTn>
                        </p:par>
                        <p:par>
                          <p:cTn id="17" fill="hold" nodeType="afterGroup">
                            <p:stCondLst>
                              <p:cond delay="6000"/>
                            </p:stCondLst>
                            <p:childTnLst>
                              <p:par>
                                <p:cTn id="18" presetID="0" presetClass="path" presetSubtype="0" accel="50000" decel="50000" fill="hold" grpId="1" nodeType="afterEffect">
                                  <p:stCondLst>
                                    <p:cond delay="0"/>
                                  </p:stCondLst>
                                  <p:childTnLst>
                                    <p:animMotion origin="layout" path="M 0.01406 0.32207 L 0.53906 0.32207 " pathEditMode="relative" ptsTypes="AA">
                                      <p:cBhvr>
                                        <p:cTn id="19" dur="2000" fill="hold"/>
                                        <p:tgtEl>
                                          <p:spTgt spid="400389"/>
                                        </p:tgtEl>
                                        <p:attrNameLst>
                                          <p:attrName>ppt_x</p:attrName>
                                          <p:attrName>ppt_y</p:attrName>
                                        </p:attrNameLst>
                                      </p:cBhvr>
                                    </p:animMotion>
                                  </p:childTnLst>
                                </p:cTn>
                              </p:par>
                              <p:par>
                                <p:cTn id="20" presetID="0" presetClass="path" presetSubtype="0" accel="50000" decel="50000" fill="hold" grpId="0" nodeType="withEffect">
                                  <p:stCondLst>
                                    <p:cond delay="0"/>
                                  </p:stCondLst>
                                  <p:childTnLst>
                                    <p:animMotion origin="layout" path="M 2.5E-6 4.79408E-6 L -0.00261 0.24433 " pathEditMode="relative" rAng="0" ptsTypes="AA">
                                      <p:cBhvr>
                                        <p:cTn id="21" dur="2000" fill="hold"/>
                                        <p:tgtEl>
                                          <p:spTgt spid="400390"/>
                                        </p:tgtEl>
                                        <p:attrNameLst>
                                          <p:attrName>ppt_x</p:attrName>
                                          <p:attrName>ppt_y</p:attrName>
                                        </p:attrNameLst>
                                      </p:cBhvr>
                                      <p:rCtr x="-139" y="12217"/>
                                    </p:animMotion>
                                  </p:childTnLst>
                                </p:cTn>
                              </p:par>
                            </p:childTnLst>
                          </p:cTn>
                        </p:par>
                        <p:par>
                          <p:cTn id="22" fill="hold" nodeType="afterGroup">
                            <p:stCondLst>
                              <p:cond delay="8000"/>
                            </p:stCondLst>
                            <p:childTnLst>
                              <p:par>
                                <p:cTn id="23" presetID="0" presetClass="path" presetSubtype="0" accel="50000" decel="50000" fill="hold" grpId="1" nodeType="afterEffect">
                                  <p:stCondLst>
                                    <p:cond delay="0"/>
                                  </p:stCondLst>
                                  <p:childTnLst>
                                    <p:animMotion origin="layout" path="M -0.00261 0.24433 L 0.52239 0.24433 " pathEditMode="relative" ptsTypes="AA">
                                      <p:cBhvr>
                                        <p:cTn id="24" dur="2000" fill="hold"/>
                                        <p:tgtEl>
                                          <p:spTgt spid="400390"/>
                                        </p:tgtEl>
                                        <p:attrNameLst>
                                          <p:attrName>ppt_x</p:attrName>
                                          <p:attrName>ppt_y</p:attrName>
                                        </p:attrNameLst>
                                      </p:cBhvr>
                                    </p:animMotion>
                                  </p:childTnLst>
                                </p:cTn>
                              </p:par>
                              <p:par>
                                <p:cTn id="25" presetID="0" presetClass="path" presetSubtype="0" accel="50000" decel="50000" fill="hold" grpId="0" nodeType="withEffect">
                                  <p:stCondLst>
                                    <p:cond delay="0"/>
                                  </p:stCondLst>
                                  <p:childTnLst>
                                    <p:animMotion origin="layout" path="M 2.5E-6 4.79408E-6 L 0.11406 0.16658 " pathEditMode="relative" rAng="0" ptsTypes="AA">
                                      <p:cBhvr>
                                        <p:cTn id="26" dur="2000" fill="hold"/>
                                        <p:tgtEl>
                                          <p:spTgt spid="400391"/>
                                        </p:tgtEl>
                                        <p:attrNameLst>
                                          <p:attrName>ppt_x</p:attrName>
                                          <p:attrName>ppt_y</p:attrName>
                                        </p:attrNameLst>
                                      </p:cBhvr>
                                      <p:rCtr x="5694" y="8329"/>
                                    </p:animMotion>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400410"/>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4004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038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0" presetClass="path" presetSubtype="0" accel="50000" decel="50000" fill="hold" grpId="2" nodeType="clickEffect">
                                  <p:stCondLst>
                                    <p:cond delay="0"/>
                                  </p:stCondLst>
                                  <p:childTnLst>
                                    <p:animMotion origin="layout" path="M 0.43993 0.16658 L 0.3816 0.0111 " pathEditMode="relative" rAng="0" ptsTypes="AA">
                                      <p:cBhvr>
                                        <p:cTn id="38" dur="2000" fill="hold"/>
                                        <p:tgtEl>
                                          <p:spTgt spid="400387"/>
                                        </p:tgtEl>
                                        <p:attrNameLst>
                                          <p:attrName>ppt_x</p:attrName>
                                          <p:attrName>ppt_y</p:attrName>
                                        </p:attrNameLst>
                                      </p:cBhvr>
                                      <p:rCtr x="-2917" y="-7774"/>
                                    </p:animMotion>
                                  </p:childTnLst>
                                </p:cTn>
                              </p:par>
                            </p:childTnLst>
                          </p:cTn>
                        </p:par>
                        <p:par>
                          <p:cTn id="39" fill="hold" nodeType="afterGroup">
                            <p:stCondLst>
                              <p:cond delay="2000"/>
                            </p:stCondLst>
                            <p:childTnLst>
                              <p:par>
                                <p:cTn id="40" presetID="1" presetClass="entr" presetSubtype="0" fill="hold" grpId="0" nodeType="afterEffect">
                                  <p:stCondLst>
                                    <p:cond delay="0"/>
                                  </p:stCondLst>
                                  <p:childTnLst>
                                    <p:set>
                                      <p:cBhvr>
                                        <p:cTn id="41" dur="1" fill="hold">
                                          <p:stCondLst>
                                            <p:cond delay="0"/>
                                          </p:stCondLst>
                                        </p:cTn>
                                        <p:tgtEl>
                                          <p:spTgt spid="400415"/>
                                        </p:tgtEl>
                                        <p:attrNameLst>
                                          <p:attrName>style.visibility</p:attrName>
                                        </p:attrNameLst>
                                      </p:cBhvr>
                                      <p:to>
                                        <p:strVal val="visible"/>
                                      </p:to>
                                    </p:set>
                                  </p:childTnLst>
                                </p:cTn>
                              </p:par>
                            </p:childTnLst>
                          </p:cTn>
                        </p:par>
                        <p:par>
                          <p:cTn id="42" fill="hold" nodeType="afterGroup">
                            <p:stCondLst>
                              <p:cond delay="2000"/>
                            </p:stCondLst>
                            <p:childTnLst>
                              <p:par>
                                <p:cTn id="43" presetID="0" presetClass="path" presetSubtype="0" accel="50000" decel="50000" fill="hold" grpId="2" nodeType="afterEffect">
                                  <p:stCondLst>
                                    <p:cond delay="0"/>
                                  </p:stCondLst>
                                  <p:childTnLst>
                                    <p:animMotion origin="layout" path="M 0 0 C -0.08767 -0.06155 -0.17534 -0.12286 -0.24357 -0.15109 C -0.31146 -0.17932 -0.36371 -0.19088 -0.40798 -0.16914 C -0.45225 -0.14739 -0.4809 -0.08422 -0.50955 -0.02106 " pathEditMode="relative" ptsTypes="aaaA">
                                      <p:cBhvr>
                                        <p:cTn id="44" dur="2000" fill="hold"/>
                                        <p:tgtEl>
                                          <p:spTgt spid="400415"/>
                                        </p:tgtEl>
                                        <p:attrNameLst>
                                          <p:attrName>ppt_x</p:attrName>
                                          <p:attrName>ppt_y</p:attrName>
                                        </p:attrNameLst>
                                      </p:cBhvr>
                                    </p:animMotion>
                                  </p:childTnLst>
                                </p:cTn>
                              </p:par>
                            </p:childTnLst>
                          </p:cTn>
                        </p:par>
                      </p:childTnLst>
                    </p:cTn>
                  </p:par>
                  <p:par>
                    <p:cTn id="45" fill="hold" nodeType="clickPar">
                      <p:stCondLst>
                        <p:cond delay="indefinite"/>
                      </p:stCondLst>
                      <p:childTnLst>
                        <p:par>
                          <p:cTn id="46" fill="hold" nodeType="withGroup">
                            <p:stCondLst>
                              <p:cond delay="0"/>
                            </p:stCondLst>
                            <p:childTnLst>
                              <p:par>
                                <p:cTn id="47" presetID="0" presetClass="path" presetSubtype="0" accel="50000" decel="50000" fill="hold" grpId="1" nodeType="clickEffect">
                                  <p:stCondLst>
                                    <p:cond delay="0"/>
                                  </p:stCondLst>
                                  <p:childTnLst>
                                    <p:animMotion origin="layout" path="M 0.11406 0.16658 L 0.63906 0.16658 " pathEditMode="relative" ptsTypes="AA">
                                      <p:cBhvr>
                                        <p:cTn id="48" dur="2000" fill="hold"/>
                                        <p:tgtEl>
                                          <p:spTgt spid="400391"/>
                                        </p:tgtEl>
                                        <p:attrNameLst>
                                          <p:attrName>ppt_x</p:attrName>
                                          <p:attrName>ppt_y</p:attrName>
                                        </p:attrNameLst>
                                      </p:cBhvr>
                                    </p:animMotion>
                                  </p:childTnLst>
                                </p:cTn>
                              </p:par>
                              <p:par>
                                <p:cTn id="49" presetID="0" presetClass="path" presetSubtype="0" accel="50000" decel="50000" fill="hold" grpId="0" nodeType="withEffect">
                                  <p:stCondLst>
                                    <p:cond delay="0"/>
                                  </p:stCondLst>
                                  <p:childTnLst>
                                    <p:animMotion origin="layout" path="M 2.5E-6 4.79408E-6 L 0.16406 0.16658 " pathEditMode="relative" rAng="0" ptsTypes="AA">
                                      <p:cBhvr>
                                        <p:cTn id="50" dur="2000" fill="hold"/>
                                        <p:tgtEl>
                                          <p:spTgt spid="400392"/>
                                        </p:tgtEl>
                                        <p:attrNameLst>
                                          <p:attrName>ppt_x</p:attrName>
                                          <p:attrName>ppt_y</p:attrName>
                                        </p:attrNameLst>
                                      </p:cBhvr>
                                      <p:rCtr x="8194" y="8329"/>
                                    </p:animMotion>
                                  </p:childTnLst>
                                </p:cTn>
                              </p:par>
                              <p:par>
                                <p:cTn id="51" presetID="1" presetClass="exit" presetSubtype="0" fill="hold" grpId="1" nodeType="withEffect">
                                  <p:stCondLst>
                                    <p:cond delay="0"/>
                                  </p:stCondLst>
                                  <p:childTnLst>
                                    <p:set>
                                      <p:cBhvr>
                                        <p:cTn id="52" dur="1" fill="hold">
                                          <p:stCondLst>
                                            <p:cond delay="0"/>
                                          </p:stCondLst>
                                        </p:cTn>
                                        <p:tgtEl>
                                          <p:spTgt spid="4004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6" grpId="0" animBg="1"/>
      <p:bldP spid="400387" grpId="0" animBg="1"/>
      <p:bldP spid="400387" grpId="1" animBg="1"/>
      <p:bldP spid="400387" grpId="2" animBg="1"/>
      <p:bldP spid="400388" grpId="0" animBg="1"/>
      <p:bldP spid="400388" grpId="1" animBg="1"/>
      <p:bldP spid="400389" grpId="0" animBg="1"/>
      <p:bldP spid="400389" grpId="1" animBg="1"/>
      <p:bldP spid="400390" grpId="0" animBg="1"/>
      <p:bldP spid="400390" grpId="1" animBg="1"/>
      <p:bldP spid="400391" grpId="0" animBg="1"/>
      <p:bldP spid="400391" grpId="1" animBg="1"/>
      <p:bldP spid="400392" grpId="0" animBg="1"/>
      <p:bldP spid="400410" grpId="0"/>
      <p:bldP spid="400414" grpId="0"/>
      <p:bldP spid="400415" grpId="0" animBg="1"/>
      <p:bldP spid="400415" grpId="1" animBg="1"/>
      <p:bldP spid="400415"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Date Placeholder 3"/>
          <p:cNvSpPr>
            <a:spLocks noGrp="1"/>
          </p:cNvSpPr>
          <p:nvPr>
            <p:ph type="dt" sz="half" idx="10"/>
          </p:nvPr>
        </p:nvSpPr>
        <p:spPr/>
        <p:txBody>
          <a:bodyPr/>
          <a:lstStyle/>
          <a:p>
            <a:r>
              <a:rPr lang="en-US"/>
              <a:t>06/02/06</a:t>
            </a:r>
          </a:p>
        </p:txBody>
      </p:sp>
      <p:sp>
        <p:nvSpPr>
          <p:cNvPr id="36" name="Footer Placeholder 4"/>
          <p:cNvSpPr>
            <a:spLocks noGrp="1"/>
          </p:cNvSpPr>
          <p:nvPr>
            <p:ph type="ftr" sz="quarter" idx="11"/>
          </p:nvPr>
        </p:nvSpPr>
        <p:spPr/>
        <p:txBody>
          <a:bodyPr/>
          <a:lstStyle/>
          <a:p>
            <a:r>
              <a:rPr lang="en-US"/>
              <a:t>Pavan Balaji (The Ohio State University)</a:t>
            </a:r>
          </a:p>
        </p:txBody>
      </p:sp>
      <p:sp>
        <p:nvSpPr>
          <p:cNvPr id="401410" name="Rectangle 2"/>
          <p:cNvSpPr>
            <a:spLocks noChangeArrowheads="1"/>
          </p:cNvSpPr>
          <p:nvPr/>
        </p:nvSpPr>
        <p:spPr bwMode="auto">
          <a:xfrm>
            <a:off x="1624013" y="35814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11" name="Rectangle 3"/>
          <p:cNvSpPr>
            <a:spLocks noChangeArrowheads="1"/>
          </p:cNvSpPr>
          <p:nvPr/>
        </p:nvSpPr>
        <p:spPr bwMode="auto">
          <a:xfrm>
            <a:off x="1166813" y="35814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12" name="Rectangle 4"/>
          <p:cNvSpPr>
            <a:spLocks noChangeArrowheads="1"/>
          </p:cNvSpPr>
          <p:nvPr/>
        </p:nvSpPr>
        <p:spPr bwMode="auto">
          <a:xfrm>
            <a:off x="709613" y="35814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13" name="Rectangle 5"/>
          <p:cNvSpPr>
            <a:spLocks noChangeArrowheads="1"/>
          </p:cNvSpPr>
          <p:nvPr/>
        </p:nvSpPr>
        <p:spPr bwMode="auto">
          <a:xfrm>
            <a:off x="2081213" y="35814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14" name="Rectangle 6"/>
          <p:cNvSpPr>
            <a:spLocks noChangeArrowheads="1"/>
          </p:cNvSpPr>
          <p:nvPr/>
        </p:nvSpPr>
        <p:spPr bwMode="auto">
          <a:xfrm>
            <a:off x="2538413" y="35814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15" name="Rectangle 7"/>
          <p:cNvSpPr>
            <a:spLocks noChangeArrowheads="1"/>
          </p:cNvSpPr>
          <p:nvPr/>
        </p:nvSpPr>
        <p:spPr bwMode="auto">
          <a:xfrm>
            <a:off x="6500813" y="3657600"/>
            <a:ext cx="152400" cy="457200"/>
          </a:xfrm>
          <a:prstGeom prst="rect">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16" name="Rectangle 8"/>
          <p:cNvSpPr>
            <a:spLocks noGrp="1" noChangeArrowheads="1"/>
          </p:cNvSpPr>
          <p:nvPr>
            <p:ph type="title"/>
          </p:nvPr>
        </p:nvSpPr>
        <p:spPr>
          <a:ln/>
        </p:spPr>
        <p:txBody>
          <a:bodyPr/>
          <a:lstStyle/>
          <a:p>
            <a:r>
              <a:rPr lang="en-US" sz="3200"/>
              <a:t>Packetized Flow-Control</a:t>
            </a:r>
          </a:p>
        </p:txBody>
      </p:sp>
      <p:sp>
        <p:nvSpPr>
          <p:cNvPr id="401417" name="Text Box 9"/>
          <p:cNvSpPr txBox="1">
            <a:spLocks noChangeArrowheads="1"/>
          </p:cNvSpPr>
          <p:nvPr/>
        </p:nvSpPr>
        <p:spPr bwMode="auto">
          <a:xfrm>
            <a:off x="5967413" y="5868988"/>
            <a:ext cx="15970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sz="1400">
                <a:ea typeface="굴림" pitchFamily="50" charset="-127"/>
              </a:rPr>
              <a:t>Sockets Buffers</a:t>
            </a:r>
          </a:p>
        </p:txBody>
      </p:sp>
      <p:sp>
        <p:nvSpPr>
          <p:cNvPr id="401418" name="Text Box 10"/>
          <p:cNvSpPr txBox="1">
            <a:spLocks noChangeArrowheads="1"/>
          </p:cNvSpPr>
          <p:nvPr/>
        </p:nvSpPr>
        <p:spPr bwMode="auto">
          <a:xfrm>
            <a:off x="906463" y="4192588"/>
            <a:ext cx="18510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sz="1400">
                <a:ea typeface="굴림" pitchFamily="50" charset="-127"/>
              </a:rPr>
              <a:t>Application Buffers</a:t>
            </a:r>
          </a:p>
        </p:txBody>
      </p:sp>
      <p:sp>
        <p:nvSpPr>
          <p:cNvPr id="401419" name="Text Box 11"/>
          <p:cNvSpPr txBox="1">
            <a:spLocks noChangeArrowheads="1"/>
          </p:cNvSpPr>
          <p:nvPr/>
        </p:nvSpPr>
        <p:spPr bwMode="auto">
          <a:xfrm>
            <a:off x="3806825" y="3506788"/>
            <a:ext cx="7921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400">
                <a:ea typeface="굴림" pitchFamily="50" charset="-127"/>
              </a:rPr>
              <a:t>Sender</a:t>
            </a:r>
          </a:p>
        </p:txBody>
      </p:sp>
      <p:sp>
        <p:nvSpPr>
          <p:cNvPr id="401420" name="Line 12"/>
          <p:cNvSpPr>
            <a:spLocks noChangeShapeType="1"/>
          </p:cNvSpPr>
          <p:nvPr/>
        </p:nvSpPr>
        <p:spPr bwMode="auto">
          <a:xfrm flipH="1">
            <a:off x="4572000" y="3581400"/>
            <a:ext cx="0" cy="266700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421" name="Text Box 13"/>
          <p:cNvSpPr txBox="1">
            <a:spLocks noChangeArrowheads="1"/>
          </p:cNvSpPr>
          <p:nvPr/>
        </p:nvSpPr>
        <p:spPr bwMode="auto">
          <a:xfrm>
            <a:off x="4578350" y="3506788"/>
            <a:ext cx="9112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400">
                <a:ea typeface="굴림" pitchFamily="50" charset="-127"/>
              </a:rPr>
              <a:t>Receiver</a:t>
            </a:r>
          </a:p>
        </p:txBody>
      </p:sp>
      <p:sp>
        <p:nvSpPr>
          <p:cNvPr id="401422" name="Text Box 14"/>
          <p:cNvSpPr txBox="1">
            <a:spLocks noChangeArrowheads="1"/>
          </p:cNvSpPr>
          <p:nvPr/>
        </p:nvSpPr>
        <p:spPr bwMode="auto">
          <a:xfrm>
            <a:off x="1439863" y="5945188"/>
            <a:ext cx="15970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sz="1400">
                <a:ea typeface="굴림" pitchFamily="50" charset="-127"/>
              </a:rPr>
              <a:t>Sockets Buffers</a:t>
            </a:r>
          </a:p>
        </p:txBody>
      </p:sp>
      <p:sp>
        <p:nvSpPr>
          <p:cNvPr id="401423" name="Rectangle 15"/>
          <p:cNvSpPr>
            <a:spLocks noChangeArrowheads="1"/>
          </p:cNvSpPr>
          <p:nvPr/>
        </p:nvSpPr>
        <p:spPr bwMode="auto">
          <a:xfrm>
            <a:off x="2995613" y="35814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24" name="Rectangle 16"/>
          <p:cNvSpPr>
            <a:spLocks noGrp="1" noChangeArrowheads="1"/>
          </p:cNvSpPr>
          <p:nvPr>
            <p:ph type="body" idx="1"/>
          </p:nvPr>
        </p:nvSpPr>
        <p:spPr>
          <a:xfrm>
            <a:off x="457200" y="1828800"/>
            <a:ext cx="8229600" cy="1676400"/>
          </a:xfrm>
          <a:no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i="1">
                <a:solidFill>
                  <a:srgbClr val="0000FF"/>
                </a:solidFill>
              </a:rPr>
              <a:t>Utilizes advanced network features such as RDMA</a:t>
            </a:r>
          </a:p>
          <a:p>
            <a:r>
              <a:rPr lang="en-US" sz="2000"/>
              <a:t>Sender side buffer management</a:t>
            </a:r>
            <a:endParaRPr lang="en-US" sz="2000" i="1">
              <a:solidFill>
                <a:srgbClr val="0000FF"/>
              </a:solidFill>
            </a:endParaRPr>
          </a:p>
          <a:p>
            <a:r>
              <a:rPr lang="en-US" sz="2000"/>
              <a:t>Avoids buffer wastage for small-medium messages</a:t>
            </a:r>
          </a:p>
          <a:p>
            <a:r>
              <a:rPr lang="en-US" sz="2000"/>
              <a:t>Improves throughput for small-medium messages</a:t>
            </a:r>
          </a:p>
        </p:txBody>
      </p:sp>
      <p:sp>
        <p:nvSpPr>
          <p:cNvPr id="401425" name="Text Box 17"/>
          <p:cNvSpPr txBox="1">
            <a:spLocks noChangeArrowheads="1"/>
          </p:cNvSpPr>
          <p:nvPr/>
        </p:nvSpPr>
        <p:spPr bwMode="auto">
          <a:xfrm>
            <a:off x="3681413" y="6172200"/>
            <a:ext cx="1447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400">
                <a:ea typeface="굴림" pitchFamily="50" charset="-127"/>
              </a:rPr>
              <a:t>Credits = 4</a:t>
            </a:r>
          </a:p>
        </p:txBody>
      </p:sp>
      <p:sp>
        <p:nvSpPr>
          <p:cNvPr id="401426" name="Rectangle 18"/>
          <p:cNvSpPr>
            <a:spLocks noChangeArrowheads="1"/>
          </p:cNvSpPr>
          <p:nvPr/>
        </p:nvSpPr>
        <p:spPr bwMode="auto">
          <a:xfrm>
            <a:off x="2614613" y="54102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27" name="Rectangle 19"/>
          <p:cNvSpPr>
            <a:spLocks noChangeArrowheads="1"/>
          </p:cNvSpPr>
          <p:nvPr/>
        </p:nvSpPr>
        <p:spPr bwMode="auto">
          <a:xfrm>
            <a:off x="2462213" y="54102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28" name="Rectangle 20"/>
          <p:cNvSpPr>
            <a:spLocks noChangeArrowheads="1"/>
          </p:cNvSpPr>
          <p:nvPr/>
        </p:nvSpPr>
        <p:spPr bwMode="auto">
          <a:xfrm>
            <a:off x="2309813" y="54102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29" name="Rectangle 21"/>
          <p:cNvSpPr>
            <a:spLocks noChangeArrowheads="1"/>
          </p:cNvSpPr>
          <p:nvPr/>
        </p:nvSpPr>
        <p:spPr bwMode="auto">
          <a:xfrm>
            <a:off x="2157413" y="54102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30" name="Rectangle 22"/>
          <p:cNvSpPr>
            <a:spLocks noChangeArrowheads="1"/>
          </p:cNvSpPr>
          <p:nvPr/>
        </p:nvSpPr>
        <p:spPr bwMode="auto">
          <a:xfrm>
            <a:off x="2005013" y="54102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31" name="Rectangle 23"/>
          <p:cNvSpPr>
            <a:spLocks noChangeArrowheads="1"/>
          </p:cNvSpPr>
          <p:nvPr/>
        </p:nvSpPr>
        <p:spPr bwMode="auto">
          <a:xfrm>
            <a:off x="1852613" y="54102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32" name="Rectangle 24"/>
          <p:cNvSpPr>
            <a:spLocks noChangeArrowheads="1"/>
          </p:cNvSpPr>
          <p:nvPr/>
        </p:nvSpPr>
        <p:spPr bwMode="auto">
          <a:xfrm>
            <a:off x="1700213" y="54102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33" name="Rectangle 25"/>
          <p:cNvSpPr>
            <a:spLocks noChangeArrowheads="1"/>
          </p:cNvSpPr>
          <p:nvPr/>
        </p:nvSpPr>
        <p:spPr bwMode="auto">
          <a:xfrm>
            <a:off x="1547813" y="5410200"/>
            <a:ext cx="1524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34" name="Text Box 26"/>
          <p:cNvSpPr txBox="1">
            <a:spLocks noChangeArrowheads="1"/>
          </p:cNvSpPr>
          <p:nvPr/>
        </p:nvSpPr>
        <p:spPr bwMode="auto">
          <a:xfrm>
            <a:off x="5656263" y="4181475"/>
            <a:ext cx="28940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sz="1400">
                <a:ea typeface="굴림" pitchFamily="50" charset="-127"/>
              </a:rPr>
              <a:t>Application Buffers Not Posted</a:t>
            </a:r>
          </a:p>
        </p:txBody>
      </p:sp>
      <p:sp>
        <p:nvSpPr>
          <p:cNvPr id="401435" name="Text Box 27"/>
          <p:cNvSpPr txBox="1">
            <a:spLocks noChangeArrowheads="1"/>
          </p:cNvSpPr>
          <p:nvPr/>
        </p:nvSpPr>
        <p:spPr bwMode="auto">
          <a:xfrm>
            <a:off x="5662613" y="4181475"/>
            <a:ext cx="17637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sz="1400">
                <a:ea typeface="굴림" pitchFamily="50" charset="-127"/>
              </a:rPr>
              <a:t>Application Buffer</a:t>
            </a:r>
          </a:p>
        </p:txBody>
      </p:sp>
      <p:sp>
        <p:nvSpPr>
          <p:cNvPr id="401436" name="Oval 28"/>
          <p:cNvSpPr>
            <a:spLocks noChangeArrowheads="1"/>
          </p:cNvSpPr>
          <p:nvPr/>
        </p:nvSpPr>
        <p:spPr bwMode="auto">
          <a:xfrm>
            <a:off x="5205413" y="5438775"/>
            <a:ext cx="457200" cy="381000"/>
          </a:xfrm>
          <a:prstGeom prst="ellipse">
            <a:avLst/>
          </a:prstGeom>
          <a:solidFill>
            <a:srgbClr val="96969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ea typeface="굴림" pitchFamily="50" charset="-127"/>
              </a:rPr>
              <a:t>ACK</a:t>
            </a:r>
          </a:p>
        </p:txBody>
      </p:sp>
      <p:sp>
        <p:nvSpPr>
          <p:cNvPr id="401437" name="Line 29"/>
          <p:cNvSpPr>
            <a:spLocks noChangeShapeType="1"/>
          </p:cNvSpPr>
          <p:nvPr/>
        </p:nvSpPr>
        <p:spPr bwMode="auto">
          <a:xfrm>
            <a:off x="1014413" y="5867400"/>
            <a:ext cx="2667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438" name="Line 30"/>
          <p:cNvSpPr>
            <a:spLocks noChangeShapeType="1"/>
          </p:cNvSpPr>
          <p:nvPr/>
        </p:nvSpPr>
        <p:spPr bwMode="auto">
          <a:xfrm>
            <a:off x="1014413" y="5410200"/>
            <a:ext cx="2667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439" name="Line 31"/>
          <p:cNvSpPr>
            <a:spLocks noChangeShapeType="1"/>
          </p:cNvSpPr>
          <p:nvPr/>
        </p:nvSpPr>
        <p:spPr bwMode="auto">
          <a:xfrm flipV="1">
            <a:off x="3681413" y="5410200"/>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440" name="Line 32"/>
          <p:cNvSpPr>
            <a:spLocks noChangeShapeType="1"/>
          </p:cNvSpPr>
          <p:nvPr/>
        </p:nvSpPr>
        <p:spPr bwMode="auto">
          <a:xfrm>
            <a:off x="5586413" y="5410200"/>
            <a:ext cx="2667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441" name="Line 33"/>
          <p:cNvSpPr>
            <a:spLocks noChangeShapeType="1"/>
          </p:cNvSpPr>
          <p:nvPr/>
        </p:nvSpPr>
        <p:spPr bwMode="auto">
          <a:xfrm flipV="1">
            <a:off x="8253413" y="5410200"/>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442" name="Line 34"/>
          <p:cNvSpPr>
            <a:spLocks noChangeShapeType="1"/>
          </p:cNvSpPr>
          <p:nvPr/>
        </p:nvSpPr>
        <p:spPr bwMode="auto">
          <a:xfrm>
            <a:off x="5586413" y="5867400"/>
            <a:ext cx="2667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0.0 -2.80888E-6 L 0.05833 0.26655 " pathEditMode="relative" rAng="0" ptsTypes="AA">
                                      <p:cBhvr>
                                        <p:cTn id="6" dur="2000" fill="hold"/>
                                        <p:tgtEl>
                                          <p:spTgt spid="401423"/>
                                        </p:tgtEl>
                                        <p:attrNameLst>
                                          <p:attrName>ppt_x</p:attrName>
                                          <p:attrName>ppt_y</p:attrName>
                                        </p:attrNameLst>
                                      </p:cBhvr>
                                      <p:rCtr x="2917" y="13327"/>
                                    </p:animMotion>
                                  </p:childTnLst>
                                </p:cTn>
                              </p:par>
                            </p:childTnLst>
                          </p:cTn>
                        </p:par>
                        <p:par>
                          <p:cTn id="7" fill="hold" nodeType="afterGroup">
                            <p:stCondLst>
                              <p:cond delay="2000"/>
                            </p:stCondLst>
                            <p:childTnLst>
                              <p:par>
                                <p:cTn id="8" presetID="63" presetClass="path" presetSubtype="0" accel="50000" decel="50000" fill="hold" grpId="1" nodeType="afterEffect">
                                  <p:stCondLst>
                                    <p:cond delay="0"/>
                                  </p:stCondLst>
                                  <p:childTnLst>
                                    <p:animMotion origin="layout" path="M 0.05833 0.26654 L 0.55833 0.26654 " pathEditMode="relative" rAng="0" ptsTypes="AA">
                                      <p:cBhvr>
                                        <p:cTn id="9" dur="2000" fill="hold"/>
                                        <p:tgtEl>
                                          <p:spTgt spid="401423"/>
                                        </p:tgtEl>
                                        <p:attrNameLst>
                                          <p:attrName>ppt_x</p:attrName>
                                          <p:attrName>ppt_y</p:attrName>
                                        </p:attrNameLst>
                                      </p:cBhvr>
                                      <p:rCtr x="25000" y="0"/>
                                    </p:animMotion>
                                  </p:childTnLst>
                                </p:cTn>
                              </p:par>
                              <p:par>
                                <p:cTn id="10" presetID="0" presetClass="path" presetSubtype="0" accel="50000" decel="50000" fill="hold" grpId="0" nodeType="withEffect">
                                  <p:stCondLst>
                                    <p:cond delay="0"/>
                                  </p:stCondLst>
                                  <p:childTnLst>
                                    <p:animMotion origin="layout" path="M 3.33333E-6 -7.17261E-7 L 0.09166 0.26654 " pathEditMode="relative" rAng="0" ptsTypes="AA">
                                      <p:cBhvr>
                                        <p:cTn id="11" dur="2000" fill="hold"/>
                                        <p:tgtEl>
                                          <p:spTgt spid="401414"/>
                                        </p:tgtEl>
                                        <p:attrNameLst>
                                          <p:attrName>ppt_x</p:attrName>
                                          <p:attrName>ppt_y</p:attrName>
                                        </p:attrNameLst>
                                      </p:cBhvr>
                                      <p:rCtr x="4583" y="13327"/>
                                    </p:animMotion>
                                  </p:childTnLst>
                                </p:cTn>
                              </p:par>
                            </p:childTnLst>
                          </p:cTn>
                        </p:par>
                      </p:childTnLst>
                    </p:cTn>
                  </p:par>
                  <p:par>
                    <p:cTn id="12" fill="hold" nodeType="clickPar">
                      <p:stCondLst>
                        <p:cond delay="indefinite"/>
                      </p:stCondLst>
                      <p:childTnLst>
                        <p:par>
                          <p:cTn id="13" fill="hold" nodeType="withGroup">
                            <p:stCondLst>
                              <p:cond delay="0"/>
                            </p:stCondLst>
                            <p:childTnLst>
                              <p:par>
                                <p:cTn id="14" presetID="63" presetClass="path" presetSubtype="0" accel="50000" decel="50000" fill="hold" grpId="1" nodeType="clickEffect">
                                  <p:stCondLst>
                                    <p:cond delay="0"/>
                                  </p:stCondLst>
                                  <p:childTnLst>
                                    <p:animMotion origin="layout" path="M 0.09166 0.26654 L 0.59166 0.26654 " pathEditMode="fixed" rAng="0" ptsTypes="AA">
                                      <p:cBhvr>
                                        <p:cTn id="15" dur="2000" fill="hold"/>
                                        <p:tgtEl>
                                          <p:spTgt spid="401414"/>
                                        </p:tgtEl>
                                        <p:attrNameLst>
                                          <p:attrName>ppt_x</p:attrName>
                                          <p:attrName>ppt_y</p:attrName>
                                        </p:attrNameLst>
                                      </p:cBhvr>
                                      <p:rCtr x="25000" y="0"/>
                                    </p:animMotion>
                                  </p:childTnLst>
                                </p:cTn>
                              </p:par>
                              <p:par>
                                <p:cTn id="16" presetID="0" presetClass="path" presetSubtype="0" accel="50000" decel="50000" fill="hold" grpId="0" nodeType="withEffect">
                                  <p:stCondLst>
                                    <p:cond delay="0"/>
                                  </p:stCondLst>
                                  <p:childTnLst>
                                    <p:animMotion origin="layout" path="M 3.33333E-6 -7.17261E-7 L 0.125 0.26654 " pathEditMode="relative" rAng="0" ptsTypes="AA">
                                      <p:cBhvr>
                                        <p:cTn id="17" dur="2000" fill="hold"/>
                                        <p:tgtEl>
                                          <p:spTgt spid="401413"/>
                                        </p:tgtEl>
                                        <p:attrNameLst>
                                          <p:attrName>ppt_x</p:attrName>
                                          <p:attrName>ppt_y</p:attrName>
                                        </p:attrNameLst>
                                      </p:cBhvr>
                                      <p:rCtr x="6250" y="13327"/>
                                    </p:animMotion>
                                  </p:childTnLst>
                                </p:cTn>
                              </p:par>
                            </p:childTnLst>
                          </p:cTn>
                        </p:par>
                        <p:par>
                          <p:cTn id="18" fill="hold" nodeType="afterGroup">
                            <p:stCondLst>
                              <p:cond delay="2000"/>
                            </p:stCondLst>
                            <p:childTnLst>
                              <p:par>
                                <p:cTn id="19" presetID="63" presetClass="path" presetSubtype="0" accel="50000" decel="50000" fill="hold" grpId="1" nodeType="afterEffect">
                                  <p:stCondLst>
                                    <p:cond delay="0"/>
                                  </p:stCondLst>
                                  <p:childTnLst>
                                    <p:animMotion origin="layout" path="M 0.125 0.26654 L 0.625 0.26654 " pathEditMode="relative" rAng="0" ptsTypes="AA">
                                      <p:cBhvr>
                                        <p:cTn id="20" dur="2000" fill="hold"/>
                                        <p:tgtEl>
                                          <p:spTgt spid="401413"/>
                                        </p:tgtEl>
                                        <p:attrNameLst>
                                          <p:attrName>ppt_x</p:attrName>
                                          <p:attrName>ppt_y</p:attrName>
                                        </p:attrNameLst>
                                      </p:cBhvr>
                                      <p:rCtr x="25000" y="0"/>
                                    </p:animMotion>
                                  </p:childTnLst>
                                </p:cTn>
                              </p:par>
                              <p:par>
                                <p:cTn id="21" presetID="0" presetClass="path" presetSubtype="0" accel="50000" decel="50000" fill="hold" grpId="0" nodeType="withEffect">
                                  <p:stCondLst>
                                    <p:cond delay="0"/>
                                  </p:stCondLst>
                                  <p:childTnLst>
                                    <p:animMotion origin="layout" path="M 3.33333E-6 -7.17261E-7 L 0.15833 0.26654 " pathEditMode="relative" ptsTypes="AA">
                                      <p:cBhvr>
                                        <p:cTn id="22" dur="2000" fill="hold"/>
                                        <p:tgtEl>
                                          <p:spTgt spid="401410"/>
                                        </p:tgtEl>
                                        <p:attrNameLst>
                                          <p:attrName>ppt_x</p:attrName>
                                          <p:attrName>ppt_y</p:attrName>
                                        </p:attrNameLst>
                                      </p:cBhvr>
                                    </p:animMotion>
                                  </p:childTnLst>
                                </p:cTn>
                              </p:par>
                            </p:childTnLst>
                          </p:cTn>
                        </p:par>
                        <p:par>
                          <p:cTn id="23" fill="hold" nodeType="afterGroup">
                            <p:stCondLst>
                              <p:cond delay="4000"/>
                            </p:stCondLst>
                            <p:childTnLst>
                              <p:par>
                                <p:cTn id="24" presetID="63" presetClass="path" presetSubtype="0" accel="50000" decel="50000" fill="hold" grpId="1" nodeType="afterEffect">
                                  <p:stCondLst>
                                    <p:cond delay="0"/>
                                  </p:stCondLst>
                                  <p:childTnLst>
                                    <p:animMotion origin="layout" path="M 0.15833 0.26654 L 0.65833 0.26654 " pathEditMode="relative" rAng="0" ptsTypes="AA">
                                      <p:cBhvr>
                                        <p:cTn id="25" dur="2000" fill="hold"/>
                                        <p:tgtEl>
                                          <p:spTgt spid="401410"/>
                                        </p:tgtEl>
                                        <p:attrNameLst>
                                          <p:attrName>ppt_x</p:attrName>
                                          <p:attrName>ppt_y</p:attrName>
                                        </p:attrNameLst>
                                      </p:cBhvr>
                                      <p:rCtr x="25000" y="0"/>
                                    </p:animMotion>
                                  </p:childTnLst>
                                </p:cTn>
                              </p:par>
                              <p:par>
                                <p:cTn id="26" presetID="0" presetClass="path" presetSubtype="0" accel="50000" decel="50000" fill="hold" grpId="0" nodeType="withEffect">
                                  <p:stCondLst>
                                    <p:cond delay="0"/>
                                  </p:stCondLst>
                                  <p:childTnLst>
                                    <p:animMotion origin="layout" path="M 3.33333E-6 -7.17261E-7 L 0.19166 0.26654 " pathEditMode="relative" rAng="0" ptsTypes="AA">
                                      <p:cBhvr>
                                        <p:cTn id="27" dur="2000" fill="hold"/>
                                        <p:tgtEl>
                                          <p:spTgt spid="401411"/>
                                        </p:tgtEl>
                                        <p:attrNameLst>
                                          <p:attrName>ppt_x</p:attrName>
                                          <p:attrName>ppt_y</p:attrName>
                                        </p:attrNameLst>
                                      </p:cBhvr>
                                      <p:rCtr x="9583" y="13327"/>
                                    </p:animMotion>
                                  </p:childTnLst>
                                </p:cTn>
                              </p:par>
                            </p:childTnLst>
                          </p:cTn>
                        </p:par>
                        <p:par>
                          <p:cTn id="28" fill="hold" nodeType="afterGroup">
                            <p:stCondLst>
                              <p:cond delay="6000"/>
                            </p:stCondLst>
                            <p:childTnLst>
                              <p:par>
                                <p:cTn id="29" presetID="0" presetClass="path" presetSubtype="0" accel="50000" decel="50000" fill="hold" grpId="0" nodeType="afterEffect">
                                  <p:stCondLst>
                                    <p:cond delay="0"/>
                                  </p:stCondLst>
                                  <p:childTnLst>
                                    <p:animMotion origin="layout" path="M 3.33333E-6 -7.17261E-7 L 0.225 0.26654 " pathEditMode="relative" rAng="0" ptsTypes="AA">
                                      <p:cBhvr>
                                        <p:cTn id="30" dur="2000" fill="hold"/>
                                        <p:tgtEl>
                                          <p:spTgt spid="401412"/>
                                        </p:tgtEl>
                                        <p:attrNameLst>
                                          <p:attrName>ppt_x</p:attrName>
                                          <p:attrName>ppt_y</p:attrName>
                                        </p:attrNameLst>
                                      </p:cBhvr>
                                      <p:rCtr x="11250" y="13327"/>
                                    </p:animMotion>
                                  </p:childTnLst>
                                </p:cTn>
                              </p:par>
                            </p:childTnLst>
                          </p:cTn>
                        </p:par>
                        <p:par>
                          <p:cTn id="31" fill="hold" nodeType="afterGroup">
                            <p:stCondLst>
                              <p:cond delay="8000"/>
                            </p:stCondLst>
                            <p:childTnLst>
                              <p:par>
                                <p:cTn id="32" presetID="1" presetClass="entr" presetSubtype="0" fill="hold" grpId="0" nodeType="afterEffect">
                                  <p:stCondLst>
                                    <p:cond delay="0"/>
                                  </p:stCondLst>
                                  <p:childTnLst>
                                    <p:set>
                                      <p:cBhvr>
                                        <p:cTn id="33" dur="1" fill="hold">
                                          <p:stCondLst>
                                            <p:cond delay="0"/>
                                          </p:stCondLst>
                                        </p:cTn>
                                        <p:tgtEl>
                                          <p:spTgt spid="40143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401432"/>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01431"/>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0143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01429"/>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01428"/>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401427"/>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401426"/>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xit" presetSubtype="0" fill="hold" grpId="0" nodeType="clickEffect">
                                  <p:stCondLst>
                                    <p:cond delay="0"/>
                                  </p:stCondLst>
                                  <p:childTnLst>
                                    <p:set>
                                      <p:cBhvr>
                                        <p:cTn id="51" dur="1" fill="hold">
                                          <p:stCondLst>
                                            <p:cond delay="0"/>
                                          </p:stCondLst>
                                        </p:cTn>
                                        <p:tgtEl>
                                          <p:spTgt spid="401434"/>
                                        </p:tgtEl>
                                        <p:attrNameLst>
                                          <p:attrName>style.visibility</p:attrName>
                                        </p:attrNameLst>
                                      </p:cBhvr>
                                      <p:to>
                                        <p:strVal val="hidden"/>
                                      </p:to>
                                    </p:set>
                                  </p:childTnLst>
                                </p:cTn>
                              </p:par>
                              <p:par>
                                <p:cTn id="52" presetID="1" presetClass="entr" presetSubtype="0" fill="hold" grpId="0" nodeType="withEffect">
                                  <p:stCondLst>
                                    <p:cond delay="0"/>
                                  </p:stCondLst>
                                  <p:childTnLst>
                                    <p:set>
                                      <p:cBhvr>
                                        <p:cTn id="53" dur="1" fill="hold">
                                          <p:stCondLst>
                                            <p:cond delay="0"/>
                                          </p:stCondLst>
                                        </p:cTn>
                                        <p:tgtEl>
                                          <p:spTgt spid="401435"/>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401415"/>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0" presetClass="path" presetSubtype="0" accel="50000" decel="50000" fill="hold" grpId="2" nodeType="clickEffect">
                                  <p:stCondLst>
                                    <p:cond delay="0"/>
                                  </p:stCondLst>
                                  <p:childTnLst>
                                    <p:animMotion origin="layout" path="M 0.55833 0.26654 L 0.38333 0.01111 " pathEditMode="relative" ptsTypes="AA">
                                      <p:cBhvr>
                                        <p:cTn id="59" dur="2000" fill="hold"/>
                                        <p:tgtEl>
                                          <p:spTgt spid="401423"/>
                                        </p:tgtEl>
                                        <p:attrNameLst>
                                          <p:attrName>ppt_x</p:attrName>
                                          <p:attrName>ppt_y</p:attrName>
                                        </p:attrNameLst>
                                      </p:cBhvr>
                                    </p:animMotion>
                                  </p:childTnLst>
                                </p:cTn>
                              </p:par>
                            </p:childTnLst>
                          </p:cTn>
                        </p:par>
                        <p:par>
                          <p:cTn id="60" fill="hold" nodeType="afterGroup">
                            <p:stCondLst>
                              <p:cond delay="2000"/>
                            </p:stCondLst>
                            <p:childTnLst>
                              <p:par>
                                <p:cTn id="61" presetID="1" presetClass="entr" presetSubtype="0" fill="hold" grpId="0" nodeType="afterEffect">
                                  <p:stCondLst>
                                    <p:cond delay="0"/>
                                  </p:stCondLst>
                                  <p:childTnLst>
                                    <p:set>
                                      <p:cBhvr>
                                        <p:cTn id="62" dur="1" fill="hold">
                                          <p:stCondLst>
                                            <p:cond delay="0"/>
                                          </p:stCondLst>
                                        </p:cTn>
                                        <p:tgtEl>
                                          <p:spTgt spid="401436"/>
                                        </p:tgtEl>
                                        <p:attrNameLst>
                                          <p:attrName>style.visibility</p:attrName>
                                        </p:attrNameLst>
                                      </p:cBhvr>
                                      <p:to>
                                        <p:strVal val="visible"/>
                                      </p:to>
                                    </p:set>
                                  </p:childTnLst>
                                </p:cTn>
                              </p:par>
                              <p:par>
                                <p:cTn id="63" presetID="0" presetClass="path" presetSubtype="0" accel="50000" decel="50000" fill="hold" grpId="1" nodeType="withEffect">
                                  <p:stCondLst>
                                    <p:cond delay="0"/>
                                  </p:stCondLst>
                                  <p:childTnLst>
                                    <p:animMotion origin="layout" path="M 0.0 0.0 C -0.02812 -0.07011 -0.05607 -0.14021 -0.11163 -0.17191 C -0.16718 -0.20361 -0.271 -0.21819 -0.33385 -0.1895 C -0.3967 -0.16081 -0.46267 -0.03147 -0.48836 0.0 " pathEditMode="relative" ptsTypes="aaaA">
                                      <p:cBhvr>
                                        <p:cTn id="64" dur="2000" fill="hold"/>
                                        <p:tgtEl>
                                          <p:spTgt spid="401436"/>
                                        </p:tgtEl>
                                        <p:attrNameLst>
                                          <p:attrName>ppt_x</p:attrName>
                                          <p:attrName>ppt_y</p:attrName>
                                        </p:attrNameLst>
                                      </p:cBhvr>
                                    </p:animMotion>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xit" presetSubtype="0" fill="hold" grpId="2" nodeType="clickEffect">
                                  <p:stCondLst>
                                    <p:cond delay="0"/>
                                  </p:stCondLst>
                                  <p:childTnLst>
                                    <p:set>
                                      <p:cBhvr>
                                        <p:cTn id="68" dur="1" fill="hold">
                                          <p:stCondLst>
                                            <p:cond delay="0"/>
                                          </p:stCondLst>
                                        </p:cTn>
                                        <p:tgtEl>
                                          <p:spTgt spid="401436"/>
                                        </p:tgtEl>
                                        <p:attrNameLst>
                                          <p:attrName>style.visibility</p:attrName>
                                        </p:attrNameLst>
                                      </p:cBhvr>
                                      <p:to>
                                        <p:strVal val="hidden"/>
                                      </p:to>
                                    </p:set>
                                  </p:childTnLst>
                                </p:cTn>
                              </p:par>
                            </p:childTnLst>
                          </p:cTn>
                        </p:par>
                        <p:par>
                          <p:cTn id="69" fill="hold" nodeType="afterGroup">
                            <p:stCondLst>
                              <p:cond delay="0"/>
                            </p:stCondLst>
                            <p:childTnLst>
                              <p:par>
                                <p:cTn id="70" presetID="0" presetClass="path" presetSubtype="0" accel="50000" decel="50000" fill="hold" grpId="1" nodeType="afterEffect">
                                  <p:stCondLst>
                                    <p:cond delay="0"/>
                                  </p:stCondLst>
                                  <p:childTnLst>
                                    <p:animMotion origin="layout" path="M 0 0 L 0.53333 0 " pathEditMode="relative" ptsTypes="AA">
                                      <p:cBhvr>
                                        <p:cTn id="71" dur="2000" fill="hold"/>
                                        <p:tgtEl>
                                          <p:spTgt spid="401426"/>
                                        </p:tgtEl>
                                        <p:attrNameLst>
                                          <p:attrName>ppt_x</p:attrName>
                                          <p:attrName>ppt_y</p:attrName>
                                        </p:attrNameLst>
                                      </p:cBhvr>
                                    </p:animMotion>
                                  </p:childTnLst>
                                </p:cTn>
                              </p:par>
                              <p:par>
                                <p:cTn id="72" presetID="0" presetClass="path" presetSubtype="0" accel="50000" decel="50000" fill="hold" grpId="1" nodeType="withEffect">
                                  <p:stCondLst>
                                    <p:cond delay="0"/>
                                  </p:stCondLst>
                                  <p:childTnLst>
                                    <p:animMotion origin="layout" path="M 0 0 L 0.53333 0 " pathEditMode="relative" ptsTypes="AA">
                                      <p:cBhvr>
                                        <p:cTn id="73" dur="2000" fill="hold"/>
                                        <p:tgtEl>
                                          <p:spTgt spid="401427"/>
                                        </p:tgtEl>
                                        <p:attrNameLst>
                                          <p:attrName>ppt_x</p:attrName>
                                          <p:attrName>ppt_y</p:attrName>
                                        </p:attrNameLst>
                                      </p:cBhvr>
                                    </p:animMotion>
                                  </p:childTnLst>
                                </p:cTn>
                              </p:par>
                              <p:par>
                                <p:cTn id="74" presetID="0" presetClass="path" presetSubtype="0" accel="50000" decel="50000" fill="hold" grpId="1" nodeType="withEffect">
                                  <p:stCondLst>
                                    <p:cond delay="0"/>
                                  </p:stCondLst>
                                  <p:childTnLst>
                                    <p:animMotion origin="layout" path="M 0 0 L 0.53333 0 " pathEditMode="relative" ptsTypes="AA">
                                      <p:cBhvr>
                                        <p:cTn id="75" dur="2000" fill="hold"/>
                                        <p:tgtEl>
                                          <p:spTgt spid="401428"/>
                                        </p:tgtEl>
                                        <p:attrNameLst>
                                          <p:attrName>ppt_x</p:attrName>
                                          <p:attrName>ppt_y</p:attrName>
                                        </p:attrNameLst>
                                      </p:cBhvr>
                                    </p:animMotion>
                                  </p:childTnLst>
                                </p:cTn>
                              </p:par>
                              <p:par>
                                <p:cTn id="76" presetID="0" presetClass="path" presetSubtype="0" accel="50000" decel="50000" fill="hold" grpId="1" nodeType="withEffect">
                                  <p:stCondLst>
                                    <p:cond delay="0"/>
                                  </p:stCondLst>
                                  <p:childTnLst>
                                    <p:animMotion origin="layout" path="M 0 0 L 0.53333 0 " pathEditMode="relative" ptsTypes="AA">
                                      <p:cBhvr>
                                        <p:cTn id="77" dur="2000" fill="hold"/>
                                        <p:tgtEl>
                                          <p:spTgt spid="401429"/>
                                        </p:tgtEl>
                                        <p:attrNameLst>
                                          <p:attrName>ppt_x</p:attrName>
                                          <p:attrName>ppt_y</p:attrName>
                                        </p:attrNameLst>
                                      </p:cBhvr>
                                    </p:animMotion>
                                  </p:childTnLst>
                                </p:cTn>
                              </p:par>
                              <p:par>
                                <p:cTn id="78" presetID="0" presetClass="path" presetSubtype="0" accel="50000" decel="50000" fill="hold" grpId="1" nodeType="withEffect">
                                  <p:stCondLst>
                                    <p:cond delay="0"/>
                                  </p:stCondLst>
                                  <p:childTnLst>
                                    <p:animMotion origin="layout" path="M 0 0 L 0.53333 0 " pathEditMode="relative" ptsTypes="AA">
                                      <p:cBhvr>
                                        <p:cTn id="79" dur="2000" fill="hold"/>
                                        <p:tgtEl>
                                          <p:spTgt spid="401430"/>
                                        </p:tgtEl>
                                        <p:attrNameLst>
                                          <p:attrName>ppt_x</p:attrName>
                                          <p:attrName>ppt_y</p:attrName>
                                        </p:attrNameLst>
                                      </p:cBhvr>
                                    </p:animMotion>
                                  </p:childTnLst>
                                </p:cTn>
                              </p:par>
                              <p:par>
                                <p:cTn id="80" presetID="0" presetClass="path" presetSubtype="0" accel="50000" decel="50000" fill="hold" grpId="1" nodeType="withEffect">
                                  <p:stCondLst>
                                    <p:cond delay="0"/>
                                  </p:stCondLst>
                                  <p:childTnLst>
                                    <p:animMotion origin="layout" path="M 0 0 L 0.53333 0 " pathEditMode="relative" ptsTypes="AA">
                                      <p:cBhvr>
                                        <p:cTn id="81" dur="2000" fill="hold"/>
                                        <p:tgtEl>
                                          <p:spTgt spid="401431"/>
                                        </p:tgtEl>
                                        <p:attrNameLst>
                                          <p:attrName>ppt_x</p:attrName>
                                          <p:attrName>ppt_y</p:attrName>
                                        </p:attrNameLst>
                                      </p:cBhvr>
                                    </p:animMotion>
                                  </p:childTnLst>
                                </p:cTn>
                              </p:par>
                              <p:par>
                                <p:cTn id="82" presetID="0" presetClass="path" presetSubtype="0" accel="50000" decel="50000" fill="hold" grpId="1" nodeType="withEffect">
                                  <p:stCondLst>
                                    <p:cond delay="0"/>
                                  </p:stCondLst>
                                  <p:childTnLst>
                                    <p:animMotion origin="layout" path="M 0 0 L 0.53333 0 " pathEditMode="relative" ptsTypes="AA">
                                      <p:cBhvr>
                                        <p:cTn id="83" dur="2000" fill="hold"/>
                                        <p:tgtEl>
                                          <p:spTgt spid="401432"/>
                                        </p:tgtEl>
                                        <p:attrNameLst>
                                          <p:attrName>ppt_x</p:attrName>
                                          <p:attrName>ppt_y</p:attrName>
                                        </p:attrNameLst>
                                      </p:cBhvr>
                                    </p:animMotion>
                                  </p:childTnLst>
                                </p:cTn>
                              </p:par>
                              <p:par>
                                <p:cTn id="84" presetID="0" presetClass="path" presetSubtype="0" accel="50000" decel="50000" fill="hold" grpId="1" nodeType="withEffect">
                                  <p:stCondLst>
                                    <p:cond delay="0"/>
                                  </p:stCondLst>
                                  <p:childTnLst>
                                    <p:animMotion origin="layout" path="M 0 0 L 0.53333 0 " pathEditMode="relative" ptsTypes="AA">
                                      <p:cBhvr>
                                        <p:cTn id="85" dur="2000" fill="hold"/>
                                        <p:tgtEl>
                                          <p:spTgt spid="401433"/>
                                        </p:tgtEl>
                                        <p:attrNameLst>
                                          <p:attrName>ppt_x</p:attrName>
                                          <p:attrName>ppt_y</p:attrName>
                                        </p:attrNameLst>
                                      </p:cBhvr>
                                    </p:animMotion>
                                  </p:childTnLst>
                                </p:cTn>
                              </p:par>
                              <p:par>
                                <p:cTn id="86" presetID="0" presetClass="path" presetSubtype="0" accel="50000" decel="50000" fill="hold" grpId="1" nodeType="withEffect">
                                  <p:stCondLst>
                                    <p:cond delay="0"/>
                                  </p:stCondLst>
                                  <p:childTnLst>
                                    <p:animMotion origin="layout" path="M 0.225 0.26654 L 0.725 0.26654 " pathEditMode="relative" rAng="0" ptsTypes="AA">
                                      <p:cBhvr>
                                        <p:cTn id="87" dur="2000" fill="hold"/>
                                        <p:tgtEl>
                                          <p:spTgt spid="401412"/>
                                        </p:tgtEl>
                                        <p:attrNameLst>
                                          <p:attrName>ppt_x</p:attrName>
                                          <p:attrName>ppt_y</p:attrName>
                                        </p:attrNameLst>
                                      </p:cBhvr>
                                      <p:rCtr x="25000" y="0"/>
                                    </p:animMotion>
                                  </p:childTnLst>
                                </p:cTn>
                              </p:par>
                              <p:par>
                                <p:cTn id="88" presetID="0" presetClass="path" presetSubtype="0" accel="50000" decel="50000" fill="hold" grpId="1" nodeType="withEffect">
                                  <p:stCondLst>
                                    <p:cond delay="0"/>
                                  </p:stCondLst>
                                  <p:childTnLst>
                                    <p:animMotion origin="layout" path="M 0.19166 0.26654 L 0.69166 0.26654 " pathEditMode="relative" rAng="0" ptsTypes="AA">
                                      <p:cBhvr>
                                        <p:cTn id="89" dur="2000" fill="hold"/>
                                        <p:tgtEl>
                                          <p:spTgt spid="401411"/>
                                        </p:tgtEl>
                                        <p:attrNameLst>
                                          <p:attrName>ppt_x</p:attrName>
                                          <p:attrName>ppt_y</p:attrName>
                                        </p:attrNameLst>
                                      </p:cBhvr>
                                      <p:rCtr x="250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0" grpId="0" animBg="1"/>
      <p:bldP spid="401410" grpId="1" animBg="1"/>
      <p:bldP spid="401411" grpId="0" animBg="1"/>
      <p:bldP spid="401411" grpId="1" animBg="1"/>
      <p:bldP spid="401412" grpId="0" animBg="1"/>
      <p:bldP spid="401412" grpId="1" animBg="1"/>
      <p:bldP spid="401413" grpId="0" animBg="1"/>
      <p:bldP spid="401413" grpId="1" animBg="1"/>
      <p:bldP spid="401414" grpId="0" animBg="1"/>
      <p:bldP spid="401414" grpId="1" animBg="1"/>
      <p:bldP spid="401415" grpId="0" animBg="1"/>
      <p:bldP spid="401423" grpId="0" animBg="1"/>
      <p:bldP spid="401423" grpId="1" animBg="1"/>
      <p:bldP spid="401423" grpId="2" animBg="1"/>
      <p:bldP spid="401426" grpId="0" animBg="1"/>
      <p:bldP spid="401426" grpId="1" animBg="1"/>
      <p:bldP spid="401427" grpId="0" animBg="1"/>
      <p:bldP spid="401427" grpId="1" animBg="1"/>
      <p:bldP spid="401428" grpId="0" animBg="1"/>
      <p:bldP spid="401428" grpId="1" animBg="1"/>
      <p:bldP spid="401429" grpId="0" animBg="1"/>
      <p:bldP spid="401429" grpId="1" animBg="1"/>
      <p:bldP spid="401430" grpId="0" animBg="1"/>
      <p:bldP spid="401430" grpId="1" animBg="1"/>
      <p:bldP spid="401431" grpId="0" animBg="1"/>
      <p:bldP spid="401431" grpId="1" animBg="1"/>
      <p:bldP spid="401432" grpId="0" animBg="1"/>
      <p:bldP spid="401432" grpId="1" animBg="1"/>
      <p:bldP spid="401433" grpId="0" animBg="1"/>
      <p:bldP spid="401433" grpId="1" animBg="1"/>
      <p:bldP spid="401434" grpId="0"/>
      <p:bldP spid="401435" grpId="0"/>
      <p:bldP spid="401436" grpId="0" animBg="1"/>
      <p:bldP spid="401436" grpId="1" animBg="1"/>
      <p:bldP spid="401436" grpId="2"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half" idx="10"/>
          </p:nvPr>
        </p:nvSpPr>
        <p:spPr/>
        <p:txBody>
          <a:bodyPr/>
          <a:lstStyle/>
          <a:p>
            <a:r>
              <a:rPr lang="en-US"/>
              <a:t>06/02/06</a:t>
            </a:r>
          </a:p>
        </p:txBody>
      </p:sp>
      <p:sp>
        <p:nvSpPr>
          <p:cNvPr id="7" name="Footer Placeholder 5"/>
          <p:cNvSpPr>
            <a:spLocks noGrp="1"/>
          </p:cNvSpPr>
          <p:nvPr>
            <p:ph type="ftr" sz="quarter" idx="11"/>
          </p:nvPr>
        </p:nvSpPr>
        <p:spPr/>
        <p:txBody>
          <a:bodyPr/>
          <a:lstStyle/>
          <a:p>
            <a:r>
              <a:rPr lang="en-US"/>
              <a:t>Pavan Balaji (The Ohio State University)</a:t>
            </a:r>
          </a:p>
        </p:txBody>
      </p:sp>
      <p:sp>
        <p:nvSpPr>
          <p:cNvPr id="396290" name="Rectangle 2"/>
          <p:cNvSpPr>
            <a:spLocks noGrp="1" noChangeArrowheads="1"/>
          </p:cNvSpPr>
          <p:nvPr>
            <p:ph type="title"/>
          </p:nvPr>
        </p:nvSpPr>
        <p:spPr>
          <a:ln/>
        </p:spPr>
        <p:txBody>
          <a:bodyPr/>
          <a:lstStyle/>
          <a:p>
            <a:r>
              <a:rPr lang="en-US" sz="3200"/>
              <a:t>High Performance Sockets over VIA: SocketVIA</a:t>
            </a:r>
          </a:p>
        </p:txBody>
      </p:sp>
      <p:graphicFrame>
        <p:nvGraphicFramePr>
          <p:cNvPr id="396296" name="Object 8"/>
          <p:cNvGraphicFramePr>
            <a:graphicFrameLocks noChangeAspect="1"/>
          </p:cNvGraphicFramePr>
          <p:nvPr>
            <p:ph sz="half" idx="1"/>
          </p:nvPr>
        </p:nvGraphicFramePr>
        <p:xfrm>
          <a:off x="685800" y="1831975"/>
          <a:ext cx="3810000" cy="4030663"/>
        </p:xfrm>
        <a:graphic>
          <a:graphicData uri="http://schemas.openxmlformats.org/presentationml/2006/ole">
            <mc:AlternateContent xmlns:mc="http://schemas.openxmlformats.org/markup-compatibility/2006">
              <mc:Choice xmlns:v="urn:schemas-microsoft-com:vml" Requires="v">
                <p:oleObj spid="_x0000_s396298" name="Chart" r:id="rId3" imgW="2962084" imgH="3133534" progId="MSGraph.Chart.8">
                  <p:embed followColorScheme="full"/>
                </p:oleObj>
              </mc:Choice>
              <mc:Fallback>
                <p:oleObj name="Chart" r:id="rId3" imgW="2962084" imgH="3133534" progId="MSGraph.Chart.8">
                  <p:embed followColorScheme="full"/>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831975"/>
                        <a:ext cx="3810000" cy="4030663"/>
                      </a:xfrm>
                      <a:prstGeom prst="rect">
                        <a:avLst/>
                      </a:prstGeom>
                    </p:spPr>
                  </p:pic>
                </p:oleObj>
              </mc:Fallback>
            </mc:AlternateContent>
          </a:graphicData>
        </a:graphic>
      </p:graphicFrame>
      <p:graphicFrame>
        <p:nvGraphicFramePr>
          <p:cNvPr id="396297" name="Object 9"/>
          <p:cNvGraphicFramePr>
            <a:graphicFrameLocks noChangeAspect="1"/>
          </p:cNvGraphicFramePr>
          <p:nvPr>
            <p:ph sz="half" idx="2"/>
          </p:nvPr>
        </p:nvGraphicFramePr>
        <p:xfrm>
          <a:off x="4648200" y="1831975"/>
          <a:ext cx="3810000" cy="4030663"/>
        </p:xfrm>
        <a:graphic>
          <a:graphicData uri="http://schemas.openxmlformats.org/presentationml/2006/ole">
            <mc:AlternateContent xmlns:mc="http://schemas.openxmlformats.org/markup-compatibility/2006">
              <mc:Choice xmlns:v="urn:schemas-microsoft-com:vml" Requires="v">
                <p:oleObj spid="_x0000_s396299" name="Chart" r:id="rId5" imgW="2962084" imgH="3133534" progId="MSGraph.Chart.8">
                  <p:embed followColorScheme="full"/>
                </p:oleObj>
              </mc:Choice>
              <mc:Fallback>
                <p:oleObj name="Chart" r:id="rId5" imgW="2962084" imgH="3133534" progId="MSGraph.Chart.8">
                  <p:embed followColorScheme="full"/>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1831975"/>
                        <a:ext cx="3810000" cy="4030663"/>
                      </a:xfrm>
                      <a:prstGeom prst="rect">
                        <a:avLst/>
                      </a:prstGeom>
                    </p:spPr>
                  </p:pic>
                </p:oleObj>
              </mc:Fallback>
            </mc:AlternateContent>
          </a:graphicData>
        </a:graphic>
      </p:graphicFrame>
      <p:sp>
        <p:nvSpPr>
          <p:cNvPr id="396293" name="Text Box 5"/>
          <p:cNvSpPr txBox="1">
            <a:spLocks noChangeArrowheads="1"/>
          </p:cNvSpPr>
          <p:nvPr/>
        </p:nvSpPr>
        <p:spPr bwMode="auto">
          <a:xfrm>
            <a:off x="152400" y="5797550"/>
            <a:ext cx="8839200"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30000"/>
              </a:lnSpc>
              <a:spcBef>
                <a:spcPct val="50000"/>
              </a:spcBef>
            </a:pPr>
            <a:r>
              <a:rPr lang="en-US" sz="1400" b="0">
                <a:solidFill>
                  <a:srgbClr val="0000FF"/>
                </a:solidFill>
                <a:latin typeface="Arial" charset="0"/>
                <a:ea typeface="굴림" pitchFamily="50" charset="-127"/>
              </a:rPr>
              <a:t>“Impact of High Performance Sockets on Data Intensive Applications”, P. Balaji, J. Wu, T. Kurc, U. Catalyurek, D. K. Panda and J. Saltz. In the proceedings of IEEE High Performance Distributed Computing (HPDC) ’03.</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half" idx="10"/>
          </p:nvPr>
        </p:nvSpPr>
        <p:spPr/>
        <p:txBody>
          <a:bodyPr/>
          <a:lstStyle/>
          <a:p>
            <a:r>
              <a:rPr lang="en-US"/>
              <a:t>06/02/06</a:t>
            </a:r>
          </a:p>
        </p:txBody>
      </p:sp>
      <p:sp>
        <p:nvSpPr>
          <p:cNvPr id="7" name="Footer Placeholder 5"/>
          <p:cNvSpPr>
            <a:spLocks noGrp="1"/>
          </p:cNvSpPr>
          <p:nvPr>
            <p:ph type="ftr" sz="quarter" idx="11"/>
          </p:nvPr>
        </p:nvSpPr>
        <p:spPr/>
        <p:txBody>
          <a:bodyPr/>
          <a:lstStyle/>
          <a:p>
            <a:r>
              <a:rPr lang="en-US"/>
              <a:t>Pavan Balaji (The Ohio State University)</a:t>
            </a:r>
          </a:p>
        </p:txBody>
      </p:sp>
      <p:sp>
        <p:nvSpPr>
          <p:cNvPr id="326658" name="Rectangle 2"/>
          <p:cNvSpPr>
            <a:spLocks noGrp="1" noChangeArrowheads="1"/>
          </p:cNvSpPr>
          <p:nvPr>
            <p:ph type="title"/>
          </p:nvPr>
        </p:nvSpPr>
        <p:spPr>
          <a:ln/>
        </p:spPr>
        <p:txBody>
          <a:bodyPr/>
          <a:lstStyle/>
          <a:p>
            <a:r>
              <a:rPr lang="en-US" sz="3200"/>
              <a:t>SDP Latency and Bandwidth</a:t>
            </a:r>
          </a:p>
        </p:txBody>
      </p:sp>
      <p:graphicFrame>
        <p:nvGraphicFramePr>
          <p:cNvPr id="326659" name="Object 3"/>
          <p:cNvGraphicFramePr>
            <a:graphicFrameLocks noChangeAspect="1"/>
          </p:cNvGraphicFramePr>
          <p:nvPr>
            <p:ph sz="half" idx="1"/>
          </p:nvPr>
        </p:nvGraphicFramePr>
        <p:xfrm>
          <a:off x="692150" y="1792288"/>
          <a:ext cx="3956050" cy="4140200"/>
        </p:xfrm>
        <a:graphic>
          <a:graphicData uri="http://schemas.openxmlformats.org/presentationml/2006/ole">
            <mc:AlternateContent xmlns:mc="http://schemas.openxmlformats.org/markup-compatibility/2006">
              <mc:Choice xmlns:v="urn:schemas-microsoft-com:vml" Requires="v">
                <p:oleObj spid="_x0000_s326662" name="Chart" r:id="rId3" imgW="4276534" imgH="4476560" progId="MSGraph.Chart.8">
                  <p:embed followColorScheme="full"/>
                </p:oleObj>
              </mc:Choice>
              <mc:Fallback>
                <p:oleObj name="Chart" r:id="rId3" imgW="4276534" imgH="4476560"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150" y="1792288"/>
                        <a:ext cx="3956050" cy="4140200"/>
                      </a:xfrm>
                      <a:prstGeom prst="rect">
                        <a:avLst/>
                      </a:prstGeom>
                    </p:spPr>
                  </p:pic>
                </p:oleObj>
              </mc:Fallback>
            </mc:AlternateContent>
          </a:graphicData>
        </a:graphic>
      </p:graphicFrame>
      <p:graphicFrame>
        <p:nvGraphicFramePr>
          <p:cNvPr id="326660" name="Object 4"/>
          <p:cNvGraphicFramePr>
            <a:graphicFrameLocks noChangeAspect="1"/>
          </p:cNvGraphicFramePr>
          <p:nvPr>
            <p:ph sz="half" idx="2"/>
          </p:nvPr>
        </p:nvGraphicFramePr>
        <p:xfrm>
          <a:off x="4651375" y="1806575"/>
          <a:ext cx="3800475" cy="4111625"/>
        </p:xfrm>
        <a:graphic>
          <a:graphicData uri="http://schemas.openxmlformats.org/presentationml/2006/ole">
            <mc:AlternateContent xmlns:mc="http://schemas.openxmlformats.org/markup-compatibility/2006">
              <mc:Choice xmlns:v="urn:schemas-microsoft-com:vml" Requires="v">
                <p:oleObj spid="_x0000_s326663" name="Chart" r:id="rId5" imgW="4190810" imgH="4533710" progId="MSGraph.Chart.8">
                  <p:embed followColorScheme="full"/>
                </p:oleObj>
              </mc:Choice>
              <mc:Fallback>
                <p:oleObj name="Chart" r:id="rId5" imgW="4190810" imgH="4533710" progId="MSGraph.Chart.8">
                  <p:embed followColorScheme="full"/>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1375" y="1806575"/>
                        <a:ext cx="3800475" cy="4111625"/>
                      </a:xfrm>
                      <a:prstGeom prst="rect">
                        <a:avLst/>
                      </a:prstGeom>
                    </p:spPr>
                  </p:pic>
                </p:oleObj>
              </mc:Fallback>
            </mc:AlternateContent>
          </a:graphicData>
        </a:graphic>
      </p:graphicFrame>
      <p:sp>
        <p:nvSpPr>
          <p:cNvPr id="326661" name="Text Box 5"/>
          <p:cNvSpPr txBox="1">
            <a:spLocks noChangeArrowheads="1"/>
          </p:cNvSpPr>
          <p:nvPr/>
        </p:nvSpPr>
        <p:spPr bwMode="auto">
          <a:xfrm>
            <a:off x="228600" y="5851525"/>
            <a:ext cx="8991600"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25000"/>
              </a:lnSpc>
              <a:spcBef>
                <a:spcPct val="50000"/>
              </a:spcBef>
            </a:pPr>
            <a:r>
              <a:rPr lang="en-US" sz="1400" b="0">
                <a:solidFill>
                  <a:srgbClr val="0000FF"/>
                </a:solidFill>
                <a:latin typeface="Arial" charset="0"/>
                <a:ea typeface="굴림" pitchFamily="50" charset="-127"/>
              </a:rPr>
              <a:t>“Sockets Direct Protocol over InfiniBand in Clusters: Is it Beneficial?”, P. Balaji, S. Narravula, K. Vaidyanathan, K. Savitha, D. K. Panda. IEEE International Symposium on Performance Analysis and Systems (ISPASS), 04.</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Date Placeholder 3"/>
          <p:cNvSpPr>
            <a:spLocks noGrp="1"/>
          </p:cNvSpPr>
          <p:nvPr>
            <p:ph type="dt" sz="half" idx="10"/>
          </p:nvPr>
        </p:nvSpPr>
        <p:spPr/>
        <p:txBody>
          <a:bodyPr/>
          <a:lstStyle/>
          <a:p>
            <a:r>
              <a:rPr lang="en-US"/>
              <a:t>06/02/06</a:t>
            </a:r>
          </a:p>
        </p:txBody>
      </p:sp>
      <p:sp>
        <p:nvSpPr>
          <p:cNvPr id="26" name="Footer Placeholder 4"/>
          <p:cNvSpPr>
            <a:spLocks noGrp="1"/>
          </p:cNvSpPr>
          <p:nvPr>
            <p:ph type="ftr" sz="quarter" idx="11"/>
          </p:nvPr>
        </p:nvSpPr>
        <p:spPr/>
        <p:txBody>
          <a:bodyPr/>
          <a:lstStyle/>
          <a:p>
            <a:r>
              <a:rPr lang="en-US"/>
              <a:t>Pavan Balaji (The Ohio State University)</a:t>
            </a:r>
          </a:p>
        </p:txBody>
      </p:sp>
      <p:sp>
        <p:nvSpPr>
          <p:cNvPr id="250882" name="Rectangle 2"/>
          <p:cNvSpPr>
            <a:spLocks noGrp="1" noChangeArrowheads="1"/>
          </p:cNvSpPr>
          <p:nvPr>
            <p:ph type="title"/>
          </p:nvPr>
        </p:nvSpPr>
        <p:spPr>
          <a:ln/>
        </p:spPr>
        <p:txBody>
          <a:bodyPr/>
          <a:lstStyle/>
          <a:p>
            <a:r>
              <a:rPr lang="en-US" sz="3200"/>
              <a:t>Zero-copy Communication</a:t>
            </a:r>
          </a:p>
        </p:txBody>
      </p:sp>
      <p:sp>
        <p:nvSpPr>
          <p:cNvPr id="250883" name="Rectangle 3"/>
          <p:cNvSpPr>
            <a:spLocks noGrp="1" noChangeArrowheads="1"/>
          </p:cNvSpPr>
          <p:nvPr>
            <p:ph type="body" idx="1"/>
          </p:nvPr>
        </p:nvSpPr>
        <p:spPr>
          <a:xfrm>
            <a:off x="457200" y="1752600"/>
            <a:ext cx="8229600" cy="990600"/>
          </a:xfrm>
        </p:spPr>
        <p:txBody>
          <a:bodyPr/>
          <a:lstStyle/>
          <a:p>
            <a:pPr>
              <a:lnSpc>
                <a:spcPct val="130000"/>
              </a:lnSpc>
            </a:pPr>
            <a:r>
              <a:rPr lang="en-US" sz="2100"/>
              <a:t>Copy-based approaches can significantly limit performance</a:t>
            </a:r>
          </a:p>
          <a:p>
            <a:pPr lvl="1">
              <a:lnSpc>
                <a:spcPct val="130000"/>
              </a:lnSpc>
            </a:pPr>
            <a:r>
              <a:rPr lang="en-US" sz="1800"/>
              <a:t>Excessive CPU utilization and memory traffic </a:t>
            </a:r>
            <a:r>
              <a:rPr lang="en-US" sz="1800" b="1" i="1">
                <a:solidFill>
                  <a:srgbClr val="0000FF"/>
                </a:solidFill>
              </a:rPr>
              <a:t>[jpdc05]</a:t>
            </a:r>
          </a:p>
        </p:txBody>
      </p:sp>
      <p:sp>
        <p:nvSpPr>
          <p:cNvPr id="250884" name="Line 4"/>
          <p:cNvSpPr>
            <a:spLocks noChangeShapeType="1"/>
          </p:cNvSpPr>
          <p:nvPr/>
        </p:nvSpPr>
        <p:spPr bwMode="auto">
          <a:xfrm>
            <a:off x="1219200" y="2819400"/>
            <a:ext cx="0" cy="2362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6" name="Line 6"/>
          <p:cNvSpPr>
            <a:spLocks noChangeShapeType="1"/>
          </p:cNvSpPr>
          <p:nvPr/>
        </p:nvSpPr>
        <p:spPr bwMode="auto">
          <a:xfrm>
            <a:off x="1219200" y="3124200"/>
            <a:ext cx="2286000" cy="381000"/>
          </a:xfrm>
          <a:prstGeom prst="line">
            <a:avLst/>
          </a:prstGeom>
          <a:noFill/>
          <a:ln w="38100">
            <a:solidFill>
              <a:schemeClr val="tx1"/>
            </a:solidFill>
            <a:prstDash val="dash"/>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7" name="AutoShape 7"/>
          <p:cNvSpPr>
            <a:spLocks noChangeArrowheads="1"/>
          </p:cNvSpPr>
          <p:nvPr/>
        </p:nvSpPr>
        <p:spPr bwMode="auto">
          <a:xfrm>
            <a:off x="1219200" y="3581400"/>
            <a:ext cx="2286000" cy="1066800"/>
          </a:xfrm>
          <a:prstGeom prst="curvedRightArrow">
            <a:avLst>
              <a:gd name="adj1" fmla="val 20000"/>
              <a:gd name="adj2" fmla="val 40000"/>
              <a:gd name="adj3" fmla="val 71429"/>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888" name="Line 8"/>
          <p:cNvSpPr>
            <a:spLocks noChangeShapeType="1"/>
          </p:cNvSpPr>
          <p:nvPr/>
        </p:nvSpPr>
        <p:spPr bwMode="auto">
          <a:xfrm flipH="1">
            <a:off x="1219200" y="4648200"/>
            <a:ext cx="2286000" cy="304800"/>
          </a:xfrm>
          <a:prstGeom prst="line">
            <a:avLst/>
          </a:prstGeom>
          <a:noFill/>
          <a:ln w="38100">
            <a:solidFill>
              <a:schemeClr val="tx1"/>
            </a:solidFill>
            <a:prstDash val="dash"/>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9" name="Text Box 9"/>
          <p:cNvSpPr txBox="1">
            <a:spLocks noChangeArrowheads="1"/>
          </p:cNvSpPr>
          <p:nvPr/>
        </p:nvSpPr>
        <p:spPr bwMode="auto">
          <a:xfrm>
            <a:off x="1752600" y="2971800"/>
            <a:ext cx="1600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400">
                <a:ea typeface="굴림" pitchFamily="50" charset="-127"/>
              </a:rPr>
              <a:t>SRC Available</a:t>
            </a:r>
          </a:p>
        </p:txBody>
      </p:sp>
      <p:sp>
        <p:nvSpPr>
          <p:cNvPr id="250890" name="Text Box 10"/>
          <p:cNvSpPr txBox="1">
            <a:spLocks noChangeArrowheads="1"/>
          </p:cNvSpPr>
          <p:nvPr/>
        </p:nvSpPr>
        <p:spPr bwMode="auto">
          <a:xfrm>
            <a:off x="1524000" y="3886200"/>
            <a:ext cx="1828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400">
                <a:ea typeface="굴림" pitchFamily="50" charset="-127"/>
              </a:rPr>
              <a:t>RDMA Read Data</a:t>
            </a:r>
          </a:p>
        </p:txBody>
      </p:sp>
      <p:sp>
        <p:nvSpPr>
          <p:cNvPr id="250891" name="Text Box 11"/>
          <p:cNvSpPr txBox="1">
            <a:spLocks noChangeArrowheads="1"/>
          </p:cNvSpPr>
          <p:nvPr/>
        </p:nvSpPr>
        <p:spPr bwMode="auto">
          <a:xfrm>
            <a:off x="1676400" y="4800600"/>
            <a:ext cx="1600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400">
                <a:ea typeface="굴림" pitchFamily="50" charset="-127"/>
              </a:rPr>
              <a:t>GET Complete</a:t>
            </a:r>
          </a:p>
        </p:txBody>
      </p:sp>
      <p:sp>
        <p:nvSpPr>
          <p:cNvPr id="250892" name="Text Box 12"/>
          <p:cNvSpPr txBox="1">
            <a:spLocks noChangeArrowheads="1"/>
          </p:cNvSpPr>
          <p:nvPr/>
        </p:nvSpPr>
        <p:spPr bwMode="auto">
          <a:xfrm>
            <a:off x="762000" y="5105400"/>
            <a:ext cx="99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400">
                <a:ea typeface="굴림" pitchFamily="50" charset="-127"/>
              </a:rPr>
              <a:t>Sender</a:t>
            </a:r>
          </a:p>
        </p:txBody>
      </p:sp>
      <p:sp>
        <p:nvSpPr>
          <p:cNvPr id="250893" name="Text Box 13"/>
          <p:cNvSpPr txBox="1">
            <a:spLocks noChangeArrowheads="1"/>
          </p:cNvSpPr>
          <p:nvPr/>
        </p:nvSpPr>
        <p:spPr bwMode="auto">
          <a:xfrm>
            <a:off x="2971800" y="5105400"/>
            <a:ext cx="99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400">
                <a:ea typeface="굴림" pitchFamily="50" charset="-127"/>
              </a:rPr>
              <a:t>Receiver</a:t>
            </a:r>
          </a:p>
        </p:txBody>
      </p:sp>
      <p:sp>
        <p:nvSpPr>
          <p:cNvPr id="250896" name="Line 16"/>
          <p:cNvSpPr>
            <a:spLocks noChangeShapeType="1"/>
          </p:cNvSpPr>
          <p:nvPr/>
        </p:nvSpPr>
        <p:spPr bwMode="auto">
          <a:xfrm>
            <a:off x="5638800" y="4267200"/>
            <a:ext cx="2286000" cy="381000"/>
          </a:xfrm>
          <a:prstGeom prst="line">
            <a:avLst/>
          </a:prstGeom>
          <a:noFill/>
          <a:ln w="38100">
            <a:solidFill>
              <a:schemeClr val="tx1"/>
            </a:solidFill>
            <a:prstDash val="dash"/>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97" name="Line 17"/>
          <p:cNvSpPr>
            <a:spLocks noChangeShapeType="1"/>
          </p:cNvSpPr>
          <p:nvPr/>
        </p:nvSpPr>
        <p:spPr bwMode="auto">
          <a:xfrm flipH="1">
            <a:off x="5638800" y="3200400"/>
            <a:ext cx="2286000" cy="304800"/>
          </a:xfrm>
          <a:prstGeom prst="line">
            <a:avLst/>
          </a:prstGeom>
          <a:noFill/>
          <a:ln w="38100">
            <a:solidFill>
              <a:schemeClr val="tx1"/>
            </a:solidFill>
            <a:prstDash val="dash"/>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98" name="Text Box 18"/>
          <p:cNvSpPr txBox="1">
            <a:spLocks noChangeArrowheads="1"/>
          </p:cNvSpPr>
          <p:nvPr/>
        </p:nvSpPr>
        <p:spPr bwMode="auto">
          <a:xfrm>
            <a:off x="6172200" y="2971800"/>
            <a:ext cx="1600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400">
                <a:ea typeface="굴림" pitchFamily="50" charset="-127"/>
              </a:rPr>
              <a:t>SINK Available</a:t>
            </a:r>
          </a:p>
        </p:txBody>
      </p:sp>
      <p:sp>
        <p:nvSpPr>
          <p:cNvPr id="250899" name="Text Box 19"/>
          <p:cNvSpPr txBox="1">
            <a:spLocks noChangeArrowheads="1"/>
          </p:cNvSpPr>
          <p:nvPr/>
        </p:nvSpPr>
        <p:spPr bwMode="auto">
          <a:xfrm>
            <a:off x="5562600" y="39624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400">
                <a:ea typeface="굴림" pitchFamily="50" charset="-127"/>
              </a:rPr>
              <a:t>RDMA Write Data</a:t>
            </a:r>
          </a:p>
        </p:txBody>
      </p:sp>
      <p:sp>
        <p:nvSpPr>
          <p:cNvPr id="250900" name="Text Box 20"/>
          <p:cNvSpPr txBox="1">
            <a:spLocks noChangeArrowheads="1"/>
          </p:cNvSpPr>
          <p:nvPr/>
        </p:nvSpPr>
        <p:spPr bwMode="auto">
          <a:xfrm>
            <a:off x="6096000" y="4495800"/>
            <a:ext cx="1600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400">
                <a:ea typeface="굴림" pitchFamily="50" charset="-127"/>
              </a:rPr>
              <a:t>PUT Complete</a:t>
            </a:r>
          </a:p>
        </p:txBody>
      </p:sp>
      <p:sp>
        <p:nvSpPr>
          <p:cNvPr id="250901" name="Text Box 21"/>
          <p:cNvSpPr txBox="1">
            <a:spLocks noChangeArrowheads="1"/>
          </p:cNvSpPr>
          <p:nvPr/>
        </p:nvSpPr>
        <p:spPr bwMode="auto">
          <a:xfrm>
            <a:off x="5181600" y="5105400"/>
            <a:ext cx="99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400">
                <a:ea typeface="굴림" pitchFamily="50" charset="-127"/>
              </a:rPr>
              <a:t>Sender</a:t>
            </a:r>
          </a:p>
        </p:txBody>
      </p:sp>
      <p:sp>
        <p:nvSpPr>
          <p:cNvPr id="250902" name="Text Box 22"/>
          <p:cNvSpPr txBox="1">
            <a:spLocks noChangeArrowheads="1"/>
          </p:cNvSpPr>
          <p:nvPr/>
        </p:nvSpPr>
        <p:spPr bwMode="auto">
          <a:xfrm>
            <a:off x="7391400" y="5105400"/>
            <a:ext cx="99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400">
                <a:ea typeface="굴림" pitchFamily="50" charset="-127"/>
              </a:rPr>
              <a:t>Receiver</a:t>
            </a:r>
          </a:p>
        </p:txBody>
      </p:sp>
      <p:sp>
        <p:nvSpPr>
          <p:cNvPr id="250903" name="AutoShape 23"/>
          <p:cNvSpPr>
            <a:spLocks noChangeArrowheads="1"/>
          </p:cNvSpPr>
          <p:nvPr/>
        </p:nvSpPr>
        <p:spPr bwMode="auto">
          <a:xfrm>
            <a:off x="5638800" y="3505200"/>
            <a:ext cx="2286000" cy="609600"/>
          </a:xfrm>
          <a:prstGeom prst="rightArrow">
            <a:avLst>
              <a:gd name="adj1" fmla="val 50000"/>
              <a:gd name="adj2" fmla="val 93750"/>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905" name="Text Box 25"/>
          <p:cNvSpPr txBox="1">
            <a:spLocks noChangeArrowheads="1"/>
          </p:cNvSpPr>
          <p:nvPr/>
        </p:nvSpPr>
        <p:spPr bwMode="auto">
          <a:xfrm>
            <a:off x="152400" y="5756275"/>
            <a:ext cx="8915400"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spcBef>
                <a:spcPct val="50000"/>
              </a:spcBef>
            </a:pPr>
            <a:r>
              <a:rPr lang="en-US" sz="1400" b="0">
                <a:solidFill>
                  <a:srgbClr val="0000FF"/>
                </a:solidFill>
                <a:latin typeface="Arial" charset="0"/>
              </a:rPr>
              <a:t>“Exploiting NIC Architectural Support for Enhancing IP based Protocols on High Performance Networks”. H. –W. Jin, P. Balaji, C. Yoo, J. Y. Choi and D. K. Panda. Journal of Parallel and Distributed Computing (JPDC) ‘05</a:t>
            </a:r>
          </a:p>
        </p:txBody>
      </p:sp>
      <p:sp>
        <p:nvSpPr>
          <p:cNvPr id="250906" name="Line 26"/>
          <p:cNvSpPr>
            <a:spLocks noChangeShapeType="1"/>
          </p:cNvSpPr>
          <p:nvPr/>
        </p:nvSpPr>
        <p:spPr bwMode="auto">
          <a:xfrm>
            <a:off x="3505200" y="2819400"/>
            <a:ext cx="0" cy="2362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907" name="Line 27"/>
          <p:cNvSpPr>
            <a:spLocks noChangeShapeType="1"/>
          </p:cNvSpPr>
          <p:nvPr/>
        </p:nvSpPr>
        <p:spPr bwMode="auto">
          <a:xfrm>
            <a:off x="5638800" y="2819400"/>
            <a:ext cx="0" cy="2362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908" name="Line 28"/>
          <p:cNvSpPr>
            <a:spLocks noChangeShapeType="1"/>
          </p:cNvSpPr>
          <p:nvPr/>
        </p:nvSpPr>
        <p:spPr bwMode="auto">
          <a:xfrm>
            <a:off x="7924800" y="2819400"/>
            <a:ext cx="0" cy="2362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Date Placeholder 3"/>
          <p:cNvSpPr>
            <a:spLocks noGrp="1"/>
          </p:cNvSpPr>
          <p:nvPr>
            <p:ph type="dt" sz="half" idx="10"/>
          </p:nvPr>
        </p:nvSpPr>
        <p:spPr/>
        <p:txBody>
          <a:bodyPr/>
          <a:lstStyle/>
          <a:p>
            <a:r>
              <a:rPr lang="en-US"/>
              <a:t>06/02/06</a:t>
            </a:r>
          </a:p>
        </p:txBody>
      </p:sp>
      <p:sp>
        <p:nvSpPr>
          <p:cNvPr id="59" name="Footer Placeholder 4"/>
          <p:cNvSpPr>
            <a:spLocks noGrp="1"/>
          </p:cNvSpPr>
          <p:nvPr>
            <p:ph type="ftr" sz="quarter" idx="11"/>
          </p:nvPr>
        </p:nvSpPr>
        <p:spPr/>
        <p:txBody>
          <a:bodyPr/>
          <a:lstStyle/>
          <a:p>
            <a:r>
              <a:rPr lang="en-US"/>
              <a:t>Pavan Balaji (The Ohio State University)</a:t>
            </a:r>
          </a:p>
        </p:txBody>
      </p:sp>
      <p:sp>
        <p:nvSpPr>
          <p:cNvPr id="361474" name="Rectangle 2"/>
          <p:cNvSpPr>
            <a:spLocks noChangeArrowheads="1"/>
          </p:cNvSpPr>
          <p:nvPr/>
        </p:nvSpPr>
        <p:spPr bwMode="auto">
          <a:xfrm>
            <a:off x="2514600" y="1752600"/>
            <a:ext cx="2133600" cy="3455988"/>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475" name="Rectangle 3"/>
          <p:cNvSpPr>
            <a:spLocks noChangeArrowheads="1"/>
          </p:cNvSpPr>
          <p:nvPr/>
        </p:nvSpPr>
        <p:spPr bwMode="auto">
          <a:xfrm>
            <a:off x="457200" y="2376488"/>
            <a:ext cx="8382000" cy="1023937"/>
          </a:xfrm>
          <a:prstGeom prst="rect">
            <a:avLst/>
          </a:prstGeom>
          <a:solidFill>
            <a:srgbClr val="FF0000">
              <a:alpha val="30000"/>
            </a:srgb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476" name="Rectangle 4"/>
          <p:cNvSpPr>
            <a:spLocks noChangeArrowheads="1"/>
          </p:cNvSpPr>
          <p:nvPr/>
        </p:nvSpPr>
        <p:spPr bwMode="auto">
          <a:xfrm>
            <a:off x="457200" y="4551363"/>
            <a:ext cx="8382000" cy="658812"/>
          </a:xfrm>
          <a:prstGeom prst="rect">
            <a:avLst/>
          </a:prstGeom>
          <a:solidFill>
            <a:srgbClr val="FF0000">
              <a:alpha val="30000"/>
            </a:srgb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477" name="Rectangle 5"/>
          <p:cNvSpPr>
            <a:spLocks noChangeArrowheads="1"/>
          </p:cNvSpPr>
          <p:nvPr/>
        </p:nvSpPr>
        <p:spPr bwMode="auto">
          <a:xfrm>
            <a:off x="457200" y="3975100"/>
            <a:ext cx="8382000" cy="576263"/>
          </a:xfrm>
          <a:prstGeom prst="rect">
            <a:avLst/>
          </a:prstGeom>
          <a:solidFill>
            <a:srgbClr val="33CCCC">
              <a:alpha val="75000"/>
            </a:srgb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478" name="Rectangle 6"/>
          <p:cNvSpPr>
            <a:spLocks noGrp="1" noChangeArrowheads="1"/>
          </p:cNvSpPr>
          <p:nvPr>
            <p:ph type="title"/>
          </p:nvPr>
        </p:nvSpPr>
        <p:spPr>
          <a:xfrm>
            <a:off x="381000" y="609600"/>
            <a:ext cx="8382000" cy="1041400"/>
          </a:xfrm>
          <a:ln/>
        </p:spPr>
        <p:txBody>
          <a:bodyPr/>
          <a:lstStyle/>
          <a:p>
            <a:r>
              <a:rPr lang="en-US" sz="3200"/>
              <a:t>Sockets Background: APIs Supported</a:t>
            </a:r>
          </a:p>
        </p:txBody>
      </p:sp>
      <p:graphicFrame>
        <p:nvGraphicFramePr>
          <p:cNvPr id="361531" name="Group 59"/>
          <p:cNvGraphicFramePr>
            <a:graphicFrameLocks noGrp="1"/>
          </p:cNvGraphicFramePr>
          <p:nvPr>
            <p:ph idx="1"/>
          </p:nvPr>
        </p:nvGraphicFramePr>
        <p:xfrm>
          <a:off x="457200" y="1752600"/>
          <a:ext cx="8382000" cy="3455988"/>
        </p:xfrm>
        <a:graphic>
          <a:graphicData uri="http://schemas.openxmlformats.org/drawingml/2006/table">
            <a:tbl>
              <a:tblPr/>
              <a:tblGrid>
                <a:gridCol w="2057400"/>
                <a:gridCol w="2133600"/>
                <a:gridCol w="2057400"/>
                <a:gridCol w="2133600"/>
              </a:tblGrid>
              <a:tr h="628650">
                <a:tc>
                  <a:txBody>
                    <a:bodyPr/>
                    <a:lstStyle/>
                    <a:p>
                      <a:pPr marL="0" marR="0" lvl="0" indent="0" algn="ctr" defTabSz="914400" rtl="0" eaLnBrk="0" fontAlgn="base" latinLnBrk="0" hangingPunct="0">
                        <a:lnSpc>
                          <a:spcPct val="90000"/>
                        </a:lnSpc>
                        <a:spcBef>
                          <a:spcPct val="20000"/>
                        </a:spcBef>
                        <a:spcAft>
                          <a:spcPct val="0"/>
                        </a:spcAft>
                        <a:buClrTx/>
                        <a:buSzTx/>
                        <a:buFontTx/>
                        <a:buNone/>
                        <a:tabLst/>
                      </a:pPr>
                      <a:endParaRPr kumimoji="1" lang="en-US" sz="1200" b="0" i="0" u="none" strike="noStrike" cap="none" normalizeH="0" baseline="0" smtClean="0">
                        <a:ln>
                          <a:noFill/>
                        </a:ln>
                        <a:solidFill>
                          <a:schemeClr val="tx1"/>
                        </a:solidFill>
                        <a:effectLst/>
                        <a:latin typeface="Comic Sans MS" pitchFamily="66" charset="0"/>
                      </a:endParaRPr>
                    </a:p>
                  </a:txBody>
                  <a:tcPr anchor="ctr" anchorCtr="1"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0000"/>
                        </a:spcBef>
                        <a:spcAft>
                          <a:spcPct val="0"/>
                        </a:spcAft>
                        <a:buClrTx/>
                        <a:buSzTx/>
                        <a:buFontTx/>
                        <a:buNone/>
                        <a:tabLst/>
                      </a:pPr>
                      <a:r>
                        <a:rPr kumimoji="1" lang="en-US" sz="1600" b="0" i="0" u="none" strike="noStrike" cap="none" normalizeH="0" baseline="0" smtClean="0">
                          <a:ln>
                            <a:noFill/>
                          </a:ln>
                          <a:solidFill>
                            <a:schemeClr val="tx1"/>
                          </a:solidFill>
                          <a:effectLst/>
                          <a:latin typeface="Comic Sans MS" pitchFamily="66" charset="0"/>
                        </a:rPr>
                        <a:t>Synchronous</a:t>
                      </a:r>
                    </a:p>
                    <a:p>
                      <a:pPr marL="0" marR="0" lvl="0" indent="0" algn="ctr" defTabSz="914400" rtl="0" eaLnBrk="0" fontAlgn="base" latinLnBrk="0" hangingPunct="0">
                        <a:lnSpc>
                          <a:spcPct val="90000"/>
                        </a:lnSpc>
                        <a:spcBef>
                          <a:spcPct val="20000"/>
                        </a:spcBef>
                        <a:spcAft>
                          <a:spcPct val="0"/>
                        </a:spcAft>
                        <a:buClrTx/>
                        <a:buSzTx/>
                        <a:buFontTx/>
                        <a:buNone/>
                        <a:tabLst/>
                      </a:pPr>
                      <a:r>
                        <a:rPr kumimoji="1" lang="en-US" sz="1600" b="0" i="0" u="none" strike="noStrike" cap="none" normalizeH="0" baseline="0" smtClean="0">
                          <a:ln>
                            <a:noFill/>
                          </a:ln>
                          <a:solidFill>
                            <a:schemeClr val="tx1"/>
                          </a:solidFill>
                          <a:effectLst/>
                          <a:latin typeface="Comic Sans MS" pitchFamily="66" charset="0"/>
                        </a:rPr>
                        <a:t>Sockets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0000"/>
                        </a:spcBef>
                        <a:spcAft>
                          <a:spcPct val="0"/>
                        </a:spcAft>
                        <a:buClrTx/>
                        <a:buSzTx/>
                        <a:buFontTx/>
                        <a:buNone/>
                        <a:tabLst/>
                      </a:pPr>
                      <a:r>
                        <a:rPr kumimoji="1" lang="en-US" sz="1600" b="0" i="0" u="none" strike="noStrike" cap="none" normalizeH="0" baseline="0" smtClean="0">
                          <a:ln>
                            <a:noFill/>
                          </a:ln>
                          <a:solidFill>
                            <a:schemeClr val="tx1"/>
                          </a:solidFill>
                          <a:effectLst/>
                          <a:latin typeface="Comic Sans MS" pitchFamily="66" charset="0"/>
                        </a:rPr>
                        <a:t>Asynchronous</a:t>
                      </a:r>
                    </a:p>
                    <a:p>
                      <a:pPr marL="0" marR="0" lvl="0" indent="0" algn="ctr" defTabSz="914400" rtl="0" eaLnBrk="0" fontAlgn="base" latinLnBrk="0" hangingPunct="0">
                        <a:lnSpc>
                          <a:spcPct val="90000"/>
                        </a:lnSpc>
                        <a:spcBef>
                          <a:spcPct val="20000"/>
                        </a:spcBef>
                        <a:spcAft>
                          <a:spcPct val="0"/>
                        </a:spcAft>
                        <a:buClrTx/>
                        <a:buSzTx/>
                        <a:buFontTx/>
                        <a:buNone/>
                        <a:tabLst/>
                      </a:pPr>
                      <a:r>
                        <a:rPr kumimoji="1" lang="en-US" sz="1600" b="0" i="0" u="none" strike="noStrike" cap="none" normalizeH="0" baseline="0" smtClean="0">
                          <a:ln>
                            <a:noFill/>
                          </a:ln>
                          <a:solidFill>
                            <a:schemeClr val="tx1"/>
                          </a:solidFill>
                          <a:effectLst/>
                          <a:latin typeface="Comic Sans MS" pitchFamily="66" charset="0"/>
                        </a:rPr>
                        <a:t>Sockets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0000"/>
                        </a:spcBef>
                        <a:spcAft>
                          <a:spcPct val="0"/>
                        </a:spcAft>
                        <a:buClrTx/>
                        <a:buSzTx/>
                        <a:buFontTx/>
                        <a:buNone/>
                        <a:tabLst/>
                      </a:pPr>
                      <a:r>
                        <a:rPr kumimoji="1" lang="en-US" sz="1600" b="0" i="0" u="none" strike="noStrike" cap="none" normalizeH="0" baseline="0" smtClean="0">
                          <a:ln>
                            <a:noFill/>
                          </a:ln>
                          <a:solidFill>
                            <a:schemeClr val="tx1"/>
                          </a:solidFill>
                          <a:effectLst/>
                          <a:latin typeface="Comic Sans MS" pitchFamily="66" charset="0"/>
                        </a:rPr>
                        <a:t>Extended Sockets</a:t>
                      </a:r>
                    </a:p>
                    <a:p>
                      <a:pPr marL="0" marR="0" lvl="0" indent="0" algn="ctr" defTabSz="914400" rtl="0" eaLnBrk="0" fontAlgn="base" latinLnBrk="0" hangingPunct="0">
                        <a:lnSpc>
                          <a:spcPct val="90000"/>
                        </a:lnSpc>
                        <a:spcBef>
                          <a:spcPct val="20000"/>
                        </a:spcBef>
                        <a:spcAft>
                          <a:spcPct val="0"/>
                        </a:spcAft>
                        <a:buClrTx/>
                        <a:buSzTx/>
                        <a:buFontTx/>
                        <a:buNone/>
                        <a:tabLst/>
                      </a:pPr>
                      <a:r>
                        <a:rPr kumimoji="1" lang="en-US" sz="1600" b="0" i="0" u="none" strike="noStrike" cap="none" normalizeH="0" baseline="0" smtClean="0">
                          <a:ln>
                            <a:noFill/>
                          </a:ln>
                          <a:solidFill>
                            <a:schemeClr val="tx1"/>
                          </a:solidFill>
                          <a:effectLst/>
                          <a:latin typeface="Comic Sans MS" pitchFamily="66" charset="0"/>
                        </a:rPr>
                        <a:t>(OSU Specific)*</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525">
                <a:tc>
                  <a:txBody>
                    <a:bodyPr/>
                    <a:lstStyle/>
                    <a:p>
                      <a:pPr marL="0" marR="0" lvl="0" indent="0" algn="ctr" defTabSz="914400" rtl="0" eaLnBrk="0" fontAlgn="base" latinLnBrk="0" hangingPunct="0">
                        <a:lnSpc>
                          <a:spcPct val="90000"/>
                        </a:lnSpc>
                        <a:spcBef>
                          <a:spcPct val="20000"/>
                        </a:spcBef>
                        <a:spcAft>
                          <a:spcPct val="0"/>
                        </a:spcAft>
                        <a:buClrTx/>
                        <a:buSzTx/>
                        <a:buFontTx/>
                        <a:buNone/>
                        <a:tabLst/>
                      </a:pPr>
                      <a:r>
                        <a:rPr kumimoji="1" lang="en-US" sz="1600" b="0" i="0" u="none" strike="noStrike" cap="none" normalizeH="0" baseline="0" smtClean="0">
                          <a:ln>
                            <a:noFill/>
                          </a:ln>
                          <a:solidFill>
                            <a:schemeClr val="tx1"/>
                          </a:solidFill>
                          <a:effectLst/>
                          <a:latin typeface="Comic Sans MS" pitchFamily="66" charset="0"/>
                        </a:rPr>
                        <a:t>Communication</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0000"/>
                        </a:spcBef>
                        <a:spcAft>
                          <a:spcPct val="0"/>
                        </a:spcAft>
                        <a:buClrTx/>
                        <a:buSzTx/>
                        <a:buFontTx/>
                        <a:buNone/>
                        <a:tabLst/>
                      </a:pPr>
                      <a:r>
                        <a:rPr kumimoji="1" lang="en-US" sz="1600" b="0" i="0" u="none" strike="noStrike" cap="none" normalizeH="0" baseline="0" smtClean="0">
                          <a:ln>
                            <a:noFill/>
                          </a:ln>
                          <a:solidFill>
                            <a:schemeClr val="tx1"/>
                          </a:solidFill>
                          <a:effectLst/>
                          <a:latin typeface="Comic Sans MS" pitchFamily="66" charset="0"/>
                        </a:rPr>
                        <a:t>Synchronous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0000"/>
                        </a:spcBef>
                        <a:spcAft>
                          <a:spcPct val="0"/>
                        </a:spcAft>
                        <a:buClrTx/>
                        <a:buSzTx/>
                        <a:buFontTx/>
                        <a:buNone/>
                        <a:tabLst/>
                      </a:pPr>
                      <a:r>
                        <a:rPr kumimoji="1" lang="en-US" sz="1600" b="0" i="0" u="none" strike="noStrike" cap="none" normalizeH="0" baseline="0" smtClean="0">
                          <a:ln>
                            <a:noFill/>
                          </a:ln>
                          <a:solidFill>
                            <a:schemeClr val="tx1"/>
                          </a:solidFill>
                          <a:effectLst/>
                          <a:latin typeface="Comic Sans MS" pitchFamily="66" charset="0"/>
                        </a:rPr>
                        <a:t>Asynchronous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0000"/>
                        </a:spcBef>
                        <a:spcAft>
                          <a:spcPct val="0"/>
                        </a:spcAft>
                        <a:buClrTx/>
                        <a:buSzTx/>
                        <a:buFontTx/>
                        <a:buNone/>
                        <a:tabLst/>
                      </a:pPr>
                      <a:r>
                        <a:rPr kumimoji="1" lang="en-US" sz="1600" b="0" i="0" u="none" strike="noStrike" cap="none" normalizeH="0" baseline="0" smtClean="0">
                          <a:ln>
                            <a:noFill/>
                          </a:ln>
                          <a:solidFill>
                            <a:schemeClr val="tx1"/>
                          </a:solidFill>
                          <a:effectLst/>
                          <a:latin typeface="Comic Sans MS" pitchFamily="66" charset="0"/>
                        </a:rPr>
                        <a:t>Asynchronous</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650">
                <a:tc>
                  <a:txBody>
                    <a:bodyPr/>
                    <a:lstStyle/>
                    <a:p>
                      <a:pPr marL="0" marR="0" lvl="0" indent="0" algn="ctr" defTabSz="914400" rtl="0" eaLnBrk="0" fontAlgn="base" latinLnBrk="0" hangingPunct="0">
                        <a:lnSpc>
                          <a:spcPct val="90000"/>
                        </a:lnSpc>
                        <a:spcBef>
                          <a:spcPct val="20000"/>
                        </a:spcBef>
                        <a:spcAft>
                          <a:spcPct val="0"/>
                        </a:spcAft>
                        <a:buClrTx/>
                        <a:buSzTx/>
                        <a:buFontTx/>
                        <a:buNone/>
                        <a:tabLst/>
                      </a:pPr>
                      <a:r>
                        <a:rPr kumimoji="1" lang="en-US" sz="1600" b="0" i="0" u="none" strike="noStrike" cap="none" normalizeH="0" baseline="0" smtClean="0">
                          <a:ln>
                            <a:noFill/>
                          </a:ln>
                          <a:solidFill>
                            <a:schemeClr val="tx1"/>
                          </a:solidFill>
                          <a:effectLst/>
                          <a:latin typeface="Comic Sans MS" pitchFamily="66" charset="0"/>
                        </a:rPr>
                        <a:t>Operations</a:t>
                      </a:r>
                    </a:p>
                    <a:p>
                      <a:pPr marL="0" marR="0" lvl="0" indent="0" algn="ctr" defTabSz="914400" rtl="0" eaLnBrk="0" fontAlgn="base" latinLnBrk="0" hangingPunct="0">
                        <a:lnSpc>
                          <a:spcPct val="90000"/>
                        </a:lnSpc>
                        <a:spcBef>
                          <a:spcPct val="20000"/>
                        </a:spcBef>
                        <a:spcAft>
                          <a:spcPct val="0"/>
                        </a:spcAft>
                        <a:buClrTx/>
                        <a:buSzTx/>
                        <a:buFontTx/>
                        <a:buNone/>
                        <a:tabLst/>
                      </a:pPr>
                      <a:r>
                        <a:rPr kumimoji="1" lang="en-US" sz="1600" b="0" i="0" u="none" strike="noStrike" cap="none" normalizeH="0" baseline="0" smtClean="0">
                          <a:ln>
                            <a:noFill/>
                          </a:ln>
                          <a:solidFill>
                            <a:schemeClr val="tx1"/>
                          </a:solidFill>
                          <a:effectLst/>
                          <a:latin typeface="Comic Sans MS" pitchFamily="66" charset="0"/>
                        </a:rPr>
                        <a:t>Outstanding</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0000"/>
                        </a:spcBef>
                        <a:spcAft>
                          <a:spcPct val="0"/>
                        </a:spcAft>
                        <a:buClrTx/>
                        <a:buSzTx/>
                        <a:buFontTx/>
                        <a:buNone/>
                        <a:tabLst/>
                      </a:pPr>
                      <a:r>
                        <a:rPr kumimoji="1" lang="en-US" sz="1600" b="0" i="0" u="none" strike="noStrike" cap="none" normalizeH="0" baseline="0" smtClean="0">
                          <a:ln>
                            <a:noFill/>
                          </a:ln>
                          <a:solidFill>
                            <a:schemeClr val="tx1"/>
                          </a:solidFill>
                          <a:effectLst/>
                          <a:latin typeface="Comic Sans MS" pitchFamily="66" charset="0"/>
                        </a:rPr>
                        <a:t>At most one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0000"/>
                        </a:spcBef>
                        <a:spcAft>
                          <a:spcPct val="0"/>
                        </a:spcAft>
                        <a:buClrTx/>
                        <a:buSzTx/>
                        <a:buFontTx/>
                        <a:buNone/>
                        <a:tabLst/>
                      </a:pPr>
                      <a:r>
                        <a:rPr kumimoji="1" lang="en-US" sz="1600" b="0" i="0" u="none" strike="noStrike" cap="none" normalizeH="0" baseline="0" smtClean="0">
                          <a:ln>
                            <a:noFill/>
                          </a:ln>
                          <a:solidFill>
                            <a:schemeClr val="tx1"/>
                          </a:solidFill>
                          <a:effectLst/>
                          <a:latin typeface="Comic Sans MS" pitchFamily="66" charset="0"/>
                        </a:rPr>
                        <a:t>More than one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0000"/>
                        </a:spcBef>
                        <a:spcAft>
                          <a:spcPct val="0"/>
                        </a:spcAft>
                        <a:buClrTx/>
                        <a:buSzTx/>
                        <a:buFontTx/>
                        <a:buNone/>
                        <a:tabLst/>
                      </a:pPr>
                      <a:r>
                        <a:rPr kumimoji="1" lang="en-US" sz="1600" b="0" i="0" u="none" strike="noStrike" cap="none" normalizeH="0" baseline="0" smtClean="0">
                          <a:ln>
                            <a:noFill/>
                          </a:ln>
                          <a:solidFill>
                            <a:schemeClr val="tx1"/>
                          </a:solidFill>
                          <a:effectLst/>
                          <a:latin typeface="Comic Sans MS" pitchFamily="66" charset="0"/>
                        </a:rPr>
                        <a:t>More than one</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ctr" defTabSz="914400" rtl="0" eaLnBrk="0" fontAlgn="base" latinLnBrk="0" hangingPunct="0">
                        <a:lnSpc>
                          <a:spcPct val="90000"/>
                        </a:lnSpc>
                        <a:spcBef>
                          <a:spcPct val="20000"/>
                        </a:spcBef>
                        <a:spcAft>
                          <a:spcPct val="0"/>
                        </a:spcAft>
                        <a:buClrTx/>
                        <a:buSzTx/>
                        <a:buFontTx/>
                        <a:buNone/>
                        <a:tabLst/>
                      </a:pPr>
                      <a:r>
                        <a:rPr kumimoji="1" lang="en-US" sz="1600" b="0" i="0" u="none" strike="noStrike" cap="none" normalizeH="0" baseline="0" smtClean="0">
                          <a:ln>
                            <a:noFill/>
                          </a:ln>
                          <a:solidFill>
                            <a:schemeClr val="tx1"/>
                          </a:solidFill>
                          <a:effectLst/>
                          <a:latin typeface="Comic Sans MS" pitchFamily="66" charset="0"/>
                        </a:rPr>
                        <a:t>SDP Implementations</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0000"/>
                        </a:spcBef>
                        <a:spcAft>
                          <a:spcPct val="0"/>
                        </a:spcAft>
                        <a:buClrTx/>
                        <a:buSzTx/>
                        <a:buFontTx/>
                        <a:buNone/>
                        <a:tabLst/>
                      </a:pPr>
                      <a:r>
                        <a:rPr kumimoji="1" lang="en-US" sz="1600" b="0" i="0" u="none" strike="noStrike" cap="none" normalizeH="0" baseline="0" smtClean="0">
                          <a:ln>
                            <a:noFill/>
                          </a:ln>
                          <a:solidFill>
                            <a:schemeClr val="tx1"/>
                          </a:solidFill>
                          <a:effectLst/>
                          <a:latin typeface="Comic Sans MS" pitchFamily="66" charset="0"/>
                        </a:rPr>
                        <a:t>BSDP, ZSDP</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0000"/>
                        </a:spcBef>
                        <a:spcAft>
                          <a:spcPct val="0"/>
                        </a:spcAft>
                        <a:buClrTx/>
                        <a:buSzTx/>
                        <a:buFontTx/>
                        <a:buNone/>
                        <a:tabLst/>
                      </a:pPr>
                      <a:r>
                        <a:rPr kumimoji="1" lang="en-US" sz="1600" b="0" i="0" u="none" strike="noStrike" cap="none" normalizeH="0" baseline="0" smtClean="0">
                          <a:ln>
                            <a:noFill/>
                          </a:ln>
                          <a:solidFill>
                            <a:schemeClr val="tx1"/>
                          </a:solidFill>
                          <a:effectLst/>
                          <a:latin typeface="Comic Sans MS" pitchFamily="66" charset="0"/>
                        </a:rPr>
                        <a:t>BSDP, ZSDP</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0000"/>
                        </a:spcBef>
                        <a:spcAft>
                          <a:spcPct val="0"/>
                        </a:spcAft>
                        <a:buClrTx/>
                        <a:buSzTx/>
                        <a:buFontTx/>
                        <a:buNone/>
                        <a:tabLst/>
                      </a:pPr>
                      <a:r>
                        <a:rPr kumimoji="1" lang="en-US" sz="1600" b="0" i="0" u="none" strike="noStrike" cap="none" normalizeH="0" baseline="0" smtClean="0">
                          <a:ln>
                            <a:noFill/>
                          </a:ln>
                          <a:solidFill>
                            <a:schemeClr val="tx1"/>
                          </a:solidFill>
                          <a:effectLst/>
                          <a:latin typeface="Comic Sans MS" pitchFamily="66" charset="0"/>
                        </a:rPr>
                        <a:t>BSDP, ZSDP</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ctr" defTabSz="914400" rtl="0" eaLnBrk="0" fontAlgn="base" latinLnBrk="0" hangingPunct="0">
                        <a:lnSpc>
                          <a:spcPct val="90000"/>
                        </a:lnSpc>
                        <a:spcBef>
                          <a:spcPct val="20000"/>
                        </a:spcBef>
                        <a:spcAft>
                          <a:spcPct val="0"/>
                        </a:spcAft>
                        <a:buClrTx/>
                        <a:buSzTx/>
                        <a:buFontTx/>
                        <a:buNone/>
                        <a:tabLst/>
                      </a:pPr>
                      <a:r>
                        <a:rPr kumimoji="1" lang="en-US" sz="1600" b="0" i="0" u="none" strike="noStrike" cap="none" normalizeH="0" baseline="0" smtClean="0">
                          <a:ln>
                            <a:noFill/>
                          </a:ln>
                          <a:solidFill>
                            <a:schemeClr val="tx1"/>
                          </a:solidFill>
                          <a:effectLst/>
                          <a:latin typeface="Comic Sans MS" pitchFamily="66" charset="0"/>
                        </a:rPr>
                        <a:t>Existing Applications</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0000"/>
                        </a:spcBef>
                        <a:spcAft>
                          <a:spcPct val="0"/>
                        </a:spcAft>
                        <a:buClrTx/>
                        <a:buSzTx/>
                        <a:buFontTx/>
                        <a:buNone/>
                        <a:tabLst/>
                      </a:pPr>
                      <a:r>
                        <a:rPr kumimoji="1" lang="en-US" sz="1600" b="0" i="0" u="none" strike="noStrike" cap="none" normalizeH="0" baseline="0" smtClean="0">
                          <a:ln>
                            <a:noFill/>
                          </a:ln>
                          <a:solidFill>
                            <a:schemeClr val="tx1"/>
                          </a:solidFill>
                          <a:effectLst/>
                          <a:latin typeface="Comic Sans MS" pitchFamily="66" charset="0"/>
                        </a:rPr>
                        <a:t>Most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0000"/>
                        </a:spcBef>
                        <a:spcAft>
                          <a:spcPct val="0"/>
                        </a:spcAft>
                        <a:buClrTx/>
                        <a:buSzTx/>
                        <a:buFontTx/>
                        <a:buNone/>
                        <a:tabLst/>
                      </a:pPr>
                      <a:r>
                        <a:rPr kumimoji="1" lang="en-US" sz="1600" b="0" i="0" u="none" strike="noStrike" cap="none" normalizeH="0" baseline="0" smtClean="0">
                          <a:ln>
                            <a:noFill/>
                          </a:ln>
                          <a:solidFill>
                            <a:schemeClr val="tx1"/>
                          </a:solidFill>
                          <a:effectLst/>
                          <a:latin typeface="Comic Sans MS" pitchFamily="66" charset="0"/>
                        </a:rPr>
                        <a:t>Few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0000"/>
                        </a:spcBef>
                        <a:spcAft>
                          <a:spcPct val="0"/>
                        </a:spcAft>
                        <a:buClrTx/>
                        <a:buSzTx/>
                        <a:buFontTx/>
                        <a:buNone/>
                        <a:tabLst/>
                      </a:pPr>
                      <a:r>
                        <a:rPr kumimoji="1" lang="en-US" sz="1600" b="0" i="0" u="none" strike="noStrike" cap="none" normalizeH="0" baseline="0" smtClean="0">
                          <a:ln>
                            <a:noFill/>
                          </a:ln>
                          <a:solidFill>
                            <a:schemeClr val="tx1"/>
                          </a:solidFill>
                          <a:effectLst/>
                          <a:latin typeface="Comic Sans MS" pitchFamily="66" charset="0"/>
                        </a:rPr>
                        <a:t>Very few</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9288">
                <a:tc>
                  <a:txBody>
                    <a:bodyPr/>
                    <a:lstStyle/>
                    <a:p>
                      <a:pPr marL="0" marR="0" lvl="0" indent="0" algn="ctr" defTabSz="914400" rtl="0" eaLnBrk="0" fontAlgn="base" latinLnBrk="0" hangingPunct="0">
                        <a:lnSpc>
                          <a:spcPct val="90000"/>
                        </a:lnSpc>
                        <a:spcBef>
                          <a:spcPct val="20000"/>
                        </a:spcBef>
                        <a:spcAft>
                          <a:spcPct val="0"/>
                        </a:spcAft>
                        <a:buClrTx/>
                        <a:buSzTx/>
                        <a:buFontTx/>
                        <a:buNone/>
                        <a:tabLst/>
                      </a:pPr>
                      <a:r>
                        <a:rPr kumimoji="1" lang="en-US" sz="1600" b="0" i="0" u="none" strike="noStrike" cap="none" normalizeH="0" baseline="0" smtClean="0">
                          <a:ln>
                            <a:noFill/>
                          </a:ln>
                          <a:solidFill>
                            <a:schemeClr val="tx1"/>
                          </a:solidFill>
                          <a:effectLst/>
                          <a:latin typeface="Comic Sans MS" pitchFamily="66" charset="0"/>
                        </a:rPr>
                        <a:t>Potential for</a:t>
                      </a:r>
                    </a:p>
                    <a:p>
                      <a:pPr marL="0" marR="0" lvl="0" indent="0" algn="ctr" defTabSz="914400" rtl="0" eaLnBrk="0" fontAlgn="base" latinLnBrk="0" hangingPunct="0">
                        <a:lnSpc>
                          <a:spcPct val="90000"/>
                        </a:lnSpc>
                        <a:spcBef>
                          <a:spcPct val="20000"/>
                        </a:spcBef>
                        <a:spcAft>
                          <a:spcPct val="0"/>
                        </a:spcAft>
                        <a:buClrTx/>
                        <a:buSzTx/>
                        <a:buFontTx/>
                        <a:buNone/>
                        <a:tabLst/>
                      </a:pPr>
                      <a:r>
                        <a:rPr kumimoji="1" lang="en-US" sz="1600" b="0" i="0" u="none" strike="noStrike" cap="none" normalizeH="0" baseline="0" smtClean="0">
                          <a:ln>
                            <a:noFill/>
                          </a:ln>
                          <a:solidFill>
                            <a:schemeClr val="tx1"/>
                          </a:solidFill>
                          <a:effectLst/>
                          <a:latin typeface="Comic Sans MS" pitchFamily="66" charset="0"/>
                        </a:rPr>
                        <a:t>Performance</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0000"/>
                        </a:spcBef>
                        <a:spcAft>
                          <a:spcPct val="0"/>
                        </a:spcAft>
                        <a:buClrTx/>
                        <a:buSzTx/>
                        <a:buFontTx/>
                        <a:buNone/>
                        <a:tabLst/>
                      </a:pPr>
                      <a:r>
                        <a:rPr kumimoji="1" lang="en-US" sz="1600" b="0" i="0" u="none" strike="noStrike" cap="none" normalizeH="0" baseline="0" smtClean="0">
                          <a:ln>
                            <a:noFill/>
                          </a:ln>
                          <a:solidFill>
                            <a:schemeClr val="tx1"/>
                          </a:solidFill>
                          <a:effectLst/>
                          <a:latin typeface="Comic Sans MS" pitchFamily="66" charset="0"/>
                        </a:rPr>
                        <a:t>Limited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0000"/>
                        </a:spcBef>
                        <a:spcAft>
                          <a:spcPct val="0"/>
                        </a:spcAft>
                        <a:buClrTx/>
                        <a:buSzTx/>
                        <a:buFontTx/>
                        <a:buNone/>
                        <a:tabLst/>
                      </a:pPr>
                      <a:r>
                        <a:rPr kumimoji="1" lang="en-US" sz="1600" b="0" i="0" u="none" strike="noStrike" cap="none" normalizeH="0" baseline="0" smtClean="0">
                          <a:ln>
                            <a:noFill/>
                          </a:ln>
                          <a:solidFill>
                            <a:schemeClr val="tx1"/>
                          </a:solidFill>
                          <a:effectLst/>
                          <a:latin typeface="Comic Sans MS" pitchFamily="66" charset="0"/>
                        </a:rPr>
                        <a:t>High</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0000"/>
                        </a:spcBef>
                        <a:spcAft>
                          <a:spcPct val="0"/>
                        </a:spcAft>
                        <a:buClrTx/>
                        <a:buSzTx/>
                        <a:buFontTx/>
                        <a:buNone/>
                        <a:tabLst/>
                      </a:pPr>
                      <a:r>
                        <a:rPr kumimoji="1" lang="en-US" sz="1600" b="0" i="0" u="none" strike="noStrike" cap="none" normalizeH="0" baseline="0" smtClean="0">
                          <a:ln>
                            <a:noFill/>
                          </a:ln>
                          <a:solidFill>
                            <a:schemeClr val="tx1"/>
                          </a:solidFill>
                          <a:effectLst/>
                          <a:latin typeface="Comic Sans MS" pitchFamily="66" charset="0"/>
                        </a:rPr>
                        <a:t>High</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61518" name="Text Box 46"/>
          <p:cNvSpPr txBox="1">
            <a:spLocks noChangeArrowheads="1"/>
          </p:cNvSpPr>
          <p:nvPr/>
        </p:nvSpPr>
        <p:spPr bwMode="auto">
          <a:xfrm>
            <a:off x="762000" y="5334000"/>
            <a:ext cx="7924800" cy="366713"/>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0">
                <a:solidFill>
                  <a:srgbClr val="FF0000"/>
                </a:solidFill>
              </a:rPr>
              <a:t>(Portions of this table have been borrowed from Mellanox Technologies)</a:t>
            </a:r>
            <a:endParaRPr lang="en-US" sz="1400" b="0">
              <a:solidFill>
                <a:srgbClr val="FF0000"/>
              </a:solidFill>
            </a:endParaRPr>
          </a:p>
        </p:txBody>
      </p:sp>
      <p:sp>
        <p:nvSpPr>
          <p:cNvPr id="361519" name="Oval 47"/>
          <p:cNvSpPr>
            <a:spLocks noChangeArrowheads="1"/>
          </p:cNvSpPr>
          <p:nvPr/>
        </p:nvSpPr>
        <p:spPr bwMode="auto">
          <a:xfrm>
            <a:off x="4800600" y="4572000"/>
            <a:ext cx="3810000" cy="685800"/>
          </a:xfrm>
          <a:prstGeom prst="ellipse">
            <a:avLst/>
          </a:prstGeom>
          <a:noFill/>
          <a:ln w="19050">
            <a:solidFill>
              <a:srgbClr val="FF0000"/>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520" name="Text Box 48"/>
          <p:cNvSpPr txBox="1">
            <a:spLocks noChangeArrowheads="1"/>
          </p:cNvSpPr>
          <p:nvPr/>
        </p:nvSpPr>
        <p:spPr bwMode="auto">
          <a:xfrm>
            <a:off x="152400" y="5715000"/>
            <a:ext cx="8915400" cy="6032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50000"/>
              </a:spcBef>
            </a:pPr>
            <a:r>
              <a:rPr lang="en-US" sz="1400" b="0">
                <a:solidFill>
                  <a:srgbClr val="0000FF"/>
                </a:solidFill>
                <a:latin typeface="Arial" charset="0"/>
              </a:rPr>
              <a:t>* RAIT05: “Supporting iWARP compatibility and features for regular network adapters”. P. Balaji, H. –W. Jin, K. Vaidyanathan and D. K. Panda. RAIT Workshop; in conjunction with Cluster ‘05</a:t>
            </a:r>
          </a:p>
        </p:txBody>
      </p:sp>
      <p:sp>
        <p:nvSpPr>
          <p:cNvPr id="361521" name="Oval 49"/>
          <p:cNvSpPr>
            <a:spLocks noChangeArrowheads="1"/>
          </p:cNvSpPr>
          <p:nvPr/>
        </p:nvSpPr>
        <p:spPr bwMode="auto">
          <a:xfrm>
            <a:off x="4648200" y="2286000"/>
            <a:ext cx="4191000" cy="533400"/>
          </a:xfrm>
          <a:prstGeom prst="ellipse">
            <a:avLst/>
          </a:prstGeom>
          <a:noFill/>
          <a:ln w="19050">
            <a:solidFill>
              <a:srgbClr val="FF0000"/>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522" name="Oval 50"/>
          <p:cNvSpPr>
            <a:spLocks noChangeArrowheads="1"/>
          </p:cNvSpPr>
          <p:nvPr/>
        </p:nvSpPr>
        <p:spPr bwMode="auto">
          <a:xfrm>
            <a:off x="4648200" y="2819400"/>
            <a:ext cx="4191000" cy="533400"/>
          </a:xfrm>
          <a:prstGeom prst="ellipse">
            <a:avLst/>
          </a:prstGeom>
          <a:noFill/>
          <a:ln w="19050">
            <a:solidFill>
              <a:srgbClr val="FF0000"/>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523" name="AutoShape 51"/>
          <p:cNvSpPr>
            <a:spLocks noChangeArrowheads="1"/>
          </p:cNvSpPr>
          <p:nvPr/>
        </p:nvSpPr>
        <p:spPr bwMode="auto">
          <a:xfrm>
            <a:off x="4267200" y="2286000"/>
            <a:ext cx="685800" cy="609600"/>
          </a:xfrm>
          <a:prstGeom prst="leftArrow">
            <a:avLst>
              <a:gd name="adj1" fmla="val 50000"/>
              <a:gd name="adj2" fmla="val 28125"/>
            </a:avLst>
          </a:prstGeom>
          <a:solidFill>
            <a:srgbClr val="CC99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524" name="AutoShape 52"/>
          <p:cNvSpPr>
            <a:spLocks noChangeArrowheads="1"/>
          </p:cNvSpPr>
          <p:nvPr/>
        </p:nvSpPr>
        <p:spPr bwMode="auto">
          <a:xfrm>
            <a:off x="4267200" y="2819400"/>
            <a:ext cx="685800" cy="609600"/>
          </a:xfrm>
          <a:prstGeom prst="leftArrow">
            <a:avLst>
              <a:gd name="adj1" fmla="val 50000"/>
              <a:gd name="adj2" fmla="val 28125"/>
            </a:avLst>
          </a:prstGeom>
          <a:solidFill>
            <a:srgbClr val="CC99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525" name="AutoShape 53"/>
          <p:cNvSpPr>
            <a:spLocks noChangeArrowheads="1"/>
          </p:cNvSpPr>
          <p:nvPr/>
        </p:nvSpPr>
        <p:spPr bwMode="auto">
          <a:xfrm>
            <a:off x="4267200" y="4572000"/>
            <a:ext cx="685800" cy="609600"/>
          </a:xfrm>
          <a:prstGeom prst="leftArrow">
            <a:avLst>
              <a:gd name="adj1" fmla="val 50000"/>
              <a:gd name="adj2" fmla="val 28125"/>
            </a:avLst>
          </a:prstGeom>
          <a:solidFill>
            <a:srgbClr val="CC99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526" name="Rectangle 54"/>
          <p:cNvSpPr>
            <a:spLocks noChangeArrowheads="1"/>
          </p:cNvSpPr>
          <p:nvPr/>
        </p:nvSpPr>
        <p:spPr bwMode="auto">
          <a:xfrm>
            <a:off x="2514600" y="3400425"/>
            <a:ext cx="2133600" cy="576263"/>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600" b="0"/>
              <a:t>BSDP, ZSDP,</a:t>
            </a:r>
          </a:p>
          <a:p>
            <a:r>
              <a:rPr lang="en-US" sz="1600">
                <a:solidFill>
                  <a:srgbClr val="FF0000"/>
                </a:solidFill>
              </a:rPr>
              <a:t>AZ-SDP</a:t>
            </a:r>
          </a:p>
        </p:txBody>
      </p:sp>
      <p:sp>
        <p:nvSpPr>
          <p:cNvPr id="361527" name="Oval 55"/>
          <p:cNvSpPr>
            <a:spLocks noChangeArrowheads="1"/>
          </p:cNvSpPr>
          <p:nvPr/>
        </p:nvSpPr>
        <p:spPr bwMode="auto">
          <a:xfrm>
            <a:off x="3048000" y="3581400"/>
            <a:ext cx="1066800" cy="457200"/>
          </a:xfrm>
          <a:prstGeom prst="ellipse">
            <a:avLst/>
          </a:prstGeom>
          <a:noFill/>
          <a:ln w="19050">
            <a:solidFill>
              <a:srgbClr val="FF0000"/>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528" name="Oval 56"/>
          <p:cNvSpPr>
            <a:spLocks noChangeArrowheads="1"/>
          </p:cNvSpPr>
          <p:nvPr/>
        </p:nvSpPr>
        <p:spPr bwMode="auto">
          <a:xfrm>
            <a:off x="3048000" y="4038600"/>
            <a:ext cx="1066800" cy="457200"/>
          </a:xfrm>
          <a:prstGeom prst="ellipse">
            <a:avLst/>
          </a:prstGeom>
          <a:noFill/>
          <a:ln w="31750">
            <a:solidFill>
              <a:srgbClr val="800080"/>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529" name="Oval 57"/>
          <p:cNvSpPr>
            <a:spLocks noChangeArrowheads="1"/>
          </p:cNvSpPr>
          <p:nvPr/>
        </p:nvSpPr>
        <p:spPr bwMode="auto">
          <a:xfrm>
            <a:off x="5181600" y="4648200"/>
            <a:ext cx="1066800" cy="457200"/>
          </a:xfrm>
          <a:prstGeom prst="ellipse">
            <a:avLst/>
          </a:prstGeom>
          <a:noFill/>
          <a:ln w="31750">
            <a:solidFill>
              <a:srgbClr val="800080"/>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147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147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152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14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152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61474"/>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361477"/>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361475"/>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361476"/>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361528"/>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361529"/>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615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15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15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15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15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1523"/>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615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615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4" grpId="0" animBg="1"/>
      <p:bldP spid="361475" grpId="0" animBg="1"/>
      <p:bldP spid="361475" grpId="1" animBg="1"/>
      <p:bldP spid="361476" grpId="0" animBg="1"/>
      <p:bldP spid="361476" grpId="1" animBg="1"/>
      <p:bldP spid="361477" grpId="0" animBg="1"/>
      <p:bldP spid="361477" grpId="1" animBg="1"/>
      <p:bldP spid="361519" grpId="0" animBg="1"/>
      <p:bldP spid="361521" grpId="0" animBg="1"/>
      <p:bldP spid="361522" grpId="0" animBg="1"/>
      <p:bldP spid="361523" grpId="0" animBg="1"/>
      <p:bldP spid="361524" grpId="0" animBg="1"/>
      <p:bldP spid="361525" grpId="0" animBg="1"/>
      <p:bldP spid="361526" grpId="0" animBg="1"/>
      <p:bldP spid="361527" grpId="0" animBg="1"/>
      <p:bldP spid="361528" grpId="0" animBg="1"/>
      <p:bldP spid="361528" grpId="1" animBg="1"/>
      <p:bldP spid="361529" grpId="0" animBg="1"/>
      <p:bldP spid="361529"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Date Placeholder 3"/>
          <p:cNvSpPr>
            <a:spLocks noGrp="1"/>
          </p:cNvSpPr>
          <p:nvPr>
            <p:ph type="dt" sz="half" idx="10"/>
          </p:nvPr>
        </p:nvSpPr>
        <p:spPr/>
        <p:txBody>
          <a:bodyPr/>
          <a:lstStyle/>
          <a:p>
            <a:r>
              <a:rPr lang="en-US"/>
              <a:t>06/02/06</a:t>
            </a:r>
          </a:p>
        </p:txBody>
      </p:sp>
      <p:sp>
        <p:nvSpPr>
          <p:cNvPr id="37" name="Footer Placeholder 4"/>
          <p:cNvSpPr>
            <a:spLocks noGrp="1"/>
          </p:cNvSpPr>
          <p:nvPr>
            <p:ph type="ftr" sz="quarter" idx="11"/>
          </p:nvPr>
        </p:nvSpPr>
        <p:spPr/>
        <p:txBody>
          <a:bodyPr/>
          <a:lstStyle/>
          <a:p>
            <a:r>
              <a:rPr lang="en-US"/>
              <a:t>Pavan Balaji (The Ohio State University)</a:t>
            </a:r>
          </a:p>
        </p:txBody>
      </p:sp>
      <p:sp>
        <p:nvSpPr>
          <p:cNvPr id="327682" name="Rectangle 2"/>
          <p:cNvSpPr>
            <a:spLocks noGrp="1" noChangeArrowheads="1"/>
          </p:cNvSpPr>
          <p:nvPr>
            <p:ph type="title"/>
          </p:nvPr>
        </p:nvSpPr>
        <p:spPr>
          <a:ln/>
        </p:spPr>
        <p:txBody>
          <a:bodyPr/>
          <a:lstStyle/>
          <a:p>
            <a:r>
              <a:rPr lang="en-US" sz="3200"/>
              <a:t>Zero-copy SDP (ZSDP)</a:t>
            </a:r>
          </a:p>
        </p:txBody>
      </p:sp>
      <p:sp>
        <p:nvSpPr>
          <p:cNvPr id="327683" name="Rectangle 3"/>
          <p:cNvSpPr>
            <a:spLocks noGrp="1" noChangeArrowheads="1"/>
          </p:cNvSpPr>
          <p:nvPr>
            <p:ph type="body" idx="1"/>
          </p:nvPr>
        </p:nvSpPr>
        <p:spPr>
          <a:xfrm>
            <a:off x="685800" y="1752600"/>
            <a:ext cx="4648200" cy="4572000"/>
          </a:xfrm>
        </p:spPr>
        <p:txBody>
          <a:bodyPr/>
          <a:lstStyle/>
          <a:p>
            <a:pPr>
              <a:lnSpc>
                <a:spcPct val="120000"/>
              </a:lnSpc>
            </a:pPr>
            <a:r>
              <a:rPr lang="en-US"/>
              <a:t>Implemented by Mellanox</a:t>
            </a:r>
          </a:p>
          <a:p>
            <a:pPr lvl="1">
              <a:lnSpc>
                <a:spcPct val="120000"/>
              </a:lnSpc>
            </a:pPr>
            <a:r>
              <a:rPr lang="en-US"/>
              <a:t>RDMA Read based design</a:t>
            </a:r>
          </a:p>
          <a:p>
            <a:pPr>
              <a:lnSpc>
                <a:spcPct val="120000"/>
              </a:lnSpc>
            </a:pPr>
            <a:r>
              <a:rPr lang="en-US"/>
              <a:t>Benefits of zero-copy</a:t>
            </a:r>
          </a:p>
          <a:p>
            <a:pPr>
              <a:lnSpc>
                <a:spcPct val="120000"/>
              </a:lnSpc>
            </a:pPr>
            <a:r>
              <a:rPr lang="en-US"/>
              <a:t>Limited by the API of Synchronous Sockets</a:t>
            </a:r>
          </a:p>
          <a:p>
            <a:pPr lvl="1">
              <a:lnSpc>
                <a:spcPct val="120000"/>
              </a:lnSpc>
            </a:pPr>
            <a:r>
              <a:rPr lang="en-US"/>
              <a:t>At most one outstanding communication request</a:t>
            </a:r>
          </a:p>
          <a:p>
            <a:pPr lvl="1">
              <a:lnSpc>
                <a:spcPct val="120000"/>
              </a:lnSpc>
            </a:pPr>
            <a:r>
              <a:rPr lang="en-US"/>
              <a:t>Control message latency (50% time for 16K message)</a:t>
            </a:r>
          </a:p>
          <a:p>
            <a:pPr>
              <a:lnSpc>
                <a:spcPct val="120000"/>
              </a:lnSpc>
            </a:pPr>
            <a:r>
              <a:rPr lang="en-US"/>
              <a:t>Intolerant to Skew</a:t>
            </a:r>
          </a:p>
        </p:txBody>
      </p:sp>
      <p:sp>
        <p:nvSpPr>
          <p:cNvPr id="327684" name="Line 4"/>
          <p:cNvSpPr>
            <a:spLocks noChangeShapeType="1"/>
          </p:cNvSpPr>
          <p:nvPr/>
        </p:nvSpPr>
        <p:spPr bwMode="auto">
          <a:xfrm flipH="1">
            <a:off x="6781800" y="1905000"/>
            <a:ext cx="0" cy="41148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685" name="Line 5"/>
          <p:cNvSpPr>
            <a:spLocks noChangeShapeType="1"/>
          </p:cNvSpPr>
          <p:nvPr/>
        </p:nvSpPr>
        <p:spPr bwMode="auto">
          <a:xfrm flipH="1">
            <a:off x="8275638" y="1905000"/>
            <a:ext cx="30162" cy="41148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686" name="Text Box 6"/>
          <p:cNvSpPr txBox="1">
            <a:spLocks noChangeArrowheads="1"/>
          </p:cNvSpPr>
          <p:nvPr/>
        </p:nvSpPr>
        <p:spPr bwMode="auto">
          <a:xfrm>
            <a:off x="6096000" y="5973763"/>
            <a:ext cx="1295400" cy="2746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t>Data Source</a:t>
            </a:r>
          </a:p>
        </p:txBody>
      </p:sp>
      <p:sp>
        <p:nvSpPr>
          <p:cNvPr id="327687" name="Rectangle 7"/>
          <p:cNvSpPr>
            <a:spLocks noChangeArrowheads="1"/>
          </p:cNvSpPr>
          <p:nvPr/>
        </p:nvSpPr>
        <p:spPr bwMode="auto">
          <a:xfrm>
            <a:off x="5486400" y="1970088"/>
            <a:ext cx="609600" cy="4572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solidFill>
                  <a:srgbClr val="DDDDDD"/>
                </a:solidFill>
              </a:rPr>
              <a:t>App</a:t>
            </a:r>
          </a:p>
          <a:p>
            <a:r>
              <a:rPr lang="en-US" sz="1200">
                <a:solidFill>
                  <a:srgbClr val="DDDDDD"/>
                </a:solidFill>
              </a:rPr>
              <a:t>Buffer</a:t>
            </a:r>
          </a:p>
        </p:txBody>
      </p:sp>
      <p:sp>
        <p:nvSpPr>
          <p:cNvPr id="327688" name="Text Box 8"/>
          <p:cNvSpPr txBox="1">
            <a:spLocks noChangeArrowheads="1"/>
          </p:cNvSpPr>
          <p:nvPr/>
        </p:nvSpPr>
        <p:spPr bwMode="auto">
          <a:xfrm>
            <a:off x="7391400" y="5973763"/>
            <a:ext cx="1295400" cy="2746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t>Data Sink</a:t>
            </a:r>
          </a:p>
        </p:txBody>
      </p:sp>
      <p:sp>
        <p:nvSpPr>
          <p:cNvPr id="327689" name="Line 9"/>
          <p:cNvSpPr>
            <a:spLocks noChangeShapeType="1"/>
          </p:cNvSpPr>
          <p:nvPr/>
        </p:nvSpPr>
        <p:spPr bwMode="auto">
          <a:xfrm>
            <a:off x="6781800" y="2198688"/>
            <a:ext cx="1524000" cy="315912"/>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690" name="Text Box 10"/>
          <p:cNvSpPr txBox="1">
            <a:spLocks noChangeArrowheads="1"/>
          </p:cNvSpPr>
          <p:nvPr/>
        </p:nvSpPr>
        <p:spPr bwMode="auto">
          <a:xfrm>
            <a:off x="6934200" y="2046288"/>
            <a:ext cx="1016000" cy="27463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0"/>
              <a:t>SRC AVAIL</a:t>
            </a:r>
          </a:p>
        </p:txBody>
      </p:sp>
      <p:sp>
        <p:nvSpPr>
          <p:cNvPr id="327691" name="AutoShape 11"/>
          <p:cNvSpPr>
            <a:spLocks noChangeArrowheads="1"/>
          </p:cNvSpPr>
          <p:nvPr/>
        </p:nvSpPr>
        <p:spPr bwMode="auto">
          <a:xfrm>
            <a:off x="6781800" y="2579688"/>
            <a:ext cx="1524000" cy="914400"/>
          </a:xfrm>
          <a:prstGeom prst="curvedRightArrow">
            <a:avLst>
              <a:gd name="adj1" fmla="val 20000"/>
              <a:gd name="adj2" fmla="val 40000"/>
              <a:gd name="adj3" fmla="val 55556"/>
            </a:avLst>
          </a:prstGeom>
          <a:solidFill>
            <a:srgbClr val="CC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692" name="Line 12"/>
          <p:cNvSpPr>
            <a:spLocks noChangeShapeType="1"/>
          </p:cNvSpPr>
          <p:nvPr/>
        </p:nvSpPr>
        <p:spPr bwMode="auto">
          <a:xfrm flipV="1">
            <a:off x="6781800" y="3429000"/>
            <a:ext cx="1524000" cy="369888"/>
          </a:xfrm>
          <a:prstGeom prst="line">
            <a:avLst/>
          </a:prstGeom>
          <a:noFill/>
          <a:ln w="19050">
            <a:solidFill>
              <a:schemeClr val="tx1"/>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693" name="Rectangle 13"/>
          <p:cNvSpPr>
            <a:spLocks noChangeArrowheads="1"/>
          </p:cNvSpPr>
          <p:nvPr/>
        </p:nvSpPr>
        <p:spPr bwMode="auto">
          <a:xfrm>
            <a:off x="8382000" y="3113088"/>
            <a:ext cx="609600" cy="4572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solidFill>
                  <a:srgbClr val="DDDDDD"/>
                </a:solidFill>
              </a:rPr>
              <a:t>App</a:t>
            </a:r>
          </a:p>
          <a:p>
            <a:r>
              <a:rPr lang="en-US" sz="1200">
                <a:solidFill>
                  <a:srgbClr val="DDDDDD"/>
                </a:solidFill>
              </a:rPr>
              <a:t>Buffer</a:t>
            </a:r>
          </a:p>
        </p:txBody>
      </p:sp>
      <p:sp>
        <p:nvSpPr>
          <p:cNvPr id="327694" name="Line 14"/>
          <p:cNvSpPr>
            <a:spLocks noChangeShapeType="1"/>
          </p:cNvSpPr>
          <p:nvPr/>
        </p:nvSpPr>
        <p:spPr bwMode="auto">
          <a:xfrm>
            <a:off x="6096000" y="2198688"/>
            <a:ext cx="685800" cy="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695" name="Text Box 15"/>
          <p:cNvSpPr txBox="1">
            <a:spLocks noChangeArrowheads="1"/>
          </p:cNvSpPr>
          <p:nvPr/>
        </p:nvSpPr>
        <p:spPr bwMode="auto">
          <a:xfrm>
            <a:off x="6096000" y="1970088"/>
            <a:ext cx="685800" cy="27463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0"/>
              <a:t>send()</a:t>
            </a:r>
          </a:p>
        </p:txBody>
      </p:sp>
      <p:sp>
        <p:nvSpPr>
          <p:cNvPr id="327696" name="Line 16"/>
          <p:cNvSpPr>
            <a:spLocks noChangeShapeType="1"/>
          </p:cNvSpPr>
          <p:nvPr/>
        </p:nvSpPr>
        <p:spPr bwMode="auto">
          <a:xfrm>
            <a:off x="6096000" y="3798888"/>
            <a:ext cx="685800" cy="0"/>
          </a:xfrm>
          <a:prstGeom prst="line">
            <a:avLst/>
          </a:prstGeom>
          <a:noFill/>
          <a:ln w="19050">
            <a:solidFill>
              <a:schemeClr val="tx1"/>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697" name="Text Box 17"/>
          <p:cNvSpPr txBox="1">
            <a:spLocks noChangeArrowheads="1"/>
          </p:cNvSpPr>
          <p:nvPr/>
        </p:nvSpPr>
        <p:spPr bwMode="auto">
          <a:xfrm>
            <a:off x="5257800" y="3494088"/>
            <a:ext cx="914400" cy="4572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0"/>
              <a:t>Send Complete</a:t>
            </a:r>
          </a:p>
        </p:txBody>
      </p:sp>
      <p:grpSp>
        <p:nvGrpSpPr>
          <p:cNvPr id="327698" name="Group 18"/>
          <p:cNvGrpSpPr>
            <a:grpSpLocks/>
          </p:cNvGrpSpPr>
          <p:nvPr/>
        </p:nvGrpSpPr>
        <p:grpSpPr bwMode="auto">
          <a:xfrm>
            <a:off x="5257800" y="2198688"/>
            <a:ext cx="1260475" cy="1600200"/>
            <a:chOff x="-62" y="1488"/>
            <a:chExt cx="794" cy="1008"/>
          </a:xfrm>
        </p:grpSpPr>
        <p:sp>
          <p:nvSpPr>
            <p:cNvPr id="327699" name="Line 19"/>
            <p:cNvSpPr>
              <a:spLocks noChangeShapeType="1"/>
            </p:cNvSpPr>
            <p:nvPr/>
          </p:nvSpPr>
          <p:spPr bwMode="auto">
            <a:xfrm flipH="1">
              <a:off x="658" y="1488"/>
              <a:ext cx="0" cy="1008"/>
            </a:xfrm>
            <a:prstGeom prst="line">
              <a:avLst/>
            </a:prstGeom>
            <a:noFill/>
            <a:ln w="38100">
              <a:solidFill>
                <a:srgbClr val="FF3300"/>
              </a:solidFill>
              <a:prstDash val="sysDot"/>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00" name="Text Box 20"/>
            <p:cNvSpPr txBox="1">
              <a:spLocks noChangeArrowheads="1"/>
            </p:cNvSpPr>
            <p:nvPr/>
          </p:nvSpPr>
          <p:spPr bwMode="auto">
            <a:xfrm>
              <a:off x="-62" y="1784"/>
              <a:ext cx="7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solidFill>
                    <a:srgbClr val="FF3300"/>
                  </a:solidFill>
                  <a:latin typeface="Arial" charset="0"/>
                </a:rPr>
                <a:t>Application Blocks</a:t>
              </a:r>
            </a:p>
          </p:txBody>
        </p:sp>
      </p:grpSp>
      <p:sp>
        <p:nvSpPr>
          <p:cNvPr id="327701" name="Rectangle 21"/>
          <p:cNvSpPr>
            <a:spLocks noChangeArrowheads="1"/>
          </p:cNvSpPr>
          <p:nvPr/>
        </p:nvSpPr>
        <p:spPr bwMode="auto">
          <a:xfrm>
            <a:off x="5486400" y="3951288"/>
            <a:ext cx="609600" cy="4572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solidFill>
                  <a:srgbClr val="DDDDDD"/>
                </a:solidFill>
              </a:rPr>
              <a:t>App</a:t>
            </a:r>
          </a:p>
          <a:p>
            <a:r>
              <a:rPr lang="en-US" sz="1200">
                <a:solidFill>
                  <a:srgbClr val="DDDDDD"/>
                </a:solidFill>
              </a:rPr>
              <a:t>Buffer</a:t>
            </a:r>
          </a:p>
        </p:txBody>
      </p:sp>
      <p:sp>
        <p:nvSpPr>
          <p:cNvPr id="327702" name="Line 22"/>
          <p:cNvSpPr>
            <a:spLocks noChangeShapeType="1"/>
          </p:cNvSpPr>
          <p:nvPr/>
        </p:nvSpPr>
        <p:spPr bwMode="auto">
          <a:xfrm>
            <a:off x="6781800" y="4179888"/>
            <a:ext cx="1524000" cy="315912"/>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03" name="Text Box 23"/>
          <p:cNvSpPr txBox="1">
            <a:spLocks noChangeArrowheads="1"/>
          </p:cNvSpPr>
          <p:nvPr/>
        </p:nvSpPr>
        <p:spPr bwMode="auto">
          <a:xfrm>
            <a:off x="6934200" y="4027488"/>
            <a:ext cx="1016000" cy="27463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0"/>
              <a:t>SRC AVAIL</a:t>
            </a:r>
          </a:p>
        </p:txBody>
      </p:sp>
      <p:sp>
        <p:nvSpPr>
          <p:cNvPr id="327704" name="AutoShape 24"/>
          <p:cNvSpPr>
            <a:spLocks noChangeArrowheads="1"/>
          </p:cNvSpPr>
          <p:nvPr/>
        </p:nvSpPr>
        <p:spPr bwMode="auto">
          <a:xfrm>
            <a:off x="6781800" y="4560888"/>
            <a:ext cx="1524000" cy="914400"/>
          </a:xfrm>
          <a:prstGeom prst="curvedRightArrow">
            <a:avLst>
              <a:gd name="adj1" fmla="val 20000"/>
              <a:gd name="adj2" fmla="val 40000"/>
              <a:gd name="adj3" fmla="val 55556"/>
            </a:avLst>
          </a:prstGeom>
          <a:solidFill>
            <a:srgbClr val="CC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05" name="Line 25"/>
          <p:cNvSpPr>
            <a:spLocks noChangeShapeType="1"/>
          </p:cNvSpPr>
          <p:nvPr/>
        </p:nvSpPr>
        <p:spPr bwMode="auto">
          <a:xfrm flipV="1">
            <a:off x="6781800" y="5410200"/>
            <a:ext cx="1524000" cy="369888"/>
          </a:xfrm>
          <a:prstGeom prst="line">
            <a:avLst/>
          </a:prstGeom>
          <a:noFill/>
          <a:ln w="19050">
            <a:solidFill>
              <a:schemeClr val="tx1"/>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06" name="Rectangle 26"/>
          <p:cNvSpPr>
            <a:spLocks noChangeArrowheads="1"/>
          </p:cNvSpPr>
          <p:nvPr/>
        </p:nvSpPr>
        <p:spPr bwMode="auto">
          <a:xfrm>
            <a:off x="8382000" y="5094288"/>
            <a:ext cx="609600" cy="4572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solidFill>
                  <a:srgbClr val="DDDDDD"/>
                </a:solidFill>
              </a:rPr>
              <a:t>App</a:t>
            </a:r>
          </a:p>
          <a:p>
            <a:r>
              <a:rPr lang="en-US" sz="1200">
                <a:solidFill>
                  <a:srgbClr val="DDDDDD"/>
                </a:solidFill>
              </a:rPr>
              <a:t>Buffer</a:t>
            </a:r>
          </a:p>
        </p:txBody>
      </p:sp>
      <p:sp>
        <p:nvSpPr>
          <p:cNvPr id="327707" name="Line 27"/>
          <p:cNvSpPr>
            <a:spLocks noChangeShapeType="1"/>
          </p:cNvSpPr>
          <p:nvPr/>
        </p:nvSpPr>
        <p:spPr bwMode="auto">
          <a:xfrm>
            <a:off x="6096000" y="4179888"/>
            <a:ext cx="685800" cy="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08" name="Text Box 28"/>
          <p:cNvSpPr txBox="1">
            <a:spLocks noChangeArrowheads="1"/>
          </p:cNvSpPr>
          <p:nvPr/>
        </p:nvSpPr>
        <p:spPr bwMode="auto">
          <a:xfrm>
            <a:off x="6096000" y="3951288"/>
            <a:ext cx="685800" cy="27463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0"/>
              <a:t>send()</a:t>
            </a:r>
          </a:p>
        </p:txBody>
      </p:sp>
      <p:sp>
        <p:nvSpPr>
          <p:cNvPr id="327709" name="Line 29"/>
          <p:cNvSpPr>
            <a:spLocks noChangeShapeType="1"/>
          </p:cNvSpPr>
          <p:nvPr/>
        </p:nvSpPr>
        <p:spPr bwMode="auto">
          <a:xfrm>
            <a:off x="6096000" y="5780088"/>
            <a:ext cx="685800" cy="0"/>
          </a:xfrm>
          <a:prstGeom prst="line">
            <a:avLst/>
          </a:prstGeom>
          <a:noFill/>
          <a:ln w="19050">
            <a:solidFill>
              <a:schemeClr val="tx1"/>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10" name="Text Box 30"/>
          <p:cNvSpPr txBox="1">
            <a:spLocks noChangeArrowheads="1"/>
          </p:cNvSpPr>
          <p:nvPr/>
        </p:nvSpPr>
        <p:spPr bwMode="auto">
          <a:xfrm>
            <a:off x="5257800" y="5475288"/>
            <a:ext cx="914400" cy="4572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0"/>
              <a:t>Send Complete</a:t>
            </a:r>
          </a:p>
        </p:txBody>
      </p:sp>
      <p:grpSp>
        <p:nvGrpSpPr>
          <p:cNvPr id="327711" name="Group 31"/>
          <p:cNvGrpSpPr>
            <a:grpSpLocks/>
          </p:cNvGrpSpPr>
          <p:nvPr/>
        </p:nvGrpSpPr>
        <p:grpSpPr bwMode="auto">
          <a:xfrm>
            <a:off x="5257800" y="4179888"/>
            <a:ext cx="1260475" cy="1600200"/>
            <a:chOff x="-62" y="1488"/>
            <a:chExt cx="794" cy="1008"/>
          </a:xfrm>
        </p:grpSpPr>
        <p:sp>
          <p:nvSpPr>
            <p:cNvPr id="327712" name="Line 32"/>
            <p:cNvSpPr>
              <a:spLocks noChangeShapeType="1"/>
            </p:cNvSpPr>
            <p:nvPr/>
          </p:nvSpPr>
          <p:spPr bwMode="auto">
            <a:xfrm flipH="1">
              <a:off x="658" y="1488"/>
              <a:ext cx="0" cy="1008"/>
            </a:xfrm>
            <a:prstGeom prst="line">
              <a:avLst/>
            </a:prstGeom>
            <a:noFill/>
            <a:ln w="38100">
              <a:solidFill>
                <a:srgbClr val="FF3300"/>
              </a:solidFill>
              <a:prstDash val="sysDot"/>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13" name="Text Box 33"/>
            <p:cNvSpPr txBox="1">
              <a:spLocks noChangeArrowheads="1"/>
            </p:cNvSpPr>
            <p:nvPr/>
          </p:nvSpPr>
          <p:spPr bwMode="auto">
            <a:xfrm>
              <a:off x="-62" y="1784"/>
              <a:ext cx="7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solidFill>
                    <a:srgbClr val="FF3300"/>
                  </a:solidFill>
                  <a:latin typeface="Arial" charset="0"/>
                </a:rPr>
                <a:t>Application Blocks</a:t>
              </a:r>
            </a:p>
          </p:txBody>
        </p:sp>
      </p:grpSp>
      <p:sp>
        <p:nvSpPr>
          <p:cNvPr id="327714" name="Text Box 34"/>
          <p:cNvSpPr txBox="1">
            <a:spLocks noChangeArrowheads="1"/>
          </p:cNvSpPr>
          <p:nvPr/>
        </p:nvSpPr>
        <p:spPr bwMode="auto">
          <a:xfrm>
            <a:off x="6781800" y="5668963"/>
            <a:ext cx="1447800" cy="27463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0"/>
              <a:t>GET COMPLETE</a:t>
            </a:r>
          </a:p>
        </p:txBody>
      </p:sp>
      <p:sp>
        <p:nvSpPr>
          <p:cNvPr id="327715" name="Text Box 35"/>
          <p:cNvSpPr txBox="1">
            <a:spLocks noChangeArrowheads="1"/>
          </p:cNvSpPr>
          <p:nvPr/>
        </p:nvSpPr>
        <p:spPr bwMode="auto">
          <a:xfrm>
            <a:off x="6858000" y="3687763"/>
            <a:ext cx="1447800" cy="27463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0"/>
              <a:t>GET COMPLETE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69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06/02/06</a:t>
            </a:r>
          </a:p>
        </p:txBody>
      </p:sp>
      <p:sp>
        <p:nvSpPr>
          <p:cNvPr id="5" name="Footer Placeholder 4"/>
          <p:cNvSpPr>
            <a:spLocks noGrp="1"/>
          </p:cNvSpPr>
          <p:nvPr>
            <p:ph type="ftr" sz="quarter" idx="11"/>
          </p:nvPr>
        </p:nvSpPr>
        <p:spPr/>
        <p:txBody>
          <a:bodyPr/>
          <a:lstStyle/>
          <a:p>
            <a:r>
              <a:rPr lang="en-US"/>
              <a:t>Pavan Balaji (The Ohio State University)</a:t>
            </a:r>
          </a:p>
        </p:txBody>
      </p:sp>
      <p:sp>
        <p:nvSpPr>
          <p:cNvPr id="328706" name="Rectangle 2"/>
          <p:cNvSpPr>
            <a:spLocks noGrp="1" noChangeArrowheads="1"/>
          </p:cNvSpPr>
          <p:nvPr>
            <p:ph type="title"/>
          </p:nvPr>
        </p:nvSpPr>
        <p:spPr>
          <a:ln/>
        </p:spPr>
        <p:txBody>
          <a:bodyPr/>
          <a:lstStyle/>
          <a:p>
            <a:r>
              <a:rPr lang="en-US" sz="3200"/>
              <a:t>Asynchronous Zero-copy SDP</a:t>
            </a:r>
            <a:br>
              <a:rPr lang="en-US" sz="3200"/>
            </a:br>
            <a:r>
              <a:rPr lang="en-US" sz="3200"/>
              <a:t>(AZ-SDP)</a:t>
            </a:r>
          </a:p>
        </p:txBody>
      </p:sp>
      <p:sp>
        <p:nvSpPr>
          <p:cNvPr id="328707" name="Rectangle 3"/>
          <p:cNvSpPr>
            <a:spLocks noGrp="1" noChangeArrowheads="1"/>
          </p:cNvSpPr>
          <p:nvPr>
            <p:ph type="body" idx="1"/>
          </p:nvPr>
        </p:nvSpPr>
        <p:spPr>
          <a:xfrm>
            <a:off x="685800" y="1828800"/>
            <a:ext cx="8305800" cy="4495800"/>
          </a:xfrm>
        </p:spPr>
        <p:txBody>
          <a:bodyPr/>
          <a:lstStyle/>
          <a:p>
            <a:pPr>
              <a:lnSpc>
                <a:spcPct val="120000"/>
              </a:lnSpc>
            </a:pPr>
            <a:r>
              <a:rPr lang="en-US"/>
              <a:t>Basic zero-copy communication is synchronous</a:t>
            </a:r>
          </a:p>
          <a:p>
            <a:pPr lvl="1">
              <a:lnSpc>
                <a:spcPct val="120000"/>
              </a:lnSpc>
            </a:pPr>
            <a:r>
              <a:rPr lang="en-US"/>
              <a:t>Data communication accompanied by control messages</a:t>
            </a:r>
          </a:p>
          <a:p>
            <a:pPr lvl="1">
              <a:lnSpc>
                <a:spcPct val="120000"/>
              </a:lnSpc>
            </a:pPr>
            <a:r>
              <a:rPr lang="en-US"/>
              <a:t>Communication will be latency bound</a:t>
            </a:r>
          </a:p>
          <a:p>
            <a:pPr>
              <a:lnSpc>
                <a:spcPct val="120000"/>
              </a:lnSpc>
            </a:pPr>
            <a:r>
              <a:rPr lang="en-US"/>
              <a:t>Asynchronous Zero-copy SDP</a:t>
            </a:r>
          </a:p>
          <a:p>
            <a:pPr lvl="1">
              <a:lnSpc>
                <a:spcPct val="120000"/>
              </a:lnSpc>
            </a:pPr>
            <a:r>
              <a:rPr lang="en-US"/>
              <a:t>Utilize the benefits of asynchronous communication (more than one outstanding communication operation)</a:t>
            </a:r>
          </a:p>
          <a:p>
            <a:pPr lvl="1">
              <a:lnSpc>
                <a:spcPct val="120000"/>
              </a:lnSpc>
            </a:pPr>
            <a:r>
              <a:rPr lang="en-US"/>
              <a:t>Maintain the semantics of synchronous sockets (application can assume that it is using synchronous sockets)</a:t>
            </a:r>
          </a:p>
          <a:p>
            <a:pPr lvl="1">
              <a:lnSpc>
                <a:spcPct val="120000"/>
              </a:lnSpc>
            </a:pPr>
            <a:r>
              <a:rPr lang="en-US"/>
              <a:t>Objectives: Correctness, Transparency and Performance</a:t>
            </a:r>
          </a:p>
          <a:p>
            <a:pPr lvl="1">
              <a:lnSpc>
                <a:spcPct val="120000"/>
              </a:lnSpc>
            </a:pPr>
            <a:r>
              <a:rPr lang="en-US" i="1">
                <a:solidFill>
                  <a:srgbClr val="0000FF"/>
                </a:solidFill>
              </a:rPr>
              <a:t>Key Idea: Memory protect buffers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Date Placeholder 3"/>
          <p:cNvSpPr>
            <a:spLocks noGrp="1"/>
          </p:cNvSpPr>
          <p:nvPr>
            <p:ph type="dt" sz="half" idx="10"/>
          </p:nvPr>
        </p:nvSpPr>
        <p:spPr/>
        <p:txBody>
          <a:bodyPr/>
          <a:lstStyle/>
          <a:p>
            <a:r>
              <a:rPr lang="en-US"/>
              <a:t>06/02/06</a:t>
            </a:r>
          </a:p>
        </p:txBody>
      </p:sp>
      <p:sp>
        <p:nvSpPr>
          <p:cNvPr id="34" name="Footer Placeholder 4"/>
          <p:cNvSpPr>
            <a:spLocks noGrp="1"/>
          </p:cNvSpPr>
          <p:nvPr>
            <p:ph type="ftr" sz="quarter" idx="11"/>
          </p:nvPr>
        </p:nvSpPr>
        <p:spPr/>
        <p:txBody>
          <a:bodyPr/>
          <a:lstStyle/>
          <a:p>
            <a:r>
              <a:rPr lang="en-US"/>
              <a:t>Pavan Balaji (The Ohio State University)</a:t>
            </a:r>
          </a:p>
        </p:txBody>
      </p:sp>
      <p:sp>
        <p:nvSpPr>
          <p:cNvPr id="329730" name="Text Box 2"/>
          <p:cNvSpPr txBox="1">
            <a:spLocks noChangeArrowheads="1"/>
          </p:cNvSpPr>
          <p:nvPr/>
        </p:nvSpPr>
        <p:spPr bwMode="auto">
          <a:xfrm>
            <a:off x="5876925" y="3033713"/>
            <a:ext cx="885825" cy="4572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0"/>
              <a:t>Memory Protect</a:t>
            </a:r>
          </a:p>
        </p:txBody>
      </p:sp>
      <p:sp>
        <p:nvSpPr>
          <p:cNvPr id="329731" name="Text Box 3"/>
          <p:cNvSpPr txBox="1">
            <a:spLocks noChangeArrowheads="1"/>
          </p:cNvSpPr>
          <p:nvPr/>
        </p:nvSpPr>
        <p:spPr bwMode="auto">
          <a:xfrm>
            <a:off x="5867400" y="2209800"/>
            <a:ext cx="885825" cy="4572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0"/>
              <a:t>Memory Protect</a:t>
            </a:r>
          </a:p>
        </p:txBody>
      </p:sp>
      <p:sp>
        <p:nvSpPr>
          <p:cNvPr id="329732" name="Rectangle 4"/>
          <p:cNvSpPr>
            <a:spLocks noGrp="1" noChangeArrowheads="1"/>
          </p:cNvSpPr>
          <p:nvPr>
            <p:ph type="title"/>
          </p:nvPr>
        </p:nvSpPr>
        <p:spPr>
          <a:ln/>
        </p:spPr>
        <p:txBody>
          <a:bodyPr/>
          <a:lstStyle/>
          <a:p>
            <a:r>
              <a:rPr lang="en-US" sz="3200"/>
              <a:t>AZ-SDP Functionality</a:t>
            </a:r>
          </a:p>
        </p:txBody>
      </p:sp>
      <p:sp>
        <p:nvSpPr>
          <p:cNvPr id="329733" name="Rectangle 5"/>
          <p:cNvSpPr>
            <a:spLocks noGrp="1" noChangeArrowheads="1"/>
          </p:cNvSpPr>
          <p:nvPr>
            <p:ph type="body" idx="1"/>
          </p:nvPr>
        </p:nvSpPr>
        <p:spPr>
          <a:xfrm>
            <a:off x="381000" y="1828800"/>
            <a:ext cx="4800600" cy="4495800"/>
          </a:xfrm>
        </p:spPr>
        <p:txBody>
          <a:bodyPr/>
          <a:lstStyle/>
          <a:p>
            <a:pPr>
              <a:lnSpc>
                <a:spcPct val="120000"/>
              </a:lnSpc>
            </a:pPr>
            <a:r>
              <a:rPr lang="en-US"/>
              <a:t>Send returns as soon as communication is initiated</a:t>
            </a:r>
          </a:p>
          <a:p>
            <a:pPr lvl="1">
              <a:lnSpc>
                <a:spcPct val="120000"/>
              </a:lnSpc>
            </a:pPr>
            <a:r>
              <a:rPr lang="en-US"/>
              <a:t>Application “thinks” communication is synchronous</a:t>
            </a:r>
          </a:p>
          <a:p>
            <a:pPr>
              <a:lnSpc>
                <a:spcPct val="120000"/>
              </a:lnSpc>
            </a:pPr>
            <a:r>
              <a:rPr lang="en-US"/>
              <a:t>Memory unprotected after communication completes</a:t>
            </a:r>
          </a:p>
          <a:p>
            <a:pPr>
              <a:lnSpc>
                <a:spcPct val="120000"/>
              </a:lnSpc>
            </a:pPr>
            <a:r>
              <a:rPr lang="en-US"/>
              <a:t>If application touches buffer</a:t>
            </a:r>
          </a:p>
          <a:p>
            <a:pPr lvl="1">
              <a:lnSpc>
                <a:spcPct val="120000"/>
              </a:lnSpc>
            </a:pPr>
            <a:r>
              <a:rPr lang="en-US"/>
              <a:t>Communication complete: Great!</a:t>
            </a:r>
          </a:p>
          <a:p>
            <a:pPr lvl="1">
              <a:lnSpc>
                <a:spcPct val="120000"/>
              </a:lnSpc>
            </a:pPr>
            <a:r>
              <a:rPr lang="en-US"/>
              <a:t>Else PAGE FAULT generated</a:t>
            </a:r>
          </a:p>
        </p:txBody>
      </p:sp>
      <p:sp>
        <p:nvSpPr>
          <p:cNvPr id="329734" name="Line 6"/>
          <p:cNvSpPr>
            <a:spLocks noChangeShapeType="1"/>
          </p:cNvSpPr>
          <p:nvPr/>
        </p:nvSpPr>
        <p:spPr bwMode="auto">
          <a:xfrm flipH="1">
            <a:off x="6705600" y="1981200"/>
            <a:ext cx="0" cy="36576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9735" name="Line 7"/>
          <p:cNvSpPr>
            <a:spLocks noChangeShapeType="1"/>
          </p:cNvSpPr>
          <p:nvPr/>
        </p:nvSpPr>
        <p:spPr bwMode="auto">
          <a:xfrm>
            <a:off x="6705600" y="2274888"/>
            <a:ext cx="1524000" cy="315912"/>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736" name="Text Box 8"/>
          <p:cNvSpPr txBox="1">
            <a:spLocks noChangeArrowheads="1"/>
          </p:cNvSpPr>
          <p:nvPr/>
        </p:nvSpPr>
        <p:spPr bwMode="auto">
          <a:xfrm>
            <a:off x="6858000" y="2122488"/>
            <a:ext cx="1016000" cy="27463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0"/>
              <a:t>SRC AVAIL</a:t>
            </a:r>
          </a:p>
        </p:txBody>
      </p:sp>
      <p:sp>
        <p:nvSpPr>
          <p:cNvPr id="329737" name="Line 9"/>
          <p:cNvSpPr>
            <a:spLocks noChangeShapeType="1"/>
          </p:cNvSpPr>
          <p:nvPr/>
        </p:nvSpPr>
        <p:spPr bwMode="auto">
          <a:xfrm>
            <a:off x="5867400" y="2667000"/>
            <a:ext cx="838200" cy="0"/>
          </a:xfrm>
          <a:prstGeom prst="line">
            <a:avLst/>
          </a:prstGeom>
          <a:noFill/>
          <a:ln w="19050" cap="sq">
            <a:solidFill>
              <a:schemeClr val="tx1"/>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738" name="Text Box 10"/>
          <p:cNvSpPr txBox="1">
            <a:spLocks noChangeArrowheads="1"/>
          </p:cNvSpPr>
          <p:nvPr/>
        </p:nvSpPr>
        <p:spPr bwMode="auto">
          <a:xfrm>
            <a:off x="5943600" y="1981200"/>
            <a:ext cx="720725" cy="27463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0"/>
              <a:t>send()</a:t>
            </a:r>
          </a:p>
        </p:txBody>
      </p:sp>
      <p:sp>
        <p:nvSpPr>
          <p:cNvPr id="329739" name="Line 11"/>
          <p:cNvSpPr>
            <a:spLocks noChangeShapeType="1"/>
          </p:cNvSpPr>
          <p:nvPr/>
        </p:nvSpPr>
        <p:spPr bwMode="auto">
          <a:xfrm>
            <a:off x="5715000" y="2255838"/>
            <a:ext cx="990600" cy="0"/>
          </a:xfrm>
          <a:prstGeom prst="line">
            <a:avLst/>
          </a:prstGeom>
          <a:noFill/>
          <a:ln w="19050" cap="sq">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740" name="Rectangle 12"/>
          <p:cNvSpPr>
            <a:spLocks noChangeArrowheads="1"/>
          </p:cNvSpPr>
          <p:nvPr/>
        </p:nvSpPr>
        <p:spPr bwMode="auto">
          <a:xfrm>
            <a:off x="5105400" y="2179638"/>
            <a:ext cx="762000" cy="5334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solidFill>
                  <a:srgbClr val="DDDDDD"/>
                </a:solidFill>
              </a:rPr>
              <a:t>App</a:t>
            </a:r>
          </a:p>
          <a:p>
            <a:r>
              <a:rPr lang="en-US" sz="1200">
                <a:solidFill>
                  <a:srgbClr val="DDDDDD"/>
                </a:solidFill>
              </a:rPr>
              <a:t>Buffer1</a:t>
            </a:r>
          </a:p>
        </p:txBody>
      </p:sp>
      <p:sp>
        <p:nvSpPr>
          <p:cNvPr id="329741" name="Line 13"/>
          <p:cNvSpPr>
            <a:spLocks noChangeShapeType="1"/>
          </p:cNvSpPr>
          <p:nvPr/>
        </p:nvSpPr>
        <p:spPr bwMode="auto">
          <a:xfrm>
            <a:off x="6715125" y="3098800"/>
            <a:ext cx="1524000" cy="315913"/>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742" name="Text Box 14"/>
          <p:cNvSpPr txBox="1">
            <a:spLocks noChangeArrowheads="1"/>
          </p:cNvSpPr>
          <p:nvPr/>
        </p:nvSpPr>
        <p:spPr bwMode="auto">
          <a:xfrm>
            <a:off x="6867525" y="2946400"/>
            <a:ext cx="1016000" cy="27463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0"/>
              <a:t>SRC AVAIL</a:t>
            </a:r>
          </a:p>
        </p:txBody>
      </p:sp>
      <p:sp>
        <p:nvSpPr>
          <p:cNvPr id="329743" name="Line 15"/>
          <p:cNvSpPr>
            <a:spLocks noChangeShapeType="1"/>
          </p:cNvSpPr>
          <p:nvPr/>
        </p:nvSpPr>
        <p:spPr bwMode="auto">
          <a:xfrm flipV="1">
            <a:off x="5867400" y="3490913"/>
            <a:ext cx="847725" cy="14287"/>
          </a:xfrm>
          <a:prstGeom prst="line">
            <a:avLst/>
          </a:prstGeom>
          <a:noFill/>
          <a:ln w="19050" cap="sq">
            <a:solidFill>
              <a:schemeClr val="tx1"/>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744" name="Text Box 16"/>
          <p:cNvSpPr txBox="1">
            <a:spLocks noChangeArrowheads="1"/>
          </p:cNvSpPr>
          <p:nvPr/>
        </p:nvSpPr>
        <p:spPr bwMode="auto">
          <a:xfrm>
            <a:off x="5953125" y="2805113"/>
            <a:ext cx="720725" cy="27463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0"/>
              <a:t>send()</a:t>
            </a:r>
          </a:p>
        </p:txBody>
      </p:sp>
      <p:sp>
        <p:nvSpPr>
          <p:cNvPr id="329745" name="Line 17"/>
          <p:cNvSpPr>
            <a:spLocks noChangeShapeType="1"/>
          </p:cNvSpPr>
          <p:nvPr/>
        </p:nvSpPr>
        <p:spPr bwMode="auto">
          <a:xfrm>
            <a:off x="5724525" y="3079750"/>
            <a:ext cx="990600" cy="0"/>
          </a:xfrm>
          <a:prstGeom prst="line">
            <a:avLst/>
          </a:prstGeom>
          <a:noFill/>
          <a:ln w="19050" cap="sq">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746" name="Rectangle 18"/>
          <p:cNvSpPr>
            <a:spLocks noChangeArrowheads="1"/>
          </p:cNvSpPr>
          <p:nvPr/>
        </p:nvSpPr>
        <p:spPr bwMode="auto">
          <a:xfrm>
            <a:off x="5114925" y="3003550"/>
            <a:ext cx="762000" cy="5334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solidFill>
                  <a:srgbClr val="DDDDDD"/>
                </a:solidFill>
              </a:rPr>
              <a:t>App</a:t>
            </a:r>
          </a:p>
          <a:p>
            <a:r>
              <a:rPr lang="en-US" sz="1200">
                <a:solidFill>
                  <a:srgbClr val="DDDDDD"/>
                </a:solidFill>
              </a:rPr>
              <a:t>Buffer2</a:t>
            </a:r>
          </a:p>
        </p:txBody>
      </p:sp>
      <p:sp>
        <p:nvSpPr>
          <p:cNvPr id="329747" name="AutoShape 19"/>
          <p:cNvSpPr>
            <a:spLocks noChangeArrowheads="1"/>
          </p:cNvSpPr>
          <p:nvPr/>
        </p:nvSpPr>
        <p:spPr bwMode="auto">
          <a:xfrm>
            <a:off x="6705600" y="3657600"/>
            <a:ext cx="1524000" cy="1143000"/>
          </a:xfrm>
          <a:prstGeom prst="curvedRightArrow">
            <a:avLst>
              <a:gd name="adj1" fmla="val 8056"/>
              <a:gd name="adj2" fmla="val 28056"/>
              <a:gd name="adj3" fmla="val 44444"/>
            </a:avLst>
          </a:prstGeom>
          <a:solidFill>
            <a:srgbClr val="CC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748" name="Text Box 20"/>
          <p:cNvSpPr txBox="1">
            <a:spLocks noChangeArrowheads="1"/>
          </p:cNvSpPr>
          <p:nvPr/>
        </p:nvSpPr>
        <p:spPr bwMode="auto">
          <a:xfrm>
            <a:off x="5257800" y="4038600"/>
            <a:ext cx="1000125" cy="455613"/>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0"/>
              <a:t>Memory Unprotect</a:t>
            </a:r>
          </a:p>
        </p:txBody>
      </p:sp>
      <p:sp>
        <p:nvSpPr>
          <p:cNvPr id="329749" name="Line 21"/>
          <p:cNvSpPr>
            <a:spLocks noChangeShapeType="1"/>
          </p:cNvSpPr>
          <p:nvPr/>
        </p:nvSpPr>
        <p:spPr bwMode="auto">
          <a:xfrm flipV="1">
            <a:off x="6686550" y="4724400"/>
            <a:ext cx="1524000" cy="430213"/>
          </a:xfrm>
          <a:prstGeom prst="line">
            <a:avLst/>
          </a:prstGeom>
          <a:noFill/>
          <a:ln w="19050">
            <a:solidFill>
              <a:schemeClr val="tx1"/>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750" name="Line 22"/>
          <p:cNvSpPr>
            <a:spLocks noChangeShapeType="1"/>
          </p:cNvSpPr>
          <p:nvPr/>
        </p:nvSpPr>
        <p:spPr bwMode="auto">
          <a:xfrm flipV="1">
            <a:off x="6686550" y="4953000"/>
            <a:ext cx="1524000" cy="430213"/>
          </a:xfrm>
          <a:prstGeom prst="line">
            <a:avLst/>
          </a:prstGeom>
          <a:noFill/>
          <a:ln w="19050">
            <a:solidFill>
              <a:schemeClr val="tx1"/>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751" name="Text Box 23"/>
          <p:cNvSpPr txBox="1">
            <a:spLocks noChangeArrowheads="1"/>
          </p:cNvSpPr>
          <p:nvPr/>
        </p:nvSpPr>
        <p:spPr bwMode="auto">
          <a:xfrm>
            <a:off x="6705600" y="5334000"/>
            <a:ext cx="1447800" cy="27463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0"/>
              <a:t>GET COMPLETE</a:t>
            </a:r>
          </a:p>
        </p:txBody>
      </p:sp>
      <p:sp>
        <p:nvSpPr>
          <p:cNvPr id="329752" name="Line 24"/>
          <p:cNvSpPr>
            <a:spLocks noChangeShapeType="1"/>
          </p:cNvSpPr>
          <p:nvPr/>
        </p:nvSpPr>
        <p:spPr bwMode="auto">
          <a:xfrm flipH="1">
            <a:off x="8229600" y="1981200"/>
            <a:ext cx="0" cy="36576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9753" name="Rectangle 25"/>
          <p:cNvSpPr>
            <a:spLocks noChangeArrowheads="1"/>
          </p:cNvSpPr>
          <p:nvPr/>
        </p:nvSpPr>
        <p:spPr bwMode="auto">
          <a:xfrm>
            <a:off x="8382000" y="4267200"/>
            <a:ext cx="685800" cy="5334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solidFill>
                  <a:srgbClr val="DDDDDD"/>
                </a:solidFill>
              </a:rPr>
              <a:t>App</a:t>
            </a:r>
          </a:p>
          <a:p>
            <a:r>
              <a:rPr lang="en-US" sz="1200">
                <a:solidFill>
                  <a:srgbClr val="DDDDDD"/>
                </a:solidFill>
              </a:rPr>
              <a:t>Buffer1</a:t>
            </a:r>
          </a:p>
        </p:txBody>
      </p:sp>
      <p:sp>
        <p:nvSpPr>
          <p:cNvPr id="329754" name="Rectangle 26"/>
          <p:cNvSpPr>
            <a:spLocks noChangeArrowheads="1"/>
          </p:cNvSpPr>
          <p:nvPr/>
        </p:nvSpPr>
        <p:spPr bwMode="auto">
          <a:xfrm>
            <a:off x="8382000" y="4876800"/>
            <a:ext cx="685800" cy="5334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solidFill>
                  <a:srgbClr val="DDDDDD"/>
                </a:solidFill>
              </a:rPr>
              <a:t>App</a:t>
            </a:r>
          </a:p>
          <a:p>
            <a:r>
              <a:rPr lang="en-US" sz="1200">
                <a:solidFill>
                  <a:srgbClr val="DDDDDD"/>
                </a:solidFill>
              </a:rPr>
              <a:t>Buffer2</a:t>
            </a:r>
          </a:p>
        </p:txBody>
      </p:sp>
      <p:sp>
        <p:nvSpPr>
          <p:cNvPr id="329755" name="Text Box 27"/>
          <p:cNvSpPr txBox="1">
            <a:spLocks noChangeArrowheads="1"/>
          </p:cNvSpPr>
          <p:nvPr/>
        </p:nvSpPr>
        <p:spPr bwMode="auto">
          <a:xfrm>
            <a:off x="6096000" y="5638800"/>
            <a:ext cx="1219200" cy="2746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t>Data Source</a:t>
            </a:r>
          </a:p>
        </p:txBody>
      </p:sp>
      <p:sp>
        <p:nvSpPr>
          <p:cNvPr id="329756" name="Text Box 28"/>
          <p:cNvSpPr txBox="1">
            <a:spLocks noChangeArrowheads="1"/>
          </p:cNvSpPr>
          <p:nvPr/>
        </p:nvSpPr>
        <p:spPr bwMode="auto">
          <a:xfrm>
            <a:off x="7620000" y="5638800"/>
            <a:ext cx="1219200" cy="2746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t>Data Sink</a:t>
            </a:r>
          </a:p>
        </p:txBody>
      </p:sp>
      <p:sp>
        <p:nvSpPr>
          <p:cNvPr id="329757" name="Text Box 29"/>
          <p:cNvSpPr txBox="1">
            <a:spLocks noChangeArrowheads="1"/>
          </p:cNvSpPr>
          <p:nvPr/>
        </p:nvSpPr>
        <p:spPr bwMode="auto">
          <a:xfrm>
            <a:off x="6294438" y="3505200"/>
            <a:ext cx="2163762" cy="27463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0"/>
              <a:t>Get Data</a:t>
            </a:r>
          </a:p>
        </p:txBody>
      </p:sp>
      <p:sp>
        <p:nvSpPr>
          <p:cNvPr id="329758" name="AutoShape 30"/>
          <p:cNvSpPr>
            <a:spLocks noChangeArrowheads="1"/>
          </p:cNvSpPr>
          <p:nvPr/>
        </p:nvSpPr>
        <p:spPr bwMode="auto">
          <a:xfrm>
            <a:off x="6715125" y="3886200"/>
            <a:ext cx="1524000" cy="1143000"/>
          </a:xfrm>
          <a:prstGeom prst="curvedRightArrow">
            <a:avLst>
              <a:gd name="adj1" fmla="val 8056"/>
              <a:gd name="adj2" fmla="val 28056"/>
              <a:gd name="adj3" fmla="val 44444"/>
            </a:avLst>
          </a:prstGeom>
          <a:solidFill>
            <a:srgbClr val="CC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759" name="Freeform 31"/>
          <p:cNvSpPr>
            <a:spLocks/>
          </p:cNvSpPr>
          <p:nvPr/>
        </p:nvSpPr>
        <p:spPr bwMode="auto">
          <a:xfrm rot="-397573">
            <a:off x="4719638" y="2438400"/>
            <a:ext cx="1828800" cy="2819400"/>
          </a:xfrm>
          <a:custGeom>
            <a:avLst/>
            <a:gdLst>
              <a:gd name="T0" fmla="*/ 1416 w 1416"/>
              <a:gd name="T1" fmla="*/ 1728 h 1728"/>
              <a:gd name="T2" fmla="*/ 168 w 1416"/>
              <a:gd name="T3" fmla="*/ 1008 h 1728"/>
              <a:gd name="T4" fmla="*/ 408 w 1416"/>
              <a:gd name="T5" fmla="*/ 0 h 1728"/>
            </a:gdLst>
            <a:ahLst/>
            <a:cxnLst>
              <a:cxn ang="0">
                <a:pos x="T0" y="T1"/>
              </a:cxn>
              <a:cxn ang="0">
                <a:pos x="T2" y="T3"/>
              </a:cxn>
              <a:cxn ang="0">
                <a:pos x="T4" y="T5"/>
              </a:cxn>
            </a:cxnLst>
            <a:rect l="0" t="0" r="r" b="b"/>
            <a:pathLst>
              <a:path w="1416" h="1728">
                <a:moveTo>
                  <a:pt x="1416" y="1728"/>
                </a:moveTo>
                <a:cubicBezTo>
                  <a:pt x="876" y="1512"/>
                  <a:pt x="336" y="1296"/>
                  <a:pt x="168" y="1008"/>
                </a:cubicBezTo>
                <a:cubicBezTo>
                  <a:pt x="0" y="720"/>
                  <a:pt x="204" y="360"/>
                  <a:pt x="408" y="0"/>
                </a:cubicBezTo>
              </a:path>
            </a:pathLst>
          </a:custGeom>
          <a:noFill/>
          <a:ln w="19050" cap="flat" cmpd="sng">
            <a:solidFill>
              <a:schemeClr val="tx1"/>
            </a:solidFill>
            <a:prstDash val="dash"/>
            <a:round/>
            <a:headEnd type="none" w="med" len="med"/>
            <a:tailEnd type="stealth" w="lg" len="lg"/>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760" name="Freeform 32"/>
          <p:cNvSpPr>
            <a:spLocks/>
          </p:cNvSpPr>
          <p:nvPr/>
        </p:nvSpPr>
        <p:spPr bwMode="auto">
          <a:xfrm rot="-446570">
            <a:off x="4724400" y="3289300"/>
            <a:ext cx="1819275" cy="2201863"/>
          </a:xfrm>
          <a:custGeom>
            <a:avLst/>
            <a:gdLst>
              <a:gd name="T0" fmla="*/ 1416 w 1416"/>
              <a:gd name="T1" fmla="*/ 1296 h 1296"/>
              <a:gd name="T2" fmla="*/ 168 w 1416"/>
              <a:gd name="T3" fmla="*/ 576 h 1296"/>
              <a:gd name="T4" fmla="*/ 408 w 1416"/>
              <a:gd name="T5" fmla="*/ 0 h 1296"/>
            </a:gdLst>
            <a:ahLst/>
            <a:cxnLst>
              <a:cxn ang="0">
                <a:pos x="T0" y="T1"/>
              </a:cxn>
              <a:cxn ang="0">
                <a:pos x="T2" y="T3"/>
              </a:cxn>
              <a:cxn ang="0">
                <a:pos x="T4" y="T5"/>
              </a:cxn>
            </a:cxnLst>
            <a:rect l="0" t="0" r="r" b="b"/>
            <a:pathLst>
              <a:path w="1416" h="1296">
                <a:moveTo>
                  <a:pt x="1416" y="1296"/>
                </a:moveTo>
                <a:cubicBezTo>
                  <a:pt x="876" y="1044"/>
                  <a:pt x="336" y="792"/>
                  <a:pt x="168" y="576"/>
                </a:cubicBezTo>
                <a:cubicBezTo>
                  <a:pt x="0" y="360"/>
                  <a:pt x="204" y="180"/>
                  <a:pt x="408" y="0"/>
                </a:cubicBezTo>
              </a:path>
            </a:pathLst>
          </a:custGeom>
          <a:noFill/>
          <a:ln w="19050" cap="flat" cmpd="sng">
            <a:solidFill>
              <a:schemeClr val="tx1"/>
            </a:solidFill>
            <a:prstDash val="dash"/>
            <a:round/>
            <a:headEnd/>
            <a:tailEnd type="stealth" w="lg" len="lg"/>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half" idx="10"/>
          </p:nvPr>
        </p:nvSpPr>
        <p:spPr/>
        <p:txBody>
          <a:bodyPr/>
          <a:lstStyle/>
          <a:p>
            <a:r>
              <a:rPr lang="en-US"/>
              <a:t>06/02/06</a:t>
            </a:r>
          </a:p>
        </p:txBody>
      </p:sp>
      <p:sp>
        <p:nvSpPr>
          <p:cNvPr id="7" name="Footer Placeholder 5"/>
          <p:cNvSpPr>
            <a:spLocks noGrp="1"/>
          </p:cNvSpPr>
          <p:nvPr>
            <p:ph type="ftr" sz="quarter" idx="11"/>
          </p:nvPr>
        </p:nvSpPr>
        <p:spPr/>
        <p:txBody>
          <a:bodyPr/>
          <a:lstStyle/>
          <a:p>
            <a:r>
              <a:rPr lang="en-US"/>
              <a:t>Pavan Balaji (The Ohio State University)</a:t>
            </a:r>
          </a:p>
        </p:txBody>
      </p:sp>
      <p:sp>
        <p:nvSpPr>
          <p:cNvPr id="332802" name="Rectangle 2"/>
          <p:cNvSpPr>
            <a:spLocks noGrp="1" noChangeArrowheads="1"/>
          </p:cNvSpPr>
          <p:nvPr>
            <p:ph type="title"/>
          </p:nvPr>
        </p:nvSpPr>
        <p:spPr>
          <a:ln/>
        </p:spPr>
        <p:txBody>
          <a:bodyPr/>
          <a:lstStyle/>
          <a:p>
            <a:r>
              <a:rPr lang="en-US" sz="3200"/>
              <a:t>Throughput and Comp./Comm. Overlap</a:t>
            </a:r>
          </a:p>
        </p:txBody>
      </p:sp>
      <p:graphicFrame>
        <p:nvGraphicFramePr>
          <p:cNvPr id="332803" name="Object 3"/>
          <p:cNvGraphicFramePr>
            <a:graphicFrameLocks noChangeAspect="1"/>
          </p:cNvGraphicFramePr>
          <p:nvPr>
            <p:ph sz="half" idx="1"/>
          </p:nvPr>
        </p:nvGraphicFramePr>
        <p:xfrm>
          <a:off x="692150" y="1843088"/>
          <a:ext cx="3886200" cy="3802062"/>
        </p:xfrm>
        <a:graphic>
          <a:graphicData uri="http://schemas.openxmlformats.org/presentationml/2006/ole">
            <mc:AlternateContent xmlns:mc="http://schemas.openxmlformats.org/markup-compatibility/2006">
              <mc:Choice xmlns:v="urn:schemas-microsoft-com:vml" Requires="v">
                <p:oleObj spid="_x0000_s332806" name="Chart" r:id="rId3" imgW="3876484" imgH="3800475" progId="MSGraph.Chart.8">
                  <p:embed followColorScheme="full"/>
                </p:oleObj>
              </mc:Choice>
              <mc:Fallback>
                <p:oleObj name="Chart" r:id="rId3" imgW="3876484" imgH="3800475"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150" y="1843088"/>
                        <a:ext cx="3886200" cy="3802062"/>
                      </a:xfrm>
                      <a:prstGeom prst="rect">
                        <a:avLst/>
                      </a:prstGeom>
                    </p:spPr>
                  </p:pic>
                </p:oleObj>
              </mc:Fallback>
            </mc:AlternateContent>
          </a:graphicData>
        </a:graphic>
      </p:graphicFrame>
      <p:graphicFrame>
        <p:nvGraphicFramePr>
          <p:cNvPr id="332804" name="Object 4"/>
          <p:cNvGraphicFramePr>
            <a:graphicFrameLocks noChangeAspect="1"/>
          </p:cNvGraphicFramePr>
          <p:nvPr>
            <p:ph sz="half" idx="2"/>
          </p:nvPr>
        </p:nvGraphicFramePr>
        <p:xfrm>
          <a:off x="4572000" y="1843088"/>
          <a:ext cx="3816350" cy="3800475"/>
        </p:xfrm>
        <a:graphic>
          <a:graphicData uri="http://schemas.openxmlformats.org/presentationml/2006/ole">
            <mc:AlternateContent xmlns:mc="http://schemas.openxmlformats.org/markup-compatibility/2006">
              <mc:Choice xmlns:v="urn:schemas-microsoft-com:vml" Requires="v">
                <p:oleObj spid="_x0000_s332807" name="Chart" r:id="rId5" imgW="3810190" imgH="3790759" progId="MSGraph.Chart.8">
                  <p:embed followColorScheme="full"/>
                </p:oleObj>
              </mc:Choice>
              <mc:Fallback>
                <p:oleObj name="Chart" r:id="rId5" imgW="3810190" imgH="3790759" progId="MSGraph.Chart.8">
                  <p:embed followColorScheme="full"/>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1843088"/>
                        <a:ext cx="3816350" cy="3800475"/>
                      </a:xfrm>
                      <a:prstGeom prst="rect">
                        <a:avLst/>
                      </a:prstGeom>
                    </p:spPr>
                  </p:pic>
                </p:oleObj>
              </mc:Fallback>
            </mc:AlternateContent>
          </a:graphicData>
        </a:graphic>
      </p:graphicFrame>
      <p:sp>
        <p:nvSpPr>
          <p:cNvPr id="332805" name="Text Box 5"/>
          <p:cNvSpPr txBox="1">
            <a:spLocks noChangeArrowheads="1"/>
          </p:cNvSpPr>
          <p:nvPr/>
        </p:nvSpPr>
        <p:spPr bwMode="auto">
          <a:xfrm>
            <a:off x="685800" y="5584825"/>
            <a:ext cx="7772400"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5000"/>
              </a:lnSpc>
              <a:spcBef>
                <a:spcPct val="50000"/>
              </a:spcBef>
            </a:pPr>
            <a:r>
              <a:rPr lang="en-US" sz="1400" b="0">
                <a:solidFill>
                  <a:srgbClr val="0000FF"/>
                </a:solidFill>
                <a:latin typeface="Arial" charset="0"/>
              </a:rPr>
              <a:t>“Asynchronous Zero-copy Communication for Synchronous Sockets in the Sockets Direct Protocol (SDP) over InfiniBand”. P. Balaji, S. Bhagvat, H. –W. Jin and D. K. Panda. Workshop on Communication Architecture for Clusters (CAC); with IPDPS ‘06.</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3"/>
          <p:cNvSpPr>
            <a:spLocks noGrp="1"/>
          </p:cNvSpPr>
          <p:nvPr>
            <p:ph type="dt" sz="half" idx="10"/>
          </p:nvPr>
        </p:nvSpPr>
        <p:spPr/>
        <p:txBody>
          <a:bodyPr/>
          <a:lstStyle/>
          <a:p>
            <a:r>
              <a:rPr lang="en-US"/>
              <a:t>06/02/06</a:t>
            </a:r>
          </a:p>
        </p:txBody>
      </p:sp>
      <p:sp>
        <p:nvSpPr>
          <p:cNvPr id="10" name="Footer Placeholder 4"/>
          <p:cNvSpPr>
            <a:spLocks noGrp="1"/>
          </p:cNvSpPr>
          <p:nvPr>
            <p:ph type="ftr" sz="quarter" idx="11"/>
          </p:nvPr>
        </p:nvSpPr>
        <p:spPr/>
        <p:txBody>
          <a:bodyPr/>
          <a:lstStyle/>
          <a:p>
            <a:r>
              <a:rPr lang="en-US"/>
              <a:t>Pavan Balaji (The Ohio State University)</a:t>
            </a:r>
          </a:p>
        </p:txBody>
      </p:sp>
      <p:sp>
        <p:nvSpPr>
          <p:cNvPr id="102403" name="Rectangle 3"/>
          <p:cNvSpPr>
            <a:spLocks noGrp="1" noChangeArrowheads="1"/>
          </p:cNvSpPr>
          <p:nvPr>
            <p:ph type="body" idx="1"/>
          </p:nvPr>
        </p:nvSpPr>
        <p:spPr>
          <a:xfrm>
            <a:off x="457200" y="4038600"/>
            <a:ext cx="8229600" cy="2362200"/>
          </a:xfrm>
        </p:spPr>
        <p:txBody>
          <a:bodyPr/>
          <a:lstStyle/>
          <a:p>
            <a:pPr>
              <a:lnSpc>
                <a:spcPct val="115000"/>
              </a:lnSpc>
            </a:pPr>
            <a:r>
              <a:rPr lang="en-US"/>
              <a:t>Recent trends in applications from various fields</a:t>
            </a:r>
          </a:p>
          <a:p>
            <a:pPr lvl="1">
              <a:lnSpc>
                <a:spcPct val="115000"/>
              </a:lnSpc>
            </a:pPr>
            <a:r>
              <a:rPr lang="en-US"/>
              <a:t>High Energy Physics, Biosciences, Analysis of Materials</a:t>
            </a:r>
          </a:p>
          <a:p>
            <a:pPr lvl="1">
              <a:lnSpc>
                <a:spcPct val="115000"/>
              </a:lnSpc>
            </a:pPr>
            <a:r>
              <a:rPr lang="en-US"/>
              <a:t>High and Growing Requirements – Compute, I/O, Memory</a:t>
            </a:r>
          </a:p>
          <a:p>
            <a:pPr lvl="1">
              <a:lnSpc>
                <a:spcPct val="115000"/>
              </a:lnSpc>
            </a:pPr>
            <a:r>
              <a:rPr lang="en-US"/>
              <a:t>Solution: Parallel and Distributed Computing</a:t>
            </a:r>
          </a:p>
          <a:p>
            <a:pPr lvl="1">
              <a:lnSpc>
                <a:spcPct val="115000"/>
              </a:lnSpc>
            </a:pPr>
            <a:r>
              <a:rPr lang="en-US"/>
              <a:t>Commodity systems connected through a network</a:t>
            </a:r>
          </a:p>
        </p:txBody>
      </p:sp>
      <p:pic>
        <p:nvPicPr>
          <p:cNvPr id="102415" name="Picture 15" descr="AWACS USAF2 outline"/>
          <p:cNvPicPr>
            <a:picLocks noChangeAspect="1" noChangeArrowheads="1"/>
          </p:cNvPicPr>
          <p:nvPr/>
        </p:nvPicPr>
        <p:blipFill>
          <a:blip r:embed="rId2" cstate="print">
            <a:clrChange>
              <a:clrFrom>
                <a:srgbClr val="FFFDFE"/>
              </a:clrFrom>
              <a:clrTo>
                <a:srgbClr val="FFFDFE">
                  <a:alpha val="0"/>
                </a:srgbClr>
              </a:clrTo>
            </a:clrChange>
            <a:extLst>
              <a:ext uri="{28A0092B-C50C-407E-A947-70E740481C1C}">
                <a14:useLocalDpi xmlns:a14="http://schemas.microsoft.com/office/drawing/2010/main" val="0"/>
              </a:ext>
            </a:extLst>
          </a:blip>
          <a:srcRect/>
          <a:stretch>
            <a:fillRect/>
          </a:stretch>
        </p:blipFill>
        <p:spPr bwMode="auto">
          <a:xfrm>
            <a:off x="5654675" y="2563813"/>
            <a:ext cx="1905000" cy="636587"/>
          </a:xfrm>
          <a:prstGeom prst="rect">
            <a:avLst/>
          </a:prstGeom>
          <a:noFill/>
          <a:extLst>
            <a:ext uri="{909E8E84-426E-40DD-AFC4-6F175D3DCCD1}">
              <a14:hiddenFill xmlns:a14="http://schemas.microsoft.com/office/drawing/2010/main">
                <a:solidFill>
                  <a:srgbClr val="FFFFFF"/>
                </a:solidFill>
              </a14:hiddenFill>
            </a:ext>
          </a:extLst>
        </p:spPr>
      </p:pic>
      <p:pic>
        <p:nvPicPr>
          <p:cNvPr id="102422" name="Picture 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0825" y="1812925"/>
            <a:ext cx="1427163" cy="2073275"/>
          </a:xfrm>
          <a:prstGeom prst="rect">
            <a:avLst/>
          </a:prstGeom>
          <a:noFill/>
          <a:extLst>
            <a:ext uri="{909E8E84-426E-40DD-AFC4-6F175D3DCCD1}">
              <a14:hiddenFill xmlns:a14="http://schemas.microsoft.com/office/drawing/2010/main">
                <a:solidFill>
                  <a:srgbClr val="FFFFFF"/>
                </a:solidFill>
              </a14:hiddenFill>
            </a:ext>
          </a:extLst>
        </p:spPr>
      </p:pic>
      <p:pic>
        <p:nvPicPr>
          <p:cNvPr id="102423" name="Picture 23" descr="semiDN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1920875"/>
            <a:ext cx="938213" cy="1812925"/>
          </a:xfrm>
          <a:prstGeom prst="rect">
            <a:avLst/>
          </a:prstGeom>
          <a:noFill/>
          <a:extLst>
            <a:ext uri="{909E8E84-426E-40DD-AFC4-6F175D3DCCD1}">
              <a14:hiddenFill xmlns:a14="http://schemas.microsoft.com/office/drawing/2010/main">
                <a:solidFill>
                  <a:srgbClr val="FFFFFF"/>
                </a:solidFill>
              </a14:hiddenFill>
            </a:ext>
          </a:extLst>
        </p:spPr>
      </p:pic>
      <p:pic>
        <p:nvPicPr>
          <p:cNvPr id="102424"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5875" y="2133600"/>
            <a:ext cx="1355725" cy="16764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02425" name="Picture 25" descr="atla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8600" y="1905000"/>
            <a:ext cx="2590800" cy="1947863"/>
          </a:xfrm>
          <a:prstGeom prst="rect">
            <a:avLst/>
          </a:prstGeom>
          <a:noFill/>
          <a:extLst>
            <a:ext uri="{909E8E84-426E-40DD-AFC4-6F175D3DCCD1}">
              <a14:hiddenFill xmlns:a14="http://schemas.microsoft.com/office/drawing/2010/main">
                <a:solidFill>
                  <a:srgbClr val="FFFFFF"/>
                </a:solidFill>
              </a14:hiddenFill>
            </a:ext>
          </a:extLst>
        </p:spPr>
      </p:pic>
      <p:sp>
        <p:nvSpPr>
          <p:cNvPr id="102428" name="Rectangle 28"/>
          <p:cNvSpPr>
            <a:spLocks noGrp="1" noChangeArrowheads="1"/>
          </p:cNvSpPr>
          <p:nvPr>
            <p:ph type="title"/>
          </p:nvPr>
        </p:nvSpPr>
        <p:spPr>
          <a:ln/>
        </p:spPr>
        <p:txBody>
          <a:bodyPr/>
          <a:lstStyle/>
          <a:p>
            <a:r>
              <a:rPr lang="en-US" sz="3200"/>
              <a:t>Emerging Applications and Requirements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Date Placeholder 3"/>
          <p:cNvSpPr>
            <a:spLocks noGrp="1"/>
          </p:cNvSpPr>
          <p:nvPr>
            <p:ph type="dt" sz="half" idx="10"/>
          </p:nvPr>
        </p:nvSpPr>
        <p:spPr/>
        <p:txBody>
          <a:bodyPr/>
          <a:lstStyle/>
          <a:p>
            <a:r>
              <a:rPr lang="en-US"/>
              <a:t>06/02/06</a:t>
            </a:r>
          </a:p>
        </p:txBody>
      </p:sp>
      <p:sp>
        <p:nvSpPr>
          <p:cNvPr id="39" name="Footer Placeholder 4"/>
          <p:cNvSpPr>
            <a:spLocks noGrp="1"/>
          </p:cNvSpPr>
          <p:nvPr>
            <p:ph type="ftr" sz="quarter" idx="11"/>
          </p:nvPr>
        </p:nvSpPr>
        <p:spPr/>
        <p:txBody>
          <a:bodyPr/>
          <a:lstStyle/>
          <a:p>
            <a:r>
              <a:rPr lang="en-US"/>
              <a:t>Pavan Balaji (The Ohio State University)</a:t>
            </a:r>
          </a:p>
        </p:txBody>
      </p:sp>
      <p:sp>
        <p:nvSpPr>
          <p:cNvPr id="122882" name="Rectangle 2"/>
          <p:cNvSpPr>
            <a:spLocks noGrp="1" noChangeArrowheads="1"/>
          </p:cNvSpPr>
          <p:nvPr>
            <p:ph type="title"/>
          </p:nvPr>
        </p:nvSpPr>
        <p:spPr>
          <a:ln/>
        </p:spPr>
        <p:txBody>
          <a:bodyPr/>
          <a:lstStyle/>
          <a:p>
            <a:r>
              <a:rPr lang="en-US" sz="3200"/>
              <a:t>Evaluating Sockets over VIA:</a:t>
            </a:r>
            <a:br>
              <a:rPr lang="en-US" sz="3200"/>
            </a:br>
            <a:r>
              <a:rPr lang="en-US" sz="3200"/>
              <a:t>Data-Cutter Library</a:t>
            </a:r>
            <a:endParaRPr lang="en-US" sz="2800"/>
          </a:p>
        </p:txBody>
      </p:sp>
      <p:sp>
        <p:nvSpPr>
          <p:cNvPr id="122887" name="Rectangle 7"/>
          <p:cNvSpPr>
            <a:spLocks noGrp="1" noChangeArrowheads="1"/>
          </p:cNvSpPr>
          <p:nvPr>
            <p:ph type="body" idx="1"/>
          </p:nvPr>
        </p:nvSpPr>
        <p:spPr>
          <a:xfrm>
            <a:off x="609600" y="1828800"/>
            <a:ext cx="4800600" cy="4648200"/>
          </a:xfrm>
        </p:spPr>
        <p:txBody>
          <a:bodyPr/>
          <a:lstStyle/>
          <a:p>
            <a:pPr>
              <a:lnSpc>
                <a:spcPct val="110000"/>
              </a:lnSpc>
            </a:pPr>
            <a:r>
              <a:rPr lang="en-US"/>
              <a:t>Designed by Univ. of Maryland</a:t>
            </a:r>
          </a:p>
          <a:p>
            <a:pPr>
              <a:lnSpc>
                <a:spcPct val="110000"/>
              </a:lnSpc>
            </a:pPr>
            <a:r>
              <a:rPr lang="en-US"/>
              <a:t>Component framework</a:t>
            </a:r>
          </a:p>
          <a:p>
            <a:pPr lvl="1">
              <a:lnSpc>
                <a:spcPct val="110000"/>
              </a:lnSpc>
            </a:pPr>
            <a:r>
              <a:rPr lang="en-US"/>
              <a:t>User-defined pipeline of components</a:t>
            </a:r>
          </a:p>
          <a:p>
            <a:pPr lvl="1">
              <a:lnSpc>
                <a:spcPct val="110000"/>
              </a:lnSpc>
            </a:pPr>
            <a:r>
              <a:rPr lang="en-US"/>
              <a:t>Stream based communication</a:t>
            </a:r>
          </a:p>
          <a:p>
            <a:pPr lvl="1">
              <a:lnSpc>
                <a:spcPct val="110000"/>
              </a:lnSpc>
            </a:pPr>
            <a:r>
              <a:rPr lang="en-US"/>
              <a:t>Flow control between components</a:t>
            </a:r>
          </a:p>
          <a:p>
            <a:pPr>
              <a:lnSpc>
                <a:spcPct val="110000"/>
              </a:lnSpc>
            </a:pPr>
            <a:r>
              <a:rPr lang="en-US"/>
              <a:t>Many applications supported</a:t>
            </a:r>
          </a:p>
          <a:p>
            <a:pPr lvl="1">
              <a:lnSpc>
                <a:spcPct val="110000"/>
              </a:lnSpc>
            </a:pPr>
            <a:r>
              <a:rPr lang="en-US"/>
              <a:t>Virtual Microscope</a:t>
            </a:r>
          </a:p>
          <a:p>
            <a:pPr lvl="1">
              <a:lnSpc>
                <a:spcPct val="110000"/>
              </a:lnSpc>
            </a:pPr>
            <a:r>
              <a:rPr lang="en-US"/>
              <a:t>ISO Surface Simulator</a:t>
            </a:r>
          </a:p>
        </p:txBody>
      </p:sp>
      <p:pic>
        <p:nvPicPr>
          <p:cNvPr id="122888" name="Picture 8" descr="Pic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828800"/>
            <a:ext cx="27432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89" name="Rectangle 9"/>
          <p:cNvSpPr>
            <a:spLocks noChangeArrowheads="1"/>
          </p:cNvSpPr>
          <p:nvPr/>
        </p:nvSpPr>
        <p:spPr bwMode="auto">
          <a:xfrm>
            <a:off x="5791200" y="1828800"/>
            <a:ext cx="2743200" cy="2133600"/>
          </a:xfrm>
          <a:prstGeom prst="rect">
            <a:avLst/>
          </a:prstGeom>
          <a:solidFill>
            <a:schemeClr val="accent1">
              <a:alpha val="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2890" name="Group 10"/>
          <p:cNvGrpSpPr>
            <a:grpSpLocks/>
          </p:cNvGrpSpPr>
          <p:nvPr/>
        </p:nvGrpSpPr>
        <p:grpSpPr bwMode="auto">
          <a:xfrm>
            <a:off x="5791200" y="1828800"/>
            <a:ext cx="2743200" cy="2133600"/>
            <a:chOff x="2016" y="2832"/>
            <a:chExt cx="1728" cy="1344"/>
          </a:xfrm>
        </p:grpSpPr>
        <p:sp>
          <p:nvSpPr>
            <p:cNvPr id="122891" name="Line 11"/>
            <p:cNvSpPr>
              <a:spLocks noChangeShapeType="1"/>
            </p:cNvSpPr>
            <p:nvPr/>
          </p:nvSpPr>
          <p:spPr bwMode="auto">
            <a:xfrm>
              <a:off x="2880" y="2832"/>
              <a:ext cx="0" cy="13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892" name="Line 12"/>
            <p:cNvSpPr>
              <a:spLocks noChangeShapeType="1"/>
            </p:cNvSpPr>
            <p:nvPr/>
          </p:nvSpPr>
          <p:spPr bwMode="auto">
            <a:xfrm>
              <a:off x="2448" y="2832"/>
              <a:ext cx="0" cy="13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893" name="Line 13"/>
            <p:cNvSpPr>
              <a:spLocks noChangeShapeType="1"/>
            </p:cNvSpPr>
            <p:nvPr/>
          </p:nvSpPr>
          <p:spPr bwMode="auto">
            <a:xfrm>
              <a:off x="3312" y="2832"/>
              <a:ext cx="0" cy="13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894" name="Line 14"/>
            <p:cNvSpPr>
              <a:spLocks noChangeShapeType="1"/>
            </p:cNvSpPr>
            <p:nvPr/>
          </p:nvSpPr>
          <p:spPr bwMode="auto">
            <a:xfrm>
              <a:off x="2016" y="3504"/>
              <a:ext cx="17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895" name="Line 15"/>
            <p:cNvSpPr>
              <a:spLocks noChangeShapeType="1"/>
            </p:cNvSpPr>
            <p:nvPr/>
          </p:nvSpPr>
          <p:spPr bwMode="auto">
            <a:xfrm>
              <a:off x="2016" y="3840"/>
              <a:ext cx="17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896" name="Line 16"/>
            <p:cNvSpPr>
              <a:spLocks noChangeShapeType="1"/>
            </p:cNvSpPr>
            <p:nvPr/>
          </p:nvSpPr>
          <p:spPr bwMode="auto">
            <a:xfrm>
              <a:off x="2016" y="3168"/>
              <a:ext cx="17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2897" name="Rectangle 17"/>
          <p:cNvSpPr>
            <a:spLocks noChangeArrowheads="1"/>
          </p:cNvSpPr>
          <p:nvPr/>
        </p:nvSpPr>
        <p:spPr bwMode="auto">
          <a:xfrm>
            <a:off x="6477000" y="2362200"/>
            <a:ext cx="685800" cy="533400"/>
          </a:xfrm>
          <a:prstGeom prst="rect">
            <a:avLst/>
          </a:prstGeom>
          <a:solidFill>
            <a:schemeClr val="accent1">
              <a:alpha val="0"/>
            </a:schemeClr>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898" name="Rectangle 18"/>
          <p:cNvSpPr>
            <a:spLocks noChangeArrowheads="1"/>
          </p:cNvSpPr>
          <p:nvPr/>
        </p:nvSpPr>
        <p:spPr bwMode="auto">
          <a:xfrm>
            <a:off x="6629400" y="2362200"/>
            <a:ext cx="685800" cy="533400"/>
          </a:xfrm>
          <a:prstGeom prst="rect">
            <a:avLst/>
          </a:prstGeom>
          <a:solidFill>
            <a:schemeClr val="accent1">
              <a:alpha val="0"/>
            </a:schemeClr>
          </a:solidFill>
          <a:ln w="31750">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899" name="Text Box 19"/>
          <p:cNvSpPr txBox="1">
            <a:spLocks noChangeArrowheads="1"/>
          </p:cNvSpPr>
          <p:nvPr/>
        </p:nvSpPr>
        <p:spPr bwMode="auto">
          <a:xfrm>
            <a:off x="5943600" y="3962400"/>
            <a:ext cx="2438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600" b="0">
                <a:ea typeface="굴림" pitchFamily="50" charset="-127"/>
              </a:rPr>
              <a:t>Virtual Microscope</a:t>
            </a:r>
          </a:p>
        </p:txBody>
      </p:sp>
      <p:sp>
        <p:nvSpPr>
          <p:cNvPr id="122900" name="Line 20"/>
          <p:cNvSpPr>
            <a:spLocks noChangeShapeType="1"/>
          </p:cNvSpPr>
          <p:nvPr/>
        </p:nvSpPr>
        <p:spPr bwMode="auto">
          <a:xfrm>
            <a:off x="5410200" y="4343400"/>
            <a:ext cx="19050" cy="188753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01" name="Line 21"/>
          <p:cNvSpPr>
            <a:spLocks noChangeShapeType="1"/>
          </p:cNvSpPr>
          <p:nvPr/>
        </p:nvSpPr>
        <p:spPr bwMode="auto">
          <a:xfrm>
            <a:off x="5429250" y="6230938"/>
            <a:ext cx="1484313" cy="15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02" name="Freeform 22"/>
          <p:cNvSpPr>
            <a:spLocks/>
          </p:cNvSpPr>
          <p:nvPr/>
        </p:nvSpPr>
        <p:spPr bwMode="auto">
          <a:xfrm>
            <a:off x="5503863" y="4397375"/>
            <a:ext cx="1409700" cy="1657350"/>
          </a:xfrm>
          <a:custGeom>
            <a:avLst/>
            <a:gdLst>
              <a:gd name="T0" fmla="*/ 0 w 2688"/>
              <a:gd name="T1" fmla="*/ 1344 h 1344"/>
              <a:gd name="T2" fmla="*/ 336 w 2688"/>
              <a:gd name="T3" fmla="*/ 768 h 1344"/>
              <a:gd name="T4" fmla="*/ 912 w 2688"/>
              <a:gd name="T5" fmla="*/ 240 h 1344"/>
              <a:gd name="T6" fmla="*/ 1584 w 2688"/>
              <a:gd name="T7" fmla="*/ 48 h 1344"/>
              <a:gd name="T8" fmla="*/ 2688 w 2688"/>
              <a:gd name="T9" fmla="*/ 0 h 1344"/>
            </a:gdLst>
            <a:ahLst/>
            <a:cxnLst>
              <a:cxn ang="0">
                <a:pos x="T0" y="T1"/>
              </a:cxn>
              <a:cxn ang="0">
                <a:pos x="T2" y="T3"/>
              </a:cxn>
              <a:cxn ang="0">
                <a:pos x="T4" y="T5"/>
              </a:cxn>
              <a:cxn ang="0">
                <a:pos x="T6" y="T7"/>
              </a:cxn>
              <a:cxn ang="0">
                <a:pos x="T8" y="T9"/>
              </a:cxn>
            </a:cxnLst>
            <a:rect l="0" t="0" r="r" b="b"/>
            <a:pathLst>
              <a:path w="2688" h="1344">
                <a:moveTo>
                  <a:pt x="0" y="1344"/>
                </a:moveTo>
                <a:cubicBezTo>
                  <a:pt x="92" y="1148"/>
                  <a:pt x="184" y="952"/>
                  <a:pt x="336" y="768"/>
                </a:cubicBezTo>
                <a:cubicBezTo>
                  <a:pt x="488" y="584"/>
                  <a:pt x="704" y="360"/>
                  <a:pt x="912" y="240"/>
                </a:cubicBezTo>
                <a:cubicBezTo>
                  <a:pt x="1120" y="120"/>
                  <a:pt x="1288" y="88"/>
                  <a:pt x="1584" y="48"/>
                </a:cubicBezTo>
                <a:cubicBezTo>
                  <a:pt x="1880" y="8"/>
                  <a:pt x="2284" y="4"/>
                  <a:pt x="2688" y="0"/>
                </a:cubicBezTo>
              </a:path>
            </a:pathLst>
          </a:cu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03" name="Freeform 23"/>
          <p:cNvSpPr>
            <a:spLocks/>
          </p:cNvSpPr>
          <p:nvPr/>
        </p:nvSpPr>
        <p:spPr bwMode="auto">
          <a:xfrm>
            <a:off x="5503863" y="4989513"/>
            <a:ext cx="1409700" cy="1123950"/>
          </a:xfrm>
          <a:custGeom>
            <a:avLst/>
            <a:gdLst>
              <a:gd name="T0" fmla="*/ 0 w 2688"/>
              <a:gd name="T1" fmla="*/ 1344 h 1344"/>
              <a:gd name="T2" fmla="*/ 336 w 2688"/>
              <a:gd name="T3" fmla="*/ 768 h 1344"/>
              <a:gd name="T4" fmla="*/ 912 w 2688"/>
              <a:gd name="T5" fmla="*/ 240 h 1344"/>
              <a:gd name="T6" fmla="*/ 1584 w 2688"/>
              <a:gd name="T7" fmla="*/ 48 h 1344"/>
              <a:gd name="T8" fmla="*/ 2688 w 2688"/>
              <a:gd name="T9" fmla="*/ 0 h 1344"/>
            </a:gdLst>
            <a:ahLst/>
            <a:cxnLst>
              <a:cxn ang="0">
                <a:pos x="T0" y="T1"/>
              </a:cxn>
              <a:cxn ang="0">
                <a:pos x="T2" y="T3"/>
              </a:cxn>
              <a:cxn ang="0">
                <a:pos x="T4" y="T5"/>
              </a:cxn>
              <a:cxn ang="0">
                <a:pos x="T6" y="T7"/>
              </a:cxn>
              <a:cxn ang="0">
                <a:pos x="T8" y="T9"/>
              </a:cxn>
            </a:cxnLst>
            <a:rect l="0" t="0" r="r" b="b"/>
            <a:pathLst>
              <a:path w="2688" h="1344">
                <a:moveTo>
                  <a:pt x="0" y="1344"/>
                </a:moveTo>
                <a:cubicBezTo>
                  <a:pt x="92" y="1148"/>
                  <a:pt x="184" y="952"/>
                  <a:pt x="336" y="768"/>
                </a:cubicBezTo>
                <a:cubicBezTo>
                  <a:pt x="488" y="584"/>
                  <a:pt x="704" y="360"/>
                  <a:pt x="912" y="240"/>
                </a:cubicBezTo>
                <a:cubicBezTo>
                  <a:pt x="1120" y="120"/>
                  <a:pt x="1288" y="88"/>
                  <a:pt x="1584" y="48"/>
                </a:cubicBezTo>
                <a:cubicBezTo>
                  <a:pt x="1880" y="8"/>
                  <a:pt x="2284" y="4"/>
                  <a:pt x="2688" y="0"/>
                </a:cubicBezTo>
              </a:path>
            </a:pathLst>
          </a:cu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04" name="Text Box 24"/>
          <p:cNvSpPr txBox="1">
            <a:spLocks noChangeArrowheads="1"/>
          </p:cNvSpPr>
          <p:nvPr/>
        </p:nvSpPr>
        <p:spPr bwMode="auto">
          <a:xfrm>
            <a:off x="6877050" y="4876800"/>
            <a:ext cx="438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000" b="0">
                <a:solidFill>
                  <a:srgbClr val="FF0000"/>
                </a:solidFill>
              </a:rPr>
              <a:t>TCP</a:t>
            </a:r>
          </a:p>
        </p:txBody>
      </p:sp>
      <p:sp>
        <p:nvSpPr>
          <p:cNvPr id="122905" name="Text Box 25"/>
          <p:cNvSpPr txBox="1">
            <a:spLocks noChangeArrowheads="1"/>
          </p:cNvSpPr>
          <p:nvPr/>
        </p:nvSpPr>
        <p:spPr bwMode="auto">
          <a:xfrm>
            <a:off x="6819900" y="4313238"/>
            <a:ext cx="5143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000" b="0">
                <a:solidFill>
                  <a:srgbClr val="0000FF"/>
                </a:solidFill>
              </a:rPr>
              <a:t>HPS</a:t>
            </a:r>
          </a:p>
        </p:txBody>
      </p:sp>
      <p:sp>
        <p:nvSpPr>
          <p:cNvPr id="122906" name="Line 26"/>
          <p:cNvSpPr>
            <a:spLocks noChangeShapeType="1"/>
          </p:cNvSpPr>
          <p:nvPr/>
        </p:nvSpPr>
        <p:spPr bwMode="auto">
          <a:xfrm>
            <a:off x="7508875" y="6275388"/>
            <a:ext cx="15938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07" name="Freeform 27"/>
          <p:cNvSpPr>
            <a:spLocks/>
          </p:cNvSpPr>
          <p:nvPr/>
        </p:nvSpPr>
        <p:spPr bwMode="auto">
          <a:xfrm>
            <a:off x="7616825" y="5048250"/>
            <a:ext cx="1323975" cy="1065213"/>
          </a:xfrm>
          <a:custGeom>
            <a:avLst/>
            <a:gdLst>
              <a:gd name="T0" fmla="*/ 0 w 2352"/>
              <a:gd name="T1" fmla="*/ 1152 h 1168"/>
              <a:gd name="T2" fmla="*/ 1008 w 2352"/>
              <a:gd name="T3" fmla="*/ 1104 h 1168"/>
              <a:gd name="T4" fmla="*/ 1776 w 2352"/>
              <a:gd name="T5" fmla="*/ 768 h 1168"/>
              <a:gd name="T6" fmla="*/ 2352 w 2352"/>
              <a:gd name="T7" fmla="*/ 0 h 1168"/>
            </a:gdLst>
            <a:ahLst/>
            <a:cxnLst>
              <a:cxn ang="0">
                <a:pos x="T0" y="T1"/>
              </a:cxn>
              <a:cxn ang="0">
                <a:pos x="T2" y="T3"/>
              </a:cxn>
              <a:cxn ang="0">
                <a:pos x="T4" y="T5"/>
              </a:cxn>
              <a:cxn ang="0">
                <a:pos x="T6" y="T7"/>
              </a:cxn>
            </a:cxnLst>
            <a:rect l="0" t="0" r="r" b="b"/>
            <a:pathLst>
              <a:path w="2352" h="1168">
                <a:moveTo>
                  <a:pt x="0" y="1152"/>
                </a:moveTo>
                <a:cubicBezTo>
                  <a:pt x="356" y="1160"/>
                  <a:pt x="712" y="1168"/>
                  <a:pt x="1008" y="1104"/>
                </a:cubicBezTo>
                <a:cubicBezTo>
                  <a:pt x="1304" y="1040"/>
                  <a:pt x="1552" y="952"/>
                  <a:pt x="1776" y="768"/>
                </a:cubicBezTo>
                <a:cubicBezTo>
                  <a:pt x="2000" y="584"/>
                  <a:pt x="2176" y="292"/>
                  <a:pt x="2352" y="0"/>
                </a:cubicBezTo>
              </a:path>
            </a:pathLst>
          </a:cu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08" name="Freeform 28"/>
          <p:cNvSpPr>
            <a:spLocks/>
          </p:cNvSpPr>
          <p:nvPr/>
        </p:nvSpPr>
        <p:spPr bwMode="auto">
          <a:xfrm>
            <a:off x="7616825" y="4495800"/>
            <a:ext cx="1222375" cy="1428750"/>
          </a:xfrm>
          <a:custGeom>
            <a:avLst/>
            <a:gdLst>
              <a:gd name="T0" fmla="*/ 0 w 2352"/>
              <a:gd name="T1" fmla="*/ 1152 h 1168"/>
              <a:gd name="T2" fmla="*/ 1008 w 2352"/>
              <a:gd name="T3" fmla="*/ 1104 h 1168"/>
              <a:gd name="T4" fmla="*/ 1776 w 2352"/>
              <a:gd name="T5" fmla="*/ 768 h 1168"/>
              <a:gd name="T6" fmla="*/ 2352 w 2352"/>
              <a:gd name="T7" fmla="*/ 0 h 1168"/>
            </a:gdLst>
            <a:ahLst/>
            <a:cxnLst>
              <a:cxn ang="0">
                <a:pos x="T0" y="T1"/>
              </a:cxn>
              <a:cxn ang="0">
                <a:pos x="T2" y="T3"/>
              </a:cxn>
              <a:cxn ang="0">
                <a:pos x="T4" y="T5"/>
              </a:cxn>
              <a:cxn ang="0">
                <a:pos x="T6" y="T7"/>
              </a:cxn>
            </a:cxnLst>
            <a:rect l="0" t="0" r="r" b="b"/>
            <a:pathLst>
              <a:path w="2352" h="1168">
                <a:moveTo>
                  <a:pt x="0" y="1152"/>
                </a:moveTo>
                <a:cubicBezTo>
                  <a:pt x="356" y="1160"/>
                  <a:pt x="712" y="1168"/>
                  <a:pt x="1008" y="1104"/>
                </a:cubicBezTo>
                <a:cubicBezTo>
                  <a:pt x="1304" y="1040"/>
                  <a:pt x="1552" y="952"/>
                  <a:pt x="1776" y="768"/>
                </a:cubicBezTo>
                <a:cubicBezTo>
                  <a:pt x="2000" y="584"/>
                  <a:pt x="2176" y="292"/>
                  <a:pt x="2352" y="0"/>
                </a:cubicBezTo>
              </a:path>
            </a:pathLst>
          </a:cu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09" name="Text Box 29"/>
          <p:cNvSpPr txBox="1">
            <a:spLocks noChangeArrowheads="1"/>
          </p:cNvSpPr>
          <p:nvPr/>
        </p:nvSpPr>
        <p:spPr bwMode="auto">
          <a:xfrm>
            <a:off x="5657850" y="6191250"/>
            <a:ext cx="3619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000" b="0">
                <a:sym typeface="Symbol" pitchFamily="18" charset="2"/>
              </a:rPr>
              <a:t></a:t>
            </a:r>
            <a:r>
              <a:rPr lang="en-US" sz="1000" b="0" baseline="-25000">
                <a:sym typeface="Symbol" pitchFamily="18" charset="2"/>
              </a:rPr>
              <a:t>0</a:t>
            </a:r>
            <a:endParaRPr lang="en-US" sz="1000" b="0">
              <a:sym typeface="Symbol" pitchFamily="18" charset="2"/>
            </a:endParaRPr>
          </a:p>
        </p:txBody>
      </p:sp>
      <p:sp>
        <p:nvSpPr>
          <p:cNvPr id="122910" name="Text Box 30"/>
          <p:cNvSpPr txBox="1">
            <a:spLocks noChangeArrowheads="1"/>
          </p:cNvSpPr>
          <p:nvPr/>
        </p:nvSpPr>
        <p:spPr bwMode="auto">
          <a:xfrm>
            <a:off x="5438775" y="6197600"/>
            <a:ext cx="4286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000" b="0">
                <a:sym typeface="Symbol" pitchFamily="18" charset="2"/>
              </a:rPr>
              <a:t></a:t>
            </a:r>
            <a:r>
              <a:rPr lang="en-US" sz="1000" b="0" baseline="-25000">
                <a:sym typeface="Symbol" pitchFamily="18" charset="2"/>
              </a:rPr>
              <a:t>1</a:t>
            </a:r>
            <a:endParaRPr lang="en-US" sz="1000" b="0">
              <a:sym typeface="Symbol" pitchFamily="18" charset="2"/>
            </a:endParaRPr>
          </a:p>
        </p:txBody>
      </p:sp>
      <p:sp>
        <p:nvSpPr>
          <p:cNvPr id="122911" name="Line 31"/>
          <p:cNvSpPr>
            <a:spLocks noChangeShapeType="1"/>
          </p:cNvSpPr>
          <p:nvPr/>
        </p:nvSpPr>
        <p:spPr bwMode="auto">
          <a:xfrm>
            <a:off x="5529263" y="5403850"/>
            <a:ext cx="1333500" cy="0"/>
          </a:xfrm>
          <a:prstGeom prst="line">
            <a:avLst/>
          </a:prstGeom>
          <a:noFill/>
          <a:ln w="28575">
            <a:solidFill>
              <a:srgbClr val="800080"/>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12" name="Text Box 32"/>
          <p:cNvSpPr txBox="1">
            <a:spLocks noChangeArrowheads="1"/>
          </p:cNvSpPr>
          <p:nvPr/>
        </p:nvSpPr>
        <p:spPr bwMode="auto">
          <a:xfrm>
            <a:off x="6743700" y="5216525"/>
            <a:ext cx="577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000" b="0">
                <a:solidFill>
                  <a:srgbClr val="990099"/>
                </a:solidFill>
              </a:rPr>
              <a:t>Reqd BW</a:t>
            </a:r>
          </a:p>
        </p:txBody>
      </p:sp>
      <p:sp>
        <p:nvSpPr>
          <p:cNvPr id="122913" name="Line 33"/>
          <p:cNvSpPr>
            <a:spLocks noChangeShapeType="1"/>
          </p:cNvSpPr>
          <p:nvPr/>
        </p:nvSpPr>
        <p:spPr bwMode="auto">
          <a:xfrm>
            <a:off x="5805488" y="5403850"/>
            <a:ext cx="0" cy="8270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14" name="Line 34"/>
          <p:cNvSpPr>
            <a:spLocks noChangeShapeType="1"/>
          </p:cNvSpPr>
          <p:nvPr/>
        </p:nvSpPr>
        <p:spPr bwMode="auto">
          <a:xfrm>
            <a:off x="5654675" y="5403850"/>
            <a:ext cx="0" cy="8270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15" name="Line 35"/>
          <p:cNvSpPr>
            <a:spLocks noChangeShapeType="1"/>
          </p:cNvSpPr>
          <p:nvPr/>
        </p:nvSpPr>
        <p:spPr bwMode="auto">
          <a:xfrm>
            <a:off x="8805863" y="4699000"/>
            <a:ext cx="0" cy="1576388"/>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16" name="Text Box 36"/>
          <p:cNvSpPr txBox="1">
            <a:spLocks noChangeArrowheads="1"/>
          </p:cNvSpPr>
          <p:nvPr/>
        </p:nvSpPr>
        <p:spPr bwMode="auto">
          <a:xfrm>
            <a:off x="8724900" y="6229350"/>
            <a:ext cx="342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000" b="0">
                <a:sym typeface="Symbol" pitchFamily="18" charset="2"/>
              </a:rPr>
              <a:t></a:t>
            </a:r>
            <a:r>
              <a:rPr lang="en-US" sz="1000" b="0" baseline="-25000">
                <a:sym typeface="Symbol" pitchFamily="18" charset="2"/>
              </a:rPr>
              <a:t>0</a:t>
            </a:r>
            <a:endParaRPr lang="en-US" sz="1000" b="0">
              <a:sym typeface="Symbol" pitchFamily="18" charset="2"/>
            </a:endParaRPr>
          </a:p>
        </p:txBody>
      </p:sp>
      <p:sp>
        <p:nvSpPr>
          <p:cNvPr id="122917" name="Line 37"/>
          <p:cNvSpPr>
            <a:spLocks noChangeShapeType="1"/>
          </p:cNvSpPr>
          <p:nvPr/>
        </p:nvSpPr>
        <p:spPr bwMode="auto">
          <a:xfrm>
            <a:off x="8535988" y="5837238"/>
            <a:ext cx="0" cy="43815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18" name="Text Box 38"/>
          <p:cNvSpPr txBox="1">
            <a:spLocks noChangeArrowheads="1"/>
          </p:cNvSpPr>
          <p:nvPr/>
        </p:nvSpPr>
        <p:spPr bwMode="auto">
          <a:xfrm>
            <a:off x="8382000" y="6232525"/>
            <a:ext cx="4413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000" b="0">
                <a:sym typeface="Symbol" pitchFamily="18" charset="2"/>
              </a:rPr>
              <a:t></a:t>
            </a:r>
            <a:r>
              <a:rPr lang="en-US" sz="1000" b="0" baseline="-25000">
                <a:sym typeface="Symbol" pitchFamily="18" charset="2"/>
              </a:rPr>
              <a:t>1</a:t>
            </a:r>
            <a:endParaRPr lang="en-US" sz="1000" b="0">
              <a:sym typeface="Symbol" pitchFamily="18" charset="2"/>
            </a:endParaRPr>
          </a:p>
        </p:txBody>
      </p:sp>
      <p:sp>
        <p:nvSpPr>
          <p:cNvPr id="122919" name="Text Box 39"/>
          <p:cNvSpPr txBox="1">
            <a:spLocks noChangeArrowheads="1"/>
          </p:cNvSpPr>
          <p:nvPr/>
        </p:nvSpPr>
        <p:spPr bwMode="auto">
          <a:xfrm>
            <a:off x="7543800" y="6080125"/>
            <a:ext cx="457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000" b="0">
                <a:solidFill>
                  <a:srgbClr val="0000FF"/>
                </a:solidFill>
              </a:rPr>
              <a:t>HPS</a:t>
            </a:r>
          </a:p>
        </p:txBody>
      </p:sp>
      <p:sp>
        <p:nvSpPr>
          <p:cNvPr id="122920" name="Line 40"/>
          <p:cNvSpPr>
            <a:spLocks noChangeShapeType="1"/>
          </p:cNvSpPr>
          <p:nvPr/>
        </p:nvSpPr>
        <p:spPr bwMode="auto">
          <a:xfrm flipH="1" flipV="1">
            <a:off x="7467600" y="4343400"/>
            <a:ext cx="52388" cy="19589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21" name="Text Box 41"/>
          <p:cNvSpPr txBox="1">
            <a:spLocks noChangeArrowheads="1"/>
          </p:cNvSpPr>
          <p:nvPr/>
        </p:nvSpPr>
        <p:spPr bwMode="auto">
          <a:xfrm>
            <a:off x="7562850" y="5699125"/>
            <a:ext cx="438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000" b="0">
                <a:solidFill>
                  <a:srgbClr val="FF0000"/>
                </a:solidFill>
              </a:rPr>
              <a:t>TCP</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228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89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8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7" grpId="0" animBg="1"/>
      <p:bldP spid="12289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t>06/02/06</a:t>
            </a:r>
          </a:p>
        </p:txBody>
      </p:sp>
      <p:sp>
        <p:nvSpPr>
          <p:cNvPr id="7" name="Footer Placeholder 4"/>
          <p:cNvSpPr>
            <a:spLocks noGrp="1"/>
          </p:cNvSpPr>
          <p:nvPr>
            <p:ph type="ftr" sz="quarter" idx="11"/>
          </p:nvPr>
        </p:nvSpPr>
        <p:spPr/>
        <p:txBody>
          <a:bodyPr/>
          <a:lstStyle/>
          <a:p>
            <a:r>
              <a:rPr lang="en-US"/>
              <a:t>Pavan Balaji (The Ohio State University)</a:t>
            </a:r>
          </a:p>
        </p:txBody>
      </p:sp>
      <p:sp>
        <p:nvSpPr>
          <p:cNvPr id="350210" name="Rectangle 2"/>
          <p:cNvSpPr>
            <a:spLocks noGrp="1" noChangeArrowheads="1"/>
          </p:cNvSpPr>
          <p:nvPr>
            <p:ph type="title"/>
          </p:nvPr>
        </p:nvSpPr>
        <p:spPr>
          <a:ln/>
        </p:spPr>
        <p:txBody>
          <a:bodyPr/>
          <a:lstStyle/>
          <a:p>
            <a:r>
              <a:rPr lang="en-US" sz="3200"/>
              <a:t>Performance of the Virtual Microscope Application</a:t>
            </a:r>
          </a:p>
        </p:txBody>
      </p:sp>
      <p:sp>
        <p:nvSpPr>
          <p:cNvPr id="350211" name="Rectangle 3"/>
          <p:cNvSpPr>
            <a:spLocks noGrp="1" noChangeArrowheads="1"/>
          </p:cNvSpPr>
          <p:nvPr>
            <p:ph type="body" idx="1"/>
          </p:nvPr>
        </p:nvSpPr>
        <p:spPr>
          <a:xfrm>
            <a:off x="4648200" y="1828800"/>
            <a:ext cx="4419600" cy="4114800"/>
          </a:xfrm>
        </p:spPr>
        <p:txBody>
          <a:bodyPr/>
          <a:lstStyle/>
          <a:p>
            <a:pPr>
              <a:lnSpc>
                <a:spcPct val="120000"/>
              </a:lnSpc>
            </a:pPr>
            <a:r>
              <a:rPr lang="en-US"/>
              <a:t>Blind run</a:t>
            </a:r>
          </a:p>
          <a:p>
            <a:pPr lvl="1">
              <a:lnSpc>
                <a:spcPct val="120000"/>
              </a:lnSpc>
            </a:pPr>
            <a:r>
              <a:rPr lang="en-US"/>
              <a:t>Performance benefits: 3.5 times</a:t>
            </a:r>
          </a:p>
          <a:p>
            <a:pPr>
              <a:lnSpc>
                <a:spcPct val="120000"/>
              </a:lnSpc>
            </a:pPr>
            <a:r>
              <a:rPr lang="en-US"/>
              <a:t>After re-distributing data</a:t>
            </a:r>
          </a:p>
          <a:p>
            <a:pPr lvl="1">
              <a:lnSpc>
                <a:spcPct val="120000"/>
              </a:lnSpc>
            </a:pPr>
            <a:r>
              <a:rPr lang="en-US"/>
              <a:t>Read chunks are smaller</a:t>
            </a:r>
          </a:p>
          <a:p>
            <a:pPr lvl="1">
              <a:lnSpc>
                <a:spcPct val="120000"/>
              </a:lnSpc>
            </a:pPr>
            <a:r>
              <a:rPr lang="en-US"/>
              <a:t>Load balancing is more fine-grained</a:t>
            </a:r>
          </a:p>
          <a:p>
            <a:pPr lvl="1">
              <a:lnSpc>
                <a:spcPct val="120000"/>
              </a:lnSpc>
            </a:pPr>
            <a:r>
              <a:rPr lang="en-US"/>
              <a:t>Order of magnitude benefit</a:t>
            </a:r>
          </a:p>
          <a:p>
            <a:pPr lvl="1">
              <a:lnSpc>
                <a:spcPct val="120000"/>
              </a:lnSpc>
            </a:pPr>
            <a:r>
              <a:rPr lang="en-US"/>
              <a:t>NO application changes !</a:t>
            </a:r>
          </a:p>
        </p:txBody>
      </p:sp>
      <p:graphicFrame>
        <p:nvGraphicFramePr>
          <p:cNvPr id="350212" name="Object 4"/>
          <p:cNvGraphicFramePr>
            <a:graphicFrameLocks noChangeAspect="1"/>
          </p:cNvGraphicFramePr>
          <p:nvPr>
            <p:ph sz="half" idx="4294967295"/>
          </p:nvPr>
        </p:nvGraphicFramePr>
        <p:xfrm>
          <a:off x="677863" y="1804988"/>
          <a:ext cx="4046537" cy="4138612"/>
        </p:xfrm>
        <a:graphic>
          <a:graphicData uri="http://schemas.openxmlformats.org/presentationml/2006/ole">
            <mc:AlternateContent xmlns:mc="http://schemas.openxmlformats.org/markup-compatibility/2006">
              <mc:Choice xmlns:v="urn:schemas-microsoft-com:vml" Requires="v">
                <p:oleObj spid="_x0000_s350214" name="Chart" r:id="rId3" imgW="4038790" imgH="4133659" progId="MSGraph.Chart.8">
                  <p:embed followColorScheme="full"/>
                </p:oleObj>
              </mc:Choice>
              <mc:Fallback>
                <p:oleObj name="Chart" r:id="rId3" imgW="4038790" imgH="4133659" progId="MSGraph.Chart.8">
                  <p:embed followColorScheme="full"/>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863" y="1804988"/>
                        <a:ext cx="4046537" cy="4138612"/>
                      </a:xfrm>
                      <a:prstGeom prst="rect">
                        <a:avLst/>
                      </a:prstGeom>
                    </p:spPr>
                  </p:pic>
                </p:oleObj>
              </mc:Fallback>
            </mc:AlternateContent>
          </a:graphicData>
        </a:graphic>
      </p:graphicFrame>
      <p:sp>
        <p:nvSpPr>
          <p:cNvPr id="350213" name="Text Box 5"/>
          <p:cNvSpPr txBox="1">
            <a:spLocks noChangeArrowheads="1"/>
          </p:cNvSpPr>
          <p:nvPr/>
        </p:nvSpPr>
        <p:spPr bwMode="auto">
          <a:xfrm>
            <a:off x="152400" y="5873750"/>
            <a:ext cx="88392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20000"/>
              </a:lnSpc>
              <a:spcBef>
                <a:spcPct val="50000"/>
              </a:spcBef>
            </a:pPr>
            <a:r>
              <a:rPr lang="en-US" sz="1400" b="0">
                <a:solidFill>
                  <a:srgbClr val="0000FF"/>
                </a:solidFill>
                <a:latin typeface="Arial" charset="0"/>
                <a:ea typeface="굴림" pitchFamily="50" charset="-127"/>
              </a:rPr>
              <a:t>“Impact of High Performance Sockets on Data Intensive Applications”, P. Balaji, J. Wu, T. Kurc, U. Catalyurek, D. K. Panda and J. Saltz. In the proceedings of IEEE High Performance Distributed Computing (HPDC) ’03.</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Date Placeholder 2"/>
          <p:cNvSpPr>
            <a:spLocks noGrp="1"/>
          </p:cNvSpPr>
          <p:nvPr>
            <p:ph type="dt" sz="half" idx="10"/>
          </p:nvPr>
        </p:nvSpPr>
        <p:spPr/>
        <p:txBody>
          <a:bodyPr/>
          <a:lstStyle/>
          <a:p>
            <a:r>
              <a:rPr lang="en-US"/>
              <a:t>06/02/06</a:t>
            </a:r>
          </a:p>
        </p:txBody>
      </p:sp>
      <p:sp>
        <p:nvSpPr>
          <p:cNvPr id="30" name="Footer Placeholder 3"/>
          <p:cNvSpPr>
            <a:spLocks noGrp="1"/>
          </p:cNvSpPr>
          <p:nvPr>
            <p:ph type="ftr" sz="quarter" idx="11"/>
          </p:nvPr>
        </p:nvSpPr>
        <p:spPr/>
        <p:txBody>
          <a:bodyPr/>
          <a:lstStyle/>
          <a:p>
            <a:r>
              <a:rPr lang="en-US"/>
              <a:t>Pavan Balaji (The Ohio State University)</a:t>
            </a:r>
          </a:p>
        </p:txBody>
      </p:sp>
      <p:sp>
        <p:nvSpPr>
          <p:cNvPr id="359426" name="Oval 2"/>
          <p:cNvSpPr>
            <a:spLocks noChangeArrowheads="1"/>
          </p:cNvSpPr>
          <p:nvPr/>
        </p:nvSpPr>
        <p:spPr bwMode="auto">
          <a:xfrm>
            <a:off x="2895600" y="2133600"/>
            <a:ext cx="1752600" cy="2895600"/>
          </a:xfrm>
          <a:prstGeom prst="ellipse">
            <a:avLst/>
          </a:prstGeom>
          <a:solidFill>
            <a:srgbClr val="FF00FF">
              <a:alpha val="25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800">
                <a:latin typeface="Arial" charset="0"/>
                <a:ea typeface="굴림" pitchFamily="50" charset="-127"/>
              </a:rPr>
              <a:t>Network</a:t>
            </a:r>
          </a:p>
        </p:txBody>
      </p:sp>
      <p:sp>
        <p:nvSpPr>
          <p:cNvPr id="359427" name="Rectangle 3"/>
          <p:cNvSpPr>
            <a:spLocks noGrp="1" noChangeArrowheads="1"/>
          </p:cNvSpPr>
          <p:nvPr>
            <p:ph type="title"/>
          </p:nvPr>
        </p:nvSpPr>
        <p:spPr>
          <a:ln/>
        </p:spPr>
        <p:txBody>
          <a:bodyPr/>
          <a:lstStyle/>
          <a:p>
            <a:r>
              <a:rPr lang="en-US" sz="3200"/>
              <a:t>Parallel Virtual File System (PVFS)</a:t>
            </a:r>
          </a:p>
        </p:txBody>
      </p:sp>
      <p:sp>
        <p:nvSpPr>
          <p:cNvPr id="359431" name="Rectangle 7"/>
          <p:cNvSpPr>
            <a:spLocks noChangeArrowheads="1"/>
          </p:cNvSpPr>
          <p:nvPr/>
        </p:nvSpPr>
        <p:spPr bwMode="auto">
          <a:xfrm>
            <a:off x="1600200" y="42672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400" b="0">
                <a:latin typeface="Arial" charset="0"/>
                <a:ea typeface="굴림" pitchFamily="50" charset="-127"/>
              </a:rPr>
              <a:t>Compute</a:t>
            </a:r>
          </a:p>
          <a:p>
            <a:pPr eaLnBrk="1" hangingPunct="1"/>
            <a:r>
              <a:rPr lang="en-US" sz="1400" b="0">
                <a:latin typeface="Arial" charset="0"/>
                <a:ea typeface="굴림" pitchFamily="50" charset="-127"/>
              </a:rPr>
              <a:t>Node</a:t>
            </a:r>
          </a:p>
        </p:txBody>
      </p:sp>
      <p:sp>
        <p:nvSpPr>
          <p:cNvPr id="359432" name="AutoShape 8"/>
          <p:cNvSpPr>
            <a:spLocks noChangeArrowheads="1"/>
          </p:cNvSpPr>
          <p:nvPr/>
        </p:nvSpPr>
        <p:spPr bwMode="auto">
          <a:xfrm>
            <a:off x="4953000" y="2209800"/>
            <a:ext cx="1371600" cy="609600"/>
          </a:xfrm>
          <a:prstGeom prst="roundRect">
            <a:avLst>
              <a:gd name="adj" fmla="val 16667"/>
            </a:avLst>
          </a:prstGeom>
          <a:solidFill>
            <a:srgbClr val="8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400" b="0">
                <a:latin typeface="Arial" charset="0"/>
                <a:ea typeface="굴림" pitchFamily="50" charset="-127"/>
              </a:rPr>
              <a:t>Meta-Data</a:t>
            </a:r>
          </a:p>
          <a:p>
            <a:pPr eaLnBrk="1" hangingPunct="1"/>
            <a:r>
              <a:rPr lang="en-US" sz="1400" b="0">
                <a:latin typeface="Arial" charset="0"/>
                <a:ea typeface="굴림" pitchFamily="50" charset="-127"/>
              </a:rPr>
              <a:t>Manager</a:t>
            </a:r>
          </a:p>
        </p:txBody>
      </p:sp>
      <p:sp>
        <p:nvSpPr>
          <p:cNvPr id="359433" name="AutoShape 9"/>
          <p:cNvSpPr>
            <a:spLocks noChangeArrowheads="1"/>
          </p:cNvSpPr>
          <p:nvPr/>
        </p:nvSpPr>
        <p:spPr bwMode="auto">
          <a:xfrm>
            <a:off x="4953000" y="2895600"/>
            <a:ext cx="1371600" cy="609600"/>
          </a:xfrm>
          <a:prstGeom prst="roundRect">
            <a:avLst>
              <a:gd name="adj" fmla="val 16667"/>
            </a:avLst>
          </a:prstGeom>
          <a:solidFill>
            <a:srgbClr val="00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400" b="0">
                <a:latin typeface="Arial" charset="0"/>
                <a:ea typeface="굴림" pitchFamily="50" charset="-127"/>
              </a:rPr>
              <a:t>I/O Server</a:t>
            </a:r>
          </a:p>
          <a:p>
            <a:pPr eaLnBrk="1" hangingPunct="1"/>
            <a:r>
              <a:rPr lang="en-US" sz="1400" b="0">
                <a:latin typeface="Arial" charset="0"/>
                <a:ea typeface="굴림" pitchFamily="50" charset="-127"/>
              </a:rPr>
              <a:t>Node</a:t>
            </a:r>
          </a:p>
        </p:txBody>
      </p:sp>
      <p:sp>
        <p:nvSpPr>
          <p:cNvPr id="359434" name="AutoShape 10"/>
          <p:cNvSpPr>
            <a:spLocks noChangeArrowheads="1"/>
          </p:cNvSpPr>
          <p:nvPr/>
        </p:nvSpPr>
        <p:spPr bwMode="auto">
          <a:xfrm>
            <a:off x="4953000" y="3581400"/>
            <a:ext cx="1371600" cy="609600"/>
          </a:xfrm>
          <a:prstGeom prst="roundRect">
            <a:avLst>
              <a:gd name="adj" fmla="val 16667"/>
            </a:avLst>
          </a:prstGeom>
          <a:solidFill>
            <a:srgbClr val="00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400" b="0">
                <a:latin typeface="Arial" charset="0"/>
                <a:ea typeface="굴림" pitchFamily="50" charset="-127"/>
              </a:rPr>
              <a:t>I/O Server</a:t>
            </a:r>
          </a:p>
          <a:p>
            <a:pPr eaLnBrk="1" hangingPunct="1"/>
            <a:r>
              <a:rPr lang="en-US" sz="1400" b="0">
                <a:latin typeface="Arial" charset="0"/>
                <a:ea typeface="굴림" pitchFamily="50" charset="-127"/>
              </a:rPr>
              <a:t>Node</a:t>
            </a:r>
          </a:p>
        </p:txBody>
      </p:sp>
      <p:sp>
        <p:nvSpPr>
          <p:cNvPr id="359435" name="AutoShape 11"/>
          <p:cNvSpPr>
            <a:spLocks noChangeArrowheads="1"/>
          </p:cNvSpPr>
          <p:nvPr/>
        </p:nvSpPr>
        <p:spPr bwMode="auto">
          <a:xfrm>
            <a:off x="4953000" y="4267200"/>
            <a:ext cx="1371600" cy="609600"/>
          </a:xfrm>
          <a:prstGeom prst="roundRect">
            <a:avLst>
              <a:gd name="adj" fmla="val 16667"/>
            </a:avLst>
          </a:prstGeom>
          <a:solidFill>
            <a:srgbClr val="00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400" b="0">
                <a:latin typeface="Arial" charset="0"/>
                <a:ea typeface="굴림" pitchFamily="50" charset="-127"/>
              </a:rPr>
              <a:t>I/O Server</a:t>
            </a:r>
          </a:p>
          <a:p>
            <a:pPr eaLnBrk="1" hangingPunct="1"/>
            <a:r>
              <a:rPr lang="en-US" sz="1400" b="0">
                <a:latin typeface="Arial" charset="0"/>
                <a:ea typeface="굴림" pitchFamily="50" charset="-127"/>
              </a:rPr>
              <a:t>Node</a:t>
            </a:r>
          </a:p>
        </p:txBody>
      </p:sp>
      <p:sp>
        <p:nvSpPr>
          <p:cNvPr id="359436" name="AutoShape 12"/>
          <p:cNvSpPr>
            <a:spLocks noChangeArrowheads="1"/>
          </p:cNvSpPr>
          <p:nvPr/>
        </p:nvSpPr>
        <p:spPr bwMode="auto">
          <a:xfrm>
            <a:off x="6705600" y="2133600"/>
            <a:ext cx="762000" cy="685800"/>
          </a:xfrm>
          <a:prstGeom prst="can">
            <a:avLst>
              <a:gd name="adj" fmla="val 25000"/>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400" b="0">
                <a:latin typeface="Arial" charset="0"/>
                <a:ea typeface="굴림" pitchFamily="50" charset="-127"/>
              </a:rPr>
              <a:t>Meta</a:t>
            </a:r>
          </a:p>
          <a:p>
            <a:pPr eaLnBrk="1" hangingPunct="1"/>
            <a:r>
              <a:rPr lang="en-US" sz="1400" b="0">
                <a:latin typeface="Arial" charset="0"/>
                <a:ea typeface="굴림" pitchFamily="50" charset="-127"/>
              </a:rPr>
              <a:t>Data</a:t>
            </a:r>
          </a:p>
        </p:txBody>
      </p:sp>
      <p:sp>
        <p:nvSpPr>
          <p:cNvPr id="359437" name="AutoShape 13"/>
          <p:cNvSpPr>
            <a:spLocks noChangeArrowheads="1"/>
          </p:cNvSpPr>
          <p:nvPr/>
        </p:nvSpPr>
        <p:spPr bwMode="auto">
          <a:xfrm>
            <a:off x="6705600" y="2819400"/>
            <a:ext cx="762000" cy="685800"/>
          </a:xfrm>
          <a:prstGeom prst="can">
            <a:avLst>
              <a:gd name="adj" fmla="val 25000"/>
            </a:avLst>
          </a:prstGeom>
          <a:solidFill>
            <a:srgbClr val="B2B2B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400" b="0">
                <a:latin typeface="Arial" charset="0"/>
                <a:ea typeface="굴림" pitchFamily="50" charset="-127"/>
              </a:rPr>
              <a:t>Data</a:t>
            </a:r>
          </a:p>
        </p:txBody>
      </p:sp>
      <p:sp>
        <p:nvSpPr>
          <p:cNvPr id="359438" name="AutoShape 14"/>
          <p:cNvSpPr>
            <a:spLocks noChangeArrowheads="1"/>
          </p:cNvSpPr>
          <p:nvPr/>
        </p:nvSpPr>
        <p:spPr bwMode="auto">
          <a:xfrm>
            <a:off x="6705600" y="3505200"/>
            <a:ext cx="762000" cy="685800"/>
          </a:xfrm>
          <a:prstGeom prst="can">
            <a:avLst>
              <a:gd name="adj" fmla="val 25000"/>
            </a:avLst>
          </a:prstGeom>
          <a:solidFill>
            <a:srgbClr val="B2B2B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400" b="0">
                <a:latin typeface="Arial" charset="0"/>
                <a:ea typeface="굴림" pitchFamily="50" charset="-127"/>
              </a:rPr>
              <a:t>Data</a:t>
            </a:r>
          </a:p>
        </p:txBody>
      </p:sp>
      <p:sp>
        <p:nvSpPr>
          <p:cNvPr id="359439" name="AutoShape 15"/>
          <p:cNvSpPr>
            <a:spLocks noChangeArrowheads="1"/>
          </p:cNvSpPr>
          <p:nvPr/>
        </p:nvSpPr>
        <p:spPr bwMode="auto">
          <a:xfrm>
            <a:off x="6705600" y="4191000"/>
            <a:ext cx="762000" cy="685800"/>
          </a:xfrm>
          <a:prstGeom prst="can">
            <a:avLst>
              <a:gd name="adj" fmla="val 25000"/>
            </a:avLst>
          </a:prstGeom>
          <a:solidFill>
            <a:srgbClr val="B2B2B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400" b="0">
                <a:latin typeface="Arial" charset="0"/>
                <a:ea typeface="굴림" pitchFamily="50" charset="-127"/>
              </a:rPr>
              <a:t>Data</a:t>
            </a:r>
          </a:p>
        </p:txBody>
      </p:sp>
      <p:sp>
        <p:nvSpPr>
          <p:cNvPr id="359440" name="Line 16"/>
          <p:cNvSpPr>
            <a:spLocks noChangeShapeType="1"/>
          </p:cNvSpPr>
          <p:nvPr/>
        </p:nvSpPr>
        <p:spPr bwMode="auto">
          <a:xfrm>
            <a:off x="6324600" y="2514600"/>
            <a:ext cx="381000" cy="0"/>
          </a:xfrm>
          <a:prstGeom prst="line">
            <a:avLst/>
          </a:prstGeom>
          <a:noFill/>
          <a:ln w="38100">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9444" name="Line 20"/>
          <p:cNvSpPr>
            <a:spLocks noChangeShapeType="1"/>
          </p:cNvSpPr>
          <p:nvPr/>
        </p:nvSpPr>
        <p:spPr bwMode="auto">
          <a:xfrm>
            <a:off x="2667000" y="2514600"/>
            <a:ext cx="381000" cy="152400"/>
          </a:xfrm>
          <a:prstGeom prst="line">
            <a:avLst/>
          </a:prstGeom>
          <a:noFill/>
          <a:ln w="28575">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9445" name="Line 21"/>
          <p:cNvSpPr>
            <a:spLocks noChangeShapeType="1"/>
          </p:cNvSpPr>
          <p:nvPr/>
        </p:nvSpPr>
        <p:spPr bwMode="auto">
          <a:xfrm>
            <a:off x="2667000" y="3124200"/>
            <a:ext cx="228600" cy="76200"/>
          </a:xfrm>
          <a:prstGeom prst="line">
            <a:avLst/>
          </a:prstGeom>
          <a:noFill/>
          <a:ln w="28575">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9446" name="Line 22"/>
          <p:cNvSpPr>
            <a:spLocks noChangeShapeType="1"/>
          </p:cNvSpPr>
          <p:nvPr/>
        </p:nvSpPr>
        <p:spPr bwMode="auto">
          <a:xfrm flipV="1">
            <a:off x="2667000" y="3810000"/>
            <a:ext cx="228600" cy="76200"/>
          </a:xfrm>
          <a:prstGeom prst="line">
            <a:avLst/>
          </a:prstGeom>
          <a:noFill/>
          <a:ln w="28575">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9447" name="Line 23"/>
          <p:cNvSpPr>
            <a:spLocks noChangeShapeType="1"/>
          </p:cNvSpPr>
          <p:nvPr/>
        </p:nvSpPr>
        <p:spPr bwMode="auto">
          <a:xfrm flipV="1">
            <a:off x="2667000" y="4419600"/>
            <a:ext cx="381000" cy="152400"/>
          </a:xfrm>
          <a:prstGeom prst="line">
            <a:avLst/>
          </a:prstGeom>
          <a:noFill/>
          <a:ln w="28575">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9448" name="Line 24"/>
          <p:cNvSpPr>
            <a:spLocks noChangeShapeType="1"/>
          </p:cNvSpPr>
          <p:nvPr/>
        </p:nvSpPr>
        <p:spPr bwMode="auto">
          <a:xfrm flipV="1">
            <a:off x="4419600" y="2438400"/>
            <a:ext cx="533400" cy="228600"/>
          </a:xfrm>
          <a:prstGeom prst="line">
            <a:avLst/>
          </a:prstGeom>
          <a:noFill/>
          <a:ln w="28575">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9449" name="Line 25"/>
          <p:cNvSpPr>
            <a:spLocks noChangeShapeType="1"/>
          </p:cNvSpPr>
          <p:nvPr/>
        </p:nvSpPr>
        <p:spPr bwMode="auto">
          <a:xfrm flipV="1">
            <a:off x="4648200" y="3200400"/>
            <a:ext cx="304800" cy="76200"/>
          </a:xfrm>
          <a:prstGeom prst="line">
            <a:avLst/>
          </a:prstGeom>
          <a:noFill/>
          <a:ln w="28575">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9450" name="Line 26"/>
          <p:cNvSpPr>
            <a:spLocks noChangeShapeType="1"/>
          </p:cNvSpPr>
          <p:nvPr/>
        </p:nvSpPr>
        <p:spPr bwMode="auto">
          <a:xfrm>
            <a:off x="4648200" y="3810000"/>
            <a:ext cx="304800" cy="76200"/>
          </a:xfrm>
          <a:prstGeom prst="line">
            <a:avLst/>
          </a:prstGeom>
          <a:noFill/>
          <a:ln w="28575">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9451" name="Line 27"/>
          <p:cNvSpPr>
            <a:spLocks noChangeShapeType="1"/>
          </p:cNvSpPr>
          <p:nvPr/>
        </p:nvSpPr>
        <p:spPr bwMode="auto">
          <a:xfrm>
            <a:off x="4495800" y="4343400"/>
            <a:ext cx="457200" cy="228600"/>
          </a:xfrm>
          <a:prstGeom prst="line">
            <a:avLst/>
          </a:prstGeom>
          <a:noFill/>
          <a:ln w="28575">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9452" name="Text Box 28"/>
          <p:cNvSpPr txBox="1">
            <a:spLocks noChangeArrowheads="1"/>
          </p:cNvSpPr>
          <p:nvPr/>
        </p:nvSpPr>
        <p:spPr bwMode="auto">
          <a:xfrm>
            <a:off x="1828800" y="5254625"/>
            <a:ext cx="66294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buFontTx/>
              <a:buChar char="•"/>
            </a:pPr>
            <a:r>
              <a:rPr lang="en-US" sz="1600" b="0" i="1">
                <a:latin typeface="Arial" charset="0"/>
                <a:ea typeface="굴림" pitchFamily="50" charset="-127"/>
              </a:rPr>
              <a:t> Relies on Striping of data across different nodes</a:t>
            </a:r>
          </a:p>
          <a:p>
            <a:pPr algn="l" eaLnBrk="1" hangingPunct="1">
              <a:spcBef>
                <a:spcPct val="50000"/>
              </a:spcBef>
              <a:buFontTx/>
              <a:buChar char="•"/>
            </a:pPr>
            <a:r>
              <a:rPr lang="en-US" sz="1600" b="0" i="1">
                <a:latin typeface="Arial" charset="0"/>
                <a:ea typeface="굴림" pitchFamily="50" charset="-127"/>
              </a:rPr>
              <a:t> Tries to aggregate I/O bandwidth from multiple nodes</a:t>
            </a:r>
          </a:p>
          <a:p>
            <a:pPr algn="l" eaLnBrk="1" hangingPunct="1">
              <a:spcBef>
                <a:spcPct val="50000"/>
              </a:spcBef>
              <a:buFontTx/>
              <a:buChar char="•"/>
            </a:pPr>
            <a:r>
              <a:rPr lang="en-US" sz="1600" b="0" i="1">
                <a:latin typeface="Arial" charset="0"/>
                <a:ea typeface="굴림" pitchFamily="50" charset="-127"/>
              </a:rPr>
              <a:t> Utilizes the local file system on the I/O Server nodes</a:t>
            </a:r>
          </a:p>
        </p:txBody>
      </p:sp>
      <p:sp>
        <p:nvSpPr>
          <p:cNvPr id="359453" name="Rectangle 29"/>
          <p:cNvSpPr>
            <a:spLocks noChangeArrowheads="1"/>
          </p:cNvSpPr>
          <p:nvPr/>
        </p:nvSpPr>
        <p:spPr bwMode="auto">
          <a:xfrm>
            <a:off x="1600200" y="35814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400" b="0">
                <a:latin typeface="Arial" charset="0"/>
                <a:ea typeface="굴림" pitchFamily="50" charset="-127"/>
              </a:rPr>
              <a:t>Compute</a:t>
            </a:r>
          </a:p>
          <a:p>
            <a:pPr eaLnBrk="1" hangingPunct="1"/>
            <a:r>
              <a:rPr lang="en-US" sz="1400" b="0">
                <a:latin typeface="Arial" charset="0"/>
                <a:ea typeface="굴림" pitchFamily="50" charset="-127"/>
              </a:rPr>
              <a:t>Node</a:t>
            </a:r>
          </a:p>
        </p:txBody>
      </p:sp>
      <p:sp>
        <p:nvSpPr>
          <p:cNvPr id="359454" name="Rectangle 30"/>
          <p:cNvSpPr>
            <a:spLocks noChangeArrowheads="1"/>
          </p:cNvSpPr>
          <p:nvPr/>
        </p:nvSpPr>
        <p:spPr bwMode="auto">
          <a:xfrm>
            <a:off x="1600200" y="28956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400" b="0">
                <a:latin typeface="Arial" charset="0"/>
                <a:ea typeface="굴림" pitchFamily="50" charset="-127"/>
              </a:rPr>
              <a:t>Compute</a:t>
            </a:r>
          </a:p>
          <a:p>
            <a:pPr eaLnBrk="1" hangingPunct="1"/>
            <a:r>
              <a:rPr lang="en-US" sz="1400" b="0">
                <a:latin typeface="Arial" charset="0"/>
                <a:ea typeface="굴림" pitchFamily="50" charset="-127"/>
              </a:rPr>
              <a:t>Node</a:t>
            </a:r>
          </a:p>
        </p:txBody>
      </p:sp>
      <p:sp>
        <p:nvSpPr>
          <p:cNvPr id="359455" name="Rectangle 31"/>
          <p:cNvSpPr>
            <a:spLocks noChangeArrowheads="1"/>
          </p:cNvSpPr>
          <p:nvPr/>
        </p:nvSpPr>
        <p:spPr bwMode="auto">
          <a:xfrm>
            <a:off x="1600200" y="22098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400" b="0">
                <a:latin typeface="Arial" charset="0"/>
                <a:ea typeface="굴림" pitchFamily="50" charset="-127"/>
              </a:rPr>
              <a:t>Compute</a:t>
            </a:r>
          </a:p>
          <a:p>
            <a:pPr eaLnBrk="1" hangingPunct="1"/>
            <a:r>
              <a:rPr lang="en-US" sz="1400" b="0">
                <a:latin typeface="Arial" charset="0"/>
                <a:ea typeface="굴림" pitchFamily="50" charset="-127"/>
              </a:rPr>
              <a:t>Node</a:t>
            </a:r>
          </a:p>
        </p:txBody>
      </p:sp>
      <p:sp>
        <p:nvSpPr>
          <p:cNvPr id="359456" name="Line 32"/>
          <p:cNvSpPr>
            <a:spLocks noChangeShapeType="1"/>
          </p:cNvSpPr>
          <p:nvPr/>
        </p:nvSpPr>
        <p:spPr bwMode="auto">
          <a:xfrm>
            <a:off x="6324600" y="3200400"/>
            <a:ext cx="381000" cy="0"/>
          </a:xfrm>
          <a:prstGeom prst="line">
            <a:avLst/>
          </a:prstGeom>
          <a:noFill/>
          <a:ln w="38100">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9457" name="Line 33"/>
          <p:cNvSpPr>
            <a:spLocks noChangeShapeType="1"/>
          </p:cNvSpPr>
          <p:nvPr/>
        </p:nvSpPr>
        <p:spPr bwMode="auto">
          <a:xfrm>
            <a:off x="6324600" y="3886200"/>
            <a:ext cx="381000" cy="0"/>
          </a:xfrm>
          <a:prstGeom prst="line">
            <a:avLst/>
          </a:prstGeom>
          <a:noFill/>
          <a:ln w="38100">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9458" name="Line 34"/>
          <p:cNvSpPr>
            <a:spLocks noChangeShapeType="1"/>
          </p:cNvSpPr>
          <p:nvPr/>
        </p:nvSpPr>
        <p:spPr bwMode="auto">
          <a:xfrm>
            <a:off x="6324600" y="4572000"/>
            <a:ext cx="381000" cy="0"/>
          </a:xfrm>
          <a:prstGeom prst="line">
            <a:avLst/>
          </a:prstGeom>
          <a:noFill/>
          <a:ln w="38100">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6"/>
          <p:cNvSpPr>
            <a:spLocks noGrp="1"/>
          </p:cNvSpPr>
          <p:nvPr>
            <p:ph type="dt" sz="half" idx="10"/>
          </p:nvPr>
        </p:nvSpPr>
        <p:spPr/>
        <p:txBody>
          <a:bodyPr/>
          <a:lstStyle/>
          <a:p>
            <a:r>
              <a:rPr lang="en-US"/>
              <a:t>06/02/06</a:t>
            </a:r>
          </a:p>
        </p:txBody>
      </p:sp>
      <p:sp>
        <p:nvSpPr>
          <p:cNvPr id="7" name="Footer Placeholder 7"/>
          <p:cNvSpPr>
            <a:spLocks noGrp="1"/>
          </p:cNvSpPr>
          <p:nvPr>
            <p:ph type="ftr" sz="quarter" idx="11"/>
          </p:nvPr>
        </p:nvSpPr>
        <p:spPr/>
        <p:txBody>
          <a:bodyPr/>
          <a:lstStyle/>
          <a:p>
            <a:r>
              <a:rPr lang="en-US"/>
              <a:t>Pavan Balaji (The Ohio State University)</a:t>
            </a:r>
          </a:p>
        </p:txBody>
      </p:sp>
      <p:sp>
        <p:nvSpPr>
          <p:cNvPr id="351234" name="Rectangle 2"/>
          <p:cNvSpPr>
            <a:spLocks noGrp="1" noChangeArrowheads="1"/>
          </p:cNvSpPr>
          <p:nvPr>
            <p:ph type="title" sz="quarter"/>
          </p:nvPr>
        </p:nvSpPr>
        <p:spPr>
          <a:ln/>
        </p:spPr>
        <p:txBody>
          <a:bodyPr/>
          <a:lstStyle/>
          <a:p>
            <a:r>
              <a:rPr lang="en-US" sz="3200"/>
              <a:t>Evaluating Sockets over IBA:</a:t>
            </a:r>
            <a:br>
              <a:rPr lang="en-US" sz="3200"/>
            </a:br>
            <a:r>
              <a:rPr lang="en-US" sz="3200"/>
              <a:t>PVFS Performance</a:t>
            </a:r>
          </a:p>
        </p:txBody>
      </p:sp>
      <p:graphicFrame>
        <p:nvGraphicFramePr>
          <p:cNvPr id="351235" name="Object 3"/>
          <p:cNvGraphicFramePr>
            <a:graphicFrameLocks noChangeAspect="1"/>
          </p:cNvGraphicFramePr>
          <p:nvPr>
            <p:ph sz="quarter" idx="1"/>
          </p:nvPr>
        </p:nvGraphicFramePr>
        <p:xfrm>
          <a:off x="628650" y="1865313"/>
          <a:ext cx="3913188" cy="3629025"/>
        </p:xfrm>
        <a:graphic>
          <a:graphicData uri="http://schemas.openxmlformats.org/presentationml/2006/ole">
            <mc:AlternateContent xmlns:mc="http://schemas.openxmlformats.org/markup-compatibility/2006">
              <mc:Choice xmlns:v="urn:schemas-microsoft-com:vml" Requires="v">
                <p:oleObj spid="_x0000_s351238" name="Chart" r:id="rId3" imgW="3981640" imgH="3695890" progId="MSGraph.Chart.8">
                  <p:embed followColorScheme="full"/>
                </p:oleObj>
              </mc:Choice>
              <mc:Fallback>
                <p:oleObj name="Chart" r:id="rId3" imgW="3981640" imgH="3695890"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50" y="1865313"/>
                        <a:ext cx="3913188" cy="3629025"/>
                      </a:xfrm>
                      <a:prstGeom prst="rect">
                        <a:avLst/>
                      </a:prstGeom>
                    </p:spPr>
                  </p:pic>
                </p:oleObj>
              </mc:Fallback>
            </mc:AlternateContent>
          </a:graphicData>
        </a:graphic>
      </p:graphicFrame>
      <p:graphicFrame>
        <p:nvGraphicFramePr>
          <p:cNvPr id="351236" name="Object 4"/>
          <p:cNvGraphicFramePr>
            <a:graphicFrameLocks noChangeAspect="1"/>
          </p:cNvGraphicFramePr>
          <p:nvPr>
            <p:ph sz="quarter" idx="2"/>
          </p:nvPr>
        </p:nvGraphicFramePr>
        <p:xfrm>
          <a:off x="4608513" y="1830388"/>
          <a:ext cx="3859212" cy="3683000"/>
        </p:xfrm>
        <a:graphic>
          <a:graphicData uri="http://schemas.openxmlformats.org/presentationml/2006/ole">
            <mc:AlternateContent xmlns:mc="http://schemas.openxmlformats.org/markup-compatibility/2006">
              <mc:Choice xmlns:v="urn:schemas-microsoft-com:vml" Requires="v">
                <p:oleObj spid="_x0000_s351239" name="Chart" r:id="rId5" imgW="3857625" imgH="3676459" progId="MSGraph.Chart.8">
                  <p:embed followColorScheme="full"/>
                </p:oleObj>
              </mc:Choice>
              <mc:Fallback>
                <p:oleObj name="Chart" r:id="rId5" imgW="3857625" imgH="3676459" progId="MSGraph.Chart.8">
                  <p:embed followColorScheme="full"/>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8513" y="1830388"/>
                        <a:ext cx="3859212" cy="3683000"/>
                      </a:xfrm>
                      <a:prstGeom prst="rect">
                        <a:avLst/>
                      </a:prstGeom>
                    </p:spPr>
                  </p:pic>
                </p:oleObj>
              </mc:Fallback>
            </mc:AlternateContent>
          </a:graphicData>
        </a:graphic>
      </p:graphicFrame>
      <p:sp>
        <p:nvSpPr>
          <p:cNvPr id="351237" name="Text Box 5"/>
          <p:cNvSpPr txBox="1">
            <a:spLocks noChangeArrowheads="1"/>
          </p:cNvSpPr>
          <p:nvPr/>
        </p:nvSpPr>
        <p:spPr bwMode="auto">
          <a:xfrm>
            <a:off x="381000" y="5486400"/>
            <a:ext cx="8458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0">
                <a:solidFill>
                  <a:srgbClr val="0000FF"/>
                </a:solidFill>
                <a:latin typeface="Arial" charset="0"/>
                <a:ea typeface="굴림" pitchFamily="50" charset="-127"/>
              </a:rPr>
              <a:t>“Sockets Direct Protocol over InfiniBand in Clusters: Is it Beneficial?”, P. Balaji, S. Narravula, K. Vaidyanathan, K. Savitha, D. K. Panda. IEEE International Symposium on Performance Analysis and Systems (ISPASS), 04.</a:t>
            </a:r>
          </a:p>
          <a:p>
            <a:pPr algn="l" eaLnBrk="1" hangingPunct="1">
              <a:spcBef>
                <a:spcPct val="50000"/>
              </a:spcBef>
            </a:pPr>
            <a:r>
              <a:rPr lang="en-US" sz="1200" b="0">
                <a:solidFill>
                  <a:srgbClr val="0000FF"/>
                </a:solidFill>
                <a:latin typeface="Arial" charset="0"/>
                <a:ea typeface="굴림" pitchFamily="50" charset="-127"/>
              </a:rPr>
              <a:t>“The Convergence of Ethernet and Ethernot: A 10-Gigabit Ethernet Perspective”, P. Balaji, W. Feng and D. K. Panda. IEEE Micro Journal ’06.</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06/02/06</a:t>
            </a:r>
          </a:p>
        </p:txBody>
      </p:sp>
      <p:sp>
        <p:nvSpPr>
          <p:cNvPr id="5" name="Footer Placeholder 4"/>
          <p:cNvSpPr>
            <a:spLocks noGrp="1"/>
          </p:cNvSpPr>
          <p:nvPr>
            <p:ph type="ftr" sz="quarter" idx="11"/>
          </p:nvPr>
        </p:nvSpPr>
        <p:spPr/>
        <p:txBody>
          <a:bodyPr/>
          <a:lstStyle/>
          <a:p>
            <a:r>
              <a:rPr lang="en-US"/>
              <a:t>Pavan Balaji (The Ohio State University)</a:t>
            </a:r>
          </a:p>
        </p:txBody>
      </p:sp>
      <p:sp>
        <p:nvSpPr>
          <p:cNvPr id="140290" name="Rectangle 2"/>
          <p:cNvSpPr>
            <a:spLocks noGrp="1" noChangeArrowheads="1"/>
          </p:cNvSpPr>
          <p:nvPr>
            <p:ph type="title"/>
          </p:nvPr>
        </p:nvSpPr>
        <p:spPr>
          <a:ln/>
        </p:spPr>
        <p:txBody>
          <a:bodyPr/>
          <a:lstStyle/>
          <a:p>
            <a:r>
              <a:rPr lang="en-US" sz="3200"/>
              <a:t>Presentation Layout</a:t>
            </a:r>
          </a:p>
        </p:txBody>
      </p:sp>
      <p:sp>
        <p:nvSpPr>
          <p:cNvPr id="140291" name="Rectangle 3"/>
          <p:cNvSpPr>
            <a:spLocks noGrp="1" noChangeArrowheads="1"/>
          </p:cNvSpPr>
          <p:nvPr>
            <p:ph type="body" idx="1"/>
          </p:nvPr>
        </p:nvSpPr>
        <p:spPr/>
        <p:txBody>
          <a:bodyPr/>
          <a:lstStyle/>
          <a:p>
            <a:pPr>
              <a:lnSpc>
                <a:spcPct val="200000"/>
              </a:lnSpc>
              <a:buFont typeface="Arial" charset="0"/>
              <a:buChar char="§"/>
            </a:pPr>
            <a:r>
              <a:rPr lang="en-US">
                <a:solidFill>
                  <a:srgbClr val="DDDDDD"/>
                </a:solidFill>
              </a:rPr>
              <a:t>Introduction and Motivation</a:t>
            </a:r>
          </a:p>
          <a:p>
            <a:pPr>
              <a:lnSpc>
                <a:spcPct val="200000"/>
              </a:lnSpc>
              <a:buFont typeface="Arial" charset="0"/>
              <a:buChar char="§"/>
            </a:pPr>
            <a:r>
              <a:rPr lang="en-US">
                <a:solidFill>
                  <a:srgbClr val="DDDDDD"/>
                </a:solidFill>
              </a:rPr>
              <a:t>High Performance Sockets: Design and Evaluation</a:t>
            </a:r>
          </a:p>
          <a:p>
            <a:pPr>
              <a:lnSpc>
                <a:spcPct val="200000"/>
              </a:lnSpc>
              <a:buFont typeface="Arial" charset="0"/>
              <a:buChar char="§"/>
            </a:pPr>
            <a:r>
              <a:rPr lang="en-US" b="1"/>
              <a:t>Extended Sockets: Analysis and Extensions</a:t>
            </a:r>
          </a:p>
          <a:p>
            <a:pPr>
              <a:lnSpc>
                <a:spcPct val="200000"/>
              </a:lnSpc>
              <a:buFont typeface="Arial" charset="0"/>
              <a:buChar char="§"/>
            </a:pPr>
            <a:r>
              <a:rPr lang="en-US"/>
              <a:t>Wire Protocol Compatibility (Intra network family)</a:t>
            </a:r>
          </a:p>
          <a:p>
            <a:pPr>
              <a:lnSpc>
                <a:spcPct val="200000"/>
              </a:lnSpc>
              <a:buFont typeface="Arial" charset="0"/>
              <a:buChar char="§"/>
            </a:pPr>
            <a:r>
              <a:rPr lang="en-US"/>
              <a:t>Concluding Remarks and Future Work</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Date Placeholder 2"/>
          <p:cNvSpPr>
            <a:spLocks noGrp="1"/>
          </p:cNvSpPr>
          <p:nvPr>
            <p:ph type="dt" sz="half" idx="10"/>
          </p:nvPr>
        </p:nvSpPr>
        <p:spPr/>
        <p:txBody>
          <a:bodyPr/>
          <a:lstStyle/>
          <a:p>
            <a:r>
              <a:rPr lang="en-US"/>
              <a:t>06/02/06</a:t>
            </a:r>
          </a:p>
        </p:txBody>
      </p:sp>
      <p:sp>
        <p:nvSpPr>
          <p:cNvPr id="39" name="Footer Placeholder 3"/>
          <p:cNvSpPr>
            <a:spLocks noGrp="1"/>
          </p:cNvSpPr>
          <p:nvPr>
            <p:ph type="ftr" sz="quarter" idx="11"/>
          </p:nvPr>
        </p:nvSpPr>
        <p:spPr/>
        <p:txBody>
          <a:bodyPr/>
          <a:lstStyle/>
          <a:p>
            <a:r>
              <a:rPr lang="en-US"/>
              <a:t>Pavan Balaji (The Ohio State University)</a:t>
            </a:r>
          </a:p>
        </p:txBody>
      </p:sp>
      <p:sp>
        <p:nvSpPr>
          <p:cNvPr id="352258" name="AutoShape 2"/>
          <p:cNvSpPr>
            <a:spLocks noChangeArrowheads="1"/>
          </p:cNvSpPr>
          <p:nvPr/>
        </p:nvSpPr>
        <p:spPr bwMode="auto">
          <a:xfrm>
            <a:off x="1905000" y="3429000"/>
            <a:ext cx="6096000" cy="762000"/>
          </a:xfrm>
          <a:prstGeom prst="roundRect">
            <a:avLst>
              <a:gd name="adj" fmla="val 16667"/>
            </a:avLst>
          </a:prstGeom>
          <a:solidFill>
            <a:srgbClr val="993300">
              <a:alpha val="82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137160"/>
          <a:lstStyle/>
          <a:p>
            <a:pPr algn="r" eaLnBrk="1" hangingPunct="1"/>
            <a:r>
              <a:rPr lang="en-US" sz="1200">
                <a:ea typeface="굴림" pitchFamily="50" charset="-127"/>
              </a:rPr>
              <a:t>Extended Sockets</a:t>
            </a:r>
          </a:p>
        </p:txBody>
      </p:sp>
      <p:sp>
        <p:nvSpPr>
          <p:cNvPr id="352259" name="Rectangle 3"/>
          <p:cNvSpPr>
            <a:spLocks noGrp="1" noChangeArrowheads="1"/>
          </p:cNvSpPr>
          <p:nvPr>
            <p:ph type="title"/>
          </p:nvPr>
        </p:nvSpPr>
        <p:spPr>
          <a:ln/>
        </p:spPr>
        <p:txBody>
          <a:bodyPr/>
          <a:lstStyle/>
          <a:p>
            <a:r>
              <a:rPr lang="en-US" sz="3200"/>
              <a:t>Components in the Sockets Protocol Stack</a:t>
            </a:r>
          </a:p>
        </p:txBody>
      </p:sp>
      <p:sp>
        <p:nvSpPr>
          <p:cNvPr id="352260" name="AutoShape 4"/>
          <p:cNvSpPr>
            <a:spLocks noChangeArrowheads="1"/>
          </p:cNvSpPr>
          <p:nvPr/>
        </p:nvSpPr>
        <p:spPr bwMode="auto">
          <a:xfrm>
            <a:off x="1905000" y="5562600"/>
            <a:ext cx="6096000" cy="838200"/>
          </a:xfrm>
          <a:prstGeom prst="roundRect">
            <a:avLst>
              <a:gd name="adj" fmla="val 16667"/>
            </a:avLst>
          </a:prstGeom>
          <a:solidFill>
            <a:srgbClr val="99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pPr eaLnBrk="1" hangingPunct="1"/>
            <a:r>
              <a:rPr lang="en-US" sz="1400">
                <a:ea typeface="굴림" pitchFamily="50" charset="-127"/>
              </a:rPr>
              <a:t>High-speed Network (e.g., VIA, InfiniBand, 10-Gigabit Ethernet)</a:t>
            </a:r>
          </a:p>
        </p:txBody>
      </p:sp>
      <p:sp>
        <p:nvSpPr>
          <p:cNvPr id="352261" name="Line 5"/>
          <p:cNvSpPr>
            <a:spLocks noChangeShapeType="1"/>
          </p:cNvSpPr>
          <p:nvPr/>
        </p:nvSpPr>
        <p:spPr bwMode="auto">
          <a:xfrm>
            <a:off x="1752600" y="5486400"/>
            <a:ext cx="64008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2262" name="AutoShape 6"/>
          <p:cNvSpPr>
            <a:spLocks noChangeArrowheads="1"/>
          </p:cNvSpPr>
          <p:nvPr/>
        </p:nvSpPr>
        <p:spPr bwMode="auto">
          <a:xfrm>
            <a:off x="1905000" y="2895600"/>
            <a:ext cx="3733800" cy="381000"/>
          </a:xfrm>
          <a:prstGeom prst="roundRect">
            <a:avLst>
              <a:gd name="adj" fmla="val 16667"/>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ea typeface="굴림" pitchFamily="50" charset="-127"/>
              </a:rPr>
              <a:t>Sockets Interface</a:t>
            </a:r>
          </a:p>
        </p:txBody>
      </p:sp>
      <p:sp>
        <p:nvSpPr>
          <p:cNvPr id="352263" name="AutoShape 7"/>
          <p:cNvSpPr>
            <a:spLocks noChangeArrowheads="1"/>
          </p:cNvSpPr>
          <p:nvPr/>
        </p:nvSpPr>
        <p:spPr bwMode="auto">
          <a:xfrm>
            <a:off x="1905000" y="2362200"/>
            <a:ext cx="2209800" cy="381000"/>
          </a:xfrm>
          <a:prstGeom prst="roundRect">
            <a:avLst>
              <a:gd name="adj" fmla="val 16667"/>
            </a:avLst>
          </a:prstGeom>
          <a:solidFill>
            <a:srgbClr val="339966">
              <a:alpha val="3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ea typeface="굴림" pitchFamily="50" charset="-127"/>
              </a:rPr>
              <a:t>Data-Cutter Library</a:t>
            </a:r>
          </a:p>
        </p:txBody>
      </p:sp>
      <p:sp>
        <p:nvSpPr>
          <p:cNvPr id="352264" name="AutoShape 8"/>
          <p:cNvSpPr>
            <a:spLocks noChangeArrowheads="1"/>
          </p:cNvSpPr>
          <p:nvPr/>
        </p:nvSpPr>
        <p:spPr bwMode="auto">
          <a:xfrm>
            <a:off x="1905000" y="5029200"/>
            <a:ext cx="6096000" cy="381000"/>
          </a:xfrm>
          <a:prstGeom prst="roundRect">
            <a:avLst>
              <a:gd name="adj" fmla="val 16667"/>
            </a:avLst>
          </a:prstGeom>
          <a:solidFill>
            <a:srgbClr val="CC99FF">
              <a:alpha val="82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ea typeface="굴림" pitchFamily="50" charset="-127"/>
              </a:rPr>
              <a:t>Lower-level Interface</a:t>
            </a:r>
          </a:p>
        </p:txBody>
      </p:sp>
      <p:sp>
        <p:nvSpPr>
          <p:cNvPr id="352265" name="AutoShape 9"/>
          <p:cNvSpPr>
            <a:spLocks noChangeArrowheads="1"/>
          </p:cNvSpPr>
          <p:nvPr/>
        </p:nvSpPr>
        <p:spPr bwMode="auto">
          <a:xfrm>
            <a:off x="1905000" y="3429000"/>
            <a:ext cx="4495800" cy="762000"/>
          </a:xfrm>
          <a:prstGeom prst="roundRect">
            <a:avLst>
              <a:gd name="adj" fmla="val 16667"/>
            </a:avLst>
          </a:prstGeom>
          <a:solidFill>
            <a:srgbClr val="FF9900">
              <a:alpha val="82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r>
              <a:rPr lang="en-US" sz="1200">
                <a:ea typeface="굴림" pitchFamily="50" charset="-127"/>
              </a:rPr>
              <a:t>High Performance Sockets</a:t>
            </a:r>
          </a:p>
        </p:txBody>
      </p:sp>
      <p:sp>
        <p:nvSpPr>
          <p:cNvPr id="352266" name="AutoShape 10"/>
          <p:cNvSpPr>
            <a:spLocks noChangeArrowheads="1"/>
          </p:cNvSpPr>
          <p:nvPr/>
        </p:nvSpPr>
        <p:spPr bwMode="auto">
          <a:xfrm>
            <a:off x="1905000" y="4267200"/>
            <a:ext cx="6096000" cy="609600"/>
          </a:xfrm>
          <a:prstGeom prst="roundRect">
            <a:avLst>
              <a:gd name="adj" fmla="val 16667"/>
            </a:avLst>
          </a:prstGeom>
          <a:solidFill>
            <a:srgbClr val="FFCC00">
              <a:alpha val="95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r>
              <a:rPr lang="en-US" sz="1200">
                <a:ea typeface="굴림" pitchFamily="50" charset="-127"/>
              </a:rPr>
              <a:t>Wire Protocol Compatibility</a:t>
            </a:r>
          </a:p>
          <a:p>
            <a:pPr eaLnBrk="1" hangingPunct="1"/>
            <a:r>
              <a:rPr lang="en-US" sz="1200">
                <a:ea typeface="굴림" pitchFamily="50" charset="-127"/>
              </a:rPr>
              <a:t>Intra-family (&amp; Inter-family)</a:t>
            </a:r>
          </a:p>
        </p:txBody>
      </p:sp>
      <p:sp>
        <p:nvSpPr>
          <p:cNvPr id="352267" name="AutoShape 11"/>
          <p:cNvSpPr>
            <a:spLocks noChangeArrowheads="1"/>
          </p:cNvSpPr>
          <p:nvPr/>
        </p:nvSpPr>
        <p:spPr bwMode="auto">
          <a:xfrm>
            <a:off x="1981200" y="3733800"/>
            <a:ext cx="1066800" cy="381000"/>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000">
                <a:ea typeface="굴림" pitchFamily="50" charset="-127"/>
              </a:rPr>
              <a:t>Packetized</a:t>
            </a:r>
          </a:p>
          <a:p>
            <a:pPr eaLnBrk="1" hangingPunct="1"/>
            <a:r>
              <a:rPr lang="en-US" sz="1000">
                <a:ea typeface="굴림" pitchFamily="50" charset="-127"/>
              </a:rPr>
              <a:t>Flow-Control</a:t>
            </a:r>
          </a:p>
        </p:txBody>
      </p:sp>
      <p:sp>
        <p:nvSpPr>
          <p:cNvPr id="352268" name="AutoShape 12"/>
          <p:cNvSpPr>
            <a:spLocks noChangeArrowheads="1"/>
          </p:cNvSpPr>
          <p:nvPr/>
        </p:nvSpPr>
        <p:spPr bwMode="auto">
          <a:xfrm>
            <a:off x="5257800" y="3733800"/>
            <a:ext cx="1066800" cy="381000"/>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000">
                <a:ea typeface="굴림" pitchFamily="50" charset="-127"/>
              </a:rPr>
              <a:t>Async. Zcopy</a:t>
            </a:r>
          </a:p>
          <a:p>
            <a:pPr eaLnBrk="1" hangingPunct="1"/>
            <a:r>
              <a:rPr lang="en-US" sz="1000">
                <a:ea typeface="굴림" pitchFamily="50" charset="-127"/>
              </a:rPr>
              <a:t>Comm.</a:t>
            </a:r>
          </a:p>
        </p:txBody>
      </p:sp>
      <p:sp>
        <p:nvSpPr>
          <p:cNvPr id="352269" name="AutoShape 13"/>
          <p:cNvSpPr>
            <a:spLocks noChangeArrowheads="1"/>
          </p:cNvSpPr>
          <p:nvPr/>
        </p:nvSpPr>
        <p:spPr bwMode="auto">
          <a:xfrm>
            <a:off x="6477000" y="3733800"/>
            <a:ext cx="685800" cy="381000"/>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000">
                <a:ea typeface="굴림" pitchFamily="50" charset="-127"/>
              </a:rPr>
              <a:t>RDMA</a:t>
            </a:r>
          </a:p>
          <a:p>
            <a:pPr eaLnBrk="1" hangingPunct="1"/>
            <a:r>
              <a:rPr lang="en-US" sz="1000">
                <a:ea typeface="굴림" pitchFamily="50" charset="-127"/>
              </a:rPr>
              <a:t>Comm.</a:t>
            </a:r>
          </a:p>
        </p:txBody>
      </p:sp>
      <p:sp>
        <p:nvSpPr>
          <p:cNvPr id="352270" name="AutoShape 14"/>
          <p:cNvSpPr>
            <a:spLocks noChangeArrowheads="1"/>
          </p:cNvSpPr>
          <p:nvPr/>
        </p:nvSpPr>
        <p:spPr bwMode="auto">
          <a:xfrm>
            <a:off x="7239000" y="3733800"/>
            <a:ext cx="685800" cy="381000"/>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000">
                <a:ea typeface="굴림" pitchFamily="50" charset="-127"/>
              </a:rPr>
              <a:t>Async.</a:t>
            </a:r>
          </a:p>
          <a:p>
            <a:pPr eaLnBrk="1" hangingPunct="1"/>
            <a:r>
              <a:rPr lang="en-US" sz="1000">
                <a:ea typeface="굴림" pitchFamily="50" charset="-127"/>
              </a:rPr>
              <a:t>Comm.</a:t>
            </a:r>
          </a:p>
        </p:txBody>
      </p:sp>
      <p:sp>
        <p:nvSpPr>
          <p:cNvPr id="352271" name="AutoShape 15"/>
          <p:cNvSpPr>
            <a:spLocks noChangeArrowheads="1"/>
          </p:cNvSpPr>
          <p:nvPr/>
        </p:nvSpPr>
        <p:spPr bwMode="auto">
          <a:xfrm>
            <a:off x="5029200" y="2362200"/>
            <a:ext cx="1905000" cy="381000"/>
          </a:xfrm>
          <a:prstGeom prst="roundRect">
            <a:avLst>
              <a:gd name="adj" fmla="val 16667"/>
            </a:avLst>
          </a:prstGeom>
          <a:solidFill>
            <a:srgbClr val="339966">
              <a:alpha val="3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ea typeface="굴림" pitchFamily="50" charset="-127"/>
              </a:rPr>
              <a:t>File-Systems</a:t>
            </a:r>
          </a:p>
          <a:p>
            <a:pPr eaLnBrk="1" hangingPunct="1"/>
            <a:r>
              <a:rPr lang="en-US" sz="1200">
                <a:ea typeface="굴림" pitchFamily="50" charset="-127"/>
              </a:rPr>
              <a:t>(e.g., PVFS)</a:t>
            </a:r>
          </a:p>
        </p:txBody>
      </p:sp>
      <p:sp>
        <p:nvSpPr>
          <p:cNvPr id="352272" name="AutoShape 16"/>
          <p:cNvSpPr>
            <a:spLocks noChangeArrowheads="1"/>
          </p:cNvSpPr>
          <p:nvPr/>
        </p:nvSpPr>
        <p:spPr bwMode="auto">
          <a:xfrm>
            <a:off x="4953000" y="5638800"/>
            <a:ext cx="1752600" cy="381000"/>
          </a:xfrm>
          <a:prstGeom prst="roundRect">
            <a:avLst>
              <a:gd name="adj" fmla="val 16667"/>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ea typeface="굴림" pitchFamily="50" charset="-127"/>
              </a:rPr>
              <a:t>Offloaded Protocol</a:t>
            </a:r>
          </a:p>
        </p:txBody>
      </p:sp>
      <p:sp>
        <p:nvSpPr>
          <p:cNvPr id="352273" name="AutoShape 17"/>
          <p:cNvSpPr>
            <a:spLocks noChangeArrowheads="1"/>
          </p:cNvSpPr>
          <p:nvPr/>
        </p:nvSpPr>
        <p:spPr bwMode="auto">
          <a:xfrm>
            <a:off x="3276600" y="5638800"/>
            <a:ext cx="1600200" cy="381000"/>
          </a:xfrm>
          <a:prstGeom prst="roundRect">
            <a:avLst>
              <a:gd name="adj" fmla="val 16667"/>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ea typeface="굴림" pitchFamily="50" charset="-127"/>
              </a:rPr>
              <a:t>Advanced Features</a:t>
            </a:r>
          </a:p>
        </p:txBody>
      </p:sp>
      <p:sp>
        <p:nvSpPr>
          <p:cNvPr id="352274" name="Line 18"/>
          <p:cNvSpPr>
            <a:spLocks noChangeShapeType="1"/>
          </p:cNvSpPr>
          <p:nvPr/>
        </p:nvSpPr>
        <p:spPr bwMode="auto">
          <a:xfrm>
            <a:off x="4114800" y="5257800"/>
            <a:ext cx="0" cy="4572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2275" name="Line 19"/>
          <p:cNvSpPr>
            <a:spLocks noChangeShapeType="1"/>
          </p:cNvSpPr>
          <p:nvPr/>
        </p:nvSpPr>
        <p:spPr bwMode="auto">
          <a:xfrm>
            <a:off x="5867400" y="5257800"/>
            <a:ext cx="0" cy="4572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2276" name="AutoShape 20"/>
          <p:cNvSpPr>
            <a:spLocks noChangeArrowheads="1"/>
          </p:cNvSpPr>
          <p:nvPr/>
        </p:nvSpPr>
        <p:spPr bwMode="auto">
          <a:xfrm>
            <a:off x="1905000" y="1905000"/>
            <a:ext cx="1143000" cy="381000"/>
          </a:xfrm>
          <a:prstGeom prst="roundRect">
            <a:avLst>
              <a:gd name="adj" fmla="val 16667"/>
            </a:avLst>
          </a:prstGeom>
          <a:solidFill>
            <a:srgbClr val="339966">
              <a:alpha val="3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ea typeface="굴림" pitchFamily="50" charset="-127"/>
              </a:rPr>
              <a:t>Virtual</a:t>
            </a:r>
          </a:p>
          <a:p>
            <a:pPr eaLnBrk="1" hangingPunct="1"/>
            <a:r>
              <a:rPr lang="en-US" sz="1200">
                <a:ea typeface="굴림" pitchFamily="50" charset="-127"/>
              </a:rPr>
              <a:t>Microscope</a:t>
            </a:r>
          </a:p>
        </p:txBody>
      </p:sp>
      <p:sp>
        <p:nvSpPr>
          <p:cNvPr id="352277" name="AutoShape 21"/>
          <p:cNvSpPr>
            <a:spLocks noChangeArrowheads="1"/>
          </p:cNvSpPr>
          <p:nvPr/>
        </p:nvSpPr>
        <p:spPr bwMode="auto">
          <a:xfrm>
            <a:off x="3124200" y="1905000"/>
            <a:ext cx="990600" cy="381000"/>
          </a:xfrm>
          <a:prstGeom prst="roundRect">
            <a:avLst>
              <a:gd name="adj" fmla="val 16667"/>
            </a:avLst>
          </a:prstGeom>
          <a:solidFill>
            <a:srgbClr val="339966">
              <a:alpha val="3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ea typeface="굴림" pitchFamily="50" charset="-127"/>
              </a:rPr>
              <a:t>ISO Surface</a:t>
            </a:r>
          </a:p>
        </p:txBody>
      </p:sp>
      <p:sp>
        <p:nvSpPr>
          <p:cNvPr id="352278" name="AutoShape 22"/>
          <p:cNvSpPr>
            <a:spLocks noChangeArrowheads="1"/>
          </p:cNvSpPr>
          <p:nvPr/>
        </p:nvSpPr>
        <p:spPr bwMode="auto">
          <a:xfrm>
            <a:off x="7010400" y="2362200"/>
            <a:ext cx="990600" cy="381000"/>
          </a:xfrm>
          <a:prstGeom prst="roundRect">
            <a:avLst>
              <a:gd name="adj" fmla="val 16667"/>
            </a:avLst>
          </a:prstGeom>
          <a:solidFill>
            <a:srgbClr val="339966">
              <a:alpha val="3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ea typeface="굴림" pitchFamily="50" charset="-127"/>
              </a:rPr>
              <a:t>Multi-tier</a:t>
            </a:r>
          </a:p>
          <a:p>
            <a:pPr eaLnBrk="1" hangingPunct="1"/>
            <a:r>
              <a:rPr lang="en-US" sz="1200">
                <a:ea typeface="굴림" pitchFamily="50" charset="-127"/>
              </a:rPr>
              <a:t>Data-centers</a:t>
            </a:r>
          </a:p>
        </p:txBody>
      </p:sp>
      <p:sp>
        <p:nvSpPr>
          <p:cNvPr id="352279" name="Line 23"/>
          <p:cNvSpPr>
            <a:spLocks noChangeShapeType="1"/>
          </p:cNvSpPr>
          <p:nvPr/>
        </p:nvSpPr>
        <p:spPr bwMode="auto">
          <a:xfrm>
            <a:off x="3733800" y="2819400"/>
            <a:ext cx="0" cy="1524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2280" name="Text Box 24"/>
          <p:cNvSpPr txBox="1">
            <a:spLocks noChangeArrowheads="1"/>
          </p:cNvSpPr>
          <p:nvPr/>
        </p:nvSpPr>
        <p:spPr bwMode="auto">
          <a:xfrm>
            <a:off x="381000" y="1828800"/>
            <a:ext cx="1447800"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30000"/>
              </a:lnSpc>
              <a:spcBef>
                <a:spcPct val="50000"/>
              </a:spcBef>
            </a:pPr>
            <a:r>
              <a:rPr lang="en-US" sz="1400">
                <a:ea typeface="굴림" pitchFamily="50" charset="-127"/>
              </a:rPr>
              <a:t>Applications and Other Upper Layers</a:t>
            </a:r>
          </a:p>
        </p:txBody>
      </p:sp>
      <p:sp>
        <p:nvSpPr>
          <p:cNvPr id="352281" name="Text Box 25"/>
          <p:cNvSpPr txBox="1">
            <a:spLocks noChangeArrowheads="1"/>
          </p:cNvSpPr>
          <p:nvPr/>
        </p:nvSpPr>
        <p:spPr bwMode="auto">
          <a:xfrm>
            <a:off x="381000" y="3733800"/>
            <a:ext cx="1447800"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30000"/>
              </a:lnSpc>
              <a:spcBef>
                <a:spcPct val="50000"/>
              </a:spcBef>
            </a:pPr>
            <a:r>
              <a:rPr lang="en-US" sz="1400">
                <a:ea typeface="굴림" pitchFamily="50" charset="-127"/>
              </a:rPr>
              <a:t>Proposed Framework</a:t>
            </a:r>
          </a:p>
        </p:txBody>
      </p:sp>
      <p:sp>
        <p:nvSpPr>
          <p:cNvPr id="352282" name="AutoShape 26"/>
          <p:cNvSpPr>
            <a:spLocks noChangeArrowheads="1"/>
          </p:cNvSpPr>
          <p:nvPr/>
        </p:nvSpPr>
        <p:spPr bwMode="auto">
          <a:xfrm>
            <a:off x="3124200" y="3733800"/>
            <a:ext cx="990600" cy="381000"/>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000">
                <a:ea typeface="굴림" pitchFamily="50" charset="-127"/>
              </a:rPr>
              <a:t>TCP</a:t>
            </a:r>
          </a:p>
          <a:p>
            <a:pPr eaLnBrk="1" hangingPunct="1"/>
            <a:r>
              <a:rPr lang="en-US" sz="1000">
                <a:ea typeface="굴림" pitchFamily="50" charset="-127"/>
              </a:rPr>
              <a:t>Termination</a:t>
            </a:r>
          </a:p>
        </p:txBody>
      </p:sp>
      <p:sp>
        <p:nvSpPr>
          <p:cNvPr id="352283" name="AutoShape 27"/>
          <p:cNvSpPr>
            <a:spLocks noChangeArrowheads="1"/>
          </p:cNvSpPr>
          <p:nvPr/>
        </p:nvSpPr>
        <p:spPr bwMode="auto">
          <a:xfrm>
            <a:off x="4191000" y="3733800"/>
            <a:ext cx="990600" cy="381000"/>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000">
                <a:ea typeface="굴림" pitchFamily="50" charset="-127"/>
              </a:rPr>
              <a:t>Connection</a:t>
            </a:r>
          </a:p>
          <a:p>
            <a:pPr eaLnBrk="1" hangingPunct="1"/>
            <a:r>
              <a:rPr lang="en-US" sz="1000">
                <a:ea typeface="굴림" pitchFamily="50" charset="-127"/>
              </a:rPr>
              <a:t>Caching</a:t>
            </a:r>
          </a:p>
        </p:txBody>
      </p:sp>
      <p:sp>
        <p:nvSpPr>
          <p:cNvPr id="352284" name="AutoShape 28"/>
          <p:cNvSpPr>
            <a:spLocks noChangeArrowheads="1"/>
          </p:cNvSpPr>
          <p:nvPr/>
        </p:nvSpPr>
        <p:spPr bwMode="auto">
          <a:xfrm>
            <a:off x="2286000" y="4419600"/>
            <a:ext cx="1066800" cy="381000"/>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000">
                <a:ea typeface="굴림" pitchFamily="50" charset="-127"/>
              </a:rPr>
              <a:t>iWARP</a:t>
            </a:r>
          </a:p>
          <a:p>
            <a:pPr eaLnBrk="1" hangingPunct="1"/>
            <a:r>
              <a:rPr lang="en-US" sz="1000">
                <a:ea typeface="굴림" pitchFamily="50" charset="-127"/>
              </a:rPr>
              <a:t>Compatibility</a:t>
            </a:r>
          </a:p>
        </p:txBody>
      </p:sp>
      <p:sp>
        <p:nvSpPr>
          <p:cNvPr id="352285" name="AutoShape 29"/>
          <p:cNvSpPr>
            <a:spLocks noChangeArrowheads="1"/>
          </p:cNvSpPr>
          <p:nvPr/>
        </p:nvSpPr>
        <p:spPr bwMode="auto">
          <a:xfrm>
            <a:off x="6553200" y="4419600"/>
            <a:ext cx="1066800" cy="381000"/>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000">
                <a:ea typeface="굴림" pitchFamily="50" charset="-127"/>
              </a:rPr>
              <a:t>CRC &amp; Demux</a:t>
            </a:r>
          </a:p>
          <a:p>
            <a:pPr eaLnBrk="1" hangingPunct="1"/>
            <a:r>
              <a:rPr lang="en-US" sz="1000">
                <a:ea typeface="굴림" pitchFamily="50" charset="-127"/>
              </a:rPr>
              <a:t>Offload</a:t>
            </a:r>
          </a:p>
        </p:txBody>
      </p:sp>
      <p:sp>
        <p:nvSpPr>
          <p:cNvPr id="352286" name="AutoShape 30"/>
          <p:cNvSpPr>
            <a:spLocks noChangeArrowheads="1"/>
          </p:cNvSpPr>
          <p:nvPr/>
        </p:nvSpPr>
        <p:spPr bwMode="auto">
          <a:xfrm>
            <a:off x="4191000" y="2362200"/>
            <a:ext cx="762000" cy="381000"/>
          </a:xfrm>
          <a:prstGeom prst="roundRect">
            <a:avLst>
              <a:gd name="adj" fmla="val 16667"/>
            </a:avLst>
          </a:prstGeom>
          <a:solidFill>
            <a:srgbClr val="339966">
              <a:alpha val="3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ea typeface="굴림" pitchFamily="50" charset="-127"/>
              </a:rPr>
              <a:t>MPI</a:t>
            </a:r>
          </a:p>
        </p:txBody>
      </p:sp>
      <p:sp>
        <p:nvSpPr>
          <p:cNvPr id="352287" name="Line 31"/>
          <p:cNvSpPr>
            <a:spLocks noChangeShapeType="1"/>
          </p:cNvSpPr>
          <p:nvPr/>
        </p:nvSpPr>
        <p:spPr bwMode="auto">
          <a:xfrm>
            <a:off x="3733800" y="4038600"/>
            <a:ext cx="0" cy="3048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2288" name="Line 32"/>
          <p:cNvSpPr>
            <a:spLocks noChangeShapeType="1"/>
          </p:cNvSpPr>
          <p:nvPr/>
        </p:nvSpPr>
        <p:spPr bwMode="auto">
          <a:xfrm>
            <a:off x="7202488" y="4038600"/>
            <a:ext cx="0" cy="3048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2290" name="AutoShape 34"/>
          <p:cNvSpPr>
            <a:spLocks noChangeArrowheads="1"/>
          </p:cNvSpPr>
          <p:nvPr/>
        </p:nvSpPr>
        <p:spPr bwMode="auto">
          <a:xfrm>
            <a:off x="1828800" y="1828800"/>
            <a:ext cx="6248400" cy="990600"/>
          </a:xfrm>
          <a:prstGeom prst="roundRect">
            <a:avLst>
              <a:gd name="adj" fmla="val 16667"/>
            </a:avLst>
          </a:prstGeom>
          <a:solidFill>
            <a:schemeClr val="bg2">
              <a:alpha val="2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291" name="Line 35"/>
          <p:cNvSpPr>
            <a:spLocks noChangeShapeType="1"/>
          </p:cNvSpPr>
          <p:nvPr/>
        </p:nvSpPr>
        <p:spPr bwMode="auto">
          <a:xfrm>
            <a:off x="4800600" y="4724400"/>
            <a:ext cx="0" cy="3048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2292" name="Line 36"/>
          <p:cNvSpPr>
            <a:spLocks noChangeShapeType="1"/>
          </p:cNvSpPr>
          <p:nvPr/>
        </p:nvSpPr>
        <p:spPr bwMode="auto">
          <a:xfrm>
            <a:off x="3733800" y="3200400"/>
            <a:ext cx="0" cy="3048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2293" name="Line 37"/>
          <p:cNvSpPr>
            <a:spLocks noChangeShapeType="1"/>
          </p:cNvSpPr>
          <p:nvPr/>
        </p:nvSpPr>
        <p:spPr bwMode="auto">
          <a:xfrm>
            <a:off x="7467600" y="2743200"/>
            <a:ext cx="0" cy="6858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2294" name="Oval 38"/>
          <p:cNvSpPr>
            <a:spLocks noChangeArrowheads="1"/>
          </p:cNvSpPr>
          <p:nvPr/>
        </p:nvSpPr>
        <p:spPr bwMode="auto">
          <a:xfrm>
            <a:off x="6019800" y="3048000"/>
            <a:ext cx="2286000" cy="990600"/>
          </a:xfrm>
          <a:prstGeom prst="ellipse">
            <a:avLst/>
          </a:prstGeom>
          <a:solidFill>
            <a:srgbClr val="FF99CC">
              <a:alpha val="0"/>
            </a:srgbClr>
          </a:solidFill>
          <a:ln w="381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mph" presetSubtype="0" grpId="0" nodeType="withEffect">
                                  <p:stCondLst>
                                    <p:cond delay="0"/>
                                  </p:stCondLst>
                                  <p:childTnLst>
                                    <p:set>
                                      <p:cBhvr rctx="PPT">
                                        <p:cTn id="6" dur="indefinite"/>
                                        <p:tgtEl>
                                          <p:spTgt spid="352267"/>
                                        </p:tgtEl>
                                        <p:attrNameLst>
                                          <p:attrName>style.opacity</p:attrName>
                                        </p:attrNameLst>
                                      </p:cBhvr>
                                      <p:to>
                                        <p:strVal val="0.2"/>
                                      </p:to>
                                    </p:set>
                                    <p:animEffect filter="image" prLst="opacity: 0.2">
                                      <p:cBhvr rctx="IE">
                                        <p:cTn id="7" dur="indefinite"/>
                                        <p:tgtEl>
                                          <p:spTgt spid="352267"/>
                                        </p:tgtEl>
                                      </p:cBhvr>
                                    </p:animEffect>
                                  </p:childTnLst>
                                </p:cTn>
                              </p:par>
                              <p:par>
                                <p:cTn id="8" presetID="9" presetClass="emph" presetSubtype="0" grpId="0" nodeType="withEffect">
                                  <p:stCondLst>
                                    <p:cond delay="0"/>
                                  </p:stCondLst>
                                  <p:childTnLst>
                                    <p:set>
                                      <p:cBhvr rctx="PPT">
                                        <p:cTn id="9" dur="indefinite"/>
                                        <p:tgtEl>
                                          <p:spTgt spid="352282"/>
                                        </p:tgtEl>
                                        <p:attrNameLst>
                                          <p:attrName>style.opacity</p:attrName>
                                        </p:attrNameLst>
                                      </p:cBhvr>
                                      <p:to>
                                        <p:strVal val="0.2"/>
                                      </p:to>
                                    </p:set>
                                    <p:animEffect filter="image" prLst="opacity: 0.2">
                                      <p:cBhvr rctx="IE">
                                        <p:cTn id="10" dur="indefinite"/>
                                        <p:tgtEl>
                                          <p:spTgt spid="352282"/>
                                        </p:tgtEl>
                                      </p:cBhvr>
                                    </p:animEffect>
                                  </p:childTnLst>
                                </p:cTn>
                              </p:par>
                              <p:par>
                                <p:cTn id="11" presetID="9" presetClass="emph" presetSubtype="0" grpId="0" nodeType="withEffect">
                                  <p:stCondLst>
                                    <p:cond delay="0"/>
                                  </p:stCondLst>
                                  <p:childTnLst>
                                    <p:set>
                                      <p:cBhvr rctx="PPT">
                                        <p:cTn id="12" dur="indefinite"/>
                                        <p:tgtEl>
                                          <p:spTgt spid="352283"/>
                                        </p:tgtEl>
                                        <p:attrNameLst>
                                          <p:attrName>style.opacity</p:attrName>
                                        </p:attrNameLst>
                                      </p:cBhvr>
                                      <p:to>
                                        <p:strVal val="0.2"/>
                                      </p:to>
                                    </p:set>
                                    <p:animEffect filter="image" prLst="opacity: 0.2">
                                      <p:cBhvr rctx="IE">
                                        <p:cTn id="13" dur="indefinite"/>
                                        <p:tgtEl>
                                          <p:spTgt spid="352283"/>
                                        </p:tgtEl>
                                      </p:cBhvr>
                                    </p:animEffect>
                                  </p:childTnLst>
                                </p:cTn>
                              </p:par>
                              <p:par>
                                <p:cTn id="14" presetID="9" presetClass="emph" presetSubtype="0" grpId="0" nodeType="withEffect">
                                  <p:stCondLst>
                                    <p:cond delay="0"/>
                                  </p:stCondLst>
                                  <p:childTnLst>
                                    <p:set>
                                      <p:cBhvr rctx="PPT">
                                        <p:cTn id="15" dur="indefinite"/>
                                        <p:tgtEl>
                                          <p:spTgt spid="352268"/>
                                        </p:tgtEl>
                                        <p:attrNameLst>
                                          <p:attrName>style.opacity</p:attrName>
                                        </p:attrNameLst>
                                      </p:cBhvr>
                                      <p:to>
                                        <p:strVal val="0.2"/>
                                      </p:to>
                                    </p:set>
                                    <p:animEffect filter="image" prLst="opacity: 0.2">
                                      <p:cBhvr rctx="IE">
                                        <p:cTn id="16" dur="indefinite"/>
                                        <p:tgtEl>
                                          <p:spTgt spid="352268"/>
                                        </p:tgtEl>
                                      </p:cBhvr>
                                    </p:animEffect>
                                  </p:childTnLst>
                                </p:cTn>
                              </p:par>
                              <p:par>
                                <p:cTn id="17" presetID="9" presetClass="emph" presetSubtype="0" grpId="0" nodeType="withEffect">
                                  <p:stCondLst>
                                    <p:cond delay="0"/>
                                  </p:stCondLst>
                                  <p:childTnLst>
                                    <p:set>
                                      <p:cBhvr rctx="PPT">
                                        <p:cTn id="18" dur="indefinite"/>
                                        <p:tgtEl>
                                          <p:spTgt spid="352269"/>
                                        </p:tgtEl>
                                        <p:attrNameLst>
                                          <p:attrName>style.opacity</p:attrName>
                                        </p:attrNameLst>
                                      </p:cBhvr>
                                      <p:to>
                                        <p:strVal val="0.2"/>
                                      </p:to>
                                    </p:set>
                                    <p:animEffect filter="image" prLst="opacity: 0.2">
                                      <p:cBhvr rctx="IE">
                                        <p:cTn id="19" dur="indefinite"/>
                                        <p:tgtEl>
                                          <p:spTgt spid="352269"/>
                                        </p:tgtEl>
                                      </p:cBhvr>
                                    </p:animEffect>
                                  </p:childTnLst>
                                </p:cTn>
                              </p:par>
                              <p:par>
                                <p:cTn id="20" presetID="9" presetClass="emph" presetSubtype="0" grpId="0" nodeType="withEffect">
                                  <p:stCondLst>
                                    <p:cond delay="0"/>
                                  </p:stCondLst>
                                  <p:childTnLst>
                                    <p:set>
                                      <p:cBhvr rctx="PPT">
                                        <p:cTn id="21" dur="indefinite"/>
                                        <p:tgtEl>
                                          <p:spTgt spid="352270"/>
                                        </p:tgtEl>
                                        <p:attrNameLst>
                                          <p:attrName>style.opacity</p:attrName>
                                        </p:attrNameLst>
                                      </p:cBhvr>
                                      <p:to>
                                        <p:strVal val="0.2"/>
                                      </p:to>
                                    </p:set>
                                    <p:animEffect filter="image" prLst="opacity: 0.2">
                                      <p:cBhvr rctx="IE">
                                        <p:cTn id="22" dur="indefinite"/>
                                        <p:tgtEl>
                                          <p:spTgt spid="352270"/>
                                        </p:tgtEl>
                                      </p:cBhvr>
                                    </p:animEffect>
                                  </p:childTnLst>
                                </p:cTn>
                              </p:par>
                              <p:par>
                                <p:cTn id="23" presetID="9" presetClass="emph" presetSubtype="0" grpId="0" nodeType="withEffect">
                                  <p:stCondLst>
                                    <p:cond delay="0"/>
                                  </p:stCondLst>
                                  <p:childTnLst>
                                    <p:set>
                                      <p:cBhvr rctx="PPT">
                                        <p:cTn id="24" dur="indefinite"/>
                                        <p:tgtEl>
                                          <p:spTgt spid="352285"/>
                                        </p:tgtEl>
                                        <p:attrNameLst>
                                          <p:attrName>style.opacity</p:attrName>
                                        </p:attrNameLst>
                                      </p:cBhvr>
                                      <p:to>
                                        <p:strVal val="0.2"/>
                                      </p:to>
                                    </p:set>
                                    <p:animEffect filter="image" prLst="opacity: 0.2">
                                      <p:cBhvr rctx="IE">
                                        <p:cTn id="25" dur="indefinite"/>
                                        <p:tgtEl>
                                          <p:spTgt spid="352285"/>
                                        </p:tgtEl>
                                      </p:cBhvr>
                                    </p:animEffect>
                                  </p:childTnLst>
                                </p:cTn>
                              </p:par>
                              <p:par>
                                <p:cTn id="26" presetID="9" presetClass="emph" presetSubtype="0" grpId="0" nodeType="withEffect">
                                  <p:stCondLst>
                                    <p:cond delay="0"/>
                                  </p:stCondLst>
                                  <p:childTnLst>
                                    <p:set>
                                      <p:cBhvr rctx="PPT">
                                        <p:cTn id="27" dur="indefinite"/>
                                        <p:tgtEl>
                                          <p:spTgt spid="352284"/>
                                        </p:tgtEl>
                                        <p:attrNameLst>
                                          <p:attrName>style.opacity</p:attrName>
                                        </p:attrNameLst>
                                      </p:cBhvr>
                                      <p:to>
                                        <p:strVal val="0.2"/>
                                      </p:to>
                                    </p:set>
                                    <p:animEffect filter="image" prLst="opacity: 0.2">
                                      <p:cBhvr rctx="IE">
                                        <p:cTn id="28" dur="indefinite"/>
                                        <p:tgtEl>
                                          <p:spTgt spid="352284"/>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352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67" grpId="0" animBg="1"/>
      <p:bldP spid="352268" grpId="0" animBg="1"/>
      <p:bldP spid="352269" grpId="0" animBg="1"/>
      <p:bldP spid="352270" grpId="0" animBg="1"/>
      <p:bldP spid="352282" grpId="0" animBg="1"/>
      <p:bldP spid="352283" grpId="0" animBg="1"/>
      <p:bldP spid="352284" grpId="0" animBg="1"/>
      <p:bldP spid="352285" grpId="0" animBg="1"/>
      <p:bldP spid="35229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a:t>06/02/06</a:t>
            </a:r>
          </a:p>
        </p:txBody>
      </p:sp>
      <p:sp>
        <p:nvSpPr>
          <p:cNvPr id="8" name="Footer Placeholder 4"/>
          <p:cNvSpPr>
            <a:spLocks noGrp="1"/>
          </p:cNvSpPr>
          <p:nvPr>
            <p:ph type="ftr" sz="quarter" idx="11"/>
          </p:nvPr>
        </p:nvSpPr>
        <p:spPr/>
        <p:txBody>
          <a:bodyPr/>
          <a:lstStyle/>
          <a:p>
            <a:r>
              <a:rPr lang="en-US"/>
              <a:t>Pavan Balaji (The Ohio State University)</a:t>
            </a:r>
          </a:p>
        </p:txBody>
      </p:sp>
      <p:sp>
        <p:nvSpPr>
          <p:cNvPr id="113666" name="Rectangle 2"/>
          <p:cNvSpPr>
            <a:spLocks noGrp="1" noChangeArrowheads="1"/>
          </p:cNvSpPr>
          <p:nvPr>
            <p:ph type="title"/>
          </p:nvPr>
        </p:nvSpPr>
        <p:spPr>
          <a:ln/>
        </p:spPr>
        <p:txBody>
          <a:bodyPr/>
          <a:lstStyle/>
          <a:p>
            <a:r>
              <a:rPr lang="en-US" sz="3200"/>
              <a:t>Re-evaluating Sockets Programming Model</a:t>
            </a:r>
          </a:p>
        </p:txBody>
      </p:sp>
      <p:sp>
        <p:nvSpPr>
          <p:cNvPr id="113667" name="Rectangle 3"/>
          <p:cNvSpPr>
            <a:spLocks noGrp="1" noChangeArrowheads="1"/>
          </p:cNvSpPr>
          <p:nvPr>
            <p:ph type="body" idx="1"/>
          </p:nvPr>
        </p:nvSpPr>
        <p:spPr>
          <a:xfrm>
            <a:off x="4343400" y="1828800"/>
            <a:ext cx="4648200" cy="4602163"/>
          </a:xfrm>
        </p:spPr>
        <p:txBody>
          <a:bodyPr/>
          <a:lstStyle/>
          <a:p>
            <a:pPr>
              <a:lnSpc>
                <a:spcPct val="140000"/>
              </a:lnSpc>
            </a:pPr>
            <a:r>
              <a:rPr lang="en-US"/>
              <a:t>Two primary questions:</a:t>
            </a:r>
          </a:p>
          <a:p>
            <a:pPr lvl="1">
              <a:lnSpc>
                <a:spcPct val="140000"/>
              </a:lnSpc>
            </a:pPr>
            <a:r>
              <a:rPr lang="en-US"/>
              <a:t>How much are we gaining?</a:t>
            </a:r>
          </a:p>
          <a:p>
            <a:pPr lvl="1">
              <a:lnSpc>
                <a:spcPct val="140000"/>
              </a:lnSpc>
            </a:pPr>
            <a:r>
              <a:rPr lang="en-US"/>
              <a:t>How much are we missing out?</a:t>
            </a:r>
          </a:p>
          <a:p>
            <a:pPr>
              <a:lnSpc>
                <a:spcPct val="140000"/>
              </a:lnSpc>
            </a:pPr>
            <a:r>
              <a:rPr lang="en-US"/>
              <a:t>Is Sockets Rich Enough?</a:t>
            </a:r>
          </a:p>
          <a:p>
            <a:pPr lvl="1">
              <a:lnSpc>
                <a:spcPct val="140000"/>
              </a:lnSpc>
            </a:pPr>
            <a:r>
              <a:rPr lang="en-US"/>
              <a:t>Application Requirements</a:t>
            </a:r>
          </a:p>
          <a:p>
            <a:pPr lvl="1">
              <a:lnSpc>
                <a:spcPct val="140000"/>
              </a:lnSpc>
            </a:pPr>
            <a:r>
              <a:rPr lang="en-US"/>
              <a:t>Fundamental Limitations</a:t>
            </a:r>
          </a:p>
          <a:p>
            <a:pPr lvl="1">
              <a:lnSpc>
                <a:spcPct val="140000"/>
              </a:lnSpc>
            </a:pPr>
            <a:r>
              <a:rPr lang="en-US"/>
              <a:t>Analysis in different contexts</a:t>
            </a:r>
          </a:p>
          <a:p>
            <a:pPr lvl="2">
              <a:lnSpc>
                <a:spcPct val="140000"/>
              </a:lnSpc>
            </a:pPr>
            <a:r>
              <a:rPr lang="en-US"/>
              <a:t>Commercial Applications</a:t>
            </a:r>
          </a:p>
        </p:txBody>
      </p:sp>
      <p:pic>
        <p:nvPicPr>
          <p:cNvPr id="113668" name="Picture 4" descr="drag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828800"/>
            <a:ext cx="3536950" cy="4495800"/>
          </a:xfrm>
          <a:prstGeom prst="rect">
            <a:avLst/>
          </a:prstGeom>
          <a:noFill/>
          <a:extLst>
            <a:ext uri="{909E8E84-426E-40DD-AFC4-6F175D3DCCD1}">
              <a14:hiddenFill xmlns:a14="http://schemas.microsoft.com/office/drawing/2010/main">
                <a:solidFill>
                  <a:srgbClr val="FFFFFF"/>
                </a:solidFill>
              </a14:hiddenFill>
            </a:ext>
          </a:extLst>
        </p:spPr>
      </p:pic>
      <p:sp>
        <p:nvSpPr>
          <p:cNvPr id="113669" name="Text Box 5"/>
          <p:cNvSpPr txBox="1">
            <a:spLocks noChangeArrowheads="1"/>
          </p:cNvSpPr>
          <p:nvPr/>
        </p:nvSpPr>
        <p:spPr bwMode="auto">
          <a:xfrm>
            <a:off x="838200" y="2209800"/>
            <a:ext cx="1600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400">
                <a:solidFill>
                  <a:srgbClr val="FFFF00"/>
                </a:solidFill>
                <a:latin typeface="Arial" charset="0"/>
                <a:ea typeface="굴림" pitchFamily="50" charset="-127"/>
              </a:rPr>
              <a:t>Sockets Performance</a:t>
            </a:r>
          </a:p>
        </p:txBody>
      </p:sp>
      <p:sp>
        <p:nvSpPr>
          <p:cNvPr id="113670" name="Text Box 6"/>
          <p:cNvSpPr txBox="1">
            <a:spLocks noChangeArrowheads="1"/>
          </p:cNvSpPr>
          <p:nvPr/>
        </p:nvSpPr>
        <p:spPr bwMode="auto">
          <a:xfrm>
            <a:off x="1371600" y="4054475"/>
            <a:ext cx="1600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400">
                <a:solidFill>
                  <a:srgbClr val="FFFF00"/>
                </a:solidFill>
                <a:latin typeface="Arial" charset="0"/>
                <a:ea typeface="굴림" pitchFamily="50" charset="-127"/>
              </a:rPr>
              <a:t>Application Requirements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Date Placeholder 3"/>
          <p:cNvSpPr>
            <a:spLocks noGrp="1"/>
          </p:cNvSpPr>
          <p:nvPr>
            <p:ph type="dt" sz="half" idx="10"/>
          </p:nvPr>
        </p:nvSpPr>
        <p:spPr/>
        <p:txBody>
          <a:bodyPr/>
          <a:lstStyle/>
          <a:p>
            <a:r>
              <a:rPr lang="en-US"/>
              <a:t>06/02/06</a:t>
            </a:r>
          </a:p>
        </p:txBody>
      </p:sp>
      <p:sp>
        <p:nvSpPr>
          <p:cNvPr id="73" name="Footer Placeholder 4"/>
          <p:cNvSpPr>
            <a:spLocks noGrp="1"/>
          </p:cNvSpPr>
          <p:nvPr>
            <p:ph type="ftr" sz="quarter" idx="11"/>
          </p:nvPr>
        </p:nvSpPr>
        <p:spPr/>
        <p:txBody>
          <a:bodyPr/>
          <a:lstStyle/>
          <a:p>
            <a:r>
              <a:rPr lang="en-US"/>
              <a:t>Pavan Balaji (The Ohio State University)</a:t>
            </a:r>
          </a:p>
        </p:txBody>
      </p:sp>
      <p:sp>
        <p:nvSpPr>
          <p:cNvPr id="146434" name="Rectangle 2"/>
          <p:cNvSpPr>
            <a:spLocks noGrp="1" noChangeArrowheads="1"/>
          </p:cNvSpPr>
          <p:nvPr>
            <p:ph type="title"/>
          </p:nvPr>
        </p:nvSpPr>
        <p:spPr>
          <a:xfrm>
            <a:off x="457200" y="381000"/>
            <a:ext cx="8229600" cy="914400"/>
          </a:xfrm>
          <a:ln/>
        </p:spPr>
        <p:txBody>
          <a:bodyPr/>
          <a:lstStyle/>
          <a:p>
            <a:r>
              <a:rPr lang="en-US" sz="3200"/>
              <a:t>Caching in Multi-Tier Commercial Data-Centers</a:t>
            </a:r>
          </a:p>
        </p:txBody>
      </p:sp>
      <p:sp>
        <p:nvSpPr>
          <p:cNvPr id="146435" name="Rectangle 3"/>
          <p:cNvSpPr>
            <a:spLocks noChangeArrowheads="1"/>
          </p:cNvSpPr>
          <p:nvPr/>
        </p:nvSpPr>
        <p:spPr bwMode="auto">
          <a:xfrm>
            <a:off x="304800" y="4876800"/>
            <a:ext cx="86868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120000"/>
              </a:lnSpc>
              <a:spcBef>
                <a:spcPct val="20000"/>
              </a:spcBef>
              <a:buFontTx/>
              <a:buChar char="•"/>
            </a:pPr>
            <a:r>
              <a:rPr kumimoji="1" lang="en-US" sz="2400" b="0"/>
              <a:t>Proxy: Caching, load balancing, resource monitoring, etc.</a:t>
            </a:r>
          </a:p>
          <a:p>
            <a:pPr marL="342900" indent="-342900" algn="l">
              <a:lnSpc>
                <a:spcPct val="120000"/>
              </a:lnSpc>
              <a:spcBef>
                <a:spcPct val="20000"/>
              </a:spcBef>
              <a:buFontTx/>
              <a:buChar char="•"/>
            </a:pPr>
            <a:r>
              <a:rPr kumimoji="1" lang="en-US" sz="2400" b="0"/>
              <a:t>Application server performs the business logic</a:t>
            </a:r>
          </a:p>
          <a:p>
            <a:pPr marL="742950" lvl="1" indent="-285750" algn="l">
              <a:lnSpc>
                <a:spcPct val="120000"/>
              </a:lnSpc>
              <a:spcBef>
                <a:spcPct val="20000"/>
              </a:spcBef>
              <a:buFontTx/>
              <a:buChar char="–"/>
            </a:pPr>
            <a:r>
              <a:rPr kumimoji="1" lang="en-US" sz="2000" b="0"/>
              <a:t>Retrieves data from the database to process the requests</a:t>
            </a:r>
          </a:p>
        </p:txBody>
      </p:sp>
      <p:sp>
        <p:nvSpPr>
          <p:cNvPr id="146436" name="Text Box 4"/>
          <p:cNvSpPr txBox="1">
            <a:spLocks noChangeArrowheads="1"/>
          </p:cNvSpPr>
          <p:nvPr/>
        </p:nvSpPr>
        <p:spPr bwMode="auto">
          <a:xfrm>
            <a:off x="2971800" y="1844675"/>
            <a:ext cx="10668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400">
                <a:latin typeface="Arial" charset="0"/>
                <a:ea typeface="굴림" pitchFamily="50" charset="-127"/>
              </a:rPr>
              <a:t>Proxy</a:t>
            </a:r>
            <a:br>
              <a:rPr lang="en-US" sz="1400">
                <a:latin typeface="Arial" charset="0"/>
                <a:ea typeface="굴림" pitchFamily="50" charset="-127"/>
              </a:rPr>
            </a:br>
            <a:r>
              <a:rPr lang="en-US" sz="1400">
                <a:latin typeface="Arial" charset="0"/>
                <a:ea typeface="굴림" pitchFamily="50" charset="-127"/>
              </a:rPr>
              <a:t>Server</a:t>
            </a:r>
          </a:p>
        </p:txBody>
      </p:sp>
      <p:sp>
        <p:nvSpPr>
          <p:cNvPr id="146437" name="Text Box 5"/>
          <p:cNvSpPr txBox="1">
            <a:spLocks noChangeArrowheads="1"/>
          </p:cNvSpPr>
          <p:nvPr/>
        </p:nvSpPr>
        <p:spPr bwMode="auto">
          <a:xfrm>
            <a:off x="4419600" y="1616075"/>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400">
                <a:latin typeface="Arial" charset="0"/>
                <a:ea typeface="굴림" pitchFamily="50" charset="-127"/>
              </a:rPr>
              <a:t>Web-server</a:t>
            </a:r>
            <a:br>
              <a:rPr lang="en-US" sz="1400">
                <a:latin typeface="Arial" charset="0"/>
                <a:ea typeface="굴림" pitchFamily="50" charset="-127"/>
              </a:rPr>
            </a:br>
            <a:r>
              <a:rPr lang="en-US" sz="1400">
                <a:latin typeface="Arial" charset="0"/>
                <a:ea typeface="굴림" pitchFamily="50" charset="-127"/>
              </a:rPr>
              <a:t>(Apache)</a:t>
            </a:r>
          </a:p>
        </p:txBody>
      </p:sp>
      <p:sp>
        <p:nvSpPr>
          <p:cNvPr id="146438" name="Text Box 6"/>
          <p:cNvSpPr txBox="1">
            <a:spLocks noChangeArrowheads="1"/>
          </p:cNvSpPr>
          <p:nvPr/>
        </p:nvSpPr>
        <p:spPr bwMode="auto">
          <a:xfrm>
            <a:off x="4267200" y="4114800"/>
            <a:ext cx="1524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400">
                <a:latin typeface="Arial" charset="0"/>
                <a:ea typeface="굴림" pitchFamily="50" charset="-127"/>
              </a:rPr>
              <a:t>Application Server (PHP)</a:t>
            </a:r>
          </a:p>
        </p:txBody>
      </p:sp>
      <p:sp>
        <p:nvSpPr>
          <p:cNvPr id="146439" name="Text Box 7"/>
          <p:cNvSpPr txBox="1">
            <a:spLocks noChangeArrowheads="1"/>
          </p:cNvSpPr>
          <p:nvPr/>
        </p:nvSpPr>
        <p:spPr bwMode="auto">
          <a:xfrm>
            <a:off x="6781800" y="3960813"/>
            <a:ext cx="13716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400">
                <a:latin typeface="Arial" charset="0"/>
                <a:ea typeface="굴림" pitchFamily="50" charset="-127"/>
              </a:rPr>
              <a:t>Database</a:t>
            </a:r>
            <a:br>
              <a:rPr lang="en-US" sz="1400">
                <a:latin typeface="Arial" charset="0"/>
                <a:ea typeface="굴림" pitchFamily="50" charset="-127"/>
              </a:rPr>
            </a:br>
            <a:r>
              <a:rPr lang="en-US" sz="1400">
                <a:latin typeface="Arial" charset="0"/>
                <a:ea typeface="굴림" pitchFamily="50" charset="-127"/>
              </a:rPr>
              <a:t>Server</a:t>
            </a:r>
            <a:br>
              <a:rPr lang="en-US" sz="1400">
                <a:latin typeface="Arial" charset="0"/>
                <a:ea typeface="굴림" pitchFamily="50" charset="-127"/>
              </a:rPr>
            </a:br>
            <a:r>
              <a:rPr lang="en-US" sz="1400">
                <a:latin typeface="Arial" charset="0"/>
                <a:ea typeface="굴림" pitchFamily="50" charset="-127"/>
              </a:rPr>
              <a:t>(MySQL)</a:t>
            </a:r>
          </a:p>
        </p:txBody>
      </p:sp>
      <p:sp>
        <p:nvSpPr>
          <p:cNvPr id="146440" name="Rectangle 8"/>
          <p:cNvSpPr>
            <a:spLocks noChangeArrowheads="1"/>
          </p:cNvSpPr>
          <p:nvPr/>
        </p:nvSpPr>
        <p:spPr bwMode="auto">
          <a:xfrm>
            <a:off x="6553200" y="3656013"/>
            <a:ext cx="76200" cy="76200"/>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441" name="AutoShape 9"/>
          <p:cNvSpPr>
            <a:spLocks noChangeArrowheads="1"/>
          </p:cNvSpPr>
          <p:nvPr/>
        </p:nvSpPr>
        <p:spPr bwMode="auto">
          <a:xfrm>
            <a:off x="3124200" y="2360613"/>
            <a:ext cx="838200" cy="1524000"/>
          </a:xfrm>
          <a:prstGeom prst="roundRect">
            <a:avLst>
              <a:gd name="adj" fmla="val 16667"/>
            </a:avLst>
          </a:prstGeom>
          <a:solidFill>
            <a:srgbClr val="CC99FF">
              <a:alpha val="50000"/>
            </a:srgbClr>
          </a:solidFill>
          <a:ln w="9525">
            <a:solidFill>
              <a:schemeClr val="tx1"/>
            </a:solidFill>
            <a:prstDash val="lg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442" name="AutoShape 10"/>
          <p:cNvSpPr>
            <a:spLocks noChangeArrowheads="1"/>
          </p:cNvSpPr>
          <p:nvPr/>
        </p:nvSpPr>
        <p:spPr bwMode="auto">
          <a:xfrm>
            <a:off x="3200400" y="3159125"/>
            <a:ext cx="304800" cy="268288"/>
          </a:xfrm>
          <a:prstGeom prst="roundRect">
            <a:avLst>
              <a:gd name="adj" fmla="val 16667"/>
            </a:avLst>
          </a:prstGeom>
          <a:solidFill>
            <a:srgbClr val="6666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443" name="AutoShape 11"/>
          <p:cNvSpPr>
            <a:spLocks noChangeArrowheads="1"/>
          </p:cNvSpPr>
          <p:nvPr/>
        </p:nvSpPr>
        <p:spPr bwMode="auto">
          <a:xfrm>
            <a:off x="3581400" y="3159125"/>
            <a:ext cx="304800" cy="268288"/>
          </a:xfrm>
          <a:prstGeom prst="roundRect">
            <a:avLst>
              <a:gd name="adj" fmla="val 16667"/>
            </a:avLst>
          </a:prstGeom>
          <a:solidFill>
            <a:srgbClr val="6666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444" name="AutoShape 12"/>
          <p:cNvSpPr>
            <a:spLocks noChangeArrowheads="1"/>
          </p:cNvSpPr>
          <p:nvPr/>
        </p:nvSpPr>
        <p:spPr bwMode="auto">
          <a:xfrm>
            <a:off x="3200400" y="3463925"/>
            <a:ext cx="304800" cy="268288"/>
          </a:xfrm>
          <a:prstGeom prst="roundRect">
            <a:avLst>
              <a:gd name="adj" fmla="val 16667"/>
            </a:avLst>
          </a:prstGeom>
          <a:solidFill>
            <a:srgbClr val="6666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445" name="AutoShape 13"/>
          <p:cNvSpPr>
            <a:spLocks noChangeArrowheads="1"/>
          </p:cNvSpPr>
          <p:nvPr/>
        </p:nvSpPr>
        <p:spPr bwMode="auto">
          <a:xfrm>
            <a:off x="3581400" y="3463925"/>
            <a:ext cx="304800" cy="268288"/>
          </a:xfrm>
          <a:prstGeom prst="roundRect">
            <a:avLst>
              <a:gd name="adj" fmla="val 16667"/>
            </a:avLst>
          </a:prstGeom>
          <a:solidFill>
            <a:srgbClr val="6666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446" name="AutoShape 14"/>
          <p:cNvSpPr>
            <a:spLocks noChangeArrowheads="1"/>
          </p:cNvSpPr>
          <p:nvPr/>
        </p:nvSpPr>
        <p:spPr bwMode="auto">
          <a:xfrm>
            <a:off x="3200400" y="2854325"/>
            <a:ext cx="304800" cy="268288"/>
          </a:xfrm>
          <a:prstGeom prst="roundRect">
            <a:avLst>
              <a:gd name="adj" fmla="val 16667"/>
            </a:avLst>
          </a:prstGeom>
          <a:solidFill>
            <a:srgbClr val="6666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447" name="AutoShape 15"/>
          <p:cNvSpPr>
            <a:spLocks noChangeArrowheads="1"/>
          </p:cNvSpPr>
          <p:nvPr/>
        </p:nvSpPr>
        <p:spPr bwMode="auto">
          <a:xfrm>
            <a:off x="3581400" y="2854325"/>
            <a:ext cx="304800" cy="268288"/>
          </a:xfrm>
          <a:prstGeom prst="roundRect">
            <a:avLst>
              <a:gd name="adj" fmla="val 16667"/>
            </a:avLst>
          </a:prstGeom>
          <a:solidFill>
            <a:srgbClr val="6666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448" name="AutoShape 16"/>
          <p:cNvSpPr>
            <a:spLocks noChangeArrowheads="1"/>
          </p:cNvSpPr>
          <p:nvPr/>
        </p:nvSpPr>
        <p:spPr bwMode="auto">
          <a:xfrm>
            <a:off x="5562600" y="1598613"/>
            <a:ext cx="838200" cy="1524000"/>
          </a:xfrm>
          <a:prstGeom prst="roundRect">
            <a:avLst>
              <a:gd name="adj" fmla="val 16667"/>
            </a:avLst>
          </a:prstGeom>
          <a:solidFill>
            <a:srgbClr val="CC99FF">
              <a:alpha val="50000"/>
            </a:srgbClr>
          </a:solidFill>
          <a:ln w="9525">
            <a:solidFill>
              <a:schemeClr val="tx1"/>
            </a:solidFill>
            <a:prstDash val="lg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449" name="AutoShape 17"/>
          <p:cNvSpPr>
            <a:spLocks noChangeArrowheads="1"/>
          </p:cNvSpPr>
          <p:nvPr/>
        </p:nvSpPr>
        <p:spPr bwMode="auto">
          <a:xfrm>
            <a:off x="5638800" y="2397125"/>
            <a:ext cx="304800" cy="268288"/>
          </a:xfrm>
          <a:prstGeom prst="roundRect">
            <a:avLst>
              <a:gd name="adj" fmla="val 16667"/>
            </a:avLst>
          </a:prstGeom>
          <a:solidFill>
            <a:srgbClr val="6666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450" name="AutoShape 18"/>
          <p:cNvSpPr>
            <a:spLocks noChangeArrowheads="1"/>
          </p:cNvSpPr>
          <p:nvPr/>
        </p:nvSpPr>
        <p:spPr bwMode="auto">
          <a:xfrm>
            <a:off x="6019800" y="2397125"/>
            <a:ext cx="304800" cy="268288"/>
          </a:xfrm>
          <a:prstGeom prst="roundRect">
            <a:avLst>
              <a:gd name="adj" fmla="val 16667"/>
            </a:avLst>
          </a:prstGeom>
          <a:solidFill>
            <a:srgbClr val="6666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451" name="AutoShape 19"/>
          <p:cNvSpPr>
            <a:spLocks noChangeArrowheads="1"/>
          </p:cNvSpPr>
          <p:nvPr/>
        </p:nvSpPr>
        <p:spPr bwMode="auto">
          <a:xfrm>
            <a:off x="5638800" y="2701925"/>
            <a:ext cx="304800" cy="268288"/>
          </a:xfrm>
          <a:prstGeom prst="roundRect">
            <a:avLst>
              <a:gd name="adj" fmla="val 16667"/>
            </a:avLst>
          </a:prstGeom>
          <a:solidFill>
            <a:srgbClr val="6666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452" name="AutoShape 20"/>
          <p:cNvSpPr>
            <a:spLocks noChangeArrowheads="1"/>
          </p:cNvSpPr>
          <p:nvPr/>
        </p:nvSpPr>
        <p:spPr bwMode="auto">
          <a:xfrm>
            <a:off x="6019800" y="2701925"/>
            <a:ext cx="304800" cy="268288"/>
          </a:xfrm>
          <a:prstGeom prst="roundRect">
            <a:avLst>
              <a:gd name="adj" fmla="val 16667"/>
            </a:avLst>
          </a:prstGeom>
          <a:solidFill>
            <a:srgbClr val="6666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453" name="AutoShape 21"/>
          <p:cNvSpPr>
            <a:spLocks noChangeArrowheads="1"/>
          </p:cNvSpPr>
          <p:nvPr/>
        </p:nvSpPr>
        <p:spPr bwMode="auto">
          <a:xfrm>
            <a:off x="5638800" y="2092325"/>
            <a:ext cx="304800" cy="268288"/>
          </a:xfrm>
          <a:prstGeom prst="roundRect">
            <a:avLst>
              <a:gd name="adj" fmla="val 16667"/>
            </a:avLst>
          </a:prstGeom>
          <a:solidFill>
            <a:srgbClr val="6666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454" name="AutoShape 22"/>
          <p:cNvSpPr>
            <a:spLocks noChangeArrowheads="1"/>
          </p:cNvSpPr>
          <p:nvPr/>
        </p:nvSpPr>
        <p:spPr bwMode="auto">
          <a:xfrm>
            <a:off x="6019800" y="2092325"/>
            <a:ext cx="304800" cy="268288"/>
          </a:xfrm>
          <a:prstGeom prst="roundRect">
            <a:avLst>
              <a:gd name="adj" fmla="val 16667"/>
            </a:avLst>
          </a:prstGeom>
          <a:solidFill>
            <a:srgbClr val="6666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455" name="AutoShape 23"/>
          <p:cNvSpPr>
            <a:spLocks noChangeArrowheads="1"/>
          </p:cNvSpPr>
          <p:nvPr/>
        </p:nvSpPr>
        <p:spPr bwMode="auto">
          <a:xfrm>
            <a:off x="5562600" y="3198813"/>
            <a:ext cx="838200" cy="1524000"/>
          </a:xfrm>
          <a:prstGeom prst="roundRect">
            <a:avLst>
              <a:gd name="adj" fmla="val 16667"/>
            </a:avLst>
          </a:prstGeom>
          <a:solidFill>
            <a:srgbClr val="CC99FF">
              <a:alpha val="50000"/>
            </a:srgbClr>
          </a:solidFill>
          <a:ln w="9525">
            <a:solidFill>
              <a:schemeClr val="tx1"/>
            </a:solidFill>
            <a:prstDash val="lg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456" name="AutoShape 24"/>
          <p:cNvSpPr>
            <a:spLocks noChangeArrowheads="1"/>
          </p:cNvSpPr>
          <p:nvPr/>
        </p:nvSpPr>
        <p:spPr bwMode="auto">
          <a:xfrm>
            <a:off x="5638800" y="3997325"/>
            <a:ext cx="304800" cy="268288"/>
          </a:xfrm>
          <a:prstGeom prst="roundRect">
            <a:avLst>
              <a:gd name="adj" fmla="val 16667"/>
            </a:avLst>
          </a:prstGeom>
          <a:solidFill>
            <a:srgbClr val="6666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457" name="AutoShape 25"/>
          <p:cNvSpPr>
            <a:spLocks noChangeArrowheads="1"/>
          </p:cNvSpPr>
          <p:nvPr/>
        </p:nvSpPr>
        <p:spPr bwMode="auto">
          <a:xfrm>
            <a:off x="6019800" y="3997325"/>
            <a:ext cx="304800" cy="268288"/>
          </a:xfrm>
          <a:prstGeom prst="roundRect">
            <a:avLst>
              <a:gd name="adj" fmla="val 16667"/>
            </a:avLst>
          </a:prstGeom>
          <a:solidFill>
            <a:srgbClr val="6666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458" name="AutoShape 26"/>
          <p:cNvSpPr>
            <a:spLocks noChangeArrowheads="1"/>
          </p:cNvSpPr>
          <p:nvPr/>
        </p:nvSpPr>
        <p:spPr bwMode="auto">
          <a:xfrm>
            <a:off x="5638800" y="4302125"/>
            <a:ext cx="304800" cy="268288"/>
          </a:xfrm>
          <a:prstGeom prst="roundRect">
            <a:avLst>
              <a:gd name="adj" fmla="val 16667"/>
            </a:avLst>
          </a:prstGeom>
          <a:solidFill>
            <a:srgbClr val="6666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459" name="AutoShape 27"/>
          <p:cNvSpPr>
            <a:spLocks noChangeArrowheads="1"/>
          </p:cNvSpPr>
          <p:nvPr/>
        </p:nvSpPr>
        <p:spPr bwMode="auto">
          <a:xfrm>
            <a:off x="6019800" y="4302125"/>
            <a:ext cx="304800" cy="268288"/>
          </a:xfrm>
          <a:prstGeom prst="roundRect">
            <a:avLst>
              <a:gd name="adj" fmla="val 16667"/>
            </a:avLst>
          </a:prstGeom>
          <a:solidFill>
            <a:srgbClr val="6666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460" name="AutoShape 28"/>
          <p:cNvSpPr>
            <a:spLocks noChangeArrowheads="1"/>
          </p:cNvSpPr>
          <p:nvPr/>
        </p:nvSpPr>
        <p:spPr bwMode="auto">
          <a:xfrm>
            <a:off x="5638800" y="3692525"/>
            <a:ext cx="304800" cy="268288"/>
          </a:xfrm>
          <a:prstGeom prst="roundRect">
            <a:avLst>
              <a:gd name="adj" fmla="val 16667"/>
            </a:avLst>
          </a:prstGeom>
          <a:solidFill>
            <a:srgbClr val="6666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461" name="AutoShape 29"/>
          <p:cNvSpPr>
            <a:spLocks noChangeArrowheads="1"/>
          </p:cNvSpPr>
          <p:nvPr/>
        </p:nvSpPr>
        <p:spPr bwMode="auto">
          <a:xfrm>
            <a:off x="6019800" y="3692525"/>
            <a:ext cx="304800" cy="268288"/>
          </a:xfrm>
          <a:prstGeom prst="roundRect">
            <a:avLst>
              <a:gd name="adj" fmla="val 16667"/>
            </a:avLst>
          </a:prstGeom>
          <a:solidFill>
            <a:srgbClr val="6666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462" name="AutoShape 30"/>
          <p:cNvSpPr>
            <a:spLocks noChangeArrowheads="1"/>
          </p:cNvSpPr>
          <p:nvPr/>
        </p:nvSpPr>
        <p:spPr bwMode="auto">
          <a:xfrm>
            <a:off x="7010400" y="2436813"/>
            <a:ext cx="838200" cy="1524000"/>
          </a:xfrm>
          <a:prstGeom prst="roundRect">
            <a:avLst>
              <a:gd name="adj" fmla="val 16667"/>
            </a:avLst>
          </a:prstGeom>
          <a:solidFill>
            <a:srgbClr val="CC99FF">
              <a:alpha val="50000"/>
            </a:srgbClr>
          </a:solidFill>
          <a:ln w="9525">
            <a:solidFill>
              <a:schemeClr val="tx1"/>
            </a:solidFill>
            <a:prstDash val="lg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463" name="AutoShape 31"/>
          <p:cNvSpPr>
            <a:spLocks noChangeArrowheads="1"/>
          </p:cNvSpPr>
          <p:nvPr/>
        </p:nvSpPr>
        <p:spPr bwMode="auto">
          <a:xfrm>
            <a:off x="7086600" y="3235325"/>
            <a:ext cx="304800" cy="268288"/>
          </a:xfrm>
          <a:prstGeom prst="roundRect">
            <a:avLst>
              <a:gd name="adj" fmla="val 16667"/>
            </a:avLst>
          </a:prstGeom>
          <a:solidFill>
            <a:srgbClr val="6666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464" name="AutoShape 32"/>
          <p:cNvSpPr>
            <a:spLocks noChangeArrowheads="1"/>
          </p:cNvSpPr>
          <p:nvPr/>
        </p:nvSpPr>
        <p:spPr bwMode="auto">
          <a:xfrm>
            <a:off x="7467600" y="3235325"/>
            <a:ext cx="304800" cy="268288"/>
          </a:xfrm>
          <a:prstGeom prst="roundRect">
            <a:avLst>
              <a:gd name="adj" fmla="val 16667"/>
            </a:avLst>
          </a:prstGeom>
          <a:solidFill>
            <a:srgbClr val="6666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465" name="AutoShape 33"/>
          <p:cNvSpPr>
            <a:spLocks noChangeArrowheads="1"/>
          </p:cNvSpPr>
          <p:nvPr/>
        </p:nvSpPr>
        <p:spPr bwMode="auto">
          <a:xfrm>
            <a:off x="7086600" y="3540125"/>
            <a:ext cx="304800" cy="268288"/>
          </a:xfrm>
          <a:prstGeom prst="roundRect">
            <a:avLst>
              <a:gd name="adj" fmla="val 16667"/>
            </a:avLst>
          </a:prstGeom>
          <a:solidFill>
            <a:srgbClr val="6666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466" name="AutoShape 34"/>
          <p:cNvSpPr>
            <a:spLocks noChangeArrowheads="1"/>
          </p:cNvSpPr>
          <p:nvPr/>
        </p:nvSpPr>
        <p:spPr bwMode="auto">
          <a:xfrm>
            <a:off x="7467600" y="3540125"/>
            <a:ext cx="304800" cy="268288"/>
          </a:xfrm>
          <a:prstGeom prst="roundRect">
            <a:avLst>
              <a:gd name="adj" fmla="val 16667"/>
            </a:avLst>
          </a:prstGeom>
          <a:solidFill>
            <a:srgbClr val="6666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467" name="AutoShape 35"/>
          <p:cNvSpPr>
            <a:spLocks noChangeArrowheads="1"/>
          </p:cNvSpPr>
          <p:nvPr/>
        </p:nvSpPr>
        <p:spPr bwMode="auto">
          <a:xfrm>
            <a:off x="7086600" y="2930525"/>
            <a:ext cx="304800" cy="268288"/>
          </a:xfrm>
          <a:prstGeom prst="roundRect">
            <a:avLst>
              <a:gd name="adj" fmla="val 16667"/>
            </a:avLst>
          </a:prstGeom>
          <a:solidFill>
            <a:srgbClr val="6666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468" name="AutoShape 36"/>
          <p:cNvSpPr>
            <a:spLocks noChangeArrowheads="1"/>
          </p:cNvSpPr>
          <p:nvPr/>
        </p:nvSpPr>
        <p:spPr bwMode="auto">
          <a:xfrm>
            <a:off x="7467600" y="2930525"/>
            <a:ext cx="304800" cy="268288"/>
          </a:xfrm>
          <a:prstGeom prst="roundRect">
            <a:avLst>
              <a:gd name="adj" fmla="val 16667"/>
            </a:avLst>
          </a:prstGeom>
          <a:solidFill>
            <a:srgbClr val="6666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469" name="Cloud"/>
          <p:cNvSpPr>
            <a:spLocks noChangeAspect="1" noEditPoints="1" noChangeArrowheads="1"/>
          </p:cNvSpPr>
          <p:nvPr/>
        </p:nvSpPr>
        <p:spPr bwMode="auto">
          <a:xfrm>
            <a:off x="914400" y="2295525"/>
            <a:ext cx="1600200" cy="161766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99FF">
              <a:alpha val="50000"/>
            </a:srgbClr>
          </a:solidFill>
          <a:ln w="28575">
            <a:solidFill>
              <a:srgbClr val="000000"/>
            </a:solidFill>
            <a:miter lim="800000"/>
            <a:headEnd/>
            <a:tailEnd/>
          </a:ln>
          <a:effectLst>
            <a:outerShdw dist="107763" dir="2700000" algn="ctr" rotWithShape="0">
              <a:srgbClr val="808080"/>
            </a:outerShdw>
          </a:effectLst>
        </p:spPr>
        <p:txBody>
          <a:bodyPr anchor="ctr"/>
          <a:lstStyle/>
          <a:p>
            <a:pPr eaLnBrk="1" hangingPunct="1"/>
            <a:r>
              <a:rPr lang="en-US" sz="1800">
                <a:latin typeface="Arial" charset="0"/>
                <a:ea typeface="굴림" pitchFamily="50" charset="-127"/>
              </a:rPr>
              <a:t>WAN</a:t>
            </a:r>
          </a:p>
        </p:txBody>
      </p:sp>
      <p:sp>
        <p:nvSpPr>
          <p:cNvPr id="146470" name="Line 38"/>
          <p:cNvSpPr>
            <a:spLocks noChangeShapeType="1"/>
          </p:cNvSpPr>
          <p:nvPr/>
        </p:nvSpPr>
        <p:spPr bwMode="auto">
          <a:xfrm>
            <a:off x="457200" y="2208213"/>
            <a:ext cx="914400" cy="498475"/>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6471" name="Line 39"/>
          <p:cNvSpPr>
            <a:spLocks noChangeShapeType="1"/>
          </p:cNvSpPr>
          <p:nvPr/>
        </p:nvSpPr>
        <p:spPr bwMode="auto">
          <a:xfrm>
            <a:off x="228600" y="2970213"/>
            <a:ext cx="1066800"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6472" name="Line 40"/>
          <p:cNvSpPr>
            <a:spLocks noChangeShapeType="1"/>
          </p:cNvSpPr>
          <p:nvPr/>
        </p:nvSpPr>
        <p:spPr bwMode="auto">
          <a:xfrm flipV="1">
            <a:off x="381000" y="3275013"/>
            <a:ext cx="990600" cy="498475"/>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6473" name="Text Box 41"/>
          <p:cNvSpPr txBox="1">
            <a:spLocks noChangeArrowheads="1"/>
          </p:cNvSpPr>
          <p:nvPr/>
        </p:nvSpPr>
        <p:spPr bwMode="auto">
          <a:xfrm>
            <a:off x="76200" y="23622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400">
                <a:latin typeface="Arial" charset="0"/>
                <a:ea typeface="굴림" pitchFamily="50" charset="-127"/>
              </a:rPr>
              <a:t>Clients</a:t>
            </a:r>
          </a:p>
        </p:txBody>
      </p:sp>
      <p:sp>
        <p:nvSpPr>
          <p:cNvPr id="146474" name="Line 42"/>
          <p:cNvSpPr>
            <a:spLocks noChangeShapeType="1"/>
          </p:cNvSpPr>
          <p:nvPr/>
        </p:nvSpPr>
        <p:spPr bwMode="auto">
          <a:xfrm>
            <a:off x="2362200" y="3122613"/>
            <a:ext cx="762000" cy="0"/>
          </a:xfrm>
          <a:prstGeom prst="line">
            <a:avLst/>
          </a:prstGeom>
          <a:noFill/>
          <a:ln w="38100">
            <a:solidFill>
              <a:schemeClr val="tx1"/>
            </a:solidFill>
            <a:round/>
            <a:headEnd type="triangl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6475" name="Line 43"/>
          <p:cNvSpPr>
            <a:spLocks noChangeShapeType="1"/>
          </p:cNvSpPr>
          <p:nvPr/>
        </p:nvSpPr>
        <p:spPr bwMode="auto">
          <a:xfrm flipV="1">
            <a:off x="3962400" y="2360613"/>
            <a:ext cx="1600200" cy="762000"/>
          </a:xfrm>
          <a:prstGeom prst="line">
            <a:avLst/>
          </a:prstGeom>
          <a:noFill/>
          <a:ln w="38100">
            <a:solidFill>
              <a:schemeClr val="tx1"/>
            </a:solidFill>
            <a:round/>
            <a:headEnd type="triangl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6476" name="Line 44"/>
          <p:cNvSpPr>
            <a:spLocks noChangeShapeType="1"/>
          </p:cNvSpPr>
          <p:nvPr/>
        </p:nvSpPr>
        <p:spPr bwMode="auto">
          <a:xfrm>
            <a:off x="3962400" y="3122613"/>
            <a:ext cx="1600200" cy="762000"/>
          </a:xfrm>
          <a:prstGeom prst="line">
            <a:avLst/>
          </a:prstGeom>
          <a:noFill/>
          <a:ln w="38100">
            <a:solidFill>
              <a:schemeClr val="tx1"/>
            </a:solidFill>
            <a:round/>
            <a:headEnd type="triangl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6477" name="Line 45"/>
          <p:cNvSpPr>
            <a:spLocks noChangeShapeType="1"/>
          </p:cNvSpPr>
          <p:nvPr/>
        </p:nvSpPr>
        <p:spPr bwMode="auto">
          <a:xfrm flipV="1">
            <a:off x="6400800" y="3276600"/>
            <a:ext cx="609600" cy="684213"/>
          </a:xfrm>
          <a:prstGeom prst="line">
            <a:avLst/>
          </a:prstGeom>
          <a:noFill/>
          <a:ln w="38100">
            <a:solidFill>
              <a:schemeClr val="tx1"/>
            </a:solidFill>
            <a:round/>
            <a:headEnd type="triangl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6478" name="AutoShape 46"/>
          <p:cNvSpPr>
            <a:spLocks noChangeArrowheads="1"/>
          </p:cNvSpPr>
          <p:nvPr/>
        </p:nvSpPr>
        <p:spPr bwMode="auto">
          <a:xfrm>
            <a:off x="8077200" y="2819400"/>
            <a:ext cx="609600" cy="1143000"/>
          </a:xfrm>
          <a:prstGeom prst="roundRect">
            <a:avLst>
              <a:gd name="adj" fmla="val 16667"/>
            </a:avLst>
          </a:prstGeom>
          <a:solidFill>
            <a:srgbClr val="CC99FF">
              <a:alpha val="50000"/>
            </a:srgbClr>
          </a:solidFill>
          <a:ln w="9525">
            <a:solidFill>
              <a:schemeClr val="tx1"/>
            </a:solidFill>
            <a:prstDash val="lg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6479" name="Group 47"/>
          <p:cNvGrpSpPr>
            <a:grpSpLocks/>
          </p:cNvGrpSpPr>
          <p:nvPr/>
        </p:nvGrpSpPr>
        <p:grpSpPr bwMode="auto">
          <a:xfrm>
            <a:off x="8153400" y="2971800"/>
            <a:ext cx="152400" cy="228600"/>
            <a:chOff x="3840" y="816"/>
            <a:chExt cx="96" cy="144"/>
          </a:xfrm>
        </p:grpSpPr>
        <p:sp>
          <p:nvSpPr>
            <p:cNvPr id="146480" name="AutoShape 48"/>
            <p:cNvSpPr>
              <a:spLocks noChangeArrowheads="1"/>
            </p:cNvSpPr>
            <p:nvPr/>
          </p:nvSpPr>
          <p:spPr bwMode="auto">
            <a:xfrm>
              <a:off x="3840" y="816"/>
              <a:ext cx="96" cy="144"/>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481" name="Oval 49"/>
            <p:cNvSpPr>
              <a:spLocks noChangeArrowheads="1"/>
            </p:cNvSpPr>
            <p:nvPr/>
          </p:nvSpPr>
          <p:spPr bwMode="auto">
            <a:xfrm>
              <a:off x="3840" y="816"/>
              <a:ext cx="96" cy="4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6482" name="Group 50"/>
          <p:cNvGrpSpPr>
            <a:grpSpLocks/>
          </p:cNvGrpSpPr>
          <p:nvPr/>
        </p:nvGrpSpPr>
        <p:grpSpPr bwMode="auto">
          <a:xfrm>
            <a:off x="8458200" y="2971800"/>
            <a:ext cx="152400" cy="228600"/>
            <a:chOff x="3840" y="816"/>
            <a:chExt cx="96" cy="144"/>
          </a:xfrm>
        </p:grpSpPr>
        <p:sp>
          <p:nvSpPr>
            <p:cNvPr id="146483" name="AutoShape 51"/>
            <p:cNvSpPr>
              <a:spLocks noChangeArrowheads="1"/>
            </p:cNvSpPr>
            <p:nvPr/>
          </p:nvSpPr>
          <p:spPr bwMode="auto">
            <a:xfrm>
              <a:off x="3840" y="816"/>
              <a:ext cx="96" cy="144"/>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484" name="Oval 52"/>
            <p:cNvSpPr>
              <a:spLocks noChangeArrowheads="1"/>
            </p:cNvSpPr>
            <p:nvPr/>
          </p:nvSpPr>
          <p:spPr bwMode="auto">
            <a:xfrm>
              <a:off x="3840" y="816"/>
              <a:ext cx="96" cy="4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6485" name="Group 53"/>
          <p:cNvGrpSpPr>
            <a:grpSpLocks/>
          </p:cNvGrpSpPr>
          <p:nvPr/>
        </p:nvGrpSpPr>
        <p:grpSpPr bwMode="auto">
          <a:xfrm>
            <a:off x="8153400" y="3276600"/>
            <a:ext cx="152400" cy="228600"/>
            <a:chOff x="3840" y="816"/>
            <a:chExt cx="96" cy="144"/>
          </a:xfrm>
        </p:grpSpPr>
        <p:sp>
          <p:nvSpPr>
            <p:cNvPr id="146486" name="AutoShape 54"/>
            <p:cNvSpPr>
              <a:spLocks noChangeArrowheads="1"/>
            </p:cNvSpPr>
            <p:nvPr/>
          </p:nvSpPr>
          <p:spPr bwMode="auto">
            <a:xfrm>
              <a:off x="3840" y="816"/>
              <a:ext cx="96" cy="144"/>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487" name="Oval 55"/>
            <p:cNvSpPr>
              <a:spLocks noChangeArrowheads="1"/>
            </p:cNvSpPr>
            <p:nvPr/>
          </p:nvSpPr>
          <p:spPr bwMode="auto">
            <a:xfrm>
              <a:off x="3840" y="816"/>
              <a:ext cx="96" cy="4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6488" name="Group 56"/>
          <p:cNvGrpSpPr>
            <a:grpSpLocks/>
          </p:cNvGrpSpPr>
          <p:nvPr/>
        </p:nvGrpSpPr>
        <p:grpSpPr bwMode="auto">
          <a:xfrm>
            <a:off x="8458200" y="3276600"/>
            <a:ext cx="152400" cy="228600"/>
            <a:chOff x="3840" y="816"/>
            <a:chExt cx="96" cy="144"/>
          </a:xfrm>
        </p:grpSpPr>
        <p:sp>
          <p:nvSpPr>
            <p:cNvPr id="146489" name="AutoShape 57"/>
            <p:cNvSpPr>
              <a:spLocks noChangeArrowheads="1"/>
            </p:cNvSpPr>
            <p:nvPr/>
          </p:nvSpPr>
          <p:spPr bwMode="auto">
            <a:xfrm>
              <a:off x="3840" y="816"/>
              <a:ext cx="96" cy="144"/>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490" name="Oval 58"/>
            <p:cNvSpPr>
              <a:spLocks noChangeArrowheads="1"/>
            </p:cNvSpPr>
            <p:nvPr/>
          </p:nvSpPr>
          <p:spPr bwMode="auto">
            <a:xfrm>
              <a:off x="3840" y="816"/>
              <a:ext cx="96" cy="4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6491" name="Group 59"/>
          <p:cNvGrpSpPr>
            <a:grpSpLocks/>
          </p:cNvGrpSpPr>
          <p:nvPr/>
        </p:nvGrpSpPr>
        <p:grpSpPr bwMode="auto">
          <a:xfrm>
            <a:off x="8153400" y="3581400"/>
            <a:ext cx="152400" cy="228600"/>
            <a:chOff x="3840" y="816"/>
            <a:chExt cx="96" cy="144"/>
          </a:xfrm>
        </p:grpSpPr>
        <p:sp>
          <p:nvSpPr>
            <p:cNvPr id="146492" name="AutoShape 60"/>
            <p:cNvSpPr>
              <a:spLocks noChangeArrowheads="1"/>
            </p:cNvSpPr>
            <p:nvPr/>
          </p:nvSpPr>
          <p:spPr bwMode="auto">
            <a:xfrm>
              <a:off x="3840" y="816"/>
              <a:ext cx="96" cy="144"/>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493" name="Oval 61"/>
            <p:cNvSpPr>
              <a:spLocks noChangeArrowheads="1"/>
            </p:cNvSpPr>
            <p:nvPr/>
          </p:nvSpPr>
          <p:spPr bwMode="auto">
            <a:xfrm>
              <a:off x="3840" y="816"/>
              <a:ext cx="96" cy="4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6494" name="Group 62"/>
          <p:cNvGrpSpPr>
            <a:grpSpLocks/>
          </p:cNvGrpSpPr>
          <p:nvPr/>
        </p:nvGrpSpPr>
        <p:grpSpPr bwMode="auto">
          <a:xfrm>
            <a:off x="8458200" y="3581400"/>
            <a:ext cx="152400" cy="228600"/>
            <a:chOff x="3840" y="816"/>
            <a:chExt cx="96" cy="144"/>
          </a:xfrm>
        </p:grpSpPr>
        <p:sp>
          <p:nvSpPr>
            <p:cNvPr id="146495" name="AutoShape 63"/>
            <p:cNvSpPr>
              <a:spLocks noChangeArrowheads="1"/>
            </p:cNvSpPr>
            <p:nvPr/>
          </p:nvSpPr>
          <p:spPr bwMode="auto">
            <a:xfrm>
              <a:off x="3840" y="816"/>
              <a:ext cx="96" cy="144"/>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496" name="Oval 64"/>
            <p:cNvSpPr>
              <a:spLocks noChangeArrowheads="1"/>
            </p:cNvSpPr>
            <p:nvPr/>
          </p:nvSpPr>
          <p:spPr bwMode="auto">
            <a:xfrm>
              <a:off x="3840" y="816"/>
              <a:ext cx="96" cy="4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6497" name="Line 65"/>
          <p:cNvSpPr>
            <a:spLocks noChangeShapeType="1"/>
          </p:cNvSpPr>
          <p:nvPr/>
        </p:nvSpPr>
        <p:spPr bwMode="auto">
          <a:xfrm>
            <a:off x="7848600" y="3048000"/>
            <a:ext cx="228600" cy="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6498" name="Line 66"/>
          <p:cNvSpPr>
            <a:spLocks noChangeShapeType="1"/>
          </p:cNvSpPr>
          <p:nvPr/>
        </p:nvSpPr>
        <p:spPr bwMode="auto">
          <a:xfrm>
            <a:off x="7848600" y="3352800"/>
            <a:ext cx="228600" cy="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6499" name="Line 67"/>
          <p:cNvSpPr>
            <a:spLocks noChangeShapeType="1"/>
          </p:cNvSpPr>
          <p:nvPr/>
        </p:nvSpPr>
        <p:spPr bwMode="auto">
          <a:xfrm>
            <a:off x="7848600" y="3657600"/>
            <a:ext cx="228600" cy="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6500" name="AutoShape 68"/>
          <p:cNvSpPr>
            <a:spLocks noChangeArrowheads="1"/>
          </p:cNvSpPr>
          <p:nvPr/>
        </p:nvSpPr>
        <p:spPr bwMode="auto">
          <a:xfrm>
            <a:off x="2743200" y="1447800"/>
            <a:ext cx="6096000" cy="3352800"/>
          </a:xfrm>
          <a:prstGeom prst="roundRect">
            <a:avLst>
              <a:gd name="adj" fmla="val 16667"/>
            </a:avLst>
          </a:prstGeom>
          <a:noFill/>
          <a:ln w="28575">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501" name="Text Box 69"/>
          <p:cNvSpPr txBox="1">
            <a:spLocks noChangeArrowheads="1"/>
          </p:cNvSpPr>
          <p:nvPr/>
        </p:nvSpPr>
        <p:spPr bwMode="auto">
          <a:xfrm>
            <a:off x="7848600" y="2514600"/>
            <a:ext cx="99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pPr>
            <a:r>
              <a:rPr lang="en-US" sz="1400">
                <a:latin typeface="Arial" charset="0"/>
                <a:ea typeface="굴림" pitchFamily="50" charset="-127"/>
              </a:rPr>
              <a:t>Storage</a:t>
            </a:r>
          </a:p>
        </p:txBody>
      </p:sp>
      <p:sp>
        <p:nvSpPr>
          <p:cNvPr id="146504" name="AutoShape 72"/>
          <p:cNvSpPr>
            <a:spLocks noChangeArrowheads="1"/>
          </p:cNvSpPr>
          <p:nvPr/>
        </p:nvSpPr>
        <p:spPr bwMode="auto">
          <a:xfrm>
            <a:off x="3124200" y="1752600"/>
            <a:ext cx="5562600" cy="1371600"/>
          </a:xfrm>
          <a:prstGeom prst="rightArrow">
            <a:avLst>
              <a:gd name="adj1" fmla="val 50000"/>
              <a:gd name="adj2" fmla="val 101389"/>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800">
                <a:latin typeface="Arial" charset="0"/>
                <a:ea typeface="굴림" pitchFamily="50" charset="-127"/>
              </a:rPr>
              <a:t>More Complexity and Overhead</a:t>
            </a:r>
          </a:p>
        </p:txBody>
      </p:sp>
      <p:sp>
        <p:nvSpPr>
          <p:cNvPr id="146508" name="AutoShape 76"/>
          <p:cNvSpPr>
            <a:spLocks noChangeArrowheads="1"/>
          </p:cNvSpPr>
          <p:nvPr/>
        </p:nvSpPr>
        <p:spPr bwMode="auto">
          <a:xfrm>
            <a:off x="3124200" y="3200400"/>
            <a:ext cx="5562600" cy="1371600"/>
          </a:xfrm>
          <a:prstGeom prst="leftArrow">
            <a:avLst>
              <a:gd name="adj1" fmla="val 50000"/>
              <a:gd name="adj2" fmla="val 101389"/>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800" i="1">
                <a:solidFill>
                  <a:srgbClr val="FF0000"/>
                </a:solidFill>
                <a:latin typeface="Arial" charset="0"/>
                <a:ea typeface="굴림" pitchFamily="50" charset="-127"/>
              </a:rPr>
              <a:t>More Number of Requests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mph" presetSubtype="0" grpId="0" nodeType="clickEffect">
                                  <p:stCondLst>
                                    <p:cond delay="0"/>
                                  </p:stCondLst>
                                  <p:childTnLst>
                                    <p:set>
                                      <p:cBhvr rctx="PPT">
                                        <p:cTn id="6" dur="indefinite"/>
                                        <p:tgtEl>
                                          <p:spTgt spid="146436"/>
                                        </p:tgtEl>
                                        <p:attrNameLst>
                                          <p:attrName>style.opacity</p:attrName>
                                        </p:attrNameLst>
                                      </p:cBhvr>
                                      <p:to>
                                        <p:strVal val="0.4"/>
                                      </p:to>
                                    </p:set>
                                    <p:animEffect filter="image" prLst="opacity: 0.4">
                                      <p:cBhvr rctx="IE">
                                        <p:cTn id="7" dur="indefinite"/>
                                        <p:tgtEl>
                                          <p:spTgt spid="146436"/>
                                        </p:tgtEl>
                                      </p:cBhvr>
                                    </p:animEffect>
                                  </p:childTnLst>
                                </p:cTn>
                              </p:par>
                              <p:par>
                                <p:cTn id="8" presetID="9" presetClass="emph" presetSubtype="0" grpId="0" nodeType="withEffect">
                                  <p:stCondLst>
                                    <p:cond delay="0"/>
                                  </p:stCondLst>
                                  <p:childTnLst>
                                    <p:set>
                                      <p:cBhvr rctx="PPT">
                                        <p:cTn id="9" dur="indefinite"/>
                                        <p:tgtEl>
                                          <p:spTgt spid="146437"/>
                                        </p:tgtEl>
                                        <p:attrNameLst>
                                          <p:attrName>style.opacity</p:attrName>
                                        </p:attrNameLst>
                                      </p:cBhvr>
                                      <p:to>
                                        <p:strVal val="0.4"/>
                                      </p:to>
                                    </p:set>
                                    <p:animEffect filter="image" prLst="opacity: 0.4">
                                      <p:cBhvr rctx="IE">
                                        <p:cTn id="10" dur="indefinite"/>
                                        <p:tgtEl>
                                          <p:spTgt spid="146437"/>
                                        </p:tgtEl>
                                      </p:cBhvr>
                                    </p:animEffect>
                                  </p:childTnLst>
                                </p:cTn>
                              </p:par>
                              <p:par>
                                <p:cTn id="11" presetID="9" presetClass="emph" presetSubtype="0" grpId="0" nodeType="withEffect">
                                  <p:stCondLst>
                                    <p:cond delay="0"/>
                                  </p:stCondLst>
                                  <p:childTnLst>
                                    <p:set>
                                      <p:cBhvr rctx="PPT">
                                        <p:cTn id="12" dur="indefinite"/>
                                        <p:tgtEl>
                                          <p:spTgt spid="146438"/>
                                        </p:tgtEl>
                                        <p:attrNameLst>
                                          <p:attrName>style.opacity</p:attrName>
                                        </p:attrNameLst>
                                      </p:cBhvr>
                                      <p:to>
                                        <p:strVal val="0.4"/>
                                      </p:to>
                                    </p:set>
                                    <p:animEffect filter="image" prLst="opacity: 0.4">
                                      <p:cBhvr rctx="IE">
                                        <p:cTn id="13" dur="indefinite"/>
                                        <p:tgtEl>
                                          <p:spTgt spid="146438"/>
                                        </p:tgtEl>
                                      </p:cBhvr>
                                    </p:animEffect>
                                  </p:childTnLst>
                                </p:cTn>
                              </p:par>
                              <p:par>
                                <p:cTn id="14" presetID="9" presetClass="emph" presetSubtype="0" grpId="0" nodeType="withEffect">
                                  <p:stCondLst>
                                    <p:cond delay="0"/>
                                  </p:stCondLst>
                                  <p:childTnLst>
                                    <p:set>
                                      <p:cBhvr rctx="PPT">
                                        <p:cTn id="15" dur="indefinite"/>
                                        <p:tgtEl>
                                          <p:spTgt spid="146439"/>
                                        </p:tgtEl>
                                        <p:attrNameLst>
                                          <p:attrName>style.opacity</p:attrName>
                                        </p:attrNameLst>
                                      </p:cBhvr>
                                      <p:to>
                                        <p:strVal val="0.4"/>
                                      </p:to>
                                    </p:set>
                                    <p:animEffect filter="image" prLst="opacity: 0.4">
                                      <p:cBhvr rctx="IE">
                                        <p:cTn id="16" dur="indefinite"/>
                                        <p:tgtEl>
                                          <p:spTgt spid="146439"/>
                                        </p:tgtEl>
                                      </p:cBhvr>
                                    </p:animEffect>
                                  </p:childTnLst>
                                </p:cTn>
                              </p:par>
                              <p:par>
                                <p:cTn id="17" presetID="9" presetClass="emph" presetSubtype="0" grpId="0" nodeType="withEffect">
                                  <p:stCondLst>
                                    <p:cond delay="0"/>
                                  </p:stCondLst>
                                  <p:childTnLst>
                                    <p:set>
                                      <p:cBhvr rctx="PPT">
                                        <p:cTn id="18" dur="indefinite"/>
                                        <p:tgtEl>
                                          <p:spTgt spid="146440"/>
                                        </p:tgtEl>
                                        <p:attrNameLst>
                                          <p:attrName>style.opacity</p:attrName>
                                        </p:attrNameLst>
                                      </p:cBhvr>
                                      <p:to>
                                        <p:strVal val="0.4"/>
                                      </p:to>
                                    </p:set>
                                    <p:animEffect filter="image" prLst="opacity: 0.4">
                                      <p:cBhvr rctx="IE">
                                        <p:cTn id="19" dur="indefinite"/>
                                        <p:tgtEl>
                                          <p:spTgt spid="146440"/>
                                        </p:tgtEl>
                                      </p:cBhvr>
                                    </p:animEffect>
                                  </p:childTnLst>
                                </p:cTn>
                              </p:par>
                              <p:par>
                                <p:cTn id="20" presetID="9" presetClass="emph" presetSubtype="0" grpId="0" nodeType="withEffect">
                                  <p:stCondLst>
                                    <p:cond delay="0"/>
                                  </p:stCondLst>
                                  <p:childTnLst>
                                    <p:set>
                                      <p:cBhvr rctx="PPT">
                                        <p:cTn id="21" dur="indefinite"/>
                                        <p:tgtEl>
                                          <p:spTgt spid="146441"/>
                                        </p:tgtEl>
                                        <p:attrNameLst>
                                          <p:attrName>style.opacity</p:attrName>
                                        </p:attrNameLst>
                                      </p:cBhvr>
                                      <p:to>
                                        <p:strVal val="0.4"/>
                                      </p:to>
                                    </p:set>
                                    <p:animEffect filter="image" prLst="opacity: 0.4">
                                      <p:cBhvr rctx="IE">
                                        <p:cTn id="22" dur="indefinite"/>
                                        <p:tgtEl>
                                          <p:spTgt spid="146441"/>
                                        </p:tgtEl>
                                      </p:cBhvr>
                                    </p:animEffect>
                                  </p:childTnLst>
                                </p:cTn>
                              </p:par>
                              <p:par>
                                <p:cTn id="23" presetID="9" presetClass="emph" presetSubtype="0" grpId="0" nodeType="withEffect">
                                  <p:stCondLst>
                                    <p:cond delay="0"/>
                                  </p:stCondLst>
                                  <p:childTnLst>
                                    <p:set>
                                      <p:cBhvr rctx="PPT">
                                        <p:cTn id="24" dur="indefinite"/>
                                        <p:tgtEl>
                                          <p:spTgt spid="146442"/>
                                        </p:tgtEl>
                                        <p:attrNameLst>
                                          <p:attrName>style.opacity</p:attrName>
                                        </p:attrNameLst>
                                      </p:cBhvr>
                                      <p:to>
                                        <p:strVal val="0.4"/>
                                      </p:to>
                                    </p:set>
                                    <p:animEffect filter="image" prLst="opacity: 0.4">
                                      <p:cBhvr rctx="IE">
                                        <p:cTn id="25" dur="indefinite"/>
                                        <p:tgtEl>
                                          <p:spTgt spid="146442"/>
                                        </p:tgtEl>
                                      </p:cBhvr>
                                    </p:animEffect>
                                  </p:childTnLst>
                                </p:cTn>
                              </p:par>
                              <p:par>
                                <p:cTn id="26" presetID="9" presetClass="emph" presetSubtype="0" grpId="0" nodeType="withEffect">
                                  <p:stCondLst>
                                    <p:cond delay="0"/>
                                  </p:stCondLst>
                                  <p:childTnLst>
                                    <p:set>
                                      <p:cBhvr rctx="PPT">
                                        <p:cTn id="27" dur="indefinite"/>
                                        <p:tgtEl>
                                          <p:spTgt spid="146443"/>
                                        </p:tgtEl>
                                        <p:attrNameLst>
                                          <p:attrName>style.opacity</p:attrName>
                                        </p:attrNameLst>
                                      </p:cBhvr>
                                      <p:to>
                                        <p:strVal val="0.4"/>
                                      </p:to>
                                    </p:set>
                                    <p:animEffect filter="image" prLst="opacity: 0.4">
                                      <p:cBhvr rctx="IE">
                                        <p:cTn id="28" dur="indefinite"/>
                                        <p:tgtEl>
                                          <p:spTgt spid="146443"/>
                                        </p:tgtEl>
                                      </p:cBhvr>
                                    </p:animEffect>
                                  </p:childTnLst>
                                </p:cTn>
                              </p:par>
                              <p:par>
                                <p:cTn id="29" presetID="9" presetClass="emph" presetSubtype="0" grpId="0" nodeType="withEffect">
                                  <p:stCondLst>
                                    <p:cond delay="0"/>
                                  </p:stCondLst>
                                  <p:childTnLst>
                                    <p:set>
                                      <p:cBhvr rctx="PPT">
                                        <p:cTn id="30" dur="indefinite"/>
                                        <p:tgtEl>
                                          <p:spTgt spid="146444"/>
                                        </p:tgtEl>
                                        <p:attrNameLst>
                                          <p:attrName>style.opacity</p:attrName>
                                        </p:attrNameLst>
                                      </p:cBhvr>
                                      <p:to>
                                        <p:strVal val="0.4"/>
                                      </p:to>
                                    </p:set>
                                    <p:animEffect filter="image" prLst="opacity: 0.4">
                                      <p:cBhvr rctx="IE">
                                        <p:cTn id="31" dur="indefinite"/>
                                        <p:tgtEl>
                                          <p:spTgt spid="146444"/>
                                        </p:tgtEl>
                                      </p:cBhvr>
                                    </p:animEffect>
                                  </p:childTnLst>
                                </p:cTn>
                              </p:par>
                              <p:par>
                                <p:cTn id="32" presetID="9" presetClass="emph" presetSubtype="0" grpId="0" nodeType="withEffect">
                                  <p:stCondLst>
                                    <p:cond delay="0"/>
                                  </p:stCondLst>
                                  <p:childTnLst>
                                    <p:set>
                                      <p:cBhvr rctx="PPT">
                                        <p:cTn id="33" dur="indefinite"/>
                                        <p:tgtEl>
                                          <p:spTgt spid="146445"/>
                                        </p:tgtEl>
                                        <p:attrNameLst>
                                          <p:attrName>style.opacity</p:attrName>
                                        </p:attrNameLst>
                                      </p:cBhvr>
                                      <p:to>
                                        <p:strVal val="0.4"/>
                                      </p:to>
                                    </p:set>
                                    <p:animEffect filter="image" prLst="opacity: 0.4">
                                      <p:cBhvr rctx="IE">
                                        <p:cTn id="34" dur="indefinite"/>
                                        <p:tgtEl>
                                          <p:spTgt spid="146445"/>
                                        </p:tgtEl>
                                      </p:cBhvr>
                                    </p:animEffect>
                                  </p:childTnLst>
                                </p:cTn>
                              </p:par>
                              <p:par>
                                <p:cTn id="35" presetID="9" presetClass="emph" presetSubtype="0" grpId="0" nodeType="withEffect">
                                  <p:stCondLst>
                                    <p:cond delay="0"/>
                                  </p:stCondLst>
                                  <p:childTnLst>
                                    <p:set>
                                      <p:cBhvr rctx="PPT">
                                        <p:cTn id="36" dur="indefinite"/>
                                        <p:tgtEl>
                                          <p:spTgt spid="146446"/>
                                        </p:tgtEl>
                                        <p:attrNameLst>
                                          <p:attrName>style.opacity</p:attrName>
                                        </p:attrNameLst>
                                      </p:cBhvr>
                                      <p:to>
                                        <p:strVal val="0.4"/>
                                      </p:to>
                                    </p:set>
                                    <p:animEffect filter="image" prLst="opacity: 0.4">
                                      <p:cBhvr rctx="IE">
                                        <p:cTn id="37" dur="indefinite"/>
                                        <p:tgtEl>
                                          <p:spTgt spid="146446"/>
                                        </p:tgtEl>
                                      </p:cBhvr>
                                    </p:animEffect>
                                  </p:childTnLst>
                                </p:cTn>
                              </p:par>
                              <p:par>
                                <p:cTn id="38" presetID="9" presetClass="emph" presetSubtype="0" grpId="0" nodeType="withEffect">
                                  <p:stCondLst>
                                    <p:cond delay="0"/>
                                  </p:stCondLst>
                                  <p:childTnLst>
                                    <p:set>
                                      <p:cBhvr rctx="PPT">
                                        <p:cTn id="39" dur="indefinite"/>
                                        <p:tgtEl>
                                          <p:spTgt spid="146447"/>
                                        </p:tgtEl>
                                        <p:attrNameLst>
                                          <p:attrName>style.opacity</p:attrName>
                                        </p:attrNameLst>
                                      </p:cBhvr>
                                      <p:to>
                                        <p:strVal val="0.4"/>
                                      </p:to>
                                    </p:set>
                                    <p:animEffect filter="image" prLst="opacity: 0.4">
                                      <p:cBhvr rctx="IE">
                                        <p:cTn id="40" dur="indefinite"/>
                                        <p:tgtEl>
                                          <p:spTgt spid="146447"/>
                                        </p:tgtEl>
                                      </p:cBhvr>
                                    </p:animEffect>
                                  </p:childTnLst>
                                </p:cTn>
                              </p:par>
                              <p:par>
                                <p:cTn id="41" presetID="9" presetClass="emph" presetSubtype="0" grpId="0" nodeType="withEffect">
                                  <p:stCondLst>
                                    <p:cond delay="0"/>
                                  </p:stCondLst>
                                  <p:childTnLst>
                                    <p:set>
                                      <p:cBhvr rctx="PPT">
                                        <p:cTn id="42" dur="indefinite"/>
                                        <p:tgtEl>
                                          <p:spTgt spid="146448"/>
                                        </p:tgtEl>
                                        <p:attrNameLst>
                                          <p:attrName>style.opacity</p:attrName>
                                        </p:attrNameLst>
                                      </p:cBhvr>
                                      <p:to>
                                        <p:strVal val="0.4"/>
                                      </p:to>
                                    </p:set>
                                    <p:animEffect filter="image" prLst="opacity: 0.4">
                                      <p:cBhvr rctx="IE">
                                        <p:cTn id="43" dur="indefinite"/>
                                        <p:tgtEl>
                                          <p:spTgt spid="146448"/>
                                        </p:tgtEl>
                                      </p:cBhvr>
                                    </p:animEffect>
                                  </p:childTnLst>
                                </p:cTn>
                              </p:par>
                              <p:par>
                                <p:cTn id="44" presetID="9" presetClass="emph" presetSubtype="0" grpId="0" nodeType="withEffect">
                                  <p:stCondLst>
                                    <p:cond delay="0"/>
                                  </p:stCondLst>
                                  <p:childTnLst>
                                    <p:set>
                                      <p:cBhvr rctx="PPT">
                                        <p:cTn id="45" dur="indefinite"/>
                                        <p:tgtEl>
                                          <p:spTgt spid="146449"/>
                                        </p:tgtEl>
                                        <p:attrNameLst>
                                          <p:attrName>style.opacity</p:attrName>
                                        </p:attrNameLst>
                                      </p:cBhvr>
                                      <p:to>
                                        <p:strVal val="0.4"/>
                                      </p:to>
                                    </p:set>
                                    <p:animEffect filter="image" prLst="opacity: 0.4">
                                      <p:cBhvr rctx="IE">
                                        <p:cTn id="46" dur="indefinite"/>
                                        <p:tgtEl>
                                          <p:spTgt spid="146449"/>
                                        </p:tgtEl>
                                      </p:cBhvr>
                                    </p:animEffect>
                                  </p:childTnLst>
                                </p:cTn>
                              </p:par>
                              <p:par>
                                <p:cTn id="47" presetID="9" presetClass="emph" presetSubtype="0" grpId="0" nodeType="withEffect">
                                  <p:stCondLst>
                                    <p:cond delay="0"/>
                                  </p:stCondLst>
                                  <p:childTnLst>
                                    <p:set>
                                      <p:cBhvr rctx="PPT">
                                        <p:cTn id="48" dur="indefinite"/>
                                        <p:tgtEl>
                                          <p:spTgt spid="146450"/>
                                        </p:tgtEl>
                                        <p:attrNameLst>
                                          <p:attrName>style.opacity</p:attrName>
                                        </p:attrNameLst>
                                      </p:cBhvr>
                                      <p:to>
                                        <p:strVal val="0.4"/>
                                      </p:to>
                                    </p:set>
                                    <p:animEffect filter="image" prLst="opacity: 0.4">
                                      <p:cBhvr rctx="IE">
                                        <p:cTn id="49" dur="indefinite"/>
                                        <p:tgtEl>
                                          <p:spTgt spid="146450"/>
                                        </p:tgtEl>
                                      </p:cBhvr>
                                    </p:animEffect>
                                  </p:childTnLst>
                                </p:cTn>
                              </p:par>
                              <p:par>
                                <p:cTn id="50" presetID="9" presetClass="emph" presetSubtype="0" grpId="0" nodeType="withEffect">
                                  <p:stCondLst>
                                    <p:cond delay="0"/>
                                  </p:stCondLst>
                                  <p:childTnLst>
                                    <p:set>
                                      <p:cBhvr rctx="PPT">
                                        <p:cTn id="51" dur="indefinite"/>
                                        <p:tgtEl>
                                          <p:spTgt spid="146451"/>
                                        </p:tgtEl>
                                        <p:attrNameLst>
                                          <p:attrName>style.opacity</p:attrName>
                                        </p:attrNameLst>
                                      </p:cBhvr>
                                      <p:to>
                                        <p:strVal val="0.4"/>
                                      </p:to>
                                    </p:set>
                                    <p:animEffect filter="image" prLst="opacity: 0.4">
                                      <p:cBhvr rctx="IE">
                                        <p:cTn id="52" dur="indefinite"/>
                                        <p:tgtEl>
                                          <p:spTgt spid="146451"/>
                                        </p:tgtEl>
                                      </p:cBhvr>
                                    </p:animEffect>
                                  </p:childTnLst>
                                </p:cTn>
                              </p:par>
                              <p:par>
                                <p:cTn id="53" presetID="9" presetClass="emph" presetSubtype="0" grpId="0" nodeType="withEffect">
                                  <p:stCondLst>
                                    <p:cond delay="0"/>
                                  </p:stCondLst>
                                  <p:childTnLst>
                                    <p:set>
                                      <p:cBhvr rctx="PPT">
                                        <p:cTn id="54" dur="indefinite"/>
                                        <p:tgtEl>
                                          <p:spTgt spid="146452"/>
                                        </p:tgtEl>
                                        <p:attrNameLst>
                                          <p:attrName>style.opacity</p:attrName>
                                        </p:attrNameLst>
                                      </p:cBhvr>
                                      <p:to>
                                        <p:strVal val="0.4"/>
                                      </p:to>
                                    </p:set>
                                    <p:animEffect filter="image" prLst="opacity: 0.4">
                                      <p:cBhvr rctx="IE">
                                        <p:cTn id="55" dur="indefinite"/>
                                        <p:tgtEl>
                                          <p:spTgt spid="146452"/>
                                        </p:tgtEl>
                                      </p:cBhvr>
                                    </p:animEffect>
                                  </p:childTnLst>
                                </p:cTn>
                              </p:par>
                              <p:par>
                                <p:cTn id="56" presetID="9" presetClass="emph" presetSubtype="0" grpId="0" nodeType="withEffect">
                                  <p:stCondLst>
                                    <p:cond delay="0"/>
                                  </p:stCondLst>
                                  <p:childTnLst>
                                    <p:set>
                                      <p:cBhvr rctx="PPT">
                                        <p:cTn id="57" dur="indefinite"/>
                                        <p:tgtEl>
                                          <p:spTgt spid="146453"/>
                                        </p:tgtEl>
                                        <p:attrNameLst>
                                          <p:attrName>style.opacity</p:attrName>
                                        </p:attrNameLst>
                                      </p:cBhvr>
                                      <p:to>
                                        <p:strVal val="0.4"/>
                                      </p:to>
                                    </p:set>
                                    <p:animEffect filter="image" prLst="opacity: 0.4">
                                      <p:cBhvr rctx="IE">
                                        <p:cTn id="58" dur="indefinite"/>
                                        <p:tgtEl>
                                          <p:spTgt spid="146453"/>
                                        </p:tgtEl>
                                      </p:cBhvr>
                                    </p:animEffect>
                                  </p:childTnLst>
                                </p:cTn>
                              </p:par>
                              <p:par>
                                <p:cTn id="59" presetID="9" presetClass="emph" presetSubtype="0" grpId="0" nodeType="withEffect">
                                  <p:stCondLst>
                                    <p:cond delay="0"/>
                                  </p:stCondLst>
                                  <p:childTnLst>
                                    <p:set>
                                      <p:cBhvr rctx="PPT">
                                        <p:cTn id="60" dur="indefinite"/>
                                        <p:tgtEl>
                                          <p:spTgt spid="146454"/>
                                        </p:tgtEl>
                                        <p:attrNameLst>
                                          <p:attrName>style.opacity</p:attrName>
                                        </p:attrNameLst>
                                      </p:cBhvr>
                                      <p:to>
                                        <p:strVal val="0.4"/>
                                      </p:to>
                                    </p:set>
                                    <p:animEffect filter="image" prLst="opacity: 0.4">
                                      <p:cBhvr rctx="IE">
                                        <p:cTn id="61" dur="indefinite"/>
                                        <p:tgtEl>
                                          <p:spTgt spid="146454"/>
                                        </p:tgtEl>
                                      </p:cBhvr>
                                    </p:animEffect>
                                  </p:childTnLst>
                                </p:cTn>
                              </p:par>
                              <p:par>
                                <p:cTn id="62" presetID="9" presetClass="emph" presetSubtype="0" grpId="0" nodeType="withEffect">
                                  <p:stCondLst>
                                    <p:cond delay="0"/>
                                  </p:stCondLst>
                                  <p:childTnLst>
                                    <p:set>
                                      <p:cBhvr rctx="PPT">
                                        <p:cTn id="63" dur="indefinite"/>
                                        <p:tgtEl>
                                          <p:spTgt spid="146455"/>
                                        </p:tgtEl>
                                        <p:attrNameLst>
                                          <p:attrName>style.opacity</p:attrName>
                                        </p:attrNameLst>
                                      </p:cBhvr>
                                      <p:to>
                                        <p:strVal val="0.4"/>
                                      </p:to>
                                    </p:set>
                                    <p:animEffect filter="image" prLst="opacity: 0.4">
                                      <p:cBhvr rctx="IE">
                                        <p:cTn id="64" dur="indefinite"/>
                                        <p:tgtEl>
                                          <p:spTgt spid="146455"/>
                                        </p:tgtEl>
                                      </p:cBhvr>
                                    </p:animEffect>
                                  </p:childTnLst>
                                </p:cTn>
                              </p:par>
                              <p:par>
                                <p:cTn id="65" presetID="9" presetClass="emph" presetSubtype="0" grpId="0" nodeType="withEffect">
                                  <p:stCondLst>
                                    <p:cond delay="0"/>
                                  </p:stCondLst>
                                  <p:childTnLst>
                                    <p:set>
                                      <p:cBhvr rctx="PPT">
                                        <p:cTn id="66" dur="indefinite"/>
                                        <p:tgtEl>
                                          <p:spTgt spid="146456"/>
                                        </p:tgtEl>
                                        <p:attrNameLst>
                                          <p:attrName>style.opacity</p:attrName>
                                        </p:attrNameLst>
                                      </p:cBhvr>
                                      <p:to>
                                        <p:strVal val="0.4"/>
                                      </p:to>
                                    </p:set>
                                    <p:animEffect filter="image" prLst="opacity: 0.4">
                                      <p:cBhvr rctx="IE">
                                        <p:cTn id="67" dur="indefinite"/>
                                        <p:tgtEl>
                                          <p:spTgt spid="146456"/>
                                        </p:tgtEl>
                                      </p:cBhvr>
                                    </p:animEffect>
                                  </p:childTnLst>
                                </p:cTn>
                              </p:par>
                              <p:par>
                                <p:cTn id="68" presetID="9" presetClass="emph" presetSubtype="0" grpId="0" nodeType="withEffect">
                                  <p:stCondLst>
                                    <p:cond delay="0"/>
                                  </p:stCondLst>
                                  <p:childTnLst>
                                    <p:set>
                                      <p:cBhvr rctx="PPT">
                                        <p:cTn id="69" dur="indefinite"/>
                                        <p:tgtEl>
                                          <p:spTgt spid="146457"/>
                                        </p:tgtEl>
                                        <p:attrNameLst>
                                          <p:attrName>style.opacity</p:attrName>
                                        </p:attrNameLst>
                                      </p:cBhvr>
                                      <p:to>
                                        <p:strVal val="0.4"/>
                                      </p:to>
                                    </p:set>
                                    <p:animEffect filter="image" prLst="opacity: 0.4">
                                      <p:cBhvr rctx="IE">
                                        <p:cTn id="70" dur="indefinite"/>
                                        <p:tgtEl>
                                          <p:spTgt spid="146457"/>
                                        </p:tgtEl>
                                      </p:cBhvr>
                                    </p:animEffect>
                                  </p:childTnLst>
                                </p:cTn>
                              </p:par>
                              <p:par>
                                <p:cTn id="71" presetID="9" presetClass="emph" presetSubtype="0" grpId="0" nodeType="withEffect">
                                  <p:stCondLst>
                                    <p:cond delay="0"/>
                                  </p:stCondLst>
                                  <p:childTnLst>
                                    <p:set>
                                      <p:cBhvr rctx="PPT">
                                        <p:cTn id="72" dur="indefinite"/>
                                        <p:tgtEl>
                                          <p:spTgt spid="146458"/>
                                        </p:tgtEl>
                                        <p:attrNameLst>
                                          <p:attrName>style.opacity</p:attrName>
                                        </p:attrNameLst>
                                      </p:cBhvr>
                                      <p:to>
                                        <p:strVal val="0.4"/>
                                      </p:to>
                                    </p:set>
                                    <p:animEffect filter="image" prLst="opacity: 0.4">
                                      <p:cBhvr rctx="IE">
                                        <p:cTn id="73" dur="indefinite"/>
                                        <p:tgtEl>
                                          <p:spTgt spid="146458"/>
                                        </p:tgtEl>
                                      </p:cBhvr>
                                    </p:animEffect>
                                  </p:childTnLst>
                                </p:cTn>
                              </p:par>
                              <p:par>
                                <p:cTn id="74" presetID="9" presetClass="emph" presetSubtype="0" grpId="0" nodeType="withEffect">
                                  <p:stCondLst>
                                    <p:cond delay="0"/>
                                  </p:stCondLst>
                                  <p:childTnLst>
                                    <p:set>
                                      <p:cBhvr rctx="PPT">
                                        <p:cTn id="75" dur="indefinite"/>
                                        <p:tgtEl>
                                          <p:spTgt spid="146459"/>
                                        </p:tgtEl>
                                        <p:attrNameLst>
                                          <p:attrName>style.opacity</p:attrName>
                                        </p:attrNameLst>
                                      </p:cBhvr>
                                      <p:to>
                                        <p:strVal val="0.4"/>
                                      </p:to>
                                    </p:set>
                                    <p:animEffect filter="image" prLst="opacity: 0.4">
                                      <p:cBhvr rctx="IE">
                                        <p:cTn id="76" dur="indefinite"/>
                                        <p:tgtEl>
                                          <p:spTgt spid="146459"/>
                                        </p:tgtEl>
                                      </p:cBhvr>
                                    </p:animEffect>
                                  </p:childTnLst>
                                </p:cTn>
                              </p:par>
                              <p:par>
                                <p:cTn id="77" presetID="9" presetClass="emph" presetSubtype="0" grpId="0" nodeType="withEffect">
                                  <p:stCondLst>
                                    <p:cond delay="0"/>
                                  </p:stCondLst>
                                  <p:childTnLst>
                                    <p:set>
                                      <p:cBhvr rctx="PPT">
                                        <p:cTn id="78" dur="indefinite"/>
                                        <p:tgtEl>
                                          <p:spTgt spid="146460"/>
                                        </p:tgtEl>
                                        <p:attrNameLst>
                                          <p:attrName>style.opacity</p:attrName>
                                        </p:attrNameLst>
                                      </p:cBhvr>
                                      <p:to>
                                        <p:strVal val="0.4"/>
                                      </p:to>
                                    </p:set>
                                    <p:animEffect filter="image" prLst="opacity: 0.4">
                                      <p:cBhvr rctx="IE">
                                        <p:cTn id="79" dur="indefinite"/>
                                        <p:tgtEl>
                                          <p:spTgt spid="146460"/>
                                        </p:tgtEl>
                                      </p:cBhvr>
                                    </p:animEffect>
                                  </p:childTnLst>
                                </p:cTn>
                              </p:par>
                              <p:par>
                                <p:cTn id="80" presetID="9" presetClass="emph" presetSubtype="0" grpId="0" nodeType="withEffect">
                                  <p:stCondLst>
                                    <p:cond delay="0"/>
                                  </p:stCondLst>
                                  <p:childTnLst>
                                    <p:set>
                                      <p:cBhvr rctx="PPT">
                                        <p:cTn id="81" dur="indefinite"/>
                                        <p:tgtEl>
                                          <p:spTgt spid="146461"/>
                                        </p:tgtEl>
                                        <p:attrNameLst>
                                          <p:attrName>style.opacity</p:attrName>
                                        </p:attrNameLst>
                                      </p:cBhvr>
                                      <p:to>
                                        <p:strVal val="0.4"/>
                                      </p:to>
                                    </p:set>
                                    <p:animEffect filter="image" prLst="opacity: 0.4">
                                      <p:cBhvr rctx="IE">
                                        <p:cTn id="82" dur="indefinite"/>
                                        <p:tgtEl>
                                          <p:spTgt spid="146461"/>
                                        </p:tgtEl>
                                      </p:cBhvr>
                                    </p:animEffect>
                                  </p:childTnLst>
                                </p:cTn>
                              </p:par>
                              <p:par>
                                <p:cTn id="83" presetID="9" presetClass="emph" presetSubtype="0" grpId="0" nodeType="withEffect">
                                  <p:stCondLst>
                                    <p:cond delay="0"/>
                                  </p:stCondLst>
                                  <p:childTnLst>
                                    <p:set>
                                      <p:cBhvr rctx="PPT">
                                        <p:cTn id="84" dur="indefinite"/>
                                        <p:tgtEl>
                                          <p:spTgt spid="146462"/>
                                        </p:tgtEl>
                                        <p:attrNameLst>
                                          <p:attrName>style.opacity</p:attrName>
                                        </p:attrNameLst>
                                      </p:cBhvr>
                                      <p:to>
                                        <p:strVal val="0.4"/>
                                      </p:to>
                                    </p:set>
                                    <p:animEffect filter="image" prLst="opacity: 0.4">
                                      <p:cBhvr rctx="IE">
                                        <p:cTn id="85" dur="indefinite"/>
                                        <p:tgtEl>
                                          <p:spTgt spid="146462"/>
                                        </p:tgtEl>
                                      </p:cBhvr>
                                    </p:animEffect>
                                  </p:childTnLst>
                                </p:cTn>
                              </p:par>
                              <p:par>
                                <p:cTn id="86" presetID="9" presetClass="emph" presetSubtype="0" grpId="0" nodeType="withEffect">
                                  <p:stCondLst>
                                    <p:cond delay="0"/>
                                  </p:stCondLst>
                                  <p:childTnLst>
                                    <p:set>
                                      <p:cBhvr rctx="PPT">
                                        <p:cTn id="87" dur="indefinite"/>
                                        <p:tgtEl>
                                          <p:spTgt spid="146463"/>
                                        </p:tgtEl>
                                        <p:attrNameLst>
                                          <p:attrName>style.opacity</p:attrName>
                                        </p:attrNameLst>
                                      </p:cBhvr>
                                      <p:to>
                                        <p:strVal val="0.4"/>
                                      </p:to>
                                    </p:set>
                                    <p:animEffect filter="image" prLst="opacity: 0.4">
                                      <p:cBhvr rctx="IE">
                                        <p:cTn id="88" dur="indefinite"/>
                                        <p:tgtEl>
                                          <p:spTgt spid="146463"/>
                                        </p:tgtEl>
                                      </p:cBhvr>
                                    </p:animEffect>
                                  </p:childTnLst>
                                </p:cTn>
                              </p:par>
                              <p:par>
                                <p:cTn id="89" presetID="9" presetClass="emph" presetSubtype="0" grpId="0" nodeType="withEffect">
                                  <p:stCondLst>
                                    <p:cond delay="0"/>
                                  </p:stCondLst>
                                  <p:childTnLst>
                                    <p:set>
                                      <p:cBhvr rctx="PPT">
                                        <p:cTn id="90" dur="indefinite"/>
                                        <p:tgtEl>
                                          <p:spTgt spid="146464"/>
                                        </p:tgtEl>
                                        <p:attrNameLst>
                                          <p:attrName>style.opacity</p:attrName>
                                        </p:attrNameLst>
                                      </p:cBhvr>
                                      <p:to>
                                        <p:strVal val="0.4"/>
                                      </p:to>
                                    </p:set>
                                    <p:animEffect filter="image" prLst="opacity: 0.4">
                                      <p:cBhvr rctx="IE">
                                        <p:cTn id="91" dur="indefinite"/>
                                        <p:tgtEl>
                                          <p:spTgt spid="146464"/>
                                        </p:tgtEl>
                                      </p:cBhvr>
                                    </p:animEffect>
                                  </p:childTnLst>
                                </p:cTn>
                              </p:par>
                              <p:par>
                                <p:cTn id="92" presetID="9" presetClass="emph" presetSubtype="0" grpId="0" nodeType="withEffect">
                                  <p:stCondLst>
                                    <p:cond delay="0"/>
                                  </p:stCondLst>
                                  <p:childTnLst>
                                    <p:set>
                                      <p:cBhvr rctx="PPT">
                                        <p:cTn id="93" dur="indefinite"/>
                                        <p:tgtEl>
                                          <p:spTgt spid="146465"/>
                                        </p:tgtEl>
                                        <p:attrNameLst>
                                          <p:attrName>style.opacity</p:attrName>
                                        </p:attrNameLst>
                                      </p:cBhvr>
                                      <p:to>
                                        <p:strVal val="0.4"/>
                                      </p:to>
                                    </p:set>
                                    <p:animEffect filter="image" prLst="opacity: 0.4">
                                      <p:cBhvr rctx="IE">
                                        <p:cTn id="94" dur="indefinite"/>
                                        <p:tgtEl>
                                          <p:spTgt spid="146465"/>
                                        </p:tgtEl>
                                      </p:cBhvr>
                                    </p:animEffect>
                                  </p:childTnLst>
                                </p:cTn>
                              </p:par>
                              <p:par>
                                <p:cTn id="95" presetID="9" presetClass="emph" presetSubtype="0" grpId="0" nodeType="withEffect">
                                  <p:stCondLst>
                                    <p:cond delay="0"/>
                                  </p:stCondLst>
                                  <p:childTnLst>
                                    <p:set>
                                      <p:cBhvr rctx="PPT">
                                        <p:cTn id="96" dur="indefinite"/>
                                        <p:tgtEl>
                                          <p:spTgt spid="146466"/>
                                        </p:tgtEl>
                                        <p:attrNameLst>
                                          <p:attrName>style.opacity</p:attrName>
                                        </p:attrNameLst>
                                      </p:cBhvr>
                                      <p:to>
                                        <p:strVal val="0.4"/>
                                      </p:to>
                                    </p:set>
                                    <p:animEffect filter="image" prLst="opacity: 0.4">
                                      <p:cBhvr rctx="IE">
                                        <p:cTn id="97" dur="indefinite"/>
                                        <p:tgtEl>
                                          <p:spTgt spid="146466"/>
                                        </p:tgtEl>
                                      </p:cBhvr>
                                    </p:animEffect>
                                  </p:childTnLst>
                                </p:cTn>
                              </p:par>
                              <p:par>
                                <p:cTn id="98" presetID="9" presetClass="emph" presetSubtype="0" grpId="0" nodeType="withEffect">
                                  <p:stCondLst>
                                    <p:cond delay="0"/>
                                  </p:stCondLst>
                                  <p:childTnLst>
                                    <p:set>
                                      <p:cBhvr rctx="PPT">
                                        <p:cTn id="99" dur="indefinite"/>
                                        <p:tgtEl>
                                          <p:spTgt spid="146467"/>
                                        </p:tgtEl>
                                        <p:attrNameLst>
                                          <p:attrName>style.opacity</p:attrName>
                                        </p:attrNameLst>
                                      </p:cBhvr>
                                      <p:to>
                                        <p:strVal val="0.4"/>
                                      </p:to>
                                    </p:set>
                                    <p:animEffect filter="image" prLst="opacity: 0.4">
                                      <p:cBhvr rctx="IE">
                                        <p:cTn id="100" dur="indefinite"/>
                                        <p:tgtEl>
                                          <p:spTgt spid="146467"/>
                                        </p:tgtEl>
                                      </p:cBhvr>
                                    </p:animEffect>
                                  </p:childTnLst>
                                </p:cTn>
                              </p:par>
                              <p:par>
                                <p:cTn id="101" presetID="9" presetClass="emph" presetSubtype="0" grpId="0" nodeType="withEffect">
                                  <p:stCondLst>
                                    <p:cond delay="0"/>
                                  </p:stCondLst>
                                  <p:childTnLst>
                                    <p:set>
                                      <p:cBhvr rctx="PPT">
                                        <p:cTn id="102" dur="indefinite"/>
                                        <p:tgtEl>
                                          <p:spTgt spid="146468"/>
                                        </p:tgtEl>
                                        <p:attrNameLst>
                                          <p:attrName>style.opacity</p:attrName>
                                        </p:attrNameLst>
                                      </p:cBhvr>
                                      <p:to>
                                        <p:strVal val="0.4"/>
                                      </p:to>
                                    </p:set>
                                    <p:animEffect filter="image" prLst="opacity: 0.4">
                                      <p:cBhvr rctx="IE">
                                        <p:cTn id="103" dur="indefinite"/>
                                        <p:tgtEl>
                                          <p:spTgt spid="146468"/>
                                        </p:tgtEl>
                                      </p:cBhvr>
                                    </p:animEffect>
                                  </p:childTnLst>
                                </p:cTn>
                              </p:par>
                              <p:par>
                                <p:cTn id="104" presetID="9" presetClass="emph" presetSubtype="0" grpId="0" nodeType="withEffect">
                                  <p:stCondLst>
                                    <p:cond delay="0"/>
                                  </p:stCondLst>
                                  <p:childTnLst>
                                    <p:set>
                                      <p:cBhvr rctx="PPT">
                                        <p:cTn id="105" dur="indefinite"/>
                                        <p:tgtEl>
                                          <p:spTgt spid="146469"/>
                                        </p:tgtEl>
                                        <p:attrNameLst>
                                          <p:attrName>style.opacity</p:attrName>
                                        </p:attrNameLst>
                                      </p:cBhvr>
                                      <p:to>
                                        <p:strVal val="0.4"/>
                                      </p:to>
                                    </p:set>
                                    <p:animEffect filter="image" prLst="opacity: 0.4">
                                      <p:cBhvr rctx="IE">
                                        <p:cTn id="106" dur="indefinite"/>
                                        <p:tgtEl>
                                          <p:spTgt spid="146469"/>
                                        </p:tgtEl>
                                      </p:cBhvr>
                                    </p:animEffect>
                                  </p:childTnLst>
                                </p:cTn>
                              </p:par>
                              <p:par>
                                <p:cTn id="107" presetID="9" presetClass="emph" presetSubtype="0" grpId="0" nodeType="withEffect">
                                  <p:stCondLst>
                                    <p:cond delay="0"/>
                                  </p:stCondLst>
                                  <p:childTnLst>
                                    <p:set>
                                      <p:cBhvr rctx="PPT">
                                        <p:cTn id="108" dur="indefinite"/>
                                        <p:tgtEl>
                                          <p:spTgt spid="146470"/>
                                        </p:tgtEl>
                                        <p:attrNameLst>
                                          <p:attrName>style.opacity</p:attrName>
                                        </p:attrNameLst>
                                      </p:cBhvr>
                                      <p:to>
                                        <p:strVal val="0.4"/>
                                      </p:to>
                                    </p:set>
                                    <p:animEffect filter="image" prLst="opacity: 0.4">
                                      <p:cBhvr rctx="IE">
                                        <p:cTn id="109" dur="indefinite"/>
                                        <p:tgtEl>
                                          <p:spTgt spid="146470"/>
                                        </p:tgtEl>
                                      </p:cBhvr>
                                    </p:animEffect>
                                  </p:childTnLst>
                                </p:cTn>
                              </p:par>
                              <p:par>
                                <p:cTn id="110" presetID="9" presetClass="emph" presetSubtype="0" grpId="0" nodeType="withEffect">
                                  <p:stCondLst>
                                    <p:cond delay="0"/>
                                  </p:stCondLst>
                                  <p:childTnLst>
                                    <p:set>
                                      <p:cBhvr rctx="PPT">
                                        <p:cTn id="111" dur="indefinite"/>
                                        <p:tgtEl>
                                          <p:spTgt spid="146471"/>
                                        </p:tgtEl>
                                        <p:attrNameLst>
                                          <p:attrName>style.opacity</p:attrName>
                                        </p:attrNameLst>
                                      </p:cBhvr>
                                      <p:to>
                                        <p:strVal val="0.4"/>
                                      </p:to>
                                    </p:set>
                                    <p:animEffect filter="image" prLst="opacity: 0.4">
                                      <p:cBhvr rctx="IE">
                                        <p:cTn id="112" dur="indefinite"/>
                                        <p:tgtEl>
                                          <p:spTgt spid="146471"/>
                                        </p:tgtEl>
                                      </p:cBhvr>
                                    </p:animEffect>
                                  </p:childTnLst>
                                </p:cTn>
                              </p:par>
                              <p:par>
                                <p:cTn id="113" presetID="9" presetClass="emph" presetSubtype="0" grpId="0" nodeType="withEffect">
                                  <p:stCondLst>
                                    <p:cond delay="0"/>
                                  </p:stCondLst>
                                  <p:childTnLst>
                                    <p:set>
                                      <p:cBhvr rctx="PPT">
                                        <p:cTn id="114" dur="indefinite"/>
                                        <p:tgtEl>
                                          <p:spTgt spid="146472"/>
                                        </p:tgtEl>
                                        <p:attrNameLst>
                                          <p:attrName>style.opacity</p:attrName>
                                        </p:attrNameLst>
                                      </p:cBhvr>
                                      <p:to>
                                        <p:strVal val="0.4"/>
                                      </p:to>
                                    </p:set>
                                    <p:animEffect filter="image" prLst="opacity: 0.4">
                                      <p:cBhvr rctx="IE">
                                        <p:cTn id="115" dur="indefinite"/>
                                        <p:tgtEl>
                                          <p:spTgt spid="146472"/>
                                        </p:tgtEl>
                                      </p:cBhvr>
                                    </p:animEffect>
                                  </p:childTnLst>
                                </p:cTn>
                              </p:par>
                              <p:par>
                                <p:cTn id="116" presetID="9" presetClass="emph" presetSubtype="0" grpId="0" nodeType="withEffect">
                                  <p:stCondLst>
                                    <p:cond delay="0"/>
                                  </p:stCondLst>
                                  <p:childTnLst>
                                    <p:set>
                                      <p:cBhvr rctx="PPT">
                                        <p:cTn id="117" dur="indefinite"/>
                                        <p:tgtEl>
                                          <p:spTgt spid="146474"/>
                                        </p:tgtEl>
                                        <p:attrNameLst>
                                          <p:attrName>style.opacity</p:attrName>
                                        </p:attrNameLst>
                                      </p:cBhvr>
                                      <p:to>
                                        <p:strVal val="0.4"/>
                                      </p:to>
                                    </p:set>
                                    <p:animEffect filter="image" prLst="opacity: 0.4">
                                      <p:cBhvr rctx="IE">
                                        <p:cTn id="118" dur="indefinite"/>
                                        <p:tgtEl>
                                          <p:spTgt spid="146474"/>
                                        </p:tgtEl>
                                      </p:cBhvr>
                                    </p:animEffect>
                                  </p:childTnLst>
                                </p:cTn>
                              </p:par>
                              <p:par>
                                <p:cTn id="119" presetID="9" presetClass="emph" presetSubtype="0" grpId="0" nodeType="withEffect">
                                  <p:stCondLst>
                                    <p:cond delay="0"/>
                                  </p:stCondLst>
                                  <p:childTnLst>
                                    <p:set>
                                      <p:cBhvr rctx="PPT">
                                        <p:cTn id="120" dur="indefinite"/>
                                        <p:tgtEl>
                                          <p:spTgt spid="146475"/>
                                        </p:tgtEl>
                                        <p:attrNameLst>
                                          <p:attrName>style.opacity</p:attrName>
                                        </p:attrNameLst>
                                      </p:cBhvr>
                                      <p:to>
                                        <p:strVal val="0.4"/>
                                      </p:to>
                                    </p:set>
                                    <p:animEffect filter="image" prLst="opacity: 0.4">
                                      <p:cBhvr rctx="IE">
                                        <p:cTn id="121" dur="indefinite"/>
                                        <p:tgtEl>
                                          <p:spTgt spid="146475"/>
                                        </p:tgtEl>
                                      </p:cBhvr>
                                    </p:animEffect>
                                  </p:childTnLst>
                                </p:cTn>
                              </p:par>
                              <p:par>
                                <p:cTn id="122" presetID="9" presetClass="emph" presetSubtype="0" grpId="0" nodeType="withEffect">
                                  <p:stCondLst>
                                    <p:cond delay="0"/>
                                  </p:stCondLst>
                                  <p:childTnLst>
                                    <p:set>
                                      <p:cBhvr rctx="PPT">
                                        <p:cTn id="123" dur="indefinite"/>
                                        <p:tgtEl>
                                          <p:spTgt spid="146476"/>
                                        </p:tgtEl>
                                        <p:attrNameLst>
                                          <p:attrName>style.opacity</p:attrName>
                                        </p:attrNameLst>
                                      </p:cBhvr>
                                      <p:to>
                                        <p:strVal val="0.4"/>
                                      </p:to>
                                    </p:set>
                                    <p:animEffect filter="image" prLst="opacity: 0.4">
                                      <p:cBhvr rctx="IE">
                                        <p:cTn id="124" dur="indefinite"/>
                                        <p:tgtEl>
                                          <p:spTgt spid="146476"/>
                                        </p:tgtEl>
                                      </p:cBhvr>
                                    </p:animEffect>
                                  </p:childTnLst>
                                </p:cTn>
                              </p:par>
                              <p:par>
                                <p:cTn id="125" presetID="9" presetClass="emph" presetSubtype="0" grpId="0" nodeType="withEffect">
                                  <p:stCondLst>
                                    <p:cond delay="0"/>
                                  </p:stCondLst>
                                  <p:childTnLst>
                                    <p:set>
                                      <p:cBhvr rctx="PPT">
                                        <p:cTn id="126" dur="indefinite"/>
                                        <p:tgtEl>
                                          <p:spTgt spid="146477"/>
                                        </p:tgtEl>
                                        <p:attrNameLst>
                                          <p:attrName>style.opacity</p:attrName>
                                        </p:attrNameLst>
                                      </p:cBhvr>
                                      <p:to>
                                        <p:strVal val="0.4"/>
                                      </p:to>
                                    </p:set>
                                    <p:animEffect filter="image" prLst="opacity: 0.4">
                                      <p:cBhvr rctx="IE">
                                        <p:cTn id="127" dur="indefinite"/>
                                        <p:tgtEl>
                                          <p:spTgt spid="146477"/>
                                        </p:tgtEl>
                                      </p:cBhvr>
                                    </p:animEffect>
                                  </p:childTnLst>
                                </p:cTn>
                              </p:par>
                              <p:par>
                                <p:cTn id="128" presetID="9" presetClass="emph" presetSubtype="0" grpId="0" nodeType="withEffect">
                                  <p:stCondLst>
                                    <p:cond delay="0"/>
                                  </p:stCondLst>
                                  <p:childTnLst>
                                    <p:set>
                                      <p:cBhvr rctx="PPT">
                                        <p:cTn id="129" dur="indefinite"/>
                                        <p:tgtEl>
                                          <p:spTgt spid="146478"/>
                                        </p:tgtEl>
                                        <p:attrNameLst>
                                          <p:attrName>style.opacity</p:attrName>
                                        </p:attrNameLst>
                                      </p:cBhvr>
                                      <p:to>
                                        <p:strVal val="0.4"/>
                                      </p:to>
                                    </p:set>
                                    <p:animEffect filter="image" prLst="opacity: 0.4">
                                      <p:cBhvr rctx="IE">
                                        <p:cTn id="130" dur="indefinite"/>
                                        <p:tgtEl>
                                          <p:spTgt spid="146478"/>
                                        </p:tgtEl>
                                      </p:cBhvr>
                                    </p:animEffect>
                                  </p:childTnLst>
                                </p:cTn>
                              </p:par>
                              <p:par>
                                <p:cTn id="131" presetID="9" presetClass="emph" presetSubtype="0" nodeType="withEffect">
                                  <p:stCondLst>
                                    <p:cond delay="0"/>
                                  </p:stCondLst>
                                  <p:childTnLst>
                                    <p:set>
                                      <p:cBhvr rctx="PPT">
                                        <p:cTn id="132" dur="indefinite"/>
                                        <p:tgtEl>
                                          <p:spTgt spid="146479"/>
                                        </p:tgtEl>
                                        <p:attrNameLst>
                                          <p:attrName>style.opacity</p:attrName>
                                        </p:attrNameLst>
                                      </p:cBhvr>
                                      <p:to>
                                        <p:strVal val="0.4"/>
                                      </p:to>
                                    </p:set>
                                    <p:animEffect filter="image" prLst="opacity: 0.4">
                                      <p:cBhvr rctx="IE">
                                        <p:cTn id="133" dur="indefinite"/>
                                        <p:tgtEl>
                                          <p:spTgt spid="146479"/>
                                        </p:tgtEl>
                                      </p:cBhvr>
                                    </p:animEffect>
                                  </p:childTnLst>
                                </p:cTn>
                              </p:par>
                              <p:par>
                                <p:cTn id="134" presetID="9" presetClass="emph" presetSubtype="0" nodeType="withEffect">
                                  <p:stCondLst>
                                    <p:cond delay="0"/>
                                  </p:stCondLst>
                                  <p:childTnLst>
                                    <p:set>
                                      <p:cBhvr rctx="PPT">
                                        <p:cTn id="135" dur="indefinite"/>
                                        <p:tgtEl>
                                          <p:spTgt spid="146482"/>
                                        </p:tgtEl>
                                        <p:attrNameLst>
                                          <p:attrName>style.opacity</p:attrName>
                                        </p:attrNameLst>
                                      </p:cBhvr>
                                      <p:to>
                                        <p:strVal val="0.4"/>
                                      </p:to>
                                    </p:set>
                                    <p:animEffect filter="image" prLst="opacity: 0.4">
                                      <p:cBhvr rctx="IE">
                                        <p:cTn id="136" dur="indefinite"/>
                                        <p:tgtEl>
                                          <p:spTgt spid="146482"/>
                                        </p:tgtEl>
                                      </p:cBhvr>
                                    </p:animEffect>
                                  </p:childTnLst>
                                </p:cTn>
                              </p:par>
                              <p:par>
                                <p:cTn id="137" presetID="9" presetClass="emph" presetSubtype="0" nodeType="withEffect">
                                  <p:stCondLst>
                                    <p:cond delay="0"/>
                                  </p:stCondLst>
                                  <p:childTnLst>
                                    <p:set>
                                      <p:cBhvr rctx="PPT">
                                        <p:cTn id="138" dur="indefinite"/>
                                        <p:tgtEl>
                                          <p:spTgt spid="146485"/>
                                        </p:tgtEl>
                                        <p:attrNameLst>
                                          <p:attrName>style.opacity</p:attrName>
                                        </p:attrNameLst>
                                      </p:cBhvr>
                                      <p:to>
                                        <p:strVal val="0.4"/>
                                      </p:to>
                                    </p:set>
                                    <p:animEffect filter="image" prLst="opacity: 0.4">
                                      <p:cBhvr rctx="IE">
                                        <p:cTn id="139" dur="indefinite"/>
                                        <p:tgtEl>
                                          <p:spTgt spid="146485"/>
                                        </p:tgtEl>
                                      </p:cBhvr>
                                    </p:animEffect>
                                  </p:childTnLst>
                                </p:cTn>
                              </p:par>
                              <p:par>
                                <p:cTn id="140" presetID="9" presetClass="emph" presetSubtype="0" nodeType="withEffect">
                                  <p:stCondLst>
                                    <p:cond delay="0"/>
                                  </p:stCondLst>
                                  <p:childTnLst>
                                    <p:set>
                                      <p:cBhvr rctx="PPT">
                                        <p:cTn id="141" dur="indefinite"/>
                                        <p:tgtEl>
                                          <p:spTgt spid="146488"/>
                                        </p:tgtEl>
                                        <p:attrNameLst>
                                          <p:attrName>style.opacity</p:attrName>
                                        </p:attrNameLst>
                                      </p:cBhvr>
                                      <p:to>
                                        <p:strVal val="0.4"/>
                                      </p:to>
                                    </p:set>
                                    <p:animEffect filter="image" prLst="opacity: 0.4">
                                      <p:cBhvr rctx="IE">
                                        <p:cTn id="142" dur="indefinite"/>
                                        <p:tgtEl>
                                          <p:spTgt spid="146488"/>
                                        </p:tgtEl>
                                      </p:cBhvr>
                                    </p:animEffect>
                                  </p:childTnLst>
                                </p:cTn>
                              </p:par>
                              <p:par>
                                <p:cTn id="143" presetID="9" presetClass="emph" presetSubtype="0" nodeType="withEffect">
                                  <p:stCondLst>
                                    <p:cond delay="0"/>
                                  </p:stCondLst>
                                  <p:childTnLst>
                                    <p:set>
                                      <p:cBhvr rctx="PPT">
                                        <p:cTn id="144" dur="indefinite"/>
                                        <p:tgtEl>
                                          <p:spTgt spid="146491"/>
                                        </p:tgtEl>
                                        <p:attrNameLst>
                                          <p:attrName>style.opacity</p:attrName>
                                        </p:attrNameLst>
                                      </p:cBhvr>
                                      <p:to>
                                        <p:strVal val="0.4"/>
                                      </p:to>
                                    </p:set>
                                    <p:animEffect filter="image" prLst="opacity: 0.4">
                                      <p:cBhvr rctx="IE">
                                        <p:cTn id="145" dur="indefinite"/>
                                        <p:tgtEl>
                                          <p:spTgt spid="146491"/>
                                        </p:tgtEl>
                                      </p:cBhvr>
                                    </p:animEffect>
                                  </p:childTnLst>
                                </p:cTn>
                              </p:par>
                              <p:par>
                                <p:cTn id="146" presetID="9" presetClass="emph" presetSubtype="0" nodeType="withEffect">
                                  <p:stCondLst>
                                    <p:cond delay="0"/>
                                  </p:stCondLst>
                                  <p:childTnLst>
                                    <p:set>
                                      <p:cBhvr rctx="PPT">
                                        <p:cTn id="147" dur="indefinite"/>
                                        <p:tgtEl>
                                          <p:spTgt spid="146494"/>
                                        </p:tgtEl>
                                        <p:attrNameLst>
                                          <p:attrName>style.opacity</p:attrName>
                                        </p:attrNameLst>
                                      </p:cBhvr>
                                      <p:to>
                                        <p:strVal val="0.4"/>
                                      </p:to>
                                    </p:set>
                                    <p:animEffect filter="image" prLst="opacity: 0.4">
                                      <p:cBhvr rctx="IE">
                                        <p:cTn id="148" dur="indefinite"/>
                                        <p:tgtEl>
                                          <p:spTgt spid="146494"/>
                                        </p:tgtEl>
                                      </p:cBhvr>
                                    </p:animEffect>
                                  </p:childTnLst>
                                </p:cTn>
                              </p:par>
                              <p:par>
                                <p:cTn id="149" presetID="9" presetClass="emph" presetSubtype="0" grpId="0" nodeType="withEffect">
                                  <p:stCondLst>
                                    <p:cond delay="0"/>
                                  </p:stCondLst>
                                  <p:childTnLst>
                                    <p:set>
                                      <p:cBhvr rctx="PPT">
                                        <p:cTn id="150" dur="indefinite"/>
                                        <p:tgtEl>
                                          <p:spTgt spid="146497"/>
                                        </p:tgtEl>
                                        <p:attrNameLst>
                                          <p:attrName>style.opacity</p:attrName>
                                        </p:attrNameLst>
                                      </p:cBhvr>
                                      <p:to>
                                        <p:strVal val="0.4"/>
                                      </p:to>
                                    </p:set>
                                    <p:animEffect filter="image" prLst="opacity: 0.4">
                                      <p:cBhvr rctx="IE">
                                        <p:cTn id="151" dur="indefinite"/>
                                        <p:tgtEl>
                                          <p:spTgt spid="146497"/>
                                        </p:tgtEl>
                                      </p:cBhvr>
                                    </p:animEffect>
                                  </p:childTnLst>
                                </p:cTn>
                              </p:par>
                              <p:par>
                                <p:cTn id="152" presetID="9" presetClass="emph" presetSubtype="0" grpId="0" nodeType="withEffect">
                                  <p:stCondLst>
                                    <p:cond delay="0"/>
                                  </p:stCondLst>
                                  <p:childTnLst>
                                    <p:set>
                                      <p:cBhvr rctx="PPT">
                                        <p:cTn id="153" dur="indefinite"/>
                                        <p:tgtEl>
                                          <p:spTgt spid="146498"/>
                                        </p:tgtEl>
                                        <p:attrNameLst>
                                          <p:attrName>style.opacity</p:attrName>
                                        </p:attrNameLst>
                                      </p:cBhvr>
                                      <p:to>
                                        <p:strVal val="0.4"/>
                                      </p:to>
                                    </p:set>
                                    <p:animEffect filter="image" prLst="opacity: 0.4">
                                      <p:cBhvr rctx="IE">
                                        <p:cTn id="154" dur="indefinite"/>
                                        <p:tgtEl>
                                          <p:spTgt spid="146498"/>
                                        </p:tgtEl>
                                      </p:cBhvr>
                                    </p:animEffect>
                                  </p:childTnLst>
                                </p:cTn>
                              </p:par>
                              <p:par>
                                <p:cTn id="155" presetID="9" presetClass="emph" presetSubtype="0" grpId="0" nodeType="withEffect">
                                  <p:stCondLst>
                                    <p:cond delay="0"/>
                                  </p:stCondLst>
                                  <p:childTnLst>
                                    <p:set>
                                      <p:cBhvr rctx="PPT">
                                        <p:cTn id="156" dur="indefinite"/>
                                        <p:tgtEl>
                                          <p:spTgt spid="146499"/>
                                        </p:tgtEl>
                                        <p:attrNameLst>
                                          <p:attrName>style.opacity</p:attrName>
                                        </p:attrNameLst>
                                      </p:cBhvr>
                                      <p:to>
                                        <p:strVal val="0.4"/>
                                      </p:to>
                                    </p:set>
                                    <p:animEffect filter="image" prLst="opacity: 0.4">
                                      <p:cBhvr rctx="IE">
                                        <p:cTn id="157" dur="indefinite"/>
                                        <p:tgtEl>
                                          <p:spTgt spid="146499"/>
                                        </p:tgtEl>
                                      </p:cBhvr>
                                    </p:animEffect>
                                  </p:childTnLst>
                                </p:cTn>
                              </p:par>
                              <p:par>
                                <p:cTn id="158" presetID="9" presetClass="emph" presetSubtype="0" grpId="0" nodeType="withEffect">
                                  <p:stCondLst>
                                    <p:cond delay="0"/>
                                  </p:stCondLst>
                                  <p:childTnLst>
                                    <p:set>
                                      <p:cBhvr rctx="PPT">
                                        <p:cTn id="159" dur="indefinite"/>
                                        <p:tgtEl>
                                          <p:spTgt spid="146500"/>
                                        </p:tgtEl>
                                        <p:attrNameLst>
                                          <p:attrName>style.opacity</p:attrName>
                                        </p:attrNameLst>
                                      </p:cBhvr>
                                      <p:to>
                                        <p:strVal val="0.4"/>
                                      </p:to>
                                    </p:set>
                                    <p:animEffect filter="image" prLst="opacity: 0.4">
                                      <p:cBhvr rctx="IE">
                                        <p:cTn id="160" dur="indefinite"/>
                                        <p:tgtEl>
                                          <p:spTgt spid="146500"/>
                                        </p:tgtEl>
                                      </p:cBhvr>
                                    </p:animEffect>
                                  </p:childTnLst>
                                </p:cTn>
                              </p:par>
                              <p:par>
                                <p:cTn id="161" presetID="9" presetClass="emph" presetSubtype="0" grpId="0" nodeType="withEffect">
                                  <p:stCondLst>
                                    <p:cond delay="0"/>
                                  </p:stCondLst>
                                  <p:childTnLst>
                                    <p:set>
                                      <p:cBhvr rctx="PPT">
                                        <p:cTn id="162" dur="indefinite"/>
                                        <p:tgtEl>
                                          <p:spTgt spid="146501"/>
                                        </p:tgtEl>
                                        <p:attrNameLst>
                                          <p:attrName>style.opacity</p:attrName>
                                        </p:attrNameLst>
                                      </p:cBhvr>
                                      <p:to>
                                        <p:strVal val="0.4"/>
                                      </p:to>
                                    </p:set>
                                    <p:animEffect filter="image" prLst="opacity: 0.4">
                                      <p:cBhvr rctx="IE">
                                        <p:cTn id="163" dur="indefinite"/>
                                        <p:tgtEl>
                                          <p:spTgt spid="146501"/>
                                        </p:tgtEl>
                                      </p:cBhvr>
                                    </p:animEffect>
                                  </p:childTnLst>
                                </p:cTn>
                              </p:par>
                              <p:par>
                                <p:cTn id="164" presetID="9" presetClass="emph" presetSubtype="0" grpId="0" nodeType="withEffect">
                                  <p:stCondLst>
                                    <p:cond delay="0"/>
                                  </p:stCondLst>
                                  <p:childTnLst>
                                    <p:set>
                                      <p:cBhvr rctx="PPT">
                                        <p:cTn id="165" dur="indefinite"/>
                                        <p:tgtEl>
                                          <p:spTgt spid="146473"/>
                                        </p:tgtEl>
                                        <p:attrNameLst>
                                          <p:attrName>style.opacity</p:attrName>
                                        </p:attrNameLst>
                                      </p:cBhvr>
                                      <p:to>
                                        <p:strVal val="0.4"/>
                                      </p:to>
                                    </p:set>
                                    <p:animEffect filter="image" prLst="opacity: 0.4">
                                      <p:cBhvr rctx="IE">
                                        <p:cTn id="166" dur="indefinite"/>
                                        <p:tgtEl>
                                          <p:spTgt spid="146473"/>
                                        </p:tgtEl>
                                      </p:cBhvr>
                                    </p:animEffect>
                                  </p:childTnLst>
                                </p:cTn>
                              </p:par>
                              <p:par>
                                <p:cTn id="167" presetID="1" presetClass="entr" presetSubtype="0" fill="hold" grpId="0" nodeType="withEffect">
                                  <p:stCondLst>
                                    <p:cond delay="0"/>
                                  </p:stCondLst>
                                  <p:childTnLst>
                                    <p:set>
                                      <p:cBhvr>
                                        <p:cTn id="168" dur="1" fill="hold">
                                          <p:stCondLst>
                                            <p:cond delay="0"/>
                                          </p:stCondLst>
                                        </p:cTn>
                                        <p:tgtEl>
                                          <p:spTgt spid="146504"/>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1465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6" grpId="0"/>
      <p:bldP spid="146437" grpId="0"/>
      <p:bldP spid="146438" grpId="0"/>
      <p:bldP spid="146439" grpId="0"/>
      <p:bldP spid="146440" grpId="0" animBg="1"/>
      <p:bldP spid="146441" grpId="0" animBg="1"/>
      <p:bldP spid="146442" grpId="0" animBg="1"/>
      <p:bldP spid="146443" grpId="0" animBg="1"/>
      <p:bldP spid="146444" grpId="0" animBg="1"/>
      <p:bldP spid="146445" grpId="0" animBg="1"/>
      <p:bldP spid="146446" grpId="0" animBg="1"/>
      <p:bldP spid="146447" grpId="0" animBg="1"/>
      <p:bldP spid="146448" grpId="0" animBg="1"/>
      <p:bldP spid="146449" grpId="0" animBg="1"/>
      <p:bldP spid="146450" grpId="0" animBg="1"/>
      <p:bldP spid="146451" grpId="0" animBg="1"/>
      <p:bldP spid="146452" grpId="0" animBg="1"/>
      <p:bldP spid="146453" grpId="0" animBg="1"/>
      <p:bldP spid="146454" grpId="0" animBg="1"/>
      <p:bldP spid="146455" grpId="0" animBg="1"/>
      <p:bldP spid="146456" grpId="0" animBg="1"/>
      <p:bldP spid="146457" grpId="0" animBg="1"/>
      <p:bldP spid="146458" grpId="0" animBg="1"/>
      <p:bldP spid="146459" grpId="0" animBg="1"/>
      <p:bldP spid="146460" grpId="0" animBg="1"/>
      <p:bldP spid="146461" grpId="0" animBg="1"/>
      <p:bldP spid="146462" grpId="0" animBg="1"/>
      <p:bldP spid="146463" grpId="0" animBg="1"/>
      <p:bldP spid="146464" grpId="0" animBg="1"/>
      <p:bldP spid="146465" grpId="0" animBg="1"/>
      <p:bldP spid="146466" grpId="0" animBg="1"/>
      <p:bldP spid="146467" grpId="0" animBg="1"/>
      <p:bldP spid="146468" grpId="0" animBg="1"/>
      <p:bldP spid="146469" grpId="0" animBg="1"/>
      <p:bldP spid="146470" grpId="0" animBg="1"/>
      <p:bldP spid="146471" grpId="0" animBg="1"/>
      <p:bldP spid="146472" grpId="0" animBg="1"/>
      <p:bldP spid="146473" grpId="0"/>
      <p:bldP spid="146474" grpId="0" animBg="1"/>
      <p:bldP spid="146475" grpId="0" animBg="1"/>
      <p:bldP spid="146476" grpId="0" animBg="1"/>
      <p:bldP spid="146477" grpId="0" animBg="1"/>
      <p:bldP spid="146478" grpId="0" animBg="1"/>
      <p:bldP spid="146497" grpId="0" animBg="1"/>
      <p:bldP spid="146498" grpId="0" animBg="1"/>
      <p:bldP spid="146499" grpId="0" animBg="1"/>
      <p:bldP spid="146500" grpId="0" animBg="1"/>
      <p:bldP spid="146501" grpId="0"/>
      <p:bldP spid="146504" grpId="0" animBg="1"/>
      <p:bldP spid="14650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Date Placeholder 3"/>
          <p:cNvSpPr>
            <a:spLocks noGrp="1"/>
          </p:cNvSpPr>
          <p:nvPr>
            <p:ph type="dt" sz="half" idx="10"/>
          </p:nvPr>
        </p:nvSpPr>
        <p:spPr/>
        <p:txBody>
          <a:bodyPr/>
          <a:lstStyle/>
          <a:p>
            <a:r>
              <a:rPr lang="en-US"/>
              <a:t>06/02/06</a:t>
            </a:r>
          </a:p>
        </p:txBody>
      </p:sp>
      <p:sp>
        <p:nvSpPr>
          <p:cNvPr id="17" name="Footer Placeholder 4"/>
          <p:cNvSpPr>
            <a:spLocks noGrp="1"/>
          </p:cNvSpPr>
          <p:nvPr>
            <p:ph type="ftr" sz="quarter" idx="11"/>
          </p:nvPr>
        </p:nvSpPr>
        <p:spPr/>
        <p:txBody>
          <a:bodyPr/>
          <a:lstStyle/>
          <a:p>
            <a:r>
              <a:rPr lang="en-US"/>
              <a:t>Pavan Balaji (The Ohio State University)</a:t>
            </a:r>
          </a:p>
        </p:txBody>
      </p:sp>
      <p:sp>
        <p:nvSpPr>
          <p:cNvPr id="231426" name="AutoShape 2"/>
          <p:cNvSpPr>
            <a:spLocks noChangeArrowheads="1"/>
          </p:cNvSpPr>
          <p:nvPr/>
        </p:nvSpPr>
        <p:spPr bwMode="auto">
          <a:xfrm>
            <a:off x="2514600" y="4370388"/>
            <a:ext cx="1371600" cy="1295400"/>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800" b="0">
                <a:ea typeface="굴림" pitchFamily="50" charset="-127"/>
              </a:rPr>
              <a:t>Proxy Node</a:t>
            </a:r>
          </a:p>
          <a:p>
            <a:pPr eaLnBrk="1" hangingPunct="1"/>
            <a:r>
              <a:rPr lang="en-US" sz="1800" b="0">
                <a:ea typeface="굴림" pitchFamily="50" charset="-127"/>
              </a:rPr>
              <a:t>Cache</a:t>
            </a:r>
          </a:p>
        </p:txBody>
      </p:sp>
      <p:sp>
        <p:nvSpPr>
          <p:cNvPr id="231427" name="AutoShape 3"/>
          <p:cNvSpPr>
            <a:spLocks noChangeArrowheads="1"/>
          </p:cNvSpPr>
          <p:nvPr/>
        </p:nvSpPr>
        <p:spPr bwMode="auto">
          <a:xfrm>
            <a:off x="4800600" y="4370388"/>
            <a:ext cx="1371600" cy="1295400"/>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800" b="0">
                <a:ea typeface="굴림" pitchFamily="50" charset="-127"/>
              </a:rPr>
              <a:t>Back-end</a:t>
            </a:r>
          </a:p>
          <a:p>
            <a:pPr eaLnBrk="1" hangingPunct="1"/>
            <a:r>
              <a:rPr lang="en-US" sz="1800" b="0">
                <a:ea typeface="굴림" pitchFamily="50" charset="-127"/>
              </a:rPr>
              <a:t>Data</a:t>
            </a:r>
          </a:p>
        </p:txBody>
      </p:sp>
      <p:sp>
        <p:nvSpPr>
          <p:cNvPr id="231428" name="Rectangle 4"/>
          <p:cNvSpPr>
            <a:spLocks noGrp="1" noChangeArrowheads="1"/>
          </p:cNvSpPr>
          <p:nvPr>
            <p:ph type="title"/>
          </p:nvPr>
        </p:nvSpPr>
        <p:spPr>
          <a:ln/>
        </p:spPr>
        <p:txBody>
          <a:bodyPr/>
          <a:lstStyle/>
          <a:p>
            <a:r>
              <a:rPr lang="en-US" sz="3200"/>
              <a:t>Caching Dynamic Data</a:t>
            </a:r>
            <a:br>
              <a:rPr lang="en-US" sz="3200"/>
            </a:br>
            <a:r>
              <a:rPr lang="en-US" sz="3200"/>
              <a:t>(Active Caching)</a:t>
            </a:r>
          </a:p>
        </p:txBody>
      </p:sp>
      <p:sp>
        <p:nvSpPr>
          <p:cNvPr id="231429" name="Rectangle 5"/>
          <p:cNvSpPr>
            <a:spLocks noGrp="1" noChangeArrowheads="1"/>
          </p:cNvSpPr>
          <p:nvPr>
            <p:ph type="body" idx="1"/>
          </p:nvPr>
        </p:nvSpPr>
        <p:spPr>
          <a:xfrm>
            <a:off x="457200" y="1843088"/>
            <a:ext cx="8229600" cy="2043112"/>
          </a:xfrm>
        </p:spPr>
        <p:txBody>
          <a:bodyPr/>
          <a:lstStyle/>
          <a:p>
            <a:pPr>
              <a:lnSpc>
                <a:spcPct val="120000"/>
              </a:lnSpc>
            </a:pPr>
            <a:r>
              <a:rPr lang="en-US"/>
              <a:t>Dynamic (Active) Data: Stock quotes, Scores, Personalized Content</a:t>
            </a:r>
          </a:p>
          <a:p>
            <a:pPr>
              <a:lnSpc>
                <a:spcPct val="120000"/>
              </a:lnSpc>
            </a:pPr>
            <a:r>
              <a:rPr lang="en-US"/>
              <a:t>Simple caching schemes are not suited</a:t>
            </a:r>
          </a:p>
          <a:p>
            <a:pPr>
              <a:lnSpc>
                <a:spcPct val="120000"/>
              </a:lnSpc>
            </a:pPr>
            <a:r>
              <a:rPr lang="en-US"/>
              <a:t>Issues: Consistency and Coherency</a:t>
            </a:r>
          </a:p>
        </p:txBody>
      </p:sp>
      <p:sp>
        <p:nvSpPr>
          <p:cNvPr id="231430" name="Line 6"/>
          <p:cNvSpPr>
            <a:spLocks noChangeShapeType="1"/>
          </p:cNvSpPr>
          <p:nvPr/>
        </p:nvSpPr>
        <p:spPr bwMode="auto">
          <a:xfrm>
            <a:off x="3886200" y="4979988"/>
            <a:ext cx="914400" cy="0"/>
          </a:xfrm>
          <a:prstGeom prst="line">
            <a:avLst/>
          </a:prstGeom>
          <a:noFill/>
          <a:ln w="22225">
            <a:solidFill>
              <a:schemeClr val="tx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1431" name="Rectangle 7"/>
          <p:cNvSpPr>
            <a:spLocks noChangeArrowheads="1"/>
          </p:cNvSpPr>
          <p:nvPr/>
        </p:nvSpPr>
        <p:spPr bwMode="auto">
          <a:xfrm>
            <a:off x="4953000" y="5284788"/>
            <a:ext cx="304800" cy="304800"/>
          </a:xfrm>
          <a:prstGeom prst="rect">
            <a:avLst/>
          </a:prstGeom>
          <a:solidFill>
            <a:srgbClr val="3399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32" name="Line 8"/>
          <p:cNvSpPr>
            <a:spLocks noChangeShapeType="1"/>
          </p:cNvSpPr>
          <p:nvPr/>
        </p:nvSpPr>
        <p:spPr bwMode="auto">
          <a:xfrm>
            <a:off x="990600" y="4827588"/>
            <a:ext cx="1524000" cy="0"/>
          </a:xfrm>
          <a:prstGeom prst="line">
            <a:avLst/>
          </a:prstGeom>
          <a:noFill/>
          <a:ln w="19050">
            <a:solidFill>
              <a:schemeClr val="tx1"/>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1433" name="Text Box 9"/>
          <p:cNvSpPr txBox="1">
            <a:spLocks noChangeArrowheads="1"/>
          </p:cNvSpPr>
          <p:nvPr/>
        </p:nvSpPr>
        <p:spPr bwMode="auto">
          <a:xfrm>
            <a:off x="762000" y="4448175"/>
            <a:ext cx="1457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b="0">
                <a:ea typeface="SimSun" pitchFamily="18" charset="-122"/>
              </a:rPr>
              <a:t>User Request</a:t>
            </a:r>
          </a:p>
        </p:txBody>
      </p:sp>
      <p:sp>
        <p:nvSpPr>
          <p:cNvPr id="231434" name="Rectangle 10"/>
          <p:cNvSpPr>
            <a:spLocks noChangeArrowheads="1"/>
          </p:cNvSpPr>
          <p:nvPr/>
        </p:nvSpPr>
        <p:spPr bwMode="auto">
          <a:xfrm>
            <a:off x="4953000" y="5284788"/>
            <a:ext cx="304800" cy="304800"/>
          </a:xfrm>
          <a:prstGeom prst="rect">
            <a:avLst/>
          </a:prstGeom>
          <a:solidFill>
            <a:srgbClr val="3399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35" name="Rectangle 11"/>
          <p:cNvSpPr>
            <a:spLocks noChangeArrowheads="1"/>
          </p:cNvSpPr>
          <p:nvPr/>
        </p:nvSpPr>
        <p:spPr bwMode="auto">
          <a:xfrm>
            <a:off x="4953000" y="5284788"/>
            <a:ext cx="304800" cy="3048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36" name="Line 12"/>
          <p:cNvSpPr>
            <a:spLocks noChangeShapeType="1"/>
          </p:cNvSpPr>
          <p:nvPr/>
        </p:nvSpPr>
        <p:spPr bwMode="auto">
          <a:xfrm>
            <a:off x="990600" y="5208588"/>
            <a:ext cx="1524000" cy="0"/>
          </a:xfrm>
          <a:prstGeom prst="line">
            <a:avLst/>
          </a:prstGeom>
          <a:noFill/>
          <a:ln w="19050">
            <a:solidFill>
              <a:srgbClr val="99CC00"/>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1437" name="Line 13"/>
          <p:cNvSpPr>
            <a:spLocks noChangeShapeType="1"/>
          </p:cNvSpPr>
          <p:nvPr/>
        </p:nvSpPr>
        <p:spPr bwMode="auto">
          <a:xfrm flipH="1">
            <a:off x="5257800" y="5437188"/>
            <a:ext cx="3048000" cy="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1438" name="Text Box 14"/>
          <p:cNvSpPr txBox="1">
            <a:spLocks noChangeArrowheads="1"/>
          </p:cNvSpPr>
          <p:nvPr/>
        </p:nvSpPr>
        <p:spPr bwMode="auto">
          <a:xfrm>
            <a:off x="7467600" y="5106988"/>
            <a:ext cx="8715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zh-CN" sz="1600" b="0">
                <a:ea typeface="SimSun" pitchFamily="18" charset="-122"/>
              </a:rPr>
              <a:t>Update</a:t>
            </a:r>
          </a:p>
        </p:txBody>
      </p:sp>
      <p:sp>
        <p:nvSpPr>
          <p:cNvPr id="231439" name="Text Box 15"/>
          <p:cNvSpPr txBox="1">
            <a:spLocks noChangeArrowheads="1"/>
          </p:cNvSpPr>
          <p:nvPr/>
        </p:nvSpPr>
        <p:spPr bwMode="auto">
          <a:xfrm>
            <a:off x="3214688" y="5957888"/>
            <a:ext cx="22717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1" hangingPunct="1"/>
            <a:r>
              <a:rPr lang="en-US" sz="1800" b="0">
                <a:ea typeface="굴림" pitchFamily="50" charset="-127"/>
              </a:rPr>
              <a:t>Handling Coherency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4" presetClass="path" presetSubtype="0" accel="50000" decel="50000" fill="hold" grpId="0" nodeType="clickEffect">
                                  <p:stCondLst>
                                    <p:cond delay="0"/>
                                  </p:stCondLst>
                                  <p:childTnLst>
                                    <p:animMotion origin="layout" path="M -3.33333E-6 4.62749E-8 L -0.06718 -0.05322 C -0.08125 -0.06525 -0.10225 -0.07196 -0.12413 -0.07196 C -0.14913 -0.07196 -0.16909 -0.06525 -0.18333 -0.05322 L -0.25 4.62749E-8 " pathEditMode="relative" rAng="0" ptsTypes="FffFF">
                                      <p:cBhvr>
                                        <p:cTn id="6" dur="2000" fill="hold"/>
                                        <p:tgtEl>
                                          <p:spTgt spid="231434"/>
                                        </p:tgtEl>
                                        <p:attrNameLst>
                                          <p:attrName>ppt_x</p:attrName>
                                          <p:attrName>ppt_y</p:attrName>
                                        </p:attrNameLst>
                                      </p:cBhvr>
                                      <p:rCtr x="-12500" y="-3609"/>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231435"/>
                                        </p:tgtEl>
                                        <p:attrNameLst>
                                          <p:attrName>style.visibility</p:attrName>
                                        </p:attrNameLst>
                                      </p:cBhvr>
                                      <p:to>
                                        <p:strVal val="visible"/>
                                      </p:to>
                                    </p:set>
                                    <p:anim calcmode="lin" valueType="num">
                                      <p:cBhvr additive="base">
                                        <p:cTn id="11" dur="500" fill="hold"/>
                                        <p:tgtEl>
                                          <p:spTgt spid="231435"/>
                                        </p:tgtEl>
                                        <p:attrNameLst>
                                          <p:attrName>ppt_x</p:attrName>
                                        </p:attrNameLst>
                                      </p:cBhvr>
                                      <p:tavLst>
                                        <p:tav tm="0">
                                          <p:val>
                                            <p:strVal val="1+#ppt_w/2"/>
                                          </p:val>
                                        </p:tav>
                                        <p:tav tm="100000">
                                          <p:val>
                                            <p:strVal val="#ppt_x"/>
                                          </p:val>
                                        </p:tav>
                                      </p:tavLst>
                                    </p:anim>
                                    <p:anim calcmode="lin" valueType="num">
                                      <p:cBhvr additive="base">
                                        <p:cTn id="12" dur="500" fill="hold"/>
                                        <p:tgtEl>
                                          <p:spTgt spid="231435"/>
                                        </p:tgtEl>
                                        <p:attrNameLst>
                                          <p:attrName>ppt_y</p:attrName>
                                        </p:attrNameLst>
                                      </p:cBhvr>
                                      <p:tavLst>
                                        <p:tav tm="0">
                                          <p:val>
                                            <p:strVal val="#ppt_y"/>
                                          </p:val>
                                        </p:tav>
                                        <p:tav tm="100000">
                                          <p:val>
                                            <p:strVal val="#ppt_y"/>
                                          </p:val>
                                        </p:tav>
                                      </p:tavLst>
                                    </p:anim>
                                  </p:childTnLst>
                                </p:cTn>
                              </p:par>
                              <p:par>
                                <p:cTn id="13" presetID="1" presetClass="entr" presetSubtype="0" fill="hold" grpId="0" nodeType="withEffect">
                                  <p:stCondLst>
                                    <p:cond delay="0"/>
                                  </p:stCondLst>
                                  <p:childTnLst>
                                    <p:set>
                                      <p:cBhvr>
                                        <p:cTn id="14" dur="1" fill="hold">
                                          <p:stCondLst>
                                            <p:cond delay="0"/>
                                          </p:stCondLst>
                                        </p:cTn>
                                        <p:tgtEl>
                                          <p:spTgt spid="2314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143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31436"/>
                                        </p:tgtEl>
                                        <p:attrNameLst>
                                          <p:attrName>style.visibility</p:attrName>
                                        </p:attrNameLst>
                                      </p:cBhvr>
                                      <p:to>
                                        <p:strVal val="visible"/>
                                      </p:to>
                                    </p:set>
                                    <p:anim calcmode="lin" valueType="num">
                                      <p:cBhvr additive="base">
                                        <p:cTn id="21" dur="500" fill="hold"/>
                                        <p:tgtEl>
                                          <p:spTgt spid="231436"/>
                                        </p:tgtEl>
                                        <p:attrNameLst>
                                          <p:attrName>ppt_x</p:attrName>
                                        </p:attrNameLst>
                                      </p:cBhvr>
                                      <p:tavLst>
                                        <p:tav tm="0">
                                          <p:val>
                                            <p:strVal val="0-#ppt_w/2"/>
                                          </p:val>
                                        </p:tav>
                                        <p:tav tm="100000">
                                          <p:val>
                                            <p:strVal val="#ppt_x"/>
                                          </p:val>
                                        </p:tav>
                                      </p:tavLst>
                                    </p:anim>
                                    <p:anim calcmode="lin" valueType="num">
                                      <p:cBhvr additive="base">
                                        <p:cTn id="22" dur="500" fill="hold"/>
                                        <p:tgtEl>
                                          <p:spTgt spid="231436"/>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7" presetClass="emph" presetSubtype="0" repeatCount="3000" fill="hold" grpId="1" nodeType="clickEffect">
                                  <p:stCondLst>
                                    <p:cond delay="0"/>
                                  </p:stCondLst>
                                  <p:childTnLst>
                                    <p:animClr clrSpc="rgb" dir="cw">
                                      <p:cBhvr override="childStyle">
                                        <p:cTn id="26" dur="500" autoRev="1" fill="hold"/>
                                        <p:tgtEl>
                                          <p:spTgt spid="231434"/>
                                        </p:tgtEl>
                                        <p:attrNameLst>
                                          <p:attrName>style.color</p:attrName>
                                        </p:attrNameLst>
                                      </p:cBhvr>
                                      <p:to>
                                        <a:schemeClr val="bg1"/>
                                      </p:to>
                                    </p:animClr>
                                    <p:animClr clrSpc="rgb" dir="cw">
                                      <p:cBhvr>
                                        <p:cTn id="27" dur="500" autoRev="1" fill="hold"/>
                                        <p:tgtEl>
                                          <p:spTgt spid="231434"/>
                                        </p:tgtEl>
                                        <p:attrNameLst>
                                          <p:attrName>fillcolor</p:attrName>
                                        </p:attrNameLst>
                                      </p:cBhvr>
                                      <p:to>
                                        <a:schemeClr val="bg1"/>
                                      </p:to>
                                    </p:animClr>
                                    <p:set>
                                      <p:cBhvr>
                                        <p:cTn id="28" dur="500" autoRev="1" fill="hold"/>
                                        <p:tgtEl>
                                          <p:spTgt spid="231434"/>
                                        </p:tgtEl>
                                        <p:attrNameLst>
                                          <p:attrName>fill.type</p:attrName>
                                        </p:attrNameLst>
                                      </p:cBhvr>
                                      <p:to>
                                        <p:strVal val="solid"/>
                                      </p:to>
                                    </p:set>
                                    <p:set>
                                      <p:cBhvr>
                                        <p:cTn id="29" dur="500" autoRev="1" fill="hold"/>
                                        <p:tgtEl>
                                          <p:spTgt spid="23143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34" grpId="0" animBg="1"/>
      <p:bldP spid="231434" grpId="1" animBg="1"/>
      <p:bldP spid="231435" grpId="0" animBg="1"/>
      <p:bldP spid="231436" grpId="0" animBg="1"/>
      <p:bldP spid="231437" grpId="0" animBg="1"/>
      <p:bldP spid="23143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Date Placeholder 3"/>
          <p:cNvSpPr>
            <a:spLocks noGrp="1"/>
          </p:cNvSpPr>
          <p:nvPr>
            <p:ph type="dt" sz="half" idx="10"/>
          </p:nvPr>
        </p:nvSpPr>
        <p:spPr/>
        <p:txBody>
          <a:bodyPr/>
          <a:lstStyle/>
          <a:p>
            <a:r>
              <a:rPr lang="en-US"/>
              <a:t>06/02/06</a:t>
            </a:r>
          </a:p>
        </p:txBody>
      </p:sp>
      <p:sp>
        <p:nvSpPr>
          <p:cNvPr id="26" name="Footer Placeholder 4"/>
          <p:cNvSpPr>
            <a:spLocks noGrp="1"/>
          </p:cNvSpPr>
          <p:nvPr>
            <p:ph type="ftr" sz="quarter" idx="11"/>
          </p:nvPr>
        </p:nvSpPr>
        <p:spPr/>
        <p:txBody>
          <a:bodyPr/>
          <a:lstStyle/>
          <a:p>
            <a:r>
              <a:rPr lang="en-US"/>
              <a:t>Pavan Balaji (The Ohio State University)</a:t>
            </a:r>
          </a:p>
        </p:txBody>
      </p:sp>
      <p:sp>
        <p:nvSpPr>
          <p:cNvPr id="275458" name="Rectangle 2"/>
          <p:cNvSpPr>
            <a:spLocks noGrp="1" noChangeArrowheads="1"/>
          </p:cNvSpPr>
          <p:nvPr>
            <p:ph type="title"/>
          </p:nvPr>
        </p:nvSpPr>
        <p:spPr>
          <a:ln/>
        </p:spPr>
        <p:txBody>
          <a:bodyPr/>
          <a:lstStyle/>
          <a:p>
            <a:r>
              <a:rPr lang="en-US" sz="3200"/>
              <a:t>Client Polling Approach for Active Caching</a:t>
            </a:r>
          </a:p>
        </p:txBody>
      </p:sp>
      <p:sp>
        <p:nvSpPr>
          <p:cNvPr id="275500" name="Rectangle 44"/>
          <p:cNvSpPr>
            <a:spLocks noGrp="1" noChangeArrowheads="1"/>
          </p:cNvSpPr>
          <p:nvPr>
            <p:ph type="body" idx="1"/>
          </p:nvPr>
        </p:nvSpPr>
        <p:spPr>
          <a:xfrm>
            <a:off x="4572000" y="1828800"/>
            <a:ext cx="4419600" cy="4648200"/>
          </a:xfrm>
        </p:spPr>
        <p:txBody>
          <a:bodyPr/>
          <a:lstStyle/>
          <a:p>
            <a:pPr>
              <a:lnSpc>
                <a:spcPct val="120000"/>
              </a:lnSpc>
            </a:pPr>
            <a:r>
              <a:rPr lang="en-US"/>
              <a:t>Application Server is </a:t>
            </a:r>
            <a:r>
              <a:rPr lang="en-US" i="1">
                <a:solidFill>
                  <a:srgbClr val="FF0000"/>
                </a:solidFill>
              </a:rPr>
              <a:t>very </a:t>
            </a:r>
            <a:r>
              <a:rPr lang="en-US"/>
              <a:t>heavily loaded</a:t>
            </a:r>
          </a:p>
          <a:p>
            <a:pPr lvl="1">
              <a:lnSpc>
                <a:spcPct val="120000"/>
              </a:lnSpc>
            </a:pPr>
            <a:r>
              <a:rPr lang="en-US"/>
              <a:t>Is the Sockets semantics sufficiently equipped?</a:t>
            </a:r>
          </a:p>
          <a:p>
            <a:pPr lvl="1">
              <a:lnSpc>
                <a:spcPct val="120000"/>
              </a:lnSpc>
            </a:pPr>
            <a:r>
              <a:rPr lang="en-US"/>
              <a:t>Extensions to handle such environments?</a:t>
            </a:r>
          </a:p>
          <a:p>
            <a:pPr>
              <a:lnSpc>
                <a:spcPct val="120000"/>
              </a:lnSpc>
            </a:pPr>
            <a:r>
              <a:rPr lang="en-US"/>
              <a:t>Proposed Solution</a:t>
            </a:r>
          </a:p>
          <a:p>
            <a:pPr lvl="1">
              <a:lnSpc>
                <a:spcPct val="120000"/>
              </a:lnSpc>
            </a:pPr>
            <a:r>
              <a:rPr lang="en-US"/>
              <a:t>Sockets Extended with RDMA</a:t>
            </a:r>
          </a:p>
          <a:p>
            <a:pPr lvl="1">
              <a:lnSpc>
                <a:spcPct val="120000"/>
              </a:lnSpc>
            </a:pPr>
            <a:r>
              <a:rPr lang="en-US"/>
              <a:t>socket_get() and socket_put()</a:t>
            </a:r>
          </a:p>
        </p:txBody>
      </p:sp>
      <p:sp>
        <p:nvSpPr>
          <p:cNvPr id="275472" name="AutoShape 16"/>
          <p:cNvSpPr>
            <a:spLocks noChangeArrowheads="1"/>
          </p:cNvSpPr>
          <p:nvPr/>
        </p:nvSpPr>
        <p:spPr bwMode="auto">
          <a:xfrm>
            <a:off x="1752600" y="3048000"/>
            <a:ext cx="2057400" cy="1143000"/>
          </a:xfrm>
          <a:prstGeom prst="curvedLeftArrow">
            <a:avLst>
              <a:gd name="adj1" fmla="val 8542"/>
              <a:gd name="adj2" fmla="val 34505"/>
              <a:gd name="adj3" fmla="val 60000"/>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5476" name="Line 20"/>
          <p:cNvSpPr>
            <a:spLocks noChangeShapeType="1"/>
          </p:cNvSpPr>
          <p:nvPr/>
        </p:nvSpPr>
        <p:spPr bwMode="auto">
          <a:xfrm>
            <a:off x="1371600" y="2514600"/>
            <a:ext cx="0" cy="3581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5477" name="Line 21"/>
          <p:cNvSpPr>
            <a:spLocks noChangeShapeType="1"/>
          </p:cNvSpPr>
          <p:nvPr/>
        </p:nvSpPr>
        <p:spPr bwMode="auto">
          <a:xfrm>
            <a:off x="3810000" y="2514600"/>
            <a:ext cx="0" cy="3657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5478" name="Line 22"/>
          <p:cNvSpPr>
            <a:spLocks noChangeShapeType="1"/>
          </p:cNvSpPr>
          <p:nvPr/>
        </p:nvSpPr>
        <p:spPr bwMode="auto">
          <a:xfrm>
            <a:off x="1752600" y="2514600"/>
            <a:ext cx="0" cy="365760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5479" name="Line 23"/>
          <p:cNvSpPr>
            <a:spLocks noChangeShapeType="1"/>
          </p:cNvSpPr>
          <p:nvPr/>
        </p:nvSpPr>
        <p:spPr bwMode="auto">
          <a:xfrm>
            <a:off x="228600" y="2895600"/>
            <a:ext cx="1143000" cy="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5480" name="Line 24"/>
          <p:cNvSpPr>
            <a:spLocks noChangeShapeType="1"/>
          </p:cNvSpPr>
          <p:nvPr/>
        </p:nvSpPr>
        <p:spPr bwMode="auto">
          <a:xfrm>
            <a:off x="1371600" y="2895600"/>
            <a:ext cx="381000" cy="762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5481" name="Line 25"/>
          <p:cNvSpPr>
            <a:spLocks noChangeShapeType="1"/>
          </p:cNvSpPr>
          <p:nvPr/>
        </p:nvSpPr>
        <p:spPr bwMode="auto">
          <a:xfrm flipH="1">
            <a:off x="1371600" y="4114800"/>
            <a:ext cx="381000" cy="762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5482" name="Line 26"/>
          <p:cNvSpPr>
            <a:spLocks noChangeShapeType="1"/>
          </p:cNvSpPr>
          <p:nvPr/>
        </p:nvSpPr>
        <p:spPr bwMode="auto">
          <a:xfrm flipH="1">
            <a:off x="152400" y="4191000"/>
            <a:ext cx="1219200" cy="0"/>
          </a:xfrm>
          <a:prstGeom prst="line">
            <a:avLst/>
          </a:prstGeom>
          <a:noFill/>
          <a:ln w="381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5483" name="Text Box 27"/>
          <p:cNvSpPr txBox="1">
            <a:spLocks noChangeArrowheads="1"/>
          </p:cNvSpPr>
          <p:nvPr/>
        </p:nvSpPr>
        <p:spPr bwMode="auto">
          <a:xfrm>
            <a:off x="279400" y="2565400"/>
            <a:ext cx="844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zh-CN" sz="1400" b="0">
                <a:latin typeface="Arial" charset="0"/>
                <a:ea typeface="SimSun" pitchFamily="18" charset="-122"/>
              </a:rPr>
              <a:t>Request</a:t>
            </a:r>
          </a:p>
        </p:txBody>
      </p:sp>
      <p:sp>
        <p:nvSpPr>
          <p:cNvPr id="275484" name="Text Box 28"/>
          <p:cNvSpPr txBox="1">
            <a:spLocks noChangeArrowheads="1"/>
          </p:cNvSpPr>
          <p:nvPr/>
        </p:nvSpPr>
        <p:spPr bwMode="auto">
          <a:xfrm>
            <a:off x="331788" y="3810000"/>
            <a:ext cx="9636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zh-CN" sz="1400" b="0">
                <a:latin typeface="Arial" charset="0"/>
                <a:ea typeface="SimSun" pitchFamily="18" charset="-122"/>
              </a:rPr>
              <a:t>Cache Hit</a:t>
            </a:r>
          </a:p>
        </p:txBody>
      </p:sp>
      <p:sp>
        <p:nvSpPr>
          <p:cNvPr id="275485" name="Line 29"/>
          <p:cNvSpPr>
            <a:spLocks noChangeShapeType="1"/>
          </p:cNvSpPr>
          <p:nvPr/>
        </p:nvSpPr>
        <p:spPr bwMode="auto">
          <a:xfrm>
            <a:off x="1371600" y="4343400"/>
            <a:ext cx="2438400" cy="381000"/>
          </a:xfrm>
          <a:prstGeom prst="line">
            <a:avLst/>
          </a:prstGeom>
          <a:noFill/>
          <a:ln w="28575">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5486" name="Line 30"/>
          <p:cNvSpPr>
            <a:spLocks noChangeShapeType="1"/>
          </p:cNvSpPr>
          <p:nvPr/>
        </p:nvSpPr>
        <p:spPr bwMode="auto">
          <a:xfrm flipH="1">
            <a:off x="1371600" y="5486400"/>
            <a:ext cx="2438400" cy="304800"/>
          </a:xfrm>
          <a:prstGeom prst="line">
            <a:avLst/>
          </a:prstGeom>
          <a:noFill/>
          <a:ln w="28575">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5487" name="Line 31"/>
          <p:cNvSpPr>
            <a:spLocks noChangeShapeType="1"/>
          </p:cNvSpPr>
          <p:nvPr/>
        </p:nvSpPr>
        <p:spPr bwMode="auto">
          <a:xfrm flipH="1">
            <a:off x="152400" y="5791200"/>
            <a:ext cx="1219200" cy="0"/>
          </a:xfrm>
          <a:prstGeom prst="line">
            <a:avLst/>
          </a:prstGeom>
          <a:noFill/>
          <a:ln w="381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5488" name="Text Box 32"/>
          <p:cNvSpPr txBox="1">
            <a:spLocks noChangeArrowheads="1"/>
          </p:cNvSpPr>
          <p:nvPr/>
        </p:nvSpPr>
        <p:spPr bwMode="auto">
          <a:xfrm>
            <a:off x="260350" y="5410200"/>
            <a:ext cx="11112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zh-CN" sz="1400" b="0">
                <a:latin typeface="Arial" charset="0"/>
                <a:ea typeface="SimSun" pitchFamily="18" charset="-122"/>
              </a:rPr>
              <a:t>Cache Miss</a:t>
            </a:r>
          </a:p>
        </p:txBody>
      </p:sp>
      <p:sp>
        <p:nvSpPr>
          <p:cNvPr id="275489" name="Text Box 33"/>
          <p:cNvSpPr txBox="1">
            <a:spLocks noChangeArrowheads="1"/>
          </p:cNvSpPr>
          <p:nvPr/>
        </p:nvSpPr>
        <p:spPr bwMode="auto">
          <a:xfrm>
            <a:off x="228600" y="4826000"/>
            <a:ext cx="9826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zh-CN" sz="1400" b="0">
                <a:latin typeface="Arial" charset="0"/>
                <a:ea typeface="SimSun" pitchFamily="18" charset="-122"/>
              </a:rPr>
              <a:t>Response</a:t>
            </a:r>
          </a:p>
        </p:txBody>
      </p:sp>
      <p:sp>
        <p:nvSpPr>
          <p:cNvPr id="275490" name="Text Box 34"/>
          <p:cNvSpPr txBox="1">
            <a:spLocks noChangeArrowheads="1"/>
          </p:cNvSpPr>
          <p:nvPr/>
        </p:nvSpPr>
        <p:spPr bwMode="auto">
          <a:xfrm>
            <a:off x="1981200" y="3287713"/>
            <a:ext cx="13176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zh-CN" sz="1400">
                <a:latin typeface="Arial" charset="0"/>
                <a:ea typeface="SimSun" pitchFamily="18" charset="-122"/>
              </a:rPr>
              <a:t>Version Read</a:t>
            </a:r>
          </a:p>
        </p:txBody>
      </p:sp>
      <p:sp>
        <p:nvSpPr>
          <p:cNvPr id="275491" name="AutoShape 35"/>
          <p:cNvSpPr>
            <a:spLocks noChangeArrowheads="1"/>
          </p:cNvSpPr>
          <p:nvPr/>
        </p:nvSpPr>
        <p:spPr bwMode="auto">
          <a:xfrm>
            <a:off x="1143000" y="2057400"/>
            <a:ext cx="914400" cy="45720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400">
                <a:latin typeface="Arial" charset="0"/>
                <a:ea typeface="굴림" pitchFamily="50" charset="-127"/>
              </a:rPr>
              <a:t>Proxy</a:t>
            </a:r>
          </a:p>
          <a:p>
            <a:pPr eaLnBrk="1" hangingPunct="1"/>
            <a:r>
              <a:rPr lang="en-US" sz="1400">
                <a:latin typeface="Arial" charset="0"/>
                <a:ea typeface="굴림" pitchFamily="50" charset="-127"/>
              </a:rPr>
              <a:t>Server</a:t>
            </a:r>
          </a:p>
        </p:txBody>
      </p:sp>
      <p:sp>
        <p:nvSpPr>
          <p:cNvPr id="275492" name="AutoShape 36"/>
          <p:cNvSpPr>
            <a:spLocks noChangeArrowheads="1"/>
          </p:cNvSpPr>
          <p:nvPr/>
        </p:nvSpPr>
        <p:spPr bwMode="auto">
          <a:xfrm>
            <a:off x="3429000" y="2057400"/>
            <a:ext cx="1066800" cy="45720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400">
                <a:latin typeface="Arial" charset="0"/>
                <a:ea typeface="굴림" pitchFamily="50" charset="-127"/>
              </a:rPr>
              <a:t>Application</a:t>
            </a:r>
          </a:p>
          <a:p>
            <a:pPr eaLnBrk="1" hangingPunct="1"/>
            <a:r>
              <a:rPr lang="en-US" sz="1400">
                <a:latin typeface="Arial" charset="0"/>
                <a:ea typeface="굴림" pitchFamily="50" charset="-127"/>
              </a:rPr>
              <a:t>Server</a:t>
            </a:r>
          </a:p>
        </p:txBody>
      </p:sp>
      <p:sp>
        <p:nvSpPr>
          <p:cNvPr id="275494" name="Line 38"/>
          <p:cNvSpPr>
            <a:spLocks noChangeShapeType="1"/>
          </p:cNvSpPr>
          <p:nvPr/>
        </p:nvSpPr>
        <p:spPr bwMode="auto">
          <a:xfrm>
            <a:off x="4191000" y="2514600"/>
            <a:ext cx="0" cy="365760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5496" name="Line 40"/>
          <p:cNvSpPr>
            <a:spLocks noChangeShapeType="1"/>
          </p:cNvSpPr>
          <p:nvPr/>
        </p:nvSpPr>
        <p:spPr bwMode="auto">
          <a:xfrm>
            <a:off x="1752600" y="3048000"/>
            <a:ext cx="2057400" cy="304800"/>
          </a:xfrm>
          <a:prstGeom prst="line">
            <a:avLst/>
          </a:prstGeom>
          <a:noFill/>
          <a:ln w="8890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5497" name="Line 41"/>
          <p:cNvSpPr>
            <a:spLocks noChangeShapeType="1"/>
          </p:cNvSpPr>
          <p:nvPr/>
        </p:nvSpPr>
        <p:spPr bwMode="auto">
          <a:xfrm flipH="1">
            <a:off x="1752600" y="3733800"/>
            <a:ext cx="2057400" cy="304800"/>
          </a:xfrm>
          <a:prstGeom prst="line">
            <a:avLst/>
          </a:prstGeom>
          <a:noFill/>
          <a:ln w="8890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7549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75496"/>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2754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72" grpId="0" animBg="1"/>
      <p:bldP spid="275496" grpId="0" animBg="1"/>
      <p:bldP spid="27549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06/02/06</a:t>
            </a:r>
          </a:p>
        </p:txBody>
      </p:sp>
      <p:sp>
        <p:nvSpPr>
          <p:cNvPr id="5" name="Footer Placeholder 4"/>
          <p:cNvSpPr>
            <a:spLocks noGrp="1"/>
          </p:cNvSpPr>
          <p:nvPr>
            <p:ph type="ftr" sz="quarter" idx="11"/>
          </p:nvPr>
        </p:nvSpPr>
        <p:spPr/>
        <p:txBody>
          <a:bodyPr/>
          <a:lstStyle/>
          <a:p>
            <a:r>
              <a:rPr lang="en-US"/>
              <a:t>Pavan Balaji (The Ohio State University)</a:t>
            </a:r>
          </a:p>
        </p:txBody>
      </p:sp>
      <p:sp>
        <p:nvSpPr>
          <p:cNvPr id="318466" name="Rectangle 2"/>
          <p:cNvSpPr>
            <a:spLocks noGrp="1" noChangeArrowheads="1"/>
          </p:cNvSpPr>
          <p:nvPr>
            <p:ph type="title"/>
          </p:nvPr>
        </p:nvSpPr>
        <p:spPr>
          <a:ln/>
        </p:spPr>
        <p:txBody>
          <a:bodyPr/>
          <a:lstStyle/>
          <a:p>
            <a:r>
              <a:rPr lang="en-US" sz="3200"/>
              <a:t>High-speed Networks</a:t>
            </a:r>
          </a:p>
        </p:txBody>
      </p:sp>
      <p:sp>
        <p:nvSpPr>
          <p:cNvPr id="318467" name="Rectangle 3"/>
          <p:cNvSpPr>
            <a:spLocks noGrp="1" noChangeArrowheads="1"/>
          </p:cNvSpPr>
          <p:nvPr>
            <p:ph type="body" idx="1"/>
          </p:nvPr>
        </p:nvSpPr>
        <p:spPr>
          <a:xfrm>
            <a:off x="685800" y="1828800"/>
            <a:ext cx="8229600" cy="4572000"/>
          </a:xfrm>
        </p:spPr>
        <p:txBody>
          <a:bodyPr/>
          <a:lstStyle/>
          <a:p>
            <a:pPr>
              <a:lnSpc>
                <a:spcPct val="125000"/>
              </a:lnSpc>
            </a:pPr>
            <a:r>
              <a:rPr lang="en-US"/>
              <a:t>Advent of High-Speed Interconnection Networks</a:t>
            </a:r>
          </a:p>
          <a:p>
            <a:pPr lvl="1">
              <a:lnSpc>
                <a:spcPct val="125000"/>
              </a:lnSpc>
            </a:pPr>
            <a:r>
              <a:rPr lang="en-US"/>
              <a:t>InfiniBand (IB), InfiniPath, Quadrics, 10-Gigabit Ethernet</a:t>
            </a:r>
          </a:p>
          <a:p>
            <a:pPr lvl="1">
              <a:lnSpc>
                <a:spcPct val="125000"/>
              </a:lnSpc>
            </a:pPr>
            <a:r>
              <a:rPr lang="en-US"/>
              <a:t>High performance protocol and Low-overhead interface</a:t>
            </a:r>
          </a:p>
          <a:p>
            <a:pPr lvl="1">
              <a:lnSpc>
                <a:spcPct val="125000"/>
              </a:lnSpc>
            </a:pPr>
            <a:r>
              <a:rPr lang="en-US"/>
              <a:t>Large number of networks </a:t>
            </a:r>
            <a:r>
              <a:rPr lang="en-US">
                <a:sym typeface="Wingdings" pitchFamily="2" charset="2"/>
              </a:rPr>
              <a:t></a:t>
            </a:r>
            <a:r>
              <a:rPr lang="en-US"/>
              <a:t> more choices; more interfaces</a:t>
            </a:r>
          </a:p>
          <a:p>
            <a:pPr lvl="1">
              <a:lnSpc>
                <a:spcPct val="125000"/>
              </a:lnSpc>
            </a:pPr>
            <a:r>
              <a:rPr lang="en-US"/>
              <a:t>Each network has its own communication interface</a:t>
            </a:r>
          </a:p>
          <a:p>
            <a:pPr lvl="1">
              <a:lnSpc>
                <a:spcPct val="125000"/>
              </a:lnSpc>
            </a:pPr>
            <a:r>
              <a:rPr lang="en-US"/>
              <a:t>Applications need to rewritten for each new network</a:t>
            </a:r>
          </a:p>
          <a:p>
            <a:pPr>
              <a:lnSpc>
                <a:spcPct val="125000"/>
              </a:lnSpc>
            </a:pPr>
            <a:r>
              <a:rPr lang="en-US"/>
              <a:t>Programming Models</a:t>
            </a:r>
          </a:p>
          <a:p>
            <a:pPr lvl="1">
              <a:lnSpc>
                <a:spcPct val="125000"/>
              </a:lnSpc>
            </a:pPr>
            <a:r>
              <a:rPr lang="en-US"/>
              <a:t>“Standard Semantics” for parallel and distributed programming</a:t>
            </a:r>
          </a:p>
          <a:p>
            <a:pPr lvl="1">
              <a:lnSpc>
                <a:spcPct val="125000"/>
              </a:lnSpc>
            </a:pPr>
            <a:r>
              <a:rPr lang="en-US"/>
              <a:t>Widely used approach for network portability</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half" idx="10"/>
          </p:nvPr>
        </p:nvSpPr>
        <p:spPr/>
        <p:txBody>
          <a:bodyPr/>
          <a:lstStyle/>
          <a:p>
            <a:r>
              <a:rPr lang="en-US"/>
              <a:t>06/02/06</a:t>
            </a:r>
          </a:p>
        </p:txBody>
      </p:sp>
      <p:sp>
        <p:nvSpPr>
          <p:cNvPr id="7" name="Footer Placeholder 5"/>
          <p:cNvSpPr>
            <a:spLocks noGrp="1"/>
          </p:cNvSpPr>
          <p:nvPr>
            <p:ph type="ftr" sz="quarter" idx="11"/>
          </p:nvPr>
        </p:nvSpPr>
        <p:spPr/>
        <p:txBody>
          <a:bodyPr/>
          <a:lstStyle/>
          <a:p>
            <a:r>
              <a:rPr lang="en-US"/>
              <a:t>Pavan Balaji (The Ohio State University)</a:t>
            </a:r>
          </a:p>
        </p:txBody>
      </p:sp>
      <p:sp>
        <p:nvSpPr>
          <p:cNvPr id="354306" name="Rectangle 2"/>
          <p:cNvSpPr>
            <a:spLocks noGrp="1" noChangeArrowheads="1"/>
          </p:cNvSpPr>
          <p:nvPr>
            <p:ph type="title"/>
          </p:nvPr>
        </p:nvSpPr>
        <p:spPr>
          <a:xfrm>
            <a:off x="685800" y="609600"/>
            <a:ext cx="7772400" cy="1096963"/>
          </a:xfrm>
          <a:ln/>
        </p:spPr>
        <p:txBody>
          <a:bodyPr/>
          <a:lstStyle/>
          <a:p>
            <a:r>
              <a:rPr lang="en-US" sz="3200"/>
              <a:t>Active Caching Performance</a:t>
            </a:r>
          </a:p>
        </p:txBody>
      </p:sp>
      <p:graphicFrame>
        <p:nvGraphicFramePr>
          <p:cNvPr id="354307" name="Object 3"/>
          <p:cNvGraphicFramePr>
            <a:graphicFrameLocks noChangeAspect="1"/>
          </p:cNvGraphicFramePr>
          <p:nvPr>
            <p:ph sz="half" idx="1"/>
          </p:nvPr>
        </p:nvGraphicFramePr>
        <p:xfrm>
          <a:off x="749300" y="1778000"/>
          <a:ext cx="3836988" cy="3549650"/>
        </p:xfrm>
        <a:graphic>
          <a:graphicData uri="http://schemas.openxmlformats.org/presentationml/2006/ole">
            <mc:AlternateContent xmlns:mc="http://schemas.openxmlformats.org/markup-compatibility/2006">
              <mc:Choice xmlns:v="urn:schemas-microsoft-com:vml" Requires="v">
                <p:oleObj spid="_x0000_s354310" name="Chart" r:id="rId3" imgW="4371975" imgH="4038790" progId="MSGraph.Chart.8">
                  <p:embed followColorScheme="full"/>
                </p:oleObj>
              </mc:Choice>
              <mc:Fallback>
                <p:oleObj name="Chart" r:id="rId3" imgW="4371975" imgH="4038790"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300" y="1778000"/>
                        <a:ext cx="3836988" cy="3549650"/>
                      </a:xfrm>
                      <a:prstGeom prst="rect">
                        <a:avLst/>
                      </a:prstGeom>
                    </p:spPr>
                  </p:pic>
                </p:oleObj>
              </mc:Fallback>
            </mc:AlternateContent>
          </a:graphicData>
        </a:graphic>
      </p:graphicFrame>
      <p:graphicFrame>
        <p:nvGraphicFramePr>
          <p:cNvPr id="354308" name="Object 4"/>
          <p:cNvGraphicFramePr>
            <a:graphicFrameLocks noChangeAspect="1"/>
          </p:cNvGraphicFramePr>
          <p:nvPr>
            <p:ph sz="half" idx="2"/>
          </p:nvPr>
        </p:nvGraphicFramePr>
        <p:xfrm>
          <a:off x="4651375" y="1751013"/>
          <a:ext cx="3765550" cy="3567112"/>
        </p:xfrm>
        <a:graphic>
          <a:graphicData uri="http://schemas.openxmlformats.org/presentationml/2006/ole">
            <mc:AlternateContent xmlns:mc="http://schemas.openxmlformats.org/markup-compatibility/2006">
              <mc:Choice xmlns:v="urn:schemas-microsoft-com:vml" Requires="v">
                <p:oleObj spid="_x0000_s354311" name="Chart" r:id="rId5" imgW="4190810" imgH="3981640" progId="MSGraph.Chart.8">
                  <p:embed followColorScheme="full"/>
                </p:oleObj>
              </mc:Choice>
              <mc:Fallback>
                <p:oleObj name="Chart" r:id="rId5" imgW="4190810" imgH="3981640" progId="MSGraph.Chart.8">
                  <p:embed followColorScheme="full"/>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1375" y="1751013"/>
                        <a:ext cx="3765550" cy="3567112"/>
                      </a:xfrm>
                      <a:prstGeom prst="rect">
                        <a:avLst/>
                      </a:prstGeom>
                    </p:spPr>
                  </p:pic>
                </p:oleObj>
              </mc:Fallback>
            </mc:AlternateContent>
          </a:graphicData>
        </a:graphic>
      </p:graphicFrame>
      <p:sp>
        <p:nvSpPr>
          <p:cNvPr id="354309" name="Text Box 5"/>
          <p:cNvSpPr txBox="1">
            <a:spLocks noChangeArrowheads="1"/>
          </p:cNvSpPr>
          <p:nvPr/>
        </p:nvSpPr>
        <p:spPr bwMode="auto">
          <a:xfrm>
            <a:off x="76200" y="5416550"/>
            <a:ext cx="8991600"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20000"/>
              </a:lnSpc>
              <a:spcBef>
                <a:spcPct val="50000"/>
              </a:spcBef>
            </a:pPr>
            <a:r>
              <a:rPr lang="en-US" sz="1200" b="0">
                <a:solidFill>
                  <a:srgbClr val="0000FF"/>
                </a:solidFill>
                <a:latin typeface="Arial" charset="0"/>
                <a:ea typeface="굴림" pitchFamily="50" charset="-127"/>
              </a:rPr>
              <a:t>“Architecture for Caching Responses with Multiple Dynamic Dependencies in Multi-tier Data-centers over InfiniBand”, S. Narravula, P. Balaji, K. Vaidyanathan and D. K. Panda. IEEE International Conference on Cluster Computing and the Grid (CCGrid) ’05.</a:t>
            </a:r>
          </a:p>
          <a:p>
            <a:pPr algn="l" eaLnBrk="1" hangingPunct="1">
              <a:lnSpc>
                <a:spcPct val="120000"/>
              </a:lnSpc>
              <a:spcBef>
                <a:spcPct val="50000"/>
              </a:spcBef>
            </a:pPr>
            <a:r>
              <a:rPr lang="en-US" sz="1200" b="0">
                <a:solidFill>
                  <a:srgbClr val="0000FF"/>
                </a:solidFill>
                <a:latin typeface="Arial" charset="0"/>
                <a:ea typeface="굴림" pitchFamily="50" charset="-127"/>
              </a:rPr>
              <a:t>“Supporting Strong Coherency for Active Caches in Multi-tier Data-Centers over InfiniBand”, S. Narravula, P. Balaji, K. Vaidyanathan, K. Savitha, J. Wu and D. K. Panda. Workshop on System Area Networks (SAN); with HPCA ’03.</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06/02/06</a:t>
            </a:r>
          </a:p>
        </p:txBody>
      </p:sp>
      <p:sp>
        <p:nvSpPr>
          <p:cNvPr id="5" name="Footer Placeholder 4"/>
          <p:cNvSpPr>
            <a:spLocks noGrp="1"/>
          </p:cNvSpPr>
          <p:nvPr>
            <p:ph type="ftr" sz="quarter" idx="11"/>
          </p:nvPr>
        </p:nvSpPr>
        <p:spPr/>
        <p:txBody>
          <a:bodyPr/>
          <a:lstStyle/>
          <a:p>
            <a:r>
              <a:rPr lang="en-US"/>
              <a:t>Pavan Balaji (The Ohio State University)</a:t>
            </a:r>
          </a:p>
        </p:txBody>
      </p:sp>
      <p:sp>
        <p:nvSpPr>
          <p:cNvPr id="367618" name="Rectangle 2"/>
          <p:cNvSpPr>
            <a:spLocks noGrp="1" noChangeArrowheads="1"/>
          </p:cNvSpPr>
          <p:nvPr>
            <p:ph type="title"/>
          </p:nvPr>
        </p:nvSpPr>
        <p:spPr>
          <a:ln/>
        </p:spPr>
        <p:txBody>
          <a:bodyPr/>
          <a:lstStyle/>
          <a:p>
            <a:r>
              <a:rPr lang="en-US" sz="3200"/>
              <a:t>Asynchronous Socket Extensions</a:t>
            </a:r>
          </a:p>
        </p:txBody>
      </p:sp>
      <p:sp>
        <p:nvSpPr>
          <p:cNvPr id="367619" name="Rectangle 3"/>
          <p:cNvSpPr>
            <a:spLocks noGrp="1" noChangeArrowheads="1"/>
          </p:cNvSpPr>
          <p:nvPr>
            <p:ph type="body" idx="1"/>
          </p:nvPr>
        </p:nvSpPr>
        <p:spPr/>
        <p:txBody>
          <a:bodyPr/>
          <a:lstStyle/>
          <a:p>
            <a:pPr>
              <a:lnSpc>
                <a:spcPct val="140000"/>
              </a:lnSpc>
            </a:pPr>
            <a:r>
              <a:rPr lang="en-US"/>
              <a:t>Specifications for asynchronous sockets exist</a:t>
            </a:r>
          </a:p>
          <a:p>
            <a:pPr lvl="1">
              <a:lnSpc>
                <a:spcPct val="140000"/>
              </a:lnSpc>
            </a:pPr>
            <a:r>
              <a:rPr lang="en-US"/>
              <a:t>Winsock (for Windows), IBM Asynchronous Sockets</a:t>
            </a:r>
          </a:p>
          <a:p>
            <a:pPr lvl="1">
              <a:lnSpc>
                <a:spcPct val="140000"/>
              </a:lnSpc>
            </a:pPr>
            <a:r>
              <a:rPr lang="en-US"/>
              <a:t>Allow multiple outstanding I/O requests at once</a:t>
            </a:r>
          </a:p>
          <a:p>
            <a:pPr lvl="1">
              <a:lnSpc>
                <a:spcPct val="140000"/>
              </a:lnSpc>
            </a:pPr>
            <a:r>
              <a:rPr lang="en-US"/>
              <a:t>Flow control handled by the sockets layer</a:t>
            </a:r>
          </a:p>
          <a:p>
            <a:pPr>
              <a:lnSpc>
                <a:spcPct val="140000"/>
              </a:lnSpc>
            </a:pPr>
            <a:r>
              <a:rPr lang="en-US"/>
              <a:t>Flow control duplicated by several applications</a:t>
            </a:r>
          </a:p>
          <a:p>
            <a:pPr lvl="1">
              <a:lnSpc>
                <a:spcPct val="140000"/>
              </a:lnSpc>
            </a:pPr>
            <a:r>
              <a:rPr lang="en-US"/>
              <a:t>E.g., file-systems, non-contiguous communication</a:t>
            </a:r>
          </a:p>
          <a:p>
            <a:pPr lvl="1">
              <a:lnSpc>
                <a:spcPct val="140000"/>
              </a:lnSpc>
            </a:pPr>
            <a:r>
              <a:rPr lang="en-US"/>
              <a:t>Extensions to disable flow-control from sockets needed</a:t>
            </a:r>
          </a:p>
          <a:p>
            <a:pPr lvl="1">
              <a:lnSpc>
                <a:spcPct val="140000"/>
              </a:lnSpc>
            </a:pPr>
            <a:r>
              <a:rPr lang="en-US"/>
              <a:t>Most beneficial for asynchronous sockets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06/02/06</a:t>
            </a:r>
          </a:p>
        </p:txBody>
      </p:sp>
      <p:sp>
        <p:nvSpPr>
          <p:cNvPr id="6" name="Footer Placeholder 5"/>
          <p:cNvSpPr>
            <a:spLocks noGrp="1"/>
          </p:cNvSpPr>
          <p:nvPr>
            <p:ph type="ftr" sz="quarter" idx="11"/>
          </p:nvPr>
        </p:nvSpPr>
        <p:spPr/>
        <p:txBody>
          <a:bodyPr/>
          <a:lstStyle/>
          <a:p>
            <a:r>
              <a:rPr lang="en-US"/>
              <a:t>Pavan Balaji (The Ohio State University)</a:t>
            </a:r>
          </a:p>
        </p:txBody>
      </p:sp>
      <p:sp>
        <p:nvSpPr>
          <p:cNvPr id="368642" name="Rectangle 2"/>
          <p:cNvSpPr>
            <a:spLocks noGrp="1" noChangeArrowheads="1"/>
          </p:cNvSpPr>
          <p:nvPr>
            <p:ph type="title"/>
          </p:nvPr>
        </p:nvSpPr>
        <p:spPr>
          <a:ln/>
        </p:spPr>
        <p:txBody>
          <a:bodyPr/>
          <a:lstStyle/>
          <a:p>
            <a:r>
              <a:rPr lang="en-US" sz="3200"/>
              <a:t>Performance Benchmarks (Asynchronous Socket Extensions)</a:t>
            </a:r>
          </a:p>
        </p:txBody>
      </p:sp>
      <p:graphicFrame>
        <p:nvGraphicFramePr>
          <p:cNvPr id="368644" name="Object 4"/>
          <p:cNvGraphicFramePr>
            <a:graphicFrameLocks noChangeAspect="1"/>
          </p:cNvGraphicFramePr>
          <p:nvPr>
            <p:ph sz="half" idx="1"/>
          </p:nvPr>
        </p:nvGraphicFramePr>
        <p:xfrm>
          <a:off x="685800" y="1839913"/>
          <a:ext cx="3810000" cy="4471987"/>
        </p:xfrm>
        <a:graphic>
          <a:graphicData uri="http://schemas.openxmlformats.org/presentationml/2006/ole">
            <mc:AlternateContent xmlns:mc="http://schemas.openxmlformats.org/markup-compatibility/2006">
              <mc:Choice xmlns:v="urn:schemas-microsoft-com:vml" Requires="v">
                <p:oleObj spid="_x0000_s368646" name="Chart" r:id="rId3" imgW="2962084" imgH="3476434" progId="MSGraph.Chart.8">
                  <p:embed followColorScheme="full"/>
                </p:oleObj>
              </mc:Choice>
              <mc:Fallback>
                <p:oleObj name="Chart" r:id="rId3" imgW="2962084" imgH="3476434" progId="MSGraph.Chart.8">
                  <p:embed followColorScheme="full"/>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839913"/>
                        <a:ext cx="3810000" cy="4471987"/>
                      </a:xfrm>
                      <a:prstGeom prst="rect">
                        <a:avLst/>
                      </a:prstGeom>
                    </p:spPr>
                  </p:pic>
                </p:oleObj>
              </mc:Fallback>
            </mc:AlternateContent>
          </a:graphicData>
        </a:graphic>
      </p:graphicFrame>
      <p:graphicFrame>
        <p:nvGraphicFramePr>
          <p:cNvPr id="368645" name="Object 5"/>
          <p:cNvGraphicFramePr>
            <a:graphicFrameLocks noChangeAspect="1"/>
          </p:cNvGraphicFramePr>
          <p:nvPr>
            <p:ph sz="half" idx="2"/>
          </p:nvPr>
        </p:nvGraphicFramePr>
        <p:xfrm>
          <a:off x="4648200" y="1839913"/>
          <a:ext cx="3810000" cy="4471987"/>
        </p:xfrm>
        <a:graphic>
          <a:graphicData uri="http://schemas.openxmlformats.org/presentationml/2006/ole">
            <mc:AlternateContent xmlns:mc="http://schemas.openxmlformats.org/markup-compatibility/2006">
              <mc:Choice xmlns:v="urn:schemas-microsoft-com:vml" Requires="v">
                <p:oleObj spid="_x0000_s368647" name="Chart" r:id="rId5" imgW="2962084" imgH="3476434" progId="MSGraph.Chart.8">
                  <p:embed followColorScheme="full"/>
                </p:oleObj>
              </mc:Choice>
              <mc:Fallback>
                <p:oleObj name="Chart" r:id="rId5" imgW="2962084" imgH="3476434" progId="MSGraph.Chart.8">
                  <p:embed followColorScheme="full"/>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1839913"/>
                        <a:ext cx="3810000" cy="4471987"/>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06/02/06</a:t>
            </a:r>
          </a:p>
        </p:txBody>
      </p:sp>
      <p:sp>
        <p:nvSpPr>
          <p:cNvPr id="5" name="Footer Placeholder 4"/>
          <p:cNvSpPr>
            <a:spLocks noGrp="1"/>
          </p:cNvSpPr>
          <p:nvPr>
            <p:ph type="ftr" sz="quarter" idx="11"/>
          </p:nvPr>
        </p:nvSpPr>
        <p:spPr/>
        <p:txBody>
          <a:bodyPr/>
          <a:lstStyle/>
          <a:p>
            <a:r>
              <a:rPr lang="en-US"/>
              <a:t>Pavan Balaji (The Ohio State University)</a:t>
            </a:r>
          </a:p>
        </p:txBody>
      </p:sp>
      <p:sp>
        <p:nvSpPr>
          <p:cNvPr id="142338" name="Rectangle 2"/>
          <p:cNvSpPr>
            <a:spLocks noGrp="1" noChangeArrowheads="1"/>
          </p:cNvSpPr>
          <p:nvPr>
            <p:ph type="title"/>
          </p:nvPr>
        </p:nvSpPr>
        <p:spPr>
          <a:ln/>
        </p:spPr>
        <p:txBody>
          <a:bodyPr/>
          <a:lstStyle/>
          <a:p>
            <a:r>
              <a:rPr lang="en-US" sz="3200"/>
              <a:t>Presentation Layout</a:t>
            </a:r>
          </a:p>
        </p:txBody>
      </p:sp>
      <p:sp>
        <p:nvSpPr>
          <p:cNvPr id="142339" name="Rectangle 3"/>
          <p:cNvSpPr>
            <a:spLocks noGrp="1" noChangeArrowheads="1"/>
          </p:cNvSpPr>
          <p:nvPr>
            <p:ph type="body" idx="1"/>
          </p:nvPr>
        </p:nvSpPr>
        <p:spPr/>
        <p:txBody>
          <a:bodyPr/>
          <a:lstStyle/>
          <a:p>
            <a:pPr>
              <a:lnSpc>
                <a:spcPct val="180000"/>
              </a:lnSpc>
              <a:buFont typeface="Arial" charset="0"/>
              <a:buChar char="§"/>
            </a:pPr>
            <a:r>
              <a:rPr lang="en-US">
                <a:solidFill>
                  <a:srgbClr val="DDDDDD"/>
                </a:solidFill>
              </a:rPr>
              <a:t>Introduction and Motivation</a:t>
            </a:r>
          </a:p>
          <a:p>
            <a:pPr>
              <a:lnSpc>
                <a:spcPct val="180000"/>
              </a:lnSpc>
              <a:buFont typeface="Arial" charset="0"/>
              <a:buChar char="§"/>
            </a:pPr>
            <a:r>
              <a:rPr lang="en-US">
                <a:solidFill>
                  <a:srgbClr val="DDDDDD"/>
                </a:solidFill>
              </a:rPr>
              <a:t>High Performance Sockets: Design and Evaluation</a:t>
            </a:r>
          </a:p>
          <a:p>
            <a:pPr>
              <a:lnSpc>
                <a:spcPct val="180000"/>
              </a:lnSpc>
              <a:buFont typeface="Arial" charset="0"/>
              <a:buChar char="§"/>
            </a:pPr>
            <a:r>
              <a:rPr lang="en-US">
                <a:solidFill>
                  <a:srgbClr val="DDDDDD"/>
                </a:solidFill>
              </a:rPr>
              <a:t>Extended Sockets: Analysis and Extensions</a:t>
            </a:r>
          </a:p>
          <a:p>
            <a:pPr>
              <a:lnSpc>
                <a:spcPct val="180000"/>
              </a:lnSpc>
              <a:buFont typeface="Arial" charset="0"/>
              <a:buChar char="§"/>
            </a:pPr>
            <a:r>
              <a:rPr lang="en-US" b="1"/>
              <a:t>Wire Protocol Compatibility (Intra network family)</a:t>
            </a:r>
          </a:p>
          <a:p>
            <a:pPr>
              <a:lnSpc>
                <a:spcPct val="180000"/>
              </a:lnSpc>
              <a:buFont typeface="Arial" charset="0"/>
              <a:buChar char="§"/>
            </a:pPr>
            <a:r>
              <a:rPr lang="en-US"/>
              <a:t>Concluding Remarks and Future Work</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Date Placeholder 2"/>
          <p:cNvSpPr>
            <a:spLocks noGrp="1"/>
          </p:cNvSpPr>
          <p:nvPr>
            <p:ph type="dt" sz="half" idx="10"/>
          </p:nvPr>
        </p:nvSpPr>
        <p:spPr/>
        <p:txBody>
          <a:bodyPr/>
          <a:lstStyle/>
          <a:p>
            <a:r>
              <a:rPr lang="en-US"/>
              <a:t>06/02/06</a:t>
            </a:r>
          </a:p>
        </p:txBody>
      </p:sp>
      <p:sp>
        <p:nvSpPr>
          <p:cNvPr id="39" name="Footer Placeholder 3"/>
          <p:cNvSpPr>
            <a:spLocks noGrp="1"/>
          </p:cNvSpPr>
          <p:nvPr>
            <p:ph type="ftr" sz="quarter" idx="11"/>
          </p:nvPr>
        </p:nvSpPr>
        <p:spPr/>
        <p:txBody>
          <a:bodyPr/>
          <a:lstStyle/>
          <a:p>
            <a:r>
              <a:rPr lang="en-US"/>
              <a:t>Pavan Balaji (The Ohio State University)</a:t>
            </a:r>
          </a:p>
        </p:txBody>
      </p:sp>
      <p:sp>
        <p:nvSpPr>
          <p:cNvPr id="355330" name="AutoShape 2"/>
          <p:cNvSpPr>
            <a:spLocks noChangeArrowheads="1"/>
          </p:cNvSpPr>
          <p:nvPr/>
        </p:nvSpPr>
        <p:spPr bwMode="auto">
          <a:xfrm>
            <a:off x="1905000" y="3429000"/>
            <a:ext cx="6096000" cy="762000"/>
          </a:xfrm>
          <a:prstGeom prst="roundRect">
            <a:avLst>
              <a:gd name="adj" fmla="val 16667"/>
            </a:avLst>
          </a:prstGeom>
          <a:solidFill>
            <a:srgbClr val="993300">
              <a:alpha val="82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137160"/>
          <a:lstStyle/>
          <a:p>
            <a:pPr algn="r" eaLnBrk="1" hangingPunct="1"/>
            <a:r>
              <a:rPr lang="en-US" sz="1200">
                <a:ea typeface="굴림" pitchFamily="50" charset="-127"/>
              </a:rPr>
              <a:t>Extended Sockets</a:t>
            </a:r>
          </a:p>
        </p:txBody>
      </p:sp>
      <p:sp>
        <p:nvSpPr>
          <p:cNvPr id="355331" name="Rectangle 3"/>
          <p:cNvSpPr>
            <a:spLocks noGrp="1" noChangeArrowheads="1"/>
          </p:cNvSpPr>
          <p:nvPr>
            <p:ph type="title"/>
          </p:nvPr>
        </p:nvSpPr>
        <p:spPr>
          <a:ln/>
        </p:spPr>
        <p:txBody>
          <a:bodyPr/>
          <a:lstStyle/>
          <a:p>
            <a:r>
              <a:rPr lang="en-US" sz="3200"/>
              <a:t>Components in the Sockets Protocol Stack</a:t>
            </a:r>
          </a:p>
        </p:txBody>
      </p:sp>
      <p:sp>
        <p:nvSpPr>
          <p:cNvPr id="355332" name="AutoShape 4"/>
          <p:cNvSpPr>
            <a:spLocks noChangeArrowheads="1"/>
          </p:cNvSpPr>
          <p:nvPr/>
        </p:nvSpPr>
        <p:spPr bwMode="auto">
          <a:xfrm>
            <a:off x="1905000" y="5562600"/>
            <a:ext cx="6096000" cy="838200"/>
          </a:xfrm>
          <a:prstGeom prst="roundRect">
            <a:avLst>
              <a:gd name="adj" fmla="val 16667"/>
            </a:avLst>
          </a:prstGeom>
          <a:solidFill>
            <a:srgbClr val="99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pPr eaLnBrk="1" hangingPunct="1"/>
            <a:r>
              <a:rPr lang="en-US" sz="1400">
                <a:ea typeface="굴림" pitchFamily="50" charset="-127"/>
              </a:rPr>
              <a:t>High-speed Network (e.g., VIA, InfiniBand, 10-Gigabit Ethernet)</a:t>
            </a:r>
          </a:p>
        </p:txBody>
      </p:sp>
      <p:sp>
        <p:nvSpPr>
          <p:cNvPr id="355333" name="Line 5"/>
          <p:cNvSpPr>
            <a:spLocks noChangeShapeType="1"/>
          </p:cNvSpPr>
          <p:nvPr/>
        </p:nvSpPr>
        <p:spPr bwMode="auto">
          <a:xfrm>
            <a:off x="1752600" y="5486400"/>
            <a:ext cx="64008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5334" name="AutoShape 6"/>
          <p:cNvSpPr>
            <a:spLocks noChangeArrowheads="1"/>
          </p:cNvSpPr>
          <p:nvPr/>
        </p:nvSpPr>
        <p:spPr bwMode="auto">
          <a:xfrm>
            <a:off x="1905000" y="2895600"/>
            <a:ext cx="3733800" cy="381000"/>
          </a:xfrm>
          <a:prstGeom prst="roundRect">
            <a:avLst>
              <a:gd name="adj" fmla="val 16667"/>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ea typeface="굴림" pitchFamily="50" charset="-127"/>
              </a:rPr>
              <a:t>Sockets Interface</a:t>
            </a:r>
          </a:p>
        </p:txBody>
      </p:sp>
      <p:sp>
        <p:nvSpPr>
          <p:cNvPr id="355335" name="AutoShape 7"/>
          <p:cNvSpPr>
            <a:spLocks noChangeArrowheads="1"/>
          </p:cNvSpPr>
          <p:nvPr/>
        </p:nvSpPr>
        <p:spPr bwMode="auto">
          <a:xfrm>
            <a:off x="1905000" y="2362200"/>
            <a:ext cx="2209800" cy="381000"/>
          </a:xfrm>
          <a:prstGeom prst="roundRect">
            <a:avLst>
              <a:gd name="adj" fmla="val 16667"/>
            </a:avLst>
          </a:prstGeom>
          <a:solidFill>
            <a:srgbClr val="339966">
              <a:alpha val="3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ea typeface="굴림" pitchFamily="50" charset="-127"/>
              </a:rPr>
              <a:t>Data-Cutter Library</a:t>
            </a:r>
          </a:p>
        </p:txBody>
      </p:sp>
      <p:sp>
        <p:nvSpPr>
          <p:cNvPr id="355336" name="AutoShape 8"/>
          <p:cNvSpPr>
            <a:spLocks noChangeArrowheads="1"/>
          </p:cNvSpPr>
          <p:nvPr/>
        </p:nvSpPr>
        <p:spPr bwMode="auto">
          <a:xfrm>
            <a:off x="1905000" y="5029200"/>
            <a:ext cx="6096000" cy="381000"/>
          </a:xfrm>
          <a:prstGeom prst="roundRect">
            <a:avLst>
              <a:gd name="adj" fmla="val 16667"/>
            </a:avLst>
          </a:prstGeom>
          <a:solidFill>
            <a:srgbClr val="CC99FF">
              <a:alpha val="82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ea typeface="굴림" pitchFamily="50" charset="-127"/>
              </a:rPr>
              <a:t>Lower-level Interface</a:t>
            </a:r>
          </a:p>
        </p:txBody>
      </p:sp>
      <p:sp>
        <p:nvSpPr>
          <p:cNvPr id="355337" name="AutoShape 9"/>
          <p:cNvSpPr>
            <a:spLocks noChangeArrowheads="1"/>
          </p:cNvSpPr>
          <p:nvPr/>
        </p:nvSpPr>
        <p:spPr bwMode="auto">
          <a:xfrm>
            <a:off x="1905000" y="3429000"/>
            <a:ext cx="4495800" cy="762000"/>
          </a:xfrm>
          <a:prstGeom prst="roundRect">
            <a:avLst>
              <a:gd name="adj" fmla="val 16667"/>
            </a:avLst>
          </a:prstGeom>
          <a:solidFill>
            <a:srgbClr val="FF9900">
              <a:alpha val="82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r>
              <a:rPr lang="en-US" sz="1200">
                <a:ea typeface="굴림" pitchFamily="50" charset="-127"/>
              </a:rPr>
              <a:t>High Performance Sockets</a:t>
            </a:r>
          </a:p>
        </p:txBody>
      </p:sp>
      <p:sp>
        <p:nvSpPr>
          <p:cNvPr id="355338" name="AutoShape 10"/>
          <p:cNvSpPr>
            <a:spLocks noChangeArrowheads="1"/>
          </p:cNvSpPr>
          <p:nvPr/>
        </p:nvSpPr>
        <p:spPr bwMode="auto">
          <a:xfrm>
            <a:off x="1905000" y="4267200"/>
            <a:ext cx="6096000" cy="609600"/>
          </a:xfrm>
          <a:prstGeom prst="roundRect">
            <a:avLst>
              <a:gd name="adj" fmla="val 16667"/>
            </a:avLst>
          </a:prstGeom>
          <a:solidFill>
            <a:srgbClr val="FFCC00">
              <a:alpha val="95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r>
              <a:rPr lang="en-US" sz="1200">
                <a:ea typeface="굴림" pitchFamily="50" charset="-127"/>
              </a:rPr>
              <a:t>Wire Protocol Compatibility</a:t>
            </a:r>
          </a:p>
          <a:p>
            <a:pPr eaLnBrk="1" hangingPunct="1"/>
            <a:r>
              <a:rPr lang="en-US" sz="1200">
                <a:ea typeface="굴림" pitchFamily="50" charset="-127"/>
              </a:rPr>
              <a:t>Intra-family (&amp; Inter-family)</a:t>
            </a:r>
          </a:p>
        </p:txBody>
      </p:sp>
      <p:sp>
        <p:nvSpPr>
          <p:cNvPr id="355339" name="AutoShape 11"/>
          <p:cNvSpPr>
            <a:spLocks noChangeArrowheads="1"/>
          </p:cNvSpPr>
          <p:nvPr/>
        </p:nvSpPr>
        <p:spPr bwMode="auto">
          <a:xfrm>
            <a:off x="1981200" y="3733800"/>
            <a:ext cx="1066800" cy="381000"/>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000">
                <a:ea typeface="굴림" pitchFamily="50" charset="-127"/>
              </a:rPr>
              <a:t>Packetized</a:t>
            </a:r>
          </a:p>
          <a:p>
            <a:pPr eaLnBrk="1" hangingPunct="1"/>
            <a:r>
              <a:rPr lang="en-US" sz="1000">
                <a:ea typeface="굴림" pitchFamily="50" charset="-127"/>
              </a:rPr>
              <a:t>Flow-Control</a:t>
            </a:r>
          </a:p>
        </p:txBody>
      </p:sp>
      <p:sp>
        <p:nvSpPr>
          <p:cNvPr id="355340" name="AutoShape 12"/>
          <p:cNvSpPr>
            <a:spLocks noChangeArrowheads="1"/>
          </p:cNvSpPr>
          <p:nvPr/>
        </p:nvSpPr>
        <p:spPr bwMode="auto">
          <a:xfrm>
            <a:off x="5257800" y="3733800"/>
            <a:ext cx="1066800" cy="381000"/>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000">
                <a:ea typeface="굴림" pitchFamily="50" charset="-127"/>
              </a:rPr>
              <a:t>Async. Zcopy</a:t>
            </a:r>
          </a:p>
          <a:p>
            <a:pPr eaLnBrk="1" hangingPunct="1"/>
            <a:r>
              <a:rPr lang="en-US" sz="1000">
                <a:ea typeface="굴림" pitchFamily="50" charset="-127"/>
              </a:rPr>
              <a:t>Comm.</a:t>
            </a:r>
          </a:p>
        </p:txBody>
      </p:sp>
      <p:sp>
        <p:nvSpPr>
          <p:cNvPr id="355341" name="AutoShape 13"/>
          <p:cNvSpPr>
            <a:spLocks noChangeArrowheads="1"/>
          </p:cNvSpPr>
          <p:nvPr/>
        </p:nvSpPr>
        <p:spPr bwMode="auto">
          <a:xfrm>
            <a:off x="6477000" y="3733800"/>
            <a:ext cx="685800" cy="381000"/>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000">
                <a:ea typeface="굴림" pitchFamily="50" charset="-127"/>
              </a:rPr>
              <a:t>RDMA</a:t>
            </a:r>
          </a:p>
          <a:p>
            <a:pPr eaLnBrk="1" hangingPunct="1"/>
            <a:r>
              <a:rPr lang="en-US" sz="1000">
                <a:ea typeface="굴림" pitchFamily="50" charset="-127"/>
              </a:rPr>
              <a:t>Comm.</a:t>
            </a:r>
          </a:p>
        </p:txBody>
      </p:sp>
      <p:sp>
        <p:nvSpPr>
          <p:cNvPr id="355342" name="AutoShape 14"/>
          <p:cNvSpPr>
            <a:spLocks noChangeArrowheads="1"/>
          </p:cNvSpPr>
          <p:nvPr/>
        </p:nvSpPr>
        <p:spPr bwMode="auto">
          <a:xfrm>
            <a:off x="7239000" y="3733800"/>
            <a:ext cx="685800" cy="381000"/>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000">
                <a:ea typeface="굴림" pitchFamily="50" charset="-127"/>
              </a:rPr>
              <a:t>Async.</a:t>
            </a:r>
          </a:p>
          <a:p>
            <a:pPr eaLnBrk="1" hangingPunct="1"/>
            <a:r>
              <a:rPr lang="en-US" sz="1000">
                <a:ea typeface="굴림" pitchFamily="50" charset="-127"/>
              </a:rPr>
              <a:t>Comm.</a:t>
            </a:r>
          </a:p>
        </p:txBody>
      </p:sp>
      <p:sp>
        <p:nvSpPr>
          <p:cNvPr id="355343" name="AutoShape 15"/>
          <p:cNvSpPr>
            <a:spLocks noChangeArrowheads="1"/>
          </p:cNvSpPr>
          <p:nvPr/>
        </p:nvSpPr>
        <p:spPr bwMode="auto">
          <a:xfrm>
            <a:off x="5029200" y="2362200"/>
            <a:ext cx="1905000" cy="381000"/>
          </a:xfrm>
          <a:prstGeom prst="roundRect">
            <a:avLst>
              <a:gd name="adj" fmla="val 16667"/>
            </a:avLst>
          </a:prstGeom>
          <a:solidFill>
            <a:srgbClr val="339966">
              <a:alpha val="3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ea typeface="굴림" pitchFamily="50" charset="-127"/>
              </a:rPr>
              <a:t>File-Systems</a:t>
            </a:r>
          </a:p>
          <a:p>
            <a:pPr eaLnBrk="1" hangingPunct="1"/>
            <a:r>
              <a:rPr lang="en-US" sz="1200">
                <a:ea typeface="굴림" pitchFamily="50" charset="-127"/>
              </a:rPr>
              <a:t>(e.g., PVFS)</a:t>
            </a:r>
          </a:p>
        </p:txBody>
      </p:sp>
      <p:sp>
        <p:nvSpPr>
          <p:cNvPr id="355344" name="AutoShape 16"/>
          <p:cNvSpPr>
            <a:spLocks noChangeArrowheads="1"/>
          </p:cNvSpPr>
          <p:nvPr/>
        </p:nvSpPr>
        <p:spPr bwMode="auto">
          <a:xfrm>
            <a:off x="4953000" y="5638800"/>
            <a:ext cx="1752600" cy="381000"/>
          </a:xfrm>
          <a:prstGeom prst="roundRect">
            <a:avLst>
              <a:gd name="adj" fmla="val 16667"/>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ea typeface="굴림" pitchFamily="50" charset="-127"/>
              </a:rPr>
              <a:t>Offloaded Protocol</a:t>
            </a:r>
          </a:p>
        </p:txBody>
      </p:sp>
      <p:sp>
        <p:nvSpPr>
          <p:cNvPr id="355345" name="AutoShape 17"/>
          <p:cNvSpPr>
            <a:spLocks noChangeArrowheads="1"/>
          </p:cNvSpPr>
          <p:nvPr/>
        </p:nvSpPr>
        <p:spPr bwMode="auto">
          <a:xfrm>
            <a:off x="3276600" y="5638800"/>
            <a:ext cx="1600200" cy="381000"/>
          </a:xfrm>
          <a:prstGeom prst="roundRect">
            <a:avLst>
              <a:gd name="adj" fmla="val 16667"/>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ea typeface="굴림" pitchFamily="50" charset="-127"/>
              </a:rPr>
              <a:t>Advanced Features</a:t>
            </a:r>
          </a:p>
        </p:txBody>
      </p:sp>
      <p:sp>
        <p:nvSpPr>
          <p:cNvPr id="355346" name="Line 18"/>
          <p:cNvSpPr>
            <a:spLocks noChangeShapeType="1"/>
          </p:cNvSpPr>
          <p:nvPr/>
        </p:nvSpPr>
        <p:spPr bwMode="auto">
          <a:xfrm>
            <a:off x="4114800" y="5257800"/>
            <a:ext cx="0" cy="4572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5347" name="Line 19"/>
          <p:cNvSpPr>
            <a:spLocks noChangeShapeType="1"/>
          </p:cNvSpPr>
          <p:nvPr/>
        </p:nvSpPr>
        <p:spPr bwMode="auto">
          <a:xfrm>
            <a:off x="5867400" y="5257800"/>
            <a:ext cx="0" cy="4572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5348" name="AutoShape 20"/>
          <p:cNvSpPr>
            <a:spLocks noChangeArrowheads="1"/>
          </p:cNvSpPr>
          <p:nvPr/>
        </p:nvSpPr>
        <p:spPr bwMode="auto">
          <a:xfrm>
            <a:off x="1905000" y="1905000"/>
            <a:ext cx="1143000" cy="381000"/>
          </a:xfrm>
          <a:prstGeom prst="roundRect">
            <a:avLst>
              <a:gd name="adj" fmla="val 16667"/>
            </a:avLst>
          </a:prstGeom>
          <a:solidFill>
            <a:srgbClr val="339966">
              <a:alpha val="3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ea typeface="굴림" pitchFamily="50" charset="-127"/>
              </a:rPr>
              <a:t>Virtual</a:t>
            </a:r>
          </a:p>
          <a:p>
            <a:pPr eaLnBrk="1" hangingPunct="1"/>
            <a:r>
              <a:rPr lang="en-US" sz="1200">
                <a:ea typeface="굴림" pitchFamily="50" charset="-127"/>
              </a:rPr>
              <a:t>Microscope</a:t>
            </a:r>
          </a:p>
        </p:txBody>
      </p:sp>
      <p:sp>
        <p:nvSpPr>
          <p:cNvPr id="355349" name="AutoShape 21"/>
          <p:cNvSpPr>
            <a:spLocks noChangeArrowheads="1"/>
          </p:cNvSpPr>
          <p:nvPr/>
        </p:nvSpPr>
        <p:spPr bwMode="auto">
          <a:xfrm>
            <a:off x="3124200" y="1905000"/>
            <a:ext cx="990600" cy="381000"/>
          </a:xfrm>
          <a:prstGeom prst="roundRect">
            <a:avLst>
              <a:gd name="adj" fmla="val 16667"/>
            </a:avLst>
          </a:prstGeom>
          <a:solidFill>
            <a:srgbClr val="339966">
              <a:alpha val="3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ea typeface="굴림" pitchFamily="50" charset="-127"/>
              </a:rPr>
              <a:t>ISO Surface</a:t>
            </a:r>
          </a:p>
        </p:txBody>
      </p:sp>
      <p:sp>
        <p:nvSpPr>
          <p:cNvPr id="355350" name="AutoShape 22"/>
          <p:cNvSpPr>
            <a:spLocks noChangeArrowheads="1"/>
          </p:cNvSpPr>
          <p:nvPr/>
        </p:nvSpPr>
        <p:spPr bwMode="auto">
          <a:xfrm>
            <a:off x="7010400" y="2362200"/>
            <a:ext cx="990600" cy="381000"/>
          </a:xfrm>
          <a:prstGeom prst="roundRect">
            <a:avLst>
              <a:gd name="adj" fmla="val 16667"/>
            </a:avLst>
          </a:prstGeom>
          <a:solidFill>
            <a:srgbClr val="339966">
              <a:alpha val="3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ea typeface="굴림" pitchFamily="50" charset="-127"/>
              </a:rPr>
              <a:t>Multi-tier</a:t>
            </a:r>
          </a:p>
          <a:p>
            <a:pPr eaLnBrk="1" hangingPunct="1"/>
            <a:r>
              <a:rPr lang="en-US" sz="1200">
                <a:ea typeface="굴림" pitchFamily="50" charset="-127"/>
              </a:rPr>
              <a:t>Data-centers</a:t>
            </a:r>
          </a:p>
        </p:txBody>
      </p:sp>
      <p:sp>
        <p:nvSpPr>
          <p:cNvPr id="355351" name="Line 23"/>
          <p:cNvSpPr>
            <a:spLocks noChangeShapeType="1"/>
          </p:cNvSpPr>
          <p:nvPr/>
        </p:nvSpPr>
        <p:spPr bwMode="auto">
          <a:xfrm>
            <a:off x="3733800" y="2819400"/>
            <a:ext cx="0" cy="1524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5352" name="Text Box 24"/>
          <p:cNvSpPr txBox="1">
            <a:spLocks noChangeArrowheads="1"/>
          </p:cNvSpPr>
          <p:nvPr/>
        </p:nvSpPr>
        <p:spPr bwMode="auto">
          <a:xfrm>
            <a:off x="381000" y="1828800"/>
            <a:ext cx="1447800"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30000"/>
              </a:lnSpc>
              <a:spcBef>
                <a:spcPct val="50000"/>
              </a:spcBef>
            </a:pPr>
            <a:r>
              <a:rPr lang="en-US" sz="1400">
                <a:ea typeface="굴림" pitchFamily="50" charset="-127"/>
              </a:rPr>
              <a:t>Applications and Other Upper Layers</a:t>
            </a:r>
          </a:p>
        </p:txBody>
      </p:sp>
      <p:sp>
        <p:nvSpPr>
          <p:cNvPr id="355353" name="Text Box 25"/>
          <p:cNvSpPr txBox="1">
            <a:spLocks noChangeArrowheads="1"/>
          </p:cNvSpPr>
          <p:nvPr/>
        </p:nvSpPr>
        <p:spPr bwMode="auto">
          <a:xfrm>
            <a:off x="381000" y="3733800"/>
            <a:ext cx="1447800"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30000"/>
              </a:lnSpc>
              <a:spcBef>
                <a:spcPct val="50000"/>
              </a:spcBef>
            </a:pPr>
            <a:r>
              <a:rPr lang="en-US" sz="1400">
                <a:ea typeface="굴림" pitchFamily="50" charset="-127"/>
              </a:rPr>
              <a:t>Proposed Framework</a:t>
            </a:r>
          </a:p>
        </p:txBody>
      </p:sp>
      <p:sp>
        <p:nvSpPr>
          <p:cNvPr id="355354" name="AutoShape 26"/>
          <p:cNvSpPr>
            <a:spLocks noChangeArrowheads="1"/>
          </p:cNvSpPr>
          <p:nvPr/>
        </p:nvSpPr>
        <p:spPr bwMode="auto">
          <a:xfrm>
            <a:off x="3124200" y="3733800"/>
            <a:ext cx="990600" cy="381000"/>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000">
                <a:ea typeface="굴림" pitchFamily="50" charset="-127"/>
              </a:rPr>
              <a:t>TCP</a:t>
            </a:r>
          </a:p>
          <a:p>
            <a:pPr eaLnBrk="1" hangingPunct="1"/>
            <a:r>
              <a:rPr lang="en-US" sz="1000">
                <a:ea typeface="굴림" pitchFamily="50" charset="-127"/>
              </a:rPr>
              <a:t>Termination</a:t>
            </a:r>
          </a:p>
        </p:txBody>
      </p:sp>
      <p:sp>
        <p:nvSpPr>
          <p:cNvPr id="355355" name="AutoShape 27"/>
          <p:cNvSpPr>
            <a:spLocks noChangeArrowheads="1"/>
          </p:cNvSpPr>
          <p:nvPr/>
        </p:nvSpPr>
        <p:spPr bwMode="auto">
          <a:xfrm>
            <a:off x="4191000" y="3733800"/>
            <a:ext cx="990600" cy="381000"/>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000">
                <a:ea typeface="굴림" pitchFamily="50" charset="-127"/>
              </a:rPr>
              <a:t>Connection</a:t>
            </a:r>
          </a:p>
          <a:p>
            <a:pPr eaLnBrk="1" hangingPunct="1"/>
            <a:r>
              <a:rPr lang="en-US" sz="1000">
                <a:ea typeface="굴림" pitchFamily="50" charset="-127"/>
              </a:rPr>
              <a:t>Caching</a:t>
            </a:r>
          </a:p>
        </p:txBody>
      </p:sp>
      <p:sp>
        <p:nvSpPr>
          <p:cNvPr id="355356" name="AutoShape 28"/>
          <p:cNvSpPr>
            <a:spLocks noChangeArrowheads="1"/>
          </p:cNvSpPr>
          <p:nvPr/>
        </p:nvSpPr>
        <p:spPr bwMode="auto">
          <a:xfrm>
            <a:off x="2286000" y="4419600"/>
            <a:ext cx="1066800" cy="381000"/>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000">
                <a:ea typeface="굴림" pitchFamily="50" charset="-127"/>
              </a:rPr>
              <a:t>iWARP</a:t>
            </a:r>
          </a:p>
          <a:p>
            <a:pPr eaLnBrk="1" hangingPunct="1"/>
            <a:r>
              <a:rPr lang="en-US" sz="1000">
                <a:ea typeface="굴림" pitchFamily="50" charset="-127"/>
              </a:rPr>
              <a:t>Compatibility</a:t>
            </a:r>
          </a:p>
        </p:txBody>
      </p:sp>
      <p:sp>
        <p:nvSpPr>
          <p:cNvPr id="355357" name="AutoShape 29"/>
          <p:cNvSpPr>
            <a:spLocks noChangeArrowheads="1"/>
          </p:cNvSpPr>
          <p:nvPr/>
        </p:nvSpPr>
        <p:spPr bwMode="auto">
          <a:xfrm>
            <a:off x="6553200" y="4419600"/>
            <a:ext cx="1066800" cy="381000"/>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000">
                <a:ea typeface="굴림" pitchFamily="50" charset="-127"/>
              </a:rPr>
              <a:t>CRC &amp; Demux</a:t>
            </a:r>
          </a:p>
          <a:p>
            <a:pPr eaLnBrk="1" hangingPunct="1"/>
            <a:r>
              <a:rPr lang="en-US" sz="1000">
                <a:ea typeface="굴림" pitchFamily="50" charset="-127"/>
              </a:rPr>
              <a:t>Offload</a:t>
            </a:r>
          </a:p>
        </p:txBody>
      </p:sp>
      <p:sp>
        <p:nvSpPr>
          <p:cNvPr id="355358" name="AutoShape 30"/>
          <p:cNvSpPr>
            <a:spLocks noChangeArrowheads="1"/>
          </p:cNvSpPr>
          <p:nvPr/>
        </p:nvSpPr>
        <p:spPr bwMode="auto">
          <a:xfrm>
            <a:off x="4191000" y="2362200"/>
            <a:ext cx="762000" cy="381000"/>
          </a:xfrm>
          <a:prstGeom prst="roundRect">
            <a:avLst>
              <a:gd name="adj" fmla="val 16667"/>
            </a:avLst>
          </a:prstGeom>
          <a:solidFill>
            <a:srgbClr val="339966">
              <a:alpha val="3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ea typeface="굴림" pitchFamily="50" charset="-127"/>
              </a:rPr>
              <a:t>MPI</a:t>
            </a:r>
          </a:p>
        </p:txBody>
      </p:sp>
      <p:sp>
        <p:nvSpPr>
          <p:cNvPr id="355359" name="Line 31"/>
          <p:cNvSpPr>
            <a:spLocks noChangeShapeType="1"/>
          </p:cNvSpPr>
          <p:nvPr/>
        </p:nvSpPr>
        <p:spPr bwMode="auto">
          <a:xfrm>
            <a:off x="3733800" y="4038600"/>
            <a:ext cx="0" cy="3048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5360" name="Line 32"/>
          <p:cNvSpPr>
            <a:spLocks noChangeShapeType="1"/>
          </p:cNvSpPr>
          <p:nvPr/>
        </p:nvSpPr>
        <p:spPr bwMode="auto">
          <a:xfrm>
            <a:off x="7202488" y="4038600"/>
            <a:ext cx="0" cy="3048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5361" name="AutoShape 33"/>
          <p:cNvSpPr>
            <a:spLocks noChangeArrowheads="1"/>
          </p:cNvSpPr>
          <p:nvPr/>
        </p:nvSpPr>
        <p:spPr bwMode="auto">
          <a:xfrm>
            <a:off x="1828800" y="1828800"/>
            <a:ext cx="6248400" cy="990600"/>
          </a:xfrm>
          <a:prstGeom prst="roundRect">
            <a:avLst>
              <a:gd name="adj" fmla="val 16667"/>
            </a:avLst>
          </a:prstGeom>
          <a:solidFill>
            <a:schemeClr val="bg2">
              <a:alpha val="2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5362" name="Line 34"/>
          <p:cNvSpPr>
            <a:spLocks noChangeShapeType="1"/>
          </p:cNvSpPr>
          <p:nvPr/>
        </p:nvSpPr>
        <p:spPr bwMode="auto">
          <a:xfrm>
            <a:off x="4800600" y="4724400"/>
            <a:ext cx="0" cy="3048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5363" name="Line 35"/>
          <p:cNvSpPr>
            <a:spLocks noChangeShapeType="1"/>
          </p:cNvSpPr>
          <p:nvPr/>
        </p:nvSpPr>
        <p:spPr bwMode="auto">
          <a:xfrm>
            <a:off x="3733800" y="3200400"/>
            <a:ext cx="0" cy="3048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5364" name="Line 36"/>
          <p:cNvSpPr>
            <a:spLocks noChangeShapeType="1"/>
          </p:cNvSpPr>
          <p:nvPr/>
        </p:nvSpPr>
        <p:spPr bwMode="auto">
          <a:xfrm>
            <a:off x="7467600" y="2743200"/>
            <a:ext cx="0" cy="6858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5365" name="Oval 37"/>
          <p:cNvSpPr>
            <a:spLocks noChangeArrowheads="1"/>
          </p:cNvSpPr>
          <p:nvPr/>
        </p:nvSpPr>
        <p:spPr bwMode="auto">
          <a:xfrm>
            <a:off x="3505200" y="4191000"/>
            <a:ext cx="2819400" cy="609600"/>
          </a:xfrm>
          <a:prstGeom prst="ellipse">
            <a:avLst/>
          </a:prstGeom>
          <a:solidFill>
            <a:srgbClr val="FF99CC">
              <a:alpha val="0"/>
            </a:srgbClr>
          </a:solidFill>
          <a:ln w="381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mph" presetSubtype="0" grpId="0" nodeType="withEffect">
                                  <p:stCondLst>
                                    <p:cond delay="0"/>
                                  </p:stCondLst>
                                  <p:childTnLst>
                                    <p:set>
                                      <p:cBhvr rctx="PPT">
                                        <p:cTn id="6" dur="indefinite"/>
                                        <p:tgtEl>
                                          <p:spTgt spid="355339"/>
                                        </p:tgtEl>
                                        <p:attrNameLst>
                                          <p:attrName>style.opacity</p:attrName>
                                        </p:attrNameLst>
                                      </p:cBhvr>
                                      <p:to>
                                        <p:strVal val="0.2"/>
                                      </p:to>
                                    </p:set>
                                    <p:animEffect filter="image" prLst="opacity: 0.2">
                                      <p:cBhvr rctx="IE">
                                        <p:cTn id="7" dur="indefinite"/>
                                        <p:tgtEl>
                                          <p:spTgt spid="355339"/>
                                        </p:tgtEl>
                                      </p:cBhvr>
                                    </p:animEffect>
                                  </p:childTnLst>
                                </p:cTn>
                              </p:par>
                              <p:par>
                                <p:cTn id="8" presetID="9" presetClass="emph" presetSubtype="0" grpId="0" nodeType="withEffect">
                                  <p:stCondLst>
                                    <p:cond delay="0"/>
                                  </p:stCondLst>
                                  <p:childTnLst>
                                    <p:set>
                                      <p:cBhvr rctx="PPT">
                                        <p:cTn id="9" dur="indefinite"/>
                                        <p:tgtEl>
                                          <p:spTgt spid="355354"/>
                                        </p:tgtEl>
                                        <p:attrNameLst>
                                          <p:attrName>style.opacity</p:attrName>
                                        </p:attrNameLst>
                                      </p:cBhvr>
                                      <p:to>
                                        <p:strVal val="0.2"/>
                                      </p:to>
                                    </p:set>
                                    <p:animEffect filter="image" prLst="opacity: 0.2">
                                      <p:cBhvr rctx="IE">
                                        <p:cTn id="10" dur="indefinite"/>
                                        <p:tgtEl>
                                          <p:spTgt spid="355354"/>
                                        </p:tgtEl>
                                      </p:cBhvr>
                                    </p:animEffect>
                                  </p:childTnLst>
                                </p:cTn>
                              </p:par>
                              <p:par>
                                <p:cTn id="11" presetID="9" presetClass="emph" presetSubtype="0" grpId="0" nodeType="withEffect">
                                  <p:stCondLst>
                                    <p:cond delay="0"/>
                                  </p:stCondLst>
                                  <p:childTnLst>
                                    <p:set>
                                      <p:cBhvr rctx="PPT">
                                        <p:cTn id="12" dur="indefinite"/>
                                        <p:tgtEl>
                                          <p:spTgt spid="355355"/>
                                        </p:tgtEl>
                                        <p:attrNameLst>
                                          <p:attrName>style.opacity</p:attrName>
                                        </p:attrNameLst>
                                      </p:cBhvr>
                                      <p:to>
                                        <p:strVal val="0.2"/>
                                      </p:to>
                                    </p:set>
                                    <p:animEffect filter="image" prLst="opacity: 0.2">
                                      <p:cBhvr rctx="IE">
                                        <p:cTn id="13" dur="indefinite"/>
                                        <p:tgtEl>
                                          <p:spTgt spid="355355"/>
                                        </p:tgtEl>
                                      </p:cBhvr>
                                    </p:animEffect>
                                  </p:childTnLst>
                                </p:cTn>
                              </p:par>
                              <p:par>
                                <p:cTn id="14" presetID="9" presetClass="emph" presetSubtype="0" grpId="0" nodeType="withEffect">
                                  <p:stCondLst>
                                    <p:cond delay="0"/>
                                  </p:stCondLst>
                                  <p:childTnLst>
                                    <p:set>
                                      <p:cBhvr rctx="PPT">
                                        <p:cTn id="15" dur="indefinite"/>
                                        <p:tgtEl>
                                          <p:spTgt spid="355340"/>
                                        </p:tgtEl>
                                        <p:attrNameLst>
                                          <p:attrName>style.opacity</p:attrName>
                                        </p:attrNameLst>
                                      </p:cBhvr>
                                      <p:to>
                                        <p:strVal val="0.2"/>
                                      </p:to>
                                    </p:set>
                                    <p:animEffect filter="image" prLst="opacity: 0.2">
                                      <p:cBhvr rctx="IE">
                                        <p:cTn id="16" dur="indefinite"/>
                                        <p:tgtEl>
                                          <p:spTgt spid="355340"/>
                                        </p:tgtEl>
                                      </p:cBhvr>
                                    </p:animEffect>
                                  </p:childTnLst>
                                </p:cTn>
                              </p:par>
                              <p:par>
                                <p:cTn id="17" presetID="9" presetClass="emph" presetSubtype="0" grpId="0" nodeType="withEffect">
                                  <p:stCondLst>
                                    <p:cond delay="0"/>
                                  </p:stCondLst>
                                  <p:childTnLst>
                                    <p:set>
                                      <p:cBhvr rctx="PPT">
                                        <p:cTn id="18" dur="indefinite"/>
                                        <p:tgtEl>
                                          <p:spTgt spid="355341"/>
                                        </p:tgtEl>
                                        <p:attrNameLst>
                                          <p:attrName>style.opacity</p:attrName>
                                        </p:attrNameLst>
                                      </p:cBhvr>
                                      <p:to>
                                        <p:strVal val="0.2"/>
                                      </p:to>
                                    </p:set>
                                    <p:animEffect filter="image" prLst="opacity: 0.2">
                                      <p:cBhvr rctx="IE">
                                        <p:cTn id="19" dur="indefinite"/>
                                        <p:tgtEl>
                                          <p:spTgt spid="355341"/>
                                        </p:tgtEl>
                                      </p:cBhvr>
                                    </p:animEffect>
                                  </p:childTnLst>
                                </p:cTn>
                              </p:par>
                              <p:par>
                                <p:cTn id="20" presetID="9" presetClass="emph" presetSubtype="0" grpId="0" nodeType="withEffect">
                                  <p:stCondLst>
                                    <p:cond delay="0"/>
                                  </p:stCondLst>
                                  <p:childTnLst>
                                    <p:set>
                                      <p:cBhvr rctx="PPT">
                                        <p:cTn id="21" dur="indefinite"/>
                                        <p:tgtEl>
                                          <p:spTgt spid="355342"/>
                                        </p:tgtEl>
                                        <p:attrNameLst>
                                          <p:attrName>style.opacity</p:attrName>
                                        </p:attrNameLst>
                                      </p:cBhvr>
                                      <p:to>
                                        <p:strVal val="0.2"/>
                                      </p:to>
                                    </p:set>
                                    <p:animEffect filter="image" prLst="opacity: 0.2">
                                      <p:cBhvr rctx="IE">
                                        <p:cTn id="22" dur="indefinite"/>
                                        <p:tgtEl>
                                          <p:spTgt spid="355342"/>
                                        </p:tgtEl>
                                      </p:cBhvr>
                                    </p:animEffect>
                                  </p:childTnLst>
                                </p:cTn>
                              </p:par>
                              <p:par>
                                <p:cTn id="23" presetID="9" presetClass="emph" presetSubtype="0" grpId="0" nodeType="withEffect">
                                  <p:stCondLst>
                                    <p:cond delay="0"/>
                                  </p:stCondLst>
                                  <p:childTnLst>
                                    <p:set>
                                      <p:cBhvr rctx="PPT">
                                        <p:cTn id="24" dur="indefinite"/>
                                        <p:tgtEl>
                                          <p:spTgt spid="355357"/>
                                        </p:tgtEl>
                                        <p:attrNameLst>
                                          <p:attrName>style.opacity</p:attrName>
                                        </p:attrNameLst>
                                      </p:cBhvr>
                                      <p:to>
                                        <p:strVal val="0.2"/>
                                      </p:to>
                                    </p:set>
                                    <p:animEffect filter="image" prLst="opacity: 0.2">
                                      <p:cBhvr rctx="IE">
                                        <p:cTn id="25" dur="indefinite"/>
                                        <p:tgtEl>
                                          <p:spTgt spid="355357"/>
                                        </p:tgtEl>
                                      </p:cBhvr>
                                    </p:animEffect>
                                  </p:childTnLst>
                                </p:cTn>
                              </p:par>
                              <p:par>
                                <p:cTn id="26" presetID="9" presetClass="emph" presetSubtype="0" grpId="0" nodeType="withEffect">
                                  <p:stCondLst>
                                    <p:cond delay="0"/>
                                  </p:stCondLst>
                                  <p:childTnLst>
                                    <p:set>
                                      <p:cBhvr rctx="PPT">
                                        <p:cTn id="27" dur="indefinite"/>
                                        <p:tgtEl>
                                          <p:spTgt spid="355356"/>
                                        </p:tgtEl>
                                        <p:attrNameLst>
                                          <p:attrName>style.opacity</p:attrName>
                                        </p:attrNameLst>
                                      </p:cBhvr>
                                      <p:to>
                                        <p:strVal val="0.2"/>
                                      </p:to>
                                    </p:set>
                                    <p:animEffect filter="image" prLst="opacity: 0.2">
                                      <p:cBhvr rctx="IE">
                                        <p:cTn id="28" dur="indefinite"/>
                                        <p:tgtEl>
                                          <p:spTgt spid="35535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553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9" grpId="0" animBg="1"/>
      <p:bldP spid="355340" grpId="0" animBg="1"/>
      <p:bldP spid="355341" grpId="0" animBg="1"/>
      <p:bldP spid="355342" grpId="0" animBg="1"/>
      <p:bldP spid="355354" grpId="0" animBg="1"/>
      <p:bldP spid="355355" grpId="0" animBg="1"/>
      <p:bldP spid="355356" grpId="0" animBg="1"/>
      <p:bldP spid="355357" grpId="0" animBg="1"/>
      <p:bldP spid="35536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06/02/06</a:t>
            </a:r>
          </a:p>
        </p:txBody>
      </p:sp>
      <p:sp>
        <p:nvSpPr>
          <p:cNvPr id="5" name="Footer Placeholder 4"/>
          <p:cNvSpPr>
            <a:spLocks noGrp="1"/>
          </p:cNvSpPr>
          <p:nvPr>
            <p:ph type="ftr" sz="quarter" idx="11"/>
          </p:nvPr>
        </p:nvSpPr>
        <p:spPr/>
        <p:txBody>
          <a:bodyPr/>
          <a:lstStyle/>
          <a:p>
            <a:r>
              <a:rPr lang="en-US"/>
              <a:t>Pavan Balaji (The Ohio State University)</a:t>
            </a:r>
          </a:p>
        </p:txBody>
      </p:sp>
      <p:sp>
        <p:nvSpPr>
          <p:cNvPr id="154626" name="Rectangle 2"/>
          <p:cNvSpPr>
            <a:spLocks noGrp="1" noChangeArrowheads="1"/>
          </p:cNvSpPr>
          <p:nvPr>
            <p:ph type="title"/>
          </p:nvPr>
        </p:nvSpPr>
        <p:spPr>
          <a:ln/>
        </p:spPr>
        <p:txBody>
          <a:bodyPr/>
          <a:lstStyle/>
          <a:p>
            <a:r>
              <a:rPr lang="en-US"/>
              <a:t>Ethernet: Technology Trends</a:t>
            </a:r>
          </a:p>
        </p:txBody>
      </p:sp>
      <p:sp>
        <p:nvSpPr>
          <p:cNvPr id="154627" name="Rectangle 3"/>
          <p:cNvSpPr>
            <a:spLocks noGrp="1" noChangeArrowheads="1"/>
          </p:cNvSpPr>
          <p:nvPr>
            <p:ph type="body" idx="1"/>
          </p:nvPr>
        </p:nvSpPr>
        <p:spPr>
          <a:xfrm>
            <a:off x="457200" y="1828800"/>
            <a:ext cx="8458200" cy="4572000"/>
          </a:xfrm>
        </p:spPr>
        <p:txBody>
          <a:bodyPr/>
          <a:lstStyle/>
          <a:p>
            <a:pPr>
              <a:lnSpc>
                <a:spcPct val="130000"/>
              </a:lnSpc>
              <a:spcBef>
                <a:spcPct val="15000"/>
              </a:spcBef>
            </a:pPr>
            <a:r>
              <a:rPr lang="en-US"/>
              <a:t>Regular Ethernet adapters</a:t>
            </a:r>
          </a:p>
          <a:p>
            <a:pPr lvl="1">
              <a:lnSpc>
                <a:spcPct val="130000"/>
              </a:lnSpc>
              <a:spcBef>
                <a:spcPct val="15000"/>
              </a:spcBef>
            </a:pPr>
            <a:r>
              <a:rPr lang="en-US"/>
              <a:t>Layer-2 adapters + Host-based TCP/IP</a:t>
            </a:r>
          </a:p>
          <a:p>
            <a:pPr lvl="1">
              <a:lnSpc>
                <a:spcPct val="130000"/>
              </a:lnSpc>
              <a:spcBef>
                <a:spcPct val="15000"/>
              </a:spcBef>
            </a:pPr>
            <a:r>
              <a:rPr lang="en-US"/>
              <a:t>Could achieve a high performance with optimizations</a:t>
            </a:r>
          </a:p>
          <a:p>
            <a:pPr>
              <a:lnSpc>
                <a:spcPct val="130000"/>
              </a:lnSpc>
              <a:spcBef>
                <a:spcPct val="15000"/>
              </a:spcBef>
            </a:pPr>
            <a:r>
              <a:rPr lang="en-US"/>
              <a:t>TCP Offload Engines (TOEs)</a:t>
            </a:r>
          </a:p>
          <a:p>
            <a:pPr lvl="1">
              <a:lnSpc>
                <a:spcPct val="130000"/>
              </a:lnSpc>
              <a:spcBef>
                <a:spcPct val="15000"/>
              </a:spcBef>
            </a:pPr>
            <a:r>
              <a:rPr lang="en-US"/>
              <a:t>Layer-4 adapters: TCP/IP stack offloaded on to hardware</a:t>
            </a:r>
          </a:p>
          <a:p>
            <a:pPr lvl="1">
              <a:lnSpc>
                <a:spcPct val="130000"/>
              </a:lnSpc>
              <a:spcBef>
                <a:spcPct val="15000"/>
              </a:spcBef>
            </a:pPr>
            <a:r>
              <a:rPr lang="en-US"/>
              <a:t>Sockets layer retained in the host space</a:t>
            </a:r>
          </a:p>
          <a:p>
            <a:pPr>
              <a:lnSpc>
                <a:spcPct val="130000"/>
              </a:lnSpc>
              <a:spcBef>
                <a:spcPct val="15000"/>
              </a:spcBef>
            </a:pPr>
            <a:r>
              <a:rPr lang="en-US"/>
              <a:t>Internet Wide Area RDMA Protocol (iWARP) adapters</a:t>
            </a:r>
          </a:p>
          <a:p>
            <a:pPr lvl="1">
              <a:lnSpc>
                <a:spcPct val="130000"/>
              </a:lnSpc>
              <a:spcBef>
                <a:spcPct val="15000"/>
              </a:spcBef>
            </a:pPr>
            <a:r>
              <a:rPr lang="en-US"/>
              <a:t>Layer-4 adapters: TCP/IP stack offloaded on to hardware</a:t>
            </a:r>
          </a:p>
          <a:p>
            <a:pPr lvl="1">
              <a:lnSpc>
                <a:spcPct val="130000"/>
              </a:lnSpc>
              <a:spcBef>
                <a:spcPct val="15000"/>
              </a:spcBef>
            </a:pPr>
            <a:r>
              <a:rPr lang="en-US"/>
              <a:t>RDMA semantics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Date Placeholder 3"/>
          <p:cNvSpPr>
            <a:spLocks noGrp="1"/>
          </p:cNvSpPr>
          <p:nvPr>
            <p:ph type="dt" sz="half" idx="10"/>
          </p:nvPr>
        </p:nvSpPr>
        <p:spPr/>
        <p:txBody>
          <a:bodyPr/>
          <a:lstStyle/>
          <a:p>
            <a:r>
              <a:rPr lang="en-US"/>
              <a:t>06/02/06</a:t>
            </a:r>
          </a:p>
        </p:txBody>
      </p:sp>
      <p:sp>
        <p:nvSpPr>
          <p:cNvPr id="71" name="Footer Placeholder 4"/>
          <p:cNvSpPr>
            <a:spLocks noGrp="1"/>
          </p:cNvSpPr>
          <p:nvPr>
            <p:ph type="ftr" sz="quarter" idx="11"/>
          </p:nvPr>
        </p:nvSpPr>
        <p:spPr/>
        <p:txBody>
          <a:bodyPr/>
          <a:lstStyle/>
          <a:p>
            <a:r>
              <a:rPr lang="en-US"/>
              <a:t>Pavan Balaji (The Ohio State University)</a:t>
            </a:r>
          </a:p>
        </p:txBody>
      </p:sp>
      <p:sp>
        <p:nvSpPr>
          <p:cNvPr id="158789" name="Rectangle 69"/>
          <p:cNvSpPr>
            <a:spLocks noGrp="1" noChangeArrowheads="1"/>
          </p:cNvSpPr>
          <p:nvPr>
            <p:ph type="body" idx="1"/>
          </p:nvPr>
        </p:nvSpPr>
        <p:spPr>
          <a:xfrm>
            <a:off x="2667000" y="1828800"/>
            <a:ext cx="6400800" cy="4648200"/>
          </a:xfrm>
          <a:no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40000"/>
              </a:lnSpc>
            </a:pPr>
            <a:r>
              <a:rPr lang="en-US"/>
              <a:t>Regular Ethernet and TOE: Compatible</a:t>
            </a:r>
          </a:p>
          <a:p>
            <a:pPr>
              <a:lnSpc>
                <a:spcPct val="140000"/>
              </a:lnSpc>
            </a:pPr>
            <a:r>
              <a:rPr lang="en-US"/>
              <a:t>iWARP: Compatibility is disturbed</a:t>
            </a:r>
          </a:p>
          <a:p>
            <a:pPr lvl="1">
              <a:lnSpc>
                <a:spcPct val="140000"/>
              </a:lnSpc>
            </a:pPr>
            <a:r>
              <a:rPr lang="en-US"/>
              <a:t>Both ends need to be iWARP compliant</a:t>
            </a:r>
          </a:p>
          <a:p>
            <a:pPr lvl="1">
              <a:lnSpc>
                <a:spcPct val="140000"/>
              </a:lnSpc>
            </a:pPr>
            <a:r>
              <a:rPr lang="en-US"/>
              <a:t>The interface exposed is no longer sockets</a:t>
            </a:r>
          </a:p>
          <a:p>
            <a:pPr>
              <a:lnSpc>
                <a:spcPct val="140000"/>
              </a:lnSpc>
            </a:pPr>
            <a:r>
              <a:rPr lang="en-US"/>
              <a:t>Two primary requirements for iWARP</a:t>
            </a:r>
          </a:p>
          <a:p>
            <a:pPr lvl="1">
              <a:lnSpc>
                <a:spcPct val="140000"/>
              </a:lnSpc>
            </a:pPr>
            <a:r>
              <a:rPr lang="en-US"/>
              <a:t>Software Compatibility for Regular Ethernet with iWARP NICs</a:t>
            </a:r>
          </a:p>
          <a:p>
            <a:pPr lvl="1">
              <a:lnSpc>
                <a:spcPct val="140000"/>
              </a:lnSpc>
            </a:pPr>
            <a:r>
              <a:rPr lang="en-US"/>
              <a:t>A common interface similar to sockets with the iWARP features</a:t>
            </a:r>
          </a:p>
        </p:txBody>
      </p:sp>
      <p:sp>
        <p:nvSpPr>
          <p:cNvPr id="158722" name="Rectangle 2"/>
          <p:cNvSpPr>
            <a:spLocks noGrp="1" noChangeArrowheads="1"/>
          </p:cNvSpPr>
          <p:nvPr>
            <p:ph type="title"/>
          </p:nvPr>
        </p:nvSpPr>
        <p:spPr>
          <a:ln/>
        </p:spPr>
        <p:txBody>
          <a:bodyPr/>
          <a:lstStyle/>
          <a:p>
            <a:r>
              <a:rPr lang="en-US"/>
              <a:t>Software iWARP and Extended Sockets</a:t>
            </a:r>
          </a:p>
        </p:txBody>
      </p:sp>
      <p:grpSp>
        <p:nvGrpSpPr>
          <p:cNvPr id="158723" name="Group 3"/>
          <p:cNvGrpSpPr>
            <a:grpSpLocks/>
          </p:cNvGrpSpPr>
          <p:nvPr/>
        </p:nvGrpSpPr>
        <p:grpSpPr bwMode="auto">
          <a:xfrm>
            <a:off x="2590800" y="2362200"/>
            <a:ext cx="3733800" cy="3352800"/>
            <a:chOff x="2304" y="1488"/>
            <a:chExt cx="2352" cy="2112"/>
          </a:xfrm>
        </p:grpSpPr>
        <p:sp>
          <p:nvSpPr>
            <p:cNvPr id="158724" name="Text Box 4"/>
            <p:cNvSpPr txBox="1">
              <a:spLocks noChangeArrowheads="1"/>
            </p:cNvSpPr>
            <p:nvPr/>
          </p:nvSpPr>
          <p:spPr bwMode="auto">
            <a:xfrm>
              <a:off x="2928" y="3274"/>
              <a:ext cx="153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400">
                  <a:ea typeface="굴림" pitchFamily="50" charset="-127"/>
                </a:rPr>
                <a:t>System Area Network or Cluster Environment</a:t>
              </a:r>
            </a:p>
          </p:txBody>
        </p:sp>
        <p:sp>
          <p:nvSpPr>
            <p:cNvPr id="158725" name="Text Box 5"/>
            <p:cNvSpPr txBox="1">
              <a:spLocks noChangeArrowheads="1"/>
            </p:cNvSpPr>
            <p:nvPr/>
          </p:nvSpPr>
          <p:spPr bwMode="auto">
            <a:xfrm>
              <a:off x="2304" y="2458"/>
              <a:ext cx="62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400" b="0">
                  <a:ea typeface="굴림" pitchFamily="50" charset="-127"/>
                </a:rPr>
                <a:t>10GigE</a:t>
              </a:r>
            </a:p>
          </p:txBody>
        </p:sp>
        <p:sp>
          <p:nvSpPr>
            <p:cNvPr id="158726" name="Text Box 6"/>
            <p:cNvSpPr txBox="1">
              <a:spLocks noChangeArrowheads="1"/>
            </p:cNvSpPr>
            <p:nvPr/>
          </p:nvSpPr>
          <p:spPr bwMode="auto">
            <a:xfrm>
              <a:off x="4128" y="1872"/>
              <a:ext cx="5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400" b="0">
                  <a:ea typeface="굴림" pitchFamily="50" charset="-127"/>
                </a:rPr>
                <a:t>TOE</a:t>
              </a:r>
            </a:p>
          </p:txBody>
        </p:sp>
        <p:sp>
          <p:nvSpPr>
            <p:cNvPr id="158727" name="Text Box 7"/>
            <p:cNvSpPr txBox="1">
              <a:spLocks noChangeArrowheads="1"/>
            </p:cNvSpPr>
            <p:nvPr/>
          </p:nvSpPr>
          <p:spPr bwMode="auto">
            <a:xfrm>
              <a:off x="4080" y="2880"/>
              <a:ext cx="5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400" b="0">
                  <a:ea typeface="굴림" pitchFamily="50" charset="-127"/>
                </a:rPr>
                <a:t>iWARP</a:t>
              </a:r>
            </a:p>
          </p:txBody>
        </p:sp>
        <p:sp>
          <p:nvSpPr>
            <p:cNvPr id="158728" name="Oval 8"/>
            <p:cNvSpPr>
              <a:spLocks noChangeArrowheads="1"/>
            </p:cNvSpPr>
            <p:nvPr/>
          </p:nvSpPr>
          <p:spPr bwMode="auto">
            <a:xfrm>
              <a:off x="3840" y="1680"/>
              <a:ext cx="384" cy="384"/>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29" name="Oval 9"/>
            <p:cNvSpPr>
              <a:spLocks noChangeArrowheads="1"/>
            </p:cNvSpPr>
            <p:nvPr/>
          </p:nvSpPr>
          <p:spPr bwMode="auto">
            <a:xfrm>
              <a:off x="2976" y="1680"/>
              <a:ext cx="384" cy="384"/>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30" name="Oval 10"/>
            <p:cNvSpPr>
              <a:spLocks noChangeArrowheads="1"/>
            </p:cNvSpPr>
            <p:nvPr/>
          </p:nvSpPr>
          <p:spPr bwMode="auto">
            <a:xfrm>
              <a:off x="3408" y="2736"/>
              <a:ext cx="384" cy="384"/>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31" name="Oval 11"/>
            <p:cNvSpPr>
              <a:spLocks noChangeArrowheads="1"/>
            </p:cNvSpPr>
            <p:nvPr/>
          </p:nvSpPr>
          <p:spPr bwMode="auto">
            <a:xfrm>
              <a:off x="3888" y="2544"/>
              <a:ext cx="384" cy="384"/>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32" name="Oval 12"/>
            <p:cNvSpPr>
              <a:spLocks noChangeArrowheads="1"/>
            </p:cNvSpPr>
            <p:nvPr/>
          </p:nvSpPr>
          <p:spPr bwMode="auto">
            <a:xfrm>
              <a:off x="2976" y="2544"/>
              <a:ext cx="384" cy="384"/>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33" name="Oval 13"/>
            <p:cNvSpPr>
              <a:spLocks noChangeArrowheads="1"/>
            </p:cNvSpPr>
            <p:nvPr/>
          </p:nvSpPr>
          <p:spPr bwMode="auto">
            <a:xfrm>
              <a:off x="4128" y="2112"/>
              <a:ext cx="384" cy="384"/>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34" name="Oval 14"/>
            <p:cNvSpPr>
              <a:spLocks noChangeArrowheads="1"/>
            </p:cNvSpPr>
            <p:nvPr/>
          </p:nvSpPr>
          <p:spPr bwMode="auto">
            <a:xfrm>
              <a:off x="3408" y="1488"/>
              <a:ext cx="384" cy="384"/>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35" name="AutoShape 15"/>
            <p:cNvSpPr>
              <a:spLocks noChangeArrowheads="1"/>
            </p:cNvSpPr>
            <p:nvPr/>
          </p:nvSpPr>
          <p:spPr bwMode="auto">
            <a:xfrm>
              <a:off x="3408" y="2112"/>
              <a:ext cx="432" cy="432"/>
            </a:xfrm>
            <a:prstGeom prst="octagon">
              <a:avLst>
                <a:gd name="adj" fmla="val 29287"/>
              </a:avLst>
            </a:prstGeom>
            <a:solidFill>
              <a:srgbClr val="8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36" name="Line 16"/>
            <p:cNvSpPr>
              <a:spLocks noChangeShapeType="1"/>
            </p:cNvSpPr>
            <p:nvPr/>
          </p:nvSpPr>
          <p:spPr bwMode="auto">
            <a:xfrm>
              <a:off x="3168" y="1920"/>
              <a:ext cx="384" cy="336"/>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8737" name="Line 17"/>
            <p:cNvSpPr>
              <a:spLocks noChangeShapeType="1"/>
            </p:cNvSpPr>
            <p:nvPr/>
          </p:nvSpPr>
          <p:spPr bwMode="auto">
            <a:xfrm>
              <a:off x="3696" y="2400"/>
              <a:ext cx="384" cy="336"/>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8738" name="Line 18"/>
            <p:cNvSpPr>
              <a:spLocks noChangeShapeType="1"/>
            </p:cNvSpPr>
            <p:nvPr/>
          </p:nvSpPr>
          <p:spPr bwMode="auto">
            <a:xfrm flipV="1">
              <a:off x="3216" y="2400"/>
              <a:ext cx="336" cy="336"/>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8739" name="Line 19"/>
            <p:cNvSpPr>
              <a:spLocks noChangeShapeType="1"/>
            </p:cNvSpPr>
            <p:nvPr/>
          </p:nvSpPr>
          <p:spPr bwMode="auto">
            <a:xfrm>
              <a:off x="3744" y="2304"/>
              <a:ext cx="52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8740" name="Line 20"/>
            <p:cNvSpPr>
              <a:spLocks noChangeShapeType="1"/>
            </p:cNvSpPr>
            <p:nvPr/>
          </p:nvSpPr>
          <p:spPr bwMode="auto">
            <a:xfrm>
              <a:off x="3600" y="2448"/>
              <a:ext cx="0" cy="43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8741" name="Line 21"/>
            <p:cNvSpPr>
              <a:spLocks noChangeShapeType="1"/>
            </p:cNvSpPr>
            <p:nvPr/>
          </p:nvSpPr>
          <p:spPr bwMode="auto">
            <a:xfrm>
              <a:off x="3600" y="1680"/>
              <a:ext cx="0" cy="52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8742" name="Line 22"/>
            <p:cNvSpPr>
              <a:spLocks noChangeShapeType="1"/>
            </p:cNvSpPr>
            <p:nvPr/>
          </p:nvSpPr>
          <p:spPr bwMode="auto">
            <a:xfrm flipV="1">
              <a:off x="3648" y="1920"/>
              <a:ext cx="336" cy="336"/>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8743" name="Line 23"/>
            <p:cNvSpPr>
              <a:spLocks noChangeShapeType="1"/>
            </p:cNvSpPr>
            <p:nvPr/>
          </p:nvSpPr>
          <p:spPr bwMode="auto">
            <a:xfrm>
              <a:off x="2976" y="2304"/>
              <a:ext cx="52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8744" name="Oval 24"/>
            <p:cNvSpPr>
              <a:spLocks noChangeArrowheads="1"/>
            </p:cNvSpPr>
            <p:nvPr/>
          </p:nvSpPr>
          <p:spPr bwMode="auto">
            <a:xfrm>
              <a:off x="2736" y="2112"/>
              <a:ext cx="384" cy="384"/>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8745" name="Group 25"/>
          <p:cNvGrpSpPr>
            <a:grpSpLocks/>
          </p:cNvGrpSpPr>
          <p:nvPr/>
        </p:nvGrpSpPr>
        <p:grpSpPr bwMode="auto">
          <a:xfrm>
            <a:off x="76200" y="2633663"/>
            <a:ext cx="2971800" cy="3178175"/>
            <a:chOff x="124" y="1659"/>
            <a:chExt cx="1892" cy="2002"/>
          </a:xfrm>
        </p:grpSpPr>
        <p:sp>
          <p:nvSpPr>
            <p:cNvPr id="158746" name="Text Box 26"/>
            <p:cNvSpPr txBox="1">
              <a:spLocks noChangeArrowheads="1"/>
            </p:cNvSpPr>
            <p:nvPr/>
          </p:nvSpPr>
          <p:spPr bwMode="auto">
            <a:xfrm>
              <a:off x="500" y="3200"/>
              <a:ext cx="1348"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400">
                  <a:ea typeface="굴림" pitchFamily="50" charset="-127"/>
                </a:rPr>
                <a:t>System Area Network or Cluster Environment</a:t>
              </a:r>
            </a:p>
          </p:txBody>
        </p:sp>
        <p:sp>
          <p:nvSpPr>
            <p:cNvPr id="158747" name="Text Box 27"/>
            <p:cNvSpPr txBox="1">
              <a:spLocks noChangeArrowheads="1"/>
            </p:cNvSpPr>
            <p:nvPr/>
          </p:nvSpPr>
          <p:spPr bwMode="auto">
            <a:xfrm>
              <a:off x="124" y="2784"/>
              <a:ext cx="548"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300" b="0">
                  <a:ea typeface="굴림" pitchFamily="50" charset="-127"/>
                </a:rPr>
                <a:t>10GigE</a:t>
              </a:r>
            </a:p>
          </p:txBody>
        </p:sp>
        <p:sp>
          <p:nvSpPr>
            <p:cNvPr id="158748" name="Text Box 28"/>
            <p:cNvSpPr txBox="1">
              <a:spLocks noChangeArrowheads="1"/>
            </p:cNvSpPr>
            <p:nvPr/>
          </p:nvSpPr>
          <p:spPr bwMode="auto">
            <a:xfrm>
              <a:off x="1553" y="1991"/>
              <a:ext cx="463"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300" b="0">
                  <a:ea typeface="굴림" pitchFamily="50" charset="-127"/>
                </a:rPr>
                <a:t>TOE</a:t>
              </a:r>
            </a:p>
          </p:txBody>
        </p:sp>
        <p:sp>
          <p:nvSpPr>
            <p:cNvPr id="158749" name="Text Box 29"/>
            <p:cNvSpPr txBox="1">
              <a:spLocks noChangeArrowheads="1"/>
            </p:cNvSpPr>
            <p:nvPr/>
          </p:nvSpPr>
          <p:spPr bwMode="auto">
            <a:xfrm>
              <a:off x="1511" y="2862"/>
              <a:ext cx="463"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300" b="0">
                  <a:ea typeface="굴림" pitchFamily="50" charset="-127"/>
                </a:rPr>
                <a:t>iWARP</a:t>
              </a:r>
            </a:p>
          </p:txBody>
        </p:sp>
        <p:sp>
          <p:nvSpPr>
            <p:cNvPr id="158750" name="Oval 30"/>
            <p:cNvSpPr>
              <a:spLocks noChangeArrowheads="1"/>
            </p:cNvSpPr>
            <p:nvPr/>
          </p:nvSpPr>
          <p:spPr bwMode="auto">
            <a:xfrm>
              <a:off x="1300" y="1825"/>
              <a:ext cx="337" cy="33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51" name="Oval 31"/>
            <p:cNvSpPr>
              <a:spLocks noChangeArrowheads="1"/>
            </p:cNvSpPr>
            <p:nvPr/>
          </p:nvSpPr>
          <p:spPr bwMode="auto">
            <a:xfrm>
              <a:off x="542" y="1825"/>
              <a:ext cx="337" cy="33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52" name="Oval 32"/>
            <p:cNvSpPr>
              <a:spLocks noChangeArrowheads="1"/>
            </p:cNvSpPr>
            <p:nvPr/>
          </p:nvSpPr>
          <p:spPr bwMode="auto">
            <a:xfrm>
              <a:off x="921" y="2737"/>
              <a:ext cx="337" cy="33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53" name="Oval 33"/>
            <p:cNvSpPr>
              <a:spLocks noChangeArrowheads="1"/>
            </p:cNvSpPr>
            <p:nvPr/>
          </p:nvSpPr>
          <p:spPr bwMode="auto">
            <a:xfrm>
              <a:off x="1342" y="2571"/>
              <a:ext cx="337" cy="33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54" name="Oval 34"/>
            <p:cNvSpPr>
              <a:spLocks noChangeArrowheads="1"/>
            </p:cNvSpPr>
            <p:nvPr/>
          </p:nvSpPr>
          <p:spPr bwMode="auto">
            <a:xfrm>
              <a:off x="542" y="2571"/>
              <a:ext cx="337" cy="33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55" name="Oval 35"/>
            <p:cNvSpPr>
              <a:spLocks noChangeArrowheads="1"/>
            </p:cNvSpPr>
            <p:nvPr/>
          </p:nvSpPr>
          <p:spPr bwMode="auto">
            <a:xfrm>
              <a:off x="1553" y="2198"/>
              <a:ext cx="337" cy="33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56" name="Oval 36"/>
            <p:cNvSpPr>
              <a:spLocks noChangeArrowheads="1"/>
            </p:cNvSpPr>
            <p:nvPr/>
          </p:nvSpPr>
          <p:spPr bwMode="auto">
            <a:xfrm>
              <a:off x="921" y="1659"/>
              <a:ext cx="337" cy="33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57" name="AutoShape 37"/>
            <p:cNvSpPr>
              <a:spLocks noChangeArrowheads="1"/>
            </p:cNvSpPr>
            <p:nvPr/>
          </p:nvSpPr>
          <p:spPr bwMode="auto">
            <a:xfrm>
              <a:off x="921" y="2198"/>
              <a:ext cx="379" cy="373"/>
            </a:xfrm>
            <a:prstGeom prst="octagon">
              <a:avLst>
                <a:gd name="adj" fmla="val 29287"/>
              </a:avLst>
            </a:prstGeom>
            <a:solidFill>
              <a:srgbClr val="8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58" name="Line 38"/>
            <p:cNvSpPr>
              <a:spLocks noChangeShapeType="1"/>
            </p:cNvSpPr>
            <p:nvPr/>
          </p:nvSpPr>
          <p:spPr bwMode="auto">
            <a:xfrm>
              <a:off x="710" y="2032"/>
              <a:ext cx="337" cy="291"/>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8759" name="Line 39"/>
            <p:cNvSpPr>
              <a:spLocks noChangeShapeType="1"/>
            </p:cNvSpPr>
            <p:nvPr/>
          </p:nvSpPr>
          <p:spPr bwMode="auto">
            <a:xfrm>
              <a:off x="1174" y="2447"/>
              <a:ext cx="337" cy="29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8760" name="Line 40"/>
            <p:cNvSpPr>
              <a:spLocks noChangeShapeType="1"/>
            </p:cNvSpPr>
            <p:nvPr/>
          </p:nvSpPr>
          <p:spPr bwMode="auto">
            <a:xfrm flipV="1">
              <a:off x="752" y="2447"/>
              <a:ext cx="295" cy="29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8761" name="Line 41"/>
            <p:cNvSpPr>
              <a:spLocks noChangeShapeType="1"/>
            </p:cNvSpPr>
            <p:nvPr/>
          </p:nvSpPr>
          <p:spPr bwMode="auto">
            <a:xfrm>
              <a:off x="1216" y="2364"/>
              <a:ext cx="463"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8762" name="Line 42"/>
            <p:cNvSpPr>
              <a:spLocks noChangeShapeType="1"/>
            </p:cNvSpPr>
            <p:nvPr/>
          </p:nvSpPr>
          <p:spPr bwMode="auto">
            <a:xfrm>
              <a:off x="1089" y="2488"/>
              <a:ext cx="0" cy="374"/>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8763" name="Line 43"/>
            <p:cNvSpPr>
              <a:spLocks noChangeShapeType="1"/>
            </p:cNvSpPr>
            <p:nvPr/>
          </p:nvSpPr>
          <p:spPr bwMode="auto">
            <a:xfrm>
              <a:off x="1089" y="1825"/>
              <a:ext cx="0" cy="456"/>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8764" name="Line 44"/>
            <p:cNvSpPr>
              <a:spLocks noChangeShapeType="1"/>
            </p:cNvSpPr>
            <p:nvPr/>
          </p:nvSpPr>
          <p:spPr bwMode="auto">
            <a:xfrm flipV="1">
              <a:off x="1131" y="2032"/>
              <a:ext cx="295" cy="291"/>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8765" name="Line 45"/>
            <p:cNvSpPr>
              <a:spLocks noChangeShapeType="1"/>
            </p:cNvSpPr>
            <p:nvPr/>
          </p:nvSpPr>
          <p:spPr bwMode="auto">
            <a:xfrm>
              <a:off x="542" y="2364"/>
              <a:ext cx="463"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8766" name="Oval 46"/>
            <p:cNvSpPr>
              <a:spLocks noChangeArrowheads="1"/>
            </p:cNvSpPr>
            <p:nvPr/>
          </p:nvSpPr>
          <p:spPr bwMode="auto">
            <a:xfrm>
              <a:off x="331" y="2198"/>
              <a:ext cx="337" cy="33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8767" name="Group 47"/>
          <p:cNvGrpSpPr>
            <a:grpSpLocks/>
          </p:cNvGrpSpPr>
          <p:nvPr/>
        </p:nvGrpSpPr>
        <p:grpSpPr bwMode="auto">
          <a:xfrm>
            <a:off x="2590800" y="2362200"/>
            <a:ext cx="3733800" cy="3352800"/>
            <a:chOff x="-48" y="1488"/>
            <a:chExt cx="2352" cy="2112"/>
          </a:xfrm>
        </p:grpSpPr>
        <p:sp>
          <p:nvSpPr>
            <p:cNvPr id="158768" name="Text Box 48"/>
            <p:cNvSpPr txBox="1">
              <a:spLocks noChangeArrowheads="1"/>
            </p:cNvSpPr>
            <p:nvPr/>
          </p:nvSpPr>
          <p:spPr bwMode="auto">
            <a:xfrm>
              <a:off x="576" y="3274"/>
              <a:ext cx="153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400">
                  <a:ea typeface="굴림" pitchFamily="50" charset="-127"/>
                </a:rPr>
                <a:t>System Area Network or Cluster Environment</a:t>
              </a:r>
            </a:p>
          </p:txBody>
        </p:sp>
        <p:sp>
          <p:nvSpPr>
            <p:cNvPr id="158769" name="Text Box 49"/>
            <p:cNvSpPr txBox="1">
              <a:spLocks noChangeArrowheads="1"/>
            </p:cNvSpPr>
            <p:nvPr/>
          </p:nvSpPr>
          <p:spPr bwMode="auto">
            <a:xfrm>
              <a:off x="-48" y="2458"/>
              <a:ext cx="62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400" b="0">
                  <a:ea typeface="굴림" pitchFamily="50" charset="-127"/>
                </a:rPr>
                <a:t>10GigE</a:t>
              </a:r>
            </a:p>
          </p:txBody>
        </p:sp>
        <p:sp>
          <p:nvSpPr>
            <p:cNvPr id="158770" name="Text Box 50"/>
            <p:cNvSpPr txBox="1">
              <a:spLocks noChangeArrowheads="1"/>
            </p:cNvSpPr>
            <p:nvPr/>
          </p:nvSpPr>
          <p:spPr bwMode="auto">
            <a:xfrm>
              <a:off x="1776" y="1872"/>
              <a:ext cx="5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400" b="0">
                  <a:ea typeface="굴림" pitchFamily="50" charset="-127"/>
                </a:rPr>
                <a:t>TOE</a:t>
              </a:r>
            </a:p>
          </p:txBody>
        </p:sp>
        <p:sp>
          <p:nvSpPr>
            <p:cNvPr id="158771" name="Text Box 51"/>
            <p:cNvSpPr txBox="1">
              <a:spLocks noChangeArrowheads="1"/>
            </p:cNvSpPr>
            <p:nvPr/>
          </p:nvSpPr>
          <p:spPr bwMode="auto">
            <a:xfrm>
              <a:off x="1728" y="2880"/>
              <a:ext cx="5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400" b="0">
                  <a:ea typeface="굴림" pitchFamily="50" charset="-127"/>
                </a:rPr>
                <a:t>iWARP</a:t>
              </a:r>
            </a:p>
          </p:txBody>
        </p:sp>
        <p:sp>
          <p:nvSpPr>
            <p:cNvPr id="158772" name="Oval 52"/>
            <p:cNvSpPr>
              <a:spLocks noChangeArrowheads="1"/>
            </p:cNvSpPr>
            <p:nvPr/>
          </p:nvSpPr>
          <p:spPr bwMode="auto">
            <a:xfrm>
              <a:off x="1488" y="1680"/>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73" name="Oval 53"/>
            <p:cNvSpPr>
              <a:spLocks noChangeArrowheads="1"/>
            </p:cNvSpPr>
            <p:nvPr/>
          </p:nvSpPr>
          <p:spPr bwMode="auto">
            <a:xfrm>
              <a:off x="624" y="1680"/>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74" name="Oval 54"/>
            <p:cNvSpPr>
              <a:spLocks noChangeArrowheads="1"/>
            </p:cNvSpPr>
            <p:nvPr/>
          </p:nvSpPr>
          <p:spPr bwMode="auto">
            <a:xfrm>
              <a:off x="1056" y="2736"/>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75" name="Oval 55"/>
            <p:cNvSpPr>
              <a:spLocks noChangeArrowheads="1"/>
            </p:cNvSpPr>
            <p:nvPr/>
          </p:nvSpPr>
          <p:spPr bwMode="auto">
            <a:xfrm>
              <a:off x="1536" y="2544"/>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76" name="Oval 56"/>
            <p:cNvSpPr>
              <a:spLocks noChangeArrowheads="1"/>
            </p:cNvSpPr>
            <p:nvPr/>
          </p:nvSpPr>
          <p:spPr bwMode="auto">
            <a:xfrm>
              <a:off x="624" y="2544"/>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77" name="Oval 57"/>
            <p:cNvSpPr>
              <a:spLocks noChangeArrowheads="1"/>
            </p:cNvSpPr>
            <p:nvPr/>
          </p:nvSpPr>
          <p:spPr bwMode="auto">
            <a:xfrm>
              <a:off x="1776" y="2112"/>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78" name="Oval 58"/>
            <p:cNvSpPr>
              <a:spLocks noChangeArrowheads="1"/>
            </p:cNvSpPr>
            <p:nvPr/>
          </p:nvSpPr>
          <p:spPr bwMode="auto">
            <a:xfrm>
              <a:off x="1056" y="1488"/>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79" name="AutoShape 59"/>
            <p:cNvSpPr>
              <a:spLocks noChangeArrowheads="1"/>
            </p:cNvSpPr>
            <p:nvPr/>
          </p:nvSpPr>
          <p:spPr bwMode="auto">
            <a:xfrm>
              <a:off x="1056" y="2112"/>
              <a:ext cx="432" cy="432"/>
            </a:xfrm>
            <a:prstGeom prst="octagon">
              <a:avLst>
                <a:gd name="adj" fmla="val 29287"/>
              </a:avLst>
            </a:prstGeom>
            <a:solidFill>
              <a:srgbClr val="8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80" name="Line 60"/>
            <p:cNvSpPr>
              <a:spLocks noChangeShapeType="1"/>
            </p:cNvSpPr>
            <p:nvPr/>
          </p:nvSpPr>
          <p:spPr bwMode="auto">
            <a:xfrm>
              <a:off x="816" y="1920"/>
              <a:ext cx="384" cy="336"/>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8781" name="Line 61"/>
            <p:cNvSpPr>
              <a:spLocks noChangeShapeType="1"/>
            </p:cNvSpPr>
            <p:nvPr/>
          </p:nvSpPr>
          <p:spPr bwMode="auto">
            <a:xfrm>
              <a:off x="1344" y="2400"/>
              <a:ext cx="384" cy="336"/>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8782" name="Line 62"/>
            <p:cNvSpPr>
              <a:spLocks noChangeShapeType="1"/>
            </p:cNvSpPr>
            <p:nvPr/>
          </p:nvSpPr>
          <p:spPr bwMode="auto">
            <a:xfrm flipV="1">
              <a:off x="864" y="2400"/>
              <a:ext cx="336" cy="336"/>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8783" name="Line 63"/>
            <p:cNvSpPr>
              <a:spLocks noChangeShapeType="1"/>
            </p:cNvSpPr>
            <p:nvPr/>
          </p:nvSpPr>
          <p:spPr bwMode="auto">
            <a:xfrm>
              <a:off x="1392" y="2304"/>
              <a:ext cx="52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8784" name="Line 64"/>
            <p:cNvSpPr>
              <a:spLocks noChangeShapeType="1"/>
            </p:cNvSpPr>
            <p:nvPr/>
          </p:nvSpPr>
          <p:spPr bwMode="auto">
            <a:xfrm>
              <a:off x="1248" y="2448"/>
              <a:ext cx="0" cy="43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8785" name="Line 65"/>
            <p:cNvSpPr>
              <a:spLocks noChangeShapeType="1"/>
            </p:cNvSpPr>
            <p:nvPr/>
          </p:nvSpPr>
          <p:spPr bwMode="auto">
            <a:xfrm>
              <a:off x="1248" y="1680"/>
              <a:ext cx="0" cy="52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8786" name="Line 66"/>
            <p:cNvSpPr>
              <a:spLocks noChangeShapeType="1"/>
            </p:cNvSpPr>
            <p:nvPr/>
          </p:nvSpPr>
          <p:spPr bwMode="auto">
            <a:xfrm flipV="1">
              <a:off x="1296" y="1920"/>
              <a:ext cx="336" cy="336"/>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8787" name="Line 67"/>
            <p:cNvSpPr>
              <a:spLocks noChangeShapeType="1"/>
            </p:cNvSpPr>
            <p:nvPr/>
          </p:nvSpPr>
          <p:spPr bwMode="auto">
            <a:xfrm>
              <a:off x="624" y="2304"/>
              <a:ext cx="52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8788" name="Oval 68"/>
            <p:cNvSpPr>
              <a:spLocks noChangeArrowheads="1"/>
            </p:cNvSpPr>
            <p:nvPr/>
          </p:nvSpPr>
          <p:spPr bwMode="auto">
            <a:xfrm>
              <a:off x="384" y="2112"/>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8767"/>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58723"/>
                                        </p:tgtEl>
                                        <p:attrNameLst>
                                          <p:attrName>style.visibility</p:attrName>
                                        </p:attrNameLst>
                                      </p:cBhvr>
                                      <p:to>
                                        <p:strVal val="hidden"/>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35" presetClass="path" presetSubtype="0" accel="50000" decel="50000" fill="hold" nodeType="clickEffect">
                                  <p:stCondLst>
                                    <p:cond delay="0"/>
                                  </p:stCondLst>
                                  <p:childTnLst>
                                    <p:animMotion origin="layout" path="M -0.05 0.01111 L -0.30417 0.01111 " pathEditMode="relative" rAng="0" ptsTypes="AA">
                                      <p:cBhvr>
                                        <p:cTn id="12" dur="1000" fill="hold"/>
                                        <p:tgtEl>
                                          <p:spTgt spid="158767"/>
                                        </p:tgtEl>
                                        <p:attrNameLst>
                                          <p:attrName>ppt_x</p:attrName>
                                          <p:attrName>ppt_y</p:attrName>
                                        </p:attrNameLst>
                                      </p:cBhvr>
                                      <p:rCtr x="-12708" y="0"/>
                                    </p:animMotion>
                                  </p:childTnLst>
                                  <p:subTnLst>
                                    <p:set>
                                      <p:cBhvr override="childStyle">
                                        <p:cTn dur="1" fill="hold" display="0" masterRel="sameClick" afterEffect="1">
                                          <p:stCondLst>
                                            <p:cond evt="end" delay="0">
                                              <p:tn val="11"/>
                                            </p:cond>
                                          </p:stCondLst>
                                        </p:cTn>
                                        <p:tgtEl>
                                          <p:spTgt spid="158767"/>
                                        </p:tgtEl>
                                        <p:attrNameLst>
                                          <p:attrName>style.visibility</p:attrName>
                                        </p:attrNameLst>
                                      </p:cBhvr>
                                      <p:to>
                                        <p:strVal val="hidden"/>
                                      </p:to>
                                    </p:set>
                                  </p:subTnLst>
                                </p:cTn>
                              </p:par>
                            </p:childTnLst>
                          </p:cTn>
                        </p:par>
                        <p:par>
                          <p:cTn id="13" fill="hold" nodeType="afterGroup">
                            <p:stCondLst>
                              <p:cond delay="1000"/>
                            </p:stCondLst>
                            <p:childTnLst>
                              <p:par>
                                <p:cTn id="14" presetID="1" presetClass="entr" presetSubtype="0" fill="hold" nodeType="afterEffect">
                                  <p:stCondLst>
                                    <p:cond delay="0"/>
                                  </p:stCondLst>
                                  <p:childTnLst>
                                    <p:set>
                                      <p:cBhvr>
                                        <p:cTn id="15" dur="1" fill="hold">
                                          <p:stCondLst>
                                            <p:cond delay="0"/>
                                          </p:stCondLst>
                                        </p:cTn>
                                        <p:tgtEl>
                                          <p:spTgt spid="158745"/>
                                        </p:tgtEl>
                                        <p:attrNameLst>
                                          <p:attrName>style.visibility</p:attrName>
                                        </p:attrNameLst>
                                      </p:cBhvr>
                                      <p:to>
                                        <p:strVal val="visible"/>
                                      </p:to>
                                    </p:set>
                                  </p:childTnLst>
                                </p:cTn>
                              </p:par>
                            </p:childTnLst>
                          </p:cTn>
                        </p:par>
                        <p:par>
                          <p:cTn id="16" fill="hold" nodeType="afterGroup">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158789">
                                            <p:txEl>
                                              <p:pRg st="0" end="0"/>
                                            </p:txEl>
                                          </p:spTgt>
                                        </p:tgtEl>
                                        <p:attrNameLst>
                                          <p:attrName>style.visibility</p:attrName>
                                        </p:attrNameLst>
                                      </p:cBhvr>
                                      <p:to>
                                        <p:strVal val="visible"/>
                                      </p:to>
                                    </p:set>
                                  </p:childTnLst>
                                </p:cTn>
                              </p:par>
                            </p:childTnLst>
                          </p:cTn>
                        </p:par>
                        <p:par>
                          <p:cTn id="19" fill="hold" nodeType="afterGroup">
                            <p:stCondLst>
                              <p:cond delay="1000"/>
                            </p:stCondLst>
                            <p:childTnLst>
                              <p:par>
                                <p:cTn id="20" presetID="1" presetClass="entr" presetSubtype="0" fill="hold" grpId="0" nodeType="afterEffect">
                                  <p:stCondLst>
                                    <p:cond delay="0"/>
                                  </p:stCondLst>
                                  <p:childTnLst>
                                    <p:set>
                                      <p:cBhvr>
                                        <p:cTn id="21" dur="1" fill="hold">
                                          <p:stCondLst>
                                            <p:cond delay="0"/>
                                          </p:stCondLst>
                                        </p:cTn>
                                        <p:tgtEl>
                                          <p:spTgt spid="158789">
                                            <p:txEl>
                                              <p:pRg st="1" end="1"/>
                                            </p:txEl>
                                          </p:spTgt>
                                        </p:tgtEl>
                                        <p:attrNameLst>
                                          <p:attrName>style.visibility</p:attrName>
                                        </p:attrNameLst>
                                      </p:cBhvr>
                                      <p:to>
                                        <p:strVal val="visible"/>
                                      </p:to>
                                    </p:set>
                                  </p:childTnLst>
                                </p:cTn>
                              </p:par>
                            </p:childTnLst>
                          </p:cTn>
                        </p:par>
                        <p:par>
                          <p:cTn id="22" fill="hold" nodeType="afterGroup">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58789">
                                            <p:txEl>
                                              <p:pRg st="2" end="2"/>
                                            </p:txEl>
                                          </p:spTgt>
                                        </p:tgtEl>
                                        <p:attrNameLst>
                                          <p:attrName>style.visibility</p:attrName>
                                        </p:attrNameLst>
                                      </p:cBhvr>
                                      <p:to>
                                        <p:strVal val="visible"/>
                                      </p:to>
                                    </p:set>
                                  </p:childTnLst>
                                </p:cTn>
                              </p:par>
                            </p:childTnLst>
                          </p:cTn>
                        </p:par>
                        <p:par>
                          <p:cTn id="25" fill="hold" nodeType="afterGroup">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158789">
                                            <p:txEl>
                                              <p:pRg st="3" end="3"/>
                                            </p:txEl>
                                          </p:spTgt>
                                        </p:tgtEl>
                                        <p:attrNameLst>
                                          <p:attrName>style.visibility</p:attrName>
                                        </p:attrNameLst>
                                      </p:cBhvr>
                                      <p:to>
                                        <p:strVal val="visible"/>
                                      </p:to>
                                    </p:set>
                                  </p:childTnLst>
                                </p:cTn>
                              </p:par>
                            </p:childTnLst>
                          </p:cTn>
                        </p:par>
                        <p:par>
                          <p:cTn id="28" fill="hold" nodeType="afterGroup">
                            <p:stCondLst>
                              <p:cond delay="1000"/>
                            </p:stCondLst>
                            <p:childTnLst>
                              <p:par>
                                <p:cTn id="29" presetID="1" presetClass="entr" presetSubtype="0" fill="hold" grpId="0" nodeType="afterEffect">
                                  <p:stCondLst>
                                    <p:cond delay="0"/>
                                  </p:stCondLst>
                                  <p:childTnLst>
                                    <p:set>
                                      <p:cBhvr>
                                        <p:cTn id="30" dur="1" fill="hold">
                                          <p:stCondLst>
                                            <p:cond delay="0"/>
                                          </p:stCondLst>
                                        </p:cTn>
                                        <p:tgtEl>
                                          <p:spTgt spid="158789">
                                            <p:txEl>
                                              <p:pRg st="4" end="4"/>
                                            </p:txEl>
                                          </p:spTgt>
                                        </p:tgtEl>
                                        <p:attrNameLst>
                                          <p:attrName>style.visibility</p:attrName>
                                        </p:attrNameLst>
                                      </p:cBhvr>
                                      <p:to>
                                        <p:strVal val="visible"/>
                                      </p:to>
                                    </p:set>
                                  </p:childTnLst>
                                </p:cTn>
                              </p:par>
                            </p:childTnLst>
                          </p:cTn>
                        </p:par>
                        <p:par>
                          <p:cTn id="31" fill="hold" nodeType="afterGroup">
                            <p:stCondLst>
                              <p:cond delay="1000"/>
                            </p:stCondLst>
                            <p:childTnLst>
                              <p:par>
                                <p:cTn id="32" presetID="1" presetClass="entr" presetSubtype="0" fill="hold" grpId="0" nodeType="afterEffect">
                                  <p:stCondLst>
                                    <p:cond delay="0"/>
                                  </p:stCondLst>
                                  <p:childTnLst>
                                    <p:set>
                                      <p:cBhvr>
                                        <p:cTn id="33" dur="1" fill="hold">
                                          <p:stCondLst>
                                            <p:cond delay="0"/>
                                          </p:stCondLst>
                                        </p:cTn>
                                        <p:tgtEl>
                                          <p:spTgt spid="158789">
                                            <p:txEl>
                                              <p:pRg st="5" end="5"/>
                                            </p:txEl>
                                          </p:spTgt>
                                        </p:tgtEl>
                                        <p:attrNameLst>
                                          <p:attrName>style.visibility</p:attrName>
                                        </p:attrNameLst>
                                      </p:cBhvr>
                                      <p:to>
                                        <p:strVal val="visible"/>
                                      </p:to>
                                    </p:set>
                                  </p:childTnLst>
                                </p:cTn>
                              </p:par>
                            </p:childTnLst>
                          </p:cTn>
                        </p:par>
                        <p:par>
                          <p:cTn id="34" fill="hold" nodeType="afterGroup">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5878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89"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Date Placeholder 2"/>
          <p:cNvSpPr>
            <a:spLocks noGrp="1"/>
          </p:cNvSpPr>
          <p:nvPr>
            <p:ph type="dt" sz="half" idx="10"/>
          </p:nvPr>
        </p:nvSpPr>
        <p:spPr/>
        <p:txBody>
          <a:bodyPr/>
          <a:lstStyle/>
          <a:p>
            <a:r>
              <a:rPr lang="en-US"/>
              <a:t>06/02/06</a:t>
            </a:r>
          </a:p>
        </p:txBody>
      </p:sp>
      <p:sp>
        <p:nvSpPr>
          <p:cNvPr id="130" name="Footer Placeholder 3"/>
          <p:cNvSpPr>
            <a:spLocks noGrp="1"/>
          </p:cNvSpPr>
          <p:nvPr>
            <p:ph type="ftr" sz="quarter" idx="11"/>
          </p:nvPr>
        </p:nvSpPr>
        <p:spPr/>
        <p:txBody>
          <a:bodyPr/>
          <a:lstStyle/>
          <a:p>
            <a:r>
              <a:rPr lang="en-US"/>
              <a:t>Pavan Balaji (The Ohio State University)</a:t>
            </a:r>
          </a:p>
        </p:txBody>
      </p:sp>
      <p:sp>
        <p:nvSpPr>
          <p:cNvPr id="380930" name="Rectangle 2"/>
          <p:cNvSpPr>
            <a:spLocks noGrp="1" noChangeArrowheads="1"/>
          </p:cNvSpPr>
          <p:nvPr>
            <p:ph type="title"/>
          </p:nvPr>
        </p:nvSpPr>
        <p:spPr>
          <a:xfrm>
            <a:off x="304800" y="304800"/>
            <a:ext cx="8610600" cy="1143000"/>
          </a:xfrm>
          <a:ln/>
        </p:spPr>
        <p:txBody>
          <a:bodyPr/>
          <a:lstStyle/>
          <a:p>
            <a:r>
              <a:rPr lang="en-US"/>
              <a:t>Software iWARP and Extended Sockets Interface</a:t>
            </a:r>
          </a:p>
        </p:txBody>
      </p:sp>
      <p:sp>
        <p:nvSpPr>
          <p:cNvPr id="380931" name="Text Box 3"/>
          <p:cNvSpPr txBox="1">
            <a:spLocks noChangeArrowheads="1"/>
          </p:cNvSpPr>
          <p:nvPr/>
        </p:nvSpPr>
        <p:spPr bwMode="auto">
          <a:xfrm>
            <a:off x="762000" y="5562600"/>
            <a:ext cx="2895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200">
                <a:latin typeface="Arial" charset="0"/>
                <a:ea typeface="굴림" pitchFamily="50" charset="-127"/>
              </a:rPr>
              <a:t>Regular Ethernet Adapters</a:t>
            </a:r>
          </a:p>
        </p:txBody>
      </p:sp>
      <p:grpSp>
        <p:nvGrpSpPr>
          <p:cNvPr id="380932" name="Group 4"/>
          <p:cNvGrpSpPr>
            <a:grpSpLocks/>
          </p:cNvGrpSpPr>
          <p:nvPr/>
        </p:nvGrpSpPr>
        <p:grpSpPr bwMode="auto">
          <a:xfrm>
            <a:off x="4191000" y="2133600"/>
            <a:ext cx="2286000" cy="3703638"/>
            <a:chOff x="2640" y="1344"/>
            <a:chExt cx="1440" cy="2333"/>
          </a:xfrm>
        </p:grpSpPr>
        <p:grpSp>
          <p:nvGrpSpPr>
            <p:cNvPr id="380933" name="Group 5"/>
            <p:cNvGrpSpPr>
              <a:grpSpLocks/>
            </p:cNvGrpSpPr>
            <p:nvPr/>
          </p:nvGrpSpPr>
          <p:grpSpPr bwMode="auto">
            <a:xfrm>
              <a:off x="2640" y="1344"/>
              <a:ext cx="1440" cy="2016"/>
              <a:chOff x="2784" y="1008"/>
              <a:chExt cx="1440" cy="2016"/>
            </a:xfrm>
          </p:grpSpPr>
          <p:sp>
            <p:nvSpPr>
              <p:cNvPr id="380934" name="AutoShape 6"/>
              <p:cNvSpPr>
                <a:spLocks noChangeArrowheads="1"/>
              </p:cNvSpPr>
              <p:nvPr/>
            </p:nvSpPr>
            <p:spPr bwMode="auto">
              <a:xfrm>
                <a:off x="2832" y="1008"/>
                <a:ext cx="1344" cy="144"/>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latin typeface="Arial" charset="0"/>
                    <a:ea typeface="굴림" pitchFamily="50" charset="-127"/>
                  </a:rPr>
                  <a:t>Application</a:t>
                </a:r>
              </a:p>
            </p:txBody>
          </p:sp>
          <p:sp>
            <p:nvSpPr>
              <p:cNvPr id="380935" name="AutoShape 7"/>
              <p:cNvSpPr>
                <a:spLocks noChangeArrowheads="1"/>
              </p:cNvSpPr>
              <p:nvPr/>
            </p:nvSpPr>
            <p:spPr bwMode="auto">
              <a:xfrm>
                <a:off x="2832" y="1200"/>
                <a:ext cx="1344" cy="144"/>
              </a:xfrm>
              <a:prstGeom prst="roundRect">
                <a:avLst>
                  <a:gd name="adj" fmla="val 16667"/>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000">
                    <a:latin typeface="Arial" charset="0"/>
                    <a:ea typeface="굴림" pitchFamily="50" charset="-127"/>
                  </a:rPr>
                  <a:t>Extended Sockets Interface</a:t>
                </a:r>
              </a:p>
            </p:txBody>
          </p:sp>
          <p:sp>
            <p:nvSpPr>
              <p:cNvPr id="380936" name="AutoShape 8"/>
              <p:cNvSpPr>
                <a:spLocks noChangeArrowheads="1"/>
              </p:cNvSpPr>
              <p:nvPr/>
            </p:nvSpPr>
            <p:spPr bwMode="auto">
              <a:xfrm>
                <a:off x="2832" y="1392"/>
                <a:ext cx="912" cy="144"/>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900">
                    <a:latin typeface="Arial" charset="0"/>
                    <a:ea typeface="굴림" pitchFamily="50" charset="-127"/>
                  </a:rPr>
                  <a:t>High Performance Sockets</a:t>
                </a:r>
              </a:p>
            </p:txBody>
          </p:sp>
          <p:sp>
            <p:nvSpPr>
              <p:cNvPr id="380937" name="AutoShape 9"/>
              <p:cNvSpPr>
                <a:spLocks noChangeArrowheads="1"/>
              </p:cNvSpPr>
              <p:nvPr/>
            </p:nvSpPr>
            <p:spPr bwMode="auto">
              <a:xfrm>
                <a:off x="2832" y="1632"/>
                <a:ext cx="624" cy="192"/>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900">
                    <a:latin typeface="Arial" charset="0"/>
                    <a:ea typeface="굴림" pitchFamily="50" charset="-127"/>
                  </a:rPr>
                  <a:t>Sockets</a:t>
                </a:r>
              </a:p>
            </p:txBody>
          </p:sp>
          <p:sp>
            <p:nvSpPr>
              <p:cNvPr id="380938" name="Line 10"/>
              <p:cNvSpPr>
                <a:spLocks noChangeShapeType="1"/>
              </p:cNvSpPr>
              <p:nvPr/>
            </p:nvSpPr>
            <p:spPr bwMode="auto">
              <a:xfrm>
                <a:off x="2784" y="1584"/>
                <a:ext cx="13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39" name="AutoShape 11"/>
              <p:cNvSpPr>
                <a:spLocks noChangeArrowheads="1"/>
              </p:cNvSpPr>
              <p:nvPr/>
            </p:nvSpPr>
            <p:spPr bwMode="auto">
              <a:xfrm>
                <a:off x="2832" y="2496"/>
                <a:ext cx="1392" cy="528"/>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sz="1000">
                  <a:latin typeface="Arial" charset="0"/>
                  <a:ea typeface="굴림" pitchFamily="50" charset="-127"/>
                </a:endParaRPr>
              </a:p>
              <a:p>
                <a:pPr eaLnBrk="1" hangingPunct="1"/>
                <a:endParaRPr lang="en-US" sz="1000">
                  <a:latin typeface="Arial" charset="0"/>
                  <a:ea typeface="굴림" pitchFamily="50" charset="-127"/>
                </a:endParaRPr>
              </a:p>
              <a:p>
                <a:pPr eaLnBrk="1" hangingPunct="1"/>
                <a:endParaRPr lang="en-US" sz="1000">
                  <a:latin typeface="Arial" charset="0"/>
                  <a:ea typeface="굴림" pitchFamily="50" charset="-127"/>
                </a:endParaRPr>
              </a:p>
              <a:p>
                <a:pPr eaLnBrk="1" hangingPunct="1"/>
                <a:endParaRPr lang="en-US" sz="1000">
                  <a:latin typeface="Arial" charset="0"/>
                  <a:ea typeface="굴림" pitchFamily="50" charset="-127"/>
                </a:endParaRPr>
              </a:p>
              <a:p>
                <a:pPr eaLnBrk="1" hangingPunct="1"/>
                <a:r>
                  <a:rPr lang="en-US" sz="1000">
                    <a:latin typeface="Arial" charset="0"/>
                    <a:ea typeface="굴림" pitchFamily="50" charset="-127"/>
                  </a:rPr>
                  <a:t>Network Adapter</a:t>
                </a:r>
              </a:p>
            </p:txBody>
          </p:sp>
          <p:sp>
            <p:nvSpPr>
              <p:cNvPr id="380940" name="Line 12"/>
              <p:cNvSpPr>
                <a:spLocks noChangeShapeType="1"/>
              </p:cNvSpPr>
              <p:nvPr/>
            </p:nvSpPr>
            <p:spPr bwMode="auto">
              <a:xfrm>
                <a:off x="2784" y="2448"/>
                <a:ext cx="144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41" name="Line 13"/>
              <p:cNvSpPr>
                <a:spLocks noChangeShapeType="1"/>
              </p:cNvSpPr>
              <p:nvPr/>
            </p:nvSpPr>
            <p:spPr bwMode="auto">
              <a:xfrm>
                <a:off x="3072" y="1104"/>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42" name="Line 14"/>
              <p:cNvSpPr>
                <a:spLocks noChangeShapeType="1"/>
              </p:cNvSpPr>
              <p:nvPr/>
            </p:nvSpPr>
            <p:spPr bwMode="auto">
              <a:xfrm>
                <a:off x="3072" y="1296"/>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43" name="Line 15"/>
              <p:cNvSpPr>
                <a:spLocks noChangeShapeType="1"/>
              </p:cNvSpPr>
              <p:nvPr/>
            </p:nvSpPr>
            <p:spPr bwMode="auto">
              <a:xfrm>
                <a:off x="3120" y="1104"/>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44" name="Line 16"/>
              <p:cNvSpPr>
                <a:spLocks noChangeShapeType="1"/>
              </p:cNvSpPr>
              <p:nvPr/>
            </p:nvSpPr>
            <p:spPr bwMode="auto">
              <a:xfrm>
                <a:off x="3120" y="129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45" name="AutoShape 17"/>
              <p:cNvSpPr>
                <a:spLocks noChangeArrowheads="1"/>
              </p:cNvSpPr>
              <p:nvPr/>
            </p:nvSpPr>
            <p:spPr bwMode="auto">
              <a:xfrm>
                <a:off x="2832" y="1872"/>
                <a:ext cx="624" cy="144"/>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900">
                    <a:latin typeface="Arial" charset="0"/>
                    <a:ea typeface="굴림" pitchFamily="50" charset="-127"/>
                  </a:rPr>
                  <a:t>TCP</a:t>
                </a:r>
              </a:p>
            </p:txBody>
          </p:sp>
          <p:sp>
            <p:nvSpPr>
              <p:cNvPr id="380946" name="AutoShape 18"/>
              <p:cNvSpPr>
                <a:spLocks noChangeArrowheads="1"/>
              </p:cNvSpPr>
              <p:nvPr/>
            </p:nvSpPr>
            <p:spPr bwMode="auto">
              <a:xfrm>
                <a:off x="2832" y="2064"/>
                <a:ext cx="624" cy="144"/>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900">
                    <a:latin typeface="Arial" charset="0"/>
                    <a:ea typeface="굴림" pitchFamily="50" charset="-127"/>
                  </a:rPr>
                  <a:t>IP</a:t>
                </a:r>
              </a:p>
            </p:txBody>
          </p:sp>
          <p:sp>
            <p:nvSpPr>
              <p:cNvPr id="380947" name="AutoShape 19"/>
              <p:cNvSpPr>
                <a:spLocks noChangeArrowheads="1"/>
              </p:cNvSpPr>
              <p:nvPr/>
            </p:nvSpPr>
            <p:spPr bwMode="auto">
              <a:xfrm>
                <a:off x="2832" y="2256"/>
                <a:ext cx="768" cy="144"/>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900">
                    <a:latin typeface="Arial" charset="0"/>
                    <a:ea typeface="굴림" pitchFamily="50" charset="-127"/>
                  </a:rPr>
                  <a:t>Device Driver</a:t>
                </a:r>
              </a:p>
            </p:txBody>
          </p:sp>
          <p:sp>
            <p:nvSpPr>
              <p:cNvPr id="380948" name="Line 20"/>
              <p:cNvSpPr>
                <a:spLocks noChangeShapeType="1"/>
              </p:cNvSpPr>
              <p:nvPr/>
            </p:nvSpPr>
            <p:spPr bwMode="auto">
              <a:xfrm>
                <a:off x="3168" y="2352"/>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49" name="Line 21"/>
              <p:cNvSpPr>
                <a:spLocks noChangeShapeType="1"/>
              </p:cNvSpPr>
              <p:nvPr/>
            </p:nvSpPr>
            <p:spPr bwMode="auto">
              <a:xfrm>
                <a:off x="3216" y="2352"/>
                <a:ext cx="0" cy="19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50" name="Line 22"/>
              <p:cNvSpPr>
                <a:spLocks noChangeShapeType="1"/>
              </p:cNvSpPr>
              <p:nvPr/>
            </p:nvSpPr>
            <p:spPr bwMode="auto">
              <a:xfrm>
                <a:off x="3168" y="1776"/>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51" name="Line 23"/>
              <p:cNvSpPr>
                <a:spLocks noChangeShapeType="1"/>
              </p:cNvSpPr>
              <p:nvPr/>
            </p:nvSpPr>
            <p:spPr bwMode="auto">
              <a:xfrm>
                <a:off x="3216" y="177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52" name="Line 24"/>
              <p:cNvSpPr>
                <a:spLocks noChangeShapeType="1"/>
              </p:cNvSpPr>
              <p:nvPr/>
            </p:nvSpPr>
            <p:spPr bwMode="auto">
              <a:xfrm>
                <a:off x="3168" y="1968"/>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53" name="Line 25"/>
              <p:cNvSpPr>
                <a:spLocks noChangeShapeType="1"/>
              </p:cNvSpPr>
              <p:nvPr/>
            </p:nvSpPr>
            <p:spPr bwMode="auto">
              <a:xfrm>
                <a:off x="3216" y="1968"/>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54" name="Line 26"/>
              <p:cNvSpPr>
                <a:spLocks noChangeShapeType="1"/>
              </p:cNvSpPr>
              <p:nvPr/>
            </p:nvSpPr>
            <p:spPr bwMode="auto">
              <a:xfrm>
                <a:off x="3168" y="2160"/>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55" name="Line 27"/>
              <p:cNvSpPr>
                <a:spLocks noChangeShapeType="1"/>
              </p:cNvSpPr>
              <p:nvPr/>
            </p:nvSpPr>
            <p:spPr bwMode="auto">
              <a:xfrm>
                <a:off x="3216" y="2160"/>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56" name="AutoShape 28"/>
              <p:cNvSpPr>
                <a:spLocks noChangeArrowheads="1"/>
              </p:cNvSpPr>
              <p:nvPr/>
            </p:nvSpPr>
            <p:spPr bwMode="auto">
              <a:xfrm>
                <a:off x="3504" y="2544"/>
                <a:ext cx="672" cy="144"/>
              </a:xfrm>
              <a:prstGeom prst="roundRect">
                <a:avLst>
                  <a:gd name="adj" fmla="val 16667"/>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900">
                    <a:latin typeface="Arial" charset="0"/>
                    <a:ea typeface="굴림" pitchFamily="50" charset="-127"/>
                  </a:rPr>
                  <a:t>Offloaded TCP</a:t>
                </a:r>
              </a:p>
            </p:txBody>
          </p:sp>
          <p:sp>
            <p:nvSpPr>
              <p:cNvPr id="380957" name="AutoShape 29"/>
              <p:cNvSpPr>
                <a:spLocks noChangeArrowheads="1"/>
              </p:cNvSpPr>
              <p:nvPr/>
            </p:nvSpPr>
            <p:spPr bwMode="auto">
              <a:xfrm>
                <a:off x="3504" y="2736"/>
                <a:ext cx="672" cy="144"/>
              </a:xfrm>
              <a:prstGeom prst="roundRect">
                <a:avLst>
                  <a:gd name="adj" fmla="val 16667"/>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900">
                    <a:latin typeface="Arial" charset="0"/>
                    <a:ea typeface="굴림" pitchFamily="50" charset="-127"/>
                  </a:rPr>
                  <a:t>Offloaded IP</a:t>
                </a:r>
              </a:p>
            </p:txBody>
          </p:sp>
          <p:sp>
            <p:nvSpPr>
              <p:cNvPr id="380958" name="AutoShape 30"/>
              <p:cNvSpPr>
                <a:spLocks noChangeArrowheads="1"/>
              </p:cNvSpPr>
              <p:nvPr/>
            </p:nvSpPr>
            <p:spPr bwMode="auto">
              <a:xfrm>
                <a:off x="3744" y="1632"/>
                <a:ext cx="432" cy="288"/>
              </a:xfrm>
              <a:prstGeom prst="roundRect">
                <a:avLst>
                  <a:gd name="adj" fmla="val 16667"/>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900">
                    <a:latin typeface="Arial" charset="0"/>
                    <a:ea typeface="굴림" pitchFamily="50" charset="-127"/>
                  </a:rPr>
                  <a:t>Software</a:t>
                </a:r>
              </a:p>
              <a:p>
                <a:pPr eaLnBrk="1" hangingPunct="1"/>
                <a:r>
                  <a:rPr lang="en-US" sz="900">
                    <a:latin typeface="Arial" charset="0"/>
                    <a:ea typeface="굴림" pitchFamily="50" charset="-127"/>
                  </a:rPr>
                  <a:t>iWARP</a:t>
                </a:r>
              </a:p>
            </p:txBody>
          </p:sp>
          <p:sp>
            <p:nvSpPr>
              <p:cNvPr id="380959" name="Line 31"/>
              <p:cNvSpPr>
                <a:spLocks noChangeShapeType="1"/>
              </p:cNvSpPr>
              <p:nvPr/>
            </p:nvSpPr>
            <p:spPr bwMode="auto">
              <a:xfrm>
                <a:off x="3984" y="1296"/>
                <a:ext cx="0" cy="38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60" name="Line 32"/>
              <p:cNvSpPr>
                <a:spLocks noChangeShapeType="1"/>
              </p:cNvSpPr>
              <p:nvPr/>
            </p:nvSpPr>
            <p:spPr bwMode="auto">
              <a:xfrm>
                <a:off x="3936" y="1296"/>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61" name="Line 33"/>
              <p:cNvSpPr>
                <a:spLocks noChangeShapeType="1"/>
              </p:cNvSpPr>
              <p:nvPr/>
            </p:nvSpPr>
            <p:spPr bwMode="auto">
              <a:xfrm>
                <a:off x="3984" y="1872"/>
                <a:ext cx="0" cy="62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62" name="Line 34"/>
              <p:cNvSpPr>
                <a:spLocks noChangeShapeType="1"/>
              </p:cNvSpPr>
              <p:nvPr/>
            </p:nvSpPr>
            <p:spPr bwMode="auto">
              <a:xfrm>
                <a:off x="3936" y="1872"/>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63" name="Line 35"/>
              <p:cNvSpPr>
                <a:spLocks noChangeShapeType="1"/>
              </p:cNvSpPr>
              <p:nvPr/>
            </p:nvSpPr>
            <p:spPr bwMode="auto">
              <a:xfrm>
                <a:off x="3648" y="1488"/>
                <a:ext cx="0" cy="10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64" name="Line 36"/>
              <p:cNvSpPr>
                <a:spLocks noChangeShapeType="1"/>
              </p:cNvSpPr>
              <p:nvPr/>
            </p:nvSpPr>
            <p:spPr bwMode="auto">
              <a:xfrm>
                <a:off x="3696" y="1488"/>
                <a:ext cx="0" cy="100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65" name="Line 37"/>
              <p:cNvSpPr>
                <a:spLocks noChangeShapeType="1"/>
              </p:cNvSpPr>
              <p:nvPr/>
            </p:nvSpPr>
            <p:spPr bwMode="auto">
              <a:xfrm>
                <a:off x="3504" y="1488"/>
                <a:ext cx="0" cy="816"/>
              </a:xfrm>
              <a:prstGeom prst="line">
                <a:avLst/>
              </a:prstGeom>
              <a:noFill/>
              <a:ln w="285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66" name="Line 38"/>
              <p:cNvSpPr>
                <a:spLocks noChangeShapeType="1"/>
              </p:cNvSpPr>
              <p:nvPr/>
            </p:nvSpPr>
            <p:spPr bwMode="auto">
              <a:xfrm>
                <a:off x="3552" y="1488"/>
                <a:ext cx="0" cy="816"/>
              </a:xfrm>
              <a:prstGeom prst="line">
                <a:avLst/>
              </a:prstGeom>
              <a:noFill/>
              <a:ln w="28575">
                <a:solidFill>
                  <a:schemeClr val="tx1"/>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80967" name="Text Box 39"/>
            <p:cNvSpPr txBox="1">
              <a:spLocks noChangeArrowheads="1"/>
            </p:cNvSpPr>
            <p:nvPr/>
          </p:nvSpPr>
          <p:spPr bwMode="auto">
            <a:xfrm>
              <a:off x="2832" y="3504"/>
              <a:ext cx="115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200">
                  <a:latin typeface="Arial" charset="0"/>
                  <a:ea typeface="굴림" pitchFamily="50" charset="-127"/>
                </a:rPr>
                <a:t>TCP Offload Engines</a:t>
              </a:r>
            </a:p>
          </p:txBody>
        </p:sp>
      </p:grpSp>
      <p:grpSp>
        <p:nvGrpSpPr>
          <p:cNvPr id="380968" name="Group 40"/>
          <p:cNvGrpSpPr>
            <a:grpSpLocks/>
          </p:cNvGrpSpPr>
          <p:nvPr/>
        </p:nvGrpSpPr>
        <p:grpSpPr bwMode="auto">
          <a:xfrm>
            <a:off x="6629400" y="2133600"/>
            <a:ext cx="2286000" cy="3886200"/>
            <a:chOff x="4176" y="1344"/>
            <a:chExt cx="1440" cy="2448"/>
          </a:xfrm>
        </p:grpSpPr>
        <p:sp>
          <p:nvSpPr>
            <p:cNvPr id="380969" name="AutoShape 41"/>
            <p:cNvSpPr>
              <a:spLocks noChangeArrowheads="1"/>
            </p:cNvSpPr>
            <p:nvPr/>
          </p:nvSpPr>
          <p:spPr bwMode="auto">
            <a:xfrm>
              <a:off x="4224" y="1344"/>
              <a:ext cx="1344" cy="144"/>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latin typeface="Arial" charset="0"/>
                  <a:ea typeface="굴림" pitchFamily="50" charset="-127"/>
                </a:rPr>
                <a:t>Application</a:t>
              </a:r>
            </a:p>
          </p:txBody>
        </p:sp>
        <p:sp>
          <p:nvSpPr>
            <p:cNvPr id="380970" name="AutoShape 42"/>
            <p:cNvSpPr>
              <a:spLocks noChangeArrowheads="1"/>
            </p:cNvSpPr>
            <p:nvPr/>
          </p:nvSpPr>
          <p:spPr bwMode="auto">
            <a:xfrm>
              <a:off x="4224" y="1536"/>
              <a:ext cx="1344" cy="144"/>
            </a:xfrm>
            <a:prstGeom prst="roundRect">
              <a:avLst>
                <a:gd name="adj" fmla="val 16667"/>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000">
                  <a:latin typeface="Arial" charset="0"/>
                  <a:ea typeface="굴림" pitchFamily="50" charset="-127"/>
                </a:rPr>
                <a:t>Extended Sockets Interface</a:t>
              </a:r>
            </a:p>
          </p:txBody>
        </p:sp>
        <p:sp>
          <p:nvSpPr>
            <p:cNvPr id="380971" name="AutoShape 43"/>
            <p:cNvSpPr>
              <a:spLocks noChangeArrowheads="1"/>
            </p:cNvSpPr>
            <p:nvPr/>
          </p:nvSpPr>
          <p:spPr bwMode="auto">
            <a:xfrm>
              <a:off x="4224" y="1728"/>
              <a:ext cx="1008" cy="144"/>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900">
                  <a:latin typeface="Arial" charset="0"/>
                  <a:ea typeface="굴림" pitchFamily="50" charset="-127"/>
                </a:rPr>
                <a:t>High Performance Sockets</a:t>
              </a:r>
            </a:p>
          </p:txBody>
        </p:sp>
        <p:sp>
          <p:nvSpPr>
            <p:cNvPr id="380972" name="AutoShape 44"/>
            <p:cNvSpPr>
              <a:spLocks noChangeArrowheads="1"/>
            </p:cNvSpPr>
            <p:nvPr/>
          </p:nvSpPr>
          <p:spPr bwMode="auto">
            <a:xfrm>
              <a:off x="4224" y="1968"/>
              <a:ext cx="720" cy="144"/>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900">
                  <a:latin typeface="Arial" charset="0"/>
                  <a:ea typeface="굴림" pitchFamily="50" charset="-127"/>
                </a:rPr>
                <a:t>Sockets</a:t>
              </a:r>
            </a:p>
          </p:txBody>
        </p:sp>
        <p:sp>
          <p:nvSpPr>
            <p:cNvPr id="380973" name="Line 45"/>
            <p:cNvSpPr>
              <a:spLocks noChangeShapeType="1"/>
            </p:cNvSpPr>
            <p:nvPr/>
          </p:nvSpPr>
          <p:spPr bwMode="auto">
            <a:xfrm>
              <a:off x="4176" y="1920"/>
              <a:ext cx="13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74" name="AutoShape 46"/>
            <p:cNvSpPr>
              <a:spLocks noChangeArrowheads="1"/>
            </p:cNvSpPr>
            <p:nvPr/>
          </p:nvSpPr>
          <p:spPr bwMode="auto">
            <a:xfrm>
              <a:off x="4224" y="2784"/>
              <a:ext cx="1392" cy="57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sz="1000">
                <a:latin typeface="Arial" charset="0"/>
                <a:ea typeface="굴림" pitchFamily="50" charset="-127"/>
              </a:endParaRPr>
            </a:p>
            <a:p>
              <a:pPr eaLnBrk="1" hangingPunct="1"/>
              <a:endParaRPr lang="en-US" sz="1000">
                <a:latin typeface="Arial" charset="0"/>
                <a:ea typeface="굴림" pitchFamily="50" charset="-127"/>
              </a:endParaRPr>
            </a:p>
            <a:p>
              <a:pPr eaLnBrk="1" hangingPunct="1"/>
              <a:endParaRPr lang="en-US" sz="1000">
                <a:latin typeface="Arial" charset="0"/>
                <a:ea typeface="굴림" pitchFamily="50" charset="-127"/>
              </a:endParaRPr>
            </a:p>
            <a:p>
              <a:pPr eaLnBrk="1" hangingPunct="1"/>
              <a:endParaRPr lang="en-US" sz="1000">
                <a:latin typeface="Arial" charset="0"/>
                <a:ea typeface="굴림" pitchFamily="50" charset="-127"/>
              </a:endParaRPr>
            </a:p>
            <a:p>
              <a:pPr eaLnBrk="1" hangingPunct="1"/>
              <a:r>
                <a:rPr lang="en-US" sz="1000">
                  <a:latin typeface="Arial" charset="0"/>
                  <a:ea typeface="굴림" pitchFamily="50" charset="-127"/>
                </a:rPr>
                <a:t>Network Adapter</a:t>
              </a:r>
            </a:p>
          </p:txBody>
        </p:sp>
        <p:sp>
          <p:nvSpPr>
            <p:cNvPr id="380975" name="Line 47"/>
            <p:cNvSpPr>
              <a:spLocks noChangeShapeType="1"/>
            </p:cNvSpPr>
            <p:nvPr/>
          </p:nvSpPr>
          <p:spPr bwMode="auto">
            <a:xfrm>
              <a:off x="4176" y="2736"/>
              <a:ext cx="144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76" name="Line 48"/>
            <p:cNvSpPr>
              <a:spLocks noChangeShapeType="1"/>
            </p:cNvSpPr>
            <p:nvPr/>
          </p:nvSpPr>
          <p:spPr bwMode="auto">
            <a:xfrm>
              <a:off x="4464" y="1440"/>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77" name="Line 49"/>
            <p:cNvSpPr>
              <a:spLocks noChangeShapeType="1"/>
            </p:cNvSpPr>
            <p:nvPr/>
          </p:nvSpPr>
          <p:spPr bwMode="auto">
            <a:xfrm>
              <a:off x="4464" y="1632"/>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78" name="Line 50"/>
            <p:cNvSpPr>
              <a:spLocks noChangeShapeType="1"/>
            </p:cNvSpPr>
            <p:nvPr/>
          </p:nvSpPr>
          <p:spPr bwMode="auto">
            <a:xfrm>
              <a:off x="4512" y="1440"/>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79" name="Line 51"/>
            <p:cNvSpPr>
              <a:spLocks noChangeShapeType="1"/>
            </p:cNvSpPr>
            <p:nvPr/>
          </p:nvSpPr>
          <p:spPr bwMode="auto">
            <a:xfrm>
              <a:off x="4512" y="163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80" name="AutoShape 52"/>
            <p:cNvSpPr>
              <a:spLocks noChangeArrowheads="1"/>
            </p:cNvSpPr>
            <p:nvPr/>
          </p:nvSpPr>
          <p:spPr bwMode="auto">
            <a:xfrm>
              <a:off x="4224" y="2160"/>
              <a:ext cx="624" cy="144"/>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900">
                  <a:latin typeface="Arial" charset="0"/>
                  <a:ea typeface="굴림" pitchFamily="50" charset="-127"/>
                </a:rPr>
                <a:t>TCP</a:t>
              </a:r>
            </a:p>
          </p:txBody>
        </p:sp>
        <p:sp>
          <p:nvSpPr>
            <p:cNvPr id="380981" name="AutoShape 53"/>
            <p:cNvSpPr>
              <a:spLocks noChangeArrowheads="1"/>
            </p:cNvSpPr>
            <p:nvPr/>
          </p:nvSpPr>
          <p:spPr bwMode="auto">
            <a:xfrm>
              <a:off x="4224" y="2352"/>
              <a:ext cx="624" cy="144"/>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900">
                  <a:latin typeface="Arial" charset="0"/>
                  <a:ea typeface="굴림" pitchFamily="50" charset="-127"/>
                </a:rPr>
                <a:t>IP</a:t>
              </a:r>
            </a:p>
          </p:txBody>
        </p:sp>
        <p:sp>
          <p:nvSpPr>
            <p:cNvPr id="380982" name="AutoShape 54"/>
            <p:cNvSpPr>
              <a:spLocks noChangeArrowheads="1"/>
            </p:cNvSpPr>
            <p:nvPr/>
          </p:nvSpPr>
          <p:spPr bwMode="auto">
            <a:xfrm>
              <a:off x="4224" y="2544"/>
              <a:ext cx="864" cy="144"/>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900">
                  <a:latin typeface="Arial" charset="0"/>
                  <a:ea typeface="굴림" pitchFamily="50" charset="-127"/>
                </a:rPr>
                <a:t>Device Driver</a:t>
              </a:r>
            </a:p>
          </p:txBody>
        </p:sp>
        <p:sp>
          <p:nvSpPr>
            <p:cNvPr id="380983" name="Line 55"/>
            <p:cNvSpPr>
              <a:spLocks noChangeShapeType="1"/>
            </p:cNvSpPr>
            <p:nvPr/>
          </p:nvSpPr>
          <p:spPr bwMode="auto">
            <a:xfrm>
              <a:off x="4512" y="2640"/>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84" name="Line 56"/>
            <p:cNvSpPr>
              <a:spLocks noChangeShapeType="1"/>
            </p:cNvSpPr>
            <p:nvPr/>
          </p:nvSpPr>
          <p:spPr bwMode="auto">
            <a:xfrm>
              <a:off x="4560" y="2640"/>
              <a:ext cx="0" cy="19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85" name="Line 57"/>
            <p:cNvSpPr>
              <a:spLocks noChangeShapeType="1"/>
            </p:cNvSpPr>
            <p:nvPr/>
          </p:nvSpPr>
          <p:spPr bwMode="auto">
            <a:xfrm>
              <a:off x="4512" y="2064"/>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86" name="Line 58"/>
            <p:cNvSpPr>
              <a:spLocks noChangeShapeType="1"/>
            </p:cNvSpPr>
            <p:nvPr/>
          </p:nvSpPr>
          <p:spPr bwMode="auto">
            <a:xfrm>
              <a:off x="4560" y="2064"/>
              <a:ext cx="0"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87" name="Line 59"/>
            <p:cNvSpPr>
              <a:spLocks noChangeShapeType="1"/>
            </p:cNvSpPr>
            <p:nvPr/>
          </p:nvSpPr>
          <p:spPr bwMode="auto">
            <a:xfrm>
              <a:off x="4512" y="2256"/>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88" name="Line 60"/>
            <p:cNvSpPr>
              <a:spLocks noChangeShapeType="1"/>
            </p:cNvSpPr>
            <p:nvPr/>
          </p:nvSpPr>
          <p:spPr bwMode="auto">
            <a:xfrm>
              <a:off x="4560" y="225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89" name="Line 61"/>
            <p:cNvSpPr>
              <a:spLocks noChangeShapeType="1"/>
            </p:cNvSpPr>
            <p:nvPr/>
          </p:nvSpPr>
          <p:spPr bwMode="auto">
            <a:xfrm>
              <a:off x="4512" y="2448"/>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90" name="Line 62"/>
            <p:cNvSpPr>
              <a:spLocks noChangeShapeType="1"/>
            </p:cNvSpPr>
            <p:nvPr/>
          </p:nvSpPr>
          <p:spPr bwMode="auto">
            <a:xfrm>
              <a:off x="4560" y="2448"/>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91" name="AutoShape 63"/>
            <p:cNvSpPr>
              <a:spLocks noChangeArrowheads="1"/>
            </p:cNvSpPr>
            <p:nvPr/>
          </p:nvSpPr>
          <p:spPr bwMode="auto">
            <a:xfrm>
              <a:off x="4896" y="2976"/>
              <a:ext cx="672" cy="96"/>
            </a:xfrm>
            <a:prstGeom prst="roundRect">
              <a:avLst>
                <a:gd name="adj" fmla="val 16667"/>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900">
                  <a:latin typeface="Arial" charset="0"/>
                  <a:ea typeface="굴림" pitchFamily="50" charset="-127"/>
                </a:rPr>
                <a:t>Offloaded TCP</a:t>
              </a:r>
            </a:p>
          </p:txBody>
        </p:sp>
        <p:sp>
          <p:nvSpPr>
            <p:cNvPr id="380992" name="AutoShape 64"/>
            <p:cNvSpPr>
              <a:spLocks noChangeArrowheads="1"/>
            </p:cNvSpPr>
            <p:nvPr/>
          </p:nvSpPr>
          <p:spPr bwMode="auto">
            <a:xfrm>
              <a:off x="4896" y="3120"/>
              <a:ext cx="672" cy="96"/>
            </a:xfrm>
            <a:prstGeom prst="roundRect">
              <a:avLst>
                <a:gd name="adj" fmla="val 16667"/>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900">
                  <a:latin typeface="Arial" charset="0"/>
                  <a:ea typeface="굴림" pitchFamily="50" charset="-127"/>
                </a:rPr>
                <a:t>Offloaded IP</a:t>
              </a:r>
            </a:p>
          </p:txBody>
        </p:sp>
        <p:sp>
          <p:nvSpPr>
            <p:cNvPr id="380993" name="Line 65"/>
            <p:cNvSpPr>
              <a:spLocks noChangeShapeType="1"/>
            </p:cNvSpPr>
            <p:nvPr/>
          </p:nvSpPr>
          <p:spPr bwMode="auto">
            <a:xfrm>
              <a:off x="5376" y="1680"/>
              <a:ext cx="0" cy="12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94" name="Line 66"/>
            <p:cNvSpPr>
              <a:spLocks noChangeShapeType="1"/>
            </p:cNvSpPr>
            <p:nvPr/>
          </p:nvSpPr>
          <p:spPr bwMode="auto">
            <a:xfrm>
              <a:off x="5328" y="1680"/>
              <a:ext cx="0" cy="1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95" name="Line 67"/>
            <p:cNvSpPr>
              <a:spLocks noChangeShapeType="1"/>
            </p:cNvSpPr>
            <p:nvPr/>
          </p:nvSpPr>
          <p:spPr bwMode="auto">
            <a:xfrm>
              <a:off x="5136" y="1824"/>
              <a:ext cx="0" cy="10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96" name="Line 68"/>
            <p:cNvSpPr>
              <a:spLocks noChangeShapeType="1"/>
            </p:cNvSpPr>
            <p:nvPr/>
          </p:nvSpPr>
          <p:spPr bwMode="auto">
            <a:xfrm>
              <a:off x="5184" y="1824"/>
              <a:ext cx="0" cy="100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97" name="Line 69"/>
            <p:cNvSpPr>
              <a:spLocks noChangeShapeType="1"/>
            </p:cNvSpPr>
            <p:nvPr/>
          </p:nvSpPr>
          <p:spPr bwMode="auto">
            <a:xfrm>
              <a:off x="4992" y="1824"/>
              <a:ext cx="0" cy="720"/>
            </a:xfrm>
            <a:prstGeom prst="line">
              <a:avLst/>
            </a:prstGeom>
            <a:noFill/>
            <a:ln w="285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98" name="Line 70"/>
            <p:cNvSpPr>
              <a:spLocks noChangeShapeType="1"/>
            </p:cNvSpPr>
            <p:nvPr/>
          </p:nvSpPr>
          <p:spPr bwMode="auto">
            <a:xfrm>
              <a:off x="5040" y="1824"/>
              <a:ext cx="0" cy="720"/>
            </a:xfrm>
            <a:prstGeom prst="line">
              <a:avLst/>
            </a:prstGeom>
            <a:noFill/>
            <a:ln w="28575">
              <a:solidFill>
                <a:schemeClr val="tx1"/>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99" name="AutoShape 71"/>
            <p:cNvSpPr>
              <a:spLocks noChangeArrowheads="1"/>
            </p:cNvSpPr>
            <p:nvPr/>
          </p:nvSpPr>
          <p:spPr bwMode="auto">
            <a:xfrm>
              <a:off x="4896" y="2832"/>
              <a:ext cx="672" cy="96"/>
            </a:xfrm>
            <a:prstGeom prst="roundRect">
              <a:avLst>
                <a:gd name="adj" fmla="val 16667"/>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900">
                  <a:latin typeface="Arial" charset="0"/>
                  <a:ea typeface="굴림" pitchFamily="50" charset="-127"/>
                </a:rPr>
                <a:t>Offloaded iWARP</a:t>
              </a:r>
            </a:p>
          </p:txBody>
        </p:sp>
        <p:sp>
          <p:nvSpPr>
            <p:cNvPr id="381000" name="Text Box 72"/>
            <p:cNvSpPr txBox="1">
              <a:spLocks noChangeArrowheads="1"/>
            </p:cNvSpPr>
            <p:nvPr/>
          </p:nvSpPr>
          <p:spPr bwMode="auto">
            <a:xfrm>
              <a:off x="4368" y="350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200">
                  <a:latin typeface="Arial" charset="0"/>
                  <a:ea typeface="굴림" pitchFamily="50" charset="-127"/>
                </a:rPr>
                <a:t>iWARP compliant Adapters</a:t>
              </a:r>
            </a:p>
          </p:txBody>
        </p:sp>
      </p:grpSp>
      <p:grpSp>
        <p:nvGrpSpPr>
          <p:cNvPr id="381001" name="Group 73"/>
          <p:cNvGrpSpPr>
            <a:grpSpLocks/>
          </p:cNvGrpSpPr>
          <p:nvPr/>
        </p:nvGrpSpPr>
        <p:grpSpPr bwMode="auto">
          <a:xfrm>
            <a:off x="2133600" y="2133600"/>
            <a:ext cx="1905000" cy="3124200"/>
            <a:chOff x="1344" y="1344"/>
            <a:chExt cx="1200" cy="1968"/>
          </a:xfrm>
        </p:grpSpPr>
        <p:sp>
          <p:nvSpPr>
            <p:cNvPr id="381002" name="Line 74"/>
            <p:cNvSpPr>
              <a:spLocks noChangeShapeType="1"/>
            </p:cNvSpPr>
            <p:nvPr/>
          </p:nvSpPr>
          <p:spPr bwMode="auto">
            <a:xfrm>
              <a:off x="1344" y="1824"/>
              <a:ext cx="1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003" name="Line 75"/>
            <p:cNvSpPr>
              <a:spLocks noChangeShapeType="1"/>
            </p:cNvSpPr>
            <p:nvPr/>
          </p:nvSpPr>
          <p:spPr bwMode="auto">
            <a:xfrm>
              <a:off x="1344" y="3072"/>
              <a:ext cx="1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81004" name="Group 76"/>
            <p:cNvGrpSpPr>
              <a:grpSpLocks/>
            </p:cNvGrpSpPr>
            <p:nvPr/>
          </p:nvGrpSpPr>
          <p:grpSpPr bwMode="auto">
            <a:xfrm>
              <a:off x="1392" y="1344"/>
              <a:ext cx="1104" cy="1968"/>
              <a:chOff x="1392" y="1344"/>
              <a:chExt cx="1104" cy="1968"/>
            </a:xfrm>
          </p:grpSpPr>
          <p:sp>
            <p:nvSpPr>
              <p:cNvPr id="381005" name="AutoShape 77"/>
              <p:cNvSpPr>
                <a:spLocks noChangeArrowheads="1"/>
              </p:cNvSpPr>
              <p:nvPr/>
            </p:nvSpPr>
            <p:spPr bwMode="auto">
              <a:xfrm>
                <a:off x="1392" y="1344"/>
                <a:ext cx="1104" cy="192"/>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latin typeface="Arial" charset="0"/>
                    <a:ea typeface="굴림" pitchFamily="50" charset="-127"/>
                  </a:rPr>
                  <a:t>Application</a:t>
                </a:r>
              </a:p>
            </p:txBody>
          </p:sp>
          <p:grpSp>
            <p:nvGrpSpPr>
              <p:cNvPr id="381006" name="Group 78"/>
              <p:cNvGrpSpPr>
                <a:grpSpLocks/>
              </p:cNvGrpSpPr>
              <p:nvPr/>
            </p:nvGrpSpPr>
            <p:grpSpPr bwMode="auto">
              <a:xfrm>
                <a:off x="1392" y="1488"/>
                <a:ext cx="1104" cy="1824"/>
                <a:chOff x="1536" y="1152"/>
                <a:chExt cx="1104" cy="1824"/>
              </a:xfrm>
            </p:grpSpPr>
            <p:sp>
              <p:nvSpPr>
                <p:cNvPr id="381007" name="AutoShape 79"/>
                <p:cNvSpPr>
                  <a:spLocks noChangeArrowheads="1"/>
                </p:cNvSpPr>
                <p:nvPr/>
              </p:nvSpPr>
              <p:spPr bwMode="auto">
                <a:xfrm>
                  <a:off x="1536" y="1248"/>
                  <a:ext cx="1104" cy="192"/>
                </a:xfrm>
                <a:prstGeom prst="roundRect">
                  <a:avLst>
                    <a:gd name="adj" fmla="val 16667"/>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000">
                      <a:latin typeface="Arial" charset="0"/>
                      <a:ea typeface="굴림" pitchFamily="50" charset="-127"/>
                    </a:rPr>
                    <a:t>Extended Sockets Interface</a:t>
                  </a:r>
                </a:p>
              </p:txBody>
            </p:sp>
            <p:sp>
              <p:nvSpPr>
                <p:cNvPr id="381008" name="AutoShape 80"/>
                <p:cNvSpPr>
                  <a:spLocks noChangeArrowheads="1"/>
                </p:cNvSpPr>
                <p:nvPr/>
              </p:nvSpPr>
              <p:spPr bwMode="auto">
                <a:xfrm>
                  <a:off x="2112" y="1536"/>
                  <a:ext cx="528" cy="288"/>
                </a:xfrm>
                <a:prstGeom prst="roundRect">
                  <a:avLst>
                    <a:gd name="adj" fmla="val 16667"/>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000">
                      <a:latin typeface="Arial" charset="0"/>
                      <a:ea typeface="굴림" pitchFamily="50" charset="-127"/>
                    </a:rPr>
                    <a:t>Kernel-level</a:t>
                  </a:r>
                </a:p>
                <a:p>
                  <a:pPr eaLnBrk="1" hangingPunct="1"/>
                  <a:r>
                    <a:rPr lang="en-US" sz="1000">
                      <a:latin typeface="Arial" charset="0"/>
                      <a:ea typeface="굴림" pitchFamily="50" charset="-127"/>
                    </a:rPr>
                    <a:t>iWARP</a:t>
                  </a:r>
                </a:p>
              </p:txBody>
            </p:sp>
            <p:sp>
              <p:nvSpPr>
                <p:cNvPr id="381009" name="AutoShape 81"/>
                <p:cNvSpPr>
                  <a:spLocks noChangeArrowheads="1"/>
                </p:cNvSpPr>
                <p:nvPr/>
              </p:nvSpPr>
              <p:spPr bwMode="auto">
                <a:xfrm>
                  <a:off x="1536" y="1872"/>
                  <a:ext cx="1104" cy="240"/>
                </a:xfrm>
                <a:prstGeom prst="roundRect">
                  <a:avLst>
                    <a:gd name="adj" fmla="val 16667"/>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000">
                      <a:latin typeface="Arial" charset="0"/>
                      <a:ea typeface="굴림" pitchFamily="50" charset="-127"/>
                    </a:rPr>
                    <a:t>TCP (Modified with MPA)</a:t>
                  </a:r>
                </a:p>
              </p:txBody>
            </p:sp>
            <p:sp>
              <p:nvSpPr>
                <p:cNvPr id="381010" name="Line 82"/>
                <p:cNvSpPr>
                  <a:spLocks noChangeShapeType="1"/>
                </p:cNvSpPr>
                <p:nvPr/>
              </p:nvSpPr>
              <p:spPr bwMode="auto">
                <a:xfrm>
                  <a:off x="1776" y="1152"/>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011" name="Line 83"/>
                <p:cNvSpPr>
                  <a:spLocks noChangeShapeType="1"/>
                </p:cNvSpPr>
                <p:nvPr/>
              </p:nvSpPr>
              <p:spPr bwMode="auto">
                <a:xfrm>
                  <a:off x="2304" y="1392"/>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012" name="Line 84"/>
                <p:cNvSpPr>
                  <a:spLocks noChangeShapeType="1"/>
                </p:cNvSpPr>
                <p:nvPr/>
              </p:nvSpPr>
              <p:spPr bwMode="auto">
                <a:xfrm>
                  <a:off x="1824" y="115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013" name="Line 85"/>
                <p:cNvSpPr>
                  <a:spLocks noChangeShapeType="1"/>
                </p:cNvSpPr>
                <p:nvPr/>
              </p:nvSpPr>
              <p:spPr bwMode="auto">
                <a:xfrm>
                  <a:off x="2352" y="1392"/>
                  <a:ext cx="0" cy="19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014" name="AutoShape 86"/>
                <p:cNvSpPr>
                  <a:spLocks noChangeArrowheads="1"/>
                </p:cNvSpPr>
                <p:nvPr/>
              </p:nvSpPr>
              <p:spPr bwMode="auto">
                <a:xfrm>
                  <a:off x="1536" y="2160"/>
                  <a:ext cx="1104" cy="24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000">
                      <a:latin typeface="Arial" charset="0"/>
                      <a:ea typeface="굴림" pitchFamily="50" charset="-127"/>
                    </a:rPr>
                    <a:t>IP</a:t>
                  </a:r>
                </a:p>
              </p:txBody>
            </p:sp>
            <p:sp>
              <p:nvSpPr>
                <p:cNvPr id="381015" name="AutoShape 87"/>
                <p:cNvSpPr>
                  <a:spLocks noChangeArrowheads="1"/>
                </p:cNvSpPr>
                <p:nvPr/>
              </p:nvSpPr>
              <p:spPr bwMode="auto">
                <a:xfrm>
                  <a:off x="1536" y="2448"/>
                  <a:ext cx="1104" cy="24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000">
                      <a:latin typeface="Arial" charset="0"/>
                      <a:ea typeface="굴림" pitchFamily="50" charset="-127"/>
                    </a:rPr>
                    <a:t>Device Driver</a:t>
                  </a:r>
                </a:p>
              </p:txBody>
            </p:sp>
            <p:sp>
              <p:nvSpPr>
                <p:cNvPr id="381016" name="AutoShape 88"/>
                <p:cNvSpPr>
                  <a:spLocks noChangeArrowheads="1"/>
                </p:cNvSpPr>
                <p:nvPr/>
              </p:nvSpPr>
              <p:spPr bwMode="auto">
                <a:xfrm>
                  <a:off x="1536" y="2784"/>
                  <a:ext cx="1104" cy="192"/>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000">
                      <a:latin typeface="Arial" charset="0"/>
                      <a:ea typeface="굴림" pitchFamily="50" charset="-127"/>
                    </a:rPr>
                    <a:t>Network Adapter</a:t>
                  </a:r>
                </a:p>
              </p:txBody>
            </p:sp>
            <p:sp>
              <p:nvSpPr>
                <p:cNvPr id="381017" name="Line 89"/>
                <p:cNvSpPr>
                  <a:spLocks noChangeShapeType="1"/>
                </p:cNvSpPr>
                <p:nvPr/>
              </p:nvSpPr>
              <p:spPr bwMode="auto">
                <a:xfrm>
                  <a:off x="1776" y="2064"/>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018" name="Line 90"/>
                <p:cNvSpPr>
                  <a:spLocks noChangeShapeType="1"/>
                </p:cNvSpPr>
                <p:nvPr/>
              </p:nvSpPr>
              <p:spPr bwMode="auto">
                <a:xfrm>
                  <a:off x="1776" y="2352"/>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019" name="Line 91"/>
                <p:cNvSpPr>
                  <a:spLocks noChangeShapeType="1"/>
                </p:cNvSpPr>
                <p:nvPr/>
              </p:nvSpPr>
              <p:spPr bwMode="auto">
                <a:xfrm>
                  <a:off x="1776" y="2592"/>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020" name="Line 92"/>
                <p:cNvSpPr>
                  <a:spLocks noChangeShapeType="1"/>
                </p:cNvSpPr>
                <p:nvPr/>
              </p:nvSpPr>
              <p:spPr bwMode="auto">
                <a:xfrm>
                  <a:off x="1824" y="2064"/>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021" name="Line 93"/>
                <p:cNvSpPr>
                  <a:spLocks noChangeShapeType="1"/>
                </p:cNvSpPr>
                <p:nvPr/>
              </p:nvSpPr>
              <p:spPr bwMode="auto">
                <a:xfrm>
                  <a:off x="1824" y="235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022" name="Line 94"/>
                <p:cNvSpPr>
                  <a:spLocks noChangeShapeType="1"/>
                </p:cNvSpPr>
                <p:nvPr/>
              </p:nvSpPr>
              <p:spPr bwMode="auto">
                <a:xfrm>
                  <a:off x="1824" y="2592"/>
                  <a:ext cx="0" cy="19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023" name="AutoShape 95"/>
                <p:cNvSpPr>
                  <a:spLocks noChangeArrowheads="1"/>
                </p:cNvSpPr>
                <p:nvPr/>
              </p:nvSpPr>
              <p:spPr bwMode="auto">
                <a:xfrm>
                  <a:off x="1536" y="1536"/>
                  <a:ext cx="528" cy="288"/>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000">
                      <a:latin typeface="Arial" charset="0"/>
                      <a:ea typeface="굴림" pitchFamily="50" charset="-127"/>
                    </a:rPr>
                    <a:t>Sockets</a:t>
                  </a:r>
                </a:p>
              </p:txBody>
            </p:sp>
            <p:sp>
              <p:nvSpPr>
                <p:cNvPr id="381024" name="Line 96"/>
                <p:cNvSpPr>
                  <a:spLocks noChangeShapeType="1"/>
                </p:cNvSpPr>
                <p:nvPr/>
              </p:nvSpPr>
              <p:spPr bwMode="auto">
                <a:xfrm>
                  <a:off x="1776" y="1392"/>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025" name="Line 97"/>
                <p:cNvSpPr>
                  <a:spLocks noChangeShapeType="1"/>
                </p:cNvSpPr>
                <p:nvPr/>
              </p:nvSpPr>
              <p:spPr bwMode="auto">
                <a:xfrm>
                  <a:off x="1824" y="139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026" name="Line 98"/>
                <p:cNvSpPr>
                  <a:spLocks noChangeShapeType="1"/>
                </p:cNvSpPr>
                <p:nvPr/>
              </p:nvSpPr>
              <p:spPr bwMode="auto">
                <a:xfrm>
                  <a:off x="1776" y="1728"/>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027" name="Line 99"/>
                <p:cNvSpPr>
                  <a:spLocks noChangeShapeType="1"/>
                </p:cNvSpPr>
                <p:nvPr/>
              </p:nvSpPr>
              <p:spPr bwMode="auto">
                <a:xfrm>
                  <a:off x="1824" y="1728"/>
                  <a:ext cx="0" cy="19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81028" name="Line 100"/>
            <p:cNvSpPr>
              <a:spLocks noChangeShapeType="1"/>
            </p:cNvSpPr>
            <p:nvPr/>
          </p:nvSpPr>
          <p:spPr bwMode="auto">
            <a:xfrm>
              <a:off x="2160" y="2112"/>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029" name="Line 101"/>
            <p:cNvSpPr>
              <a:spLocks noChangeShapeType="1"/>
            </p:cNvSpPr>
            <p:nvPr/>
          </p:nvSpPr>
          <p:spPr bwMode="auto">
            <a:xfrm>
              <a:off x="2208" y="211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81030" name="Group 102"/>
          <p:cNvGrpSpPr>
            <a:grpSpLocks/>
          </p:cNvGrpSpPr>
          <p:nvPr/>
        </p:nvGrpSpPr>
        <p:grpSpPr bwMode="auto">
          <a:xfrm>
            <a:off x="152400" y="2133600"/>
            <a:ext cx="1905000" cy="3124200"/>
            <a:chOff x="96" y="1344"/>
            <a:chExt cx="1200" cy="1968"/>
          </a:xfrm>
        </p:grpSpPr>
        <p:sp>
          <p:nvSpPr>
            <p:cNvPr id="381031" name="AutoShape 103"/>
            <p:cNvSpPr>
              <a:spLocks noChangeArrowheads="1"/>
            </p:cNvSpPr>
            <p:nvPr/>
          </p:nvSpPr>
          <p:spPr bwMode="auto">
            <a:xfrm>
              <a:off x="144" y="1344"/>
              <a:ext cx="1104" cy="192"/>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latin typeface="Arial" charset="0"/>
                  <a:ea typeface="굴림" pitchFamily="50" charset="-127"/>
                </a:rPr>
                <a:t>Application</a:t>
              </a:r>
            </a:p>
          </p:txBody>
        </p:sp>
        <p:sp>
          <p:nvSpPr>
            <p:cNvPr id="381032" name="AutoShape 104"/>
            <p:cNvSpPr>
              <a:spLocks noChangeArrowheads="1"/>
            </p:cNvSpPr>
            <p:nvPr/>
          </p:nvSpPr>
          <p:spPr bwMode="auto">
            <a:xfrm>
              <a:off x="144" y="1584"/>
              <a:ext cx="1104" cy="192"/>
            </a:xfrm>
            <a:prstGeom prst="roundRect">
              <a:avLst>
                <a:gd name="adj" fmla="val 16667"/>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000">
                  <a:latin typeface="Arial" charset="0"/>
                  <a:ea typeface="굴림" pitchFamily="50" charset="-127"/>
                </a:rPr>
                <a:t>Extended Sockets Interface</a:t>
              </a:r>
            </a:p>
          </p:txBody>
        </p:sp>
        <p:sp>
          <p:nvSpPr>
            <p:cNvPr id="381033" name="AutoShape 105"/>
            <p:cNvSpPr>
              <a:spLocks noChangeArrowheads="1"/>
            </p:cNvSpPr>
            <p:nvPr/>
          </p:nvSpPr>
          <p:spPr bwMode="auto">
            <a:xfrm>
              <a:off x="576" y="1824"/>
              <a:ext cx="672" cy="192"/>
            </a:xfrm>
            <a:prstGeom prst="roundRect">
              <a:avLst>
                <a:gd name="adj" fmla="val 16667"/>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000">
                  <a:latin typeface="Arial" charset="0"/>
                  <a:ea typeface="굴림" pitchFamily="50" charset="-127"/>
                </a:rPr>
                <a:t>User-level iWARP</a:t>
              </a:r>
            </a:p>
          </p:txBody>
        </p:sp>
        <p:sp>
          <p:nvSpPr>
            <p:cNvPr id="381034" name="AutoShape 106"/>
            <p:cNvSpPr>
              <a:spLocks noChangeArrowheads="1"/>
            </p:cNvSpPr>
            <p:nvPr/>
          </p:nvSpPr>
          <p:spPr bwMode="auto">
            <a:xfrm>
              <a:off x="144" y="2592"/>
              <a:ext cx="1104" cy="192"/>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000">
                  <a:latin typeface="Arial" charset="0"/>
                  <a:ea typeface="굴림" pitchFamily="50" charset="-127"/>
                </a:rPr>
                <a:t>IP</a:t>
              </a:r>
            </a:p>
          </p:txBody>
        </p:sp>
        <p:sp>
          <p:nvSpPr>
            <p:cNvPr id="381035" name="AutoShape 107"/>
            <p:cNvSpPr>
              <a:spLocks noChangeArrowheads="1"/>
            </p:cNvSpPr>
            <p:nvPr/>
          </p:nvSpPr>
          <p:spPr bwMode="auto">
            <a:xfrm>
              <a:off x="144" y="2112"/>
              <a:ext cx="1104" cy="192"/>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b="0">
                  <a:latin typeface="Arial" charset="0"/>
                  <a:ea typeface="굴림" pitchFamily="50" charset="-127"/>
                </a:rPr>
                <a:t>Sockets</a:t>
              </a:r>
            </a:p>
          </p:txBody>
        </p:sp>
        <p:sp>
          <p:nvSpPr>
            <p:cNvPr id="381036" name="AutoShape 108"/>
            <p:cNvSpPr>
              <a:spLocks noChangeArrowheads="1"/>
            </p:cNvSpPr>
            <p:nvPr/>
          </p:nvSpPr>
          <p:spPr bwMode="auto">
            <a:xfrm>
              <a:off x="144" y="2352"/>
              <a:ext cx="1104" cy="192"/>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000">
                  <a:latin typeface="Arial" charset="0"/>
                  <a:ea typeface="굴림" pitchFamily="50" charset="-127"/>
                </a:rPr>
                <a:t>TCP</a:t>
              </a:r>
            </a:p>
          </p:txBody>
        </p:sp>
        <p:sp>
          <p:nvSpPr>
            <p:cNvPr id="381037" name="Line 109"/>
            <p:cNvSpPr>
              <a:spLocks noChangeShapeType="1"/>
            </p:cNvSpPr>
            <p:nvPr/>
          </p:nvSpPr>
          <p:spPr bwMode="auto">
            <a:xfrm>
              <a:off x="96" y="2064"/>
              <a:ext cx="1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038" name="AutoShape 110"/>
            <p:cNvSpPr>
              <a:spLocks noChangeArrowheads="1"/>
            </p:cNvSpPr>
            <p:nvPr/>
          </p:nvSpPr>
          <p:spPr bwMode="auto">
            <a:xfrm>
              <a:off x="144" y="2832"/>
              <a:ext cx="1104" cy="192"/>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000">
                  <a:latin typeface="Arial" charset="0"/>
                  <a:ea typeface="굴림" pitchFamily="50" charset="-127"/>
                </a:rPr>
                <a:t>Device Driver</a:t>
              </a:r>
            </a:p>
          </p:txBody>
        </p:sp>
        <p:sp>
          <p:nvSpPr>
            <p:cNvPr id="381039" name="AutoShape 111"/>
            <p:cNvSpPr>
              <a:spLocks noChangeArrowheads="1"/>
            </p:cNvSpPr>
            <p:nvPr/>
          </p:nvSpPr>
          <p:spPr bwMode="auto">
            <a:xfrm>
              <a:off x="144" y="3120"/>
              <a:ext cx="1104" cy="192"/>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000">
                  <a:latin typeface="Arial" charset="0"/>
                  <a:ea typeface="굴림" pitchFamily="50" charset="-127"/>
                </a:rPr>
                <a:t>Network Adapter</a:t>
              </a:r>
            </a:p>
          </p:txBody>
        </p:sp>
        <p:sp>
          <p:nvSpPr>
            <p:cNvPr id="381040" name="Line 112"/>
            <p:cNvSpPr>
              <a:spLocks noChangeShapeType="1"/>
            </p:cNvSpPr>
            <p:nvPr/>
          </p:nvSpPr>
          <p:spPr bwMode="auto">
            <a:xfrm>
              <a:off x="96" y="3072"/>
              <a:ext cx="1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041" name="Line 113"/>
            <p:cNvSpPr>
              <a:spLocks noChangeShapeType="1"/>
            </p:cNvSpPr>
            <p:nvPr/>
          </p:nvSpPr>
          <p:spPr bwMode="auto">
            <a:xfrm>
              <a:off x="384" y="1488"/>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042" name="Line 114"/>
            <p:cNvSpPr>
              <a:spLocks noChangeShapeType="1"/>
            </p:cNvSpPr>
            <p:nvPr/>
          </p:nvSpPr>
          <p:spPr bwMode="auto">
            <a:xfrm>
              <a:off x="864" y="1728"/>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043" name="Line 115"/>
            <p:cNvSpPr>
              <a:spLocks noChangeShapeType="1"/>
            </p:cNvSpPr>
            <p:nvPr/>
          </p:nvSpPr>
          <p:spPr bwMode="auto">
            <a:xfrm>
              <a:off x="384" y="1728"/>
              <a:ext cx="0"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044" name="Line 116"/>
            <p:cNvSpPr>
              <a:spLocks noChangeShapeType="1"/>
            </p:cNvSpPr>
            <p:nvPr/>
          </p:nvSpPr>
          <p:spPr bwMode="auto">
            <a:xfrm>
              <a:off x="672" y="2256"/>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045" name="Line 117"/>
            <p:cNvSpPr>
              <a:spLocks noChangeShapeType="1"/>
            </p:cNvSpPr>
            <p:nvPr/>
          </p:nvSpPr>
          <p:spPr bwMode="auto">
            <a:xfrm>
              <a:off x="864" y="1968"/>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046" name="Line 118"/>
            <p:cNvSpPr>
              <a:spLocks noChangeShapeType="1"/>
            </p:cNvSpPr>
            <p:nvPr/>
          </p:nvSpPr>
          <p:spPr bwMode="auto">
            <a:xfrm>
              <a:off x="672" y="2736"/>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047" name="Line 119"/>
            <p:cNvSpPr>
              <a:spLocks noChangeShapeType="1"/>
            </p:cNvSpPr>
            <p:nvPr/>
          </p:nvSpPr>
          <p:spPr bwMode="auto">
            <a:xfrm>
              <a:off x="672" y="2976"/>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048" name="Line 120"/>
            <p:cNvSpPr>
              <a:spLocks noChangeShapeType="1"/>
            </p:cNvSpPr>
            <p:nvPr/>
          </p:nvSpPr>
          <p:spPr bwMode="auto">
            <a:xfrm>
              <a:off x="432" y="1488"/>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049" name="Line 121"/>
            <p:cNvSpPr>
              <a:spLocks noChangeShapeType="1"/>
            </p:cNvSpPr>
            <p:nvPr/>
          </p:nvSpPr>
          <p:spPr bwMode="auto">
            <a:xfrm>
              <a:off x="912" y="1728"/>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050" name="Line 122"/>
            <p:cNvSpPr>
              <a:spLocks noChangeShapeType="1"/>
            </p:cNvSpPr>
            <p:nvPr/>
          </p:nvSpPr>
          <p:spPr bwMode="auto">
            <a:xfrm>
              <a:off x="720" y="225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051" name="Line 123"/>
            <p:cNvSpPr>
              <a:spLocks noChangeShapeType="1"/>
            </p:cNvSpPr>
            <p:nvPr/>
          </p:nvSpPr>
          <p:spPr bwMode="auto">
            <a:xfrm>
              <a:off x="912" y="1968"/>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052" name="Line 124"/>
            <p:cNvSpPr>
              <a:spLocks noChangeShapeType="1"/>
            </p:cNvSpPr>
            <p:nvPr/>
          </p:nvSpPr>
          <p:spPr bwMode="auto">
            <a:xfrm>
              <a:off x="720" y="273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053" name="Line 125"/>
            <p:cNvSpPr>
              <a:spLocks noChangeShapeType="1"/>
            </p:cNvSpPr>
            <p:nvPr/>
          </p:nvSpPr>
          <p:spPr bwMode="auto">
            <a:xfrm>
              <a:off x="720" y="2976"/>
              <a:ext cx="0" cy="19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054" name="Line 126"/>
            <p:cNvSpPr>
              <a:spLocks noChangeShapeType="1"/>
            </p:cNvSpPr>
            <p:nvPr/>
          </p:nvSpPr>
          <p:spPr bwMode="auto">
            <a:xfrm>
              <a:off x="432" y="1728"/>
              <a:ext cx="0" cy="43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055" name="Line 127"/>
            <p:cNvSpPr>
              <a:spLocks noChangeShapeType="1"/>
            </p:cNvSpPr>
            <p:nvPr/>
          </p:nvSpPr>
          <p:spPr bwMode="auto">
            <a:xfrm>
              <a:off x="672" y="2496"/>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056" name="Line 128"/>
            <p:cNvSpPr>
              <a:spLocks noChangeShapeType="1"/>
            </p:cNvSpPr>
            <p:nvPr/>
          </p:nvSpPr>
          <p:spPr bwMode="auto">
            <a:xfrm>
              <a:off x="720" y="249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06/02/06</a:t>
            </a:r>
          </a:p>
        </p:txBody>
      </p:sp>
      <p:sp>
        <p:nvSpPr>
          <p:cNvPr id="6" name="Footer Placeholder 5"/>
          <p:cNvSpPr>
            <a:spLocks noGrp="1"/>
          </p:cNvSpPr>
          <p:nvPr>
            <p:ph type="ftr" sz="quarter" idx="11"/>
          </p:nvPr>
        </p:nvSpPr>
        <p:spPr/>
        <p:txBody>
          <a:bodyPr/>
          <a:lstStyle/>
          <a:p>
            <a:r>
              <a:rPr lang="en-US"/>
              <a:t>Pavan Balaji (The Ohio State University)</a:t>
            </a:r>
          </a:p>
        </p:txBody>
      </p:sp>
      <p:sp>
        <p:nvSpPr>
          <p:cNvPr id="373762" name="Rectangle 2"/>
          <p:cNvSpPr>
            <a:spLocks noGrp="1" noChangeArrowheads="1"/>
          </p:cNvSpPr>
          <p:nvPr>
            <p:ph type="title"/>
          </p:nvPr>
        </p:nvSpPr>
        <p:spPr>
          <a:ln/>
        </p:spPr>
        <p:txBody>
          <a:bodyPr/>
          <a:lstStyle/>
          <a:p>
            <a:r>
              <a:rPr lang="en-US"/>
              <a:t>Evaluating Software iWARP</a:t>
            </a:r>
          </a:p>
        </p:txBody>
      </p:sp>
      <p:graphicFrame>
        <p:nvGraphicFramePr>
          <p:cNvPr id="373763" name="Object 3"/>
          <p:cNvGraphicFramePr>
            <a:graphicFrameLocks noChangeAspect="1"/>
          </p:cNvGraphicFramePr>
          <p:nvPr>
            <p:ph sz="half" idx="1"/>
          </p:nvPr>
        </p:nvGraphicFramePr>
        <p:xfrm>
          <a:off x="417513" y="1774825"/>
          <a:ext cx="4054475" cy="4549775"/>
        </p:xfrm>
        <a:graphic>
          <a:graphicData uri="http://schemas.openxmlformats.org/presentationml/2006/ole">
            <mc:AlternateContent xmlns:mc="http://schemas.openxmlformats.org/markup-compatibility/2006">
              <mc:Choice xmlns:v="urn:schemas-microsoft-com:vml" Requires="v">
                <p:oleObj spid="_x0000_s373765" name="Chart" r:id="rId3" imgW="3867340" imgH="4333684" progId="MSGraph.Chart.8">
                  <p:embed followColorScheme="full"/>
                </p:oleObj>
              </mc:Choice>
              <mc:Fallback>
                <p:oleObj name="Chart" r:id="rId3" imgW="3867340" imgH="4333684"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513" y="1774825"/>
                        <a:ext cx="4054475" cy="4549775"/>
                      </a:xfrm>
                      <a:prstGeom prst="rect">
                        <a:avLst/>
                      </a:prstGeom>
                    </p:spPr>
                  </p:pic>
                </p:oleObj>
              </mc:Fallback>
            </mc:AlternateContent>
          </a:graphicData>
        </a:graphic>
      </p:graphicFrame>
      <p:graphicFrame>
        <p:nvGraphicFramePr>
          <p:cNvPr id="373764" name="Object 4"/>
          <p:cNvGraphicFramePr>
            <a:graphicFrameLocks noChangeAspect="1"/>
          </p:cNvGraphicFramePr>
          <p:nvPr>
            <p:ph sz="half" idx="2"/>
          </p:nvPr>
        </p:nvGraphicFramePr>
        <p:xfrm>
          <a:off x="4648200" y="1806575"/>
          <a:ext cx="4010025" cy="4495800"/>
        </p:xfrm>
        <a:graphic>
          <a:graphicData uri="http://schemas.openxmlformats.org/presentationml/2006/ole">
            <mc:AlternateContent xmlns:mc="http://schemas.openxmlformats.org/markup-compatibility/2006">
              <mc:Choice xmlns:v="urn:schemas-microsoft-com:vml" Requires="v">
                <p:oleObj spid="_x0000_s373766" name="Chart" r:id="rId5" imgW="4010216" imgH="4457700" progId="MSGraph.Chart.8">
                  <p:embed followColorScheme="full"/>
                </p:oleObj>
              </mc:Choice>
              <mc:Fallback>
                <p:oleObj name="Chart" r:id="rId5" imgW="4010216" imgH="4457700" progId="MSGraph.Chart.8">
                  <p:embed followColorScheme="full"/>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1806575"/>
                        <a:ext cx="4010025"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Date Placeholder 3"/>
          <p:cNvSpPr>
            <a:spLocks noGrp="1"/>
          </p:cNvSpPr>
          <p:nvPr>
            <p:ph type="dt" sz="half" idx="10"/>
          </p:nvPr>
        </p:nvSpPr>
        <p:spPr/>
        <p:txBody>
          <a:bodyPr/>
          <a:lstStyle/>
          <a:p>
            <a:r>
              <a:rPr lang="en-US"/>
              <a:t>06/02/06</a:t>
            </a:r>
          </a:p>
        </p:txBody>
      </p:sp>
      <p:sp>
        <p:nvSpPr>
          <p:cNvPr id="40" name="Footer Placeholder 4"/>
          <p:cNvSpPr>
            <a:spLocks noGrp="1"/>
          </p:cNvSpPr>
          <p:nvPr>
            <p:ph type="ftr" sz="quarter" idx="11"/>
          </p:nvPr>
        </p:nvSpPr>
        <p:spPr/>
        <p:txBody>
          <a:bodyPr/>
          <a:lstStyle/>
          <a:p>
            <a:r>
              <a:rPr lang="en-US"/>
              <a:t>Pavan Balaji (The Ohio State University)</a:t>
            </a:r>
          </a:p>
        </p:txBody>
      </p:sp>
      <p:sp>
        <p:nvSpPr>
          <p:cNvPr id="389122" name="Rectangle 2"/>
          <p:cNvSpPr>
            <a:spLocks noGrp="1" noChangeArrowheads="1"/>
          </p:cNvSpPr>
          <p:nvPr>
            <p:ph type="title"/>
          </p:nvPr>
        </p:nvSpPr>
        <p:spPr>
          <a:ln/>
        </p:spPr>
        <p:txBody>
          <a:bodyPr/>
          <a:lstStyle/>
          <a:p>
            <a:r>
              <a:rPr lang="en-US"/>
              <a:t>iWARP Offload Engines</a:t>
            </a:r>
          </a:p>
        </p:txBody>
      </p:sp>
      <p:sp>
        <p:nvSpPr>
          <p:cNvPr id="389123" name="AutoShape 3"/>
          <p:cNvSpPr>
            <a:spLocks noChangeArrowheads="1"/>
          </p:cNvSpPr>
          <p:nvPr/>
        </p:nvSpPr>
        <p:spPr bwMode="auto">
          <a:xfrm>
            <a:off x="990600" y="3276600"/>
            <a:ext cx="2209800" cy="381000"/>
          </a:xfrm>
          <a:prstGeom prst="roundRect">
            <a:avLst>
              <a:gd name="adj" fmla="val 16667"/>
            </a:avLst>
          </a:prstGeom>
          <a:solidFill>
            <a:srgbClr val="FF0000">
              <a:alpha val="7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b="0">
                <a:ea typeface="굴림" pitchFamily="50" charset="-127"/>
              </a:rPr>
              <a:t>RDDP</a:t>
            </a:r>
          </a:p>
        </p:txBody>
      </p:sp>
      <p:sp>
        <p:nvSpPr>
          <p:cNvPr id="389124" name="AutoShape 4"/>
          <p:cNvSpPr>
            <a:spLocks noChangeArrowheads="1"/>
          </p:cNvSpPr>
          <p:nvPr/>
        </p:nvSpPr>
        <p:spPr bwMode="auto">
          <a:xfrm>
            <a:off x="990600" y="2286000"/>
            <a:ext cx="2209800" cy="3810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b="0">
                <a:ea typeface="굴림" pitchFamily="50" charset="-127"/>
              </a:rPr>
              <a:t>Application or Library</a:t>
            </a:r>
          </a:p>
        </p:txBody>
      </p:sp>
      <p:sp>
        <p:nvSpPr>
          <p:cNvPr id="389125" name="Line 5"/>
          <p:cNvSpPr>
            <a:spLocks noChangeShapeType="1"/>
          </p:cNvSpPr>
          <p:nvPr/>
        </p:nvSpPr>
        <p:spPr bwMode="auto">
          <a:xfrm>
            <a:off x="838200" y="2743200"/>
            <a:ext cx="2514600" cy="0"/>
          </a:xfrm>
          <a:prstGeom prst="line">
            <a:avLst/>
          </a:prstGeom>
          <a:noFill/>
          <a:ln w="57150">
            <a:solidFill>
              <a:schemeClr val="tx1"/>
            </a:solidFill>
            <a:prstDash val="sysDot"/>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26" name="Text Box 6"/>
          <p:cNvSpPr txBox="1">
            <a:spLocks noChangeArrowheads="1"/>
          </p:cNvSpPr>
          <p:nvPr/>
        </p:nvSpPr>
        <p:spPr bwMode="auto">
          <a:xfrm>
            <a:off x="76200" y="4267200"/>
            <a:ext cx="914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0"/>
              <a:t>Hardware</a:t>
            </a:r>
          </a:p>
        </p:txBody>
      </p:sp>
      <p:sp>
        <p:nvSpPr>
          <p:cNvPr id="389127" name="Text Box 7"/>
          <p:cNvSpPr txBox="1">
            <a:spLocks noChangeArrowheads="1"/>
          </p:cNvSpPr>
          <p:nvPr/>
        </p:nvSpPr>
        <p:spPr bwMode="auto">
          <a:xfrm>
            <a:off x="228600" y="2392363"/>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0"/>
              <a:t>User</a:t>
            </a:r>
          </a:p>
        </p:txBody>
      </p:sp>
      <p:sp>
        <p:nvSpPr>
          <p:cNvPr id="389128" name="AutoShape 8"/>
          <p:cNvSpPr>
            <a:spLocks noChangeArrowheads="1"/>
          </p:cNvSpPr>
          <p:nvPr/>
        </p:nvSpPr>
        <p:spPr bwMode="auto">
          <a:xfrm>
            <a:off x="2133600" y="3733800"/>
            <a:ext cx="1066800" cy="8382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b="0">
                <a:ea typeface="굴림" pitchFamily="50" charset="-127"/>
              </a:rPr>
              <a:t>SCTP</a:t>
            </a:r>
          </a:p>
        </p:txBody>
      </p:sp>
      <p:sp>
        <p:nvSpPr>
          <p:cNvPr id="389129" name="AutoShape 9"/>
          <p:cNvSpPr>
            <a:spLocks noChangeArrowheads="1"/>
          </p:cNvSpPr>
          <p:nvPr/>
        </p:nvSpPr>
        <p:spPr bwMode="auto">
          <a:xfrm>
            <a:off x="990600" y="4648200"/>
            <a:ext cx="2209800" cy="3810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b="0">
                <a:ea typeface="굴림" pitchFamily="50" charset="-127"/>
              </a:rPr>
              <a:t>IP</a:t>
            </a:r>
          </a:p>
        </p:txBody>
      </p:sp>
      <p:sp>
        <p:nvSpPr>
          <p:cNvPr id="389130" name="AutoShape 10"/>
          <p:cNvSpPr>
            <a:spLocks noChangeArrowheads="1"/>
          </p:cNvSpPr>
          <p:nvPr/>
        </p:nvSpPr>
        <p:spPr bwMode="auto">
          <a:xfrm>
            <a:off x="990600" y="5105400"/>
            <a:ext cx="2209800" cy="3810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b="0">
                <a:ea typeface="굴림" pitchFamily="50" charset="-127"/>
              </a:rPr>
              <a:t>Device Driver</a:t>
            </a:r>
          </a:p>
        </p:txBody>
      </p:sp>
      <p:sp>
        <p:nvSpPr>
          <p:cNvPr id="389131" name="Line 11"/>
          <p:cNvSpPr>
            <a:spLocks noChangeShapeType="1"/>
          </p:cNvSpPr>
          <p:nvPr/>
        </p:nvSpPr>
        <p:spPr bwMode="auto">
          <a:xfrm>
            <a:off x="2057400" y="4953000"/>
            <a:ext cx="0" cy="2286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32" name="Line 12"/>
          <p:cNvSpPr>
            <a:spLocks noChangeShapeType="1"/>
          </p:cNvSpPr>
          <p:nvPr/>
        </p:nvSpPr>
        <p:spPr bwMode="auto">
          <a:xfrm>
            <a:off x="2133600" y="4953000"/>
            <a:ext cx="0" cy="2286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33" name="AutoShape 13"/>
          <p:cNvSpPr>
            <a:spLocks noChangeArrowheads="1"/>
          </p:cNvSpPr>
          <p:nvPr/>
        </p:nvSpPr>
        <p:spPr bwMode="auto">
          <a:xfrm>
            <a:off x="990600" y="5638800"/>
            <a:ext cx="2209800" cy="5334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b="0">
                <a:ea typeface="굴림" pitchFamily="50" charset="-127"/>
              </a:rPr>
              <a:t>Network Adapter</a:t>
            </a:r>
          </a:p>
          <a:p>
            <a:pPr eaLnBrk="1" hangingPunct="1"/>
            <a:r>
              <a:rPr lang="en-US" sz="1200" b="0">
                <a:ea typeface="굴림" pitchFamily="50" charset="-127"/>
              </a:rPr>
              <a:t>(e.g., 10GigE)</a:t>
            </a:r>
          </a:p>
        </p:txBody>
      </p:sp>
      <p:sp>
        <p:nvSpPr>
          <p:cNvPr id="389134" name="Line 14"/>
          <p:cNvSpPr>
            <a:spLocks noChangeShapeType="1"/>
          </p:cNvSpPr>
          <p:nvPr/>
        </p:nvSpPr>
        <p:spPr bwMode="auto">
          <a:xfrm>
            <a:off x="838200" y="5562600"/>
            <a:ext cx="2438400" cy="0"/>
          </a:xfrm>
          <a:prstGeom prst="line">
            <a:avLst/>
          </a:prstGeom>
          <a:noFill/>
          <a:ln w="25400">
            <a:solidFill>
              <a:schemeClr val="tx1"/>
            </a:solidFill>
            <a:prstDash val="sysDot"/>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35" name="Line 15"/>
          <p:cNvSpPr>
            <a:spLocks noChangeShapeType="1"/>
          </p:cNvSpPr>
          <p:nvPr/>
        </p:nvSpPr>
        <p:spPr bwMode="auto">
          <a:xfrm>
            <a:off x="2057400" y="5410200"/>
            <a:ext cx="0" cy="3048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36" name="Line 16"/>
          <p:cNvSpPr>
            <a:spLocks noChangeShapeType="1"/>
          </p:cNvSpPr>
          <p:nvPr/>
        </p:nvSpPr>
        <p:spPr bwMode="auto">
          <a:xfrm>
            <a:off x="2133600" y="5410200"/>
            <a:ext cx="0" cy="3048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37" name="Text Box 17"/>
          <p:cNvSpPr txBox="1">
            <a:spLocks noChangeArrowheads="1"/>
          </p:cNvSpPr>
          <p:nvPr/>
        </p:nvSpPr>
        <p:spPr bwMode="auto">
          <a:xfrm>
            <a:off x="914400" y="1828800"/>
            <a:ext cx="2438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400">
                <a:ea typeface="굴림" pitchFamily="50" charset="-127"/>
              </a:rPr>
              <a:t>iWARP Offload Engines</a:t>
            </a:r>
          </a:p>
        </p:txBody>
      </p:sp>
      <p:sp>
        <p:nvSpPr>
          <p:cNvPr id="389138" name="AutoShape 18"/>
          <p:cNvSpPr>
            <a:spLocks noChangeArrowheads="1"/>
          </p:cNvSpPr>
          <p:nvPr/>
        </p:nvSpPr>
        <p:spPr bwMode="auto">
          <a:xfrm>
            <a:off x="990600" y="4191000"/>
            <a:ext cx="1066800" cy="3810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b="0">
                <a:ea typeface="굴림" pitchFamily="50" charset="-127"/>
              </a:rPr>
              <a:t>TCP</a:t>
            </a:r>
          </a:p>
        </p:txBody>
      </p:sp>
      <p:sp>
        <p:nvSpPr>
          <p:cNvPr id="389139" name="Line 19"/>
          <p:cNvSpPr>
            <a:spLocks noChangeShapeType="1"/>
          </p:cNvSpPr>
          <p:nvPr/>
        </p:nvSpPr>
        <p:spPr bwMode="auto">
          <a:xfrm>
            <a:off x="2590800" y="4495800"/>
            <a:ext cx="0" cy="2286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40" name="Line 20"/>
          <p:cNvSpPr>
            <a:spLocks noChangeShapeType="1"/>
          </p:cNvSpPr>
          <p:nvPr/>
        </p:nvSpPr>
        <p:spPr bwMode="auto">
          <a:xfrm>
            <a:off x="2667000" y="4495800"/>
            <a:ext cx="0" cy="2286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41" name="Line 21"/>
          <p:cNvSpPr>
            <a:spLocks noChangeShapeType="1"/>
          </p:cNvSpPr>
          <p:nvPr/>
        </p:nvSpPr>
        <p:spPr bwMode="auto">
          <a:xfrm>
            <a:off x="1447800" y="4495800"/>
            <a:ext cx="0" cy="2286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42" name="Line 22"/>
          <p:cNvSpPr>
            <a:spLocks noChangeShapeType="1"/>
          </p:cNvSpPr>
          <p:nvPr/>
        </p:nvSpPr>
        <p:spPr bwMode="auto">
          <a:xfrm>
            <a:off x="1524000" y="4495800"/>
            <a:ext cx="0" cy="2286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43" name="AutoShape 23"/>
          <p:cNvSpPr>
            <a:spLocks noChangeArrowheads="1"/>
          </p:cNvSpPr>
          <p:nvPr/>
        </p:nvSpPr>
        <p:spPr bwMode="auto">
          <a:xfrm>
            <a:off x="2133600" y="2819400"/>
            <a:ext cx="1066800" cy="381000"/>
          </a:xfrm>
          <a:prstGeom prst="roundRect">
            <a:avLst>
              <a:gd name="adj" fmla="val 16667"/>
            </a:avLst>
          </a:prstGeom>
          <a:solidFill>
            <a:srgbClr val="FF0000">
              <a:alpha val="7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b="0">
                <a:ea typeface="굴림" pitchFamily="50" charset="-127"/>
              </a:rPr>
              <a:t>RDMAP</a:t>
            </a:r>
          </a:p>
        </p:txBody>
      </p:sp>
      <p:sp>
        <p:nvSpPr>
          <p:cNvPr id="389144" name="AutoShape 24"/>
          <p:cNvSpPr>
            <a:spLocks noChangeArrowheads="1"/>
          </p:cNvSpPr>
          <p:nvPr/>
        </p:nvSpPr>
        <p:spPr bwMode="auto">
          <a:xfrm>
            <a:off x="990600" y="3733800"/>
            <a:ext cx="1066800" cy="381000"/>
          </a:xfrm>
          <a:prstGeom prst="roundRect">
            <a:avLst>
              <a:gd name="adj" fmla="val 16667"/>
            </a:avLst>
          </a:prstGeom>
          <a:solidFill>
            <a:srgbClr val="FF0000">
              <a:alpha val="7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b="0">
                <a:ea typeface="굴림" pitchFamily="50" charset="-127"/>
              </a:rPr>
              <a:t>MPA</a:t>
            </a:r>
          </a:p>
        </p:txBody>
      </p:sp>
      <p:sp>
        <p:nvSpPr>
          <p:cNvPr id="389145" name="Line 25"/>
          <p:cNvSpPr>
            <a:spLocks noChangeShapeType="1"/>
          </p:cNvSpPr>
          <p:nvPr/>
        </p:nvSpPr>
        <p:spPr bwMode="auto">
          <a:xfrm>
            <a:off x="2590800" y="2590800"/>
            <a:ext cx="0" cy="3048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46" name="Line 26"/>
          <p:cNvSpPr>
            <a:spLocks noChangeShapeType="1"/>
          </p:cNvSpPr>
          <p:nvPr/>
        </p:nvSpPr>
        <p:spPr bwMode="auto">
          <a:xfrm>
            <a:off x="2667000" y="2590800"/>
            <a:ext cx="0" cy="3048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47" name="Line 27"/>
          <p:cNvSpPr>
            <a:spLocks noChangeShapeType="1"/>
          </p:cNvSpPr>
          <p:nvPr/>
        </p:nvSpPr>
        <p:spPr bwMode="auto">
          <a:xfrm>
            <a:off x="1447800" y="3581400"/>
            <a:ext cx="0" cy="2286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48" name="Line 28"/>
          <p:cNvSpPr>
            <a:spLocks noChangeShapeType="1"/>
          </p:cNvSpPr>
          <p:nvPr/>
        </p:nvSpPr>
        <p:spPr bwMode="auto">
          <a:xfrm>
            <a:off x="1524000" y="3581400"/>
            <a:ext cx="0" cy="2286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49" name="Line 29"/>
          <p:cNvSpPr>
            <a:spLocks noChangeShapeType="1"/>
          </p:cNvSpPr>
          <p:nvPr/>
        </p:nvSpPr>
        <p:spPr bwMode="auto">
          <a:xfrm>
            <a:off x="2590800" y="3124200"/>
            <a:ext cx="0" cy="2286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50" name="Line 30"/>
          <p:cNvSpPr>
            <a:spLocks noChangeShapeType="1"/>
          </p:cNvSpPr>
          <p:nvPr/>
        </p:nvSpPr>
        <p:spPr bwMode="auto">
          <a:xfrm>
            <a:off x="2667000" y="3124200"/>
            <a:ext cx="0" cy="2286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51" name="Line 31"/>
          <p:cNvSpPr>
            <a:spLocks noChangeShapeType="1"/>
          </p:cNvSpPr>
          <p:nvPr/>
        </p:nvSpPr>
        <p:spPr bwMode="auto">
          <a:xfrm>
            <a:off x="1447800" y="2590800"/>
            <a:ext cx="0" cy="7620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52" name="Line 32"/>
          <p:cNvSpPr>
            <a:spLocks noChangeShapeType="1"/>
          </p:cNvSpPr>
          <p:nvPr/>
        </p:nvSpPr>
        <p:spPr bwMode="auto">
          <a:xfrm>
            <a:off x="1524000" y="2590800"/>
            <a:ext cx="0" cy="7620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53" name="Line 33"/>
          <p:cNvSpPr>
            <a:spLocks noChangeShapeType="1"/>
          </p:cNvSpPr>
          <p:nvPr/>
        </p:nvSpPr>
        <p:spPr bwMode="auto">
          <a:xfrm>
            <a:off x="2590800" y="3581400"/>
            <a:ext cx="0" cy="3048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54" name="Line 34"/>
          <p:cNvSpPr>
            <a:spLocks noChangeShapeType="1"/>
          </p:cNvSpPr>
          <p:nvPr/>
        </p:nvSpPr>
        <p:spPr bwMode="auto">
          <a:xfrm>
            <a:off x="2667000" y="3581400"/>
            <a:ext cx="0" cy="3048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55" name="Line 35"/>
          <p:cNvSpPr>
            <a:spLocks noChangeShapeType="1"/>
          </p:cNvSpPr>
          <p:nvPr/>
        </p:nvSpPr>
        <p:spPr bwMode="auto">
          <a:xfrm>
            <a:off x="1447800" y="4038600"/>
            <a:ext cx="0" cy="2286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56" name="Line 36"/>
          <p:cNvSpPr>
            <a:spLocks noChangeShapeType="1"/>
          </p:cNvSpPr>
          <p:nvPr/>
        </p:nvSpPr>
        <p:spPr bwMode="auto">
          <a:xfrm>
            <a:off x="1524000" y="4038600"/>
            <a:ext cx="0" cy="2286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57" name="Text Box 37"/>
          <p:cNvSpPr txBox="1">
            <a:spLocks noChangeArrowheads="1"/>
          </p:cNvSpPr>
          <p:nvPr/>
        </p:nvSpPr>
        <p:spPr bwMode="auto">
          <a:xfrm>
            <a:off x="457200" y="6172200"/>
            <a:ext cx="3200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400" i="1">
                <a:solidFill>
                  <a:srgbClr val="FF3300"/>
                </a:solidFill>
                <a:ea typeface="굴림" pitchFamily="50" charset="-127"/>
              </a:rPr>
              <a:t>Courtesy iWARP Specification</a:t>
            </a:r>
          </a:p>
        </p:txBody>
      </p:sp>
      <p:sp>
        <p:nvSpPr>
          <p:cNvPr id="389158" name="Rectangle 38"/>
          <p:cNvSpPr>
            <a:spLocks noGrp="1" noChangeArrowheads="1"/>
          </p:cNvSpPr>
          <p:nvPr>
            <p:ph type="body" idx="1"/>
          </p:nvPr>
        </p:nvSpPr>
        <p:spPr>
          <a:xfrm>
            <a:off x="3733800" y="1828800"/>
            <a:ext cx="5181600" cy="4724400"/>
          </a:xfrm>
        </p:spPr>
        <p:txBody>
          <a:bodyPr/>
          <a:lstStyle/>
          <a:p>
            <a:pPr>
              <a:spcBef>
                <a:spcPct val="30000"/>
              </a:spcBef>
            </a:pPr>
            <a:r>
              <a:rPr lang="en-US"/>
              <a:t>RDMA Protocol (RDMAP)</a:t>
            </a:r>
          </a:p>
          <a:p>
            <a:pPr lvl="1">
              <a:spcBef>
                <a:spcPct val="30000"/>
              </a:spcBef>
            </a:pPr>
            <a:r>
              <a:rPr lang="en-US"/>
              <a:t>Feature-rich interface</a:t>
            </a:r>
          </a:p>
          <a:p>
            <a:pPr lvl="1">
              <a:spcBef>
                <a:spcPct val="30000"/>
              </a:spcBef>
            </a:pPr>
            <a:r>
              <a:rPr lang="en-US"/>
              <a:t>Security Management</a:t>
            </a:r>
          </a:p>
          <a:p>
            <a:pPr>
              <a:spcBef>
                <a:spcPct val="30000"/>
              </a:spcBef>
            </a:pPr>
            <a:r>
              <a:rPr lang="en-US"/>
              <a:t>Remote Direct Data Placement (RDDP) – </a:t>
            </a:r>
            <a:r>
              <a:rPr lang="en-US">
                <a:solidFill>
                  <a:srgbClr val="0000FF"/>
                </a:solidFill>
              </a:rPr>
              <a:t>Connection DEMUX</a:t>
            </a:r>
          </a:p>
          <a:p>
            <a:pPr lvl="1">
              <a:spcBef>
                <a:spcPct val="30000"/>
              </a:spcBef>
            </a:pPr>
            <a:r>
              <a:rPr lang="en-US"/>
              <a:t>Data Placement and Delivery</a:t>
            </a:r>
          </a:p>
          <a:p>
            <a:pPr lvl="1">
              <a:spcBef>
                <a:spcPct val="30000"/>
              </a:spcBef>
            </a:pPr>
            <a:r>
              <a:rPr lang="en-US"/>
              <a:t>Multi Stream Semantics</a:t>
            </a:r>
          </a:p>
          <a:p>
            <a:pPr lvl="1">
              <a:spcBef>
                <a:spcPct val="30000"/>
              </a:spcBef>
            </a:pPr>
            <a:r>
              <a:rPr lang="en-US"/>
              <a:t>Connection Management</a:t>
            </a:r>
          </a:p>
          <a:p>
            <a:pPr>
              <a:spcBef>
                <a:spcPct val="30000"/>
              </a:spcBef>
            </a:pPr>
            <a:r>
              <a:rPr lang="en-US"/>
              <a:t>Marker PDU Aligned (MPA)</a:t>
            </a:r>
          </a:p>
          <a:p>
            <a:pPr lvl="1">
              <a:spcBef>
                <a:spcPct val="30000"/>
              </a:spcBef>
            </a:pPr>
            <a:r>
              <a:rPr lang="en-US"/>
              <a:t>TCP Fragmentation – </a:t>
            </a:r>
            <a:r>
              <a:rPr lang="en-US">
                <a:solidFill>
                  <a:srgbClr val="0000FF"/>
                </a:solidFill>
              </a:rPr>
              <a:t>Markers</a:t>
            </a:r>
          </a:p>
          <a:p>
            <a:pPr lvl="1">
              <a:spcBef>
                <a:spcPct val="30000"/>
              </a:spcBef>
            </a:pPr>
            <a:r>
              <a:rPr lang="en-US"/>
              <a:t>Data Integrity – </a:t>
            </a:r>
            <a:r>
              <a:rPr lang="en-US">
                <a:solidFill>
                  <a:srgbClr val="0000FF"/>
                </a:solidFill>
              </a:rPr>
              <a:t>CRC</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Date Placeholder 2"/>
          <p:cNvSpPr>
            <a:spLocks noGrp="1"/>
          </p:cNvSpPr>
          <p:nvPr>
            <p:ph type="dt" sz="half" idx="10"/>
          </p:nvPr>
        </p:nvSpPr>
        <p:spPr/>
        <p:txBody>
          <a:bodyPr/>
          <a:lstStyle/>
          <a:p>
            <a:r>
              <a:rPr lang="en-US"/>
              <a:t>06/02/06</a:t>
            </a:r>
          </a:p>
        </p:txBody>
      </p:sp>
      <p:sp>
        <p:nvSpPr>
          <p:cNvPr id="41" name="Footer Placeholder 3"/>
          <p:cNvSpPr>
            <a:spLocks noGrp="1"/>
          </p:cNvSpPr>
          <p:nvPr>
            <p:ph type="ftr" sz="quarter" idx="11"/>
          </p:nvPr>
        </p:nvSpPr>
        <p:spPr/>
        <p:txBody>
          <a:bodyPr/>
          <a:lstStyle/>
          <a:p>
            <a:r>
              <a:rPr lang="en-US"/>
              <a:t>Pavan Balaji (The Ohio State University)</a:t>
            </a:r>
          </a:p>
        </p:txBody>
      </p:sp>
      <p:sp>
        <p:nvSpPr>
          <p:cNvPr id="360450" name="Rectangle 2"/>
          <p:cNvSpPr>
            <a:spLocks noGrp="1" noChangeArrowheads="1"/>
          </p:cNvSpPr>
          <p:nvPr>
            <p:ph type="title"/>
          </p:nvPr>
        </p:nvSpPr>
        <p:spPr>
          <a:ln/>
        </p:spPr>
        <p:txBody>
          <a:bodyPr/>
          <a:lstStyle/>
          <a:p>
            <a:r>
              <a:rPr lang="en-US" sz="3200"/>
              <a:t>Network Portability with Programming Models</a:t>
            </a:r>
          </a:p>
        </p:txBody>
      </p:sp>
      <p:sp>
        <p:nvSpPr>
          <p:cNvPr id="360451" name="AutoShape 3"/>
          <p:cNvSpPr>
            <a:spLocks noChangeArrowheads="1"/>
          </p:cNvSpPr>
          <p:nvPr/>
        </p:nvSpPr>
        <p:spPr bwMode="auto">
          <a:xfrm>
            <a:off x="1447800" y="4648200"/>
            <a:ext cx="1219200" cy="457200"/>
          </a:xfrm>
          <a:prstGeom prst="flowChartAlternateProcess">
            <a:avLst/>
          </a:prstGeom>
          <a:solidFill>
            <a:srgbClr val="9933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400">
                <a:ea typeface="굴림" pitchFamily="50" charset="-127"/>
              </a:rPr>
              <a:t>InfiniBand</a:t>
            </a:r>
          </a:p>
        </p:txBody>
      </p:sp>
      <p:sp>
        <p:nvSpPr>
          <p:cNvPr id="360452" name="AutoShape 4"/>
          <p:cNvSpPr>
            <a:spLocks noChangeArrowheads="1"/>
          </p:cNvSpPr>
          <p:nvPr/>
        </p:nvSpPr>
        <p:spPr bwMode="auto">
          <a:xfrm>
            <a:off x="2819400" y="4648200"/>
            <a:ext cx="1219200" cy="457200"/>
          </a:xfrm>
          <a:prstGeom prst="flowChartAlternateProcess">
            <a:avLst/>
          </a:prstGeom>
          <a:solidFill>
            <a:srgbClr val="9933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400">
                <a:ea typeface="굴림" pitchFamily="50" charset="-127"/>
              </a:rPr>
              <a:t>Myrinet</a:t>
            </a:r>
          </a:p>
        </p:txBody>
      </p:sp>
      <p:sp>
        <p:nvSpPr>
          <p:cNvPr id="360453" name="AutoShape 5"/>
          <p:cNvSpPr>
            <a:spLocks noChangeArrowheads="1"/>
          </p:cNvSpPr>
          <p:nvPr/>
        </p:nvSpPr>
        <p:spPr bwMode="auto">
          <a:xfrm>
            <a:off x="4191000" y="4648200"/>
            <a:ext cx="1219200" cy="457200"/>
          </a:xfrm>
          <a:prstGeom prst="flowChartAlternateProcess">
            <a:avLst/>
          </a:prstGeom>
          <a:solidFill>
            <a:srgbClr val="9933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400">
                <a:ea typeface="굴림" pitchFamily="50" charset="-127"/>
              </a:rPr>
              <a:t>Quadrics</a:t>
            </a:r>
          </a:p>
        </p:txBody>
      </p:sp>
      <p:sp>
        <p:nvSpPr>
          <p:cNvPr id="360454" name="AutoShape 6"/>
          <p:cNvSpPr>
            <a:spLocks noChangeArrowheads="1"/>
          </p:cNvSpPr>
          <p:nvPr/>
        </p:nvSpPr>
        <p:spPr bwMode="auto">
          <a:xfrm>
            <a:off x="5562600" y="4648200"/>
            <a:ext cx="1219200" cy="457200"/>
          </a:xfrm>
          <a:prstGeom prst="flowChartAlternateProcess">
            <a:avLst/>
          </a:prstGeom>
          <a:solidFill>
            <a:srgbClr val="9933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400">
                <a:ea typeface="굴림" pitchFamily="50" charset="-127"/>
              </a:rPr>
              <a:t>10-Gigabit</a:t>
            </a:r>
          </a:p>
          <a:p>
            <a:pPr eaLnBrk="1" hangingPunct="1"/>
            <a:r>
              <a:rPr lang="en-US" sz="1400">
                <a:ea typeface="굴림" pitchFamily="50" charset="-127"/>
              </a:rPr>
              <a:t>Ethernet</a:t>
            </a:r>
          </a:p>
        </p:txBody>
      </p:sp>
      <p:sp>
        <p:nvSpPr>
          <p:cNvPr id="360455" name="Line 7"/>
          <p:cNvSpPr>
            <a:spLocks noChangeShapeType="1"/>
          </p:cNvSpPr>
          <p:nvPr/>
        </p:nvSpPr>
        <p:spPr bwMode="auto">
          <a:xfrm>
            <a:off x="4724400" y="2743200"/>
            <a:ext cx="0" cy="1981200"/>
          </a:xfrm>
          <a:prstGeom prst="line">
            <a:avLst/>
          </a:prstGeom>
          <a:noFill/>
          <a:ln w="381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456" name="AutoShape 8"/>
          <p:cNvSpPr>
            <a:spLocks noChangeArrowheads="1"/>
          </p:cNvSpPr>
          <p:nvPr/>
        </p:nvSpPr>
        <p:spPr bwMode="auto">
          <a:xfrm>
            <a:off x="6934200" y="4648200"/>
            <a:ext cx="1219200" cy="457200"/>
          </a:xfrm>
          <a:prstGeom prst="flowChartAlternateProcess">
            <a:avLst/>
          </a:prstGeom>
          <a:solidFill>
            <a:srgbClr val="9933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400">
                <a:ea typeface="굴림" pitchFamily="50" charset="-127"/>
              </a:rPr>
              <a:t>New Network</a:t>
            </a:r>
          </a:p>
        </p:txBody>
      </p:sp>
      <p:sp>
        <p:nvSpPr>
          <p:cNvPr id="360457" name="AutoShape 9"/>
          <p:cNvSpPr>
            <a:spLocks noChangeArrowheads="1"/>
          </p:cNvSpPr>
          <p:nvPr/>
        </p:nvSpPr>
        <p:spPr bwMode="auto">
          <a:xfrm>
            <a:off x="2895600" y="2362200"/>
            <a:ext cx="1143000" cy="381000"/>
          </a:xfrm>
          <a:prstGeom prst="roundRect">
            <a:avLst>
              <a:gd name="adj" fmla="val 16667"/>
            </a:avLst>
          </a:prstGeom>
          <a:solidFill>
            <a:srgbClr val="339966">
              <a:alpha val="73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400">
                <a:ea typeface="굴림" pitchFamily="50" charset="-127"/>
              </a:rPr>
              <a:t>Application</a:t>
            </a:r>
          </a:p>
        </p:txBody>
      </p:sp>
      <p:sp>
        <p:nvSpPr>
          <p:cNvPr id="360458" name="AutoShape 10"/>
          <p:cNvSpPr>
            <a:spLocks noChangeArrowheads="1"/>
          </p:cNvSpPr>
          <p:nvPr/>
        </p:nvSpPr>
        <p:spPr bwMode="auto">
          <a:xfrm>
            <a:off x="4191000" y="2362200"/>
            <a:ext cx="1143000" cy="381000"/>
          </a:xfrm>
          <a:prstGeom prst="roundRect">
            <a:avLst>
              <a:gd name="adj" fmla="val 16667"/>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400">
                <a:ea typeface="굴림" pitchFamily="50" charset="-127"/>
              </a:rPr>
              <a:t>Application</a:t>
            </a:r>
          </a:p>
        </p:txBody>
      </p:sp>
      <p:sp>
        <p:nvSpPr>
          <p:cNvPr id="360459" name="AutoShape 11"/>
          <p:cNvSpPr>
            <a:spLocks noChangeArrowheads="1"/>
          </p:cNvSpPr>
          <p:nvPr/>
        </p:nvSpPr>
        <p:spPr bwMode="auto">
          <a:xfrm>
            <a:off x="1600200" y="2362200"/>
            <a:ext cx="1143000" cy="381000"/>
          </a:xfrm>
          <a:prstGeom prst="roundRect">
            <a:avLst>
              <a:gd name="adj" fmla="val 16667"/>
            </a:avLst>
          </a:prstGeom>
          <a:solidFill>
            <a:srgbClr val="339966">
              <a:alpha val="2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400">
                <a:ea typeface="굴림" pitchFamily="50" charset="-127"/>
              </a:rPr>
              <a:t>Application</a:t>
            </a:r>
          </a:p>
        </p:txBody>
      </p:sp>
      <p:sp>
        <p:nvSpPr>
          <p:cNvPr id="360460" name="AutoShape 12"/>
          <p:cNvSpPr>
            <a:spLocks noChangeArrowheads="1"/>
          </p:cNvSpPr>
          <p:nvPr/>
        </p:nvSpPr>
        <p:spPr bwMode="auto">
          <a:xfrm>
            <a:off x="5562600" y="2362200"/>
            <a:ext cx="1143000" cy="381000"/>
          </a:xfrm>
          <a:prstGeom prst="roundRect">
            <a:avLst>
              <a:gd name="adj" fmla="val 16667"/>
            </a:avLst>
          </a:prstGeom>
          <a:solidFill>
            <a:srgbClr val="339966">
              <a:alpha val="36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400">
                <a:ea typeface="굴림" pitchFamily="50" charset="-127"/>
              </a:rPr>
              <a:t>Application</a:t>
            </a:r>
          </a:p>
        </p:txBody>
      </p:sp>
      <p:sp>
        <p:nvSpPr>
          <p:cNvPr id="360461" name="Line 13"/>
          <p:cNvSpPr>
            <a:spLocks noChangeShapeType="1"/>
          </p:cNvSpPr>
          <p:nvPr/>
        </p:nvSpPr>
        <p:spPr bwMode="auto">
          <a:xfrm>
            <a:off x="3429000" y="2743200"/>
            <a:ext cx="0" cy="1981200"/>
          </a:xfrm>
          <a:prstGeom prst="line">
            <a:avLst/>
          </a:prstGeom>
          <a:noFill/>
          <a:ln w="381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462" name="Line 14"/>
          <p:cNvSpPr>
            <a:spLocks noChangeShapeType="1"/>
          </p:cNvSpPr>
          <p:nvPr/>
        </p:nvSpPr>
        <p:spPr bwMode="auto">
          <a:xfrm>
            <a:off x="2057400" y="2743200"/>
            <a:ext cx="0" cy="1981200"/>
          </a:xfrm>
          <a:prstGeom prst="line">
            <a:avLst/>
          </a:prstGeom>
          <a:noFill/>
          <a:ln w="381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463" name="Line 15"/>
          <p:cNvSpPr>
            <a:spLocks noChangeShapeType="1"/>
          </p:cNvSpPr>
          <p:nvPr/>
        </p:nvSpPr>
        <p:spPr bwMode="auto">
          <a:xfrm>
            <a:off x="6172200" y="2743200"/>
            <a:ext cx="0" cy="1981200"/>
          </a:xfrm>
          <a:prstGeom prst="line">
            <a:avLst/>
          </a:prstGeom>
          <a:noFill/>
          <a:ln w="381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464" name="Oval 16"/>
          <p:cNvSpPr>
            <a:spLocks noChangeArrowheads="1"/>
          </p:cNvSpPr>
          <p:nvPr/>
        </p:nvSpPr>
        <p:spPr bwMode="auto">
          <a:xfrm>
            <a:off x="1828800" y="3200400"/>
            <a:ext cx="5410200" cy="990600"/>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600">
                <a:solidFill>
                  <a:srgbClr val="FF0000"/>
                </a:solidFill>
                <a:ea typeface="굴림" pitchFamily="50" charset="-127"/>
              </a:rPr>
              <a:t>Programming Models</a:t>
            </a:r>
          </a:p>
          <a:p>
            <a:pPr eaLnBrk="1" hangingPunct="1"/>
            <a:r>
              <a:rPr lang="en-US" sz="1600">
                <a:solidFill>
                  <a:srgbClr val="FF0000"/>
                </a:solidFill>
                <a:ea typeface="굴림" pitchFamily="50" charset="-127"/>
              </a:rPr>
              <a:t>(E.g., Sockets, MPI, Shared Memory)</a:t>
            </a:r>
          </a:p>
        </p:txBody>
      </p:sp>
      <p:sp>
        <p:nvSpPr>
          <p:cNvPr id="360465" name="AutoShape 17"/>
          <p:cNvSpPr>
            <a:spLocks noChangeArrowheads="1"/>
          </p:cNvSpPr>
          <p:nvPr/>
        </p:nvSpPr>
        <p:spPr bwMode="auto">
          <a:xfrm>
            <a:off x="4572000" y="2667000"/>
            <a:ext cx="381000" cy="762000"/>
          </a:xfrm>
          <a:prstGeom prst="downArrow">
            <a:avLst>
              <a:gd name="adj1" fmla="val 50000"/>
              <a:gd name="adj2" fmla="val 50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60466" name="Line 18"/>
          <p:cNvSpPr>
            <a:spLocks noChangeShapeType="1"/>
          </p:cNvSpPr>
          <p:nvPr/>
        </p:nvSpPr>
        <p:spPr bwMode="auto">
          <a:xfrm flipH="1">
            <a:off x="3429000" y="4038600"/>
            <a:ext cx="381000" cy="685800"/>
          </a:xfrm>
          <a:prstGeom prst="line">
            <a:avLst/>
          </a:prstGeom>
          <a:noFill/>
          <a:ln w="381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467" name="Line 19"/>
          <p:cNvSpPr>
            <a:spLocks noChangeShapeType="1"/>
          </p:cNvSpPr>
          <p:nvPr/>
        </p:nvSpPr>
        <p:spPr bwMode="auto">
          <a:xfrm>
            <a:off x="4724400" y="4038600"/>
            <a:ext cx="0" cy="685800"/>
          </a:xfrm>
          <a:prstGeom prst="line">
            <a:avLst/>
          </a:prstGeom>
          <a:noFill/>
          <a:ln w="381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468" name="Line 20"/>
          <p:cNvSpPr>
            <a:spLocks noChangeShapeType="1"/>
          </p:cNvSpPr>
          <p:nvPr/>
        </p:nvSpPr>
        <p:spPr bwMode="auto">
          <a:xfrm>
            <a:off x="6705600" y="3886200"/>
            <a:ext cx="685800" cy="838200"/>
          </a:xfrm>
          <a:prstGeom prst="line">
            <a:avLst/>
          </a:prstGeom>
          <a:noFill/>
          <a:ln w="381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469" name="Line 21"/>
          <p:cNvSpPr>
            <a:spLocks noChangeShapeType="1"/>
          </p:cNvSpPr>
          <p:nvPr/>
        </p:nvSpPr>
        <p:spPr bwMode="auto">
          <a:xfrm flipH="1">
            <a:off x="2057400" y="3962400"/>
            <a:ext cx="762000" cy="762000"/>
          </a:xfrm>
          <a:prstGeom prst="line">
            <a:avLst/>
          </a:prstGeom>
          <a:noFill/>
          <a:ln w="381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470" name="Line 22"/>
          <p:cNvSpPr>
            <a:spLocks noChangeShapeType="1"/>
          </p:cNvSpPr>
          <p:nvPr/>
        </p:nvSpPr>
        <p:spPr bwMode="auto">
          <a:xfrm>
            <a:off x="5715000" y="3962400"/>
            <a:ext cx="457200" cy="762000"/>
          </a:xfrm>
          <a:prstGeom prst="line">
            <a:avLst/>
          </a:prstGeom>
          <a:noFill/>
          <a:ln w="381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useBgFill="1">
        <p:nvSpPr>
          <p:cNvPr id="360471" name="AutoShape 23"/>
          <p:cNvSpPr>
            <a:spLocks noChangeArrowheads="1"/>
          </p:cNvSpPr>
          <p:nvPr/>
        </p:nvSpPr>
        <p:spPr bwMode="auto">
          <a:xfrm>
            <a:off x="5486400" y="2133600"/>
            <a:ext cx="2743200" cy="762000"/>
          </a:xfrm>
          <a:prstGeom prst="roundRect">
            <a:avLst>
              <a:gd name="adj" fmla="val 16667"/>
            </a:avLst>
          </a:prstGeom>
          <a:ln>
            <a:noFill/>
          </a:ln>
          <a:effectLst/>
          <a:extLst>
            <a:ext uri="{91240B29-F687-4F45-9708-019B960494DF}">
              <a14:hiddenLine xmlns:a14="http://schemas.microsoft.com/office/drawing/2010/main" w="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60472" name="Group 24"/>
          <p:cNvGrpSpPr>
            <a:grpSpLocks/>
          </p:cNvGrpSpPr>
          <p:nvPr/>
        </p:nvGrpSpPr>
        <p:grpSpPr bwMode="auto">
          <a:xfrm>
            <a:off x="1447800" y="2362200"/>
            <a:ext cx="6705600" cy="2743200"/>
            <a:chOff x="912" y="1488"/>
            <a:chExt cx="4224" cy="1728"/>
          </a:xfrm>
        </p:grpSpPr>
        <p:sp>
          <p:nvSpPr>
            <p:cNvPr id="360473" name="AutoShape 25"/>
            <p:cNvSpPr>
              <a:spLocks noChangeArrowheads="1"/>
            </p:cNvSpPr>
            <p:nvPr/>
          </p:nvSpPr>
          <p:spPr bwMode="auto">
            <a:xfrm>
              <a:off x="912" y="2928"/>
              <a:ext cx="768" cy="288"/>
            </a:xfrm>
            <a:prstGeom prst="flowChartAlternateProcess">
              <a:avLst/>
            </a:prstGeom>
            <a:solidFill>
              <a:srgbClr val="9933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400">
                  <a:ea typeface="굴림" pitchFamily="50" charset="-127"/>
                </a:rPr>
                <a:t>InfiniBand</a:t>
              </a:r>
            </a:p>
          </p:txBody>
        </p:sp>
        <p:sp>
          <p:nvSpPr>
            <p:cNvPr id="360474" name="AutoShape 26"/>
            <p:cNvSpPr>
              <a:spLocks noChangeArrowheads="1"/>
            </p:cNvSpPr>
            <p:nvPr/>
          </p:nvSpPr>
          <p:spPr bwMode="auto">
            <a:xfrm>
              <a:off x="1776" y="2928"/>
              <a:ext cx="768" cy="288"/>
            </a:xfrm>
            <a:prstGeom prst="flowChartAlternateProcess">
              <a:avLst/>
            </a:prstGeom>
            <a:solidFill>
              <a:srgbClr val="9933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400">
                  <a:ea typeface="굴림" pitchFamily="50" charset="-127"/>
                </a:rPr>
                <a:t>Myrinet</a:t>
              </a:r>
            </a:p>
          </p:txBody>
        </p:sp>
        <p:sp>
          <p:nvSpPr>
            <p:cNvPr id="360475" name="AutoShape 27"/>
            <p:cNvSpPr>
              <a:spLocks noChangeArrowheads="1"/>
            </p:cNvSpPr>
            <p:nvPr/>
          </p:nvSpPr>
          <p:spPr bwMode="auto">
            <a:xfrm>
              <a:off x="2640" y="2928"/>
              <a:ext cx="768" cy="288"/>
            </a:xfrm>
            <a:prstGeom prst="flowChartAlternateProcess">
              <a:avLst/>
            </a:prstGeom>
            <a:solidFill>
              <a:srgbClr val="9933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400">
                  <a:ea typeface="굴림" pitchFamily="50" charset="-127"/>
                </a:rPr>
                <a:t>Quadrics</a:t>
              </a:r>
            </a:p>
          </p:txBody>
        </p:sp>
        <p:sp>
          <p:nvSpPr>
            <p:cNvPr id="360476" name="AutoShape 28"/>
            <p:cNvSpPr>
              <a:spLocks noChangeArrowheads="1"/>
            </p:cNvSpPr>
            <p:nvPr/>
          </p:nvSpPr>
          <p:spPr bwMode="auto">
            <a:xfrm>
              <a:off x="3504" y="2928"/>
              <a:ext cx="768" cy="288"/>
            </a:xfrm>
            <a:prstGeom prst="flowChartAlternateProcess">
              <a:avLst/>
            </a:prstGeom>
            <a:solidFill>
              <a:srgbClr val="9933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400">
                  <a:ea typeface="굴림" pitchFamily="50" charset="-127"/>
                </a:rPr>
                <a:t>10-Gigabit</a:t>
              </a:r>
            </a:p>
            <a:p>
              <a:pPr eaLnBrk="1" hangingPunct="1"/>
              <a:r>
                <a:rPr lang="en-US" sz="1400">
                  <a:ea typeface="굴림" pitchFamily="50" charset="-127"/>
                </a:rPr>
                <a:t>Ethernet</a:t>
              </a:r>
            </a:p>
          </p:txBody>
        </p:sp>
        <p:sp>
          <p:nvSpPr>
            <p:cNvPr id="360477" name="AutoShape 29"/>
            <p:cNvSpPr>
              <a:spLocks noChangeArrowheads="1"/>
            </p:cNvSpPr>
            <p:nvPr/>
          </p:nvSpPr>
          <p:spPr bwMode="auto">
            <a:xfrm>
              <a:off x="4368" y="2928"/>
              <a:ext cx="768" cy="288"/>
            </a:xfrm>
            <a:prstGeom prst="flowChartAlternateProcess">
              <a:avLst/>
            </a:prstGeom>
            <a:solidFill>
              <a:srgbClr val="9933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400">
                  <a:ea typeface="굴림" pitchFamily="50" charset="-127"/>
                </a:rPr>
                <a:t>New Network</a:t>
              </a:r>
            </a:p>
          </p:txBody>
        </p:sp>
        <p:sp>
          <p:nvSpPr>
            <p:cNvPr id="360478" name="AutoShape 30"/>
            <p:cNvSpPr>
              <a:spLocks noChangeArrowheads="1"/>
            </p:cNvSpPr>
            <p:nvPr/>
          </p:nvSpPr>
          <p:spPr bwMode="auto">
            <a:xfrm>
              <a:off x="2640" y="1488"/>
              <a:ext cx="720" cy="240"/>
            </a:xfrm>
            <a:prstGeom prst="roundRect">
              <a:avLst>
                <a:gd name="adj" fmla="val 16667"/>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400">
                  <a:ea typeface="굴림" pitchFamily="50" charset="-127"/>
                </a:rPr>
                <a:t>Application</a:t>
              </a:r>
            </a:p>
          </p:txBody>
        </p:sp>
        <p:sp>
          <p:nvSpPr>
            <p:cNvPr id="360479" name="Oval 31"/>
            <p:cNvSpPr>
              <a:spLocks noChangeArrowheads="1"/>
            </p:cNvSpPr>
            <p:nvPr/>
          </p:nvSpPr>
          <p:spPr bwMode="auto">
            <a:xfrm>
              <a:off x="1152" y="2016"/>
              <a:ext cx="3408" cy="624"/>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600">
                  <a:solidFill>
                    <a:srgbClr val="FF0000"/>
                  </a:solidFill>
                  <a:ea typeface="굴림" pitchFamily="50" charset="-127"/>
                </a:rPr>
                <a:t>Programming Models</a:t>
              </a:r>
            </a:p>
            <a:p>
              <a:pPr eaLnBrk="1" hangingPunct="1"/>
              <a:r>
                <a:rPr lang="en-US" sz="1600">
                  <a:solidFill>
                    <a:srgbClr val="FF0000"/>
                  </a:solidFill>
                  <a:ea typeface="굴림" pitchFamily="50" charset="-127"/>
                </a:rPr>
                <a:t>(E.g., Sockets, MPI, Shared Memory)</a:t>
              </a:r>
            </a:p>
          </p:txBody>
        </p:sp>
        <p:sp>
          <p:nvSpPr>
            <p:cNvPr id="360480" name="AutoShape 32"/>
            <p:cNvSpPr>
              <a:spLocks noChangeArrowheads="1"/>
            </p:cNvSpPr>
            <p:nvPr/>
          </p:nvSpPr>
          <p:spPr bwMode="auto">
            <a:xfrm>
              <a:off x="2880" y="1680"/>
              <a:ext cx="240" cy="480"/>
            </a:xfrm>
            <a:prstGeom prst="downArrow">
              <a:avLst>
                <a:gd name="adj1" fmla="val 50000"/>
                <a:gd name="adj2" fmla="val 50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60481" name="Line 33"/>
            <p:cNvSpPr>
              <a:spLocks noChangeShapeType="1"/>
            </p:cNvSpPr>
            <p:nvPr/>
          </p:nvSpPr>
          <p:spPr bwMode="auto">
            <a:xfrm flipH="1">
              <a:off x="2160" y="2544"/>
              <a:ext cx="240" cy="432"/>
            </a:xfrm>
            <a:prstGeom prst="line">
              <a:avLst/>
            </a:prstGeom>
            <a:noFill/>
            <a:ln w="381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482" name="Line 34"/>
            <p:cNvSpPr>
              <a:spLocks noChangeShapeType="1"/>
            </p:cNvSpPr>
            <p:nvPr/>
          </p:nvSpPr>
          <p:spPr bwMode="auto">
            <a:xfrm>
              <a:off x="2976" y="2544"/>
              <a:ext cx="0" cy="432"/>
            </a:xfrm>
            <a:prstGeom prst="line">
              <a:avLst/>
            </a:prstGeom>
            <a:noFill/>
            <a:ln w="381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483" name="Line 35"/>
            <p:cNvSpPr>
              <a:spLocks noChangeShapeType="1"/>
            </p:cNvSpPr>
            <p:nvPr/>
          </p:nvSpPr>
          <p:spPr bwMode="auto">
            <a:xfrm>
              <a:off x="4224" y="2448"/>
              <a:ext cx="432" cy="528"/>
            </a:xfrm>
            <a:prstGeom prst="line">
              <a:avLst/>
            </a:prstGeom>
            <a:noFill/>
            <a:ln w="381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484" name="Line 36"/>
            <p:cNvSpPr>
              <a:spLocks noChangeShapeType="1"/>
            </p:cNvSpPr>
            <p:nvPr/>
          </p:nvSpPr>
          <p:spPr bwMode="auto">
            <a:xfrm flipH="1">
              <a:off x="1296" y="2496"/>
              <a:ext cx="480" cy="480"/>
            </a:xfrm>
            <a:prstGeom prst="line">
              <a:avLst/>
            </a:prstGeom>
            <a:noFill/>
            <a:ln w="381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0485" name="Line 37"/>
            <p:cNvSpPr>
              <a:spLocks noChangeShapeType="1"/>
            </p:cNvSpPr>
            <p:nvPr/>
          </p:nvSpPr>
          <p:spPr bwMode="auto">
            <a:xfrm>
              <a:off x="3600" y="2496"/>
              <a:ext cx="288" cy="480"/>
            </a:xfrm>
            <a:prstGeom prst="line">
              <a:avLst/>
            </a:prstGeom>
            <a:noFill/>
            <a:ln w="381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useBgFill="1">
        <p:nvSpPr>
          <p:cNvPr id="360486" name="AutoShape 38"/>
          <p:cNvSpPr>
            <a:spLocks noChangeArrowheads="1"/>
          </p:cNvSpPr>
          <p:nvPr/>
        </p:nvSpPr>
        <p:spPr bwMode="auto">
          <a:xfrm>
            <a:off x="1371600" y="2133600"/>
            <a:ext cx="2743200" cy="762000"/>
          </a:xfrm>
          <a:prstGeom prst="roundRect">
            <a:avLst>
              <a:gd name="adj" fmla="val 16667"/>
            </a:avLst>
          </a:prstGeom>
          <a:ln>
            <a:noFill/>
          </a:ln>
          <a:effectLst/>
          <a:extLst>
            <a:ext uri="{91240B29-F687-4F45-9708-019B960494DF}">
              <a14:hiddenLine xmlns:a14="http://schemas.microsoft.com/office/drawing/2010/main" w="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487" name="Rectangle 39"/>
          <p:cNvSpPr>
            <a:spLocks noChangeArrowheads="1"/>
          </p:cNvSpPr>
          <p:nvPr/>
        </p:nvSpPr>
        <p:spPr bwMode="auto">
          <a:xfrm>
            <a:off x="2819400" y="1828800"/>
            <a:ext cx="6248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130000"/>
              </a:lnSpc>
              <a:spcBef>
                <a:spcPct val="20000"/>
              </a:spcBef>
              <a:buFontTx/>
              <a:buChar char="•"/>
            </a:pPr>
            <a:r>
              <a:rPr kumimoji="1" lang="en-US" sz="2400" b="0"/>
              <a:t>Sockets Model is of Particular Interest</a:t>
            </a:r>
          </a:p>
          <a:p>
            <a:pPr marL="742950" lvl="1" indent="-285750" algn="l">
              <a:lnSpc>
                <a:spcPct val="130000"/>
              </a:lnSpc>
              <a:spcBef>
                <a:spcPct val="20000"/>
              </a:spcBef>
              <a:buFontTx/>
              <a:buChar char="–"/>
            </a:pPr>
            <a:r>
              <a:rPr kumimoji="1" lang="en-US" sz="2000" b="0"/>
              <a:t>Commonly used interface</a:t>
            </a:r>
          </a:p>
          <a:p>
            <a:pPr marL="1143000" lvl="2" indent="-228600" algn="l">
              <a:lnSpc>
                <a:spcPct val="130000"/>
              </a:lnSpc>
              <a:spcBef>
                <a:spcPct val="20000"/>
              </a:spcBef>
              <a:buFontTx/>
              <a:buChar char="•"/>
            </a:pPr>
            <a:r>
              <a:rPr kumimoji="1" lang="en-US" sz="1800" b="0"/>
              <a:t>Scientific and commercial applications</a:t>
            </a:r>
          </a:p>
          <a:p>
            <a:pPr marL="1143000" lvl="2" indent="-228600" algn="l">
              <a:lnSpc>
                <a:spcPct val="130000"/>
              </a:lnSpc>
              <a:spcBef>
                <a:spcPct val="20000"/>
              </a:spcBef>
              <a:buFontTx/>
              <a:buChar char="•"/>
            </a:pPr>
            <a:r>
              <a:rPr kumimoji="1" lang="en-US" sz="1800" b="0"/>
              <a:t>Middleware/Upper layers (e.g., file-systems)</a:t>
            </a:r>
          </a:p>
          <a:p>
            <a:pPr marL="742950" lvl="1" indent="-285750" algn="l">
              <a:lnSpc>
                <a:spcPct val="130000"/>
              </a:lnSpc>
              <a:spcBef>
                <a:spcPct val="20000"/>
              </a:spcBef>
              <a:buFontTx/>
              <a:buChar char="–"/>
            </a:pPr>
            <a:r>
              <a:rPr kumimoji="1" lang="en-US" sz="2000" b="0"/>
              <a:t>Existing Specification standards</a:t>
            </a:r>
          </a:p>
          <a:p>
            <a:pPr marL="1143000" lvl="2" indent="-228600" algn="l">
              <a:lnSpc>
                <a:spcPct val="130000"/>
              </a:lnSpc>
              <a:spcBef>
                <a:spcPct val="20000"/>
              </a:spcBef>
              <a:buFontTx/>
              <a:buChar char="•"/>
            </a:pPr>
            <a:r>
              <a:rPr kumimoji="1" lang="en-US" sz="1800" b="0"/>
              <a:t>E.g., Sockets Direct Protocol (SDP) for InfiniBand and iWARP</a:t>
            </a:r>
          </a:p>
          <a:p>
            <a:pPr marL="742950" lvl="1" indent="-285750" algn="l">
              <a:lnSpc>
                <a:spcPct val="130000"/>
              </a:lnSpc>
              <a:spcBef>
                <a:spcPct val="20000"/>
              </a:spcBef>
              <a:buFontTx/>
              <a:buChar char="–"/>
            </a:pPr>
            <a:r>
              <a:rPr kumimoji="1" lang="en-US" sz="2000" b="0"/>
              <a:t>Designing the Sockets Programming Model</a:t>
            </a:r>
          </a:p>
          <a:p>
            <a:pPr marL="1143000" lvl="2" indent="-228600" algn="l">
              <a:lnSpc>
                <a:spcPct val="130000"/>
              </a:lnSpc>
              <a:spcBef>
                <a:spcPct val="20000"/>
              </a:spcBef>
              <a:buFontTx/>
              <a:buChar char="•"/>
            </a:pPr>
            <a:r>
              <a:rPr kumimoji="1" lang="en-US" sz="1800" b="0" i="1">
                <a:solidFill>
                  <a:srgbClr val="0000FF"/>
                </a:solidFill>
              </a:rPr>
              <a:t>High-Performance, Feature-rich Interface, Global Compatibility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1" nodeType="clickEffect">
                                  <p:stCondLst>
                                    <p:cond delay="0"/>
                                  </p:stCondLst>
                                  <p:childTnLst>
                                    <p:animMotion origin="layout" path="M -0.14583 2.31374E-8 L 0.00417 2.31374E-8 " pathEditMode="relative" rAng="0" ptsTypes="AA">
                                      <p:cBhvr>
                                        <p:cTn id="6" dur="2000" fill="hold"/>
                                        <p:tgtEl>
                                          <p:spTgt spid="360460"/>
                                        </p:tgtEl>
                                        <p:attrNameLst>
                                          <p:attrName>ppt_x</p:attrName>
                                          <p:attrName>ppt_y</p:attrName>
                                        </p:attrNameLst>
                                      </p:cBhvr>
                                      <p:rCtr x="7500" y="0"/>
                                    </p:animMotion>
                                  </p:childTnLst>
                                </p:cTn>
                              </p:par>
                              <p:par>
                                <p:cTn id="7" presetID="0" presetClass="path" presetSubtype="0" accel="50000" decel="50000" fill="hold" grpId="1" nodeType="withEffect">
                                  <p:stCondLst>
                                    <p:cond delay="0"/>
                                  </p:stCondLst>
                                  <p:childTnLst>
                                    <p:animMotion origin="layout" path="M 0.1375 2.31374E-8 L -0.00417 2.31374E-8 " pathEditMode="relative" rAng="0" ptsTypes="AA">
                                      <p:cBhvr>
                                        <p:cTn id="8" dur="2000" fill="hold"/>
                                        <p:tgtEl>
                                          <p:spTgt spid="360457"/>
                                        </p:tgtEl>
                                        <p:attrNameLst>
                                          <p:attrName>ppt_x</p:attrName>
                                          <p:attrName>ppt_y</p:attrName>
                                        </p:attrNameLst>
                                      </p:cBhvr>
                                      <p:rCtr x="-7083" y="0"/>
                                    </p:animMotion>
                                  </p:childTnLst>
                                </p:cTn>
                              </p:par>
                              <p:par>
                                <p:cTn id="9" presetID="0" presetClass="path" presetSubtype="0" accel="50000" decel="50000" fill="hold" grpId="1" nodeType="withEffect">
                                  <p:stCondLst>
                                    <p:cond delay="0"/>
                                  </p:stCondLst>
                                  <p:childTnLst>
                                    <p:animMotion origin="layout" path="M 0.27917 2.31374E-8 L -0.0125 2.31374E-8 " pathEditMode="relative" rAng="0" ptsTypes="AA">
                                      <p:cBhvr>
                                        <p:cTn id="10" dur="2000" fill="hold"/>
                                        <p:tgtEl>
                                          <p:spTgt spid="360459"/>
                                        </p:tgtEl>
                                        <p:attrNameLst>
                                          <p:attrName>ppt_x</p:attrName>
                                          <p:attrName>ppt_y</p:attrName>
                                        </p:attrNameLst>
                                      </p:cBhvr>
                                      <p:rCtr x="-14583" y="0"/>
                                    </p:animMotion>
                                  </p:childTnLst>
                                </p:cTn>
                              </p:par>
                              <p:par>
                                <p:cTn id="11" presetID="1" presetClass="exit" presetSubtype="0" fill="hold" grpId="0" nodeType="withEffect">
                                  <p:stCondLst>
                                    <p:cond delay="0"/>
                                  </p:stCondLst>
                                  <p:childTnLst>
                                    <p:set>
                                      <p:cBhvr>
                                        <p:cTn id="12" dur="1" fill="hold">
                                          <p:stCondLst>
                                            <p:cond delay="0"/>
                                          </p:stCondLst>
                                        </p:cTn>
                                        <p:tgtEl>
                                          <p:spTgt spid="360486"/>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60471"/>
                                        </p:tgtEl>
                                        <p:attrNameLst>
                                          <p:attrName>style.visibility</p:attrName>
                                        </p:attrNameLst>
                                      </p:cBhvr>
                                      <p:to>
                                        <p:strVal val="hidden"/>
                                      </p:to>
                                    </p:set>
                                  </p:childTnLst>
                                </p:cTn>
                              </p:par>
                            </p:childTnLst>
                          </p:cTn>
                        </p:par>
                        <p:par>
                          <p:cTn id="15" fill="hold" nodeType="afterGroup">
                            <p:stCondLst>
                              <p:cond delay="2000"/>
                            </p:stCondLst>
                            <p:childTnLst>
                              <p:par>
                                <p:cTn id="16" presetID="1" presetClass="entr" presetSubtype="0" fill="hold" grpId="0" nodeType="afterEffect">
                                  <p:stCondLst>
                                    <p:cond delay="0"/>
                                  </p:stCondLst>
                                  <p:childTnLst>
                                    <p:set>
                                      <p:cBhvr>
                                        <p:cTn id="17" dur="1" fill="hold">
                                          <p:stCondLst>
                                            <p:cond delay="0"/>
                                          </p:stCondLst>
                                        </p:cTn>
                                        <p:tgtEl>
                                          <p:spTgt spid="36046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6045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60461"/>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60462"/>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60464"/>
                                        </p:tgtEl>
                                        <p:attrNameLst>
                                          <p:attrName>style.visibility</p:attrName>
                                        </p:attrNameLst>
                                      </p:cBhvr>
                                      <p:to>
                                        <p:strVal val="visible"/>
                                      </p:to>
                                    </p:set>
                                  </p:childTnLst>
                                </p:cTn>
                              </p:par>
                            </p:childTnLst>
                          </p:cTn>
                        </p:par>
                        <p:par>
                          <p:cTn id="28" fill="hold" nodeType="afterGroup">
                            <p:stCondLst>
                              <p:cond delay="0"/>
                            </p:stCondLst>
                            <p:childTnLst>
                              <p:par>
                                <p:cTn id="29" presetID="0" presetClass="path" presetSubtype="0" accel="50000" decel="50000" fill="hold" grpId="0" nodeType="afterEffect">
                                  <p:stCondLst>
                                    <p:cond delay="0"/>
                                  </p:stCondLst>
                                  <p:childTnLst>
                                    <p:animMotion origin="layout" path="M 0.0 0.0 L 0.14167 0.0 " pathEditMode="relative" ptsTypes="AA">
                                      <p:cBhvr>
                                        <p:cTn id="30" dur="2000" fill="hold"/>
                                        <p:tgtEl>
                                          <p:spTgt spid="360457"/>
                                        </p:tgtEl>
                                        <p:attrNameLst>
                                          <p:attrName>ppt_x</p:attrName>
                                          <p:attrName>ppt_y</p:attrName>
                                        </p:attrNameLst>
                                      </p:cBhvr>
                                    </p:animMotion>
                                  </p:childTnLst>
                                </p:cTn>
                              </p:par>
                              <p:par>
                                <p:cTn id="31" presetID="0" presetClass="path" presetSubtype="0" accel="50000" decel="50000" fill="hold" grpId="0" nodeType="withEffect">
                                  <p:stCondLst>
                                    <p:cond delay="0"/>
                                  </p:stCondLst>
                                  <p:childTnLst>
                                    <p:animMotion origin="layout" path="M 0.0 0.0 L -0.15 0.0 " pathEditMode="relative" ptsTypes="AA">
                                      <p:cBhvr>
                                        <p:cTn id="32" dur="2000" fill="hold"/>
                                        <p:tgtEl>
                                          <p:spTgt spid="360460"/>
                                        </p:tgtEl>
                                        <p:attrNameLst>
                                          <p:attrName>ppt_x</p:attrName>
                                          <p:attrName>ppt_y</p:attrName>
                                        </p:attrNameLst>
                                      </p:cBhvr>
                                    </p:animMotion>
                                  </p:childTnLst>
                                </p:cTn>
                              </p:par>
                              <p:par>
                                <p:cTn id="33" presetID="0" presetClass="path" presetSubtype="0" accel="50000" decel="50000" fill="hold" grpId="0" nodeType="withEffect">
                                  <p:stCondLst>
                                    <p:cond delay="0"/>
                                  </p:stCondLst>
                                  <p:childTnLst>
                                    <p:animMotion origin="layout" path="M 0.0 0.0 L 0.28334 0.0 " pathEditMode="relative" ptsTypes="AA">
                                      <p:cBhvr>
                                        <p:cTn id="34" dur="2000" fill="hold"/>
                                        <p:tgtEl>
                                          <p:spTgt spid="360459"/>
                                        </p:tgtEl>
                                        <p:attrNameLst>
                                          <p:attrName>ppt_x</p:attrName>
                                          <p:attrName>ppt_y</p:attrName>
                                        </p:attrNameLst>
                                      </p:cBhvr>
                                    </p:animMotion>
                                  </p:childTnLst>
                                </p:cTn>
                              </p:par>
                              <p:par>
                                <p:cTn id="35" presetID="1" presetClass="exit" presetSubtype="0" fill="hold" grpId="1" nodeType="withEffect">
                                  <p:stCondLst>
                                    <p:cond delay="0"/>
                                  </p:stCondLst>
                                  <p:childTnLst>
                                    <p:set>
                                      <p:cBhvr>
                                        <p:cTn id="36" dur="1" fill="hold">
                                          <p:stCondLst>
                                            <p:cond delay="0"/>
                                          </p:stCondLst>
                                        </p:cTn>
                                        <p:tgtEl>
                                          <p:spTgt spid="360463"/>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360455"/>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360461"/>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360462"/>
                                        </p:tgtEl>
                                        <p:attrNameLst>
                                          <p:attrName>style.visibility</p:attrName>
                                        </p:attrNameLst>
                                      </p:cBhvr>
                                      <p:to>
                                        <p:strVal val="hidden"/>
                                      </p:to>
                                    </p:set>
                                  </p:childTnLst>
                                </p:cTn>
                              </p:par>
                            </p:childTnLst>
                          </p:cTn>
                        </p:par>
                        <p:par>
                          <p:cTn id="43" fill="hold" nodeType="afterGroup">
                            <p:stCondLst>
                              <p:cond delay="2000"/>
                            </p:stCondLst>
                            <p:childTnLst>
                              <p:par>
                                <p:cTn id="44" presetID="1" presetClass="exit" presetSubtype="0" fill="hold" grpId="2" nodeType="afterEffect">
                                  <p:stCondLst>
                                    <p:cond delay="0"/>
                                  </p:stCondLst>
                                  <p:childTnLst>
                                    <p:set>
                                      <p:cBhvr>
                                        <p:cTn id="45" dur="1" fill="hold">
                                          <p:stCondLst>
                                            <p:cond delay="0"/>
                                          </p:stCondLst>
                                        </p:cTn>
                                        <p:tgtEl>
                                          <p:spTgt spid="360459"/>
                                        </p:tgtEl>
                                        <p:attrNameLst>
                                          <p:attrName>style.visibility</p:attrName>
                                        </p:attrNameLst>
                                      </p:cBhvr>
                                      <p:to>
                                        <p:strVal val="hidden"/>
                                      </p:to>
                                    </p:set>
                                  </p:childTnLst>
                                </p:cTn>
                              </p:par>
                              <p:par>
                                <p:cTn id="46" presetID="1" presetClass="exit" presetSubtype="0" fill="hold" grpId="2" nodeType="withEffect">
                                  <p:stCondLst>
                                    <p:cond delay="0"/>
                                  </p:stCondLst>
                                  <p:childTnLst>
                                    <p:set>
                                      <p:cBhvr>
                                        <p:cTn id="47" dur="1" fill="hold">
                                          <p:stCondLst>
                                            <p:cond delay="0"/>
                                          </p:stCondLst>
                                        </p:cTn>
                                        <p:tgtEl>
                                          <p:spTgt spid="360457"/>
                                        </p:tgtEl>
                                        <p:attrNameLst>
                                          <p:attrName>style.visibility</p:attrName>
                                        </p:attrNameLst>
                                      </p:cBhvr>
                                      <p:to>
                                        <p:strVal val="hidden"/>
                                      </p:to>
                                    </p:set>
                                  </p:childTnLst>
                                </p:cTn>
                              </p:par>
                              <p:par>
                                <p:cTn id="48" presetID="1" presetClass="exit" presetSubtype="0" fill="hold" grpId="2" nodeType="withEffect">
                                  <p:stCondLst>
                                    <p:cond delay="0"/>
                                  </p:stCondLst>
                                  <p:childTnLst>
                                    <p:set>
                                      <p:cBhvr>
                                        <p:cTn id="49" dur="1" fill="hold">
                                          <p:stCondLst>
                                            <p:cond delay="0"/>
                                          </p:stCondLst>
                                        </p:cTn>
                                        <p:tgtEl>
                                          <p:spTgt spid="360460"/>
                                        </p:tgtEl>
                                        <p:attrNameLst>
                                          <p:attrName>style.visibility</p:attrName>
                                        </p:attrNameLst>
                                      </p:cBhvr>
                                      <p:to>
                                        <p:strVal val="hidden"/>
                                      </p:to>
                                    </p:set>
                                  </p:childTnLst>
                                </p:cTn>
                              </p:par>
                            </p:childTnLst>
                          </p:cTn>
                        </p:par>
                        <p:par>
                          <p:cTn id="50" fill="hold" nodeType="afterGroup">
                            <p:stCondLst>
                              <p:cond delay="2000"/>
                            </p:stCondLst>
                            <p:childTnLst>
                              <p:par>
                                <p:cTn id="51" presetID="1" presetClass="entr" presetSubtype="0" fill="hold" grpId="0" nodeType="afterEffect">
                                  <p:stCondLst>
                                    <p:cond delay="0"/>
                                  </p:stCondLst>
                                  <p:childTnLst>
                                    <p:set>
                                      <p:cBhvr>
                                        <p:cTn id="52" dur="1" fill="hold">
                                          <p:stCondLst>
                                            <p:cond delay="0"/>
                                          </p:stCondLst>
                                        </p:cTn>
                                        <p:tgtEl>
                                          <p:spTgt spid="36046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046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6046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046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60470"/>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60456"/>
                                        </p:tgtEl>
                                        <p:attrNameLst>
                                          <p:attrName>style.visibility</p:attrName>
                                        </p:attrNameLst>
                                      </p:cBhvr>
                                      <p:to>
                                        <p:strVal val="visible"/>
                                      </p:to>
                                    </p:set>
                                  </p:childTnLst>
                                </p:cTn>
                              </p:par>
                            </p:childTnLst>
                          </p:cTn>
                        </p:par>
                        <p:par>
                          <p:cTn id="65" fill="hold" nodeType="afterGroup">
                            <p:stCondLst>
                              <p:cond delay="0"/>
                            </p:stCondLst>
                            <p:childTnLst>
                              <p:par>
                                <p:cTn id="66" presetID="1" presetClass="entr" presetSubtype="0" fill="hold" grpId="0" nodeType="afterEffect">
                                  <p:stCondLst>
                                    <p:cond delay="0"/>
                                  </p:stCondLst>
                                  <p:childTnLst>
                                    <p:set>
                                      <p:cBhvr>
                                        <p:cTn id="67" dur="1" fill="hold">
                                          <p:stCondLst>
                                            <p:cond delay="0"/>
                                          </p:stCondLst>
                                        </p:cTn>
                                        <p:tgtEl>
                                          <p:spTgt spid="360468"/>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xit" presetSubtype="0" fill="hold" grpId="0" nodeType="clickEffect">
                                  <p:stCondLst>
                                    <p:cond delay="0"/>
                                  </p:stCondLst>
                                  <p:childTnLst>
                                    <p:set>
                                      <p:cBhvr>
                                        <p:cTn id="71" dur="1" fill="hold">
                                          <p:stCondLst>
                                            <p:cond delay="0"/>
                                          </p:stCondLst>
                                        </p:cTn>
                                        <p:tgtEl>
                                          <p:spTgt spid="360451"/>
                                        </p:tgtEl>
                                        <p:attrNameLst>
                                          <p:attrName>style.visibility</p:attrName>
                                        </p:attrNameLst>
                                      </p:cBhvr>
                                      <p:to>
                                        <p:strVal val="hidden"/>
                                      </p:to>
                                    </p:set>
                                  </p:childTnLst>
                                </p:cTn>
                              </p:par>
                              <p:par>
                                <p:cTn id="72" presetID="1" presetClass="exit" presetSubtype="0" fill="hold" grpId="0" nodeType="withEffect">
                                  <p:stCondLst>
                                    <p:cond delay="0"/>
                                  </p:stCondLst>
                                  <p:childTnLst>
                                    <p:set>
                                      <p:cBhvr>
                                        <p:cTn id="73" dur="1" fill="hold">
                                          <p:stCondLst>
                                            <p:cond delay="0"/>
                                          </p:stCondLst>
                                        </p:cTn>
                                        <p:tgtEl>
                                          <p:spTgt spid="360452"/>
                                        </p:tgtEl>
                                        <p:attrNameLst>
                                          <p:attrName>style.visibility</p:attrName>
                                        </p:attrNameLst>
                                      </p:cBhvr>
                                      <p:to>
                                        <p:strVal val="hidden"/>
                                      </p:to>
                                    </p:set>
                                  </p:childTnLst>
                                </p:cTn>
                              </p:par>
                              <p:par>
                                <p:cTn id="74" presetID="1" presetClass="exit" presetSubtype="0" fill="hold" grpId="0" nodeType="withEffect">
                                  <p:stCondLst>
                                    <p:cond delay="0"/>
                                  </p:stCondLst>
                                  <p:childTnLst>
                                    <p:set>
                                      <p:cBhvr>
                                        <p:cTn id="75" dur="1" fill="hold">
                                          <p:stCondLst>
                                            <p:cond delay="0"/>
                                          </p:stCondLst>
                                        </p:cTn>
                                        <p:tgtEl>
                                          <p:spTgt spid="360453"/>
                                        </p:tgtEl>
                                        <p:attrNameLst>
                                          <p:attrName>style.visibility</p:attrName>
                                        </p:attrNameLst>
                                      </p:cBhvr>
                                      <p:to>
                                        <p:strVal val="hidden"/>
                                      </p:to>
                                    </p:set>
                                  </p:childTnLst>
                                </p:cTn>
                              </p:par>
                              <p:par>
                                <p:cTn id="76" presetID="1" presetClass="exit" presetSubtype="0" fill="hold" grpId="0" nodeType="withEffect">
                                  <p:stCondLst>
                                    <p:cond delay="0"/>
                                  </p:stCondLst>
                                  <p:childTnLst>
                                    <p:set>
                                      <p:cBhvr>
                                        <p:cTn id="77" dur="1" fill="hold">
                                          <p:stCondLst>
                                            <p:cond delay="0"/>
                                          </p:stCondLst>
                                        </p:cTn>
                                        <p:tgtEl>
                                          <p:spTgt spid="360454"/>
                                        </p:tgtEl>
                                        <p:attrNameLst>
                                          <p:attrName>style.visibility</p:attrName>
                                        </p:attrNameLst>
                                      </p:cBhvr>
                                      <p:to>
                                        <p:strVal val="hidden"/>
                                      </p:to>
                                    </p:set>
                                  </p:childTnLst>
                                </p:cTn>
                              </p:par>
                              <p:par>
                                <p:cTn id="78" presetID="1" presetClass="exit" presetSubtype="0" fill="hold" grpId="1" nodeType="withEffect">
                                  <p:stCondLst>
                                    <p:cond delay="0"/>
                                  </p:stCondLst>
                                  <p:childTnLst>
                                    <p:set>
                                      <p:cBhvr>
                                        <p:cTn id="79" dur="1" fill="hold">
                                          <p:stCondLst>
                                            <p:cond delay="0"/>
                                          </p:stCondLst>
                                        </p:cTn>
                                        <p:tgtEl>
                                          <p:spTgt spid="360456"/>
                                        </p:tgtEl>
                                        <p:attrNameLst>
                                          <p:attrName>style.visibility</p:attrName>
                                        </p:attrNameLst>
                                      </p:cBhvr>
                                      <p:to>
                                        <p:strVal val="hidden"/>
                                      </p:to>
                                    </p:set>
                                  </p:childTnLst>
                                </p:cTn>
                              </p:par>
                              <p:par>
                                <p:cTn id="80" presetID="1" presetClass="exit" presetSubtype="0" fill="hold" grpId="1" nodeType="withEffect">
                                  <p:stCondLst>
                                    <p:cond delay="0"/>
                                  </p:stCondLst>
                                  <p:childTnLst>
                                    <p:set>
                                      <p:cBhvr>
                                        <p:cTn id="81" dur="1" fill="hold">
                                          <p:stCondLst>
                                            <p:cond delay="0"/>
                                          </p:stCondLst>
                                        </p:cTn>
                                        <p:tgtEl>
                                          <p:spTgt spid="360470"/>
                                        </p:tgtEl>
                                        <p:attrNameLst>
                                          <p:attrName>style.visibility</p:attrName>
                                        </p:attrNameLst>
                                      </p:cBhvr>
                                      <p:to>
                                        <p:strVal val="hidden"/>
                                      </p:to>
                                    </p:set>
                                  </p:childTnLst>
                                </p:cTn>
                              </p:par>
                              <p:par>
                                <p:cTn id="82" presetID="1" presetClass="exit" presetSubtype="0" fill="hold" grpId="1" nodeType="withEffect">
                                  <p:stCondLst>
                                    <p:cond delay="0"/>
                                  </p:stCondLst>
                                  <p:childTnLst>
                                    <p:set>
                                      <p:cBhvr>
                                        <p:cTn id="83" dur="1" fill="hold">
                                          <p:stCondLst>
                                            <p:cond delay="0"/>
                                          </p:stCondLst>
                                        </p:cTn>
                                        <p:tgtEl>
                                          <p:spTgt spid="360467"/>
                                        </p:tgtEl>
                                        <p:attrNameLst>
                                          <p:attrName>style.visibility</p:attrName>
                                        </p:attrNameLst>
                                      </p:cBhvr>
                                      <p:to>
                                        <p:strVal val="hidden"/>
                                      </p:to>
                                    </p:set>
                                  </p:childTnLst>
                                </p:cTn>
                              </p:par>
                              <p:par>
                                <p:cTn id="84" presetID="1" presetClass="exit" presetSubtype="0" fill="hold" grpId="1" nodeType="withEffect">
                                  <p:stCondLst>
                                    <p:cond delay="0"/>
                                  </p:stCondLst>
                                  <p:childTnLst>
                                    <p:set>
                                      <p:cBhvr>
                                        <p:cTn id="85" dur="1" fill="hold">
                                          <p:stCondLst>
                                            <p:cond delay="0"/>
                                          </p:stCondLst>
                                        </p:cTn>
                                        <p:tgtEl>
                                          <p:spTgt spid="360468"/>
                                        </p:tgtEl>
                                        <p:attrNameLst>
                                          <p:attrName>style.visibility</p:attrName>
                                        </p:attrNameLst>
                                      </p:cBhvr>
                                      <p:to>
                                        <p:strVal val="hidden"/>
                                      </p:to>
                                    </p:set>
                                  </p:childTnLst>
                                </p:cTn>
                              </p:par>
                              <p:par>
                                <p:cTn id="86" presetID="1" presetClass="exit" presetSubtype="0" fill="hold" grpId="1" nodeType="withEffect">
                                  <p:stCondLst>
                                    <p:cond delay="0"/>
                                  </p:stCondLst>
                                  <p:childTnLst>
                                    <p:set>
                                      <p:cBhvr>
                                        <p:cTn id="87" dur="1" fill="hold">
                                          <p:stCondLst>
                                            <p:cond delay="0"/>
                                          </p:stCondLst>
                                        </p:cTn>
                                        <p:tgtEl>
                                          <p:spTgt spid="360466"/>
                                        </p:tgtEl>
                                        <p:attrNameLst>
                                          <p:attrName>style.visibility</p:attrName>
                                        </p:attrNameLst>
                                      </p:cBhvr>
                                      <p:to>
                                        <p:strVal val="hidden"/>
                                      </p:to>
                                    </p:set>
                                  </p:childTnLst>
                                </p:cTn>
                              </p:par>
                              <p:par>
                                <p:cTn id="88" presetID="1" presetClass="exit" presetSubtype="0" fill="hold" grpId="1" nodeType="withEffect">
                                  <p:stCondLst>
                                    <p:cond delay="0"/>
                                  </p:stCondLst>
                                  <p:childTnLst>
                                    <p:set>
                                      <p:cBhvr>
                                        <p:cTn id="89" dur="1" fill="hold">
                                          <p:stCondLst>
                                            <p:cond delay="0"/>
                                          </p:stCondLst>
                                        </p:cTn>
                                        <p:tgtEl>
                                          <p:spTgt spid="360469"/>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0"/>
                                          </p:stCondLst>
                                        </p:cTn>
                                        <p:tgtEl>
                                          <p:spTgt spid="360464"/>
                                        </p:tgtEl>
                                        <p:attrNameLst>
                                          <p:attrName>style.visibility</p:attrName>
                                        </p:attrNameLst>
                                      </p:cBhvr>
                                      <p:to>
                                        <p:strVal val="hidden"/>
                                      </p:to>
                                    </p:set>
                                  </p:childTnLst>
                                </p:cTn>
                              </p:par>
                              <p:par>
                                <p:cTn id="92" presetID="1" presetClass="exit" presetSubtype="0" fill="hold" grpId="1" nodeType="withEffect">
                                  <p:stCondLst>
                                    <p:cond delay="0"/>
                                  </p:stCondLst>
                                  <p:childTnLst>
                                    <p:set>
                                      <p:cBhvr>
                                        <p:cTn id="93" dur="1" fill="hold">
                                          <p:stCondLst>
                                            <p:cond delay="0"/>
                                          </p:stCondLst>
                                        </p:cTn>
                                        <p:tgtEl>
                                          <p:spTgt spid="360465"/>
                                        </p:tgtEl>
                                        <p:attrNameLst>
                                          <p:attrName>style.visibility</p:attrName>
                                        </p:attrNameLst>
                                      </p:cBhvr>
                                      <p:to>
                                        <p:strVal val="hidden"/>
                                      </p:to>
                                    </p:set>
                                  </p:childTnLst>
                                </p:cTn>
                              </p:par>
                              <p:par>
                                <p:cTn id="94" presetID="1" presetClass="exit" presetSubtype="0" fill="hold" grpId="0" nodeType="withEffect">
                                  <p:stCondLst>
                                    <p:cond delay="0"/>
                                  </p:stCondLst>
                                  <p:childTnLst>
                                    <p:set>
                                      <p:cBhvr>
                                        <p:cTn id="95" dur="1" fill="hold">
                                          <p:stCondLst>
                                            <p:cond delay="0"/>
                                          </p:stCondLst>
                                        </p:cTn>
                                        <p:tgtEl>
                                          <p:spTgt spid="360458"/>
                                        </p:tgtEl>
                                        <p:attrNameLst>
                                          <p:attrName>style.visibility</p:attrName>
                                        </p:attrNameLst>
                                      </p:cBhvr>
                                      <p:to>
                                        <p:strVal val="hidden"/>
                                      </p:to>
                                    </p:set>
                                  </p:childTnLst>
                                </p:cTn>
                              </p:par>
                              <p:par>
                                <p:cTn id="96" presetID="1" presetClass="entr" presetSubtype="0" fill="hold" nodeType="withEffect">
                                  <p:stCondLst>
                                    <p:cond delay="0"/>
                                  </p:stCondLst>
                                  <p:childTnLst>
                                    <p:set>
                                      <p:cBhvr>
                                        <p:cTn id="97" dur="1" fill="hold">
                                          <p:stCondLst>
                                            <p:cond delay="0"/>
                                          </p:stCondLst>
                                        </p:cTn>
                                        <p:tgtEl>
                                          <p:spTgt spid="360472"/>
                                        </p:tgtEl>
                                        <p:attrNameLst>
                                          <p:attrName>style.visibility</p:attrName>
                                        </p:attrNameLst>
                                      </p:cBhvr>
                                      <p:to>
                                        <p:strVal val="visible"/>
                                      </p:to>
                                    </p:set>
                                  </p:childTnLst>
                                </p:cTn>
                              </p:par>
                            </p:childTnLst>
                          </p:cTn>
                        </p:par>
                        <p:par>
                          <p:cTn id="98" fill="hold" nodeType="afterGroup">
                            <p:stCondLst>
                              <p:cond delay="0"/>
                            </p:stCondLst>
                            <p:childTnLst>
                              <p:par>
                                <p:cTn id="99" presetID="6" presetClass="emph" presetSubtype="0" fill="hold" nodeType="afterEffect">
                                  <p:stCondLst>
                                    <p:cond delay="0"/>
                                  </p:stCondLst>
                                  <p:childTnLst>
                                    <p:animScale>
                                      <p:cBhvr>
                                        <p:cTn id="100" dur="1000" fill="hold"/>
                                        <p:tgtEl>
                                          <p:spTgt spid="360472"/>
                                        </p:tgtEl>
                                      </p:cBhvr>
                                      <p:by x="50000" y="50000"/>
                                    </p:animScale>
                                  </p:childTnLst>
                                </p:cTn>
                              </p:par>
                              <p:par>
                                <p:cTn id="101" presetID="35" presetClass="path" presetSubtype="0" accel="50000" decel="50000" fill="hold" nodeType="withEffect">
                                  <p:stCondLst>
                                    <p:cond delay="0"/>
                                  </p:stCondLst>
                                  <p:childTnLst>
                                    <p:animMotion origin="layout" path="M 0.00833 -4.44444E-6 L -0.30833 0.03334 " pathEditMode="relative" rAng="0" ptsTypes="AA">
                                      <p:cBhvr>
                                        <p:cTn id="102" dur="1000" fill="hold"/>
                                        <p:tgtEl>
                                          <p:spTgt spid="360472"/>
                                        </p:tgtEl>
                                        <p:attrNameLst>
                                          <p:attrName>ppt_x</p:attrName>
                                          <p:attrName>ppt_y</p:attrName>
                                        </p:attrNameLst>
                                      </p:cBhvr>
                                      <p:rCtr x="-15833" y="1667"/>
                                    </p:animMotion>
                                  </p:childTnLst>
                                </p:cTn>
                              </p:par>
                            </p:childTnLst>
                          </p:cTn>
                        </p:par>
                        <p:par>
                          <p:cTn id="103" fill="hold" nodeType="afterGroup">
                            <p:stCondLst>
                              <p:cond delay="1000"/>
                            </p:stCondLst>
                            <p:childTnLst>
                              <p:par>
                                <p:cTn id="104" presetID="1" presetClass="entr" presetSubtype="0" fill="hold" grpId="0" nodeType="afterEffect">
                                  <p:stCondLst>
                                    <p:cond delay="0"/>
                                  </p:stCondLst>
                                  <p:childTnLst>
                                    <p:set>
                                      <p:cBhvr>
                                        <p:cTn id="105" dur="1" fill="hold">
                                          <p:stCondLst>
                                            <p:cond delay="0"/>
                                          </p:stCondLst>
                                        </p:cTn>
                                        <p:tgtEl>
                                          <p:spTgt spid="3604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animBg="1"/>
      <p:bldP spid="360452" grpId="0" animBg="1"/>
      <p:bldP spid="360453" grpId="0" animBg="1"/>
      <p:bldP spid="360454" grpId="0" animBg="1"/>
      <p:bldP spid="360455" grpId="0" animBg="1"/>
      <p:bldP spid="360455" grpId="1" animBg="1"/>
      <p:bldP spid="360456" grpId="0" animBg="1"/>
      <p:bldP spid="360456" grpId="1" animBg="1"/>
      <p:bldP spid="360457" grpId="0" animBg="1"/>
      <p:bldP spid="360457" grpId="1" animBg="1"/>
      <p:bldP spid="360457" grpId="2" animBg="1"/>
      <p:bldP spid="360458" grpId="0" animBg="1"/>
      <p:bldP spid="360459" grpId="0" animBg="1"/>
      <p:bldP spid="360459" grpId="1" animBg="1"/>
      <p:bldP spid="360459" grpId="2" animBg="1"/>
      <p:bldP spid="360460" grpId="0" animBg="1"/>
      <p:bldP spid="360460" grpId="1" animBg="1"/>
      <p:bldP spid="360460" grpId="2" animBg="1"/>
      <p:bldP spid="360461" grpId="0" animBg="1"/>
      <p:bldP spid="360461" grpId="1" animBg="1"/>
      <p:bldP spid="360462" grpId="0" animBg="1"/>
      <p:bldP spid="360462" grpId="1" animBg="1"/>
      <p:bldP spid="360463" grpId="0" animBg="1"/>
      <p:bldP spid="360463" grpId="1" animBg="1"/>
      <p:bldP spid="360464" grpId="0" animBg="1"/>
      <p:bldP spid="360464" grpId="1" animBg="1"/>
      <p:bldP spid="360465" grpId="0" animBg="1"/>
      <p:bldP spid="360465" grpId="1" animBg="1"/>
      <p:bldP spid="360466" grpId="0" animBg="1"/>
      <p:bldP spid="360466" grpId="1" animBg="1"/>
      <p:bldP spid="360467" grpId="0" animBg="1"/>
      <p:bldP spid="360467" grpId="1" animBg="1"/>
      <p:bldP spid="360468" grpId="0" animBg="1"/>
      <p:bldP spid="360468" grpId="1" animBg="1"/>
      <p:bldP spid="360469" grpId="0" animBg="1"/>
      <p:bldP spid="360469" grpId="1" animBg="1"/>
      <p:bldP spid="360470" grpId="0" animBg="1"/>
      <p:bldP spid="360470" grpId="1" animBg="1"/>
      <p:bldP spid="360471" grpId="0" animBg="1"/>
      <p:bldP spid="360486" grpId="0" animBg="1"/>
      <p:bldP spid="36048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06/02/06</a:t>
            </a:r>
          </a:p>
        </p:txBody>
      </p:sp>
      <p:sp>
        <p:nvSpPr>
          <p:cNvPr id="5" name="Footer Placeholder 4"/>
          <p:cNvSpPr>
            <a:spLocks noGrp="1"/>
          </p:cNvSpPr>
          <p:nvPr>
            <p:ph type="ftr" sz="quarter" idx="11"/>
          </p:nvPr>
        </p:nvSpPr>
        <p:spPr/>
        <p:txBody>
          <a:bodyPr/>
          <a:lstStyle/>
          <a:p>
            <a:r>
              <a:rPr lang="en-US"/>
              <a:t>Pavan Balaji (The Ohio State University)</a:t>
            </a:r>
          </a:p>
        </p:txBody>
      </p:sp>
      <p:sp>
        <p:nvSpPr>
          <p:cNvPr id="381954" name="Rectangle 2"/>
          <p:cNvSpPr>
            <a:spLocks noGrp="1" noChangeArrowheads="1"/>
          </p:cNvSpPr>
          <p:nvPr>
            <p:ph type="title"/>
          </p:nvPr>
        </p:nvSpPr>
        <p:spPr>
          <a:ln/>
        </p:spPr>
        <p:txBody>
          <a:bodyPr/>
          <a:lstStyle/>
          <a:p>
            <a:r>
              <a:rPr lang="en-US" sz="3200"/>
              <a:t>Optimizing iWARP Compatibility for TCP Offload Engines (TOEs)</a:t>
            </a:r>
          </a:p>
        </p:txBody>
      </p:sp>
      <p:sp>
        <p:nvSpPr>
          <p:cNvPr id="381955" name="Rectangle 3"/>
          <p:cNvSpPr>
            <a:spLocks noGrp="1" noChangeArrowheads="1"/>
          </p:cNvSpPr>
          <p:nvPr>
            <p:ph type="body" idx="1"/>
          </p:nvPr>
        </p:nvSpPr>
        <p:spPr/>
        <p:txBody>
          <a:bodyPr/>
          <a:lstStyle/>
          <a:p>
            <a:pPr>
              <a:lnSpc>
                <a:spcPct val="130000"/>
              </a:lnSpc>
            </a:pPr>
            <a:r>
              <a:rPr lang="en-US"/>
              <a:t>Software iWARP assumes NO support from the network adapters</a:t>
            </a:r>
          </a:p>
          <a:p>
            <a:pPr lvl="1">
              <a:lnSpc>
                <a:spcPct val="130000"/>
              </a:lnSpc>
            </a:pPr>
            <a:r>
              <a:rPr lang="en-US"/>
              <a:t>All aspects of iWARP are implemented in software</a:t>
            </a:r>
          </a:p>
          <a:p>
            <a:pPr>
              <a:lnSpc>
                <a:spcPct val="130000"/>
              </a:lnSpc>
            </a:pPr>
            <a:r>
              <a:rPr lang="en-US"/>
              <a:t>Current TCP Offload Engines provide certain advanced features in hardware</a:t>
            </a:r>
          </a:p>
          <a:p>
            <a:pPr lvl="1">
              <a:lnSpc>
                <a:spcPct val="130000"/>
              </a:lnSpc>
            </a:pPr>
            <a:r>
              <a:rPr lang="en-US"/>
              <a:t>E.g., Hardware TCP/IP implementation, hardware CRC engines, hardware de-multiplexing engines</a:t>
            </a:r>
          </a:p>
          <a:p>
            <a:pPr>
              <a:lnSpc>
                <a:spcPct val="130000"/>
              </a:lnSpc>
            </a:pPr>
            <a:r>
              <a:rPr lang="en-US"/>
              <a:t>Can we utilize such hardware support to provide iWARP compatibility with minimal overhead</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06/02/06</a:t>
            </a:r>
          </a:p>
        </p:txBody>
      </p:sp>
      <p:sp>
        <p:nvSpPr>
          <p:cNvPr id="5" name="Footer Placeholder 4"/>
          <p:cNvSpPr>
            <a:spLocks noGrp="1"/>
          </p:cNvSpPr>
          <p:nvPr>
            <p:ph type="ftr" sz="quarter" idx="11"/>
          </p:nvPr>
        </p:nvSpPr>
        <p:spPr/>
        <p:txBody>
          <a:bodyPr/>
          <a:lstStyle/>
          <a:p>
            <a:r>
              <a:rPr lang="en-US"/>
              <a:t>Pavan Balaji (The Ohio State University)</a:t>
            </a:r>
          </a:p>
        </p:txBody>
      </p:sp>
      <p:sp>
        <p:nvSpPr>
          <p:cNvPr id="382978" name="Rectangle 2"/>
          <p:cNvSpPr>
            <a:spLocks noGrp="1" noChangeArrowheads="1"/>
          </p:cNvSpPr>
          <p:nvPr>
            <p:ph type="title"/>
          </p:nvPr>
        </p:nvSpPr>
        <p:spPr>
          <a:ln/>
        </p:spPr>
        <p:txBody>
          <a:bodyPr/>
          <a:lstStyle/>
          <a:p>
            <a:r>
              <a:rPr lang="en-US" sz="3200"/>
              <a:t>Alternatives for iWARP compatible TOEs</a:t>
            </a:r>
          </a:p>
        </p:txBody>
      </p:sp>
      <p:sp>
        <p:nvSpPr>
          <p:cNvPr id="382979" name="Rectangle 3"/>
          <p:cNvSpPr>
            <a:spLocks noGrp="1" noChangeArrowheads="1"/>
          </p:cNvSpPr>
          <p:nvPr>
            <p:ph type="body" idx="1"/>
          </p:nvPr>
        </p:nvSpPr>
        <p:spPr/>
        <p:txBody>
          <a:bodyPr/>
          <a:lstStyle/>
          <a:p>
            <a:pPr>
              <a:lnSpc>
                <a:spcPct val="115000"/>
              </a:lnSpc>
            </a:pPr>
            <a:r>
              <a:rPr lang="en-US"/>
              <a:t>Software iWARP – previously proposed solution</a:t>
            </a:r>
          </a:p>
          <a:p>
            <a:pPr lvl="1">
              <a:lnSpc>
                <a:spcPct val="115000"/>
              </a:lnSpc>
            </a:pPr>
            <a:r>
              <a:rPr lang="en-US"/>
              <a:t>All aspects of iWARP are implemented in software</a:t>
            </a:r>
          </a:p>
          <a:p>
            <a:pPr lvl="1">
              <a:lnSpc>
                <a:spcPct val="115000"/>
              </a:lnSpc>
            </a:pPr>
            <a:r>
              <a:rPr lang="en-US"/>
              <a:t>Basic hardware offloaded TCP/IP used transparently</a:t>
            </a:r>
          </a:p>
          <a:p>
            <a:pPr>
              <a:lnSpc>
                <a:spcPct val="115000"/>
              </a:lnSpc>
            </a:pPr>
            <a:r>
              <a:rPr lang="en-US"/>
              <a:t>NIC-offloaded iWARP</a:t>
            </a:r>
          </a:p>
          <a:p>
            <a:pPr lvl="1">
              <a:lnSpc>
                <a:spcPct val="115000"/>
              </a:lnSpc>
            </a:pPr>
            <a:r>
              <a:rPr lang="en-US"/>
              <a:t>NIC performs all aspects of iWARP communication</a:t>
            </a:r>
          </a:p>
          <a:p>
            <a:pPr lvl="1">
              <a:lnSpc>
                <a:spcPct val="115000"/>
              </a:lnSpc>
            </a:pPr>
            <a:r>
              <a:rPr lang="en-US"/>
              <a:t>Compatibility between datagram oriented iWARP and streaming oriented TCP/IP is a difficult problem</a:t>
            </a:r>
          </a:p>
          <a:p>
            <a:pPr lvl="1">
              <a:lnSpc>
                <a:spcPct val="115000"/>
              </a:lnSpc>
            </a:pPr>
            <a:r>
              <a:rPr lang="en-US"/>
              <a:t>Implementation on the NIC causes several overheads</a:t>
            </a:r>
          </a:p>
          <a:p>
            <a:pPr>
              <a:lnSpc>
                <a:spcPct val="115000"/>
              </a:lnSpc>
            </a:pPr>
            <a:r>
              <a:rPr lang="en-US"/>
              <a:t>Host-assisted iWARP</a:t>
            </a:r>
          </a:p>
          <a:p>
            <a:pPr lvl="1">
              <a:lnSpc>
                <a:spcPct val="115000"/>
              </a:lnSpc>
            </a:pPr>
            <a:r>
              <a:rPr lang="en-US"/>
              <a:t>Partial support from both host and NIC</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06/02/06</a:t>
            </a:r>
          </a:p>
        </p:txBody>
      </p:sp>
      <p:sp>
        <p:nvSpPr>
          <p:cNvPr id="5" name="Footer Placeholder 4"/>
          <p:cNvSpPr>
            <a:spLocks noGrp="1"/>
          </p:cNvSpPr>
          <p:nvPr>
            <p:ph type="ftr" sz="quarter" idx="11"/>
          </p:nvPr>
        </p:nvSpPr>
        <p:spPr/>
        <p:txBody>
          <a:bodyPr/>
          <a:lstStyle/>
          <a:p>
            <a:r>
              <a:rPr lang="en-US"/>
              <a:t>Pavan Balaji (The Ohio State University)</a:t>
            </a:r>
          </a:p>
        </p:txBody>
      </p:sp>
      <p:sp>
        <p:nvSpPr>
          <p:cNvPr id="385026" name="Rectangle 2"/>
          <p:cNvSpPr>
            <a:spLocks noGrp="1" noChangeArrowheads="1"/>
          </p:cNvSpPr>
          <p:nvPr>
            <p:ph type="title"/>
          </p:nvPr>
        </p:nvSpPr>
        <p:spPr>
          <a:ln/>
        </p:spPr>
        <p:txBody>
          <a:bodyPr/>
          <a:lstStyle/>
          <a:p>
            <a:r>
              <a:rPr lang="en-US" sz="3200"/>
              <a:t>Trade-offs in different iWARP implementations</a:t>
            </a:r>
          </a:p>
        </p:txBody>
      </p:sp>
      <p:sp>
        <p:nvSpPr>
          <p:cNvPr id="385031" name="Rectangle 7"/>
          <p:cNvSpPr>
            <a:spLocks noGrp="1" noChangeArrowheads="1"/>
          </p:cNvSpPr>
          <p:nvPr>
            <p:ph type="body" idx="1"/>
          </p:nvPr>
        </p:nvSpPr>
        <p:spPr/>
        <p:txBody>
          <a:bodyPr/>
          <a:lstStyle/>
          <a:p>
            <a:pPr>
              <a:lnSpc>
                <a:spcPct val="130000"/>
              </a:lnSpc>
            </a:pPr>
            <a:r>
              <a:rPr lang="en-US"/>
              <a:t>Four important layers need to be addressed:</a:t>
            </a:r>
          </a:p>
          <a:p>
            <a:pPr lvl="1">
              <a:lnSpc>
                <a:spcPct val="130000"/>
              </a:lnSpc>
            </a:pPr>
            <a:r>
              <a:rPr lang="en-US"/>
              <a:t>RDMAP, RDDP, MPA, TCP/IP</a:t>
            </a:r>
          </a:p>
          <a:p>
            <a:pPr lvl="1">
              <a:lnSpc>
                <a:spcPct val="130000"/>
              </a:lnSpc>
            </a:pPr>
            <a:r>
              <a:rPr lang="en-US"/>
              <a:t>TCP/IP is implemented in hardware (for TOEs)</a:t>
            </a:r>
          </a:p>
          <a:p>
            <a:pPr lvl="1">
              <a:lnSpc>
                <a:spcPct val="130000"/>
              </a:lnSpc>
            </a:pPr>
            <a:r>
              <a:rPr lang="en-US"/>
              <a:t>RDMAP is a low-overhead protocol (in software)</a:t>
            </a:r>
          </a:p>
          <a:p>
            <a:pPr lvl="1">
              <a:lnSpc>
                <a:spcPct val="130000"/>
              </a:lnSpc>
            </a:pPr>
            <a:r>
              <a:rPr lang="en-US"/>
              <a:t>RDDP </a:t>
            </a:r>
            <a:r>
              <a:rPr lang="en-US">
                <a:sym typeface="Wingdings" pitchFamily="2" charset="2"/>
              </a:rPr>
              <a:t> </a:t>
            </a:r>
            <a:r>
              <a:rPr lang="en-US"/>
              <a:t>connection de-multiplexing is the most expensive; hardware implementation is ideal</a:t>
            </a:r>
          </a:p>
          <a:p>
            <a:pPr lvl="1">
              <a:lnSpc>
                <a:spcPct val="130000"/>
              </a:lnSpc>
            </a:pPr>
            <a:r>
              <a:rPr lang="en-US"/>
              <a:t>MPA has two important components </a:t>
            </a:r>
            <a:r>
              <a:rPr lang="en-US">
                <a:sym typeface="Wingdings" pitchFamily="2" charset="2"/>
              </a:rPr>
              <a:t> Markers and CRC</a:t>
            </a:r>
          </a:p>
          <a:p>
            <a:pPr lvl="2">
              <a:lnSpc>
                <a:spcPct val="130000"/>
              </a:lnSpc>
            </a:pPr>
            <a:r>
              <a:rPr lang="en-US"/>
              <a:t>CRC is very expensive; hardware implementation is ideal</a:t>
            </a:r>
          </a:p>
          <a:p>
            <a:pPr lvl="2">
              <a:lnSpc>
                <a:spcPct val="130000"/>
              </a:lnSpc>
            </a:pPr>
            <a:r>
              <a:rPr lang="en-US"/>
              <a:t>Markers are a tricky component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ate Placeholder 2"/>
          <p:cNvSpPr>
            <a:spLocks noGrp="1"/>
          </p:cNvSpPr>
          <p:nvPr>
            <p:ph type="dt" sz="half" idx="10"/>
          </p:nvPr>
        </p:nvSpPr>
        <p:spPr/>
        <p:txBody>
          <a:bodyPr/>
          <a:lstStyle/>
          <a:p>
            <a:r>
              <a:rPr lang="en-US"/>
              <a:t>06/02/06</a:t>
            </a:r>
          </a:p>
        </p:txBody>
      </p:sp>
      <p:sp>
        <p:nvSpPr>
          <p:cNvPr id="33" name="Footer Placeholder 3"/>
          <p:cNvSpPr>
            <a:spLocks noGrp="1"/>
          </p:cNvSpPr>
          <p:nvPr>
            <p:ph type="ftr" sz="quarter" idx="11"/>
          </p:nvPr>
        </p:nvSpPr>
        <p:spPr/>
        <p:txBody>
          <a:bodyPr/>
          <a:lstStyle/>
          <a:p>
            <a:r>
              <a:rPr lang="en-US"/>
              <a:t>Pavan Balaji (The Ohio State University)</a:t>
            </a:r>
          </a:p>
        </p:txBody>
      </p:sp>
      <p:sp>
        <p:nvSpPr>
          <p:cNvPr id="391170" name="Rectangle 2"/>
          <p:cNvSpPr>
            <a:spLocks noGrp="1" noChangeArrowheads="1"/>
          </p:cNvSpPr>
          <p:nvPr>
            <p:ph type="title"/>
          </p:nvPr>
        </p:nvSpPr>
        <p:spPr>
          <a:ln/>
        </p:spPr>
        <p:txBody>
          <a:bodyPr/>
          <a:lstStyle/>
          <a:p>
            <a:r>
              <a:rPr lang="en-US" sz="3200"/>
              <a:t>Work breakup for different iWARP Implementations</a:t>
            </a:r>
          </a:p>
        </p:txBody>
      </p:sp>
      <p:sp>
        <p:nvSpPr>
          <p:cNvPr id="391172" name="Rectangle 4"/>
          <p:cNvSpPr>
            <a:spLocks noChangeArrowheads="1"/>
          </p:cNvSpPr>
          <p:nvPr/>
        </p:nvSpPr>
        <p:spPr bwMode="auto">
          <a:xfrm>
            <a:off x="914400" y="2286000"/>
            <a:ext cx="2209800" cy="1295400"/>
          </a:xfrm>
          <a:prstGeom prst="rect">
            <a:avLst/>
          </a:prstGeom>
          <a:solidFill>
            <a:srgbClr val="00C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173" name="AutoShape 5"/>
          <p:cNvSpPr>
            <a:spLocks noChangeArrowheads="1"/>
          </p:cNvSpPr>
          <p:nvPr/>
        </p:nvSpPr>
        <p:spPr bwMode="auto">
          <a:xfrm>
            <a:off x="914400" y="3962400"/>
            <a:ext cx="2209800" cy="1219200"/>
          </a:xfrm>
          <a:prstGeom prst="roundRect">
            <a:avLst>
              <a:gd name="adj" fmla="val 16667"/>
            </a:avLst>
          </a:prstGeom>
          <a:solidFill>
            <a:srgbClr val="FFCC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175" name="Rectangle 7"/>
          <p:cNvSpPr>
            <a:spLocks noChangeArrowheads="1"/>
          </p:cNvSpPr>
          <p:nvPr/>
        </p:nvSpPr>
        <p:spPr bwMode="auto">
          <a:xfrm>
            <a:off x="1524000" y="4343400"/>
            <a:ext cx="914400" cy="457200"/>
          </a:xfrm>
          <a:prstGeom prst="rect">
            <a:avLst/>
          </a:prstGeom>
          <a:solidFill>
            <a:srgbClr val="C0C0C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600" b="0"/>
              <a:t>TCP/IP</a:t>
            </a:r>
          </a:p>
        </p:txBody>
      </p:sp>
      <p:sp>
        <p:nvSpPr>
          <p:cNvPr id="391176" name="Rectangle 8"/>
          <p:cNvSpPr>
            <a:spLocks noChangeArrowheads="1"/>
          </p:cNvSpPr>
          <p:nvPr/>
        </p:nvSpPr>
        <p:spPr bwMode="auto">
          <a:xfrm>
            <a:off x="990600" y="2362200"/>
            <a:ext cx="914400" cy="457200"/>
          </a:xfrm>
          <a:prstGeom prst="rect">
            <a:avLst/>
          </a:prstGeom>
          <a:solidFill>
            <a:srgbClr val="C0C0C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600" b="0"/>
              <a:t>RDMAP</a:t>
            </a:r>
          </a:p>
        </p:txBody>
      </p:sp>
      <p:sp>
        <p:nvSpPr>
          <p:cNvPr id="391177" name="Rectangle 9"/>
          <p:cNvSpPr>
            <a:spLocks noChangeArrowheads="1"/>
          </p:cNvSpPr>
          <p:nvPr/>
        </p:nvSpPr>
        <p:spPr bwMode="auto">
          <a:xfrm>
            <a:off x="2057400" y="2362200"/>
            <a:ext cx="914400" cy="457200"/>
          </a:xfrm>
          <a:prstGeom prst="rect">
            <a:avLst/>
          </a:prstGeom>
          <a:solidFill>
            <a:srgbClr val="C0C0C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600" b="0"/>
              <a:t>RDDP</a:t>
            </a:r>
          </a:p>
        </p:txBody>
      </p:sp>
      <p:sp>
        <p:nvSpPr>
          <p:cNvPr id="391178" name="Rectangle 10"/>
          <p:cNvSpPr>
            <a:spLocks noChangeArrowheads="1"/>
          </p:cNvSpPr>
          <p:nvPr/>
        </p:nvSpPr>
        <p:spPr bwMode="auto">
          <a:xfrm>
            <a:off x="990600" y="2971800"/>
            <a:ext cx="914400" cy="457200"/>
          </a:xfrm>
          <a:prstGeom prst="rect">
            <a:avLst/>
          </a:prstGeom>
          <a:solidFill>
            <a:srgbClr val="C0C0C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600" b="0"/>
              <a:t>CRC</a:t>
            </a:r>
          </a:p>
        </p:txBody>
      </p:sp>
      <p:sp>
        <p:nvSpPr>
          <p:cNvPr id="391179" name="Rectangle 11"/>
          <p:cNvSpPr>
            <a:spLocks noChangeArrowheads="1"/>
          </p:cNvSpPr>
          <p:nvPr/>
        </p:nvSpPr>
        <p:spPr bwMode="auto">
          <a:xfrm>
            <a:off x="2057400" y="2971800"/>
            <a:ext cx="914400" cy="457200"/>
          </a:xfrm>
          <a:prstGeom prst="rect">
            <a:avLst/>
          </a:prstGeom>
          <a:solidFill>
            <a:srgbClr val="C0C0C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600" b="0"/>
              <a:t>Markers</a:t>
            </a:r>
          </a:p>
        </p:txBody>
      </p:sp>
      <p:sp>
        <p:nvSpPr>
          <p:cNvPr id="391180" name="Line 12"/>
          <p:cNvSpPr>
            <a:spLocks noChangeShapeType="1"/>
          </p:cNvSpPr>
          <p:nvPr/>
        </p:nvSpPr>
        <p:spPr bwMode="auto">
          <a:xfrm>
            <a:off x="1981200" y="3505200"/>
            <a:ext cx="0" cy="609600"/>
          </a:xfrm>
          <a:prstGeom prst="line">
            <a:avLst/>
          </a:prstGeom>
          <a:noFill/>
          <a:ln w="571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181" name="Rectangle 13"/>
          <p:cNvSpPr>
            <a:spLocks noChangeArrowheads="1"/>
          </p:cNvSpPr>
          <p:nvPr/>
        </p:nvSpPr>
        <p:spPr bwMode="auto">
          <a:xfrm>
            <a:off x="3810000" y="2286000"/>
            <a:ext cx="2209800" cy="1295400"/>
          </a:xfrm>
          <a:prstGeom prst="rect">
            <a:avLst/>
          </a:prstGeom>
          <a:solidFill>
            <a:srgbClr val="00C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182" name="AutoShape 14"/>
          <p:cNvSpPr>
            <a:spLocks noChangeArrowheads="1"/>
          </p:cNvSpPr>
          <p:nvPr/>
        </p:nvSpPr>
        <p:spPr bwMode="auto">
          <a:xfrm>
            <a:off x="3810000" y="3962400"/>
            <a:ext cx="2209800" cy="1219200"/>
          </a:xfrm>
          <a:prstGeom prst="roundRect">
            <a:avLst>
              <a:gd name="adj" fmla="val 16667"/>
            </a:avLst>
          </a:prstGeom>
          <a:solidFill>
            <a:srgbClr val="FFCC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183" name="Rectangle 15"/>
          <p:cNvSpPr>
            <a:spLocks noChangeArrowheads="1"/>
          </p:cNvSpPr>
          <p:nvPr/>
        </p:nvSpPr>
        <p:spPr bwMode="auto">
          <a:xfrm>
            <a:off x="4953000" y="4648200"/>
            <a:ext cx="914400" cy="457200"/>
          </a:xfrm>
          <a:prstGeom prst="rect">
            <a:avLst/>
          </a:prstGeom>
          <a:solidFill>
            <a:srgbClr val="C0C0C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600" b="0"/>
              <a:t>TCP/IP</a:t>
            </a:r>
          </a:p>
        </p:txBody>
      </p:sp>
      <p:sp>
        <p:nvSpPr>
          <p:cNvPr id="391184" name="Rectangle 16"/>
          <p:cNvSpPr>
            <a:spLocks noChangeArrowheads="1"/>
          </p:cNvSpPr>
          <p:nvPr/>
        </p:nvSpPr>
        <p:spPr bwMode="auto">
          <a:xfrm>
            <a:off x="4419600" y="2667000"/>
            <a:ext cx="914400" cy="457200"/>
          </a:xfrm>
          <a:prstGeom prst="rect">
            <a:avLst/>
          </a:prstGeom>
          <a:solidFill>
            <a:srgbClr val="C0C0C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600" b="0"/>
              <a:t>RDMAP</a:t>
            </a:r>
          </a:p>
        </p:txBody>
      </p:sp>
      <p:sp>
        <p:nvSpPr>
          <p:cNvPr id="391185" name="Rectangle 17"/>
          <p:cNvSpPr>
            <a:spLocks noChangeArrowheads="1"/>
          </p:cNvSpPr>
          <p:nvPr/>
        </p:nvSpPr>
        <p:spPr bwMode="auto">
          <a:xfrm>
            <a:off x="3962400" y="4114800"/>
            <a:ext cx="914400" cy="457200"/>
          </a:xfrm>
          <a:prstGeom prst="rect">
            <a:avLst/>
          </a:prstGeom>
          <a:solidFill>
            <a:srgbClr val="C0C0C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600" b="0"/>
              <a:t>RDDP</a:t>
            </a:r>
          </a:p>
        </p:txBody>
      </p:sp>
      <p:sp>
        <p:nvSpPr>
          <p:cNvPr id="391186" name="Rectangle 18"/>
          <p:cNvSpPr>
            <a:spLocks noChangeArrowheads="1"/>
          </p:cNvSpPr>
          <p:nvPr/>
        </p:nvSpPr>
        <p:spPr bwMode="auto">
          <a:xfrm>
            <a:off x="4953000" y="4114800"/>
            <a:ext cx="914400" cy="457200"/>
          </a:xfrm>
          <a:prstGeom prst="rect">
            <a:avLst/>
          </a:prstGeom>
          <a:solidFill>
            <a:srgbClr val="C0C0C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600" b="0"/>
              <a:t>CRC</a:t>
            </a:r>
          </a:p>
        </p:txBody>
      </p:sp>
      <p:sp>
        <p:nvSpPr>
          <p:cNvPr id="391187" name="Rectangle 19"/>
          <p:cNvSpPr>
            <a:spLocks noChangeArrowheads="1"/>
          </p:cNvSpPr>
          <p:nvPr/>
        </p:nvSpPr>
        <p:spPr bwMode="auto">
          <a:xfrm>
            <a:off x="3962400" y="4648200"/>
            <a:ext cx="914400" cy="457200"/>
          </a:xfrm>
          <a:prstGeom prst="rect">
            <a:avLst/>
          </a:prstGeom>
          <a:solidFill>
            <a:srgbClr val="C0C0C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600" b="0"/>
              <a:t>Markers</a:t>
            </a:r>
          </a:p>
        </p:txBody>
      </p:sp>
      <p:sp>
        <p:nvSpPr>
          <p:cNvPr id="391188" name="Line 20"/>
          <p:cNvSpPr>
            <a:spLocks noChangeShapeType="1"/>
          </p:cNvSpPr>
          <p:nvPr/>
        </p:nvSpPr>
        <p:spPr bwMode="auto">
          <a:xfrm>
            <a:off x="4916488" y="3505200"/>
            <a:ext cx="0" cy="609600"/>
          </a:xfrm>
          <a:prstGeom prst="line">
            <a:avLst/>
          </a:prstGeom>
          <a:noFill/>
          <a:ln w="571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189" name="Rectangle 21"/>
          <p:cNvSpPr>
            <a:spLocks noChangeArrowheads="1"/>
          </p:cNvSpPr>
          <p:nvPr/>
        </p:nvSpPr>
        <p:spPr bwMode="auto">
          <a:xfrm>
            <a:off x="6553200" y="2286000"/>
            <a:ext cx="2209800" cy="1295400"/>
          </a:xfrm>
          <a:prstGeom prst="rect">
            <a:avLst/>
          </a:prstGeom>
          <a:solidFill>
            <a:srgbClr val="00C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190" name="AutoShape 22"/>
          <p:cNvSpPr>
            <a:spLocks noChangeArrowheads="1"/>
          </p:cNvSpPr>
          <p:nvPr/>
        </p:nvSpPr>
        <p:spPr bwMode="auto">
          <a:xfrm>
            <a:off x="6553200" y="3962400"/>
            <a:ext cx="2209800" cy="1219200"/>
          </a:xfrm>
          <a:prstGeom prst="roundRect">
            <a:avLst>
              <a:gd name="adj" fmla="val 16667"/>
            </a:avLst>
          </a:prstGeom>
          <a:solidFill>
            <a:srgbClr val="FFCC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191" name="Rectangle 23"/>
          <p:cNvSpPr>
            <a:spLocks noChangeArrowheads="1"/>
          </p:cNvSpPr>
          <p:nvPr/>
        </p:nvSpPr>
        <p:spPr bwMode="auto">
          <a:xfrm>
            <a:off x="7239000" y="4648200"/>
            <a:ext cx="914400" cy="457200"/>
          </a:xfrm>
          <a:prstGeom prst="rect">
            <a:avLst/>
          </a:prstGeom>
          <a:solidFill>
            <a:srgbClr val="C0C0C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600" b="0"/>
              <a:t>TCP/IP</a:t>
            </a:r>
          </a:p>
        </p:txBody>
      </p:sp>
      <p:sp>
        <p:nvSpPr>
          <p:cNvPr id="391192" name="Rectangle 24"/>
          <p:cNvSpPr>
            <a:spLocks noChangeArrowheads="1"/>
          </p:cNvSpPr>
          <p:nvPr/>
        </p:nvSpPr>
        <p:spPr bwMode="auto">
          <a:xfrm>
            <a:off x="6629400" y="2667000"/>
            <a:ext cx="914400" cy="457200"/>
          </a:xfrm>
          <a:prstGeom prst="rect">
            <a:avLst/>
          </a:prstGeom>
          <a:solidFill>
            <a:srgbClr val="C0C0C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600" b="0"/>
              <a:t>RDMAP</a:t>
            </a:r>
          </a:p>
        </p:txBody>
      </p:sp>
      <p:sp>
        <p:nvSpPr>
          <p:cNvPr id="391193" name="Rectangle 25"/>
          <p:cNvSpPr>
            <a:spLocks noChangeArrowheads="1"/>
          </p:cNvSpPr>
          <p:nvPr/>
        </p:nvSpPr>
        <p:spPr bwMode="auto">
          <a:xfrm>
            <a:off x="6705600" y="4114800"/>
            <a:ext cx="914400" cy="457200"/>
          </a:xfrm>
          <a:prstGeom prst="rect">
            <a:avLst/>
          </a:prstGeom>
          <a:solidFill>
            <a:srgbClr val="C0C0C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600" b="0"/>
              <a:t>RDDP</a:t>
            </a:r>
          </a:p>
        </p:txBody>
      </p:sp>
      <p:sp>
        <p:nvSpPr>
          <p:cNvPr id="391194" name="Rectangle 26"/>
          <p:cNvSpPr>
            <a:spLocks noChangeArrowheads="1"/>
          </p:cNvSpPr>
          <p:nvPr/>
        </p:nvSpPr>
        <p:spPr bwMode="auto">
          <a:xfrm>
            <a:off x="7696200" y="4114800"/>
            <a:ext cx="914400" cy="457200"/>
          </a:xfrm>
          <a:prstGeom prst="rect">
            <a:avLst/>
          </a:prstGeom>
          <a:solidFill>
            <a:srgbClr val="C0C0C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600" b="0"/>
              <a:t>CRC</a:t>
            </a:r>
          </a:p>
        </p:txBody>
      </p:sp>
      <p:sp>
        <p:nvSpPr>
          <p:cNvPr id="391195" name="Rectangle 27"/>
          <p:cNvSpPr>
            <a:spLocks noChangeArrowheads="1"/>
          </p:cNvSpPr>
          <p:nvPr/>
        </p:nvSpPr>
        <p:spPr bwMode="auto">
          <a:xfrm>
            <a:off x="7772400" y="2667000"/>
            <a:ext cx="914400" cy="457200"/>
          </a:xfrm>
          <a:prstGeom prst="rect">
            <a:avLst/>
          </a:prstGeom>
          <a:solidFill>
            <a:srgbClr val="C0C0C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600" b="0"/>
              <a:t>Markers</a:t>
            </a:r>
          </a:p>
        </p:txBody>
      </p:sp>
      <p:sp>
        <p:nvSpPr>
          <p:cNvPr id="391196" name="Line 28"/>
          <p:cNvSpPr>
            <a:spLocks noChangeShapeType="1"/>
          </p:cNvSpPr>
          <p:nvPr/>
        </p:nvSpPr>
        <p:spPr bwMode="auto">
          <a:xfrm>
            <a:off x="7659688" y="3505200"/>
            <a:ext cx="0" cy="609600"/>
          </a:xfrm>
          <a:prstGeom prst="line">
            <a:avLst/>
          </a:prstGeom>
          <a:noFill/>
          <a:ln w="571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197" name="Text Box 29"/>
          <p:cNvSpPr txBox="1">
            <a:spLocks noChangeArrowheads="1"/>
          </p:cNvSpPr>
          <p:nvPr/>
        </p:nvSpPr>
        <p:spPr bwMode="auto">
          <a:xfrm>
            <a:off x="914400" y="5562600"/>
            <a:ext cx="2286000" cy="3365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t>Software iWARP</a:t>
            </a:r>
          </a:p>
        </p:txBody>
      </p:sp>
      <p:sp>
        <p:nvSpPr>
          <p:cNvPr id="391198" name="Text Box 30"/>
          <p:cNvSpPr txBox="1">
            <a:spLocks noChangeArrowheads="1"/>
          </p:cNvSpPr>
          <p:nvPr/>
        </p:nvSpPr>
        <p:spPr bwMode="auto">
          <a:xfrm>
            <a:off x="3810000" y="5562600"/>
            <a:ext cx="2286000" cy="58102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t>Complete NIC-based iWARP</a:t>
            </a:r>
          </a:p>
        </p:txBody>
      </p:sp>
      <p:sp>
        <p:nvSpPr>
          <p:cNvPr id="391199" name="Text Box 31"/>
          <p:cNvSpPr txBox="1">
            <a:spLocks noChangeArrowheads="1"/>
          </p:cNvSpPr>
          <p:nvPr/>
        </p:nvSpPr>
        <p:spPr bwMode="auto">
          <a:xfrm>
            <a:off x="6553200" y="5562600"/>
            <a:ext cx="2286000" cy="58102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t>Host-assisted iWARP</a:t>
            </a:r>
          </a:p>
        </p:txBody>
      </p:sp>
      <p:sp>
        <p:nvSpPr>
          <p:cNvPr id="391200" name="Text Box 32"/>
          <p:cNvSpPr txBox="1">
            <a:spLocks noChangeArrowheads="1"/>
          </p:cNvSpPr>
          <p:nvPr/>
        </p:nvSpPr>
        <p:spPr bwMode="auto">
          <a:xfrm>
            <a:off x="152400" y="2743200"/>
            <a:ext cx="685800" cy="3365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t>Host</a:t>
            </a:r>
          </a:p>
        </p:txBody>
      </p:sp>
      <p:sp>
        <p:nvSpPr>
          <p:cNvPr id="391201" name="Text Box 33"/>
          <p:cNvSpPr txBox="1">
            <a:spLocks noChangeArrowheads="1"/>
          </p:cNvSpPr>
          <p:nvPr/>
        </p:nvSpPr>
        <p:spPr bwMode="auto">
          <a:xfrm>
            <a:off x="152400" y="4419600"/>
            <a:ext cx="685800" cy="3365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t>NIC</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06/02/06</a:t>
            </a:r>
          </a:p>
        </p:txBody>
      </p:sp>
      <p:sp>
        <p:nvSpPr>
          <p:cNvPr id="6" name="Footer Placeholder 5"/>
          <p:cNvSpPr>
            <a:spLocks noGrp="1"/>
          </p:cNvSpPr>
          <p:nvPr>
            <p:ph type="ftr" sz="quarter" idx="11"/>
          </p:nvPr>
        </p:nvSpPr>
        <p:spPr/>
        <p:txBody>
          <a:bodyPr/>
          <a:lstStyle/>
          <a:p>
            <a:r>
              <a:rPr lang="en-US"/>
              <a:t>Pavan Balaji (The Ohio State University)</a:t>
            </a:r>
          </a:p>
        </p:txBody>
      </p:sp>
      <p:sp>
        <p:nvSpPr>
          <p:cNvPr id="384002" name="Rectangle 2"/>
          <p:cNvSpPr>
            <a:spLocks noGrp="1" noChangeArrowheads="1"/>
          </p:cNvSpPr>
          <p:nvPr>
            <p:ph type="title"/>
          </p:nvPr>
        </p:nvSpPr>
        <p:spPr>
          <a:ln/>
        </p:spPr>
        <p:txBody>
          <a:bodyPr/>
          <a:lstStyle/>
          <a:p>
            <a:r>
              <a:rPr lang="en-US" sz="3200"/>
              <a:t>Performance Benchmarks (iWARP compatible TOEs)</a:t>
            </a:r>
          </a:p>
        </p:txBody>
      </p:sp>
      <p:graphicFrame>
        <p:nvGraphicFramePr>
          <p:cNvPr id="384004" name="Object 4"/>
          <p:cNvGraphicFramePr>
            <a:graphicFrameLocks noChangeAspect="1"/>
          </p:cNvGraphicFramePr>
          <p:nvPr>
            <p:ph sz="half" idx="1"/>
          </p:nvPr>
        </p:nvGraphicFramePr>
        <p:xfrm>
          <a:off x="685800" y="1839913"/>
          <a:ext cx="3810000" cy="4471987"/>
        </p:xfrm>
        <a:graphic>
          <a:graphicData uri="http://schemas.openxmlformats.org/presentationml/2006/ole">
            <mc:AlternateContent xmlns:mc="http://schemas.openxmlformats.org/markup-compatibility/2006">
              <mc:Choice xmlns:v="urn:schemas-microsoft-com:vml" Requires="v">
                <p:oleObj spid="_x0000_s384006" name="Chart" r:id="rId3" imgW="2962084" imgH="3476434" progId="MSGraph.Chart.8">
                  <p:embed followColorScheme="full"/>
                </p:oleObj>
              </mc:Choice>
              <mc:Fallback>
                <p:oleObj name="Chart" r:id="rId3" imgW="2962084" imgH="3476434" progId="MSGraph.Chart.8">
                  <p:embed followColorScheme="full"/>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839913"/>
                        <a:ext cx="3810000" cy="4471987"/>
                      </a:xfrm>
                      <a:prstGeom prst="rect">
                        <a:avLst/>
                      </a:prstGeom>
                    </p:spPr>
                  </p:pic>
                </p:oleObj>
              </mc:Fallback>
            </mc:AlternateContent>
          </a:graphicData>
        </a:graphic>
      </p:graphicFrame>
      <p:graphicFrame>
        <p:nvGraphicFramePr>
          <p:cNvPr id="384005" name="Object 5"/>
          <p:cNvGraphicFramePr>
            <a:graphicFrameLocks noChangeAspect="1"/>
          </p:cNvGraphicFramePr>
          <p:nvPr>
            <p:ph sz="half" idx="2"/>
          </p:nvPr>
        </p:nvGraphicFramePr>
        <p:xfrm>
          <a:off x="4648200" y="1839913"/>
          <a:ext cx="3810000" cy="4471987"/>
        </p:xfrm>
        <a:graphic>
          <a:graphicData uri="http://schemas.openxmlformats.org/presentationml/2006/ole">
            <mc:AlternateContent xmlns:mc="http://schemas.openxmlformats.org/markup-compatibility/2006">
              <mc:Choice xmlns:v="urn:schemas-microsoft-com:vml" Requires="v">
                <p:oleObj spid="_x0000_s384007" name="Chart" r:id="rId5" imgW="2962084" imgH="3476434" progId="MSGraph.Chart.8">
                  <p:embed followColorScheme="full"/>
                </p:oleObj>
              </mc:Choice>
              <mc:Fallback>
                <p:oleObj name="Chart" r:id="rId5" imgW="2962084" imgH="3476434" progId="MSGraph.Chart.8">
                  <p:embed followColorScheme="full"/>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1839913"/>
                        <a:ext cx="3810000" cy="4471987"/>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06/02/06</a:t>
            </a:r>
          </a:p>
        </p:txBody>
      </p:sp>
      <p:sp>
        <p:nvSpPr>
          <p:cNvPr id="5" name="Footer Placeholder 4"/>
          <p:cNvSpPr>
            <a:spLocks noGrp="1"/>
          </p:cNvSpPr>
          <p:nvPr>
            <p:ph type="ftr" sz="quarter" idx="11"/>
          </p:nvPr>
        </p:nvSpPr>
        <p:spPr/>
        <p:txBody>
          <a:bodyPr/>
          <a:lstStyle/>
          <a:p>
            <a:r>
              <a:rPr lang="en-US"/>
              <a:t>Pavan Balaji (The Ohio State University)</a:t>
            </a:r>
          </a:p>
        </p:txBody>
      </p:sp>
      <p:sp>
        <p:nvSpPr>
          <p:cNvPr id="143362" name="Rectangle 2"/>
          <p:cNvSpPr>
            <a:spLocks noGrp="1" noChangeArrowheads="1"/>
          </p:cNvSpPr>
          <p:nvPr>
            <p:ph type="title"/>
          </p:nvPr>
        </p:nvSpPr>
        <p:spPr>
          <a:ln/>
        </p:spPr>
        <p:txBody>
          <a:bodyPr/>
          <a:lstStyle/>
          <a:p>
            <a:r>
              <a:rPr lang="en-US" sz="3200"/>
              <a:t>Presentation Layout</a:t>
            </a:r>
          </a:p>
        </p:txBody>
      </p:sp>
      <p:sp>
        <p:nvSpPr>
          <p:cNvPr id="143363" name="Rectangle 3"/>
          <p:cNvSpPr>
            <a:spLocks noGrp="1" noChangeArrowheads="1"/>
          </p:cNvSpPr>
          <p:nvPr>
            <p:ph type="body" idx="1"/>
          </p:nvPr>
        </p:nvSpPr>
        <p:spPr/>
        <p:txBody>
          <a:bodyPr/>
          <a:lstStyle/>
          <a:p>
            <a:pPr>
              <a:lnSpc>
                <a:spcPct val="200000"/>
              </a:lnSpc>
              <a:buFont typeface="Arial" charset="0"/>
              <a:buChar char="§"/>
            </a:pPr>
            <a:r>
              <a:rPr lang="en-US">
                <a:solidFill>
                  <a:srgbClr val="DDDDDD"/>
                </a:solidFill>
              </a:rPr>
              <a:t>Introduction and Motivation</a:t>
            </a:r>
          </a:p>
          <a:p>
            <a:pPr>
              <a:lnSpc>
                <a:spcPct val="200000"/>
              </a:lnSpc>
              <a:buFont typeface="Arial" charset="0"/>
              <a:buChar char="§"/>
            </a:pPr>
            <a:r>
              <a:rPr lang="en-US">
                <a:solidFill>
                  <a:srgbClr val="DDDDDD"/>
                </a:solidFill>
              </a:rPr>
              <a:t>High Performance Sockets: Design and Evaluation</a:t>
            </a:r>
          </a:p>
          <a:p>
            <a:pPr>
              <a:lnSpc>
                <a:spcPct val="200000"/>
              </a:lnSpc>
              <a:buFont typeface="Arial" charset="0"/>
              <a:buChar char="§"/>
            </a:pPr>
            <a:r>
              <a:rPr lang="en-US">
                <a:solidFill>
                  <a:srgbClr val="DDDDDD"/>
                </a:solidFill>
              </a:rPr>
              <a:t>Extended Sockets: Analysis and Extensions</a:t>
            </a:r>
          </a:p>
          <a:p>
            <a:pPr>
              <a:lnSpc>
                <a:spcPct val="200000"/>
              </a:lnSpc>
              <a:buFont typeface="Arial" charset="0"/>
              <a:buChar char="§"/>
            </a:pPr>
            <a:r>
              <a:rPr lang="en-US">
                <a:solidFill>
                  <a:srgbClr val="DDDDDD"/>
                </a:solidFill>
              </a:rPr>
              <a:t>Wire Protocol Compatibility (Intra network family)</a:t>
            </a:r>
          </a:p>
          <a:p>
            <a:pPr>
              <a:lnSpc>
                <a:spcPct val="200000"/>
              </a:lnSpc>
              <a:buFont typeface="Arial" charset="0"/>
              <a:buChar char="§"/>
            </a:pPr>
            <a:r>
              <a:rPr lang="en-US" b="1"/>
              <a:t>Concluding Remarks and Future Work</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06/02/06</a:t>
            </a:r>
          </a:p>
        </p:txBody>
      </p:sp>
      <p:sp>
        <p:nvSpPr>
          <p:cNvPr id="5" name="Footer Placeholder 4"/>
          <p:cNvSpPr>
            <a:spLocks noGrp="1"/>
          </p:cNvSpPr>
          <p:nvPr>
            <p:ph type="ftr" sz="quarter" idx="11"/>
          </p:nvPr>
        </p:nvSpPr>
        <p:spPr/>
        <p:txBody>
          <a:bodyPr/>
          <a:lstStyle/>
          <a:p>
            <a:r>
              <a:rPr lang="en-US"/>
              <a:t>Pavan Balaji (The Ohio State University)</a:t>
            </a:r>
          </a:p>
        </p:txBody>
      </p:sp>
      <p:sp>
        <p:nvSpPr>
          <p:cNvPr id="179202" name="Rectangle 2"/>
          <p:cNvSpPr>
            <a:spLocks noGrp="1" noChangeArrowheads="1"/>
          </p:cNvSpPr>
          <p:nvPr>
            <p:ph type="title"/>
          </p:nvPr>
        </p:nvSpPr>
        <p:spPr>
          <a:ln/>
        </p:spPr>
        <p:txBody>
          <a:bodyPr/>
          <a:lstStyle/>
          <a:p>
            <a:r>
              <a:rPr lang="en-US" sz="3200"/>
              <a:t>Concluding Remarks</a:t>
            </a:r>
          </a:p>
        </p:txBody>
      </p:sp>
      <p:sp>
        <p:nvSpPr>
          <p:cNvPr id="179203" name="Rectangle 3"/>
          <p:cNvSpPr>
            <a:spLocks noGrp="1" noChangeArrowheads="1"/>
          </p:cNvSpPr>
          <p:nvPr>
            <p:ph type="body" idx="1"/>
          </p:nvPr>
        </p:nvSpPr>
        <p:spPr>
          <a:xfrm>
            <a:off x="685800" y="1828800"/>
            <a:ext cx="8001000" cy="4572000"/>
          </a:xfrm>
        </p:spPr>
        <p:txBody>
          <a:bodyPr/>
          <a:lstStyle/>
          <a:p>
            <a:pPr>
              <a:lnSpc>
                <a:spcPct val="125000"/>
              </a:lnSpc>
            </a:pPr>
            <a:r>
              <a:rPr lang="en-US"/>
              <a:t>Programming models allow achieve portability</a:t>
            </a:r>
          </a:p>
          <a:p>
            <a:pPr lvl="1">
              <a:lnSpc>
                <a:spcPct val="125000"/>
              </a:lnSpc>
            </a:pPr>
            <a:r>
              <a:rPr lang="en-US"/>
              <a:t>E.g., Sockets, MPI, Shared Memory, etc.</a:t>
            </a:r>
          </a:p>
          <a:p>
            <a:pPr>
              <a:lnSpc>
                <a:spcPct val="125000"/>
              </a:lnSpc>
            </a:pPr>
            <a:r>
              <a:rPr lang="en-US"/>
              <a:t>This talk focused on the Sockets model</a:t>
            </a:r>
          </a:p>
          <a:p>
            <a:pPr>
              <a:lnSpc>
                <a:spcPct val="125000"/>
              </a:lnSpc>
            </a:pPr>
            <a:r>
              <a:rPr lang="en-US"/>
              <a:t>Three important issues have been dealt with:</a:t>
            </a:r>
          </a:p>
          <a:p>
            <a:pPr lvl="1">
              <a:lnSpc>
                <a:spcPct val="125000"/>
              </a:lnSpc>
            </a:pPr>
            <a:r>
              <a:rPr lang="en-US"/>
              <a:t>Designing High Performance Sockets</a:t>
            </a:r>
          </a:p>
          <a:p>
            <a:pPr lvl="2">
              <a:lnSpc>
                <a:spcPct val="125000"/>
              </a:lnSpc>
            </a:pPr>
            <a:r>
              <a:rPr lang="en-US"/>
              <a:t>Superior performance with zero effort</a:t>
            </a:r>
          </a:p>
          <a:p>
            <a:pPr lvl="1">
              <a:lnSpc>
                <a:spcPct val="125000"/>
              </a:lnSpc>
            </a:pPr>
            <a:r>
              <a:rPr lang="en-US"/>
              <a:t>Extend sockets programming model</a:t>
            </a:r>
          </a:p>
          <a:p>
            <a:pPr lvl="2">
              <a:lnSpc>
                <a:spcPct val="125000"/>
              </a:lnSpc>
            </a:pPr>
            <a:r>
              <a:rPr lang="en-US"/>
              <a:t>Features such as RDMA are critical in some environments</a:t>
            </a:r>
          </a:p>
          <a:p>
            <a:pPr lvl="1">
              <a:lnSpc>
                <a:spcPct val="125000"/>
              </a:lnSpc>
            </a:pPr>
            <a:r>
              <a:rPr lang="en-US"/>
              <a:t>Wire Protocol Compatibility</a:t>
            </a:r>
          </a:p>
          <a:p>
            <a:pPr lvl="2">
              <a:lnSpc>
                <a:spcPct val="125000"/>
              </a:lnSpc>
            </a:pPr>
            <a:r>
              <a:rPr lang="en-US"/>
              <a:t>Compatibility between different Ethernet adapters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06/02/06</a:t>
            </a:r>
          </a:p>
        </p:txBody>
      </p:sp>
      <p:sp>
        <p:nvSpPr>
          <p:cNvPr id="5" name="Footer Placeholder 4"/>
          <p:cNvSpPr>
            <a:spLocks noGrp="1"/>
          </p:cNvSpPr>
          <p:nvPr>
            <p:ph type="ftr" sz="quarter" idx="11"/>
          </p:nvPr>
        </p:nvSpPr>
        <p:spPr/>
        <p:txBody>
          <a:bodyPr/>
          <a:lstStyle/>
          <a:p>
            <a:r>
              <a:rPr lang="en-US"/>
              <a:t>Pavan Balaji (The Ohio State University)</a:t>
            </a:r>
          </a:p>
        </p:txBody>
      </p:sp>
      <p:sp>
        <p:nvSpPr>
          <p:cNvPr id="287746" name="Rectangle 2"/>
          <p:cNvSpPr>
            <a:spLocks noGrp="1" noChangeArrowheads="1"/>
          </p:cNvSpPr>
          <p:nvPr>
            <p:ph type="title"/>
          </p:nvPr>
        </p:nvSpPr>
        <p:spPr>
          <a:ln/>
        </p:spPr>
        <p:txBody>
          <a:bodyPr/>
          <a:lstStyle/>
          <a:p>
            <a:r>
              <a:rPr lang="en-US" sz="3200"/>
              <a:t>Future Work</a:t>
            </a:r>
          </a:p>
        </p:txBody>
      </p:sp>
      <p:sp>
        <p:nvSpPr>
          <p:cNvPr id="287747" name="Rectangle 3"/>
          <p:cNvSpPr>
            <a:spLocks noGrp="1" noChangeArrowheads="1"/>
          </p:cNvSpPr>
          <p:nvPr>
            <p:ph type="body" idx="1"/>
          </p:nvPr>
        </p:nvSpPr>
        <p:spPr>
          <a:xfrm>
            <a:off x="457200" y="1828800"/>
            <a:ext cx="8229600" cy="4572000"/>
          </a:xfrm>
        </p:spPr>
        <p:txBody>
          <a:bodyPr/>
          <a:lstStyle/>
          <a:p>
            <a:pPr>
              <a:lnSpc>
                <a:spcPct val="125000"/>
              </a:lnSpc>
            </a:pPr>
            <a:r>
              <a:rPr lang="en-US"/>
              <a:t>Short Term Directions (within the next year)</a:t>
            </a:r>
          </a:p>
          <a:p>
            <a:pPr lvl="1">
              <a:lnSpc>
                <a:spcPct val="125000"/>
              </a:lnSpc>
            </a:pPr>
            <a:r>
              <a:rPr lang="en-US"/>
              <a:t>Extending concepts in sockets to other programming models</a:t>
            </a:r>
          </a:p>
          <a:p>
            <a:pPr lvl="2">
              <a:lnSpc>
                <a:spcPct val="125000"/>
              </a:lnSpc>
            </a:pPr>
            <a:r>
              <a:rPr lang="en-US"/>
              <a:t>Packetized Flow Control, Asynchronous Zero-copy SDP</a:t>
            </a:r>
          </a:p>
          <a:p>
            <a:pPr lvl="1">
              <a:lnSpc>
                <a:spcPct val="125000"/>
              </a:lnSpc>
            </a:pPr>
            <a:r>
              <a:rPr lang="en-US"/>
              <a:t>Enhance extended sockets to minimize application changes</a:t>
            </a:r>
          </a:p>
          <a:p>
            <a:pPr lvl="2">
              <a:lnSpc>
                <a:spcPct val="125000"/>
              </a:lnSpc>
            </a:pPr>
            <a:r>
              <a:rPr lang="en-US"/>
              <a:t>Transparent Flow control</a:t>
            </a:r>
          </a:p>
          <a:p>
            <a:pPr>
              <a:lnSpc>
                <a:spcPct val="125000"/>
              </a:lnSpc>
            </a:pPr>
            <a:r>
              <a:rPr lang="en-US"/>
              <a:t>Long Term Directions (next several years)</a:t>
            </a:r>
          </a:p>
          <a:p>
            <a:pPr lvl="1">
              <a:lnSpc>
                <a:spcPct val="125000"/>
              </a:lnSpc>
            </a:pPr>
            <a:r>
              <a:rPr lang="en-US"/>
              <a:t>Utilize extended sockets to build upper layers (e.g., PVFS)</a:t>
            </a:r>
          </a:p>
          <a:p>
            <a:pPr lvl="2">
              <a:lnSpc>
                <a:spcPct val="125000"/>
              </a:lnSpc>
            </a:pPr>
            <a:r>
              <a:rPr lang="en-US"/>
              <a:t>Quick way to achieve high performance on MOST networks</a:t>
            </a:r>
          </a:p>
          <a:p>
            <a:pPr lvl="1">
              <a:lnSpc>
                <a:spcPct val="125000"/>
              </a:lnSpc>
            </a:pPr>
            <a:r>
              <a:rPr lang="en-US"/>
              <a:t>High Performance MPI for iWARP/Ethernet</a:t>
            </a:r>
          </a:p>
          <a:p>
            <a:pPr lvl="2">
              <a:lnSpc>
                <a:spcPct val="125000"/>
              </a:lnSpc>
            </a:pPr>
            <a:r>
              <a:rPr lang="en-US"/>
              <a:t>RDMA features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Date Placeholder 3"/>
          <p:cNvSpPr>
            <a:spLocks noGrp="1"/>
          </p:cNvSpPr>
          <p:nvPr>
            <p:ph type="dt" sz="half" idx="10"/>
          </p:nvPr>
        </p:nvSpPr>
        <p:spPr/>
        <p:txBody>
          <a:bodyPr/>
          <a:lstStyle/>
          <a:p>
            <a:r>
              <a:rPr lang="en-US"/>
              <a:t>06/02/06</a:t>
            </a:r>
          </a:p>
        </p:txBody>
      </p:sp>
      <p:sp>
        <p:nvSpPr>
          <p:cNvPr id="37" name="Footer Placeholder 4"/>
          <p:cNvSpPr>
            <a:spLocks noGrp="1"/>
          </p:cNvSpPr>
          <p:nvPr>
            <p:ph type="ftr" sz="quarter" idx="11"/>
          </p:nvPr>
        </p:nvSpPr>
        <p:spPr/>
        <p:txBody>
          <a:bodyPr/>
          <a:lstStyle/>
          <a:p>
            <a:r>
              <a:rPr lang="en-US"/>
              <a:t>Pavan Balaji (The Ohio State University)</a:t>
            </a:r>
          </a:p>
        </p:txBody>
      </p:sp>
      <p:graphicFrame>
        <p:nvGraphicFramePr>
          <p:cNvPr id="305190" name="Group 38"/>
          <p:cNvGraphicFramePr>
            <a:graphicFrameLocks noGrp="1"/>
          </p:cNvGraphicFramePr>
          <p:nvPr>
            <p:ph type="tbl" idx="1"/>
          </p:nvPr>
        </p:nvGraphicFramePr>
        <p:xfrm>
          <a:off x="228600" y="1447800"/>
          <a:ext cx="8763000" cy="4953000"/>
        </p:xfrm>
        <a:graphic>
          <a:graphicData uri="http://schemas.openxmlformats.org/drawingml/2006/table">
            <a:tbl>
              <a:tblPr/>
              <a:tblGrid>
                <a:gridCol w="1600200"/>
                <a:gridCol w="7162800"/>
              </a:tblGrid>
              <a:tr h="869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400" b="1" i="0" u="none" strike="noStrike" cap="none" normalizeH="0" baseline="0" smtClean="0">
                          <a:ln>
                            <a:noFill/>
                          </a:ln>
                          <a:solidFill>
                            <a:srgbClr val="FF0000"/>
                          </a:solidFill>
                          <a:effectLst/>
                          <a:latin typeface="Comic Sans MS" pitchFamily="66" charset="0"/>
                        </a:rPr>
                        <a:t>JPDC ’05</a:t>
                      </a:r>
                    </a:p>
                  </a:txBody>
                  <a:tcPr anchor="ct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400" b="0" i="0" u="none" strike="noStrike" cap="none" normalizeH="0" baseline="0" smtClean="0">
                          <a:ln>
                            <a:noFill/>
                          </a:ln>
                          <a:solidFill>
                            <a:schemeClr val="tx1"/>
                          </a:solidFill>
                          <a:effectLst/>
                          <a:latin typeface="Comic Sans MS" pitchFamily="66" charset="0"/>
                        </a:rPr>
                        <a:t>H. -W. Jin, </a:t>
                      </a:r>
                      <a:r>
                        <a:rPr kumimoji="1" lang="en-US" sz="1400" b="1" i="0" u="none" strike="noStrike" cap="none" normalizeH="0" baseline="0" smtClean="0">
                          <a:ln>
                            <a:noFill/>
                          </a:ln>
                          <a:solidFill>
                            <a:schemeClr val="tx1"/>
                          </a:solidFill>
                          <a:effectLst/>
                          <a:latin typeface="Comic Sans MS" pitchFamily="66" charset="0"/>
                        </a:rPr>
                        <a:t>P. Balaji</a:t>
                      </a:r>
                      <a:r>
                        <a:rPr kumimoji="1" lang="en-US" sz="1400" b="0" i="0" u="none" strike="noStrike" cap="none" normalizeH="0" baseline="0" smtClean="0">
                          <a:ln>
                            <a:noFill/>
                          </a:ln>
                          <a:solidFill>
                            <a:schemeClr val="tx1"/>
                          </a:solidFill>
                          <a:effectLst/>
                          <a:latin typeface="Comic Sans MS" pitchFamily="66" charset="0"/>
                        </a:rPr>
                        <a:t>, C. Yoo, J . Y. Choi and D. K. Panda, “Exploiting NIC Architectural Support for Enhancing IP based Protocols on High Performance Networks”</a:t>
                      </a:r>
                    </a:p>
                  </a:txBody>
                  <a:tcPr anchor="ctr" horzOverflow="overflow">
                    <a:lnL>
                      <a:noFill/>
                    </a:lnL>
                    <a:lnR cap="flat">
                      <a:noFill/>
                    </a:lnR>
                    <a:lnT cap="flat">
                      <a:noFill/>
                    </a:lnT>
                    <a:lnB>
                      <a:noFill/>
                    </a:lnB>
                    <a:lnTlToBr>
                      <a:noFill/>
                    </a:lnTlToBr>
                    <a:lnBlToTr>
                      <a:noFill/>
                    </a:lnBlToTr>
                    <a:noFill/>
                  </a:tcPr>
                </a:tc>
              </a:tr>
              <a:tr h="7905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400" b="1" i="0" u="none" strike="noStrike" cap="none" normalizeH="0" baseline="0" smtClean="0">
                          <a:ln>
                            <a:noFill/>
                          </a:ln>
                          <a:solidFill>
                            <a:srgbClr val="FF0000"/>
                          </a:solidFill>
                          <a:effectLst/>
                          <a:latin typeface="Comic Sans MS" pitchFamily="66" charset="0"/>
                        </a:rPr>
                        <a:t>MICRO ’05</a:t>
                      </a:r>
                    </a:p>
                  </a:txBody>
                  <a:tcPr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400" b="1" i="0" u="none" strike="noStrike" cap="none" normalizeH="0" baseline="0" smtClean="0">
                          <a:ln>
                            <a:noFill/>
                          </a:ln>
                          <a:solidFill>
                            <a:schemeClr val="tx1"/>
                          </a:solidFill>
                          <a:effectLst/>
                          <a:latin typeface="Comic Sans MS" pitchFamily="66" charset="0"/>
                        </a:rPr>
                        <a:t>P. Balaji</a:t>
                      </a:r>
                      <a:r>
                        <a:rPr kumimoji="1" lang="en-US" sz="1400" b="0" i="0" u="none" strike="noStrike" cap="none" normalizeH="0" baseline="0" smtClean="0">
                          <a:ln>
                            <a:noFill/>
                          </a:ln>
                          <a:solidFill>
                            <a:schemeClr val="tx1"/>
                          </a:solidFill>
                          <a:effectLst/>
                          <a:latin typeface="Comic Sans MS" pitchFamily="66" charset="0"/>
                        </a:rPr>
                        <a:t>, W. Feng and D. K. Panda, “The Convergence of Ethernet and Ethernot: A 10-Gigabit Ethernet Perspective”</a:t>
                      </a:r>
                    </a:p>
                  </a:txBody>
                  <a:tcPr anchor="ctr" horzOverflow="overflow">
                    <a:lnL>
                      <a:noFill/>
                    </a:lnL>
                    <a:lnR cap="flat">
                      <a:noFill/>
                    </a:lnR>
                    <a:lnT>
                      <a:noFill/>
                    </a:lnT>
                    <a:lnB>
                      <a:noFill/>
                    </a:lnB>
                    <a:lnTlToBr>
                      <a:noFill/>
                    </a:lnTlToBr>
                    <a:lnBlToTr>
                      <a:noFill/>
                    </a:lnBlToTr>
                    <a:noFill/>
                  </a:tcPr>
                </a:tc>
              </a:tr>
              <a:tr h="8143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400" b="1" i="0" u="none" strike="noStrike" cap="none" normalizeH="0" baseline="0" smtClean="0">
                          <a:ln>
                            <a:noFill/>
                          </a:ln>
                          <a:solidFill>
                            <a:srgbClr val="FF0000"/>
                          </a:solidFill>
                          <a:effectLst/>
                          <a:latin typeface="Comic Sans MS" pitchFamily="66" charset="0"/>
                        </a:rPr>
                        <a:t>CAC ’06</a:t>
                      </a:r>
                    </a:p>
                  </a:txBody>
                  <a:tcPr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400" b="1" i="0" u="none" strike="noStrike" cap="none" normalizeH="0" baseline="0" smtClean="0">
                          <a:ln>
                            <a:noFill/>
                          </a:ln>
                          <a:solidFill>
                            <a:schemeClr val="tx1"/>
                          </a:solidFill>
                          <a:effectLst/>
                          <a:latin typeface="Comic Sans MS" pitchFamily="66" charset="0"/>
                        </a:rPr>
                        <a:t>P. Balaji</a:t>
                      </a:r>
                      <a:r>
                        <a:rPr kumimoji="1" lang="en-US" sz="1400" b="0" i="0" u="none" strike="noStrike" cap="none" normalizeH="0" baseline="0" smtClean="0">
                          <a:ln>
                            <a:noFill/>
                          </a:ln>
                          <a:solidFill>
                            <a:schemeClr val="tx1"/>
                          </a:solidFill>
                          <a:effectLst/>
                          <a:latin typeface="Comic Sans MS" pitchFamily="66" charset="0"/>
                        </a:rPr>
                        <a:t>, S. Bhagvat, H. -W. Jin and D. K. Panda, “Asynchronous Zero-copy Communication for Synchronous Sockets in the Sockets Direct Protocol (SDP) over InfiniBand”</a:t>
                      </a:r>
                    </a:p>
                  </a:txBody>
                  <a:tcPr anchor="ctr" horzOverflow="overflow">
                    <a:lnL>
                      <a:noFill/>
                    </a:lnL>
                    <a:lnR cap="flat">
                      <a:noFill/>
                    </a:lnR>
                    <a:lnT>
                      <a:noFill/>
                    </a:lnT>
                    <a:lnB>
                      <a:noFill/>
                    </a:lnB>
                    <a:lnTlToBr>
                      <a:noFill/>
                    </a:lnTlToBr>
                    <a:lnBlToTr>
                      <a:noFill/>
                    </a:lnBlToTr>
                    <a:noFill/>
                  </a:tcPr>
                </a:tc>
              </a:tr>
              <a:tr h="6048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400" b="1" i="0" u="none" strike="noStrike" cap="none" normalizeH="0" baseline="0" smtClean="0">
                          <a:ln>
                            <a:noFill/>
                          </a:ln>
                          <a:solidFill>
                            <a:srgbClr val="FF0000"/>
                          </a:solidFill>
                          <a:effectLst/>
                          <a:latin typeface="Comic Sans MS" pitchFamily="66" charset="0"/>
                        </a:rPr>
                        <a:t>Cluster ’05</a:t>
                      </a:r>
                    </a:p>
                  </a:txBody>
                  <a:tcPr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400" b="1" i="0" u="none" strike="noStrike" cap="none" normalizeH="0" baseline="0" smtClean="0">
                          <a:ln>
                            <a:noFill/>
                          </a:ln>
                          <a:solidFill>
                            <a:schemeClr val="tx1"/>
                          </a:solidFill>
                          <a:effectLst/>
                          <a:latin typeface="Comic Sans MS" pitchFamily="66" charset="0"/>
                        </a:rPr>
                        <a:t>P. Balaji</a:t>
                      </a:r>
                      <a:r>
                        <a:rPr kumimoji="1" lang="en-US" sz="1400" b="0" i="0" u="none" strike="noStrike" cap="none" normalizeH="0" baseline="0" smtClean="0">
                          <a:ln>
                            <a:noFill/>
                          </a:ln>
                          <a:solidFill>
                            <a:schemeClr val="tx1"/>
                          </a:solidFill>
                          <a:effectLst/>
                          <a:latin typeface="Comic Sans MS" pitchFamily="66" charset="0"/>
                        </a:rPr>
                        <a:t>, W. Feng, Q. Gao, R. Noronha, W. Yu and D. K. Panda, “Head-to-TOE Evaluation of High Performance Sockets over Protocol Offload Engines”</a:t>
                      </a:r>
                    </a:p>
                  </a:txBody>
                  <a:tcPr anchor="ctr" horzOverflow="overflow">
                    <a:lnL>
                      <a:noFill/>
                    </a:lnL>
                    <a:lnR cap="flat">
                      <a:noFill/>
                    </a:lnR>
                    <a:lnT>
                      <a:noFill/>
                    </a:lnT>
                    <a:lnB>
                      <a:noFill/>
                    </a:lnB>
                    <a:lnTlToBr>
                      <a:noFill/>
                    </a:lnTlToBr>
                    <a:lnBlToTr>
                      <a:noFill/>
                    </a:lnBlToTr>
                    <a:noFill/>
                  </a:tcPr>
                </a:tc>
              </a:tr>
              <a:tr h="6064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400" b="1" i="0" u="none" strike="noStrike" cap="none" normalizeH="0" baseline="0" smtClean="0">
                          <a:ln>
                            <a:noFill/>
                          </a:ln>
                          <a:solidFill>
                            <a:srgbClr val="FF0000"/>
                          </a:solidFill>
                          <a:effectLst/>
                          <a:latin typeface="Comic Sans MS" pitchFamily="66" charset="0"/>
                        </a:rPr>
                        <a:t>ISPASS ’04</a:t>
                      </a:r>
                    </a:p>
                  </a:txBody>
                  <a:tcPr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400" b="1" i="0" u="none" strike="noStrike" cap="none" normalizeH="0" baseline="0" smtClean="0">
                          <a:ln>
                            <a:noFill/>
                          </a:ln>
                          <a:solidFill>
                            <a:schemeClr val="tx1"/>
                          </a:solidFill>
                          <a:effectLst/>
                          <a:latin typeface="Comic Sans MS" pitchFamily="66" charset="0"/>
                        </a:rPr>
                        <a:t>P. Balaji</a:t>
                      </a:r>
                      <a:r>
                        <a:rPr kumimoji="1" lang="en-US" sz="1400" b="0" i="0" u="none" strike="noStrike" cap="none" normalizeH="0" baseline="0" smtClean="0">
                          <a:ln>
                            <a:noFill/>
                          </a:ln>
                          <a:solidFill>
                            <a:schemeClr val="tx1"/>
                          </a:solidFill>
                          <a:effectLst/>
                          <a:latin typeface="Comic Sans MS" pitchFamily="66" charset="0"/>
                        </a:rPr>
                        <a:t>, S. Narravula, K. Vaidyanathan, S. Krishnamoorthy, J. Wu and D. K. Panda, “Sockets Direct Protocol over InfiniBand in Clusters: Is it Beneficial?”</a:t>
                      </a:r>
                    </a:p>
                  </a:txBody>
                  <a:tcPr anchor="ctr" horzOverflow="overflow">
                    <a:lnL>
                      <a:noFill/>
                    </a:lnL>
                    <a:lnR cap="flat">
                      <a:noFill/>
                    </a:lnR>
                    <a:lnT>
                      <a:noFill/>
                    </a:lnT>
                    <a:lnB>
                      <a:noFill/>
                    </a:lnB>
                    <a:lnTlToBr>
                      <a:noFill/>
                    </a:lnTlToBr>
                    <a:lnBlToTr>
                      <a:noFill/>
                    </a:lnBlToTr>
                    <a:noFill/>
                  </a:tcPr>
                </a:tc>
              </a:tr>
              <a:tr h="6032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400" b="1" i="0" u="none" strike="noStrike" cap="none" normalizeH="0" baseline="0" smtClean="0">
                          <a:ln>
                            <a:noFill/>
                          </a:ln>
                          <a:solidFill>
                            <a:srgbClr val="FF0000"/>
                          </a:solidFill>
                          <a:effectLst/>
                          <a:latin typeface="Comic Sans MS" pitchFamily="66" charset="0"/>
                        </a:rPr>
                        <a:t>HPDC ’03</a:t>
                      </a:r>
                    </a:p>
                  </a:txBody>
                  <a:tcPr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400" b="1" i="0" u="none" strike="noStrike" cap="none" normalizeH="0" baseline="0" smtClean="0">
                          <a:ln>
                            <a:noFill/>
                          </a:ln>
                          <a:solidFill>
                            <a:schemeClr val="tx1"/>
                          </a:solidFill>
                          <a:effectLst/>
                          <a:latin typeface="Comic Sans MS" pitchFamily="66" charset="0"/>
                        </a:rPr>
                        <a:t>P. Balaji</a:t>
                      </a:r>
                      <a:r>
                        <a:rPr kumimoji="1" lang="en-US" sz="1400" b="0" i="0" u="none" strike="noStrike" cap="none" normalizeH="0" baseline="0" smtClean="0">
                          <a:ln>
                            <a:noFill/>
                          </a:ln>
                          <a:solidFill>
                            <a:schemeClr val="tx1"/>
                          </a:solidFill>
                          <a:effectLst/>
                          <a:latin typeface="Comic Sans MS" pitchFamily="66" charset="0"/>
                        </a:rPr>
                        <a:t>, J. Wu, T. Kurc, U. Catalyurek, D. K. Panda and J. Saltz, “Impact of High Performance Sockets on Data Intensive Applications”</a:t>
                      </a:r>
                    </a:p>
                  </a:txBody>
                  <a:tcPr anchor="ctr" horzOverflow="overflow">
                    <a:lnL>
                      <a:noFill/>
                    </a:lnL>
                    <a:lnR cap="flat">
                      <a:noFill/>
                    </a:lnR>
                    <a:lnT>
                      <a:noFill/>
                    </a:lnT>
                    <a:lnB>
                      <a:noFill/>
                    </a:lnB>
                    <a:lnTlToBr>
                      <a:noFill/>
                    </a:lnTlToBr>
                    <a:lnBlToTr>
                      <a:noFill/>
                    </a:lnBlToTr>
                    <a:noFill/>
                  </a:tcPr>
                </a:tc>
              </a:tr>
              <a:tr h="6635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400" b="1" i="0" u="none" strike="noStrike" cap="none" normalizeH="0" baseline="0" smtClean="0">
                          <a:ln>
                            <a:noFill/>
                          </a:ln>
                          <a:solidFill>
                            <a:srgbClr val="FF0000"/>
                          </a:solidFill>
                          <a:effectLst/>
                          <a:latin typeface="Comic Sans MS" pitchFamily="66" charset="0"/>
                        </a:rPr>
                        <a:t>Cluster ’02</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400" b="1" i="0" u="none" strike="noStrike" cap="none" normalizeH="0" baseline="0" smtClean="0">
                          <a:ln>
                            <a:noFill/>
                          </a:ln>
                          <a:solidFill>
                            <a:schemeClr val="tx1"/>
                          </a:solidFill>
                          <a:effectLst/>
                          <a:latin typeface="Comic Sans MS" pitchFamily="66" charset="0"/>
                        </a:rPr>
                        <a:t>P. Balaji</a:t>
                      </a:r>
                      <a:r>
                        <a:rPr kumimoji="1" lang="en-US" sz="1400" b="0" i="0" u="none" strike="noStrike" cap="none" normalizeH="0" baseline="0" smtClean="0">
                          <a:ln>
                            <a:noFill/>
                          </a:ln>
                          <a:solidFill>
                            <a:schemeClr val="tx1"/>
                          </a:solidFill>
                          <a:effectLst/>
                          <a:latin typeface="Comic Sans MS" pitchFamily="66" charset="0"/>
                        </a:rPr>
                        <a:t>, P. Shivam, P. Wyckoff and D. K. Panda, “High Performance User-Level Sockets over Gigabit Ethernet”</a:t>
                      </a:r>
                    </a:p>
                  </a:txBody>
                  <a:tcPr anchor="ctr" horzOverflow="overflow">
                    <a:lnL>
                      <a:noFill/>
                    </a:lnL>
                    <a:lnR cap="flat">
                      <a:noFill/>
                    </a:lnR>
                    <a:lnT>
                      <a:noFill/>
                    </a:lnT>
                    <a:lnB cap="flat">
                      <a:noFill/>
                    </a:lnB>
                    <a:lnTlToBr>
                      <a:noFill/>
                    </a:lnTlToBr>
                    <a:lnBlToTr>
                      <a:noFill/>
                    </a:lnBlToTr>
                    <a:noFill/>
                  </a:tcPr>
                </a:tc>
              </a:tr>
            </a:tbl>
          </a:graphicData>
        </a:graphic>
      </p:graphicFrame>
      <p:sp>
        <p:nvSpPr>
          <p:cNvPr id="305191" name="Rectangle 39"/>
          <p:cNvSpPr>
            <a:spLocks noGrp="1" noChangeArrowheads="1"/>
          </p:cNvSpPr>
          <p:nvPr>
            <p:ph type="title"/>
          </p:nvPr>
        </p:nvSpPr>
        <p:spPr>
          <a:xfrm>
            <a:off x="304800" y="274638"/>
            <a:ext cx="8610600" cy="1143000"/>
          </a:xfrm>
          <a:ln/>
        </p:spPr>
        <p:txBody>
          <a:bodyPr/>
          <a:lstStyle/>
          <a:p>
            <a:r>
              <a:rPr lang="en-US" sz="3200"/>
              <a:t>Publications on High Performance Sockets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ate Placeholder 3"/>
          <p:cNvSpPr>
            <a:spLocks noGrp="1"/>
          </p:cNvSpPr>
          <p:nvPr>
            <p:ph type="dt" sz="half" idx="10"/>
          </p:nvPr>
        </p:nvSpPr>
        <p:spPr/>
        <p:txBody>
          <a:bodyPr/>
          <a:lstStyle/>
          <a:p>
            <a:r>
              <a:rPr lang="en-US"/>
              <a:t>06/02/06</a:t>
            </a:r>
          </a:p>
        </p:txBody>
      </p:sp>
      <p:sp>
        <p:nvSpPr>
          <p:cNvPr id="33" name="Footer Placeholder 4"/>
          <p:cNvSpPr>
            <a:spLocks noGrp="1"/>
          </p:cNvSpPr>
          <p:nvPr>
            <p:ph type="ftr" sz="quarter" idx="11"/>
          </p:nvPr>
        </p:nvSpPr>
        <p:spPr/>
        <p:txBody>
          <a:bodyPr/>
          <a:lstStyle/>
          <a:p>
            <a:r>
              <a:rPr lang="en-US"/>
              <a:t>Pavan Balaji (The Ohio State University)</a:t>
            </a:r>
          </a:p>
        </p:txBody>
      </p:sp>
      <p:sp>
        <p:nvSpPr>
          <p:cNvPr id="306178" name="Rectangle 2"/>
          <p:cNvSpPr>
            <a:spLocks noGrp="1" noChangeArrowheads="1"/>
          </p:cNvSpPr>
          <p:nvPr>
            <p:ph type="title"/>
          </p:nvPr>
        </p:nvSpPr>
        <p:spPr>
          <a:xfrm>
            <a:off x="304800" y="274638"/>
            <a:ext cx="8610600" cy="1143000"/>
          </a:xfrm>
          <a:ln/>
        </p:spPr>
        <p:txBody>
          <a:bodyPr/>
          <a:lstStyle/>
          <a:p>
            <a:r>
              <a:rPr lang="en-US" sz="3200"/>
              <a:t>Publications on Issues with the Sockets Model</a:t>
            </a:r>
          </a:p>
        </p:txBody>
      </p:sp>
      <p:graphicFrame>
        <p:nvGraphicFramePr>
          <p:cNvPr id="306210" name="Group 34"/>
          <p:cNvGraphicFramePr>
            <a:graphicFrameLocks noGrp="1"/>
          </p:cNvGraphicFramePr>
          <p:nvPr>
            <p:ph type="tbl" idx="1"/>
          </p:nvPr>
        </p:nvGraphicFramePr>
        <p:xfrm>
          <a:off x="152400" y="1549400"/>
          <a:ext cx="8915400" cy="4927600"/>
        </p:xfrm>
        <a:graphic>
          <a:graphicData uri="http://schemas.openxmlformats.org/drawingml/2006/table">
            <a:tbl>
              <a:tblPr/>
              <a:tblGrid>
                <a:gridCol w="1447800"/>
                <a:gridCol w="7467600"/>
              </a:tblGrid>
              <a:tr h="685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400" b="1" i="0" u="none" strike="noStrike" cap="none" normalizeH="0" baseline="0" smtClean="0">
                          <a:ln>
                            <a:noFill/>
                          </a:ln>
                          <a:solidFill>
                            <a:srgbClr val="FF0000"/>
                          </a:solidFill>
                          <a:effectLst/>
                          <a:latin typeface="Comic Sans MS" pitchFamily="66" charset="0"/>
                        </a:rPr>
                        <a:t>NSFNGS ’06</a:t>
                      </a: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400" b="1" i="0" u="none" strike="noStrike" cap="none" normalizeH="0" baseline="0" smtClean="0">
                          <a:ln>
                            <a:noFill/>
                          </a:ln>
                          <a:solidFill>
                            <a:schemeClr val="tx1"/>
                          </a:solidFill>
                          <a:effectLst/>
                          <a:latin typeface="Comic Sans MS" pitchFamily="66" charset="0"/>
                        </a:rPr>
                        <a:t>P. Balaji</a:t>
                      </a:r>
                      <a:r>
                        <a:rPr kumimoji="1" lang="en-US" sz="1400" b="0" i="0" u="none" strike="noStrike" cap="none" normalizeH="0" baseline="0" smtClean="0">
                          <a:ln>
                            <a:noFill/>
                          </a:ln>
                          <a:solidFill>
                            <a:schemeClr val="tx1"/>
                          </a:solidFill>
                          <a:effectLst/>
                          <a:latin typeface="Comic Sans MS" pitchFamily="66" charset="0"/>
                        </a:rPr>
                        <a:t>, K. Vaidyanathan, S. Narravula, H. -W. Jin, “Designing Next Generation Data-centers with Advanced Communication Protocols and Systems Services”</a:t>
                      </a:r>
                    </a:p>
                  </a:txBody>
                  <a:tcPr horzOverflow="overflow">
                    <a:lnL>
                      <a:noFill/>
                    </a:lnL>
                    <a:lnR cap="flat">
                      <a:noFill/>
                    </a:lnR>
                    <a:lnT cap="flat">
                      <a:noFill/>
                    </a:lnT>
                    <a:lnB>
                      <a:noFill/>
                    </a:lnB>
                    <a:lnTlToBr>
                      <a:noFill/>
                    </a:lnTlToBr>
                    <a:lnBlToTr>
                      <a:noFill/>
                    </a:lnBlToTr>
                    <a:noFill/>
                  </a:tcPr>
                </a:tc>
              </a:tr>
              <a:tr h="9413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400" b="1" i="0" u="none" strike="noStrike" cap="none" normalizeH="0" baseline="0" smtClean="0">
                          <a:ln>
                            <a:noFill/>
                          </a:ln>
                          <a:solidFill>
                            <a:srgbClr val="FF0000"/>
                          </a:solidFill>
                          <a:effectLst/>
                          <a:latin typeface="Comic Sans MS" pitchFamily="66" charset="0"/>
                        </a:rPr>
                        <a:t>ISPASS ’05</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400" b="1" i="0" u="none" strike="noStrike" cap="none" normalizeH="0" baseline="0" smtClean="0">
                          <a:ln>
                            <a:noFill/>
                          </a:ln>
                          <a:solidFill>
                            <a:schemeClr val="tx1"/>
                          </a:solidFill>
                          <a:effectLst/>
                          <a:latin typeface="Comic Sans MS" pitchFamily="66" charset="0"/>
                        </a:rPr>
                        <a:t>P. Balaji</a:t>
                      </a:r>
                      <a:r>
                        <a:rPr kumimoji="1" lang="en-US" sz="1400" b="0" i="0" u="none" strike="noStrike" cap="none" normalizeH="0" baseline="0" smtClean="0">
                          <a:ln>
                            <a:noFill/>
                          </a:ln>
                          <a:solidFill>
                            <a:schemeClr val="tx1"/>
                          </a:solidFill>
                          <a:effectLst/>
                          <a:latin typeface="Comic Sans MS" pitchFamily="66" charset="0"/>
                        </a:rPr>
                        <a:t>, S. Narravula, K. Vaidyanathan, H. -W. Jin and D. K. Panda, “On the Provision of Prioritization and Soft QoS in Dynamically Reconfigurable Shared Data-Centers over InfiniBand”</a:t>
                      </a:r>
                    </a:p>
                  </a:txBody>
                  <a:tcPr horzOverflow="overflow">
                    <a:lnL>
                      <a:noFill/>
                    </a:lnL>
                    <a:lnR cap="flat">
                      <a:noFill/>
                    </a:lnR>
                    <a:lnT>
                      <a:noFill/>
                    </a:lnT>
                    <a:lnB>
                      <a:noFill/>
                    </a:lnB>
                    <a:lnTlToBr>
                      <a:noFill/>
                    </a:lnTlToBr>
                    <a:lnBlToTr>
                      <a:noFill/>
                    </a:lnBlToTr>
                    <a:noFill/>
                  </a:tcPr>
                </a:tc>
              </a:tr>
              <a:tr h="866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400" b="1" i="0" u="none" strike="noStrike" cap="none" normalizeH="0" baseline="0" smtClean="0">
                          <a:ln>
                            <a:noFill/>
                          </a:ln>
                          <a:solidFill>
                            <a:srgbClr val="FF0000"/>
                          </a:solidFill>
                          <a:effectLst/>
                          <a:latin typeface="Comic Sans MS" pitchFamily="66" charset="0"/>
                        </a:rPr>
                        <a:t>CCGrid ’05</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400" b="0" i="0" u="none" strike="noStrike" cap="none" normalizeH="0" baseline="0" smtClean="0">
                          <a:ln>
                            <a:noFill/>
                          </a:ln>
                          <a:solidFill>
                            <a:schemeClr val="tx1"/>
                          </a:solidFill>
                          <a:effectLst/>
                          <a:latin typeface="Comic Sans MS" pitchFamily="66" charset="0"/>
                        </a:rPr>
                        <a:t>S. Narravula, </a:t>
                      </a:r>
                      <a:r>
                        <a:rPr kumimoji="1" lang="en-US" sz="1400" b="1" i="0" u="none" strike="noStrike" cap="none" normalizeH="0" baseline="0" smtClean="0">
                          <a:ln>
                            <a:noFill/>
                          </a:ln>
                          <a:solidFill>
                            <a:schemeClr val="tx1"/>
                          </a:solidFill>
                          <a:effectLst/>
                          <a:latin typeface="Comic Sans MS" pitchFamily="66" charset="0"/>
                        </a:rPr>
                        <a:t>P. Balaji</a:t>
                      </a:r>
                      <a:r>
                        <a:rPr kumimoji="1" lang="en-US" sz="1400" b="0" i="0" u="none" strike="noStrike" cap="none" normalizeH="0" baseline="0" smtClean="0">
                          <a:ln>
                            <a:noFill/>
                          </a:ln>
                          <a:solidFill>
                            <a:schemeClr val="tx1"/>
                          </a:solidFill>
                          <a:effectLst/>
                          <a:latin typeface="Comic Sans MS" pitchFamily="66" charset="0"/>
                        </a:rPr>
                        <a:t>, K. Vaidyanathan, H. -W. Jin and D. K. Panda, “Architecture for Caching Responses with Multiple Dynamic Dependencies in Multi-Tier Data-Centers over InfiniBand”</a:t>
                      </a:r>
                    </a:p>
                  </a:txBody>
                  <a:tcPr horzOverflow="overflow">
                    <a:lnL>
                      <a:noFill/>
                    </a:lnL>
                    <a:lnR cap="flat">
                      <a:noFill/>
                    </a:lnR>
                    <a:lnT>
                      <a:noFill/>
                    </a:lnT>
                    <a:lnB>
                      <a:noFill/>
                    </a:lnB>
                    <a:lnTlToBr>
                      <a:noFill/>
                    </a:lnTlToBr>
                    <a:lnBlToTr>
                      <a:noFill/>
                    </a:lnBlToTr>
                    <a:noFill/>
                  </a:tcPr>
                </a:tc>
              </a:tr>
              <a:tr h="6699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400" b="1" i="0" u="none" strike="noStrike" cap="none" normalizeH="0" baseline="0" smtClean="0">
                          <a:ln>
                            <a:noFill/>
                          </a:ln>
                          <a:solidFill>
                            <a:srgbClr val="FF0000"/>
                          </a:solidFill>
                          <a:effectLst/>
                          <a:latin typeface="Comic Sans MS" pitchFamily="66" charset="0"/>
                        </a:rPr>
                        <a:t>RAIT ’04</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400" b="1" i="0" u="none" strike="noStrike" cap="none" normalizeH="0" baseline="0" smtClean="0">
                          <a:ln>
                            <a:noFill/>
                          </a:ln>
                          <a:solidFill>
                            <a:schemeClr val="tx1"/>
                          </a:solidFill>
                          <a:effectLst/>
                          <a:latin typeface="Comic Sans MS" pitchFamily="66" charset="0"/>
                        </a:rPr>
                        <a:t>P. Balaji</a:t>
                      </a:r>
                      <a:r>
                        <a:rPr kumimoji="1" lang="en-US" sz="1400" b="0" i="0" u="none" strike="noStrike" cap="none" normalizeH="0" baseline="0" smtClean="0">
                          <a:ln>
                            <a:noFill/>
                          </a:ln>
                          <a:solidFill>
                            <a:schemeClr val="tx1"/>
                          </a:solidFill>
                          <a:effectLst/>
                          <a:latin typeface="Comic Sans MS" pitchFamily="66" charset="0"/>
                        </a:rPr>
                        <a:t>, H. Shah and D. K. Panda, “Sockets vs RDMA Interface over 10-Gigabit Networks: An In-depth analysis of the Memory Traffic Bottleneck”</a:t>
                      </a:r>
                    </a:p>
                  </a:txBody>
                  <a:tcPr horzOverflow="overflow">
                    <a:lnL>
                      <a:noFill/>
                    </a:lnL>
                    <a:lnR cap="flat">
                      <a:noFill/>
                    </a:lnR>
                    <a:lnT>
                      <a:noFill/>
                    </a:lnT>
                    <a:lnB>
                      <a:noFill/>
                    </a:lnB>
                    <a:lnTlToBr>
                      <a:noFill/>
                    </a:lnTlToBr>
                    <a:lnBlToTr>
                      <a:noFill/>
                    </a:lnBlToTr>
                    <a:noFill/>
                  </a:tcPr>
                </a:tc>
              </a:tr>
              <a:tr h="8683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400" b="1" i="0" u="none" strike="noStrike" cap="none" normalizeH="0" baseline="0" smtClean="0">
                          <a:ln>
                            <a:noFill/>
                          </a:ln>
                          <a:solidFill>
                            <a:srgbClr val="FF0000"/>
                          </a:solidFill>
                          <a:effectLst/>
                          <a:latin typeface="Comic Sans MS" pitchFamily="66" charset="0"/>
                        </a:rPr>
                        <a:t>RAIT ’04</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400" b="1" i="0" u="none" strike="noStrike" cap="none" normalizeH="0" baseline="0" smtClean="0">
                          <a:ln>
                            <a:noFill/>
                          </a:ln>
                          <a:solidFill>
                            <a:schemeClr val="tx1"/>
                          </a:solidFill>
                          <a:effectLst/>
                          <a:latin typeface="Comic Sans MS" pitchFamily="66" charset="0"/>
                        </a:rPr>
                        <a:t>P. Balaji</a:t>
                      </a:r>
                      <a:r>
                        <a:rPr kumimoji="1" lang="en-US" sz="1400" b="0" i="0" u="none" strike="noStrike" cap="none" normalizeH="0" baseline="0" smtClean="0">
                          <a:ln>
                            <a:noFill/>
                          </a:ln>
                          <a:solidFill>
                            <a:schemeClr val="tx1"/>
                          </a:solidFill>
                          <a:effectLst/>
                          <a:latin typeface="Comic Sans MS" pitchFamily="66" charset="0"/>
                        </a:rPr>
                        <a:t>, K. Vaidyanathan, S. Narravula, S. Krishnamoorthy, H. -W. Jin and D. K. Panda, “Exploiting Remote Memory Operations to Design Efficient Reconfiguration for Shared Data-Centers over InfiniBand”</a:t>
                      </a:r>
                    </a:p>
                  </a:txBody>
                  <a:tcPr horzOverflow="overflow">
                    <a:lnL>
                      <a:noFill/>
                    </a:lnL>
                    <a:lnR cap="flat">
                      <a:noFill/>
                    </a:lnR>
                    <a:lnT>
                      <a:noFill/>
                    </a:lnT>
                    <a:lnB>
                      <a:noFill/>
                    </a:lnB>
                    <a:lnTlToBr>
                      <a:noFill/>
                    </a:lnTlToBr>
                    <a:lnBlToTr>
                      <a:noFill/>
                    </a:lnBlToTr>
                    <a:noFill/>
                  </a:tcPr>
                </a:tc>
              </a:tr>
              <a:tr h="8953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400" b="1" i="0" u="none" strike="noStrike" cap="none" normalizeH="0" baseline="0" smtClean="0">
                          <a:ln>
                            <a:noFill/>
                          </a:ln>
                          <a:solidFill>
                            <a:srgbClr val="FF0000"/>
                          </a:solidFill>
                          <a:effectLst/>
                          <a:latin typeface="Comic Sans MS" pitchFamily="66" charset="0"/>
                        </a:rPr>
                        <a:t>SAN ’04</a:t>
                      </a: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400" b="0" i="0" u="none" strike="noStrike" cap="none" normalizeH="0" baseline="0" smtClean="0">
                          <a:ln>
                            <a:noFill/>
                          </a:ln>
                          <a:solidFill>
                            <a:schemeClr val="tx1"/>
                          </a:solidFill>
                          <a:effectLst/>
                          <a:latin typeface="Comic Sans MS" pitchFamily="66" charset="0"/>
                        </a:rPr>
                        <a:t>S. Narravula, </a:t>
                      </a:r>
                      <a:r>
                        <a:rPr kumimoji="1" lang="en-US" sz="1400" b="1" i="0" u="none" strike="noStrike" cap="none" normalizeH="0" baseline="0" smtClean="0">
                          <a:ln>
                            <a:noFill/>
                          </a:ln>
                          <a:solidFill>
                            <a:schemeClr val="tx1"/>
                          </a:solidFill>
                          <a:effectLst/>
                          <a:latin typeface="Comic Sans MS" pitchFamily="66" charset="0"/>
                        </a:rPr>
                        <a:t>P. Balaji</a:t>
                      </a:r>
                      <a:r>
                        <a:rPr kumimoji="1" lang="en-US" sz="1400" b="0" i="0" u="none" strike="noStrike" cap="none" normalizeH="0" baseline="0" smtClean="0">
                          <a:ln>
                            <a:noFill/>
                          </a:ln>
                          <a:solidFill>
                            <a:schemeClr val="tx1"/>
                          </a:solidFill>
                          <a:effectLst/>
                          <a:latin typeface="Comic Sans MS" pitchFamily="66" charset="0"/>
                        </a:rPr>
                        <a:t>, K. Vaidyanathan, S. Krishnamoorthy, J. Wu and D. K. Panda, “Supporting Strong Coherency for Active Caches in Multi-Tier Data-Centers over InfiniBand”</a:t>
                      </a:r>
                    </a:p>
                  </a:txBody>
                  <a:tcPr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Date Placeholder 2"/>
          <p:cNvSpPr>
            <a:spLocks noGrp="1"/>
          </p:cNvSpPr>
          <p:nvPr>
            <p:ph type="dt" sz="half" idx="10"/>
          </p:nvPr>
        </p:nvSpPr>
        <p:spPr/>
        <p:txBody>
          <a:bodyPr/>
          <a:lstStyle/>
          <a:p>
            <a:r>
              <a:rPr lang="en-US"/>
              <a:t>06/02/06</a:t>
            </a:r>
          </a:p>
        </p:txBody>
      </p:sp>
      <p:sp>
        <p:nvSpPr>
          <p:cNvPr id="53" name="Footer Placeholder 3"/>
          <p:cNvSpPr>
            <a:spLocks noGrp="1"/>
          </p:cNvSpPr>
          <p:nvPr>
            <p:ph type="ftr" sz="quarter" idx="11"/>
          </p:nvPr>
        </p:nvSpPr>
        <p:spPr/>
        <p:txBody>
          <a:bodyPr/>
          <a:lstStyle/>
          <a:p>
            <a:r>
              <a:rPr lang="en-US"/>
              <a:t>Pavan Balaji (The Ohio State University)</a:t>
            </a:r>
          </a:p>
        </p:txBody>
      </p:sp>
      <p:sp>
        <p:nvSpPr>
          <p:cNvPr id="364546" name="AutoShape 2"/>
          <p:cNvSpPr>
            <a:spLocks noChangeArrowheads="1"/>
          </p:cNvSpPr>
          <p:nvPr/>
        </p:nvSpPr>
        <p:spPr bwMode="auto">
          <a:xfrm>
            <a:off x="6248400" y="2971800"/>
            <a:ext cx="2438400" cy="1219200"/>
          </a:xfrm>
          <a:prstGeom prst="roundRect">
            <a:avLst>
              <a:gd name="adj" fmla="val 16667"/>
            </a:avLst>
          </a:prstGeom>
          <a:solidFill>
            <a:srgbClr val="969696">
              <a:alpha val="82001"/>
            </a:srgbClr>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400">
                <a:ea typeface="굴림" pitchFamily="50" charset="-127"/>
              </a:rPr>
              <a:t>Sockets Protocol Stack</a:t>
            </a:r>
          </a:p>
        </p:txBody>
      </p:sp>
      <p:sp>
        <p:nvSpPr>
          <p:cNvPr id="364547" name="Line 3"/>
          <p:cNvSpPr>
            <a:spLocks noChangeShapeType="1"/>
          </p:cNvSpPr>
          <p:nvPr/>
        </p:nvSpPr>
        <p:spPr bwMode="auto">
          <a:xfrm>
            <a:off x="4343400" y="2895600"/>
            <a:ext cx="18288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4548" name="Rectangle 4"/>
          <p:cNvSpPr>
            <a:spLocks noGrp="1" noChangeArrowheads="1"/>
          </p:cNvSpPr>
          <p:nvPr>
            <p:ph type="title"/>
          </p:nvPr>
        </p:nvSpPr>
        <p:spPr>
          <a:ln/>
        </p:spPr>
        <p:txBody>
          <a:bodyPr/>
          <a:lstStyle/>
          <a:p>
            <a:r>
              <a:rPr lang="en-US"/>
              <a:t>The Sockets Protocol Stack</a:t>
            </a:r>
          </a:p>
        </p:txBody>
      </p:sp>
      <p:sp>
        <p:nvSpPr>
          <p:cNvPr id="364549" name="AutoShape 5"/>
          <p:cNvSpPr>
            <a:spLocks noChangeArrowheads="1"/>
          </p:cNvSpPr>
          <p:nvPr/>
        </p:nvSpPr>
        <p:spPr bwMode="auto">
          <a:xfrm>
            <a:off x="533400" y="4800600"/>
            <a:ext cx="2514600" cy="381000"/>
          </a:xfrm>
          <a:prstGeom prst="roundRect">
            <a:avLst>
              <a:gd name="adj" fmla="val 16667"/>
            </a:avLst>
          </a:prstGeom>
          <a:solidFill>
            <a:srgbClr val="99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ea typeface="굴림" pitchFamily="50" charset="-127"/>
              </a:rPr>
              <a:t>High-speed Network</a:t>
            </a:r>
          </a:p>
        </p:txBody>
      </p:sp>
      <p:sp>
        <p:nvSpPr>
          <p:cNvPr id="364550" name="Line 6"/>
          <p:cNvSpPr>
            <a:spLocks noChangeShapeType="1"/>
          </p:cNvSpPr>
          <p:nvPr/>
        </p:nvSpPr>
        <p:spPr bwMode="auto">
          <a:xfrm>
            <a:off x="381000" y="4724400"/>
            <a:ext cx="28194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4551" name="AutoShape 7"/>
          <p:cNvSpPr>
            <a:spLocks noChangeArrowheads="1"/>
          </p:cNvSpPr>
          <p:nvPr/>
        </p:nvSpPr>
        <p:spPr bwMode="auto">
          <a:xfrm>
            <a:off x="533400" y="4267200"/>
            <a:ext cx="2514600" cy="381000"/>
          </a:xfrm>
          <a:prstGeom prst="roundRect">
            <a:avLst>
              <a:gd name="adj" fmla="val 16667"/>
            </a:avLst>
          </a:prstGeom>
          <a:solidFill>
            <a:srgbClr val="33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ea typeface="굴림" pitchFamily="50" charset="-127"/>
              </a:rPr>
              <a:t>Device Driver</a:t>
            </a:r>
          </a:p>
        </p:txBody>
      </p:sp>
      <p:sp>
        <p:nvSpPr>
          <p:cNvPr id="364552" name="AutoShape 8"/>
          <p:cNvSpPr>
            <a:spLocks noChangeArrowheads="1"/>
          </p:cNvSpPr>
          <p:nvPr/>
        </p:nvSpPr>
        <p:spPr bwMode="auto">
          <a:xfrm>
            <a:off x="533400" y="3810000"/>
            <a:ext cx="2514600" cy="381000"/>
          </a:xfrm>
          <a:prstGeom prst="roundRect">
            <a:avLst>
              <a:gd name="adj" fmla="val 16667"/>
            </a:avLst>
          </a:prstGeom>
          <a:solidFill>
            <a:srgbClr val="33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ea typeface="굴림" pitchFamily="50" charset="-127"/>
              </a:rPr>
              <a:t>IP</a:t>
            </a:r>
          </a:p>
        </p:txBody>
      </p:sp>
      <p:sp>
        <p:nvSpPr>
          <p:cNvPr id="364553" name="AutoShape 9"/>
          <p:cNvSpPr>
            <a:spLocks noChangeArrowheads="1"/>
          </p:cNvSpPr>
          <p:nvPr/>
        </p:nvSpPr>
        <p:spPr bwMode="auto">
          <a:xfrm>
            <a:off x="533400" y="3352800"/>
            <a:ext cx="2514600" cy="381000"/>
          </a:xfrm>
          <a:prstGeom prst="roundRect">
            <a:avLst>
              <a:gd name="adj" fmla="val 16667"/>
            </a:avLst>
          </a:prstGeom>
          <a:solidFill>
            <a:srgbClr val="33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ea typeface="굴림" pitchFamily="50" charset="-127"/>
              </a:rPr>
              <a:t>TCP</a:t>
            </a:r>
          </a:p>
        </p:txBody>
      </p:sp>
      <p:sp>
        <p:nvSpPr>
          <p:cNvPr id="364554" name="AutoShape 10"/>
          <p:cNvSpPr>
            <a:spLocks noChangeArrowheads="1"/>
          </p:cNvSpPr>
          <p:nvPr/>
        </p:nvSpPr>
        <p:spPr bwMode="auto">
          <a:xfrm>
            <a:off x="533400" y="2895600"/>
            <a:ext cx="2514600" cy="381000"/>
          </a:xfrm>
          <a:prstGeom prst="roundRect">
            <a:avLst>
              <a:gd name="adj" fmla="val 16667"/>
            </a:avLst>
          </a:prstGeom>
          <a:solidFill>
            <a:srgbClr val="33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ea typeface="굴림" pitchFamily="50" charset="-127"/>
              </a:rPr>
              <a:t>Traditional Sockets</a:t>
            </a:r>
          </a:p>
        </p:txBody>
      </p:sp>
      <p:sp>
        <p:nvSpPr>
          <p:cNvPr id="364555" name="AutoShape 11"/>
          <p:cNvSpPr>
            <a:spLocks noChangeArrowheads="1"/>
          </p:cNvSpPr>
          <p:nvPr/>
        </p:nvSpPr>
        <p:spPr bwMode="auto">
          <a:xfrm>
            <a:off x="533400" y="2362200"/>
            <a:ext cx="2514600" cy="381000"/>
          </a:xfrm>
          <a:prstGeom prst="roundRect">
            <a:avLst>
              <a:gd name="adj" fmla="val 16667"/>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ea typeface="굴림" pitchFamily="50" charset="-127"/>
              </a:rPr>
              <a:t>Sockets Interface</a:t>
            </a:r>
          </a:p>
        </p:txBody>
      </p:sp>
      <p:sp>
        <p:nvSpPr>
          <p:cNvPr id="364556" name="Line 12"/>
          <p:cNvSpPr>
            <a:spLocks noChangeShapeType="1"/>
          </p:cNvSpPr>
          <p:nvPr/>
        </p:nvSpPr>
        <p:spPr bwMode="auto">
          <a:xfrm>
            <a:off x="381000" y="2819400"/>
            <a:ext cx="28194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4557" name="AutoShape 13"/>
          <p:cNvSpPr>
            <a:spLocks noChangeArrowheads="1"/>
          </p:cNvSpPr>
          <p:nvPr/>
        </p:nvSpPr>
        <p:spPr bwMode="auto">
          <a:xfrm>
            <a:off x="533400" y="1905000"/>
            <a:ext cx="685800" cy="381000"/>
          </a:xfrm>
          <a:prstGeom prst="roundRect">
            <a:avLst>
              <a:gd name="adj" fmla="val 16667"/>
            </a:avLst>
          </a:prstGeom>
          <a:solidFill>
            <a:srgbClr val="339966">
              <a:alpha val="39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ea typeface="굴림" pitchFamily="50" charset="-127"/>
              </a:rPr>
              <a:t>App #1</a:t>
            </a:r>
          </a:p>
        </p:txBody>
      </p:sp>
      <p:sp>
        <p:nvSpPr>
          <p:cNvPr id="364558" name="AutoShape 14"/>
          <p:cNvSpPr>
            <a:spLocks noChangeArrowheads="1"/>
          </p:cNvSpPr>
          <p:nvPr/>
        </p:nvSpPr>
        <p:spPr bwMode="auto">
          <a:xfrm>
            <a:off x="1295400" y="1905000"/>
            <a:ext cx="685800" cy="381000"/>
          </a:xfrm>
          <a:prstGeom prst="roundRect">
            <a:avLst>
              <a:gd name="adj" fmla="val 16667"/>
            </a:avLst>
          </a:prstGeom>
          <a:solidFill>
            <a:srgbClr val="339966">
              <a:alpha val="39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ea typeface="굴림" pitchFamily="50" charset="-127"/>
              </a:rPr>
              <a:t>App #2</a:t>
            </a:r>
          </a:p>
        </p:txBody>
      </p:sp>
      <p:sp>
        <p:nvSpPr>
          <p:cNvPr id="364559" name="AutoShape 15"/>
          <p:cNvSpPr>
            <a:spLocks noChangeArrowheads="1"/>
          </p:cNvSpPr>
          <p:nvPr/>
        </p:nvSpPr>
        <p:spPr bwMode="auto">
          <a:xfrm>
            <a:off x="2362200" y="1905000"/>
            <a:ext cx="685800" cy="381000"/>
          </a:xfrm>
          <a:prstGeom prst="roundRect">
            <a:avLst>
              <a:gd name="adj" fmla="val 16667"/>
            </a:avLst>
          </a:prstGeom>
          <a:solidFill>
            <a:srgbClr val="339966">
              <a:alpha val="39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ea typeface="굴림" pitchFamily="50" charset="-127"/>
              </a:rPr>
              <a:t>App #N</a:t>
            </a:r>
          </a:p>
        </p:txBody>
      </p:sp>
      <p:sp>
        <p:nvSpPr>
          <p:cNvPr id="364560" name="Line 16"/>
          <p:cNvSpPr>
            <a:spLocks noChangeShapeType="1"/>
          </p:cNvSpPr>
          <p:nvPr/>
        </p:nvSpPr>
        <p:spPr bwMode="auto">
          <a:xfrm>
            <a:off x="914400" y="2209800"/>
            <a:ext cx="0" cy="2286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4561" name="Line 17"/>
          <p:cNvSpPr>
            <a:spLocks noChangeShapeType="1"/>
          </p:cNvSpPr>
          <p:nvPr/>
        </p:nvSpPr>
        <p:spPr bwMode="auto">
          <a:xfrm>
            <a:off x="1600200" y="2209800"/>
            <a:ext cx="0" cy="2286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4562" name="Line 18"/>
          <p:cNvSpPr>
            <a:spLocks noChangeShapeType="1"/>
          </p:cNvSpPr>
          <p:nvPr/>
        </p:nvSpPr>
        <p:spPr bwMode="auto">
          <a:xfrm>
            <a:off x="2743200" y="2209800"/>
            <a:ext cx="0" cy="2286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4563" name="Line 19"/>
          <p:cNvSpPr>
            <a:spLocks noChangeShapeType="1"/>
          </p:cNvSpPr>
          <p:nvPr/>
        </p:nvSpPr>
        <p:spPr bwMode="auto">
          <a:xfrm>
            <a:off x="1828800" y="2667000"/>
            <a:ext cx="0" cy="3048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4564" name="Line 20"/>
          <p:cNvSpPr>
            <a:spLocks noChangeShapeType="1"/>
          </p:cNvSpPr>
          <p:nvPr/>
        </p:nvSpPr>
        <p:spPr bwMode="auto">
          <a:xfrm>
            <a:off x="1828800" y="3200400"/>
            <a:ext cx="0" cy="2286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4565" name="Line 21"/>
          <p:cNvSpPr>
            <a:spLocks noChangeShapeType="1"/>
          </p:cNvSpPr>
          <p:nvPr/>
        </p:nvSpPr>
        <p:spPr bwMode="auto">
          <a:xfrm>
            <a:off x="1828800" y="3657600"/>
            <a:ext cx="0" cy="2286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4566" name="Line 22"/>
          <p:cNvSpPr>
            <a:spLocks noChangeShapeType="1"/>
          </p:cNvSpPr>
          <p:nvPr/>
        </p:nvSpPr>
        <p:spPr bwMode="auto">
          <a:xfrm>
            <a:off x="1828800" y="4114800"/>
            <a:ext cx="0" cy="2286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4567" name="Line 23"/>
          <p:cNvSpPr>
            <a:spLocks noChangeShapeType="1"/>
          </p:cNvSpPr>
          <p:nvPr/>
        </p:nvSpPr>
        <p:spPr bwMode="auto">
          <a:xfrm>
            <a:off x="1828800" y="4572000"/>
            <a:ext cx="0" cy="3048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4568" name="Text Box 24"/>
          <p:cNvSpPr txBox="1">
            <a:spLocks noChangeArrowheads="1"/>
          </p:cNvSpPr>
          <p:nvPr/>
        </p:nvSpPr>
        <p:spPr bwMode="auto">
          <a:xfrm>
            <a:off x="152400" y="5410200"/>
            <a:ext cx="3429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400" i="1">
                <a:ea typeface="굴림" pitchFamily="50" charset="-127"/>
              </a:rPr>
              <a:t>Berkeley Sockets Implementation</a:t>
            </a:r>
          </a:p>
        </p:txBody>
      </p:sp>
      <p:sp>
        <p:nvSpPr>
          <p:cNvPr id="364569" name="AutoShape 25"/>
          <p:cNvSpPr>
            <a:spLocks noChangeArrowheads="1"/>
          </p:cNvSpPr>
          <p:nvPr/>
        </p:nvSpPr>
        <p:spPr bwMode="auto">
          <a:xfrm>
            <a:off x="3276600" y="3200400"/>
            <a:ext cx="1066800" cy="7620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70" name="AutoShape 26"/>
          <p:cNvSpPr>
            <a:spLocks noChangeArrowheads="1"/>
          </p:cNvSpPr>
          <p:nvPr/>
        </p:nvSpPr>
        <p:spPr bwMode="auto">
          <a:xfrm>
            <a:off x="4495800" y="4876800"/>
            <a:ext cx="4191000" cy="838200"/>
          </a:xfrm>
          <a:prstGeom prst="roundRect">
            <a:avLst>
              <a:gd name="adj" fmla="val 16667"/>
            </a:avLst>
          </a:prstGeom>
          <a:solidFill>
            <a:srgbClr val="99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pPr eaLnBrk="1" hangingPunct="1"/>
            <a:r>
              <a:rPr lang="en-US" sz="1200">
                <a:ea typeface="굴림" pitchFamily="50" charset="-127"/>
              </a:rPr>
              <a:t>High-speed Network</a:t>
            </a:r>
          </a:p>
        </p:txBody>
      </p:sp>
      <p:sp>
        <p:nvSpPr>
          <p:cNvPr id="364571" name="Line 27"/>
          <p:cNvSpPr>
            <a:spLocks noChangeShapeType="1"/>
          </p:cNvSpPr>
          <p:nvPr/>
        </p:nvSpPr>
        <p:spPr bwMode="auto">
          <a:xfrm>
            <a:off x="4343400" y="4800600"/>
            <a:ext cx="44958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4572" name="AutoShape 28"/>
          <p:cNvSpPr>
            <a:spLocks noChangeArrowheads="1"/>
          </p:cNvSpPr>
          <p:nvPr/>
        </p:nvSpPr>
        <p:spPr bwMode="auto">
          <a:xfrm>
            <a:off x="4495800" y="4343400"/>
            <a:ext cx="1600200" cy="381000"/>
          </a:xfrm>
          <a:prstGeom prst="roundRect">
            <a:avLst>
              <a:gd name="adj" fmla="val 16667"/>
            </a:avLst>
          </a:prstGeom>
          <a:solidFill>
            <a:srgbClr val="33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ea typeface="굴림" pitchFamily="50" charset="-127"/>
              </a:rPr>
              <a:t>Device Driver</a:t>
            </a:r>
          </a:p>
        </p:txBody>
      </p:sp>
      <p:sp>
        <p:nvSpPr>
          <p:cNvPr id="364573" name="AutoShape 29"/>
          <p:cNvSpPr>
            <a:spLocks noChangeArrowheads="1"/>
          </p:cNvSpPr>
          <p:nvPr/>
        </p:nvSpPr>
        <p:spPr bwMode="auto">
          <a:xfrm>
            <a:off x="4495800" y="3886200"/>
            <a:ext cx="1600200" cy="381000"/>
          </a:xfrm>
          <a:prstGeom prst="roundRect">
            <a:avLst>
              <a:gd name="adj" fmla="val 16667"/>
            </a:avLst>
          </a:prstGeom>
          <a:solidFill>
            <a:srgbClr val="33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ea typeface="굴림" pitchFamily="50" charset="-127"/>
              </a:rPr>
              <a:t>IP</a:t>
            </a:r>
          </a:p>
        </p:txBody>
      </p:sp>
      <p:sp>
        <p:nvSpPr>
          <p:cNvPr id="364574" name="AutoShape 30"/>
          <p:cNvSpPr>
            <a:spLocks noChangeArrowheads="1"/>
          </p:cNvSpPr>
          <p:nvPr/>
        </p:nvSpPr>
        <p:spPr bwMode="auto">
          <a:xfrm>
            <a:off x="4495800" y="3429000"/>
            <a:ext cx="1600200" cy="381000"/>
          </a:xfrm>
          <a:prstGeom prst="roundRect">
            <a:avLst>
              <a:gd name="adj" fmla="val 16667"/>
            </a:avLst>
          </a:prstGeom>
          <a:solidFill>
            <a:srgbClr val="33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ea typeface="굴림" pitchFamily="50" charset="-127"/>
              </a:rPr>
              <a:t>TCP</a:t>
            </a:r>
          </a:p>
        </p:txBody>
      </p:sp>
      <p:sp>
        <p:nvSpPr>
          <p:cNvPr id="364575" name="AutoShape 31"/>
          <p:cNvSpPr>
            <a:spLocks noChangeArrowheads="1"/>
          </p:cNvSpPr>
          <p:nvPr/>
        </p:nvSpPr>
        <p:spPr bwMode="auto">
          <a:xfrm>
            <a:off x="4495800" y="2971800"/>
            <a:ext cx="1600200" cy="381000"/>
          </a:xfrm>
          <a:prstGeom prst="roundRect">
            <a:avLst>
              <a:gd name="adj" fmla="val 16667"/>
            </a:avLst>
          </a:prstGeom>
          <a:solidFill>
            <a:srgbClr val="33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ea typeface="굴림" pitchFamily="50" charset="-127"/>
              </a:rPr>
              <a:t>Traditional Sockets</a:t>
            </a:r>
          </a:p>
        </p:txBody>
      </p:sp>
      <p:sp>
        <p:nvSpPr>
          <p:cNvPr id="364576" name="AutoShape 32"/>
          <p:cNvSpPr>
            <a:spLocks noChangeArrowheads="1"/>
          </p:cNvSpPr>
          <p:nvPr/>
        </p:nvSpPr>
        <p:spPr bwMode="auto">
          <a:xfrm>
            <a:off x="4495800" y="2438400"/>
            <a:ext cx="3429000" cy="381000"/>
          </a:xfrm>
          <a:prstGeom prst="roundRect">
            <a:avLst>
              <a:gd name="adj" fmla="val 16667"/>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400">
                <a:ea typeface="굴림" pitchFamily="50" charset="-127"/>
              </a:rPr>
              <a:t>Sockets Interface</a:t>
            </a:r>
          </a:p>
        </p:txBody>
      </p:sp>
      <p:sp>
        <p:nvSpPr>
          <p:cNvPr id="364577" name="AutoShape 33"/>
          <p:cNvSpPr>
            <a:spLocks noChangeArrowheads="1"/>
          </p:cNvSpPr>
          <p:nvPr/>
        </p:nvSpPr>
        <p:spPr bwMode="auto">
          <a:xfrm>
            <a:off x="4495800" y="1981200"/>
            <a:ext cx="4191000" cy="381000"/>
          </a:xfrm>
          <a:prstGeom prst="roundRect">
            <a:avLst>
              <a:gd name="adj" fmla="val 16667"/>
            </a:avLst>
          </a:prstGeom>
          <a:solidFill>
            <a:srgbClr val="339966">
              <a:alpha val="39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400">
                <a:ea typeface="굴림" pitchFamily="50" charset="-127"/>
              </a:rPr>
              <a:t>Application</a:t>
            </a:r>
          </a:p>
        </p:txBody>
      </p:sp>
      <p:sp>
        <p:nvSpPr>
          <p:cNvPr id="364578" name="Line 34"/>
          <p:cNvSpPr>
            <a:spLocks noChangeShapeType="1"/>
          </p:cNvSpPr>
          <p:nvPr/>
        </p:nvSpPr>
        <p:spPr bwMode="auto">
          <a:xfrm>
            <a:off x="6172200" y="2286000"/>
            <a:ext cx="0" cy="2286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4579" name="Line 35"/>
          <p:cNvSpPr>
            <a:spLocks noChangeShapeType="1"/>
          </p:cNvSpPr>
          <p:nvPr/>
        </p:nvSpPr>
        <p:spPr bwMode="auto">
          <a:xfrm>
            <a:off x="5486400" y="2743200"/>
            <a:ext cx="0" cy="3048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4580" name="Line 36"/>
          <p:cNvSpPr>
            <a:spLocks noChangeShapeType="1"/>
          </p:cNvSpPr>
          <p:nvPr/>
        </p:nvSpPr>
        <p:spPr bwMode="auto">
          <a:xfrm>
            <a:off x="5486400" y="3276600"/>
            <a:ext cx="0" cy="2286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4581" name="Line 37"/>
          <p:cNvSpPr>
            <a:spLocks noChangeShapeType="1"/>
          </p:cNvSpPr>
          <p:nvPr/>
        </p:nvSpPr>
        <p:spPr bwMode="auto">
          <a:xfrm>
            <a:off x="5486400" y="3733800"/>
            <a:ext cx="0" cy="2286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4582" name="Line 38"/>
          <p:cNvSpPr>
            <a:spLocks noChangeShapeType="1"/>
          </p:cNvSpPr>
          <p:nvPr/>
        </p:nvSpPr>
        <p:spPr bwMode="auto">
          <a:xfrm>
            <a:off x="5486400" y="4191000"/>
            <a:ext cx="0" cy="2286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4583" name="Line 39"/>
          <p:cNvSpPr>
            <a:spLocks noChangeShapeType="1"/>
          </p:cNvSpPr>
          <p:nvPr/>
        </p:nvSpPr>
        <p:spPr bwMode="auto">
          <a:xfrm>
            <a:off x="5486400" y="4648200"/>
            <a:ext cx="0" cy="3048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4584" name="AutoShape 40"/>
          <p:cNvSpPr>
            <a:spLocks noChangeArrowheads="1"/>
          </p:cNvSpPr>
          <p:nvPr/>
        </p:nvSpPr>
        <p:spPr bwMode="auto">
          <a:xfrm>
            <a:off x="7620000" y="4953000"/>
            <a:ext cx="990600" cy="381000"/>
          </a:xfrm>
          <a:prstGeom prst="roundRect">
            <a:avLst>
              <a:gd name="adj" fmla="val 16667"/>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ea typeface="굴림" pitchFamily="50" charset="-127"/>
              </a:rPr>
              <a:t>Offloaded</a:t>
            </a:r>
          </a:p>
          <a:p>
            <a:pPr eaLnBrk="1" hangingPunct="1"/>
            <a:r>
              <a:rPr lang="en-US" sz="1200">
                <a:ea typeface="굴림" pitchFamily="50" charset="-127"/>
              </a:rPr>
              <a:t>Protocol</a:t>
            </a:r>
          </a:p>
        </p:txBody>
      </p:sp>
      <p:sp>
        <p:nvSpPr>
          <p:cNvPr id="364585" name="Line 41"/>
          <p:cNvSpPr>
            <a:spLocks noChangeShapeType="1"/>
          </p:cNvSpPr>
          <p:nvPr/>
        </p:nvSpPr>
        <p:spPr bwMode="auto">
          <a:xfrm>
            <a:off x="2057400" y="2133600"/>
            <a:ext cx="304800" cy="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4586" name="AutoShape 42"/>
          <p:cNvSpPr>
            <a:spLocks noChangeArrowheads="1"/>
          </p:cNvSpPr>
          <p:nvPr/>
        </p:nvSpPr>
        <p:spPr bwMode="auto">
          <a:xfrm>
            <a:off x="6248400" y="4267200"/>
            <a:ext cx="2438400" cy="381000"/>
          </a:xfrm>
          <a:prstGeom prst="roundRect">
            <a:avLst>
              <a:gd name="adj" fmla="val 16667"/>
            </a:avLst>
          </a:prstGeom>
          <a:solidFill>
            <a:srgbClr val="CC99FF">
              <a:alpha val="82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400">
                <a:ea typeface="굴림" pitchFamily="50" charset="-127"/>
              </a:rPr>
              <a:t>Lower-level Interface</a:t>
            </a:r>
          </a:p>
        </p:txBody>
      </p:sp>
      <p:sp>
        <p:nvSpPr>
          <p:cNvPr id="364587" name="Line 43"/>
          <p:cNvSpPr>
            <a:spLocks noChangeShapeType="1"/>
          </p:cNvSpPr>
          <p:nvPr/>
        </p:nvSpPr>
        <p:spPr bwMode="auto">
          <a:xfrm>
            <a:off x="7467600" y="4038600"/>
            <a:ext cx="0" cy="3048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4588" name="Line 44"/>
          <p:cNvSpPr>
            <a:spLocks noChangeShapeType="1"/>
          </p:cNvSpPr>
          <p:nvPr/>
        </p:nvSpPr>
        <p:spPr bwMode="auto">
          <a:xfrm>
            <a:off x="6781800" y="2743200"/>
            <a:ext cx="0" cy="3048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4589" name="Line 45"/>
          <p:cNvSpPr>
            <a:spLocks noChangeShapeType="1"/>
          </p:cNvSpPr>
          <p:nvPr/>
        </p:nvSpPr>
        <p:spPr bwMode="auto">
          <a:xfrm>
            <a:off x="6172200" y="2895600"/>
            <a:ext cx="0" cy="190500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4590" name="Line 46"/>
          <p:cNvSpPr>
            <a:spLocks noChangeShapeType="1"/>
          </p:cNvSpPr>
          <p:nvPr/>
        </p:nvSpPr>
        <p:spPr bwMode="auto">
          <a:xfrm>
            <a:off x="8229600" y="2286000"/>
            <a:ext cx="0" cy="7620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4591" name="AutoShape 47"/>
          <p:cNvSpPr>
            <a:spLocks noChangeArrowheads="1"/>
          </p:cNvSpPr>
          <p:nvPr/>
        </p:nvSpPr>
        <p:spPr bwMode="auto">
          <a:xfrm>
            <a:off x="6553200" y="4953000"/>
            <a:ext cx="990600" cy="381000"/>
          </a:xfrm>
          <a:prstGeom prst="roundRect">
            <a:avLst>
              <a:gd name="adj" fmla="val 16667"/>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ea typeface="굴림" pitchFamily="50" charset="-127"/>
              </a:rPr>
              <a:t>Advanced</a:t>
            </a:r>
          </a:p>
          <a:p>
            <a:pPr eaLnBrk="1" hangingPunct="1"/>
            <a:r>
              <a:rPr lang="en-US" sz="1200">
                <a:ea typeface="굴림" pitchFamily="50" charset="-127"/>
              </a:rPr>
              <a:t>Features</a:t>
            </a:r>
          </a:p>
        </p:txBody>
      </p:sp>
      <p:sp>
        <p:nvSpPr>
          <p:cNvPr id="364592" name="Line 48"/>
          <p:cNvSpPr>
            <a:spLocks noChangeShapeType="1"/>
          </p:cNvSpPr>
          <p:nvPr/>
        </p:nvSpPr>
        <p:spPr bwMode="auto">
          <a:xfrm>
            <a:off x="7086600" y="4572000"/>
            <a:ext cx="0" cy="4572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4593" name="Line 49"/>
          <p:cNvSpPr>
            <a:spLocks noChangeShapeType="1"/>
          </p:cNvSpPr>
          <p:nvPr/>
        </p:nvSpPr>
        <p:spPr bwMode="auto">
          <a:xfrm>
            <a:off x="8153400" y="4572000"/>
            <a:ext cx="0" cy="4572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4594" name="Text Box 50"/>
          <p:cNvSpPr txBox="1">
            <a:spLocks noChangeArrowheads="1"/>
          </p:cNvSpPr>
          <p:nvPr/>
        </p:nvSpPr>
        <p:spPr bwMode="auto">
          <a:xfrm>
            <a:off x="304800" y="5807075"/>
            <a:ext cx="8382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400">
                <a:solidFill>
                  <a:srgbClr val="0000FF"/>
                </a:solidFill>
                <a:ea typeface="굴림" pitchFamily="50" charset="-127"/>
              </a:rPr>
              <a:t>The Sockets Protocol Stack allows applications to utilize the network performance and capabilities with NO or MINIMAL modifications</a:t>
            </a:r>
          </a:p>
        </p:txBody>
      </p:sp>
      <p:sp>
        <p:nvSpPr>
          <p:cNvPr id="364595" name="AutoShape 51"/>
          <p:cNvSpPr>
            <a:spLocks noChangeArrowheads="1"/>
          </p:cNvSpPr>
          <p:nvPr/>
        </p:nvSpPr>
        <p:spPr bwMode="auto">
          <a:xfrm>
            <a:off x="6900863" y="2286000"/>
            <a:ext cx="1371600" cy="2667000"/>
          </a:xfrm>
          <a:prstGeom prst="downArrow">
            <a:avLst>
              <a:gd name="adj1" fmla="val 50000"/>
              <a:gd name="adj2" fmla="val 48611"/>
            </a:avLst>
          </a:prstGeom>
          <a:solidFill>
            <a:srgbClr val="FF99CC">
              <a:alpha val="7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4595"/>
                                        </p:tgtEl>
                                        <p:attrNameLst>
                                          <p:attrName>style.visibility</p:attrName>
                                        </p:attrNameLst>
                                      </p:cBhvr>
                                      <p:to>
                                        <p:strVal val="visible"/>
                                      </p:to>
                                    </p:set>
                                  </p:childTnLst>
                                </p:cTn>
                              </p:par>
                              <p:par>
                                <p:cTn id="7" presetID="9" presetClass="emph" presetSubtype="0" grpId="0" nodeType="withEffect">
                                  <p:stCondLst>
                                    <p:cond delay="0"/>
                                  </p:stCondLst>
                                  <p:childTnLst>
                                    <p:set>
                                      <p:cBhvr rctx="PPT">
                                        <p:cTn id="8" dur="indefinite"/>
                                        <p:tgtEl>
                                          <p:spTgt spid="364579"/>
                                        </p:tgtEl>
                                        <p:attrNameLst>
                                          <p:attrName>style.opacity</p:attrName>
                                        </p:attrNameLst>
                                      </p:cBhvr>
                                      <p:to>
                                        <p:strVal val="0.2"/>
                                      </p:to>
                                    </p:set>
                                    <p:animEffect filter="image" prLst="opacity: 0.2">
                                      <p:cBhvr rctx="IE">
                                        <p:cTn id="9" dur="indefinite"/>
                                        <p:tgtEl>
                                          <p:spTgt spid="364579"/>
                                        </p:tgtEl>
                                      </p:cBhvr>
                                    </p:animEffect>
                                  </p:childTnLst>
                                </p:cTn>
                              </p:par>
                              <p:par>
                                <p:cTn id="10" presetID="9" presetClass="emph" presetSubtype="0" grpId="0" nodeType="withEffect">
                                  <p:stCondLst>
                                    <p:cond delay="0"/>
                                  </p:stCondLst>
                                  <p:childTnLst>
                                    <p:set>
                                      <p:cBhvr rctx="PPT">
                                        <p:cTn id="11" dur="indefinite"/>
                                        <p:tgtEl>
                                          <p:spTgt spid="364575"/>
                                        </p:tgtEl>
                                        <p:attrNameLst>
                                          <p:attrName>style.opacity</p:attrName>
                                        </p:attrNameLst>
                                      </p:cBhvr>
                                      <p:to>
                                        <p:strVal val="0.2"/>
                                      </p:to>
                                    </p:set>
                                    <p:animEffect filter="image" prLst="opacity: 0.2">
                                      <p:cBhvr rctx="IE">
                                        <p:cTn id="12" dur="indefinite"/>
                                        <p:tgtEl>
                                          <p:spTgt spid="364575"/>
                                        </p:tgtEl>
                                      </p:cBhvr>
                                    </p:animEffect>
                                  </p:childTnLst>
                                </p:cTn>
                              </p:par>
                              <p:par>
                                <p:cTn id="13" presetID="9" presetClass="emph" presetSubtype="0" grpId="0" nodeType="withEffect">
                                  <p:stCondLst>
                                    <p:cond delay="0"/>
                                  </p:stCondLst>
                                  <p:childTnLst>
                                    <p:set>
                                      <p:cBhvr rctx="PPT">
                                        <p:cTn id="14" dur="indefinite"/>
                                        <p:tgtEl>
                                          <p:spTgt spid="364573"/>
                                        </p:tgtEl>
                                        <p:attrNameLst>
                                          <p:attrName>style.opacity</p:attrName>
                                        </p:attrNameLst>
                                      </p:cBhvr>
                                      <p:to>
                                        <p:strVal val="0.2"/>
                                      </p:to>
                                    </p:set>
                                    <p:animEffect filter="image" prLst="opacity: 0.2">
                                      <p:cBhvr rctx="IE">
                                        <p:cTn id="15" dur="indefinite"/>
                                        <p:tgtEl>
                                          <p:spTgt spid="364573"/>
                                        </p:tgtEl>
                                      </p:cBhvr>
                                    </p:animEffect>
                                  </p:childTnLst>
                                </p:cTn>
                              </p:par>
                              <p:par>
                                <p:cTn id="16" presetID="9" presetClass="emph" presetSubtype="0" grpId="0" nodeType="withEffect">
                                  <p:stCondLst>
                                    <p:cond delay="0"/>
                                  </p:stCondLst>
                                  <p:childTnLst>
                                    <p:set>
                                      <p:cBhvr rctx="PPT">
                                        <p:cTn id="17" dur="indefinite"/>
                                        <p:tgtEl>
                                          <p:spTgt spid="364583"/>
                                        </p:tgtEl>
                                        <p:attrNameLst>
                                          <p:attrName>style.opacity</p:attrName>
                                        </p:attrNameLst>
                                      </p:cBhvr>
                                      <p:to>
                                        <p:strVal val="0.2"/>
                                      </p:to>
                                    </p:set>
                                    <p:animEffect filter="image" prLst="opacity: 0.2">
                                      <p:cBhvr rctx="IE">
                                        <p:cTn id="18" dur="indefinite"/>
                                        <p:tgtEl>
                                          <p:spTgt spid="364583"/>
                                        </p:tgtEl>
                                      </p:cBhvr>
                                    </p:animEffect>
                                  </p:childTnLst>
                                </p:cTn>
                              </p:par>
                              <p:par>
                                <p:cTn id="19" presetID="9" presetClass="emph" presetSubtype="0" grpId="0" nodeType="withEffect">
                                  <p:stCondLst>
                                    <p:cond delay="0"/>
                                  </p:stCondLst>
                                  <p:childTnLst>
                                    <p:set>
                                      <p:cBhvr rctx="PPT">
                                        <p:cTn id="20" dur="indefinite"/>
                                        <p:tgtEl>
                                          <p:spTgt spid="364572"/>
                                        </p:tgtEl>
                                        <p:attrNameLst>
                                          <p:attrName>style.opacity</p:attrName>
                                        </p:attrNameLst>
                                      </p:cBhvr>
                                      <p:to>
                                        <p:strVal val="0.2"/>
                                      </p:to>
                                    </p:set>
                                    <p:animEffect filter="image" prLst="opacity: 0.2">
                                      <p:cBhvr rctx="IE">
                                        <p:cTn id="21" dur="indefinite"/>
                                        <p:tgtEl>
                                          <p:spTgt spid="364572"/>
                                        </p:tgtEl>
                                      </p:cBhvr>
                                    </p:animEffect>
                                  </p:childTnLst>
                                </p:cTn>
                              </p:par>
                              <p:par>
                                <p:cTn id="22" presetID="9" presetClass="emph" presetSubtype="0" grpId="0" nodeType="withEffect">
                                  <p:stCondLst>
                                    <p:cond delay="0"/>
                                  </p:stCondLst>
                                  <p:childTnLst>
                                    <p:set>
                                      <p:cBhvr rctx="PPT">
                                        <p:cTn id="23" dur="indefinite"/>
                                        <p:tgtEl>
                                          <p:spTgt spid="364582"/>
                                        </p:tgtEl>
                                        <p:attrNameLst>
                                          <p:attrName>style.opacity</p:attrName>
                                        </p:attrNameLst>
                                      </p:cBhvr>
                                      <p:to>
                                        <p:strVal val="0.2"/>
                                      </p:to>
                                    </p:set>
                                    <p:animEffect filter="image" prLst="opacity: 0.2">
                                      <p:cBhvr rctx="IE">
                                        <p:cTn id="24" dur="indefinite"/>
                                        <p:tgtEl>
                                          <p:spTgt spid="364582"/>
                                        </p:tgtEl>
                                      </p:cBhvr>
                                    </p:animEffect>
                                  </p:childTnLst>
                                </p:cTn>
                              </p:par>
                              <p:par>
                                <p:cTn id="25" presetID="9" presetClass="emph" presetSubtype="0" grpId="0" nodeType="withEffect">
                                  <p:stCondLst>
                                    <p:cond delay="0"/>
                                  </p:stCondLst>
                                  <p:childTnLst>
                                    <p:set>
                                      <p:cBhvr rctx="PPT">
                                        <p:cTn id="26" dur="indefinite"/>
                                        <p:tgtEl>
                                          <p:spTgt spid="364581"/>
                                        </p:tgtEl>
                                        <p:attrNameLst>
                                          <p:attrName>style.opacity</p:attrName>
                                        </p:attrNameLst>
                                      </p:cBhvr>
                                      <p:to>
                                        <p:strVal val="0.2"/>
                                      </p:to>
                                    </p:set>
                                    <p:animEffect filter="image" prLst="opacity: 0.2">
                                      <p:cBhvr rctx="IE">
                                        <p:cTn id="27" dur="indefinite"/>
                                        <p:tgtEl>
                                          <p:spTgt spid="364581"/>
                                        </p:tgtEl>
                                      </p:cBhvr>
                                    </p:animEffect>
                                  </p:childTnLst>
                                </p:cTn>
                              </p:par>
                              <p:par>
                                <p:cTn id="28" presetID="9" presetClass="emph" presetSubtype="0" grpId="0" nodeType="withEffect">
                                  <p:stCondLst>
                                    <p:cond delay="0"/>
                                  </p:stCondLst>
                                  <p:childTnLst>
                                    <p:set>
                                      <p:cBhvr rctx="PPT">
                                        <p:cTn id="29" dur="indefinite"/>
                                        <p:tgtEl>
                                          <p:spTgt spid="364574"/>
                                        </p:tgtEl>
                                        <p:attrNameLst>
                                          <p:attrName>style.opacity</p:attrName>
                                        </p:attrNameLst>
                                      </p:cBhvr>
                                      <p:to>
                                        <p:strVal val="0.2"/>
                                      </p:to>
                                    </p:set>
                                    <p:animEffect filter="image" prLst="opacity: 0.2">
                                      <p:cBhvr rctx="IE">
                                        <p:cTn id="30" dur="indefinite"/>
                                        <p:tgtEl>
                                          <p:spTgt spid="364574"/>
                                        </p:tgtEl>
                                      </p:cBhvr>
                                    </p:animEffect>
                                  </p:childTnLst>
                                </p:cTn>
                              </p:par>
                              <p:par>
                                <p:cTn id="31" presetID="9" presetClass="emph" presetSubtype="0" grpId="0" nodeType="withEffect">
                                  <p:stCondLst>
                                    <p:cond delay="0"/>
                                  </p:stCondLst>
                                  <p:childTnLst>
                                    <p:set>
                                      <p:cBhvr rctx="PPT">
                                        <p:cTn id="32" dur="indefinite"/>
                                        <p:tgtEl>
                                          <p:spTgt spid="364580"/>
                                        </p:tgtEl>
                                        <p:attrNameLst>
                                          <p:attrName>style.opacity</p:attrName>
                                        </p:attrNameLst>
                                      </p:cBhvr>
                                      <p:to>
                                        <p:strVal val="0.2"/>
                                      </p:to>
                                    </p:set>
                                    <p:animEffect filter="image" prLst="opacity: 0.2">
                                      <p:cBhvr rctx="IE">
                                        <p:cTn id="33" dur="indefinite"/>
                                        <p:tgtEl>
                                          <p:spTgt spid="364580"/>
                                        </p:tgtEl>
                                      </p:cBhvr>
                                    </p:animEffect>
                                  </p:childTnLst>
                                </p:cTn>
                              </p:par>
                              <p:par>
                                <p:cTn id="34" presetID="9" presetClass="emph" presetSubtype="0" grpId="0" nodeType="withEffect">
                                  <p:stCondLst>
                                    <p:cond delay="0"/>
                                  </p:stCondLst>
                                  <p:childTnLst>
                                    <p:set>
                                      <p:cBhvr rctx="PPT">
                                        <p:cTn id="35" dur="indefinite"/>
                                        <p:tgtEl>
                                          <p:spTgt spid="364547"/>
                                        </p:tgtEl>
                                        <p:attrNameLst>
                                          <p:attrName>style.opacity</p:attrName>
                                        </p:attrNameLst>
                                      </p:cBhvr>
                                      <p:to>
                                        <p:strVal val="0.2"/>
                                      </p:to>
                                    </p:set>
                                    <p:animEffect filter="image" prLst="opacity: 0.2">
                                      <p:cBhvr rctx="IE">
                                        <p:cTn id="36" dur="indefinite"/>
                                        <p:tgtEl>
                                          <p:spTgt spid="364547"/>
                                        </p:tgtEl>
                                      </p:cBhvr>
                                    </p:animEffect>
                                  </p:childTnLst>
                                </p:cTn>
                              </p:par>
                              <p:par>
                                <p:cTn id="37" presetID="9" presetClass="emph" presetSubtype="0" grpId="0" nodeType="withEffect">
                                  <p:stCondLst>
                                    <p:cond delay="0"/>
                                  </p:stCondLst>
                                  <p:childTnLst>
                                    <p:set>
                                      <p:cBhvr rctx="PPT">
                                        <p:cTn id="38" dur="indefinite"/>
                                        <p:tgtEl>
                                          <p:spTgt spid="364589"/>
                                        </p:tgtEl>
                                        <p:attrNameLst>
                                          <p:attrName>style.opacity</p:attrName>
                                        </p:attrNameLst>
                                      </p:cBhvr>
                                      <p:to>
                                        <p:strVal val="0.2"/>
                                      </p:to>
                                    </p:set>
                                    <p:animEffect filter="image" prLst="opacity: 0.2">
                                      <p:cBhvr rctx="IE">
                                        <p:cTn id="39" dur="indefinite"/>
                                        <p:tgtEl>
                                          <p:spTgt spid="364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animBg="1"/>
      <p:bldP spid="364572" grpId="0" animBg="1"/>
      <p:bldP spid="364573" grpId="0" animBg="1"/>
      <p:bldP spid="364574" grpId="0" animBg="1"/>
      <p:bldP spid="364575" grpId="0" animBg="1"/>
      <p:bldP spid="364579" grpId="0" animBg="1"/>
      <p:bldP spid="364580" grpId="0" animBg="1"/>
      <p:bldP spid="364581" grpId="0" animBg="1"/>
      <p:bldP spid="364582" grpId="0" animBg="1"/>
      <p:bldP spid="364583" grpId="0" animBg="1"/>
      <p:bldP spid="364589" grpId="0" animBg="1"/>
      <p:bldP spid="36459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Date Placeholder 3"/>
          <p:cNvSpPr>
            <a:spLocks noGrp="1"/>
          </p:cNvSpPr>
          <p:nvPr>
            <p:ph type="dt" sz="half" idx="10"/>
          </p:nvPr>
        </p:nvSpPr>
        <p:spPr/>
        <p:txBody>
          <a:bodyPr/>
          <a:lstStyle/>
          <a:p>
            <a:r>
              <a:rPr lang="en-US"/>
              <a:t>06/02/06</a:t>
            </a:r>
          </a:p>
        </p:txBody>
      </p:sp>
      <p:sp>
        <p:nvSpPr>
          <p:cNvPr id="25" name="Footer Placeholder 4"/>
          <p:cNvSpPr>
            <a:spLocks noGrp="1"/>
          </p:cNvSpPr>
          <p:nvPr>
            <p:ph type="ftr" sz="quarter" idx="11"/>
          </p:nvPr>
        </p:nvSpPr>
        <p:spPr/>
        <p:txBody>
          <a:bodyPr/>
          <a:lstStyle/>
          <a:p>
            <a:r>
              <a:rPr lang="en-US"/>
              <a:t>Pavan Balaji (The Ohio State University)</a:t>
            </a:r>
          </a:p>
        </p:txBody>
      </p:sp>
      <p:sp>
        <p:nvSpPr>
          <p:cNvPr id="307202" name="Rectangle 2"/>
          <p:cNvSpPr>
            <a:spLocks noGrp="1" noChangeArrowheads="1"/>
          </p:cNvSpPr>
          <p:nvPr>
            <p:ph type="title"/>
          </p:nvPr>
        </p:nvSpPr>
        <p:spPr>
          <a:ln/>
        </p:spPr>
        <p:txBody>
          <a:bodyPr/>
          <a:lstStyle/>
          <a:p>
            <a:r>
              <a:rPr lang="en-US" sz="3200"/>
              <a:t>Publications on 10-Gigabit Ethernet and iWARP</a:t>
            </a:r>
          </a:p>
        </p:txBody>
      </p:sp>
      <p:graphicFrame>
        <p:nvGraphicFramePr>
          <p:cNvPr id="307227" name="Group 27"/>
          <p:cNvGraphicFramePr>
            <a:graphicFrameLocks noGrp="1"/>
          </p:cNvGraphicFramePr>
          <p:nvPr>
            <p:ph type="tbl" idx="1"/>
          </p:nvPr>
        </p:nvGraphicFramePr>
        <p:xfrm>
          <a:off x="381000" y="2195513"/>
          <a:ext cx="8458200" cy="3328987"/>
        </p:xfrm>
        <a:graphic>
          <a:graphicData uri="http://schemas.openxmlformats.org/drawingml/2006/table">
            <a:tbl>
              <a:tblPr/>
              <a:tblGrid>
                <a:gridCol w="1331913"/>
                <a:gridCol w="7126287"/>
              </a:tblGrid>
              <a:tr h="750888">
                <a:tc>
                  <a:txBody>
                    <a:bodyPr/>
                    <a:lstStyle/>
                    <a:p>
                      <a:pPr marL="0" marR="0" lvl="0" indent="0" algn="l" defTabSz="914400" rtl="0" eaLnBrk="0" fontAlgn="base" latinLnBrk="0" hangingPunct="0">
                        <a:lnSpc>
                          <a:spcPct val="140000"/>
                        </a:lnSpc>
                        <a:spcBef>
                          <a:spcPct val="20000"/>
                        </a:spcBef>
                        <a:spcAft>
                          <a:spcPct val="0"/>
                        </a:spcAft>
                        <a:buClrTx/>
                        <a:buSzTx/>
                        <a:buFontTx/>
                        <a:buNone/>
                        <a:tabLst/>
                      </a:pPr>
                      <a:r>
                        <a:rPr kumimoji="1" lang="en-US" sz="1400" b="1" i="0" u="none" strike="noStrike" cap="none" normalizeH="0" baseline="0" smtClean="0">
                          <a:ln>
                            <a:noFill/>
                          </a:ln>
                          <a:solidFill>
                            <a:srgbClr val="FF0000"/>
                          </a:solidFill>
                          <a:effectLst/>
                          <a:latin typeface="Comic Sans MS" pitchFamily="66" charset="0"/>
                        </a:rPr>
                        <a:t>PFLDNet ’06</a:t>
                      </a: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40000"/>
                        </a:lnSpc>
                        <a:spcBef>
                          <a:spcPct val="20000"/>
                        </a:spcBef>
                        <a:spcAft>
                          <a:spcPct val="0"/>
                        </a:spcAft>
                        <a:buClrTx/>
                        <a:buSzTx/>
                        <a:buFontTx/>
                        <a:buNone/>
                        <a:tabLst/>
                      </a:pPr>
                      <a:r>
                        <a:rPr kumimoji="1" lang="en-US" sz="1400" b="0" i="0" u="none" strike="noStrike" cap="none" normalizeH="0" baseline="0" smtClean="0">
                          <a:ln>
                            <a:noFill/>
                          </a:ln>
                          <a:solidFill>
                            <a:schemeClr val="tx1"/>
                          </a:solidFill>
                          <a:effectLst/>
                          <a:latin typeface="Comic Sans MS" pitchFamily="66" charset="0"/>
                        </a:rPr>
                        <a:t>V. Viswanathan, </a:t>
                      </a:r>
                      <a:r>
                        <a:rPr kumimoji="1" lang="en-US" sz="1400" b="1" i="0" u="none" strike="noStrike" cap="none" normalizeH="0" baseline="0" smtClean="0">
                          <a:ln>
                            <a:noFill/>
                          </a:ln>
                          <a:solidFill>
                            <a:schemeClr val="tx1"/>
                          </a:solidFill>
                          <a:effectLst/>
                          <a:latin typeface="Comic Sans MS" pitchFamily="66" charset="0"/>
                        </a:rPr>
                        <a:t>P. Balaji</a:t>
                      </a:r>
                      <a:r>
                        <a:rPr kumimoji="1" lang="en-US" sz="1400" b="0" i="0" u="none" strike="noStrike" cap="none" normalizeH="0" baseline="0" smtClean="0">
                          <a:ln>
                            <a:noFill/>
                          </a:ln>
                          <a:solidFill>
                            <a:schemeClr val="tx1"/>
                          </a:solidFill>
                          <a:effectLst/>
                          <a:latin typeface="Comic Sans MS" pitchFamily="66" charset="0"/>
                        </a:rPr>
                        <a:t>, W. Feng, J. Leigh, D. K. Panda, “A Case for UDP Offload Engines in LambdaGrids”</a:t>
                      </a:r>
                    </a:p>
                  </a:txBody>
                  <a:tcPr horzOverflow="overflow">
                    <a:lnL>
                      <a:noFill/>
                    </a:lnL>
                    <a:lnR cap="flat">
                      <a:noFill/>
                    </a:lnR>
                    <a:lnT cap="flat">
                      <a:noFill/>
                    </a:lnT>
                    <a:lnB>
                      <a:noFill/>
                    </a:lnB>
                    <a:lnTlToBr>
                      <a:noFill/>
                    </a:lnTlToBr>
                    <a:lnBlToTr>
                      <a:noFill/>
                    </a:lnBlToTr>
                    <a:noFill/>
                  </a:tcPr>
                </a:tc>
              </a:tr>
              <a:tr h="750888">
                <a:tc>
                  <a:txBody>
                    <a:bodyPr/>
                    <a:lstStyle/>
                    <a:p>
                      <a:pPr marL="0" marR="0" lvl="0" indent="0" algn="l" defTabSz="914400" rtl="0" eaLnBrk="0" fontAlgn="base" latinLnBrk="0" hangingPunct="0">
                        <a:lnSpc>
                          <a:spcPct val="140000"/>
                        </a:lnSpc>
                        <a:spcBef>
                          <a:spcPct val="20000"/>
                        </a:spcBef>
                        <a:spcAft>
                          <a:spcPct val="0"/>
                        </a:spcAft>
                        <a:buClrTx/>
                        <a:buSzTx/>
                        <a:buFontTx/>
                        <a:buNone/>
                        <a:tabLst/>
                      </a:pPr>
                      <a:r>
                        <a:rPr kumimoji="1" lang="en-US" sz="1400" b="1" i="0" u="none" strike="noStrike" cap="none" normalizeH="0" baseline="0" smtClean="0">
                          <a:ln>
                            <a:noFill/>
                          </a:ln>
                          <a:solidFill>
                            <a:srgbClr val="FF0000"/>
                          </a:solidFill>
                          <a:effectLst/>
                          <a:latin typeface="Comic Sans MS" pitchFamily="66" charset="0"/>
                        </a:rPr>
                        <a:t>RAIT ’05</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40000"/>
                        </a:lnSpc>
                        <a:spcBef>
                          <a:spcPct val="20000"/>
                        </a:spcBef>
                        <a:spcAft>
                          <a:spcPct val="0"/>
                        </a:spcAft>
                        <a:buClrTx/>
                        <a:buSzTx/>
                        <a:buFontTx/>
                        <a:buNone/>
                        <a:tabLst/>
                      </a:pPr>
                      <a:r>
                        <a:rPr kumimoji="1" lang="en-US" sz="1400" b="1" i="0" u="none" strike="noStrike" cap="none" normalizeH="0" baseline="0" smtClean="0">
                          <a:ln>
                            <a:noFill/>
                          </a:ln>
                          <a:solidFill>
                            <a:schemeClr val="tx1"/>
                          </a:solidFill>
                          <a:effectLst/>
                          <a:latin typeface="Comic Sans MS" pitchFamily="66" charset="0"/>
                        </a:rPr>
                        <a:t>P. Balaji</a:t>
                      </a:r>
                      <a:r>
                        <a:rPr kumimoji="1" lang="en-US" sz="1400" b="0" i="0" u="none" strike="noStrike" cap="none" normalizeH="0" baseline="0" smtClean="0">
                          <a:ln>
                            <a:noFill/>
                          </a:ln>
                          <a:solidFill>
                            <a:schemeClr val="tx1"/>
                          </a:solidFill>
                          <a:effectLst/>
                          <a:latin typeface="Comic Sans MS" pitchFamily="66" charset="0"/>
                        </a:rPr>
                        <a:t>, H. -W. Jin, K. Vaidyanathan and D. K. Panda, “Supporting iWARP Compatibility and Features for Regular Network Adapters”</a:t>
                      </a:r>
                    </a:p>
                  </a:txBody>
                  <a:tcPr horzOverflow="overflow">
                    <a:lnL>
                      <a:noFill/>
                    </a:lnL>
                    <a:lnR cap="flat">
                      <a:noFill/>
                    </a:lnR>
                    <a:lnT>
                      <a:noFill/>
                    </a:lnT>
                    <a:lnB>
                      <a:noFill/>
                    </a:lnB>
                    <a:lnTlToBr>
                      <a:noFill/>
                    </a:lnTlToBr>
                    <a:lnBlToTr>
                      <a:noFill/>
                    </a:lnBlToTr>
                    <a:noFill/>
                  </a:tcPr>
                </a:tc>
              </a:tr>
              <a:tr h="1076325">
                <a:tc>
                  <a:txBody>
                    <a:bodyPr/>
                    <a:lstStyle/>
                    <a:p>
                      <a:pPr marL="0" marR="0" lvl="0" indent="0" algn="l" defTabSz="914400" rtl="0" eaLnBrk="0" fontAlgn="base" latinLnBrk="0" hangingPunct="0">
                        <a:lnSpc>
                          <a:spcPct val="140000"/>
                        </a:lnSpc>
                        <a:spcBef>
                          <a:spcPct val="20000"/>
                        </a:spcBef>
                        <a:spcAft>
                          <a:spcPct val="0"/>
                        </a:spcAft>
                        <a:buClrTx/>
                        <a:buSzTx/>
                        <a:buFontTx/>
                        <a:buNone/>
                        <a:tabLst/>
                      </a:pPr>
                      <a:r>
                        <a:rPr kumimoji="1" lang="en-US" sz="1400" b="1" i="0" u="none" strike="noStrike" cap="none" normalizeH="0" baseline="0" smtClean="0">
                          <a:ln>
                            <a:noFill/>
                          </a:ln>
                          <a:solidFill>
                            <a:srgbClr val="FF0000"/>
                          </a:solidFill>
                          <a:effectLst/>
                          <a:latin typeface="Comic Sans MS" pitchFamily="66" charset="0"/>
                        </a:rPr>
                        <a:t>HPIDC ’05</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40000"/>
                        </a:lnSpc>
                        <a:spcBef>
                          <a:spcPct val="20000"/>
                        </a:spcBef>
                        <a:spcAft>
                          <a:spcPct val="0"/>
                        </a:spcAft>
                        <a:buClrTx/>
                        <a:buSzTx/>
                        <a:buFontTx/>
                        <a:buNone/>
                        <a:tabLst/>
                      </a:pPr>
                      <a:r>
                        <a:rPr kumimoji="1" lang="en-US" sz="1400" b="0" i="0" u="none" strike="noStrike" cap="none" normalizeH="0" baseline="0" smtClean="0">
                          <a:ln>
                            <a:noFill/>
                          </a:ln>
                          <a:solidFill>
                            <a:schemeClr val="tx1"/>
                          </a:solidFill>
                          <a:effectLst/>
                          <a:latin typeface="Comic Sans MS" pitchFamily="66" charset="0"/>
                        </a:rPr>
                        <a:t>H. -W. Jin, S. Narravula, G. Brown, K. Vaidyanathan. </a:t>
                      </a:r>
                      <a:r>
                        <a:rPr kumimoji="1" lang="en-US" sz="1400" b="1" i="0" u="none" strike="noStrike" cap="none" normalizeH="0" baseline="0" smtClean="0">
                          <a:ln>
                            <a:noFill/>
                          </a:ln>
                          <a:solidFill>
                            <a:schemeClr val="tx1"/>
                          </a:solidFill>
                          <a:effectLst/>
                          <a:latin typeface="Comic Sans MS" pitchFamily="66" charset="0"/>
                        </a:rPr>
                        <a:t>P. Balaji</a:t>
                      </a:r>
                      <a:r>
                        <a:rPr kumimoji="1" lang="en-US" sz="1400" b="0" i="0" u="none" strike="noStrike" cap="none" normalizeH="0" baseline="0" smtClean="0">
                          <a:ln>
                            <a:noFill/>
                          </a:ln>
                          <a:solidFill>
                            <a:schemeClr val="tx1"/>
                          </a:solidFill>
                          <a:effectLst/>
                          <a:latin typeface="Comic Sans MS" pitchFamily="66" charset="0"/>
                        </a:rPr>
                        <a:t> and D. K. Panda, “Performance Evaluation of RDMA over IP: A Case Study with the Ammasso Gigabit Ethernet NIC”</a:t>
                      </a:r>
                    </a:p>
                  </a:txBody>
                  <a:tcPr horzOverflow="overflow">
                    <a:lnL>
                      <a:noFill/>
                    </a:lnL>
                    <a:lnR cap="flat">
                      <a:noFill/>
                    </a:lnR>
                    <a:lnT>
                      <a:noFill/>
                    </a:lnT>
                    <a:lnB>
                      <a:noFill/>
                    </a:lnB>
                    <a:lnTlToBr>
                      <a:noFill/>
                    </a:lnTlToBr>
                    <a:lnBlToTr>
                      <a:noFill/>
                    </a:lnBlToTr>
                    <a:noFill/>
                  </a:tcPr>
                </a:tc>
              </a:tr>
              <a:tr h="750888">
                <a:tc>
                  <a:txBody>
                    <a:bodyPr/>
                    <a:lstStyle/>
                    <a:p>
                      <a:pPr marL="0" marR="0" lvl="0" indent="0" algn="l" defTabSz="914400" rtl="0" eaLnBrk="0" fontAlgn="base" latinLnBrk="0" hangingPunct="0">
                        <a:lnSpc>
                          <a:spcPct val="140000"/>
                        </a:lnSpc>
                        <a:spcBef>
                          <a:spcPct val="20000"/>
                        </a:spcBef>
                        <a:spcAft>
                          <a:spcPct val="0"/>
                        </a:spcAft>
                        <a:buClrTx/>
                        <a:buSzTx/>
                        <a:buFontTx/>
                        <a:buNone/>
                        <a:tabLst/>
                      </a:pPr>
                      <a:r>
                        <a:rPr kumimoji="1" lang="en-US" sz="1400" b="1" i="0" u="none" strike="noStrike" cap="none" normalizeH="0" baseline="0" smtClean="0">
                          <a:ln>
                            <a:noFill/>
                          </a:ln>
                          <a:solidFill>
                            <a:srgbClr val="FF0000"/>
                          </a:solidFill>
                          <a:effectLst/>
                          <a:latin typeface="Comic Sans MS" pitchFamily="66" charset="0"/>
                        </a:rPr>
                        <a:t>HotI ‘05</a:t>
                      </a: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40000"/>
                        </a:lnSpc>
                        <a:spcBef>
                          <a:spcPct val="20000"/>
                        </a:spcBef>
                        <a:spcAft>
                          <a:spcPct val="0"/>
                        </a:spcAft>
                        <a:buClrTx/>
                        <a:buSzTx/>
                        <a:buFontTx/>
                        <a:buNone/>
                        <a:tabLst/>
                      </a:pPr>
                      <a:r>
                        <a:rPr kumimoji="1" lang="en-US" sz="1400" b="0" i="0" u="none" strike="noStrike" cap="none" normalizeH="0" baseline="0" smtClean="0">
                          <a:ln>
                            <a:noFill/>
                          </a:ln>
                          <a:solidFill>
                            <a:schemeClr val="tx1"/>
                          </a:solidFill>
                          <a:effectLst/>
                          <a:latin typeface="Comic Sans MS" pitchFamily="66" charset="0"/>
                        </a:rPr>
                        <a:t>W. Feng, </a:t>
                      </a:r>
                      <a:r>
                        <a:rPr kumimoji="1" lang="en-US" sz="1400" b="1" i="0" u="none" strike="noStrike" cap="none" normalizeH="0" baseline="0" smtClean="0">
                          <a:ln>
                            <a:noFill/>
                          </a:ln>
                          <a:solidFill>
                            <a:schemeClr val="tx1"/>
                          </a:solidFill>
                          <a:effectLst/>
                          <a:latin typeface="Comic Sans MS" pitchFamily="66" charset="0"/>
                        </a:rPr>
                        <a:t>P. Balaji</a:t>
                      </a:r>
                      <a:r>
                        <a:rPr kumimoji="1" lang="en-US" sz="1400" b="0" i="0" u="none" strike="noStrike" cap="none" normalizeH="0" baseline="0" smtClean="0">
                          <a:ln>
                            <a:noFill/>
                          </a:ln>
                          <a:solidFill>
                            <a:schemeClr val="tx1"/>
                          </a:solidFill>
                          <a:effectLst/>
                          <a:latin typeface="Comic Sans MS" pitchFamily="66" charset="0"/>
                        </a:rPr>
                        <a:t>, C. Baron, L. N. Bhuyan and D. K. Panda, “Performance Characterization of a 10-Gigabit Ethernet TOE”</a:t>
                      </a:r>
                    </a:p>
                  </a:txBody>
                  <a:tcPr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Date Placeholder 3"/>
          <p:cNvSpPr>
            <a:spLocks noGrp="1"/>
          </p:cNvSpPr>
          <p:nvPr>
            <p:ph type="dt" sz="half" idx="10"/>
          </p:nvPr>
        </p:nvSpPr>
        <p:spPr/>
        <p:txBody>
          <a:bodyPr/>
          <a:lstStyle/>
          <a:p>
            <a:r>
              <a:rPr lang="en-US"/>
              <a:t>06/02/06</a:t>
            </a:r>
          </a:p>
        </p:txBody>
      </p:sp>
      <p:sp>
        <p:nvSpPr>
          <p:cNvPr id="35" name="Footer Placeholder 4"/>
          <p:cNvSpPr>
            <a:spLocks noGrp="1"/>
          </p:cNvSpPr>
          <p:nvPr>
            <p:ph type="ftr" sz="quarter" idx="11"/>
          </p:nvPr>
        </p:nvSpPr>
        <p:spPr/>
        <p:txBody>
          <a:bodyPr/>
          <a:lstStyle/>
          <a:p>
            <a:r>
              <a:rPr lang="en-US"/>
              <a:t>Pavan Balaji (The Ohio State University)</a:t>
            </a:r>
          </a:p>
        </p:txBody>
      </p:sp>
      <p:sp>
        <p:nvSpPr>
          <p:cNvPr id="308226" name="Rectangle 2"/>
          <p:cNvSpPr>
            <a:spLocks noGrp="1" noChangeArrowheads="1"/>
          </p:cNvSpPr>
          <p:nvPr>
            <p:ph type="title"/>
          </p:nvPr>
        </p:nvSpPr>
        <p:spPr>
          <a:xfrm>
            <a:off x="685800" y="304800"/>
            <a:ext cx="7772400" cy="1143000"/>
          </a:xfrm>
          <a:ln/>
        </p:spPr>
        <p:txBody>
          <a:bodyPr/>
          <a:lstStyle/>
          <a:p>
            <a:r>
              <a:rPr lang="en-US" sz="3200"/>
              <a:t>Other Publications</a:t>
            </a:r>
          </a:p>
        </p:txBody>
      </p:sp>
      <p:graphicFrame>
        <p:nvGraphicFramePr>
          <p:cNvPr id="308267" name="Group 43"/>
          <p:cNvGraphicFramePr>
            <a:graphicFrameLocks noGrp="1"/>
          </p:cNvGraphicFramePr>
          <p:nvPr>
            <p:ph type="tbl" idx="1"/>
          </p:nvPr>
        </p:nvGraphicFramePr>
        <p:xfrm>
          <a:off x="304800" y="1849438"/>
          <a:ext cx="8763000" cy="4246562"/>
        </p:xfrm>
        <a:graphic>
          <a:graphicData uri="http://schemas.openxmlformats.org/drawingml/2006/table">
            <a:tbl>
              <a:tblPr/>
              <a:tblGrid>
                <a:gridCol w="1219200"/>
                <a:gridCol w="7543800"/>
              </a:tblGrid>
              <a:tr h="685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400" b="1" i="0" u="none" strike="noStrike" cap="none" normalizeH="0" baseline="0" smtClean="0">
                          <a:ln>
                            <a:noFill/>
                          </a:ln>
                          <a:solidFill>
                            <a:srgbClr val="FF0000"/>
                          </a:solidFill>
                          <a:effectLst/>
                          <a:latin typeface="Comic Sans MS" pitchFamily="66" charset="0"/>
                        </a:rPr>
                        <a:t>IJHPCN ’05</a:t>
                      </a: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400" b="0" i="0" u="none" strike="noStrike" cap="none" normalizeH="0" baseline="0" smtClean="0">
                          <a:ln>
                            <a:noFill/>
                          </a:ln>
                          <a:solidFill>
                            <a:schemeClr val="tx1"/>
                          </a:solidFill>
                          <a:effectLst/>
                          <a:latin typeface="Comic Sans MS" pitchFamily="66" charset="0"/>
                        </a:rPr>
                        <a:t>M. Islam, </a:t>
                      </a:r>
                      <a:r>
                        <a:rPr kumimoji="1" lang="en-US" sz="1400" b="1" i="0" u="none" strike="noStrike" cap="none" normalizeH="0" baseline="0" smtClean="0">
                          <a:ln>
                            <a:noFill/>
                          </a:ln>
                          <a:solidFill>
                            <a:schemeClr val="tx1"/>
                          </a:solidFill>
                          <a:effectLst/>
                          <a:latin typeface="Comic Sans MS" pitchFamily="66" charset="0"/>
                        </a:rPr>
                        <a:t>P. Balaji</a:t>
                      </a:r>
                      <a:r>
                        <a:rPr kumimoji="1" lang="en-US" sz="1400" b="0" i="0" u="none" strike="noStrike" cap="none" normalizeH="0" baseline="0" smtClean="0">
                          <a:ln>
                            <a:noFill/>
                          </a:ln>
                          <a:solidFill>
                            <a:schemeClr val="tx1"/>
                          </a:solidFill>
                          <a:effectLst/>
                          <a:latin typeface="Comic Sans MS" pitchFamily="66" charset="0"/>
                        </a:rPr>
                        <a:t>, P. Sadayappan and D. K. Panda, “Towards Provision of Quality of Service Guarantees in Job Scheduling”</a:t>
                      </a:r>
                    </a:p>
                  </a:txBody>
                  <a:tcPr horzOverflow="overflow">
                    <a:lnL>
                      <a:noFill/>
                    </a:lnL>
                    <a:lnR cap="flat">
                      <a:noFill/>
                    </a:lnR>
                    <a:lnT cap="flat">
                      <a:noFill/>
                    </a:lnT>
                    <a:lnB>
                      <a:noFill/>
                    </a:lnB>
                    <a:lnTlToBr>
                      <a:noFill/>
                    </a:lnTlToBr>
                    <a:lnBlToTr>
                      <a:noFill/>
                    </a:lnBlToTr>
                    <a:noFill/>
                  </a:tcPr>
                </a:tc>
              </a:tr>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400" b="1" i="0" u="none" strike="noStrike" cap="none" normalizeH="0" baseline="0" smtClean="0">
                          <a:ln>
                            <a:noFill/>
                          </a:ln>
                          <a:solidFill>
                            <a:srgbClr val="FF0000"/>
                          </a:solidFill>
                          <a:effectLst/>
                          <a:latin typeface="Comic Sans MS" pitchFamily="66" charset="0"/>
                        </a:rPr>
                        <a:t>IJHPCA ’05</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400" b="1" i="0" u="none" strike="noStrike" cap="none" normalizeH="0" baseline="0" smtClean="0">
                          <a:ln>
                            <a:noFill/>
                          </a:ln>
                          <a:solidFill>
                            <a:schemeClr val="tx1"/>
                          </a:solidFill>
                          <a:effectLst/>
                          <a:latin typeface="Comic Sans MS" pitchFamily="66" charset="0"/>
                        </a:rPr>
                        <a:t>P. Balaji</a:t>
                      </a:r>
                      <a:r>
                        <a:rPr kumimoji="1" lang="en-US" sz="1400" b="0" i="0" u="none" strike="noStrike" cap="none" normalizeH="0" baseline="0" smtClean="0">
                          <a:ln>
                            <a:noFill/>
                          </a:ln>
                          <a:solidFill>
                            <a:schemeClr val="tx1"/>
                          </a:solidFill>
                          <a:effectLst/>
                          <a:latin typeface="Comic Sans MS" pitchFamily="66" charset="0"/>
                        </a:rPr>
                        <a:t>, G. Sabin, P. Sadayappan,  “Opportune Job Shredding: An Efficient Approach for Scheduling Parameter Sweep Applications”</a:t>
                      </a:r>
                    </a:p>
                  </a:txBody>
                  <a:tcPr horzOverflow="overflow">
                    <a:lnL>
                      <a:noFill/>
                    </a:lnL>
                    <a:lnR cap="flat">
                      <a:noFill/>
                    </a:lnR>
                    <a:lnT>
                      <a:noFill/>
                    </a:lnT>
                    <a:lnB>
                      <a:noFill/>
                    </a:lnB>
                    <a:lnTlToBr>
                      <a:noFill/>
                    </a:lnTlToBr>
                    <a:lnBlToTr>
                      <a:noFill/>
                    </a:lnBlToTr>
                    <a:noFill/>
                  </a:tcPr>
                </a:tc>
              </a:tr>
              <a:tr h="6080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400" b="1" i="0" u="none" strike="noStrike" cap="none" normalizeH="0" baseline="0" smtClean="0">
                          <a:ln>
                            <a:noFill/>
                          </a:ln>
                          <a:solidFill>
                            <a:srgbClr val="FF0000"/>
                          </a:solidFill>
                          <a:effectLst/>
                          <a:latin typeface="Comic Sans MS" pitchFamily="66" charset="0"/>
                        </a:rPr>
                        <a:t>LNCS ’03</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400" b="0" i="0" u="none" strike="noStrike" cap="none" normalizeH="0" baseline="0" smtClean="0">
                          <a:ln>
                            <a:noFill/>
                          </a:ln>
                          <a:solidFill>
                            <a:schemeClr val="tx1"/>
                          </a:solidFill>
                          <a:effectLst/>
                          <a:latin typeface="Comic Sans MS" pitchFamily="66" charset="0"/>
                        </a:rPr>
                        <a:t>M. Islam, </a:t>
                      </a:r>
                      <a:r>
                        <a:rPr kumimoji="1" lang="en-US" sz="1400" b="1" i="0" u="none" strike="noStrike" cap="none" normalizeH="0" baseline="0" smtClean="0">
                          <a:ln>
                            <a:noFill/>
                          </a:ln>
                          <a:solidFill>
                            <a:schemeClr val="tx1"/>
                          </a:solidFill>
                          <a:effectLst/>
                          <a:latin typeface="Comic Sans MS" pitchFamily="66" charset="0"/>
                        </a:rPr>
                        <a:t>P. Balaji</a:t>
                      </a:r>
                      <a:r>
                        <a:rPr kumimoji="1" lang="en-US" sz="1400" b="0" i="0" u="none" strike="noStrike" cap="none" normalizeH="0" baseline="0" smtClean="0">
                          <a:ln>
                            <a:noFill/>
                          </a:ln>
                          <a:solidFill>
                            <a:schemeClr val="tx1"/>
                          </a:solidFill>
                          <a:effectLst/>
                          <a:latin typeface="Comic Sans MS" pitchFamily="66" charset="0"/>
                        </a:rPr>
                        <a:t>, P. Sadayappan and D. K. Panda, “QoPS: A QoS based scheme for Parallel Job Scheduling”</a:t>
                      </a:r>
                    </a:p>
                  </a:txBody>
                  <a:tcPr horzOverflow="overflow">
                    <a:lnL>
                      <a:noFill/>
                    </a:lnL>
                    <a:lnR cap="flat">
                      <a:noFill/>
                    </a:lnR>
                    <a:lnT>
                      <a:noFill/>
                    </a:lnT>
                    <a:lnB>
                      <a:noFill/>
                    </a:lnB>
                    <a:lnTlToBr>
                      <a:noFill/>
                    </a:lnTlToBr>
                    <a:lnBlToTr>
                      <a:noFill/>
                    </a:lnBlToTr>
                    <a:noFill/>
                  </a:tcPr>
                </a:tc>
              </a:tr>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400" b="1" i="0" u="none" strike="noStrike" cap="none" normalizeH="0" baseline="0" smtClean="0">
                          <a:ln>
                            <a:noFill/>
                          </a:ln>
                          <a:solidFill>
                            <a:srgbClr val="FF0000"/>
                          </a:solidFill>
                          <a:effectLst/>
                          <a:latin typeface="Comic Sans MS" pitchFamily="66" charset="0"/>
                        </a:rPr>
                        <a:t>CAECW ’05</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400" b="0" i="0" u="none" strike="noStrike" cap="none" normalizeH="0" baseline="0" smtClean="0">
                          <a:ln>
                            <a:noFill/>
                          </a:ln>
                          <a:solidFill>
                            <a:schemeClr val="tx1"/>
                          </a:solidFill>
                          <a:effectLst/>
                          <a:latin typeface="Comic Sans MS" pitchFamily="66" charset="0"/>
                        </a:rPr>
                        <a:t>K. Vaidyanathan, </a:t>
                      </a:r>
                      <a:r>
                        <a:rPr kumimoji="1" lang="en-US" sz="1400" b="1" i="0" u="none" strike="noStrike" cap="none" normalizeH="0" baseline="0" smtClean="0">
                          <a:ln>
                            <a:noFill/>
                          </a:ln>
                          <a:solidFill>
                            <a:schemeClr val="tx1"/>
                          </a:solidFill>
                          <a:effectLst/>
                          <a:latin typeface="Comic Sans MS" pitchFamily="66" charset="0"/>
                        </a:rPr>
                        <a:t>P. Balaji</a:t>
                      </a:r>
                      <a:r>
                        <a:rPr kumimoji="1" lang="en-US" sz="1400" b="0" i="0" u="none" strike="noStrike" cap="none" normalizeH="0" baseline="0" smtClean="0">
                          <a:ln>
                            <a:noFill/>
                          </a:ln>
                          <a:solidFill>
                            <a:schemeClr val="tx1"/>
                          </a:solidFill>
                          <a:effectLst/>
                          <a:latin typeface="Comic Sans MS" pitchFamily="66" charset="0"/>
                        </a:rPr>
                        <a:t>, H. -W. Jin and D. K. Panda, “Workload-driven Analysis of File Systems in Shared Multi-tier Data-Centers over InfiniBand”</a:t>
                      </a:r>
                    </a:p>
                  </a:txBody>
                  <a:tcPr horzOverflow="overflow">
                    <a:lnL>
                      <a:noFill/>
                    </a:lnL>
                    <a:lnR cap="flat">
                      <a:noFill/>
                    </a:lnR>
                    <a:lnT>
                      <a:noFill/>
                    </a:lnT>
                    <a:lnB>
                      <a:noFill/>
                    </a:lnB>
                    <a:lnTlToBr>
                      <a:noFill/>
                    </a:lnTlToBr>
                    <a:lnBlToTr>
                      <a:noFill/>
                    </a:lnBlToTr>
                    <a:noFill/>
                  </a:tcPr>
                </a:tc>
              </a:tr>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400" b="1" i="0" u="none" strike="noStrike" cap="none" normalizeH="0" baseline="0" smtClean="0">
                          <a:ln>
                            <a:noFill/>
                          </a:ln>
                          <a:solidFill>
                            <a:srgbClr val="FF0000"/>
                          </a:solidFill>
                          <a:effectLst/>
                          <a:latin typeface="Comic Sans MS" pitchFamily="66" charset="0"/>
                        </a:rPr>
                        <a:t>Cluster ’04</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400" b="0" i="0" u="none" strike="noStrike" cap="none" normalizeH="0" baseline="0" smtClean="0">
                          <a:ln>
                            <a:noFill/>
                          </a:ln>
                          <a:solidFill>
                            <a:schemeClr val="tx1"/>
                          </a:solidFill>
                          <a:effectLst/>
                          <a:latin typeface="Comic Sans MS" pitchFamily="66" charset="0"/>
                        </a:rPr>
                        <a:t>M. Islam, </a:t>
                      </a:r>
                      <a:r>
                        <a:rPr kumimoji="1" lang="en-US" sz="1400" b="1" i="0" u="none" strike="noStrike" cap="none" normalizeH="0" baseline="0" smtClean="0">
                          <a:ln>
                            <a:noFill/>
                          </a:ln>
                          <a:solidFill>
                            <a:schemeClr val="tx1"/>
                          </a:solidFill>
                          <a:effectLst/>
                          <a:latin typeface="Comic Sans MS" pitchFamily="66" charset="0"/>
                        </a:rPr>
                        <a:t>P. Balaji</a:t>
                      </a:r>
                      <a:r>
                        <a:rPr kumimoji="1" lang="en-US" sz="1400" b="0" i="0" u="none" strike="noStrike" cap="none" normalizeH="0" baseline="0" smtClean="0">
                          <a:ln>
                            <a:noFill/>
                          </a:ln>
                          <a:solidFill>
                            <a:schemeClr val="tx1"/>
                          </a:solidFill>
                          <a:effectLst/>
                          <a:latin typeface="Comic Sans MS" pitchFamily="66" charset="0"/>
                        </a:rPr>
                        <a:t>, P. Sadayappan and D. K. Panda, “Towards Provision of Quality of Service Guarantees in Job Scheduling”</a:t>
                      </a:r>
                    </a:p>
                  </a:txBody>
                  <a:tcPr horzOverflow="overflow">
                    <a:lnL>
                      <a:noFill/>
                    </a:lnL>
                    <a:lnR cap="flat">
                      <a:noFill/>
                    </a:lnR>
                    <a:lnT>
                      <a:noFill/>
                    </a:lnT>
                    <a:lnB>
                      <a:noFill/>
                    </a:lnB>
                    <a:lnTlToBr>
                      <a:noFill/>
                    </a:lnTlToBr>
                    <a:lnBlToTr>
                      <a:noFill/>
                    </a:lnBlToTr>
                    <a:noFill/>
                  </a:tcPr>
                </a:tc>
              </a:tr>
              <a:tr h="6080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400" b="1" i="0" u="none" strike="noStrike" cap="none" normalizeH="0" baseline="0" smtClean="0">
                          <a:ln>
                            <a:noFill/>
                          </a:ln>
                          <a:solidFill>
                            <a:srgbClr val="FF0000"/>
                          </a:solidFill>
                          <a:effectLst/>
                          <a:latin typeface="Comic Sans MS" pitchFamily="66" charset="0"/>
                        </a:rPr>
                        <a:t>LASCI ’03</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400" b="0" i="0" u="none" strike="noStrike" cap="none" normalizeH="0" baseline="0" smtClean="0">
                          <a:ln>
                            <a:noFill/>
                          </a:ln>
                          <a:solidFill>
                            <a:schemeClr val="tx1"/>
                          </a:solidFill>
                          <a:effectLst/>
                          <a:latin typeface="Comic Sans MS" pitchFamily="66" charset="0"/>
                        </a:rPr>
                        <a:t>R. Kurian, </a:t>
                      </a:r>
                      <a:r>
                        <a:rPr kumimoji="1" lang="en-US" sz="1400" b="1" i="0" u="none" strike="noStrike" cap="none" normalizeH="0" baseline="0" smtClean="0">
                          <a:ln>
                            <a:noFill/>
                          </a:ln>
                          <a:solidFill>
                            <a:schemeClr val="tx1"/>
                          </a:solidFill>
                          <a:effectLst/>
                          <a:latin typeface="Comic Sans MS" pitchFamily="66" charset="0"/>
                        </a:rPr>
                        <a:t>P. Balaji</a:t>
                      </a:r>
                      <a:r>
                        <a:rPr kumimoji="1" lang="en-US" sz="1400" b="0" i="0" u="none" strike="noStrike" cap="none" normalizeH="0" baseline="0" smtClean="0">
                          <a:ln>
                            <a:noFill/>
                          </a:ln>
                          <a:solidFill>
                            <a:schemeClr val="tx1"/>
                          </a:solidFill>
                          <a:effectLst/>
                          <a:latin typeface="Comic Sans MS" pitchFamily="66" charset="0"/>
                        </a:rPr>
                        <a:t>, P. Sadayappan, “Opportune Job Shredding: An Effective approach for scheduling Parameter Sweep Applications”</a:t>
                      </a:r>
                    </a:p>
                  </a:txBody>
                  <a:tcPr horzOverflow="overflow">
                    <a:lnL>
                      <a:noFill/>
                    </a:lnL>
                    <a:lnR cap="flat">
                      <a:noFill/>
                    </a:lnR>
                    <a:lnT>
                      <a:noFill/>
                    </a:lnT>
                    <a:lnB>
                      <a:noFill/>
                    </a:lnB>
                    <a:lnTlToBr>
                      <a:noFill/>
                    </a:lnTlToBr>
                    <a:lnBlToTr>
                      <a:noFill/>
                    </a:lnBlToTr>
                    <a:noFill/>
                  </a:tcPr>
                </a:tc>
              </a:tr>
              <a:tr h="5048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400" b="1" i="0" u="none" strike="noStrike" cap="none" normalizeH="0" baseline="0" smtClean="0">
                          <a:ln>
                            <a:noFill/>
                          </a:ln>
                          <a:solidFill>
                            <a:srgbClr val="FF0000"/>
                          </a:solidFill>
                          <a:effectLst/>
                          <a:latin typeface="Comic Sans MS" pitchFamily="66" charset="0"/>
                        </a:rPr>
                        <a:t>IPDPS ‘03</a:t>
                      </a: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400" b="0" i="0" u="none" strike="noStrike" cap="none" normalizeH="0" baseline="0" smtClean="0">
                          <a:ln>
                            <a:noFill/>
                          </a:ln>
                          <a:solidFill>
                            <a:schemeClr val="tx1"/>
                          </a:solidFill>
                          <a:effectLst/>
                          <a:latin typeface="Comic Sans MS" pitchFamily="66" charset="0"/>
                        </a:rPr>
                        <a:t>R. Gupta, </a:t>
                      </a:r>
                      <a:r>
                        <a:rPr kumimoji="1" lang="en-US" sz="1400" b="1" i="0" u="none" strike="noStrike" cap="none" normalizeH="0" baseline="0" smtClean="0">
                          <a:ln>
                            <a:noFill/>
                          </a:ln>
                          <a:solidFill>
                            <a:schemeClr val="tx1"/>
                          </a:solidFill>
                          <a:effectLst/>
                          <a:latin typeface="Comic Sans MS" pitchFamily="66" charset="0"/>
                        </a:rPr>
                        <a:t>P. Balaji</a:t>
                      </a:r>
                      <a:r>
                        <a:rPr kumimoji="1" lang="en-US" sz="1400" b="0" i="0" u="none" strike="noStrike" cap="none" normalizeH="0" baseline="0" smtClean="0">
                          <a:ln>
                            <a:noFill/>
                          </a:ln>
                          <a:solidFill>
                            <a:schemeClr val="tx1"/>
                          </a:solidFill>
                          <a:effectLst/>
                          <a:latin typeface="Comic Sans MS" pitchFamily="66" charset="0"/>
                        </a:rPr>
                        <a:t>, J. Nieplocha and D. K. Panda, “Efficient Collective Operations using Remote Memory Operations on VIA-Based Clusters”</a:t>
                      </a:r>
                    </a:p>
                  </a:txBody>
                  <a:tcPr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Date Placeholder 3"/>
          <p:cNvSpPr>
            <a:spLocks noGrp="1"/>
          </p:cNvSpPr>
          <p:nvPr>
            <p:ph type="dt" sz="half" idx="10"/>
          </p:nvPr>
        </p:nvSpPr>
        <p:spPr/>
        <p:txBody>
          <a:bodyPr/>
          <a:lstStyle/>
          <a:p>
            <a:r>
              <a:rPr lang="en-US"/>
              <a:t>06/02/06</a:t>
            </a:r>
          </a:p>
        </p:txBody>
      </p:sp>
      <p:sp>
        <p:nvSpPr>
          <p:cNvPr id="115" name="Footer Placeholder 4"/>
          <p:cNvSpPr>
            <a:spLocks noGrp="1"/>
          </p:cNvSpPr>
          <p:nvPr>
            <p:ph type="ftr" sz="quarter" idx="11"/>
          </p:nvPr>
        </p:nvSpPr>
        <p:spPr/>
        <p:txBody>
          <a:bodyPr/>
          <a:lstStyle/>
          <a:p>
            <a:r>
              <a:rPr lang="en-US"/>
              <a:t>Pavan Balaji (The Ohio State University)</a:t>
            </a:r>
          </a:p>
        </p:txBody>
      </p:sp>
      <p:sp>
        <p:nvSpPr>
          <p:cNvPr id="268290" name="Rectangle 2"/>
          <p:cNvSpPr>
            <a:spLocks noGrp="1" noChangeArrowheads="1"/>
          </p:cNvSpPr>
          <p:nvPr>
            <p:ph type="title"/>
          </p:nvPr>
        </p:nvSpPr>
        <p:spPr>
          <a:xfrm>
            <a:off x="457200" y="731838"/>
            <a:ext cx="8229600" cy="868362"/>
          </a:xfrm>
          <a:ln/>
        </p:spPr>
        <p:txBody>
          <a:bodyPr/>
          <a:lstStyle/>
          <a:p>
            <a:r>
              <a:rPr lang="en-US" sz="3200"/>
              <a:t>Web Pointers</a:t>
            </a:r>
          </a:p>
        </p:txBody>
      </p:sp>
      <p:grpSp>
        <p:nvGrpSpPr>
          <p:cNvPr id="268291" name="Group 3"/>
          <p:cNvGrpSpPr>
            <a:grpSpLocks/>
          </p:cNvGrpSpPr>
          <p:nvPr/>
        </p:nvGrpSpPr>
        <p:grpSpPr bwMode="auto">
          <a:xfrm>
            <a:off x="2514600" y="2133600"/>
            <a:ext cx="990600" cy="914400"/>
            <a:chOff x="1584" y="1008"/>
            <a:chExt cx="624" cy="576"/>
          </a:xfrm>
        </p:grpSpPr>
        <p:sp>
          <p:nvSpPr>
            <p:cNvPr id="268292" name="Oval 4"/>
            <p:cNvSpPr>
              <a:spLocks noChangeArrowheads="1"/>
            </p:cNvSpPr>
            <p:nvPr/>
          </p:nvSpPr>
          <p:spPr bwMode="auto">
            <a:xfrm>
              <a:off x="1657" y="1051"/>
              <a:ext cx="479" cy="424"/>
            </a:xfrm>
            <a:prstGeom prst="ellipse">
              <a:avLst/>
            </a:prstGeom>
            <a:gradFill rotWithShape="1">
              <a:gsLst>
                <a:gs pos="0">
                  <a:schemeClr val="accent1"/>
                </a:gs>
                <a:gs pos="100000">
                  <a:srgbClr val="440000"/>
                </a:gs>
              </a:gsLst>
              <a:path path="rect">
                <a:fillToRect r="100000" b="100000"/>
              </a:path>
            </a:gradFill>
            <a:ln w="9525" algn="ctr">
              <a:solidFill>
                <a:srgbClr val="FF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8293" name="Group 5"/>
            <p:cNvGrpSpPr>
              <a:grpSpLocks/>
            </p:cNvGrpSpPr>
            <p:nvPr/>
          </p:nvGrpSpPr>
          <p:grpSpPr bwMode="auto">
            <a:xfrm>
              <a:off x="1731" y="1122"/>
              <a:ext cx="111" cy="71"/>
              <a:chOff x="1440" y="1200"/>
              <a:chExt cx="864" cy="720"/>
            </a:xfrm>
          </p:grpSpPr>
          <p:sp>
            <p:nvSpPr>
              <p:cNvPr id="268294" name="Rectangle 6"/>
              <p:cNvSpPr>
                <a:spLocks noChangeArrowheads="1"/>
              </p:cNvSpPr>
              <p:nvPr/>
            </p:nvSpPr>
            <p:spPr bwMode="auto">
              <a:xfrm>
                <a:off x="1632"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295" name="Rectangle 7"/>
              <p:cNvSpPr>
                <a:spLocks noChangeArrowheads="1"/>
              </p:cNvSpPr>
              <p:nvPr/>
            </p:nvSpPr>
            <p:spPr bwMode="auto">
              <a:xfrm>
                <a:off x="1968"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296" name="Rectangle 8"/>
              <p:cNvSpPr>
                <a:spLocks noChangeArrowheads="1"/>
              </p:cNvSpPr>
              <p:nvPr/>
            </p:nvSpPr>
            <p:spPr bwMode="auto">
              <a:xfrm>
                <a:off x="1632"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297" name="Rectangle 9"/>
              <p:cNvSpPr>
                <a:spLocks noChangeArrowheads="1"/>
              </p:cNvSpPr>
              <p:nvPr/>
            </p:nvSpPr>
            <p:spPr bwMode="auto">
              <a:xfrm>
                <a:off x="1968"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298" name="Oval 10"/>
              <p:cNvSpPr>
                <a:spLocks noChangeArrowheads="1"/>
              </p:cNvSpPr>
              <p:nvPr/>
            </p:nvSpPr>
            <p:spPr bwMode="auto">
              <a:xfrm>
                <a:off x="1440" y="1200"/>
                <a:ext cx="864" cy="720"/>
              </a:xfrm>
              <a:prstGeom prst="ellipse">
                <a:avLst/>
              </a:prstGeom>
              <a:noFill/>
              <a:ln w="9525" algn="ctr">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299" name="Line 11"/>
              <p:cNvSpPr>
                <a:spLocks noChangeShapeType="1"/>
              </p:cNvSpPr>
              <p:nvPr/>
            </p:nvSpPr>
            <p:spPr bwMode="auto">
              <a:xfrm>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300" name="Line 12"/>
              <p:cNvSpPr>
                <a:spLocks noChangeShapeType="1"/>
              </p:cNvSpPr>
              <p:nvPr/>
            </p:nvSpPr>
            <p:spPr bwMode="auto">
              <a:xfrm flipV="1">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301" name="Line 13"/>
              <p:cNvSpPr>
                <a:spLocks noChangeShapeType="1"/>
              </p:cNvSpPr>
              <p:nvPr/>
            </p:nvSpPr>
            <p:spPr bwMode="auto">
              <a:xfrm flipV="1">
                <a:off x="1728"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302" name="Line 14"/>
              <p:cNvSpPr>
                <a:spLocks noChangeShapeType="1"/>
              </p:cNvSpPr>
              <p:nvPr/>
            </p:nvSpPr>
            <p:spPr bwMode="auto">
              <a:xfrm>
                <a:off x="2064"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303" name="Line 15"/>
              <p:cNvSpPr>
                <a:spLocks noChangeShapeType="1"/>
              </p:cNvSpPr>
              <p:nvPr/>
            </p:nvSpPr>
            <p:spPr bwMode="auto">
              <a:xfrm>
                <a:off x="1824" y="1392"/>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304" name="Line 16"/>
              <p:cNvSpPr>
                <a:spLocks noChangeShapeType="1"/>
              </p:cNvSpPr>
              <p:nvPr/>
            </p:nvSpPr>
            <p:spPr bwMode="auto">
              <a:xfrm>
                <a:off x="1824" y="1728"/>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68305" name="Group 17"/>
            <p:cNvGrpSpPr>
              <a:grpSpLocks/>
            </p:cNvGrpSpPr>
            <p:nvPr/>
          </p:nvGrpSpPr>
          <p:grpSpPr bwMode="auto">
            <a:xfrm>
              <a:off x="1977" y="1322"/>
              <a:ext cx="110" cy="71"/>
              <a:chOff x="1440" y="1200"/>
              <a:chExt cx="864" cy="720"/>
            </a:xfrm>
          </p:grpSpPr>
          <p:sp>
            <p:nvSpPr>
              <p:cNvPr id="268306" name="Rectangle 18"/>
              <p:cNvSpPr>
                <a:spLocks noChangeArrowheads="1"/>
              </p:cNvSpPr>
              <p:nvPr/>
            </p:nvSpPr>
            <p:spPr bwMode="auto">
              <a:xfrm>
                <a:off x="1632"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07" name="Rectangle 19"/>
              <p:cNvSpPr>
                <a:spLocks noChangeArrowheads="1"/>
              </p:cNvSpPr>
              <p:nvPr/>
            </p:nvSpPr>
            <p:spPr bwMode="auto">
              <a:xfrm>
                <a:off x="1968"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08" name="Rectangle 20"/>
              <p:cNvSpPr>
                <a:spLocks noChangeArrowheads="1"/>
              </p:cNvSpPr>
              <p:nvPr/>
            </p:nvSpPr>
            <p:spPr bwMode="auto">
              <a:xfrm>
                <a:off x="1632"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09" name="Rectangle 21"/>
              <p:cNvSpPr>
                <a:spLocks noChangeArrowheads="1"/>
              </p:cNvSpPr>
              <p:nvPr/>
            </p:nvSpPr>
            <p:spPr bwMode="auto">
              <a:xfrm>
                <a:off x="1968"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10" name="Oval 22"/>
              <p:cNvSpPr>
                <a:spLocks noChangeArrowheads="1"/>
              </p:cNvSpPr>
              <p:nvPr/>
            </p:nvSpPr>
            <p:spPr bwMode="auto">
              <a:xfrm>
                <a:off x="1440" y="1200"/>
                <a:ext cx="864" cy="720"/>
              </a:xfrm>
              <a:prstGeom prst="ellipse">
                <a:avLst/>
              </a:prstGeom>
              <a:noFill/>
              <a:ln w="9525" algn="ctr">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11" name="Line 23"/>
              <p:cNvSpPr>
                <a:spLocks noChangeShapeType="1"/>
              </p:cNvSpPr>
              <p:nvPr/>
            </p:nvSpPr>
            <p:spPr bwMode="auto">
              <a:xfrm>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312" name="Line 24"/>
              <p:cNvSpPr>
                <a:spLocks noChangeShapeType="1"/>
              </p:cNvSpPr>
              <p:nvPr/>
            </p:nvSpPr>
            <p:spPr bwMode="auto">
              <a:xfrm flipV="1">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313" name="Line 25"/>
              <p:cNvSpPr>
                <a:spLocks noChangeShapeType="1"/>
              </p:cNvSpPr>
              <p:nvPr/>
            </p:nvSpPr>
            <p:spPr bwMode="auto">
              <a:xfrm flipV="1">
                <a:off x="1728"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314" name="Line 26"/>
              <p:cNvSpPr>
                <a:spLocks noChangeShapeType="1"/>
              </p:cNvSpPr>
              <p:nvPr/>
            </p:nvSpPr>
            <p:spPr bwMode="auto">
              <a:xfrm>
                <a:off x="2064"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315" name="Line 27"/>
              <p:cNvSpPr>
                <a:spLocks noChangeShapeType="1"/>
              </p:cNvSpPr>
              <p:nvPr/>
            </p:nvSpPr>
            <p:spPr bwMode="auto">
              <a:xfrm>
                <a:off x="1824" y="1392"/>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316" name="Line 28"/>
              <p:cNvSpPr>
                <a:spLocks noChangeShapeType="1"/>
              </p:cNvSpPr>
              <p:nvPr/>
            </p:nvSpPr>
            <p:spPr bwMode="auto">
              <a:xfrm>
                <a:off x="1824" y="1728"/>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68317" name="Group 29"/>
            <p:cNvGrpSpPr>
              <a:grpSpLocks/>
            </p:cNvGrpSpPr>
            <p:nvPr/>
          </p:nvGrpSpPr>
          <p:grpSpPr bwMode="auto">
            <a:xfrm>
              <a:off x="1854" y="1393"/>
              <a:ext cx="110" cy="71"/>
              <a:chOff x="1440" y="1200"/>
              <a:chExt cx="864" cy="720"/>
            </a:xfrm>
          </p:grpSpPr>
          <p:sp>
            <p:nvSpPr>
              <p:cNvPr id="268318" name="Rectangle 30"/>
              <p:cNvSpPr>
                <a:spLocks noChangeArrowheads="1"/>
              </p:cNvSpPr>
              <p:nvPr/>
            </p:nvSpPr>
            <p:spPr bwMode="auto">
              <a:xfrm>
                <a:off x="1632"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19" name="Rectangle 31"/>
              <p:cNvSpPr>
                <a:spLocks noChangeArrowheads="1"/>
              </p:cNvSpPr>
              <p:nvPr/>
            </p:nvSpPr>
            <p:spPr bwMode="auto">
              <a:xfrm>
                <a:off x="1968"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20" name="Rectangle 32"/>
              <p:cNvSpPr>
                <a:spLocks noChangeArrowheads="1"/>
              </p:cNvSpPr>
              <p:nvPr/>
            </p:nvSpPr>
            <p:spPr bwMode="auto">
              <a:xfrm>
                <a:off x="1632"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21" name="Rectangle 33"/>
              <p:cNvSpPr>
                <a:spLocks noChangeArrowheads="1"/>
              </p:cNvSpPr>
              <p:nvPr/>
            </p:nvSpPr>
            <p:spPr bwMode="auto">
              <a:xfrm>
                <a:off x="1968"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22" name="Oval 34"/>
              <p:cNvSpPr>
                <a:spLocks noChangeArrowheads="1"/>
              </p:cNvSpPr>
              <p:nvPr/>
            </p:nvSpPr>
            <p:spPr bwMode="auto">
              <a:xfrm>
                <a:off x="1440" y="1200"/>
                <a:ext cx="864" cy="720"/>
              </a:xfrm>
              <a:prstGeom prst="ellipse">
                <a:avLst/>
              </a:prstGeom>
              <a:noFill/>
              <a:ln w="9525" algn="ctr">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23" name="Line 35"/>
              <p:cNvSpPr>
                <a:spLocks noChangeShapeType="1"/>
              </p:cNvSpPr>
              <p:nvPr/>
            </p:nvSpPr>
            <p:spPr bwMode="auto">
              <a:xfrm>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324" name="Line 36"/>
              <p:cNvSpPr>
                <a:spLocks noChangeShapeType="1"/>
              </p:cNvSpPr>
              <p:nvPr/>
            </p:nvSpPr>
            <p:spPr bwMode="auto">
              <a:xfrm flipV="1">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325" name="Line 37"/>
              <p:cNvSpPr>
                <a:spLocks noChangeShapeType="1"/>
              </p:cNvSpPr>
              <p:nvPr/>
            </p:nvSpPr>
            <p:spPr bwMode="auto">
              <a:xfrm flipV="1">
                <a:off x="1728"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326" name="Line 38"/>
              <p:cNvSpPr>
                <a:spLocks noChangeShapeType="1"/>
              </p:cNvSpPr>
              <p:nvPr/>
            </p:nvSpPr>
            <p:spPr bwMode="auto">
              <a:xfrm>
                <a:off x="2064"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327" name="Line 39"/>
              <p:cNvSpPr>
                <a:spLocks noChangeShapeType="1"/>
              </p:cNvSpPr>
              <p:nvPr/>
            </p:nvSpPr>
            <p:spPr bwMode="auto">
              <a:xfrm>
                <a:off x="1824" y="1392"/>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328" name="Line 40"/>
              <p:cNvSpPr>
                <a:spLocks noChangeShapeType="1"/>
              </p:cNvSpPr>
              <p:nvPr/>
            </p:nvSpPr>
            <p:spPr bwMode="auto">
              <a:xfrm>
                <a:off x="1824" y="1728"/>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68329" name="Group 41"/>
            <p:cNvGrpSpPr>
              <a:grpSpLocks/>
            </p:cNvGrpSpPr>
            <p:nvPr/>
          </p:nvGrpSpPr>
          <p:grpSpPr bwMode="auto">
            <a:xfrm>
              <a:off x="1964" y="1134"/>
              <a:ext cx="111" cy="71"/>
              <a:chOff x="1440" y="1200"/>
              <a:chExt cx="864" cy="720"/>
            </a:xfrm>
          </p:grpSpPr>
          <p:sp>
            <p:nvSpPr>
              <p:cNvPr id="268330" name="Rectangle 42"/>
              <p:cNvSpPr>
                <a:spLocks noChangeArrowheads="1"/>
              </p:cNvSpPr>
              <p:nvPr/>
            </p:nvSpPr>
            <p:spPr bwMode="auto">
              <a:xfrm>
                <a:off x="1632"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31" name="Rectangle 43"/>
              <p:cNvSpPr>
                <a:spLocks noChangeArrowheads="1"/>
              </p:cNvSpPr>
              <p:nvPr/>
            </p:nvSpPr>
            <p:spPr bwMode="auto">
              <a:xfrm>
                <a:off x="1968"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32" name="Rectangle 44"/>
              <p:cNvSpPr>
                <a:spLocks noChangeArrowheads="1"/>
              </p:cNvSpPr>
              <p:nvPr/>
            </p:nvSpPr>
            <p:spPr bwMode="auto">
              <a:xfrm>
                <a:off x="1632"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33" name="Rectangle 45"/>
              <p:cNvSpPr>
                <a:spLocks noChangeArrowheads="1"/>
              </p:cNvSpPr>
              <p:nvPr/>
            </p:nvSpPr>
            <p:spPr bwMode="auto">
              <a:xfrm>
                <a:off x="1968"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34" name="Oval 46"/>
              <p:cNvSpPr>
                <a:spLocks noChangeArrowheads="1"/>
              </p:cNvSpPr>
              <p:nvPr/>
            </p:nvSpPr>
            <p:spPr bwMode="auto">
              <a:xfrm>
                <a:off x="1440" y="1200"/>
                <a:ext cx="864" cy="720"/>
              </a:xfrm>
              <a:prstGeom prst="ellipse">
                <a:avLst/>
              </a:prstGeom>
              <a:noFill/>
              <a:ln w="9525" algn="ctr">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35" name="Line 47"/>
              <p:cNvSpPr>
                <a:spLocks noChangeShapeType="1"/>
              </p:cNvSpPr>
              <p:nvPr/>
            </p:nvSpPr>
            <p:spPr bwMode="auto">
              <a:xfrm>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336" name="Line 48"/>
              <p:cNvSpPr>
                <a:spLocks noChangeShapeType="1"/>
              </p:cNvSpPr>
              <p:nvPr/>
            </p:nvSpPr>
            <p:spPr bwMode="auto">
              <a:xfrm flipV="1">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337" name="Line 49"/>
              <p:cNvSpPr>
                <a:spLocks noChangeShapeType="1"/>
              </p:cNvSpPr>
              <p:nvPr/>
            </p:nvSpPr>
            <p:spPr bwMode="auto">
              <a:xfrm flipV="1">
                <a:off x="1728"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338" name="Line 50"/>
              <p:cNvSpPr>
                <a:spLocks noChangeShapeType="1"/>
              </p:cNvSpPr>
              <p:nvPr/>
            </p:nvSpPr>
            <p:spPr bwMode="auto">
              <a:xfrm>
                <a:off x="2064"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339" name="Line 51"/>
              <p:cNvSpPr>
                <a:spLocks noChangeShapeType="1"/>
              </p:cNvSpPr>
              <p:nvPr/>
            </p:nvSpPr>
            <p:spPr bwMode="auto">
              <a:xfrm>
                <a:off x="1824" y="1392"/>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340" name="Line 52"/>
              <p:cNvSpPr>
                <a:spLocks noChangeShapeType="1"/>
              </p:cNvSpPr>
              <p:nvPr/>
            </p:nvSpPr>
            <p:spPr bwMode="auto">
              <a:xfrm>
                <a:off x="1824" y="1728"/>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68341" name="Group 53"/>
            <p:cNvGrpSpPr>
              <a:grpSpLocks/>
            </p:cNvGrpSpPr>
            <p:nvPr/>
          </p:nvGrpSpPr>
          <p:grpSpPr bwMode="auto">
            <a:xfrm>
              <a:off x="1719" y="1334"/>
              <a:ext cx="110" cy="71"/>
              <a:chOff x="1440" y="1200"/>
              <a:chExt cx="864" cy="720"/>
            </a:xfrm>
          </p:grpSpPr>
          <p:sp>
            <p:nvSpPr>
              <p:cNvPr id="268342" name="Rectangle 54"/>
              <p:cNvSpPr>
                <a:spLocks noChangeArrowheads="1"/>
              </p:cNvSpPr>
              <p:nvPr/>
            </p:nvSpPr>
            <p:spPr bwMode="auto">
              <a:xfrm>
                <a:off x="1632"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43" name="Rectangle 55"/>
              <p:cNvSpPr>
                <a:spLocks noChangeArrowheads="1"/>
              </p:cNvSpPr>
              <p:nvPr/>
            </p:nvSpPr>
            <p:spPr bwMode="auto">
              <a:xfrm>
                <a:off x="1968"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44" name="Rectangle 56"/>
              <p:cNvSpPr>
                <a:spLocks noChangeArrowheads="1"/>
              </p:cNvSpPr>
              <p:nvPr/>
            </p:nvSpPr>
            <p:spPr bwMode="auto">
              <a:xfrm>
                <a:off x="1632"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45" name="Rectangle 57"/>
              <p:cNvSpPr>
                <a:spLocks noChangeArrowheads="1"/>
              </p:cNvSpPr>
              <p:nvPr/>
            </p:nvSpPr>
            <p:spPr bwMode="auto">
              <a:xfrm>
                <a:off x="1968"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46" name="Oval 58"/>
              <p:cNvSpPr>
                <a:spLocks noChangeArrowheads="1"/>
              </p:cNvSpPr>
              <p:nvPr/>
            </p:nvSpPr>
            <p:spPr bwMode="auto">
              <a:xfrm>
                <a:off x="1440" y="1200"/>
                <a:ext cx="864" cy="720"/>
              </a:xfrm>
              <a:prstGeom prst="ellipse">
                <a:avLst/>
              </a:prstGeom>
              <a:noFill/>
              <a:ln w="9525" algn="ctr">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47" name="Line 59"/>
              <p:cNvSpPr>
                <a:spLocks noChangeShapeType="1"/>
              </p:cNvSpPr>
              <p:nvPr/>
            </p:nvSpPr>
            <p:spPr bwMode="auto">
              <a:xfrm>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348" name="Line 60"/>
              <p:cNvSpPr>
                <a:spLocks noChangeShapeType="1"/>
              </p:cNvSpPr>
              <p:nvPr/>
            </p:nvSpPr>
            <p:spPr bwMode="auto">
              <a:xfrm flipV="1">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349" name="Line 61"/>
              <p:cNvSpPr>
                <a:spLocks noChangeShapeType="1"/>
              </p:cNvSpPr>
              <p:nvPr/>
            </p:nvSpPr>
            <p:spPr bwMode="auto">
              <a:xfrm flipV="1">
                <a:off x="1728"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350" name="Line 62"/>
              <p:cNvSpPr>
                <a:spLocks noChangeShapeType="1"/>
              </p:cNvSpPr>
              <p:nvPr/>
            </p:nvSpPr>
            <p:spPr bwMode="auto">
              <a:xfrm>
                <a:off x="2064"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351" name="Line 63"/>
              <p:cNvSpPr>
                <a:spLocks noChangeShapeType="1"/>
              </p:cNvSpPr>
              <p:nvPr/>
            </p:nvSpPr>
            <p:spPr bwMode="auto">
              <a:xfrm>
                <a:off x="1824" y="1392"/>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352" name="Line 64"/>
              <p:cNvSpPr>
                <a:spLocks noChangeShapeType="1"/>
              </p:cNvSpPr>
              <p:nvPr/>
            </p:nvSpPr>
            <p:spPr bwMode="auto">
              <a:xfrm>
                <a:off x="1824" y="1728"/>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68353" name="Group 65"/>
            <p:cNvGrpSpPr>
              <a:grpSpLocks/>
            </p:cNvGrpSpPr>
            <p:nvPr/>
          </p:nvGrpSpPr>
          <p:grpSpPr bwMode="auto">
            <a:xfrm>
              <a:off x="1682" y="1228"/>
              <a:ext cx="110" cy="71"/>
              <a:chOff x="1440" y="1200"/>
              <a:chExt cx="864" cy="720"/>
            </a:xfrm>
          </p:grpSpPr>
          <p:sp>
            <p:nvSpPr>
              <p:cNvPr id="268354" name="Rectangle 66"/>
              <p:cNvSpPr>
                <a:spLocks noChangeArrowheads="1"/>
              </p:cNvSpPr>
              <p:nvPr/>
            </p:nvSpPr>
            <p:spPr bwMode="auto">
              <a:xfrm>
                <a:off x="1632"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55" name="Rectangle 67"/>
              <p:cNvSpPr>
                <a:spLocks noChangeArrowheads="1"/>
              </p:cNvSpPr>
              <p:nvPr/>
            </p:nvSpPr>
            <p:spPr bwMode="auto">
              <a:xfrm>
                <a:off x="1968"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56" name="Rectangle 68"/>
              <p:cNvSpPr>
                <a:spLocks noChangeArrowheads="1"/>
              </p:cNvSpPr>
              <p:nvPr/>
            </p:nvSpPr>
            <p:spPr bwMode="auto">
              <a:xfrm>
                <a:off x="1632"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57" name="Rectangle 69"/>
              <p:cNvSpPr>
                <a:spLocks noChangeArrowheads="1"/>
              </p:cNvSpPr>
              <p:nvPr/>
            </p:nvSpPr>
            <p:spPr bwMode="auto">
              <a:xfrm>
                <a:off x="1968"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58" name="Oval 70"/>
              <p:cNvSpPr>
                <a:spLocks noChangeArrowheads="1"/>
              </p:cNvSpPr>
              <p:nvPr/>
            </p:nvSpPr>
            <p:spPr bwMode="auto">
              <a:xfrm>
                <a:off x="1440" y="1200"/>
                <a:ext cx="864" cy="720"/>
              </a:xfrm>
              <a:prstGeom prst="ellipse">
                <a:avLst/>
              </a:prstGeom>
              <a:noFill/>
              <a:ln w="9525" algn="ctr">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59" name="Line 71"/>
              <p:cNvSpPr>
                <a:spLocks noChangeShapeType="1"/>
              </p:cNvSpPr>
              <p:nvPr/>
            </p:nvSpPr>
            <p:spPr bwMode="auto">
              <a:xfrm>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360" name="Line 72"/>
              <p:cNvSpPr>
                <a:spLocks noChangeShapeType="1"/>
              </p:cNvSpPr>
              <p:nvPr/>
            </p:nvSpPr>
            <p:spPr bwMode="auto">
              <a:xfrm flipV="1">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361" name="Line 73"/>
              <p:cNvSpPr>
                <a:spLocks noChangeShapeType="1"/>
              </p:cNvSpPr>
              <p:nvPr/>
            </p:nvSpPr>
            <p:spPr bwMode="auto">
              <a:xfrm flipV="1">
                <a:off x="1728"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362" name="Line 74"/>
              <p:cNvSpPr>
                <a:spLocks noChangeShapeType="1"/>
              </p:cNvSpPr>
              <p:nvPr/>
            </p:nvSpPr>
            <p:spPr bwMode="auto">
              <a:xfrm>
                <a:off x="2064"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363" name="Line 75"/>
              <p:cNvSpPr>
                <a:spLocks noChangeShapeType="1"/>
              </p:cNvSpPr>
              <p:nvPr/>
            </p:nvSpPr>
            <p:spPr bwMode="auto">
              <a:xfrm>
                <a:off x="1824" y="1392"/>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364" name="Line 76"/>
              <p:cNvSpPr>
                <a:spLocks noChangeShapeType="1"/>
              </p:cNvSpPr>
              <p:nvPr/>
            </p:nvSpPr>
            <p:spPr bwMode="auto">
              <a:xfrm>
                <a:off x="1824" y="1728"/>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68365" name="Group 77"/>
            <p:cNvGrpSpPr>
              <a:grpSpLocks/>
            </p:cNvGrpSpPr>
            <p:nvPr/>
          </p:nvGrpSpPr>
          <p:grpSpPr bwMode="auto">
            <a:xfrm>
              <a:off x="1854" y="1075"/>
              <a:ext cx="110" cy="71"/>
              <a:chOff x="1440" y="1200"/>
              <a:chExt cx="864" cy="720"/>
            </a:xfrm>
          </p:grpSpPr>
          <p:sp>
            <p:nvSpPr>
              <p:cNvPr id="268366" name="Rectangle 78"/>
              <p:cNvSpPr>
                <a:spLocks noChangeArrowheads="1"/>
              </p:cNvSpPr>
              <p:nvPr/>
            </p:nvSpPr>
            <p:spPr bwMode="auto">
              <a:xfrm>
                <a:off x="1632"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67" name="Rectangle 79"/>
              <p:cNvSpPr>
                <a:spLocks noChangeArrowheads="1"/>
              </p:cNvSpPr>
              <p:nvPr/>
            </p:nvSpPr>
            <p:spPr bwMode="auto">
              <a:xfrm>
                <a:off x="1968"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68" name="Rectangle 80"/>
              <p:cNvSpPr>
                <a:spLocks noChangeArrowheads="1"/>
              </p:cNvSpPr>
              <p:nvPr/>
            </p:nvSpPr>
            <p:spPr bwMode="auto">
              <a:xfrm>
                <a:off x="1632"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69" name="Rectangle 81"/>
              <p:cNvSpPr>
                <a:spLocks noChangeArrowheads="1"/>
              </p:cNvSpPr>
              <p:nvPr/>
            </p:nvSpPr>
            <p:spPr bwMode="auto">
              <a:xfrm>
                <a:off x="1968"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70" name="Oval 82"/>
              <p:cNvSpPr>
                <a:spLocks noChangeArrowheads="1"/>
              </p:cNvSpPr>
              <p:nvPr/>
            </p:nvSpPr>
            <p:spPr bwMode="auto">
              <a:xfrm>
                <a:off x="1440" y="1200"/>
                <a:ext cx="864" cy="720"/>
              </a:xfrm>
              <a:prstGeom prst="ellipse">
                <a:avLst/>
              </a:prstGeom>
              <a:noFill/>
              <a:ln w="9525" algn="ctr">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71" name="Line 83"/>
              <p:cNvSpPr>
                <a:spLocks noChangeShapeType="1"/>
              </p:cNvSpPr>
              <p:nvPr/>
            </p:nvSpPr>
            <p:spPr bwMode="auto">
              <a:xfrm>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372" name="Line 84"/>
              <p:cNvSpPr>
                <a:spLocks noChangeShapeType="1"/>
              </p:cNvSpPr>
              <p:nvPr/>
            </p:nvSpPr>
            <p:spPr bwMode="auto">
              <a:xfrm flipV="1">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373" name="Line 85"/>
              <p:cNvSpPr>
                <a:spLocks noChangeShapeType="1"/>
              </p:cNvSpPr>
              <p:nvPr/>
            </p:nvSpPr>
            <p:spPr bwMode="auto">
              <a:xfrm flipV="1">
                <a:off x="1728"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374" name="Line 86"/>
              <p:cNvSpPr>
                <a:spLocks noChangeShapeType="1"/>
              </p:cNvSpPr>
              <p:nvPr/>
            </p:nvSpPr>
            <p:spPr bwMode="auto">
              <a:xfrm>
                <a:off x="2064"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375" name="Line 87"/>
              <p:cNvSpPr>
                <a:spLocks noChangeShapeType="1"/>
              </p:cNvSpPr>
              <p:nvPr/>
            </p:nvSpPr>
            <p:spPr bwMode="auto">
              <a:xfrm>
                <a:off x="1824" y="1392"/>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376" name="Line 88"/>
              <p:cNvSpPr>
                <a:spLocks noChangeShapeType="1"/>
              </p:cNvSpPr>
              <p:nvPr/>
            </p:nvSpPr>
            <p:spPr bwMode="auto">
              <a:xfrm>
                <a:off x="1824" y="1728"/>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68377" name="Group 89"/>
            <p:cNvGrpSpPr>
              <a:grpSpLocks/>
            </p:cNvGrpSpPr>
            <p:nvPr/>
          </p:nvGrpSpPr>
          <p:grpSpPr bwMode="auto">
            <a:xfrm>
              <a:off x="2013" y="1228"/>
              <a:ext cx="111" cy="71"/>
              <a:chOff x="1440" y="1200"/>
              <a:chExt cx="864" cy="720"/>
            </a:xfrm>
          </p:grpSpPr>
          <p:sp>
            <p:nvSpPr>
              <p:cNvPr id="268378" name="Rectangle 90"/>
              <p:cNvSpPr>
                <a:spLocks noChangeArrowheads="1"/>
              </p:cNvSpPr>
              <p:nvPr/>
            </p:nvSpPr>
            <p:spPr bwMode="auto">
              <a:xfrm>
                <a:off x="1632"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79" name="Rectangle 91"/>
              <p:cNvSpPr>
                <a:spLocks noChangeArrowheads="1"/>
              </p:cNvSpPr>
              <p:nvPr/>
            </p:nvSpPr>
            <p:spPr bwMode="auto">
              <a:xfrm>
                <a:off x="1968"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80" name="Rectangle 92"/>
              <p:cNvSpPr>
                <a:spLocks noChangeArrowheads="1"/>
              </p:cNvSpPr>
              <p:nvPr/>
            </p:nvSpPr>
            <p:spPr bwMode="auto">
              <a:xfrm>
                <a:off x="1632"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81" name="Rectangle 93"/>
              <p:cNvSpPr>
                <a:spLocks noChangeArrowheads="1"/>
              </p:cNvSpPr>
              <p:nvPr/>
            </p:nvSpPr>
            <p:spPr bwMode="auto">
              <a:xfrm>
                <a:off x="1968"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82" name="Oval 94"/>
              <p:cNvSpPr>
                <a:spLocks noChangeArrowheads="1"/>
              </p:cNvSpPr>
              <p:nvPr/>
            </p:nvSpPr>
            <p:spPr bwMode="auto">
              <a:xfrm>
                <a:off x="1440" y="1200"/>
                <a:ext cx="864" cy="720"/>
              </a:xfrm>
              <a:prstGeom prst="ellipse">
                <a:avLst/>
              </a:prstGeom>
              <a:noFill/>
              <a:ln w="9525" algn="ctr">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83" name="Line 95"/>
              <p:cNvSpPr>
                <a:spLocks noChangeShapeType="1"/>
              </p:cNvSpPr>
              <p:nvPr/>
            </p:nvSpPr>
            <p:spPr bwMode="auto">
              <a:xfrm>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384" name="Line 96"/>
              <p:cNvSpPr>
                <a:spLocks noChangeShapeType="1"/>
              </p:cNvSpPr>
              <p:nvPr/>
            </p:nvSpPr>
            <p:spPr bwMode="auto">
              <a:xfrm flipV="1">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385" name="Line 97"/>
              <p:cNvSpPr>
                <a:spLocks noChangeShapeType="1"/>
              </p:cNvSpPr>
              <p:nvPr/>
            </p:nvSpPr>
            <p:spPr bwMode="auto">
              <a:xfrm flipV="1">
                <a:off x="1728"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386" name="Line 98"/>
              <p:cNvSpPr>
                <a:spLocks noChangeShapeType="1"/>
              </p:cNvSpPr>
              <p:nvPr/>
            </p:nvSpPr>
            <p:spPr bwMode="auto">
              <a:xfrm>
                <a:off x="2064"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387" name="Line 99"/>
              <p:cNvSpPr>
                <a:spLocks noChangeShapeType="1"/>
              </p:cNvSpPr>
              <p:nvPr/>
            </p:nvSpPr>
            <p:spPr bwMode="auto">
              <a:xfrm>
                <a:off x="1824" y="1392"/>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8388" name="Line 100"/>
              <p:cNvSpPr>
                <a:spLocks noChangeShapeType="1"/>
              </p:cNvSpPr>
              <p:nvPr/>
            </p:nvSpPr>
            <p:spPr bwMode="auto">
              <a:xfrm>
                <a:off x="1824" y="1728"/>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68389" name="Rectangle 101"/>
            <p:cNvSpPr>
              <a:spLocks noChangeArrowheads="1"/>
            </p:cNvSpPr>
            <p:nvPr/>
          </p:nvSpPr>
          <p:spPr bwMode="auto">
            <a:xfrm>
              <a:off x="1891" y="1193"/>
              <a:ext cx="24" cy="165"/>
            </a:xfrm>
            <a:prstGeom prst="rect">
              <a:avLst/>
            </a:prstGeom>
            <a:solidFill>
              <a:srgbClr val="FF3399"/>
            </a:solidFill>
            <a:ln w="9525" algn="ctr">
              <a:solidFill>
                <a:srgbClr val="FF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90" name="Line 102"/>
            <p:cNvSpPr>
              <a:spLocks noChangeShapeType="1"/>
            </p:cNvSpPr>
            <p:nvPr/>
          </p:nvSpPr>
          <p:spPr bwMode="auto">
            <a:xfrm>
              <a:off x="1817" y="1181"/>
              <a:ext cx="74" cy="59"/>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91" name="Line 103"/>
            <p:cNvSpPr>
              <a:spLocks noChangeShapeType="1"/>
            </p:cNvSpPr>
            <p:nvPr/>
          </p:nvSpPr>
          <p:spPr bwMode="auto">
            <a:xfrm>
              <a:off x="1792" y="1263"/>
              <a:ext cx="99" cy="0"/>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92" name="Line 104"/>
            <p:cNvSpPr>
              <a:spLocks noChangeShapeType="1"/>
            </p:cNvSpPr>
            <p:nvPr/>
          </p:nvSpPr>
          <p:spPr bwMode="auto">
            <a:xfrm flipV="1">
              <a:off x="1817" y="1287"/>
              <a:ext cx="74" cy="71"/>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93" name="Line 105"/>
            <p:cNvSpPr>
              <a:spLocks noChangeShapeType="1"/>
            </p:cNvSpPr>
            <p:nvPr/>
          </p:nvSpPr>
          <p:spPr bwMode="auto">
            <a:xfrm flipH="1">
              <a:off x="1915" y="1181"/>
              <a:ext cx="62" cy="59"/>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94" name="Line 106"/>
            <p:cNvSpPr>
              <a:spLocks noChangeShapeType="1"/>
            </p:cNvSpPr>
            <p:nvPr/>
          </p:nvSpPr>
          <p:spPr bwMode="auto">
            <a:xfrm flipH="1">
              <a:off x="1915" y="1263"/>
              <a:ext cx="98" cy="0"/>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95" name="Line 107"/>
            <p:cNvSpPr>
              <a:spLocks noChangeShapeType="1"/>
            </p:cNvSpPr>
            <p:nvPr/>
          </p:nvSpPr>
          <p:spPr bwMode="auto">
            <a:xfrm flipH="1" flipV="1">
              <a:off x="1915" y="1287"/>
              <a:ext cx="62" cy="59"/>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96" name="Line 108"/>
            <p:cNvSpPr>
              <a:spLocks noChangeShapeType="1"/>
            </p:cNvSpPr>
            <p:nvPr/>
          </p:nvSpPr>
          <p:spPr bwMode="auto">
            <a:xfrm flipV="1">
              <a:off x="1903" y="1358"/>
              <a:ext cx="0" cy="35"/>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97" name="Line 109"/>
            <p:cNvSpPr>
              <a:spLocks noChangeShapeType="1"/>
            </p:cNvSpPr>
            <p:nvPr/>
          </p:nvSpPr>
          <p:spPr bwMode="auto">
            <a:xfrm>
              <a:off x="1903" y="1146"/>
              <a:ext cx="0" cy="47"/>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98" name="WordArt 110"/>
            <p:cNvSpPr>
              <a:spLocks noChangeArrowheads="1" noChangeShapeType="1" noTextEdit="1"/>
            </p:cNvSpPr>
            <p:nvPr/>
          </p:nvSpPr>
          <p:spPr bwMode="auto">
            <a:xfrm>
              <a:off x="1584" y="1008"/>
              <a:ext cx="624" cy="533"/>
            </a:xfrm>
            <a:prstGeom prst="rect">
              <a:avLst/>
            </a:prstGeom>
            <a:extLst>
              <a:ext uri="{AF507438-7753-43E0-B8FC-AC1667EBCBE1}">
                <a14:hiddenEffects xmlns:a14="http://schemas.microsoft.com/office/drawing/2010/main">
                  <a:effectLst/>
                </a14:hiddenEffects>
              </a:ext>
            </a:extLst>
          </p:spPr>
          <p:txBody>
            <a:bodyPr spcFirstLastPara="1" wrap="none" fromWordArt="1">
              <a:prstTxWarp prst="textArchUp">
                <a:avLst>
                  <a:gd name="adj" fmla="val 9381227"/>
                </a:avLst>
              </a:prstTxWarp>
            </a:bodyPr>
            <a:lstStyle/>
            <a:p>
              <a:r>
                <a:rPr lang="en-US" kern="10">
                  <a:ln w="9525">
                    <a:solidFill>
                      <a:srgbClr val="000000"/>
                    </a:solidFill>
                    <a:round/>
                    <a:headEnd/>
                    <a:tailEnd/>
                  </a:ln>
                  <a:solidFill>
                    <a:srgbClr val="0000FF"/>
                  </a:solidFill>
                  <a:latin typeface="Garamond"/>
                </a:rPr>
                <a:t>Network Based Computing</a:t>
              </a:r>
            </a:p>
          </p:txBody>
        </p:sp>
        <p:sp>
          <p:nvSpPr>
            <p:cNvPr id="268399" name="WordArt 111"/>
            <p:cNvSpPr>
              <a:spLocks noChangeArrowheads="1" noChangeShapeType="1" noTextEdit="1"/>
            </p:cNvSpPr>
            <p:nvPr/>
          </p:nvSpPr>
          <p:spPr bwMode="auto">
            <a:xfrm>
              <a:off x="1668" y="1475"/>
              <a:ext cx="444" cy="109"/>
            </a:xfrm>
            <a:prstGeom prst="rect">
              <a:avLst/>
            </a:prstGeom>
          </p:spPr>
          <p:txBody>
            <a:bodyPr wrap="none" fromWordArt="1">
              <a:prstTxWarp prst="textPlain">
                <a:avLst>
                  <a:gd name="adj" fmla="val 50000"/>
                </a:avLst>
              </a:prstTxWarp>
            </a:bodyPr>
            <a:lstStyle/>
            <a:p>
              <a:r>
                <a:rPr lang="en-US" sz="3600" kern="10">
                  <a:ln w="9525">
                    <a:solidFill>
                      <a:schemeClr val="tx1"/>
                    </a:solidFill>
                    <a:round/>
                    <a:headEnd/>
                    <a:tailEnd/>
                  </a:ln>
                  <a:solidFill>
                    <a:srgbClr val="0000FF"/>
                  </a:solidFill>
                  <a:effectLst>
                    <a:outerShdw dist="45791" dir="2021404" algn="ctr" rotWithShape="0">
                      <a:srgbClr val="B2B2B2">
                        <a:alpha val="80000"/>
                      </a:srgbClr>
                    </a:outerShdw>
                  </a:effectLst>
                  <a:latin typeface="Garamond"/>
                </a:rPr>
                <a:t>Laboratory</a:t>
              </a:r>
            </a:p>
          </p:txBody>
        </p:sp>
      </p:grpSp>
      <p:sp>
        <p:nvSpPr>
          <p:cNvPr id="268400" name="Rectangle 112"/>
          <p:cNvSpPr>
            <a:spLocks noGrp="1" noChangeArrowheads="1"/>
          </p:cNvSpPr>
          <p:nvPr>
            <p:ph type="body" idx="1"/>
          </p:nvPr>
        </p:nvSpPr>
        <p:spPr>
          <a:xfrm>
            <a:off x="381000" y="3733800"/>
            <a:ext cx="8305800" cy="1905000"/>
          </a:xfrm>
          <a:no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60000"/>
              </a:lnSpc>
              <a:buFontTx/>
              <a:buNone/>
            </a:pPr>
            <a:r>
              <a:rPr lang="en-US" sz="1900">
                <a:solidFill>
                  <a:srgbClr val="0066FF"/>
                </a:solidFill>
              </a:rPr>
              <a:t>Website: http://www.cse.ohio-state.edu/~balaji</a:t>
            </a:r>
          </a:p>
          <a:p>
            <a:pPr algn="ctr">
              <a:lnSpc>
                <a:spcPct val="160000"/>
              </a:lnSpc>
              <a:buFontTx/>
              <a:buNone/>
            </a:pPr>
            <a:r>
              <a:rPr lang="en-US" sz="1900">
                <a:solidFill>
                  <a:srgbClr val="0066FF"/>
                </a:solidFill>
              </a:rPr>
              <a:t>Group Homepage: </a:t>
            </a:r>
            <a:r>
              <a:rPr lang="en-US" sz="1900">
                <a:solidFill>
                  <a:srgbClr val="0066FF"/>
                </a:solidFill>
                <a:hlinkClick r:id="rId2"/>
              </a:rPr>
              <a:t>http://nowlab.cse.ohio-state.edu</a:t>
            </a:r>
            <a:endParaRPr lang="en-US" sz="1900">
              <a:solidFill>
                <a:srgbClr val="0066FF"/>
              </a:solidFill>
            </a:endParaRPr>
          </a:p>
          <a:p>
            <a:pPr algn="ctr">
              <a:lnSpc>
                <a:spcPct val="160000"/>
              </a:lnSpc>
              <a:buFontTx/>
              <a:buNone/>
            </a:pPr>
            <a:r>
              <a:rPr lang="en-US" sz="1900">
                <a:solidFill>
                  <a:srgbClr val="0066FF"/>
                </a:solidFill>
              </a:rPr>
              <a:t>Email: balaji@cse.ohio-state.edu</a:t>
            </a:r>
          </a:p>
        </p:txBody>
      </p:sp>
      <p:sp>
        <p:nvSpPr>
          <p:cNvPr id="268401" name="Text Box 113"/>
          <p:cNvSpPr txBox="1">
            <a:spLocks noChangeArrowheads="1"/>
          </p:cNvSpPr>
          <p:nvPr/>
        </p:nvSpPr>
        <p:spPr bwMode="auto">
          <a:xfrm>
            <a:off x="3657600" y="2209800"/>
            <a:ext cx="1828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pPr>
            <a:r>
              <a:rPr lang="en-US" sz="4000" b="0">
                <a:solidFill>
                  <a:srgbClr val="CC3300"/>
                </a:solidFill>
                <a:ea typeface="굴림" pitchFamily="50" charset="-127"/>
              </a:rPr>
              <a:t>NBCL</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Rectangle 4"/>
          <p:cNvSpPr>
            <a:spLocks noGrp="1" noChangeArrowheads="1"/>
          </p:cNvSpPr>
          <p:nvPr>
            <p:ph type="ctrTitle"/>
          </p:nvPr>
        </p:nvSpPr>
        <p:spPr>
          <a:ln/>
        </p:spPr>
        <p:txBody>
          <a:bodyPr/>
          <a:lstStyle/>
          <a:p>
            <a:r>
              <a:rPr lang="en-US" sz="4400"/>
              <a:t>Backup Slides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ctrTitle"/>
          </p:nvPr>
        </p:nvSpPr>
        <p:spPr>
          <a:ln/>
        </p:spPr>
        <p:txBody>
          <a:bodyPr/>
          <a:lstStyle/>
          <a:p>
            <a:r>
              <a:rPr lang="en-US" sz="4000"/>
              <a:t>Backup Slides</a:t>
            </a:r>
            <a:br>
              <a:rPr lang="en-US" sz="4000"/>
            </a:br>
            <a:r>
              <a:rPr lang="en-US" sz="3200"/>
              <a:t>(Introduction Material)</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Date Placeholder 2"/>
          <p:cNvSpPr>
            <a:spLocks noGrp="1"/>
          </p:cNvSpPr>
          <p:nvPr>
            <p:ph type="dt" sz="half" idx="10"/>
          </p:nvPr>
        </p:nvSpPr>
        <p:spPr/>
        <p:txBody>
          <a:bodyPr/>
          <a:lstStyle/>
          <a:p>
            <a:r>
              <a:rPr lang="en-US"/>
              <a:t>06/02/06</a:t>
            </a:r>
          </a:p>
        </p:txBody>
      </p:sp>
      <p:sp>
        <p:nvSpPr>
          <p:cNvPr id="88" name="Footer Placeholder 3"/>
          <p:cNvSpPr>
            <a:spLocks noGrp="1"/>
          </p:cNvSpPr>
          <p:nvPr>
            <p:ph type="ftr" sz="quarter" idx="11"/>
          </p:nvPr>
        </p:nvSpPr>
        <p:spPr/>
        <p:txBody>
          <a:bodyPr/>
          <a:lstStyle/>
          <a:p>
            <a:r>
              <a:rPr lang="en-US"/>
              <a:t>Pavan Balaji (The Ohio State University)</a:t>
            </a:r>
          </a:p>
        </p:txBody>
      </p:sp>
      <p:sp>
        <p:nvSpPr>
          <p:cNvPr id="320514" name="Rectangle 2"/>
          <p:cNvSpPr>
            <a:spLocks noGrp="1" noChangeArrowheads="1"/>
          </p:cNvSpPr>
          <p:nvPr>
            <p:ph type="title"/>
          </p:nvPr>
        </p:nvSpPr>
        <p:spPr>
          <a:ln/>
        </p:spPr>
        <p:txBody>
          <a:bodyPr/>
          <a:lstStyle/>
          <a:p>
            <a:r>
              <a:rPr lang="en-US" sz="3200"/>
              <a:t>Enabling Parallel and Distributed Computing</a:t>
            </a:r>
          </a:p>
        </p:txBody>
      </p:sp>
      <p:grpSp>
        <p:nvGrpSpPr>
          <p:cNvPr id="320515" name="Group 3"/>
          <p:cNvGrpSpPr>
            <a:grpSpLocks/>
          </p:cNvGrpSpPr>
          <p:nvPr/>
        </p:nvGrpSpPr>
        <p:grpSpPr bwMode="auto">
          <a:xfrm>
            <a:off x="5029200" y="2057400"/>
            <a:ext cx="914400" cy="990600"/>
            <a:chOff x="336" y="1488"/>
            <a:chExt cx="1296" cy="1248"/>
          </a:xfrm>
        </p:grpSpPr>
        <p:sp>
          <p:nvSpPr>
            <p:cNvPr id="320516" name="AutoShape 4"/>
            <p:cNvSpPr>
              <a:spLocks noChangeArrowheads="1"/>
            </p:cNvSpPr>
            <p:nvPr/>
          </p:nvSpPr>
          <p:spPr bwMode="auto">
            <a:xfrm>
              <a:off x="816" y="1968"/>
              <a:ext cx="336" cy="288"/>
            </a:xfrm>
            <a:prstGeom prst="hexagon">
              <a:avLst>
                <a:gd name="adj" fmla="val 28205"/>
                <a:gd name="vf" fmla="val 115470"/>
              </a:avLst>
            </a:prstGeom>
            <a:solidFill>
              <a:srgbClr val="CC00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17" name="Oval 5"/>
            <p:cNvSpPr>
              <a:spLocks noChangeArrowheads="1"/>
            </p:cNvSpPr>
            <p:nvPr/>
          </p:nvSpPr>
          <p:spPr bwMode="auto">
            <a:xfrm>
              <a:off x="480" y="1584"/>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18" name="Oval 6"/>
            <p:cNvSpPr>
              <a:spLocks noChangeArrowheads="1"/>
            </p:cNvSpPr>
            <p:nvPr/>
          </p:nvSpPr>
          <p:spPr bwMode="auto">
            <a:xfrm>
              <a:off x="864" y="1488"/>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19" name="Oval 7"/>
            <p:cNvSpPr>
              <a:spLocks noChangeArrowheads="1"/>
            </p:cNvSpPr>
            <p:nvPr/>
          </p:nvSpPr>
          <p:spPr bwMode="auto">
            <a:xfrm>
              <a:off x="1248" y="1584"/>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20" name="Oval 8"/>
            <p:cNvSpPr>
              <a:spLocks noChangeArrowheads="1"/>
            </p:cNvSpPr>
            <p:nvPr/>
          </p:nvSpPr>
          <p:spPr bwMode="auto">
            <a:xfrm>
              <a:off x="1392" y="1968"/>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21" name="Oval 9"/>
            <p:cNvSpPr>
              <a:spLocks noChangeArrowheads="1"/>
            </p:cNvSpPr>
            <p:nvPr/>
          </p:nvSpPr>
          <p:spPr bwMode="auto">
            <a:xfrm>
              <a:off x="1248" y="2352"/>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22" name="Oval 10"/>
            <p:cNvSpPr>
              <a:spLocks noChangeArrowheads="1"/>
            </p:cNvSpPr>
            <p:nvPr/>
          </p:nvSpPr>
          <p:spPr bwMode="auto">
            <a:xfrm>
              <a:off x="336" y="1968"/>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23" name="Oval 11"/>
            <p:cNvSpPr>
              <a:spLocks noChangeArrowheads="1"/>
            </p:cNvSpPr>
            <p:nvPr/>
          </p:nvSpPr>
          <p:spPr bwMode="auto">
            <a:xfrm>
              <a:off x="480" y="2352"/>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24" name="Oval 12"/>
            <p:cNvSpPr>
              <a:spLocks noChangeArrowheads="1"/>
            </p:cNvSpPr>
            <p:nvPr/>
          </p:nvSpPr>
          <p:spPr bwMode="auto">
            <a:xfrm>
              <a:off x="864" y="2496"/>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25" name="Line 13"/>
            <p:cNvSpPr>
              <a:spLocks noChangeShapeType="1"/>
            </p:cNvSpPr>
            <p:nvPr/>
          </p:nvSpPr>
          <p:spPr bwMode="auto">
            <a:xfrm flipV="1">
              <a:off x="1056" y="1728"/>
              <a:ext cx="288" cy="288"/>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0526" name="Line 14"/>
            <p:cNvSpPr>
              <a:spLocks noChangeShapeType="1"/>
            </p:cNvSpPr>
            <p:nvPr/>
          </p:nvSpPr>
          <p:spPr bwMode="auto">
            <a:xfrm flipV="1">
              <a:off x="1056" y="2112"/>
              <a:ext cx="384" cy="0"/>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0527" name="Line 15"/>
            <p:cNvSpPr>
              <a:spLocks noChangeShapeType="1"/>
            </p:cNvSpPr>
            <p:nvPr/>
          </p:nvSpPr>
          <p:spPr bwMode="auto">
            <a:xfrm>
              <a:off x="1056" y="2208"/>
              <a:ext cx="288" cy="240"/>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0528" name="Line 16"/>
            <p:cNvSpPr>
              <a:spLocks noChangeShapeType="1"/>
            </p:cNvSpPr>
            <p:nvPr/>
          </p:nvSpPr>
          <p:spPr bwMode="auto">
            <a:xfrm>
              <a:off x="960" y="2208"/>
              <a:ext cx="0" cy="336"/>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0529" name="Line 17"/>
            <p:cNvSpPr>
              <a:spLocks noChangeShapeType="1"/>
            </p:cNvSpPr>
            <p:nvPr/>
          </p:nvSpPr>
          <p:spPr bwMode="auto">
            <a:xfrm flipH="1">
              <a:off x="672" y="2160"/>
              <a:ext cx="240" cy="288"/>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0530" name="Line 18"/>
            <p:cNvSpPr>
              <a:spLocks noChangeShapeType="1"/>
            </p:cNvSpPr>
            <p:nvPr/>
          </p:nvSpPr>
          <p:spPr bwMode="auto">
            <a:xfrm flipH="1">
              <a:off x="528" y="2112"/>
              <a:ext cx="336" cy="0"/>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0531" name="Line 19"/>
            <p:cNvSpPr>
              <a:spLocks noChangeShapeType="1"/>
            </p:cNvSpPr>
            <p:nvPr/>
          </p:nvSpPr>
          <p:spPr bwMode="auto">
            <a:xfrm flipH="1" flipV="1">
              <a:off x="624" y="1728"/>
              <a:ext cx="288" cy="288"/>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0532" name="Line 20"/>
            <p:cNvSpPr>
              <a:spLocks noChangeShapeType="1"/>
            </p:cNvSpPr>
            <p:nvPr/>
          </p:nvSpPr>
          <p:spPr bwMode="auto">
            <a:xfrm flipH="1" flipV="1">
              <a:off x="1008" y="1632"/>
              <a:ext cx="0" cy="384"/>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20533" name="AutoShape 21"/>
          <p:cNvSpPr>
            <a:spLocks noChangeArrowheads="1"/>
          </p:cNvSpPr>
          <p:nvPr/>
        </p:nvSpPr>
        <p:spPr bwMode="auto">
          <a:xfrm>
            <a:off x="4953000" y="1981200"/>
            <a:ext cx="1066800" cy="1143000"/>
          </a:xfrm>
          <a:prstGeom prst="roundRect">
            <a:avLst>
              <a:gd name="adj" fmla="val 16667"/>
            </a:avLst>
          </a:prstGeom>
          <a:solidFill>
            <a:srgbClr val="FF6600">
              <a:alpha val="3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0534" name="Group 22"/>
          <p:cNvGrpSpPr>
            <a:grpSpLocks/>
          </p:cNvGrpSpPr>
          <p:nvPr/>
        </p:nvGrpSpPr>
        <p:grpSpPr bwMode="auto">
          <a:xfrm>
            <a:off x="7696200" y="1905000"/>
            <a:ext cx="914400" cy="990600"/>
            <a:chOff x="336" y="1488"/>
            <a:chExt cx="1296" cy="1248"/>
          </a:xfrm>
        </p:grpSpPr>
        <p:sp>
          <p:nvSpPr>
            <p:cNvPr id="320535" name="AutoShape 23"/>
            <p:cNvSpPr>
              <a:spLocks noChangeArrowheads="1"/>
            </p:cNvSpPr>
            <p:nvPr/>
          </p:nvSpPr>
          <p:spPr bwMode="auto">
            <a:xfrm>
              <a:off x="816" y="1968"/>
              <a:ext cx="336" cy="288"/>
            </a:xfrm>
            <a:prstGeom prst="hexagon">
              <a:avLst>
                <a:gd name="adj" fmla="val 28205"/>
                <a:gd name="vf" fmla="val 115470"/>
              </a:avLst>
            </a:prstGeom>
            <a:solidFill>
              <a:srgbClr val="CC00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36" name="Oval 24"/>
            <p:cNvSpPr>
              <a:spLocks noChangeArrowheads="1"/>
            </p:cNvSpPr>
            <p:nvPr/>
          </p:nvSpPr>
          <p:spPr bwMode="auto">
            <a:xfrm>
              <a:off x="480" y="1584"/>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37" name="Oval 25"/>
            <p:cNvSpPr>
              <a:spLocks noChangeArrowheads="1"/>
            </p:cNvSpPr>
            <p:nvPr/>
          </p:nvSpPr>
          <p:spPr bwMode="auto">
            <a:xfrm>
              <a:off x="864" y="1488"/>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38" name="Oval 26"/>
            <p:cNvSpPr>
              <a:spLocks noChangeArrowheads="1"/>
            </p:cNvSpPr>
            <p:nvPr/>
          </p:nvSpPr>
          <p:spPr bwMode="auto">
            <a:xfrm>
              <a:off x="1248" y="1584"/>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39" name="Oval 27"/>
            <p:cNvSpPr>
              <a:spLocks noChangeArrowheads="1"/>
            </p:cNvSpPr>
            <p:nvPr/>
          </p:nvSpPr>
          <p:spPr bwMode="auto">
            <a:xfrm>
              <a:off x="1392" y="1968"/>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40" name="Oval 28"/>
            <p:cNvSpPr>
              <a:spLocks noChangeArrowheads="1"/>
            </p:cNvSpPr>
            <p:nvPr/>
          </p:nvSpPr>
          <p:spPr bwMode="auto">
            <a:xfrm>
              <a:off x="1248" y="2352"/>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41" name="Oval 29"/>
            <p:cNvSpPr>
              <a:spLocks noChangeArrowheads="1"/>
            </p:cNvSpPr>
            <p:nvPr/>
          </p:nvSpPr>
          <p:spPr bwMode="auto">
            <a:xfrm>
              <a:off x="336" y="1968"/>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42" name="Oval 30"/>
            <p:cNvSpPr>
              <a:spLocks noChangeArrowheads="1"/>
            </p:cNvSpPr>
            <p:nvPr/>
          </p:nvSpPr>
          <p:spPr bwMode="auto">
            <a:xfrm>
              <a:off x="480" y="2352"/>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43" name="Oval 31"/>
            <p:cNvSpPr>
              <a:spLocks noChangeArrowheads="1"/>
            </p:cNvSpPr>
            <p:nvPr/>
          </p:nvSpPr>
          <p:spPr bwMode="auto">
            <a:xfrm>
              <a:off x="864" y="2496"/>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44" name="Line 32"/>
            <p:cNvSpPr>
              <a:spLocks noChangeShapeType="1"/>
            </p:cNvSpPr>
            <p:nvPr/>
          </p:nvSpPr>
          <p:spPr bwMode="auto">
            <a:xfrm flipV="1">
              <a:off x="1056" y="1728"/>
              <a:ext cx="288" cy="288"/>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0545" name="Line 33"/>
            <p:cNvSpPr>
              <a:spLocks noChangeShapeType="1"/>
            </p:cNvSpPr>
            <p:nvPr/>
          </p:nvSpPr>
          <p:spPr bwMode="auto">
            <a:xfrm flipV="1">
              <a:off x="1056" y="2112"/>
              <a:ext cx="384" cy="0"/>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0546" name="Line 34"/>
            <p:cNvSpPr>
              <a:spLocks noChangeShapeType="1"/>
            </p:cNvSpPr>
            <p:nvPr/>
          </p:nvSpPr>
          <p:spPr bwMode="auto">
            <a:xfrm>
              <a:off x="1056" y="2208"/>
              <a:ext cx="288" cy="240"/>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0547" name="Line 35"/>
            <p:cNvSpPr>
              <a:spLocks noChangeShapeType="1"/>
            </p:cNvSpPr>
            <p:nvPr/>
          </p:nvSpPr>
          <p:spPr bwMode="auto">
            <a:xfrm>
              <a:off x="960" y="2208"/>
              <a:ext cx="0" cy="336"/>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0548" name="Line 36"/>
            <p:cNvSpPr>
              <a:spLocks noChangeShapeType="1"/>
            </p:cNvSpPr>
            <p:nvPr/>
          </p:nvSpPr>
          <p:spPr bwMode="auto">
            <a:xfrm flipH="1">
              <a:off x="672" y="2160"/>
              <a:ext cx="240" cy="288"/>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0549" name="Line 37"/>
            <p:cNvSpPr>
              <a:spLocks noChangeShapeType="1"/>
            </p:cNvSpPr>
            <p:nvPr/>
          </p:nvSpPr>
          <p:spPr bwMode="auto">
            <a:xfrm flipH="1">
              <a:off x="528" y="2112"/>
              <a:ext cx="336" cy="0"/>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0550" name="Line 38"/>
            <p:cNvSpPr>
              <a:spLocks noChangeShapeType="1"/>
            </p:cNvSpPr>
            <p:nvPr/>
          </p:nvSpPr>
          <p:spPr bwMode="auto">
            <a:xfrm flipH="1" flipV="1">
              <a:off x="624" y="1728"/>
              <a:ext cx="288" cy="288"/>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0551" name="Line 39"/>
            <p:cNvSpPr>
              <a:spLocks noChangeShapeType="1"/>
            </p:cNvSpPr>
            <p:nvPr/>
          </p:nvSpPr>
          <p:spPr bwMode="auto">
            <a:xfrm flipH="1" flipV="1">
              <a:off x="1008" y="1632"/>
              <a:ext cx="0" cy="384"/>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20552" name="AutoShape 40"/>
          <p:cNvSpPr>
            <a:spLocks noChangeArrowheads="1"/>
          </p:cNvSpPr>
          <p:nvPr/>
        </p:nvSpPr>
        <p:spPr bwMode="auto">
          <a:xfrm>
            <a:off x="7620000" y="1828800"/>
            <a:ext cx="1066800" cy="1143000"/>
          </a:xfrm>
          <a:prstGeom prst="roundRect">
            <a:avLst>
              <a:gd name="adj" fmla="val 16667"/>
            </a:avLst>
          </a:prstGeom>
          <a:solidFill>
            <a:srgbClr val="FFFF00">
              <a:alpha val="3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53" name="AutoShape 41"/>
          <p:cNvSpPr>
            <a:spLocks noChangeArrowheads="1"/>
          </p:cNvSpPr>
          <p:nvPr/>
        </p:nvSpPr>
        <p:spPr bwMode="auto">
          <a:xfrm>
            <a:off x="5638800" y="3124200"/>
            <a:ext cx="2514600" cy="1143000"/>
          </a:xfrm>
          <a:prstGeom prst="cloudCallout">
            <a:avLst>
              <a:gd name="adj1" fmla="val -45204"/>
              <a:gd name="adj2" fmla="val 11583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eaLnBrk="1" hangingPunct="1"/>
            <a:r>
              <a:rPr lang="en-US" sz="1400">
                <a:ea typeface="굴림" pitchFamily="50" charset="-127"/>
              </a:rPr>
              <a:t>Wide Area Network</a:t>
            </a:r>
          </a:p>
          <a:p>
            <a:pPr eaLnBrk="1" hangingPunct="1"/>
            <a:r>
              <a:rPr lang="en-US" sz="1400">
                <a:ea typeface="굴림" pitchFamily="50" charset="-127"/>
              </a:rPr>
              <a:t>(e.g., 10-Gigabit Ethernet)</a:t>
            </a:r>
          </a:p>
        </p:txBody>
      </p:sp>
      <p:sp>
        <p:nvSpPr>
          <p:cNvPr id="320554" name="Rectangle 42"/>
          <p:cNvSpPr>
            <a:spLocks noChangeArrowheads="1"/>
          </p:cNvSpPr>
          <p:nvPr/>
        </p:nvSpPr>
        <p:spPr bwMode="auto">
          <a:xfrm>
            <a:off x="5410200" y="4343400"/>
            <a:ext cx="1066800" cy="762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0555" name="Group 43"/>
          <p:cNvGrpSpPr>
            <a:grpSpLocks/>
          </p:cNvGrpSpPr>
          <p:nvPr/>
        </p:nvGrpSpPr>
        <p:grpSpPr bwMode="auto">
          <a:xfrm>
            <a:off x="6172200" y="4876800"/>
            <a:ext cx="914400" cy="990600"/>
            <a:chOff x="336" y="1488"/>
            <a:chExt cx="1296" cy="1248"/>
          </a:xfrm>
        </p:grpSpPr>
        <p:sp>
          <p:nvSpPr>
            <p:cNvPr id="320556" name="AutoShape 44"/>
            <p:cNvSpPr>
              <a:spLocks noChangeArrowheads="1"/>
            </p:cNvSpPr>
            <p:nvPr/>
          </p:nvSpPr>
          <p:spPr bwMode="auto">
            <a:xfrm>
              <a:off x="816" y="1968"/>
              <a:ext cx="336" cy="288"/>
            </a:xfrm>
            <a:prstGeom prst="hexagon">
              <a:avLst>
                <a:gd name="adj" fmla="val 28205"/>
                <a:gd name="vf" fmla="val 115470"/>
              </a:avLst>
            </a:prstGeom>
            <a:solidFill>
              <a:srgbClr val="CC00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57" name="Oval 45"/>
            <p:cNvSpPr>
              <a:spLocks noChangeArrowheads="1"/>
            </p:cNvSpPr>
            <p:nvPr/>
          </p:nvSpPr>
          <p:spPr bwMode="auto">
            <a:xfrm>
              <a:off x="480" y="1584"/>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58" name="Oval 46"/>
            <p:cNvSpPr>
              <a:spLocks noChangeArrowheads="1"/>
            </p:cNvSpPr>
            <p:nvPr/>
          </p:nvSpPr>
          <p:spPr bwMode="auto">
            <a:xfrm>
              <a:off x="864" y="1488"/>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59" name="Oval 47"/>
            <p:cNvSpPr>
              <a:spLocks noChangeArrowheads="1"/>
            </p:cNvSpPr>
            <p:nvPr/>
          </p:nvSpPr>
          <p:spPr bwMode="auto">
            <a:xfrm>
              <a:off x="1248" y="1584"/>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60" name="Oval 48"/>
            <p:cNvSpPr>
              <a:spLocks noChangeArrowheads="1"/>
            </p:cNvSpPr>
            <p:nvPr/>
          </p:nvSpPr>
          <p:spPr bwMode="auto">
            <a:xfrm>
              <a:off x="1392" y="1968"/>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61" name="Oval 49"/>
            <p:cNvSpPr>
              <a:spLocks noChangeArrowheads="1"/>
            </p:cNvSpPr>
            <p:nvPr/>
          </p:nvSpPr>
          <p:spPr bwMode="auto">
            <a:xfrm>
              <a:off x="1248" y="2352"/>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62" name="Oval 50"/>
            <p:cNvSpPr>
              <a:spLocks noChangeArrowheads="1"/>
            </p:cNvSpPr>
            <p:nvPr/>
          </p:nvSpPr>
          <p:spPr bwMode="auto">
            <a:xfrm>
              <a:off x="336" y="1968"/>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63" name="Oval 51"/>
            <p:cNvSpPr>
              <a:spLocks noChangeArrowheads="1"/>
            </p:cNvSpPr>
            <p:nvPr/>
          </p:nvSpPr>
          <p:spPr bwMode="auto">
            <a:xfrm>
              <a:off x="480" y="2352"/>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64" name="Oval 52"/>
            <p:cNvSpPr>
              <a:spLocks noChangeArrowheads="1"/>
            </p:cNvSpPr>
            <p:nvPr/>
          </p:nvSpPr>
          <p:spPr bwMode="auto">
            <a:xfrm>
              <a:off x="864" y="2496"/>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65" name="Line 53"/>
            <p:cNvSpPr>
              <a:spLocks noChangeShapeType="1"/>
            </p:cNvSpPr>
            <p:nvPr/>
          </p:nvSpPr>
          <p:spPr bwMode="auto">
            <a:xfrm flipV="1">
              <a:off x="1056" y="1728"/>
              <a:ext cx="288" cy="288"/>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0566" name="Line 54"/>
            <p:cNvSpPr>
              <a:spLocks noChangeShapeType="1"/>
            </p:cNvSpPr>
            <p:nvPr/>
          </p:nvSpPr>
          <p:spPr bwMode="auto">
            <a:xfrm flipV="1">
              <a:off x="1056" y="2112"/>
              <a:ext cx="384" cy="0"/>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0567" name="Line 55"/>
            <p:cNvSpPr>
              <a:spLocks noChangeShapeType="1"/>
            </p:cNvSpPr>
            <p:nvPr/>
          </p:nvSpPr>
          <p:spPr bwMode="auto">
            <a:xfrm>
              <a:off x="1056" y="2208"/>
              <a:ext cx="288" cy="240"/>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0568" name="Line 56"/>
            <p:cNvSpPr>
              <a:spLocks noChangeShapeType="1"/>
            </p:cNvSpPr>
            <p:nvPr/>
          </p:nvSpPr>
          <p:spPr bwMode="auto">
            <a:xfrm>
              <a:off x="960" y="2208"/>
              <a:ext cx="0" cy="336"/>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0569" name="Line 57"/>
            <p:cNvSpPr>
              <a:spLocks noChangeShapeType="1"/>
            </p:cNvSpPr>
            <p:nvPr/>
          </p:nvSpPr>
          <p:spPr bwMode="auto">
            <a:xfrm flipH="1">
              <a:off x="672" y="2160"/>
              <a:ext cx="240" cy="288"/>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0570" name="Line 58"/>
            <p:cNvSpPr>
              <a:spLocks noChangeShapeType="1"/>
            </p:cNvSpPr>
            <p:nvPr/>
          </p:nvSpPr>
          <p:spPr bwMode="auto">
            <a:xfrm flipH="1">
              <a:off x="528" y="2112"/>
              <a:ext cx="336" cy="0"/>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0571" name="Line 59"/>
            <p:cNvSpPr>
              <a:spLocks noChangeShapeType="1"/>
            </p:cNvSpPr>
            <p:nvPr/>
          </p:nvSpPr>
          <p:spPr bwMode="auto">
            <a:xfrm flipH="1" flipV="1">
              <a:off x="624" y="1728"/>
              <a:ext cx="288" cy="288"/>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0572" name="Line 60"/>
            <p:cNvSpPr>
              <a:spLocks noChangeShapeType="1"/>
            </p:cNvSpPr>
            <p:nvPr/>
          </p:nvSpPr>
          <p:spPr bwMode="auto">
            <a:xfrm flipH="1" flipV="1">
              <a:off x="1008" y="1632"/>
              <a:ext cx="0" cy="384"/>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20573" name="AutoShape 61"/>
          <p:cNvSpPr>
            <a:spLocks noChangeArrowheads="1"/>
          </p:cNvSpPr>
          <p:nvPr/>
        </p:nvSpPr>
        <p:spPr bwMode="auto">
          <a:xfrm>
            <a:off x="6096000" y="4800600"/>
            <a:ext cx="1066800" cy="1143000"/>
          </a:xfrm>
          <a:prstGeom prst="roundRect">
            <a:avLst>
              <a:gd name="adj" fmla="val 16667"/>
            </a:avLst>
          </a:prstGeom>
          <a:solidFill>
            <a:srgbClr val="0000FF">
              <a:alpha val="3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74" name="Line 62"/>
          <p:cNvSpPr>
            <a:spLocks noChangeShapeType="1"/>
          </p:cNvSpPr>
          <p:nvPr/>
        </p:nvSpPr>
        <p:spPr bwMode="auto">
          <a:xfrm flipH="1">
            <a:off x="6781800" y="4114800"/>
            <a:ext cx="152400" cy="762000"/>
          </a:xfrm>
          <a:prstGeom prst="line">
            <a:avLst/>
          </a:prstGeom>
          <a:noFill/>
          <a:ln w="76200">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0575" name="Line 63"/>
          <p:cNvSpPr>
            <a:spLocks noChangeShapeType="1"/>
          </p:cNvSpPr>
          <p:nvPr/>
        </p:nvSpPr>
        <p:spPr bwMode="auto">
          <a:xfrm>
            <a:off x="5943600" y="2895600"/>
            <a:ext cx="457200" cy="457200"/>
          </a:xfrm>
          <a:prstGeom prst="line">
            <a:avLst/>
          </a:prstGeom>
          <a:noFill/>
          <a:ln w="76200">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0576" name="Line 64"/>
          <p:cNvSpPr>
            <a:spLocks noChangeShapeType="1"/>
          </p:cNvSpPr>
          <p:nvPr/>
        </p:nvSpPr>
        <p:spPr bwMode="auto">
          <a:xfrm flipH="1">
            <a:off x="7467600" y="2819400"/>
            <a:ext cx="304800" cy="609600"/>
          </a:xfrm>
          <a:prstGeom prst="line">
            <a:avLst/>
          </a:prstGeom>
          <a:noFill/>
          <a:ln w="76200">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0577" name="Text Box 65"/>
          <p:cNvSpPr txBox="1">
            <a:spLocks noChangeArrowheads="1"/>
          </p:cNvSpPr>
          <p:nvPr/>
        </p:nvSpPr>
        <p:spPr bwMode="auto">
          <a:xfrm>
            <a:off x="4495800" y="5943600"/>
            <a:ext cx="28956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400">
                <a:ea typeface="굴림" pitchFamily="50" charset="-127"/>
              </a:rPr>
              <a:t>Distributed Cluster Environment</a:t>
            </a:r>
          </a:p>
        </p:txBody>
      </p:sp>
      <p:sp>
        <p:nvSpPr>
          <p:cNvPr id="320578" name="Freeform 66"/>
          <p:cNvSpPr>
            <a:spLocks/>
          </p:cNvSpPr>
          <p:nvPr/>
        </p:nvSpPr>
        <p:spPr bwMode="auto">
          <a:xfrm>
            <a:off x="3276600" y="1752600"/>
            <a:ext cx="1676400" cy="4724400"/>
          </a:xfrm>
          <a:custGeom>
            <a:avLst/>
            <a:gdLst>
              <a:gd name="T0" fmla="*/ 1056 w 1056"/>
              <a:gd name="T1" fmla="*/ 3072 h 3072"/>
              <a:gd name="T2" fmla="*/ 432 w 1056"/>
              <a:gd name="T3" fmla="*/ 2400 h 3072"/>
              <a:gd name="T4" fmla="*/ 864 w 1056"/>
              <a:gd name="T5" fmla="*/ 1152 h 3072"/>
              <a:gd name="T6" fmla="*/ 0 w 1056"/>
              <a:gd name="T7" fmla="*/ 0 h 3072"/>
            </a:gdLst>
            <a:ahLst/>
            <a:cxnLst>
              <a:cxn ang="0">
                <a:pos x="T0" y="T1"/>
              </a:cxn>
              <a:cxn ang="0">
                <a:pos x="T2" y="T3"/>
              </a:cxn>
              <a:cxn ang="0">
                <a:pos x="T4" y="T5"/>
              </a:cxn>
              <a:cxn ang="0">
                <a:pos x="T6" y="T7"/>
              </a:cxn>
            </a:cxnLst>
            <a:rect l="0" t="0" r="r" b="b"/>
            <a:pathLst>
              <a:path w="1056" h="3072">
                <a:moveTo>
                  <a:pt x="1056" y="3072"/>
                </a:moveTo>
                <a:cubicBezTo>
                  <a:pt x="760" y="2896"/>
                  <a:pt x="464" y="2720"/>
                  <a:pt x="432" y="2400"/>
                </a:cubicBezTo>
                <a:cubicBezTo>
                  <a:pt x="400" y="2080"/>
                  <a:pt x="936" y="1552"/>
                  <a:pt x="864" y="1152"/>
                </a:cubicBezTo>
                <a:cubicBezTo>
                  <a:pt x="792" y="752"/>
                  <a:pt x="396" y="376"/>
                  <a:pt x="0" y="0"/>
                </a:cubicBezTo>
              </a:path>
            </a:pathLst>
          </a:custGeom>
          <a:noFill/>
          <a:ln w="38100"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0579" name="AutoShape 67"/>
          <p:cNvSpPr>
            <a:spLocks noChangeArrowheads="1"/>
          </p:cNvSpPr>
          <p:nvPr/>
        </p:nvSpPr>
        <p:spPr bwMode="auto">
          <a:xfrm>
            <a:off x="1981200" y="3048000"/>
            <a:ext cx="533400" cy="457200"/>
          </a:xfrm>
          <a:prstGeom prst="hexagon">
            <a:avLst>
              <a:gd name="adj" fmla="val 28205"/>
              <a:gd name="vf" fmla="val 115470"/>
            </a:avLst>
          </a:prstGeom>
          <a:solidFill>
            <a:srgbClr val="CC00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80" name="Oval 68"/>
          <p:cNvSpPr>
            <a:spLocks noChangeArrowheads="1"/>
          </p:cNvSpPr>
          <p:nvPr/>
        </p:nvSpPr>
        <p:spPr bwMode="auto">
          <a:xfrm>
            <a:off x="1447800" y="2438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81" name="Oval 69"/>
          <p:cNvSpPr>
            <a:spLocks noChangeArrowheads="1"/>
          </p:cNvSpPr>
          <p:nvPr/>
        </p:nvSpPr>
        <p:spPr bwMode="auto">
          <a:xfrm>
            <a:off x="2057400" y="2286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82" name="Oval 70"/>
          <p:cNvSpPr>
            <a:spLocks noChangeArrowheads="1"/>
          </p:cNvSpPr>
          <p:nvPr/>
        </p:nvSpPr>
        <p:spPr bwMode="auto">
          <a:xfrm>
            <a:off x="2667000" y="2438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83" name="Oval 71"/>
          <p:cNvSpPr>
            <a:spLocks noChangeArrowheads="1"/>
          </p:cNvSpPr>
          <p:nvPr/>
        </p:nvSpPr>
        <p:spPr bwMode="auto">
          <a:xfrm>
            <a:off x="2895600" y="3048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84" name="Oval 72"/>
          <p:cNvSpPr>
            <a:spLocks noChangeArrowheads="1"/>
          </p:cNvSpPr>
          <p:nvPr/>
        </p:nvSpPr>
        <p:spPr bwMode="auto">
          <a:xfrm>
            <a:off x="2667000" y="3657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85" name="Oval 73"/>
          <p:cNvSpPr>
            <a:spLocks noChangeArrowheads="1"/>
          </p:cNvSpPr>
          <p:nvPr/>
        </p:nvSpPr>
        <p:spPr bwMode="auto">
          <a:xfrm>
            <a:off x="1219200" y="3048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86" name="Oval 74"/>
          <p:cNvSpPr>
            <a:spLocks noChangeArrowheads="1"/>
          </p:cNvSpPr>
          <p:nvPr/>
        </p:nvSpPr>
        <p:spPr bwMode="auto">
          <a:xfrm>
            <a:off x="1447800" y="3657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87" name="Oval 75"/>
          <p:cNvSpPr>
            <a:spLocks noChangeArrowheads="1"/>
          </p:cNvSpPr>
          <p:nvPr/>
        </p:nvSpPr>
        <p:spPr bwMode="auto">
          <a:xfrm>
            <a:off x="2057400" y="38862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88" name="Line 76"/>
          <p:cNvSpPr>
            <a:spLocks noChangeShapeType="1"/>
          </p:cNvSpPr>
          <p:nvPr/>
        </p:nvSpPr>
        <p:spPr bwMode="auto">
          <a:xfrm flipV="1">
            <a:off x="2362200" y="2667000"/>
            <a:ext cx="457200" cy="457200"/>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0589" name="Line 77"/>
          <p:cNvSpPr>
            <a:spLocks noChangeShapeType="1"/>
          </p:cNvSpPr>
          <p:nvPr/>
        </p:nvSpPr>
        <p:spPr bwMode="auto">
          <a:xfrm flipV="1">
            <a:off x="2362200" y="3276600"/>
            <a:ext cx="609600" cy="0"/>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0590" name="Line 78"/>
          <p:cNvSpPr>
            <a:spLocks noChangeShapeType="1"/>
          </p:cNvSpPr>
          <p:nvPr/>
        </p:nvSpPr>
        <p:spPr bwMode="auto">
          <a:xfrm>
            <a:off x="2362200" y="3429000"/>
            <a:ext cx="457200" cy="381000"/>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0591" name="Line 79"/>
          <p:cNvSpPr>
            <a:spLocks noChangeShapeType="1"/>
          </p:cNvSpPr>
          <p:nvPr/>
        </p:nvSpPr>
        <p:spPr bwMode="auto">
          <a:xfrm>
            <a:off x="2209800" y="3429000"/>
            <a:ext cx="0" cy="533400"/>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0592" name="Line 80"/>
          <p:cNvSpPr>
            <a:spLocks noChangeShapeType="1"/>
          </p:cNvSpPr>
          <p:nvPr/>
        </p:nvSpPr>
        <p:spPr bwMode="auto">
          <a:xfrm flipH="1">
            <a:off x="1752600" y="3352800"/>
            <a:ext cx="381000" cy="457200"/>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0593" name="Line 81"/>
          <p:cNvSpPr>
            <a:spLocks noChangeShapeType="1"/>
          </p:cNvSpPr>
          <p:nvPr/>
        </p:nvSpPr>
        <p:spPr bwMode="auto">
          <a:xfrm flipH="1">
            <a:off x="1524000" y="3276600"/>
            <a:ext cx="533400" cy="0"/>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0594" name="Line 82"/>
          <p:cNvSpPr>
            <a:spLocks noChangeShapeType="1"/>
          </p:cNvSpPr>
          <p:nvPr/>
        </p:nvSpPr>
        <p:spPr bwMode="auto">
          <a:xfrm flipH="1" flipV="1">
            <a:off x="1676400" y="2667000"/>
            <a:ext cx="457200" cy="457200"/>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0595" name="Line 83"/>
          <p:cNvSpPr>
            <a:spLocks noChangeShapeType="1"/>
          </p:cNvSpPr>
          <p:nvPr/>
        </p:nvSpPr>
        <p:spPr bwMode="auto">
          <a:xfrm flipH="1" flipV="1">
            <a:off x="2286000" y="2514600"/>
            <a:ext cx="0" cy="609600"/>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0596" name="AutoShape 84"/>
          <p:cNvSpPr>
            <a:spLocks noChangeArrowheads="1"/>
          </p:cNvSpPr>
          <p:nvPr/>
        </p:nvSpPr>
        <p:spPr bwMode="auto">
          <a:xfrm>
            <a:off x="762000" y="5457825"/>
            <a:ext cx="533400" cy="457200"/>
          </a:xfrm>
          <a:prstGeom prst="hexagon">
            <a:avLst>
              <a:gd name="adj" fmla="val 28205"/>
              <a:gd name="vf" fmla="val 115470"/>
            </a:avLst>
          </a:prstGeom>
          <a:solidFill>
            <a:srgbClr val="CC00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97" name="Text Box 85"/>
          <p:cNvSpPr txBox="1">
            <a:spLocks noChangeArrowheads="1"/>
          </p:cNvSpPr>
          <p:nvPr/>
        </p:nvSpPr>
        <p:spPr bwMode="auto">
          <a:xfrm>
            <a:off x="1219200" y="5334000"/>
            <a:ext cx="27432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400">
                <a:ea typeface="굴림" pitchFamily="50" charset="-127"/>
              </a:rPr>
              <a:t>High Speed Cluster Interconnection network (e.g., InfiniBand, Myrinet)</a:t>
            </a:r>
          </a:p>
        </p:txBody>
      </p:sp>
      <p:sp>
        <p:nvSpPr>
          <p:cNvPr id="320598" name="Text Box 86"/>
          <p:cNvSpPr txBox="1">
            <a:spLocks noChangeArrowheads="1"/>
          </p:cNvSpPr>
          <p:nvPr/>
        </p:nvSpPr>
        <p:spPr bwMode="auto">
          <a:xfrm>
            <a:off x="762000" y="4371975"/>
            <a:ext cx="24384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400">
                <a:ea typeface="굴림" pitchFamily="50" charset="-127"/>
              </a:rPr>
              <a:t>System Area Network or Cluster Environment</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06/02/06</a:t>
            </a:r>
          </a:p>
        </p:txBody>
      </p:sp>
      <p:sp>
        <p:nvSpPr>
          <p:cNvPr id="5" name="Footer Placeholder 4"/>
          <p:cNvSpPr>
            <a:spLocks noGrp="1"/>
          </p:cNvSpPr>
          <p:nvPr>
            <p:ph type="ftr" sz="quarter" idx="11"/>
          </p:nvPr>
        </p:nvSpPr>
        <p:spPr/>
        <p:txBody>
          <a:bodyPr/>
          <a:lstStyle/>
          <a:p>
            <a:r>
              <a:rPr lang="en-US"/>
              <a:t>Pavan Balaji (The Ohio State University)</a:t>
            </a:r>
          </a:p>
        </p:txBody>
      </p:sp>
      <p:sp>
        <p:nvSpPr>
          <p:cNvPr id="319490" name="Rectangle 2"/>
          <p:cNvSpPr>
            <a:spLocks noGrp="1" noChangeArrowheads="1"/>
          </p:cNvSpPr>
          <p:nvPr>
            <p:ph type="title"/>
          </p:nvPr>
        </p:nvSpPr>
        <p:spPr>
          <a:ln/>
        </p:spPr>
        <p:txBody>
          <a:bodyPr/>
          <a:lstStyle/>
          <a:p>
            <a:r>
              <a:rPr lang="en-US" sz="3200"/>
              <a:t>High-speed Networks</a:t>
            </a:r>
          </a:p>
        </p:txBody>
      </p:sp>
      <p:sp>
        <p:nvSpPr>
          <p:cNvPr id="319491" name="Rectangle 3"/>
          <p:cNvSpPr>
            <a:spLocks noGrp="1" noChangeArrowheads="1"/>
          </p:cNvSpPr>
          <p:nvPr>
            <p:ph type="body" idx="1"/>
          </p:nvPr>
        </p:nvSpPr>
        <p:spPr>
          <a:xfrm>
            <a:off x="685800" y="1828800"/>
            <a:ext cx="8229600" cy="4572000"/>
          </a:xfrm>
        </p:spPr>
        <p:txBody>
          <a:bodyPr/>
          <a:lstStyle/>
          <a:p>
            <a:pPr>
              <a:lnSpc>
                <a:spcPct val="125000"/>
              </a:lnSpc>
            </a:pPr>
            <a:r>
              <a:rPr lang="en-US"/>
              <a:t>Advent of High-Speed Interconnection Networks</a:t>
            </a:r>
          </a:p>
          <a:p>
            <a:pPr lvl="1">
              <a:lnSpc>
                <a:spcPct val="125000"/>
              </a:lnSpc>
            </a:pPr>
            <a:r>
              <a:rPr lang="en-US"/>
              <a:t>InfiniBand (IB), Myrinet, 10-Gigabit Ethernet</a:t>
            </a:r>
          </a:p>
          <a:p>
            <a:pPr lvl="1">
              <a:lnSpc>
                <a:spcPct val="125000"/>
              </a:lnSpc>
            </a:pPr>
            <a:r>
              <a:rPr lang="en-US"/>
              <a:t>High performance protocol and Low-overhead interface</a:t>
            </a:r>
          </a:p>
          <a:p>
            <a:pPr lvl="1">
              <a:lnSpc>
                <a:spcPct val="125000"/>
              </a:lnSpc>
            </a:pPr>
            <a:r>
              <a:rPr lang="en-US"/>
              <a:t>Large number of networks </a:t>
            </a:r>
            <a:r>
              <a:rPr lang="en-US">
                <a:sym typeface="Wingdings" pitchFamily="2" charset="2"/>
              </a:rPr>
              <a:t></a:t>
            </a:r>
            <a:r>
              <a:rPr lang="en-US"/>
              <a:t> more choices; more interfaces</a:t>
            </a:r>
          </a:p>
          <a:p>
            <a:pPr lvl="1">
              <a:lnSpc>
                <a:spcPct val="125000"/>
              </a:lnSpc>
            </a:pPr>
            <a:r>
              <a:rPr lang="en-US"/>
              <a:t>Applications use portable interfaces to abstract networks</a:t>
            </a:r>
          </a:p>
          <a:p>
            <a:pPr lvl="1">
              <a:lnSpc>
                <a:spcPct val="125000"/>
              </a:lnSpc>
            </a:pPr>
            <a:r>
              <a:rPr lang="en-US"/>
              <a:t>Ex: Sockets, MPI, Shared memory</a:t>
            </a:r>
          </a:p>
          <a:p>
            <a:pPr>
              <a:lnSpc>
                <a:spcPct val="125000"/>
              </a:lnSpc>
            </a:pPr>
            <a:r>
              <a:rPr lang="en-US"/>
              <a:t>Sockets Interface</a:t>
            </a:r>
          </a:p>
          <a:p>
            <a:pPr lvl="1">
              <a:lnSpc>
                <a:spcPct val="125000"/>
              </a:lnSpc>
            </a:pPr>
            <a:r>
              <a:rPr lang="en-US"/>
              <a:t>Initially developed for IP based protocols</a:t>
            </a:r>
          </a:p>
          <a:p>
            <a:pPr lvl="1">
              <a:lnSpc>
                <a:spcPct val="125000"/>
              </a:lnSpc>
            </a:pPr>
            <a:r>
              <a:rPr lang="en-US"/>
              <a:t>Widely used in scientific/enterprise applications and file/storage systems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06/02/06</a:t>
            </a:r>
          </a:p>
        </p:txBody>
      </p:sp>
      <p:sp>
        <p:nvSpPr>
          <p:cNvPr id="6" name="Footer Placeholder 4"/>
          <p:cNvSpPr>
            <a:spLocks noGrp="1"/>
          </p:cNvSpPr>
          <p:nvPr>
            <p:ph type="ftr" sz="quarter" idx="11"/>
          </p:nvPr>
        </p:nvSpPr>
        <p:spPr/>
        <p:txBody>
          <a:bodyPr/>
          <a:lstStyle/>
          <a:p>
            <a:r>
              <a:rPr lang="en-US"/>
              <a:t>Pavan Balaji (The Ohio State University)</a:t>
            </a:r>
          </a:p>
        </p:txBody>
      </p:sp>
      <p:sp>
        <p:nvSpPr>
          <p:cNvPr id="315394" name="Rectangle 2"/>
          <p:cNvSpPr>
            <a:spLocks noGrp="1" noChangeArrowheads="1"/>
          </p:cNvSpPr>
          <p:nvPr>
            <p:ph type="title"/>
          </p:nvPr>
        </p:nvSpPr>
        <p:spPr>
          <a:ln/>
        </p:spPr>
        <p:txBody>
          <a:bodyPr/>
          <a:lstStyle/>
          <a:p>
            <a:r>
              <a:rPr lang="en-US" sz="3200"/>
              <a:t>Limitations of TCP/IP Sockets</a:t>
            </a:r>
          </a:p>
        </p:txBody>
      </p:sp>
      <p:sp>
        <p:nvSpPr>
          <p:cNvPr id="315395" name="Rectangle 3"/>
          <p:cNvSpPr>
            <a:spLocks noGrp="1" noChangeArrowheads="1"/>
          </p:cNvSpPr>
          <p:nvPr>
            <p:ph type="body" idx="1"/>
          </p:nvPr>
        </p:nvSpPr>
        <p:spPr>
          <a:xfrm>
            <a:off x="685800" y="1828800"/>
            <a:ext cx="7772400" cy="4038600"/>
          </a:xfrm>
        </p:spPr>
        <p:txBody>
          <a:bodyPr/>
          <a:lstStyle/>
          <a:p>
            <a:pPr>
              <a:lnSpc>
                <a:spcPct val="130000"/>
              </a:lnSpc>
            </a:pPr>
            <a:r>
              <a:rPr lang="en-US"/>
              <a:t>Network/Transport layers processed by the host</a:t>
            </a:r>
          </a:p>
          <a:p>
            <a:pPr lvl="1">
              <a:lnSpc>
                <a:spcPct val="130000"/>
              </a:lnSpc>
            </a:pPr>
            <a:r>
              <a:rPr lang="en-US"/>
              <a:t>Limited performance</a:t>
            </a:r>
          </a:p>
          <a:p>
            <a:pPr lvl="1">
              <a:lnSpc>
                <a:spcPct val="130000"/>
              </a:lnSpc>
            </a:pPr>
            <a:r>
              <a:rPr lang="en-US"/>
              <a:t>Excessive resource usage (CPU, Memory traffic)</a:t>
            </a:r>
          </a:p>
          <a:p>
            <a:pPr>
              <a:lnSpc>
                <a:spcPct val="130000"/>
              </a:lnSpc>
            </a:pPr>
            <a:r>
              <a:rPr lang="en-US"/>
              <a:t>Generic optimizations for TCP/IP sockets</a:t>
            </a:r>
          </a:p>
          <a:p>
            <a:pPr lvl="1">
              <a:lnSpc>
                <a:spcPct val="130000"/>
              </a:lnSpc>
            </a:pPr>
            <a:r>
              <a:rPr lang="en-US"/>
              <a:t>Jacobson Optimization, Header prediction</a:t>
            </a:r>
          </a:p>
          <a:p>
            <a:pPr lvl="1">
              <a:lnSpc>
                <a:spcPct val="130000"/>
              </a:lnSpc>
            </a:pPr>
            <a:r>
              <a:rPr lang="en-US"/>
              <a:t>Cannot sustain the performance of high-speed networks</a:t>
            </a:r>
          </a:p>
          <a:p>
            <a:pPr lvl="1">
              <a:lnSpc>
                <a:spcPct val="130000"/>
              </a:lnSpc>
            </a:pPr>
            <a:r>
              <a:rPr lang="en-US"/>
              <a:t>Performance on IB (16Gbps) adapters limited to 2Gbps</a:t>
            </a:r>
          </a:p>
          <a:p>
            <a:pPr>
              <a:lnSpc>
                <a:spcPct val="130000"/>
              </a:lnSpc>
            </a:pPr>
            <a:r>
              <a:rPr lang="en-US"/>
              <a:t>Alternate solutions required !!</a:t>
            </a:r>
          </a:p>
        </p:txBody>
      </p:sp>
      <p:sp>
        <p:nvSpPr>
          <p:cNvPr id="315396" name="Text Box 4"/>
          <p:cNvSpPr txBox="1">
            <a:spLocks noChangeArrowheads="1"/>
          </p:cNvSpPr>
          <p:nvPr/>
        </p:nvSpPr>
        <p:spPr bwMode="auto">
          <a:xfrm>
            <a:off x="609600" y="5867400"/>
            <a:ext cx="82296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400" i="1">
                <a:solidFill>
                  <a:srgbClr val="00CC00"/>
                </a:solidFill>
                <a:latin typeface="Arial" charset="0"/>
                <a:ea typeface="굴림" pitchFamily="50" charset="-127"/>
              </a:rPr>
              <a:t>[Jacob89]: “An analysis of TCP Processing Overhead”, D. Clark, V. Jacobson, J. Romkey and H. Salwen. IEEE Communications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ctrTitle"/>
          </p:nvPr>
        </p:nvSpPr>
        <p:spPr>
          <a:ln/>
        </p:spPr>
        <p:txBody>
          <a:bodyPr/>
          <a:lstStyle/>
          <a:p>
            <a:r>
              <a:rPr lang="en-US" sz="4000"/>
              <a:t>Backup Slides</a:t>
            </a:r>
            <a:br>
              <a:rPr lang="en-US" sz="4000"/>
            </a:br>
            <a:r>
              <a:rPr lang="en-US" sz="3200"/>
              <a:t>(SDP Flow Control)</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Date Placeholder 3"/>
          <p:cNvSpPr>
            <a:spLocks noGrp="1"/>
          </p:cNvSpPr>
          <p:nvPr>
            <p:ph type="dt" sz="half" idx="10"/>
          </p:nvPr>
        </p:nvSpPr>
        <p:spPr/>
        <p:txBody>
          <a:bodyPr/>
          <a:lstStyle/>
          <a:p>
            <a:r>
              <a:rPr lang="en-US"/>
              <a:t>06/02/06</a:t>
            </a:r>
          </a:p>
        </p:txBody>
      </p:sp>
      <p:sp>
        <p:nvSpPr>
          <p:cNvPr id="27" name="Footer Placeholder 4"/>
          <p:cNvSpPr>
            <a:spLocks noGrp="1"/>
          </p:cNvSpPr>
          <p:nvPr>
            <p:ph type="ftr" sz="quarter" idx="11"/>
          </p:nvPr>
        </p:nvSpPr>
        <p:spPr/>
        <p:txBody>
          <a:bodyPr/>
          <a:lstStyle/>
          <a:p>
            <a:r>
              <a:rPr lang="en-US"/>
              <a:t>Pavan Balaji (The Ohio State University)</a:t>
            </a:r>
          </a:p>
        </p:txBody>
      </p:sp>
      <p:sp>
        <p:nvSpPr>
          <p:cNvPr id="303106" name="Rectangle 2"/>
          <p:cNvSpPr>
            <a:spLocks noGrp="1" noChangeArrowheads="1"/>
          </p:cNvSpPr>
          <p:nvPr>
            <p:ph type="title"/>
          </p:nvPr>
        </p:nvSpPr>
        <p:spPr>
          <a:ln/>
        </p:spPr>
        <p:txBody>
          <a:bodyPr/>
          <a:lstStyle/>
          <a:p>
            <a:r>
              <a:rPr lang="en-US" sz="3200"/>
              <a:t>Designing High-Performance Sockets</a:t>
            </a:r>
          </a:p>
        </p:txBody>
      </p:sp>
      <p:sp>
        <p:nvSpPr>
          <p:cNvPr id="303107" name="Rectangle 3"/>
          <p:cNvSpPr>
            <a:spLocks noGrp="1" noChangeArrowheads="1"/>
          </p:cNvSpPr>
          <p:nvPr>
            <p:ph type="body" idx="1"/>
          </p:nvPr>
        </p:nvSpPr>
        <p:spPr>
          <a:xfrm>
            <a:off x="685800" y="1828800"/>
            <a:ext cx="8001000" cy="1371600"/>
          </a:xfrm>
        </p:spPr>
        <p:txBody>
          <a:bodyPr/>
          <a:lstStyle/>
          <a:p>
            <a:r>
              <a:rPr lang="en-US"/>
              <a:t>What networks require vs. What sockets applications assume</a:t>
            </a:r>
          </a:p>
        </p:txBody>
      </p:sp>
      <p:sp>
        <p:nvSpPr>
          <p:cNvPr id="303108" name="Line 4"/>
          <p:cNvSpPr>
            <a:spLocks noChangeShapeType="1"/>
          </p:cNvSpPr>
          <p:nvPr/>
        </p:nvSpPr>
        <p:spPr bwMode="auto">
          <a:xfrm>
            <a:off x="4648200" y="3048000"/>
            <a:ext cx="0" cy="3124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3109" name="Rectangle 5"/>
          <p:cNvSpPr>
            <a:spLocks noChangeArrowheads="1"/>
          </p:cNvSpPr>
          <p:nvPr/>
        </p:nvSpPr>
        <p:spPr bwMode="auto">
          <a:xfrm>
            <a:off x="1295400" y="4648200"/>
            <a:ext cx="609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b="0">
                <a:ea typeface="굴림" pitchFamily="50" charset="-127"/>
              </a:rPr>
              <a:t>NIC</a:t>
            </a:r>
          </a:p>
        </p:txBody>
      </p:sp>
      <p:sp>
        <p:nvSpPr>
          <p:cNvPr id="303110" name="Rectangle 6"/>
          <p:cNvSpPr>
            <a:spLocks noChangeArrowheads="1"/>
          </p:cNvSpPr>
          <p:nvPr/>
        </p:nvSpPr>
        <p:spPr bwMode="auto">
          <a:xfrm>
            <a:off x="2743200" y="4648200"/>
            <a:ext cx="609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b="0">
                <a:ea typeface="굴림" pitchFamily="50" charset="-127"/>
              </a:rPr>
              <a:t>NIC</a:t>
            </a:r>
          </a:p>
        </p:txBody>
      </p:sp>
      <p:sp>
        <p:nvSpPr>
          <p:cNvPr id="303111" name="Text Box 7"/>
          <p:cNvSpPr txBox="1">
            <a:spLocks noChangeArrowheads="1"/>
          </p:cNvSpPr>
          <p:nvPr/>
        </p:nvSpPr>
        <p:spPr bwMode="auto">
          <a:xfrm>
            <a:off x="1219200" y="5135563"/>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pPr>
            <a:r>
              <a:rPr lang="en-US" sz="1200" b="0">
                <a:ea typeface="굴림" pitchFamily="50" charset="-127"/>
              </a:rPr>
              <a:t>Sender</a:t>
            </a:r>
          </a:p>
        </p:txBody>
      </p:sp>
      <p:sp>
        <p:nvSpPr>
          <p:cNvPr id="303112" name="Text Box 8"/>
          <p:cNvSpPr txBox="1">
            <a:spLocks noChangeArrowheads="1"/>
          </p:cNvSpPr>
          <p:nvPr/>
        </p:nvSpPr>
        <p:spPr bwMode="auto">
          <a:xfrm>
            <a:off x="2590800" y="5135563"/>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pPr>
            <a:r>
              <a:rPr lang="en-US" sz="1200" b="0">
                <a:ea typeface="굴림" pitchFamily="50" charset="-127"/>
              </a:rPr>
              <a:t>Receiver</a:t>
            </a:r>
          </a:p>
        </p:txBody>
      </p:sp>
      <p:sp>
        <p:nvSpPr>
          <p:cNvPr id="303113" name="Oval 9"/>
          <p:cNvSpPr>
            <a:spLocks noChangeArrowheads="1"/>
          </p:cNvSpPr>
          <p:nvPr/>
        </p:nvSpPr>
        <p:spPr bwMode="auto">
          <a:xfrm>
            <a:off x="1295400" y="3200400"/>
            <a:ext cx="609600" cy="609600"/>
          </a:xfrm>
          <a:prstGeom prst="ellipse">
            <a:avLst/>
          </a:prstGeom>
          <a:solidFill>
            <a:srgbClr val="6666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b="0">
                <a:ea typeface="굴림" pitchFamily="50" charset="-127"/>
              </a:rPr>
              <a:t>Host</a:t>
            </a:r>
          </a:p>
        </p:txBody>
      </p:sp>
      <p:sp>
        <p:nvSpPr>
          <p:cNvPr id="303114" name="Oval 10"/>
          <p:cNvSpPr>
            <a:spLocks noChangeArrowheads="1"/>
          </p:cNvSpPr>
          <p:nvPr/>
        </p:nvSpPr>
        <p:spPr bwMode="auto">
          <a:xfrm>
            <a:off x="2743200" y="3200400"/>
            <a:ext cx="609600" cy="609600"/>
          </a:xfrm>
          <a:prstGeom prst="ellipse">
            <a:avLst/>
          </a:prstGeom>
          <a:solidFill>
            <a:srgbClr val="6666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b="0">
                <a:ea typeface="굴림" pitchFamily="50" charset="-127"/>
              </a:rPr>
              <a:t>Host</a:t>
            </a:r>
          </a:p>
        </p:txBody>
      </p:sp>
      <p:sp>
        <p:nvSpPr>
          <p:cNvPr id="303115" name="Rectangle 11"/>
          <p:cNvSpPr>
            <a:spLocks noChangeArrowheads="1"/>
          </p:cNvSpPr>
          <p:nvPr/>
        </p:nvSpPr>
        <p:spPr bwMode="auto">
          <a:xfrm>
            <a:off x="3429000" y="3733800"/>
            <a:ext cx="1143000" cy="304800"/>
          </a:xfrm>
          <a:prstGeom prst="rect">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b="0">
                <a:ea typeface="굴림" pitchFamily="50" charset="-127"/>
              </a:rPr>
              <a:t>Appln. Buffer</a:t>
            </a:r>
          </a:p>
        </p:txBody>
      </p:sp>
      <p:sp>
        <p:nvSpPr>
          <p:cNvPr id="303116" name="Rectangle 12"/>
          <p:cNvSpPr>
            <a:spLocks noChangeArrowheads="1"/>
          </p:cNvSpPr>
          <p:nvPr/>
        </p:nvSpPr>
        <p:spPr bwMode="auto">
          <a:xfrm>
            <a:off x="152400" y="3733800"/>
            <a:ext cx="1143000" cy="304800"/>
          </a:xfrm>
          <a:prstGeom prst="rect">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b="0">
                <a:ea typeface="굴림" pitchFamily="50" charset="-127"/>
              </a:rPr>
              <a:t>Appln. Buffer</a:t>
            </a:r>
          </a:p>
        </p:txBody>
      </p:sp>
      <p:sp>
        <p:nvSpPr>
          <p:cNvPr id="303117" name="Freeform 13"/>
          <p:cNvSpPr>
            <a:spLocks/>
          </p:cNvSpPr>
          <p:nvPr/>
        </p:nvSpPr>
        <p:spPr bwMode="auto">
          <a:xfrm>
            <a:off x="3048000" y="3517900"/>
            <a:ext cx="381000" cy="1206500"/>
          </a:xfrm>
          <a:custGeom>
            <a:avLst/>
            <a:gdLst>
              <a:gd name="T0" fmla="*/ 240 w 240"/>
              <a:gd name="T1" fmla="*/ 232 h 760"/>
              <a:gd name="T2" fmla="*/ 48 w 240"/>
              <a:gd name="T3" fmla="*/ 88 h 760"/>
              <a:gd name="T4" fmla="*/ 0 w 240"/>
              <a:gd name="T5" fmla="*/ 760 h 760"/>
            </a:gdLst>
            <a:ahLst/>
            <a:cxnLst>
              <a:cxn ang="0">
                <a:pos x="T0" y="T1"/>
              </a:cxn>
              <a:cxn ang="0">
                <a:pos x="T2" y="T3"/>
              </a:cxn>
              <a:cxn ang="0">
                <a:pos x="T4" y="T5"/>
              </a:cxn>
            </a:cxnLst>
            <a:rect l="0" t="0" r="r" b="b"/>
            <a:pathLst>
              <a:path w="240" h="760">
                <a:moveTo>
                  <a:pt x="240" y="232"/>
                </a:moveTo>
                <a:cubicBezTo>
                  <a:pt x="164" y="116"/>
                  <a:pt x="88" y="0"/>
                  <a:pt x="48" y="88"/>
                </a:cubicBezTo>
                <a:cubicBezTo>
                  <a:pt x="8" y="176"/>
                  <a:pt x="4" y="468"/>
                  <a:pt x="0" y="760"/>
                </a:cubicBezTo>
              </a:path>
            </a:pathLst>
          </a:custGeom>
          <a:noFill/>
          <a:ln w="9525">
            <a:solidFill>
              <a:schemeClr val="tx1"/>
            </a:solidFill>
            <a:round/>
            <a:headEnd type="none" w="med" len="med"/>
            <a:tailEnd type="stealth"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3118" name="Text Box 14"/>
          <p:cNvSpPr txBox="1">
            <a:spLocks noChangeArrowheads="1"/>
          </p:cNvSpPr>
          <p:nvPr/>
        </p:nvSpPr>
        <p:spPr bwMode="auto">
          <a:xfrm>
            <a:off x="2286000" y="411480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000" b="0">
                <a:ea typeface="굴림" pitchFamily="50" charset="-127"/>
              </a:rPr>
              <a:t>Register Buffer</a:t>
            </a:r>
          </a:p>
        </p:txBody>
      </p:sp>
      <p:sp>
        <p:nvSpPr>
          <p:cNvPr id="303119" name="Freeform 15"/>
          <p:cNvSpPr>
            <a:spLocks/>
          </p:cNvSpPr>
          <p:nvPr/>
        </p:nvSpPr>
        <p:spPr bwMode="auto">
          <a:xfrm flipH="1">
            <a:off x="1295400" y="3505200"/>
            <a:ext cx="304800" cy="1206500"/>
          </a:xfrm>
          <a:custGeom>
            <a:avLst/>
            <a:gdLst>
              <a:gd name="T0" fmla="*/ 240 w 240"/>
              <a:gd name="T1" fmla="*/ 232 h 760"/>
              <a:gd name="T2" fmla="*/ 48 w 240"/>
              <a:gd name="T3" fmla="*/ 88 h 760"/>
              <a:gd name="T4" fmla="*/ 0 w 240"/>
              <a:gd name="T5" fmla="*/ 760 h 760"/>
            </a:gdLst>
            <a:ahLst/>
            <a:cxnLst>
              <a:cxn ang="0">
                <a:pos x="T0" y="T1"/>
              </a:cxn>
              <a:cxn ang="0">
                <a:pos x="T2" y="T3"/>
              </a:cxn>
              <a:cxn ang="0">
                <a:pos x="T4" y="T5"/>
              </a:cxn>
            </a:cxnLst>
            <a:rect l="0" t="0" r="r" b="b"/>
            <a:pathLst>
              <a:path w="240" h="760">
                <a:moveTo>
                  <a:pt x="240" y="232"/>
                </a:moveTo>
                <a:cubicBezTo>
                  <a:pt x="164" y="116"/>
                  <a:pt x="88" y="0"/>
                  <a:pt x="48" y="88"/>
                </a:cubicBezTo>
                <a:cubicBezTo>
                  <a:pt x="8" y="176"/>
                  <a:pt x="4" y="468"/>
                  <a:pt x="0" y="760"/>
                </a:cubicBezTo>
              </a:path>
            </a:pathLst>
          </a:custGeom>
          <a:noFill/>
          <a:ln w="9525">
            <a:solidFill>
              <a:schemeClr val="tx1"/>
            </a:solidFill>
            <a:round/>
            <a:headEnd type="none" w="med" len="med"/>
            <a:tailEnd type="stealth"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3120" name="Text Box 16"/>
          <p:cNvSpPr txBox="1">
            <a:spLocks noChangeArrowheads="1"/>
          </p:cNvSpPr>
          <p:nvPr/>
        </p:nvSpPr>
        <p:spPr bwMode="auto">
          <a:xfrm>
            <a:off x="1447800" y="410210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000" b="0">
                <a:ea typeface="굴림" pitchFamily="50" charset="-127"/>
              </a:rPr>
              <a:t>Register Buffer</a:t>
            </a:r>
          </a:p>
        </p:txBody>
      </p:sp>
      <p:sp>
        <p:nvSpPr>
          <p:cNvPr id="303121" name="Line 17"/>
          <p:cNvSpPr>
            <a:spLocks noChangeShapeType="1"/>
          </p:cNvSpPr>
          <p:nvPr/>
        </p:nvSpPr>
        <p:spPr bwMode="auto">
          <a:xfrm>
            <a:off x="3048000" y="3733800"/>
            <a:ext cx="0" cy="9906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3122" name="Text Box 18"/>
          <p:cNvSpPr txBox="1">
            <a:spLocks noChangeArrowheads="1"/>
          </p:cNvSpPr>
          <p:nvPr/>
        </p:nvSpPr>
        <p:spPr bwMode="auto">
          <a:xfrm>
            <a:off x="2971800" y="411480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000" b="0">
                <a:ea typeface="굴림" pitchFamily="50" charset="-127"/>
              </a:rPr>
              <a:t>Post Recv. Descriptor</a:t>
            </a:r>
          </a:p>
        </p:txBody>
      </p:sp>
      <p:sp>
        <p:nvSpPr>
          <p:cNvPr id="303123" name="Oval 19"/>
          <p:cNvSpPr>
            <a:spLocks noChangeArrowheads="1"/>
          </p:cNvSpPr>
          <p:nvPr/>
        </p:nvSpPr>
        <p:spPr bwMode="auto">
          <a:xfrm>
            <a:off x="3200400" y="47244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24" name="Line 20"/>
          <p:cNvSpPr>
            <a:spLocks noChangeShapeType="1"/>
          </p:cNvSpPr>
          <p:nvPr/>
        </p:nvSpPr>
        <p:spPr bwMode="auto">
          <a:xfrm>
            <a:off x="1600200" y="3733800"/>
            <a:ext cx="0" cy="9906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3125" name="Text Box 21"/>
          <p:cNvSpPr txBox="1">
            <a:spLocks noChangeArrowheads="1"/>
          </p:cNvSpPr>
          <p:nvPr/>
        </p:nvSpPr>
        <p:spPr bwMode="auto">
          <a:xfrm>
            <a:off x="685800" y="411480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000" b="0">
                <a:ea typeface="굴림" pitchFamily="50" charset="-127"/>
              </a:rPr>
              <a:t>Post Send Descriptor</a:t>
            </a:r>
          </a:p>
        </p:txBody>
      </p:sp>
      <p:sp>
        <p:nvSpPr>
          <p:cNvPr id="303126" name="Oval 22"/>
          <p:cNvSpPr>
            <a:spLocks noChangeArrowheads="1"/>
          </p:cNvSpPr>
          <p:nvPr/>
        </p:nvSpPr>
        <p:spPr bwMode="auto">
          <a:xfrm>
            <a:off x="1752600" y="4724400"/>
            <a:ext cx="76200" cy="762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27" name="Freeform 23"/>
          <p:cNvSpPr>
            <a:spLocks/>
          </p:cNvSpPr>
          <p:nvPr/>
        </p:nvSpPr>
        <p:spPr bwMode="auto">
          <a:xfrm>
            <a:off x="1295400" y="3873500"/>
            <a:ext cx="2133600" cy="1460500"/>
          </a:xfrm>
          <a:custGeom>
            <a:avLst/>
            <a:gdLst>
              <a:gd name="T0" fmla="*/ 0 w 1344"/>
              <a:gd name="T1" fmla="*/ 8 h 920"/>
              <a:gd name="T2" fmla="*/ 192 w 1344"/>
              <a:gd name="T3" fmla="*/ 104 h 920"/>
              <a:gd name="T4" fmla="*/ 192 w 1344"/>
              <a:gd name="T5" fmla="*/ 632 h 920"/>
              <a:gd name="T6" fmla="*/ 624 w 1344"/>
              <a:gd name="T7" fmla="*/ 920 h 920"/>
              <a:gd name="T8" fmla="*/ 1104 w 1344"/>
              <a:gd name="T9" fmla="*/ 632 h 920"/>
              <a:gd name="T10" fmla="*/ 1104 w 1344"/>
              <a:gd name="T11" fmla="*/ 104 h 920"/>
              <a:gd name="T12" fmla="*/ 1344 w 1344"/>
              <a:gd name="T13" fmla="*/ 8 h 920"/>
            </a:gdLst>
            <a:ahLst/>
            <a:cxnLst>
              <a:cxn ang="0">
                <a:pos x="T0" y="T1"/>
              </a:cxn>
              <a:cxn ang="0">
                <a:pos x="T2" y="T3"/>
              </a:cxn>
              <a:cxn ang="0">
                <a:pos x="T4" y="T5"/>
              </a:cxn>
              <a:cxn ang="0">
                <a:pos x="T6" y="T7"/>
              </a:cxn>
              <a:cxn ang="0">
                <a:pos x="T8" y="T9"/>
              </a:cxn>
              <a:cxn ang="0">
                <a:pos x="T10" y="T11"/>
              </a:cxn>
              <a:cxn ang="0">
                <a:pos x="T12" y="T13"/>
              </a:cxn>
            </a:cxnLst>
            <a:rect l="0" t="0" r="r" b="b"/>
            <a:pathLst>
              <a:path w="1344" h="920">
                <a:moveTo>
                  <a:pt x="0" y="8"/>
                </a:moveTo>
                <a:cubicBezTo>
                  <a:pt x="80" y="4"/>
                  <a:pt x="160" y="0"/>
                  <a:pt x="192" y="104"/>
                </a:cubicBezTo>
                <a:cubicBezTo>
                  <a:pt x="224" y="208"/>
                  <a:pt x="120" y="496"/>
                  <a:pt x="192" y="632"/>
                </a:cubicBezTo>
                <a:cubicBezTo>
                  <a:pt x="264" y="768"/>
                  <a:pt x="472" y="920"/>
                  <a:pt x="624" y="920"/>
                </a:cubicBezTo>
                <a:cubicBezTo>
                  <a:pt x="776" y="920"/>
                  <a:pt x="1024" y="768"/>
                  <a:pt x="1104" y="632"/>
                </a:cubicBezTo>
                <a:cubicBezTo>
                  <a:pt x="1184" y="496"/>
                  <a:pt x="1064" y="208"/>
                  <a:pt x="1104" y="104"/>
                </a:cubicBezTo>
                <a:cubicBezTo>
                  <a:pt x="1144" y="0"/>
                  <a:pt x="1244" y="4"/>
                  <a:pt x="1344" y="8"/>
                </a:cubicBezTo>
              </a:path>
            </a:pathLst>
          </a:custGeom>
          <a:noFill/>
          <a:ln w="28575" cmpd="sng">
            <a:solidFill>
              <a:schemeClr val="tx1"/>
            </a:solidFill>
            <a:round/>
            <a:headEnd type="none" w="med" len="med"/>
            <a:tailEnd type="stealth"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3128" name="Rectangle 24"/>
          <p:cNvSpPr>
            <a:spLocks noChangeArrowheads="1"/>
          </p:cNvSpPr>
          <p:nvPr/>
        </p:nvSpPr>
        <p:spPr bwMode="auto">
          <a:xfrm>
            <a:off x="304800" y="5486400"/>
            <a:ext cx="4267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130000"/>
              </a:lnSpc>
              <a:spcBef>
                <a:spcPct val="20000"/>
              </a:spcBef>
              <a:buFontTx/>
              <a:buChar char="•"/>
            </a:pPr>
            <a:r>
              <a:rPr kumimoji="1" lang="en-US" sz="1400" b="0"/>
              <a:t>Buffer Registration Constraint</a:t>
            </a:r>
          </a:p>
          <a:p>
            <a:pPr marL="342900" indent="-342900" algn="l">
              <a:lnSpc>
                <a:spcPct val="130000"/>
              </a:lnSpc>
              <a:spcBef>
                <a:spcPct val="20000"/>
              </a:spcBef>
              <a:buFontTx/>
              <a:buChar char="•"/>
            </a:pPr>
            <a:r>
              <a:rPr kumimoji="1" lang="en-US" sz="1400" b="0"/>
              <a:t>Buffer Advertisement Constraint</a:t>
            </a:r>
          </a:p>
        </p:txBody>
      </p:sp>
      <p:sp>
        <p:nvSpPr>
          <p:cNvPr id="303129" name="Rectangle 25"/>
          <p:cNvSpPr>
            <a:spLocks noChangeArrowheads="1"/>
          </p:cNvSpPr>
          <p:nvPr/>
        </p:nvSpPr>
        <p:spPr bwMode="auto">
          <a:xfrm>
            <a:off x="4724400" y="3124200"/>
            <a:ext cx="42672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130000"/>
              </a:lnSpc>
              <a:spcBef>
                <a:spcPct val="20000"/>
              </a:spcBef>
              <a:buFontTx/>
              <a:buChar char="•"/>
            </a:pPr>
            <a:r>
              <a:rPr kumimoji="1" lang="en-US" sz="1400" b="0"/>
              <a:t>The Sockets interface is quite simple</a:t>
            </a:r>
          </a:p>
          <a:p>
            <a:pPr marL="342900" indent="-342900" algn="l">
              <a:lnSpc>
                <a:spcPct val="130000"/>
              </a:lnSpc>
              <a:spcBef>
                <a:spcPct val="20000"/>
              </a:spcBef>
              <a:buFontTx/>
              <a:buChar char="•"/>
            </a:pPr>
            <a:r>
              <a:rPr kumimoji="1" lang="en-US" sz="1400" b="0"/>
              <a:t>The sender sends data using the send() call</a:t>
            </a:r>
          </a:p>
          <a:p>
            <a:pPr marL="342900" indent="-342900" algn="l">
              <a:lnSpc>
                <a:spcPct val="130000"/>
              </a:lnSpc>
              <a:spcBef>
                <a:spcPct val="20000"/>
              </a:spcBef>
              <a:buFontTx/>
              <a:buChar char="•"/>
            </a:pPr>
            <a:r>
              <a:rPr kumimoji="1" lang="en-US" sz="1400" b="0"/>
              <a:t>The receiver receives data using recv() call</a:t>
            </a:r>
          </a:p>
          <a:p>
            <a:pPr marL="342900" indent="-342900" algn="l">
              <a:lnSpc>
                <a:spcPct val="130000"/>
              </a:lnSpc>
              <a:spcBef>
                <a:spcPct val="20000"/>
              </a:spcBef>
              <a:buFontTx/>
              <a:buChar char="•"/>
            </a:pPr>
            <a:r>
              <a:rPr kumimoji="1" lang="en-US" sz="1400" b="0"/>
              <a:t>No synchronization needed for sending data</a:t>
            </a:r>
          </a:p>
          <a:p>
            <a:pPr marL="742950" lvl="1" indent="-285750" algn="l">
              <a:lnSpc>
                <a:spcPct val="130000"/>
              </a:lnSpc>
              <a:spcBef>
                <a:spcPct val="20000"/>
              </a:spcBef>
              <a:buFontTx/>
              <a:buChar char="–"/>
            </a:pPr>
            <a:r>
              <a:rPr kumimoji="1" lang="en-US" sz="1400" b="0"/>
              <a:t>Sender does not care if the receive buffer is advertised</a:t>
            </a:r>
          </a:p>
          <a:p>
            <a:pPr marL="342900" indent="-342900" algn="l">
              <a:lnSpc>
                <a:spcPct val="130000"/>
              </a:lnSpc>
              <a:spcBef>
                <a:spcPct val="20000"/>
              </a:spcBef>
              <a:buFontTx/>
              <a:buChar char="•"/>
            </a:pPr>
            <a:r>
              <a:rPr kumimoji="1" lang="en-US" sz="1400" b="0"/>
              <a:t>No Buffer management</a:t>
            </a:r>
          </a:p>
          <a:p>
            <a:pPr marL="742950" lvl="1" indent="-285750" algn="l">
              <a:lnSpc>
                <a:spcPct val="130000"/>
              </a:lnSpc>
              <a:spcBef>
                <a:spcPct val="20000"/>
              </a:spcBef>
              <a:buFontTx/>
              <a:buChar char="–"/>
            </a:pPr>
            <a:r>
              <a:rPr kumimoji="1" lang="en-US" sz="1400" b="0"/>
              <a:t>Application never registers a buffer with the network adapter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31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31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310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31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310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31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31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31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311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31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3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31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3118"/>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303120"/>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303119"/>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30311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303118"/>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3031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3121"/>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303122"/>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303121"/>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30312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0312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3124"/>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303125"/>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303124"/>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303126"/>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03127"/>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303126"/>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303123"/>
                                        </p:tgtEl>
                                        <p:attrNameLst>
                                          <p:attrName>style.visibility</p:attrName>
                                        </p:attrNameLst>
                                      </p:cBhvr>
                                      <p:to>
                                        <p:strVal val="hidden"/>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03128"/>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031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8" grpId="0" animBg="1"/>
      <p:bldP spid="303109" grpId="0" animBg="1"/>
      <p:bldP spid="303110" grpId="0" animBg="1"/>
      <p:bldP spid="303111" grpId="0"/>
      <p:bldP spid="303112" grpId="0"/>
      <p:bldP spid="303113" grpId="0" animBg="1"/>
      <p:bldP spid="303114" grpId="0" animBg="1"/>
      <p:bldP spid="303115" grpId="0" animBg="1"/>
      <p:bldP spid="303116" grpId="0" animBg="1"/>
      <p:bldP spid="303117" grpId="0" animBg="1"/>
      <p:bldP spid="303117" grpId="1" animBg="1"/>
      <p:bldP spid="303118" grpId="0"/>
      <p:bldP spid="303118" grpId="1"/>
      <p:bldP spid="303119" grpId="0" animBg="1"/>
      <p:bldP spid="303119" grpId="1" animBg="1"/>
      <p:bldP spid="303120" grpId="0"/>
      <p:bldP spid="303120" grpId="1"/>
      <p:bldP spid="303121" grpId="0" animBg="1"/>
      <p:bldP spid="303121" grpId="1" animBg="1"/>
      <p:bldP spid="303122" grpId="0"/>
      <p:bldP spid="303122" grpId="1"/>
      <p:bldP spid="303123" grpId="0" animBg="1"/>
      <p:bldP spid="303123" grpId="1" animBg="1"/>
      <p:bldP spid="303124" grpId="0" animBg="1"/>
      <p:bldP spid="303124" grpId="1" animBg="1"/>
      <p:bldP spid="303125" grpId="0"/>
      <p:bldP spid="303125" grpId="1"/>
      <p:bldP spid="303126" grpId="0" animBg="1"/>
      <p:bldP spid="303126" grpId="1" animBg="1"/>
      <p:bldP spid="303127" grpId="0" animBg="1"/>
      <p:bldP spid="303128" grpId="0"/>
      <p:bldP spid="3031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Date Placeholder 2"/>
          <p:cNvSpPr>
            <a:spLocks noGrp="1"/>
          </p:cNvSpPr>
          <p:nvPr>
            <p:ph type="dt" sz="half" idx="10"/>
          </p:nvPr>
        </p:nvSpPr>
        <p:spPr/>
        <p:txBody>
          <a:bodyPr/>
          <a:lstStyle/>
          <a:p>
            <a:r>
              <a:rPr lang="en-US"/>
              <a:t>06/02/06</a:t>
            </a:r>
          </a:p>
        </p:txBody>
      </p:sp>
      <p:sp>
        <p:nvSpPr>
          <p:cNvPr id="42" name="Footer Placeholder 3"/>
          <p:cNvSpPr>
            <a:spLocks noGrp="1"/>
          </p:cNvSpPr>
          <p:nvPr>
            <p:ph type="ftr" sz="quarter" idx="11"/>
          </p:nvPr>
        </p:nvSpPr>
        <p:spPr/>
        <p:txBody>
          <a:bodyPr/>
          <a:lstStyle/>
          <a:p>
            <a:r>
              <a:rPr lang="en-US"/>
              <a:t>Pavan Balaji (The Ohio State University)</a:t>
            </a:r>
          </a:p>
        </p:txBody>
      </p:sp>
      <p:sp>
        <p:nvSpPr>
          <p:cNvPr id="211972" name="AutoShape 4"/>
          <p:cNvSpPr>
            <a:spLocks noChangeArrowheads="1"/>
          </p:cNvSpPr>
          <p:nvPr/>
        </p:nvSpPr>
        <p:spPr bwMode="auto">
          <a:xfrm>
            <a:off x="1905000" y="3429000"/>
            <a:ext cx="6096000" cy="762000"/>
          </a:xfrm>
          <a:prstGeom prst="roundRect">
            <a:avLst>
              <a:gd name="adj" fmla="val 16667"/>
            </a:avLst>
          </a:prstGeom>
          <a:solidFill>
            <a:srgbClr val="993300">
              <a:alpha val="82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137160"/>
          <a:lstStyle/>
          <a:p>
            <a:pPr algn="r" eaLnBrk="1" hangingPunct="1"/>
            <a:r>
              <a:rPr lang="en-US" sz="1200">
                <a:ea typeface="굴림" pitchFamily="50" charset="-127"/>
              </a:rPr>
              <a:t>Extended Sockets</a:t>
            </a:r>
          </a:p>
        </p:txBody>
      </p:sp>
      <p:sp>
        <p:nvSpPr>
          <p:cNvPr id="211973" name="Rectangle 5"/>
          <p:cNvSpPr>
            <a:spLocks noGrp="1" noChangeArrowheads="1"/>
          </p:cNvSpPr>
          <p:nvPr>
            <p:ph type="title"/>
          </p:nvPr>
        </p:nvSpPr>
        <p:spPr>
          <a:ln/>
        </p:spPr>
        <p:txBody>
          <a:bodyPr/>
          <a:lstStyle/>
          <a:p>
            <a:r>
              <a:rPr lang="en-US" sz="3200"/>
              <a:t>Components in the Sockets Protocol Stack</a:t>
            </a:r>
          </a:p>
        </p:txBody>
      </p:sp>
      <p:sp>
        <p:nvSpPr>
          <p:cNvPr id="211974" name="AutoShape 6"/>
          <p:cNvSpPr>
            <a:spLocks noChangeArrowheads="1"/>
          </p:cNvSpPr>
          <p:nvPr/>
        </p:nvSpPr>
        <p:spPr bwMode="auto">
          <a:xfrm>
            <a:off x="1905000" y="5562600"/>
            <a:ext cx="6096000" cy="838200"/>
          </a:xfrm>
          <a:prstGeom prst="roundRect">
            <a:avLst>
              <a:gd name="adj" fmla="val 16667"/>
            </a:avLst>
          </a:prstGeom>
          <a:solidFill>
            <a:srgbClr val="99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pPr eaLnBrk="1" hangingPunct="1"/>
            <a:r>
              <a:rPr lang="en-US" sz="1400">
                <a:ea typeface="굴림" pitchFamily="50" charset="-127"/>
              </a:rPr>
              <a:t>High-speed Network (e.g., VIA, InfiniBand, 10-Gigabit Ethernet)</a:t>
            </a:r>
          </a:p>
        </p:txBody>
      </p:sp>
      <p:sp>
        <p:nvSpPr>
          <p:cNvPr id="211975" name="Line 7"/>
          <p:cNvSpPr>
            <a:spLocks noChangeShapeType="1"/>
          </p:cNvSpPr>
          <p:nvPr/>
        </p:nvSpPr>
        <p:spPr bwMode="auto">
          <a:xfrm>
            <a:off x="1752600" y="5486400"/>
            <a:ext cx="64008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1976" name="AutoShape 8"/>
          <p:cNvSpPr>
            <a:spLocks noChangeArrowheads="1"/>
          </p:cNvSpPr>
          <p:nvPr/>
        </p:nvSpPr>
        <p:spPr bwMode="auto">
          <a:xfrm>
            <a:off x="1905000" y="2895600"/>
            <a:ext cx="4724400" cy="381000"/>
          </a:xfrm>
          <a:prstGeom prst="roundRect">
            <a:avLst>
              <a:gd name="adj" fmla="val 16667"/>
            </a:avLst>
          </a:prstGeom>
          <a:solidFill>
            <a:srgbClr val="33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ea typeface="굴림" pitchFamily="50" charset="-127"/>
              </a:rPr>
              <a:t>Sockets Interface</a:t>
            </a:r>
          </a:p>
        </p:txBody>
      </p:sp>
      <p:sp>
        <p:nvSpPr>
          <p:cNvPr id="211977" name="AutoShape 9"/>
          <p:cNvSpPr>
            <a:spLocks noChangeArrowheads="1"/>
          </p:cNvSpPr>
          <p:nvPr/>
        </p:nvSpPr>
        <p:spPr bwMode="auto">
          <a:xfrm>
            <a:off x="1905000" y="2362200"/>
            <a:ext cx="2209800" cy="381000"/>
          </a:xfrm>
          <a:prstGeom prst="roundRect">
            <a:avLst>
              <a:gd name="adj" fmla="val 16667"/>
            </a:avLst>
          </a:prstGeom>
          <a:solidFill>
            <a:srgbClr val="339966">
              <a:alpha val="3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ea typeface="굴림" pitchFamily="50" charset="-127"/>
              </a:rPr>
              <a:t>Data-Cutter Library</a:t>
            </a:r>
          </a:p>
        </p:txBody>
      </p:sp>
      <p:sp>
        <p:nvSpPr>
          <p:cNvPr id="211979" name="AutoShape 11"/>
          <p:cNvSpPr>
            <a:spLocks noChangeArrowheads="1"/>
          </p:cNvSpPr>
          <p:nvPr/>
        </p:nvSpPr>
        <p:spPr bwMode="auto">
          <a:xfrm>
            <a:off x="1905000" y="5029200"/>
            <a:ext cx="6096000" cy="381000"/>
          </a:xfrm>
          <a:prstGeom prst="roundRect">
            <a:avLst>
              <a:gd name="adj" fmla="val 16667"/>
            </a:avLst>
          </a:prstGeom>
          <a:solidFill>
            <a:srgbClr val="CC99FF">
              <a:alpha val="82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ea typeface="굴림" pitchFamily="50" charset="-127"/>
              </a:rPr>
              <a:t>Lower-level Interface</a:t>
            </a:r>
          </a:p>
        </p:txBody>
      </p:sp>
      <p:sp>
        <p:nvSpPr>
          <p:cNvPr id="211980" name="AutoShape 12"/>
          <p:cNvSpPr>
            <a:spLocks noChangeArrowheads="1"/>
          </p:cNvSpPr>
          <p:nvPr/>
        </p:nvSpPr>
        <p:spPr bwMode="auto">
          <a:xfrm>
            <a:off x="1905000" y="3429000"/>
            <a:ext cx="4495800" cy="762000"/>
          </a:xfrm>
          <a:prstGeom prst="roundRect">
            <a:avLst>
              <a:gd name="adj" fmla="val 16667"/>
            </a:avLst>
          </a:prstGeom>
          <a:solidFill>
            <a:srgbClr val="FF9900">
              <a:alpha val="82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r>
              <a:rPr lang="en-US" sz="1200">
                <a:ea typeface="굴림" pitchFamily="50" charset="-127"/>
              </a:rPr>
              <a:t>High Performance Sockets</a:t>
            </a:r>
          </a:p>
        </p:txBody>
      </p:sp>
      <p:sp>
        <p:nvSpPr>
          <p:cNvPr id="211981" name="AutoShape 13"/>
          <p:cNvSpPr>
            <a:spLocks noChangeArrowheads="1"/>
          </p:cNvSpPr>
          <p:nvPr/>
        </p:nvSpPr>
        <p:spPr bwMode="auto">
          <a:xfrm>
            <a:off x="1905000" y="4267200"/>
            <a:ext cx="6096000" cy="609600"/>
          </a:xfrm>
          <a:prstGeom prst="roundRect">
            <a:avLst>
              <a:gd name="adj" fmla="val 16667"/>
            </a:avLst>
          </a:prstGeom>
          <a:solidFill>
            <a:srgbClr val="FFCC00">
              <a:alpha val="95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r>
              <a:rPr lang="en-US" sz="1200">
                <a:ea typeface="굴림" pitchFamily="50" charset="-127"/>
              </a:rPr>
              <a:t>Wire Protocol Compatibility</a:t>
            </a:r>
          </a:p>
          <a:p>
            <a:pPr eaLnBrk="1" hangingPunct="1"/>
            <a:r>
              <a:rPr lang="en-US" sz="1200">
                <a:ea typeface="굴림" pitchFamily="50" charset="-127"/>
              </a:rPr>
              <a:t>Intra-family (&amp; Inter-family)</a:t>
            </a:r>
          </a:p>
        </p:txBody>
      </p:sp>
      <p:sp>
        <p:nvSpPr>
          <p:cNvPr id="211985" name="AutoShape 17"/>
          <p:cNvSpPr>
            <a:spLocks noChangeArrowheads="1"/>
          </p:cNvSpPr>
          <p:nvPr/>
        </p:nvSpPr>
        <p:spPr bwMode="auto">
          <a:xfrm>
            <a:off x="1981200" y="3733800"/>
            <a:ext cx="1066800" cy="381000"/>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000">
                <a:ea typeface="굴림" pitchFamily="50" charset="-127"/>
              </a:rPr>
              <a:t>Packetized</a:t>
            </a:r>
          </a:p>
          <a:p>
            <a:pPr eaLnBrk="1" hangingPunct="1"/>
            <a:r>
              <a:rPr lang="en-US" sz="1000">
                <a:ea typeface="굴림" pitchFamily="50" charset="-127"/>
              </a:rPr>
              <a:t>Flow-Control</a:t>
            </a:r>
          </a:p>
        </p:txBody>
      </p:sp>
      <p:sp>
        <p:nvSpPr>
          <p:cNvPr id="211986" name="AutoShape 18"/>
          <p:cNvSpPr>
            <a:spLocks noChangeArrowheads="1"/>
          </p:cNvSpPr>
          <p:nvPr/>
        </p:nvSpPr>
        <p:spPr bwMode="auto">
          <a:xfrm>
            <a:off x="5257800" y="3733800"/>
            <a:ext cx="1066800" cy="381000"/>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000">
                <a:ea typeface="굴림" pitchFamily="50" charset="-127"/>
              </a:rPr>
              <a:t>Async. Zcopy</a:t>
            </a:r>
          </a:p>
          <a:p>
            <a:pPr eaLnBrk="1" hangingPunct="1"/>
            <a:r>
              <a:rPr lang="en-US" sz="1000">
                <a:ea typeface="굴림" pitchFamily="50" charset="-127"/>
              </a:rPr>
              <a:t>Comm.</a:t>
            </a:r>
          </a:p>
        </p:txBody>
      </p:sp>
      <p:sp>
        <p:nvSpPr>
          <p:cNvPr id="211987" name="AutoShape 19"/>
          <p:cNvSpPr>
            <a:spLocks noChangeArrowheads="1"/>
          </p:cNvSpPr>
          <p:nvPr/>
        </p:nvSpPr>
        <p:spPr bwMode="auto">
          <a:xfrm>
            <a:off x="6477000" y="3733800"/>
            <a:ext cx="685800" cy="381000"/>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000">
                <a:ea typeface="굴림" pitchFamily="50" charset="-127"/>
              </a:rPr>
              <a:t>RDMA</a:t>
            </a:r>
          </a:p>
          <a:p>
            <a:pPr eaLnBrk="1" hangingPunct="1"/>
            <a:r>
              <a:rPr lang="en-US" sz="1000">
                <a:ea typeface="굴림" pitchFamily="50" charset="-127"/>
              </a:rPr>
              <a:t>Comm.</a:t>
            </a:r>
          </a:p>
        </p:txBody>
      </p:sp>
      <p:sp>
        <p:nvSpPr>
          <p:cNvPr id="211988" name="AutoShape 20"/>
          <p:cNvSpPr>
            <a:spLocks noChangeArrowheads="1"/>
          </p:cNvSpPr>
          <p:nvPr/>
        </p:nvSpPr>
        <p:spPr bwMode="auto">
          <a:xfrm>
            <a:off x="7239000" y="3733800"/>
            <a:ext cx="685800" cy="381000"/>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000">
                <a:ea typeface="굴림" pitchFamily="50" charset="-127"/>
              </a:rPr>
              <a:t>Async.</a:t>
            </a:r>
          </a:p>
          <a:p>
            <a:pPr eaLnBrk="1" hangingPunct="1"/>
            <a:r>
              <a:rPr lang="en-US" sz="1000">
                <a:ea typeface="굴림" pitchFamily="50" charset="-127"/>
              </a:rPr>
              <a:t>Comm.</a:t>
            </a:r>
          </a:p>
        </p:txBody>
      </p:sp>
      <p:sp>
        <p:nvSpPr>
          <p:cNvPr id="211990" name="AutoShape 22"/>
          <p:cNvSpPr>
            <a:spLocks noChangeArrowheads="1"/>
          </p:cNvSpPr>
          <p:nvPr/>
        </p:nvSpPr>
        <p:spPr bwMode="auto">
          <a:xfrm>
            <a:off x="5029200" y="2362200"/>
            <a:ext cx="1905000" cy="381000"/>
          </a:xfrm>
          <a:prstGeom prst="roundRect">
            <a:avLst>
              <a:gd name="adj" fmla="val 16667"/>
            </a:avLst>
          </a:prstGeom>
          <a:solidFill>
            <a:srgbClr val="339966">
              <a:alpha val="3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ea typeface="굴림" pitchFamily="50" charset="-127"/>
              </a:rPr>
              <a:t>File-Systems</a:t>
            </a:r>
          </a:p>
          <a:p>
            <a:pPr eaLnBrk="1" hangingPunct="1"/>
            <a:r>
              <a:rPr lang="en-US" sz="1200">
                <a:ea typeface="굴림" pitchFamily="50" charset="-127"/>
              </a:rPr>
              <a:t>(e.g., PVFS)</a:t>
            </a:r>
          </a:p>
        </p:txBody>
      </p:sp>
      <p:sp>
        <p:nvSpPr>
          <p:cNvPr id="211994" name="AutoShape 26"/>
          <p:cNvSpPr>
            <a:spLocks noChangeArrowheads="1"/>
          </p:cNvSpPr>
          <p:nvPr/>
        </p:nvSpPr>
        <p:spPr bwMode="auto">
          <a:xfrm>
            <a:off x="4953000" y="5638800"/>
            <a:ext cx="1752600" cy="381000"/>
          </a:xfrm>
          <a:prstGeom prst="roundRect">
            <a:avLst>
              <a:gd name="adj" fmla="val 16667"/>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ea typeface="굴림" pitchFamily="50" charset="-127"/>
              </a:rPr>
              <a:t>Offloaded Protocol</a:t>
            </a:r>
          </a:p>
        </p:txBody>
      </p:sp>
      <p:sp>
        <p:nvSpPr>
          <p:cNvPr id="211995" name="AutoShape 27"/>
          <p:cNvSpPr>
            <a:spLocks noChangeArrowheads="1"/>
          </p:cNvSpPr>
          <p:nvPr/>
        </p:nvSpPr>
        <p:spPr bwMode="auto">
          <a:xfrm>
            <a:off x="3276600" y="5638800"/>
            <a:ext cx="1600200" cy="381000"/>
          </a:xfrm>
          <a:prstGeom prst="roundRect">
            <a:avLst>
              <a:gd name="adj" fmla="val 16667"/>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ea typeface="굴림" pitchFamily="50" charset="-127"/>
              </a:rPr>
              <a:t>Advanced Features</a:t>
            </a:r>
          </a:p>
        </p:txBody>
      </p:sp>
      <p:sp>
        <p:nvSpPr>
          <p:cNvPr id="211996" name="Line 28"/>
          <p:cNvSpPr>
            <a:spLocks noChangeShapeType="1"/>
          </p:cNvSpPr>
          <p:nvPr/>
        </p:nvSpPr>
        <p:spPr bwMode="auto">
          <a:xfrm>
            <a:off x="4114800" y="5257800"/>
            <a:ext cx="0" cy="4572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1997" name="Line 29"/>
          <p:cNvSpPr>
            <a:spLocks noChangeShapeType="1"/>
          </p:cNvSpPr>
          <p:nvPr/>
        </p:nvSpPr>
        <p:spPr bwMode="auto">
          <a:xfrm>
            <a:off x="5867400" y="5257800"/>
            <a:ext cx="0" cy="4572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1999" name="AutoShape 31"/>
          <p:cNvSpPr>
            <a:spLocks noChangeArrowheads="1"/>
          </p:cNvSpPr>
          <p:nvPr/>
        </p:nvSpPr>
        <p:spPr bwMode="auto">
          <a:xfrm>
            <a:off x="1905000" y="1905000"/>
            <a:ext cx="1143000" cy="381000"/>
          </a:xfrm>
          <a:prstGeom prst="roundRect">
            <a:avLst>
              <a:gd name="adj" fmla="val 16667"/>
            </a:avLst>
          </a:prstGeom>
          <a:solidFill>
            <a:srgbClr val="339966">
              <a:alpha val="3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ea typeface="굴림" pitchFamily="50" charset="-127"/>
              </a:rPr>
              <a:t>Virtual</a:t>
            </a:r>
          </a:p>
          <a:p>
            <a:pPr eaLnBrk="1" hangingPunct="1"/>
            <a:r>
              <a:rPr lang="en-US" sz="1200">
                <a:ea typeface="굴림" pitchFamily="50" charset="-127"/>
              </a:rPr>
              <a:t>Microscope</a:t>
            </a:r>
          </a:p>
        </p:txBody>
      </p:sp>
      <p:sp>
        <p:nvSpPr>
          <p:cNvPr id="212000" name="AutoShape 32"/>
          <p:cNvSpPr>
            <a:spLocks noChangeArrowheads="1"/>
          </p:cNvSpPr>
          <p:nvPr/>
        </p:nvSpPr>
        <p:spPr bwMode="auto">
          <a:xfrm>
            <a:off x="3124200" y="1905000"/>
            <a:ext cx="990600" cy="381000"/>
          </a:xfrm>
          <a:prstGeom prst="roundRect">
            <a:avLst>
              <a:gd name="adj" fmla="val 16667"/>
            </a:avLst>
          </a:prstGeom>
          <a:solidFill>
            <a:srgbClr val="339966">
              <a:alpha val="3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ea typeface="굴림" pitchFamily="50" charset="-127"/>
              </a:rPr>
              <a:t>ISO Surface</a:t>
            </a:r>
          </a:p>
        </p:txBody>
      </p:sp>
      <p:sp>
        <p:nvSpPr>
          <p:cNvPr id="212001" name="AutoShape 33"/>
          <p:cNvSpPr>
            <a:spLocks noChangeArrowheads="1"/>
          </p:cNvSpPr>
          <p:nvPr/>
        </p:nvSpPr>
        <p:spPr bwMode="auto">
          <a:xfrm>
            <a:off x="7010400" y="2362200"/>
            <a:ext cx="990600" cy="381000"/>
          </a:xfrm>
          <a:prstGeom prst="roundRect">
            <a:avLst>
              <a:gd name="adj" fmla="val 16667"/>
            </a:avLst>
          </a:prstGeom>
          <a:solidFill>
            <a:srgbClr val="339966">
              <a:alpha val="3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ea typeface="굴림" pitchFamily="50" charset="-127"/>
              </a:rPr>
              <a:t>Multi-tier</a:t>
            </a:r>
          </a:p>
          <a:p>
            <a:pPr eaLnBrk="1" hangingPunct="1"/>
            <a:r>
              <a:rPr lang="en-US" sz="1200">
                <a:ea typeface="굴림" pitchFamily="50" charset="-127"/>
              </a:rPr>
              <a:t>Data-centers</a:t>
            </a:r>
          </a:p>
        </p:txBody>
      </p:sp>
      <p:sp>
        <p:nvSpPr>
          <p:cNvPr id="212007" name="Text Box 39"/>
          <p:cNvSpPr txBox="1">
            <a:spLocks noChangeArrowheads="1"/>
          </p:cNvSpPr>
          <p:nvPr/>
        </p:nvSpPr>
        <p:spPr bwMode="auto">
          <a:xfrm>
            <a:off x="381000" y="1828800"/>
            <a:ext cx="1447800"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30000"/>
              </a:lnSpc>
              <a:spcBef>
                <a:spcPct val="50000"/>
              </a:spcBef>
            </a:pPr>
            <a:r>
              <a:rPr lang="en-US" sz="1400">
                <a:ea typeface="굴림" pitchFamily="50" charset="-127"/>
              </a:rPr>
              <a:t>Applications and Other Upper Layers</a:t>
            </a:r>
          </a:p>
        </p:txBody>
      </p:sp>
      <p:sp>
        <p:nvSpPr>
          <p:cNvPr id="212008" name="Text Box 40"/>
          <p:cNvSpPr txBox="1">
            <a:spLocks noChangeArrowheads="1"/>
          </p:cNvSpPr>
          <p:nvPr/>
        </p:nvSpPr>
        <p:spPr bwMode="auto">
          <a:xfrm>
            <a:off x="381000" y="3733800"/>
            <a:ext cx="1447800"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30000"/>
              </a:lnSpc>
              <a:spcBef>
                <a:spcPct val="50000"/>
              </a:spcBef>
            </a:pPr>
            <a:r>
              <a:rPr lang="en-US" sz="1400">
                <a:ea typeface="굴림" pitchFamily="50" charset="-127"/>
              </a:rPr>
              <a:t>Proposed Framework</a:t>
            </a:r>
          </a:p>
        </p:txBody>
      </p:sp>
      <p:sp>
        <p:nvSpPr>
          <p:cNvPr id="212009" name="AutoShape 41"/>
          <p:cNvSpPr>
            <a:spLocks noChangeArrowheads="1"/>
          </p:cNvSpPr>
          <p:nvPr/>
        </p:nvSpPr>
        <p:spPr bwMode="auto">
          <a:xfrm>
            <a:off x="3124200" y="3733800"/>
            <a:ext cx="990600" cy="381000"/>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000">
                <a:ea typeface="굴림" pitchFamily="50" charset="-127"/>
              </a:rPr>
              <a:t>TCP</a:t>
            </a:r>
          </a:p>
          <a:p>
            <a:pPr eaLnBrk="1" hangingPunct="1"/>
            <a:r>
              <a:rPr lang="en-US" sz="1000">
                <a:ea typeface="굴림" pitchFamily="50" charset="-127"/>
              </a:rPr>
              <a:t>Termination</a:t>
            </a:r>
          </a:p>
        </p:txBody>
      </p:sp>
      <p:sp>
        <p:nvSpPr>
          <p:cNvPr id="212010" name="AutoShape 42"/>
          <p:cNvSpPr>
            <a:spLocks noChangeArrowheads="1"/>
          </p:cNvSpPr>
          <p:nvPr/>
        </p:nvSpPr>
        <p:spPr bwMode="auto">
          <a:xfrm>
            <a:off x="4191000" y="3733800"/>
            <a:ext cx="990600" cy="381000"/>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000">
                <a:ea typeface="굴림" pitchFamily="50" charset="-127"/>
              </a:rPr>
              <a:t>Connection</a:t>
            </a:r>
          </a:p>
          <a:p>
            <a:pPr eaLnBrk="1" hangingPunct="1"/>
            <a:r>
              <a:rPr lang="en-US" sz="1000">
                <a:ea typeface="굴림" pitchFamily="50" charset="-127"/>
              </a:rPr>
              <a:t>Caching</a:t>
            </a:r>
          </a:p>
        </p:txBody>
      </p:sp>
      <p:sp>
        <p:nvSpPr>
          <p:cNvPr id="212011" name="AutoShape 43"/>
          <p:cNvSpPr>
            <a:spLocks noChangeArrowheads="1"/>
          </p:cNvSpPr>
          <p:nvPr/>
        </p:nvSpPr>
        <p:spPr bwMode="auto">
          <a:xfrm>
            <a:off x="2286000" y="4419600"/>
            <a:ext cx="1066800" cy="381000"/>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000">
                <a:ea typeface="굴림" pitchFamily="50" charset="-127"/>
              </a:rPr>
              <a:t>iWARP</a:t>
            </a:r>
          </a:p>
          <a:p>
            <a:pPr eaLnBrk="1" hangingPunct="1"/>
            <a:r>
              <a:rPr lang="en-US" sz="1000">
                <a:ea typeface="굴림" pitchFamily="50" charset="-127"/>
              </a:rPr>
              <a:t>Compatibility</a:t>
            </a:r>
          </a:p>
        </p:txBody>
      </p:sp>
      <p:sp>
        <p:nvSpPr>
          <p:cNvPr id="212012" name="AutoShape 44"/>
          <p:cNvSpPr>
            <a:spLocks noChangeArrowheads="1"/>
          </p:cNvSpPr>
          <p:nvPr/>
        </p:nvSpPr>
        <p:spPr bwMode="auto">
          <a:xfrm>
            <a:off x="6553200" y="4419600"/>
            <a:ext cx="1066800" cy="381000"/>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000">
                <a:ea typeface="굴림" pitchFamily="50" charset="-127"/>
              </a:rPr>
              <a:t>CRC &amp; Demux</a:t>
            </a:r>
          </a:p>
          <a:p>
            <a:pPr eaLnBrk="1" hangingPunct="1"/>
            <a:r>
              <a:rPr lang="en-US" sz="1000">
                <a:ea typeface="굴림" pitchFamily="50" charset="-127"/>
              </a:rPr>
              <a:t>Offload</a:t>
            </a:r>
          </a:p>
        </p:txBody>
      </p:sp>
      <p:sp>
        <p:nvSpPr>
          <p:cNvPr id="212013" name="AutoShape 45"/>
          <p:cNvSpPr>
            <a:spLocks noChangeArrowheads="1"/>
          </p:cNvSpPr>
          <p:nvPr/>
        </p:nvSpPr>
        <p:spPr bwMode="auto">
          <a:xfrm>
            <a:off x="4191000" y="2362200"/>
            <a:ext cx="762000" cy="381000"/>
          </a:xfrm>
          <a:prstGeom prst="roundRect">
            <a:avLst>
              <a:gd name="adj" fmla="val 16667"/>
            </a:avLst>
          </a:prstGeom>
          <a:solidFill>
            <a:srgbClr val="339966">
              <a:alpha val="3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ea typeface="굴림" pitchFamily="50" charset="-127"/>
              </a:rPr>
              <a:t>MPI</a:t>
            </a:r>
          </a:p>
        </p:txBody>
      </p:sp>
      <p:sp>
        <p:nvSpPr>
          <p:cNvPr id="211983" name="Line 15"/>
          <p:cNvSpPr>
            <a:spLocks noChangeShapeType="1"/>
          </p:cNvSpPr>
          <p:nvPr/>
        </p:nvSpPr>
        <p:spPr bwMode="auto">
          <a:xfrm>
            <a:off x="3733800" y="4038600"/>
            <a:ext cx="0" cy="3048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1998" name="Line 30"/>
          <p:cNvSpPr>
            <a:spLocks noChangeShapeType="1"/>
          </p:cNvSpPr>
          <p:nvPr/>
        </p:nvSpPr>
        <p:spPr bwMode="auto">
          <a:xfrm>
            <a:off x="7202488" y="4038600"/>
            <a:ext cx="0" cy="3048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2005" name="AutoShape 37"/>
          <p:cNvSpPr>
            <a:spLocks noChangeArrowheads="1"/>
          </p:cNvSpPr>
          <p:nvPr/>
        </p:nvSpPr>
        <p:spPr bwMode="auto">
          <a:xfrm>
            <a:off x="1828800" y="3352800"/>
            <a:ext cx="6248400" cy="1600200"/>
          </a:xfrm>
          <a:prstGeom prst="roundRect">
            <a:avLst>
              <a:gd name="adj" fmla="val 16667"/>
            </a:avLst>
          </a:prstGeom>
          <a:solidFill>
            <a:srgbClr val="96969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400">
                <a:ea typeface="굴림" pitchFamily="50" charset="-127"/>
              </a:rPr>
              <a:t>Sockets Protocol Stack</a:t>
            </a:r>
          </a:p>
        </p:txBody>
      </p:sp>
      <p:sp>
        <p:nvSpPr>
          <p:cNvPr id="212002" name="AutoShape 34"/>
          <p:cNvSpPr>
            <a:spLocks noChangeArrowheads="1"/>
          </p:cNvSpPr>
          <p:nvPr/>
        </p:nvSpPr>
        <p:spPr bwMode="auto">
          <a:xfrm>
            <a:off x="1828800" y="1828800"/>
            <a:ext cx="6248400" cy="990600"/>
          </a:xfrm>
          <a:prstGeom prst="roundRect">
            <a:avLst>
              <a:gd name="adj" fmla="val 16667"/>
            </a:avLst>
          </a:prstGeom>
          <a:solidFill>
            <a:schemeClr val="bg2">
              <a:alpha val="2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982" name="Line 14"/>
          <p:cNvSpPr>
            <a:spLocks noChangeShapeType="1"/>
          </p:cNvSpPr>
          <p:nvPr/>
        </p:nvSpPr>
        <p:spPr bwMode="auto">
          <a:xfrm>
            <a:off x="4800600" y="4724400"/>
            <a:ext cx="0" cy="3048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2006" name="Line 38"/>
          <p:cNvSpPr>
            <a:spLocks noChangeShapeType="1"/>
          </p:cNvSpPr>
          <p:nvPr/>
        </p:nvSpPr>
        <p:spPr bwMode="auto">
          <a:xfrm>
            <a:off x="3733800" y="3200400"/>
            <a:ext cx="0" cy="3048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1989" name="Line 21"/>
          <p:cNvSpPr>
            <a:spLocks noChangeShapeType="1"/>
          </p:cNvSpPr>
          <p:nvPr/>
        </p:nvSpPr>
        <p:spPr bwMode="auto">
          <a:xfrm>
            <a:off x="7467600" y="2743200"/>
            <a:ext cx="0" cy="6858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2004" name="Line 36"/>
          <p:cNvSpPr>
            <a:spLocks noChangeShapeType="1"/>
          </p:cNvSpPr>
          <p:nvPr/>
        </p:nvSpPr>
        <p:spPr bwMode="auto">
          <a:xfrm>
            <a:off x="3124200" y="2743200"/>
            <a:ext cx="0" cy="2286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2014" name="Line 46"/>
          <p:cNvSpPr>
            <a:spLocks noChangeShapeType="1"/>
          </p:cNvSpPr>
          <p:nvPr/>
        </p:nvSpPr>
        <p:spPr bwMode="auto">
          <a:xfrm flipH="1">
            <a:off x="4572000" y="2743200"/>
            <a:ext cx="0" cy="2286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2019" name="Line 51"/>
          <p:cNvSpPr>
            <a:spLocks noChangeShapeType="1"/>
          </p:cNvSpPr>
          <p:nvPr/>
        </p:nvSpPr>
        <p:spPr bwMode="auto">
          <a:xfrm flipH="1">
            <a:off x="6019800" y="2743200"/>
            <a:ext cx="0" cy="2286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2020" name="Line 52"/>
          <p:cNvSpPr>
            <a:spLocks noChangeShapeType="1"/>
          </p:cNvSpPr>
          <p:nvPr/>
        </p:nvSpPr>
        <p:spPr bwMode="auto">
          <a:xfrm flipH="1">
            <a:off x="6553200" y="2743200"/>
            <a:ext cx="914400" cy="3048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12005"/>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mph" presetSubtype="0" grpId="0" nodeType="clickEffect">
                                  <p:stCondLst>
                                    <p:cond delay="0"/>
                                  </p:stCondLst>
                                  <p:childTnLst>
                                    <p:set>
                                      <p:cBhvr rctx="PPT">
                                        <p:cTn id="10" dur="indefinite"/>
                                        <p:tgtEl>
                                          <p:spTgt spid="212009"/>
                                        </p:tgtEl>
                                        <p:attrNameLst>
                                          <p:attrName>style.opacity</p:attrName>
                                        </p:attrNameLst>
                                      </p:cBhvr>
                                      <p:to>
                                        <p:strVal val="0.2"/>
                                      </p:to>
                                    </p:set>
                                    <p:animEffect filter="image" prLst="opacity: 0.2">
                                      <p:cBhvr rctx="IE">
                                        <p:cTn id="11" dur="indefinite"/>
                                        <p:tgtEl>
                                          <p:spTgt spid="212009"/>
                                        </p:tgtEl>
                                      </p:cBhvr>
                                    </p:animEffect>
                                  </p:childTnLst>
                                </p:cTn>
                              </p:par>
                              <p:par>
                                <p:cTn id="12" presetID="9" presetClass="emph" presetSubtype="0" grpId="0" nodeType="withEffect">
                                  <p:stCondLst>
                                    <p:cond delay="0"/>
                                  </p:stCondLst>
                                  <p:childTnLst>
                                    <p:set>
                                      <p:cBhvr rctx="PPT">
                                        <p:cTn id="13" dur="indefinite"/>
                                        <p:tgtEl>
                                          <p:spTgt spid="212010"/>
                                        </p:tgtEl>
                                        <p:attrNameLst>
                                          <p:attrName>style.opacity</p:attrName>
                                        </p:attrNameLst>
                                      </p:cBhvr>
                                      <p:to>
                                        <p:strVal val="0.2"/>
                                      </p:to>
                                    </p:set>
                                    <p:animEffect filter="image" prLst="opacity: 0.2">
                                      <p:cBhvr rctx="IE">
                                        <p:cTn id="14" dur="indefinite"/>
                                        <p:tgtEl>
                                          <p:spTgt spid="212010"/>
                                        </p:tgtEl>
                                      </p:cBhvr>
                                    </p:animEffect>
                                  </p:childTnLst>
                                </p:cTn>
                              </p:par>
                              <p:par>
                                <p:cTn id="15" presetID="9" presetClass="emph" presetSubtype="0" grpId="0" nodeType="withEffect">
                                  <p:stCondLst>
                                    <p:cond delay="0"/>
                                  </p:stCondLst>
                                  <p:childTnLst>
                                    <p:set>
                                      <p:cBhvr rctx="PPT">
                                        <p:cTn id="16" dur="indefinite"/>
                                        <p:tgtEl>
                                          <p:spTgt spid="211988"/>
                                        </p:tgtEl>
                                        <p:attrNameLst>
                                          <p:attrName>style.opacity</p:attrName>
                                        </p:attrNameLst>
                                      </p:cBhvr>
                                      <p:to>
                                        <p:strVal val="0.2"/>
                                      </p:to>
                                    </p:set>
                                    <p:animEffect filter="image" prLst="opacity: 0.2">
                                      <p:cBhvr rctx="IE">
                                        <p:cTn id="17" dur="indefinite"/>
                                        <p:tgtEl>
                                          <p:spTgt spid="211988"/>
                                        </p:tgtEl>
                                      </p:cBhvr>
                                    </p:animEffect>
                                  </p:childTnLst>
                                </p:cTn>
                              </p:par>
                              <p:par>
                                <p:cTn id="18" presetID="9" presetClass="emph" presetSubtype="0" grpId="0" nodeType="withEffect">
                                  <p:stCondLst>
                                    <p:cond delay="0"/>
                                  </p:stCondLst>
                                  <p:childTnLst>
                                    <p:set>
                                      <p:cBhvr rctx="PPT">
                                        <p:cTn id="19" dur="indefinite"/>
                                        <p:tgtEl>
                                          <p:spTgt spid="212012"/>
                                        </p:tgtEl>
                                        <p:attrNameLst>
                                          <p:attrName>style.opacity</p:attrName>
                                        </p:attrNameLst>
                                      </p:cBhvr>
                                      <p:to>
                                        <p:strVal val="0.2"/>
                                      </p:to>
                                    </p:set>
                                    <p:animEffect filter="image" prLst="opacity: 0.2">
                                      <p:cBhvr rctx="IE">
                                        <p:cTn id="20" dur="indefinite"/>
                                        <p:tgtEl>
                                          <p:spTgt spid="212012"/>
                                        </p:tgtEl>
                                      </p:cBhvr>
                                    </p:animEffect>
                                  </p:childTnLst>
                                </p:cTn>
                              </p:par>
                              <p:par>
                                <p:cTn id="21" presetID="4" presetClass="emph" presetSubtype="2" fill="hold" grpId="0" nodeType="withEffect">
                                  <p:stCondLst>
                                    <p:cond delay="0"/>
                                  </p:stCondLst>
                                  <p:childTnLst>
                                    <p:anim to="1.2" calcmode="lin" valueType="num">
                                      <p:cBhvr override="childStyle">
                                        <p:cTn id="22" dur="1000" fill="hold"/>
                                        <p:tgtEl>
                                          <p:spTgt spid="211985">
                                            <p:txEl>
                                              <p:charRg st="4294967295" end="4294967295"/>
                                            </p:txEl>
                                          </p:spTgt>
                                        </p:tgtEl>
                                        <p:attrNameLst>
                                          <p:attrName>style.fontSize</p:attrName>
                                        </p:attrNameLst>
                                      </p:cBhvr>
                                    </p:anim>
                                  </p:childTnLst>
                                </p:cTn>
                              </p:par>
                              <p:par>
                                <p:cTn id="23" presetID="4" presetClass="emph" presetSubtype="2" fill="hold" grpId="0" nodeType="withEffect">
                                  <p:stCondLst>
                                    <p:cond delay="0"/>
                                  </p:stCondLst>
                                  <p:childTnLst>
                                    <p:anim to="1.2" calcmode="lin" valueType="num">
                                      <p:cBhvr override="childStyle">
                                        <p:cTn id="24" dur="1000" fill="hold"/>
                                        <p:tgtEl>
                                          <p:spTgt spid="211986">
                                            <p:txEl>
                                              <p:charRg st="4294967295" end="4294967295"/>
                                            </p:txEl>
                                          </p:spTgt>
                                        </p:tgtEl>
                                        <p:attrNameLst>
                                          <p:attrName>style.fontSize</p:attrName>
                                        </p:attrNameLst>
                                      </p:cBhvr>
                                    </p:anim>
                                  </p:childTnLst>
                                </p:cTn>
                              </p:par>
                              <p:par>
                                <p:cTn id="25" presetID="9" presetClass="emph" presetSubtype="0" grpId="0" nodeType="withEffect">
                                  <p:stCondLst>
                                    <p:cond delay="0"/>
                                  </p:stCondLst>
                                  <p:childTnLst>
                                    <p:set>
                                      <p:cBhvr rctx="PPT">
                                        <p:cTn id="26" dur="indefinite"/>
                                        <p:tgtEl>
                                          <p:spTgt spid="211987"/>
                                        </p:tgtEl>
                                        <p:attrNameLst>
                                          <p:attrName>style.opacity</p:attrName>
                                        </p:attrNameLst>
                                      </p:cBhvr>
                                      <p:to>
                                        <p:strVal val="0.2"/>
                                      </p:to>
                                    </p:set>
                                    <p:animEffect filter="image" prLst="opacity: 0.2">
                                      <p:cBhvr rctx="IE">
                                        <p:cTn id="27" dur="indefinite"/>
                                        <p:tgtEl>
                                          <p:spTgt spid="211987"/>
                                        </p:tgtEl>
                                      </p:cBhvr>
                                    </p:animEffect>
                                  </p:childTnLst>
                                </p:cTn>
                              </p:par>
                              <p:par>
                                <p:cTn id="28" presetID="9" presetClass="emph" presetSubtype="0" grpId="0" nodeType="withEffect">
                                  <p:stCondLst>
                                    <p:cond delay="0"/>
                                  </p:stCondLst>
                                  <p:childTnLst>
                                    <p:set>
                                      <p:cBhvr rctx="PPT">
                                        <p:cTn id="29" dur="indefinite"/>
                                        <p:tgtEl>
                                          <p:spTgt spid="212011"/>
                                        </p:tgtEl>
                                        <p:attrNameLst>
                                          <p:attrName>style.opacity</p:attrName>
                                        </p:attrNameLst>
                                      </p:cBhvr>
                                      <p:to>
                                        <p:strVal val="0.2"/>
                                      </p:to>
                                    </p:set>
                                    <p:animEffect filter="image" prLst="opacity: 0.2">
                                      <p:cBhvr rctx="IE">
                                        <p:cTn id="30" dur="indefinite"/>
                                        <p:tgtEl>
                                          <p:spTgt spid="212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85" grpId="0"/>
      <p:bldP spid="211986" grpId="0"/>
      <p:bldP spid="211987" grpId="0" animBg="1"/>
      <p:bldP spid="211988" grpId="0" animBg="1"/>
      <p:bldP spid="212009" grpId="0" animBg="1"/>
      <p:bldP spid="212010" grpId="0" animBg="1"/>
      <p:bldP spid="212011" grpId="0" animBg="1"/>
      <p:bldP spid="212012" grpId="0" animBg="1"/>
      <p:bldP spid="21200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3"/>
          <p:cNvSpPr>
            <a:spLocks noGrp="1"/>
          </p:cNvSpPr>
          <p:nvPr>
            <p:ph type="dt" sz="half" idx="10"/>
          </p:nvPr>
        </p:nvSpPr>
        <p:spPr/>
        <p:txBody>
          <a:bodyPr/>
          <a:lstStyle/>
          <a:p>
            <a:r>
              <a:rPr lang="en-US"/>
              <a:t>06/02/06</a:t>
            </a:r>
          </a:p>
        </p:txBody>
      </p:sp>
      <p:sp>
        <p:nvSpPr>
          <p:cNvPr id="23" name="Footer Placeholder 4"/>
          <p:cNvSpPr>
            <a:spLocks noGrp="1"/>
          </p:cNvSpPr>
          <p:nvPr>
            <p:ph type="ftr" sz="quarter" idx="11"/>
          </p:nvPr>
        </p:nvSpPr>
        <p:spPr/>
        <p:txBody>
          <a:bodyPr/>
          <a:lstStyle/>
          <a:p>
            <a:r>
              <a:rPr lang="en-US"/>
              <a:t>Pavan Balaji (The Ohio State University)</a:t>
            </a:r>
          </a:p>
        </p:txBody>
      </p:sp>
      <p:sp>
        <p:nvSpPr>
          <p:cNvPr id="304130" name="Rectangle 2"/>
          <p:cNvSpPr>
            <a:spLocks noGrp="1" noChangeArrowheads="1"/>
          </p:cNvSpPr>
          <p:nvPr>
            <p:ph type="title"/>
          </p:nvPr>
        </p:nvSpPr>
        <p:spPr>
          <a:ln/>
        </p:spPr>
        <p:txBody>
          <a:bodyPr/>
          <a:lstStyle/>
          <a:p>
            <a:r>
              <a:rPr lang="en-US" sz="3200"/>
              <a:t>Flow Control and Buffer Management</a:t>
            </a:r>
          </a:p>
        </p:txBody>
      </p:sp>
      <p:sp>
        <p:nvSpPr>
          <p:cNvPr id="304131" name="Rectangle 3"/>
          <p:cNvSpPr>
            <a:spLocks noGrp="1" noChangeArrowheads="1"/>
          </p:cNvSpPr>
          <p:nvPr>
            <p:ph type="body" idx="1"/>
          </p:nvPr>
        </p:nvSpPr>
        <p:spPr>
          <a:xfrm>
            <a:off x="76200" y="1676400"/>
            <a:ext cx="8229600" cy="1828800"/>
          </a:xfrm>
        </p:spPr>
        <p:txBody>
          <a:bodyPr/>
          <a:lstStyle/>
          <a:p>
            <a:pPr>
              <a:lnSpc>
                <a:spcPct val="140000"/>
              </a:lnSpc>
            </a:pPr>
            <a:r>
              <a:rPr lang="en-US" sz="2100"/>
              <a:t>Naïve approaches to handle network constraints:</a:t>
            </a:r>
          </a:p>
          <a:p>
            <a:pPr lvl="1">
              <a:lnSpc>
                <a:spcPct val="140000"/>
              </a:lnSpc>
            </a:pPr>
            <a:r>
              <a:rPr lang="en-US" sz="1800"/>
              <a:t>Copy-based Scheme</a:t>
            </a:r>
          </a:p>
          <a:p>
            <a:pPr lvl="2">
              <a:lnSpc>
                <a:spcPct val="140000"/>
              </a:lnSpc>
            </a:pPr>
            <a:r>
              <a:rPr lang="en-US" sz="1600"/>
              <a:t>Handle buffer registration</a:t>
            </a:r>
          </a:p>
          <a:p>
            <a:pPr lvl="2">
              <a:lnSpc>
                <a:spcPct val="140000"/>
              </a:lnSpc>
            </a:pPr>
            <a:r>
              <a:rPr lang="en-US" sz="1600"/>
              <a:t>Temporary pre-registered buffers</a:t>
            </a:r>
          </a:p>
        </p:txBody>
      </p:sp>
      <p:sp>
        <p:nvSpPr>
          <p:cNvPr id="304132" name="Rectangle 4"/>
          <p:cNvSpPr>
            <a:spLocks noChangeArrowheads="1"/>
          </p:cNvSpPr>
          <p:nvPr/>
        </p:nvSpPr>
        <p:spPr bwMode="auto">
          <a:xfrm>
            <a:off x="6248400" y="3657600"/>
            <a:ext cx="609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latin typeface="Arial" charset="0"/>
                <a:ea typeface="굴림" pitchFamily="50" charset="-127"/>
              </a:rPr>
              <a:t>NIC</a:t>
            </a:r>
          </a:p>
        </p:txBody>
      </p:sp>
      <p:sp>
        <p:nvSpPr>
          <p:cNvPr id="304133" name="Rectangle 5"/>
          <p:cNvSpPr>
            <a:spLocks noChangeArrowheads="1"/>
          </p:cNvSpPr>
          <p:nvPr/>
        </p:nvSpPr>
        <p:spPr bwMode="auto">
          <a:xfrm>
            <a:off x="7239000" y="3657600"/>
            <a:ext cx="609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latin typeface="Arial" charset="0"/>
                <a:ea typeface="굴림" pitchFamily="50" charset="-127"/>
              </a:rPr>
              <a:t>NIC</a:t>
            </a:r>
          </a:p>
        </p:txBody>
      </p:sp>
      <p:sp>
        <p:nvSpPr>
          <p:cNvPr id="304134" name="Text Box 6"/>
          <p:cNvSpPr txBox="1">
            <a:spLocks noChangeArrowheads="1"/>
          </p:cNvSpPr>
          <p:nvPr/>
        </p:nvSpPr>
        <p:spPr bwMode="auto">
          <a:xfrm>
            <a:off x="6096000" y="4114800"/>
            <a:ext cx="762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pPr>
            <a:r>
              <a:rPr lang="en-US" sz="1200">
                <a:latin typeface="Arial" charset="0"/>
                <a:ea typeface="굴림" pitchFamily="50" charset="-127"/>
              </a:rPr>
              <a:t>Sender</a:t>
            </a:r>
          </a:p>
        </p:txBody>
      </p:sp>
      <p:sp>
        <p:nvSpPr>
          <p:cNvPr id="304135" name="Text Box 7"/>
          <p:cNvSpPr txBox="1">
            <a:spLocks noChangeArrowheads="1"/>
          </p:cNvSpPr>
          <p:nvPr/>
        </p:nvSpPr>
        <p:spPr bwMode="auto">
          <a:xfrm>
            <a:off x="7162800" y="411480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pPr>
            <a:r>
              <a:rPr lang="en-US" sz="1200">
                <a:latin typeface="Arial" charset="0"/>
                <a:ea typeface="굴림" pitchFamily="50" charset="-127"/>
              </a:rPr>
              <a:t>Receiver</a:t>
            </a:r>
          </a:p>
        </p:txBody>
      </p:sp>
      <p:sp>
        <p:nvSpPr>
          <p:cNvPr id="304136" name="Oval 8"/>
          <p:cNvSpPr>
            <a:spLocks noChangeArrowheads="1"/>
          </p:cNvSpPr>
          <p:nvPr/>
        </p:nvSpPr>
        <p:spPr bwMode="auto">
          <a:xfrm>
            <a:off x="6248400" y="2209800"/>
            <a:ext cx="609600" cy="609600"/>
          </a:xfrm>
          <a:prstGeom prst="ellipse">
            <a:avLst/>
          </a:prstGeom>
          <a:solidFill>
            <a:srgbClr val="6666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latin typeface="Arial" charset="0"/>
                <a:ea typeface="굴림" pitchFamily="50" charset="-127"/>
              </a:rPr>
              <a:t>Host</a:t>
            </a:r>
          </a:p>
        </p:txBody>
      </p:sp>
      <p:sp>
        <p:nvSpPr>
          <p:cNvPr id="304137" name="Oval 9"/>
          <p:cNvSpPr>
            <a:spLocks noChangeArrowheads="1"/>
          </p:cNvSpPr>
          <p:nvPr/>
        </p:nvSpPr>
        <p:spPr bwMode="auto">
          <a:xfrm>
            <a:off x="7239000" y="2209800"/>
            <a:ext cx="609600" cy="609600"/>
          </a:xfrm>
          <a:prstGeom prst="ellipse">
            <a:avLst/>
          </a:prstGeom>
          <a:solidFill>
            <a:srgbClr val="6666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latin typeface="Arial" charset="0"/>
                <a:ea typeface="굴림" pitchFamily="50" charset="-127"/>
              </a:rPr>
              <a:t>Host</a:t>
            </a:r>
          </a:p>
        </p:txBody>
      </p:sp>
      <p:sp>
        <p:nvSpPr>
          <p:cNvPr id="304138" name="Rectangle 10"/>
          <p:cNvSpPr>
            <a:spLocks noChangeArrowheads="1"/>
          </p:cNvSpPr>
          <p:nvPr/>
        </p:nvSpPr>
        <p:spPr bwMode="auto">
          <a:xfrm>
            <a:off x="7924800" y="2743200"/>
            <a:ext cx="1143000" cy="304800"/>
          </a:xfrm>
          <a:prstGeom prst="rect">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latin typeface="Arial" charset="0"/>
                <a:ea typeface="굴림" pitchFamily="50" charset="-127"/>
              </a:rPr>
              <a:t>Appln. Buffer</a:t>
            </a:r>
          </a:p>
        </p:txBody>
      </p:sp>
      <p:sp>
        <p:nvSpPr>
          <p:cNvPr id="304139" name="Rectangle 11"/>
          <p:cNvSpPr>
            <a:spLocks noChangeArrowheads="1"/>
          </p:cNvSpPr>
          <p:nvPr/>
        </p:nvSpPr>
        <p:spPr bwMode="auto">
          <a:xfrm>
            <a:off x="4953000" y="2743200"/>
            <a:ext cx="1143000" cy="304800"/>
          </a:xfrm>
          <a:prstGeom prst="rect">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latin typeface="Arial" charset="0"/>
                <a:ea typeface="굴림" pitchFamily="50" charset="-127"/>
              </a:rPr>
              <a:t>Appln. Buffer</a:t>
            </a:r>
          </a:p>
        </p:txBody>
      </p:sp>
      <p:sp>
        <p:nvSpPr>
          <p:cNvPr id="304140" name="Freeform 12"/>
          <p:cNvSpPr>
            <a:spLocks/>
          </p:cNvSpPr>
          <p:nvPr/>
        </p:nvSpPr>
        <p:spPr bwMode="auto">
          <a:xfrm>
            <a:off x="7543800" y="3276600"/>
            <a:ext cx="381000" cy="457200"/>
          </a:xfrm>
          <a:custGeom>
            <a:avLst/>
            <a:gdLst>
              <a:gd name="T0" fmla="*/ 240 w 240"/>
              <a:gd name="T1" fmla="*/ 232 h 760"/>
              <a:gd name="T2" fmla="*/ 48 w 240"/>
              <a:gd name="T3" fmla="*/ 88 h 760"/>
              <a:gd name="T4" fmla="*/ 0 w 240"/>
              <a:gd name="T5" fmla="*/ 760 h 760"/>
            </a:gdLst>
            <a:ahLst/>
            <a:cxnLst>
              <a:cxn ang="0">
                <a:pos x="T0" y="T1"/>
              </a:cxn>
              <a:cxn ang="0">
                <a:pos x="T2" y="T3"/>
              </a:cxn>
              <a:cxn ang="0">
                <a:pos x="T4" y="T5"/>
              </a:cxn>
            </a:cxnLst>
            <a:rect l="0" t="0" r="r" b="b"/>
            <a:pathLst>
              <a:path w="240" h="760">
                <a:moveTo>
                  <a:pt x="240" y="232"/>
                </a:moveTo>
                <a:cubicBezTo>
                  <a:pt x="164" y="116"/>
                  <a:pt x="88" y="0"/>
                  <a:pt x="48" y="88"/>
                </a:cubicBezTo>
                <a:cubicBezTo>
                  <a:pt x="8" y="176"/>
                  <a:pt x="4" y="468"/>
                  <a:pt x="0" y="760"/>
                </a:cubicBezTo>
              </a:path>
            </a:pathLst>
          </a:custGeom>
          <a:noFill/>
          <a:ln w="9525">
            <a:solidFill>
              <a:schemeClr val="tx1"/>
            </a:solidFill>
            <a:round/>
            <a:headEnd type="none" w="med" len="med"/>
            <a:tailEnd type="stealth"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4141" name="Text Box 13"/>
          <p:cNvSpPr txBox="1">
            <a:spLocks noChangeArrowheads="1"/>
          </p:cNvSpPr>
          <p:nvPr/>
        </p:nvSpPr>
        <p:spPr bwMode="auto">
          <a:xfrm>
            <a:off x="6781800" y="327660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000">
                <a:latin typeface="Arial" charset="0"/>
                <a:ea typeface="굴림" pitchFamily="50" charset="-127"/>
              </a:rPr>
              <a:t>Register Buffer</a:t>
            </a:r>
          </a:p>
        </p:txBody>
      </p:sp>
      <p:sp>
        <p:nvSpPr>
          <p:cNvPr id="304142" name="Freeform 14"/>
          <p:cNvSpPr>
            <a:spLocks/>
          </p:cNvSpPr>
          <p:nvPr/>
        </p:nvSpPr>
        <p:spPr bwMode="auto">
          <a:xfrm flipH="1">
            <a:off x="6096000" y="3429000"/>
            <a:ext cx="304800" cy="292100"/>
          </a:xfrm>
          <a:custGeom>
            <a:avLst/>
            <a:gdLst>
              <a:gd name="T0" fmla="*/ 240 w 240"/>
              <a:gd name="T1" fmla="*/ 232 h 760"/>
              <a:gd name="T2" fmla="*/ 48 w 240"/>
              <a:gd name="T3" fmla="*/ 88 h 760"/>
              <a:gd name="T4" fmla="*/ 0 w 240"/>
              <a:gd name="T5" fmla="*/ 760 h 760"/>
            </a:gdLst>
            <a:ahLst/>
            <a:cxnLst>
              <a:cxn ang="0">
                <a:pos x="T0" y="T1"/>
              </a:cxn>
              <a:cxn ang="0">
                <a:pos x="T2" y="T3"/>
              </a:cxn>
              <a:cxn ang="0">
                <a:pos x="T4" y="T5"/>
              </a:cxn>
            </a:cxnLst>
            <a:rect l="0" t="0" r="r" b="b"/>
            <a:pathLst>
              <a:path w="240" h="760">
                <a:moveTo>
                  <a:pt x="240" y="232"/>
                </a:moveTo>
                <a:cubicBezTo>
                  <a:pt x="164" y="116"/>
                  <a:pt x="88" y="0"/>
                  <a:pt x="48" y="88"/>
                </a:cubicBezTo>
                <a:cubicBezTo>
                  <a:pt x="8" y="176"/>
                  <a:pt x="4" y="468"/>
                  <a:pt x="0" y="760"/>
                </a:cubicBezTo>
              </a:path>
            </a:pathLst>
          </a:custGeom>
          <a:noFill/>
          <a:ln w="9525">
            <a:solidFill>
              <a:schemeClr val="tx1"/>
            </a:solidFill>
            <a:round/>
            <a:headEnd type="none" w="med" len="med"/>
            <a:tailEnd type="stealth"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4143" name="Text Box 15"/>
          <p:cNvSpPr txBox="1">
            <a:spLocks noChangeArrowheads="1"/>
          </p:cNvSpPr>
          <p:nvPr/>
        </p:nvSpPr>
        <p:spPr bwMode="auto">
          <a:xfrm>
            <a:off x="6096000" y="327660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000">
                <a:latin typeface="Arial" charset="0"/>
                <a:ea typeface="굴림" pitchFamily="50" charset="-127"/>
              </a:rPr>
              <a:t>Register Buffer</a:t>
            </a:r>
          </a:p>
        </p:txBody>
      </p:sp>
      <p:sp>
        <p:nvSpPr>
          <p:cNvPr id="304144" name="Freeform 16"/>
          <p:cNvSpPr>
            <a:spLocks/>
          </p:cNvSpPr>
          <p:nvPr/>
        </p:nvSpPr>
        <p:spPr bwMode="auto">
          <a:xfrm>
            <a:off x="6096000" y="3505200"/>
            <a:ext cx="1828800" cy="838200"/>
          </a:xfrm>
          <a:custGeom>
            <a:avLst/>
            <a:gdLst>
              <a:gd name="T0" fmla="*/ 0 w 1344"/>
              <a:gd name="T1" fmla="*/ 8 h 920"/>
              <a:gd name="T2" fmla="*/ 192 w 1344"/>
              <a:gd name="T3" fmla="*/ 104 h 920"/>
              <a:gd name="T4" fmla="*/ 192 w 1344"/>
              <a:gd name="T5" fmla="*/ 632 h 920"/>
              <a:gd name="T6" fmla="*/ 624 w 1344"/>
              <a:gd name="T7" fmla="*/ 920 h 920"/>
              <a:gd name="T8" fmla="*/ 1104 w 1344"/>
              <a:gd name="T9" fmla="*/ 632 h 920"/>
              <a:gd name="T10" fmla="*/ 1104 w 1344"/>
              <a:gd name="T11" fmla="*/ 104 h 920"/>
              <a:gd name="T12" fmla="*/ 1344 w 1344"/>
              <a:gd name="T13" fmla="*/ 8 h 920"/>
            </a:gdLst>
            <a:ahLst/>
            <a:cxnLst>
              <a:cxn ang="0">
                <a:pos x="T0" y="T1"/>
              </a:cxn>
              <a:cxn ang="0">
                <a:pos x="T2" y="T3"/>
              </a:cxn>
              <a:cxn ang="0">
                <a:pos x="T4" y="T5"/>
              </a:cxn>
              <a:cxn ang="0">
                <a:pos x="T6" y="T7"/>
              </a:cxn>
              <a:cxn ang="0">
                <a:pos x="T8" y="T9"/>
              </a:cxn>
              <a:cxn ang="0">
                <a:pos x="T10" y="T11"/>
              </a:cxn>
              <a:cxn ang="0">
                <a:pos x="T12" y="T13"/>
              </a:cxn>
            </a:cxnLst>
            <a:rect l="0" t="0" r="r" b="b"/>
            <a:pathLst>
              <a:path w="1344" h="920">
                <a:moveTo>
                  <a:pt x="0" y="8"/>
                </a:moveTo>
                <a:cubicBezTo>
                  <a:pt x="80" y="4"/>
                  <a:pt x="160" y="0"/>
                  <a:pt x="192" y="104"/>
                </a:cubicBezTo>
                <a:cubicBezTo>
                  <a:pt x="224" y="208"/>
                  <a:pt x="120" y="496"/>
                  <a:pt x="192" y="632"/>
                </a:cubicBezTo>
                <a:cubicBezTo>
                  <a:pt x="264" y="768"/>
                  <a:pt x="472" y="920"/>
                  <a:pt x="624" y="920"/>
                </a:cubicBezTo>
                <a:cubicBezTo>
                  <a:pt x="776" y="920"/>
                  <a:pt x="1024" y="768"/>
                  <a:pt x="1104" y="632"/>
                </a:cubicBezTo>
                <a:cubicBezTo>
                  <a:pt x="1184" y="496"/>
                  <a:pt x="1064" y="208"/>
                  <a:pt x="1104" y="104"/>
                </a:cubicBezTo>
                <a:cubicBezTo>
                  <a:pt x="1144" y="0"/>
                  <a:pt x="1244" y="4"/>
                  <a:pt x="1344" y="8"/>
                </a:cubicBezTo>
              </a:path>
            </a:pathLst>
          </a:custGeom>
          <a:noFill/>
          <a:ln w="28575" cmpd="sng">
            <a:solidFill>
              <a:schemeClr val="tx1"/>
            </a:solidFill>
            <a:round/>
            <a:headEnd type="none" w="med" len="med"/>
            <a:tailEnd type="stealth"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4145" name="Rectangle 17"/>
          <p:cNvSpPr>
            <a:spLocks noChangeArrowheads="1"/>
          </p:cNvSpPr>
          <p:nvPr/>
        </p:nvSpPr>
        <p:spPr bwMode="auto">
          <a:xfrm>
            <a:off x="4953000" y="3352800"/>
            <a:ext cx="1143000" cy="3048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latin typeface="Arial" charset="0"/>
                <a:ea typeface="굴림" pitchFamily="50" charset="-127"/>
              </a:rPr>
              <a:t>Sockets Buffer</a:t>
            </a:r>
          </a:p>
        </p:txBody>
      </p:sp>
      <p:sp>
        <p:nvSpPr>
          <p:cNvPr id="304146" name="Rectangle 18"/>
          <p:cNvSpPr>
            <a:spLocks noChangeArrowheads="1"/>
          </p:cNvSpPr>
          <p:nvPr/>
        </p:nvSpPr>
        <p:spPr bwMode="auto">
          <a:xfrm>
            <a:off x="7924800" y="3352800"/>
            <a:ext cx="1143000" cy="3048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latin typeface="Arial" charset="0"/>
                <a:ea typeface="굴림" pitchFamily="50" charset="-127"/>
              </a:rPr>
              <a:t>Sockets Buffer</a:t>
            </a:r>
          </a:p>
        </p:txBody>
      </p:sp>
      <p:sp>
        <p:nvSpPr>
          <p:cNvPr id="304147" name="Line 19"/>
          <p:cNvSpPr>
            <a:spLocks noChangeShapeType="1"/>
          </p:cNvSpPr>
          <p:nvPr/>
        </p:nvSpPr>
        <p:spPr bwMode="auto">
          <a:xfrm>
            <a:off x="5562600" y="3048000"/>
            <a:ext cx="0" cy="304800"/>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4148" name="Line 20"/>
          <p:cNvSpPr>
            <a:spLocks noChangeShapeType="1"/>
          </p:cNvSpPr>
          <p:nvPr/>
        </p:nvSpPr>
        <p:spPr bwMode="auto">
          <a:xfrm>
            <a:off x="8534400" y="3048000"/>
            <a:ext cx="0" cy="304800"/>
          </a:xfrm>
          <a:prstGeom prst="line">
            <a:avLst/>
          </a:prstGeom>
          <a:noFill/>
          <a:ln w="28575">
            <a:solidFill>
              <a:schemeClr val="tx1"/>
            </a:solidFill>
            <a:round/>
            <a:headEnd type="stealth" w="lg" len="me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4149" name="Rectangle 21"/>
          <p:cNvSpPr>
            <a:spLocks noChangeArrowheads="1"/>
          </p:cNvSpPr>
          <p:nvPr/>
        </p:nvSpPr>
        <p:spPr bwMode="auto">
          <a:xfrm>
            <a:off x="76200" y="3352800"/>
            <a:ext cx="82296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lgn="l">
              <a:lnSpc>
                <a:spcPct val="140000"/>
              </a:lnSpc>
              <a:spcBef>
                <a:spcPct val="20000"/>
              </a:spcBef>
              <a:buFontTx/>
              <a:buChar char="–"/>
            </a:pPr>
            <a:r>
              <a:rPr kumimoji="1" lang="en-US" sz="1800" b="0"/>
              <a:t>Credit-based Flow-control</a:t>
            </a:r>
          </a:p>
          <a:p>
            <a:pPr marL="1143000" lvl="2" indent="-228600" algn="l">
              <a:lnSpc>
                <a:spcPct val="140000"/>
              </a:lnSpc>
              <a:spcBef>
                <a:spcPct val="20000"/>
              </a:spcBef>
              <a:buFontTx/>
              <a:buChar char="•"/>
            </a:pPr>
            <a:r>
              <a:rPr kumimoji="1" lang="en-US" sz="1600" b="0"/>
              <a:t>Handle buffer advertisement</a:t>
            </a:r>
          </a:p>
          <a:p>
            <a:pPr marL="1143000" lvl="2" indent="-228600" algn="l">
              <a:lnSpc>
                <a:spcPct val="140000"/>
              </a:lnSpc>
              <a:spcBef>
                <a:spcPct val="20000"/>
              </a:spcBef>
              <a:buFontTx/>
              <a:buChar char="•"/>
            </a:pPr>
            <a:r>
              <a:rPr kumimoji="1" lang="en-US" sz="1600" b="0"/>
              <a:t>Receiver pre-advertises N buffers</a:t>
            </a:r>
          </a:p>
          <a:p>
            <a:pPr marL="1143000" lvl="2" indent="-228600" algn="l">
              <a:lnSpc>
                <a:spcPct val="140000"/>
              </a:lnSpc>
              <a:spcBef>
                <a:spcPct val="20000"/>
              </a:spcBef>
              <a:buFontTx/>
              <a:buChar char="•"/>
            </a:pPr>
            <a:r>
              <a:rPr kumimoji="1" lang="en-US" sz="1600" b="0"/>
              <a:t>Sender can send up to N messages before waiting for an ACK</a:t>
            </a:r>
          </a:p>
          <a:p>
            <a:pPr marL="342900" indent="-342900" algn="l">
              <a:lnSpc>
                <a:spcPct val="140000"/>
              </a:lnSpc>
              <a:spcBef>
                <a:spcPct val="20000"/>
              </a:spcBef>
              <a:buFontTx/>
              <a:buChar char="•"/>
            </a:pPr>
            <a:r>
              <a:rPr kumimoji="1" lang="en-US" sz="2100" b="0"/>
              <a:t>Advanced approaches:</a:t>
            </a:r>
          </a:p>
          <a:p>
            <a:pPr marL="742950" lvl="1" indent="-285750" algn="l">
              <a:lnSpc>
                <a:spcPct val="140000"/>
              </a:lnSpc>
              <a:spcBef>
                <a:spcPct val="20000"/>
              </a:spcBef>
              <a:buFontTx/>
              <a:buChar char="–"/>
            </a:pPr>
            <a:r>
              <a:rPr kumimoji="1" lang="en-US" sz="1800" b="0" i="1">
                <a:solidFill>
                  <a:srgbClr val="0000FF"/>
                </a:solidFill>
              </a:rPr>
              <a:t>Packetized Flow-control: Improved resource usage and performance</a:t>
            </a:r>
          </a:p>
          <a:p>
            <a:pPr marL="742950" lvl="1" indent="-285750" algn="l">
              <a:lnSpc>
                <a:spcPct val="140000"/>
              </a:lnSpc>
              <a:spcBef>
                <a:spcPct val="20000"/>
              </a:spcBef>
              <a:buFontTx/>
              <a:buChar char="–"/>
            </a:pPr>
            <a:r>
              <a:rPr kumimoji="1" lang="en-US" sz="1800" b="0" i="1">
                <a:solidFill>
                  <a:srgbClr val="0000FF"/>
                </a:solidFill>
              </a:rPr>
              <a:t>Asynchronous Zero-copy Communication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41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41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41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41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41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41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41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413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414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414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41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41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41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4141"/>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304143"/>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304142"/>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304140"/>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304141"/>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304147"/>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04144"/>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304147"/>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04148"/>
                                        </p:tgtEl>
                                        <p:attrNameLst>
                                          <p:attrName>style.visibility</p:attrName>
                                        </p:attrNameLst>
                                      </p:cBhvr>
                                      <p:to>
                                        <p:strVal val="visible"/>
                                      </p:to>
                                    </p:set>
                                  </p:childTnLst>
                                </p:cTn>
                              </p:par>
                              <p:par>
                                <p:cTn id="59" presetID="1" presetClass="exit" presetSubtype="0" fill="hold" grpId="1" nodeType="withEffect">
                                  <p:stCondLst>
                                    <p:cond delay="0"/>
                                  </p:stCondLst>
                                  <p:childTnLst>
                                    <p:set>
                                      <p:cBhvr>
                                        <p:cTn id="60" dur="1" fill="hold">
                                          <p:stCondLst>
                                            <p:cond delay="0"/>
                                          </p:stCondLst>
                                        </p:cTn>
                                        <p:tgtEl>
                                          <p:spTgt spid="3041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2" grpId="0" animBg="1"/>
      <p:bldP spid="304133" grpId="0" animBg="1"/>
      <p:bldP spid="304134" grpId="0"/>
      <p:bldP spid="304135" grpId="0"/>
      <p:bldP spid="304136" grpId="0" animBg="1"/>
      <p:bldP spid="304137" grpId="0" animBg="1"/>
      <p:bldP spid="304138" grpId="0" animBg="1"/>
      <p:bldP spid="304139" grpId="0" animBg="1"/>
      <p:bldP spid="304140" grpId="0" animBg="1"/>
      <p:bldP spid="304140" grpId="1" animBg="1"/>
      <p:bldP spid="304141" grpId="0"/>
      <p:bldP spid="304141" grpId="1"/>
      <p:bldP spid="304142" grpId="0" animBg="1"/>
      <p:bldP spid="304142" grpId="1" animBg="1"/>
      <p:bldP spid="304143" grpId="0"/>
      <p:bldP spid="304143" grpId="1"/>
      <p:bldP spid="304144" grpId="0" animBg="1"/>
      <p:bldP spid="304144" grpId="1" animBg="1"/>
      <p:bldP spid="304145" grpId="0" animBg="1"/>
      <p:bldP spid="304146" grpId="0" animBg="1"/>
      <p:bldP spid="304147" grpId="0" animBg="1"/>
      <p:bldP spid="304147" grpId="1" animBg="1"/>
      <p:bldP spid="30414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ctrTitle"/>
          </p:nvPr>
        </p:nvSpPr>
        <p:spPr>
          <a:ln/>
        </p:spPr>
        <p:txBody>
          <a:bodyPr/>
          <a:lstStyle/>
          <a:p>
            <a:r>
              <a:rPr lang="en-US" sz="4000"/>
              <a:t>Backup Slides</a:t>
            </a:r>
            <a:br>
              <a:rPr lang="en-US" sz="4000"/>
            </a:br>
            <a:r>
              <a:rPr lang="en-US" sz="3200"/>
              <a:t>(AZ-SDP)</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06/02/06</a:t>
            </a:r>
          </a:p>
        </p:txBody>
      </p:sp>
      <p:sp>
        <p:nvSpPr>
          <p:cNvPr id="5" name="Footer Placeholder 4"/>
          <p:cNvSpPr>
            <a:spLocks noGrp="1"/>
          </p:cNvSpPr>
          <p:nvPr>
            <p:ph type="ftr" sz="quarter" idx="11"/>
          </p:nvPr>
        </p:nvSpPr>
        <p:spPr/>
        <p:txBody>
          <a:bodyPr/>
          <a:lstStyle/>
          <a:p>
            <a:r>
              <a:rPr lang="en-US"/>
              <a:t>Pavan Balaji (The Ohio State University)</a:t>
            </a:r>
          </a:p>
        </p:txBody>
      </p:sp>
      <p:sp>
        <p:nvSpPr>
          <p:cNvPr id="324610" name="Rectangle 2"/>
          <p:cNvSpPr>
            <a:spLocks noGrp="1" noChangeArrowheads="1"/>
          </p:cNvSpPr>
          <p:nvPr>
            <p:ph type="title"/>
          </p:nvPr>
        </p:nvSpPr>
        <p:spPr>
          <a:ln/>
        </p:spPr>
        <p:txBody>
          <a:bodyPr/>
          <a:lstStyle/>
          <a:p>
            <a:r>
              <a:rPr lang="en-US" sz="3200"/>
              <a:t>Asynchronous vs. Synchronous Communication</a:t>
            </a:r>
          </a:p>
        </p:txBody>
      </p:sp>
      <p:sp>
        <p:nvSpPr>
          <p:cNvPr id="324611" name="Rectangle 3"/>
          <p:cNvSpPr>
            <a:spLocks noGrp="1" noChangeArrowheads="1"/>
          </p:cNvSpPr>
          <p:nvPr>
            <p:ph type="body" idx="1"/>
          </p:nvPr>
        </p:nvSpPr>
        <p:spPr>
          <a:xfrm>
            <a:off x="685800" y="1828800"/>
            <a:ext cx="8229600" cy="4648200"/>
          </a:xfrm>
        </p:spPr>
        <p:txBody>
          <a:bodyPr/>
          <a:lstStyle/>
          <a:p>
            <a:pPr>
              <a:lnSpc>
                <a:spcPct val="120000"/>
              </a:lnSpc>
            </a:pPr>
            <a:r>
              <a:rPr lang="en-US"/>
              <a:t>Two kinds of Sockets: Synchronous and Asynchronous</a:t>
            </a:r>
          </a:p>
          <a:p>
            <a:pPr>
              <a:lnSpc>
                <a:spcPct val="120000"/>
              </a:lnSpc>
            </a:pPr>
            <a:r>
              <a:rPr lang="en-US"/>
              <a:t>Asynchronous Sockets</a:t>
            </a:r>
          </a:p>
          <a:p>
            <a:pPr lvl="1">
              <a:lnSpc>
                <a:spcPct val="120000"/>
              </a:lnSpc>
            </a:pPr>
            <a:r>
              <a:rPr lang="en-US"/>
              <a:t>Can initiate multiple data transmissions</a:t>
            </a:r>
          </a:p>
          <a:p>
            <a:pPr lvl="1">
              <a:lnSpc>
                <a:spcPct val="120000"/>
              </a:lnSpc>
            </a:pPr>
            <a:r>
              <a:rPr lang="en-US"/>
              <a:t>Improve network utilization: Superior performance</a:t>
            </a:r>
          </a:p>
          <a:p>
            <a:pPr lvl="1">
              <a:lnSpc>
                <a:spcPct val="120000"/>
              </a:lnSpc>
            </a:pPr>
            <a:r>
              <a:rPr lang="en-US"/>
              <a:t>Supported by Windows; upcoming support in Linux</a:t>
            </a:r>
          </a:p>
          <a:p>
            <a:pPr>
              <a:lnSpc>
                <a:spcPct val="120000"/>
              </a:lnSpc>
            </a:pPr>
            <a:r>
              <a:rPr lang="en-US"/>
              <a:t>Synchronous Sockets</a:t>
            </a:r>
          </a:p>
          <a:p>
            <a:pPr lvl="1">
              <a:lnSpc>
                <a:spcPct val="120000"/>
              </a:lnSpc>
            </a:pPr>
            <a:r>
              <a:rPr lang="en-US"/>
              <a:t>Only one data transmission at any time</a:t>
            </a:r>
          </a:p>
          <a:p>
            <a:pPr lvl="1">
              <a:lnSpc>
                <a:spcPct val="120000"/>
              </a:lnSpc>
            </a:pPr>
            <a:r>
              <a:rPr lang="en-US"/>
              <a:t>Network Utilization is low: Limited performance</a:t>
            </a:r>
          </a:p>
          <a:p>
            <a:pPr lvl="1">
              <a:lnSpc>
                <a:spcPct val="120000"/>
              </a:lnSpc>
            </a:pPr>
            <a:r>
              <a:rPr lang="en-US"/>
              <a:t>Supported by all flavors of UNIX, Windows, etc.</a:t>
            </a:r>
          </a:p>
          <a:p>
            <a:pPr lvl="1">
              <a:lnSpc>
                <a:spcPct val="120000"/>
              </a:lnSpc>
            </a:pPr>
            <a:r>
              <a:rPr lang="en-US" i="1">
                <a:solidFill>
                  <a:srgbClr val="0000FF"/>
                </a:solidFill>
              </a:rPr>
              <a:t>Very widely used semantics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Date Placeholder 3"/>
          <p:cNvSpPr>
            <a:spLocks noGrp="1"/>
          </p:cNvSpPr>
          <p:nvPr>
            <p:ph type="dt" sz="half" idx="10"/>
          </p:nvPr>
        </p:nvSpPr>
        <p:spPr/>
        <p:txBody>
          <a:bodyPr/>
          <a:lstStyle/>
          <a:p>
            <a:r>
              <a:rPr lang="en-US"/>
              <a:t>06/02/06</a:t>
            </a:r>
          </a:p>
        </p:txBody>
      </p:sp>
      <p:sp>
        <p:nvSpPr>
          <p:cNvPr id="36" name="Footer Placeholder 4"/>
          <p:cNvSpPr>
            <a:spLocks noGrp="1"/>
          </p:cNvSpPr>
          <p:nvPr>
            <p:ph type="ftr" sz="quarter" idx="11"/>
          </p:nvPr>
        </p:nvSpPr>
        <p:spPr/>
        <p:txBody>
          <a:bodyPr/>
          <a:lstStyle/>
          <a:p>
            <a:r>
              <a:rPr lang="en-US"/>
              <a:t>Pavan Balaji (The Ohio State University)</a:t>
            </a:r>
          </a:p>
        </p:txBody>
      </p:sp>
      <p:sp>
        <p:nvSpPr>
          <p:cNvPr id="333826" name="Rectangle 2"/>
          <p:cNvSpPr>
            <a:spLocks noGrp="1" noChangeArrowheads="1"/>
          </p:cNvSpPr>
          <p:nvPr>
            <p:ph type="title"/>
          </p:nvPr>
        </p:nvSpPr>
        <p:spPr>
          <a:ln/>
        </p:spPr>
        <p:txBody>
          <a:bodyPr/>
          <a:lstStyle/>
          <a:p>
            <a:r>
              <a:rPr lang="en-US" sz="3200"/>
              <a:t>Buffer-copy SDP (BSDP)</a:t>
            </a:r>
          </a:p>
        </p:txBody>
      </p:sp>
      <p:sp>
        <p:nvSpPr>
          <p:cNvPr id="333827" name="Rectangle 3"/>
          <p:cNvSpPr>
            <a:spLocks noGrp="1" noChangeArrowheads="1"/>
          </p:cNvSpPr>
          <p:nvPr>
            <p:ph type="body" idx="1"/>
          </p:nvPr>
        </p:nvSpPr>
        <p:spPr>
          <a:xfrm>
            <a:off x="304800" y="1828800"/>
            <a:ext cx="4419600" cy="3581400"/>
          </a:xfrm>
        </p:spPr>
        <p:txBody>
          <a:bodyPr/>
          <a:lstStyle/>
          <a:p>
            <a:pPr>
              <a:lnSpc>
                <a:spcPct val="130000"/>
              </a:lnSpc>
            </a:pPr>
            <a:r>
              <a:rPr lang="en-US"/>
              <a:t>Several buffer-copy based implementations of SDP exist</a:t>
            </a:r>
          </a:p>
          <a:p>
            <a:pPr lvl="1">
              <a:lnSpc>
                <a:spcPct val="130000"/>
              </a:lnSpc>
            </a:pPr>
            <a:r>
              <a:rPr lang="en-US"/>
              <a:t>OSU, Mellanox, Voltaire</a:t>
            </a:r>
          </a:p>
          <a:p>
            <a:pPr>
              <a:lnSpc>
                <a:spcPct val="130000"/>
              </a:lnSpc>
            </a:pPr>
            <a:r>
              <a:rPr lang="en-US"/>
              <a:t>HCA offloads transport and network layers</a:t>
            </a:r>
          </a:p>
          <a:p>
            <a:pPr>
              <a:lnSpc>
                <a:spcPct val="130000"/>
              </a:lnSpc>
            </a:pPr>
            <a:r>
              <a:rPr lang="en-US"/>
              <a:t>Copy overhead still present</a:t>
            </a:r>
          </a:p>
        </p:txBody>
      </p:sp>
      <p:sp>
        <p:nvSpPr>
          <p:cNvPr id="333828" name="Line 4"/>
          <p:cNvSpPr>
            <a:spLocks noChangeShapeType="1"/>
          </p:cNvSpPr>
          <p:nvPr/>
        </p:nvSpPr>
        <p:spPr bwMode="auto">
          <a:xfrm flipH="1">
            <a:off x="6172200" y="1916113"/>
            <a:ext cx="0" cy="3494087"/>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3829" name="Line 5"/>
          <p:cNvSpPr>
            <a:spLocks noChangeShapeType="1"/>
          </p:cNvSpPr>
          <p:nvPr/>
        </p:nvSpPr>
        <p:spPr bwMode="auto">
          <a:xfrm flipH="1">
            <a:off x="7467600" y="1916113"/>
            <a:ext cx="30163" cy="3494087"/>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3830" name="Text Box 6"/>
          <p:cNvSpPr txBox="1">
            <a:spLocks noChangeArrowheads="1"/>
          </p:cNvSpPr>
          <p:nvPr/>
        </p:nvSpPr>
        <p:spPr bwMode="auto">
          <a:xfrm>
            <a:off x="4724400" y="4572000"/>
            <a:ext cx="1295400" cy="3048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Data Source</a:t>
            </a:r>
          </a:p>
        </p:txBody>
      </p:sp>
      <p:sp>
        <p:nvSpPr>
          <p:cNvPr id="333831" name="Rectangle 7"/>
          <p:cNvSpPr>
            <a:spLocks noChangeArrowheads="1"/>
          </p:cNvSpPr>
          <p:nvPr/>
        </p:nvSpPr>
        <p:spPr bwMode="auto">
          <a:xfrm>
            <a:off x="4572000" y="2362200"/>
            <a:ext cx="609600" cy="15240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solidFill>
                  <a:srgbClr val="DDDDDD"/>
                </a:solidFill>
              </a:rPr>
              <a:t>App</a:t>
            </a:r>
          </a:p>
          <a:p>
            <a:r>
              <a:rPr lang="en-US" sz="1200">
                <a:solidFill>
                  <a:srgbClr val="DDDDDD"/>
                </a:solidFill>
              </a:rPr>
              <a:t>Buffer</a:t>
            </a:r>
          </a:p>
        </p:txBody>
      </p:sp>
      <p:sp>
        <p:nvSpPr>
          <p:cNvPr id="333832" name="Rectangle 8"/>
          <p:cNvSpPr>
            <a:spLocks noChangeArrowheads="1"/>
          </p:cNvSpPr>
          <p:nvPr/>
        </p:nvSpPr>
        <p:spPr bwMode="auto">
          <a:xfrm>
            <a:off x="8458200" y="3276600"/>
            <a:ext cx="609600" cy="15240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solidFill>
                  <a:srgbClr val="DDDDDD"/>
                </a:solidFill>
              </a:rPr>
              <a:t>App</a:t>
            </a:r>
          </a:p>
          <a:p>
            <a:r>
              <a:rPr lang="en-US" sz="1200">
                <a:solidFill>
                  <a:srgbClr val="DDDDDD"/>
                </a:solidFill>
              </a:rPr>
              <a:t>Buffer</a:t>
            </a:r>
          </a:p>
        </p:txBody>
      </p:sp>
      <p:sp>
        <p:nvSpPr>
          <p:cNvPr id="333833" name="Rectangle 9"/>
          <p:cNvSpPr>
            <a:spLocks noChangeArrowheads="1"/>
          </p:cNvSpPr>
          <p:nvPr/>
        </p:nvSpPr>
        <p:spPr bwMode="auto">
          <a:xfrm>
            <a:off x="5410200" y="2362200"/>
            <a:ext cx="609600" cy="6096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solidFill>
                  <a:srgbClr val="DDDDDD"/>
                </a:solidFill>
              </a:rPr>
              <a:t>SDP</a:t>
            </a:r>
          </a:p>
          <a:p>
            <a:r>
              <a:rPr lang="en-US" sz="1200">
                <a:solidFill>
                  <a:srgbClr val="DDDDDD"/>
                </a:solidFill>
              </a:rPr>
              <a:t>Buffer</a:t>
            </a:r>
          </a:p>
        </p:txBody>
      </p:sp>
      <p:sp>
        <p:nvSpPr>
          <p:cNvPr id="333834" name="Rectangle 10"/>
          <p:cNvSpPr>
            <a:spLocks noChangeArrowheads="1"/>
          </p:cNvSpPr>
          <p:nvPr/>
        </p:nvSpPr>
        <p:spPr bwMode="auto">
          <a:xfrm>
            <a:off x="5410200" y="3124200"/>
            <a:ext cx="609600" cy="6096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solidFill>
                  <a:srgbClr val="DDDDDD"/>
                </a:solidFill>
              </a:rPr>
              <a:t>SDP</a:t>
            </a:r>
          </a:p>
          <a:p>
            <a:r>
              <a:rPr lang="en-US" sz="1200">
                <a:solidFill>
                  <a:srgbClr val="DDDDDD"/>
                </a:solidFill>
              </a:rPr>
              <a:t>Buffer</a:t>
            </a:r>
          </a:p>
        </p:txBody>
      </p:sp>
      <p:sp>
        <p:nvSpPr>
          <p:cNvPr id="333835" name="Rectangle 11"/>
          <p:cNvSpPr>
            <a:spLocks noChangeArrowheads="1"/>
          </p:cNvSpPr>
          <p:nvPr/>
        </p:nvSpPr>
        <p:spPr bwMode="auto">
          <a:xfrm>
            <a:off x="5410200" y="3886200"/>
            <a:ext cx="6096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solidFill>
                  <a:srgbClr val="DDDDDD"/>
                </a:solidFill>
              </a:rPr>
              <a:t>SDP</a:t>
            </a:r>
          </a:p>
        </p:txBody>
      </p:sp>
      <p:sp>
        <p:nvSpPr>
          <p:cNvPr id="333836" name="Rectangle 12"/>
          <p:cNvSpPr>
            <a:spLocks noChangeArrowheads="1"/>
          </p:cNvSpPr>
          <p:nvPr/>
        </p:nvSpPr>
        <p:spPr bwMode="auto">
          <a:xfrm>
            <a:off x="5410200" y="4191000"/>
            <a:ext cx="609600" cy="304800"/>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solidFill>
                  <a:schemeClr val="accent1"/>
                </a:solidFill>
              </a:rPr>
              <a:t>Buffer</a:t>
            </a:r>
          </a:p>
        </p:txBody>
      </p:sp>
      <p:sp>
        <p:nvSpPr>
          <p:cNvPr id="333837" name="Rectangle 13"/>
          <p:cNvSpPr>
            <a:spLocks noChangeArrowheads="1"/>
          </p:cNvSpPr>
          <p:nvPr/>
        </p:nvSpPr>
        <p:spPr bwMode="auto">
          <a:xfrm>
            <a:off x="7620000" y="3276600"/>
            <a:ext cx="609600" cy="6096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solidFill>
                  <a:srgbClr val="DDDDDD"/>
                </a:solidFill>
              </a:rPr>
              <a:t>SDP</a:t>
            </a:r>
          </a:p>
          <a:p>
            <a:r>
              <a:rPr lang="en-US" sz="1200">
                <a:solidFill>
                  <a:srgbClr val="DDDDDD"/>
                </a:solidFill>
              </a:rPr>
              <a:t>Buffer</a:t>
            </a:r>
          </a:p>
        </p:txBody>
      </p:sp>
      <p:sp>
        <p:nvSpPr>
          <p:cNvPr id="333838" name="Rectangle 14"/>
          <p:cNvSpPr>
            <a:spLocks noChangeArrowheads="1"/>
          </p:cNvSpPr>
          <p:nvPr/>
        </p:nvSpPr>
        <p:spPr bwMode="auto">
          <a:xfrm>
            <a:off x="7620000" y="3962400"/>
            <a:ext cx="609600" cy="6096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solidFill>
                  <a:srgbClr val="DDDDDD"/>
                </a:solidFill>
              </a:rPr>
              <a:t>SDP</a:t>
            </a:r>
          </a:p>
          <a:p>
            <a:r>
              <a:rPr lang="en-US" sz="1200">
                <a:solidFill>
                  <a:srgbClr val="DDDDDD"/>
                </a:solidFill>
              </a:rPr>
              <a:t>Buffer</a:t>
            </a:r>
          </a:p>
        </p:txBody>
      </p:sp>
      <p:sp>
        <p:nvSpPr>
          <p:cNvPr id="333839" name="Rectangle 15"/>
          <p:cNvSpPr>
            <a:spLocks noChangeArrowheads="1"/>
          </p:cNvSpPr>
          <p:nvPr/>
        </p:nvSpPr>
        <p:spPr bwMode="auto">
          <a:xfrm>
            <a:off x="7620000" y="4648200"/>
            <a:ext cx="609600" cy="3048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solidFill>
                  <a:srgbClr val="DDDDDD"/>
                </a:solidFill>
              </a:rPr>
              <a:t>SDP</a:t>
            </a:r>
          </a:p>
        </p:txBody>
      </p:sp>
      <p:sp>
        <p:nvSpPr>
          <p:cNvPr id="333840" name="Rectangle 16"/>
          <p:cNvSpPr>
            <a:spLocks noChangeArrowheads="1"/>
          </p:cNvSpPr>
          <p:nvPr/>
        </p:nvSpPr>
        <p:spPr bwMode="auto">
          <a:xfrm>
            <a:off x="7620000" y="4953000"/>
            <a:ext cx="609600" cy="304800"/>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solidFill>
                  <a:schemeClr val="accent1"/>
                </a:solidFill>
              </a:rPr>
              <a:t>Buffer</a:t>
            </a:r>
          </a:p>
        </p:txBody>
      </p:sp>
      <p:sp>
        <p:nvSpPr>
          <p:cNvPr id="333841" name="Line 17"/>
          <p:cNvSpPr>
            <a:spLocks noChangeShapeType="1"/>
          </p:cNvSpPr>
          <p:nvPr/>
        </p:nvSpPr>
        <p:spPr bwMode="auto">
          <a:xfrm>
            <a:off x="6172200" y="2814638"/>
            <a:ext cx="1295400" cy="6858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3842" name="Line 18"/>
          <p:cNvSpPr>
            <a:spLocks noChangeShapeType="1"/>
          </p:cNvSpPr>
          <p:nvPr/>
        </p:nvSpPr>
        <p:spPr bwMode="auto">
          <a:xfrm>
            <a:off x="6172200" y="3505200"/>
            <a:ext cx="1295400" cy="6858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3843" name="Line 19"/>
          <p:cNvSpPr>
            <a:spLocks noChangeShapeType="1"/>
          </p:cNvSpPr>
          <p:nvPr/>
        </p:nvSpPr>
        <p:spPr bwMode="auto">
          <a:xfrm>
            <a:off x="6172200" y="4114800"/>
            <a:ext cx="1295400" cy="6858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3844" name="Text Box 20"/>
          <p:cNvSpPr txBox="1">
            <a:spLocks noChangeArrowheads="1"/>
          </p:cNvSpPr>
          <p:nvPr/>
        </p:nvSpPr>
        <p:spPr bwMode="auto">
          <a:xfrm>
            <a:off x="7620000" y="2895600"/>
            <a:ext cx="1295400" cy="3048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Data Sink</a:t>
            </a:r>
          </a:p>
        </p:txBody>
      </p:sp>
      <p:sp>
        <p:nvSpPr>
          <p:cNvPr id="333845" name="Text Box 21"/>
          <p:cNvSpPr txBox="1">
            <a:spLocks noChangeArrowheads="1"/>
          </p:cNvSpPr>
          <p:nvPr/>
        </p:nvSpPr>
        <p:spPr bwMode="auto">
          <a:xfrm>
            <a:off x="6323013" y="2438400"/>
            <a:ext cx="908050" cy="4572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0"/>
              <a:t>SDP Data </a:t>
            </a:r>
          </a:p>
          <a:p>
            <a:r>
              <a:rPr lang="en-US" sz="1200" b="0"/>
              <a:t>Message</a:t>
            </a:r>
          </a:p>
        </p:txBody>
      </p:sp>
      <p:sp>
        <p:nvSpPr>
          <p:cNvPr id="333846" name="Line 22"/>
          <p:cNvSpPr>
            <a:spLocks noChangeShapeType="1"/>
          </p:cNvSpPr>
          <p:nvPr/>
        </p:nvSpPr>
        <p:spPr bwMode="auto">
          <a:xfrm>
            <a:off x="5181600" y="2362200"/>
            <a:ext cx="228600" cy="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3847" name="Line 23"/>
          <p:cNvSpPr>
            <a:spLocks noChangeShapeType="1"/>
          </p:cNvSpPr>
          <p:nvPr/>
        </p:nvSpPr>
        <p:spPr bwMode="auto">
          <a:xfrm>
            <a:off x="5181600" y="2971800"/>
            <a:ext cx="228600" cy="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3848" name="Line 24"/>
          <p:cNvSpPr>
            <a:spLocks noChangeShapeType="1"/>
          </p:cNvSpPr>
          <p:nvPr/>
        </p:nvSpPr>
        <p:spPr bwMode="auto">
          <a:xfrm>
            <a:off x="5181600" y="2971800"/>
            <a:ext cx="228600" cy="15240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3849" name="Line 25"/>
          <p:cNvSpPr>
            <a:spLocks noChangeShapeType="1"/>
          </p:cNvSpPr>
          <p:nvPr/>
        </p:nvSpPr>
        <p:spPr bwMode="auto">
          <a:xfrm>
            <a:off x="5181600" y="3581400"/>
            <a:ext cx="228600" cy="15240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3850" name="Line 26"/>
          <p:cNvSpPr>
            <a:spLocks noChangeShapeType="1"/>
          </p:cNvSpPr>
          <p:nvPr/>
        </p:nvSpPr>
        <p:spPr bwMode="auto">
          <a:xfrm>
            <a:off x="5181600" y="3581400"/>
            <a:ext cx="228600" cy="30480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3851" name="Line 27"/>
          <p:cNvSpPr>
            <a:spLocks noChangeShapeType="1"/>
          </p:cNvSpPr>
          <p:nvPr/>
        </p:nvSpPr>
        <p:spPr bwMode="auto">
          <a:xfrm>
            <a:off x="5181600" y="3886200"/>
            <a:ext cx="228600" cy="30480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3852" name="Line 28"/>
          <p:cNvSpPr>
            <a:spLocks noChangeShapeType="1"/>
          </p:cNvSpPr>
          <p:nvPr/>
        </p:nvSpPr>
        <p:spPr bwMode="auto">
          <a:xfrm>
            <a:off x="8229600" y="3276600"/>
            <a:ext cx="228600" cy="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3853" name="Line 29"/>
          <p:cNvSpPr>
            <a:spLocks noChangeShapeType="1"/>
          </p:cNvSpPr>
          <p:nvPr/>
        </p:nvSpPr>
        <p:spPr bwMode="auto">
          <a:xfrm>
            <a:off x="8229600" y="3886200"/>
            <a:ext cx="228600" cy="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3854" name="Line 30"/>
          <p:cNvSpPr>
            <a:spLocks noChangeShapeType="1"/>
          </p:cNvSpPr>
          <p:nvPr/>
        </p:nvSpPr>
        <p:spPr bwMode="auto">
          <a:xfrm flipV="1">
            <a:off x="8229600" y="3886200"/>
            <a:ext cx="228600" cy="7620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3855" name="Line 31"/>
          <p:cNvSpPr>
            <a:spLocks noChangeShapeType="1"/>
          </p:cNvSpPr>
          <p:nvPr/>
        </p:nvSpPr>
        <p:spPr bwMode="auto">
          <a:xfrm flipV="1">
            <a:off x="8229600" y="4495800"/>
            <a:ext cx="228600" cy="7620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3856" name="Line 32"/>
          <p:cNvSpPr>
            <a:spLocks noChangeShapeType="1"/>
          </p:cNvSpPr>
          <p:nvPr/>
        </p:nvSpPr>
        <p:spPr bwMode="auto">
          <a:xfrm flipV="1">
            <a:off x="8229600" y="4495800"/>
            <a:ext cx="228600" cy="15240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3857" name="Line 33"/>
          <p:cNvSpPr>
            <a:spLocks noChangeShapeType="1"/>
          </p:cNvSpPr>
          <p:nvPr/>
        </p:nvSpPr>
        <p:spPr bwMode="auto">
          <a:xfrm flipV="1">
            <a:off x="8229600" y="4800600"/>
            <a:ext cx="228600" cy="15240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3858" name="Text Box 34"/>
          <p:cNvSpPr txBox="1">
            <a:spLocks noChangeArrowheads="1"/>
          </p:cNvSpPr>
          <p:nvPr/>
        </p:nvSpPr>
        <p:spPr bwMode="auto">
          <a:xfrm>
            <a:off x="381000" y="5541963"/>
            <a:ext cx="8458200" cy="792162"/>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50000"/>
              </a:spcBef>
            </a:pPr>
            <a:r>
              <a:rPr lang="en-US" sz="1400">
                <a:solidFill>
                  <a:srgbClr val="0000FF"/>
                </a:solidFill>
              </a:rPr>
              <a:t>ISPASS04: “Sockets Direct Protocol over InfiniBand in Clusters: Is it Beneficial?”. P. Balaji, S. Narravula, K. Vaidyanathan, S. Krishnamoorthy and D. K. Panda. IEEE International Conference on Performance Analysis of Systems and Software (ISPASS), 2004.</a:t>
            </a:r>
            <a:endParaRPr lang="en-US" sz="1000">
              <a:solidFill>
                <a:srgbClr val="0000FF"/>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06/02/06</a:t>
            </a:r>
          </a:p>
        </p:txBody>
      </p:sp>
      <p:sp>
        <p:nvSpPr>
          <p:cNvPr id="5" name="Footer Placeholder 4"/>
          <p:cNvSpPr>
            <a:spLocks noGrp="1"/>
          </p:cNvSpPr>
          <p:nvPr>
            <p:ph type="ftr" sz="quarter" idx="11"/>
          </p:nvPr>
        </p:nvSpPr>
        <p:spPr/>
        <p:txBody>
          <a:bodyPr/>
          <a:lstStyle/>
          <a:p>
            <a:r>
              <a:rPr lang="en-US"/>
              <a:t>Pavan Balaji (The Ohio State University)</a:t>
            </a:r>
          </a:p>
        </p:txBody>
      </p:sp>
      <p:sp>
        <p:nvSpPr>
          <p:cNvPr id="334850" name="Rectangle 2"/>
          <p:cNvSpPr>
            <a:spLocks noGrp="1" noChangeArrowheads="1"/>
          </p:cNvSpPr>
          <p:nvPr>
            <p:ph type="title"/>
          </p:nvPr>
        </p:nvSpPr>
        <p:spPr>
          <a:xfrm>
            <a:off x="76200" y="609600"/>
            <a:ext cx="8915400" cy="1143000"/>
          </a:xfrm>
          <a:ln/>
        </p:spPr>
        <p:txBody>
          <a:bodyPr/>
          <a:lstStyle/>
          <a:p>
            <a:r>
              <a:rPr lang="en-US" sz="3200"/>
              <a:t>Design Issues in AZ-SDP</a:t>
            </a:r>
          </a:p>
        </p:txBody>
      </p:sp>
      <p:sp>
        <p:nvSpPr>
          <p:cNvPr id="334851" name="Rectangle 3"/>
          <p:cNvSpPr>
            <a:spLocks noGrp="1" noChangeArrowheads="1"/>
          </p:cNvSpPr>
          <p:nvPr>
            <p:ph type="body" idx="1"/>
          </p:nvPr>
        </p:nvSpPr>
        <p:spPr>
          <a:xfrm>
            <a:off x="609600" y="1828800"/>
            <a:ext cx="7848600" cy="4495800"/>
          </a:xfrm>
        </p:spPr>
        <p:txBody>
          <a:bodyPr/>
          <a:lstStyle/>
          <a:p>
            <a:pPr>
              <a:lnSpc>
                <a:spcPct val="130000"/>
              </a:lnSpc>
            </a:pPr>
            <a:r>
              <a:rPr lang="en-US"/>
              <a:t>Handling a Page Fault</a:t>
            </a:r>
          </a:p>
          <a:p>
            <a:pPr lvl="1">
              <a:lnSpc>
                <a:spcPct val="130000"/>
              </a:lnSpc>
            </a:pPr>
            <a:r>
              <a:rPr lang="en-US"/>
              <a:t>Block-on-Write: Wait till the communication has finished</a:t>
            </a:r>
          </a:p>
          <a:p>
            <a:pPr lvl="1">
              <a:lnSpc>
                <a:spcPct val="130000"/>
              </a:lnSpc>
            </a:pPr>
            <a:r>
              <a:rPr lang="en-US"/>
              <a:t>Copy-on-Write: Copy data to internal buffer and carry on communication</a:t>
            </a:r>
          </a:p>
          <a:p>
            <a:pPr>
              <a:lnSpc>
                <a:spcPct val="130000"/>
              </a:lnSpc>
            </a:pPr>
            <a:r>
              <a:rPr lang="en-US"/>
              <a:t>Handling Buffer Sharing</a:t>
            </a:r>
          </a:p>
          <a:p>
            <a:pPr lvl="1">
              <a:lnSpc>
                <a:spcPct val="130000"/>
              </a:lnSpc>
            </a:pPr>
            <a:r>
              <a:rPr lang="en-US"/>
              <a:t>Buffers shared through mmap()</a:t>
            </a:r>
          </a:p>
          <a:p>
            <a:pPr>
              <a:lnSpc>
                <a:spcPct val="130000"/>
              </a:lnSpc>
            </a:pPr>
            <a:r>
              <a:rPr lang="en-US"/>
              <a:t>Handling Unaligned Buffers</a:t>
            </a:r>
          </a:p>
          <a:p>
            <a:pPr lvl="1">
              <a:lnSpc>
                <a:spcPct val="130000"/>
              </a:lnSpc>
            </a:pPr>
            <a:r>
              <a:rPr lang="en-US"/>
              <a:t>Memory protection is only in the granularity of a page</a:t>
            </a:r>
          </a:p>
          <a:p>
            <a:pPr lvl="1">
              <a:lnSpc>
                <a:spcPct val="130000"/>
              </a:lnSpc>
            </a:pPr>
            <a:r>
              <a:rPr lang="en-US"/>
              <a:t>Malloc hook overheads</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06/02/06</a:t>
            </a:r>
          </a:p>
        </p:txBody>
      </p:sp>
      <p:sp>
        <p:nvSpPr>
          <p:cNvPr id="5" name="Footer Placeholder 4"/>
          <p:cNvSpPr>
            <a:spLocks noGrp="1"/>
          </p:cNvSpPr>
          <p:nvPr>
            <p:ph type="ftr" sz="quarter" idx="11"/>
          </p:nvPr>
        </p:nvSpPr>
        <p:spPr/>
        <p:txBody>
          <a:bodyPr/>
          <a:lstStyle/>
          <a:p>
            <a:r>
              <a:rPr lang="en-US"/>
              <a:t>Pavan Balaji (The Ohio State University)</a:t>
            </a:r>
          </a:p>
        </p:txBody>
      </p:sp>
      <p:sp>
        <p:nvSpPr>
          <p:cNvPr id="335874" name="Rectangle 2"/>
          <p:cNvSpPr>
            <a:spLocks noGrp="1" noChangeArrowheads="1"/>
          </p:cNvSpPr>
          <p:nvPr>
            <p:ph type="title"/>
          </p:nvPr>
        </p:nvSpPr>
        <p:spPr>
          <a:ln/>
        </p:spPr>
        <p:txBody>
          <a:bodyPr/>
          <a:lstStyle/>
          <a:p>
            <a:r>
              <a:rPr lang="en-US" sz="3200"/>
              <a:t>Handling a Page Fault</a:t>
            </a:r>
          </a:p>
        </p:txBody>
      </p:sp>
      <p:sp>
        <p:nvSpPr>
          <p:cNvPr id="335875" name="Rectangle 3"/>
          <p:cNvSpPr>
            <a:spLocks noGrp="1" noChangeArrowheads="1"/>
          </p:cNvSpPr>
          <p:nvPr>
            <p:ph type="body" idx="1"/>
          </p:nvPr>
        </p:nvSpPr>
        <p:spPr>
          <a:xfrm>
            <a:off x="685800" y="1828800"/>
            <a:ext cx="8077200" cy="4419600"/>
          </a:xfrm>
        </p:spPr>
        <p:txBody>
          <a:bodyPr/>
          <a:lstStyle/>
          <a:p>
            <a:pPr>
              <a:lnSpc>
                <a:spcPct val="140000"/>
              </a:lnSpc>
            </a:pPr>
            <a:r>
              <a:rPr lang="en-US"/>
              <a:t>Memory protection needed to disallow the application from accessing an occupied communication buffer</a:t>
            </a:r>
          </a:p>
          <a:p>
            <a:pPr>
              <a:lnSpc>
                <a:spcPct val="140000"/>
              </a:lnSpc>
            </a:pPr>
            <a:r>
              <a:rPr lang="en-US"/>
              <a:t>Page fault generated on access</a:t>
            </a:r>
          </a:p>
          <a:p>
            <a:pPr lvl="1">
              <a:lnSpc>
                <a:spcPct val="140000"/>
              </a:lnSpc>
            </a:pPr>
            <a:r>
              <a:rPr lang="en-US"/>
              <a:t>Number of page faults generated are application dependent</a:t>
            </a:r>
          </a:p>
          <a:p>
            <a:pPr>
              <a:lnSpc>
                <a:spcPct val="140000"/>
              </a:lnSpc>
            </a:pPr>
            <a:r>
              <a:rPr lang="en-US"/>
              <a:t>Two approaches for handling the page-fault</a:t>
            </a:r>
          </a:p>
          <a:p>
            <a:pPr lvl="1">
              <a:lnSpc>
                <a:spcPct val="140000"/>
              </a:lnSpc>
            </a:pPr>
            <a:r>
              <a:rPr lang="en-US"/>
              <a:t>Block on Write</a:t>
            </a:r>
          </a:p>
          <a:p>
            <a:pPr lvl="1">
              <a:lnSpc>
                <a:spcPct val="140000"/>
              </a:lnSpc>
            </a:pPr>
            <a:r>
              <a:rPr lang="en-US"/>
              <a:t>Copy on Write</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ate Placeholder 3"/>
          <p:cNvSpPr>
            <a:spLocks noGrp="1"/>
          </p:cNvSpPr>
          <p:nvPr>
            <p:ph type="dt" sz="half" idx="10"/>
          </p:nvPr>
        </p:nvSpPr>
        <p:spPr/>
        <p:txBody>
          <a:bodyPr/>
          <a:lstStyle/>
          <a:p>
            <a:r>
              <a:rPr lang="en-US"/>
              <a:t>06/02/06</a:t>
            </a:r>
          </a:p>
        </p:txBody>
      </p:sp>
      <p:sp>
        <p:nvSpPr>
          <p:cNvPr id="31" name="Footer Placeholder 4"/>
          <p:cNvSpPr>
            <a:spLocks noGrp="1"/>
          </p:cNvSpPr>
          <p:nvPr>
            <p:ph type="ftr" sz="quarter" idx="11"/>
          </p:nvPr>
        </p:nvSpPr>
        <p:spPr/>
        <p:txBody>
          <a:bodyPr/>
          <a:lstStyle/>
          <a:p>
            <a:r>
              <a:rPr lang="en-US"/>
              <a:t>Pavan Balaji (The Ohio State University)</a:t>
            </a:r>
          </a:p>
        </p:txBody>
      </p:sp>
      <p:sp>
        <p:nvSpPr>
          <p:cNvPr id="336898" name="Freeform 2"/>
          <p:cNvSpPr>
            <a:spLocks/>
          </p:cNvSpPr>
          <p:nvPr/>
        </p:nvSpPr>
        <p:spPr bwMode="auto">
          <a:xfrm>
            <a:off x="6096000" y="3657600"/>
            <a:ext cx="609600" cy="457200"/>
          </a:xfrm>
          <a:custGeom>
            <a:avLst/>
            <a:gdLst>
              <a:gd name="T0" fmla="*/ 240 w 240"/>
              <a:gd name="T1" fmla="*/ 0 h 384"/>
              <a:gd name="T2" fmla="*/ 48 w 240"/>
              <a:gd name="T3" fmla="*/ 192 h 384"/>
              <a:gd name="T4" fmla="*/ 192 w 240"/>
              <a:gd name="T5" fmla="*/ 192 h 384"/>
              <a:gd name="T6" fmla="*/ 0 w 240"/>
              <a:gd name="T7" fmla="*/ 384 h 384"/>
            </a:gdLst>
            <a:ahLst/>
            <a:cxnLst>
              <a:cxn ang="0">
                <a:pos x="T0" y="T1"/>
              </a:cxn>
              <a:cxn ang="0">
                <a:pos x="T2" y="T3"/>
              </a:cxn>
              <a:cxn ang="0">
                <a:pos x="T4" y="T5"/>
              </a:cxn>
              <a:cxn ang="0">
                <a:pos x="T6" y="T7"/>
              </a:cxn>
            </a:cxnLst>
            <a:rect l="0" t="0" r="r" b="b"/>
            <a:pathLst>
              <a:path w="240" h="384">
                <a:moveTo>
                  <a:pt x="240" y="0"/>
                </a:moveTo>
                <a:cubicBezTo>
                  <a:pt x="148" y="80"/>
                  <a:pt x="56" y="160"/>
                  <a:pt x="48" y="192"/>
                </a:cubicBezTo>
                <a:cubicBezTo>
                  <a:pt x="40" y="224"/>
                  <a:pt x="200" y="160"/>
                  <a:pt x="192" y="192"/>
                </a:cubicBezTo>
                <a:cubicBezTo>
                  <a:pt x="184" y="224"/>
                  <a:pt x="92" y="304"/>
                  <a:pt x="0" y="384"/>
                </a:cubicBezTo>
              </a:path>
            </a:pathLst>
          </a:custGeom>
          <a:noFill/>
          <a:ln w="25400" cap="flat" cmpd="sng">
            <a:solidFill>
              <a:srgbClr val="0000FF"/>
            </a:solidFill>
            <a:prstDash val="solid"/>
            <a:round/>
            <a:headEnd/>
            <a:tailEnd type="stealth" w="lg" len="lg"/>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6899" name="Text Box 3"/>
          <p:cNvSpPr txBox="1">
            <a:spLocks noChangeArrowheads="1"/>
          </p:cNvSpPr>
          <p:nvPr/>
        </p:nvSpPr>
        <p:spPr bwMode="auto">
          <a:xfrm>
            <a:off x="5867400" y="2209800"/>
            <a:ext cx="885825" cy="4572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0"/>
              <a:t>Memory Protect</a:t>
            </a:r>
          </a:p>
        </p:txBody>
      </p:sp>
      <p:sp>
        <p:nvSpPr>
          <p:cNvPr id="336900" name="Rectangle 4"/>
          <p:cNvSpPr>
            <a:spLocks noGrp="1" noChangeArrowheads="1"/>
          </p:cNvSpPr>
          <p:nvPr>
            <p:ph type="title"/>
          </p:nvPr>
        </p:nvSpPr>
        <p:spPr>
          <a:ln/>
        </p:spPr>
        <p:txBody>
          <a:bodyPr/>
          <a:lstStyle/>
          <a:p>
            <a:r>
              <a:rPr lang="en-US" sz="3200"/>
              <a:t>Block-on-Write</a:t>
            </a:r>
          </a:p>
        </p:txBody>
      </p:sp>
      <p:sp>
        <p:nvSpPr>
          <p:cNvPr id="336901" name="Rectangle 5"/>
          <p:cNvSpPr>
            <a:spLocks noGrp="1" noChangeArrowheads="1"/>
          </p:cNvSpPr>
          <p:nvPr>
            <p:ph type="body" idx="1"/>
          </p:nvPr>
        </p:nvSpPr>
        <p:spPr>
          <a:xfrm>
            <a:off x="381000" y="1828800"/>
            <a:ext cx="4800600" cy="4495800"/>
          </a:xfrm>
        </p:spPr>
        <p:txBody>
          <a:bodyPr/>
          <a:lstStyle/>
          <a:p>
            <a:pPr>
              <a:lnSpc>
                <a:spcPct val="120000"/>
              </a:lnSpc>
            </a:pPr>
            <a:r>
              <a:rPr lang="en-US"/>
              <a:t>Optimistic approach to avoid blocking for communication</a:t>
            </a:r>
          </a:p>
          <a:p>
            <a:pPr lvl="1">
              <a:lnSpc>
                <a:spcPct val="120000"/>
              </a:lnSpc>
            </a:pPr>
            <a:r>
              <a:rPr lang="en-US"/>
              <a:t>ZSDP blocks during the communication call</a:t>
            </a:r>
          </a:p>
          <a:p>
            <a:pPr lvl="1">
              <a:lnSpc>
                <a:spcPct val="120000"/>
              </a:lnSpc>
            </a:pPr>
            <a:r>
              <a:rPr lang="en-US"/>
              <a:t>AZ-SDP delays blocking</a:t>
            </a:r>
          </a:p>
          <a:p>
            <a:pPr>
              <a:lnSpc>
                <a:spcPct val="120000"/>
              </a:lnSpc>
            </a:pPr>
            <a:r>
              <a:rPr lang="en-US"/>
              <a:t>Advantage:</a:t>
            </a:r>
          </a:p>
          <a:p>
            <a:pPr lvl="1">
              <a:lnSpc>
                <a:spcPct val="120000"/>
              </a:lnSpc>
            </a:pPr>
            <a:r>
              <a:rPr lang="en-US"/>
              <a:t>Zero-copy communication</a:t>
            </a:r>
          </a:p>
          <a:p>
            <a:pPr lvl="1">
              <a:lnSpc>
                <a:spcPct val="120000"/>
              </a:lnSpc>
            </a:pPr>
            <a:r>
              <a:rPr lang="en-US"/>
              <a:t>SDP specification compliant</a:t>
            </a:r>
          </a:p>
          <a:p>
            <a:pPr>
              <a:lnSpc>
                <a:spcPct val="120000"/>
              </a:lnSpc>
            </a:pPr>
            <a:r>
              <a:rPr lang="en-US"/>
              <a:t>Disadvantage:</a:t>
            </a:r>
          </a:p>
          <a:p>
            <a:pPr lvl="1">
              <a:lnSpc>
                <a:spcPct val="120000"/>
              </a:lnSpc>
            </a:pPr>
            <a:r>
              <a:rPr lang="en-US"/>
              <a:t>Not skew tolerant</a:t>
            </a:r>
          </a:p>
        </p:txBody>
      </p:sp>
      <p:sp>
        <p:nvSpPr>
          <p:cNvPr id="336902" name="Line 6"/>
          <p:cNvSpPr>
            <a:spLocks noChangeShapeType="1"/>
          </p:cNvSpPr>
          <p:nvPr/>
        </p:nvSpPr>
        <p:spPr bwMode="auto">
          <a:xfrm flipH="1">
            <a:off x="6705600" y="1981200"/>
            <a:ext cx="0" cy="36576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6903" name="Line 7"/>
          <p:cNvSpPr>
            <a:spLocks noChangeShapeType="1"/>
          </p:cNvSpPr>
          <p:nvPr/>
        </p:nvSpPr>
        <p:spPr bwMode="auto">
          <a:xfrm>
            <a:off x="6705600" y="2274888"/>
            <a:ext cx="1524000" cy="315912"/>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6904" name="Text Box 8"/>
          <p:cNvSpPr txBox="1">
            <a:spLocks noChangeArrowheads="1"/>
          </p:cNvSpPr>
          <p:nvPr/>
        </p:nvSpPr>
        <p:spPr bwMode="auto">
          <a:xfrm>
            <a:off x="6858000" y="2122488"/>
            <a:ext cx="1016000" cy="27463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0"/>
              <a:t>SRC AVAIL</a:t>
            </a:r>
          </a:p>
        </p:txBody>
      </p:sp>
      <p:sp>
        <p:nvSpPr>
          <p:cNvPr id="336905" name="Line 9"/>
          <p:cNvSpPr>
            <a:spLocks noChangeShapeType="1"/>
          </p:cNvSpPr>
          <p:nvPr/>
        </p:nvSpPr>
        <p:spPr bwMode="auto">
          <a:xfrm>
            <a:off x="5867400" y="2667000"/>
            <a:ext cx="838200" cy="0"/>
          </a:xfrm>
          <a:prstGeom prst="line">
            <a:avLst/>
          </a:prstGeom>
          <a:noFill/>
          <a:ln w="19050" cap="sq">
            <a:solidFill>
              <a:schemeClr val="tx1"/>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6906" name="Text Box 10"/>
          <p:cNvSpPr txBox="1">
            <a:spLocks noChangeArrowheads="1"/>
          </p:cNvSpPr>
          <p:nvPr/>
        </p:nvSpPr>
        <p:spPr bwMode="auto">
          <a:xfrm>
            <a:off x="5943600" y="1981200"/>
            <a:ext cx="720725" cy="27463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0"/>
              <a:t>send()</a:t>
            </a:r>
          </a:p>
        </p:txBody>
      </p:sp>
      <p:sp>
        <p:nvSpPr>
          <p:cNvPr id="336907" name="Line 11"/>
          <p:cNvSpPr>
            <a:spLocks noChangeShapeType="1"/>
          </p:cNvSpPr>
          <p:nvPr/>
        </p:nvSpPr>
        <p:spPr bwMode="auto">
          <a:xfrm>
            <a:off x="5715000" y="2255838"/>
            <a:ext cx="990600" cy="0"/>
          </a:xfrm>
          <a:prstGeom prst="line">
            <a:avLst/>
          </a:prstGeom>
          <a:noFill/>
          <a:ln w="19050" cap="sq">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6908" name="Rectangle 12"/>
          <p:cNvSpPr>
            <a:spLocks noChangeArrowheads="1"/>
          </p:cNvSpPr>
          <p:nvPr/>
        </p:nvSpPr>
        <p:spPr bwMode="auto">
          <a:xfrm>
            <a:off x="5105400" y="2179638"/>
            <a:ext cx="762000" cy="5334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solidFill>
                  <a:srgbClr val="DDDDDD"/>
                </a:solidFill>
              </a:rPr>
              <a:t>App</a:t>
            </a:r>
          </a:p>
          <a:p>
            <a:r>
              <a:rPr lang="en-US" sz="1200">
                <a:solidFill>
                  <a:srgbClr val="DDDDDD"/>
                </a:solidFill>
              </a:rPr>
              <a:t>Buffer1</a:t>
            </a:r>
          </a:p>
        </p:txBody>
      </p:sp>
      <p:sp>
        <p:nvSpPr>
          <p:cNvPr id="336909" name="AutoShape 13"/>
          <p:cNvSpPr>
            <a:spLocks noChangeArrowheads="1"/>
          </p:cNvSpPr>
          <p:nvPr/>
        </p:nvSpPr>
        <p:spPr bwMode="auto">
          <a:xfrm>
            <a:off x="6705600" y="4065588"/>
            <a:ext cx="1524000" cy="1143000"/>
          </a:xfrm>
          <a:prstGeom prst="curvedRightArrow">
            <a:avLst>
              <a:gd name="adj1" fmla="val 8056"/>
              <a:gd name="adj2" fmla="val 28056"/>
              <a:gd name="adj3" fmla="val 44444"/>
            </a:avLst>
          </a:prstGeom>
          <a:solidFill>
            <a:srgbClr val="CC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6910" name="Text Box 14"/>
          <p:cNvSpPr txBox="1">
            <a:spLocks noChangeArrowheads="1"/>
          </p:cNvSpPr>
          <p:nvPr/>
        </p:nvSpPr>
        <p:spPr bwMode="auto">
          <a:xfrm>
            <a:off x="4800600" y="2819400"/>
            <a:ext cx="1000125" cy="455613"/>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0"/>
              <a:t>Memory Unprotect</a:t>
            </a:r>
          </a:p>
        </p:txBody>
      </p:sp>
      <p:sp>
        <p:nvSpPr>
          <p:cNvPr id="336911" name="Line 15"/>
          <p:cNvSpPr>
            <a:spLocks noChangeShapeType="1"/>
          </p:cNvSpPr>
          <p:nvPr/>
        </p:nvSpPr>
        <p:spPr bwMode="auto">
          <a:xfrm flipV="1">
            <a:off x="6686550" y="5132388"/>
            <a:ext cx="1524000" cy="430212"/>
          </a:xfrm>
          <a:prstGeom prst="line">
            <a:avLst/>
          </a:prstGeom>
          <a:noFill/>
          <a:ln w="19050">
            <a:solidFill>
              <a:schemeClr val="tx1"/>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6912" name="Text Box 16"/>
          <p:cNvSpPr txBox="1">
            <a:spLocks noChangeArrowheads="1"/>
          </p:cNvSpPr>
          <p:nvPr/>
        </p:nvSpPr>
        <p:spPr bwMode="auto">
          <a:xfrm>
            <a:off x="6858000" y="5440363"/>
            <a:ext cx="1447800" cy="27463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0"/>
              <a:t>GET COMPLETE</a:t>
            </a:r>
          </a:p>
        </p:txBody>
      </p:sp>
      <p:sp>
        <p:nvSpPr>
          <p:cNvPr id="336913" name="Line 17"/>
          <p:cNvSpPr>
            <a:spLocks noChangeShapeType="1"/>
          </p:cNvSpPr>
          <p:nvPr/>
        </p:nvSpPr>
        <p:spPr bwMode="auto">
          <a:xfrm flipH="1">
            <a:off x="8229600" y="1981200"/>
            <a:ext cx="0" cy="36576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6914" name="Rectangle 18"/>
          <p:cNvSpPr>
            <a:spLocks noChangeArrowheads="1"/>
          </p:cNvSpPr>
          <p:nvPr/>
        </p:nvSpPr>
        <p:spPr bwMode="auto">
          <a:xfrm>
            <a:off x="8382000" y="4675188"/>
            <a:ext cx="685800" cy="5334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solidFill>
                  <a:srgbClr val="DDDDDD"/>
                </a:solidFill>
              </a:rPr>
              <a:t>App</a:t>
            </a:r>
          </a:p>
          <a:p>
            <a:r>
              <a:rPr lang="en-US" sz="1200">
                <a:solidFill>
                  <a:srgbClr val="DDDDDD"/>
                </a:solidFill>
              </a:rPr>
              <a:t>Buffer1</a:t>
            </a:r>
          </a:p>
        </p:txBody>
      </p:sp>
      <p:sp>
        <p:nvSpPr>
          <p:cNvPr id="336915" name="Text Box 19"/>
          <p:cNvSpPr txBox="1">
            <a:spLocks noChangeArrowheads="1"/>
          </p:cNvSpPr>
          <p:nvPr/>
        </p:nvSpPr>
        <p:spPr bwMode="auto">
          <a:xfrm>
            <a:off x="6096000" y="5745163"/>
            <a:ext cx="1219200" cy="2746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t>Data Source</a:t>
            </a:r>
          </a:p>
        </p:txBody>
      </p:sp>
      <p:sp>
        <p:nvSpPr>
          <p:cNvPr id="336916" name="Text Box 20"/>
          <p:cNvSpPr txBox="1">
            <a:spLocks noChangeArrowheads="1"/>
          </p:cNvSpPr>
          <p:nvPr/>
        </p:nvSpPr>
        <p:spPr bwMode="auto">
          <a:xfrm>
            <a:off x="7620000" y="5745163"/>
            <a:ext cx="1219200" cy="2746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t>Data Sink</a:t>
            </a:r>
          </a:p>
        </p:txBody>
      </p:sp>
      <p:sp>
        <p:nvSpPr>
          <p:cNvPr id="336917" name="Text Box 21"/>
          <p:cNvSpPr txBox="1">
            <a:spLocks noChangeArrowheads="1"/>
          </p:cNvSpPr>
          <p:nvPr/>
        </p:nvSpPr>
        <p:spPr bwMode="auto">
          <a:xfrm>
            <a:off x="6934200" y="4419600"/>
            <a:ext cx="1143000" cy="27463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0"/>
              <a:t>Get Data</a:t>
            </a:r>
          </a:p>
        </p:txBody>
      </p:sp>
      <p:sp>
        <p:nvSpPr>
          <p:cNvPr id="336918" name="Freeform 22"/>
          <p:cNvSpPr>
            <a:spLocks/>
          </p:cNvSpPr>
          <p:nvPr/>
        </p:nvSpPr>
        <p:spPr bwMode="auto">
          <a:xfrm rot="-360060">
            <a:off x="4740275" y="2439988"/>
            <a:ext cx="1757363" cy="3200400"/>
          </a:xfrm>
          <a:custGeom>
            <a:avLst/>
            <a:gdLst>
              <a:gd name="T0" fmla="*/ 1416 w 1416"/>
              <a:gd name="T1" fmla="*/ 1728 h 1728"/>
              <a:gd name="T2" fmla="*/ 168 w 1416"/>
              <a:gd name="T3" fmla="*/ 1008 h 1728"/>
              <a:gd name="T4" fmla="*/ 408 w 1416"/>
              <a:gd name="T5" fmla="*/ 0 h 1728"/>
            </a:gdLst>
            <a:ahLst/>
            <a:cxnLst>
              <a:cxn ang="0">
                <a:pos x="T0" y="T1"/>
              </a:cxn>
              <a:cxn ang="0">
                <a:pos x="T2" y="T3"/>
              </a:cxn>
              <a:cxn ang="0">
                <a:pos x="T4" y="T5"/>
              </a:cxn>
            </a:cxnLst>
            <a:rect l="0" t="0" r="r" b="b"/>
            <a:pathLst>
              <a:path w="1416" h="1728">
                <a:moveTo>
                  <a:pt x="1416" y="1728"/>
                </a:moveTo>
                <a:cubicBezTo>
                  <a:pt x="876" y="1512"/>
                  <a:pt x="336" y="1296"/>
                  <a:pt x="168" y="1008"/>
                </a:cubicBezTo>
                <a:cubicBezTo>
                  <a:pt x="0" y="720"/>
                  <a:pt x="204" y="360"/>
                  <a:pt x="408" y="0"/>
                </a:cubicBezTo>
              </a:path>
            </a:pathLst>
          </a:custGeom>
          <a:noFill/>
          <a:ln w="19050" cap="flat" cmpd="sng">
            <a:solidFill>
              <a:schemeClr val="tx1"/>
            </a:solidFill>
            <a:prstDash val="dash"/>
            <a:round/>
            <a:headEnd type="none" w="med" len="med"/>
            <a:tailEnd type="stealth" w="lg" len="lg"/>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6919" name="Line 23"/>
          <p:cNvSpPr>
            <a:spLocks noChangeShapeType="1"/>
          </p:cNvSpPr>
          <p:nvPr/>
        </p:nvSpPr>
        <p:spPr bwMode="auto">
          <a:xfrm>
            <a:off x="6400800" y="2667000"/>
            <a:ext cx="0" cy="990600"/>
          </a:xfrm>
          <a:prstGeom prst="line">
            <a:avLst/>
          </a:prstGeom>
          <a:noFill/>
          <a:ln w="19050">
            <a:solidFill>
              <a:schemeClr val="tx1"/>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6920" name="Line 24"/>
          <p:cNvSpPr>
            <a:spLocks noChangeShapeType="1"/>
          </p:cNvSpPr>
          <p:nvPr/>
        </p:nvSpPr>
        <p:spPr bwMode="auto">
          <a:xfrm>
            <a:off x="5410200" y="3657600"/>
            <a:ext cx="1295400" cy="0"/>
          </a:xfrm>
          <a:prstGeom prst="line">
            <a:avLst/>
          </a:prstGeom>
          <a:noFill/>
          <a:ln w="19050" cap="sq">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6921" name="Text Box 25"/>
          <p:cNvSpPr txBox="1">
            <a:spLocks noChangeArrowheads="1"/>
          </p:cNvSpPr>
          <p:nvPr/>
        </p:nvSpPr>
        <p:spPr bwMode="auto">
          <a:xfrm>
            <a:off x="6629400" y="3429000"/>
            <a:ext cx="1330325" cy="4572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0"/>
              <a:t>Application touches buffer</a:t>
            </a:r>
          </a:p>
        </p:txBody>
      </p:sp>
      <p:sp>
        <p:nvSpPr>
          <p:cNvPr id="336922" name="Text Box 26"/>
          <p:cNvSpPr txBox="1">
            <a:spLocks noChangeArrowheads="1"/>
          </p:cNvSpPr>
          <p:nvPr/>
        </p:nvSpPr>
        <p:spPr bwMode="auto">
          <a:xfrm>
            <a:off x="4953000" y="3810000"/>
            <a:ext cx="1330325" cy="4572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a:solidFill>
                  <a:srgbClr val="0000FF"/>
                </a:solidFill>
              </a:rPr>
              <a:t>PAGE FAULT generated</a:t>
            </a:r>
          </a:p>
        </p:txBody>
      </p:sp>
      <p:sp>
        <p:nvSpPr>
          <p:cNvPr id="336923" name="Line 27"/>
          <p:cNvSpPr>
            <a:spLocks noChangeShapeType="1"/>
          </p:cNvSpPr>
          <p:nvPr/>
        </p:nvSpPr>
        <p:spPr bwMode="auto">
          <a:xfrm flipH="1">
            <a:off x="6400800" y="3657600"/>
            <a:ext cx="0" cy="1905000"/>
          </a:xfrm>
          <a:prstGeom prst="line">
            <a:avLst/>
          </a:prstGeom>
          <a:noFill/>
          <a:ln w="38100">
            <a:solidFill>
              <a:srgbClr val="FF0000"/>
            </a:solidFill>
            <a:prstDash val="sysDot"/>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6924" name="Text Box 28"/>
          <p:cNvSpPr txBox="1">
            <a:spLocks noChangeArrowheads="1"/>
          </p:cNvSpPr>
          <p:nvPr/>
        </p:nvSpPr>
        <p:spPr bwMode="auto">
          <a:xfrm>
            <a:off x="5715000" y="4525963"/>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solidFill>
                  <a:srgbClr val="FF0000"/>
                </a:solidFill>
              </a:rPr>
              <a:t>Block</a:t>
            </a:r>
          </a:p>
        </p:txBody>
      </p:sp>
      <p:sp>
        <p:nvSpPr>
          <p:cNvPr id="336925" name="Line 29"/>
          <p:cNvSpPr>
            <a:spLocks noChangeShapeType="1"/>
          </p:cNvSpPr>
          <p:nvPr/>
        </p:nvSpPr>
        <p:spPr bwMode="auto">
          <a:xfrm>
            <a:off x="5410200" y="5562600"/>
            <a:ext cx="1295400" cy="0"/>
          </a:xfrm>
          <a:prstGeom prst="line">
            <a:avLst/>
          </a:prstGeom>
          <a:noFill/>
          <a:ln w="19050" cap="sq">
            <a:solidFill>
              <a:schemeClr val="tx1"/>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6919"/>
                                        </p:tgtEl>
                                        <p:attrNameLst>
                                          <p:attrName>style.visibility</p:attrName>
                                        </p:attrNameLst>
                                      </p:cBhvr>
                                      <p:to>
                                        <p:strVal val="visible"/>
                                      </p:to>
                                    </p:set>
                                    <p:animEffect transition="in" filter="wipe(up)">
                                      <p:cBhvr>
                                        <p:cTn id="7" dur="1000"/>
                                        <p:tgtEl>
                                          <p:spTgt spid="336919"/>
                                        </p:tgtEl>
                                      </p:cBhvr>
                                    </p:animEffect>
                                  </p:childTnLst>
                                </p:cTn>
                              </p:par>
                            </p:childTnLst>
                          </p:cTn>
                        </p:par>
                        <p:par>
                          <p:cTn id="8" fill="hold" nodeType="afterGroup">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3369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6921"/>
                                        </p:tgtEl>
                                        <p:attrNameLst>
                                          <p:attrName>style.visibility</p:attrName>
                                        </p:attrNameLst>
                                      </p:cBhvr>
                                      <p:to>
                                        <p:strVal val="visible"/>
                                      </p:to>
                                    </p:set>
                                  </p:childTnLst>
                                </p:cTn>
                              </p:par>
                            </p:childTnLst>
                          </p:cTn>
                        </p:par>
                        <p:par>
                          <p:cTn id="13" fill="hold" nodeType="afterGroup">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336922"/>
                                        </p:tgtEl>
                                        <p:attrNameLst>
                                          <p:attrName>style.visibility</p:attrName>
                                        </p:attrNameLst>
                                      </p:cBhvr>
                                      <p:to>
                                        <p:strVal val="visible"/>
                                      </p:to>
                                    </p:set>
                                  </p:childTnLst>
                                </p:cTn>
                              </p:par>
                            </p:childTnLst>
                          </p:cTn>
                        </p:par>
                        <p:par>
                          <p:cTn id="16" fill="hold" nodeType="afterGroup">
                            <p:stCondLst>
                              <p:cond delay="1500"/>
                            </p:stCondLst>
                            <p:childTnLst>
                              <p:par>
                                <p:cTn id="17" presetID="1" presetClass="entr" presetSubtype="0" fill="hold" grpId="0" nodeType="afterEffect">
                                  <p:stCondLst>
                                    <p:cond delay="0"/>
                                  </p:stCondLst>
                                  <p:childTnLst>
                                    <p:set>
                                      <p:cBhvr>
                                        <p:cTn id="18" dur="1" fill="hold">
                                          <p:stCondLst>
                                            <p:cond delay="0"/>
                                          </p:stCondLst>
                                        </p:cTn>
                                        <p:tgtEl>
                                          <p:spTgt spid="33689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69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69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6925"/>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3368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898" grpId="0" animBg="1"/>
      <p:bldP spid="336898" grpId="1" animBg="1"/>
      <p:bldP spid="336919" grpId="0" animBg="1"/>
      <p:bldP spid="336920" grpId="0" animBg="1"/>
      <p:bldP spid="336921" grpId="0"/>
      <p:bldP spid="336922" grpId="0"/>
      <p:bldP spid="336923" grpId="0" animBg="1"/>
      <p:bldP spid="336924" grpId="0"/>
      <p:bldP spid="33692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Date Placeholder 3"/>
          <p:cNvSpPr>
            <a:spLocks noGrp="1"/>
          </p:cNvSpPr>
          <p:nvPr>
            <p:ph type="dt" sz="half" idx="10"/>
          </p:nvPr>
        </p:nvSpPr>
        <p:spPr/>
        <p:txBody>
          <a:bodyPr/>
          <a:lstStyle/>
          <a:p>
            <a:r>
              <a:rPr lang="en-US"/>
              <a:t>06/02/06</a:t>
            </a:r>
          </a:p>
        </p:txBody>
      </p:sp>
      <p:sp>
        <p:nvSpPr>
          <p:cNvPr id="43" name="Footer Placeholder 4"/>
          <p:cNvSpPr>
            <a:spLocks noGrp="1"/>
          </p:cNvSpPr>
          <p:nvPr>
            <p:ph type="ftr" sz="quarter" idx="11"/>
          </p:nvPr>
        </p:nvSpPr>
        <p:spPr/>
        <p:txBody>
          <a:bodyPr/>
          <a:lstStyle/>
          <a:p>
            <a:r>
              <a:rPr lang="en-US"/>
              <a:t>Pavan Balaji (The Ohio State University)</a:t>
            </a:r>
          </a:p>
        </p:txBody>
      </p:sp>
      <p:sp>
        <p:nvSpPr>
          <p:cNvPr id="337922" name="Freeform 2"/>
          <p:cNvSpPr>
            <a:spLocks/>
          </p:cNvSpPr>
          <p:nvPr/>
        </p:nvSpPr>
        <p:spPr bwMode="auto">
          <a:xfrm>
            <a:off x="6096000" y="3200400"/>
            <a:ext cx="609600" cy="457200"/>
          </a:xfrm>
          <a:custGeom>
            <a:avLst/>
            <a:gdLst>
              <a:gd name="T0" fmla="*/ 240 w 240"/>
              <a:gd name="T1" fmla="*/ 0 h 384"/>
              <a:gd name="T2" fmla="*/ 48 w 240"/>
              <a:gd name="T3" fmla="*/ 192 h 384"/>
              <a:gd name="T4" fmla="*/ 192 w 240"/>
              <a:gd name="T5" fmla="*/ 192 h 384"/>
              <a:gd name="T6" fmla="*/ 0 w 240"/>
              <a:gd name="T7" fmla="*/ 384 h 384"/>
            </a:gdLst>
            <a:ahLst/>
            <a:cxnLst>
              <a:cxn ang="0">
                <a:pos x="T0" y="T1"/>
              </a:cxn>
              <a:cxn ang="0">
                <a:pos x="T2" y="T3"/>
              </a:cxn>
              <a:cxn ang="0">
                <a:pos x="T4" y="T5"/>
              </a:cxn>
              <a:cxn ang="0">
                <a:pos x="T6" y="T7"/>
              </a:cxn>
            </a:cxnLst>
            <a:rect l="0" t="0" r="r" b="b"/>
            <a:pathLst>
              <a:path w="240" h="384">
                <a:moveTo>
                  <a:pt x="240" y="0"/>
                </a:moveTo>
                <a:cubicBezTo>
                  <a:pt x="148" y="80"/>
                  <a:pt x="56" y="160"/>
                  <a:pt x="48" y="192"/>
                </a:cubicBezTo>
                <a:cubicBezTo>
                  <a:pt x="40" y="224"/>
                  <a:pt x="200" y="160"/>
                  <a:pt x="192" y="192"/>
                </a:cubicBezTo>
                <a:cubicBezTo>
                  <a:pt x="184" y="224"/>
                  <a:pt x="92" y="304"/>
                  <a:pt x="0" y="384"/>
                </a:cubicBezTo>
              </a:path>
            </a:pathLst>
          </a:custGeom>
          <a:noFill/>
          <a:ln w="25400" cap="flat" cmpd="sng">
            <a:solidFill>
              <a:srgbClr val="0000FF"/>
            </a:solidFill>
            <a:prstDash val="solid"/>
            <a:round/>
            <a:headEnd/>
            <a:tailEnd type="stealth" w="lg" len="lg"/>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23" name="Text Box 3"/>
          <p:cNvSpPr txBox="1">
            <a:spLocks noChangeArrowheads="1"/>
          </p:cNvSpPr>
          <p:nvPr/>
        </p:nvSpPr>
        <p:spPr bwMode="auto">
          <a:xfrm>
            <a:off x="5867400" y="2209800"/>
            <a:ext cx="885825" cy="4572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0"/>
              <a:t>Memory Protect</a:t>
            </a:r>
          </a:p>
        </p:txBody>
      </p:sp>
      <p:sp>
        <p:nvSpPr>
          <p:cNvPr id="337924" name="Rectangle 4"/>
          <p:cNvSpPr>
            <a:spLocks noGrp="1" noChangeArrowheads="1"/>
          </p:cNvSpPr>
          <p:nvPr>
            <p:ph type="title"/>
          </p:nvPr>
        </p:nvSpPr>
        <p:spPr>
          <a:ln/>
        </p:spPr>
        <p:txBody>
          <a:bodyPr/>
          <a:lstStyle/>
          <a:p>
            <a:r>
              <a:rPr lang="en-US" sz="3200"/>
              <a:t>Copy-on-Write</a:t>
            </a:r>
          </a:p>
        </p:txBody>
      </p:sp>
      <p:sp>
        <p:nvSpPr>
          <p:cNvPr id="337925" name="Rectangle 5"/>
          <p:cNvSpPr>
            <a:spLocks noGrp="1" noChangeArrowheads="1"/>
          </p:cNvSpPr>
          <p:nvPr>
            <p:ph type="body" idx="1"/>
          </p:nvPr>
        </p:nvSpPr>
        <p:spPr>
          <a:xfrm>
            <a:off x="381000" y="1828800"/>
            <a:ext cx="4800600" cy="4495800"/>
          </a:xfrm>
        </p:spPr>
        <p:txBody>
          <a:bodyPr/>
          <a:lstStyle/>
          <a:p>
            <a:pPr>
              <a:lnSpc>
                <a:spcPct val="120000"/>
              </a:lnSpc>
            </a:pPr>
            <a:r>
              <a:rPr lang="en-US"/>
              <a:t>Enhances the functionality of Block-on-Write</a:t>
            </a:r>
          </a:p>
          <a:p>
            <a:pPr lvl="1">
              <a:lnSpc>
                <a:spcPct val="120000"/>
              </a:lnSpc>
            </a:pPr>
            <a:r>
              <a:rPr lang="en-US"/>
              <a:t>Does not blindly block</a:t>
            </a:r>
          </a:p>
          <a:p>
            <a:pPr>
              <a:lnSpc>
                <a:spcPct val="120000"/>
              </a:lnSpc>
            </a:pPr>
            <a:r>
              <a:rPr lang="en-US"/>
              <a:t>Advantage:</a:t>
            </a:r>
          </a:p>
          <a:p>
            <a:pPr lvl="1">
              <a:lnSpc>
                <a:spcPct val="120000"/>
              </a:lnSpc>
            </a:pPr>
            <a:r>
              <a:rPr lang="en-US"/>
              <a:t>Zero-copy communication when possible</a:t>
            </a:r>
          </a:p>
          <a:p>
            <a:pPr lvl="1">
              <a:lnSpc>
                <a:spcPct val="120000"/>
              </a:lnSpc>
            </a:pPr>
            <a:r>
              <a:rPr lang="en-US"/>
              <a:t>Skew tolerant when receiver is not ready</a:t>
            </a:r>
          </a:p>
          <a:p>
            <a:pPr>
              <a:lnSpc>
                <a:spcPct val="120000"/>
              </a:lnSpc>
            </a:pPr>
            <a:r>
              <a:rPr lang="en-US"/>
              <a:t>Disadvantage</a:t>
            </a:r>
          </a:p>
          <a:p>
            <a:pPr lvl="1">
              <a:lnSpc>
                <a:spcPct val="120000"/>
              </a:lnSpc>
            </a:pPr>
            <a:r>
              <a:rPr lang="en-US"/>
              <a:t>Not SDP specification compliant</a:t>
            </a:r>
          </a:p>
        </p:txBody>
      </p:sp>
      <p:sp>
        <p:nvSpPr>
          <p:cNvPr id="337926" name="Line 6"/>
          <p:cNvSpPr>
            <a:spLocks noChangeShapeType="1"/>
          </p:cNvSpPr>
          <p:nvPr/>
        </p:nvSpPr>
        <p:spPr bwMode="auto">
          <a:xfrm flipH="1">
            <a:off x="6705600" y="1981200"/>
            <a:ext cx="0" cy="41148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7927" name="Line 7"/>
          <p:cNvSpPr>
            <a:spLocks noChangeShapeType="1"/>
          </p:cNvSpPr>
          <p:nvPr/>
        </p:nvSpPr>
        <p:spPr bwMode="auto">
          <a:xfrm>
            <a:off x="6705600" y="2274888"/>
            <a:ext cx="1524000" cy="315912"/>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28" name="Text Box 8"/>
          <p:cNvSpPr txBox="1">
            <a:spLocks noChangeArrowheads="1"/>
          </p:cNvSpPr>
          <p:nvPr/>
        </p:nvSpPr>
        <p:spPr bwMode="auto">
          <a:xfrm>
            <a:off x="6858000" y="2122488"/>
            <a:ext cx="1016000" cy="27463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0"/>
              <a:t>SRC AVAIL</a:t>
            </a:r>
          </a:p>
        </p:txBody>
      </p:sp>
      <p:sp>
        <p:nvSpPr>
          <p:cNvPr id="337929" name="Line 9"/>
          <p:cNvSpPr>
            <a:spLocks noChangeShapeType="1"/>
          </p:cNvSpPr>
          <p:nvPr/>
        </p:nvSpPr>
        <p:spPr bwMode="auto">
          <a:xfrm>
            <a:off x="5867400" y="2667000"/>
            <a:ext cx="838200" cy="0"/>
          </a:xfrm>
          <a:prstGeom prst="line">
            <a:avLst/>
          </a:prstGeom>
          <a:noFill/>
          <a:ln w="19050" cap="sq">
            <a:solidFill>
              <a:schemeClr val="tx1"/>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30" name="Text Box 10"/>
          <p:cNvSpPr txBox="1">
            <a:spLocks noChangeArrowheads="1"/>
          </p:cNvSpPr>
          <p:nvPr/>
        </p:nvSpPr>
        <p:spPr bwMode="auto">
          <a:xfrm>
            <a:off x="5943600" y="1981200"/>
            <a:ext cx="720725" cy="27463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0"/>
              <a:t>send()</a:t>
            </a:r>
          </a:p>
        </p:txBody>
      </p:sp>
      <p:sp>
        <p:nvSpPr>
          <p:cNvPr id="337931" name="Line 11"/>
          <p:cNvSpPr>
            <a:spLocks noChangeShapeType="1"/>
          </p:cNvSpPr>
          <p:nvPr/>
        </p:nvSpPr>
        <p:spPr bwMode="auto">
          <a:xfrm>
            <a:off x="5715000" y="2255838"/>
            <a:ext cx="990600" cy="0"/>
          </a:xfrm>
          <a:prstGeom prst="line">
            <a:avLst/>
          </a:prstGeom>
          <a:noFill/>
          <a:ln w="19050" cap="sq">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32" name="Rectangle 12"/>
          <p:cNvSpPr>
            <a:spLocks noChangeArrowheads="1"/>
          </p:cNvSpPr>
          <p:nvPr/>
        </p:nvSpPr>
        <p:spPr bwMode="auto">
          <a:xfrm>
            <a:off x="5105400" y="2179638"/>
            <a:ext cx="762000" cy="5334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solidFill>
                  <a:srgbClr val="DDDDDD"/>
                </a:solidFill>
              </a:rPr>
              <a:t>App</a:t>
            </a:r>
          </a:p>
          <a:p>
            <a:r>
              <a:rPr lang="en-US" sz="1200">
                <a:solidFill>
                  <a:srgbClr val="DDDDDD"/>
                </a:solidFill>
              </a:rPr>
              <a:t>Buffer1</a:t>
            </a:r>
          </a:p>
        </p:txBody>
      </p:sp>
      <p:sp>
        <p:nvSpPr>
          <p:cNvPr id="337933" name="AutoShape 13"/>
          <p:cNvSpPr>
            <a:spLocks noChangeArrowheads="1"/>
          </p:cNvSpPr>
          <p:nvPr/>
        </p:nvSpPr>
        <p:spPr bwMode="auto">
          <a:xfrm>
            <a:off x="6705600" y="3151188"/>
            <a:ext cx="1524000" cy="1143000"/>
          </a:xfrm>
          <a:prstGeom prst="curvedRightArrow">
            <a:avLst>
              <a:gd name="adj1" fmla="val 8056"/>
              <a:gd name="adj2" fmla="val 28056"/>
              <a:gd name="adj3" fmla="val 44444"/>
            </a:avLst>
          </a:prstGeom>
          <a:solidFill>
            <a:srgbClr val="CC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34" name="Text Box 14"/>
          <p:cNvSpPr txBox="1">
            <a:spLocks noChangeArrowheads="1"/>
          </p:cNvSpPr>
          <p:nvPr/>
        </p:nvSpPr>
        <p:spPr bwMode="auto">
          <a:xfrm>
            <a:off x="4800600" y="2743200"/>
            <a:ext cx="1000125" cy="455613"/>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0"/>
              <a:t>Memory Unprotect</a:t>
            </a:r>
          </a:p>
        </p:txBody>
      </p:sp>
      <p:sp>
        <p:nvSpPr>
          <p:cNvPr id="337935" name="Line 15"/>
          <p:cNvSpPr>
            <a:spLocks noChangeShapeType="1"/>
          </p:cNvSpPr>
          <p:nvPr/>
        </p:nvSpPr>
        <p:spPr bwMode="auto">
          <a:xfrm flipV="1">
            <a:off x="6686550" y="4217988"/>
            <a:ext cx="1524000" cy="430212"/>
          </a:xfrm>
          <a:prstGeom prst="line">
            <a:avLst/>
          </a:prstGeom>
          <a:noFill/>
          <a:ln w="19050">
            <a:solidFill>
              <a:schemeClr val="tx1"/>
            </a:solidFill>
            <a:round/>
            <a:headEnd type="stealth"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36" name="Text Box 16"/>
          <p:cNvSpPr txBox="1">
            <a:spLocks noChangeArrowheads="1"/>
          </p:cNvSpPr>
          <p:nvPr/>
        </p:nvSpPr>
        <p:spPr bwMode="auto">
          <a:xfrm>
            <a:off x="6858000" y="4525963"/>
            <a:ext cx="1447800" cy="27463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0"/>
              <a:t>GET COMPLETE</a:t>
            </a:r>
          </a:p>
        </p:txBody>
      </p:sp>
      <p:sp>
        <p:nvSpPr>
          <p:cNvPr id="337937" name="Line 17"/>
          <p:cNvSpPr>
            <a:spLocks noChangeShapeType="1"/>
          </p:cNvSpPr>
          <p:nvPr/>
        </p:nvSpPr>
        <p:spPr bwMode="auto">
          <a:xfrm flipH="1">
            <a:off x="8229600" y="1981200"/>
            <a:ext cx="0" cy="41148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7938" name="Rectangle 18"/>
          <p:cNvSpPr>
            <a:spLocks noChangeArrowheads="1"/>
          </p:cNvSpPr>
          <p:nvPr/>
        </p:nvSpPr>
        <p:spPr bwMode="auto">
          <a:xfrm>
            <a:off x="8382000" y="3760788"/>
            <a:ext cx="685800" cy="5334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solidFill>
                  <a:srgbClr val="DDDDDD"/>
                </a:solidFill>
              </a:rPr>
              <a:t>App</a:t>
            </a:r>
          </a:p>
          <a:p>
            <a:r>
              <a:rPr lang="en-US" sz="1200">
                <a:solidFill>
                  <a:srgbClr val="DDDDDD"/>
                </a:solidFill>
              </a:rPr>
              <a:t>Buffer1</a:t>
            </a:r>
          </a:p>
        </p:txBody>
      </p:sp>
      <p:sp>
        <p:nvSpPr>
          <p:cNvPr id="337939" name="Text Box 19"/>
          <p:cNvSpPr txBox="1">
            <a:spLocks noChangeArrowheads="1"/>
          </p:cNvSpPr>
          <p:nvPr/>
        </p:nvSpPr>
        <p:spPr bwMode="auto">
          <a:xfrm>
            <a:off x="6096000" y="6126163"/>
            <a:ext cx="1219200" cy="2746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t>Data Source</a:t>
            </a:r>
          </a:p>
        </p:txBody>
      </p:sp>
      <p:sp>
        <p:nvSpPr>
          <p:cNvPr id="337940" name="Text Box 20"/>
          <p:cNvSpPr txBox="1">
            <a:spLocks noChangeArrowheads="1"/>
          </p:cNvSpPr>
          <p:nvPr/>
        </p:nvSpPr>
        <p:spPr bwMode="auto">
          <a:xfrm>
            <a:off x="7620000" y="6126163"/>
            <a:ext cx="1219200" cy="2746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t>Data Sink</a:t>
            </a:r>
          </a:p>
        </p:txBody>
      </p:sp>
      <p:sp>
        <p:nvSpPr>
          <p:cNvPr id="337941" name="Freeform 21"/>
          <p:cNvSpPr>
            <a:spLocks/>
          </p:cNvSpPr>
          <p:nvPr/>
        </p:nvSpPr>
        <p:spPr bwMode="auto">
          <a:xfrm rot="-360060">
            <a:off x="4689475" y="2438400"/>
            <a:ext cx="1812925" cy="2286000"/>
          </a:xfrm>
          <a:custGeom>
            <a:avLst/>
            <a:gdLst>
              <a:gd name="T0" fmla="*/ 1416 w 1416"/>
              <a:gd name="T1" fmla="*/ 1728 h 1728"/>
              <a:gd name="T2" fmla="*/ 168 w 1416"/>
              <a:gd name="T3" fmla="*/ 1008 h 1728"/>
              <a:gd name="T4" fmla="*/ 408 w 1416"/>
              <a:gd name="T5" fmla="*/ 0 h 1728"/>
            </a:gdLst>
            <a:ahLst/>
            <a:cxnLst>
              <a:cxn ang="0">
                <a:pos x="T0" y="T1"/>
              </a:cxn>
              <a:cxn ang="0">
                <a:pos x="T2" y="T3"/>
              </a:cxn>
              <a:cxn ang="0">
                <a:pos x="T4" y="T5"/>
              </a:cxn>
            </a:cxnLst>
            <a:rect l="0" t="0" r="r" b="b"/>
            <a:pathLst>
              <a:path w="1416" h="1728">
                <a:moveTo>
                  <a:pt x="1416" y="1728"/>
                </a:moveTo>
                <a:cubicBezTo>
                  <a:pt x="876" y="1512"/>
                  <a:pt x="336" y="1296"/>
                  <a:pt x="168" y="1008"/>
                </a:cubicBezTo>
                <a:cubicBezTo>
                  <a:pt x="0" y="720"/>
                  <a:pt x="204" y="360"/>
                  <a:pt x="408" y="0"/>
                </a:cubicBezTo>
              </a:path>
            </a:pathLst>
          </a:custGeom>
          <a:noFill/>
          <a:ln w="19050" cap="flat" cmpd="sng">
            <a:solidFill>
              <a:schemeClr val="tx1"/>
            </a:solidFill>
            <a:prstDash val="dash"/>
            <a:round/>
            <a:headEnd type="none" w="med" len="med"/>
            <a:tailEnd type="stealth" w="lg" len="lg"/>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42" name="Line 22"/>
          <p:cNvSpPr>
            <a:spLocks noChangeShapeType="1"/>
          </p:cNvSpPr>
          <p:nvPr/>
        </p:nvSpPr>
        <p:spPr bwMode="auto">
          <a:xfrm>
            <a:off x="6400800" y="2667000"/>
            <a:ext cx="0" cy="533400"/>
          </a:xfrm>
          <a:prstGeom prst="line">
            <a:avLst/>
          </a:prstGeom>
          <a:noFill/>
          <a:ln w="19050">
            <a:solidFill>
              <a:schemeClr val="tx1"/>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43" name="Line 23"/>
          <p:cNvSpPr>
            <a:spLocks noChangeShapeType="1"/>
          </p:cNvSpPr>
          <p:nvPr/>
        </p:nvSpPr>
        <p:spPr bwMode="auto">
          <a:xfrm>
            <a:off x="5410200" y="3200400"/>
            <a:ext cx="1295400" cy="0"/>
          </a:xfrm>
          <a:prstGeom prst="line">
            <a:avLst/>
          </a:prstGeom>
          <a:noFill/>
          <a:ln w="19050" cap="sq">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44" name="Text Box 24"/>
          <p:cNvSpPr txBox="1">
            <a:spLocks noChangeArrowheads="1"/>
          </p:cNvSpPr>
          <p:nvPr/>
        </p:nvSpPr>
        <p:spPr bwMode="auto">
          <a:xfrm>
            <a:off x="6629400" y="2743200"/>
            <a:ext cx="1330325" cy="4572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0"/>
              <a:t>Application touches buffer</a:t>
            </a:r>
          </a:p>
        </p:txBody>
      </p:sp>
      <p:sp>
        <p:nvSpPr>
          <p:cNvPr id="337945" name="Text Box 25"/>
          <p:cNvSpPr txBox="1">
            <a:spLocks noChangeArrowheads="1"/>
          </p:cNvSpPr>
          <p:nvPr/>
        </p:nvSpPr>
        <p:spPr bwMode="auto">
          <a:xfrm>
            <a:off x="5029200" y="3276600"/>
            <a:ext cx="1330325" cy="4572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a:solidFill>
                  <a:srgbClr val="0000FF"/>
                </a:solidFill>
              </a:rPr>
              <a:t>PAGE FAULT generated</a:t>
            </a:r>
          </a:p>
        </p:txBody>
      </p:sp>
      <p:sp>
        <p:nvSpPr>
          <p:cNvPr id="337946" name="Line 26"/>
          <p:cNvSpPr>
            <a:spLocks noChangeShapeType="1"/>
          </p:cNvSpPr>
          <p:nvPr/>
        </p:nvSpPr>
        <p:spPr bwMode="auto">
          <a:xfrm flipH="1">
            <a:off x="6400800" y="3810000"/>
            <a:ext cx="0" cy="838200"/>
          </a:xfrm>
          <a:prstGeom prst="line">
            <a:avLst/>
          </a:prstGeom>
          <a:noFill/>
          <a:ln w="38100">
            <a:solidFill>
              <a:srgbClr val="FF3300"/>
            </a:solidFill>
            <a:prstDash val="sysDot"/>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47" name="Text Box 27"/>
          <p:cNvSpPr txBox="1">
            <a:spLocks noChangeArrowheads="1"/>
          </p:cNvSpPr>
          <p:nvPr/>
        </p:nvSpPr>
        <p:spPr bwMode="auto">
          <a:xfrm>
            <a:off x="5715000" y="4068763"/>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solidFill>
                  <a:srgbClr val="FF3300"/>
                </a:solidFill>
              </a:rPr>
              <a:t>Block</a:t>
            </a:r>
          </a:p>
        </p:txBody>
      </p:sp>
      <p:sp>
        <p:nvSpPr>
          <p:cNvPr id="337948" name="Line 28"/>
          <p:cNvSpPr>
            <a:spLocks noChangeShapeType="1"/>
          </p:cNvSpPr>
          <p:nvPr/>
        </p:nvSpPr>
        <p:spPr bwMode="auto">
          <a:xfrm>
            <a:off x="5410200" y="4648200"/>
            <a:ext cx="1295400" cy="0"/>
          </a:xfrm>
          <a:prstGeom prst="line">
            <a:avLst/>
          </a:prstGeom>
          <a:noFill/>
          <a:ln w="19050" cap="sq">
            <a:solidFill>
              <a:schemeClr val="tx1"/>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49" name="AutoShape 29"/>
          <p:cNvSpPr>
            <a:spLocks noChangeArrowheads="1"/>
          </p:cNvSpPr>
          <p:nvPr/>
        </p:nvSpPr>
        <p:spPr bwMode="auto">
          <a:xfrm rot="21591791" flipH="1">
            <a:off x="6742113" y="3200400"/>
            <a:ext cx="1449387" cy="685800"/>
          </a:xfrm>
          <a:prstGeom prst="curvedRightArrow">
            <a:avLst>
              <a:gd name="adj1" fmla="val 593"/>
              <a:gd name="adj2" fmla="val 26935"/>
              <a:gd name="adj3" fmla="val 17387"/>
            </a:avLst>
          </a:prstGeom>
          <a:solidFill>
            <a:srgbClr val="00CCFF">
              <a:alpha val="49001"/>
            </a:srgbClr>
          </a:solidFill>
          <a:ln w="28575" cap="sq">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50" name="Text Box 30"/>
          <p:cNvSpPr txBox="1">
            <a:spLocks noChangeArrowheads="1"/>
          </p:cNvSpPr>
          <p:nvPr/>
        </p:nvSpPr>
        <p:spPr bwMode="auto">
          <a:xfrm>
            <a:off x="6781800" y="3382963"/>
            <a:ext cx="1187450" cy="27463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0"/>
              <a:t>Atomic Lock</a:t>
            </a:r>
          </a:p>
        </p:txBody>
      </p:sp>
      <p:sp>
        <p:nvSpPr>
          <p:cNvPr id="337951" name="Line 31"/>
          <p:cNvSpPr>
            <a:spLocks noChangeShapeType="1"/>
          </p:cNvSpPr>
          <p:nvPr/>
        </p:nvSpPr>
        <p:spPr bwMode="auto">
          <a:xfrm>
            <a:off x="6324600" y="3810000"/>
            <a:ext cx="381000" cy="0"/>
          </a:xfrm>
          <a:prstGeom prst="line">
            <a:avLst/>
          </a:prstGeom>
          <a:noFill/>
          <a:ln w="19050" cap="sq">
            <a:solidFill>
              <a:srgbClr val="993366"/>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52" name="Text Box 32"/>
          <p:cNvSpPr txBox="1">
            <a:spLocks noChangeArrowheads="1"/>
          </p:cNvSpPr>
          <p:nvPr/>
        </p:nvSpPr>
        <p:spPr bwMode="auto">
          <a:xfrm>
            <a:off x="5181600" y="3657600"/>
            <a:ext cx="1371600" cy="457200"/>
          </a:xfrm>
          <a:prstGeom prst="rect">
            <a:avLst/>
          </a:prstGeom>
          <a:noFill/>
          <a:ln>
            <a:noFill/>
          </a:ln>
          <a:effectLst/>
          <a:extLst>
            <a:ext uri="{909E8E84-426E-40DD-AFC4-6F175D3DCCD1}">
              <a14:hiddenFill xmlns:a14="http://schemas.microsoft.com/office/drawing/2010/main">
                <a:solidFill>
                  <a:srgbClr val="993366"/>
                </a:solidFill>
              </a14:hiddenFill>
            </a:ext>
            <a:ext uri="{91240B29-F687-4F45-9708-019B960494DF}">
              <a14:hiddenLine xmlns:a14="http://schemas.microsoft.com/office/drawing/2010/main" w="12700" cap="sq" algn="ctr">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solidFill>
                  <a:schemeClr val="tx2"/>
                </a:solidFill>
              </a:rPr>
              <a:t>Atomic Lock Failed</a:t>
            </a:r>
          </a:p>
        </p:txBody>
      </p:sp>
      <p:sp>
        <p:nvSpPr>
          <p:cNvPr id="337953" name="AutoShape 33"/>
          <p:cNvSpPr>
            <a:spLocks noChangeArrowheads="1"/>
          </p:cNvSpPr>
          <p:nvPr/>
        </p:nvSpPr>
        <p:spPr bwMode="auto">
          <a:xfrm>
            <a:off x="6705600" y="4876800"/>
            <a:ext cx="1524000" cy="1143000"/>
          </a:xfrm>
          <a:prstGeom prst="curvedRightArrow">
            <a:avLst>
              <a:gd name="adj1" fmla="val 8056"/>
              <a:gd name="adj2" fmla="val 28056"/>
              <a:gd name="adj3" fmla="val 44444"/>
            </a:avLst>
          </a:prstGeom>
          <a:solidFill>
            <a:srgbClr val="CC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54" name="Rectangle 34"/>
          <p:cNvSpPr>
            <a:spLocks noChangeArrowheads="1"/>
          </p:cNvSpPr>
          <p:nvPr/>
        </p:nvSpPr>
        <p:spPr bwMode="auto">
          <a:xfrm>
            <a:off x="8382000" y="5562600"/>
            <a:ext cx="685800" cy="5334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200">
                <a:solidFill>
                  <a:srgbClr val="DDDDDD"/>
                </a:solidFill>
              </a:rPr>
              <a:t>App</a:t>
            </a:r>
          </a:p>
          <a:p>
            <a:r>
              <a:rPr lang="en-US" sz="1200">
                <a:solidFill>
                  <a:srgbClr val="DDDDDD"/>
                </a:solidFill>
              </a:rPr>
              <a:t>Buffer1</a:t>
            </a:r>
          </a:p>
        </p:txBody>
      </p:sp>
      <p:sp>
        <p:nvSpPr>
          <p:cNvPr id="337955" name="Text Box 35"/>
          <p:cNvSpPr txBox="1">
            <a:spLocks noChangeArrowheads="1"/>
          </p:cNvSpPr>
          <p:nvPr/>
        </p:nvSpPr>
        <p:spPr bwMode="auto">
          <a:xfrm>
            <a:off x="5181600" y="3429000"/>
            <a:ext cx="1371600" cy="457200"/>
          </a:xfrm>
          <a:prstGeom prst="rect">
            <a:avLst/>
          </a:prstGeom>
          <a:noFill/>
          <a:ln>
            <a:noFill/>
          </a:ln>
          <a:effectLst/>
          <a:extLst>
            <a:ext uri="{909E8E84-426E-40DD-AFC4-6F175D3DCCD1}">
              <a14:hiddenFill xmlns:a14="http://schemas.microsoft.com/office/drawing/2010/main">
                <a:solidFill>
                  <a:srgbClr val="993366"/>
                </a:solidFill>
              </a14:hiddenFill>
            </a:ext>
            <a:ext uri="{91240B29-F687-4F45-9708-019B960494DF}">
              <a14:hiddenLine xmlns:a14="http://schemas.microsoft.com/office/drawing/2010/main" w="12700" cap="sq" algn="ctr">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solidFill>
                  <a:schemeClr val="tx2"/>
                </a:solidFill>
              </a:rPr>
              <a:t>Atomic Lock Successful</a:t>
            </a:r>
          </a:p>
        </p:txBody>
      </p:sp>
      <p:sp>
        <p:nvSpPr>
          <p:cNvPr id="337956" name="Text Box 36"/>
          <p:cNvSpPr txBox="1">
            <a:spLocks noChangeArrowheads="1"/>
          </p:cNvSpPr>
          <p:nvPr/>
        </p:nvSpPr>
        <p:spPr bwMode="auto">
          <a:xfrm>
            <a:off x="5334000" y="38100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solidFill>
                  <a:srgbClr val="FF3300"/>
                </a:solidFill>
              </a:rPr>
              <a:t>Copy to temp. buffer</a:t>
            </a:r>
          </a:p>
        </p:txBody>
      </p:sp>
      <p:sp>
        <p:nvSpPr>
          <p:cNvPr id="337957" name="Line 37"/>
          <p:cNvSpPr>
            <a:spLocks noChangeShapeType="1"/>
          </p:cNvSpPr>
          <p:nvPr/>
        </p:nvSpPr>
        <p:spPr bwMode="auto">
          <a:xfrm flipH="1">
            <a:off x="6553200" y="3810000"/>
            <a:ext cx="0" cy="533400"/>
          </a:xfrm>
          <a:prstGeom prst="line">
            <a:avLst/>
          </a:prstGeom>
          <a:noFill/>
          <a:ln w="38100">
            <a:solidFill>
              <a:srgbClr val="FF3300"/>
            </a:solidFill>
            <a:prstDash val="sysDot"/>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58" name="Line 38"/>
          <p:cNvSpPr>
            <a:spLocks noChangeShapeType="1"/>
          </p:cNvSpPr>
          <p:nvPr/>
        </p:nvSpPr>
        <p:spPr bwMode="auto">
          <a:xfrm>
            <a:off x="6705600" y="4332288"/>
            <a:ext cx="1524000" cy="315912"/>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59" name="Text Box 39"/>
          <p:cNvSpPr txBox="1">
            <a:spLocks noChangeArrowheads="1"/>
          </p:cNvSpPr>
          <p:nvPr/>
        </p:nvSpPr>
        <p:spPr bwMode="auto">
          <a:xfrm>
            <a:off x="6858000" y="4191000"/>
            <a:ext cx="1219200" cy="27463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0"/>
              <a:t>SRC UPDATE</a:t>
            </a:r>
          </a:p>
        </p:txBody>
      </p:sp>
      <p:sp>
        <p:nvSpPr>
          <p:cNvPr id="337960" name="Line 40"/>
          <p:cNvSpPr>
            <a:spLocks noChangeShapeType="1"/>
          </p:cNvSpPr>
          <p:nvPr/>
        </p:nvSpPr>
        <p:spPr bwMode="auto">
          <a:xfrm>
            <a:off x="5410200" y="4343400"/>
            <a:ext cx="1295400" cy="0"/>
          </a:xfrm>
          <a:prstGeom prst="line">
            <a:avLst/>
          </a:prstGeom>
          <a:noFill/>
          <a:ln w="19050" cap="sq">
            <a:solidFill>
              <a:schemeClr val="tx1"/>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61" name="Freeform 41"/>
          <p:cNvSpPr>
            <a:spLocks/>
          </p:cNvSpPr>
          <p:nvPr/>
        </p:nvSpPr>
        <p:spPr bwMode="auto">
          <a:xfrm rot="-360060">
            <a:off x="4649788" y="2436813"/>
            <a:ext cx="1900237" cy="1982787"/>
          </a:xfrm>
          <a:custGeom>
            <a:avLst/>
            <a:gdLst>
              <a:gd name="T0" fmla="*/ 1416 w 1416"/>
              <a:gd name="T1" fmla="*/ 1728 h 1728"/>
              <a:gd name="T2" fmla="*/ 168 w 1416"/>
              <a:gd name="T3" fmla="*/ 1008 h 1728"/>
              <a:gd name="T4" fmla="*/ 408 w 1416"/>
              <a:gd name="T5" fmla="*/ 0 h 1728"/>
            </a:gdLst>
            <a:ahLst/>
            <a:cxnLst>
              <a:cxn ang="0">
                <a:pos x="T0" y="T1"/>
              </a:cxn>
              <a:cxn ang="0">
                <a:pos x="T2" y="T3"/>
              </a:cxn>
              <a:cxn ang="0">
                <a:pos x="T4" y="T5"/>
              </a:cxn>
            </a:cxnLst>
            <a:rect l="0" t="0" r="r" b="b"/>
            <a:pathLst>
              <a:path w="1416" h="1728">
                <a:moveTo>
                  <a:pt x="1416" y="1728"/>
                </a:moveTo>
                <a:cubicBezTo>
                  <a:pt x="876" y="1512"/>
                  <a:pt x="336" y="1296"/>
                  <a:pt x="168" y="1008"/>
                </a:cubicBezTo>
                <a:cubicBezTo>
                  <a:pt x="0" y="720"/>
                  <a:pt x="204" y="360"/>
                  <a:pt x="408" y="0"/>
                </a:cubicBezTo>
              </a:path>
            </a:pathLst>
          </a:custGeom>
          <a:noFill/>
          <a:ln w="19050" cap="flat" cmpd="sng">
            <a:solidFill>
              <a:schemeClr val="tx1"/>
            </a:solidFill>
            <a:prstDash val="dash"/>
            <a:round/>
            <a:headEnd type="none" w="med" len="med"/>
            <a:tailEnd type="stealth" w="lg" len="lg"/>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7942"/>
                                        </p:tgtEl>
                                        <p:attrNameLst>
                                          <p:attrName>style.visibility</p:attrName>
                                        </p:attrNameLst>
                                      </p:cBhvr>
                                      <p:to>
                                        <p:strVal val="visible"/>
                                      </p:to>
                                    </p:set>
                                    <p:animEffect transition="in" filter="wipe(up)">
                                      <p:cBhvr>
                                        <p:cTn id="7" dur="1000"/>
                                        <p:tgtEl>
                                          <p:spTgt spid="337942"/>
                                        </p:tgtEl>
                                      </p:cBhvr>
                                    </p:animEffect>
                                  </p:childTnLst>
                                </p:cTn>
                              </p:par>
                            </p:childTnLst>
                          </p:cTn>
                        </p:par>
                        <p:par>
                          <p:cTn id="8" fill="hold" nodeType="afterGroup">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3379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44"/>
                                        </p:tgtEl>
                                        <p:attrNameLst>
                                          <p:attrName>style.visibility</p:attrName>
                                        </p:attrNameLst>
                                      </p:cBhvr>
                                      <p:to>
                                        <p:strVal val="visible"/>
                                      </p:to>
                                    </p:set>
                                  </p:childTnLst>
                                </p:cTn>
                              </p:par>
                            </p:childTnLst>
                          </p:cTn>
                        </p:par>
                        <p:par>
                          <p:cTn id="13" fill="hold" nodeType="afterGroup">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337945"/>
                                        </p:tgtEl>
                                        <p:attrNameLst>
                                          <p:attrName>style.visibility</p:attrName>
                                        </p:attrNameLst>
                                      </p:cBhvr>
                                      <p:to>
                                        <p:strVal val="visible"/>
                                      </p:to>
                                    </p:set>
                                  </p:childTnLst>
                                </p:cTn>
                              </p:par>
                            </p:childTnLst>
                          </p:cTn>
                        </p:par>
                        <p:par>
                          <p:cTn id="16" fill="hold" nodeType="afterGroup">
                            <p:stCondLst>
                              <p:cond delay="1500"/>
                            </p:stCondLst>
                            <p:childTnLst>
                              <p:par>
                                <p:cTn id="17" presetID="1" presetClass="entr" presetSubtype="0" fill="hold" grpId="0" nodeType="afterEffect">
                                  <p:stCondLst>
                                    <p:cond delay="0"/>
                                  </p:stCondLst>
                                  <p:childTnLst>
                                    <p:set>
                                      <p:cBhvr>
                                        <p:cTn id="18" dur="1" fill="hold">
                                          <p:stCondLst>
                                            <p:cond delay="0"/>
                                          </p:stCondLst>
                                        </p:cTn>
                                        <p:tgtEl>
                                          <p:spTgt spid="33792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337945"/>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337922"/>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3379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7950"/>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3795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795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79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794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794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337933"/>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337938"/>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337935"/>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337941"/>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337934"/>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337936"/>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337952"/>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337947"/>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337948"/>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337949"/>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337950"/>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337951"/>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337946"/>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337942"/>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337943"/>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337944"/>
                                        </p:tgtEl>
                                        <p:attrNameLst>
                                          <p:attrName>style.visibility</p:attrName>
                                        </p:attrNameLst>
                                      </p:cBhvr>
                                      <p:to>
                                        <p:strVal val="hidden"/>
                                      </p:to>
                                    </p:set>
                                  </p:childTnLst>
                                </p:cTn>
                              </p:par>
                              <p:par>
                                <p:cTn id="77" presetID="1" presetClass="entr" presetSubtype="0" fill="hold" grpId="0" nodeType="withEffect">
                                  <p:stCondLst>
                                    <p:cond delay="0"/>
                                  </p:stCondLst>
                                  <p:childTnLst>
                                    <p:set>
                                      <p:cBhvr>
                                        <p:cTn id="78" dur="1" fill="hold">
                                          <p:stCondLst>
                                            <p:cond delay="0"/>
                                          </p:stCondLst>
                                        </p:cTn>
                                        <p:tgtEl>
                                          <p:spTgt spid="33795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37954"/>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1" fill="hold" grpId="2" nodeType="clickEffect">
                                  <p:stCondLst>
                                    <p:cond delay="0"/>
                                  </p:stCondLst>
                                  <p:childTnLst>
                                    <p:set>
                                      <p:cBhvr>
                                        <p:cTn id="84" dur="1" fill="hold">
                                          <p:stCondLst>
                                            <p:cond delay="0"/>
                                          </p:stCondLst>
                                        </p:cTn>
                                        <p:tgtEl>
                                          <p:spTgt spid="337942"/>
                                        </p:tgtEl>
                                        <p:attrNameLst>
                                          <p:attrName>style.visibility</p:attrName>
                                        </p:attrNameLst>
                                      </p:cBhvr>
                                      <p:to>
                                        <p:strVal val="visible"/>
                                      </p:to>
                                    </p:set>
                                    <p:animEffect transition="in" filter="wipe(up)">
                                      <p:cBhvr>
                                        <p:cTn id="85" dur="1000"/>
                                        <p:tgtEl>
                                          <p:spTgt spid="337942"/>
                                        </p:tgtEl>
                                      </p:cBhvr>
                                    </p:animEffect>
                                  </p:childTnLst>
                                </p:cTn>
                              </p:par>
                            </p:childTnLst>
                          </p:cTn>
                        </p:par>
                        <p:par>
                          <p:cTn id="86" fill="hold" nodeType="afterGroup">
                            <p:stCondLst>
                              <p:cond delay="1000"/>
                            </p:stCondLst>
                            <p:childTnLst>
                              <p:par>
                                <p:cTn id="87" presetID="1" presetClass="entr" presetSubtype="0" fill="hold" grpId="2" nodeType="afterEffect">
                                  <p:stCondLst>
                                    <p:cond delay="0"/>
                                  </p:stCondLst>
                                  <p:childTnLst>
                                    <p:set>
                                      <p:cBhvr>
                                        <p:cTn id="88" dur="1" fill="hold">
                                          <p:stCondLst>
                                            <p:cond delay="0"/>
                                          </p:stCondLst>
                                        </p:cTn>
                                        <p:tgtEl>
                                          <p:spTgt spid="337943"/>
                                        </p:tgtEl>
                                        <p:attrNameLst>
                                          <p:attrName>style.visibility</p:attrName>
                                        </p:attrNameLst>
                                      </p:cBhvr>
                                      <p:to>
                                        <p:strVal val="visible"/>
                                      </p:to>
                                    </p:set>
                                  </p:childTnLst>
                                </p:cTn>
                              </p:par>
                              <p:par>
                                <p:cTn id="89" presetID="1" presetClass="entr" presetSubtype="0" fill="hold" grpId="2" nodeType="withEffect">
                                  <p:stCondLst>
                                    <p:cond delay="0"/>
                                  </p:stCondLst>
                                  <p:childTnLst>
                                    <p:set>
                                      <p:cBhvr>
                                        <p:cTn id="90" dur="1" fill="hold">
                                          <p:stCondLst>
                                            <p:cond delay="0"/>
                                          </p:stCondLst>
                                        </p:cTn>
                                        <p:tgtEl>
                                          <p:spTgt spid="337944"/>
                                        </p:tgtEl>
                                        <p:attrNameLst>
                                          <p:attrName>style.visibility</p:attrName>
                                        </p:attrNameLst>
                                      </p:cBhvr>
                                      <p:to>
                                        <p:strVal val="visible"/>
                                      </p:to>
                                    </p:set>
                                  </p:childTnLst>
                                </p:cTn>
                              </p:par>
                            </p:childTnLst>
                          </p:cTn>
                        </p:par>
                        <p:par>
                          <p:cTn id="91" fill="hold" nodeType="afterGroup">
                            <p:stCondLst>
                              <p:cond delay="1000"/>
                            </p:stCondLst>
                            <p:childTnLst>
                              <p:par>
                                <p:cTn id="92" presetID="1" presetClass="entr" presetSubtype="0" fill="hold" grpId="2" nodeType="afterEffect">
                                  <p:stCondLst>
                                    <p:cond delay="500"/>
                                  </p:stCondLst>
                                  <p:childTnLst>
                                    <p:set>
                                      <p:cBhvr>
                                        <p:cTn id="93" dur="1" fill="hold">
                                          <p:stCondLst>
                                            <p:cond delay="0"/>
                                          </p:stCondLst>
                                        </p:cTn>
                                        <p:tgtEl>
                                          <p:spTgt spid="337945"/>
                                        </p:tgtEl>
                                        <p:attrNameLst>
                                          <p:attrName>style.visibility</p:attrName>
                                        </p:attrNameLst>
                                      </p:cBhvr>
                                      <p:to>
                                        <p:strVal val="visible"/>
                                      </p:to>
                                    </p:set>
                                  </p:childTnLst>
                                </p:cTn>
                              </p:par>
                            </p:childTnLst>
                          </p:cTn>
                        </p:par>
                        <p:par>
                          <p:cTn id="94" fill="hold" nodeType="afterGroup">
                            <p:stCondLst>
                              <p:cond delay="1500"/>
                            </p:stCondLst>
                            <p:childTnLst>
                              <p:par>
                                <p:cTn id="95" presetID="1" presetClass="entr" presetSubtype="0" fill="hold" grpId="2" nodeType="afterEffect">
                                  <p:stCondLst>
                                    <p:cond delay="0"/>
                                  </p:stCondLst>
                                  <p:childTnLst>
                                    <p:set>
                                      <p:cBhvr>
                                        <p:cTn id="96" dur="1" fill="hold">
                                          <p:stCondLst>
                                            <p:cond delay="0"/>
                                          </p:stCondLst>
                                        </p:cTn>
                                        <p:tgtEl>
                                          <p:spTgt spid="337922"/>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2" nodeType="clickEffect">
                                  <p:stCondLst>
                                    <p:cond delay="0"/>
                                  </p:stCondLst>
                                  <p:childTnLst>
                                    <p:set>
                                      <p:cBhvr>
                                        <p:cTn id="100" dur="1" fill="hold">
                                          <p:stCondLst>
                                            <p:cond delay="0"/>
                                          </p:stCondLst>
                                        </p:cTn>
                                        <p:tgtEl>
                                          <p:spTgt spid="337950"/>
                                        </p:tgtEl>
                                        <p:attrNameLst>
                                          <p:attrName>style.visibility</p:attrName>
                                        </p:attrNameLst>
                                      </p:cBhvr>
                                      <p:to>
                                        <p:strVal val="visible"/>
                                      </p:to>
                                    </p:set>
                                  </p:childTnLst>
                                </p:cTn>
                              </p:par>
                              <p:par>
                                <p:cTn id="101" presetID="1" presetClass="entr" presetSubtype="0" fill="hold" grpId="2" nodeType="withEffect">
                                  <p:stCondLst>
                                    <p:cond delay="0"/>
                                  </p:stCondLst>
                                  <p:childTnLst>
                                    <p:set>
                                      <p:cBhvr>
                                        <p:cTn id="102" dur="1" fill="hold">
                                          <p:stCondLst>
                                            <p:cond delay="0"/>
                                          </p:stCondLst>
                                        </p:cTn>
                                        <p:tgtEl>
                                          <p:spTgt spid="33794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337955"/>
                                        </p:tgtEl>
                                        <p:attrNameLst>
                                          <p:attrName>style.visibility</p:attrName>
                                        </p:attrNameLst>
                                      </p:cBhvr>
                                      <p:to>
                                        <p:strVal val="visible"/>
                                      </p:to>
                                    </p:set>
                                  </p:childTnLst>
                                </p:cTn>
                              </p:par>
                              <p:par>
                                <p:cTn id="105" presetID="1" presetClass="entr" presetSubtype="0" fill="hold" grpId="2" nodeType="withEffect">
                                  <p:stCondLst>
                                    <p:cond delay="0"/>
                                  </p:stCondLst>
                                  <p:childTnLst>
                                    <p:set>
                                      <p:cBhvr>
                                        <p:cTn id="106" dur="1" fill="hold">
                                          <p:stCondLst>
                                            <p:cond delay="0"/>
                                          </p:stCondLst>
                                        </p:cTn>
                                        <p:tgtEl>
                                          <p:spTgt spid="337951"/>
                                        </p:tgtEl>
                                        <p:attrNameLst>
                                          <p:attrName>style.visibility</p:attrName>
                                        </p:attrNameLst>
                                      </p:cBhvr>
                                      <p:to>
                                        <p:strVal val="visible"/>
                                      </p:to>
                                    </p:set>
                                  </p:childTnLst>
                                </p:cTn>
                              </p:par>
                              <p:par>
                                <p:cTn id="107" presetID="1" presetClass="exit" presetSubtype="0" fill="hold" grpId="3" nodeType="withEffect">
                                  <p:stCondLst>
                                    <p:cond delay="0"/>
                                  </p:stCondLst>
                                  <p:childTnLst>
                                    <p:set>
                                      <p:cBhvr>
                                        <p:cTn id="108" dur="1" fill="hold">
                                          <p:stCondLst>
                                            <p:cond delay="0"/>
                                          </p:stCondLst>
                                        </p:cTn>
                                        <p:tgtEl>
                                          <p:spTgt spid="337945"/>
                                        </p:tgtEl>
                                        <p:attrNameLst>
                                          <p:attrName>style.visibility</p:attrName>
                                        </p:attrNameLst>
                                      </p:cBhvr>
                                      <p:to>
                                        <p:strVal val="hidden"/>
                                      </p:to>
                                    </p:set>
                                  </p:childTnLst>
                                </p:cTn>
                              </p:par>
                              <p:par>
                                <p:cTn id="109" presetID="1" presetClass="exit" presetSubtype="0" fill="hold" grpId="3" nodeType="withEffect">
                                  <p:stCondLst>
                                    <p:cond delay="0"/>
                                  </p:stCondLst>
                                  <p:childTnLst>
                                    <p:set>
                                      <p:cBhvr>
                                        <p:cTn id="110" dur="1" fill="hold">
                                          <p:stCondLst>
                                            <p:cond delay="0"/>
                                          </p:stCondLst>
                                        </p:cTn>
                                        <p:tgtEl>
                                          <p:spTgt spid="337922"/>
                                        </p:tgtEl>
                                        <p:attrNameLst>
                                          <p:attrName>style.visibility</p:attrName>
                                        </p:attrNameLst>
                                      </p:cBhvr>
                                      <p:to>
                                        <p:strVal val="hidden"/>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37956"/>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337957"/>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337959"/>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337958"/>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337960"/>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337961"/>
                                        </p:tgtEl>
                                        <p:attrNameLst>
                                          <p:attrName>style.visibility</p:attrName>
                                        </p:attrNameLst>
                                      </p:cBhvr>
                                      <p:to>
                                        <p:strVal val="visible"/>
                                      </p:to>
                                    </p:set>
                                  </p:childTnLst>
                                </p:cTn>
                              </p:par>
                              <p:par>
                                <p:cTn id="127" presetID="1" presetClass="entr" presetSubtype="0" fill="hold" grpId="1" nodeType="withEffect">
                                  <p:stCondLst>
                                    <p:cond delay="0"/>
                                  </p:stCondLst>
                                  <p:childTnLst>
                                    <p:set>
                                      <p:cBhvr>
                                        <p:cTn id="128" dur="1" fill="hold">
                                          <p:stCondLst>
                                            <p:cond delay="0"/>
                                          </p:stCondLst>
                                        </p:cTn>
                                        <p:tgtEl>
                                          <p:spTgt spid="3379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2" grpId="0" animBg="1"/>
      <p:bldP spid="337922" grpId="1" animBg="1"/>
      <p:bldP spid="337922" grpId="2" animBg="1"/>
      <p:bldP spid="337922" grpId="3" animBg="1"/>
      <p:bldP spid="337933" grpId="0" animBg="1"/>
      <p:bldP spid="337934" grpId="0"/>
      <p:bldP spid="337934" grpId="1"/>
      <p:bldP spid="337935" grpId="0" animBg="1"/>
      <p:bldP spid="337936" grpId="0"/>
      <p:bldP spid="337938" grpId="0" animBg="1"/>
      <p:bldP spid="337941" grpId="0" animBg="1"/>
      <p:bldP spid="337942" grpId="0" animBg="1"/>
      <p:bldP spid="337942" grpId="1" animBg="1"/>
      <p:bldP spid="337942" grpId="2" animBg="1"/>
      <p:bldP spid="337943" grpId="0" animBg="1"/>
      <p:bldP spid="337943" grpId="1" animBg="1"/>
      <p:bldP spid="337943" grpId="2" animBg="1"/>
      <p:bldP spid="337944" grpId="0"/>
      <p:bldP spid="337944" grpId="1"/>
      <p:bldP spid="337944" grpId="2"/>
      <p:bldP spid="337945" grpId="0"/>
      <p:bldP spid="337945" grpId="1"/>
      <p:bldP spid="337945" grpId="2"/>
      <p:bldP spid="337945" grpId="3"/>
      <p:bldP spid="337946" grpId="0" animBg="1"/>
      <p:bldP spid="337946" grpId="1" animBg="1"/>
      <p:bldP spid="337947" grpId="0"/>
      <p:bldP spid="337947" grpId="1"/>
      <p:bldP spid="337948" grpId="0" animBg="1"/>
      <p:bldP spid="337948" grpId="1" animBg="1"/>
      <p:bldP spid="337949" grpId="0" animBg="1"/>
      <p:bldP spid="337949" grpId="1" animBg="1"/>
      <p:bldP spid="337949" grpId="2" animBg="1"/>
      <p:bldP spid="337950" grpId="0"/>
      <p:bldP spid="337950" grpId="1"/>
      <p:bldP spid="337950" grpId="2"/>
      <p:bldP spid="337951" grpId="0" animBg="1"/>
      <p:bldP spid="337951" grpId="1" animBg="1"/>
      <p:bldP spid="337951" grpId="2" animBg="1"/>
      <p:bldP spid="337952" grpId="0"/>
      <p:bldP spid="337952" grpId="1"/>
      <p:bldP spid="337953" grpId="0" animBg="1"/>
      <p:bldP spid="337954" grpId="0" animBg="1"/>
      <p:bldP spid="337955" grpId="0"/>
      <p:bldP spid="337956" grpId="0"/>
      <p:bldP spid="337957" grpId="0" animBg="1"/>
      <p:bldP spid="337958" grpId="0" animBg="1"/>
      <p:bldP spid="337959" grpId="0"/>
      <p:bldP spid="337960" grpId="0" animBg="1"/>
      <p:bldP spid="337961"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Date Placeholder 3"/>
          <p:cNvSpPr>
            <a:spLocks noGrp="1"/>
          </p:cNvSpPr>
          <p:nvPr>
            <p:ph type="dt" sz="half" idx="10"/>
          </p:nvPr>
        </p:nvSpPr>
        <p:spPr/>
        <p:txBody>
          <a:bodyPr/>
          <a:lstStyle/>
          <a:p>
            <a:r>
              <a:rPr lang="en-US"/>
              <a:t>06/02/06</a:t>
            </a:r>
          </a:p>
        </p:txBody>
      </p:sp>
      <p:sp>
        <p:nvSpPr>
          <p:cNvPr id="17" name="Footer Placeholder 4"/>
          <p:cNvSpPr>
            <a:spLocks noGrp="1"/>
          </p:cNvSpPr>
          <p:nvPr>
            <p:ph type="ftr" sz="quarter" idx="11"/>
          </p:nvPr>
        </p:nvSpPr>
        <p:spPr/>
        <p:txBody>
          <a:bodyPr/>
          <a:lstStyle/>
          <a:p>
            <a:r>
              <a:rPr lang="en-US"/>
              <a:t>Pavan Balaji (The Ohio State University)</a:t>
            </a:r>
          </a:p>
        </p:txBody>
      </p:sp>
      <p:sp>
        <p:nvSpPr>
          <p:cNvPr id="344066" name="Rectangle 2"/>
          <p:cNvSpPr>
            <a:spLocks noGrp="1" noChangeArrowheads="1"/>
          </p:cNvSpPr>
          <p:nvPr>
            <p:ph type="title"/>
          </p:nvPr>
        </p:nvSpPr>
        <p:spPr>
          <a:xfrm>
            <a:off x="685800" y="457200"/>
            <a:ext cx="7772400" cy="1143000"/>
          </a:xfrm>
          <a:ln/>
        </p:spPr>
        <p:txBody>
          <a:bodyPr/>
          <a:lstStyle/>
          <a:p>
            <a:r>
              <a:rPr lang="en-US" sz="3200"/>
              <a:t>Buffer Sharing</a:t>
            </a:r>
          </a:p>
        </p:txBody>
      </p:sp>
      <p:sp>
        <p:nvSpPr>
          <p:cNvPr id="344067" name="Rectangle 3"/>
          <p:cNvSpPr>
            <a:spLocks noGrp="1" noChangeArrowheads="1"/>
          </p:cNvSpPr>
          <p:nvPr>
            <p:ph type="body" idx="1"/>
          </p:nvPr>
        </p:nvSpPr>
        <p:spPr>
          <a:xfrm>
            <a:off x="3810000" y="1766888"/>
            <a:ext cx="5257800" cy="356711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lstStyle/>
          <a:p>
            <a:pPr>
              <a:lnSpc>
                <a:spcPct val="140000"/>
              </a:lnSpc>
            </a:pPr>
            <a:r>
              <a:rPr lang="en-US"/>
              <a:t>Memory-protect B1 and disallow all access to it</a:t>
            </a:r>
          </a:p>
          <a:p>
            <a:pPr>
              <a:lnSpc>
                <a:spcPct val="140000"/>
              </a:lnSpc>
            </a:pPr>
            <a:r>
              <a:rPr lang="en-US"/>
              <a:t>Override the mmap() call (libc) with a new mmap call</a:t>
            </a:r>
          </a:p>
          <a:p>
            <a:pPr lvl="1">
              <a:lnSpc>
                <a:spcPct val="140000"/>
              </a:lnSpc>
            </a:pPr>
            <a:r>
              <a:rPr lang="en-US"/>
              <a:t>New mmap() call contains mapping of all memory-mapped buffers</a:t>
            </a:r>
          </a:p>
        </p:txBody>
      </p:sp>
      <p:sp>
        <p:nvSpPr>
          <p:cNvPr id="344068" name="Rectangle 4"/>
          <p:cNvSpPr>
            <a:spLocks noChangeArrowheads="1"/>
          </p:cNvSpPr>
          <p:nvPr/>
        </p:nvSpPr>
        <p:spPr bwMode="auto">
          <a:xfrm>
            <a:off x="609600" y="2224088"/>
            <a:ext cx="914400" cy="3048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069" name="Line 5"/>
          <p:cNvSpPr>
            <a:spLocks noChangeShapeType="1"/>
          </p:cNvSpPr>
          <p:nvPr/>
        </p:nvSpPr>
        <p:spPr bwMode="auto">
          <a:xfrm>
            <a:off x="609600" y="2757488"/>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070" name="Line 6"/>
          <p:cNvSpPr>
            <a:spLocks noChangeShapeType="1"/>
          </p:cNvSpPr>
          <p:nvPr/>
        </p:nvSpPr>
        <p:spPr bwMode="auto">
          <a:xfrm>
            <a:off x="609600" y="33528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071" name="Line 7"/>
          <p:cNvSpPr>
            <a:spLocks noChangeShapeType="1"/>
          </p:cNvSpPr>
          <p:nvPr/>
        </p:nvSpPr>
        <p:spPr bwMode="auto">
          <a:xfrm>
            <a:off x="609600" y="398145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072" name="Line 8"/>
          <p:cNvSpPr>
            <a:spLocks noChangeShapeType="1"/>
          </p:cNvSpPr>
          <p:nvPr/>
        </p:nvSpPr>
        <p:spPr bwMode="auto">
          <a:xfrm>
            <a:off x="604838" y="4600575"/>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073" name="Rectangle 9"/>
          <p:cNvSpPr>
            <a:spLocks noChangeArrowheads="1"/>
          </p:cNvSpPr>
          <p:nvPr/>
        </p:nvSpPr>
        <p:spPr bwMode="auto">
          <a:xfrm>
            <a:off x="2590800" y="1995488"/>
            <a:ext cx="838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2000" b="0">
                <a:latin typeface="Arial" charset="0"/>
                <a:ea typeface="굴림" pitchFamily="50" charset="-127"/>
              </a:rPr>
              <a:t>B1</a:t>
            </a:r>
          </a:p>
        </p:txBody>
      </p:sp>
      <p:sp>
        <p:nvSpPr>
          <p:cNvPr id="344074" name="Rectangle 10"/>
          <p:cNvSpPr>
            <a:spLocks noChangeArrowheads="1"/>
          </p:cNvSpPr>
          <p:nvPr/>
        </p:nvSpPr>
        <p:spPr bwMode="auto">
          <a:xfrm>
            <a:off x="2667000" y="3519488"/>
            <a:ext cx="838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2000" b="0">
                <a:latin typeface="Arial" charset="0"/>
                <a:ea typeface="굴림" pitchFamily="50" charset="-127"/>
              </a:rPr>
              <a:t>B2</a:t>
            </a:r>
          </a:p>
        </p:txBody>
      </p:sp>
      <p:sp>
        <p:nvSpPr>
          <p:cNvPr id="344075" name="Line 11"/>
          <p:cNvSpPr>
            <a:spLocks noChangeShapeType="1"/>
          </p:cNvSpPr>
          <p:nvPr/>
        </p:nvSpPr>
        <p:spPr bwMode="auto">
          <a:xfrm flipH="1">
            <a:off x="1524000" y="2147888"/>
            <a:ext cx="10668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076" name="Line 12"/>
          <p:cNvSpPr>
            <a:spLocks noChangeShapeType="1"/>
          </p:cNvSpPr>
          <p:nvPr/>
        </p:nvSpPr>
        <p:spPr bwMode="auto">
          <a:xfrm flipH="1" flipV="1">
            <a:off x="1524000" y="3138488"/>
            <a:ext cx="11430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077" name="Text Box 13"/>
          <p:cNvSpPr txBox="1">
            <a:spLocks noChangeArrowheads="1"/>
          </p:cNvSpPr>
          <p:nvPr/>
        </p:nvSpPr>
        <p:spPr bwMode="auto">
          <a:xfrm>
            <a:off x="152400" y="5638800"/>
            <a:ext cx="7862888"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60000"/>
              </a:lnSpc>
              <a:spcBef>
                <a:spcPct val="20000"/>
              </a:spcBef>
              <a:buFontTx/>
              <a:buChar char="•"/>
            </a:pPr>
            <a:r>
              <a:rPr kumimoji="1" lang="en-US" sz="2400" b="0">
                <a:latin typeface="Comic Sans MS" pitchFamily="66" charset="0"/>
                <a:ea typeface="굴림" pitchFamily="50" charset="-127"/>
              </a:rPr>
              <a:t>B1 and B2 are memory mapped to each other</a:t>
            </a:r>
          </a:p>
        </p:txBody>
      </p:sp>
      <p:sp>
        <p:nvSpPr>
          <p:cNvPr id="344078" name="Text Box 14"/>
          <p:cNvSpPr txBox="1">
            <a:spLocks noChangeArrowheads="1"/>
          </p:cNvSpPr>
          <p:nvPr/>
        </p:nvSpPr>
        <p:spPr bwMode="auto">
          <a:xfrm>
            <a:off x="2527300" y="1550988"/>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000" b="0">
                <a:latin typeface="Arial" charset="0"/>
                <a:ea typeface="굴림" pitchFamily="50" charset="-127"/>
              </a:rPr>
              <a:t>Send()</a:t>
            </a:r>
          </a:p>
        </p:txBody>
      </p:sp>
      <p:sp>
        <p:nvSpPr>
          <p:cNvPr id="344079" name="Text Box 15"/>
          <p:cNvSpPr txBox="1">
            <a:spLocks noChangeArrowheads="1"/>
          </p:cNvSpPr>
          <p:nvPr/>
        </p:nvSpPr>
        <p:spPr bwMode="auto">
          <a:xfrm>
            <a:off x="2643188" y="3967163"/>
            <a:ext cx="9445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000" b="0">
                <a:latin typeface="Arial" charset="0"/>
                <a:ea typeface="굴림" pitchFamily="50" charset="-127"/>
              </a:rPr>
              <a:t>Write()</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3"/>
          <p:cNvSpPr>
            <a:spLocks noGrp="1"/>
          </p:cNvSpPr>
          <p:nvPr>
            <p:ph type="dt" sz="half" idx="10"/>
          </p:nvPr>
        </p:nvSpPr>
        <p:spPr/>
        <p:txBody>
          <a:bodyPr/>
          <a:lstStyle/>
          <a:p>
            <a:r>
              <a:rPr lang="en-US"/>
              <a:t>06/02/06</a:t>
            </a:r>
          </a:p>
        </p:txBody>
      </p:sp>
      <p:sp>
        <p:nvSpPr>
          <p:cNvPr id="20" name="Footer Placeholder 4"/>
          <p:cNvSpPr>
            <a:spLocks noGrp="1"/>
          </p:cNvSpPr>
          <p:nvPr>
            <p:ph type="ftr" sz="quarter" idx="11"/>
          </p:nvPr>
        </p:nvSpPr>
        <p:spPr/>
        <p:txBody>
          <a:bodyPr/>
          <a:lstStyle/>
          <a:p>
            <a:r>
              <a:rPr lang="en-US"/>
              <a:t>Pavan Balaji (The Ohio State University)</a:t>
            </a:r>
          </a:p>
        </p:txBody>
      </p:sp>
      <p:sp>
        <p:nvSpPr>
          <p:cNvPr id="345090" name="Rectangle 2"/>
          <p:cNvSpPr>
            <a:spLocks noGrp="1" noChangeArrowheads="1"/>
          </p:cNvSpPr>
          <p:nvPr>
            <p:ph type="title"/>
          </p:nvPr>
        </p:nvSpPr>
        <p:spPr>
          <a:ln/>
        </p:spPr>
        <p:txBody>
          <a:bodyPr/>
          <a:lstStyle/>
          <a:p>
            <a:r>
              <a:rPr lang="en-US" sz="3200"/>
              <a:t> Managing Un-aligned Buffers</a:t>
            </a:r>
          </a:p>
        </p:txBody>
      </p:sp>
      <p:sp>
        <p:nvSpPr>
          <p:cNvPr id="345091" name="Rectangle 3"/>
          <p:cNvSpPr>
            <a:spLocks noGrp="1" noChangeArrowheads="1"/>
          </p:cNvSpPr>
          <p:nvPr>
            <p:ph type="body" idx="1"/>
          </p:nvPr>
        </p:nvSpPr>
        <p:spPr>
          <a:xfrm>
            <a:off x="685800" y="4683125"/>
            <a:ext cx="7772400" cy="1641475"/>
          </a:xfrm>
        </p:spPr>
        <p:txBody>
          <a:bodyPr/>
          <a:lstStyle/>
          <a:p>
            <a:r>
              <a:rPr lang="en-US"/>
              <a:t>Two approaches</a:t>
            </a:r>
          </a:p>
          <a:p>
            <a:pPr lvl="1"/>
            <a:r>
              <a:rPr lang="en-US"/>
              <a:t>Malloc Hook</a:t>
            </a:r>
          </a:p>
          <a:p>
            <a:pPr lvl="1"/>
            <a:r>
              <a:rPr lang="en-US"/>
              <a:t>Hybrid approach with Buffered SDP</a:t>
            </a:r>
          </a:p>
        </p:txBody>
      </p:sp>
      <p:sp>
        <p:nvSpPr>
          <p:cNvPr id="345092" name="Rectangle 4"/>
          <p:cNvSpPr>
            <a:spLocks noChangeArrowheads="1"/>
          </p:cNvSpPr>
          <p:nvPr/>
        </p:nvSpPr>
        <p:spPr bwMode="auto">
          <a:xfrm>
            <a:off x="457200" y="2362200"/>
            <a:ext cx="12954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093" name="Rectangle 5"/>
          <p:cNvSpPr>
            <a:spLocks noChangeArrowheads="1"/>
          </p:cNvSpPr>
          <p:nvPr/>
        </p:nvSpPr>
        <p:spPr bwMode="auto">
          <a:xfrm>
            <a:off x="1752600" y="2362200"/>
            <a:ext cx="12954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094" name="Rectangle 6"/>
          <p:cNvSpPr>
            <a:spLocks noChangeArrowheads="1"/>
          </p:cNvSpPr>
          <p:nvPr/>
        </p:nvSpPr>
        <p:spPr bwMode="auto">
          <a:xfrm>
            <a:off x="3048000" y="2362200"/>
            <a:ext cx="12954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095" name="Rectangle 7"/>
          <p:cNvSpPr>
            <a:spLocks noChangeArrowheads="1"/>
          </p:cNvSpPr>
          <p:nvPr/>
        </p:nvSpPr>
        <p:spPr bwMode="auto">
          <a:xfrm>
            <a:off x="4343400" y="2362200"/>
            <a:ext cx="1295400" cy="6858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096" name="Rectangle 8"/>
          <p:cNvSpPr>
            <a:spLocks noChangeArrowheads="1"/>
          </p:cNvSpPr>
          <p:nvPr/>
        </p:nvSpPr>
        <p:spPr bwMode="auto">
          <a:xfrm>
            <a:off x="5638800" y="2362200"/>
            <a:ext cx="12954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097" name="Rectangle 9"/>
          <p:cNvSpPr>
            <a:spLocks noChangeArrowheads="1"/>
          </p:cNvSpPr>
          <p:nvPr/>
        </p:nvSpPr>
        <p:spPr bwMode="auto">
          <a:xfrm>
            <a:off x="6934200" y="2362200"/>
            <a:ext cx="12954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098" name="AutoShape 10"/>
          <p:cNvSpPr>
            <a:spLocks noChangeArrowheads="1"/>
          </p:cNvSpPr>
          <p:nvPr/>
        </p:nvSpPr>
        <p:spPr bwMode="auto">
          <a:xfrm>
            <a:off x="457200" y="1981200"/>
            <a:ext cx="1295400" cy="304800"/>
          </a:xfrm>
          <a:prstGeom prst="bracePair">
            <a:avLst>
              <a:gd name="adj" fmla="val 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b="0">
                <a:latin typeface="Arial" charset="0"/>
                <a:ea typeface="굴림" pitchFamily="50" charset="-127"/>
              </a:rPr>
              <a:t>Physical </a:t>
            </a:r>
          </a:p>
          <a:p>
            <a:pPr eaLnBrk="1" hangingPunct="1"/>
            <a:r>
              <a:rPr lang="en-US" sz="1200" b="0">
                <a:latin typeface="Arial" charset="0"/>
                <a:ea typeface="굴림" pitchFamily="50" charset="-127"/>
              </a:rPr>
              <a:t>Page</a:t>
            </a:r>
          </a:p>
        </p:txBody>
      </p:sp>
      <p:sp>
        <p:nvSpPr>
          <p:cNvPr id="345099" name="Rectangle 11"/>
          <p:cNvSpPr>
            <a:spLocks noChangeArrowheads="1"/>
          </p:cNvSpPr>
          <p:nvPr/>
        </p:nvSpPr>
        <p:spPr bwMode="auto">
          <a:xfrm>
            <a:off x="3962400" y="2057400"/>
            <a:ext cx="1066800" cy="1219200"/>
          </a:xfrm>
          <a:prstGeom prst="rect">
            <a:avLst/>
          </a:prstGeom>
          <a:solidFill>
            <a:srgbClr val="008000">
              <a:alpha val="20000"/>
            </a:srgbClr>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00" name="Rectangle 12"/>
          <p:cNvSpPr>
            <a:spLocks noChangeArrowheads="1"/>
          </p:cNvSpPr>
          <p:nvPr/>
        </p:nvSpPr>
        <p:spPr bwMode="auto">
          <a:xfrm>
            <a:off x="5029200" y="2209800"/>
            <a:ext cx="2209800" cy="990600"/>
          </a:xfrm>
          <a:prstGeom prst="rect">
            <a:avLst/>
          </a:prstGeom>
          <a:solidFill>
            <a:srgbClr val="FF9900">
              <a:alpha val="30000"/>
            </a:srgbClr>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01" name="Line 13"/>
          <p:cNvSpPr>
            <a:spLocks noChangeShapeType="1"/>
          </p:cNvSpPr>
          <p:nvPr/>
        </p:nvSpPr>
        <p:spPr bwMode="auto">
          <a:xfrm>
            <a:off x="6096000" y="3200400"/>
            <a:ext cx="0" cy="6096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5102" name="Line 14"/>
          <p:cNvSpPr>
            <a:spLocks noChangeShapeType="1"/>
          </p:cNvSpPr>
          <p:nvPr/>
        </p:nvSpPr>
        <p:spPr bwMode="auto">
          <a:xfrm>
            <a:off x="4267200" y="3276600"/>
            <a:ext cx="0" cy="3810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5103" name="Text Box 15"/>
          <p:cNvSpPr txBox="1">
            <a:spLocks noChangeArrowheads="1"/>
          </p:cNvSpPr>
          <p:nvPr/>
        </p:nvSpPr>
        <p:spPr bwMode="auto">
          <a:xfrm>
            <a:off x="3744913" y="3627438"/>
            <a:ext cx="1055687"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sz="1200" b="0">
                <a:latin typeface="Arial" charset="0"/>
                <a:ea typeface="굴림" pitchFamily="50" charset="-127"/>
              </a:rPr>
              <a:t>VAPI Control Buffer</a:t>
            </a:r>
          </a:p>
        </p:txBody>
      </p:sp>
      <p:sp>
        <p:nvSpPr>
          <p:cNvPr id="345104" name="Text Box 16"/>
          <p:cNvSpPr txBox="1">
            <a:spLocks noChangeArrowheads="1"/>
          </p:cNvSpPr>
          <p:nvPr/>
        </p:nvSpPr>
        <p:spPr bwMode="auto">
          <a:xfrm>
            <a:off x="5334000" y="3733800"/>
            <a:ext cx="15128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sz="1200" b="0">
                <a:latin typeface="Arial" charset="0"/>
                <a:ea typeface="굴림" pitchFamily="50" charset="-127"/>
              </a:rPr>
              <a:t>Application Buffer</a:t>
            </a:r>
          </a:p>
        </p:txBody>
      </p:sp>
      <p:sp>
        <p:nvSpPr>
          <p:cNvPr id="345105" name="Text Box 17"/>
          <p:cNvSpPr txBox="1">
            <a:spLocks noChangeArrowheads="1"/>
          </p:cNvSpPr>
          <p:nvPr/>
        </p:nvSpPr>
        <p:spPr bwMode="auto">
          <a:xfrm>
            <a:off x="4572000" y="4114800"/>
            <a:ext cx="15128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sz="1200" b="0">
                <a:latin typeface="Arial" charset="0"/>
                <a:ea typeface="굴림" pitchFamily="50" charset="-127"/>
              </a:rPr>
              <a:t>Shared Page</a:t>
            </a:r>
          </a:p>
        </p:txBody>
      </p:sp>
      <p:sp>
        <p:nvSpPr>
          <p:cNvPr id="345106" name="Line 18"/>
          <p:cNvSpPr>
            <a:spLocks noChangeShapeType="1"/>
          </p:cNvSpPr>
          <p:nvPr/>
        </p:nvSpPr>
        <p:spPr bwMode="auto">
          <a:xfrm>
            <a:off x="4800600" y="3048000"/>
            <a:ext cx="0" cy="13716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06/02/06</a:t>
            </a:r>
          </a:p>
        </p:txBody>
      </p:sp>
      <p:sp>
        <p:nvSpPr>
          <p:cNvPr id="5" name="Footer Placeholder 4"/>
          <p:cNvSpPr>
            <a:spLocks noGrp="1"/>
          </p:cNvSpPr>
          <p:nvPr>
            <p:ph type="ftr" sz="quarter" idx="11"/>
          </p:nvPr>
        </p:nvSpPr>
        <p:spPr/>
        <p:txBody>
          <a:bodyPr/>
          <a:lstStyle/>
          <a:p>
            <a:r>
              <a:rPr lang="en-US"/>
              <a:t>Pavan Balaji (The Ohio State University)</a:t>
            </a:r>
          </a:p>
        </p:txBody>
      </p:sp>
      <p:sp>
        <p:nvSpPr>
          <p:cNvPr id="135170" name="Rectangle 2"/>
          <p:cNvSpPr>
            <a:spLocks noGrp="1" noChangeArrowheads="1"/>
          </p:cNvSpPr>
          <p:nvPr>
            <p:ph type="title"/>
          </p:nvPr>
        </p:nvSpPr>
        <p:spPr>
          <a:ln/>
        </p:spPr>
        <p:txBody>
          <a:bodyPr/>
          <a:lstStyle/>
          <a:p>
            <a:r>
              <a:rPr lang="en-US" sz="3200"/>
              <a:t>Presentation Layout</a:t>
            </a:r>
          </a:p>
        </p:txBody>
      </p:sp>
      <p:sp>
        <p:nvSpPr>
          <p:cNvPr id="135171" name="Rectangle 3"/>
          <p:cNvSpPr>
            <a:spLocks noGrp="1" noChangeArrowheads="1"/>
          </p:cNvSpPr>
          <p:nvPr>
            <p:ph type="body" idx="1"/>
          </p:nvPr>
        </p:nvSpPr>
        <p:spPr>
          <a:xfrm>
            <a:off x="685800" y="1828800"/>
            <a:ext cx="8001000" cy="4419600"/>
          </a:xfrm>
        </p:spPr>
        <p:txBody>
          <a:bodyPr/>
          <a:lstStyle/>
          <a:p>
            <a:pPr>
              <a:lnSpc>
                <a:spcPct val="155000"/>
              </a:lnSpc>
              <a:buFont typeface="Arial" charset="0"/>
              <a:buChar char="§"/>
            </a:pPr>
            <a:r>
              <a:rPr lang="en-US">
                <a:solidFill>
                  <a:srgbClr val="DDDDDD"/>
                </a:solidFill>
              </a:rPr>
              <a:t>Introduction and Motivation</a:t>
            </a:r>
          </a:p>
          <a:p>
            <a:pPr>
              <a:lnSpc>
                <a:spcPct val="155000"/>
              </a:lnSpc>
              <a:buFont typeface="Arial" charset="0"/>
              <a:buChar char="§"/>
            </a:pPr>
            <a:r>
              <a:rPr lang="en-US" b="1"/>
              <a:t>High Performance Sockets: Design and Evaluation</a:t>
            </a:r>
          </a:p>
          <a:p>
            <a:pPr lvl="1">
              <a:lnSpc>
                <a:spcPct val="155000"/>
              </a:lnSpc>
              <a:buFont typeface="Arial" charset="0"/>
              <a:buChar char="§"/>
            </a:pPr>
            <a:r>
              <a:rPr lang="en-US" b="1"/>
              <a:t>Packetized Flow Control</a:t>
            </a:r>
          </a:p>
          <a:p>
            <a:pPr lvl="1">
              <a:lnSpc>
                <a:spcPct val="155000"/>
              </a:lnSpc>
              <a:buFont typeface="Arial" charset="0"/>
              <a:buChar char="§"/>
            </a:pPr>
            <a:r>
              <a:rPr lang="en-US" b="1"/>
              <a:t>Asyncronous Zero-copy Communication</a:t>
            </a:r>
          </a:p>
          <a:p>
            <a:pPr>
              <a:lnSpc>
                <a:spcPct val="155000"/>
              </a:lnSpc>
              <a:buFont typeface="Arial" charset="0"/>
              <a:buChar char="§"/>
            </a:pPr>
            <a:r>
              <a:rPr lang="en-US"/>
              <a:t>Extended Sockets: Analysis and Extensions</a:t>
            </a:r>
          </a:p>
          <a:p>
            <a:pPr>
              <a:lnSpc>
                <a:spcPct val="155000"/>
              </a:lnSpc>
              <a:buFont typeface="Arial" charset="0"/>
              <a:buChar char="§"/>
            </a:pPr>
            <a:r>
              <a:rPr lang="en-US"/>
              <a:t>Wire Protocol Compatibility (Intra network family)</a:t>
            </a:r>
          </a:p>
          <a:p>
            <a:pPr>
              <a:lnSpc>
                <a:spcPct val="155000"/>
              </a:lnSpc>
              <a:buFont typeface="Arial" charset="0"/>
              <a:buChar char="§"/>
            </a:pPr>
            <a:r>
              <a:rPr lang="en-US"/>
              <a:t>Concluding Remarks and Future Work</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06/02/06</a:t>
            </a:r>
          </a:p>
        </p:txBody>
      </p:sp>
      <p:sp>
        <p:nvSpPr>
          <p:cNvPr id="5" name="Footer Placeholder 4"/>
          <p:cNvSpPr>
            <a:spLocks noGrp="1"/>
          </p:cNvSpPr>
          <p:nvPr>
            <p:ph type="ftr" sz="quarter" idx="11"/>
          </p:nvPr>
        </p:nvSpPr>
        <p:spPr/>
        <p:txBody>
          <a:bodyPr/>
          <a:lstStyle/>
          <a:p>
            <a:r>
              <a:rPr lang="en-US"/>
              <a:t>Pavan Balaji (The Ohio State University)</a:t>
            </a:r>
          </a:p>
        </p:txBody>
      </p:sp>
      <p:sp>
        <p:nvSpPr>
          <p:cNvPr id="346114" name="Rectangle 2"/>
          <p:cNvSpPr>
            <a:spLocks noGrp="1" noChangeArrowheads="1"/>
          </p:cNvSpPr>
          <p:nvPr>
            <p:ph type="title"/>
          </p:nvPr>
        </p:nvSpPr>
        <p:spPr>
          <a:ln/>
        </p:spPr>
        <p:txBody>
          <a:bodyPr/>
          <a:lstStyle/>
          <a:p>
            <a:r>
              <a:rPr lang="en-US" sz="3200"/>
              <a:t>Malloc Hook</a:t>
            </a:r>
          </a:p>
        </p:txBody>
      </p:sp>
      <p:sp>
        <p:nvSpPr>
          <p:cNvPr id="346115" name="Rectangle 3"/>
          <p:cNvSpPr>
            <a:spLocks noGrp="1" noChangeArrowheads="1"/>
          </p:cNvSpPr>
          <p:nvPr>
            <p:ph type="body" idx="1"/>
          </p:nvPr>
        </p:nvSpPr>
        <p:spPr>
          <a:xfrm>
            <a:off x="685800" y="1752600"/>
            <a:ext cx="7772400" cy="4114800"/>
          </a:xfrm>
        </p:spPr>
        <p:txBody>
          <a:bodyPr/>
          <a:lstStyle/>
          <a:p>
            <a:r>
              <a:rPr lang="en-US"/>
              <a:t>Approach overrides the malloc() and free() system calls</a:t>
            </a:r>
          </a:p>
          <a:p>
            <a:r>
              <a:rPr lang="en-US"/>
              <a:t>New Malloc() allocates physical page boundary-aligned </a:t>
            </a:r>
            <a:r>
              <a:rPr lang="en-US" i="1"/>
              <a:t>N + PAGE_SIZE</a:t>
            </a:r>
            <a:r>
              <a:rPr lang="en-US"/>
              <a:t> bytes, when </a:t>
            </a:r>
            <a:r>
              <a:rPr lang="en-US" i="1"/>
              <a:t>N</a:t>
            </a:r>
            <a:r>
              <a:rPr lang="en-US"/>
              <a:t> bytes are requested </a:t>
            </a:r>
          </a:p>
          <a:p>
            <a:pPr>
              <a:buFontTx/>
              <a:buNone/>
            </a:pPr>
            <a:endParaRPr lang="en-US"/>
          </a:p>
          <a:p>
            <a:r>
              <a:rPr lang="en-US"/>
              <a:t>Advantage :</a:t>
            </a:r>
          </a:p>
          <a:p>
            <a:pPr lvl="1"/>
            <a:r>
              <a:rPr lang="en-US"/>
              <a:t>Simple Approach</a:t>
            </a:r>
          </a:p>
          <a:p>
            <a:r>
              <a:rPr lang="en-US"/>
              <a:t>Disadvantage :</a:t>
            </a:r>
          </a:p>
          <a:p>
            <a:pPr lvl="1"/>
            <a:r>
              <a:rPr lang="en-US"/>
              <a:t>Very small buffer requests may result in buffer wastage</a:t>
            </a:r>
          </a:p>
          <a:p>
            <a:pPr lvl="1"/>
            <a:r>
              <a:rPr lang="en-US"/>
              <a:t>Time to malloc few bytes to Physical Page size is the same</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Date Placeholder 3"/>
          <p:cNvSpPr>
            <a:spLocks noGrp="1"/>
          </p:cNvSpPr>
          <p:nvPr>
            <p:ph type="dt" sz="half" idx="10"/>
          </p:nvPr>
        </p:nvSpPr>
        <p:spPr/>
        <p:txBody>
          <a:bodyPr/>
          <a:lstStyle/>
          <a:p>
            <a:r>
              <a:rPr lang="en-US"/>
              <a:t>06/02/06</a:t>
            </a:r>
          </a:p>
        </p:txBody>
      </p:sp>
      <p:sp>
        <p:nvSpPr>
          <p:cNvPr id="22" name="Footer Placeholder 4"/>
          <p:cNvSpPr>
            <a:spLocks noGrp="1"/>
          </p:cNvSpPr>
          <p:nvPr>
            <p:ph type="ftr" sz="quarter" idx="11"/>
          </p:nvPr>
        </p:nvSpPr>
        <p:spPr/>
        <p:txBody>
          <a:bodyPr/>
          <a:lstStyle/>
          <a:p>
            <a:r>
              <a:rPr lang="en-US"/>
              <a:t>Pavan Balaji (The Ohio State University)</a:t>
            </a:r>
          </a:p>
        </p:txBody>
      </p:sp>
      <p:sp>
        <p:nvSpPr>
          <p:cNvPr id="347138" name="Rectangle 2"/>
          <p:cNvSpPr>
            <a:spLocks noGrp="1" noChangeArrowheads="1"/>
          </p:cNvSpPr>
          <p:nvPr>
            <p:ph type="title"/>
          </p:nvPr>
        </p:nvSpPr>
        <p:spPr>
          <a:xfrm>
            <a:off x="457200" y="152400"/>
            <a:ext cx="8229600" cy="1143000"/>
          </a:xfrm>
          <a:ln/>
        </p:spPr>
        <p:txBody>
          <a:bodyPr/>
          <a:lstStyle/>
          <a:p>
            <a:r>
              <a:rPr lang="en-US" sz="3200"/>
              <a:t>Hybrid approach with Buffered SDP</a:t>
            </a:r>
          </a:p>
        </p:txBody>
      </p:sp>
      <p:sp>
        <p:nvSpPr>
          <p:cNvPr id="347139" name="Rectangle 3"/>
          <p:cNvSpPr>
            <a:spLocks noGrp="1" noChangeArrowheads="1"/>
          </p:cNvSpPr>
          <p:nvPr>
            <p:ph type="body" idx="1"/>
          </p:nvPr>
        </p:nvSpPr>
        <p:spPr>
          <a:xfrm>
            <a:off x="381000" y="1447800"/>
            <a:ext cx="8229600" cy="457200"/>
          </a:xfrm>
        </p:spPr>
        <p:txBody>
          <a:bodyPr/>
          <a:lstStyle/>
          <a:p>
            <a:r>
              <a:rPr lang="en-US"/>
              <a:t>Hybrid Mechanism between BSDP and AZ-SDP</a:t>
            </a:r>
          </a:p>
        </p:txBody>
      </p:sp>
      <p:sp>
        <p:nvSpPr>
          <p:cNvPr id="347140" name="Rectangle 4"/>
          <p:cNvSpPr>
            <a:spLocks noChangeArrowheads="1"/>
          </p:cNvSpPr>
          <p:nvPr/>
        </p:nvSpPr>
        <p:spPr bwMode="auto">
          <a:xfrm>
            <a:off x="457200" y="3302000"/>
            <a:ext cx="12954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41" name="Rectangle 5"/>
          <p:cNvSpPr>
            <a:spLocks noChangeArrowheads="1"/>
          </p:cNvSpPr>
          <p:nvPr/>
        </p:nvSpPr>
        <p:spPr bwMode="auto">
          <a:xfrm>
            <a:off x="1752600" y="3302000"/>
            <a:ext cx="12954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42" name="Rectangle 6"/>
          <p:cNvSpPr>
            <a:spLocks noChangeArrowheads="1"/>
          </p:cNvSpPr>
          <p:nvPr/>
        </p:nvSpPr>
        <p:spPr bwMode="auto">
          <a:xfrm>
            <a:off x="3048000" y="3302000"/>
            <a:ext cx="12954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43" name="Rectangle 7"/>
          <p:cNvSpPr>
            <a:spLocks noChangeArrowheads="1"/>
          </p:cNvSpPr>
          <p:nvPr/>
        </p:nvSpPr>
        <p:spPr bwMode="auto">
          <a:xfrm>
            <a:off x="4343400" y="3302000"/>
            <a:ext cx="1295400" cy="6858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44" name="Rectangle 8"/>
          <p:cNvSpPr>
            <a:spLocks noChangeArrowheads="1"/>
          </p:cNvSpPr>
          <p:nvPr/>
        </p:nvSpPr>
        <p:spPr bwMode="auto">
          <a:xfrm>
            <a:off x="5638800" y="3302000"/>
            <a:ext cx="12954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45" name="Rectangle 9"/>
          <p:cNvSpPr>
            <a:spLocks noChangeArrowheads="1"/>
          </p:cNvSpPr>
          <p:nvPr/>
        </p:nvSpPr>
        <p:spPr bwMode="auto">
          <a:xfrm>
            <a:off x="6934200" y="3302000"/>
            <a:ext cx="12954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46" name="AutoShape 10"/>
          <p:cNvSpPr>
            <a:spLocks noChangeArrowheads="1"/>
          </p:cNvSpPr>
          <p:nvPr/>
        </p:nvSpPr>
        <p:spPr bwMode="auto">
          <a:xfrm>
            <a:off x="457200" y="2921000"/>
            <a:ext cx="1295400" cy="304800"/>
          </a:xfrm>
          <a:prstGeom prst="bracePair">
            <a:avLst>
              <a:gd name="adj" fmla="val 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b="0">
                <a:latin typeface="Arial" charset="0"/>
                <a:ea typeface="굴림" pitchFamily="50" charset="-127"/>
              </a:rPr>
              <a:t>Physical </a:t>
            </a:r>
          </a:p>
          <a:p>
            <a:pPr eaLnBrk="1" hangingPunct="1"/>
            <a:r>
              <a:rPr lang="en-US" sz="1200" b="0">
                <a:latin typeface="Arial" charset="0"/>
                <a:ea typeface="굴림" pitchFamily="50" charset="-127"/>
              </a:rPr>
              <a:t>Page</a:t>
            </a:r>
          </a:p>
        </p:txBody>
      </p:sp>
      <p:sp>
        <p:nvSpPr>
          <p:cNvPr id="347147" name="Rectangle 11"/>
          <p:cNvSpPr>
            <a:spLocks noChangeArrowheads="1"/>
          </p:cNvSpPr>
          <p:nvPr/>
        </p:nvSpPr>
        <p:spPr bwMode="auto">
          <a:xfrm>
            <a:off x="3581400" y="2997200"/>
            <a:ext cx="1066800" cy="1219200"/>
          </a:xfrm>
          <a:prstGeom prst="rect">
            <a:avLst/>
          </a:prstGeom>
          <a:solidFill>
            <a:srgbClr val="008000">
              <a:alpha val="20000"/>
            </a:srgbClr>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48" name="Rectangle 12"/>
          <p:cNvSpPr>
            <a:spLocks noChangeArrowheads="1"/>
          </p:cNvSpPr>
          <p:nvPr/>
        </p:nvSpPr>
        <p:spPr bwMode="auto">
          <a:xfrm>
            <a:off x="4648200" y="3149600"/>
            <a:ext cx="3124200" cy="990600"/>
          </a:xfrm>
          <a:prstGeom prst="rect">
            <a:avLst/>
          </a:prstGeom>
          <a:solidFill>
            <a:srgbClr val="FF6600">
              <a:alpha val="39999"/>
            </a:srgbClr>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49" name="Line 13"/>
          <p:cNvSpPr>
            <a:spLocks noChangeShapeType="1"/>
          </p:cNvSpPr>
          <p:nvPr/>
        </p:nvSpPr>
        <p:spPr bwMode="auto">
          <a:xfrm>
            <a:off x="6019800" y="25400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7150" name="Line 14"/>
          <p:cNvSpPr>
            <a:spLocks noChangeShapeType="1"/>
          </p:cNvSpPr>
          <p:nvPr/>
        </p:nvSpPr>
        <p:spPr bwMode="auto">
          <a:xfrm>
            <a:off x="3886200" y="24638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7151" name="Text Box 15"/>
          <p:cNvSpPr txBox="1">
            <a:spLocks noChangeArrowheads="1"/>
          </p:cNvSpPr>
          <p:nvPr/>
        </p:nvSpPr>
        <p:spPr bwMode="auto">
          <a:xfrm>
            <a:off x="3352800" y="1930400"/>
            <a:ext cx="1055688"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sz="1200" b="0">
                <a:latin typeface="Arial" charset="0"/>
                <a:ea typeface="굴림" pitchFamily="50" charset="-127"/>
              </a:rPr>
              <a:t>VAPI Control Buffer</a:t>
            </a:r>
          </a:p>
        </p:txBody>
      </p:sp>
      <p:sp>
        <p:nvSpPr>
          <p:cNvPr id="347152" name="Text Box 16"/>
          <p:cNvSpPr txBox="1">
            <a:spLocks noChangeArrowheads="1"/>
          </p:cNvSpPr>
          <p:nvPr/>
        </p:nvSpPr>
        <p:spPr bwMode="auto">
          <a:xfrm>
            <a:off x="5305425" y="2159000"/>
            <a:ext cx="15128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sz="1200" b="0">
                <a:latin typeface="Arial" charset="0"/>
                <a:ea typeface="굴림" pitchFamily="50" charset="-127"/>
              </a:rPr>
              <a:t>Application Buffer</a:t>
            </a:r>
          </a:p>
        </p:txBody>
      </p:sp>
      <p:sp>
        <p:nvSpPr>
          <p:cNvPr id="347153" name="AutoShape 17"/>
          <p:cNvSpPr>
            <a:spLocks noChangeArrowheads="1"/>
          </p:cNvSpPr>
          <p:nvPr/>
        </p:nvSpPr>
        <p:spPr bwMode="auto">
          <a:xfrm>
            <a:off x="5638800" y="4216400"/>
            <a:ext cx="1295400" cy="609600"/>
          </a:xfrm>
          <a:prstGeom prst="bracePair">
            <a:avLst>
              <a:gd name="adj" fmla="val 8333"/>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800" b="0">
                <a:latin typeface="Arial" charset="0"/>
                <a:ea typeface="굴림" pitchFamily="50" charset="-127"/>
              </a:rPr>
              <a:t>AZ-SDP</a:t>
            </a:r>
          </a:p>
          <a:p>
            <a:pPr eaLnBrk="1" hangingPunct="1"/>
            <a:r>
              <a:rPr lang="en-US" sz="1200" b="0">
                <a:latin typeface="Arial" charset="0"/>
                <a:ea typeface="굴림" pitchFamily="50" charset="-127"/>
              </a:rPr>
              <a:t>communication</a:t>
            </a:r>
          </a:p>
        </p:txBody>
      </p:sp>
      <p:sp>
        <p:nvSpPr>
          <p:cNvPr id="347154" name="AutoShape 18"/>
          <p:cNvSpPr>
            <a:spLocks noChangeArrowheads="1"/>
          </p:cNvSpPr>
          <p:nvPr/>
        </p:nvSpPr>
        <p:spPr bwMode="auto">
          <a:xfrm>
            <a:off x="6934200" y="4216400"/>
            <a:ext cx="914400" cy="609600"/>
          </a:xfrm>
          <a:prstGeom prst="bracePair">
            <a:avLst>
              <a:gd name="adj" fmla="val 8333"/>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800" b="0">
                <a:latin typeface="Arial" charset="0"/>
                <a:ea typeface="굴림" pitchFamily="50" charset="-127"/>
              </a:rPr>
              <a:t>BSDP</a:t>
            </a:r>
          </a:p>
          <a:p>
            <a:pPr eaLnBrk="1" hangingPunct="1"/>
            <a:r>
              <a:rPr lang="en-US" sz="1200" b="0">
                <a:latin typeface="Arial" charset="0"/>
                <a:ea typeface="굴림" pitchFamily="50" charset="-127"/>
              </a:rPr>
              <a:t>comm.</a:t>
            </a:r>
          </a:p>
        </p:txBody>
      </p:sp>
      <p:sp>
        <p:nvSpPr>
          <p:cNvPr id="347155" name="AutoShape 19"/>
          <p:cNvSpPr>
            <a:spLocks noChangeArrowheads="1"/>
          </p:cNvSpPr>
          <p:nvPr/>
        </p:nvSpPr>
        <p:spPr bwMode="auto">
          <a:xfrm>
            <a:off x="4648200" y="4216400"/>
            <a:ext cx="990600" cy="609600"/>
          </a:xfrm>
          <a:prstGeom prst="bracePair">
            <a:avLst>
              <a:gd name="adj" fmla="val 8333"/>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800" b="0">
                <a:latin typeface="Arial" charset="0"/>
                <a:ea typeface="굴림" pitchFamily="50" charset="-127"/>
              </a:rPr>
              <a:t>BSDP</a:t>
            </a:r>
          </a:p>
          <a:p>
            <a:pPr eaLnBrk="1" hangingPunct="1"/>
            <a:r>
              <a:rPr lang="en-US" sz="1200" b="0">
                <a:latin typeface="Arial" charset="0"/>
                <a:ea typeface="굴림" pitchFamily="50" charset="-127"/>
              </a:rPr>
              <a:t>comm.</a:t>
            </a:r>
          </a:p>
        </p:txBody>
      </p:sp>
      <p:sp>
        <p:nvSpPr>
          <p:cNvPr id="347156" name="Text Box 20"/>
          <p:cNvSpPr txBox="1">
            <a:spLocks noChangeArrowheads="1"/>
          </p:cNvSpPr>
          <p:nvPr/>
        </p:nvSpPr>
        <p:spPr bwMode="auto">
          <a:xfrm>
            <a:off x="152400" y="5149850"/>
            <a:ext cx="8956675" cy="132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ct val="20000"/>
              </a:spcBef>
              <a:buFontTx/>
              <a:buChar char="•"/>
            </a:pPr>
            <a:r>
              <a:rPr kumimoji="1" lang="en-US" sz="2000" b="0">
                <a:latin typeface="Comic Sans MS" pitchFamily="66" charset="0"/>
                <a:ea typeface="굴림" pitchFamily="50" charset="-127"/>
              </a:rPr>
              <a:t>A single communication might be carried out in multiple operations (upto three)</a:t>
            </a:r>
          </a:p>
          <a:p>
            <a:pPr>
              <a:spcBef>
                <a:spcPct val="20000"/>
              </a:spcBef>
              <a:buFontTx/>
              <a:buChar char="•"/>
            </a:pPr>
            <a:r>
              <a:rPr kumimoji="1" lang="en-US" sz="2000" b="0">
                <a:latin typeface="Comic Sans MS" pitchFamily="66" charset="0"/>
                <a:ea typeface="굴림" pitchFamily="50" charset="-127"/>
              </a:rPr>
              <a:t>5-10% better performance than Malloc-hook based scheme</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06/02/06</a:t>
            </a:r>
          </a:p>
        </p:txBody>
      </p:sp>
      <p:sp>
        <p:nvSpPr>
          <p:cNvPr id="5" name="Footer Placeholder 4"/>
          <p:cNvSpPr>
            <a:spLocks noGrp="1"/>
          </p:cNvSpPr>
          <p:nvPr>
            <p:ph type="ftr" sz="quarter" idx="11"/>
          </p:nvPr>
        </p:nvSpPr>
        <p:spPr/>
        <p:txBody>
          <a:bodyPr/>
          <a:lstStyle/>
          <a:p>
            <a:r>
              <a:rPr lang="en-US"/>
              <a:t>Pavan Balaji (The Ohio State University)</a:t>
            </a:r>
          </a:p>
        </p:txBody>
      </p:sp>
      <p:sp>
        <p:nvSpPr>
          <p:cNvPr id="348162" name="Rectangle 2"/>
          <p:cNvSpPr>
            <a:spLocks noGrp="1" noChangeArrowheads="1"/>
          </p:cNvSpPr>
          <p:nvPr>
            <p:ph type="title"/>
          </p:nvPr>
        </p:nvSpPr>
        <p:spPr>
          <a:ln/>
        </p:spPr>
        <p:txBody>
          <a:bodyPr/>
          <a:lstStyle/>
          <a:p>
            <a:r>
              <a:rPr lang="en-US" sz="3200"/>
              <a:t>Copy-on-Write</a:t>
            </a:r>
          </a:p>
        </p:txBody>
      </p:sp>
      <p:sp>
        <p:nvSpPr>
          <p:cNvPr id="348163" name="Rectangle 3"/>
          <p:cNvSpPr>
            <a:spLocks noGrp="1" noChangeArrowheads="1"/>
          </p:cNvSpPr>
          <p:nvPr>
            <p:ph type="body" idx="1"/>
          </p:nvPr>
        </p:nvSpPr>
        <p:spPr>
          <a:xfrm>
            <a:off x="685800" y="1828800"/>
            <a:ext cx="7772400" cy="41148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lstStyle/>
          <a:p>
            <a:pPr>
              <a:lnSpc>
                <a:spcPct val="160000"/>
              </a:lnSpc>
            </a:pPr>
            <a:r>
              <a:rPr lang="en-US"/>
              <a:t>Control maintained via Locks at the receiver end by the AZ-SDP layer</a:t>
            </a:r>
          </a:p>
          <a:p>
            <a:pPr>
              <a:lnSpc>
                <a:spcPct val="160000"/>
              </a:lnSpc>
            </a:pPr>
            <a:r>
              <a:rPr lang="en-US"/>
              <a:t>Receiver obtains the lock, if recv() is called first </a:t>
            </a:r>
          </a:p>
          <a:p>
            <a:pPr>
              <a:lnSpc>
                <a:spcPct val="160000"/>
              </a:lnSpc>
            </a:pPr>
            <a:r>
              <a:rPr lang="en-US"/>
              <a:t>Sender can obtain the lock on generation of a page fault and can perform a copy-on-write operation</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06/02/06</a:t>
            </a:r>
          </a:p>
        </p:txBody>
      </p:sp>
      <p:sp>
        <p:nvSpPr>
          <p:cNvPr id="6" name="Footer Placeholder 5"/>
          <p:cNvSpPr>
            <a:spLocks noGrp="1"/>
          </p:cNvSpPr>
          <p:nvPr>
            <p:ph type="ftr" sz="quarter" idx="11"/>
          </p:nvPr>
        </p:nvSpPr>
        <p:spPr/>
        <p:txBody>
          <a:bodyPr/>
          <a:lstStyle/>
          <a:p>
            <a:r>
              <a:rPr lang="en-US"/>
              <a:t>Pavan Balaji (The Ohio State University)</a:t>
            </a:r>
          </a:p>
        </p:txBody>
      </p:sp>
      <p:sp>
        <p:nvSpPr>
          <p:cNvPr id="338946" name="Rectangle 2"/>
          <p:cNvSpPr>
            <a:spLocks noGrp="1" noChangeArrowheads="1"/>
          </p:cNvSpPr>
          <p:nvPr>
            <p:ph type="title"/>
          </p:nvPr>
        </p:nvSpPr>
        <p:spPr>
          <a:ln/>
        </p:spPr>
        <p:txBody>
          <a:bodyPr/>
          <a:lstStyle/>
          <a:p>
            <a:r>
              <a:rPr lang="en-US" sz="3200"/>
              <a:t>Latency and Throughput</a:t>
            </a:r>
          </a:p>
        </p:txBody>
      </p:sp>
      <p:graphicFrame>
        <p:nvGraphicFramePr>
          <p:cNvPr id="338947" name="Object 3"/>
          <p:cNvGraphicFramePr>
            <a:graphicFrameLocks noChangeAspect="1"/>
          </p:cNvGraphicFramePr>
          <p:nvPr>
            <p:ph sz="half" idx="1"/>
          </p:nvPr>
        </p:nvGraphicFramePr>
        <p:xfrm>
          <a:off x="690563" y="1835150"/>
          <a:ext cx="3813175" cy="3914775"/>
        </p:xfrm>
        <a:graphic>
          <a:graphicData uri="http://schemas.openxmlformats.org/presentationml/2006/ole">
            <mc:AlternateContent xmlns:mc="http://schemas.openxmlformats.org/markup-compatibility/2006">
              <mc:Choice xmlns:v="urn:schemas-microsoft-com:vml" Requires="v">
                <p:oleObj spid="_x0000_s338949" name="Chart" r:id="rId3" imgW="3990784" imgH="4029075" progId="MSGraph.Chart.8">
                  <p:embed followColorScheme="full"/>
                </p:oleObj>
              </mc:Choice>
              <mc:Fallback>
                <p:oleObj name="Chart" r:id="rId3" imgW="3990784" imgH="4029075"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563" y="1835150"/>
                        <a:ext cx="3813175" cy="3914775"/>
                      </a:xfrm>
                      <a:prstGeom prst="rect">
                        <a:avLst/>
                      </a:prstGeom>
                    </p:spPr>
                  </p:pic>
                </p:oleObj>
              </mc:Fallback>
            </mc:AlternateContent>
          </a:graphicData>
        </a:graphic>
      </p:graphicFrame>
      <p:graphicFrame>
        <p:nvGraphicFramePr>
          <p:cNvPr id="338948" name="Object 4"/>
          <p:cNvGraphicFramePr>
            <a:graphicFrameLocks noChangeAspect="1"/>
          </p:cNvGraphicFramePr>
          <p:nvPr>
            <p:ph sz="half" idx="2"/>
          </p:nvPr>
        </p:nvGraphicFramePr>
        <p:xfrm>
          <a:off x="4648200" y="1828800"/>
          <a:ext cx="3810000" cy="3949700"/>
        </p:xfrm>
        <a:graphic>
          <a:graphicData uri="http://schemas.openxmlformats.org/presentationml/2006/ole">
            <mc:AlternateContent xmlns:mc="http://schemas.openxmlformats.org/markup-compatibility/2006">
              <mc:Choice xmlns:v="urn:schemas-microsoft-com:vml" Requires="v">
                <p:oleObj spid="_x0000_s338950" name="Chart" r:id="rId5" imgW="3990784" imgH="4067366" progId="MSGraph.Chart.8">
                  <p:embed followColorScheme="full"/>
                </p:oleObj>
              </mc:Choice>
              <mc:Fallback>
                <p:oleObj name="Chart" r:id="rId5" imgW="3990784" imgH="4067366" progId="MSGraph.Chart.8">
                  <p:embed followColorScheme="full"/>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1828800"/>
                        <a:ext cx="3810000" cy="39497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06/02/06</a:t>
            </a:r>
          </a:p>
        </p:txBody>
      </p:sp>
      <p:sp>
        <p:nvSpPr>
          <p:cNvPr id="6" name="Footer Placeholder 5"/>
          <p:cNvSpPr>
            <a:spLocks noGrp="1"/>
          </p:cNvSpPr>
          <p:nvPr>
            <p:ph type="ftr" sz="quarter" idx="11"/>
          </p:nvPr>
        </p:nvSpPr>
        <p:spPr/>
        <p:txBody>
          <a:bodyPr/>
          <a:lstStyle/>
          <a:p>
            <a:r>
              <a:rPr lang="en-US"/>
              <a:t>Pavan Balaji (The Ohio State University)</a:t>
            </a:r>
          </a:p>
        </p:txBody>
      </p:sp>
      <p:sp>
        <p:nvSpPr>
          <p:cNvPr id="339970" name="Rectangle 2"/>
          <p:cNvSpPr>
            <a:spLocks noGrp="1" noChangeArrowheads="1"/>
          </p:cNvSpPr>
          <p:nvPr>
            <p:ph type="title"/>
          </p:nvPr>
        </p:nvSpPr>
        <p:spPr>
          <a:ln/>
        </p:spPr>
        <p:txBody>
          <a:bodyPr/>
          <a:lstStyle/>
          <a:p>
            <a:r>
              <a:rPr lang="en-US" sz="3200"/>
              <a:t>Computation/Communication Overlap</a:t>
            </a:r>
          </a:p>
        </p:txBody>
      </p:sp>
      <p:graphicFrame>
        <p:nvGraphicFramePr>
          <p:cNvPr id="339971" name="Object 3"/>
          <p:cNvGraphicFramePr>
            <a:graphicFrameLocks noChangeAspect="1"/>
          </p:cNvGraphicFramePr>
          <p:nvPr>
            <p:ph sz="half" idx="1"/>
          </p:nvPr>
        </p:nvGraphicFramePr>
        <p:xfrm>
          <a:off x="688975" y="1828800"/>
          <a:ext cx="3806825" cy="3806825"/>
        </p:xfrm>
        <a:graphic>
          <a:graphicData uri="http://schemas.openxmlformats.org/presentationml/2006/ole">
            <mc:AlternateContent xmlns:mc="http://schemas.openxmlformats.org/markup-compatibility/2006">
              <mc:Choice xmlns:v="urn:schemas-microsoft-com:vml" Requires="v">
                <p:oleObj spid="_x0000_s339973" name="Chart" r:id="rId3" imgW="3990784" imgH="3924490" progId="MSGraph.Chart.8">
                  <p:embed followColorScheme="full"/>
                </p:oleObj>
              </mc:Choice>
              <mc:Fallback>
                <p:oleObj name="Chart" r:id="rId3" imgW="3990784" imgH="3924490"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975" y="1828800"/>
                        <a:ext cx="3806825" cy="3806825"/>
                      </a:xfrm>
                      <a:prstGeom prst="rect">
                        <a:avLst/>
                      </a:prstGeom>
                    </p:spPr>
                  </p:pic>
                </p:oleObj>
              </mc:Fallback>
            </mc:AlternateContent>
          </a:graphicData>
        </a:graphic>
      </p:graphicFrame>
      <p:graphicFrame>
        <p:nvGraphicFramePr>
          <p:cNvPr id="339972" name="Object 4"/>
          <p:cNvGraphicFramePr>
            <a:graphicFrameLocks noChangeAspect="1"/>
          </p:cNvGraphicFramePr>
          <p:nvPr>
            <p:ph sz="half" idx="2"/>
          </p:nvPr>
        </p:nvGraphicFramePr>
        <p:xfrm>
          <a:off x="4646613" y="1828800"/>
          <a:ext cx="3806825" cy="3806825"/>
        </p:xfrm>
        <a:graphic>
          <a:graphicData uri="http://schemas.openxmlformats.org/presentationml/2006/ole">
            <mc:AlternateContent xmlns:mc="http://schemas.openxmlformats.org/markup-compatibility/2006">
              <mc:Choice xmlns:v="urn:schemas-microsoft-com:vml" Requires="v">
                <p:oleObj spid="_x0000_s339974" name="Chart" r:id="rId5" imgW="3990784" imgH="3924490" progId="MSGraph.Chart.8">
                  <p:embed followColorScheme="full"/>
                </p:oleObj>
              </mc:Choice>
              <mc:Fallback>
                <p:oleObj name="Chart" r:id="rId5" imgW="3990784" imgH="3924490" progId="MSGraph.Chart.8">
                  <p:embed followColorScheme="full"/>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6613" y="1828800"/>
                        <a:ext cx="3806825" cy="380682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06/02/06</a:t>
            </a:r>
          </a:p>
        </p:txBody>
      </p:sp>
      <p:sp>
        <p:nvSpPr>
          <p:cNvPr id="6" name="Footer Placeholder 5"/>
          <p:cNvSpPr>
            <a:spLocks noGrp="1"/>
          </p:cNvSpPr>
          <p:nvPr>
            <p:ph type="ftr" sz="quarter" idx="11"/>
          </p:nvPr>
        </p:nvSpPr>
        <p:spPr/>
        <p:txBody>
          <a:bodyPr/>
          <a:lstStyle/>
          <a:p>
            <a:r>
              <a:rPr lang="en-US"/>
              <a:t>Pavan Balaji (The Ohio State University)</a:t>
            </a:r>
          </a:p>
        </p:txBody>
      </p:sp>
      <p:sp>
        <p:nvSpPr>
          <p:cNvPr id="340994" name="Rectangle 2"/>
          <p:cNvSpPr>
            <a:spLocks noGrp="1" noChangeArrowheads="1"/>
          </p:cNvSpPr>
          <p:nvPr>
            <p:ph type="title"/>
          </p:nvPr>
        </p:nvSpPr>
        <p:spPr>
          <a:ln/>
        </p:spPr>
        <p:txBody>
          <a:bodyPr/>
          <a:lstStyle/>
          <a:p>
            <a:r>
              <a:rPr lang="en-US" sz="3200"/>
              <a:t>Multi-connection Tests</a:t>
            </a:r>
          </a:p>
        </p:txBody>
      </p:sp>
      <p:graphicFrame>
        <p:nvGraphicFramePr>
          <p:cNvPr id="340995" name="Object 3"/>
          <p:cNvGraphicFramePr>
            <a:graphicFrameLocks noChangeAspect="1"/>
          </p:cNvGraphicFramePr>
          <p:nvPr>
            <p:ph sz="half" idx="1"/>
          </p:nvPr>
        </p:nvGraphicFramePr>
        <p:xfrm>
          <a:off x="685800" y="1828800"/>
          <a:ext cx="3814763" cy="3881438"/>
        </p:xfrm>
        <a:graphic>
          <a:graphicData uri="http://schemas.openxmlformats.org/presentationml/2006/ole">
            <mc:AlternateContent xmlns:mc="http://schemas.openxmlformats.org/markup-compatibility/2006">
              <mc:Choice xmlns:v="urn:schemas-microsoft-com:vml" Requires="v">
                <p:oleObj spid="_x0000_s340997" name="Chart" r:id="rId3" imgW="3990784" imgH="3990784" progId="MSGraph.Chart.8">
                  <p:embed followColorScheme="full"/>
                </p:oleObj>
              </mc:Choice>
              <mc:Fallback>
                <p:oleObj name="Chart" r:id="rId3" imgW="3990784" imgH="3990784"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828800"/>
                        <a:ext cx="3814763" cy="3881438"/>
                      </a:xfrm>
                      <a:prstGeom prst="rect">
                        <a:avLst/>
                      </a:prstGeom>
                    </p:spPr>
                  </p:pic>
                </p:oleObj>
              </mc:Fallback>
            </mc:AlternateContent>
          </a:graphicData>
        </a:graphic>
      </p:graphicFrame>
      <p:graphicFrame>
        <p:nvGraphicFramePr>
          <p:cNvPr id="340996" name="Object 4"/>
          <p:cNvGraphicFramePr>
            <a:graphicFrameLocks noChangeAspect="1"/>
          </p:cNvGraphicFramePr>
          <p:nvPr>
            <p:ph sz="half" idx="2"/>
          </p:nvPr>
        </p:nvGraphicFramePr>
        <p:xfrm>
          <a:off x="4648200" y="1876425"/>
          <a:ext cx="3811588" cy="3819525"/>
        </p:xfrm>
        <a:graphic>
          <a:graphicData uri="http://schemas.openxmlformats.org/presentationml/2006/ole">
            <mc:AlternateContent xmlns:mc="http://schemas.openxmlformats.org/markup-compatibility/2006">
              <mc:Choice xmlns:v="urn:schemas-microsoft-com:vml" Requires="v">
                <p:oleObj spid="_x0000_s340998" name="Chart" r:id="rId5" imgW="3990784" imgH="3933634" progId="MSGraph.Chart.8">
                  <p:embed followColorScheme="full"/>
                </p:oleObj>
              </mc:Choice>
              <mc:Fallback>
                <p:oleObj name="Chart" r:id="rId5" imgW="3990784" imgH="3933634" progId="MSGraph.Chart.8">
                  <p:embed followColorScheme="full"/>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1876425"/>
                        <a:ext cx="3811588" cy="381952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06/02/06</a:t>
            </a:r>
          </a:p>
        </p:txBody>
      </p:sp>
      <p:sp>
        <p:nvSpPr>
          <p:cNvPr id="5" name="Footer Placeholder 4"/>
          <p:cNvSpPr>
            <a:spLocks noGrp="1"/>
          </p:cNvSpPr>
          <p:nvPr>
            <p:ph type="ftr" sz="quarter" idx="11"/>
          </p:nvPr>
        </p:nvSpPr>
        <p:spPr/>
        <p:txBody>
          <a:bodyPr/>
          <a:lstStyle/>
          <a:p>
            <a:r>
              <a:rPr lang="en-US"/>
              <a:t>Pavan Balaji (The Ohio State University)</a:t>
            </a:r>
          </a:p>
        </p:txBody>
      </p:sp>
      <p:sp>
        <p:nvSpPr>
          <p:cNvPr id="342018" name="Rectangle 2"/>
          <p:cNvSpPr>
            <a:spLocks noGrp="1" noChangeArrowheads="1"/>
          </p:cNvSpPr>
          <p:nvPr>
            <p:ph type="title"/>
          </p:nvPr>
        </p:nvSpPr>
        <p:spPr>
          <a:ln/>
        </p:spPr>
        <p:txBody>
          <a:bodyPr/>
          <a:lstStyle/>
          <a:p>
            <a:r>
              <a:rPr lang="en-US" sz="3200"/>
              <a:t>Hot-spot Latency Test</a:t>
            </a:r>
          </a:p>
        </p:txBody>
      </p:sp>
      <p:graphicFrame>
        <p:nvGraphicFramePr>
          <p:cNvPr id="342019" name="Object 3"/>
          <p:cNvGraphicFramePr>
            <a:graphicFrameLocks noChangeAspect="1"/>
          </p:cNvGraphicFramePr>
          <p:nvPr>
            <p:ph idx="1"/>
          </p:nvPr>
        </p:nvGraphicFramePr>
        <p:xfrm>
          <a:off x="692150" y="1828800"/>
          <a:ext cx="7764463" cy="3743325"/>
        </p:xfrm>
        <a:graphic>
          <a:graphicData uri="http://schemas.openxmlformats.org/presentationml/2006/ole">
            <mc:AlternateContent xmlns:mc="http://schemas.openxmlformats.org/markup-compatibility/2006">
              <mc:Choice xmlns:v="urn:schemas-microsoft-com:vml" Requires="v">
                <p:oleObj spid="_x0000_s342020" name="Chart" r:id="rId3" imgW="8067866" imgH="3819334" progId="MSGraph.Chart.8">
                  <p:embed followColorScheme="full"/>
                </p:oleObj>
              </mc:Choice>
              <mc:Fallback>
                <p:oleObj name="Chart" r:id="rId3" imgW="8067866" imgH="3819334"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150" y="1828800"/>
                        <a:ext cx="7764463" cy="374332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ctrTitle"/>
          </p:nvPr>
        </p:nvSpPr>
        <p:spPr>
          <a:ln/>
        </p:spPr>
        <p:txBody>
          <a:bodyPr/>
          <a:lstStyle/>
          <a:p>
            <a:r>
              <a:rPr lang="en-US" sz="4000"/>
              <a:t>Backup Slides</a:t>
            </a:r>
            <a:br>
              <a:rPr lang="en-US" sz="4000"/>
            </a:br>
            <a:r>
              <a:rPr lang="en-US" sz="3200"/>
              <a:t>(PVFS)</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Date Placeholder 3"/>
          <p:cNvSpPr>
            <a:spLocks noGrp="1"/>
          </p:cNvSpPr>
          <p:nvPr>
            <p:ph type="dt" sz="half" idx="10"/>
          </p:nvPr>
        </p:nvSpPr>
        <p:spPr/>
        <p:txBody>
          <a:bodyPr/>
          <a:lstStyle/>
          <a:p>
            <a:r>
              <a:rPr lang="en-US"/>
              <a:t>06/02/06</a:t>
            </a:r>
          </a:p>
        </p:txBody>
      </p:sp>
      <p:sp>
        <p:nvSpPr>
          <p:cNvPr id="46" name="Footer Placeholder 4"/>
          <p:cNvSpPr>
            <a:spLocks noGrp="1"/>
          </p:cNvSpPr>
          <p:nvPr>
            <p:ph type="ftr" sz="quarter" idx="11"/>
          </p:nvPr>
        </p:nvSpPr>
        <p:spPr/>
        <p:txBody>
          <a:bodyPr/>
          <a:lstStyle/>
          <a:p>
            <a:r>
              <a:rPr lang="en-US"/>
              <a:t>Pavan Balaji (The Ohio State University)</a:t>
            </a:r>
          </a:p>
        </p:txBody>
      </p:sp>
      <p:sp>
        <p:nvSpPr>
          <p:cNvPr id="132098" name="Rectangle 2"/>
          <p:cNvSpPr>
            <a:spLocks noGrp="1" noChangeArrowheads="1"/>
          </p:cNvSpPr>
          <p:nvPr>
            <p:ph type="title"/>
          </p:nvPr>
        </p:nvSpPr>
        <p:spPr>
          <a:xfrm>
            <a:off x="685800" y="609600"/>
            <a:ext cx="7772400" cy="762000"/>
          </a:xfrm>
          <a:ln/>
        </p:spPr>
        <p:txBody>
          <a:bodyPr/>
          <a:lstStyle/>
          <a:p>
            <a:r>
              <a:rPr lang="en-US" sz="2800"/>
              <a:t>Parallel I/O in Clusters via PVFS</a:t>
            </a:r>
          </a:p>
        </p:txBody>
      </p:sp>
      <p:sp>
        <p:nvSpPr>
          <p:cNvPr id="132099" name="Rectangle 3"/>
          <p:cNvSpPr>
            <a:spLocks noGrp="1" noChangeArrowheads="1"/>
          </p:cNvSpPr>
          <p:nvPr>
            <p:ph type="body" idx="1"/>
          </p:nvPr>
        </p:nvSpPr>
        <p:spPr>
          <a:xfrm>
            <a:off x="1404938" y="4479925"/>
            <a:ext cx="6908800" cy="1511300"/>
          </a:xfrm>
        </p:spPr>
        <p:txBody>
          <a:bodyPr/>
          <a:lstStyle/>
          <a:p>
            <a:r>
              <a:rPr lang="en-US" sz="1400"/>
              <a:t>PVFS: Parallel Virtual File System</a:t>
            </a:r>
          </a:p>
          <a:p>
            <a:pPr lvl="1"/>
            <a:r>
              <a:rPr lang="en-US" sz="1200">
                <a:solidFill>
                  <a:schemeClr val="accent2"/>
                </a:solidFill>
              </a:rPr>
              <a:t>Parallel</a:t>
            </a:r>
            <a:r>
              <a:rPr lang="en-US" sz="1200"/>
              <a:t>: stripe/access data across multiple nodes</a:t>
            </a:r>
          </a:p>
          <a:p>
            <a:pPr lvl="1"/>
            <a:r>
              <a:rPr lang="en-US" sz="1200">
                <a:solidFill>
                  <a:schemeClr val="accent2"/>
                </a:solidFill>
              </a:rPr>
              <a:t>Virtual</a:t>
            </a:r>
            <a:r>
              <a:rPr lang="en-US" sz="1200"/>
              <a:t>: exists only as a set of user-space daemons</a:t>
            </a:r>
          </a:p>
          <a:p>
            <a:pPr lvl="1"/>
            <a:r>
              <a:rPr lang="en-US" sz="1200">
                <a:solidFill>
                  <a:schemeClr val="accent2"/>
                </a:solidFill>
              </a:rPr>
              <a:t>File system</a:t>
            </a:r>
            <a:r>
              <a:rPr lang="en-US" sz="1200"/>
              <a:t>: common file access methods (open, read/write)</a:t>
            </a:r>
          </a:p>
          <a:p>
            <a:r>
              <a:rPr lang="en-US" sz="1400"/>
              <a:t>Designed by ANL and Clemson</a:t>
            </a:r>
          </a:p>
        </p:txBody>
      </p:sp>
      <p:grpSp>
        <p:nvGrpSpPr>
          <p:cNvPr id="132100" name="Group 4"/>
          <p:cNvGrpSpPr>
            <a:grpSpLocks/>
          </p:cNvGrpSpPr>
          <p:nvPr/>
        </p:nvGrpSpPr>
        <p:grpSpPr bwMode="auto">
          <a:xfrm>
            <a:off x="1431925" y="3689350"/>
            <a:ext cx="1752600" cy="654050"/>
            <a:chOff x="912" y="2160"/>
            <a:chExt cx="1104" cy="412"/>
          </a:xfrm>
        </p:grpSpPr>
        <p:sp>
          <p:nvSpPr>
            <p:cNvPr id="132101" name="Text Box 5"/>
            <p:cNvSpPr txBox="1">
              <a:spLocks noChangeArrowheads="1"/>
            </p:cNvSpPr>
            <p:nvPr/>
          </p:nvSpPr>
          <p:spPr bwMode="auto">
            <a:xfrm>
              <a:off x="912" y="2160"/>
              <a:ext cx="1101" cy="226"/>
            </a:xfrm>
            <a:prstGeom prst="rect">
              <a:avLst/>
            </a:prstGeom>
            <a:solidFill>
              <a:srgbClr val="99CCFF"/>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600" b="0"/>
                <a:t>iod</a:t>
              </a:r>
            </a:p>
          </p:txBody>
        </p:sp>
        <p:sp>
          <p:nvSpPr>
            <p:cNvPr id="132102" name="Text Box 6"/>
            <p:cNvSpPr txBox="1">
              <a:spLocks noChangeArrowheads="1"/>
            </p:cNvSpPr>
            <p:nvPr/>
          </p:nvSpPr>
          <p:spPr bwMode="auto">
            <a:xfrm>
              <a:off x="912" y="2366"/>
              <a:ext cx="1104" cy="206"/>
            </a:xfrm>
            <a:prstGeom prst="rect">
              <a:avLst/>
            </a:prstGeom>
            <a:noFill/>
            <a:ln w="2222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400" b="0"/>
                <a:t>Local file systems</a:t>
              </a:r>
            </a:p>
          </p:txBody>
        </p:sp>
      </p:grpSp>
      <p:grpSp>
        <p:nvGrpSpPr>
          <p:cNvPr id="132103" name="Group 7"/>
          <p:cNvGrpSpPr>
            <a:grpSpLocks/>
          </p:cNvGrpSpPr>
          <p:nvPr/>
        </p:nvGrpSpPr>
        <p:grpSpPr bwMode="auto">
          <a:xfrm>
            <a:off x="3946525" y="3689350"/>
            <a:ext cx="1752600" cy="654050"/>
            <a:chOff x="912" y="2160"/>
            <a:chExt cx="1104" cy="412"/>
          </a:xfrm>
        </p:grpSpPr>
        <p:sp>
          <p:nvSpPr>
            <p:cNvPr id="132104" name="Text Box 8"/>
            <p:cNvSpPr txBox="1">
              <a:spLocks noChangeArrowheads="1"/>
            </p:cNvSpPr>
            <p:nvPr/>
          </p:nvSpPr>
          <p:spPr bwMode="auto">
            <a:xfrm>
              <a:off x="912" y="2160"/>
              <a:ext cx="1101" cy="226"/>
            </a:xfrm>
            <a:prstGeom prst="rect">
              <a:avLst/>
            </a:prstGeom>
            <a:solidFill>
              <a:srgbClr val="99CCFF"/>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600" b="0"/>
                <a:t>iod</a:t>
              </a:r>
            </a:p>
          </p:txBody>
        </p:sp>
        <p:sp>
          <p:nvSpPr>
            <p:cNvPr id="132105" name="Text Box 9"/>
            <p:cNvSpPr txBox="1">
              <a:spLocks noChangeArrowheads="1"/>
            </p:cNvSpPr>
            <p:nvPr/>
          </p:nvSpPr>
          <p:spPr bwMode="auto">
            <a:xfrm>
              <a:off x="912" y="2366"/>
              <a:ext cx="1104" cy="206"/>
            </a:xfrm>
            <a:prstGeom prst="rect">
              <a:avLst/>
            </a:prstGeom>
            <a:noFill/>
            <a:ln w="2222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400" b="0"/>
                <a:t>Local file systems</a:t>
              </a:r>
            </a:p>
          </p:txBody>
        </p:sp>
      </p:grpSp>
      <p:sp>
        <p:nvSpPr>
          <p:cNvPr id="132106" name="Text Box 10"/>
          <p:cNvSpPr txBox="1">
            <a:spLocks noChangeArrowheads="1"/>
          </p:cNvSpPr>
          <p:nvPr/>
        </p:nvSpPr>
        <p:spPr bwMode="auto">
          <a:xfrm>
            <a:off x="6156325" y="3689350"/>
            <a:ext cx="1747838" cy="358775"/>
          </a:xfrm>
          <a:prstGeom prst="rect">
            <a:avLst/>
          </a:prstGeom>
          <a:solidFill>
            <a:srgbClr val="CC99FF"/>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600" b="0"/>
              <a:t>mgr</a:t>
            </a:r>
          </a:p>
        </p:txBody>
      </p:sp>
      <p:sp>
        <p:nvSpPr>
          <p:cNvPr id="132107" name="Text Box 11"/>
          <p:cNvSpPr txBox="1">
            <a:spLocks noChangeArrowheads="1"/>
          </p:cNvSpPr>
          <p:nvPr/>
        </p:nvSpPr>
        <p:spPr bwMode="auto">
          <a:xfrm>
            <a:off x="3336925" y="3689350"/>
            <a:ext cx="45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b="0"/>
              <a:t>…</a:t>
            </a:r>
          </a:p>
        </p:txBody>
      </p:sp>
      <p:sp>
        <p:nvSpPr>
          <p:cNvPr id="132108" name="Text Box 12"/>
          <p:cNvSpPr txBox="1">
            <a:spLocks noChangeArrowheads="1"/>
          </p:cNvSpPr>
          <p:nvPr/>
        </p:nvSpPr>
        <p:spPr bwMode="auto">
          <a:xfrm>
            <a:off x="1431925" y="2927350"/>
            <a:ext cx="6477000" cy="358775"/>
          </a:xfrm>
          <a:prstGeom prst="rect">
            <a:avLst/>
          </a:prstGeom>
          <a:solidFill>
            <a:srgbClr val="CCFFFF"/>
          </a:solidFill>
          <a:ln w="222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600" b="0"/>
              <a:t>Network</a:t>
            </a:r>
          </a:p>
        </p:txBody>
      </p:sp>
      <p:sp>
        <p:nvSpPr>
          <p:cNvPr id="132109" name="Line 13"/>
          <p:cNvSpPr>
            <a:spLocks noChangeShapeType="1"/>
          </p:cNvSpPr>
          <p:nvPr/>
        </p:nvSpPr>
        <p:spPr bwMode="auto">
          <a:xfrm>
            <a:off x="2270125" y="3308350"/>
            <a:ext cx="0" cy="38100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132110" name="Line 14"/>
          <p:cNvSpPr>
            <a:spLocks noChangeShapeType="1"/>
          </p:cNvSpPr>
          <p:nvPr/>
        </p:nvSpPr>
        <p:spPr bwMode="auto">
          <a:xfrm>
            <a:off x="4860925" y="3308350"/>
            <a:ext cx="0" cy="38100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132111" name="Line 15"/>
          <p:cNvSpPr>
            <a:spLocks noChangeShapeType="1"/>
          </p:cNvSpPr>
          <p:nvPr/>
        </p:nvSpPr>
        <p:spPr bwMode="auto">
          <a:xfrm>
            <a:off x="7070725" y="3308350"/>
            <a:ext cx="0" cy="38100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grpSp>
        <p:nvGrpSpPr>
          <p:cNvPr id="132112" name="Group 16"/>
          <p:cNvGrpSpPr>
            <a:grpSpLocks/>
          </p:cNvGrpSpPr>
          <p:nvPr/>
        </p:nvGrpSpPr>
        <p:grpSpPr bwMode="auto">
          <a:xfrm>
            <a:off x="1736725" y="1479550"/>
            <a:ext cx="2286000" cy="1120775"/>
            <a:chOff x="1872" y="816"/>
            <a:chExt cx="1440" cy="706"/>
          </a:xfrm>
        </p:grpSpPr>
        <p:sp>
          <p:nvSpPr>
            <p:cNvPr id="132113" name="Text Box 17"/>
            <p:cNvSpPr txBox="1">
              <a:spLocks noChangeArrowheads="1"/>
            </p:cNvSpPr>
            <p:nvPr/>
          </p:nvSpPr>
          <p:spPr bwMode="auto">
            <a:xfrm>
              <a:off x="2064" y="864"/>
              <a:ext cx="12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en-US" sz="1600" b="0"/>
            </a:p>
          </p:txBody>
        </p:sp>
        <p:sp>
          <p:nvSpPr>
            <p:cNvPr id="132114" name="Text Box 18"/>
            <p:cNvSpPr txBox="1">
              <a:spLocks noChangeArrowheads="1"/>
            </p:cNvSpPr>
            <p:nvPr/>
          </p:nvSpPr>
          <p:spPr bwMode="auto">
            <a:xfrm>
              <a:off x="1872" y="1104"/>
              <a:ext cx="624" cy="226"/>
            </a:xfrm>
            <a:prstGeom prst="rect">
              <a:avLst/>
            </a:prstGeom>
            <a:solidFill>
              <a:srgbClr val="00FFFF"/>
            </a:solidFill>
            <a:ln w="222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600" b="0"/>
                <a:t>Posix</a:t>
              </a:r>
            </a:p>
          </p:txBody>
        </p:sp>
        <p:sp>
          <p:nvSpPr>
            <p:cNvPr id="132115" name="Text Box 19"/>
            <p:cNvSpPr txBox="1">
              <a:spLocks noChangeArrowheads="1"/>
            </p:cNvSpPr>
            <p:nvPr/>
          </p:nvSpPr>
          <p:spPr bwMode="auto">
            <a:xfrm>
              <a:off x="2496" y="1104"/>
              <a:ext cx="624" cy="226"/>
            </a:xfrm>
            <a:prstGeom prst="rect">
              <a:avLst/>
            </a:prstGeom>
            <a:solidFill>
              <a:srgbClr val="33CCCC"/>
            </a:solidFill>
            <a:ln w="222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600" b="0"/>
                <a:t>MPI-IO</a:t>
              </a:r>
            </a:p>
          </p:txBody>
        </p:sp>
        <p:sp>
          <p:nvSpPr>
            <p:cNvPr id="132116" name="Text Box 20"/>
            <p:cNvSpPr txBox="1">
              <a:spLocks noChangeArrowheads="1"/>
            </p:cNvSpPr>
            <p:nvPr/>
          </p:nvSpPr>
          <p:spPr bwMode="auto">
            <a:xfrm>
              <a:off x="1872" y="1296"/>
              <a:ext cx="1440" cy="226"/>
            </a:xfrm>
            <a:prstGeom prst="rect">
              <a:avLst/>
            </a:prstGeom>
            <a:solidFill>
              <a:srgbClr val="00FFFF"/>
            </a:solidFill>
            <a:ln w="222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600" b="0"/>
                <a:t>libpvfs</a:t>
              </a:r>
            </a:p>
          </p:txBody>
        </p:sp>
        <p:sp>
          <p:nvSpPr>
            <p:cNvPr id="132117" name="Rectangle 21"/>
            <p:cNvSpPr>
              <a:spLocks noChangeArrowheads="1"/>
            </p:cNvSpPr>
            <p:nvPr/>
          </p:nvSpPr>
          <p:spPr bwMode="auto">
            <a:xfrm>
              <a:off x="1872" y="816"/>
              <a:ext cx="1440" cy="672"/>
            </a:xfrm>
            <a:prstGeom prst="rect">
              <a:avLst/>
            </a:prstGeom>
            <a:noFill/>
            <a:ln w="222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18" name="Text Box 22"/>
            <p:cNvSpPr txBox="1">
              <a:spLocks noChangeArrowheads="1"/>
            </p:cNvSpPr>
            <p:nvPr/>
          </p:nvSpPr>
          <p:spPr bwMode="auto">
            <a:xfrm>
              <a:off x="2064" y="864"/>
              <a:ext cx="110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600" b="0"/>
                <a:t>Applications</a:t>
              </a:r>
            </a:p>
          </p:txBody>
        </p:sp>
      </p:grpSp>
      <p:sp>
        <p:nvSpPr>
          <p:cNvPr id="132119" name="Line 23"/>
          <p:cNvSpPr>
            <a:spLocks noChangeShapeType="1"/>
          </p:cNvSpPr>
          <p:nvPr/>
        </p:nvSpPr>
        <p:spPr bwMode="auto">
          <a:xfrm>
            <a:off x="2727325" y="2622550"/>
            <a:ext cx="0" cy="30480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grpSp>
        <p:nvGrpSpPr>
          <p:cNvPr id="132120" name="Group 24"/>
          <p:cNvGrpSpPr>
            <a:grpSpLocks/>
          </p:cNvGrpSpPr>
          <p:nvPr/>
        </p:nvGrpSpPr>
        <p:grpSpPr bwMode="auto">
          <a:xfrm>
            <a:off x="5318125" y="1479550"/>
            <a:ext cx="2286000" cy="1120775"/>
            <a:chOff x="1872" y="816"/>
            <a:chExt cx="1440" cy="706"/>
          </a:xfrm>
        </p:grpSpPr>
        <p:sp>
          <p:nvSpPr>
            <p:cNvPr id="132121" name="Text Box 25"/>
            <p:cNvSpPr txBox="1">
              <a:spLocks noChangeArrowheads="1"/>
            </p:cNvSpPr>
            <p:nvPr/>
          </p:nvSpPr>
          <p:spPr bwMode="auto">
            <a:xfrm>
              <a:off x="2064" y="864"/>
              <a:ext cx="12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en-US" sz="1600" b="0"/>
            </a:p>
          </p:txBody>
        </p:sp>
        <p:sp>
          <p:nvSpPr>
            <p:cNvPr id="132122" name="Text Box 26"/>
            <p:cNvSpPr txBox="1">
              <a:spLocks noChangeArrowheads="1"/>
            </p:cNvSpPr>
            <p:nvPr/>
          </p:nvSpPr>
          <p:spPr bwMode="auto">
            <a:xfrm>
              <a:off x="1872" y="1104"/>
              <a:ext cx="624" cy="226"/>
            </a:xfrm>
            <a:prstGeom prst="rect">
              <a:avLst/>
            </a:prstGeom>
            <a:solidFill>
              <a:srgbClr val="00FFFF"/>
            </a:solidFill>
            <a:ln w="222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600" b="0"/>
                <a:t>Posix</a:t>
              </a:r>
            </a:p>
          </p:txBody>
        </p:sp>
        <p:sp>
          <p:nvSpPr>
            <p:cNvPr id="132123" name="Text Box 27"/>
            <p:cNvSpPr txBox="1">
              <a:spLocks noChangeArrowheads="1"/>
            </p:cNvSpPr>
            <p:nvPr/>
          </p:nvSpPr>
          <p:spPr bwMode="auto">
            <a:xfrm>
              <a:off x="2496" y="1104"/>
              <a:ext cx="624" cy="226"/>
            </a:xfrm>
            <a:prstGeom prst="rect">
              <a:avLst/>
            </a:prstGeom>
            <a:solidFill>
              <a:srgbClr val="33CCCC"/>
            </a:solidFill>
            <a:ln w="222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600" b="0"/>
                <a:t>MPI-IO</a:t>
              </a:r>
            </a:p>
          </p:txBody>
        </p:sp>
        <p:sp>
          <p:nvSpPr>
            <p:cNvPr id="132124" name="Text Box 28"/>
            <p:cNvSpPr txBox="1">
              <a:spLocks noChangeArrowheads="1"/>
            </p:cNvSpPr>
            <p:nvPr/>
          </p:nvSpPr>
          <p:spPr bwMode="auto">
            <a:xfrm>
              <a:off x="1872" y="1296"/>
              <a:ext cx="1440" cy="226"/>
            </a:xfrm>
            <a:prstGeom prst="rect">
              <a:avLst/>
            </a:prstGeom>
            <a:solidFill>
              <a:srgbClr val="00FFFF"/>
            </a:solidFill>
            <a:ln w="222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600" b="0"/>
                <a:t>libpvfs</a:t>
              </a:r>
            </a:p>
          </p:txBody>
        </p:sp>
        <p:sp>
          <p:nvSpPr>
            <p:cNvPr id="132125" name="Rectangle 29"/>
            <p:cNvSpPr>
              <a:spLocks noChangeArrowheads="1"/>
            </p:cNvSpPr>
            <p:nvPr/>
          </p:nvSpPr>
          <p:spPr bwMode="auto">
            <a:xfrm>
              <a:off x="1872" y="816"/>
              <a:ext cx="1440" cy="672"/>
            </a:xfrm>
            <a:prstGeom prst="rect">
              <a:avLst/>
            </a:prstGeom>
            <a:noFill/>
            <a:ln w="222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26" name="Text Box 30"/>
            <p:cNvSpPr txBox="1">
              <a:spLocks noChangeArrowheads="1"/>
            </p:cNvSpPr>
            <p:nvPr/>
          </p:nvSpPr>
          <p:spPr bwMode="auto">
            <a:xfrm>
              <a:off x="2064" y="864"/>
              <a:ext cx="110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600" b="0"/>
                <a:t>Applications</a:t>
              </a:r>
            </a:p>
          </p:txBody>
        </p:sp>
      </p:grpSp>
      <p:sp>
        <p:nvSpPr>
          <p:cNvPr id="132127" name="Line 31"/>
          <p:cNvSpPr>
            <a:spLocks noChangeShapeType="1"/>
          </p:cNvSpPr>
          <p:nvPr/>
        </p:nvSpPr>
        <p:spPr bwMode="auto">
          <a:xfrm>
            <a:off x="6461125" y="2622550"/>
            <a:ext cx="0" cy="30480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132128" name="Text Box 32"/>
          <p:cNvSpPr txBox="1">
            <a:spLocks noChangeArrowheads="1"/>
          </p:cNvSpPr>
          <p:nvPr/>
        </p:nvSpPr>
        <p:spPr bwMode="auto">
          <a:xfrm>
            <a:off x="4479925" y="1631950"/>
            <a:ext cx="45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b="0"/>
              <a:t>…</a:t>
            </a:r>
          </a:p>
        </p:txBody>
      </p:sp>
      <p:grpSp>
        <p:nvGrpSpPr>
          <p:cNvPr id="132129" name="Group 33"/>
          <p:cNvGrpSpPr>
            <a:grpSpLocks/>
          </p:cNvGrpSpPr>
          <p:nvPr/>
        </p:nvGrpSpPr>
        <p:grpSpPr bwMode="auto">
          <a:xfrm>
            <a:off x="2879725" y="2393950"/>
            <a:ext cx="6019800" cy="1284288"/>
            <a:chOff x="1824" y="1344"/>
            <a:chExt cx="3792" cy="809"/>
          </a:xfrm>
        </p:grpSpPr>
        <p:cxnSp>
          <p:nvCxnSpPr>
            <p:cNvPr id="132130" name="AutoShape 34"/>
            <p:cNvCxnSpPr>
              <a:cxnSpLocks noChangeShapeType="1"/>
            </p:cNvCxnSpPr>
            <p:nvPr/>
          </p:nvCxnSpPr>
          <p:spPr bwMode="auto">
            <a:xfrm rot="16200000" flipH="1">
              <a:off x="2796" y="509"/>
              <a:ext cx="672" cy="2615"/>
            </a:xfrm>
            <a:prstGeom prst="curvedConnector3">
              <a:avLst>
                <a:gd name="adj1" fmla="val 50000"/>
              </a:avLst>
            </a:prstGeom>
            <a:noFill/>
            <a:ln w="222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2131" name="AutoShape 35"/>
            <p:cNvSpPr>
              <a:spLocks noChangeArrowheads="1"/>
            </p:cNvSpPr>
            <p:nvPr/>
          </p:nvSpPr>
          <p:spPr bwMode="auto">
            <a:xfrm flipH="1">
              <a:off x="4896" y="1344"/>
              <a:ext cx="720" cy="288"/>
            </a:xfrm>
            <a:prstGeom prst="wedgeRoundRectCallout">
              <a:avLst>
                <a:gd name="adj1" fmla="val 144167"/>
                <a:gd name="adj2" fmla="val 170134"/>
                <a:gd name="adj3" fmla="val 16667"/>
              </a:avLst>
            </a:prstGeom>
            <a:noFill/>
            <a:ln w="222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endParaRPr lang="en-US" sz="1600" b="0"/>
            </a:p>
          </p:txBody>
        </p:sp>
        <p:sp>
          <p:nvSpPr>
            <p:cNvPr id="132132" name="Text Box 36"/>
            <p:cNvSpPr txBox="1">
              <a:spLocks noChangeArrowheads="1"/>
            </p:cNvSpPr>
            <p:nvPr/>
          </p:nvSpPr>
          <p:spPr bwMode="auto">
            <a:xfrm>
              <a:off x="4944" y="1392"/>
              <a:ext cx="62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600" b="0"/>
                <a:t>Control</a:t>
              </a:r>
            </a:p>
          </p:txBody>
        </p:sp>
      </p:grpSp>
      <p:grpSp>
        <p:nvGrpSpPr>
          <p:cNvPr id="132133" name="Group 37"/>
          <p:cNvGrpSpPr>
            <a:grpSpLocks/>
          </p:cNvGrpSpPr>
          <p:nvPr/>
        </p:nvGrpSpPr>
        <p:grpSpPr bwMode="auto">
          <a:xfrm>
            <a:off x="365125" y="2563813"/>
            <a:ext cx="3570288" cy="1322387"/>
            <a:chOff x="240" y="1440"/>
            <a:chExt cx="2249" cy="833"/>
          </a:xfrm>
        </p:grpSpPr>
        <p:grpSp>
          <p:nvGrpSpPr>
            <p:cNvPr id="132134" name="Group 38"/>
            <p:cNvGrpSpPr>
              <a:grpSpLocks/>
            </p:cNvGrpSpPr>
            <p:nvPr/>
          </p:nvGrpSpPr>
          <p:grpSpPr bwMode="auto">
            <a:xfrm>
              <a:off x="240" y="1440"/>
              <a:ext cx="624" cy="288"/>
              <a:chOff x="240" y="1440"/>
              <a:chExt cx="624" cy="288"/>
            </a:xfrm>
          </p:grpSpPr>
          <p:sp>
            <p:nvSpPr>
              <p:cNvPr id="132135" name="AutoShape 39"/>
              <p:cNvSpPr>
                <a:spLocks noChangeArrowheads="1"/>
              </p:cNvSpPr>
              <p:nvPr/>
            </p:nvSpPr>
            <p:spPr bwMode="auto">
              <a:xfrm flipH="1">
                <a:off x="240" y="1440"/>
                <a:ext cx="624" cy="288"/>
              </a:xfrm>
              <a:prstGeom prst="wedgeRoundRectCallout">
                <a:avLst>
                  <a:gd name="adj1" fmla="val -115546"/>
                  <a:gd name="adj2" fmla="val -7296"/>
                  <a:gd name="adj3" fmla="val 16667"/>
                </a:avLst>
              </a:prstGeom>
              <a:noFill/>
              <a:ln w="222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endParaRPr lang="en-US" sz="1600" b="0"/>
              </a:p>
            </p:txBody>
          </p:sp>
          <p:sp>
            <p:nvSpPr>
              <p:cNvPr id="132136" name="Text Box 40"/>
              <p:cNvSpPr txBox="1">
                <a:spLocks noChangeArrowheads="1"/>
              </p:cNvSpPr>
              <p:nvPr/>
            </p:nvSpPr>
            <p:spPr bwMode="auto">
              <a:xfrm>
                <a:off x="336" y="1488"/>
                <a:ext cx="4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600" b="0"/>
                  <a:t>Data</a:t>
                </a:r>
              </a:p>
            </p:txBody>
          </p:sp>
        </p:grpSp>
        <p:grpSp>
          <p:nvGrpSpPr>
            <p:cNvPr id="132137" name="Group 41"/>
            <p:cNvGrpSpPr>
              <a:grpSpLocks/>
            </p:cNvGrpSpPr>
            <p:nvPr/>
          </p:nvGrpSpPr>
          <p:grpSpPr bwMode="auto">
            <a:xfrm>
              <a:off x="905" y="1488"/>
              <a:ext cx="1584" cy="785"/>
              <a:chOff x="905" y="1488"/>
              <a:chExt cx="1584" cy="785"/>
            </a:xfrm>
          </p:grpSpPr>
          <p:cxnSp>
            <p:nvCxnSpPr>
              <p:cNvPr id="132138" name="AutoShape 42"/>
              <p:cNvCxnSpPr>
                <a:cxnSpLocks noChangeShapeType="1"/>
                <a:endCxn id="132101" idx="1"/>
              </p:cNvCxnSpPr>
              <p:nvPr/>
            </p:nvCxnSpPr>
            <p:spPr bwMode="auto">
              <a:xfrm rot="5400000">
                <a:off x="708" y="1685"/>
                <a:ext cx="785" cy="391"/>
              </a:xfrm>
              <a:prstGeom prst="curvedConnector4">
                <a:avLst>
                  <a:gd name="adj1" fmla="val 42801"/>
                  <a:gd name="adj2" fmla="val 135037"/>
                </a:avLst>
              </a:prstGeom>
              <a:noFill/>
              <a:ln w="22225">
                <a:solidFill>
                  <a:srgbClr val="008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2139" name="AutoShape 43"/>
              <p:cNvCxnSpPr>
                <a:cxnSpLocks noChangeShapeType="1"/>
                <a:endCxn id="132104" idx="1"/>
              </p:cNvCxnSpPr>
              <p:nvPr/>
            </p:nvCxnSpPr>
            <p:spPr bwMode="auto">
              <a:xfrm>
                <a:off x="1296" y="1488"/>
                <a:ext cx="1193" cy="785"/>
              </a:xfrm>
              <a:prstGeom prst="curvedConnector3">
                <a:avLst>
                  <a:gd name="adj1" fmla="val 50292"/>
                </a:avLst>
              </a:prstGeom>
              <a:noFill/>
              <a:ln w="22225">
                <a:solidFill>
                  <a:srgbClr val="008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132140" name="Text Box 44"/>
          <p:cNvSpPr txBox="1">
            <a:spLocks noChangeArrowheads="1"/>
          </p:cNvSpPr>
          <p:nvPr/>
        </p:nvSpPr>
        <p:spPr bwMode="auto">
          <a:xfrm>
            <a:off x="533400" y="5867400"/>
            <a:ext cx="82296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400" i="1">
                <a:solidFill>
                  <a:srgbClr val="00CC00"/>
                </a:solidFill>
                <a:latin typeface="Arial" charset="0"/>
                <a:ea typeface="굴림" pitchFamily="50" charset="-127"/>
              </a:rPr>
              <a:t>“PVFS over InfiniBand: Design and Performance Evaluation”, Jiesheng Wu, Pete Wyckoff and D. K. Panda. International Conference on Parallel Processing (ICPP), 2003.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3212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32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ctrTitle"/>
          </p:nvPr>
        </p:nvSpPr>
        <p:spPr>
          <a:ln/>
        </p:spPr>
        <p:txBody>
          <a:bodyPr/>
          <a:lstStyle/>
          <a:p>
            <a:r>
              <a:rPr lang="en-US" sz="4000"/>
              <a:t>Backup Slides</a:t>
            </a:r>
            <a:br>
              <a:rPr lang="en-US" sz="4000"/>
            </a:br>
            <a:r>
              <a:rPr lang="en-US" sz="3200"/>
              <a:t>(Software iWARP)</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06/02/06</a:t>
            </a:r>
          </a:p>
        </p:txBody>
      </p:sp>
      <p:sp>
        <p:nvSpPr>
          <p:cNvPr id="5" name="Footer Placeholder 4"/>
          <p:cNvSpPr>
            <a:spLocks noGrp="1"/>
          </p:cNvSpPr>
          <p:nvPr>
            <p:ph type="ftr" sz="quarter" idx="11"/>
          </p:nvPr>
        </p:nvSpPr>
        <p:spPr/>
        <p:txBody>
          <a:bodyPr/>
          <a:lstStyle/>
          <a:p>
            <a:r>
              <a:rPr lang="en-US"/>
              <a:t>Pavan Balaji (The Ohio State University)</a:t>
            </a:r>
          </a:p>
        </p:txBody>
      </p:sp>
      <p:sp>
        <p:nvSpPr>
          <p:cNvPr id="301058" name="Rectangle 2"/>
          <p:cNvSpPr>
            <a:spLocks noGrp="1" noChangeArrowheads="1"/>
          </p:cNvSpPr>
          <p:nvPr>
            <p:ph type="title"/>
          </p:nvPr>
        </p:nvSpPr>
        <p:spPr>
          <a:ln/>
        </p:spPr>
        <p:txBody>
          <a:bodyPr/>
          <a:lstStyle/>
          <a:p>
            <a:r>
              <a:rPr lang="en-US" sz="3200"/>
              <a:t>High-Performance Sockets</a:t>
            </a:r>
          </a:p>
        </p:txBody>
      </p:sp>
      <p:sp>
        <p:nvSpPr>
          <p:cNvPr id="301059" name="Rectangle 3"/>
          <p:cNvSpPr>
            <a:spLocks noGrp="1" noChangeArrowheads="1"/>
          </p:cNvSpPr>
          <p:nvPr>
            <p:ph type="body" idx="1"/>
          </p:nvPr>
        </p:nvSpPr>
        <p:spPr>
          <a:xfrm>
            <a:off x="685800" y="1828800"/>
            <a:ext cx="8001000" cy="4572000"/>
          </a:xfrm>
        </p:spPr>
        <p:txBody>
          <a:bodyPr/>
          <a:lstStyle/>
          <a:p>
            <a:pPr>
              <a:lnSpc>
                <a:spcPct val="140000"/>
              </a:lnSpc>
            </a:pPr>
            <a:r>
              <a:rPr lang="en-US"/>
              <a:t>Basic Idea of High-Performance Sockets</a:t>
            </a:r>
          </a:p>
          <a:p>
            <a:pPr lvl="1">
              <a:lnSpc>
                <a:spcPct val="140000"/>
              </a:lnSpc>
            </a:pPr>
            <a:r>
              <a:rPr lang="en-US"/>
              <a:t>“Hijack” sockets calls to use our implementation of sockets</a:t>
            </a:r>
          </a:p>
          <a:p>
            <a:pPr lvl="1">
              <a:lnSpc>
                <a:spcPct val="140000"/>
              </a:lnSpc>
            </a:pPr>
            <a:r>
              <a:rPr lang="en-US"/>
              <a:t>Hijacking is done through environment variables: Non-Intrusive</a:t>
            </a:r>
          </a:p>
          <a:p>
            <a:pPr>
              <a:lnSpc>
                <a:spcPct val="140000"/>
              </a:lnSpc>
            </a:pPr>
            <a:r>
              <a:rPr lang="en-US"/>
              <a:t>TCP/IP based sockets</a:t>
            </a:r>
          </a:p>
          <a:p>
            <a:pPr lvl="1">
              <a:lnSpc>
                <a:spcPct val="140000"/>
              </a:lnSpc>
            </a:pPr>
            <a:r>
              <a:rPr lang="en-US"/>
              <a:t>Uses simple yet generic approaches for data communication</a:t>
            </a:r>
          </a:p>
          <a:p>
            <a:pPr lvl="1">
              <a:lnSpc>
                <a:spcPct val="140000"/>
              </a:lnSpc>
            </a:pPr>
            <a:r>
              <a:rPr lang="en-US"/>
              <a:t>Copy data to temporary buffers</a:t>
            </a:r>
          </a:p>
          <a:p>
            <a:pPr lvl="1">
              <a:lnSpc>
                <a:spcPct val="140000"/>
              </a:lnSpc>
            </a:pPr>
            <a:r>
              <a:rPr lang="en-US"/>
              <a:t>Credit-based flow-control mechanism to avoid overrunning the receiver</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06/02/06</a:t>
            </a:r>
          </a:p>
        </p:txBody>
      </p:sp>
      <p:sp>
        <p:nvSpPr>
          <p:cNvPr id="5" name="Footer Placeholder 4"/>
          <p:cNvSpPr>
            <a:spLocks noGrp="1"/>
          </p:cNvSpPr>
          <p:nvPr>
            <p:ph type="ftr" sz="quarter" idx="11"/>
          </p:nvPr>
        </p:nvSpPr>
        <p:spPr/>
        <p:txBody>
          <a:bodyPr/>
          <a:lstStyle/>
          <a:p>
            <a:r>
              <a:rPr lang="en-US"/>
              <a:t>Pavan Balaji (The Ohio State University)</a:t>
            </a:r>
          </a:p>
        </p:txBody>
      </p:sp>
      <p:sp>
        <p:nvSpPr>
          <p:cNvPr id="376834" name="Rectangle 2"/>
          <p:cNvSpPr>
            <a:spLocks noGrp="1" noChangeArrowheads="1"/>
          </p:cNvSpPr>
          <p:nvPr>
            <p:ph type="title"/>
          </p:nvPr>
        </p:nvSpPr>
        <p:spPr>
          <a:ln/>
        </p:spPr>
        <p:txBody>
          <a:bodyPr/>
          <a:lstStyle/>
          <a:p>
            <a:r>
              <a:rPr lang="en-US"/>
              <a:t>Software Implementation</a:t>
            </a:r>
          </a:p>
        </p:txBody>
      </p:sp>
      <p:sp>
        <p:nvSpPr>
          <p:cNvPr id="376835" name="Rectangle 3"/>
          <p:cNvSpPr>
            <a:spLocks noGrp="1" noChangeArrowheads="1"/>
          </p:cNvSpPr>
          <p:nvPr>
            <p:ph type="body" idx="1"/>
          </p:nvPr>
        </p:nvSpPr>
        <p:spPr>
          <a:xfrm>
            <a:off x="457200" y="1828800"/>
            <a:ext cx="8229600" cy="4572000"/>
          </a:xfrm>
        </p:spPr>
        <p:txBody>
          <a:bodyPr/>
          <a:lstStyle/>
          <a:p>
            <a:pPr>
              <a:lnSpc>
                <a:spcPct val="180000"/>
              </a:lnSpc>
              <a:spcBef>
                <a:spcPct val="45000"/>
              </a:spcBef>
            </a:pPr>
            <a:r>
              <a:rPr lang="en-US"/>
              <a:t>User-level iWARP implementation</a:t>
            </a:r>
          </a:p>
          <a:p>
            <a:pPr lvl="1">
              <a:lnSpc>
                <a:spcPct val="180000"/>
              </a:lnSpc>
              <a:spcBef>
                <a:spcPct val="45000"/>
              </a:spcBef>
            </a:pPr>
            <a:r>
              <a:rPr lang="en-US"/>
              <a:t>Non-blocking Communication Operations</a:t>
            </a:r>
          </a:p>
          <a:p>
            <a:pPr lvl="1">
              <a:lnSpc>
                <a:spcPct val="180000"/>
              </a:lnSpc>
              <a:spcBef>
                <a:spcPct val="45000"/>
              </a:spcBef>
            </a:pPr>
            <a:r>
              <a:rPr lang="en-US"/>
              <a:t>Asynchronous Communication Progress</a:t>
            </a:r>
          </a:p>
          <a:p>
            <a:pPr>
              <a:lnSpc>
                <a:spcPct val="180000"/>
              </a:lnSpc>
              <a:spcBef>
                <a:spcPct val="45000"/>
              </a:spcBef>
            </a:pPr>
            <a:r>
              <a:rPr lang="en-US"/>
              <a:t>Kernel-level iWARP implementation</a:t>
            </a:r>
          </a:p>
          <a:p>
            <a:pPr lvl="1">
              <a:lnSpc>
                <a:spcPct val="180000"/>
              </a:lnSpc>
              <a:spcBef>
                <a:spcPct val="45000"/>
              </a:spcBef>
            </a:pPr>
            <a:r>
              <a:rPr lang="en-US"/>
              <a:t>Zero-copy data transmission and single-copy data reception</a:t>
            </a:r>
          </a:p>
          <a:p>
            <a:pPr lvl="1">
              <a:lnSpc>
                <a:spcPct val="180000"/>
              </a:lnSpc>
              <a:spcBef>
                <a:spcPct val="45000"/>
              </a:spcBef>
            </a:pPr>
            <a:r>
              <a:rPr lang="en-US"/>
              <a:t>Handling Out-of-order segments</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Date Placeholder 2"/>
          <p:cNvSpPr>
            <a:spLocks noGrp="1"/>
          </p:cNvSpPr>
          <p:nvPr>
            <p:ph type="dt" sz="half" idx="10"/>
          </p:nvPr>
        </p:nvSpPr>
        <p:spPr/>
        <p:txBody>
          <a:bodyPr/>
          <a:lstStyle/>
          <a:p>
            <a:r>
              <a:rPr lang="en-US"/>
              <a:t>06/02/06</a:t>
            </a:r>
          </a:p>
        </p:txBody>
      </p:sp>
      <p:sp>
        <p:nvSpPr>
          <p:cNvPr id="39" name="Footer Placeholder 3"/>
          <p:cNvSpPr>
            <a:spLocks noGrp="1"/>
          </p:cNvSpPr>
          <p:nvPr>
            <p:ph type="ftr" sz="quarter" idx="11"/>
          </p:nvPr>
        </p:nvSpPr>
        <p:spPr/>
        <p:txBody>
          <a:bodyPr/>
          <a:lstStyle/>
          <a:p>
            <a:r>
              <a:rPr lang="en-US"/>
              <a:t>Pavan Balaji (The Ohio State University)</a:t>
            </a:r>
          </a:p>
        </p:txBody>
      </p:sp>
      <p:sp>
        <p:nvSpPr>
          <p:cNvPr id="377858" name="Rectangle 2"/>
          <p:cNvSpPr>
            <a:spLocks noGrp="1" noChangeArrowheads="1"/>
          </p:cNvSpPr>
          <p:nvPr>
            <p:ph type="title"/>
          </p:nvPr>
        </p:nvSpPr>
        <p:spPr>
          <a:xfrm>
            <a:off x="228600" y="274638"/>
            <a:ext cx="8686800" cy="1143000"/>
          </a:xfrm>
          <a:ln/>
        </p:spPr>
        <p:txBody>
          <a:bodyPr/>
          <a:lstStyle/>
          <a:p>
            <a:r>
              <a:rPr lang="en-US" sz="3200"/>
              <a:t>Non-Blocking and Asynchronous Communication</a:t>
            </a:r>
          </a:p>
        </p:txBody>
      </p:sp>
      <p:sp>
        <p:nvSpPr>
          <p:cNvPr id="377859" name="Line 3"/>
          <p:cNvSpPr>
            <a:spLocks noChangeShapeType="1"/>
          </p:cNvSpPr>
          <p:nvPr/>
        </p:nvSpPr>
        <p:spPr bwMode="auto">
          <a:xfrm>
            <a:off x="1447800" y="1524000"/>
            <a:ext cx="0" cy="434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7860" name="Line 4"/>
          <p:cNvSpPr>
            <a:spLocks noChangeShapeType="1"/>
          </p:cNvSpPr>
          <p:nvPr/>
        </p:nvSpPr>
        <p:spPr bwMode="auto">
          <a:xfrm flipH="1">
            <a:off x="2209800" y="3200400"/>
            <a:ext cx="0" cy="259080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7861" name="Line 5"/>
          <p:cNvSpPr>
            <a:spLocks noChangeShapeType="1"/>
          </p:cNvSpPr>
          <p:nvPr/>
        </p:nvSpPr>
        <p:spPr bwMode="auto">
          <a:xfrm>
            <a:off x="2590800" y="2209800"/>
            <a:ext cx="7938" cy="365760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7862" name="Text Box 6"/>
          <p:cNvSpPr txBox="1">
            <a:spLocks noChangeArrowheads="1"/>
          </p:cNvSpPr>
          <p:nvPr/>
        </p:nvSpPr>
        <p:spPr bwMode="auto">
          <a:xfrm>
            <a:off x="381000" y="2438400"/>
            <a:ext cx="1143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0">
                <a:latin typeface="Arial" charset="0"/>
              </a:rPr>
              <a:t>Post_send()</a:t>
            </a:r>
          </a:p>
        </p:txBody>
      </p:sp>
      <p:sp>
        <p:nvSpPr>
          <p:cNvPr id="377863" name="Text Box 7"/>
          <p:cNvSpPr txBox="1">
            <a:spLocks noChangeArrowheads="1"/>
          </p:cNvSpPr>
          <p:nvPr/>
        </p:nvSpPr>
        <p:spPr bwMode="auto">
          <a:xfrm>
            <a:off x="228600" y="1828800"/>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0">
                <a:latin typeface="Arial" charset="0"/>
              </a:rPr>
              <a:t>setsockopt()</a:t>
            </a:r>
          </a:p>
        </p:txBody>
      </p:sp>
      <p:sp>
        <p:nvSpPr>
          <p:cNvPr id="377864" name="Line 8"/>
          <p:cNvSpPr>
            <a:spLocks noChangeShapeType="1"/>
          </p:cNvSpPr>
          <p:nvPr/>
        </p:nvSpPr>
        <p:spPr bwMode="auto">
          <a:xfrm>
            <a:off x="1447800" y="2590800"/>
            <a:ext cx="762000" cy="152400"/>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7865" name="Line 9"/>
          <p:cNvSpPr>
            <a:spLocks noChangeShapeType="1"/>
          </p:cNvSpPr>
          <p:nvPr/>
        </p:nvSpPr>
        <p:spPr bwMode="auto">
          <a:xfrm>
            <a:off x="1447800" y="4419600"/>
            <a:ext cx="1143000" cy="228600"/>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7866" name="Line 10"/>
          <p:cNvSpPr>
            <a:spLocks noChangeShapeType="1"/>
          </p:cNvSpPr>
          <p:nvPr/>
        </p:nvSpPr>
        <p:spPr bwMode="auto">
          <a:xfrm>
            <a:off x="1447800" y="1752600"/>
            <a:ext cx="762000" cy="152400"/>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7867" name="Line 11"/>
          <p:cNvSpPr>
            <a:spLocks noChangeShapeType="1"/>
          </p:cNvSpPr>
          <p:nvPr/>
        </p:nvSpPr>
        <p:spPr bwMode="auto">
          <a:xfrm>
            <a:off x="1447800" y="1981200"/>
            <a:ext cx="1143000" cy="228600"/>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7868" name="Line 12"/>
          <p:cNvSpPr>
            <a:spLocks noChangeShapeType="1"/>
          </p:cNvSpPr>
          <p:nvPr/>
        </p:nvSpPr>
        <p:spPr bwMode="auto">
          <a:xfrm flipH="1">
            <a:off x="2209800" y="2743200"/>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7869" name="Line 13"/>
          <p:cNvSpPr>
            <a:spLocks noChangeShapeType="1"/>
          </p:cNvSpPr>
          <p:nvPr/>
        </p:nvSpPr>
        <p:spPr bwMode="auto">
          <a:xfrm>
            <a:off x="2209800" y="2819400"/>
            <a:ext cx="3886200" cy="533400"/>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7870" name="Line 14"/>
          <p:cNvSpPr>
            <a:spLocks noChangeShapeType="1"/>
          </p:cNvSpPr>
          <p:nvPr/>
        </p:nvSpPr>
        <p:spPr bwMode="auto">
          <a:xfrm>
            <a:off x="2209800" y="2895600"/>
            <a:ext cx="3886200" cy="533400"/>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7871" name="Line 15"/>
          <p:cNvSpPr>
            <a:spLocks noChangeShapeType="1"/>
          </p:cNvSpPr>
          <p:nvPr/>
        </p:nvSpPr>
        <p:spPr bwMode="auto">
          <a:xfrm>
            <a:off x="2209800" y="2971800"/>
            <a:ext cx="3886200" cy="533400"/>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7872" name="Line 16"/>
          <p:cNvSpPr>
            <a:spLocks noChangeShapeType="1"/>
          </p:cNvSpPr>
          <p:nvPr/>
        </p:nvSpPr>
        <p:spPr bwMode="auto">
          <a:xfrm>
            <a:off x="2209800" y="3048000"/>
            <a:ext cx="3886200" cy="533400"/>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7873" name="Line 17"/>
          <p:cNvSpPr>
            <a:spLocks noChangeShapeType="1"/>
          </p:cNvSpPr>
          <p:nvPr/>
        </p:nvSpPr>
        <p:spPr bwMode="auto">
          <a:xfrm>
            <a:off x="2209800" y="3124200"/>
            <a:ext cx="3886200" cy="533400"/>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7874" name="Text Box 18"/>
          <p:cNvSpPr txBox="1">
            <a:spLocks noChangeArrowheads="1"/>
          </p:cNvSpPr>
          <p:nvPr/>
        </p:nvSpPr>
        <p:spPr bwMode="auto">
          <a:xfrm>
            <a:off x="3962400" y="2819400"/>
            <a:ext cx="762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200" b="0">
                <a:latin typeface="Tahoma" charset="0"/>
              </a:rPr>
              <a:t>write()</a:t>
            </a:r>
          </a:p>
        </p:txBody>
      </p:sp>
      <p:sp>
        <p:nvSpPr>
          <p:cNvPr id="377875" name="Line 19"/>
          <p:cNvSpPr>
            <a:spLocks noChangeShapeType="1"/>
          </p:cNvSpPr>
          <p:nvPr/>
        </p:nvSpPr>
        <p:spPr bwMode="auto">
          <a:xfrm flipH="1">
            <a:off x="1447800" y="3200400"/>
            <a:ext cx="762000" cy="152400"/>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7876" name="Line 20"/>
          <p:cNvSpPr>
            <a:spLocks noChangeShapeType="1"/>
          </p:cNvSpPr>
          <p:nvPr/>
        </p:nvSpPr>
        <p:spPr bwMode="auto">
          <a:xfrm>
            <a:off x="7459663" y="1524000"/>
            <a:ext cx="0" cy="434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7877" name="Line 21"/>
          <p:cNvSpPr>
            <a:spLocks noChangeShapeType="1"/>
          </p:cNvSpPr>
          <p:nvPr/>
        </p:nvSpPr>
        <p:spPr bwMode="auto">
          <a:xfrm flipH="1">
            <a:off x="6248400" y="4343400"/>
            <a:ext cx="0" cy="137160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7878" name="Line 22"/>
          <p:cNvSpPr>
            <a:spLocks noChangeShapeType="1"/>
          </p:cNvSpPr>
          <p:nvPr/>
        </p:nvSpPr>
        <p:spPr bwMode="auto">
          <a:xfrm>
            <a:off x="6629400" y="2057400"/>
            <a:ext cx="7938" cy="381000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7879" name="Text Box 23"/>
          <p:cNvSpPr txBox="1">
            <a:spLocks noChangeArrowheads="1"/>
          </p:cNvSpPr>
          <p:nvPr/>
        </p:nvSpPr>
        <p:spPr bwMode="auto">
          <a:xfrm>
            <a:off x="7391400" y="2438400"/>
            <a:ext cx="1143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0">
                <a:latin typeface="Arial" charset="0"/>
              </a:rPr>
              <a:t>Post_recv()</a:t>
            </a:r>
          </a:p>
        </p:txBody>
      </p:sp>
      <p:sp>
        <p:nvSpPr>
          <p:cNvPr id="377880" name="Text Box 24"/>
          <p:cNvSpPr txBox="1">
            <a:spLocks noChangeArrowheads="1"/>
          </p:cNvSpPr>
          <p:nvPr/>
        </p:nvSpPr>
        <p:spPr bwMode="auto">
          <a:xfrm>
            <a:off x="7391400" y="1676400"/>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0">
                <a:latin typeface="Arial" charset="0"/>
              </a:rPr>
              <a:t>setsockopt()</a:t>
            </a:r>
          </a:p>
        </p:txBody>
      </p:sp>
      <p:sp>
        <p:nvSpPr>
          <p:cNvPr id="377881" name="Line 25"/>
          <p:cNvSpPr>
            <a:spLocks noChangeShapeType="1"/>
          </p:cNvSpPr>
          <p:nvPr/>
        </p:nvSpPr>
        <p:spPr bwMode="auto">
          <a:xfrm flipH="1">
            <a:off x="6248400" y="2590800"/>
            <a:ext cx="1211263" cy="76200"/>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7882" name="Line 26"/>
          <p:cNvSpPr>
            <a:spLocks noChangeShapeType="1"/>
          </p:cNvSpPr>
          <p:nvPr/>
        </p:nvSpPr>
        <p:spPr bwMode="auto">
          <a:xfrm>
            <a:off x="6248400" y="4343400"/>
            <a:ext cx="1143000" cy="228600"/>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7883" name="Line 27"/>
          <p:cNvSpPr>
            <a:spLocks noChangeShapeType="1"/>
          </p:cNvSpPr>
          <p:nvPr/>
        </p:nvSpPr>
        <p:spPr bwMode="auto">
          <a:xfrm flipH="1">
            <a:off x="6248400" y="1752600"/>
            <a:ext cx="1211263" cy="152400"/>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7884" name="Line 28"/>
          <p:cNvSpPr>
            <a:spLocks noChangeShapeType="1"/>
          </p:cNvSpPr>
          <p:nvPr/>
        </p:nvSpPr>
        <p:spPr bwMode="auto">
          <a:xfrm flipH="1">
            <a:off x="6248400" y="3886200"/>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7885" name="Line 29"/>
          <p:cNvSpPr>
            <a:spLocks noChangeShapeType="1"/>
          </p:cNvSpPr>
          <p:nvPr/>
        </p:nvSpPr>
        <p:spPr bwMode="auto">
          <a:xfrm flipH="1">
            <a:off x="6637338" y="1981200"/>
            <a:ext cx="830262" cy="76200"/>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7886" name="Text Box 30"/>
          <p:cNvSpPr txBox="1">
            <a:spLocks noChangeArrowheads="1"/>
          </p:cNvSpPr>
          <p:nvPr/>
        </p:nvSpPr>
        <p:spPr bwMode="auto">
          <a:xfrm>
            <a:off x="7391400" y="3657600"/>
            <a:ext cx="1143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0">
                <a:latin typeface="Arial" charset="0"/>
              </a:rPr>
              <a:t>Recv_Done()</a:t>
            </a:r>
          </a:p>
        </p:txBody>
      </p:sp>
      <p:sp>
        <p:nvSpPr>
          <p:cNvPr id="377887" name="Line 31"/>
          <p:cNvSpPr>
            <a:spLocks noChangeShapeType="1"/>
          </p:cNvSpPr>
          <p:nvPr/>
        </p:nvSpPr>
        <p:spPr bwMode="auto">
          <a:xfrm flipH="1">
            <a:off x="6248400" y="3810000"/>
            <a:ext cx="1211263" cy="76200"/>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7888" name="Text Box 32"/>
          <p:cNvSpPr txBox="1">
            <a:spLocks noChangeArrowheads="1"/>
          </p:cNvSpPr>
          <p:nvPr/>
        </p:nvSpPr>
        <p:spPr bwMode="auto">
          <a:xfrm>
            <a:off x="1066800" y="5791200"/>
            <a:ext cx="762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400" b="0">
                <a:latin typeface="Arial" charset="0"/>
                <a:ea typeface="굴림" pitchFamily="50" charset="-127"/>
              </a:rPr>
              <a:t>Main Thread</a:t>
            </a:r>
          </a:p>
        </p:txBody>
      </p:sp>
      <p:sp>
        <p:nvSpPr>
          <p:cNvPr id="377889" name="Text Box 33"/>
          <p:cNvSpPr txBox="1">
            <a:spLocks noChangeArrowheads="1"/>
          </p:cNvSpPr>
          <p:nvPr/>
        </p:nvSpPr>
        <p:spPr bwMode="auto">
          <a:xfrm>
            <a:off x="1981200" y="5791200"/>
            <a:ext cx="838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400" b="0">
                <a:latin typeface="Arial" charset="0"/>
                <a:ea typeface="굴림" pitchFamily="50" charset="-127"/>
              </a:rPr>
              <a:t>Async Threads</a:t>
            </a:r>
          </a:p>
        </p:txBody>
      </p:sp>
      <p:sp>
        <p:nvSpPr>
          <p:cNvPr id="377890" name="Text Box 34"/>
          <p:cNvSpPr txBox="1">
            <a:spLocks noChangeArrowheads="1"/>
          </p:cNvSpPr>
          <p:nvPr/>
        </p:nvSpPr>
        <p:spPr bwMode="auto">
          <a:xfrm>
            <a:off x="7086600" y="5807075"/>
            <a:ext cx="762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400" b="0">
                <a:latin typeface="Arial" charset="0"/>
                <a:ea typeface="굴림" pitchFamily="50" charset="-127"/>
              </a:rPr>
              <a:t>Main Thread</a:t>
            </a:r>
          </a:p>
        </p:txBody>
      </p:sp>
      <p:sp>
        <p:nvSpPr>
          <p:cNvPr id="377891" name="Text Box 35"/>
          <p:cNvSpPr txBox="1">
            <a:spLocks noChangeArrowheads="1"/>
          </p:cNvSpPr>
          <p:nvPr/>
        </p:nvSpPr>
        <p:spPr bwMode="auto">
          <a:xfrm>
            <a:off x="6019800" y="5791200"/>
            <a:ext cx="838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400" b="0">
                <a:latin typeface="Arial" charset="0"/>
                <a:ea typeface="굴림" pitchFamily="50" charset="-127"/>
              </a:rPr>
              <a:t>Async Threads</a:t>
            </a:r>
          </a:p>
        </p:txBody>
      </p:sp>
      <p:sp>
        <p:nvSpPr>
          <p:cNvPr id="377892" name="Line 36"/>
          <p:cNvSpPr>
            <a:spLocks noChangeShapeType="1"/>
          </p:cNvSpPr>
          <p:nvPr/>
        </p:nvSpPr>
        <p:spPr bwMode="auto">
          <a:xfrm flipH="1">
            <a:off x="2209800" y="1905000"/>
            <a:ext cx="0" cy="83820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7893" name="Line 37"/>
          <p:cNvSpPr>
            <a:spLocks noChangeShapeType="1"/>
          </p:cNvSpPr>
          <p:nvPr/>
        </p:nvSpPr>
        <p:spPr bwMode="auto">
          <a:xfrm flipH="1">
            <a:off x="6248400" y="1905000"/>
            <a:ext cx="0" cy="205740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Date Placeholder 3"/>
          <p:cNvSpPr>
            <a:spLocks noGrp="1"/>
          </p:cNvSpPr>
          <p:nvPr>
            <p:ph type="dt" sz="half" idx="10"/>
          </p:nvPr>
        </p:nvSpPr>
        <p:spPr/>
        <p:txBody>
          <a:bodyPr/>
          <a:lstStyle/>
          <a:p>
            <a:r>
              <a:rPr lang="en-US"/>
              <a:t>06/02/06</a:t>
            </a:r>
          </a:p>
        </p:txBody>
      </p:sp>
      <p:sp>
        <p:nvSpPr>
          <p:cNvPr id="52" name="Footer Placeholder 4"/>
          <p:cNvSpPr>
            <a:spLocks noGrp="1"/>
          </p:cNvSpPr>
          <p:nvPr>
            <p:ph type="ftr" sz="quarter" idx="11"/>
          </p:nvPr>
        </p:nvSpPr>
        <p:spPr/>
        <p:txBody>
          <a:bodyPr/>
          <a:lstStyle/>
          <a:p>
            <a:r>
              <a:rPr lang="en-US"/>
              <a:t>Pavan Balaji (The Ohio State University)</a:t>
            </a:r>
          </a:p>
        </p:txBody>
      </p:sp>
      <p:sp>
        <p:nvSpPr>
          <p:cNvPr id="378882" name="Rectangle 2"/>
          <p:cNvSpPr>
            <a:spLocks noGrp="1" noChangeArrowheads="1"/>
          </p:cNvSpPr>
          <p:nvPr>
            <p:ph type="title"/>
          </p:nvPr>
        </p:nvSpPr>
        <p:spPr>
          <a:ln/>
        </p:spPr>
        <p:txBody>
          <a:bodyPr/>
          <a:lstStyle/>
          <a:p>
            <a:r>
              <a:rPr lang="en-US" sz="3200"/>
              <a:t>Zero-copy Transmission in Kernel-level iWARP</a:t>
            </a:r>
          </a:p>
        </p:txBody>
      </p:sp>
      <p:sp>
        <p:nvSpPr>
          <p:cNvPr id="378883" name="Rectangle 3"/>
          <p:cNvSpPr>
            <a:spLocks noGrp="1" noChangeArrowheads="1"/>
          </p:cNvSpPr>
          <p:nvPr>
            <p:ph type="body" idx="1"/>
          </p:nvPr>
        </p:nvSpPr>
        <p:spPr>
          <a:xfrm>
            <a:off x="457200" y="1752600"/>
            <a:ext cx="8229600" cy="1447800"/>
          </a:xfrm>
        </p:spPr>
        <p:txBody>
          <a:bodyPr/>
          <a:lstStyle/>
          <a:p>
            <a:pPr>
              <a:lnSpc>
                <a:spcPct val="140000"/>
              </a:lnSpc>
            </a:pPr>
            <a:r>
              <a:rPr lang="en-US" sz="2000"/>
              <a:t>Memory map user buffers to kernel buffers</a:t>
            </a:r>
          </a:p>
          <a:p>
            <a:pPr>
              <a:lnSpc>
                <a:spcPct val="140000"/>
              </a:lnSpc>
            </a:pPr>
            <a:r>
              <a:rPr lang="en-US" sz="2000"/>
              <a:t>Mapping in place till the reliability ACK is received</a:t>
            </a:r>
          </a:p>
        </p:txBody>
      </p:sp>
      <p:sp>
        <p:nvSpPr>
          <p:cNvPr id="378884" name="Rectangle 4"/>
          <p:cNvSpPr>
            <a:spLocks noChangeArrowheads="1"/>
          </p:cNvSpPr>
          <p:nvPr/>
        </p:nvSpPr>
        <p:spPr bwMode="auto">
          <a:xfrm>
            <a:off x="1295400" y="3124200"/>
            <a:ext cx="34290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885" name="Line 5"/>
          <p:cNvSpPr>
            <a:spLocks noChangeShapeType="1"/>
          </p:cNvSpPr>
          <p:nvPr/>
        </p:nvSpPr>
        <p:spPr bwMode="auto">
          <a:xfrm>
            <a:off x="1981200" y="3124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886" name="Line 6"/>
          <p:cNvSpPr>
            <a:spLocks noChangeShapeType="1"/>
          </p:cNvSpPr>
          <p:nvPr/>
        </p:nvSpPr>
        <p:spPr bwMode="auto">
          <a:xfrm>
            <a:off x="2667000" y="3124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887" name="Line 7"/>
          <p:cNvSpPr>
            <a:spLocks noChangeShapeType="1"/>
          </p:cNvSpPr>
          <p:nvPr/>
        </p:nvSpPr>
        <p:spPr bwMode="auto">
          <a:xfrm>
            <a:off x="3352800" y="3124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888" name="Line 8"/>
          <p:cNvSpPr>
            <a:spLocks noChangeShapeType="1"/>
          </p:cNvSpPr>
          <p:nvPr/>
        </p:nvSpPr>
        <p:spPr bwMode="auto">
          <a:xfrm>
            <a:off x="4038600" y="3124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889" name="Text Box 9"/>
          <p:cNvSpPr txBox="1">
            <a:spLocks noChangeArrowheads="1"/>
          </p:cNvSpPr>
          <p:nvPr/>
        </p:nvSpPr>
        <p:spPr bwMode="auto">
          <a:xfrm>
            <a:off x="5867400" y="3200400"/>
            <a:ext cx="2743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400" b="0">
                <a:ea typeface="굴림" pitchFamily="50" charset="-127"/>
              </a:rPr>
              <a:t>User Virtual Address Space</a:t>
            </a:r>
          </a:p>
        </p:txBody>
      </p:sp>
      <p:grpSp>
        <p:nvGrpSpPr>
          <p:cNvPr id="378890" name="Group 10"/>
          <p:cNvGrpSpPr>
            <a:grpSpLocks/>
          </p:cNvGrpSpPr>
          <p:nvPr/>
        </p:nvGrpSpPr>
        <p:grpSpPr bwMode="auto">
          <a:xfrm>
            <a:off x="838200" y="3657600"/>
            <a:ext cx="7467600" cy="1066800"/>
            <a:chOff x="528" y="2448"/>
            <a:chExt cx="4704" cy="672"/>
          </a:xfrm>
        </p:grpSpPr>
        <p:sp>
          <p:nvSpPr>
            <p:cNvPr id="378891" name="Line 11"/>
            <p:cNvSpPr>
              <a:spLocks noChangeShapeType="1"/>
            </p:cNvSpPr>
            <p:nvPr/>
          </p:nvSpPr>
          <p:spPr bwMode="auto">
            <a:xfrm>
              <a:off x="816" y="2448"/>
              <a:ext cx="0" cy="33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892" name="Line 12"/>
            <p:cNvSpPr>
              <a:spLocks noChangeShapeType="1"/>
            </p:cNvSpPr>
            <p:nvPr/>
          </p:nvSpPr>
          <p:spPr bwMode="auto">
            <a:xfrm>
              <a:off x="1248" y="2448"/>
              <a:ext cx="0" cy="33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893" name="Line 13"/>
            <p:cNvSpPr>
              <a:spLocks noChangeShapeType="1"/>
            </p:cNvSpPr>
            <p:nvPr/>
          </p:nvSpPr>
          <p:spPr bwMode="auto">
            <a:xfrm>
              <a:off x="1248" y="2448"/>
              <a:ext cx="96" cy="33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894" name="Line 14"/>
            <p:cNvSpPr>
              <a:spLocks noChangeShapeType="1"/>
            </p:cNvSpPr>
            <p:nvPr/>
          </p:nvSpPr>
          <p:spPr bwMode="auto">
            <a:xfrm>
              <a:off x="1680" y="2448"/>
              <a:ext cx="96" cy="33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895" name="Rectangle 15"/>
            <p:cNvSpPr>
              <a:spLocks noChangeArrowheads="1"/>
            </p:cNvSpPr>
            <p:nvPr/>
          </p:nvSpPr>
          <p:spPr bwMode="auto">
            <a:xfrm>
              <a:off x="816" y="2784"/>
              <a:ext cx="432" cy="33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896" name="Rectangle 16"/>
            <p:cNvSpPr>
              <a:spLocks noChangeArrowheads="1"/>
            </p:cNvSpPr>
            <p:nvPr/>
          </p:nvSpPr>
          <p:spPr bwMode="auto">
            <a:xfrm>
              <a:off x="1344" y="2784"/>
              <a:ext cx="432" cy="33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897" name="Rectangle 17"/>
            <p:cNvSpPr>
              <a:spLocks noChangeArrowheads="1"/>
            </p:cNvSpPr>
            <p:nvPr/>
          </p:nvSpPr>
          <p:spPr bwMode="auto">
            <a:xfrm>
              <a:off x="1872" y="2784"/>
              <a:ext cx="432" cy="33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898" name="Rectangle 18"/>
            <p:cNvSpPr>
              <a:spLocks noChangeArrowheads="1"/>
            </p:cNvSpPr>
            <p:nvPr/>
          </p:nvSpPr>
          <p:spPr bwMode="auto">
            <a:xfrm>
              <a:off x="2400" y="2784"/>
              <a:ext cx="432" cy="33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899" name="Rectangle 19"/>
            <p:cNvSpPr>
              <a:spLocks noChangeArrowheads="1"/>
            </p:cNvSpPr>
            <p:nvPr/>
          </p:nvSpPr>
          <p:spPr bwMode="auto">
            <a:xfrm>
              <a:off x="2928" y="2784"/>
              <a:ext cx="432" cy="33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00" name="Line 20"/>
            <p:cNvSpPr>
              <a:spLocks noChangeShapeType="1"/>
            </p:cNvSpPr>
            <p:nvPr/>
          </p:nvSpPr>
          <p:spPr bwMode="auto">
            <a:xfrm>
              <a:off x="1680" y="2448"/>
              <a:ext cx="192" cy="33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01" name="Line 21"/>
            <p:cNvSpPr>
              <a:spLocks noChangeShapeType="1"/>
            </p:cNvSpPr>
            <p:nvPr/>
          </p:nvSpPr>
          <p:spPr bwMode="auto">
            <a:xfrm>
              <a:off x="2112" y="2448"/>
              <a:ext cx="192" cy="33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02" name="Line 22"/>
            <p:cNvSpPr>
              <a:spLocks noChangeShapeType="1"/>
            </p:cNvSpPr>
            <p:nvPr/>
          </p:nvSpPr>
          <p:spPr bwMode="auto">
            <a:xfrm>
              <a:off x="2112" y="2448"/>
              <a:ext cx="288" cy="33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03" name="Line 23"/>
            <p:cNvSpPr>
              <a:spLocks noChangeShapeType="1"/>
            </p:cNvSpPr>
            <p:nvPr/>
          </p:nvSpPr>
          <p:spPr bwMode="auto">
            <a:xfrm>
              <a:off x="2544" y="2448"/>
              <a:ext cx="288" cy="33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04" name="Line 24"/>
            <p:cNvSpPr>
              <a:spLocks noChangeShapeType="1"/>
            </p:cNvSpPr>
            <p:nvPr/>
          </p:nvSpPr>
          <p:spPr bwMode="auto">
            <a:xfrm>
              <a:off x="2544" y="2448"/>
              <a:ext cx="384" cy="33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05" name="Line 25"/>
            <p:cNvSpPr>
              <a:spLocks noChangeShapeType="1"/>
            </p:cNvSpPr>
            <p:nvPr/>
          </p:nvSpPr>
          <p:spPr bwMode="auto">
            <a:xfrm>
              <a:off x="2976" y="2448"/>
              <a:ext cx="384" cy="33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06" name="Line 26"/>
            <p:cNvSpPr>
              <a:spLocks noChangeShapeType="1"/>
            </p:cNvSpPr>
            <p:nvPr/>
          </p:nvSpPr>
          <p:spPr bwMode="auto">
            <a:xfrm>
              <a:off x="528" y="2640"/>
              <a:ext cx="30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07" name="Text Box 27"/>
            <p:cNvSpPr txBox="1">
              <a:spLocks noChangeArrowheads="1"/>
            </p:cNvSpPr>
            <p:nvPr/>
          </p:nvSpPr>
          <p:spPr bwMode="auto">
            <a:xfrm>
              <a:off x="3696" y="2832"/>
              <a:ext cx="15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400" b="0">
                  <a:ea typeface="굴림" pitchFamily="50" charset="-127"/>
                </a:rPr>
                <a:t>Physical Address Space</a:t>
              </a:r>
            </a:p>
          </p:txBody>
        </p:sp>
      </p:grpSp>
      <p:grpSp>
        <p:nvGrpSpPr>
          <p:cNvPr id="378908" name="Group 28"/>
          <p:cNvGrpSpPr>
            <a:grpSpLocks/>
          </p:cNvGrpSpPr>
          <p:nvPr/>
        </p:nvGrpSpPr>
        <p:grpSpPr bwMode="auto">
          <a:xfrm>
            <a:off x="838200" y="4724400"/>
            <a:ext cx="7772400" cy="990600"/>
            <a:chOff x="528" y="3120"/>
            <a:chExt cx="4896" cy="624"/>
          </a:xfrm>
        </p:grpSpPr>
        <p:sp>
          <p:nvSpPr>
            <p:cNvPr id="378909" name="Line 29"/>
            <p:cNvSpPr>
              <a:spLocks noChangeShapeType="1"/>
            </p:cNvSpPr>
            <p:nvPr/>
          </p:nvSpPr>
          <p:spPr bwMode="auto">
            <a:xfrm>
              <a:off x="528" y="3264"/>
              <a:ext cx="30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10" name="Text Box 30"/>
            <p:cNvSpPr txBox="1">
              <a:spLocks noChangeArrowheads="1"/>
            </p:cNvSpPr>
            <p:nvPr/>
          </p:nvSpPr>
          <p:spPr bwMode="auto">
            <a:xfrm>
              <a:off x="3696" y="3456"/>
              <a:ext cx="17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400" b="0">
                  <a:ea typeface="굴림" pitchFamily="50" charset="-127"/>
                </a:rPr>
                <a:t>Kernel Virtual Address Space</a:t>
              </a:r>
            </a:p>
          </p:txBody>
        </p:sp>
        <p:sp>
          <p:nvSpPr>
            <p:cNvPr id="378911" name="Rectangle 31"/>
            <p:cNvSpPr>
              <a:spLocks noChangeArrowheads="1"/>
            </p:cNvSpPr>
            <p:nvPr/>
          </p:nvSpPr>
          <p:spPr bwMode="auto">
            <a:xfrm>
              <a:off x="816" y="3408"/>
              <a:ext cx="432" cy="336"/>
            </a:xfrm>
            <a:prstGeom prst="rect">
              <a:avLst/>
            </a:prstGeom>
            <a:solidFill>
              <a:srgbClr val="00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12" name="Rectangle 32"/>
            <p:cNvSpPr>
              <a:spLocks noChangeArrowheads="1"/>
            </p:cNvSpPr>
            <p:nvPr/>
          </p:nvSpPr>
          <p:spPr bwMode="auto">
            <a:xfrm>
              <a:off x="1344" y="3408"/>
              <a:ext cx="432" cy="336"/>
            </a:xfrm>
            <a:prstGeom prst="rect">
              <a:avLst/>
            </a:prstGeom>
            <a:solidFill>
              <a:srgbClr val="00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13" name="Rectangle 33"/>
            <p:cNvSpPr>
              <a:spLocks noChangeArrowheads="1"/>
            </p:cNvSpPr>
            <p:nvPr/>
          </p:nvSpPr>
          <p:spPr bwMode="auto">
            <a:xfrm>
              <a:off x="1872" y="3408"/>
              <a:ext cx="432" cy="336"/>
            </a:xfrm>
            <a:prstGeom prst="rect">
              <a:avLst/>
            </a:prstGeom>
            <a:solidFill>
              <a:srgbClr val="00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14" name="Rectangle 34"/>
            <p:cNvSpPr>
              <a:spLocks noChangeArrowheads="1"/>
            </p:cNvSpPr>
            <p:nvPr/>
          </p:nvSpPr>
          <p:spPr bwMode="auto">
            <a:xfrm>
              <a:off x="2400" y="3408"/>
              <a:ext cx="432" cy="336"/>
            </a:xfrm>
            <a:prstGeom prst="rect">
              <a:avLst/>
            </a:prstGeom>
            <a:solidFill>
              <a:srgbClr val="00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15" name="Rectangle 35"/>
            <p:cNvSpPr>
              <a:spLocks noChangeArrowheads="1"/>
            </p:cNvSpPr>
            <p:nvPr/>
          </p:nvSpPr>
          <p:spPr bwMode="auto">
            <a:xfrm>
              <a:off x="2928" y="3408"/>
              <a:ext cx="432" cy="336"/>
            </a:xfrm>
            <a:prstGeom prst="rect">
              <a:avLst/>
            </a:prstGeom>
            <a:solidFill>
              <a:srgbClr val="00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16" name="Line 36"/>
            <p:cNvSpPr>
              <a:spLocks noChangeShapeType="1"/>
            </p:cNvSpPr>
            <p:nvPr/>
          </p:nvSpPr>
          <p:spPr bwMode="auto">
            <a:xfrm>
              <a:off x="816" y="3120"/>
              <a:ext cx="0" cy="28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17" name="Line 37"/>
            <p:cNvSpPr>
              <a:spLocks noChangeShapeType="1"/>
            </p:cNvSpPr>
            <p:nvPr/>
          </p:nvSpPr>
          <p:spPr bwMode="auto">
            <a:xfrm>
              <a:off x="1248" y="3120"/>
              <a:ext cx="0" cy="28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18" name="Line 38"/>
            <p:cNvSpPr>
              <a:spLocks noChangeShapeType="1"/>
            </p:cNvSpPr>
            <p:nvPr/>
          </p:nvSpPr>
          <p:spPr bwMode="auto">
            <a:xfrm>
              <a:off x="1344" y="3120"/>
              <a:ext cx="0" cy="28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19" name="Line 39"/>
            <p:cNvSpPr>
              <a:spLocks noChangeShapeType="1"/>
            </p:cNvSpPr>
            <p:nvPr/>
          </p:nvSpPr>
          <p:spPr bwMode="auto">
            <a:xfrm>
              <a:off x="1776" y="3120"/>
              <a:ext cx="0" cy="28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20" name="Line 40"/>
            <p:cNvSpPr>
              <a:spLocks noChangeShapeType="1"/>
            </p:cNvSpPr>
            <p:nvPr/>
          </p:nvSpPr>
          <p:spPr bwMode="auto">
            <a:xfrm>
              <a:off x="1872" y="3120"/>
              <a:ext cx="0" cy="28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21" name="Line 41"/>
            <p:cNvSpPr>
              <a:spLocks noChangeShapeType="1"/>
            </p:cNvSpPr>
            <p:nvPr/>
          </p:nvSpPr>
          <p:spPr bwMode="auto">
            <a:xfrm>
              <a:off x="2304" y="3120"/>
              <a:ext cx="0" cy="28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22" name="Line 42"/>
            <p:cNvSpPr>
              <a:spLocks noChangeShapeType="1"/>
            </p:cNvSpPr>
            <p:nvPr/>
          </p:nvSpPr>
          <p:spPr bwMode="auto">
            <a:xfrm>
              <a:off x="2400" y="3120"/>
              <a:ext cx="0" cy="28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23" name="Line 43"/>
            <p:cNvSpPr>
              <a:spLocks noChangeShapeType="1"/>
            </p:cNvSpPr>
            <p:nvPr/>
          </p:nvSpPr>
          <p:spPr bwMode="auto">
            <a:xfrm>
              <a:off x="2832" y="3120"/>
              <a:ext cx="0" cy="28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24" name="Line 44"/>
            <p:cNvSpPr>
              <a:spLocks noChangeShapeType="1"/>
            </p:cNvSpPr>
            <p:nvPr/>
          </p:nvSpPr>
          <p:spPr bwMode="auto">
            <a:xfrm>
              <a:off x="2928" y="3120"/>
              <a:ext cx="0" cy="28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25" name="Line 45"/>
            <p:cNvSpPr>
              <a:spLocks noChangeShapeType="1"/>
            </p:cNvSpPr>
            <p:nvPr/>
          </p:nvSpPr>
          <p:spPr bwMode="auto">
            <a:xfrm>
              <a:off x="3360" y="3120"/>
              <a:ext cx="0" cy="28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78926" name="AutoShape 46"/>
          <p:cNvSpPr>
            <a:spLocks noChangeArrowheads="1"/>
          </p:cNvSpPr>
          <p:nvPr/>
        </p:nvSpPr>
        <p:spPr bwMode="auto">
          <a:xfrm>
            <a:off x="5638800" y="5638800"/>
            <a:ext cx="2286000" cy="609600"/>
          </a:xfrm>
          <a:prstGeom prst="wedgeRoundRectCallout">
            <a:avLst>
              <a:gd name="adj1" fmla="val -63333"/>
              <a:gd name="adj2" fmla="val -134898"/>
              <a:gd name="adj3" fmla="val 16667"/>
            </a:avLst>
          </a:prstGeom>
          <a:solidFill>
            <a:srgbClr val="CC99FF">
              <a:alpha val="52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eaLnBrk="1" hangingPunct="1"/>
            <a:r>
              <a:rPr lang="en-US" sz="1400">
                <a:ea typeface="굴림" pitchFamily="50" charset="-127"/>
              </a:rPr>
              <a:t>Memory Registration</a:t>
            </a:r>
          </a:p>
        </p:txBody>
      </p:sp>
      <p:grpSp>
        <p:nvGrpSpPr>
          <p:cNvPr id="378927" name="Group 47"/>
          <p:cNvGrpSpPr>
            <a:grpSpLocks/>
          </p:cNvGrpSpPr>
          <p:nvPr/>
        </p:nvGrpSpPr>
        <p:grpSpPr bwMode="auto">
          <a:xfrm>
            <a:off x="1066800" y="5105400"/>
            <a:ext cx="4419600" cy="1431925"/>
            <a:chOff x="672" y="3360"/>
            <a:chExt cx="2784" cy="902"/>
          </a:xfrm>
        </p:grpSpPr>
        <p:sp>
          <p:nvSpPr>
            <p:cNvPr id="378928" name="AutoShape 48"/>
            <p:cNvSpPr>
              <a:spLocks noChangeArrowheads="1"/>
            </p:cNvSpPr>
            <p:nvPr/>
          </p:nvSpPr>
          <p:spPr bwMode="auto">
            <a:xfrm>
              <a:off x="672" y="3360"/>
              <a:ext cx="2784" cy="432"/>
            </a:xfrm>
            <a:prstGeom prst="roundRect">
              <a:avLst>
                <a:gd name="adj" fmla="val 16667"/>
              </a:avLst>
            </a:prstGeom>
            <a:solidFill>
              <a:srgbClr val="FF00FF">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29" name="AutoShape 49"/>
            <p:cNvSpPr>
              <a:spLocks noChangeArrowheads="1"/>
            </p:cNvSpPr>
            <p:nvPr/>
          </p:nvSpPr>
          <p:spPr bwMode="auto">
            <a:xfrm>
              <a:off x="2016" y="3600"/>
              <a:ext cx="336" cy="528"/>
            </a:xfrm>
            <a:prstGeom prst="downArrow">
              <a:avLst>
                <a:gd name="adj1" fmla="val 50000"/>
                <a:gd name="adj2" fmla="val 39286"/>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78930" name="Text Box 50"/>
            <p:cNvSpPr txBox="1">
              <a:spLocks noChangeArrowheads="1"/>
            </p:cNvSpPr>
            <p:nvPr/>
          </p:nvSpPr>
          <p:spPr bwMode="auto">
            <a:xfrm>
              <a:off x="2352" y="3936"/>
              <a:ext cx="105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400" b="0">
                  <a:ea typeface="굴림" pitchFamily="50" charset="-127"/>
                </a:rPr>
                <a:t>Data Transmission</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78890"/>
                                        </p:tgtEl>
                                        <p:attrNameLst>
                                          <p:attrName>style.visibility</p:attrName>
                                        </p:attrNameLst>
                                      </p:cBhvr>
                                      <p:to>
                                        <p:strVal val="visible"/>
                                      </p:to>
                                    </p:set>
                                    <p:animEffect transition="in" filter="wipe(up)">
                                      <p:cBhvr>
                                        <p:cTn id="7" dur="500"/>
                                        <p:tgtEl>
                                          <p:spTgt spid="3788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78908"/>
                                        </p:tgtEl>
                                        <p:attrNameLst>
                                          <p:attrName>style.visibility</p:attrName>
                                        </p:attrNameLst>
                                      </p:cBhvr>
                                      <p:to>
                                        <p:strVal val="visible"/>
                                      </p:to>
                                    </p:set>
                                    <p:animEffect transition="in" filter="wipe(up)">
                                      <p:cBhvr>
                                        <p:cTn id="12" dur="500"/>
                                        <p:tgtEl>
                                          <p:spTgt spid="378908"/>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378926"/>
                                        </p:tgtEl>
                                        <p:attrNameLst>
                                          <p:attrName>style.visibility</p:attrName>
                                        </p:attrNameLst>
                                      </p:cBhvr>
                                      <p:to>
                                        <p:strVal val="visible"/>
                                      </p:to>
                                    </p:set>
                                    <p:animEffect transition="in" filter="wipe(up)">
                                      <p:cBhvr>
                                        <p:cTn id="15" dur="500"/>
                                        <p:tgtEl>
                                          <p:spTgt spid="37892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378927"/>
                                        </p:tgtEl>
                                        <p:attrNameLst>
                                          <p:attrName>style.visibility</p:attrName>
                                        </p:attrNameLst>
                                      </p:cBhvr>
                                      <p:to>
                                        <p:strVal val="visible"/>
                                      </p:to>
                                    </p:set>
                                    <p:animEffect transition="in" filter="wipe(up)">
                                      <p:cBhvr>
                                        <p:cTn id="20" dur="500"/>
                                        <p:tgtEl>
                                          <p:spTgt spid="378927"/>
                                        </p:tgtEl>
                                      </p:cBhvr>
                                    </p:animEffect>
                                  </p:childTnLst>
                                </p:cTn>
                              </p:par>
                              <p:par>
                                <p:cTn id="21" presetID="22" presetClass="exit" presetSubtype="1" fill="hold" grpId="1" nodeType="withEffect">
                                  <p:stCondLst>
                                    <p:cond delay="0"/>
                                  </p:stCondLst>
                                  <p:childTnLst>
                                    <p:animEffect transition="out" filter="wipe(up)">
                                      <p:cBhvr>
                                        <p:cTn id="22" dur="500"/>
                                        <p:tgtEl>
                                          <p:spTgt spid="378926"/>
                                        </p:tgtEl>
                                      </p:cBhvr>
                                    </p:animEffect>
                                    <p:set>
                                      <p:cBhvr>
                                        <p:cTn id="23" dur="1" fill="hold">
                                          <p:stCondLst>
                                            <p:cond delay="499"/>
                                          </p:stCondLst>
                                        </p:cTn>
                                        <p:tgtEl>
                                          <p:spTgt spid="3789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6" grpId="0" animBg="1"/>
      <p:bldP spid="378926" grpId="1"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Date Placeholder 2"/>
          <p:cNvSpPr>
            <a:spLocks noGrp="1"/>
          </p:cNvSpPr>
          <p:nvPr>
            <p:ph type="dt" sz="half" idx="10"/>
          </p:nvPr>
        </p:nvSpPr>
        <p:spPr/>
        <p:txBody>
          <a:bodyPr/>
          <a:lstStyle/>
          <a:p>
            <a:r>
              <a:rPr lang="en-US"/>
              <a:t>06/02/06</a:t>
            </a:r>
          </a:p>
        </p:txBody>
      </p:sp>
      <p:sp>
        <p:nvSpPr>
          <p:cNvPr id="37" name="Footer Placeholder 3"/>
          <p:cNvSpPr>
            <a:spLocks noGrp="1"/>
          </p:cNvSpPr>
          <p:nvPr>
            <p:ph type="ftr" sz="quarter" idx="11"/>
          </p:nvPr>
        </p:nvSpPr>
        <p:spPr/>
        <p:txBody>
          <a:bodyPr/>
          <a:lstStyle/>
          <a:p>
            <a:r>
              <a:rPr lang="en-US"/>
              <a:t>Pavan Balaji (The Ohio State University)</a:t>
            </a:r>
          </a:p>
        </p:txBody>
      </p:sp>
      <p:sp>
        <p:nvSpPr>
          <p:cNvPr id="379906" name="Rectangle 2"/>
          <p:cNvSpPr>
            <a:spLocks noGrp="1" noChangeArrowheads="1"/>
          </p:cNvSpPr>
          <p:nvPr>
            <p:ph type="title"/>
          </p:nvPr>
        </p:nvSpPr>
        <p:spPr>
          <a:xfrm>
            <a:off x="457200" y="381000"/>
            <a:ext cx="8229600" cy="1143000"/>
          </a:xfrm>
          <a:ln/>
        </p:spPr>
        <p:txBody>
          <a:bodyPr/>
          <a:lstStyle/>
          <a:p>
            <a:r>
              <a:rPr lang="en-US"/>
              <a:t>Handling Out-of-order Segments</a:t>
            </a:r>
          </a:p>
        </p:txBody>
      </p:sp>
      <p:grpSp>
        <p:nvGrpSpPr>
          <p:cNvPr id="379907" name="Group 3"/>
          <p:cNvGrpSpPr>
            <a:grpSpLocks/>
          </p:cNvGrpSpPr>
          <p:nvPr/>
        </p:nvGrpSpPr>
        <p:grpSpPr bwMode="auto">
          <a:xfrm>
            <a:off x="2097088" y="4278313"/>
            <a:ext cx="1327150" cy="687387"/>
            <a:chOff x="2507" y="2247"/>
            <a:chExt cx="836" cy="433"/>
          </a:xfrm>
        </p:grpSpPr>
        <p:sp>
          <p:nvSpPr>
            <p:cNvPr id="379908" name="Line 4"/>
            <p:cNvSpPr>
              <a:spLocks noChangeShapeType="1"/>
            </p:cNvSpPr>
            <p:nvPr/>
          </p:nvSpPr>
          <p:spPr bwMode="auto">
            <a:xfrm flipV="1">
              <a:off x="2507" y="2247"/>
              <a:ext cx="0" cy="22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909" name="Text Box 5"/>
            <p:cNvSpPr txBox="1">
              <a:spLocks noChangeArrowheads="1"/>
            </p:cNvSpPr>
            <p:nvPr/>
          </p:nvSpPr>
          <p:spPr bwMode="auto">
            <a:xfrm>
              <a:off x="2575" y="2277"/>
              <a:ext cx="768" cy="4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200" i="1"/>
                <a:t>Out-of-Order Packet arrives</a:t>
              </a:r>
            </a:p>
          </p:txBody>
        </p:sp>
      </p:grpSp>
      <p:grpSp>
        <p:nvGrpSpPr>
          <p:cNvPr id="379910" name="Group 6"/>
          <p:cNvGrpSpPr>
            <a:grpSpLocks/>
          </p:cNvGrpSpPr>
          <p:nvPr/>
        </p:nvGrpSpPr>
        <p:grpSpPr bwMode="auto">
          <a:xfrm>
            <a:off x="2646363" y="3868738"/>
            <a:ext cx="1905000" cy="457200"/>
            <a:chOff x="1536" y="2016"/>
            <a:chExt cx="1200" cy="288"/>
          </a:xfrm>
        </p:grpSpPr>
        <p:sp>
          <p:nvSpPr>
            <p:cNvPr id="379911" name="Freeform 7"/>
            <p:cNvSpPr>
              <a:spLocks/>
            </p:cNvSpPr>
            <p:nvPr/>
          </p:nvSpPr>
          <p:spPr bwMode="auto">
            <a:xfrm>
              <a:off x="1536" y="2064"/>
              <a:ext cx="384" cy="152"/>
            </a:xfrm>
            <a:custGeom>
              <a:avLst/>
              <a:gdLst>
                <a:gd name="T0" fmla="*/ 0 w 384"/>
                <a:gd name="T1" fmla="*/ 144 h 152"/>
                <a:gd name="T2" fmla="*/ 192 w 384"/>
                <a:gd name="T3" fmla="*/ 48 h 152"/>
                <a:gd name="T4" fmla="*/ 240 w 384"/>
                <a:gd name="T5" fmla="*/ 144 h 152"/>
                <a:gd name="T6" fmla="*/ 384 w 384"/>
                <a:gd name="T7" fmla="*/ 0 h 152"/>
              </a:gdLst>
              <a:ahLst/>
              <a:cxnLst>
                <a:cxn ang="0">
                  <a:pos x="T0" y="T1"/>
                </a:cxn>
                <a:cxn ang="0">
                  <a:pos x="T2" y="T3"/>
                </a:cxn>
                <a:cxn ang="0">
                  <a:pos x="T4" y="T5"/>
                </a:cxn>
                <a:cxn ang="0">
                  <a:pos x="T6" y="T7"/>
                </a:cxn>
              </a:cxnLst>
              <a:rect l="0" t="0" r="r" b="b"/>
              <a:pathLst>
                <a:path w="384" h="152">
                  <a:moveTo>
                    <a:pt x="0" y="144"/>
                  </a:moveTo>
                  <a:cubicBezTo>
                    <a:pt x="76" y="96"/>
                    <a:pt x="152" y="48"/>
                    <a:pt x="192" y="48"/>
                  </a:cubicBezTo>
                  <a:cubicBezTo>
                    <a:pt x="232" y="48"/>
                    <a:pt x="208" y="152"/>
                    <a:pt x="240" y="144"/>
                  </a:cubicBezTo>
                  <a:cubicBezTo>
                    <a:pt x="272" y="136"/>
                    <a:pt x="328" y="68"/>
                    <a:pt x="384" y="0"/>
                  </a:cubicBezTo>
                </a:path>
              </a:pathLst>
            </a:custGeom>
            <a:noFill/>
            <a:ln w="19050" cmpd="sng">
              <a:solidFill>
                <a:srgbClr val="FF9900"/>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912" name="Text Box 8"/>
            <p:cNvSpPr txBox="1">
              <a:spLocks noChangeArrowheads="1"/>
            </p:cNvSpPr>
            <p:nvPr/>
          </p:nvSpPr>
          <p:spPr bwMode="auto">
            <a:xfrm>
              <a:off x="1920" y="2016"/>
              <a:ext cx="816"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200" i="1"/>
                <a:t>INTR on arrival</a:t>
              </a:r>
            </a:p>
          </p:txBody>
        </p:sp>
      </p:grpSp>
      <p:sp>
        <p:nvSpPr>
          <p:cNvPr id="379913" name="Line 9"/>
          <p:cNvSpPr>
            <a:spLocks noChangeShapeType="1"/>
          </p:cNvSpPr>
          <p:nvPr/>
        </p:nvSpPr>
        <p:spPr bwMode="auto">
          <a:xfrm>
            <a:off x="1211263" y="2552700"/>
            <a:ext cx="7391400" cy="0"/>
          </a:xfrm>
          <a:prstGeom prst="line">
            <a:avLst/>
          </a:prstGeom>
          <a:noFill/>
          <a:ln w="9525">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914" name="Rectangle 10"/>
          <p:cNvSpPr>
            <a:spLocks noChangeArrowheads="1"/>
          </p:cNvSpPr>
          <p:nvPr/>
        </p:nvSpPr>
        <p:spPr bwMode="auto">
          <a:xfrm>
            <a:off x="3175000" y="2557463"/>
            <a:ext cx="228600" cy="228600"/>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schemeClr val="bg2"/>
              </a:solidFill>
            </a:endParaRPr>
          </a:p>
        </p:txBody>
      </p:sp>
      <p:grpSp>
        <p:nvGrpSpPr>
          <p:cNvPr id="379915" name="Group 11"/>
          <p:cNvGrpSpPr>
            <a:grpSpLocks/>
          </p:cNvGrpSpPr>
          <p:nvPr/>
        </p:nvGrpSpPr>
        <p:grpSpPr bwMode="auto">
          <a:xfrm>
            <a:off x="1816100" y="3127375"/>
            <a:ext cx="533400" cy="339725"/>
            <a:chOff x="844" y="3373"/>
            <a:chExt cx="336" cy="214"/>
          </a:xfrm>
        </p:grpSpPr>
        <p:sp>
          <p:nvSpPr>
            <p:cNvPr id="379916" name="Rectangle 12"/>
            <p:cNvSpPr>
              <a:spLocks noChangeArrowheads="1"/>
            </p:cNvSpPr>
            <p:nvPr/>
          </p:nvSpPr>
          <p:spPr bwMode="auto">
            <a:xfrm rot="10800000" flipV="1">
              <a:off x="844" y="3373"/>
              <a:ext cx="112" cy="214"/>
            </a:xfrm>
            <a:prstGeom prst="rect">
              <a:avLst/>
            </a:prstGeom>
            <a:solidFill>
              <a:srgbClr val="A5002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917" name="Rectangle 13"/>
            <p:cNvSpPr>
              <a:spLocks noChangeArrowheads="1"/>
            </p:cNvSpPr>
            <p:nvPr/>
          </p:nvSpPr>
          <p:spPr bwMode="auto">
            <a:xfrm rot="10800000" flipV="1">
              <a:off x="956" y="3373"/>
              <a:ext cx="112" cy="214"/>
            </a:xfrm>
            <a:prstGeom prst="rect">
              <a:avLst/>
            </a:prstGeom>
            <a:solidFill>
              <a:srgbClr val="A5002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918" name="Rectangle 14"/>
            <p:cNvSpPr>
              <a:spLocks noChangeArrowheads="1"/>
            </p:cNvSpPr>
            <p:nvPr/>
          </p:nvSpPr>
          <p:spPr bwMode="auto">
            <a:xfrm rot="10800000" flipV="1">
              <a:off x="1068" y="3373"/>
              <a:ext cx="112" cy="214"/>
            </a:xfrm>
            <a:prstGeom prst="rect">
              <a:avLst/>
            </a:prstGeom>
            <a:solidFill>
              <a:srgbClr val="A5002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79919" name="Text Box 15"/>
          <p:cNvSpPr txBox="1">
            <a:spLocks noChangeArrowheads="1"/>
          </p:cNvSpPr>
          <p:nvPr/>
        </p:nvSpPr>
        <p:spPr bwMode="auto">
          <a:xfrm>
            <a:off x="1595438" y="4029075"/>
            <a:ext cx="990600" cy="317500"/>
          </a:xfrm>
          <a:prstGeom prst="rect">
            <a:avLst/>
          </a:prstGeom>
          <a:gradFill rotWithShape="0">
            <a:gsLst>
              <a:gs pos="0">
                <a:srgbClr val="808080">
                  <a:gamma/>
                  <a:shade val="46275"/>
                  <a:invGamma/>
                </a:srgbClr>
              </a:gs>
              <a:gs pos="100000">
                <a:srgbClr val="808080"/>
              </a:gs>
            </a:gsLst>
            <a:lin ang="5400000" scaled="1"/>
          </a:gra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NIC</a:t>
            </a:r>
          </a:p>
        </p:txBody>
      </p:sp>
      <p:sp>
        <p:nvSpPr>
          <p:cNvPr id="379920" name="Text Box 16"/>
          <p:cNvSpPr txBox="1">
            <a:spLocks noChangeArrowheads="1"/>
          </p:cNvSpPr>
          <p:nvPr/>
        </p:nvSpPr>
        <p:spPr bwMode="auto">
          <a:xfrm>
            <a:off x="2306638" y="3430588"/>
            <a:ext cx="159385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400" b="0"/>
              <a:t>socket buffers</a:t>
            </a:r>
          </a:p>
        </p:txBody>
      </p:sp>
      <p:grpSp>
        <p:nvGrpSpPr>
          <p:cNvPr id="379921" name="Group 17"/>
          <p:cNvGrpSpPr>
            <a:grpSpLocks/>
          </p:cNvGrpSpPr>
          <p:nvPr/>
        </p:nvGrpSpPr>
        <p:grpSpPr bwMode="auto">
          <a:xfrm>
            <a:off x="5314950" y="1924050"/>
            <a:ext cx="457200" cy="382588"/>
            <a:chOff x="3048" y="2615"/>
            <a:chExt cx="288" cy="241"/>
          </a:xfrm>
        </p:grpSpPr>
        <p:sp>
          <p:nvSpPr>
            <p:cNvPr id="379922" name="Rectangle 18"/>
            <p:cNvSpPr>
              <a:spLocks noChangeArrowheads="1"/>
            </p:cNvSpPr>
            <p:nvPr/>
          </p:nvSpPr>
          <p:spPr bwMode="auto">
            <a:xfrm rot="10800000" flipV="1">
              <a:off x="3048" y="2615"/>
              <a:ext cx="96" cy="241"/>
            </a:xfrm>
            <a:prstGeom prst="rect">
              <a:avLst/>
            </a:prstGeom>
            <a:solidFill>
              <a:srgbClr val="008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923" name="Rectangle 19"/>
            <p:cNvSpPr>
              <a:spLocks noChangeArrowheads="1"/>
            </p:cNvSpPr>
            <p:nvPr/>
          </p:nvSpPr>
          <p:spPr bwMode="auto">
            <a:xfrm rot="10800000" flipV="1">
              <a:off x="3144" y="2615"/>
              <a:ext cx="96" cy="241"/>
            </a:xfrm>
            <a:prstGeom prst="rect">
              <a:avLst/>
            </a:prstGeom>
            <a:solidFill>
              <a:srgbClr val="008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924" name="Rectangle 20"/>
            <p:cNvSpPr>
              <a:spLocks noChangeArrowheads="1"/>
            </p:cNvSpPr>
            <p:nvPr/>
          </p:nvSpPr>
          <p:spPr bwMode="auto">
            <a:xfrm rot="10800000" flipV="1">
              <a:off x="3240" y="2615"/>
              <a:ext cx="96" cy="241"/>
            </a:xfrm>
            <a:prstGeom prst="rect">
              <a:avLst/>
            </a:prstGeom>
            <a:solidFill>
              <a:srgbClr val="008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79925" name="Text Box 21"/>
          <p:cNvSpPr txBox="1">
            <a:spLocks noChangeArrowheads="1"/>
          </p:cNvSpPr>
          <p:nvPr/>
        </p:nvSpPr>
        <p:spPr bwMode="auto">
          <a:xfrm>
            <a:off x="2286000" y="2757488"/>
            <a:ext cx="19177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t>Wait for Intermediate packets</a:t>
            </a:r>
          </a:p>
        </p:txBody>
      </p:sp>
      <p:sp>
        <p:nvSpPr>
          <p:cNvPr id="379926" name="Text Box 22"/>
          <p:cNvSpPr txBox="1">
            <a:spLocks noChangeArrowheads="1"/>
          </p:cNvSpPr>
          <p:nvPr/>
        </p:nvSpPr>
        <p:spPr bwMode="auto">
          <a:xfrm>
            <a:off x="776288" y="3114675"/>
            <a:ext cx="1058862" cy="274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i="1"/>
              <a:t>checksum</a:t>
            </a:r>
          </a:p>
        </p:txBody>
      </p:sp>
      <p:grpSp>
        <p:nvGrpSpPr>
          <p:cNvPr id="379927" name="Group 23"/>
          <p:cNvGrpSpPr>
            <a:grpSpLocks/>
          </p:cNvGrpSpPr>
          <p:nvPr/>
        </p:nvGrpSpPr>
        <p:grpSpPr bwMode="auto">
          <a:xfrm>
            <a:off x="1108075" y="2671763"/>
            <a:ext cx="2066925" cy="1374775"/>
            <a:chOff x="599" y="2145"/>
            <a:chExt cx="1302" cy="866"/>
          </a:xfrm>
        </p:grpSpPr>
        <p:cxnSp>
          <p:nvCxnSpPr>
            <p:cNvPr id="379928" name="AutoShape 24"/>
            <p:cNvCxnSpPr>
              <a:cxnSpLocks noChangeShapeType="1"/>
              <a:stCxn id="379917" idx="0"/>
              <a:endCxn id="379914" idx="1"/>
            </p:cNvCxnSpPr>
            <p:nvPr/>
          </p:nvCxnSpPr>
          <p:spPr bwMode="auto">
            <a:xfrm rot="16200000">
              <a:off x="1413" y="1945"/>
              <a:ext cx="287" cy="688"/>
            </a:xfrm>
            <a:prstGeom prst="bentConnector2">
              <a:avLst/>
            </a:prstGeom>
            <a:noFill/>
            <a:ln w="28575">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79929" name="Group 25"/>
            <p:cNvGrpSpPr>
              <a:grpSpLocks/>
            </p:cNvGrpSpPr>
            <p:nvPr/>
          </p:nvGrpSpPr>
          <p:grpSpPr bwMode="auto">
            <a:xfrm>
              <a:off x="599" y="2632"/>
              <a:ext cx="609" cy="379"/>
              <a:chOff x="398" y="3618"/>
              <a:chExt cx="609" cy="379"/>
            </a:xfrm>
          </p:grpSpPr>
          <p:sp>
            <p:nvSpPr>
              <p:cNvPr id="379930" name="Line 26"/>
              <p:cNvSpPr>
                <a:spLocks noChangeShapeType="1"/>
              </p:cNvSpPr>
              <p:nvPr/>
            </p:nvSpPr>
            <p:spPr bwMode="auto">
              <a:xfrm flipV="1">
                <a:off x="1007" y="3618"/>
                <a:ext cx="0" cy="379"/>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931" name="Text Box 27"/>
              <p:cNvSpPr txBox="1">
                <a:spLocks noChangeArrowheads="1"/>
              </p:cNvSpPr>
              <p:nvPr/>
            </p:nvSpPr>
            <p:spPr bwMode="auto">
              <a:xfrm>
                <a:off x="398" y="3657"/>
                <a:ext cx="480" cy="1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400"/>
                  <a:t>DMA</a:t>
                </a:r>
              </a:p>
            </p:txBody>
          </p:sp>
        </p:grpSp>
      </p:grpSp>
      <p:sp>
        <p:nvSpPr>
          <p:cNvPr id="379932" name="Text Box 28"/>
          <p:cNvSpPr txBox="1">
            <a:spLocks noChangeArrowheads="1"/>
          </p:cNvSpPr>
          <p:nvPr/>
        </p:nvSpPr>
        <p:spPr bwMode="auto">
          <a:xfrm>
            <a:off x="838200" y="5272088"/>
            <a:ext cx="800100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30000"/>
              </a:lnSpc>
              <a:spcBef>
                <a:spcPct val="50000"/>
              </a:spcBef>
              <a:buClr>
                <a:schemeClr val="accent1"/>
              </a:buClr>
              <a:buFontTx/>
              <a:buChar char="o"/>
            </a:pPr>
            <a:r>
              <a:rPr lang="en-US" sz="1800" b="0">
                <a:ea typeface="굴림" pitchFamily="50" charset="-127"/>
              </a:rPr>
              <a:t> Data is retained in the Socket buffer even after it is placed !</a:t>
            </a:r>
          </a:p>
          <a:p>
            <a:pPr algn="l" eaLnBrk="1" hangingPunct="1">
              <a:lnSpc>
                <a:spcPct val="130000"/>
              </a:lnSpc>
              <a:spcBef>
                <a:spcPct val="50000"/>
              </a:spcBef>
              <a:buClr>
                <a:schemeClr val="accent1"/>
              </a:buClr>
              <a:buFontTx/>
              <a:buChar char="o"/>
            </a:pPr>
            <a:r>
              <a:rPr lang="en-US" sz="1800" b="0">
                <a:ea typeface="굴림" pitchFamily="50" charset="-127"/>
              </a:rPr>
              <a:t> This ensures that TCP/IP handles reliability and not the iWARP stack</a:t>
            </a:r>
          </a:p>
        </p:txBody>
      </p:sp>
      <p:sp>
        <p:nvSpPr>
          <p:cNvPr id="379933" name="Text Box 29"/>
          <p:cNvSpPr txBox="1">
            <a:spLocks noChangeArrowheads="1"/>
          </p:cNvSpPr>
          <p:nvPr/>
        </p:nvSpPr>
        <p:spPr bwMode="auto">
          <a:xfrm>
            <a:off x="4191000" y="1995488"/>
            <a:ext cx="1143000" cy="2746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0"/>
              <a:t>Iwarp_wait()</a:t>
            </a:r>
          </a:p>
        </p:txBody>
      </p:sp>
      <p:grpSp>
        <p:nvGrpSpPr>
          <p:cNvPr id="379934" name="Group 30"/>
          <p:cNvGrpSpPr>
            <a:grpSpLocks/>
          </p:cNvGrpSpPr>
          <p:nvPr/>
        </p:nvGrpSpPr>
        <p:grpSpPr bwMode="auto">
          <a:xfrm>
            <a:off x="2597150" y="1752600"/>
            <a:ext cx="6089650" cy="1538288"/>
            <a:chOff x="628" y="567"/>
            <a:chExt cx="3836" cy="969"/>
          </a:xfrm>
        </p:grpSpPr>
        <p:sp>
          <p:nvSpPr>
            <p:cNvPr id="379935" name="Text Box 31"/>
            <p:cNvSpPr txBox="1">
              <a:spLocks noChangeArrowheads="1"/>
            </p:cNvSpPr>
            <p:nvPr/>
          </p:nvSpPr>
          <p:spPr bwMode="auto">
            <a:xfrm>
              <a:off x="3134" y="567"/>
              <a:ext cx="1330" cy="52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0"/>
                <a:t>Data Placed</a:t>
              </a:r>
            </a:p>
            <a:p>
              <a:pPr>
                <a:spcBef>
                  <a:spcPct val="50000"/>
                </a:spcBef>
              </a:pPr>
              <a:r>
                <a:rPr lang="en-US" sz="1400" b="0"/>
                <a:t>Application NOT notified</a:t>
              </a:r>
            </a:p>
          </p:txBody>
        </p:sp>
        <p:sp>
          <p:nvSpPr>
            <p:cNvPr id="379936" name="Line 32"/>
            <p:cNvSpPr>
              <a:spLocks noChangeShapeType="1"/>
            </p:cNvSpPr>
            <p:nvPr/>
          </p:nvSpPr>
          <p:spPr bwMode="auto">
            <a:xfrm>
              <a:off x="1141" y="1107"/>
              <a:ext cx="1325"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937" name="Text Box 33"/>
            <p:cNvSpPr txBox="1">
              <a:spLocks noChangeArrowheads="1"/>
            </p:cNvSpPr>
            <p:nvPr/>
          </p:nvSpPr>
          <p:spPr bwMode="auto">
            <a:xfrm>
              <a:off x="2284" y="1337"/>
              <a:ext cx="571" cy="1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i="1"/>
                <a:t>copy</a:t>
              </a:r>
            </a:p>
          </p:txBody>
        </p:sp>
        <p:sp>
          <p:nvSpPr>
            <p:cNvPr id="379938" name="Freeform 34"/>
            <p:cNvSpPr>
              <a:spLocks/>
            </p:cNvSpPr>
            <p:nvPr/>
          </p:nvSpPr>
          <p:spPr bwMode="auto">
            <a:xfrm>
              <a:off x="628" y="921"/>
              <a:ext cx="1914" cy="615"/>
            </a:xfrm>
            <a:custGeom>
              <a:avLst/>
              <a:gdLst>
                <a:gd name="T0" fmla="*/ 0 w 518"/>
                <a:gd name="T1" fmla="*/ 544 h 545"/>
                <a:gd name="T2" fmla="*/ 429 w 518"/>
                <a:gd name="T3" fmla="*/ 454 h 545"/>
                <a:gd name="T4" fmla="*/ 518 w 518"/>
                <a:gd name="T5" fmla="*/ 0 h 545"/>
              </a:gdLst>
              <a:ahLst/>
              <a:cxnLst>
                <a:cxn ang="0">
                  <a:pos x="T0" y="T1"/>
                </a:cxn>
                <a:cxn ang="0">
                  <a:pos x="T2" y="T3"/>
                </a:cxn>
                <a:cxn ang="0">
                  <a:pos x="T4" y="T5"/>
                </a:cxn>
              </a:cxnLst>
              <a:rect l="0" t="0" r="r" b="b"/>
              <a:pathLst>
                <a:path w="518" h="545">
                  <a:moveTo>
                    <a:pt x="0" y="544"/>
                  </a:moveTo>
                  <a:cubicBezTo>
                    <a:pt x="171" y="544"/>
                    <a:pt x="343" y="545"/>
                    <a:pt x="429" y="454"/>
                  </a:cubicBezTo>
                  <a:cubicBezTo>
                    <a:pt x="515" y="363"/>
                    <a:pt x="516" y="181"/>
                    <a:pt x="518" y="0"/>
                  </a:cubicBez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939" name="Line 35"/>
            <p:cNvSpPr>
              <a:spLocks noChangeShapeType="1"/>
            </p:cNvSpPr>
            <p:nvPr/>
          </p:nvSpPr>
          <p:spPr bwMode="auto">
            <a:xfrm>
              <a:off x="2645" y="761"/>
              <a:ext cx="641"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79907"/>
                                        </p:tgtEl>
                                        <p:attrNameLst>
                                          <p:attrName>style.visibility</p:attrName>
                                        </p:attrNameLst>
                                      </p:cBhvr>
                                      <p:to>
                                        <p:strVal val="visible"/>
                                      </p:to>
                                    </p:set>
                                    <p:animEffect transition="in" filter="wipe(down)">
                                      <p:cBhvr>
                                        <p:cTn id="7" dur="500"/>
                                        <p:tgtEl>
                                          <p:spTgt spid="3799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79910"/>
                                        </p:tgtEl>
                                        <p:attrNameLst>
                                          <p:attrName>style.visibility</p:attrName>
                                        </p:attrNameLst>
                                      </p:cBhvr>
                                      <p:to>
                                        <p:strVal val="visible"/>
                                      </p:to>
                                    </p:set>
                                    <p:animEffect transition="in" filter="wipe(left)">
                                      <p:cBhvr>
                                        <p:cTn id="12" dur="500"/>
                                        <p:tgtEl>
                                          <p:spTgt spid="3799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79927"/>
                                        </p:tgtEl>
                                        <p:attrNameLst>
                                          <p:attrName>style.visibility</p:attrName>
                                        </p:attrNameLst>
                                      </p:cBhvr>
                                      <p:to>
                                        <p:strVal val="visible"/>
                                      </p:to>
                                    </p:set>
                                    <p:animEffect transition="in" filter="wipe(down)">
                                      <p:cBhvr>
                                        <p:cTn id="17" dur="500"/>
                                        <p:tgtEl>
                                          <p:spTgt spid="379927"/>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79926"/>
                                        </p:tgtEl>
                                        <p:attrNameLst>
                                          <p:attrName>style.visibility</p:attrName>
                                        </p:attrNameLst>
                                      </p:cBhvr>
                                      <p:to>
                                        <p:strVal val="visible"/>
                                      </p:to>
                                    </p:set>
                                    <p:animEffect transition="in" filter="wipe(down)">
                                      <p:cBhvr>
                                        <p:cTn id="20" dur="500"/>
                                        <p:tgtEl>
                                          <p:spTgt spid="379926"/>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79925"/>
                                        </p:tgtEl>
                                        <p:attrNameLst>
                                          <p:attrName>style.visibility</p:attrName>
                                        </p:attrNameLst>
                                      </p:cBhvr>
                                      <p:to>
                                        <p:strVal val="visible"/>
                                      </p:to>
                                    </p:set>
                                    <p:animEffect transition="in" filter="wipe(down)">
                                      <p:cBhvr>
                                        <p:cTn id="23" dur="500"/>
                                        <p:tgtEl>
                                          <p:spTgt spid="37992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37993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79933"/>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799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25" grpId="0"/>
      <p:bldP spid="379926" grpId="0"/>
      <p:bldP spid="379932" grpId="0"/>
      <p:bldP spid="379933"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06/02/06</a:t>
            </a:r>
          </a:p>
        </p:txBody>
      </p:sp>
      <p:sp>
        <p:nvSpPr>
          <p:cNvPr id="5" name="Footer Placeholder 4"/>
          <p:cNvSpPr>
            <a:spLocks noGrp="1"/>
          </p:cNvSpPr>
          <p:nvPr>
            <p:ph type="ftr" sz="quarter" idx="11"/>
          </p:nvPr>
        </p:nvSpPr>
        <p:spPr/>
        <p:txBody>
          <a:bodyPr/>
          <a:lstStyle/>
          <a:p>
            <a:r>
              <a:rPr lang="en-US"/>
              <a:t>Pavan Balaji (The Ohio State University)</a:t>
            </a:r>
          </a:p>
        </p:txBody>
      </p:sp>
      <p:sp>
        <p:nvSpPr>
          <p:cNvPr id="173058" name="Rectangle 2"/>
          <p:cNvSpPr>
            <a:spLocks noGrp="1" noChangeArrowheads="1"/>
          </p:cNvSpPr>
          <p:nvPr>
            <p:ph type="title"/>
          </p:nvPr>
        </p:nvSpPr>
        <p:spPr>
          <a:ln/>
        </p:spPr>
        <p:txBody>
          <a:bodyPr/>
          <a:lstStyle/>
          <a:p>
            <a:r>
              <a:rPr lang="en-US"/>
              <a:t>Out-of-Order Data Placement</a:t>
            </a:r>
          </a:p>
        </p:txBody>
      </p:sp>
      <p:sp>
        <p:nvSpPr>
          <p:cNvPr id="173059" name="Rectangle 3"/>
          <p:cNvSpPr>
            <a:spLocks noGrp="1" noChangeArrowheads="1"/>
          </p:cNvSpPr>
          <p:nvPr>
            <p:ph type="body" idx="1"/>
          </p:nvPr>
        </p:nvSpPr>
        <p:spPr/>
        <p:txBody>
          <a:bodyPr/>
          <a:lstStyle/>
          <a:p>
            <a:pPr>
              <a:lnSpc>
                <a:spcPct val="140000"/>
              </a:lnSpc>
            </a:pPr>
            <a:r>
              <a:rPr lang="en-US"/>
              <a:t>DDP allows out-of-order data placement</a:t>
            </a:r>
          </a:p>
          <a:p>
            <a:pPr lvl="1">
              <a:lnSpc>
                <a:spcPct val="140000"/>
              </a:lnSpc>
            </a:pPr>
            <a:r>
              <a:rPr lang="en-US"/>
              <a:t>Two segments can be placed out of order</a:t>
            </a:r>
          </a:p>
          <a:p>
            <a:pPr lvl="1">
              <a:lnSpc>
                <a:spcPct val="140000"/>
              </a:lnSpc>
            </a:pPr>
            <a:r>
              <a:rPr lang="en-US"/>
              <a:t>A message cannot be delivered till:</a:t>
            </a:r>
          </a:p>
          <a:p>
            <a:pPr lvl="2">
              <a:lnSpc>
                <a:spcPct val="140000"/>
              </a:lnSpc>
            </a:pPr>
            <a:r>
              <a:rPr lang="en-US"/>
              <a:t>All segments in it are placed</a:t>
            </a:r>
          </a:p>
          <a:p>
            <a:pPr lvl="2">
              <a:lnSpc>
                <a:spcPct val="140000"/>
              </a:lnSpc>
            </a:pPr>
            <a:r>
              <a:rPr lang="en-US"/>
              <a:t>All previous messages are delivered</a:t>
            </a:r>
          </a:p>
          <a:p>
            <a:pPr>
              <a:lnSpc>
                <a:spcPct val="140000"/>
              </a:lnSpc>
            </a:pPr>
            <a:r>
              <a:rPr lang="en-US"/>
              <a:t>Reduced buffer requirements</a:t>
            </a:r>
          </a:p>
          <a:p>
            <a:pPr>
              <a:lnSpc>
                <a:spcPct val="140000"/>
              </a:lnSpc>
            </a:pPr>
            <a:r>
              <a:rPr lang="en-US"/>
              <a:t>Most beneficial for slightly congested networks</a:t>
            </a:r>
          </a:p>
          <a:p>
            <a:pPr lvl="1">
              <a:lnSpc>
                <a:spcPct val="140000"/>
              </a:lnSpc>
            </a:pPr>
            <a:r>
              <a:rPr lang="en-US"/>
              <a:t>TCP Fast retransmit avoids performance degradation</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06/02/06</a:t>
            </a:r>
          </a:p>
        </p:txBody>
      </p:sp>
      <p:sp>
        <p:nvSpPr>
          <p:cNvPr id="5" name="Footer Placeholder 4"/>
          <p:cNvSpPr>
            <a:spLocks noGrp="1"/>
          </p:cNvSpPr>
          <p:nvPr>
            <p:ph type="ftr" sz="quarter" idx="11"/>
          </p:nvPr>
        </p:nvSpPr>
        <p:spPr/>
        <p:txBody>
          <a:bodyPr/>
          <a:lstStyle/>
          <a:p>
            <a:r>
              <a:rPr lang="en-US"/>
              <a:t>Pavan Balaji (The Ohio State University)</a:t>
            </a:r>
          </a:p>
        </p:txBody>
      </p:sp>
      <p:sp>
        <p:nvSpPr>
          <p:cNvPr id="174082" name="Rectangle 2"/>
          <p:cNvSpPr>
            <a:spLocks noGrp="1" noChangeArrowheads="1"/>
          </p:cNvSpPr>
          <p:nvPr>
            <p:ph type="title"/>
          </p:nvPr>
        </p:nvSpPr>
        <p:spPr>
          <a:ln/>
        </p:spPr>
        <p:txBody>
          <a:bodyPr/>
          <a:lstStyle/>
          <a:p>
            <a:r>
              <a:rPr lang="en-US"/>
              <a:t>Segmentation and Reassembly</a:t>
            </a:r>
          </a:p>
        </p:txBody>
      </p:sp>
      <p:sp>
        <p:nvSpPr>
          <p:cNvPr id="174083" name="Rectangle 3"/>
          <p:cNvSpPr>
            <a:spLocks noGrp="1" noChangeArrowheads="1"/>
          </p:cNvSpPr>
          <p:nvPr>
            <p:ph type="body" idx="1"/>
          </p:nvPr>
        </p:nvSpPr>
        <p:spPr/>
        <p:txBody>
          <a:bodyPr/>
          <a:lstStyle/>
          <a:p>
            <a:pPr>
              <a:lnSpc>
                <a:spcPct val="150000"/>
              </a:lnSpc>
              <a:spcBef>
                <a:spcPct val="40000"/>
              </a:spcBef>
            </a:pPr>
            <a:r>
              <a:rPr lang="en-US"/>
              <a:t>DDP does not deal with IP fragmentation</a:t>
            </a:r>
          </a:p>
          <a:p>
            <a:pPr lvl="1">
              <a:lnSpc>
                <a:spcPct val="150000"/>
              </a:lnSpc>
              <a:spcBef>
                <a:spcPct val="40000"/>
              </a:spcBef>
            </a:pPr>
            <a:r>
              <a:rPr lang="en-US"/>
              <a:t>IP layer does reassembly and hands over to DDP</a:t>
            </a:r>
          </a:p>
          <a:p>
            <a:pPr>
              <a:lnSpc>
                <a:spcPct val="150000"/>
              </a:lnSpc>
              <a:spcBef>
                <a:spcPct val="40000"/>
              </a:spcBef>
            </a:pPr>
            <a:r>
              <a:rPr lang="en-US"/>
              <a:t>Segmentation is tricky in DDP</a:t>
            </a:r>
          </a:p>
          <a:p>
            <a:pPr lvl="1">
              <a:lnSpc>
                <a:spcPct val="150000"/>
              </a:lnSpc>
              <a:spcBef>
                <a:spcPct val="40000"/>
              </a:spcBef>
            </a:pPr>
            <a:r>
              <a:rPr lang="en-US"/>
              <a:t>Message boundaries need to be retained</a:t>
            </a:r>
          </a:p>
          <a:p>
            <a:pPr lvl="1">
              <a:lnSpc>
                <a:spcPct val="150000"/>
              </a:lnSpc>
              <a:spcBef>
                <a:spcPct val="40000"/>
              </a:spcBef>
            </a:pPr>
            <a:r>
              <a:rPr lang="en-US"/>
              <a:t>TCP segmentation/reassembly on intermediate nodes</a:t>
            </a:r>
          </a:p>
          <a:p>
            <a:pPr lvl="1">
              <a:lnSpc>
                <a:spcPct val="150000"/>
              </a:lnSpc>
              <a:spcBef>
                <a:spcPct val="40000"/>
              </a:spcBef>
            </a:pPr>
            <a:r>
              <a:rPr lang="en-US"/>
              <a:t>Layer-4 switches such as Load-Balancers</a:t>
            </a:r>
          </a:p>
          <a:p>
            <a:pPr lvl="2">
              <a:lnSpc>
                <a:spcPct val="150000"/>
              </a:lnSpc>
              <a:spcBef>
                <a:spcPct val="40000"/>
              </a:spcBef>
            </a:pPr>
            <a:r>
              <a:rPr lang="en-US"/>
              <a:t>TCP aware; can assume TCP streaming semantics</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Date Placeholder 2"/>
          <p:cNvSpPr>
            <a:spLocks noGrp="1"/>
          </p:cNvSpPr>
          <p:nvPr>
            <p:ph type="dt" sz="half" idx="10"/>
          </p:nvPr>
        </p:nvSpPr>
        <p:spPr/>
        <p:txBody>
          <a:bodyPr/>
          <a:lstStyle/>
          <a:p>
            <a:r>
              <a:rPr lang="en-US"/>
              <a:t>06/02/06</a:t>
            </a:r>
          </a:p>
        </p:txBody>
      </p:sp>
      <p:sp>
        <p:nvSpPr>
          <p:cNvPr id="27" name="Footer Placeholder 3"/>
          <p:cNvSpPr>
            <a:spLocks noGrp="1"/>
          </p:cNvSpPr>
          <p:nvPr>
            <p:ph type="ftr" sz="quarter" idx="11"/>
          </p:nvPr>
        </p:nvSpPr>
        <p:spPr/>
        <p:txBody>
          <a:bodyPr/>
          <a:lstStyle/>
          <a:p>
            <a:r>
              <a:rPr lang="en-US"/>
              <a:t>Pavan Balaji (The Ohio State University)</a:t>
            </a:r>
          </a:p>
        </p:txBody>
      </p:sp>
      <p:sp>
        <p:nvSpPr>
          <p:cNvPr id="175106" name="Rectangle 2"/>
          <p:cNvSpPr>
            <a:spLocks noGrp="1" noChangeArrowheads="1"/>
          </p:cNvSpPr>
          <p:nvPr>
            <p:ph type="title"/>
          </p:nvPr>
        </p:nvSpPr>
        <p:spPr>
          <a:ln/>
        </p:spPr>
        <p:txBody>
          <a:bodyPr/>
          <a:lstStyle/>
          <a:p>
            <a:r>
              <a:rPr lang="en-US"/>
              <a:t>Layer-4 Switches</a:t>
            </a:r>
          </a:p>
        </p:txBody>
      </p:sp>
      <p:sp>
        <p:nvSpPr>
          <p:cNvPr id="175107" name="Rectangle 3"/>
          <p:cNvSpPr>
            <a:spLocks noChangeArrowheads="1"/>
          </p:cNvSpPr>
          <p:nvPr/>
        </p:nvSpPr>
        <p:spPr bwMode="auto">
          <a:xfrm>
            <a:off x="685800" y="1981200"/>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08" name="Rectangle 4"/>
          <p:cNvSpPr>
            <a:spLocks noChangeArrowheads="1"/>
          </p:cNvSpPr>
          <p:nvPr/>
        </p:nvSpPr>
        <p:spPr bwMode="auto">
          <a:xfrm>
            <a:off x="685800" y="2590800"/>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09" name="Rectangle 5"/>
          <p:cNvSpPr>
            <a:spLocks noChangeArrowheads="1"/>
          </p:cNvSpPr>
          <p:nvPr/>
        </p:nvSpPr>
        <p:spPr bwMode="auto">
          <a:xfrm>
            <a:off x="685800" y="3200400"/>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10" name="Rectangle 6"/>
          <p:cNvSpPr>
            <a:spLocks noChangeArrowheads="1"/>
          </p:cNvSpPr>
          <p:nvPr/>
        </p:nvSpPr>
        <p:spPr bwMode="auto">
          <a:xfrm>
            <a:off x="685800" y="3810000"/>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11" name="Rectangle 7"/>
          <p:cNvSpPr>
            <a:spLocks noChangeArrowheads="1"/>
          </p:cNvSpPr>
          <p:nvPr/>
        </p:nvSpPr>
        <p:spPr bwMode="auto">
          <a:xfrm>
            <a:off x="685800" y="4419600"/>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12" name="Rectangle 8"/>
          <p:cNvSpPr>
            <a:spLocks noChangeArrowheads="1"/>
          </p:cNvSpPr>
          <p:nvPr/>
        </p:nvSpPr>
        <p:spPr bwMode="auto">
          <a:xfrm>
            <a:off x="685800" y="5029200"/>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13" name="Oval 9"/>
          <p:cNvSpPr>
            <a:spLocks noChangeArrowheads="1"/>
          </p:cNvSpPr>
          <p:nvPr/>
        </p:nvSpPr>
        <p:spPr bwMode="auto">
          <a:xfrm>
            <a:off x="2362200" y="3429000"/>
            <a:ext cx="1371600" cy="762000"/>
          </a:xfrm>
          <a:prstGeom prst="ellipse">
            <a:avLst/>
          </a:prstGeom>
          <a:solidFill>
            <a:srgbClr val="8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800" b="0">
                <a:latin typeface="Arial" charset="0"/>
                <a:ea typeface="굴림" pitchFamily="50" charset="-127"/>
              </a:rPr>
              <a:t>Load</a:t>
            </a:r>
          </a:p>
          <a:p>
            <a:pPr eaLnBrk="1" hangingPunct="1"/>
            <a:r>
              <a:rPr lang="en-US" sz="1800" b="0">
                <a:latin typeface="Arial" charset="0"/>
                <a:ea typeface="굴림" pitchFamily="50" charset="-127"/>
              </a:rPr>
              <a:t>Balancer</a:t>
            </a:r>
          </a:p>
        </p:txBody>
      </p:sp>
      <p:sp>
        <p:nvSpPr>
          <p:cNvPr id="175114" name="AutoShape 10"/>
          <p:cNvSpPr>
            <a:spLocks noChangeArrowheads="1"/>
          </p:cNvSpPr>
          <p:nvPr/>
        </p:nvSpPr>
        <p:spPr bwMode="auto">
          <a:xfrm>
            <a:off x="4267200" y="2819400"/>
            <a:ext cx="2590800" cy="2362200"/>
          </a:xfrm>
          <a:prstGeom prst="cloudCallout">
            <a:avLst>
              <a:gd name="adj1" fmla="val -62134"/>
              <a:gd name="adj2" fmla="val 90593"/>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eaLnBrk="1" hangingPunct="1"/>
            <a:r>
              <a:rPr lang="en-US" sz="2400">
                <a:latin typeface="Arial" charset="0"/>
                <a:ea typeface="굴림" pitchFamily="50" charset="-127"/>
              </a:rPr>
              <a:t>WAN</a:t>
            </a:r>
          </a:p>
        </p:txBody>
      </p:sp>
      <p:sp useBgFill="1">
        <p:nvSpPr>
          <p:cNvPr id="175115" name="Rectangle 11"/>
          <p:cNvSpPr>
            <a:spLocks noChangeArrowheads="1"/>
          </p:cNvSpPr>
          <p:nvPr/>
        </p:nvSpPr>
        <p:spPr bwMode="auto">
          <a:xfrm>
            <a:off x="3810000" y="5105400"/>
            <a:ext cx="990600" cy="1143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16" name="Rectangle 12"/>
          <p:cNvSpPr>
            <a:spLocks noChangeArrowheads="1"/>
          </p:cNvSpPr>
          <p:nvPr/>
        </p:nvSpPr>
        <p:spPr bwMode="auto">
          <a:xfrm>
            <a:off x="7620000" y="3505200"/>
            <a:ext cx="685800" cy="6858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sz="1800" b="0">
              <a:solidFill>
                <a:srgbClr val="FF0000"/>
              </a:solidFill>
              <a:latin typeface="Arial" charset="0"/>
              <a:ea typeface="굴림" pitchFamily="50" charset="-127"/>
            </a:endParaRPr>
          </a:p>
        </p:txBody>
      </p:sp>
      <p:grpSp>
        <p:nvGrpSpPr>
          <p:cNvPr id="175117" name="Group 13"/>
          <p:cNvGrpSpPr>
            <a:grpSpLocks/>
          </p:cNvGrpSpPr>
          <p:nvPr/>
        </p:nvGrpSpPr>
        <p:grpSpPr bwMode="auto">
          <a:xfrm>
            <a:off x="1143000" y="2209800"/>
            <a:ext cx="6477000" cy="3048000"/>
            <a:chOff x="720" y="1392"/>
            <a:chExt cx="4080" cy="1920"/>
          </a:xfrm>
        </p:grpSpPr>
        <p:sp>
          <p:nvSpPr>
            <p:cNvPr id="175118" name="Line 14"/>
            <p:cNvSpPr>
              <a:spLocks noChangeShapeType="1"/>
            </p:cNvSpPr>
            <p:nvPr/>
          </p:nvSpPr>
          <p:spPr bwMode="auto">
            <a:xfrm flipH="1" flipV="1">
              <a:off x="720" y="1392"/>
              <a:ext cx="1008" cy="816"/>
            </a:xfrm>
            <a:prstGeom prst="line">
              <a:avLst/>
            </a:prstGeom>
            <a:noFill/>
            <a:ln w="28575">
              <a:solidFill>
                <a:schemeClr val="tx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5119" name="Line 15"/>
            <p:cNvSpPr>
              <a:spLocks noChangeShapeType="1"/>
            </p:cNvSpPr>
            <p:nvPr/>
          </p:nvSpPr>
          <p:spPr bwMode="auto">
            <a:xfrm flipH="1" flipV="1">
              <a:off x="720" y="1776"/>
              <a:ext cx="816" cy="480"/>
            </a:xfrm>
            <a:prstGeom prst="line">
              <a:avLst/>
            </a:prstGeom>
            <a:noFill/>
            <a:ln w="28575">
              <a:solidFill>
                <a:schemeClr val="tx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5120" name="Line 16"/>
            <p:cNvSpPr>
              <a:spLocks noChangeShapeType="1"/>
            </p:cNvSpPr>
            <p:nvPr/>
          </p:nvSpPr>
          <p:spPr bwMode="auto">
            <a:xfrm flipH="1" flipV="1">
              <a:off x="720" y="2160"/>
              <a:ext cx="768" cy="240"/>
            </a:xfrm>
            <a:prstGeom prst="line">
              <a:avLst/>
            </a:prstGeom>
            <a:noFill/>
            <a:ln w="28575">
              <a:solidFill>
                <a:schemeClr val="tx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5121" name="Line 17"/>
            <p:cNvSpPr>
              <a:spLocks noChangeShapeType="1"/>
            </p:cNvSpPr>
            <p:nvPr/>
          </p:nvSpPr>
          <p:spPr bwMode="auto">
            <a:xfrm flipH="1">
              <a:off x="720" y="2496"/>
              <a:ext cx="816" cy="48"/>
            </a:xfrm>
            <a:prstGeom prst="line">
              <a:avLst/>
            </a:prstGeom>
            <a:noFill/>
            <a:ln w="28575">
              <a:solidFill>
                <a:schemeClr val="tx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5122" name="Line 18"/>
            <p:cNvSpPr>
              <a:spLocks noChangeShapeType="1"/>
            </p:cNvSpPr>
            <p:nvPr/>
          </p:nvSpPr>
          <p:spPr bwMode="auto">
            <a:xfrm flipH="1">
              <a:off x="720" y="2544"/>
              <a:ext cx="864" cy="384"/>
            </a:xfrm>
            <a:prstGeom prst="line">
              <a:avLst/>
            </a:prstGeom>
            <a:noFill/>
            <a:ln w="28575">
              <a:solidFill>
                <a:schemeClr val="tx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5123" name="Line 19"/>
            <p:cNvSpPr>
              <a:spLocks noChangeShapeType="1"/>
            </p:cNvSpPr>
            <p:nvPr/>
          </p:nvSpPr>
          <p:spPr bwMode="auto">
            <a:xfrm flipH="1">
              <a:off x="720" y="2592"/>
              <a:ext cx="1008" cy="720"/>
            </a:xfrm>
            <a:prstGeom prst="line">
              <a:avLst/>
            </a:prstGeom>
            <a:noFill/>
            <a:ln w="28575">
              <a:solidFill>
                <a:schemeClr val="tx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5124" name="Line 20"/>
            <p:cNvSpPr>
              <a:spLocks noChangeShapeType="1"/>
            </p:cNvSpPr>
            <p:nvPr/>
          </p:nvSpPr>
          <p:spPr bwMode="auto">
            <a:xfrm flipH="1">
              <a:off x="4272" y="2400"/>
              <a:ext cx="528" cy="0"/>
            </a:xfrm>
            <a:prstGeom prst="line">
              <a:avLst/>
            </a:prstGeom>
            <a:noFill/>
            <a:ln w="76200">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5125" name="Line 21"/>
            <p:cNvSpPr>
              <a:spLocks noChangeShapeType="1"/>
            </p:cNvSpPr>
            <p:nvPr/>
          </p:nvSpPr>
          <p:spPr bwMode="auto">
            <a:xfrm flipH="1">
              <a:off x="2352" y="2400"/>
              <a:ext cx="336" cy="0"/>
            </a:xfrm>
            <a:prstGeom prst="line">
              <a:avLst/>
            </a:prstGeom>
            <a:noFill/>
            <a:ln w="76200">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5126" name="Text Box 22"/>
          <p:cNvSpPr txBox="1">
            <a:spLocks noChangeArrowheads="1"/>
          </p:cNvSpPr>
          <p:nvPr/>
        </p:nvSpPr>
        <p:spPr bwMode="auto">
          <a:xfrm>
            <a:off x="2514600" y="42672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pPr>
            <a:r>
              <a:rPr lang="en-US" sz="1800">
                <a:latin typeface="Arial" charset="0"/>
                <a:ea typeface="굴림" pitchFamily="50" charset="-127"/>
              </a:rPr>
              <a:t>Google</a:t>
            </a:r>
          </a:p>
        </p:txBody>
      </p:sp>
      <p:sp>
        <p:nvSpPr>
          <p:cNvPr id="175127" name="Freeform 23"/>
          <p:cNvSpPr>
            <a:spLocks/>
          </p:cNvSpPr>
          <p:nvPr/>
        </p:nvSpPr>
        <p:spPr bwMode="auto">
          <a:xfrm>
            <a:off x="1143000" y="3797300"/>
            <a:ext cx="6477000" cy="1460500"/>
          </a:xfrm>
          <a:custGeom>
            <a:avLst/>
            <a:gdLst>
              <a:gd name="T0" fmla="*/ 0 w 4080"/>
              <a:gd name="T1" fmla="*/ 920 h 920"/>
              <a:gd name="T2" fmla="*/ 1200 w 4080"/>
              <a:gd name="T3" fmla="*/ 152 h 920"/>
              <a:gd name="T4" fmla="*/ 4080 w 4080"/>
              <a:gd name="T5" fmla="*/ 8 h 920"/>
            </a:gdLst>
            <a:ahLst/>
            <a:cxnLst>
              <a:cxn ang="0">
                <a:pos x="T0" y="T1"/>
              </a:cxn>
              <a:cxn ang="0">
                <a:pos x="T2" y="T3"/>
              </a:cxn>
              <a:cxn ang="0">
                <a:pos x="T4" y="T5"/>
              </a:cxn>
            </a:cxnLst>
            <a:rect l="0" t="0" r="r" b="b"/>
            <a:pathLst>
              <a:path w="4080" h="920">
                <a:moveTo>
                  <a:pt x="0" y="920"/>
                </a:moveTo>
                <a:cubicBezTo>
                  <a:pt x="260" y="612"/>
                  <a:pt x="520" y="304"/>
                  <a:pt x="1200" y="152"/>
                </a:cubicBezTo>
                <a:cubicBezTo>
                  <a:pt x="1880" y="0"/>
                  <a:pt x="2980" y="4"/>
                  <a:pt x="4080" y="8"/>
                </a:cubicBezTo>
              </a:path>
            </a:pathLst>
          </a:custGeom>
          <a:noFill/>
          <a:ln w="57150" cmpd="sng">
            <a:solidFill>
              <a:schemeClr val="tx1"/>
            </a:solidFill>
            <a:round/>
            <a:headEnd type="stealth"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5128" name="Text Box 24"/>
          <p:cNvSpPr txBox="1">
            <a:spLocks noChangeArrowheads="1"/>
          </p:cNvSpPr>
          <p:nvPr/>
        </p:nvSpPr>
        <p:spPr bwMode="auto">
          <a:xfrm>
            <a:off x="381000" y="5500688"/>
            <a:ext cx="1066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pPr>
            <a:r>
              <a:rPr lang="en-US" sz="1800">
                <a:latin typeface="Arial" charset="0"/>
                <a:ea typeface="굴림" pitchFamily="50" charset="-127"/>
              </a:rPr>
              <a:t>Servers</a:t>
            </a:r>
          </a:p>
        </p:txBody>
      </p:sp>
      <p:sp>
        <p:nvSpPr>
          <p:cNvPr id="175129" name="Text Box 25"/>
          <p:cNvSpPr txBox="1">
            <a:spLocks noChangeArrowheads="1"/>
          </p:cNvSpPr>
          <p:nvPr/>
        </p:nvSpPr>
        <p:spPr bwMode="auto">
          <a:xfrm>
            <a:off x="7391400" y="31242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pPr>
            <a:r>
              <a:rPr lang="en-US" sz="1800">
                <a:latin typeface="Arial" charset="0"/>
                <a:ea typeface="굴림" pitchFamily="50" charset="-127"/>
              </a:rPr>
              <a:t>Client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175117"/>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75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27"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Date Placeholder 2"/>
          <p:cNvSpPr>
            <a:spLocks noGrp="1"/>
          </p:cNvSpPr>
          <p:nvPr>
            <p:ph type="dt" sz="half" idx="10"/>
          </p:nvPr>
        </p:nvSpPr>
        <p:spPr/>
        <p:txBody>
          <a:bodyPr/>
          <a:lstStyle/>
          <a:p>
            <a:r>
              <a:rPr lang="en-US"/>
              <a:t>06/02/06</a:t>
            </a:r>
          </a:p>
        </p:txBody>
      </p:sp>
      <p:sp>
        <p:nvSpPr>
          <p:cNvPr id="17" name="Footer Placeholder 3"/>
          <p:cNvSpPr>
            <a:spLocks noGrp="1"/>
          </p:cNvSpPr>
          <p:nvPr>
            <p:ph type="ftr" sz="quarter" idx="11"/>
          </p:nvPr>
        </p:nvSpPr>
        <p:spPr/>
        <p:txBody>
          <a:bodyPr/>
          <a:lstStyle/>
          <a:p>
            <a:r>
              <a:rPr lang="en-US"/>
              <a:t>Pavan Balaji (The Ohio State University)</a:t>
            </a:r>
          </a:p>
        </p:txBody>
      </p:sp>
      <p:sp>
        <p:nvSpPr>
          <p:cNvPr id="176130" name="Rectangle 2"/>
          <p:cNvSpPr>
            <a:spLocks noGrp="1" noChangeArrowheads="1"/>
          </p:cNvSpPr>
          <p:nvPr>
            <p:ph type="title"/>
          </p:nvPr>
        </p:nvSpPr>
        <p:spPr>
          <a:ln/>
        </p:spPr>
        <p:txBody>
          <a:bodyPr/>
          <a:lstStyle/>
          <a:p>
            <a:r>
              <a:rPr lang="en-US"/>
              <a:t>TCP Splicing</a:t>
            </a:r>
          </a:p>
        </p:txBody>
      </p:sp>
      <p:sp>
        <p:nvSpPr>
          <p:cNvPr id="176131" name="Text Box 3"/>
          <p:cNvSpPr txBox="1">
            <a:spLocks noChangeArrowheads="1"/>
          </p:cNvSpPr>
          <p:nvPr/>
        </p:nvSpPr>
        <p:spPr bwMode="auto">
          <a:xfrm>
            <a:off x="2133600" y="2057400"/>
            <a:ext cx="4800600" cy="685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eaLnBrk="1" hangingPunct="1">
              <a:spcBef>
                <a:spcPct val="50000"/>
              </a:spcBef>
            </a:pPr>
            <a:r>
              <a:rPr lang="en-US" sz="2400" b="0"/>
              <a:t>Load Balancing Application</a:t>
            </a:r>
          </a:p>
        </p:txBody>
      </p:sp>
      <p:sp>
        <p:nvSpPr>
          <p:cNvPr id="176132" name="Text Box 4"/>
          <p:cNvSpPr txBox="1">
            <a:spLocks noChangeArrowheads="1"/>
          </p:cNvSpPr>
          <p:nvPr/>
        </p:nvSpPr>
        <p:spPr bwMode="auto">
          <a:xfrm>
            <a:off x="2133600" y="2819400"/>
            <a:ext cx="4800600" cy="17526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eaLnBrk="1" hangingPunct="1">
              <a:spcBef>
                <a:spcPct val="50000"/>
              </a:spcBef>
            </a:pPr>
            <a:r>
              <a:rPr lang="en-US" sz="2400" b="0"/>
              <a:t>TCP/IP Stack with TCP Splicing</a:t>
            </a:r>
          </a:p>
        </p:txBody>
      </p:sp>
      <p:sp>
        <p:nvSpPr>
          <p:cNvPr id="176133" name="Text Box 5"/>
          <p:cNvSpPr txBox="1">
            <a:spLocks noChangeArrowheads="1"/>
          </p:cNvSpPr>
          <p:nvPr/>
        </p:nvSpPr>
        <p:spPr bwMode="auto">
          <a:xfrm>
            <a:off x="2133600" y="4648200"/>
            <a:ext cx="4800600" cy="579438"/>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eaLnBrk="1" hangingPunct="1">
              <a:spcBef>
                <a:spcPct val="50000"/>
              </a:spcBef>
            </a:pPr>
            <a:r>
              <a:rPr lang="en-US" sz="2400" b="0"/>
              <a:t>Network Interface Card</a:t>
            </a:r>
          </a:p>
        </p:txBody>
      </p:sp>
      <p:grpSp>
        <p:nvGrpSpPr>
          <p:cNvPr id="176134" name="Group 6"/>
          <p:cNvGrpSpPr>
            <a:grpSpLocks/>
          </p:cNvGrpSpPr>
          <p:nvPr/>
        </p:nvGrpSpPr>
        <p:grpSpPr bwMode="auto">
          <a:xfrm>
            <a:off x="2667000" y="2590800"/>
            <a:ext cx="3581400" cy="2286000"/>
            <a:chOff x="1632" y="1872"/>
            <a:chExt cx="2256" cy="1776"/>
          </a:xfrm>
        </p:grpSpPr>
        <p:sp>
          <p:nvSpPr>
            <p:cNvPr id="176135" name="AutoShape 7"/>
            <p:cNvSpPr>
              <a:spLocks noChangeArrowheads="1"/>
            </p:cNvSpPr>
            <p:nvPr/>
          </p:nvSpPr>
          <p:spPr bwMode="auto">
            <a:xfrm>
              <a:off x="1632" y="2832"/>
              <a:ext cx="144" cy="816"/>
            </a:xfrm>
            <a:prstGeom prst="upArrow">
              <a:avLst>
                <a:gd name="adj1" fmla="val 50000"/>
                <a:gd name="adj2" fmla="val 14166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36" name="AutoShape 8"/>
            <p:cNvSpPr>
              <a:spLocks noChangeArrowheads="1"/>
            </p:cNvSpPr>
            <p:nvPr/>
          </p:nvSpPr>
          <p:spPr bwMode="auto">
            <a:xfrm>
              <a:off x="1632" y="1872"/>
              <a:ext cx="144" cy="528"/>
            </a:xfrm>
            <a:prstGeom prst="upArrow">
              <a:avLst>
                <a:gd name="adj1" fmla="val 50000"/>
                <a:gd name="adj2" fmla="val 9166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37" name="AutoShape 9"/>
            <p:cNvSpPr>
              <a:spLocks noChangeArrowheads="1"/>
            </p:cNvSpPr>
            <p:nvPr/>
          </p:nvSpPr>
          <p:spPr bwMode="auto">
            <a:xfrm>
              <a:off x="3744" y="1872"/>
              <a:ext cx="144" cy="576"/>
            </a:xfrm>
            <a:prstGeom prst="downArrow">
              <a:avLst>
                <a:gd name="adj1" fmla="val 50000"/>
                <a:gd name="adj2" fmla="val 1000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38" name="AutoShape 10"/>
            <p:cNvSpPr>
              <a:spLocks noChangeArrowheads="1"/>
            </p:cNvSpPr>
            <p:nvPr/>
          </p:nvSpPr>
          <p:spPr bwMode="auto">
            <a:xfrm>
              <a:off x="3744" y="2832"/>
              <a:ext cx="144" cy="768"/>
            </a:xfrm>
            <a:prstGeom prst="downArrow">
              <a:avLst>
                <a:gd name="adj1" fmla="val 50000"/>
                <a:gd name="adj2" fmla="val 133333"/>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6139" name="Group 11"/>
          <p:cNvGrpSpPr>
            <a:grpSpLocks/>
          </p:cNvGrpSpPr>
          <p:nvPr/>
        </p:nvGrpSpPr>
        <p:grpSpPr bwMode="auto">
          <a:xfrm>
            <a:off x="2590800" y="3124200"/>
            <a:ext cx="2362200" cy="1752600"/>
            <a:chOff x="1584" y="2208"/>
            <a:chExt cx="1488" cy="1440"/>
          </a:xfrm>
        </p:grpSpPr>
        <p:sp>
          <p:nvSpPr>
            <p:cNvPr id="176140" name="AutoShape 12"/>
            <p:cNvSpPr>
              <a:spLocks noChangeArrowheads="1"/>
            </p:cNvSpPr>
            <p:nvPr/>
          </p:nvSpPr>
          <p:spPr bwMode="auto">
            <a:xfrm>
              <a:off x="1584" y="2208"/>
              <a:ext cx="1248" cy="336"/>
            </a:xfrm>
            <a:prstGeom prst="curvedDownArrow">
              <a:avLst>
                <a:gd name="adj1" fmla="val 74286"/>
                <a:gd name="adj2" fmla="val 148571"/>
                <a:gd name="adj3" fmla="val 33333"/>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41" name="AutoShape 13"/>
            <p:cNvSpPr>
              <a:spLocks noChangeArrowheads="1"/>
            </p:cNvSpPr>
            <p:nvPr/>
          </p:nvSpPr>
          <p:spPr bwMode="auto">
            <a:xfrm>
              <a:off x="2496" y="2832"/>
              <a:ext cx="576" cy="720"/>
            </a:xfrm>
            <a:prstGeom prst="downArrow">
              <a:avLst>
                <a:gd name="adj1" fmla="val 50000"/>
                <a:gd name="adj2" fmla="val 3125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42" name="AutoShape 14"/>
            <p:cNvSpPr>
              <a:spLocks noChangeArrowheads="1"/>
            </p:cNvSpPr>
            <p:nvPr/>
          </p:nvSpPr>
          <p:spPr bwMode="auto">
            <a:xfrm>
              <a:off x="1632" y="2832"/>
              <a:ext cx="144" cy="816"/>
            </a:xfrm>
            <a:prstGeom prst="upArrow">
              <a:avLst>
                <a:gd name="adj1" fmla="val 50000"/>
                <a:gd name="adj2" fmla="val 14166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6143" name="Text Box 15"/>
          <p:cNvSpPr txBox="1">
            <a:spLocks noChangeArrowheads="1"/>
          </p:cNvSpPr>
          <p:nvPr/>
        </p:nvSpPr>
        <p:spPr bwMode="auto">
          <a:xfrm>
            <a:off x="304800" y="5422900"/>
            <a:ext cx="8458200" cy="89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20000"/>
              </a:lnSpc>
              <a:spcBef>
                <a:spcPct val="50000"/>
              </a:spcBef>
              <a:buClr>
                <a:schemeClr val="accent1"/>
              </a:buClr>
              <a:buFontTx/>
              <a:buChar char="o"/>
            </a:pPr>
            <a:r>
              <a:rPr lang="en-US" sz="1800" b="0">
                <a:ea typeface="굴림" pitchFamily="50" charset="-127"/>
              </a:rPr>
              <a:t> The TCP stack can assume streaming</a:t>
            </a:r>
          </a:p>
          <a:p>
            <a:pPr algn="l" eaLnBrk="1" hangingPunct="1">
              <a:lnSpc>
                <a:spcPct val="120000"/>
              </a:lnSpc>
              <a:spcBef>
                <a:spcPct val="50000"/>
              </a:spcBef>
              <a:buClr>
                <a:schemeClr val="accent1"/>
              </a:buClr>
              <a:buFontTx/>
              <a:buChar char="o"/>
            </a:pPr>
            <a:r>
              <a:rPr lang="en-US" sz="1800" b="0">
                <a:ea typeface="굴림" pitchFamily="50" charset="-127"/>
              </a:rPr>
              <a:t> No one-to-one correspondence between received and transmitted segments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76134"/>
                                        </p:tgtEl>
                                        <p:attrNameLst>
                                          <p:attrName>style.visibility</p:attrName>
                                        </p:attrNameLst>
                                      </p:cBhvr>
                                      <p:to>
                                        <p:strVal val="visible"/>
                                      </p:to>
                                    </p:set>
                                  </p:childTnLst>
                                  <p:subTnLst>
                                    <p:set>
                                      <p:cBhvr override="childStyle">
                                        <p:cTn dur="1" fill="hold" display="0" masterRel="nextClick" afterEffect="1"/>
                                        <p:tgtEl>
                                          <p:spTgt spid="176134"/>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76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06/02/06</a:t>
            </a:r>
          </a:p>
        </p:txBody>
      </p:sp>
      <p:sp>
        <p:nvSpPr>
          <p:cNvPr id="5" name="Footer Placeholder 4"/>
          <p:cNvSpPr>
            <a:spLocks noGrp="1"/>
          </p:cNvSpPr>
          <p:nvPr>
            <p:ph type="ftr" sz="quarter" idx="11"/>
          </p:nvPr>
        </p:nvSpPr>
        <p:spPr/>
        <p:txBody>
          <a:bodyPr/>
          <a:lstStyle/>
          <a:p>
            <a:r>
              <a:rPr lang="en-US"/>
              <a:t>Pavan Balaji (The Ohio State University)</a:t>
            </a:r>
          </a:p>
        </p:txBody>
      </p:sp>
      <p:sp>
        <p:nvSpPr>
          <p:cNvPr id="177154" name="Rectangle 2"/>
          <p:cNvSpPr>
            <a:spLocks noGrp="1" noChangeArrowheads="1"/>
          </p:cNvSpPr>
          <p:nvPr>
            <p:ph type="title"/>
          </p:nvPr>
        </p:nvSpPr>
        <p:spPr>
          <a:ln/>
        </p:spPr>
        <p:txBody>
          <a:bodyPr/>
          <a:lstStyle/>
          <a:p>
            <a:r>
              <a:rPr lang="en-US"/>
              <a:t>Marker PDU Aligned Protocol</a:t>
            </a:r>
          </a:p>
        </p:txBody>
      </p:sp>
      <p:sp>
        <p:nvSpPr>
          <p:cNvPr id="177155" name="Rectangle 3"/>
          <p:cNvSpPr>
            <a:spLocks noGrp="1" noChangeArrowheads="1"/>
          </p:cNvSpPr>
          <p:nvPr>
            <p:ph type="body" idx="1"/>
          </p:nvPr>
        </p:nvSpPr>
        <p:spPr/>
        <p:txBody>
          <a:bodyPr/>
          <a:lstStyle/>
          <a:p>
            <a:pPr>
              <a:lnSpc>
                <a:spcPct val="150000"/>
              </a:lnSpc>
            </a:pPr>
            <a:r>
              <a:rPr lang="en-US"/>
              <a:t>DDP segments boundaries need not be retained</a:t>
            </a:r>
          </a:p>
          <a:p>
            <a:pPr>
              <a:lnSpc>
                <a:spcPct val="150000"/>
              </a:lnSpc>
            </a:pPr>
            <a:r>
              <a:rPr lang="en-US"/>
              <a:t>DDP header needs to be recognized</a:t>
            </a:r>
          </a:p>
          <a:p>
            <a:pPr lvl="1">
              <a:lnSpc>
                <a:spcPct val="150000"/>
              </a:lnSpc>
            </a:pPr>
            <a:r>
              <a:rPr lang="en-US"/>
              <a:t>Need a solution independent of message segmentation</a:t>
            </a:r>
          </a:p>
          <a:p>
            <a:pPr>
              <a:lnSpc>
                <a:spcPct val="150000"/>
              </a:lnSpc>
            </a:pPr>
            <a:r>
              <a:rPr lang="en-US"/>
              <a:t>MPA Protocol</a:t>
            </a:r>
          </a:p>
          <a:p>
            <a:pPr lvl="1">
              <a:lnSpc>
                <a:spcPct val="150000"/>
              </a:lnSpc>
            </a:pPr>
            <a:r>
              <a:rPr lang="en-US"/>
              <a:t>Places strips of data at regular intervals</a:t>
            </a:r>
          </a:p>
          <a:p>
            <a:pPr lvl="1">
              <a:lnSpc>
                <a:spcPct val="150000"/>
              </a:lnSpc>
            </a:pPr>
            <a:r>
              <a:rPr lang="en-US"/>
              <a:t>Each strip points to the DDP header</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Date Placeholder 2"/>
          <p:cNvSpPr>
            <a:spLocks noGrp="1"/>
          </p:cNvSpPr>
          <p:nvPr>
            <p:ph type="dt" sz="half" idx="10"/>
          </p:nvPr>
        </p:nvSpPr>
        <p:spPr/>
        <p:txBody>
          <a:bodyPr/>
          <a:lstStyle/>
          <a:p>
            <a:r>
              <a:rPr lang="en-US"/>
              <a:t>06/02/06</a:t>
            </a:r>
          </a:p>
        </p:txBody>
      </p:sp>
      <p:sp>
        <p:nvSpPr>
          <p:cNvPr id="28" name="Footer Placeholder 3"/>
          <p:cNvSpPr>
            <a:spLocks noGrp="1"/>
          </p:cNvSpPr>
          <p:nvPr>
            <p:ph type="ftr" sz="quarter" idx="11"/>
          </p:nvPr>
        </p:nvSpPr>
        <p:spPr/>
        <p:txBody>
          <a:bodyPr/>
          <a:lstStyle/>
          <a:p>
            <a:r>
              <a:rPr lang="en-US"/>
              <a:t>Pavan Balaji (The Ohio State University)</a:t>
            </a:r>
          </a:p>
        </p:txBody>
      </p:sp>
      <p:sp>
        <p:nvSpPr>
          <p:cNvPr id="178178" name="Freeform 2"/>
          <p:cNvSpPr>
            <a:spLocks/>
          </p:cNvSpPr>
          <p:nvPr/>
        </p:nvSpPr>
        <p:spPr bwMode="auto">
          <a:xfrm>
            <a:off x="304800" y="3505200"/>
            <a:ext cx="6324600" cy="1219200"/>
          </a:xfrm>
          <a:custGeom>
            <a:avLst/>
            <a:gdLst>
              <a:gd name="T0" fmla="*/ 0 w 912"/>
              <a:gd name="T1" fmla="*/ 144 h 144"/>
              <a:gd name="T2" fmla="*/ 480 w 912"/>
              <a:gd name="T3" fmla="*/ 0 h 144"/>
              <a:gd name="T4" fmla="*/ 912 w 912"/>
              <a:gd name="T5" fmla="*/ 144 h 144"/>
            </a:gdLst>
            <a:ahLst/>
            <a:cxnLst>
              <a:cxn ang="0">
                <a:pos x="T0" y="T1"/>
              </a:cxn>
              <a:cxn ang="0">
                <a:pos x="T2" y="T3"/>
              </a:cxn>
              <a:cxn ang="0">
                <a:pos x="T4" y="T5"/>
              </a:cxn>
            </a:cxnLst>
            <a:rect l="0" t="0" r="r" b="b"/>
            <a:pathLst>
              <a:path w="912" h="144">
                <a:moveTo>
                  <a:pt x="0" y="144"/>
                </a:moveTo>
                <a:cubicBezTo>
                  <a:pt x="164" y="72"/>
                  <a:pt x="328" y="0"/>
                  <a:pt x="480" y="0"/>
                </a:cubicBezTo>
                <a:cubicBezTo>
                  <a:pt x="632" y="0"/>
                  <a:pt x="772" y="72"/>
                  <a:pt x="912" y="144"/>
                </a:cubicBezTo>
              </a:path>
            </a:pathLst>
          </a:custGeom>
          <a:noFill/>
          <a:ln w="57150" cap="flat" cmpd="sng">
            <a:solidFill>
              <a:schemeClr val="tx1"/>
            </a:solidFill>
            <a:prstDash val="solid"/>
            <a:miter lim="800000"/>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8179" name="Rectangle 3"/>
          <p:cNvSpPr>
            <a:spLocks noGrp="1" noChangeArrowheads="1"/>
          </p:cNvSpPr>
          <p:nvPr>
            <p:ph type="title"/>
          </p:nvPr>
        </p:nvSpPr>
        <p:spPr>
          <a:ln/>
        </p:spPr>
        <p:txBody>
          <a:bodyPr/>
          <a:lstStyle/>
          <a:p>
            <a:r>
              <a:rPr lang="en-US"/>
              <a:t>MPA Protocol</a:t>
            </a:r>
          </a:p>
        </p:txBody>
      </p:sp>
      <p:sp>
        <p:nvSpPr>
          <p:cNvPr id="178180" name="Rectangle 4"/>
          <p:cNvSpPr>
            <a:spLocks noChangeArrowheads="1"/>
          </p:cNvSpPr>
          <p:nvPr/>
        </p:nvSpPr>
        <p:spPr bwMode="auto">
          <a:xfrm>
            <a:off x="838200" y="1981200"/>
            <a:ext cx="7696200" cy="1295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81" name="Line 5"/>
          <p:cNvSpPr>
            <a:spLocks noChangeShapeType="1"/>
          </p:cNvSpPr>
          <p:nvPr/>
        </p:nvSpPr>
        <p:spPr bwMode="auto">
          <a:xfrm>
            <a:off x="2209800" y="1981200"/>
            <a:ext cx="0" cy="1295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8182" name="Text Box 6"/>
          <p:cNvSpPr txBox="1">
            <a:spLocks noChangeArrowheads="1"/>
          </p:cNvSpPr>
          <p:nvPr/>
        </p:nvSpPr>
        <p:spPr bwMode="auto">
          <a:xfrm>
            <a:off x="838200" y="2149475"/>
            <a:ext cx="137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2000" b="0"/>
              <a:t>DDP Header</a:t>
            </a:r>
          </a:p>
        </p:txBody>
      </p:sp>
      <p:sp>
        <p:nvSpPr>
          <p:cNvPr id="178183" name="Text Box 7"/>
          <p:cNvSpPr txBox="1">
            <a:spLocks noChangeArrowheads="1"/>
          </p:cNvSpPr>
          <p:nvPr/>
        </p:nvSpPr>
        <p:spPr bwMode="auto">
          <a:xfrm>
            <a:off x="2362200" y="2286000"/>
            <a:ext cx="586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2000" b="0"/>
              <a:t>ULP Payload (if any)</a:t>
            </a:r>
          </a:p>
        </p:txBody>
      </p:sp>
      <p:sp>
        <p:nvSpPr>
          <p:cNvPr id="178184" name="Freeform 8"/>
          <p:cNvSpPr>
            <a:spLocks/>
          </p:cNvSpPr>
          <p:nvPr/>
        </p:nvSpPr>
        <p:spPr bwMode="auto">
          <a:xfrm>
            <a:off x="304800" y="4419600"/>
            <a:ext cx="1447800" cy="304800"/>
          </a:xfrm>
          <a:custGeom>
            <a:avLst/>
            <a:gdLst>
              <a:gd name="T0" fmla="*/ 0 w 912"/>
              <a:gd name="T1" fmla="*/ 144 h 144"/>
              <a:gd name="T2" fmla="*/ 480 w 912"/>
              <a:gd name="T3" fmla="*/ 0 h 144"/>
              <a:gd name="T4" fmla="*/ 912 w 912"/>
              <a:gd name="T5" fmla="*/ 144 h 144"/>
            </a:gdLst>
            <a:ahLst/>
            <a:cxnLst>
              <a:cxn ang="0">
                <a:pos x="T0" y="T1"/>
              </a:cxn>
              <a:cxn ang="0">
                <a:pos x="T2" y="T3"/>
              </a:cxn>
              <a:cxn ang="0">
                <a:pos x="T4" y="T5"/>
              </a:cxn>
            </a:cxnLst>
            <a:rect l="0" t="0" r="r" b="b"/>
            <a:pathLst>
              <a:path w="912" h="144">
                <a:moveTo>
                  <a:pt x="0" y="144"/>
                </a:moveTo>
                <a:cubicBezTo>
                  <a:pt x="164" y="72"/>
                  <a:pt x="328" y="0"/>
                  <a:pt x="480" y="0"/>
                </a:cubicBezTo>
                <a:cubicBezTo>
                  <a:pt x="632" y="0"/>
                  <a:pt x="772" y="72"/>
                  <a:pt x="912" y="144"/>
                </a:cubicBezTo>
              </a:path>
            </a:pathLst>
          </a:custGeom>
          <a:noFill/>
          <a:ln w="57150" cap="flat" cmpd="sng">
            <a:solidFill>
              <a:schemeClr val="tx1"/>
            </a:solidFill>
            <a:prstDash val="solid"/>
            <a:miter lim="800000"/>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8185" name="Freeform 9"/>
          <p:cNvSpPr>
            <a:spLocks/>
          </p:cNvSpPr>
          <p:nvPr/>
        </p:nvSpPr>
        <p:spPr bwMode="auto">
          <a:xfrm>
            <a:off x="304800" y="3962400"/>
            <a:ext cx="3886200" cy="762000"/>
          </a:xfrm>
          <a:custGeom>
            <a:avLst/>
            <a:gdLst>
              <a:gd name="T0" fmla="*/ 0 w 912"/>
              <a:gd name="T1" fmla="*/ 144 h 144"/>
              <a:gd name="T2" fmla="*/ 480 w 912"/>
              <a:gd name="T3" fmla="*/ 0 h 144"/>
              <a:gd name="T4" fmla="*/ 912 w 912"/>
              <a:gd name="T5" fmla="*/ 144 h 144"/>
            </a:gdLst>
            <a:ahLst/>
            <a:cxnLst>
              <a:cxn ang="0">
                <a:pos x="T0" y="T1"/>
              </a:cxn>
              <a:cxn ang="0">
                <a:pos x="T2" y="T3"/>
              </a:cxn>
              <a:cxn ang="0">
                <a:pos x="T4" y="T5"/>
              </a:cxn>
            </a:cxnLst>
            <a:rect l="0" t="0" r="r" b="b"/>
            <a:pathLst>
              <a:path w="912" h="144">
                <a:moveTo>
                  <a:pt x="0" y="144"/>
                </a:moveTo>
                <a:cubicBezTo>
                  <a:pt x="164" y="72"/>
                  <a:pt x="328" y="0"/>
                  <a:pt x="480" y="0"/>
                </a:cubicBezTo>
                <a:cubicBezTo>
                  <a:pt x="632" y="0"/>
                  <a:pt x="772" y="72"/>
                  <a:pt x="912" y="144"/>
                </a:cubicBezTo>
              </a:path>
            </a:pathLst>
          </a:custGeom>
          <a:noFill/>
          <a:ln w="57150" cap="flat" cmpd="sng">
            <a:solidFill>
              <a:schemeClr val="tx1"/>
            </a:solidFill>
            <a:prstDash val="solid"/>
            <a:miter lim="800000"/>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178186" name="Group 10"/>
          <p:cNvGrpSpPr>
            <a:grpSpLocks/>
          </p:cNvGrpSpPr>
          <p:nvPr/>
        </p:nvGrpSpPr>
        <p:grpSpPr bwMode="auto">
          <a:xfrm>
            <a:off x="304800" y="3429000"/>
            <a:ext cx="8534400" cy="2590800"/>
            <a:chOff x="192" y="2160"/>
            <a:chExt cx="5376" cy="1632"/>
          </a:xfrm>
        </p:grpSpPr>
        <p:grpSp>
          <p:nvGrpSpPr>
            <p:cNvPr id="178187" name="Group 11"/>
            <p:cNvGrpSpPr>
              <a:grpSpLocks/>
            </p:cNvGrpSpPr>
            <p:nvPr/>
          </p:nvGrpSpPr>
          <p:grpSpPr bwMode="auto">
            <a:xfrm>
              <a:off x="192" y="2160"/>
              <a:ext cx="5376" cy="1632"/>
              <a:chOff x="192" y="2160"/>
              <a:chExt cx="5376" cy="1632"/>
            </a:xfrm>
          </p:grpSpPr>
          <p:grpSp>
            <p:nvGrpSpPr>
              <p:cNvPr id="178188" name="Group 12"/>
              <p:cNvGrpSpPr>
                <a:grpSpLocks/>
              </p:cNvGrpSpPr>
              <p:nvPr/>
            </p:nvGrpSpPr>
            <p:grpSpPr bwMode="auto">
              <a:xfrm>
                <a:off x="192" y="2160"/>
                <a:ext cx="5280" cy="1632"/>
                <a:chOff x="144" y="2448"/>
                <a:chExt cx="5280" cy="1632"/>
              </a:xfrm>
            </p:grpSpPr>
            <p:sp>
              <p:nvSpPr>
                <p:cNvPr id="178189" name="AutoShape 13"/>
                <p:cNvSpPr>
                  <a:spLocks noChangeArrowheads="1"/>
                </p:cNvSpPr>
                <p:nvPr/>
              </p:nvSpPr>
              <p:spPr bwMode="auto">
                <a:xfrm>
                  <a:off x="2592" y="2448"/>
                  <a:ext cx="288" cy="672"/>
                </a:xfrm>
                <a:prstGeom prst="downArrow">
                  <a:avLst>
                    <a:gd name="adj1" fmla="val 50000"/>
                    <a:gd name="adj2" fmla="val 58333"/>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90" name="Rectangle 14"/>
                <p:cNvSpPr>
                  <a:spLocks noChangeArrowheads="1"/>
                </p:cNvSpPr>
                <p:nvPr/>
              </p:nvSpPr>
              <p:spPr bwMode="auto">
                <a:xfrm>
                  <a:off x="384" y="3264"/>
                  <a:ext cx="504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91" name="Line 15"/>
                <p:cNvSpPr>
                  <a:spLocks noChangeShapeType="1"/>
                </p:cNvSpPr>
                <p:nvPr/>
              </p:nvSpPr>
              <p:spPr bwMode="auto">
                <a:xfrm>
                  <a:off x="1344" y="3264"/>
                  <a:ext cx="0" cy="81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8192" name="Rectangle 16"/>
                <p:cNvSpPr>
                  <a:spLocks noChangeArrowheads="1"/>
                </p:cNvSpPr>
                <p:nvPr/>
              </p:nvSpPr>
              <p:spPr bwMode="auto">
                <a:xfrm>
                  <a:off x="1008" y="3264"/>
                  <a:ext cx="96" cy="81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93" name="Rectangle 17"/>
                <p:cNvSpPr>
                  <a:spLocks noChangeArrowheads="1"/>
                </p:cNvSpPr>
                <p:nvPr/>
              </p:nvSpPr>
              <p:spPr bwMode="auto">
                <a:xfrm>
                  <a:off x="2544" y="3264"/>
                  <a:ext cx="96" cy="81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94" name="Rectangle 18"/>
                <p:cNvSpPr>
                  <a:spLocks noChangeArrowheads="1"/>
                </p:cNvSpPr>
                <p:nvPr/>
              </p:nvSpPr>
              <p:spPr bwMode="auto">
                <a:xfrm>
                  <a:off x="4080" y="3264"/>
                  <a:ext cx="96" cy="81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95" name="Text Box 19"/>
                <p:cNvSpPr txBox="1">
                  <a:spLocks noChangeArrowheads="1"/>
                </p:cNvSpPr>
                <p:nvPr/>
              </p:nvSpPr>
              <p:spPr bwMode="auto">
                <a:xfrm>
                  <a:off x="528" y="3418"/>
                  <a:ext cx="76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2000" b="0"/>
                    <a:t>DDP Header</a:t>
                  </a:r>
                </a:p>
              </p:txBody>
            </p:sp>
            <p:sp>
              <p:nvSpPr>
                <p:cNvPr id="178196" name="Text Box 20"/>
                <p:cNvSpPr txBox="1">
                  <a:spLocks noChangeArrowheads="1"/>
                </p:cNvSpPr>
                <p:nvPr/>
              </p:nvSpPr>
              <p:spPr bwMode="auto">
                <a:xfrm>
                  <a:off x="1536" y="3552"/>
                  <a:ext cx="36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2000" b="0"/>
                    <a:t>ULP Payload (if any)</a:t>
                  </a:r>
                </a:p>
              </p:txBody>
            </p:sp>
            <p:sp>
              <p:nvSpPr>
                <p:cNvPr id="178197" name="Rectangle 21"/>
                <p:cNvSpPr>
                  <a:spLocks noChangeArrowheads="1"/>
                </p:cNvSpPr>
                <p:nvPr/>
              </p:nvSpPr>
              <p:spPr bwMode="auto">
                <a:xfrm>
                  <a:off x="144" y="3264"/>
                  <a:ext cx="240" cy="816"/>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8198" name="Rectangle 22"/>
              <p:cNvSpPr>
                <a:spLocks noChangeArrowheads="1"/>
              </p:cNvSpPr>
              <p:nvPr/>
            </p:nvSpPr>
            <p:spPr bwMode="auto">
              <a:xfrm>
                <a:off x="5472" y="2976"/>
                <a:ext cx="96" cy="816"/>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8199" name="Rectangle 23"/>
            <p:cNvSpPr>
              <a:spLocks noChangeArrowheads="1"/>
            </p:cNvSpPr>
            <p:nvPr/>
          </p:nvSpPr>
          <p:spPr bwMode="auto">
            <a:xfrm>
              <a:off x="5376" y="2976"/>
              <a:ext cx="96" cy="816"/>
            </a:xfrm>
            <a:prstGeom prst="rect">
              <a:avLst/>
            </a:prstGeom>
            <a:solidFill>
              <a:srgbClr val="A1439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8200" name="AutoShape 24"/>
          <p:cNvSpPr>
            <a:spLocks noChangeArrowheads="1"/>
          </p:cNvSpPr>
          <p:nvPr/>
        </p:nvSpPr>
        <p:spPr bwMode="auto">
          <a:xfrm>
            <a:off x="7391400" y="3429000"/>
            <a:ext cx="1447800" cy="914400"/>
          </a:xfrm>
          <a:prstGeom prst="wedgeRoundRectCallout">
            <a:avLst>
              <a:gd name="adj1" fmla="val 46708"/>
              <a:gd name="adj2" fmla="val 108509"/>
              <a:gd name="adj3" fmla="val 16667"/>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eaLnBrk="1" hangingPunct="1"/>
            <a:r>
              <a:rPr lang="en-US" sz="2000" b="0"/>
              <a:t>CRC</a:t>
            </a:r>
          </a:p>
        </p:txBody>
      </p:sp>
      <p:sp>
        <p:nvSpPr>
          <p:cNvPr id="178201" name="AutoShape 25"/>
          <p:cNvSpPr>
            <a:spLocks noChangeArrowheads="1"/>
          </p:cNvSpPr>
          <p:nvPr/>
        </p:nvSpPr>
        <p:spPr bwMode="auto">
          <a:xfrm>
            <a:off x="6019800" y="3505200"/>
            <a:ext cx="1905000" cy="762000"/>
          </a:xfrm>
          <a:prstGeom prst="wedgeRoundRectCallout">
            <a:avLst>
              <a:gd name="adj1" fmla="val 84500"/>
              <a:gd name="adj2" fmla="val 129375"/>
              <a:gd name="adj3" fmla="val 16667"/>
            </a:avLst>
          </a:prstGeom>
          <a:solidFill>
            <a:srgbClr val="A1439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eaLnBrk="1" hangingPunct="1"/>
            <a:r>
              <a:rPr lang="en-US" sz="2000" b="0"/>
              <a:t>Pad</a:t>
            </a:r>
          </a:p>
        </p:txBody>
      </p:sp>
      <p:sp>
        <p:nvSpPr>
          <p:cNvPr id="178202" name="AutoShape 26"/>
          <p:cNvSpPr>
            <a:spLocks noChangeArrowheads="1"/>
          </p:cNvSpPr>
          <p:nvPr/>
        </p:nvSpPr>
        <p:spPr bwMode="auto">
          <a:xfrm>
            <a:off x="381000" y="3505200"/>
            <a:ext cx="2286000" cy="838200"/>
          </a:xfrm>
          <a:prstGeom prst="wedgeRoundRectCallout">
            <a:avLst>
              <a:gd name="adj1" fmla="val -48958"/>
              <a:gd name="adj2" fmla="val 114394"/>
              <a:gd name="adj3" fmla="val 16667"/>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2000" b="0"/>
              <a:t>Segment Length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781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8202"/>
                                        </p:tgtEl>
                                        <p:attrNameLst>
                                          <p:attrName>style.visibility</p:attrName>
                                        </p:attrNameLst>
                                      </p:cBhvr>
                                      <p:to>
                                        <p:strVal val="visible"/>
                                      </p:to>
                                    </p:set>
                                  </p:childTnLst>
                                  <p:subTnLst>
                                    <p:set>
                                      <p:cBhvr override="childStyle">
                                        <p:cTn dur="1" fill="hold" display="0" masterRel="nextClick" afterEffect="1"/>
                                        <p:tgtEl>
                                          <p:spTgt spid="178202"/>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8200"/>
                                        </p:tgtEl>
                                        <p:attrNameLst>
                                          <p:attrName>style.visibility</p:attrName>
                                        </p:attrNameLst>
                                      </p:cBhvr>
                                      <p:to>
                                        <p:strVal val="visible"/>
                                      </p:to>
                                    </p:set>
                                  </p:childTnLst>
                                  <p:subTnLst>
                                    <p:set>
                                      <p:cBhvr override="childStyle">
                                        <p:cTn dur="1" fill="hold" display="0" masterRel="nextClick" afterEffect="1"/>
                                        <p:tgtEl>
                                          <p:spTgt spid="178200"/>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8201"/>
                                        </p:tgtEl>
                                        <p:attrNameLst>
                                          <p:attrName>style.visibility</p:attrName>
                                        </p:attrNameLst>
                                      </p:cBhvr>
                                      <p:to>
                                        <p:strVal val="visible"/>
                                      </p:to>
                                    </p:set>
                                  </p:childTnLst>
                                  <p:subTnLst>
                                    <p:set>
                                      <p:cBhvr override="childStyle">
                                        <p:cTn dur="1" fill="hold" display="0" masterRel="nextClick" afterEffect="1"/>
                                        <p:tgtEl>
                                          <p:spTgt spid="178201"/>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8184"/>
                                        </p:tgtEl>
                                        <p:attrNameLst>
                                          <p:attrName>style.visibility</p:attrName>
                                        </p:attrNameLst>
                                      </p:cBhvr>
                                      <p:to>
                                        <p:strVal val="visible"/>
                                      </p:to>
                                    </p:set>
                                  </p:childTnLst>
                                </p:cTn>
                              </p:par>
                            </p:childTnLst>
                          </p:cTn>
                        </p:par>
                        <p:par>
                          <p:cTn id="23" fill="hold" nodeType="afterGroup">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178185"/>
                                        </p:tgtEl>
                                        <p:attrNameLst>
                                          <p:attrName>style.visibility</p:attrName>
                                        </p:attrNameLst>
                                      </p:cBhvr>
                                      <p:to>
                                        <p:strVal val="visible"/>
                                      </p:to>
                                    </p:set>
                                  </p:childTnLst>
                                </p:cTn>
                              </p:par>
                            </p:childTnLst>
                          </p:cTn>
                        </p:par>
                        <p:par>
                          <p:cTn id="26" fill="hold" nodeType="afterGroup">
                            <p:stCondLst>
                              <p:cond delay="1000"/>
                            </p:stCondLst>
                            <p:childTnLst>
                              <p:par>
                                <p:cTn id="27" presetID="1" presetClass="entr" presetSubtype="0" fill="hold" grpId="0" nodeType="afterEffect">
                                  <p:stCondLst>
                                    <p:cond delay="0"/>
                                  </p:stCondLst>
                                  <p:childTnLst>
                                    <p:set>
                                      <p:cBhvr>
                                        <p:cTn id="28" dur="1" fill="hold">
                                          <p:stCondLst>
                                            <p:cond delay="499"/>
                                          </p:stCondLst>
                                        </p:cTn>
                                        <p:tgtEl>
                                          <p:spTgt spid="178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8" grpId="0" animBg="1"/>
      <p:bldP spid="178184" grpId="0" animBg="1"/>
      <p:bldP spid="178185" grpId="0" animBg="1"/>
      <p:bldP spid="178200" grpId="0" animBg="1" autoUpdateAnimBg="0"/>
      <p:bldP spid="178201" grpId="0" animBg="1" autoUpdateAnimBg="0"/>
      <p:bldP spid="178202"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Date Placeholder 3"/>
          <p:cNvSpPr>
            <a:spLocks noGrp="1"/>
          </p:cNvSpPr>
          <p:nvPr>
            <p:ph type="dt" sz="half" idx="10"/>
          </p:nvPr>
        </p:nvSpPr>
        <p:spPr/>
        <p:txBody>
          <a:bodyPr/>
          <a:lstStyle/>
          <a:p>
            <a:r>
              <a:rPr lang="en-US"/>
              <a:t>06/02/06</a:t>
            </a:r>
          </a:p>
        </p:txBody>
      </p:sp>
      <p:sp>
        <p:nvSpPr>
          <p:cNvPr id="35" name="Footer Placeholder 4"/>
          <p:cNvSpPr>
            <a:spLocks noGrp="1"/>
          </p:cNvSpPr>
          <p:nvPr>
            <p:ph type="ftr" sz="quarter" idx="11"/>
          </p:nvPr>
        </p:nvSpPr>
        <p:spPr/>
        <p:txBody>
          <a:bodyPr/>
          <a:lstStyle/>
          <a:p>
            <a:r>
              <a:rPr lang="en-US"/>
              <a:t>Pavan Balaji (The Ohio State University)</a:t>
            </a:r>
          </a:p>
        </p:txBody>
      </p:sp>
      <p:sp>
        <p:nvSpPr>
          <p:cNvPr id="399362" name="Rectangle 2"/>
          <p:cNvSpPr>
            <a:spLocks noChangeArrowheads="1"/>
          </p:cNvSpPr>
          <p:nvPr/>
        </p:nvSpPr>
        <p:spPr bwMode="auto">
          <a:xfrm>
            <a:off x="6477000" y="2201863"/>
            <a:ext cx="2286000" cy="457200"/>
          </a:xfrm>
          <a:prstGeom prst="rect">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363" name="Rectangle 3"/>
          <p:cNvSpPr>
            <a:spLocks noChangeArrowheads="1"/>
          </p:cNvSpPr>
          <p:nvPr/>
        </p:nvSpPr>
        <p:spPr bwMode="auto">
          <a:xfrm>
            <a:off x="2057400" y="2222500"/>
            <a:ext cx="4572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364" name="Rectangle 4"/>
          <p:cNvSpPr>
            <a:spLocks noChangeArrowheads="1"/>
          </p:cNvSpPr>
          <p:nvPr/>
        </p:nvSpPr>
        <p:spPr bwMode="auto">
          <a:xfrm>
            <a:off x="1600200" y="2222500"/>
            <a:ext cx="4572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365" name="Rectangle 5"/>
          <p:cNvSpPr>
            <a:spLocks noChangeArrowheads="1"/>
          </p:cNvSpPr>
          <p:nvPr/>
        </p:nvSpPr>
        <p:spPr bwMode="auto">
          <a:xfrm>
            <a:off x="1143000" y="2222500"/>
            <a:ext cx="4572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366" name="Rectangle 6"/>
          <p:cNvSpPr>
            <a:spLocks noChangeArrowheads="1"/>
          </p:cNvSpPr>
          <p:nvPr/>
        </p:nvSpPr>
        <p:spPr bwMode="auto">
          <a:xfrm>
            <a:off x="2514600" y="2222500"/>
            <a:ext cx="4572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367" name="Rectangle 7"/>
          <p:cNvSpPr>
            <a:spLocks noChangeArrowheads="1"/>
          </p:cNvSpPr>
          <p:nvPr/>
        </p:nvSpPr>
        <p:spPr bwMode="auto">
          <a:xfrm>
            <a:off x="685800" y="2222500"/>
            <a:ext cx="457200" cy="4572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368" name="Rectangle 8"/>
          <p:cNvSpPr>
            <a:spLocks noChangeArrowheads="1"/>
          </p:cNvSpPr>
          <p:nvPr/>
        </p:nvSpPr>
        <p:spPr bwMode="auto">
          <a:xfrm>
            <a:off x="1905000" y="3505200"/>
            <a:ext cx="457200"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FFFFFF">
                    <a:alpha val="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369" name="Rectangle 9"/>
          <p:cNvSpPr>
            <a:spLocks noChangeArrowheads="1"/>
          </p:cNvSpPr>
          <p:nvPr/>
        </p:nvSpPr>
        <p:spPr bwMode="auto">
          <a:xfrm>
            <a:off x="1295400" y="4038600"/>
            <a:ext cx="457200"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370" name="Rectangle 10"/>
          <p:cNvSpPr>
            <a:spLocks noChangeArrowheads="1"/>
          </p:cNvSpPr>
          <p:nvPr/>
        </p:nvSpPr>
        <p:spPr bwMode="auto">
          <a:xfrm>
            <a:off x="1905000" y="4572000"/>
            <a:ext cx="457200"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371" name="Rectangle 11"/>
          <p:cNvSpPr>
            <a:spLocks noChangeArrowheads="1"/>
          </p:cNvSpPr>
          <p:nvPr/>
        </p:nvSpPr>
        <p:spPr bwMode="auto">
          <a:xfrm>
            <a:off x="2514600" y="4038600"/>
            <a:ext cx="457200"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372" name="Freeform 12"/>
          <p:cNvSpPr>
            <a:spLocks/>
          </p:cNvSpPr>
          <p:nvPr/>
        </p:nvSpPr>
        <p:spPr bwMode="auto">
          <a:xfrm>
            <a:off x="2362200" y="3733800"/>
            <a:ext cx="381000" cy="304800"/>
          </a:xfrm>
          <a:custGeom>
            <a:avLst/>
            <a:gdLst>
              <a:gd name="T0" fmla="*/ 0 w 240"/>
              <a:gd name="T1" fmla="*/ 0 h 240"/>
              <a:gd name="T2" fmla="*/ 192 w 240"/>
              <a:gd name="T3" fmla="*/ 48 h 240"/>
              <a:gd name="T4" fmla="*/ 240 w 240"/>
              <a:gd name="T5" fmla="*/ 240 h 240"/>
            </a:gdLst>
            <a:ahLst/>
            <a:cxnLst>
              <a:cxn ang="0">
                <a:pos x="T0" y="T1"/>
              </a:cxn>
              <a:cxn ang="0">
                <a:pos x="T2" y="T3"/>
              </a:cxn>
              <a:cxn ang="0">
                <a:pos x="T4" y="T5"/>
              </a:cxn>
            </a:cxnLst>
            <a:rect l="0" t="0" r="r" b="b"/>
            <a:pathLst>
              <a:path w="240" h="240">
                <a:moveTo>
                  <a:pt x="0" y="0"/>
                </a:moveTo>
                <a:cubicBezTo>
                  <a:pt x="76" y="4"/>
                  <a:pt x="152" y="8"/>
                  <a:pt x="192" y="48"/>
                </a:cubicBezTo>
                <a:cubicBezTo>
                  <a:pt x="232" y="88"/>
                  <a:pt x="232" y="208"/>
                  <a:pt x="240" y="240"/>
                </a:cubicBezTo>
              </a:path>
            </a:pathLst>
          </a:custGeom>
          <a:noFill/>
          <a:ln w="19050" cap="flat" cmpd="sng">
            <a:solidFill>
              <a:schemeClr val="tx1"/>
            </a:solidFill>
            <a:prstDash val="solid"/>
            <a:round/>
            <a:headEnd type="none" w="lg" len="lg"/>
            <a:tailEnd type="stealth" w="lg" len="lg"/>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373" name="Freeform 13"/>
          <p:cNvSpPr>
            <a:spLocks/>
          </p:cNvSpPr>
          <p:nvPr/>
        </p:nvSpPr>
        <p:spPr bwMode="auto">
          <a:xfrm>
            <a:off x="1524000" y="4495800"/>
            <a:ext cx="381000" cy="304800"/>
          </a:xfrm>
          <a:custGeom>
            <a:avLst/>
            <a:gdLst>
              <a:gd name="T0" fmla="*/ 240 w 240"/>
              <a:gd name="T1" fmla="*/ 240 h 240"/>
              <a:gd name="T2" fmla="*/ 48 w 240"/>
              <a:gd name="T3" fmla="*/ 192 h 240"/>
              <a:gd name="T4" fmla="*/ 0 w 240"/>
              <a:gd name="T5" fmla="*/ 0 h 240"/>
            </a:gdLst>
            <a:ahLst/>
            <a:cxnLst>
              <a:cxn ang="0">
                <a:pos x="T0" y="T1"/>
              </a:cxn>
              <a:cxn ang="0">
                <a:pos x="T2" y="T3"/>
              </a:cxn>
              <a:cxn ang="0">
                <a:pos x="T4" y="T5"/>
              </a:cxn>
            </a:cxnLst>
            <a:rect l="0" t="0" r="r" b="b"/>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a:tailEnd type="stealth" w="lg" len="lg"/>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374" name="Freeform 14"/>
          <p:cNvSpPr>
            <a:spLocks/>
          </p:cNvSpPr>
          <p:nvPr/>
        </p:nvSpPr>
        <p:spPr bwMode="auto">
          <a:xfrm>
            <a:off x="2362200" y="4495800"/>
            <a:ext cx="381000" cy="304800"/>
          </a:xfrm>
          <a:custGeom>
            <a:avLst/>
            <a:gdLst>
              <a:gd name="T0" fmla="*/ 240 w 240"/>
              <a:gd name="T1" fmla="*/ 0 h 240"/>
              <a:gd name="T2" fmla="*/ 192 w 240"/>
              <a:gd name="T3" fmla="*/ 192 h 240"/>
              <a:gd name="T4" fmla="*/ 0 w 240"/>
              <a:gd name="T5" fmla="*/ 240 h 240"/>
            </a:gdLst>
            <a:ahLst/>
            <a:cxnLst>
              <a:cxn ang="0">
                <a:pos x="T0" y="T1"/>
              </a:cxn>
              <a:cxn ang="0">
                <a:pos x="T2" y="T3"/>
              </a:cxn>
              <a:cxn ang="0">
                <a:pos x="T4" y="T5"/>
              </a:cxn>
            </a:cxnLst>
            <a:rect l="0" t="0" r="r" b="b"/>
            <a:pathLst>
              <a:path w="240" h="240">
                <a:moveTo>
                  <a:pt x="240" y="0"/>
                </a:moveTo>
                <a:cubicBezTo>
                  <a:pt x="236" y="76"/>
                  <a:pt x="232" y="152"/>
                  <a:pt x="192" y="192"/>
                </a:cubicBezTo>
                <a:cubicBezTo>
                  <a:pt x="152" y="232"/>
                  <a:pt x="76" y="236"/>
                  <a:pt x="0" y="240"/>
                </a:cubicBezTo>
              </a:path>
            </a:pathLst>
          </a:custGeom>
          <a:noFill/>
          <a:ln w="19050" cap="flat" cmpd="sng">
            <a:solidFill>
              <a:schemeClr val="tx1"/>
            </a:solidFill>
            <a:prstDash val="solid"/>
            <a:round/>
            <a:headEnd/>
            <a:tailEnd type="stealth" w="lg" len="lg"/>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375" name="Freeform 15"/>
          <p:cNvSpPr>
            <a:spLocks/>
          </p:cNvSpPr>
          <p:nvPr/>
        </p:nvSpPr>
        <p:spPr bwMode="auto">
          <a:xfrm>
            <a:off x="1524000" y="3733800"/>
            <a:ext cx="381000" cy="304800"/>
          </a:xfrm>
          <a:custGeom>
            <a:avLst/>
            <a:gdLst>
              <a:gd name="T0" fmla="*/ 0 w 240"/>
              <a:gd name="T1" fmla="*/ 240 h 240"/>
              <a:gd name="T2" fmla="*/ 48 w 240"/>
              <a:gd name="T3" fmla="*/ 48 h 240"/>
              <a:gd name="T4" fmla="*/ 240 w 240"/>
              <a:gd name="T5" fmla="*/ 0 h 240"/>
            </a:gdLst>
            <a:ahLst/>
            <a:cxnLst>
              <a:cxn ang="0">
                <a:pos x="T0" y="T1"/>
              </a:cxn>
              <a:cxn ang="0">
                <a:pos x="T2" y="T3"/>
              </a:cxn>
              <a:cxn ang="0">
                <a:pos x="T4" y="T5"/>
              </a:cxn>
            </a:cxnLst>
            <a:rect l="0" t="0" r="r" b="b"/>
            <a:pathLst>
              <a:path w="240" h="240">
                <a:moveTo>
                  <a:pt x="0" y="240"/>
                </a:moveTo>
                <a:cubicBezTo>
                  <a:pt x="4" y="164"/>
                  <a:pt x="8" y="88"/>
                  <a:pt x="48" y="48"/>
                </a:cubicBezTo>
                <a:cubicBezTo>
                  <a:pt x="88" y="8"/>
                  <a:pt x="164" y="4"/>
                  <a:pt x="240" y="0"/>
                </a:cubicBezTo>
              </a:path>
            </a:pathLst>
          </a:custGeom>
          <a:noFill/>
          <a:ln w="19050" cap="flat" cmpd="sng">
            <a:solidFill>
              <a:schemeClr val="tx1"/>
            </a:solidFill>
            <a:prstDash val="solid"/>
            <a:round/>
            <a:headEnd/>
            <a:tailEnd type="stealth" w="lg" len="lg"/>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376" name="Rectangle 16"/>
          <p:cNvSpPr>
            <a:spLocks noChangeArrowheads="1"/>
          </p:cNvSpPr>
          <p:nvPr/>
        </p:nvSpPr>
        <p:spPr bwMode="auto">
          <a:xfrm>
            <a:off x="6400800" y="4038600"/>
            <a:ext cx="457200"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377" name="Rectangle 17"/>
          <p:cNvSpPr>
            <a:spLocks noChangeArrowheads="1"/>
          </p:cNvSpPr>
          <p:nvPr/>
        </p:nvSpPr>
        <p:spPr bwMode="auto">
          <a:xfrm>
            <a:off x="7010400" y="4572000"/>
            <a:ext cx="457200"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378" name="Rectangle 18"/>
          <p:cNvSpPr>
            <a:spLocks noChangeArrowheads="1"/>
          </p:cNvSpPr>
          <p:nvPr/>
        </p:nvSpPr>
        <p:spPr bwMode="auto">
          <a:xfrm>
            <a:off x="7620000" y="4038600"/>
            <a:ext cx="457200"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379" name="Rectangle 19"/>
          <p:cNvSpPr>
            <a:spLocks noChangeArrowheads="1"/>
          </p:cNvSpPr>
          <p:nvPr/>
        </p:nvSpPr>
        <p:spPr bwMode="auto">
          <a:xfrm>
            <a:off x="7010400" y="3505200"/>
            <a:ext cx="457200"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380" name="Rectangle 20"/>
          <p:cNvSpPr>
            <a:spLocks noGrp="1" noChangeArrowheads="1"/>
          </p:cNvSpPr>
          <p:nvPr>
            <p:ph type="title"/>
          </p:nvPr>
        </p:nvSpPr>
        <p:spPr>
          <a:ln/>
        </p:spPr>
        <p:txBody>
          <a:bodyPr/>
          <a:lstStyle/>
          <a:p>
            <a:r>
              <a:rPr lang="en-US" sz="3200"/>
              <a:t>High-Performance Sockets:</a:t>
            </a:r>
            <a:br>
              <a:rPr lang="en-US" sz="3200"/>
            </a:br>
            <a:r>
              <a:rPr lang="en-US" sz="3200"/>
              <a:t>TCP/IP-like Flow Control</a:t>
            </a:r>
          </a:p>
        </p:txBody>
      </p:sp>
      <p:sp>
        <p:nvSpPr>
          <p:cNvPr id="399381" name="Oval 21"/>
          <p:cNvSpPr>
            <a:spLocks noChangeArrowheads="1"/>
          </p:cNvSpPr>
          <p:nvPr/>
        </p:nvSpPr>
        <p:spPr bwMode="auto">
          <a:xfrm>
            <a:off x="5181600" y="4076700"/>
            <a:ext cx="457200" cy="381000"/>
          </a:xfrm>
          <a:prstGeom prst="ellipse">
            <a:avLst/>
          </a:prstGeom>
          <a:solidFill>
            <a:srgbClr val="96969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a:ea typeface="굴림" pitchFamily="50" charset="-127"/>
              </a:rPr>
              <a:t>ACK</a:t>
            </a:r>
          </a:p>
        </p:txBody>
      </p:sp>
      <p:sp>
        <p:nvSpPr>
          <p:cNvPr id="399382" name="Text Box 22"/>
          <p:cNvSpPr txBox="1">
            <a:spLocks noChangeArrowheads="1"/>
          </p:cNvSpPr>
          <p:nvPr/>
        </p:nvSpPr>
        <p:spPr bwMode="auto">
          <a:xfrm>
            <a:off x="6477000" y="5334000"/>
            <a:ext cx="15970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sz="1400">
                <a:ea typeface="굴림" pitchFamily="50" charset="-127"/>
              </a:rPr>
              <a:t>Sockets Buffers</a:t>
            </a:r>
          </a:p>
        </p:txBody>
      </p:sp>
      <p:sp>
        <p:nvSpPr>
          <p:cNvPr id="399383" name="Text Box 23"/>
          <p:cNvSpPr txBox="1">
            <a:spLocks noChangeArrowheads="1"/>
          </p:cNvSpPr>
          <p:nvPr/>
        </p:nvSpPr>
        <p:spPr bwMode="auto">
          <a:xfrm>
            <a:off x="990600" y="2833688"/>
            <a:ext cx="17637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sz="1400">
                <a:ea typeface="굴림" pitchFamily="50" charset="-127"/>
              </a:rPr>
              <a:t>Application Buffer</a:t>
            </a:r>
          </a:p>
        </p:txBody>
      </p:sp>
      <p:sp>
        <p:nvSpPr>
          <p:cNvPr id="399384" name="Text Box 24"/>
          <p:cNvSpPr txBox="1">
            <a:spLocks noChangeArrowheads="1"/>
          </p:cNvSpPr>
          <p:nvPr/>
        </p:nvSpPr>
        <p:spPr bwMode="auto">
          <a:xfrm>
            <a:off x="3630613" y="2287588"/>
            <a:ext cx="7921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400">
                <a:ea typeface="굴림" pitchFamily="50" charset="-127"/>
              </a:rPr>
              <a:t>Sender</a:t>
            </a:r>
          </a:p>
        </p:txBody>
      </p:sp>
      <p:sp>
        <p:nvSpPr>
          <p:cNvPr id="399385" name="Line 25"/>
          <p:cNvSpPr>
            <a:spLocks noChangeShapeType="1"/>
          </p:cNvSpPr>
          <p:nvPr/>
        </p:nvSpPr>
        <p:spPr bwMode="auto">
          <a:xfrm>
            <a:off x="4419600" y="2222500"/>
            <a:ext cx="0" cy="250190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386" name="Text Box 26"/>
          <p:cNvSpPr txBox="1">
            <a:spLocks noChangeArrowheads="1"/>
          </p:cNvSpPr>
          <p:nvPr/>
        </p:nvSpPr>
        <p:spPr bwMode="auto">
          <a:xfrm>
            <a:off x="6815138" y="2843213"/>
            <a:ext cx="17637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sz="1400">
                <a:ea typeface="굴림" pitchFamily="50" charset="-127"/>
              </a:rPr>
              <a:t>Application Buffer</a:t>
            </a:r>
          </a:p>
        </p:txBody>
      </p:sp>
      <p:sp>
        <p:nvSpPr>
          <p:cNvPr id="399387" name="Text Box 27"/>
          <p:cNvSpPr txBox="1">
            <a:spLocks noChangeArrowheads="1"/>
          </p:cNvSpPr>
          <p:nvPr/>
        </p:nvSpPr>
        <p:spPr bwMode="auto">
          <a:xfrm>
            <a:off x="4416425" y="2287588"/>
            <a:ext cx="9112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400">
                <a:ea typeface="굴림" pitchFamily="50" charset="-127"/>
              </a:rPr>
              <a:t>Receiver</a:t>
            </a:r>
          </a:p>
        </p:txBody>
      </p:sp>
      <p:sp>
        <p:nvSpPr>
          <p:cNvPr id="399388" name="Text Box 28"/>
          <p:cNvSpPr txBox="1">
            <a:spLocks noChangeArrowheads="1"/>
          </p:cNvSpPr>
          <p:nvPr/>
        </p:nvSpPr>
        <p:spPr bwMode="auto">
          <a:xfrm>
            <a:off x="1295400" y="5334000"/>
            <a:ext cx="15970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sz="1400">
                <a:ea typeface="굴림" pitchFamily="50" charset="-127"/>
              </a:rPr>
              <a:t>Sockets Buffers</a:t>
            </a:r>
          </a:p>
        </p:txBody>
      </p:sp>
      <p:sp>
        <p:nvSpPr>
          <p:cNvPr id="399389" name="Freeform 29"/>
          <p:cNvSpPr>
            <a:spLocks/>
          </p:cNvSpPr>
          <p:nvPr/>
        </p:nvSpPr>
        <p:spPr bwMode="auto">
          <a:xfrm>
            <a:off x="7467600" y="3733800"/>
            <a:ext cx="381000" cy="304800"/>
          </a:xfrm>
          <a:custGeom>
            <a:avLst/>
            <a:gdLst>
              <a:gd name="T0" fmla="*/ 0 w 240"/>
              <a:gd name="T1" fmla="*/ 0 h 240"/>
              <a:gd name="T2" fmla="*/ 192 w 240"/>
              <a:gd name="T3" fmla="*/ 48 h 240"/>
              <a:gd name="T4" fmla="*/ 240 w 240"/>
              <a:gd name="T5" fmla="*/ 240 h 240"/>
            </a:gdLst>
            <a:ahLst/>
            <a:cxnLst>
              <a:cxn ang="0">
                <a:pos x="T0" y="T1"/>
              </a:cxn>
              <a:cxn ang="0">
                <a:pos x="T2" y="T3"/>
              </a:cxn>
              <a:cxn ang="0">
                <a:pos x="T4" y="T5"/>
              </a:cxn>
            </a:cxnLst>
            <a:rect l="0" t="0" r="r" b="b"/>
            <a:pathLst>
              <a:path w="240" h="240">
                <a:moveTo>
                  <a:pt x="0" y="0"/>
                </a:moveTo>
                <a:cubicBezTo>
                  <a:pt x="76" y="4"/>
                  <a:pt x="152" y="8"/>
                  <a:pt x="192" y="48"/>
                </a:cubicBezTo>
                <a:cubicBezTo>
                  <a:pt x="232" y="88"/>
                  <a:pt x="232" y="208"/>
                  <a:pt x="240" y="240"/>
                </a:cubicBezTo>
              </a:path>
            </a:pathLst>
          </a:custGeom>
          <a:noFill/>
          <a:ln w="19050" cap="flat" cmpd="sng">
            <a:solidFill>
              <a:schemeClr val="tx1"/>
            </a:solidFill>
            <a:prstDash val="solid"/>
            <a:round/>
            <a:headEnd type="none" w="lg" len="lg"/>
            <a:tailEnd type="stealth" w="lg" len="lg"/>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390" name="Freeform 30"/>
          <p:cNvSpPr>
            <a:spLocks/>
          </p:cNvSpPr>
          <p:nvPr/>
        </p:nvSpPr>
        <p:spPr bwMode="auto">
          <a:xfrm>
            <a:off x="6629400" y="4495800"/>
            <a:ext cx="381000" cy="304800"/>
          </a:xfrm>
          <a:custGeom>
            <a:avLst/>
            <a:gdLst>
              <a:gd name="T0" fmla="*/ 240 w 240"/>
              <a:gd name="T1" fmla="*/ 240 h 240"/>
              <a:gd name="T2" fmla="*/ 48 w 240"/>
              <a:gd name="T3" fmla="*/ 192 h 240"/>
              <a:gd name="T4" fmla="*/ 0 w 240"/>
              <a:gd name="T5" fmla="*/ 0 h 240"/>
            </a:gdLst>
            <a:ahLst/>
            <a:cxnLst>
              <a:cxn ang="0">
                <a:pos x="T0" y="T1"/>
              </a:cxn>
              <a:cxn ang="0">
                <a:pos x="T2" y="T3"/>
              </a:cxn>
              <a:cxn ang="0">
                <a:pos x="T4" y="T5"/>
              </a:cxn>
            </a:cxnLst>
            <a:rect l="0" t="0" r="r" b="b"/>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a:tailEnd type="stealth" w="lg" len="lg"/>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391" name="Freeform 31"/>
          <p:cNvSpPr>
            <a:spLocks/>
          </p:cNvSpPr>
          <p:nvPr/>
        </p:nvSpPr>
        <p:spPr bwMode="auto">
          <a:xfrm>
            <a:off x="7467600" y="4495800"/>
            <a:ext cx="381000" cy="304800"/>
          </a:xfrm>
          <a:custGeom>
            <a:avLst/>
            <a:gdLst>
              <a:gd name="T0" fmla="*/ 240 w 240"/>
              <a:gd name="T1" fmla="*/ 0 h 240"/>
              <a:gd name="T2" fmla="*/ 192 w 240"/>
              <a:gd name="T3" fmla="*/ 192 h 240"/>
              <a:gd name="T4" fmla="*/ 0 w 240"/>
              <a:gd name="T5" fmla="*/ 240 h 240"/>
            </a:gdLst>
            <a:ahLst/>
            <a:cxnLst>
              <a:cxn ang="0">
                <a:pos x="T0" y="T1"/>
              </a:cxn>
              <a:cxn ang="0">
                <a:pos x="T2" y="T3"/>
              </a:cxn>
              <a:cxn ang="0">
                <a:pos x="T4" y="T5"/>
              </a:cxn>
            </a:cxnLst>
            <a:rect l="0" t="0" r="r" b="b"/>
            <a:pathLst>
              <a:path w="240" h="240">
                <a:moveTo>
                  <a:pt x="240" y="0"/>
                </a:moveTo>
                <a:cubicBezTo>
                  <a:pt x="236" y="76"/>
                  <a:pt x="232" y="152"/>
                  <a:pt x="192" y="192"/>
                </a:cubicBezTo>
                <a:cubicBezTo>
                  <a:pt x="152" y="232"/>
                  <a:pt x="76" y="236"/>
                  <a:pt x="0" y="240"/>
                </a:cubicBezTo>
              </a:path>
            </a:pathLst>
          </a:custGeom>
          <a:noFill/>
          <a:ln w="19050" cap="flat" cmpd="sng">
            <a:solidFill>
              <a:schemeClr val="tx1"/>
            </a:solidFill>
            <a:prstDash val="solid"/>
            <a:round/>
            <a:headEnd/>
            <a:tailEnd type="stealth" w="lg" len="lg"/>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392" name="Freeform 32"/>
          <p:cNvSpPr>
            <a:spLocks/>
          </p:cNvSpPr>
          <p:nvPr/>
        </p:nvSpPr>
        <p:spPr bwMode="auto">
          <a:xfrm>
            <a:off x="6629400" y="3733800"/>
            <a:ext cx="381000" cy="304800"/>
          </a:xfrm>
          <a:custGeom>
            <a:avLst/>
            <a:gdLst>
              <a:gd name="T0" fmla="*/ 0 w 240"/>
              <a:gd name="T1" fmla="*/ 240 h 240"/>
              <a:gd name="T2" fmla="*/ 48 w 240"/>
              <a:gd name="T3" fmla="*/ 48 h 240"/>
              <a:gd name="T4" fmla="*/ 240 w 240"/>
              <a:gd name="T5" fmla="*/ 0 h 240"/>
            </a:gdLst>
            <a:ahLst/>
            <a:cxnLst>
              <a:cxn ang="0">
                <a:pos x="T0" y="T1"/>
              </a:cxn>
              <a:cxn ang="0">
                <a:pos x="T2" y="T3"/>
              </a:cxn>
              <a:cxn ang="0">
                <a:pos x="T4" y="T5"/>
              </a:cxn>
            </a:cxnLst>
            <a:rect l="0" t="0" r="r" b="b"/>
            <a:pathLst>
              <a:path w="240" h="240">
                <a:moveTo>
                  <a:pt x="0" y="240"/>
                </a:moveTo>
                <a:cubicBezTo>
                  <a:pt x="4" y="164"/>
                  <a:pt x="8" y="88"/>
                  <a:pt x="48" y="48"/>
                </a:cubicBezTo>
                <a:cubicBezTo>
                  <a:pt x="88" y="8"/>
                  <a:pt x="164" y="4"/>
                  <a:pt x="240" y="0"/>
                </a:cubicBezTo>
              </a:path>
            </a:pathLst>
          </a:custGeom>
          <a:noFill/>
          <a:ln w="19050" cap="flat" cmpd="sng">
            <a:solidFill>
              <a:schemeClr val="tx1"/>
            </a:solidFill>
            <a:prstDash val="solid"/>
            <a:round/>
            <a:headEnd/>
            <a:tailEnd type="stealth" w="lg" len="lg"/>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393" name="Rectangle 33"/>
          <p:cNvSpPr>
            <a:spLocks noChangeArrowheads="1"/>
          </p:cNvSpPr>
          <p:nvPr/>
        </p:nvSpPr>
        <p:spPr bwMode="auto">
          <a:xfrm>
            <a:off x="685800" y="2220913"/>
            <a:ext cx="2286000" cy="466725"/>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99393"/>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9" presetClass="path" presetSubtype="0" accel="50000" decel="50000" fill="hold" grpId="0" nodeType="clickEffect">
                                  <p:stCondLst>
                                    <p:cond delay="0"/>
                                  </p:stCondLst>
                                  <p:childTnLst>
                                    <p:animMotion origin="layout" path="M 5.55112E-17 -2.01758E-6 L -0.06667 0.18695 " pathEditMode="relative" rAng="0" ptsTypes="AA">
                                      <p:cBhvr>
                                        <p:cTn id="10" dur="2000" fill="hold"/>
                                        <p:tgtEl>
                                          <p:spTgt spid="399366"/>
                                        </p:tgtEl>
                                        <p:attrNameLst>
                                          <p:attrName>ppt_x</p:attrName>
                                          <p:attrName>ppt_y</p:attrName>
                                        </p:attrNameLst>
                                      </p:cBhvr>
                                      <p:rCtr x="-3333" y="9348"/>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63" presetClass="path" presetSubtype="0" accel="50000" decel="50000" fill="hold" grpId="1" nodeType="clickEffect">
                                  <p:stCondLst>
                                    <p:cond delay="0"/>
                                  </p:stCondLst>
                                  <p:childTnLst>
                                    <p:animMotion origin="layout" path="M -0.06667 0.18695 L 0.49167 0.18695 " pathEditMode="relative" rAng="0" ptsTypes="AA">
                                      <p:cBhvr>
                                        <p:cTn id="14" dur="2000" fill="hold"/>
                                        <p:tgtEl>
                                          <p:spTgt spid="399366"/>
                                        </p:tgtEl>
                                        <p:attrNameLst>
                                          <p:attrName>ppt_x</p:attrName>
                                          <p:attrName>ppt_y</p:attrName>
                                        </p:attrNameLst>
                                      </p:cBhvr>
                                      <p:rCtr x="27917" y="0"/>
                                    </p:animMotion>
                                  </p:childTnLst>
                                </p:cTn>
                              </p:par>
                              <p:par>
                                <p:cTn id="15" presetID="42" presetClass="path" presetSubtype="0" accel="50000" decel="50000" fill="hold" grpId="0" nodeType="withEffect">
                                  <p:stCondLst>
                                    <p:cond delay="0"/>
                                  </p:stCondLst>
                                  <p:childTnLst>
                                    <p:animMotion origin="layout" path="M 0.0 -2.01758E-6 L 0.05 0.26469 " pathEditMode="relative" rAng="0" ptsTypes="AA">
                                      <p:cBhvr>
                                        <p:cTn id="16" dur="2000" fill="hold"/>
                                        <p:tgtEl>
                                          <p:spTgt spid="399363"/>
                                        </p:tgtEl>
                                        <p:attrNameLst>
                                          <p:attrName>ppt_x</p:attrName>
                                          <p:attrName>ppt_y</p:attrName>
                                        </p:attrNameLst>
                                      </p:cBhvr>
                                      <p:rCtr x="2500" y="13235"/>
                                    </p:animMotion>
                                  </p:childTnLst>
                                </p:cTn>
                              </p:par>
                            </p:childTnLst>
                          </p:cTn>
                        </p:par>
                      </p:childTnLst>
                    </p:cTn>
                  </p:par>
                  <p:par>
                    <p:cTn id="17" fill="hold" nodeType="clickPar">
                      <p:stCondLst>
                        <p:cond delay="indefinite"/>
                      </p:stCondLst>
                      <p:childTnLst>
                        <p:par>
                          <p:cTn id="18" fill="hold" nodeType="withGroup">
                            <p:stCondLst>
                              <p:cond delay="0"/>
                            </p:stCondLst>
                            <p:childTnLst>
                              <p:par>
                                <p:cTn id="19" presetID="56" presetClass="path" presetSubtype="0" accel="50000" decel="50000" fill="hold" grpId="2" nodeType="clickEffect">
                                  <p:stCondLst>
                                    <p:cond delay="0"/>
                                  </p:stCondLst>
                                  <p:childTnLst>
                                    <p:animMotion origin="layout" path="M 0.49167 0.18695 L 0.63333 -0.00185 " pathEditMode="relative" rAng="0" ptsTypes="AA">
                                      <p:cBhvr>
                                        <p:cTn id="20" dur="2000" fill="hold"/>
                                        <p:tgtEl>
                                          <p:spTgt spid="399366"/>
                                        </p:tgtEl>
                                        <p:attrNameLst>
                                          <p:attrName>ppt_x</p:attrName>
                                          <p:attrName>ppt_y</p:attrName>
                                        </p:attrNameLst>
                                      </p:cBhvr>
                                      <p:rCtr x="7083" y="-9440"/>
                                    </p:animMotion>
                                  </p:childTnLst>
                                </p:cTn>
                              </p:par>
                              <p:par>
                                <p:cTn id="21" presetID="63" presetClass="path" presetSubtype="0" accel="50000" decel="50000" fill="hold" grpId="1" nodeType="withEffect">
                                  <p:stCondLst>
                                    <p:cond delay="0"/>
                                  </p:stCondLst>
                                  <p:childTnLst>
                                    <p:animMotion origin="layout" path="M 0.05 0.26469 L 0.60833 0.26469 " pathEditMode="relative" rAng="0" ptsTypes="AA">
                                      <p:cBhvr>
                                        <p:cTn id="22" dur="2000" fill="hold"/>
                                        <p:tgtEl>
                                          <p:spTgt spid="399363"/>
                                        </p:tgtEl>
                                        <p:attrNameLst>
                                          <p:attrName>ppt_x</p:attrName>
                                          <p:attrName>ppt_y</p:attrName>
                                        </p:attrNameLst>
                                      </p:cBhvr>
                                      <p:rCtr x="27917" y="0"/>
                                    </p:animMotion>
                                  </p:childTnLst>
                                </p:cTn>
                              </p:par>
                              <p:par>
                                <p:cTn id="23" presetID="42" presetClass="path" presetSubtype="0" accel="50000" decel="50000" fill="hold" grpId="0" nodeType="withEffect">
                                  <p:stCondLst>
                                    <p:cond delay="0"/>
                                  </p:stCondLst>
                                  <p:childTnLst>
                                    <p:animMotion origin="layout" path="M 0.0 -2.01758E-6 L 0.03333 0.34244 " pathEditMode="relative" rAng="0" ptsTypes="AA">
                                      <p:cBhvr>
                                        <p:cTn id="24" dur="2000" fill="hold"/>
                                        <p:tgtEl>
                                          <p:spTgt spid="399364"/>
                                        </p:tgtEl>
                                        <p:attrNameLst>
                                          <p:attrName>ppt_x</p:attrName>
                                          <p:attrName>ppt_y</p:attrName>
                                        </p:attrNameLst>
                                      </p:cBhvr>
                                      <p:rCtr x="1667" y="17122"/>
                                    </p:animMotion>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path" presetSubtype="0" accel="50000" decel="50000" fill="hold" grpId="0" nodeType="clickEffect">
                                  <p:stCondLst>
                                    <p:cond delay="0"/>
                                  </p:stCondLst>
                                  <p:childTnLst>
                                    <p:animMotion origin="layout" path="M 2.77556E-17 -2.01758E-6 L 0.01667 0.26469 " pathEditMode="relative" rAng="0" ptsTypes="AA">
                                      <p:cBhvr>
                                        <p:cTn id="28" dur="2000" fill="hold"/>
                                        <p:tgtEl>
                                          <p:spTgt spid="399365"/>
                                        </p:tgtEl>
                                        <p:attrNameLst>
                                          <p:attrName>ppt_x</p:attrName>
                                          <p:attrName>ppt_y</p:attrName>
                                        </p:attrNameLst>
                                      </p:cBhvr>
                                      <p:rCtr x="833" y="13235"/>
                                    </p:animMotion>
                                  </p:childTnLst>
                                </p:cTn>
                              </p:par>
                              <p:par>
                                <p:cTn id="29" presetID="63" presetClass="path" presetSubtype="0" accel="50000" decel="50000" fill="hold" grpId="1" nodeType="withEffect">
                                  <p:stCondLst>
                                    <p:cond delay="0"/>
                                  </p:stCondLst>
                                  <p:childTnLst>
                                    <p:animMotion origin="layout" path="M 0.03333 0.34244 L 0.59167 0.34244 " pathEditMode="relative" rAng="0" ptsTypes="AA">
                                      <p:cBhvr>
                                        <p:cTn id="30" dur="2000" fill="hold"/>
                                        <p:tgtEl>
                                          <p:spTgt spid="399364"/>
                                        </p:tgtEl>
                                        <p:attrNameLst>
                                          <p:attrName>ppt_x</p:attrName>
                                          <p:attrName>ppt_y</p:attrName>
                                        </p:attrNameLst>
                                      </p:cBhvr>
                                      <p:rCtr x="27917" y="0"/>
                                    </p:animMotion>
                                  </p:childTnLst>
                                </p:cTn>
                              </p:par>
                              <p:par>
                                <p:cTn id="31" presetID="56" presetClass="path" presetSubtype="0" accel="50000" decel="50000" fill="hold" grpId="2" nodeType="withEffect">
                                  <p:stCondLst>
                                    <p:cond delay="0"/>
                                  </p:stCondLst>
                                  <p:childTnLst>
                                    <p:animMotion origin="layout" path="M 0.60833 0.26469 L 0.63333 -0.00185 " pathEditMode="relative" rAng="0" ptsTypes="AA">
                                      <p:cBhvr>
                                        <p:cTn id="32" dur="2000" fill="hold"/>
                                        <p:tgtEl>
                                          <p:spTgt spid="399363"/>
                                        </p:tgtEl>
                                        <p:attrNameLst>
                                          <p:attrName>ppt_x</p:attrName>
                                          <p:attrName>ppt_y</p:attrName>
                                        </p:attrNameLst>
                                      </p:cBhvr>
                                      <p:rCtr x="1250" y="-13327"/>
                                    </p:animMotion>
                                  </p:childTnLst>
                                </p:cTn>
                              </p:par>
                              <p:par>
                                <p:cTn id="33" presetID="1" presetClass="entr" presetSubtype="0" fill="hold" grpId="0" nodeType="withEffect">
                                  <p:stCondLst>
                                    <p:cond delay="0"/>
                                  </p:stCondLst>
                                  <p:childTnLst>
                                    <p:set>
                                      <p:cBhvr>
                                        <p:cTn id="34" dur="1" fill="hold">
                                          <p:stCondLst>
                                            <p:cond delay="0"/>
                                          </p:stCondLst>
                                        </p:cTn>
                                        <p:tgtEl>
                                          <p:spTgt spid="399381"/>
                                        </p:tgtEl>
                                        <p:attrNameLst>
                                          <p:attrName>style.visibility</p:attrName>
                                        </p:attrNameLst>
                                      </p:cBhvr>
                                      <p:to>
                                        <p:strVal val="visible"/>
                                      </p:to>
                                    </p:set>
                                  </p:childTnLst>
                                </p:cTn>
                              </p:par>
                              <p:par>
                                <p:cTn id="35" presetID="0" presetClass="path" presetSubtype="0" accel="50000" decel="50000" fill="hold" grpId="1" nodeType="withEffect">
                                  <p:stCondLst>
                                    <p:cond delay="0"/>
                                  </p:stCondLst>
                                  <p:childTnLst>
                                    <p:animMotion origin="layout" path="M 0.0 0.0 C -0.02812 -0.07011 -0.05607 -0.14021 -0.11163 -0.17191 C -0.16718 -0.20361 -0.271 -0.21819 -0.33385 -0.1895 C -0.3967 -0.16081 -0.46267 -0.03147 -0.48836 0.0 " pathEditMode="relative" ptsTypes="aaaA">
                                      <p:cBhvr>
                                        <p:cTn id="36" dur="2000" fill="hold"/>
                                        <p:tgtEl>
                                          <p:spTgt spid="399381"/>
                                        </p:tgtEl>
                                        <p:attrNameLst>
                                          <p:attrName>ppt_x</p:attrName>
                                          <p:attrName>ppt_y</p:attrName>
                                        </p:attrNameLst>
                                      </p:cBhvr>
                                    </p:animMotion>
                                  </p:childTnLst>
                                </p:cTn>
                              </p:par>
                            </p:childTnLst>
                          </p:cTn>
                        </p:par>
                        <p:par>
                          <p:cTn id="37" fill="hold" nodeType="afterGroup">
                            <p:stCondLst>
                              <p:cond delay="2000"/>
                            </p:stCondLst>
                            <p:childTnLst>
                              <p:par>
                                <p:cTn id="38" presetID="1" presetClass="exit" presetSubtype="0" fill="hold" grpId="2" nodeType="afterEffect">
                                  <p:stCondLst>
                                    <p:cond delay="0"/>
                                  </p:stCondLst>
                                  <p:childTnLst>
                                    <p:set>
                                      <p:cBhvr>
                                        <p:cTn id="39" dur="1" fill="hold">
                                          <p:stCondLst>
                                            <p:cond delay="0"/>
                                          </p:stCondLst>
                                        </p:cTn>
                                        <p:tgtEl>
                                          <p:spTgt spid="399381"/>
                                        </p:tgtEl>
                                        <p:attrNameLst>
                                          <p:attrName>style.visibility</p:attrName>
                                        </p:attrNameLst>
                                      </p:cBhvr>
                                      <p:to>
                                        <p:strVal val="hidden"/>
                                      </p:to>
                                    </p:set>
                                  </p:childTnLst>
                                </p:cTn>
                              </p:par>
                            </p:childTnLst>
                          </p:cTn>
                        </p:par>
                        <p:par>
                          <p:cTn id="40" fill="hold" nodeType="afterGroup">
                            <p:stCondLst>
                              <p:cond delay="2000"/>
                            </p:stCondLst>
                            <p:childTnLst>
                              <p:par>
                                <p:cTn id="41" presetID="63" presetClass="path" presetSubtype="0" accel="50000" decel="50000" fill="hold" grpId="1" nodeType="afterEffect">
                                  <p:stCondLst>
                                    <p:cond delay="0"/>
                                  </p:stCondLst>
                                  <p:childTnLst>
                                    <p:animMotion origin="layout" path="M 0.01667 0.26469 L 0.575 0.26469 " pathEditMode="relative" rAng="0" ptsTypes="AA">
                                      <p:cBhvr>
                                        <p:cTn id="42" dur="2000" fill="hold"/>
                                        <p:tgtEl>
                                          <p:spTgt spid="399365"/>
                                        </p:tgtEl>
                                        <p:attrNameLst>
                                          <p:attrName>ppt_x</p:attrName>
                                          <p:attrName>ppt_y</p:attrName>
                                        </p:attrNameLst>
                                      </p:cBhvr>
                                      <p:rCtr x="27917" y="0"/>
                                    </p:animMotion>
                                  </p:childTnLst>
                                </p:cTn>
                              </p:par>
                              <p:par>
                                <p:cTn id="43" presetID="56" presetClass="path" presetSubtype="0" accel="50000" decel="50000" fill="hold" grpId="2" nodeType="withEffect">
                                  <p:stCondLst>
                                    <p:cond delay="0"/>
                                  </p:stCondLst>
                                  <p:childTnLst>
                                    <p:animMotion origin="layout" path="M 0.59167 0.34244 L 0.63333 -0.00185 " pathEditMode="relative" rAng="0" ptsTypes="AA">
                                      <p:cBhvr>
                                        <p:cTn id="44" dur="2000" fill="hold"/>
                                        <p:tgtEl>
                                          <p:spTgt spid="399364"/>
                                        </p:tgtEl>
                                        <p:attrNameLst>
                                          <p:attrName>ppt_x</p:attrName>
                                          <p:attrName>ppt_y</p:attrName>
                                        </p:attrNameLst>
                                      </p:cBhvr>
                                      <p:rCtr x="2083" y="-17214"/>
                                    </p:animMotion>
                                  </p:childTnLst>
                                </p:cTn>
                              </p:par>
                              <p:par>
                                <p:cTn id="45" presetID="42" presetClass="path" presetSubtype="0" accel="50000" decel="50000" fill="hold" grpId="0" nodeType="withEffect">
                                  <p:stCondLst>
                                    <p:cond delay="0"/>
                                  </p:stCondLst>
                                  <p:childTnLst>
                                    <p:animMotion origin="layout" path="M 0.0 -2.01758E-6 L 0.13333 0.18695 " pathEditMode="relative" rAng="0" ptsTypes="AA">
                                      <p:cBhvr>
                                        <p:cTn id="46" dur="2000" fill="hold"/>
                                        <p:tgtEl>
                                          <p:spTgt spid="399367"/>
                                        </p:tgtEl>
                                        <p:attrNameLst>
                                          <p:attrName>ppt_x</p:attrName>
                                          <p:attrName>ppt_y</p:attrName>
                                        </p:attrNameLst>
                                      </p:cBhvr>
                                      <p:rCtr x="6667" y="9348"/>
                                    </p:animMotion>
                                  </p:childTnLst>
                                </p:cTn>
                              </p:par>
                              <p:par>
                                <p:cTn id="47" presetID="1" presetClass="entr" presetSubtype="0" fill="hold" grpId="3" nodeType="withEffect">
                                  <p:stCondLst>
                                    <p:cond delay="0"/>
                                  </p:stCondLst>
                                  <p:childTnLst>
                                    <p:set>
                                      <p:cBhvr>
                                        <p:cTn id="48" dur="1" fill="hold">
                                          <p:stCondLst>
                                            <p:cond delay="0"/>
                                          </p:stCondLst>
                                        </p:cTn>
                                        <p:tgtEl>
                                          <p:spTgt spid="399381"/>
                                        </p:tgtEl>
                                        <p:attrNameLst>
                                          <p:attrName>style.visibility</p:attrName>
                                        </p:attrNameLst>
                                      </p:cBhvr>
                                      <p:to>
                                        <p:strVal val="visible"/>
                                      </p:to>
                                    </p:set>
                                  </p:childTnLst>
                                </p:cTn>
                              </p:par>
                              <p:par>
                                <p:cTn id="49" presetID="0" presetClass="path" presetSubtype="0" accel="50000" decel="50000" fill="hold" grpId="4" nodeType="withEffect">
                                  <p:stCondLst>
                                    <p:cond delay="0"/>
                                  </p:stCondLst>
                                  <p:childTnLst>
                                    <p:animMotion origin="layout" path="M 0.0 0.0 C -0.02222 -0.07982 -0.04444 -0.15964 -0.0993 -0.19273 C -0.15416 -0.22582 -0.26423 -0.23114 -0.32899 -0.19921 C -0.39375 -0.16728 -0.4408 -0.08422 -0.48767 -0.00115 " pathEditMode="relative" ptsTypes="aaaA">
                                      <p:cBhvr>
                                        <p:cTn id="50" dur="2000" fill="hold"/>
                                        <p:tgtEl>
                                          <p:spTgt spid="399381"/>
                                        </p:tgtEl>
                                        <p:attrNameLst>
                                          <p:attrName>ppt_x</p:attrName>
                                          <p:attrName>ppt_y</p:attrName>
                                        </p:attrNameLst>
                                      </p:cBhvr>
                                    </p:animMotion>
                                  </p:childTnLst>
                                </p:cTn>
                              </p:par>
                            </p:childTnLst>
                          </p:cTn>
                        </p:par>
                        <p:par>
                          <p:cTn id="51" fill="hold" nodeType="afterGroup">
                            <p:stCondLst>
                              <p:cond delay="4000"/>
                            </p:stCondLst>
                            <p:childTnLst>
                              <p:par>
                                <p:cTn id="52" presetID="1" presetClass="exit" presetSubtype="0" fill="hold" grpId="5" nodeType="afterEffect">
                                  <p:stCondLst>
                                    <p:cond delay="0"/>
                                  </p:stCondLst>
                                  <p:childTnLst>
                                    <p:set>
                                      <p:cBhvr>
                                        <p:cTn id="53" dur="1" fill="hold">
                                          <p:stCondLst>
                                            <p:cond delay="0"/>
                                          </p:stCondLst>
                                        </p:cTn>
                                        <p:tgtEl>
                                          <p:spTgt spid="399381"/>
                                        </p:tgtEl>
                                        <p:attrNameLst>
                                          <p:attrName>style.visibility</p:attrName>
                                        </p:attrNameLst>
                                      </p:cBhvr>
                                      <p:to>
                                        <p:strVal val="hidden"/>
                                      </p:to>
                                    </p:set>
                                  </p:childTnLst>
                                </p:cTn>
                              </p:par>
                            </p:childTnLst>
                          </p:cTn>
                        </p:par>
                        <p:par>
                          <p:cTn id="54" fill="hold" nodeType="afterGroup">
                            <p:stCondLst>
                              <p:cond delay="4000"/>
                            </p:stCondLst>
                            <p:childTnLst>
                              <p:par>
                                <p:cTn id="55" presetID="56" presetClass="path" presetSubtype="0" accel="50000" decel="50000" fill="hold" grpId="2" nodeType="afterEffect">
                                  <p:stCondLst>
                                    <p:cond delay="0"/>
                                  </p:stCondLst>
                                  <p:childTnLst>
                                    <p:animMotion origin="layout" path="M 0.575 0.26469 L 0.63333 -0.00185 " pathEditMode="relative" rAng="0" ptsTypes="AA">
                                      <p:cBhvr>
                                        <p:cTn id="56" dur="2000" fill="hold"/>
                                        <p:tgtEl>
                                          <p:spTgt spid="399365"/>
                                        </p:tgtEl>
                                        <p:attrNameLst>
                                          <p:attrName>ppt_x</p:attrName>
                                          <p:attrName>ppt_y</p:attrName>
                                        </p:attrNameLst>
                                      </p:cBhvr>
                                      <p:rCtr x="2917" y="-13327"/>
                                    </p:animMotion>
                                  </p:childTnLst>
                                </p:cTn>
                              </p:par>
                              <p:par>
                                <p:cTn id="57" presetID="63" presetClass="path" presetSubtype="0" accel="50000" decel="50000" fill="hold" grpId="1" nodeType="withEffect">
                                  <p:stCondLst>
                                    <p:cond delay="0"/>
                                  </p:stCondLst>
                                  <p:childTnLst>
                                    <p:animMotion origin="layout" path="M 0.13333 0.18695 L 0.69167 0.18695 " pathEditMode="relative" rAng="0" ptsTypes="AA">
                                      <p:cBhvr>
                                        <p:cTn id="58" dur="2000" fill="hold"/>
                                        <p:tgtEl>
                                          <p:spTgt spid="399367"/>
                                        </p:tgtEl>
                                        <p:attrNameLst>
                                          <p:attrName>ppt_x</p:attrName>
                                          <p:attrName>ppt_y</p:attrName>
                                        </p:attrNameLst>
                                      </p:cBhvr>
                                      <p:rCtr x="27917" y="0"/>
                                    </p:animMotion>
                                  </p:childTnLst>
                                </p:cTn>
                              </p:par>
                              <p:par>
                                <p:cTn id="59" presetID="1" presetClass="entr" presetSubtype="0" fill="hold" grpId="6" nodeType="withEffect">
                                  <p:stCondLst>
                                    <p:cond delay="0"/>
                                  </p:stCondLst>
                                  <p:childTnLst>
                                    <p:set>
                                      <p:cBhvr>
                                        <p:cTn id="60" dur="1" fill="hold">
                                          <p:stCondLst>
                                            <p:cond delay="0"/>
                                          </p:stCondLst>
                                        </p:cTn>
                                        <p:tgtEl>
                                          <p:spTgt spid="399381"/>
                                        </p:tgtEl>
                                        <p:attrNameLst>
                                          <p:attrName>style.visibility</p:attrName>
                                        </p:attrNameLst>
                                      </p:cBhvr>
                                      <p:to>
                                        <p:strVal val="visible"/>
                                      </p:to>
                                    </p:set>
                                  </p:childTnLst>
                                </p:cTn>
                              </p:par>
                              <p:par>
                                <p:cTn id="61" presetID="0" presetClass="path" presetSubtype="0" accel="50000" decel="50000" fill="hold" grpId="7" nodeType="withEffect">
                                  <p:stCondLst>
                                    <p:cond delay="0"/>
                                  </p:stCondLst>
                                  <p:childTnLst>
                                    <p:animMotion origin="layout" path="M 0.0 0.0 C -0.01302 -0.07034 -0.02604 -0.14067 -0.0901 -0.1696 C -0.15416 -0.19852 -0.3177 -0.20129 -0.3842 -0.17399 C -0.45069 -0.14669 -0.46996 -0.07612 -0.48923 -0.00555 " pathEditMode="relative" ptsTypes="aaaA">
                                      <p:cBhvr>
                                        <p:cTn id="62" dur="2000" fill="hold"/>
                                        <p:tgtEl>
                                          <p:spTgt spid="399381"/>
                                        </p:tgtEl>
                                        <p:attrNameLst>
                                          <p:attrName>ppt_x</p:attrName>
                                          <p:attrName>ppt_y</p:attrName>
                                        </p:attrNameLst>
                                      </p:cBhvr>
                                    </p:animMotion>
                                  </p:childTnLst>
                                </p:cTn>
                              </p:par>
                            </p:childTnLst>
                          </p:cTn>
                        </p:par>
                        <p:par>
                          <p:cTn id="63" fill="hold" nodeType="afterGroup">
                            <p:stCondLst>
                              <p:cond delay="6000"/>
                            </p:stCondLst>
                            <p:childTnLst>
                              <p:par>
                                <p:cTn id="64" presetID="1" presetClass="exit" presetSubtype="0" fill="hold" grpId="8" nodeType="afterEffect">
                                  <p:stCondLst>
                                    <p:cond delay="0"/>
                                  </p:stCondLst>
                                  <p:childTnLst>
                                    <p:set>
                                      <p:cBhvr>
                                        <p:cTn id="65" dur="1" fill="hold">
                                          <p:stCondLst>
                                            <p:cond delay="0"/>
                                          </p:stCondLst>
                                        </p:cTn>
                                        <p:tgtEl>
                                          <p:spTgt spid="399381"/>
                                        </p:tgtEl>
                                        <p:attrNameLst>
                                          <p:attrName>style.visibility</p:attrName>
                                        </p:attrNameLst>
                                      </p:cBhvr>
                                      <p:to>
                                        <p:strVal val="hidden"/>
                                      </p:to>
                                    </p:set>
                                  </p:childTnLst>
                                </p:cTn>
                              </p:par>
                            </p:childTnLst>
                          </p:cTn>
                        </p:par>
                        <p:par>
                          <p:cTn id="66" fill="hold" nodeType="afterGroup">
                            <p:stCondLst>
                              <p:cond delay="6000"/>
                            </p:stCondLst>
                            <p:childTnLst>
                              <p:par>
                                <p:cTn id="67" presetID="56" presetClass="path" presetSubtype="0" accel="50000" decel="50000" fill="hold" grpId="2" nodeType="afterEffect">
                                  <p:stCondLst>
                                    <p:cond delay="0"/>
                                  </p:stCondLst>
                                  <p:childTnLst>
                                    <p:animMotion origin="layout" path="M 0.69167 0.18695 L 0.63333 -0.00185 " pathEditMode="relative" rAng="0" ptsTypes="AA">
                                      <p:cBhvr>
                                        <p:cTn id="68" dur="2000" fill="hold"/>
                                        <p:tgtEl>
                                          <p:spTgt spid="399367"/>
                                        </p:tgtEl>
                                        <p:attrNameLst>
                                          <p:attrName>ppt_x</p:attrName>
                                          <p:attrName>ppt_y</p:attrName>
                                        </p:attrNameLst>
                                      </p:cBhvr>
                                      <p:rCtr x="-2917" y="-9440"/>
                                    </p:animMotion>
                                  </p:childTnLst>
                                </p:cTn>
                              </p:par>
                              <p:par>
                                <p:cTn id="69" presetID="1" presetClass="entr" presetSubtype="0" fill="hold" grpId="9" nodeType="withEffect">
                                  <p:stCondLst>
                                    <p:cond delay="0"/>
                                  </p:stCondLst>
                                  <p:childTnLst>
                                    <p:set>
                                      <p:cBhvr>
                                        <p:cTn id="70" dur="1" fill="hold">
                                          <p:stCondLst>
                                            <p:cond delay="0"/>
                                          </p:stCondLst>
                                        </p:cTn>
                                        <p:tgtEl>
                                          <p:spTgt spid="399381"/>
                                        </p:tgtEl>
                                        <p:attrNameLst>
                                          <p:attrName>style.visibility</p:attrName>
                                        </p:attrNameLst>
                                      </p:cBhvr>
                                      <p:to>
                                        <p:strVal val="visible"/>
                                      </p:to>
                                    </p:set>
                                  </p:childTnLst>
                                </p:cTn>
                              </p:par>
                              <p:par>
                                <p:cTn id="71" presetID="0" presetClass="path" presetSubtype="0" accel="50000" decel="50000" fill="hold" grpId="10" nodeType="withEffect">
                                  <p:stCondLst>
                                    <p:cond delay="0"/>
                                  </p:stCondLst>
                                  <p:childTnLst>
                                    <p:animMotion origin="layout" path="M 0.0 0.0 C -0.00017 -0.06756 -0.00034 -0.13512 -0.06944 -0.1608 C -0.13854 -0.18648 -0.34531 -0.17908 -0.41493 -0.15409 C -0.48454 -0.1291 -0.48576 -0.0701 -0.4868 -0.01087 " pathEditMode="relative" ptsTypes="aaaA">
                                      <p:cBhvr>
                                        <p:cTn id="72" dur="2000" fill="hold"/>
                                        <p:tgtEl>
                                          <p:spTgt spid="399381"/>
                                        </p:tgtEl>
                                        <p:attrNameLst>
                                          <p:attrName>ppt_x</p:attrName>
                                          <p:attrName>ppt_y</p:attrName>
                                        </p:attrNameLst>
                                      </p:cBhvr>
                                    </p:animMotion>
                                  </p:childTnLst>
                                </p:cTn>
                              </p:par>
                            </p:childTnLst>
                          </p:cTn>
                        </p:par>
                        <p:par>
                          <p:cTn id="73" fill="hold" nodeType="afterGroup">
                            <p:stCondLst>
                              <p:cond delay="8000"/>
                            </p:stCondLst>
                            <p:childTnLst>
                              <p:par>
                                <p:cTn id="74" presetID="1" presetClass="exit" presetSubtype="0" fill="hold" grpId="11" nodeType="afterEffect">
                                  <p:stCondLst>
                                    <p:cond delay="0"/>
                                  </p:stCondLst>
                                  <p:childTnLst>
                                    <p:set>
                                      <p:cBhvr>
                                        <p:cTn id="75" dur="1" fill="hold">
                                          <p:stCondLst>
                                            <p:cond delay="0"/>
                                          </p:stCondLst>
                                        </p:cTn>
                                        <p:tgtEl>
                                          <p:spTgt spid="399381"/>
                                        </p:tgtEl>
                                        <p:attrNameLst>
                                          <p:attrName>style.visibility</p:attrName>
                                        </p:attrNameLst>
                                      </p:cBhvr>
                                      <p:to>
                                        <p:strVal val="hidden"/>
                                      </p:to>
                                    </p:set>
                                  </p:childTnLst>
                                </p:cTn>
                              </p:par>
                              <p:par>
                                <p:cTn id="76" presetID="1" presetClass="entr" presetSubtype="0" fill="hold" grpId="12" nodeType="withEffect">
                                  <p:stCondLst>
                                    <p:cond delay="0"/>
                                  </p:stCondLst>
                                  <p:childTnLst>
                                    <p:set>
                                      <p:cBhvr>
                                        <p:cTn id="77" dur="1" fill="hold">
                                          <p:stCondLst>
                                            <p:cond delay="0"/>
                                          </p:stCondLst>
                                        </p:cTn>
                                        <p:tgtEl>
                                          <p:spTgt spid="399381"/>
                                        </p:tgtEl>
                                        <p:attrNameLst>
                                          <p:attrName>style.visibility</p:attrName>
                                        </p:attrNameLst>
                                      </p:cBhvr>
                                      <p:to>
                                        <p:strVal val="visible"/>
                                      </p:to>
                                    </p:set>
                                  </p:childTnLst>
                                </p:cTn>
                              </p:par>
                              <p:par>
                                <p:cTn id="78" presetID="0" presetClass="path" presetSubtype="0" accel="50000" decel="50000" fill="hold" grpId="13" nodeType="withEffect">
                                  <p:stCondLst>
                                    <p:cond delay="0"/>
                                  </p:stCondLst>
                                  <p:childTnLst>
                                    <p:animMotion origin="layout" path="M 0.0 0.0 C -0.00278 -0.06386 -0.00573 -0.12772 -0.06927 -0.15641 C -0.13281 -0.1851 -0.31146 -0.19852 -0.3809 -0.17191 C -0.45035 -0.1453 -0.46806 -0.07103 -0.48577 0.00324 " pathEditMode="relative" ptsTypes="aaaA">
                                      <p:cBhvr>
                                        <p:cTn id="79" dur="2000" fill="hold"/>
                                        <p:tgtEl>
                                          <p:spTgt spid="399381"/>
                                        </p:tgtEl>
                                        <p:attrNameLst>
                                          <p:attrName>ppt_x</p:attrName>
                                          <p:attrName>ppt_y</p:attrName>
                                        </p:attrNameLst>
                                      </p:cBhvr>
                                    </p:animMotion>
                                  </p:childTnLst>
                                </p:cTn>
                              </p:par>
                            </p:childTnLst>
                          </p:cTn>
                        </p:par>
                        <p:par>
                          <p:cTn id="80" fill="hold" nodeType="afterGroup">
                            <p:stCondLst>
                              <p:cond delay="10000"/>
                            </p:stCondLst>
                            <p:childTnLst>
                              <p:par>
                                <p:cTn id="81" presetID="1" presetClass="exit" presetSubtype="0" fill="hold" grpId="14" nodeType="afterEffect">
                                  <p:stCondLst>
                                    <p:cond delay="0"/>
                                  </p:stCondLst>
                                  <p:childTnLst>
                                    <p:set>
                                      <p:cBhvr>
                                        <p:cTn id="82" dur="1" fill="hold">
                                          <p:stCondLst>
                                            <p:cond delay="0"/>
                                          </p:stCondLst>
                                        </p:cTn>
                                        <p:tgtEl>
                                          <p:spTgt spid="3993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animBg="1"/>
      <p:bldP spid="399363" grpId="1" animBg="1"/>
      <p:bldP spid="399363" grpId="2" animBg="1"/>
      <p:bldP spid="399364" grpId="0" animBg="1"/>
      <p:bldP spid="399364" grpId="1" animBg="1"/>
      <p:bldP spid="399364" grpId="2" animBg="1"/>
      <p:bldP spid="399365" grpId="0" animBg="1"/>
      <p:bldP spid="399365" grpId="1" animBg="1"/>
      <p:bldP spid="399365" grpId="2" animBg="1"/>
      <p:bldP spid="399366" grpId="0" animBg="1"/>
      <p:bldP spid="399366" grpId="1" animBg="1"/>
      <p:bldP spid="399366" grpId="2" animBg="1"/>
      <p:bldP spid="399367" grpId="0" animBg="1"/>
      <p:bldP spid="399367" grpId="1" animBg="1"/>
      <p:bldP spid="399367" grpId="2" animBg="1"/>
      <p:bldP spid="399381" grpId="0" animBg="1"/>
      <p:bldP spid="399381" grpId="1" animBg="1"/>
      <p:bldP spid="399381" grpId="2" animBg="1"/>
      <p:bldP spid="399381" grpId="3" animBg="1"/>
      <p:bldP spid="399381" grpId="4" animBg="1"/>
      <p:bldP spid="399381" grpId="5" animBg="1"/>
      <p:bldP spid="399381" grpId="6" animBg="1"/>
      <p:bldP spid="399381" grpId="7" animBg="1"/>
      <p:bldP spid="399381" grpId="8" animBg="1"/>
      <p:bldP spid="399381" grpId="9" animBg="1"/>
      <p:bldP spid="399381" grpId="10" animBg="1"/>
      <p:bldP spid="399381" grpId="11" animBg="1"/>
      <p:bldP spid="399381" grpId="12" animBg="1"/>
      <p:bldP spid="399381" grpId="13" animBg="1"/>
      <p:bldP spid="399381" grpId="14" animBg="1"/>
      <p:bldP spid="399393"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Date Placeholder 4"/>
          <p:cNvSpPr>
            <a:spLocks noGrp="1"/>
          </p:cNvSpPr>
          <p:nvPr>
            <p:ph type="dt" sz="half" idx="10"/>
          </p:nvPr>
        </p:nvSpPr>
        <p:spPr/>
        <p:txBody>
          <a:bodyPr/>
          <a:lstStyle/>
          <a:p>
            <a:r>
              <a:rPr lang="en-US"/>
              <a:t>06/02/06</a:t>
            </a:r>
          </a:p>
        </p:txBody>
      </p:sp>
      <p:sp>
        <p:nvSpPr>
          <p:cNvPr id="29" name="Footer Placeholder 5"/>
          <p:cNvSpPr>
            <a:spLocks noGrp="1"/>
          </p:cNvSpPr>
          <p:nvPr>
            <p:ph type="ftr" sz="quarter" idx="11"/>
          </p:nvPr>
        </p:nvSpPr>
        <p:spPr/>
        <p:txBody>
          <a:bodyPr/>
          <a:lstStyle/>
          <a:p>
            <a:r>
              <a:rPr lang="en-US"/>
              <a:t>Pavan Balaji (The Ohio State University)</a:t>
            </a:r>
          </a:p>
        </p:txBody>
      </p:sp>
      <p:sp>
        <p:nvSpPr>
          <p:cNvPr id="183298" name="Rectangle 2"/>
          <p:cNvSpPr>
            <a:spLocks noGrp="1" noChangeArrowheads="1"/>
          </p:cNvSpPr>
          <p:nvPr>
            <p:ph type="title"/>
          </p:nvPr>
        </p:nvSpPr>
        <p:spPr>
          <a:ln/>
        </p:spPr>
        <p:txBody>
          <a:bodyPr/>
          <a:lstStyle/>
          <a:p>
            <a:r>
              <a:rPr lang="en-US"/>
              <a:t>Traditional Ethernet</a:t>
            </a:r>
          </a:p>
        </p:txBody>
      </p:sp>
      <p:sp>
        <p:nvSpPr>
          <p:cNvPr id="183299" name="Rectangle 3"/>
          <p:cNvSpPr>
            <a:spLocks noGrp="1" noChangeArrowheads="1"/>
          </p:cNvSpPr>
          <p:nvPr>
            <p:ph type="body" sz="half" idx="2"/>
          </p:nvPr>
        </p:nvSpPr>
        <p:spPr>
          <a:xfrm>
            <a:off x="3657600" y="1828800"/>
            <a:ext cx="5257800" cy="4495800"/>
          </a:xfrm>
        </p:spPr>
        <p:txBody>
          <a:bodyPr/>
          <a:lstStyle/>
          <a:p>
            <a:pPr>
              <a:lnSpc>
                <a:spcPct val="145000"/>
              </a:lnSpc>
              <a:spcBef>
                <a:spcPct val="40000"/>
              </a:spcBef>
            </a:pPr>
            <a:r>
              <a:rPr lang="en-US" sz="2000"/>
              <a:t>Speed varies from 3Mbps to 10Gbps</a:t>
            </a:r>
          </a:p>
          <a:p>
            <a:pPr>
              <a:lnSpc>
                <a:spcPct val="145000"/>
              </a:lnSpc>
              <a:spcBef>
                <a:spcPct val="40000"/>
              </a:spcBef>
            </a:pPr>
            <a:r>
              <a:rPr lang="en-US" sz="2000"/>
              <a:t>TCP and IP in the host space</a:t>
            </a:r>
          </a:p>
          <a:p>
            <a:pPr lvl="1">
              <a:lnSpc>
                <a:spcPct val="145000"/>
              </a:lnSpc>
              <a:spcBef>
                <a:spcPct val="40000"/>
              </a:spcBef>
            </a:pPr>
            <a:r>
              <a:rPr lang="en-US" sz="1800"/>
              <a:t>High processing time</a:t>
            </a:r>
          </a:p>
          <a:p>
            <a:pPr lvl="1">
              <a:lnSpc>
                <a:spcPct val="145000"/>
              </a:lnSpc>
              <a:spcBef>
                <a:spcPct val="40000"/>
              </a:spcBef>
            </a:pPr>
            <a:r>
              <a:rPr lang="en-US" sz="1800"/>
              <a:t>Low bandwidth</a:t>
            </a:r>
          </a:p>
          <a:p>
            <a:pPr lvl="1">
              <a:lnSpc>
                <a:spcPct val="145000"/>
              </a:lnSpc>
              <a:spcBef>
                <a:spcPct val="40000"/>
              </a:spcBef>
            </a:pPr>
            <a:r>
              <a:rPr lang="en-US" sz="1800"/>
              <a:t>High memory traffic</a:t>
            </a:r>
          </a:p>
          <a:p>
            <a:pPr>
              <a:lnSpc>
                <a:spcPct val="145000"/>
              </a:lnSpc>
              <a:spcBef>
                <a:spcPct val="40000"/>
              </a:spcBef>
            </a:pPr>
            <a:r>
              <a:rPr lang="en-US" sz="2000"/>
              <a:t>Jumbo frames improve performance</a:t>
            </a:r>
          </a:p>
          <a:p>
            <a:pPr lvl="1">
              <a:lnSpc>
                <a:spcPct val="145000"/>
              </a:lnSpc>
              <a:spcBef>
                <a:spcPct val="40000"/>
              </a:spcBef>
            </a:pPr>
            <a:r>
              <a:rPr lang="en-US" sz="1800"/>
              <a:t>Ex: 7Gbps for a 10GigE adapter</a:t>
            </a:r>
          </a:p>
          <a:p>
            <a:pPr lvl="1">
              <a:lnSpc>
                <a:spcPct val="145000"/>
              </a:lnSpc>
              <a:spcBef>
                <a:spcPct val="40000"/>
              </a:spcBef>
            </a:pPr>
            <a:r>
              <a:rPr lang="en-US" sz="1800"/>
              <a:t>Use lot of CPU resources</a:t>
            </a:r>
          </a:p>
        </p:txBody>
      </p:sp>
      <p:sp>
        <p:nvSpPr>
          <p:cNvPr id="183300" name="AutoShape 4"/>
          <p:cNvSpPr>
            <a:spLocks noChangeArrowheads="1"/>
          </p:cNvSpPr>
          <p:nvPr/>
        </p:nvSpPr>
        <p:spPr bwMode="auto">
          <a:xfrm>
            <a:off x="1066800" y="3429000"/>
            <a:ext cx="2133600" cy="3810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b="0">
                <a:ea typeface="굴림" pitchFamily="50" charset="-127"/>
              </a:rPr>
              <a:t>Sockets Interface</a:t>
            </a:r>
          </a:p>
        </p:txBody>
      </p:sp>
      <p:sp>
        <p:nvSpPr>
          <p:cNvPr id="183301" name="AutoShape 5"/>
          <p:cNvSpPr>
            <a:spLocks noChangeArrowheads="1"/>
          </p:cNvSpPr>
          <p:nvPr/>
        </p:nvSpPr>
        <p:spPr bwMode="auto">
          <a:xfrm>
            <a:off x="1066800" y="2895600"/>
            <a:ext cx="2133600" cy="3810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b="0">
                <a:ea typeface="굴림" pitchFamily="50" charset="-127"/>
              </a:rPr>
              <a:t>Application or Library</a:t>
            </a:r>
          </a:p>
        </p:txBody>
      </p:sp>
      <p:sp>
        <p:nvSpPr>
          <p:cNvPr id="183302" name="Line 6"/>
          <p:cNvSpPr>
            <a:spLocks noChangeShapeType="1"/>
          </p:cNvSpPr>
          <p:nvPr/>
        </p:nvSpPr>
        <p:spPr bwMode="auto">
          <a:xfrm>
            <a:off x="914400" y="3352800"/>
            <a:ext cx="2362200" cy="0"/>
          </a:xfrm>
          <a:prstGeom prst="line">
            <a:avLst/>
          </a:prstGeom>
          <a:noFill/>
          <a:ln w="57150">
            <a:solidFill>
              <a:schemeClr val="tx1"/>
            </a:solidFill>
            <a:prstDash val="sysDot"/>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03" name="Text Box 7"/>
          <p:cNvSpPr txBox="1">
            <a:spLocks noChangeArrowheads="1"/>
          </p:cNvSpPr>
          <p:nvPr/>
        </p:nvSpPr>
        <p:spPr bwMode="auto">
          <a:xfrm>
            <a:off x="152400" y="5440363"/>
            <a:ext cx="914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0"/>
              <a:t>Hardware</a:t>
            </a:r>
          </a:p>
        </p:txBody>
      </p:sp>
      <p:sp>
        <p:nvSpPr>
          <p:cNvPr id="183304" name="Text Box 8"/>
          <p:cNvSpPr txBox="1">
            <a:spLocks noChangeArrowheads="1"/>
          </p:cNvSpPr>
          <p:nvPr/>
        </p:nvSpPr>
        <p:spPr bwMode="auto">
          <a:xfrm>
            <a:off x="304800" y="3001963"/>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0"/>
              <a:t>User</a:t>
            </a:r>
          </a:p>
        </p:txBody>
      </p:sp>
      <p:sp>
        <p:nvSpPr>
          <p:cNvPr id="183305" name="Line 9"/>
          <p:cNvSpPr>
            <a:spLocks noChangeShapeType="1"/>
          </p:cNvSpPr>
          <p:nvPr/>
        </p:nvSpPr>
        <p:spPr bwMode="auto">
          <a:xfrm>
            <a:off x="2133600" y="3200400"/>
            <a:ext cx="0" cy="3048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06" name="Line 10"/>
          <p:cNvSpPr>
            <a:spLocks noChangeShapeType="1"/>
          </p:cNvSpPr>
          <p:nvPr/>
        </p:nvSpPr>
        <p:spPr bwMode="auto">
          <a:xfrm>
            <a:off x="2209800" y="3200400"/>
            <a:ext cx="0" cy="3048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07" name="Text Box 11"/>
          <p:cNvSpPr txBox="1">
            <a:spLocks noChangeArrowheads="1"/>
          </p:cNvSpPr>
          <p:nvPr/>
        </p:nvSpPr>
        <p:spPr bwMode="auto">
          <a:xfrm>
            <a:off x="228600" y="4525963"/>
            <a:ext cx="685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0"/>
              <a:t>Kernel</a:t>
            </a:r>
          </a:p>
        </p:txBody>
      </p:sp>
      <p:sp>
        <p:nvSpPr>
          <p:cNvPr id="183308" name="AutoShape 12"/>
          <p:cNvSpPr>
            <a:spLocks noChangeArrowheads="1"/>
          </p:cNvSpPr>
          <p:nvPr/>
        </p:nvSpPr>
        <p:spPr bwMode="auto">
          <a:xfrm>
            <a:off x="1066800" y="3886200"/>
            <a:ext cx="2133600" cy="3810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b="0">
                <a:ea typeface="굴림" pitchFamily="50" charset="-127"/>
              </a:rPr>
              <a:t>TCP</a:t>
            </a:r>
          </a:p>
        </p:txBody>
      </p:sp>
      <p:sp>
        <p:nvSpPr>
          <p:cNvPr id="183309" name="Line 13"/>
          <p:cNvSpPr>
            <a:spLocks noChangeShapeType="1"/>
          </p:cNvSpPr>
          <p:nvPr/>
        </p:nvSpPr>
        <p:spPr bwMode="auto">
          <a:xfrm>
            <a:off x="2133600" y="3733800"/>
            <a:ext cx="0" cy="2286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10" name="Line 14"/>
          <p:cNvSpPr>
            <a:spLocks noChangeShapeType="1"/>
          </p:cNvSpPr>
          <p:nvPr/>
        </p:nvSpPr>
        <p:spPr bwMode="auto">
          <a:xfrm>
            <a:off x="2209800" y="3733800"/>
            <a:ext cx="0" cy="2286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11" name="AutoShape 15"/>
          <p:cNvSpPr>
            <a:spLocks noChangeArrowheads="1"/>
          </p:cNvSpPr>
          <p:nvPr/>
        </p:nvSpPr>
        <p:spPr bwMode="auto">
          <a:xfrm>
            <a:off x="1066800" y="4343400"/>
            <a:ext cx="2133600" cy="3810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b="0">
                <a:ea typeface="굴림" pitchFamily="50" charset="-127"/>
              </a:rPr>
              <a:t>IP</a:t>
            </a:r>
          </a:p>
        </p:txBody>
      </p:sp>
      <p:sp>
        <p:nvSpPr>
          <p:cNvPr id="183312" name="Line 16"/>
          <p:cNvSpPr>
            <a:spLocks noChangeShapeType="1"/>
          </p:cNvSpPr>
          <p:nvPr/>
        </p:nvSpPr>
        <p:spPr bwMode="auto">
          <a:xfrm>
            <a:off x="2133600" y="4191000"/>
            <a:ext cx="0" cy="2286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13" name="Line 17"/>
          <p:cNvSpPr>
            <a:spLocks noChangeShapeType="1"/>
          </p:cNvSpPr>
          <p:nvPr/>
        </p:nvSpPr>
        <p:spPr bwMode="auto">
          <a:xfrm>
            <a:off x="2209800" y="4191000"/>
            <a:ext cx="0" cy="2286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14" name="AutoShape 18"/>
          <p:cNvSpPr>
            <a:spLocks noChangeArrowheads="1"/>
          </p:cNvSpPr>
          <p:nvPr/>
        </p:nvSpPr>
        <p:spPr bwMode="auto">
          <a:xfrm>
            <a:off x="1066800" y="4800600"/>
            <a:ext cx="2133600" cy="3810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b="0">
                <a:ea typeface="굴림" pitchFamily="50" charset="-127"/>
              </a:rPr>
              <a:t>Device Driver</a:t>
            </a:r>
          </a:p>
        </p:txBody>
      </p:sp>
      <p:sp>
        <p:nvSpPr>
          <p:cNvPr id="183315" name="Line 19"/>
          <p:cNvSpPr>
            <a:spLocks noChangeShapeType="1"/>
          </p:cNvSpPr>
          <p:nvPr/>
        </p:nvSpPr>
        <p:spPr bwMode="auto">
          <a:xfrm>
            <a:off x="2133600" y="4648200"/>
            <a:ext cx="0" cy="2286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16" name="Line 20"/>
          <p:cNvSpPr>
            <a:spLocks noChangeShapeType="1"/>
          </p:cNvSpPr>
          <p:nvPr/>
        </p:nvSpPr>
        <p:spPr bwMode="auto">
          <a:xfrm>
            <a:off x="2209800" y="4648200"/>
            <a:ext cx="0" cy="2286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17" name="AutoShape 21"/>
          <p:cNvSpPr>
            <a:spLocks noChangeArrowheads="1"/>
          </p:cNvSpPr>
          <p:nvPr/>
        </p:nvSpPr>
        <p:spPr bwMode="auto">
          <a:xfrm>
            <a:off x="1066800" y="5334000"/>
            <a:ext cx="2133600" cy="533400"/>
          </a:xfrm>
          <a:prstGeom prst="roundRect">
            <a:avLst>
              <a:gd name="adj" fmla="val 16667"/>
            </a:avLst>
          </a:prstGeom>
          <a:solidFill>
            <a:srgbClr val="FF0000">
              <a:alpha val="7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b="0">
                <a:ea typeface="굴림" pitchFamily="50" charset="-127"/>
              </a:rPr>
              <a:t>Network Adapter</a:t>
            </a:r>
          </a:p>
          <a:p>
            <a:pPr eaLnBrk="1" hangingPunct="1"/>
            <a:r>
              <a:rPr lang="en-US" sz="1200" b="0">
                <a:ea typeface="굴림" pitchFamily="50" charset="-127"/>
              </a:rPr>
              <a:t>(e.g., 10GigE)</a:t>
            </a:r>
          </a:p>
        </p:txBody>
      </p:sp>
      <p:sp>
        <p:nvSpPr>
          <p:cNvPr id="183318" name="Line 22"/>
          <p:cNvSpPr>
            <a:spLocks noChangeShapeType="1"/>
          </p:cNvSpPr>
          <p:nvPr/>
        </p:nvSpPr>
        <p:spPr bwMode="auto">
          <a:xfrm>
            <a:off x="914400" y="5257800"/>
            <a:ext cx="2362200" cy="0"/>
          </a:xfrm>
          <a:prstGeom prst="line">
            <a:avLst/>
          </a:prstGeom>
          <a:noFill/>
          <a:ln w="57150">
            <a:solidFill>
              <a:schemeClr val="tx1"/>
            </a:solidFill>
            <a:prstDash val="sysDot"/>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319" name="Line 23"/>
          <p:cNvSpPr>
            <a:spLocks noChangeShapeType="1"/>
          </p:cNvSpPr>
          <p:nvPr/>
        </p:nvSpPr>
        <p:spPr bwMode="auto">
          <a:xfrm>
            <a:off x="2133600" y="5105400"/>
            <a:ext cx="0" cy="3048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20" name="Line 24"/>
          <p:cNvSpPr>
            <a:spLocks noChangeShapeType="1"/>
          </p:cNvSpPr>
          <p:nvPr/>
        </p:nvSpPr>
        <p:spPr bwMode="auto">
          <a:xfrm>
            <a:off x="2209800" y="5105400"/>
            <a:ext cx="0" cy="3048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321" name="Text Box 25"/>
          <p:cNvSpPr txBox="1">
            <a:spLocks noChangeArrowheads="1"/>
          </p:cNvSpPr>
          <p:nvPr/>
        </p:nvSpPr>
        <p:spPr bwMode="auto">
          <a:xfrm>
            <a:off x="1066800" y="2209800"/>
            <a:ext cx="22098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400">
                <a:ea typeface="굴림" pitchFamily="50" charset="-127"/>
              </a:rPr>
              <a:t>Regular Ethernet Adapters</a:t>
            </a:r>
          </a:p>
        </p:txBody>
      </p:sp>
      <p:sp>
        <p:nvSpPr>
          <p:cNvPr id="183322" name="Text Box 26"/>
          <p:cNvSpPr txBox="1">
            <a:spLocks noChangeArrowheads="1"/>
          </p:cNvSpPr>
          <p:nvPr/>
        </p:nvSpPr>
        <p:spPr bwMode="auto">
          <a:xfrm>
            <a:off x="6019800" y="3581400"/>
            <a:ext cx="20224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i="1">
                <a:solidFill>
                  <a:srgbClr val="FF3300"/>
                </a:solidFill>
              </a:rPr>
              <a:t>[HOTI05, MICRO06]</a:t>
            </a:r>
          </a:p>
        </p:txBody>
      </p:sp>
      <p:sp>
        <p:nvSpPr>
          <p:cNvPr id="183323" name="Text Box 27"/>
          <p:cNvSpPr txBox="1">
            <a:spLocks noChangeArrowheads="1"/>
          </p:cNvSpPr>
          <p:nvPr/>
        </p:nvSpPr>
        <p:spPr bwMode="auto">
          <a:xfrm>
            <a:off x="6637338" y="4114800"/>
            <a:ext cx="18208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i="1">
                <a:solidFill>
                  <a:srgbClr val="FF3300"/>
                </a:solidFill>
              </a:rPr>
              <a:t>[JPDC05, RAIT04]</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Date Placeholder 2"/>
          <p:cNvSpPr>
            <a:spLocks noGrp="1"/>
          </p:cNvSpPr>
          <p:nvPr>
            <p:ph type="dt" sz="half" idx="10"/>
          </p:nvPr>
        </p:nvSpPr>
        <p:spPr/>
        <p:txBody>
          <a:bodyPr/>
          <a:lstStyle/>
          <a:p>
            <a:r>
              <a:rPr lang="en-US"/>
              <a:t>06/02/06</a:t>
            </a:r>
          </a:p>
        </p:txBody>
      </p:sp>
      <p:sp>
        <p:nvSpPr>
          <p:cNvPr id="70" name="Footer Placeholder 3"/>
          <p:cNvSpPr>
            <a:spLocks noGrp="1"/>
          </p:cNvSpPr>
          <p:nvPr>
            <p:ph type="ftr" sz="quarter" idx="11"/>
          </p:nvPr>
        </p:nvSpPr>
        <p:spPr/>
        <p:txBody>
          <a:bodyPr/>
          <a:lstStyle/>
          <a:p>
            <a:r>
              <a:rPr lang="en-US"/>
              <a:t>Pavan Balaji (The Ohio State University)</a:t>
            </a:r>
          </a:p>
        </p:txBody>
      </p:sp>
      <p:sp>
        <p:nvSpPr>
          <p:cNvPr id="184322" name="Rectangle 2"/>
          <p:cNvSpPr>
            <a:spLocks noGrp="1" noChangeArrowheads="1"/>
          </p:cNvSpPr>
          <p:nvPr>
            <p:ph type="title"/>
          </p:nvPr>
        </p:nvSpPr>
        <p:spPr>
          <a:ln/>
        </p:spPr>
        <p:txBody>
          <a:bodyPr/>
          <a:lstStyle/>
          <a:p>
            <a:r>
              <a:rPr lang="en-US"/>
              <a:t>TCP Offload Engine (TOE)</a:t>
            </a:r>
          </a:p>
        </p:txBody>
      </p:sp>
      <p:grpSp>
        <p:nvGrpSpPr>
          <p:cNvPr id="184323" name="Group 3"/>
          <p:cNvGrpSpPr>
            <a:grpSpLocks/>
          </p:cNvGrpSpPr>
          <p:nvPr/>
        </p:nvGrpSpPr>
        <p:grpSpPr bwMode="auto">
          <a:xfrm>
            <a:off x="152400" y="1981200"/>
            <a:ext cx="4876800" cy="3657600"/>
            <a:chOff x="96" y="1008"/>
            <a:chExt cx="3072" cy="2304"/>
          </a:xfrm>
        </p:grpSpPr>
        <p:sp>
          <p:nvSpPr>
            <p:cNvPr id="184324" name="AutoShape 4"/>
            <p:cNvSpPr>
              <a:spLocks noChangeArrowheads="1"/>
            </p:cNvSpPr>
            <p:nvPr/>
          </p:nvSpPr>
          <p:spPr bwMode="auto">
            <a:xfrm>
              <a:off x="672" y="1776"/>
              <a:ext cx="1344" cy="24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b="0">
                  <a:ea typeface="굴림" pitchFamily="50" charset="-127"/>
                </a:rPr>
                <a:t>Sockets Interface</a:t>
              </a:r>
            </a:p>
          </p:txBody>
        </p:sp>
        <p:sp>
          <p:nvSpPr>
            <p:cNvPr id="184325" name="AutoShape 5"/>
            <p:cNvSpPr>
              <a:spLocks noChangeArrowheads="1"/>
            </p:cNvSpPr>
            <p:nvPr/>
          </p:nvSpPr>
          <p:spPr bwMode="auto">
            <a:xfrm>
              <a:off x="672" y="1440"/>
              <a:ext cx="1344" cy="24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b="0">
                  <a:ea typeface="굴림" pitchFamily="50" charset="-127"/>
                </a:rPr>
                <a:t>Application or Library</a:t>
              </a:r>
            </a:p>
          </p:txBody>
        </p:sp>
        <p:sp>
          <p:nvSpPr>
            <p:cNvPr id="184326" name="Line 6"/>
            <p:cNvSpPr>
              <a:spLocks noChangeShapeType="1"/>
            </p:cNvSpPr>
            <p:nvPr/>
          </p:nvSpPr>
          <p:spPr bwMode="auto">
            <a:xfrm>
              <a:off x="576" y="1728"/>
              <a:ext cx="1488" cy="0"/>
            </a:xfrm>
            <a:prstGeom prst="line">
              <a:avLst/>
            </a:prstGeom>
            <a:noFill/>
            <a:ln w="57150">
              <a:solidFill>
                <a:schemeClr val="tx1"/>
              </a:solidFill>
              <a:prstDash val="sysDot"/>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27" name="Text Box 7"/>
            <p:cNvSpPr txBox="1">
              <a:spLocks noChangeArrowheads="1"/>
            </p:cNvSpPr>
            <p:nvPr/>
          </p:nvSpPr>
          <p:spPr bwMode="auto">
            <a:xfrm>
              <a:off x="96" y="3043"/>
              <a:ext cx="57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0"/>
                <a:t>Hardware</a:t>
              </a:r>
            </a:p>
          </p:txBody>
        </p:sp>
        <p:sp>
          <p:nvSpPr>
            <p:cNvPr id="184328" name="Text Box 8"/>
            <p:cNvSpPr txBox="1">
              <a:spLocks noChangeArrowheads="1"/>
            </p:cNvSpPr>
            <p:nvPr/>
          </p:nvSpPr>
          <p:spPr bwMode="auto">
            <a:xfrm>
              <a:off x="192" y="1507"/>
              <a:ext cx="3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0"/>
                <a:t>User</a:t>
              </a:r>
            </a:p>
          </p:txBody>
        </p:sp>
        <p:sp>
          <p:nvSpPr>
            <p:cNvPr id="184329" name="Line 9"/>
            <p:cNvSpPr>
              <a:spLocks noChangeShapeType="1"/>
            </p:cNvSpPr>
            <p:nvPr/>
          </p:nvSpPr>
          <p:spPr bwMode="auto">
            <a:xfrm>
              <a:off x="1344" y="1632"/>
              <a:ext cx="0" cy="192"/>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30" name="Line 10"/>
            <p:cNvSpPr>
              <a:spLocks noChangeShapeType="1"/>
            </p:cNvSpPr>
            <p:nvPr/>
          </p:nvSpPr>
          <p:spPr bwMode="auto">
            <a:xfrm>
              <a:off x="1392" y="1632"/>
              <a:ext cx="0" cy="192"/>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31" name="Text Box 11"/>
            <p:cNvSpPr txBox="1">
              <a:spLocks noChangeArrowheads="1"/>
            </p:cNvSpPr>
            <p:nvPr/>
          </p:nvSpPr>
          <p:spPr bwMode="auto">
            <a:xfrm>
              <a:off x="144" y="2467"/>
              <a:ext cx="4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0"/>
                <a:t>Kernel</a:t>
              </a:r>
            </a:p>
          </p:txBody>
        </p:sp>
        <p:sp>
          <p:nvSpPr>
            <p:cNvPr id="184332" name="AutoShape 12"/>
            <p:cNvSpPr>
              <a:spLocks noChangeArrowheads="1"/>
            </p:cNvSpPr>
            <p:nvPr/>
          </p:nvSpPr>
          <p:spPr bwMode="auto">
            <a:xfrm>
              <a:off x="672" y="2064"/>
              <a:ext cx="1344" cy="24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b="0">
                  <a:ea typeface="굴림" pitchFamily="50" charset="-127"/>
                </a:rPr>
                <a:t>TCP</a:t>
              </a:r>
            </a:p>
          </p:txBody>
        </p:sp>
        <p:sp>
          <p:nvSpPr>
            <p:cNvPr id="184333" name="Line 13"/>
            <p:cNvSpPr>
              <a:spLocks noChangeShapeType="1"/>
            </p:cNvSpPr>
            <p:nvPr/>
          </p:nvSpPr>
          <p:spPr bwMode="auto">
            <a:xfrm>
              <a:off x="1344" y="1968"/>
              <a:ext cx="0" cy="144"/>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34" name="Line 14"/>
            <p:cNvSpPr>
              <a:spLocks noChangeShapeType="1"/>
            </p:cNvSpPr>
            <p:nvPr/>
          </p:nvSpPr>
          <p:spPr bwMode="auto">
            <a:xfrm>
              <a:off x="1392" y="1968"/>
              <a:ext cx="0" cy="144"/>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35" name="AutoShape 15"/>
            <p:cNvSpPr>
              <a:spLocks noChangeArrowheads="1"/>
            </p:cNvSpPr>
            <p:nvPr/>
          </p:nvSpPr>
          <p:spPr bwMode="auto">
            <a:xfrm>
              <a:off x="672" y="2352"/>
              <a:ext cx="1344" cy="24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b="0">
                  <a:ea typeface="굴림" pitchFamily="50" charset="-127"/>
                </a:rPr>
                <a:t>IP</a:t>
              </a:r>
            </a:p>
          </p:txBody>
        </p:sp>
        <p:sp>
          <p:nvSpPr>
            <p:cNvPr id="184336" name="Line 16"/>
            <p:cNvSpPr>
              <a:spLocks noChangeShapeType="1"/>
            </p:cNvSpPr>
            <p:nvPr/>
          </p:nvSpPr>
          <p:spPr bwMode="auto">
            <a:xfrm>
              <a:off x="1344" y="2256"/>
              <a:ext cx="0" cy="144"/>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37" name="Line 17"/>
            <p:cNvSpPr>
              <a:spLocks noChangeShapeType="1"/>
            </p:cNvSpPr>
            <p:nvPr/>
          </p:nvSpPr>
          <p:spPr bwMode="auto">
            <a:xfrm>
              <a:off x="1392" y="2256"/>
              <a:ext cx="0" cy="144"/>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38" name="AutoShape 18"/>
            <p:cNvSpPr>
              <a:spLocks noChangeArrowheads="1"/>
            </p:cNvSpPr>
            <p:nvPr/>
          </p:nvSpPr>
          <p:spPr bwMode="auto">
            <a:xfrm>
              <a:off x="672" y="2640"/>
              <a:ext cx="1344" cy="24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b="0">
                  <a:ea typeface="굴림" pitchFamily="50" charset="-127"/>
                </a:rPr>
                <a:t>Device Driver</a:t>
              </a:r>
            </a:p>
          </p:txBody>
        </p:sp>
        <p:sp>
          <p:nvSpPr>
            <p:cNvPr id="184339" name="Line 19"/>
            <p:cNvSpPr>
              <a:spLocks noChangeShapeType="1"/>
            </p:cNvSpPr>
            <p:nvPr/>
          </p:nvSpPr>
          <p:spPr bwMode="auto">
            <a:xfrm>
              <a:off x="1344" y="2544"/>
              <a:ext cx="0" cy="144"/>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40" name="Line 20"/>
            <p:cNvSpPr>
              <a:spLocks noChangeShapeType="1"/>
            </p:cNvSpPr>
            <p:nvPr/>
          </p:nvSpPr>
          <p:spPr bwMode="auto">
            <a:xfrm>
              <a:off x="1392" y="2544"/>
              <a:ext cx="0" cy="144"/>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41" name="AutoShape 21"/>
            <p:cNvSpPr>
              <a:spLocks noChangeArrowheads="1"/>
            </p:cNvSpPr>
            <p:nvPr/>
          </p:nvSpPr>
          <p:spPr bwMode="auto">
            <a:xfrm>
              <a:off x="672" y="2976"/>
              <a:ext cx="1344" cy="33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b="0">
                  <a:ea typeface="굴림" pitchFamily="50" charset="-127"/>
                </a:rPr>
                <a:t>Network Adapter</a:t>
              </a:r>
            </a:p>
            <a:p>
              <a:pPr eaLnBrk="1" hangingPunct="1"/>
              <a:r>
                <a:rPr lang="en-US" sz="1200" b="0">
                  <a:ea typeface="굴림" pitchFamily="50" charset="-127"/>
                </a:rPr>
                <a:t>(e.g., 10GigE)</a:t>
              </a:r>
            </a:p>
          </p:txBody>
        </p:sp>
        <p:sp>
          <p:nvSpPr>
            <p:cNvPr id="184342" name="Line 22"/>
            <p:cNvSpPr>
              <a:spLocks noChangeShapeType="1"/>
            </p:cNvSpPr>
            <p:nvPr/>
          </p:nvSpPr>
          <p:spPr bwMode="auto">
            <a:xfrm>
              <a:off x="576" y="2928"/>
              <a:ext cx="1488" cy="0"/>
            </a:xfrm>
            <a:prstGeom prst="line">
              <a:avLst/>
            </a:prstGeom>
            <a:noFill/>
            <a:ln w="57150">
              <a:solidFill>
                <a:schemeClr val="tx1"/>
              </a:solidFill>
              <a:prstDash val="sysDot"/>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43" name="Line 23"/>
            <p:cNvSpPr>
              <a:spLocks noChangeShapeType="1"/>
            </p:cNvSpPr>
            <p:nvPr/>
          </p:nvSpPr>
          <p:spPr bwMode="auto">
            <a:xfrm>
              <a:off x="1344" y="2832"/>
              <a:ext cx="0" cy="192"/>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44" name="Line 24"/>
            <p:cNvSpPr>
              <a:spLocks noChangeShapeType="1"/>
            </p:cNvSpPr>
            <p:nvPr/>
          </p:nvSpPr>
          <p:spPr bwMode="auto">
            <a:xfrm>
              <a:off x="1392" y="2832"/>
              <a:ext cx="0" cy="192"/>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45" name="AutoShape 25"/>
            <p:cNvSpPr>
              <a:spLocks noChangeArrowheads="1"/>
            </p:cNvSpPr>
            <p:nvPr/>
          </p:nvSpPr>
          <p:spPr bwMode="auto">
            <a:xfrm>
              <a:off x="2256" y="2112"/>
              <a:ext cx="912" cy="528"/>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46" name="Text Box 26"/>
            <p:cNvSpPr txBox="1">
              <a:spLocks noChangeArrowheads="1"/>
            </p:cNvSpPr>
            <p:nvPr/>
          </p:nvSpPr>
          <p:spPr bwMode="auto">
            <a:xfrm>
              <a:off x="672" y="1008"/>
              <a:ext cx="139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400">
                  <a:ea typeface="굴림" pitchFamily="50" charset="-127"/>
                </a:rPr>
                <a:t>Regular Ethernet Adapters</a:t>
              </a:r>
            </a:p>
          </p:txBody>
        </p:sp>
      </p:grpSp>
      <p:grpSp>
        <p:nvGrpSpPr>
          <p:cNvPr id="184347" name="Group 27"/>
          <p:cNvGrpSpPr>
            <a:grpSpLocks/>
          </p:cNvGrpSpPr>
          <p:nvPr/>
        </p:nvGrpSpPr>
        <p:grpSpPr bwMode="auto">
          <a:xfrm>
            <a:off x="5181600" y="1981200"/>
            <a:ext cx="3352800" cy="4267200"/>
            <a:chOff x="3264" y="864"/>
            <a:chExt cx="2112" cy="2688"/>
          </a:xfrm>
        </p:grpSpPr>
        <p:sp>
          <p:nvSpPr>
            <p:cNvPr id="184348" name="AutoShape 28"/>
            <p:cNvSpPr>
              <a:spLocks noChangeArrowheads="1"/>
            </p:cNvSpPr>
            <p:nvPr/>
          </p:nvSpPr>
          <p:spPr bwMode="auto">
            <a:xfrm>
              <a:off x="3840" y="1488"/>
              <a:ext cx="1440" cy="24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b="0">
                  <a:ea typeface="굴림" pitchFamily="50" charset="-127"/>
                </a:rPr>
                <a:t>Sockets Interface</a:t>
              </a:r>
            </a:p>
          </p:txBody>
        </p:sp>
        <p:sp>
          <p:nvSpPr>
            <p:cNvPr id="184349" name="AutoShape 29"/>
            <p:cNvSpPr>
              <a:spLocks noChangeArrowheads="1"/>
            </p:cNvSpPr>
            <p:nvPr/>
          </p:nvSpPr>
          <p:spPr bwMode="auto">
            <a:xfrm>
              <a:off x="3840" y="1152"/>
              <a:ext cx="1440" cy="24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b="0">
                  <a:ea typeface="굴림" pitchFamily="50" charset="-127"/>
                </a:rPr>
                <a:t>Application or Library</a:t>
              </a:r>
            </a:p>
          </p:txBody>
        </p:sp>
        <p:sp>
          <p:nvSpPr>
            <p:cNvPr id="184350" name="Line 30"/>
            <p:cNvSpPr>
              <a:spLocks noChangeShapeType="1"/>
            </p:cNvSpPr>
            <p:nvPr/>
          </p:nvSpPr>
          <p:spPr bwMode="auto">
            <a:xfrm>
              <a:off x="3744" y="1440"/>
              <a:ext cx="1632" cy="0"/>
            </a:xfrm>
            <a:prstGeom prst="line">
              <a:avLst/>
            </a:prstGeom>
            <a:noFill/>
            <a:ln w="57150">
              <a:solidFill>
                <a:schemeClr val="tx1"/>
              </a:solidFill>
              <a:prstDash val="sysDot"/>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51" name="Text Box 31"/>
            <p:cNvSpPr txBox="1">
              <a:spLocks noChangeArrowheads="1"/>
            </p:cNvSpPr>
            <p:nvPr/>
          </p:nvSpPr>
          <p:spPr bwMode="auto">
            <a:xfrm>
              <a:off x="3264" y="3024"/>
              <a:ext cx="57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0"/>
                <a:t>Hardware</a:t>
              </a:r>
            </a:p>
          </p:txBody>
        </p:sp>
        <p:sp>
          <p:nvSpPr>
            <p:cNvPr id="184352" name="Text Box 32"/>
            <p:cNvSpPr txBox="1">
              <a:spLocks noChangeArrowheads="1"/>
            </p:cNvSpPr>
            <p:nvPr/>
          </p:nvSpPr>
          <p:spPr bwMode="auto">
            <a:xfrm>
              <a:off x="3360" y="1219"/>
              <a:ext cx="3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0"/>
                <a:t>User</a:t>
              </a:r>
            </a:p>
          </p:txBody>
        </p:sp>
        <p:sp>
          <p:nvSpPr>
            <p:cNvPr id="184353" name="Line 33"/>
            <p:cNvSpPr>
              <a:spLocks noChangeShapeType="1"/>
            </p:cNvSpPr>
            <p:nvPr/>
          </p:nvSpPr>
          <p:spPr bwMode="auto">
            <a:xfrm>
              <a:off x="4512" y="1344"/>
              <a:ext cx="0" cy="192"/>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54" name="Line 34"/>
            <p:cNvSpPr>
              <a:spLocks noChangeShapeType="1"/>
            </p:cNvSpPr>
            <p:nvPr/>
          </p:nvSpPr>
          <p:spPr bwMode="auto">
            <a:xfrm>
              <a:off x="4560" y="1344"/>
              <a:ext cx="0" cy="192"/>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55" name="Text Box 35"/>
            <p:cNvSpPr txBox="1">
              <a:spLocks noChangeArrowheads="1"/>
            </p:cNvSpPr>
            <p:nvPr/>
          </p:nvSpPr>
          <p:spPr bwMode="auto">
            <a:xfrm>
              <a:off x="3312" y="2179"/>
              <a:ext cx="4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0"/>
                <a:t>Kernel</a:t>
              </a:r>
            </a:p>
          </p:txBody>
        </p:sp>
        <p:sp>
          <p:nvSpPr>
            <p:cNvPr id="184356" name="AutoShape 36"/>
            <p:cNvSpPr>
              <a:spLocks noChangeArrowheads="1"/>
            </p:cNvSpPr>
            <p:nvPr/>
          </p:nvSpPr>
          <p:spPr bwMode="auto">
            <a:xfrm>
              <a:off x="3840" y="1776"/>
              <a:ext cx="768" cy="24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b="0">
                  <a:ea typeface="굴림" pitchFamily="50" charset="-127"/>
                </a:rPr>
                <a:t>TCP</a:t>
              </a:r>
            </a:p>
          </p:txBody>
        </p:sp>
        <p:sp>
          <p:nvSpPr>
            <p:cNvPr id="184357" name="Line 37"/>
            <p:cNvSpPr>
              <a:spLocks noChangeShapeType="1"/>
            </p:cNvSpPr>
            <p:nvPr/>
          </p:nvSpPr>
          <p:spPr bwMode="auto">
            <a:xfrm>
              <a:off x="4224" y="1680"/>
              <a:ext cx="0" cy="144"/>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58" name="Line 38"/>
            <p:cNvSpPr>
              <a:spLocks noChangeShapeType="1"/>
            </p:cNvSpPr>
            <p:nvPr/>
          </p:nvSpPr>
          <p:spPr bwMode="auto">
            <a:xfrm>
              <a:off x="4272" y="1680"/>
              <a:ext cx="0" cy="144"/>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59" name="AutoShape 39"/>
            <p:cNvSpPr>
              <a:spLocks noChangeArrowheads="1"/>
            </p:cNvSpPr>
            <p:nvPr/>
          </p:nvSpPr>
          <p:spPr bwMode="auto">
            <a:xfrm>
              <a:off x="3840" y="2064"/>
              <a:ext cx="768" cy="24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b="0">
                  <a:ea typeface="굴림" pitchFamily="50" charset="-127"/>
                </a:rPr>
                <a:t>IP</a:t>
              </a:r>
            </a:p>
          </p:txBody>
        </p:sp>
        <p:sp>
          <p:nvSpPr>
            <p:cNvPr id="184360" name="Line 40"/>
            <p:cNvSpPr>
              <a:spLocks noChangeShapeType="1"/>
            </p:cNvSpPr>
            <p:nvPr/>
          </p:nvSpPr>
          <p:spPr bwMode="auto">
            <a:xfrm>
              <a:off x="4224" y="1968"/>
              <a:ext cx="0" cy="144"/>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61" name="Line 41"/>
            <p:cNvSpPr>
              <a:spLocks noChangeShapeType="1"/>
            </p:cNvSpPr>
            <p:nvPr/>
          </p:nvSpPr>
          <p:spPr bwMode="auto">
            <a:xfrm>
              <a:off x="4272" y="1968"/>
              <a:ext cx="0" cy="144"/>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62" name="AutoShape 42"/>
            <p:cNvSpPr>
              <a:spLocks noChangeArrowheads="1"/>
            </p:cNvSpPr>
            <p:nvPr/>
          </p:nvSpPr>
          <p:spPr bwMode="auto">
            <a:xfrm>
              <a:off x="3840" y="2352"/>
              <a:ext cx="960" cy="24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b="0">
                  <a:ea typeface="굴림" pitchFamily="50" charset="-127"/>
                </a:rPr>
                <a:t>Device Driver</a:t>
              </a:r>
            </a:p>
          </p:txBody>
        </p:sp>
        <p:sp>
          <p:nvSpPr>
            <p:cNvPr id="184363" name="Line 43"/>
            <p:cNvSpPr>
              <a:spLocks noChangeShapeType="1"/>
            </p:cNvSpPr>
            <p:nvPr/>
          </p:nvSpPr>
          <p:spPr bwMode="auto">
            <a:xfrm>
              <a:off x="4224" y="2256"/>
              <a:ext cx="0" cy="144"/>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64" name="Line 44"/>
            <p:cNvSpPr>
              <a:spLocks noChangeShapeType="1"/>
            </p:cNvSpPr>
            <p:nvPr/>
          </p:nvSpPr>
          <p:spPr bwMode="auto">
            <a:xfrm>
              <a:off x="4272" y="2256"/>
              <a:ext cx="0" cy="144"/>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65" name="AutoShape 45"/>
            <p:cNvSpPr>
              <a:spLocks noChangeArrowheads="1"/>
            </p:cNvSpPr>
            <p:nvPr/>
          </p:nvSpPr>
          <p:spPr bwMode="auto">
            <a:xfrm>
              <a:off x="3840" y="2688"/>
              <a:ext cx="1440" cy="864"/>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pPr eaLnBrk="1" hangingPunct="1"/>
              <a:r>
                <a:rPr lang="en-US" sz="1200" b="0">
                  <a:ea typeface="굴림" pitchFamily="50" charset="-127"/>
                </a:rPr>
                <a:t>Network Adapter (e.g., 10GigE)</a:t>
              </a:r>
            </a:p>
          </p:txBody>
        </p:sp>
        <p:sp>
          <p:nvSpPr>
            <p:cNvPr id="184366" name="Line 46"/>
            <p:cNvSpPr>
              <a:spLocks noChangeShapeType="1"/>
            </p:cNvSpPr>
            <p:nvPr/>
          </p:nvSpPr>
          <p:spPr bwMode="auto">
            <a:xfrm>
              <a:off x="3744" y="2640"/>
              <a:ext cx="1632" cy="0"/>
            </a:xfrm>
            <a:prstGeom prst="line">
              <a:avLst/>
            </a:prstGeom>
            <a:noFill/>
            <a:ln w="57150">
              <a:solidFill>
                <a:schemeClr val="tx1"/>
              </a:solidFill>
              <a:prstDash val="sysDot"/>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67" name="Line 47"/>
            <p:cNvSpPr>
              <a:spLocks noChangeShapeType="1"/>
            </p:cNvSpPr>
            <p:nvPr/>
          </p:nvSpPr>
          <p:spPr bwMode="auto">
            <a:xfrm>
              <a:off x="4224" y="2544"/>
              <a:ext cx="0" cy="192"/>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68" name="Line 48"/>
            <p:cNvSpPr>
              <a:spLocks noChangeShapeType="1"/>
            </p:cNvSpPr>
            <p:nvPr/>
          </p:nvSpPr>
          <p:spPr bwMode="auto">
            <a:xfrm>
              <a:off x="4272" y="2544"/>
              <a:ext cx="0" cy="192"/>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69" name="AutoShape 49"/>
            <p:cNvSpPr>
              <a:spLocks noChangeArrowheads="1"/>
            </p:cNvSpPr>
            <p:nvPr/>
          </p:nvSpPr>
          <p:spPr bwMode="auto">
            <a:xfrm>
              <a:off x="4464" y="2736"/>
              <a:ext cx="768" cy="192"/>
            </a:xfrm>
            <a:prstGeom prst="roundRect">
              <a:avLst>
                <a:gd name="adj" fmla="val 16667"/>
              </a:avLst>
            </a:prstGeom>
            <a:solidFill>
              <a:srgbClr val="FF0000">
                <a:alpha val="7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b="0">
                  <a:ea typeface="굴림" pitchFamily="50" charset="-127"/>
                </a:rPr>
                <a:t>Offloaded TCP</a:t>
              </a:r>
            </a:p>
          </p:txBody>
        </p:sp>
        <p:sp>
          <p:nvSpPr>
            <p:cNvPr id="184370" name="AutoShape 50"/>
            <p:cNvSpPr>
              <a:spLocks noChangeArrowheads="1"/>
            </p:cNvSpPr>
            <p:nvPr/>
          </p:nvSpPr>
          <p:spPr bwMode="auto">
            <a:xfrm>
              <a:off x="4464" y="2976"/>
              <a:ext cx="768" cy="192"/>
            </a:xfrm>
            <a:prstGeom prst="roundRect">
              <a:avLst>
                <a:gd name="adj" fmla="val 16667"/>
              </a:avLst>
            </a:prstGeom>
            <a:solidFill>
              <a:srgbClr val="FF0000">
                <a:alpha val="7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b="0">
                  <a:ea typeface="굴림" pitchFamily="50" charset="-127"/>
                </a:rPr>
                <a:t>Offloaded IP</a:t>
              </a:r>
            </a:p>
          </p:txBody>
        </p:sp>
        <p:sp>
          <p:nvSpPr>
            <p:cNvPr id="184371" name="Line 51"/>
            <p:cNvSpPr>
              <a:spLocks noChangeShapeType="1"/>
            </p:cNvSpPr>
            <p:nvPr/>
          </p:nvSpPr>
          <p:spPr bwMode="auto">
            <a:xfrm>
              <a:off x="4992" y="1680"/>
              <a:ext cx="0" cy="1104"/>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72" name="Line 52"/>
            <p:cNvSpPr>
              <a:spLocks noChangeShapeType="1"/>
            </p:cNvSpPr>
            <p:nvPr/>
          </p:nvSpPr>
          <p:spPr bwMode="auto">
            <a:xfrm>
              <a:off x="5040" y="1680"/>
              <a:ext cx="0" cy="1104"/>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73" name="Line 53"/>
            <p:cNvSpPr>
              <a:spLocks noChangeShapeType="1"/>
            </p:cNvSpPr>
            <p:nvPr/>
          </p:nvSpPr>
          <p:spPr bwMode="auto">
            <a:xfrm>
              <a:off x="4656" y="1680"/>
              <a:ext cx="0" cy="720"/>
            </a:xfrm>
            <a:prstGeom prst="line">
              <a:avLst/>
            </a:prstGeom>
            <a:noFill/>
            <a:ln w="12700" cap="rnd">
              <a:solidFill>
                <a:schemeClr val="tx1"/>
              </a:solidFill>
              <a:prstDash val="sysDot"/>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74" name="Line 54"/>
            <p:cNvSpPr>
              <a:spLocks noChangeShapeType="1"/>
            </p:cNvSpPr>
            <p:nvPr/>
          </p:nvSpPr>
          <p:spPr bwMode="auto">
            <a:xfrm>
              <a:off x="4704" y="1680"/>
              <a:ext cx="0" cy="720"/>
            </a:xfrm>
            <a:prstGeom prst="line">
              <a:avLst/>
            </a:prstGeom>
            <a:noFill/>
            <a:ln w="12700" cap="rnd">
              <a:solidFill>
                <a:schemeClr val="tx1"/>
              </a:solidFill>
              <a:prstDash val="sysDot"/>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75" name="Text Box 55"/>
            <p:cNvSpPr txBox="1">
              <a:spLocks noChangeArrowheads="1"/>
            </p:cNvSpPr>
            <p:nvPr/>
          </p:nvSpPr>
          <p:spPr bwMode="auto">
            <a:xfrm>
              <a:off x="3888" y="864"/>
              <a:ext cx="13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400">
                  <a:ea typeface="굴림" pitchFamily="50" charset="-127"/>
                </a:rPr>
                <a:t>TCP Offload Engines</a:t>
              </a:r>
            </a:p>
          </p:txBody>
        </p:sp>
        <p:grpSp>
          <p:nvGrpSpPr>
            <p:cNvPr id="184376" name="Group 56"/>
            <p:cNvGrpSpPr>
              <a:grpSpLocks/>
            </p:cNvGrpSpPr>
            <p:nvPr/>
          </p:nvGrpSpPr>
          <p:grpSpPr bwMode="auto">
            <a:xfrm>
              <a:off x="4800" y="1680"/>
              <a:ext cx="480" cy="1104"/>
              <a:chOff x="4800" y="1680"/>
              <a:chExt cx="480" cy="1104"/>
            </a:xfrm>
          </p:grpSpPr>
          <p:sp>
            <p:nvSpPr>
              <p:cNvPr id="184377" name="AutoShape 57"/>
              <p:cNvSpPr>
                <a:spLocks noChangeArrowheads="1"/>
              </p:cNvSpPr>
              <p:nvPr/>
            </p:nvSpPr>
            <p:spPr bwMode="auto">
              <a:xfrm>
                <a:off x="4800" y="1680"/>
                <a:ext cx="480" cy="1104"/>
              </a:xfrm>
              <a:prstGeom prst="downArrow">
                <a:avLst>
                  <a:gd name="adj1" fmla="val 50000"/>
                  <a:gd name="adj2" fmla="val 57500"/>
                </a:avLst>
              </a:prstGeom>
              <a:solidFill>
                <a:srgbClr val="FF000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en-US" sz="1600" b="0">
                  <a:ea typeface="굴림" pitchFamily="50" charset="-127"/>
                </a:endParaRPr>
              </a:p>
            </p:txBody>
          </p:sp>
          <p:sp>
            <p:nvSpPr>
              <p:cNvPr id="184378" name="Text Box 58"/>
              <p:cNvSpPr txBox="1">
                <a:spLocks noChangeArrowheads="1"/>
              </p:cNvSpPr>
              <p:nvPr/>
            </p:nvSpPr>
            <p:spPr bwMode="auto">
              <a:xfrm>
                <a:off x="4800" y="1968"/>
                <a:ext cx="4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400" b="0">
                    <a:ea typeface="굴림" pitchFamily="50" charset="-127"/>
                  </a:rPr>
                  <a:t>Data Path</a:t>
                </a:r>
              </a:p>
            </p:txBody>
          </p:sp>
        </p:grpSp>
      </p:grpSp>
      <p:sp>
        <p:nvSpPr>
          <p:cNvPr id="184379" name="Text Box 59"/>
          <p:cNvSpPr txBox="1">
            <a:spLocks noChangeArrowheads="1"/>
          </p:cNvSpPr>
          <p:nvPr/>
        </p:nvSpPr>
        <p:spPr bwMode="auto">
          <a:xfrm>
            <a:off x="4267200" y="1774825"/>
            <a:ext cx="4800600" cy="470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charset="0"/>
              </a:defRPr>
            </a:lvl1pPr>
            <a:lvl2pPr marL="800100" indent="-342900" algn="l">
              <a:defRPr>
                <a:solidFill>
                  <a:schemeClr val="tx1"/>
                </a:solidFill>
                <a:latin typeface="Arial" charset="0"/>
              </a:defRPr>
            </a:lvl2pPr>
            <a:lvl3pPr marL="1257300" indent="-342900" algn="l">
              <a:defRPr>
                <a:solidFill>
                  <a:schemeClr val="tx1"/>
                </a:solidFill>
                <a:latin typeface="Arial" charset="0"/>
              </a:defRPr>
            </a:lvl3pPr>
            <a:lvl4pPr marL="1714500" indent="-342900" algn="l">
              <a:defRPr>
                <a:solidFill>
                  <a:schemeClr val="tx1"/>
                </a:solidFill>
                <a:latin typeface="Arial" charset="0"/>
              </a:defRPr>
            </a:lvl4pPr>
            <a:lvl5pPr marL="2171700" indent="-342900" algn="l">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eaLnBrk="1" hangingPunct="1">
              <a:lnSpc>
                <a:spcPct val="140000"/>
              </a:lnSpc>
              <a:buFontTx/>
              <a:buAutoNum type="arabicPeriod"/>
            </a:pPr>
            <a:r>
              <a:rPr lang="en-US" sz="1800">
                <a:latin typeface="Comic Sans MS" pitchFamily="66" charset="0"/>
                <a:ea typeface="굴림" pitchFamily="50" charset="-127"/>
              </a:rPr>
              <a:t>Compatibility:</a:t>
            </a:r>
            <a:r>
              <a:rPr lang="en-US" sz="1800" b="0">
                <a:latin typeface="Comic Sans MS" pitchFamily="66" charset="0"/>
                <a:ea typeface="굴림" pitchFamily="50" charset="-127"/>
              </a:rPr>
              <a:t> Network-level compatibility with existing TCP/IP/Ethernet; Application-level compatibility with the sockets interface</a:t>
            </a:r>
          </a:p>
          <a:p>
            <a:pPr eaLnBrk="1" hangingPunct="1">
              <a:lnSpc>
                <a:spcPct val="140000"/>
              </a:lnSpc>
              <a:buFontTx/>
              <a:buAutoNum type="arabicPeriod"/>
            </a:pPr>
            <a:r>
              <a:rPr lang="en-US" sz="1800">
                <a:latin typeface="Comic Sans MS" pitchFamily="66" charset="0"/>
                <a:ea typeface="굴림" pitchFamily="50" charset="-127"/>
              </a:rPr>
              <a:t>Performance:</a:t>
            </a:r>
            <a:r>
              <a:rPr lang="en-US" sz="1800" b="0">
                <a:latin typeface="Comic Sans MS" pitchFamily="66" charset="0"/>
                <a:ea typeface="굴림" pitchFamily="50" charset="-127"/>
              </a:rPr>
              <a:t> Application performance no longer restricted by the performance of traditional host-based TCP/IP stack </a:t>
            </a:r>
            <a:r>
              <a:rPr lang="en-US" sz="1800" i="1">
                <a:solidFill>
                  <a:srgbClr val="FF3300"/>
                </a:solidFill>
                <a:latin typeface="Comic Sans MS" pitchFamily="66" charset="0"/>
              </a:rPr>
              <a:t>[HOTI05]</a:t>
            </a:r>
            <a:endParaRPr lang="en-US" sz="1800" b="0">
              <a:latin typeface="Comic Sans MS" pitchFamily="66" charset="0"/>
              <a:ea typeface="굴림" pitchFamily="50" charset="-127"/>
            </a:endParaRPr>
          </a:p>
          <a:p>
            <a:pPr eaLnBrk="1" hangingPunct="1">
              <a:lnSpc>
                <a:spcPct val="140000"/>
              </a:lnSpc>
              <a:buFontTx/>
              <a:buAutoNum type="arabicPeriod"/>
            </a:pPr>
            <a:r>
              <a:rPr lang="en-US" sz="1800">
                <a:latin typeface="Comic Sans MS" pitchFamily="66" charset="0"/>
                <a:ea typeface="굴림" pitchFamily="50" charset="-127"/>
              </a:rPr>
              <a:t>Feature-rich interface:</a:t>
            </a:r>
            <a:r>
              <a:rPr lang="en-US" sz="1800" b="0">
                <a:latin typeface="Comic Sans MS" pitchFamily="66" charset="0"/>
                <a:ea typeface="굴림" pitchFamily="50" charset="-127"/>
              </a:rPr>
              <a:t> Application interface restricted to the sockets interface !</a:t>
            </a:r>
          </a:p>
        </p:txBody>
      </p:sp>
      <p:grpSp>
        <p:nvGrpSpPr>
          <p:cNvPr id="184380" name="Group 60"/>
          <p:cNvGrpSpPr>
            <a:grpSpLocks/>
          </p:cNvGrpSpPr>
          <p:nvPr/>
        </p:nvGrpSpPr>
        <p:grpSpPr bwMode="auto">
          <a:xfrm>
            <a:off x="4343400" y="1981200"/>
            <a:ext cx="381000" cy="228600"/>
            <a:chOff x="144" y="816"/>
            <a:chExt cx="240" cy="144"/>
          </a:xfrm>
        </p:grpSpPr>
        <p:sp>
          <p:nvSpPr>
            <p:cNvPr id="184381" name="Line 61"/>
            <p:cNvSpPr>
              <a:spLocks noChangeShapeType="1"/>
            </p:cNvSpPr>
            <p:nvPr/>
          </p:nvSpPr>
          <p:spPr bwMode="auto">
            <a:xfrm>
              <a:off x="144" y="912"/>
              <a:ext cx="48" cy="48"/>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82" name="Line 62"/>
            <p:cNvSpPr>
              <a:spLocks noChangeShapeType="1"/>
            </p:cNvSpPr>
            <p:nvPr/>
          </p:nvSpPr>
          <p:spPr bwMode="auto">
            <a:xfrm flipV="1">
              <a:off x="192" y="816"/>
              <a:ext cx="192" cy="144"/>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84383" name="Group 63"/>
          <p:cNvGrpSpPr>
            <a:grpSpLocks/>
          </p:cNvGrpSpPr>
          <p:nvPr/>
        </p:nvGrpSpPr>
        <p:grpSpPr bwMode="auto">
          <a:xfrm>
            <a:off x="4267200" y="3505200"/>
            <a:ext cx="381000" cy="228600"/>
            <a:chOff x="144" y="816"/>
            <a:chExt cx="240" cy="144"/>
          </a:xfrm>
        </p:grpSpPr>
        <p:sp>
          <p:nvSpPr>
            <p:cNvPr id="184384" name="Line 64"/>
            <p:cNvSpPr>
              <a:spLocks noChangeShapeType="1"/>
            </p:cNvSpPr>
            <p:nvPr/>
          </p:nvSpPr>
          <p:spPr bwMode="auto">
            <a:xfrm>
              <a:off x="144" y="912"/>
              <a:ext cx="48" cy="48"/>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85" name="Line 65"/>
            <p:cNvSpPr>
              <a:spLocks noChangeShapeType="1"/>
            </p:cNvSpPr>
            <p:nvPr/>
          </p:nvSpPr>
          <p:spPr bwMode="auto">
            <a:xfrm flipV="1">
              <a:off x="192" y="816"/>
              <a:ext cx="192" cy="144"/>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84386" name="Group 66"/>
          <p:cNvGrpSpPr>
            <a:grpSpLocks/>
          </p:cNvGrpSpPr>
          <p:nvPr/>
        </p:nvGrpSpPr>
        <p:grpSpPr bwMode="auto">
          <a:xfrm>
            <a:off x="4267200" y="5105400"/>
            <a:ext cx="304800" cy="228600"/>
            <a:chOff x="3024" y="1296"/>
            <a:chExt cx="192" cy="144"/>
          </a:xfrm>
        </p:grpSpPr>
        <p:sp>
          <p:nvSpPr>
            <p:cNvPr id="184387" name="Line 67"/>
            <p:cNvSpPr>
              <a:spLocks noChangeShapeType="1"/>
            </p:cNvSpPr>
            <p:nvPr/>
          </p:nvSpPr>
          <p:spPr bwMode="auto">
            <a:xfrm flipV="1">
              <a:off x="3024" y="1296"/>
              <a:ext cx="192" cy="144"/>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88" name="Line 68"/>
            <p:cNvSpPr>
              <a:spLocks noChangeShapeType="1"/>
            </p:cNvSpPr>
            <p:nvPr/>
          </p:nvSpPr>
          <p:spPr bwMode="auto">
            <a:xfrm flipH="1" flipV="1">
              <a:off x="3024" y="1296"/>
              <a:ext cx="144" cy="144"/>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nodeType="clickEffect">
                                  <p:stCondLst>
                                    <p:cond delay="0"/>
                                  </p:stCondLst>
                                  <p:childTnLst>
                                    <p:animEffect transition="out" filter="fade">
                                      <p:cBhvr>
                                        <p:cTn id="6" dur="2000"/>
                                        <p:tgtEl>
                                          <p:spTgt spid="184323"/>
                                        </p:tgtEl>
                                      </p:cBhvr>
                                    </p:animEffect>
                                    <p:set>
                                      <p:cBhvr>
                                        <p:cTn id="7" dur="1" fill="hold">
                                          <p:stCondLst>
                                            <p:cond delay="1999"/>
                                          </p:stCondLst>
                                        </p:cTn>
                                        <p:tgtEl>
                                          <p:spTgt spid="184323"/>
                                        </p:tgtEl>
                                        <p:attrNameLst>
                                          <p:attrName>style.visibility</p:attrName>
                                        </p:attrNameLst>
                                      </p:cBhvr>
                                      <p:to>
                                        <p:strVal val="hidden"/>
                                      </p:to>
                                    </p:set>
                                  </p:childTnLst>
                                </p:cTn>
                              </p:par>
                              <p:par>
                                <p:cTn id="8" presetID="35" presetClass="path" presetSubtype="0" accel="50000" decel="50000" fill="hold" nodeType="withEffect">
                                  <p:stCondLst>
                                    <p:cond delay="0"/>
                                  </p:stCondLst>
                                  <p:childTnLst>
                                    <p:animMotion origin="layout" path="M -0.08333 -0.01111 L -0.525 -0.01111 " pathEditMode="relative" rAng="0" ptsTypes="AA">
                                      <p:cBhvr>
                                        <p:cTn id="9" dur="2000" fill="hold"/>
                                        <p:tgtEl>
                                          <p:spTgt spid="184347"/>
                                        </p:tgtEl>
                                        <p:attrNameLst>
                                          <p:attrName>ppt_x</p:attrName>
                                          <p:attrName>ppt_y</p:attrName>
                                        </p:attrNameLst>
                                      </p:cBhvr>
                                      <p:rCtr x="-22083" y="0"/>
                                    </p:animMotion>
                                  </p:childTnLst>
                                </p:cTn>
                              </p:par>
                            </p:childTnLst>
                          </p:cTn>
                        </p:par>
                        <p:par>
                          <p:cTn id="10" fill="hold" nodeType="afterGroup">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18437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8438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8438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843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9"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Date Placeholder 3"/>
          <p:cNvSpPr>
            <a:spLocks noGrp="1"/>
          </p:cNvSpPr>
          <p:nvPr>
            <p:ph type="dt" sz="half" idx="10"/>
          </p:nvPr>
        </p:nvSpPr>
        <p:spPr/>
        <p:txBody>
          <a:bodyPr/>
          <a:lstStyle/>
          <a:p>
            <a:r>
              <a:rPr lang="en-US"/>
              <a:t>06/02/06</a:t>
            </a:r>
          </a:p>
        </p:txBody>
      </p:sp>
      <p:sp>
        <p:nvSpPr>
          <p:cNvPr id="40" name="Footer Placeholder 4"/>
          <p:cNvSpPr>
            <a:spLocks noGrp="1"/>
          </p:cNvSpPr>
          <p:nvPr>
            <p:ph type="ftr" sz="quarter" idx="11"/>
          </p:nvPr>
        </p:nvSpPr>
        <p:spPr/>
        <p:txBody>
          <a:bodyPr/>
          <a:lstStyle/>
          <a:p>
            <a:r>
              <a:rPr lang="en-US"/>
              <a:t>Pavan Balaji (The Ohio State University)</a:t>
            </a:r>
          </a:p>
        </p:txBody>
      </p:sp>
      <p:sp>
        <p:nvSpPr>
          <p:cNvPr id="388098" name="Rectangle 2"/>
          <p:cNvSpPr>
            <a:spLocks noGrp="1" noChangeArrowheads="1"/>
          </p:cNvSpPr>
          <p:nvPr>
            <p:ph type="title"/>
          </p:nvPr>
        </p:nvSpPr>
        <p:spPr>
          <a:ln/>
        </p:spPr>
        <p:txBody>
          <a:bodyPr/>
          <a:lstStyle/>
          <a:p>
            <a:r>
              <a:rPr lang="en-US"/>
              <a:t>iWARP Offload Engines</a:t>
            </a:r>
          </a:p>
        </p:txBody>
      </p:sp>
      <p:sp>
        <p:nvSpPr>
          <p:cNvPr id="388099" name="AutoShape 3"/>
          <p:cNvSpPr>
            <a:spLocks noChangeArrowheads="1"/>
          </p:cNvSpPr>
          <p:nvPr/>
        </p:nvSpPr>
        <p:spPr bwMode="auto">
          <a:xfrm>
            <a:off x="990600" y="3276600"/>
            <a:ext cx="2209800" cy="381000"/>
          </a:xfrm>
          <a:prstGeom prst="roundRect">
            <a:avLst>
              <a:gd name="adj" fmla="val 16667"/>
            </a:avLst>
          </a:prstGeom>
          <a:solidFill>
            <a:srgbClr val="FF0000">
              <a:alpha val="7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b="0">
                <a:ea typeface="굴림" pitchFamily="50" charset="-127"/>
              </a:rPr>
              <a:t>RDDP</a:t>
            </a:r>
          </a:p>
        </p:txBody>
      </p:sp>
      <p:sp>
        <p:nvSpPr>
          <p:cNvPr id="388100" name="AutoShape 4"/>
          <p:cNvSpPr>
            <a:spLocks noChangeArrowheads="1"/>
          </p:cNvSpPr>
          <p:nvPr/>
        </p:nvSpPr>
        <p:spPr bwMode="auto">
          <a:xfrm>
            <a:off x="990600" y="2286000"/>
            <a:ext cx="2209800" cy="3810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b="0">
                <a:ea typeface="굴림" pitchFamily="50" charset="-127"/>
              </a:rPr>
              <a:t>Application or Library</a:t>
            </a:r>
          </a:p>
        </p:txBody>
      </p:sp>
      <p:sp>
        <p:nvSpPr>
          <p:cNvPr id="388101" name="Line 5"/>
          <p:cNvSpPr>
            <a:spLocks noChangeShapeType="1"/>
          </p:cNvSpPr>
          <p:nvPr/>
        </p:nvSpPr>
        <p:spPr bwMode="auto">
          <a:xfrm>
            <a:off x="838200" y="2743200"/>
            <a:ext cx="2514600" cy="0"/>
          </a:xfrm>
          <a:prstGeom prst="line">
            <a:avLst/>
          </a:prstGeom>
          <a:noFill/>
          <a:ln w="57150">
            <a:solidFill>
              <a:schemeClr val="tx1"/>
            </a:solidFill>
            <a:prstDash val="sysDot"/>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8102" name="Text Box 6"/>
          <p:cNvSpPr txBox="1">
            <a:spLocks noChangeArrowheads="1"/>
          </p:cNvSpPr>
          <p:nvPr/>
        </p:nvSpPr>
        <p:spPr bwMode="auto">
          <a:xfrm>
            <a:off x="76200" y="4267200"/>
            <a:ext cx="914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0"/>
              <a:t>Hardware</a:t>
            </a:r>
          </a:p>
        </p:txBody>
      </p:sp>
      <p:sp>
        <p:nvSpPr>
          <p:cNvPr id="388103" name="Text Box 7"/>
          <p:cNvSpPr txBox="1">
            <a:spLocks noChangeArrowheads="1"/>
          </p:cNvSpPr>
          <p:nvPr/>
        </p:nvSpPr>
        <p:spPr bwMode="auto">
          <a:xfrm>
            <a:off x="228600" y="2392363"/>
            <a:ext cx="533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0"/>
              <a:t>User</a:t>
            </a:r>
          </a:p>
        </p:txBody>
      </p:sp>
      <p:sp>
        <p:nvSpPr>
          <p:cNvPr id="388104" name="AutoShape 8"/>
          <p:cNvSpPr>
            <a:spLocks noChangeArrowheads="1"/>
          </p:cNvSpPr>
          <p:nvPr/>
        </p:nvSpPr>
        <p:spPr bwMode="auto">
          <a:xfrm>
            <a:off x="2133600" y="3733800"/>
            <a:ext cx="1066800" cy="8382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b="0">
                <a:ea typeface="굴림" pitchFamily="50" charset="-127"/>
              </a:rPr>
              <a:t>SCTP</a:t>
            </a:r>
          </a:p>
        </p:txBody>
      </p:sp>
      <p:sp>
        <p:nvSpPr>
          <p:cNvPr id="388105" name="AutoShape 9"/>
          <p:cNvSpPr>
            <a:spLocks noChangeArrowheads="1"/>
          </p:cNvSpPr>
          <p:nvPr/>
        </p:nvSpPr>
        <p:spPr bwMode="auto">
          <a:xfrm>
            <a:off x="990600" y="4648200"/>
            <a:ext cx="2209800" cy="3810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b="0">
                <a:ea typeface="굴림" pitchFamily="50" charset="-127"/>
              </a:rPr>
              <a:t>IP</a:t>
            </a:r>
          </a:p>
        </p:txBody>
      </p:sp>
      <p:sp>
        <p:nvSpPr>
          <p:cNvPr id="388106" name="AutoShape 10"/>
          <p:cNvSpPr>
            <a:spLocks noChangeArrowheads="1"/>
          </p:cNvSpPr>
          <p:nvPr/>
        </p:nvSpPr>
        <p:spPr bwMode="auto">
          <a:xfrm>
            <a:off x="990600" y="5105400"/>
            <a:ext cx="2209800" cy="3810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b="0">
                <a:ea typeface="굴림" pitchFamily="50" charset="-127"/>
              </a:rPr>
              <a:t>Device Driver</a:t>
            </a:r>
          </a:p>
        </p:txBody>
      </p:sp>
      <p:sp>
        <p:nvSpPr>
          <p:cNvPr id="388107" name="Line 11"/>
          <p:cNvSpPr>
            <a:spLocks noChangeShapeType="1"/>
          </p:cNvSpPr>
          <p:nvPr/>
        </p:nvSpPr>
        <p:spPr bwMode="auto">
          <a:xfrm>
            <a:off x="2057400" y="4953000"/>
            <a:ext cx="0" cy="2286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8108" name="Line 12"/>
          <p:cNvSpPr>
            <a:spLocks noChangeShapeType="1"/>
          </p:cNvSpPr>
          <p:nvPr/>
        </p:nvSpPr>
        <p:spPr bwMode="auto">
          <a:xfrm>
            <a:off x="2133600" y="4953000"/>
            <a:ext cx="0" cy="2286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8109" name="AutoShape 13"/>
          <p:cNvSpPr>
            <a:spLocks noChangeArrowheads="1"/>
          </p:cNvSpPr>
          <p:nvPr/>
        </p:nvSpPr>
        <p:spPr bwMode="auto">
          <a:xfrm>
            <a:off x="990600" y="5638800"/>
            <a:ext cx="2209800" cy="5334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b="0">
                <a:ea typeface="굴림" pitchFamily="50" charset="-127"/>
              </a:rPr>
              <a:t>Network Adapter</a:t>
            </a:r>
          </a:p>
          <a:p>
            <a:pPr eaLnBrk="1" hangingPunct="1"/>
            <a:r>
              <a:rPr lang="en-US" sz="1200" b="0">
                <a:ea typeface="굴림" pitchFamily="50" charset="-127"/>
              </a:rPr>
              <a:t>(e.g., 10GigE)</a:t>
            </a:r>
          </a:p>
        </p:txBody>
      </p:sp>
      <p:sp>
        <p:nvSpPr>
          <p:cNvPr id="388110" name="Line 14"/>
          <p:cNvSpPr>
            <a:spLocks noChangeShapeType="1"/>
          </p:cNvSpPr>
          <p:nvPr/>
        </p:nvSpPr>
        <p:spPr bwMode="auto">
          <a:xfrm>
            <a:off x="838200" y="5562600"/>
            <a:ext cx="2438400" cy="0"/>
          </a:xfrm>
          <a:prstGeom prst="line">
            <a:avLst/>
          </a:prstGeom>
          <a:noFill/>
          <a:ln w="25400">
            <a:solidFill>
              <a:schemeClr val="tx1"/>
            </a:solidFill>
            <a:prstDash val="sysDot"/>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8111" name="Line 15"/>
          <p:cNvSpPr>
            <a:spLocks noChangeShapeType="1"/>
          </p:cNvSpPr>
          <p:nvPr/>
        </p:nvSpPr>
        <p:spPr bwMode="auto">
          <a:xfrm>
            <a:off x="2057400" y="5410200"/>
            <a:ext cx="0" cy="3048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8112" name="Line 16"/>
          <p:cNvSpPr>
            <a:spLocks noChangeShapeType="1"/>
          </p:cNvSpPr>
          <p:nvPr/>
        </p:nvSpPr>
        <p:spPr bwMode="auto">
          <a:xfrm>
            <a:off x="2133600" y="5410200"/>
            <a:ext cx="0" cy="3048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8113" name="Text Box 17"/>
          <p:cNvSpPr txBox="1">
            <a:spLocks noChangeArrowheads="1"/>
          </p:cNvSpPr>
          <p:nvPr/>
        </p:nvSpPr>
        <p:spPr bwMode="auto">
          <a:xfrm>
            <a:off x="914400" y="1828800"/>
            <a:ext cx="2438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400">
                <a:ea typeface="굴림" pitchFamily="50" charset="-127"/>
              </a:rPr>
              <a:t>iWARP Offload Engines</a:t>
            </a:r>
          </a:p>
        </p:txBody>
      </p:sp>
      <p:sp>
        <p:nvSpPr>
          <p:cNvPr id="388114" name="AutoShape 18"/>
          <p:cNvSpPr>
            <a:spLocks noChangeArrowheads="1"/>
          </p:cNvSpPr>
          <p:nvPr/>
        </p:nvSpPr>
        <p:spPr bwMode="auto">
          <a:xfrm>
            <a:off x="990600" y="4191000"/>
            <a:ext cx="1066800" cy="3810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b="0">
                <a:ea typeface="굴림" pitchFamily="50" charset="-127"/>
              </a:rPr>
              <a:t>TCP</a:t>
            </a:r>
          </a:p>
        </p:txBody>
      </p:sp>
      <p:sp>
        <p:nvSpPr>
          <p:cNvPr id="388115" name="Line 19"/>
          <p:cNvSpPr>
            <a:spLocks noChangeShapeType="1"/>
          </p:cNvSpPr>
          <p:nvPr/>
        </p:nvSpPr>
        <p:spPr bwMode="auto">
          <a:xfrm>
            <a:off x="2590800" y="4495800"/>
            <a:ext cx="0" cy="2286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8116" name="Line 20"/>
          <p:cNvSpPr>
            <a:spLocks noChangeShapeType="1"/>
          </p:cNvSpPr>
          <p:nvPr/>
        </p:nvSpPr>
        <p:spPr bwMode="auto">
          <a:xfrm>
            <a:off x="2667000" y="4495800"/>
            <a:ext cx="0" cy="2286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8117" name="Line 21"/>
          <p:cNvSpPr>
            <a:spLocks noChangeShapeType="1"/>
          </p:cNvSpPr>
          <p:nvPr/>
        </p:nvSpPr>
        <p:spPr bwMode="auto">
          <a:xfrm>
            <a:off x="1447800" y="4495800"/>
            <a:ext cx="0" cy="2286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8118" name="Line 22"/>
          <p:cNvSpPr>
            <a:spLocks noChangeShapeType="1"/>
          </p:cNvSpPr>
          <p:nvPr/>
        </p:nvSpPr>
        <p:spPr bwMode="auto">
          <a:xfrm>
            <a:off x="1524000" y="4495800"/>
            <a:ext cx="0" cy="2286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8119" name="AutoShape 23"/>
          <p:cNvSpPr>
            <a:spLocks noChangeArrowheads="1"/>
          </p:cNvSpPr>
          <p:nvPr/>
        </p:nvSpPr>
        <p:spPr bwMode="auto">
          <a:xfrm>
            <a:off x="2133600" y="2819400"/>
            <a:ext cx="1066800" cy="381000"/>
          </a:xfrm>
          <a:prstGeom prst="roundRect">
            <a:avLst>
              <a:gd name="adj" fmla="val 16667"/>
            </a:avLst>
          </a:prstGeom>
          <a:solidFill>
            <a:srgbClr val="FF0000">
              <a:alpha val="7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b="0">
                <a:ea typeface="굴림" pitchFamily="50" charset="-127"/>
              </a:rPr>
              <a:t>RDMAP</a:t>
            </a:r>
          </a:p>
        </p:txBody>
      </p:sp>
      <p:sp>
        <p:nvSpPr>
          <p:cNvPr id="388120" name="AutoShape 24"/>
          <p:cNvSpPr>
            <a:spLocks noChangeArrowheads="1"/>
          </p:cNvSpPr>
          <p:nvPr/>
        </p:nvSpPr>
        <p:spPr bwMode="auto">
          <a:xfrm>
            <a:off x="990600" y="3733800"/>
            <a:ext cx="1066800" cy="381000"/>
          </a:xfrm>
          <a:prstGeom prst="roundRect">
            <a:avLst>
              <a:gd name="adj" fmla="val 16667"/>
            </a:avLst>
          </a:prstGeom>
          <a:solidFill>
            <a:srgbClr val="FF0000">
              <a:alpha val="7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sz="1200" b="0">
                <a:ea typeface="굴림" pitchFamily="50" charset="-127"/>
              </a:rPr>
              <a:t>MPA</a:t>
            </a:r>
          </a:p>
        </p:txBody>
      </p:sp>
      <p:sp>
        <p:nvSpPr>
          <p:cNvPr id="388121" name="Line 25"/>
          <p:cNvSpPr>
            <a:spLocks noChangeShapeType="1"/>
          </p:cNvSpPr>
          <p:nvPr/>
        </p:nvSpPr>
        <p:spPr bwMode="auto">
          <a:xfrm>
            <a:off x="2590800" y="2590800"/>
            <a:ext cx="0" cy="3048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8122" name="Line 26"/>
          <p:cNvSpPr>
            <a:spLocks noChangeShapeType="1"/>
          </p:cNvSpPr>
          <p:nvPr/>
        </p:nvSpPr>
        <p:spPr bwMode="auto">
          <a:xfrm>
            <a:off x="2667000" y="2590800"/>
            <a:ext cx="0" cy="3048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8123" name="Line 27"/>
          <p:cNvSpPr>
            <a:spLocks noChangeShapeType="1"/>
          </p:cNvSpPr>
          <p:nvPr/>
        </p:nvSpPr>
        <p:spPr bwMode="auto">
          <a:xfrm>
            <a:off x="1447800" y="3581400"/>
            <a:ext cx="0" cy="2286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8124" name="Line 28"/>
          <p:cNvSpPr>
            <a:spLocks noChangeShapeType="1"/>
          </p:cNvSpPr>
          <p:nvPr/>
        </p:nvSpPr>
        <p:spPr bwMode="auto">
          <a:xfrm>
            <a:off x="1524000" y="3581400"/>
            <a:ext cx="0" cy="2286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8125" name="Line 29"/>
          <p:cNvSpPr>
            <a:spLocks noChangeShapeType="1"/>
          </p:cNvSpPr>
          <p:nvPr/>
        </p:nvSpPr>
        <p:spPr bwMode="auto">
          <a:xfrm>
            <a:off x="2590800" y="3124200"/>
            <a:ext cx="0" cy="2286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8126" name="Line 30"/>
          <p:cNvSpPr>
            <a:spLocks noChangeShapeType="1"/>
          </p:cNvSpPr>
          <p:nvPr/>
        </p:nvSpPr>
        <p:spPr bwMode="auto">
          <a:xfrm>
            <a:off x="2667000" y="3124200"/>
            <a:ext cx="0" cy="2286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8127" name="Line 31"/>
          <p:cNvSpPr>
            <a:spLocks noChangeShapeType="1"/>
          </p:cNvSpPr>
          <p:nvPr/>
        </p:nvSpPr>
        <p:spPr bwMode="auto">
          <a:xfrm>
            <a:off x="1447800" y="2590800"/>
            <a:ext cx="0" cy="7620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8128" name="Line 32"/>
          <p:cNvSpPr>
            <a:spLocks noChangeShapeType="1"/>
          </p:cNvSpPr>
          <p:nvPr/>
        </p:nvSpPr>
        <p:spPr bwMode="auto">
          <a:xfrm>
            <a:off x="1524000" y="2590800"/>
            <a:ext cx="0" cy="7620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8129" name="Line 33"/>
          <p:cNvSpPr>
            <a:spLocks noChangeShapeType="1"/>
          </p:cNvSpPr>
          <p:nvPr/>
        </p:nvSpPr>
        <p:spPr bwMode="auto">
          <a:xfrm>
            <a:off x="2590800" y="3581400"/>
            <a:ext cx="0" cy="3048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8130" name="Line 34"/>
          <p:cNvSpPr>
            <a:spLocks noChangeShapeType="1"/>
          </p:cNvSpPr>
          <p:nvPr/>
        </p:nvSpPr>
        <p:spPr bwMode="auto">
          <a:xfrm>
            <a:off x="2667000" y="3581400"/>
            <a:ext cx="0" cy="3048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8131" name="Line 35"/>
          <p:cNvSpPr>
            <a:spLocks noChangeShapeType="1"/>
          </p:cNvSpPr>
          <p:nvPr/>
        </p:nvSpPr>
        <p:spPr bwMode="auto">
          <a:xfrm>
            <a:off x="1447800" y="4038600"/>
            <a:ext cx="0" cy="2286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8132" name="Line 36"/>
          <p:cNvSpPr>
            <a:spLocks noChangeShapeType="1"/>
          </p:cNvSpPr>
          <p:nvPr/>
        </p:nvSpPr>
        <p:spPr bwMode="auto">
          <a:xfrm>
            <a:off x="1524000" y="4038600"/>
            <a:ext cx="0" cy="2286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8133" name="Text Box 37"/>
          <p:cNvSpPr txBox="1">
            <a:spLocks noChangeArrowheads="1"/>
          </p:cNvSpPr>
          <p:nvPr/>
        </p:nvSpPr>
        <p:spPr bwMode="auto">
          <a:xfrm>
            <a:off x="457200" y="6172200"/>
            <a:ext cx="3200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400" i="1">
                <a:solidFill>
                  <a:srgbClr val="FF3300"/>
                </a:solidFill>
                <a:ea typeface="굴림" pitchFamily="50" charset="-127"/>
              </a:rPr>
              <a:t>Courtesy iWARP Specification</a:t>
            </a:r>
          </a:p>
        </p:txBody>
      </p:sp>
      <p:sp>
        <p:nvSpPr>
          <p:cNvPr id="388134" name="Rectangle 38"/>
          <p:cNvSpPr>
            <a:spLocks noGrp="1" noChangeArrowheads="1"/>
          </p:cNvSpPr>
          <p:nvPr>
            <p:ph type="body" idx="1"/>
          </p:nvPr>
        </p:nvSpPr>
        <p:spPr>
          <a:xfrm>
            <a:off x="3733800" y="1828800"/>
            <a:ext cx="5181600" cy="4724400"/>
          </a:xfrm>
        </p:spPr>
        <p:txBody>
          <a:bodyPr/>
          <a:lstStyle/>
          <a:p>
            <a:pPr>
              <a:spcBef>
                <a:spcPct val="30000"/>
              </a:spcBef>
            </a:pPr>
            <a:r>
              <a:rPr lang="en-US"/>
              <a:t>RDMA Protocol (RDMAP)</a:t>
            </a:r>
          </a:p>
          <a:p>
            <a:pPr lvl="1">
              <a:spcBef>
                <a:spcPct val="30000"/>
              </a:spcBef>
            </a:pPr>
            <a:r>
              <a:rPr lang="en-US"/>
              <a:t>Feature-rich interface</a:t>
            </a:r>
          </a:p>
          <a:p>
            <a:pPr lvl="1">
              <a:spcBef>
                <a:spcPct val="30000"/>
              </a:spcBef>
            </a:pPr>
            <a:r>
              <a:rPr lang="en-US"/>
              <a:t>Security Management</a:t>
            </a:r>
          </a:p>
          <a:p>
            <a:pPr>
              <a:spcBef>
                <a:spcPct val="30000"/>
              </a:spcBef>
            </a:pPr>
            <a:r>
              <a:rPr lang="en-US"/>
              <a:t>Remote Direct Data Placement (RDDP)</a:t>
            </a:r>
          </a:p>
          <a:p>
            <a:pPr lvl="1">
              <a:spcBef>
                <a:spcPct val="30000"/>
              </a:spcBef>
            </a:pPr>
            <a:r>
              <a:rPr lang="en-US"/>
              <a:t>Data Placement and Delivery</a:t>
            </a:r>
          </a:p>
          <a:p>
            <a:pPr lvl="1">
              <a:spcBef>
                <a:spcPct val="30000"/>
              </a:spcBef>
            </a:pPr>
            <a:r>
              <a:rPr lang="en-US"/>
              <a:t>Multi Stream Semantics</a:t>
            </a:r>
          </a:p>
          <a:p>
            <a:pPr lvl="1">
              <a:spcBef>
                <a:spcPct val="30000"/>
              </a:spcBef>
            </a:pPr>
            <a:r>
              <a:rPr lang="en-US"/>
              <a:t>Connection Management</a:t>
            </a:r>
          </a:p>
          <a:p>
            <a:pPr>
              <a:spcBef>
                <a:spcPct val="30000"/>
              </a:spcBef>
            </a:pPr>
            <a:r>
              <a:rPr lang="en-US"/>
              <a:t>Marker PDU Aligned (MPA)</a:t>
            </a:r>
          </a:p>
          <a:p>
            <a:pPr lvl="1">
              <a:spcBef>
                <a:spcPct val="30000"/>
              </a:spcBef>
            </a:pPr>
            <a:r>
              <a:rPr lang="en-US"/>
              <a:t>Middle Box Fragmentation</a:t>
            </a:r>
          </a:p>
          <a:p>
            <a:pPr lvl="1">
              <a:spcBef>
                <a:spcPct val="30000"/>
              </a:spcBef>
            </a:pPr>
            <a:r>
              <a:rPr lang="en-US"/>
              <a:t>Data Integrity (CRC)</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ntemporary">
  <a:themeElements>
    <a:clrScheme name="">
      <a:dk1>
        <a:srgbClr val="000000"/>
      </a:dk1>
      <a:lt1>
        <a:srgbClr val="000066"/>
      </a:lt1>
      <a:dk2>
        <a:srgbClr val="CD052B"/>
      </a:dk2>
      <a:lt2>
        <a:srgbClr val="000000"/>
      </a:lt2>
      <a:accent1>
        <a:srgbClr val="009999"/>
      </a:accent1>
      <a:accent2>
        <a:srgbClr val="FF9933"/>
      </a:accent2>
      <a:accent3>
        <a:srgbClr val="AAAAB8"/>
      </a:accent3>
      <a:accent4>
        <a:srgbClr val="000000"/>
      </a:accent4>
      <a:accent5>
        <a:srgbClr val="AACACA"/>
      </a:accent5>
      <a:accent6>
        <a:srgbClr val="E78A2D"/>
      </a:accent6>
      <a:hlink>
        <a:srgbClr val="330099"/>
      </a:hlink>
      <a:folHlink>
        <a:srgbClr val="CBCBCB"/>
      </a:folHlink>
    </a:clrScheme>
    <a:fontScheme name="Contemporary">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rgbClr val="C0C0C0"/>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azsdp-v0.2.3</Template>
  <TotalTime>3514</TotalTime>
  <Words>6031</Words>
  <Application>Microsoft Office PowerPoint</Application>
  <PresentationFormat>On-screen Show (4:3)</PresentationFormat>
  <Paragraphs>1322</Paragraphs>
  <Slides>92</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92</vt:i4>
      </vt:variant>
    </vt:vector>
  </HeadingPairs>
  <TitlesOfParts>
    <vt:vector size="102" baseType="lpstr">
      <vt:lpstr>Arial</vt:lpstr>
      <vt:lpstr>Comic Sans MS</vt:lpstr>
      <vt:lpstr>Wingdings</vt:lpstr>
      <vt:lpstr>굴림</vt:lpstr>
      <vt:lpstr>Times New Roman</vt:lpstr>
      <vt:lpstr>Symbol</vt:lpstr>
      <vt:lpstr>SimSun</vt:lpstr>
      <vt:lpstr>Tahoma</vt:lpstr>
      <vt:lpstr>Contemporary</vt:lpstr>
      <vt:lpstr>Microsoft Graph Chart</vt:lpstr>
      <vt:lpstr>High-Performance Communication Support for Sockets-based Applications over High-Speed Networks</vt:lpstr>
      <vt:lpstr>Emerging Applications and Requirements</vt:lpstr>
      <vt:lpstr>High-speed Networks</vt:lpstr>
      <vt:lpstr>Network Portability with Programming Models</vt:lpstr>
      <vt:lpstr>The Sockets Protocol Stack</vt:lpstr>
      <vt:lpstr>Components in the Sockets Protocol Stack</vt:lpstr>
      <vt:lpstr>Presentation Layout</vt:lpstr>
      <vt:lpstr>High-Performance Sockets</vt:lpstr>
      <vt:lpstr>High-Performance Sockets: TCP/IP-like Flow Control</vt:lpstr>
      <vt:lpstr>Limitations with TCP/IP-like Credit-based Flow Control</vt:lpstr>
      <vt:lpstr>Packetized Flow-Control</vt:lpstr>
      <vt:lpstr>High Performance Sockets over VIA: SocketVIA</vt:lpstr>
      <vt:lpstr>SDP Latency and Bandwidth</vt:lpstr>
      <vt:lpstr>Zero-copy Communication</vt:lpstr>
      <vt:lpstr>Sockets Background: APIs Supported</vt:lpstr>
      <vt:lpstr>Zero-copy SDP (ZSDP)</vt:lpstr>
      <vt:lpstr>Asynchronous Zero-copy SDP (AZ-SDP)</vt:lpstr>
      <vt:lpstr>AZ-SDP Functionality</vt:lpstr>
      <vt:lpstr>Throughput and Comp./Comm. Overlap</vt:lpstr>
      <vt:lpstr>Evaluating Sockets over VIA: Data-Cutter Library</vt:lpstr>
      <vt:lpstr>Performance of the Virtual Microscope Application</vt:lpstr>
      <vt:lpstr>Parallel Virtual File System (PVFS)</vt:lpstr>
      <vt:lpstr>Evaluating Sockets over IBA: PVFS Performance</vt:lpstr>
      <vt:lpstr>Presentation Layout</vt:lpstr>
      <vt:lpstr>Components in the Sockets Protocol Stack</vt:lpstr>
      <vt:lpstr>Re-evaluating Sockets Programming Model</vt:lpstr>
      <vt:lpstr>Caching in Multi-Tier Commercial Data-Centers</vt:lpstr>
      <vt:lpstr>Caching Dynamic Data (Active Caching)</vt:lpstr>
      <vt:lpstr>Client Polling Approach for Active Caching</vt:lpstr>
      <vt:lpstr>Active Caching Performance</vt:lpstr>
      <vt:lpstr>Asynchronous Socket Extensions</vt:lpstr>
      <vt:lpstr>Performance Benchmarks (Asynchronous Socket Extensions)</vt:lpstr>
      <vt:lpstr>Presentation Layout</vt:lpstr>
      <vt:lpstr>Components in the Sockets Protocol Stack</vt:lpstr>
      <vt:lpstr>Ethernet: Technology Trends</vt:lpstr>
      <vt:lpstr>Software iWARP and Extended Sockets</vt:lpstr>
      <vt:lpstr>Software iWARP and Extended Sockets Interface</vt:lpstr>
      <vt:lpstr>Evaluating Software iWARP</vt:lpstr>
      <vt:lpstr>iWARP Offload Engines</vt:lpstr>
      <vt:lpstr>Optimizing iWARP Compatibility for TCP Offload Engines (TOEs)</vt:lpstr>
      <vt:lpstr>Alternatives for iWARP compatible TOEs</vt:lpstr>
      <vt:lpstr>Trade-offs in different iWARP implementations</vt:lpstr>
      <vt:lpstr>Work breakup for different iWARP Implementations</vt:lpstr>
      <vt:lpstr>Performance Benchmarks (iWARP compatible TOEs)</vt:lpstr>
      <vt:lpstr>Presentation Layout</vt:lpstr>
      <vt:lpstr>Concluding Remarks</vt:lpstr>
      <vt:lpstr>Future Work</vt:lpstr>
      <vt:lpstr>Publications on High Performance Sockets</vt:lpstr>
      <vt:lpstr>Publications on Issues with the Sockets Model</vt:lpstr>
      <vt:lpstr>Publications on 10-Gigabit Ethernet and iWARP</vt:lpstr>
      <vt:lpstr>Other Publications</vt:lpstr>
      <vt:lpstr>Web Pointers</vt:lpstr>
      <vt:lpstr>Backup Slides</vt:lpstr>
      <vt:lpstr>Backup Slides (Introduction Material)</vt:lpstr>
      <vt:lpstr>Enabling Parallel and Distributed Computing</vt:lpstr>
      <vt:lpstr>High-speed Networks</vt:lpstr>
      <vt:lpstr>Limitations of TCP/IP Sockets</vt:lpstr>
      <vt:lpstr>Backup Slides (SDP Flow Control)</vt:lpstr>
      <vt:lpstr>Designing High-Performance Sockets</vt:lpstr>
      <vt:lpstr>Flow Control and Buffer Management</vt:lpstr>
      <vt:lpstr>Backup Slides (AZ-SDP)</vt:lpstr>
      <vt:lpstr>Asynchronous vs. Synchronous Communication</vt:lpstr>
      <vt:lpstr>Buffer-copy SDP (BSDP)</vt:lpstr>
      <vt:lpstr>Design Issues in AZ-SDP</vt:lpstr>
      <vt:lpstr>Handling a Page Fault</vt:lpstr>
      <vt:lpstr>Block-on-Write</vt:lpstr>
      <vt:lpstr>Copy-on-Write</vt:lpstr>
      <vt:lpstr>Buffer Sharing</vt:lpstr>
      <vt:lpstr> Managing Un-aligned Buffers</vt:lpstr>
      <vt:lpstr>Malloc Hook</vt:lpstr>
      <vt:lpstr>Hybrid approach with Buffered SDP</vt:lpstr>
      <vt:lpstr>Copy-on-Write</vt:lpstr>
      <vt:lpstr>Latency and Throughput</vt:lpstr>
      <vt:lpstr>Computation/Communication Overlap</vt:lpstr>
      <vt:lpstr>Multi-connection Tests</vt:lpstr>
      <vt:lpstr>Hot-spot Latency Test</vt:lpstr>
      <vt:lpstr>Backup Slides (PVFS)</vt:lpstr>
      <vt:lpstr>Parallel I/O in Clusters via PVFS</vt:lpstr>
      <vt:lpstr>Backup Slides (Software iWARP)</vt:lpstr>
      <vt:lpstr>Software Implementation</vt:lpstr>
      <vt:lpstr>Non-Blocking and Asynchronous Communication</vt:lpstr>
      <vt:lpstr>Zero-copy Transmission in Kernel-level iWARP</vt:lpstr>
      <vt:lpstr>Handling Out-of-order Segments</vt:lpstr>
      <vt:lpstr>Out-of-Order Data Placement</vt:lpstr>
      <vt:lpstr>Segmentation and Reassembly</vt:lpstr>
      <vt:lpstr>Layer-4 Switches</vt:lpstr>
      <vt:lpstr>TCP Splicing</vt:lpstr>
      <vt:lpstr>Marker PDU Aligned Protocol</vt:lpstr>
      <vt:lpstr>MPA Protocol</vt:lpstr>
      <vt:lpstr>Traditional Ethernet</vt:lpstr>
      <vt:lpstr>TCP Offload Engine (TOE)</vt:lpstr>
      <vt:lpstr>iWARP Offload Engines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 Balaji</dc:creator>
  <cp:lastModifiedBy>Pavan Balaji</cp:lastModifiedBy>
  <cp:revision>2315</cp:revision>
  <cp:lastPrinted>1601-01-01T00:00:00Z</cp:lastPrinted>
  <dcterms:created xsi:type="dcterms:W3CDTF">1601-01-01T00:00:00Z</dcterms:created>
  <dcterms:modified xsi:type="dcterms:W3CDTF">2011-01-10T13:24:13Z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