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31" Target="../media/image30.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30.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28.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30.png" Type="http://schemas.openxmlformats.org/officeDocument/2006/relationships/image"/><Relationship Id="rId14" Target="../media/image46.png" Type="http://schemas.openxmlformats.org/officeDocument/2006/relationships/image"/><Relationship Id="rId15" Target="../media/image47.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2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15" Target="../media/image30.png" Type="http://schemas.openxmlformats.org/officeDocument/2006/relationships/image"/><Relationship Id="rId2" Target="../media/image1.pn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28.png" Type="http://schemas.openxmlformats.org/officeDocument/2006/relationships/image"/><Relationship Id="rId16" Target="../media/image29.svg" Type="http://schemas.openxmlformats.org/officeDocument/2006/relationships/image"/><Relationship Id="rId17" Target="../media/image30.png" Type="http://schemas.openxmlformats.org/officeDocument/2006/relationships/image"/><Relationship Id="rId2" Target="../media/image1.pn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5.png" Type="http://schemas.openxmlformats.org/officeDocument/2006/relationships/image"/><Relationship Id="rId6" Target="../media/image36.svg" Type="http://schemas.openxmlformats.org/officeDocument/2006/relationships/image"/><Relationship Id="rId7" Target="../media/image30.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37.pn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38.png" Type="http://schemas.openxmlformats.org/officeDocument/2006/relationships/image"/><Relationship Id="rId15" Target="../media/image30.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28.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39.png" Type="http://schemas.openxmlformats.org/officeDocument/2006/relationships/image"/><Relationship Id="rId14" Target="../media/image40.png" Type="http://schemas.openxmlformats.org/officeDocument/2006/relationships/image"/><Relationship Id="rId15" Target="../media/image30.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28.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41.png" Type="http://schemas.openxmlformats.org/officeDocument/2006/relationships/image"/><Relationship Id="rId14" Target="../media/image42.png" Type="http://schemas.openxmlformats.org/officeDocument/2006/relationships/image"/><Relationship Id="rId15" Target="../media/image30.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28.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43.png" Type="http://schemas.openxmlformats.org/officeDocument/2006/relationships/image"/><Relationship Id="rId14" Target="../media/image44.png" Type="http://schemas.openxmlformats.org/officeDocument/2006/relationships/image"/><Relationship Id="rId15" Target="../media/image30.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28.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30.png" Type="http://schemas.openxmlformats.org/officeDocument/2006/relationships/image"/><Relationship Id="rId14" Target="../media/image45.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2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100773" y="9633824"/>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9093737"/>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842286"/>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254054" y="9633824"/>
            <a:ext cx="4076270" cy="2863579"/>
          </a:xfrm>
          <a:custGeom>
            <a:avLst/>
            <a:gdLst/>
            <a:ahLst/>
            <a:cxnLst/>
            <a:rect r="r" b="b" t="t" l="l"/>
            <a:pathLst>
              <a:path h="2863579" w="4076270">
                <a:moveTo>
                  <a:pt x="0" y="0"/>
                </a:moveTo>
                <a:lnTo>
                  <a:pt x="4076269" y="0"/>
                </a:lnTo>
                <a:lnTo>
                  <a:pt x="4076269" y="2863580"/>
                </a:lnTo>
                <a:lnTo>
                  <a:pt x="0" y="286358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737926"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572582"/>
            <a:ext cx="2587020" cy="2386526"/>
          </a:xfrm>
          <a:custGeom>
            <a:avLst/>
            <a:gdLst/>
            <a:ahLst/>
            <a:cxnLst/>
            <a:rect r="r" b="b" t="t" l="l"/>
            <a:pathLst>
              <a:path h="2386526" w="2587020">
                <a:moveTo>
                  <a:pt x="0" y="0"/>
                </a:moveTo>
                <a:lnTo>
                  <a:pt x="2587020" y="0"/>
                </a:lnTo>
                <a:lnTo>
                  <a:pt x="2587020" y="2386525"/>
                </a:lnTo>
                <a:lnTo>
                  <a:pt x="0" y="238652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5804324" y="1752735"/>
            <a:ext cx="8432382" cy="1894617"/>
          </a:xfrm>
          <a:custGeom>
            <a:avLst/>
            <a:gdLst/>
            <a:ahLst/>
            <a:cxnLst/>
            <a:rect r="r" b="b" t="t" l="l"/>
            <a:pathLst>
              <a:path h="1894617" w="8432382">
                <a:moveTo>
                  <a:pt x="0" y="0"/>
                </a:moveTo>
                <a:lnTo>
                  <a:pt x="8432381" y="0"/>
                </a:lnTo>
                <a:lnTo>
                  <a:pt x="8432381" y="1894618"/>
                </a:lnTo>
                <a:lnTo>
                  <a:pt x="0" y="1894618"/>
                </a:lnTo>
                <a:lnTo>
                  <a:pt x="0" y="0"/>
                </a:lnTo>
                <a:close/>
              </a:path>
            </a:pathLst>
          </a:custGeom>
          <a:blipFill>
            <a:blip r:embed="rId31"/>
            <a:stretch>
              <a:fillRect l="0" t="0" r="0" b="0"/>
            </a:stretch>
          </a:blipFill>
          <a:ln w="28575" cap="rnd">
            <a:solidFill>
              <a:srgbClr val="6F9CC6"/>
            </a:solidFill>
            <a:prstDash val="solid"/>
            <a:round/>
          </a:ln>
        </p:spPr>
      </p:sp>
      <p:sp>
        <p:nvSpPr>
          <p:cNvPr name="TextBox 19" id="19"/>
          <p:cNvSpPr txBox="true"/>
          <p:nvPr/>
        </p:nvSpPr>
        <p:spPr>
          <a:xfrm rot="0">
            <a:off x="3864059" y="5908799"/>
            <a:ext cx="11906444" cy="1786499"/>
          </a:xfrm>
          <a:prstGeom prst="rect">
            <a:avLst/>
          </a:prstGeom>
        </p:spPr>
        <p:txBody>
          <a:bodyPr anchor="t" rtlCol="false" tIns="0" lIns="0" bIns="0" rIns="0">
            <a:spAutoFit/>
          </a:bodyPr>
          <a:lstStyle/>
          <a:p>
            <a:pPr algn="ctr">
              <a:lnSpc>
                <a:spcPts val="13166"/>
              </a:lnSpc>
            </a:pPr>
            <a:r>
              <a:rPr lang="en-US" sz="14007">
                <a:solidFill>
                  <a:srgbClr val="000000"/>
                </a:solidFill>
                <a:latin typeface="DM Sans Bold"/>
              </a:rPr>
              <a:t>AMEO DATA</a:t>
            </a:r>
          </a:p>
        </p:txBody>
      </p:sp>
      <p:sp>
        <p:nvSpPr>
          <p:cNvPr name="TextBox 20" id="20"/>
          <p:cNvSpPr txBox="true"/>
          <p:nvPr/>
        </p:nvSpPr>
        <p:spPr>
          <a:xfrm rot="0">
            <a:off x="4737926" y="4773481"/>
            <a:ext cx="9721639" cy="614615"/>
          </a:xfrm>
          <a:prstGeom prst="rect">
            <a:avLst/>
          </a:prstGeom>
        </p:spPr>
        <p:txBody>
          <a:bodyPr anchor="t" rtlCol="false" tIns="0" lIns="0" bIns="0" rIns="0">
            <a:spAutoFit/>
          </a:bodyPr>
          <a:lstStyle/>
          <a:p>
            <a:pPr algn="ctr">
              <a:lnSpc>
                <a:spcPts val="4697"/>
              </a:lnSpc>
            </a:pPr>
            <a:r>
              <a:rPr lang="en-US" sz="4697" spc="-93">
                <a:solidFill>
                  <a:srgbClr val="000000"/>
                </a:solidFill>
                <a:latin typeface="DM Sans Bold"/>
              </a:rPr>
              <a:t>EXPLORATORY DATA ANALYIS 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025667" y="9950859"/>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63642" y="-1864062"/>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5400000">
            <a:off x="4746559" y="-2440184"/>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5262955" y="-1683649"/>
            <a:ext cx="1996345" cy="2149497"/>
          </a:xfrm>
          <a:custGeom>
            <a:avLst/>
            <a:gdLst/>
            <a:ahLst/>
            <a:cxnLst/>
            <a:rect r="r" b="b" t="t" l="l"/>
            <a:pathLst>
              <a:path h="2149497" w="1996345">
                <a:moveTo>
                  <a:pt x="0" y="0"/>
                </a:moveTo>
                <a:lnTo>
                  <a:pt x="1996345" y="0"/>
                </a:lnTo>
                <a:lnTo>
                  <a:pt x="1996345" y="2149496"/>
                </a:lnTo>
                <a:lnTo>
                  <a:pt x="0" y="21494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9639340" y="-3333288"/>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8" id="8"/>
          <p:cNvSpPr txBox="true"/>
          <p:nvPr/>
        </p:nvSpPr>
        <p:spPr>
          <a:xfrm rot="0">
            <a:off x="-956770" y="725559"/>
            <a:ext cx="10100770" cy="1326264"/>
          </a:xfrm>
          <a:prstGeom prst="rect">
            <a:avLst/>
          </a:prstGeom>
        </p:spPr>
        <p:txBody>
          <a:bodyPr anchor="t" rtlCol="false" tIns="0" lIns="0" bIns="0" rIns="0">
            <a:spAutoFit/>
          </a:bodyPr>
          <a:lstStyle/>
          <a:p>
            <a:pPr algn="ctr">
              <a:lnSpc>
                <a:spcPts val="5108"/>
              </a:lnSpc>
            </a:pPr>
            <a:r>
              <a:rPr lang="en-US" sz="5266">
                <a:solidFill>
                  <a:srgbClr val="000000"/>
                </a:solidFill>
                <a:latin typeface="DM Sans Bold"/>
              </a:rPr>
              <a:t>CONCLUSION:</a:t>
            </a:r>
          </a:p>
          <a:p>
            <a:pPr algn="ctr" marL="0" indent="0" lvl="1">
              <a:lnSpc>
                <a:spcPts val="5108"/>
              </a:lnSpc>
              <a:spcBef>
                <a:spcPct val="0"/>
              </a:spcBef>
            </a:pPr>
          </a:p>
        </p:txBody>
      </p:sp>
      <p:sp>
        <p:nvSpPr>
          <p:cNvPr name="TextBox 9" id="9"/>
          <p:cNvSpPr txBox="true"/>
          <p:nvPr/>
        </p:nvSpPr>
        <p:spPr>
          <a:xfrm rot="0">
            <a:off x="507270" y="1795551"/>
            <a:ext cx="17273460" cy="2767049"/>
          </a:xfrm>
          <a:prstGeom prst="rect">
            <a:avLst/>
          </a:prstGeom>
        </p:spPr>
        <p:txBody>
          <a:bodyPr anchor="t" rtlCol="false" tIns="0" lIns="0" bIns="0" rIns="0">
            <a:spAutoFit/>
          </a:bodyPr>
          <a:lstStyle/>
          <a:p>
            <a:pPr algn="ctr" marL="809895" indent="-404948" lvl="1">
              <a:lnSpc>
                <a:spcPts val="3638"/>
              </a:lnSpc>
              <a:buFont typeface="Arial"/>
              <a:buChar char="•"/>
            </a:pPr>
            <a:r>
              <a:rPr lang="en-US" sz="3751">
                <a:solidFill>
                  <a:srgbClr val="000000"/>
                </a:solidFill>
                <a:latin typeface="DM Sans Bold"/>
              </a:rPr>
              <a:t>Most of Amcat Aspirants are male working in IT domain with an experience of around 5years with degree in Btech and specialization in Computer Science from tier-2 college in uttarpradesh with an average salary around 300k.</a:t>
            </a:r>
          </a:p>
          <a:p>
            <a:pPr algn="ctr">
              <a:lnSpc>
                <a:spcPts val="3638"/>
              </a:lnSpc>
            </a:pPr>
          </a:p>
          <a:p>
            <a:pPr algn="ctr" marL="0" indent="0" lvl="1">
              <a:lnSpc>
                <a:spcPts val="3638"/>
              </a:lnSpc>
              <a:spcBef>
                <a:spcPct val="0"/>
              </a:spcBef>
            </a:pPr>
          </a:p>
        </p:txBody>
      </p:sp>
      <p:sp>
        <p:nvSpPr>
          <p:cNvPr name="TextBox 10" id="10"/>
          <p:cNvSpPr txBox="true"/>
          <p:nvPr/>
        </p:nvSpPr>
        <p:spPr>
          <a:xfrm rot="0">
            <a:off x="507270" y="4136338"/>
            <a:ext cx="17273460" cy="938249"/>
          </a:xfrm>
          <a:prstGeom prst="rect">
            <a:avLst/>
          </a:prstGeom>
        </p:spPr>
        <p:txBody>
          <a:bodyPr anchor="t" rtlCol="false" tIns="0" lIns="0" bIns="0" rIns="0">
            <a:spAutoFit/>
          </a:bodyPr>
          <a:lstStyle/>
          <a:p>
            <a:pPr algn="ctr" marL="809895" indent="-404948" lvl="1">
              <a:lnSpc>
                <a:spcPts val="3638"/>
              </a:lnSpc>
              <a:buFont typeface="Arial"/>
              <a:buChar char="•"/>
            </a:pPr>
            <a:r>
              <a:rPr lang="en-US" sz="3751">
                <a:solidFill>
                  <a:srgbClr val="000000"/>
                </a:solidFill>
                <a:latin typeface="DM Sans Bold"/>
              </a:rPr>
              <a:t>Highpaying jobs taken up by amcat aspirants are mostly from 'IT' Domain.</a:t>
            </a:r>
          </a:p>
        </p:txBody>
      </p:sp>
      <p:sp>
        <p:nvSpPr>
          <p:cNvPr name="TextBox 11" id="11"/>
          <p:cNvSpPr txBox="true"/>
          <p:nvPr/>
        </p:nvSpPr>
        <p:spPr>
          <a:xfrm rot="0">
            <a:off x="507270" y="5575079"/>
            <a:ext cx="17273460" cy="938249"/>
          </a:xfrm>
          <a:prstGeom prst="rect">
            <a:avLst/>
          </a:prstGeom>
        </p:spPr>
        <p:txBody>
          <a:bodyPr anchor="t" rtlCol="false" tIns="0" lIns="0" bIns="0" rIns="0">
            <a:spAutoFit/>
          </a:bodyPr>
          <a:lstStyle/>
          <a:p>
            <a:pPr algn="ctr" marL="809895" indent="-404948" lvl="1">
              <a:lnSpc>
                <a:spcPts val="3638"/>
              </a:lnSpc>
              <a:buFont typeface="Arial"/>
              <a:buChar char="•"/>
            </a:pPr>
            <a:r>
              <a:rPr lang="en-US" sz="3751">
                <a:solidFill>
                  <a:srgbClr val="000000"/>
                </a:solidFill>
                <a:latin typeface="DM Sans Bold"/>
              </a:rPr>
              <a:t>Software Engineer and Software Developer are the most aimed profession for amcat aspirants.</a:t>
            </a:r>
          </a:p>
        </p:txBody>
      </p:sp>
      <p:sp>
        <p:nvSpPr>
          <p:cNvPr name="Freeform 12" id="12"/>
          <p:cNvSpPr/>
          <p:nvPr/>
        </p:nvSpPr>
        <p:spPr>
          <a:xfrm flipH="false" flipV="false" rot="0">
            <a:off x="14460027" y="61170"/>
            <a:ext cx="3602202" cy="809355"/>
          </a:xfrm>
          <a:custGeom>
            <a:avLst/>
            <a:gdLst/>
            <a:ahLst/>
            <a:cxnLst/>
            <a:rect r="r" b="b" t="t" l="l"/>
            <a:pathLst>
              <a:path h="809355" w="3602202">
                <a:moveTo>
                  <a:pt x="0" y="0"/>
                </a:moveTo>
                <a:lnTo>
                  <a:pt x="3602201" y="0"/>
                </a:lnTo>
                <a:lnTo>
                  <a:pt x="3602201" y="809355"/>
                </a:lnTo>
                <a:lnTo>
                  <a:pt x="0" y="809355"/>
                </a:lnTo>
                <a:lnTo>
                  <a:pt x="0" y="0"/>
                </a:lnTo>
                <a:close/>
              </a:path>
            </a:pathLst>
          </a:custGeom>
          <a:blipFill>
            <a:blip r:embed="rId13"/>
            <a:stretch>
              <a:fillRect l="0" t="0" r="0" b="0"/>
            </a:stretch>
          </a:blipFill>
          <a:ln w="28575" cap="rnd">
            <a:solidFill>
              <a:srgbClr val="6F9CC6"/>
            </a:solidFill>
            <a:prstDash val="solid"/>
            <a:round/>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025667" y="9950859"/>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63642" y="-1864062"/>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5400000">
            <a:off x="4746559" y="-2440184"/>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5262955" y="-1683649"/>
            <a:ext cx="1996345" cy="2149497"/>
          </a:xfrm>
          <a:custGeom>
            <a:avLst/>
            <a:gdLst/>
            <a:ahLst/>
            <a:cxnLst/>
            <a:rect r="r" b="b" t="t" l="l"/>
            <a:pathLst>
              <a:path h="2149497" w="1996345">
                <a:moveTo>
                  <a:pt x="0" y="0"/>
                </a:moveTo>
                <a:lnTo>
                  <a:pt x="1996345" y="0"/>
                </a:lnTo>
                <a:lnTo>
                  <a:pt x="1996345" y="2149496"/>
                </a:lnTo>
                <a:lnTo>
                  <a:pt x="0" y="21494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9639340" y="-3333288"/>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4460027" y="61170"/>
            <a:ext cx="3602202" cy="809355"/>
          </a:xfrm>
          <a:custGeom>
            <a:avLst/>
            <a:gdLst/>
            <a:ahLst/>
            <a:cxnLst/>
            <a:rect r="r" b="b" t="t" l="l"/>
            <a:pathLst>
              <a:path h="809355" w="3602202">
                <a:moveTo>
                  <a:pt x="0" y="0"/>
                </a:moveTo>
                <a:lnTo>
                  <a:pt x="3602201" y="0"/>
                </a:lnTo>
                <a:lnTo>
                  <a:pt x="3602201" y="809355"/>
                </a:lnTo>
                <a:lnTo>
                  <a:pt x="0" y="809355"/>
                </a:lnTo>
                <a:lnTo>
                  <a:pt x="0" y="0"/>
                </a:lnTo>
                <a:close/>
              </a:path>
            </a:pathLst>
          </a:custGeom>
          <a:blipFill>
            <a:blip r:embed="rId13"/>
            <a:stretch>
              <a:fillRect l="0" t="0" r="0" b="0"/>
            </a:stretch>
          </a:blipFill>
          <a:ln w="28575" cap="rnd">
            <a:solidFill>
              <a:srgbClr val="6F9CC6"/>
            </a:solidFill>
            <a:prstDash val="solid"/>
            <a:round/>
          </a:ln>
        </p:spPr>
      </p:sp>
      <p:sp>
        <p:nvSpPr>
          <p:cNvPr name="Freeform 9" id="9"/>
          <p:cNvSpPr/>
          <p:nvPr/>
        </p:nvSpPr>
        <p:spPr>
          <a:xfrm flipH="false" flipV="false" rot="0">
            <a:off x="9639340" y="2509583"/>
            <a:ext cx="8299800" cy="5267834"/>
          </a:xfrm>
          <a:custGeom>
            <a:avLst/>
            <a:gdLst/>
            <a:ahLst/>
            <a:cxnLst/>
            <a:rect r="r" b="b" t="t" l="l"/>
            <a:pathLst>
              <a:path h="5267834" w="8299800">
                <a:moveTo>
                  <a:pt x="0" y="0"/>
                </a:moveTo>
                <a:lnTo>
                  <a:pt x="8299800" y="0"/>
                </a:lnTo>
                <a:lnTo>
                  <a:pt x="8299800" y="5267834"/>
                </a:lnTo>
                <a:lnTo>
                  <a:pt x="0" y="5267834"/>
                </a:lnTo>
                <a:lnTo>
                  <a:pt x="0" y="0"/>
                </a:lnTo>
                <a:close/>
              </a:path>
            </a:pathLst>
          </a:custGeom>
          <a:blipFill>
            <a:blip r:embed="rId14"/>
            <a:stretch>
              <a:fillRect l="0" t="0" r="0" b="0"/>
            </a:stretch>
          </a:blipFill>
        </p:spPr>
      </p:sp>
      <p:sp>
        <p:nvSpPr>
          <p:cNvPr name="Freeform 10" id="10"/>
          <p:cNvSpPr/>
          <p:nvPr/>
        </p:nvSpPr>
        <p:spPr>
          <a:xfrm flipH="false" flipV="false" rot="0">
            <a:off x="648592" y="2023231"/>
            <a:ext cx="1991552" cy="1989062"/>
          </a:xfrm>
          <a:custGeom>
            <a:avLst/>
            <a:gdLst/>
            <a:ahLst/>
            <a:cxnLst/>
            <a:rect r="r" b="b" t="t" l="l"/>
            <a:pathLst>
              <a:path h="1989062" w="1991552">
                <a:moveTo>
                  <a:pt x="0" y="0"/>
                </a:moveTo>
                <a:lnTo>
                  <a:pt x="1991552" y="0"/>
                </a:lnTo>
                <a:lnTo>
                  <a:pt x="1991552" y="1989062"/>
                </a:lnTo>
                <a:lnTo>
                  <a:pt x="0" y="1989062"/>
                </a:lnTo>
                <a:lnTo>
                  <a:pt x="0" y="0"/>
                </a:lnTo>
                <a:close/>
              </a:path>
            </a:pathLst>
          </a:custGeom>
          <a:blipFill>
            <a:blip r:embed="rId15"/>
            <a:stretch>
              <a:fillRect l="0" t="0" r="0" b="0"/>
            </a:stretch>
          </a:blipFill>
        </p:spPr>
      </p:sp>
      <p:sp>
        <p:nvSpPr>
          <p:cNvPr name="TextBox 11" id="11"/>
          <p:cNvSpPr txBox="true"/>
          <p:nvPr/>
        </p:nvSpPr>
        <p:spPr>
          <a:xfrm rot="0">
            <a:off x="-240602" y="4635341"/>
            <a:ext cx="11670931" cy="1244919"/>
          </a:xfrm>
          <a:prstGeom prst="rect">
            <a:avLst/>
          </a:prstGeom>
        </p:spPr>
        <p:txBody>
          <a:bodyPr anchor="t" rtlCol="false" tIns="0" lIns="0" bIns="0" rIns="0">
            <a:spAutoFit/>
          </a:bodyPr>
          <a:lstStyle/>
          <a:p>
            <a:pPr algn="ctr" marL="0" indent="0" lvl="1">
              <a:lnSpc>
                <a:spcPts val="9394"/>
              </a:lnSpc>
              <a:spcBef>
                <a:spcPct val="0"/>
              </a:spcBef>
            </a:pPr>
            <a:r>
              <a:rPr lang="en-US" sz="9684">
                <a:solidFill>
                  <a:srgbClr val="000000"/>
                </a:solidFill>
                <a:latin typeface="DM Sans Bold"/>
              </a:rPr>
              <a:t>THANK </a:t>
            </a:r>
            <a:r>
              <a:rPr lang="en-US" sz="9684">
                <a:solidFill>
                  <a:srgbClr val="000000"/>
                </a:solidFill>
                <a:latin typeface="DM Sans Bold"/>
              </a:rPr>
              <a:t>YOU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2221306"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10326" y="2445379"/>
            <a:ext cx="5192006" cy="771453"/>
          </a:xfrm>
          <a:prstGeom prst="rect">
            <a:avLst/>
          </a:prstGeom>
        </p:spPr>
        <p:txBody>
          <a:bodyPr anchor="t" rtlCol="false" tIns="0" lIns="0" bIns="0" rIns="0">
            <a:spAutoFit/>
          </a:bodyPr>
          <a:lstStyle/>
          <a:p>
            <a:pPr>
              <a:lnSpc>
                <a:spcPts val="5774"/>
              </a:lnSpc>
            </a:pPr>
            <a:r>
              <a:rPr lang="en-US" sz="5953">
                <a:solidFill>
                  <a:srgbClr val="000000"/>
                </a:solidFill>
                <a:latin typeface="DM Sans Bold"/>
              </a:rPr>
              <a:t>ABOUT ME</a:t>
            </a: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738251" y="-1534296"/>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10" id="10"/>
          <p:cNvSpPr txBox="true"/>
          <p:nvPr/>
        </p:nvSpPr>
        <p:spPr>
          <a:xfrm rot="0">
            <a:off x="1238071" y="4070764"/>
            <a:ext cx="10928524" cy="3736418"/>
          </a:xfrm>
          <a:prstGeom prst="rect">
            <a:avLst/>
          </a:prstGeom>
        </p:spPr>
        <p:txBody>
          <a:bodyPr anchor="t" rtlCol="false" tIns="0" lIns="0" bIns="0" rIns="0">
            <a:spAutoFit/>
          </a:bodyPr>
          <a:lstStyle/>
          <a:p>
            <a:pPr marL="732291" indent="-366146" lvl="1">
              <a:lnSpc>
                <a:spcPts val="3290"/>
              </a:lnSpc>
              <a:buFont typeface="Arial"/>
              <a:buChar char="•"/>
            </a:pPr>
            <a:r>
              <a:rPr lang="en-US" sz="3391">
                <a:solidFill>
                  <a:srgbClr val="000000"/>
                </a:solidFill>
                <a:latin typeface="DM Sans Bold"/>
              </a:rPr>
              <a:t>I am Pavan Banavasi . I hold a Bachelor's degree in Computer Science and Engineering from </a:t>
            </a:r>
          </a:p>
          <a:p>
            <a:pPr>
              <a:lnSpc>
                <a:spcPts val="3290"/>
              </a:lnSpc>
            </a:pPr>
            <a:r>
              <a:rPr lang="en-US" sz="3391">
                <a:solidFill>
                  <a:srgbClr val="000000"/>
                </a:solidFill>
                <a:latin typeface="DM Sans Bold"/>
              </a:rPr>
              <a:t>       G Pulla Reddy Engineering college.  </a:t>
            </a:r>
          </a:p>
          <a:p>
            <a:pPr>
              <a:lnSpc>
                <a:spcPts val="3290"/>
              </a:lnSpc>
            </a:pPr>
          </a:p>
          <a:p>
            <a:pPr marL="732291" indent="-366146" lvl="1">
              <a:lnSpc>
                <a:spcPts val="3290"/>
              </a:lnSpc>
              <a:buFont typeface="Arial"/>
              <a:buChar char="•"/>
            </a:pPr>
            <a:r>
              <a:rPr lang="en-US" sz="3391">
                <a:solidFill>
                  <a:srgbClr val="000000"/>
                </a:solidFill>
                <a:latin typeface="DM Sans Bold"/>
              </a:rPr>
              <a:t>In today's data-driven world, I believe that mastering data science techniques will not only enhance my career prospects but also enable me to contribute meaningfully to various industries and societal challenges.</a:t>
            </a:r>
          </a:p>
        </p:txBody>
      </p:sp>
      <p:sp>
        <p:nvSpPr>
          <p:cNvPr name="Freeform 11" id="11"/>
          <p:cNvSpPr/>
          <p:nvPr/>
        </p:nvSpPr>
        <p:spPr>
          <a:xfrm flipH="false" flipV="false" rot="0">
            <a:off x="12166595" y="213373"/>
            <a:ext cx="5092705" cy="1144247"/>
          </a:xfrm>
          <a:custGeom>
            <a:avLst/>
            <a:gdLst/>
            <a:ahLst/>
            <a:cxnLst/>
            <a:rect r="r" b="b" t="t" l="l"/>
            <a:pathLst>
              <a:path h="1144247" w="5092705">
                <a:moveTo>
                  <a:pt x="0" y="0"/>
                </a:moveTo>
                <a:lnTo>
                  <a:pt x="5092705" y="0"/>
                </a:lnTo>
                <a:lnTo>
                  <a:pt x="5092705" y="1144247"/>
                </a:lnTo>
                <a:lnTo>
                  <a:pt x="0" y="1144247"/>
                </a:lnTo>
                <a:lnTo>
                  <a:pt x="0" y="0"/>
                </a:lnTo>
                <a:close/>
              </a:path>
            </a:pathLst>
          </a:custGeom>
          <a:blipFill>
            <a:blip r:embed="rId15"/>
            <a:stretch>
              <a:fillRect l="0" t="0" r="0" b="0"/>
            </a:stretch>
          </a:blipFill>
          <a:ln w="28575" cap="rnd">
            <a:solidFill>
              <a:srgbClr val="6F9CC6"/>
            </a:solidFill>
            <a:prstDash val="solid"/>
            <a:round/>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4226816" y="1820230"/>
            <a:ext cx="3032484" cy="6646539"/>
          </a:xfrm>
          <a:custGeom>
            <a:avLst/>
            <a:gdLst/>
            <a:ahLst/>
            <a:cxnLst/>
            <a:rect r="r" b="b" t="t" l="l"/>
            <a:pathLst>
              <a:path h="6646539" w="3032484">
                <a:moveTo>
                  <a:pt x="0" y="0"/>
                </a:moveTo>
                <a:lnTo>
                  <a:pt x="3032484" y="0"/>
                </a:lnTo>
                <a:lnTo>
                  <a:pt x="3032484" y="6646540"/>
                </a:lnTo>
                <a:lnTo>
                  <a:pt x="0" y="6646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800000">
            <a:off x="15743058" y="-1896654"/>
            <a:ext cx="4017146" cy="3158481"/>
          </a:xfrm>
          <a:custGeom>
            <a:avLst/>
            <a:gdLst/>
            <a:ahLst/>
            <a:cxnLst/>
            <a:rect r="r" b="b" t="t" l="l"/>
            <a:pathLst>
              <a:path h="3158481" w="4017146">
                <a:moveTo>
                  <a:pt x="0" y="0"/>
                </a:moveTo>
                <a:lnTo>
                  <a:pt x="4017146" y="0"/>
                </a:lnTo>
                <a:lnTo>
                  <a:pt x="4017146" y="3158481"/>
                </a:lnTo>
                <a:lnTo>
                  <a:pt x="0" y="31584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TextBox 11" id="11"/>
          <p:cNvSpPr txBox="true"/>
          <p:nvPr/>
        </p:nvSpPr>
        <p:spPr>
          <a:xfrm rot="0">
            <a:off x="1028700" y="1734174"/>
            <a:ext cx="9470766" cy="771453"/>
          </a:xfrm>
          <a:prstGeom prst="rect">
            <a:avLst/>
          </a:prstGeom>
        </p:spPr>
        <p:txBody>
          <a:bodyPr anchor="t" rtlCol="false" tIns="0" lIns="0" bIns="0" rIns="0">
            <a:spAutoFit/>
          </a:bodyPr>
          <a:lstStyle/>
          <a:p>
            <a:pPr>
              <a:lnSpc>
                <a:spcPts val="5774"/>
              </a:lnSpc>
            </a:pPr>
            <a:r>
              <a:rPr lang="en-US" sz="5953">
                <a:solidFill>
                  <a:srgbClr val="000000"/>
                </a:solidFill>
                <a:latin typeface="DM Sans Bold"/>
              </a:rPr>
              <a:t>OBJECTIVE OF PROJECT:</a:t>
            </a:r>
          </a:p>
        </p:txBody>
      </p:sp>
      <p:sp>
        <p:nvSpPr>
          <p:cNvPr name="TextBox 12" id="12"/>
          <p:cNvSpPr txBox="true"/>
          <p:nvPr/>
        </p:nvSpPr>
        <p:spPr>
          <a:xfrm rot="0">
            <a:off x="1462402" y="3047302"/>
            <a:ext cx="11894060" cy="842025"/>
          </a:xfrm>
          <a:prstGeom prst="rect">
            <a:avLst/>
          </a:prstGeom>
        </p:spPr>
        <p:txBody>
          <a:bodyPr anchor="t" rtlCol="false" tIns="0" lIns="0" bIns="0" rIns="0">
            <a:spAutoFit/>
          </a:bodyPr>
          <a:lstStyle/>
          <a:p>
            <a:pPr marL="732291" indent="-366146" lvl="1">
              <a:lnSpc>
                <a:spcPts val="3290"/>
              </a:lnSpc>
              <a:buFont typeface="Arial"/>
              <a:buChar char="•"/>
            </a:pPr>
            <a:r>
              <a:rPr lang="en-US" sz="3391">
                <a:solidFill>
                  <a:srgbClr val="000000"/>
                </a:solidFill>
                <a:latin typeface="DM Sans Bold"/>
              </a:rPr>
              <a:t>Perform Exploratory Data Analysis (EDA) on the AEMO data-set . Consider Salary as a target variable</a:t>
            </a:r>
          </a:p>
        </p:txBody>
      </p:sp>
      <p:sp>
        <p:nvSpPr>
          <p:cNvPr name="TextBox 13" id="13"/>
          <p:cNvSpPr txBox="true"/>
          <p:nvPr/>
        </p:nvSpPr>
        <p:spPr>
          <a:xfrm rot="0">
            <a:off x="1256404" y="4763918"/>
            <a:ext cx="9470766" cy="771453"/>
          </a:xfrm>
          <a:prstGeom prst="rect">
            <a:avLst/>
          </a:prstGeom>
        </p:spPr>
        <p:txBody>
          <a:bodyPr anchor="t" rtlCol="false" tIns="0" lIns="0" bIns="0" rIns="0">
            <a:spAutoFit/>
          </a:bodyPr>
          <a:lstStyle/>
          <a:p>
            <a:pPr>
              <a:lnSpc>
                <a:spcPts val="5774"/>
              </a:lnSpc>
            </a:pPr>
            <a:r>
              <a:rPr lang="en-US" sz="5953">
                <a:solidFill>
                  <a:srgbClr val="000000"/>
                </a:solidFill>
                <a:latin typeface="DM Sans Bold"/>
              </a:rPr>
              <a:t>SUMMARY OF DATA :</a:t>
            </a:r>
          </a:p>
        </p:txBody>
      </p:sp>
      <p:sp>
        <p:nvSpPr>
          <p:cNvPr name="TextBox 14" id="14"/>
          <p:cNvSpPr txBox="true"/>
          <p:nvPr/>
        </p:nvSpPr>
        <p:spPr>
          <a:xfrm rot="0">
            <a:off x="1462402" y="5888878"/>
            <a:ext cx="13353710" cy="3073065"/>
          </a:xfrm>
          <a:prstGeom prst="rect">
            <a:avLst/>
          </a:prstGeom>
        </p:spPr>
        <p:txBody>
          <a:bodyPr anchor="t" rtlCol="false" tIns="0" lIns="0" bIns="0" rIns="0">
            <a:spAutoFit/>
          </a:bodyPr>
          <a:lstStyle/>
          <a:p>
            <a:pPr marL="546442" indent="-273221" lvl="1">
              <a:lnSpc>
                <a:spcPts val="2455"/>
              </a:lnSpc>
              <a:buFont typeface="Arial"/>
              <a:buChar char="•"/>
            </a:pPr>
            <a:r>
              <a:rPr lang="en-US" sz="2530">
                <a:solidFill>
                  <a:srgbClr val="000000"/>
                </a:solidFill>
                <a:latin typeface="DM Sans Bold"/>
              </a:rPr>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 Below mentioned table contains the details for the original dataset.</a:t>
            </a:r>
          </a:p>
        </p:txBody>
      </p:sp>
      <p:sp>
        <p:nvSpPr>
          <p:cNvPr name="Freeform 15" id="15"/>
          <p:cNvSpPr/>
          <p:nvPr/>
        </p:nvSpPr>
        <p:spPr>
          <a:xfrm flipH="false" flipV="false" rot="0">
            <a:off x="12658926" y="456576"/>
            <a:ext cx="5092705" cy="1144247"/>
          </a:xfrm>
          <a:custGeom>
            <a:avLst/>
            <a:gdLst/>
            <a:ahLst/>
            <a:cxnLst/>
            <a:rect r="r" b="b" t="t" l="l"/>
            <a:pathLst>
              <a:path h="1144247" w="5092705">
                <a:moveTo>
                  <a:pt x="0" y="0"/>
                </a:moveTo>
                <a:lnTo>
                  <a:pt x="5092705" y="0"/>
                </a:lnTo>
                <a:lnTo>
                  <a:pt x="5092705" y="1144248"/>
                </a:lnTo>
                <a:lnTo>
                  <a:pt x="0" y="1144248"/>
                </a:lnTo>
                <a:lnTo>
                  <a:pt x="0" y="0"/>
                </a:lnTo>
                <a:close/>
              </a:path>
            </a:pathLst>
          </a:custGeom>
          <a:blipFill>
            <a:blip r:embed="rId17"/>
            <a:stretch>
              <a:fillRect l="0" t="0" r="0" b="0"/>
            </a:stretch>
          </a:blipFill>
          <a:ln w="28575" cap="rnd">
            <a:solidFill>
              <a:srgbClr val="6F9CC6"/>
            </a:solidFill>
            <a:prstDash val="solid"/>
            <a:round/>
          </a:ln>
        </p:spPr>
      </p:sp>
      <p:sp>
        <p:nvSpPr>
          <p:cNvPr name="Freeform 16" id="16"/>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3930520" y="2236773"/>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2182362"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607625" y="486905"/>
            <a:ext cx="8092094" cy="541795"/>
          </a:xfrm>
          <a:prstGeom prst="rect">
            <a:avLst/>
          </a:prstGeom>
        </p:spPr>
        <p:txBody>
          <a:bodyPr anchor="t" rtlCol="false" tIns="0" lIns="0" bIns="0" rIns="0">
            <a:spAutoFit/>
          </a:bodyPr>
          <a:lstStyle/>
          <a:p>
            <a:pPr>
              <a:lnSpc>
                <a:spcPts val="4074"/>
              </a:lnSpc>
            </a:pPr>
            <a:r>
              <a:rPr lang="en-US" sz="4200">
                <a:solidFill>
                  <a:srgbClr val="000000"/>
                </a:solidFill>
                <a:latin typeface="DM Sans Bold"/>
              </a:rPr>
              <a:t>DATA :</a:t>
            </a:r>
          </a:p>
        </p:txBody>
      </p:sp>
      <p:sp>
        <p:nvSpPr>
          <p:cNvPr name="Freeform 6" id="6"/>
          <p:cNvSpPr/>
          <p:nvPr/>
        </p:nvSpPr>
        <p:spPr>
          <a:xfrm flipH="false" flipV="false" rot="0">
            <a:off x="13195295" y="0"/>
            <a:ext cx="5092705" cy="1144247"/>
          </a:xfrm>
          <a:custGeom>
            <a:avLst/>
            <a:gdLst/>
            <a:ahLst/>
            <a:cxnLst/>
            <a:rect r="r" b="b" t="t" l="l"/>
            <a:pathLst>
              <a:path h="1144247" w="5092705">
                <a:moveTo>
                  <a:pt x="0" y="0"/>
                </a:moveTo>
                <a:lnTo>
                  <a:pt x="5092705" y="0"/>
                </a:lnTo>
                <a:lnTo>
                  <a:pt x="5092705" y="1144247"/>
                </a:lnTo>
                <a:lnTo>
                  <a:pt x="0" y="1144247"/>
                </a:lnTo>
                <a:lnTo>
                  <a:pt x="0" y="0"/>
                </a:lnTo>
                <a:close/>
              </a:path>
            </a:pathLst>
          </a:custGeom>
          <a:blipFill>
            <a:blip r:embed="rId7"/>
            <a:stretch>
              <a:fillRect l="0" t="0" r="0" b="0"/>
            </a:stretch>
          </a:blipFill>
          <a:ln w="28575" cap="rnd">
            <a:solidFill>
              <a:srgbClr val="6F9CC6"/>
            </a:solidFill>
            <a:prstDash val="solid"/>
            <a:round/>
          </a:ln>
        </p:spPr>
      </p:sp>
      <p:sp>
        <p:nvSpPr>
          <p:cNvPr name="TextBox 7" id="7"/>
          <p:cNvSpPr txBox="true"/>
          <p:nvPr/>
        </p:nvSpPr>
        <p:spPr>
          <a:xfrm rot="0">
            <a:off x="1028700" y="1343327"/>
            <a:ext cx="23027338" cy="2864977"/>
          </a:xfrm>
          <a:prstGeom prst="rect">
            <a:avLst/>
          </a:prstGeom>
        </p:spPr>
        <p:txBody>
          <a:bodyPr anchor="t" rtlCol="false" tIns="0" lIns="0" bIns="0" rIns="0">
            <a:spAutoFit/>
          </a:bodyPr>
          <a:lstStyle/>
          <a:p>
            <a:pPr>
              <a:lnSpc>
                <a:spcPts val="2516"/>
              </a:lnSpc>
            </a:pPr>
            <a:r>
              <a:rPr lang="en-US" sz="2594">
                <a:solidFill>
                  <a:srgbClr val="000000"/>
                </a:solidFill>
                <a:latin typeface="DM Sans Bold"/>
              </a:rPr>
              <a:t>      ' Unnamed: 0‘,Salary', 'DOJ', 'DOL', 'Designation', 'JobCity', 'Gender', 'DOB',</a:t>
            </a:r>
          </a:p>
          <a:p>
            <a:pPr>
              <a:lnSpc>
                <a:spcPts val="2516"/>
              </a:lnSpc>
            </a:pPr>
            <a:r>
              <a:rPr lang="en-US" sz="2594">
                <a:solidFill>
                  <a:srgbClr val="000000"/>
                </a:solidFill>
                <a:latin typeface="DM Sans Bold"/>
              </a:rPr>
              <a:t>      '10percentage', '10board', '12graduation', '12percentage', '12board',’CollegeID’</a:t>
            </a:r>
          </a:p>
          <a:p>
            <a:pPr>
              <a:lnSpc>
                <a:spcPts val="2516"/>
              </a:lnSpc>
            </a:pPr>
            <a:r>
              <a:rPr lang="en-US" sz="2594">
                <a:solidFill>
                  <a:srgbClr val="000000"/>
                </a:solidFill>
                <a:latin typeface="DM Sans Bold"/>
              </a:rPr>
              <a:t>       'CollegeTier', 'Degree', 'Specialization', 'collegeGPA',</a:t>
            </a:r>
          </a:p>
          <a:p>
            <a:pPr>
              <a:lnSpc>
                <a:spcPts val="2516"/>
              </a:lnSpc>
            </a:pPr>
            <a:r>
              <a:rPr lang="en-US" sz="2594">
                <a:solidFill>
                  <a:srgbClr val="000000"/>
                </a:solidFill>
                <a:latin typeface="DM Sans Bold"/>
              </a:rPr>
              <a:t>       'CollegeCityID', 'CollegeCityTier', 'CollegeState', 'GraduationYear',</a:t>
            </a:r>
          </a:p>
          <a:p>
            <a:pPr>
              <a:lnSpc>
                <a:spcPts val="2516"/>
              </a:lnSpc>
            </a:pPr>
            <a:r>
              <a:rPr lang="en-US" sz="2594">
                <a:solidFill>
                  <a:srgbClr val="000000"/>
                </a:solidFill>
                <a:latin typeface="DM Sans Bold"/>
              </a:rPr>
              <a:t>       'English', 'Logical', 'Quant', 'Domain', 'ComputerProgramming',</a:t>
            </a:r>
          </a:p>
          <a:p>
            <a:pPr>
              <a:lnSpc>
                <a:spcPts val="2516"/>
              </a:lnSpc>
            </a:pPr>
            <a:r>
              <a:rPr lang="en-US" sz="2594">
                <a:solidFill>
                  <a:srgbClr val="000000"/>
                </a:solidFill>
                <a:latin typeface="DM Sans Bold"/>
              </a:rPr>
              <a:t>       'ElectronicsAndSemicon', 'ComputerScience', 'MechanicalEngg',</a:t>
            </a:r>
          </a:p>
          <a:p>
            <a:pPr>
              <a:lnSpc>
                <a:spcPts val="2516"/>
              </a:lnSpc>
            </a:pPr>
            <a:r>
              <a:rPr lang="en-US" sz="2594">
                <a:solidFill>
                  <a:srgbClr val="000000"/>
                </a:solidFill>
                <a:latin typeface="DM Sans Bold"/>
              </a:rPr>
              <a:t>       'ElectricalEngg', 'TelecomEngg', 'CivilEngg', 'conscientiousness',</a:t>
            </a:r>
          </a:p>
          <a:p>
            <a:pPr>
              <a:lnSpc>
                <a:spcPts val="2516"/>
              </a:lnSpc>
            </a:pPr>
            <a:r>
              <a:rPr lang="en-US" sz="2594">
                <a:solidFill>
                  <a:srgbClr val="000000"/>
                </a:solidFill>
                <a:latin typeface="DM Sans Bold"/>
              </a:rPr>
              <a:t>       'agreeableness', 'extraversion', 'nueroticism', 'openess_to_experience',</a:t>
            </a:r>
          </a:p>
          <a:p>
            <a:pPr>
              <a:lnSpc>
                <a:spcPts val="2516"/>
              </a:lnSpc>
            </a:pPr>
          </a:p>
        </p:txBody>
      </p:sp>
      <p:sp>
        <p:nvSpPr>
          <p:cNvPr name="TextBox 8" id="8"/>
          <p:cNvSpPr txBox="true"/>
          <p:nvPr/>
        </p:nvSpPr>
        <p:spPr>
          <a:xfrm rot="0">
            <a:off x="607625" y="8241345"/>
            <a:ext cx="8092094" cy="541795"/>
          </a:xfrm>
          <a:prstGeom prst="rect">
            <a:avLst/>
          </a:prstGeom>
        </p:spPr>
        <p:txBody>
          <a:bodyPr anchor="t" rtlCol="false" tIns="0" lIns="0" bIns="0" rIns="0">
            <a:spAutoFit/>
          </a:bodyPr>
          <a:lstStyle/>
          <a:p>
            <a:pPr>
              <a:lnSpc>
                <a:spcPts val="4074"/>
              </a:lnSpc>
            </a:pPr>
            <a:r>
              <a:rPr lang="en-US" sz="4200">
                <a:solidFill>
                  <a:srgbClr val="000000"/>
                </a:solidFill>
                <a:latin typeface="DM Sans Bold"/>
              </a:rPr>
              <a:t>DATA  MANIPULATION:</a:t>
            </a:r>
          </a:p>
        </p:txBody>
      </p:sp>
      <p:sp>
        <p:nvSpPr>
          <p:cNvPr name="TextBox 9" id="9"/>
          <p:cNvSpPr txBox="true"/>
          <p:nvPr/>
        </p:nvSpPr>
        <p:spPr>
          <a:xfrm rot="0">
            <a:off x="1329105" y="5044429"/>
            <a:ext cx="23027338" cy="2936207"/>
          </a:xfrm>
          <a:prstGeom prst="rect">
            <a:avLst/>
          </a:prstGeom>
        </p:spPr>
        <p:txBody>
          <a:bodyPr anchor="t" rtlCol="false" tIns="0" lIns="0" bIns="0" rIns="0">
            <a:spAutoFit/>
          </a:bodyPr>
          <a:lstStyle/>
          <a:p>
            <a:pPr marL="581745" indent="-290872" lvl="1">
              <a:lnSpc>
                <a:spcPts val="2613"/>
              </a:lnSpc>
              <a:buFont typeface="Arial"/>
              <a:buChar char="•"/>
            </a:pPr>
            <a:r>
              <a:rPr lang="en-US" sz="2694">
                <a:solidFill>
                  <a:srgbClr val="000000"/>
                </a:solidFill>
                <a:latin typeface="DM Sans Bold"/>
              </a:rPr>
              <a:t> Cleaned Job city column with fuzzyWuzzy  and replaced</a:t>
            </a:r>
          </a:p>
          <a:p>
            <a:pPr>
              <a:lnSpc>
                <a:spcPts val="2613"/>
              </a:lnSpc>
            </a:pPr>
            <a:r>
              <a:rPr lang="en-US" sz="2694">
                <a:solidFill>
                  <a:srgbClr val="000000"/>
                </a:solidFill>
                <a:latin typeface="DM Sans Bold"/>
              </a:rPr>
              <a:t>        some uncleaned names of job city.</a:t>
            </a:r>
          </a:p>
          <a:p>
            <a:pPr marL="581745" indent="-290872" lvl="1">
              <a:lnSpc>
                <a:spcPts val="2613"/>
              </a:lnSpc>
              <a:buFont typeface="Arial"/>
              <a:buChar char="•"/>
            </a:pPr>
            <a:r>
              <a:rPr lang="en-US" sz="2694">
                <a:solidFill>
                  <a:srgbClr val="000000"/>
                </a:solidFill>
                <a:latin typeface="DM Sans Bold"/>
              </a:rPr>
              <a:t> In 10th Board and 12 th board  if all state board names </a:t>
            </a:r>
          </a:p>
          <a:p>
            <a:pPr>
              <a:lnSpc>
                <a:spcPts val="2613"/>
              </a:lnSpc>
            </a:pPr>
            <a:r>
              <a:rPr lang="en-US" sz="2694">
                <a:solidFill>
                  <a:srgbClr val="000000"/>
                </a:solidFill>
                <a:latin typeface="DM Sans Bold"/>
              </a:rPr>
              <a:t>         replaced with stateboard  ex: Andhra State board --&gt; state</a:t>
            </a:r>
          </a:p>
          <a:p>
            <a:pPr marL="581745" indent="-290872" lvl="1">
              <a:lnSpc>
                <a:spcPts val="2613"/>
              </a:lnSpc>
              <a:buFont typeface="Arial"/>
              <a:buChar char="•"/>
            </a:pPr>
            <a:r>
              <a:rPr lang="en-US" sz="2694">
                <a:solidFill>
                  <a:srgbClr val="000000"/>
                </a:solidFill>
                <a:latin typeface="DM Sans Bold"/>
              </a:rPr>
              <a:t>  In CollegeGPA some rows are with GPA, Which converted to </a:t>
            </a:r>
          </a:p>
          <a:p>
            <a:pPr>
              <a:lnSpc>
                <a:spcPts val="2613"/>
              </a:lnSpc>
            </a:pPr>
            <a:r>
              <a:rPr lang="en-US" sz="2694">
                <a:solidFill>
                  <a:srgbClr val="000000"/>
                </a:solidFill>
                <a:latin typeface="DM Sans Bold"/>
              </a:rPr>
              <a:t>         percentage.</a:t>
            </a:r>
          </a:p>
          <a:p>
            <a:pPr marL="581745" indent="-290872" lvl="1">
              <a:lnSpc>
                <a:spcPts val="2613"/>
              </a:lnSpc>
              <a:buFont typeface="Arial"/>
              <a:buChar char="•"/>
            </a:pPr>
            <a:r>
              <a:rPr lang="en-US" sz="2694">
                <a:solidFill>
                  <a:srgbClr val="000000"/>
                </a:solidFill>
                <a:latin typeface="DM Sans Bold"/>
              </a:rPr>
              <a:t> In JobCity there is -1 where replaced with  UNKNOWN</a:t>
            </a:r>
          </a:p>
          <a:p>
            <a:pPr marL="581745" indent="-290872" lvl="1">
              <a:lnSpc>
                <a:spcPts val="2613"/>
              </a:lnSpc>
              <a:buFont typeface="Arial"/>
              <a:buChar char="•"/>
            </a:pPr>
            <a:r>
              <a:rPr lang="en-US" sz="2694">
                <a:solidFill>
                  <a:srgbClr val="000000"/>
                </a:solidFill>
                <a:latin typeface="DM Sans Bold"/>
              </a:rPr>
              <a:t>Replaced present values in DOL with 2015 dec 31 because the </a:t>
            </a:r>
          </a:p>
          <a:p>
            <a:pPr>
              <a:lnSpc>
                <a:spcPts val="2613"/>
              </a:lnSpc>
            </a:pPr>
            <a:r>
              <a:rPr lang="en-US" sz="2694">
                <a:solidFill>
                  <a:srgbClr val="000000"/>
                </a:solidFill>
                <a:latin typeface="DM Sans Bold"/>
              </a:rPr>
              <a:t>        data is from 2015</a:t>
            </a:r>
          </a:p>
        </p:txBody>
      </p:sp>
      <p:sp>
        <p:nvSpPr>
          <p:cNvPr name="TextBox 10" id="10"/>
          <p:cNvSpPr txBox="true"/>
          <p:nvPr/>
        </p:nvSpPr>
        <p:spPr>
          <a:xfrm rot="0">
            <a:off x="607625" y="4303554"/>
            <a:ext cx="8092094" cy="541795"/>
          </a:xfrm>
          <a:prstGeom prst="rect">
            <a:avLst/>
          </a:prstGeom>
        </p:spPr>
        <p:txBody>
          <a:bodyPr anchor="t" rtlCol="false" tIns="0" lIns="0" bIns="0" rIns="0">
            <a:spAutoFit/>
          </a:bodyPr>
          <a:lstStyle/>
          <a:p>
            <a:pPr>
              <a:lnSpc>
                <a:spcPts val="4074"/>
              </a:lnSpc>
            </a:pPr>
            <a:r>
              <a:rPr lang="en-US" sz="4200">
                <a:solidFill>
                  <a:srgbClr val="000000"/>
                </a:solidFill>
                <a:latin typeface="DM Sans Bold"/>
              </a:rPr>
              <a:t>DATA  CLEANING:</a:t>
            </a:r>
          </a:p>
        </p:txBody>
      </p:sp>
      <p:sp>
        <p:nvSpPr>
          <p:cNvPr name="TextBox 11" id="11"/>
          <p:cNvSpPr txBox="true"/>
          <p:nvPr/>
        </p:nvSpPr>
        <p:spPr>
          <a:xfrm rot="0">
            <a:off x="1028700" y="9005749"/>
            <a:ext cx="23027338" cy="993107"/>
          </a:xfrm>
          <a:prstGeom prst="rect">
            <a:avLst/>
          </a:prstGeom>
        </p:spPr>
        <p:txBody>
          <a:bodyPr anchor="t" rtlCol="false" tIns="0" lIns="0" bIns="0" rIns="0">
            <a:spAutoFit/>
          </a:bodyPr>
          <a:lstStyle/>
          <a:p>
            <a:pPr marL="581745" indent="-290872" lvl="1">
              <a:lnSpc>
                <a:spcPts val="2613"/>
              </a:lnSpc>
              <a:buFont typeface="Arial"/>
              <a:buChar char="•"/>
            </a:pPr>
            <a:r>
              <a:rPr lang="en-US" sz="2694">
                <a:solidFill>
                  <a:srgbClr val="000000"/>
                </a:solidFill>
                <a:latin typeface="DM Sans Bold"/>
              </a:rPr>
              <a:t> Created a new column period with  subtraction of  DOJ and DOL</a:t>
            </a:r>
          </a:p>
          <a:p>
            <a:pPr marL="581745" indent="-290872" lvl="1">
              <a:lnSpc>
                <a:spcPts val="2613"/>
              </a:lnSpc>
              <a:buFont typeface="Arial"/>
              <a:buChar char="•"/>
            </a:pPr>
            <a:r>
              <a:rPr lang="en-US" sz="2694">
                <a:solidFill>
                  <a:srgbClr val="000000"/>
                </a:solidFill>
                <a:latin typeface="DM Sans Bold"/>
              </a:rPr>
              <a:t>Created new column ApptitudeSCore with mean of Logical,Quant,English</a:t>
            </a:r>
          </a:p>
          <a:p>
            <a:pPr marL="581745" indent="-290872" lvl="1">
              <a:lnSpc>
                <a:spcPts val="2613"/>
              </a:lnSpc>
              <a:buFont typeface="Arial"/>
              <a:buChar char="•"/>
            </a:pPr>
            <a:r>
              <a:rPr lang="en-US" sz="2694">
                <a:solidFill>
                  <a:srgbClr val="000000"/>
                </a:solidFill>
                <a:latin typeface="DM Sans Bold"/>
              </a:rPr>
              <a:t> created new column AcademiceSCore with mean of 12percent,10thpercent,CollegeGPA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9158288" y="-4887257"/>
            <a:ext cx="0" cy="20061513"/>
          </a:xfrm>
          <a:prstGeom prst="line">
            <a:avLst/>
          </a:prstGeom>
          <a:ln cap="flat" w="28575">
            <a:solidFill>
              <a:srgbClr val="000000"/>
            </a:solidFill>
            <a:prstDash val="solid"/>
            <a:headEnd type="none" len="sm" w="sm"/>
            <a:tailEnd type="none" len="sm" w="sm"/>
          </a:ln>
        </p:spPr>
      </p:sp>
      <p:sp>
        <p:nvSpPr>
          <p:cNvPr name="Freeform 4" id="4"/>
          <p:cNvSpPr/>
          <p:nvPr/>
        </p:nvSpPr>
        <p:spPr>
          <a:xfrm flipH="false" flipV="false" rot="0">
            <a:off x="-2025667" y="9950859"/>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63642" y="-1864062"/>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5400000">
            <a:off x="4746559" y="-2440184"/>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15262955" y="-1683649"/>
            <a:ext cx="1996345" cy="2149497"/>
          </a:xfrm>
          <a:custGeom>
            <a:avLst/>
            <a:gdLst/>
            <a:ahLst/>
            <a:cxnLst/>
            <a:rect r="r" b="b" t="t" l="l"/>
            <a:pathLst>
              <a:path h="2149497" w="1996345">
                <a:moveTo>
                  <a:pt x="0" y="0"/>
                </a:moveTo>
                <a:lnTo>
                  <a:pt x="1996345" y="0"/>
                </a:lnTo>
                <a:lnTo>
                  <a:pt x="1996345" y="2149496"/>
                </a:lnTo>
                <a:lnTo>
                  <a:pt x="0" y="21494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15337" y="2059537"/>
            <a:ext cx="8707660" cy="6167926"/>
          </a:xfrm>
          <a:custGeom>
            <a:avLst/>
            <a:gdLst/>
            <a:ahLst/>
            <a:cxnLst/>
            <a:rect r="r" b="b" t="t" l="l"/>
            <a:pathLst>
              <a:path h="6167926" w="8707660">
                <a:moveTo>
                  <a:pt x="0" y="0"/>
                </a:moveTo>
                <a:lnTo>
                  <a:pt x="8707660" y="0"/>
                </a:lnTo>
                <a:lnTo>
                  <a:pt x="8707660" y="6167926"/>
                </a:lnTo>
                <a:lnTo>
                  <a:pt x="0" y="6167926"/>
                </a:lnTo>
                <a:lnTo>
                  <a:pt x="0" y="0"/>
                </a:lnTo>
                <a:close/>
              </a:path>
            </a:pathLst>
          </a:custGeom>
          <a:blipFill>
            <a:blip r:embed="rId11"/>
            <a:stretch>
              <a:fillRect l="0" t="0" r="0" b="0"/>
            </a:stretch>
          </a:blipFill>
        </p:spPr>
      </p:sp>
      <p:sp>
        <p:nvSpPr>
          <p:cNvPr name="Freeform 9" id="9"/>
          <p:cNvSpPr/>
          <p:nvPr/>
        </p:nvSpPr>
        <p:spPr>
          <a:xfrm flipH="false" flipV="false" rot="0">
            <a:off x="9639340" y="-3333288"/>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0" id="10"/>
          <p:cNvSpPr/>
          <p:nvPr/>
        </p:nvSpPr>
        <p:spPr>
          <a:xfrm flipH="false" flipV="false" rot="0">
            <a:off x="9496425" y="2294075"/>
            <a:ext cx="8648660" cy="5698849"/>
          </a:xfrm>
          <a:custGeom>
            <a:avLst/>
            <a:gdLst/>
            <a:ahLst/>
            <a:cxnLst/>
            <a:rect r="r" b="b" t="t" l="l"/>
            <a:pathLst>
              <a:path h="5698849" w="8648660">
                <a:moveTo>
                  <a:pt x="0" y="0"/>
                </a:moveTo>
                <a:lnTo>
                  <a:pt x="8648660" y="0"/>
                </a:lnTo>
                <a:lnTo>
                  <a:pt x="8648660" y="5698850"/>
                </a:lnTo>
                <a:lnTo>
                  <a:pt x="0" y="5698850"/>
                </a:lnTo>
                <a:lnTo>
                  <a:pt x="0" y="0"/>
                </a:lnTo>
                <a:close/>
              </a:path>
            </a:pathLst>
          </a:custGeom>
          <a:blipFill>
            <a:blip r:embed="rId14"/>
            <a:stretch>
              <a:fillRect l="0" t="0" r="0" b="0"/>
            </a:stretch>
          </a:blipFill>
        </p:spPr>
      </p:sp>
      <p:sp>
        <p:nvSpPr>
          <p:cNvPr name="TextBox 11" id="11"/>
          <p:cNvSpPr txBox="true"/>
          <p:nvPr/>
        </p:nvSpPr>
        <p:spPr>
          <a:xfrm rot="0">
            <a:off x="0" y="1133475"/>
            <a:ext cx="8822997" cy="591579"/>
          </a:xfrm>
          <a:prstGeom prst="rect">
            <a:avLst/>
          </a:prstGeom>
        </p:spPr>
        <p:txBody>
          <a:bodyPr anchor="t" rtlCol="false" tIns="0" lIns="0" bIns="0" rIns="0">
            <a:spAutoFit/>
          </a:bodyPr>
          <a:lstStyle/>
          <a:p>
            <a:pPr algn="ctr" marL="0" indent="0" lvl="1">
              <a:lnSpc>
                <a:spcPts val="4462"/>
              </a:lnSpc>
              <a:spcBef>
                <a:spcPct val="0"/>
              </a:spcBef>
            </a:pPr>
            <a:r>
              <a:rPr lang="en-US" sz="4600">
                <a:solidFill>
                  <a:srgbClr val="000000"/>
                </a:solidFill>
                <a:latin typeface="DM Sans Bold"/>
              </a:rPr>
              <a:t>GENDER COLUMN</a:t>
            </a:r>
          </a:p>
        </p:txBody>
      </p:sp>
      <p:sp>
        <p:nvSpPr>
          <p:cNvPr name="TextBox 12" id="12"/>
          <p:cNvSpPr txBox="true"/>
          <p:nvPr/>
        </p:nvSpPr>
        <p:spPr>
          <a:xfrm rot="0">
            <a:off x="9409257" y="1133475"/>
            <a:ext cx="8822997" cy="591579"/>
          </a:xfrm>
          <a:prstGeom prst="rect">
            <a:avLst/>
          </a:prstGeom>
        </p:spPr>
        <p:txBody>
          <a:bodyPr anchor="t" rtlCol="false" tIns="0" lIns="0" bIns="0" rIns="0">
            <a:spAutoFit/>
          </a:bodyPr>
          <a:lstStyle/>
          <a:p>
            <a:pPr algn="ctr" marL="0" indent="0" lvl="1">
              <a:lnSpc>
                <a:spcPts val="4462"/>
              </a:lnSpc>
              <a:spcBef>
                <a:spcPct val="0"/>
              </a:spcBef>
            </a:pPr>
            <a:r>
              <a:rPr lang="en-US" sz="4600">
                <a:solidFill>
                  <a:srgbClr val="000000"/>
                </a:solidFill>
                <a:latin typeface="DM Sans Bold"/>
              </a:rPr>
              <a:t>COLLEGESTATE COLUMN</a:t>
            </a:r>
          </a:p>
        </p:txBody>
      </p:sp>
      <p:sp>
        <p:nvSpPr>
          <p:cNvPr name="TextBox 13" id="13"/>
          <p:cNvSpPr txBox="true"/>
          <p:nvPr/>
        </p:nvSpPr>
        <p:spPr>
          <a:xfrm rot="0">
            <a:off x="872200" y="9114172"/>
            <a:ext cx="23027338" cy="345407"/>
          </a:xfrm>
          <a:prstGeom prst="rect">
            <a:avLst/>
          </a:prstGeom>
        </p:spPr>
        <p:txBody>
          <a:bodyPr anchor="t" rtlCol="false" tIns="0" lIns="0" bIns="0" rIns="0">
            <a:spAutoFit/>
          </a:bodyPr>
          <a:lstStyle/>
          <a:p>
            <a:pPr marL="581745" indent="-290872" lvl="1">
              <a:lnSpc>
                <a:spcPts val="2613"/>
              </a:lnSpc>
              <a:buFont typeface="Arial"/>
              <a:buChar char="•"/>
            </a:pPr>
            <a:r>
              <a:rPr lang="en-US" sz="2694">
                <a:solidFill>
                  <a:srgbClr val="000000"/>
                </a:solidFill>
                <a:latin typeface="DM Sans Bold"/>
              </a:rPr>
              <a:t> MOST AMCAT TAKERS ARE MALE</a:t>
            </a:r>
          </a:p>
        </p:txBody>
      </p:sp>
      <p:sp>
        <p:nvSpPr>
          <p:cNvPr name="TextBox 14" id="14"/>
          <p:cNvSpPr txBox="true"/>
          <p:nvPr/>
        </p:nvSpPr>
        <p:spPr>
          <a:xfrm rot="0">
            <a:off x="10960577" y="8952247"/>
            <a:ext cx="23027338" cy="669257"/>
          </a:xfrm>
          <a:prstGeom prst="rect">
            <a:avLst/>
          </a:prstGeom>
        </p:spPr>
        <p:txBody>
          <a:bodyPr anchor="t" rtlCol="false" tIns="0" lIns="0" bIns="0" rIns="0">
            <a:spAutoFit/>
          </a:bodyPr>
          <a:lstStyle/>
          <a:p>
            <a:pPr marL="581745" indent="-290872" lvl="1">
              <a:lnSpc>
                <a:spcPts val="2613"/>
              </a:lnSpc>
              <a:buFont typeface="Arial"/>
              <a:buChar char="•"/>
            </a:pPr>
            <a:r>
              <a:rPr lang="en-US" sz="2694">
                <a:solidFill>
                  <a:srgbClr val="000000"/>
                </a:solidFill>
                <a:latin typeface="DM Sans Bold"/>
              </a:rPr>
              <a:t> MOST AMCAT TAKERS ARE FROM  </a:t>
            </a:r>
          </a:p>
          <a:p>
            <a:pPr>
              <a:lnSpc>
                <a:spcPts val="2613"/>
              </a:lnSpc>
            </a:pPr>
            <a:r>
              <a:rPr lang="en-US" sz="2694">
                <a:solidFill>
                  <a:srgbClr val="000000"/>
                </a:solidFill>
                <a:latin typeface="DM Sans Bold"/>
              </a:rPr>
              <a:t>        UTTAR PRADESH COLLEGE STATE</a:t>
            </a:r>
          </a:p>
        </p:txBody>
      </p:sp>
      <p:sp>
        <p:nvSpPr>
          <p:cNvPr name="Freeform 15" id="15"/>
          <p:cNvSpPr/>
          <p:nvPr/>
        </p:nvSpPr>
        <p:spPr>
          <a:xfrm flipH="false" flipV="false" rot="0">
            <a:off x="13820755" y="24246"/>
            <a:ext cx="3930876" cy="883203"/>
          </a:xfrm>
          <a:custGeom>
            <a:avLst/>
            <a:gdLst/>
            <a:ahLst/>
            <a:cxnLst/>
            <a:rect r="r" b="b" t="t" l="l"/>
            <a:pathLst>
              <a:path h="883203" w="3930876">
                <a:moveTo>
                  <a:pt x="0" y="0"/>
                </a:moveTo>
                <a:lnTo>
                  <a:pt x="3930876" y="0"/>
                </a:lnTo>
                <a:lnTo>
                  <a:pt x="3930876" y="883203"/>
                </a:lnTo>
                <a:lnTo>
                  <a:pt x="0" y="883203"/>
                </a:lnTo>
                <a:lnTo>
                  <a:pt x="0" y="0"/>
                </a:lnTo>
                <a:close/>
              </a:path>
            </a:pathLst>
          </a:custGeom>
          <a:blipFill>
            <a:blip r:embed="rId15"/>
            <a:stretch>
              <a:fillRect l="0" t="0" r="0" b="0"/>
            </a:stretch>
          </a:blipFill>
          <a:ln w="28575" cap="rnd">
            <a:solidFill>
              <a:srgbClr val="6F9CC6"/>
            </a:solidFill>
            <a:prstDash val="solid"/>
            <a:round/>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9158288" y="-4887257"/>
            <a:ext cx="0" cy="20061513"/>
          </a:xfrm>
          <a:prstGeom prst="line">
            <a:avLst/>
          </a:prstGeom>
          <a:ln cap="flat" w="28575">
            <a:solidFill>
              <a:srgbClr val="000000"/>
            </a:solidFill>
            <a:prstDash val="solid"/>
            <a:headEnd type="none" len="sm" w="sm"/>
            <a:tailEnd type="none" len="sm" w="sm"/>
          </a:ln>
        </p:spPr>
      </p:sp>
      <p:sp>
        <p:nvSpPr>
          <p:cNvPr name="Freeform 4" id="4"/>
          <p:cNvSpPr/>
          <p:nvPr/>
        </p:nvSpPr>
        <p:spPr>
          <a:xfrm flipH="false" flipV="false" rot="0">
            <a:off x="-2025667" y="9950859"/>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63642" y="-1864062"/>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5400000">
            <a:off x="4746559" y="-2440184"/>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15262955" y="-1683649"/>
            <a:ext cx="1996345" cy="2149497"/>
          </a:xfrm>
          <a:custGeom>
            <a:avLst/>
            <a:gdLst/>
            <a:ahLst/>
            <a:cxnLst/>
            <a:rect r="r" b="b" t="t" l="l"/>
            <a:pathLst>
              <a:path h="2149497" w="1996345">
                <a:moveTo>
                  <a:pt x="0" y="0"/>
                </a:moveTo>
                <a:lnTo>
                  <a:pt x="1996345" y="0"/>
                </a:lnTo>
                <a:lnTo>
                  <a:pt x="1996345" y="2149496"/>
                </a:lnTo>
                <a:lnTo>
                  <a:pt x="0" y="21494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9639340" y="-3333288"/>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648592" y="1972704"/>
            <a:ext cx="8050066" cy="6115130"/>
          </a:xfrm>
          <a:custGeom>
            <a:avLst/>
            <a:gdLst/>
            <a:ahLst/>
            <a:cxnLst/>
            <a:rect r="r" b="b" t="t" l="l"/>
            <a:pathLst>
              <a:path h="6115130" w="8050066">
                <a:moveTo>
                  <a:pt x="0" y="0"/>
                </a:moveTo>
                <a:lnTo>
                  <a:pt x="8050067" y="0"/>
                </a:lnTo>
                <a:lnTo>
                  <a:pt x="8050067" y="6115130"/>
                </a:lnTo>
                <a:lnTo>
                  <a:pt x="0" y="6115130"/>
                </a:lnTo>
                <a:lnTo>
                  <a:pt x="0" y="0"/>
                </a:lnTo>
                <a:close/>
              </a:path>
            </a:pathLst>
          </a:custGeom>
          <a:blipFill>
            <a:blip r:embed="rId13"/>
            <a:stretch>
              <a:fillRect l="0" t="0" r="0" b="0"/>
            </a:stretch>
          </a:blipFill>
        </p:spPr>
      </p:sp>
      <p:sp>
        <p:nvSpPr>
          <p:cNvPr name="Freeform 10" id="10"/>
          <p:cNvSpPr/>
          <p:nvPr/>
        </p:nvSpPr>
        <p:spPr>
          <a:xfrm flipH="false" flipV="false" rot="0">
            <a:off x="9409257" y="2099392"/>
            <a:ext cx="8706630" cy="6088215"/>
          </a:xfrm>
          <a:custGeom>
            <a:avLst/>
            <a:gdLst/>
            <a:ahLst/>
            <a:cxnLst/>
            <a:rect r="r" b="b" t="t" l="l"/>
            <a:pathLst>
              <a:path h="6088215" w="8706630">
                <a:moveTo>
                  <a:pt x="0" y="0"/>
                </a:moveTo>
                <a:lnTo>
                  <a:pt x="8706629" y="0"/>
                </a:lnTo>
                <a:lnTo>
                  <a:pt x="8706629" y="6088216"/>
                </a:lnTo>
                <a:lnTo>
                  <a:pt x="0" y="6088216"/>
                </a:lnTo>
                <a:lnTo>
                  <a:pt x="0" y="0"/>
                </a:lnTo>
                <a:close/>
              </a:path>
            </a:pathLst>
          </a:custGeom>
          <a:blipFill>
            <a:blip r:embed="rId14"/>
            <a:stretch>
              <a:fillRect l="0" t="0" r="0" b="0"/>
            </a:stretch>
          </a:blipFill>
        </p:spPr>
      </p:sp>
      <p:sp>
        <p:nvSpPr>
          <p:cNvPr name="TextBox 11" id="11"/>
          <p:cNvSpPr txBox="true"/>
          <p:nvPr/>
        </p:nvSpPr>
        <p:spPr>
          <a:xfrm rot="0">
            <a:off x="0" y="1133475"/>
            <a:ext cx="8822997" cy="591579"/>
          </a:xfrm>
          <a:prstGeom prst="rect">
            <a:avLst/>
          </a:prstGeom>
        </p:spPr>
        <p:txBody>
          <a:bodyPr anchor="t" rtlCol="false" tIns="0" lIns="0" bIns="0" rIns="0">
            <a:spAutoFit/>
          </a:bodyPr>
          <a:lstStyle/>
          <a:p>
            <a:pPr algn="ctr" marL="0" indent="0" lvl="1">
              <a:lnSpc>
                <a:spcPts val="4462"/>
              </a:lnSpc>
              <a:spcBef>
                <a:spcPct val="0"/>
              </a:spcBef>
            </a:pPr>
            <a:r>
              <a:rPr lang="en-US" sz="4600">
                <a:solidFill>
                  <a:srgbClr val="000000"/>
                </a:solidFill>
                <a:latin typeface="DM Sans Bold"/>
              </a:rPr>
              <a:t>GENDER  vs  SALARY</a:t>
            </a:r>
          </a:p>
        </p:txBody>
      </p:sp>
      <p:sp>
        <p:nvSpPr>
          <p:cNvPr name="TextBox 12" id="12"/>
          <p:cNvSpPr txBox="true"/>
          <p:nvPr/>
        </p:nvSpPr>
        <p:spPr>
          <a:xfrm rot="0">
            <a:off x="9409257" y="1133475"/>
            <a:ext cx="8822997" cy="591579"/>
          </a:xfrm>
          <a:prstGeom prst="rect">
            <a:avLst/>
          </a:prstGeom>
        </p:spPr>
        <p:txBody>
          <a:bodyPr anchor="t" rtlCol="false" tIns="0" lIns="0" bIns="0" rIns="0">
            <a:spAutoFit/>
          </a:bodyPr>
          <a:lstStyle/>
          <a:p>
            <a:pPr algn="ctr" marL="0" indent="0" lvl="1">
              <a:lnSpc>
                <a:spcPts val="4462"/>
              </a:lnSpc>
              <a:spcBef>
                <a:spcPct val="0"/>
              </a:spcBef>
            </a:pPr>
            <a:r>
              <a:rPr lang="en-US" sz="4600">
                <a:solidFill>
                  <a:srgbClr val="000000"/>
                </a:solidFill>
                <a:latin typeface="DM Sans Bold"/>
              </a:rPr>
              <a:t>SPECIALIZATION vs SALARY</a:t>
            </a:r>
          </a:p>
        </p:txBody>
      </p:sp>
      <p:sp>
        <p:nvSpPr>
          <p:cNvPr name="TextBox 13" id="13"/>
          <p:cNvSpPr txBox="true"/>
          <p:nvPr/>
        </p:nvSpPr>
        <p:spPr>
          <a:xfrm rot="0">
            <a:off x="-128664" y="8482883"/>
            <a:ext cx="20276925" cy="2017864"/>
          </a:xfrm>
          <a:prstGeom prst="rect">
            <a:avLst/>
          </a:prstGeom>
        </p:spPr>
        <p:txBody>
          <a:bodyPr anchor="t" rtlCol="false" tIns="0" lIns="0" bIns="0" rIns="0">
            <a:spAutoFit/>
          </a:bodyPr>
          <a:lstStyle/>
          <a:p>
            <a:pPr marL="512260" indent="-256130" lvl="1">
              <a:lnSpc>
                <a:spcPts val="2301"/>
              </a:lnSpc>
              <a:buFont typeface="Arial"/>
              <a:buChar char="•"/>
            </a:pPr>
            <a:r>
              <a:rPr lang="en-US" sz="2372">
                <a:solidFill>
                  <a:srgbClr val="000000"/>
                </a:solidFill>
                <a:latin typeface="DM Sans Bold"/>
              </a:rPr>
              <a:t>Median salary of both males and females have increased</a:t>
            </a:r>
          </a:p>
          <a:p>
            <a:pPr>
              <a:lnSpc>
                <a:spcPts val="2301"/>
              </a:lnSpc>
            </a:pPr>
            <a:r>
              <a:rPr lang="en-US" sz="2372">
                <a:solidFill>
                  <a:srgbClr val="000000"/>
                </a:solidFill>
                <a:latin typeface="DM Sans Bold"/>
              </a:rPr>
              <a:t>     slightly with exp for first five years and Decreased suddenly </a:t>
            </a:r>
          </a:p>
          <a:p>
            <a:pPr>
              <a:lnSpc>
                <a:spcPts val="2301"/>
              </a:lnSpc>
            </a:pPr>
            <a:r>
              <a:rPr lang="en-US" sz="2372">
                <a:solidFill>
                  <a:srgbClr val="000000"/>
                </a:solidFill>
                <a:latin typeface="DM Sans Bold"/>
              </a:rPr>
              <a:t>     </a:t>
            </a:r>
            <a:r>
              <a:rPr lang="en-US" sz="2372">
                <a:solidFill>
                  <a:srgbClr val="000000"/>
                </a:solidFill>
                <a:latin typeface="DM Sans Bold"/>
              </a:rPr>
              <a:t>on the 6th year and then same pattern for the following years.</a:t>
            </a:r>
          </a:p>
          <a:p>
            <a:pPr marL="512260" indent="-256130" lvl="1">
              <a:lnSpc>
                <a:spcPts val="2301"/>
              </a:lnSpc>
              <a:buFont typeface="Arial"/>
              <a:buChar char="•"/>
            </a:pPr>
            <a:r>
              <a:rPr lang="en-US" sz="2372">
                <a:solidFill>
                  <a:srgbClr val="000000"/>
                </a:solidFill>
                <a:latin typeface="DM Sans Bold"/>
              </a:rPr>
              <a:t>We can see that men and women having same experience </a:t>
            </a:r>
          </a:p>
          <a:p>
            <a:pPr>
              <a:lnSpc>
                <a:spcPts val="2301"/>
              </a:lnSpc>
            </a:pPr>
            <a:r>
              <a:rPr lang="en-US" sz="2372">
                <a:solidFill>
                  <a:srgbClr val="000000"/>
                </a:solidFill>
                <a:latin typeface="DM Sans Bold"/>
              </a:rPr>
              <a:t>     are paid nearly equally around 3.5-5 lakhs</a:t>
            </a:r>
          </a:p>
          <a:p>
            <a:pPr>
              <a:lnSpc>
                <a:spcPts val="2301"/>
              </a:lnSpc>
            </a:pPr>
          </a:p>
          <a:p>
            <a:pPr>
              <a:lnSpc>
                <a:spcPts val="2301"/>
              </a:lnSpc>
            </a:pPr>
          </a:p>
        </p:txBody>
      </p:sp>
      <p:sp>
        <p:nvSpPr>
          <p:cNvPr name="TextBox 14" id="14"/>
          <p:cNvSpPr txBox="true"/>
          <p:nvPr/>
        </p:nvSpPr>
        <p:spPr>
          <a:xfrm rot="0">
            <a:off x="9144000" y="8591836"/>
            <a:ext cx="22008523" cy="1875204"/>
          </a:xfrm>
          <a:prstGeom prst="rect">
            <a:avLst/>
          </a:prstGeom>
        </p:spPr>
        <p:txBody>
          <a:bodyPr anchor="t" rtlCol="false" tIns="0" lIns="0" bIns="0" rIns="0">
            <a:spAutoFit/>
          </a:bodyPr>
          <a:lstStyle/>
          <a:p>
            <a:pPr marL="556006" indent="-278003" lvl="1">
              <a:lnSpc>
                <a:spcPts val="2498"/>
              </a:lnSpc>
              <a:buFont typeface="Arial"/>
              <a:buChar char="•"/>
            </a:pPr>
            <a:r>
              <a:rPr lang="en-US" sz="2575">
                <a:solidFill>
                  <a:srgbClr val="000000"/>
                </a:solidFill>
                <a:latin typeface="DM Sans Bold"/>
              </a:rPr>
              <a:t>Median salary of people from all </a:t>
            </a:r>
          </a:p>
          <a:p>
            <a:pPr>
              <a:lnSpc>
                <a:spcPts val="2498"/>
              </a:lnSpc>
            </a:pPr>
            <a:r>
              <a:rPr lang="en-US" sz="2575">
                <a:solidFill>
                  <a:srgbClr val="000000"/>
                </a:solidFill>
                <a:latin typeface="DM Sans Bold"/>
              </a:rPr>
              <a:t>       specializations are nearly similar.</a:t>
            </a:r>
          </a:p>
          <a:p>
            <a:pPr marL="556006" indent="-278003" lvl="1">
              <a:lnSpc>
                <a:spcPts val="2498"/>
              </a:lnSpc>
              <a:buFont typeface="Arial"/>
              <a:buChar char="•"/>
            </a:pPr>
            <a:r>
              <a:rPr lang="en-US" sz="2575">
                <a:solidFill>
                  <a:srgbClr val="000000"/>
                </a:solidFill>
                <a:latin typeface="DM Sans Bold"/>
              </a:rPr>
              <a:t>We can see there are more people getting higher </a:t>
            </a:r>
          </a:p>
          <a:p>
            <a:pPr>
              <a:lnSpc>
                <a:spcPts val="2498"/>
              </a:lnSpc>
            </a:pPr>
            <a:r>
              <a:rPr lang="en-US" sz="2575">
                <a:solidFill>
                  <a:srgbClr val="000000"/>
                </a:solidFill>
                <a:latin typeface="DM Sans Bold"/>
              </a:rPr>
              <a:t>       </a:t>
            </a:r>
            <a:r>
              <a:rPr lang="en-US" sz="2575">
                <a:solidFill>
                  <a:srgbClr val="000000"/>
                </a:solidFill>
                <a:latin typeface="DM Sans Bold"/>
              </a:rPr>
              <a:t>pays who have specialization in </a:t>
            </a:r>
          </a:p>
          <a:p>
            <a:pPr>
              <a:lnSpc>
                <a:spcPts val="2498"/>
              </a:lnSpc>
            </a:pPr>
            <a:r>
              <a:rPr lang="en-US" sz="2575">
                <a:solidFill>
                  <a:srgbClr val="000000"/>
                </a:solidFill>
                <a:latin typeface="DM Sans Bold"/>
              </a:rPr>
              <a:t>      </a:t>
            </a:r>
            <a:r>
              <a:rPr lang="en-US" sz="2575">
                <a:solidFill>
                  <a:srgbClr val="000000"/>
                </a:solidFill>
                <a:latin typeface="DM Sans Bold"/>
              </a:rPr>
              <a:t>Computer_science/electronics compared to others.</a:t>
            </a:r>
          </a:p>
          <a:p>
            <a:pPr>
              <a:lnSpc>
                <a:spcPts val="2498"/>
              </a:lnSpc>
            </a:pPr>
          </a:p>
        </p:txBody>
      </p:sp>
      <p:sp>
        <p:nvSpPr>
          <p:cNvPr name="Freeform 15" id="15"/>
          <p:cNvSpPr/>
          <p:nvPr/>
        </p:nvSpPr>
        <p:spPr>
          <a:xfrm flipH="false" flipV="false" rot="0">
            <a:off x="14298940" y="17709"/>
            <a:ext cx="3989060" cy="896276"/>
          </a:xfrm>
          <a:custGeom>
            <a:avLst/>
            <a:gdLst/>
            <a:ahLst/>
            <a:cxnLst/>
            <a:rect r="r" b="b" t="t" l="l"/>
            <a:pathLst>
              <a:path h="896276" w="3989060">
                <a:moveTo>
                  <a:pt x="0" y="0"/>
                </a:moveTo>
                <a:lnTo>
                  <a:pt x="3989060" y="0"/>
                </a:lnTo>
                <a:lnTo>
                  <a:pt x="3989060" y="896276"/>
                </a:lnTo>
                <a:lnTo>
                  <a:pt x="0" y="896276"/>
                </a:lnTo>
                <a:lnTo>
                  <a:pt x="0" y="0"/>
                </a:lnTo>
                <a:close/>
              </a:path>
            </a:pathLst>
          </a:custGeom>
          <a:blipFill>
            <a:blip r:embed="rId15"/>
            <a:stretch>
              <a:fillRect l="0" t="0" r="0" b="0"/>
            </a:stretch>
          </a:blipFill>
          <a:ln w="28575" cap="rnd">
            <a:solidFill>
              <a:srgbClr val="6F9CC6"/>
            </a:solidFill>
            <a:prstDash val="solid"/>
            <a:round/>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9158288" y="-4887257"/>
            <a:ext cx="0" cy="20061513"/>
          </a:xfrm>
          <a:prstGeom prst="line">
            <a:avLst/>
          </a:prstGeom>
          <a:ln cap="flat" w="28575">
            <a:solidFill>
              <a:srgbClr val="000000"/>
            </a:solidFill>
            <a:prstDash val="solid"/>
            <a:headEnd type="none" len="sm" w="sm"/>
            <a:tailEnd type="none" len="sm" w="sm"/>
          </a:ln>
        </p:spPr>
      </p:sp>
      <p:sp>
        <p:nvSpPr>
          <p:cNvPr name="Freeform 4" id="4"/>
          <p:cNvSpPr/>
          <p:nvPr/>
        </p:nvSpPr>
        <p:spPr>
          <a:xfrm flipH="false" flipV="false" rot="0">
            <a:off x="-2025667" y="9950859"/>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63642" y="-1864062"/>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5400000">
            <a:off x="4746559" y="-2440184"/>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15262955" y="-1683649"/>
            <a:ext cx="1996345" cy="2149497"/>
          </a:xfrm>
          <a:custGeom>
            <a:avLst/>
            <a:gdLst/>
            <a:ahLst/>
            <a:cxnLst/>
            <a:rect r="r" b="b" t="t" l="l"/>
            <a:pathLst>
              <a:path h="2149497" w="1996345">
                <a:moveTo>
                  <a:pt x="0" y="0"/>
                </a:moveTo>
                <a:lnTo>
                  <a:pt x="1996345" y="0"/>
                </a:lnTo>
                <a:lnTo>
                  <a:pt x="1996345" y="2149496"/>
                </a:lnTo>
                <a:lnTo>
                  <a:pt x="0" y="21494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9639340" y="-3333288"/>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696783" y="1912223"/>
            <a:ext cx="8209092" cy="6236092"/>
          </a:xfrm>
          <a:custGeom>
            <a:avLst/>
            <a:gdLst/>
            <a:ahLst/>
            <a:cxnLst/>
            <a:rect r="r" b="b" t="t" l="l"/>
            <a:pathLst>
              <a:path h="6236092" w="8209092">
                <a:moveTo>
                  <a:pt x="0" y="0"/>
                </a:moveTo>
                <a:lnTo>
                  <a:pt x="8209092" y="0"/>
                </a:lnTo>
                <a:lnTo>
                  <a:pt x="8209092" y="6236092"/>
                </a:lnTo>
                <a:lnTo>
                  <a:pt x="0" y="6236092"/>
                </a:lnTo>
                <a:lnTo>
                  <a:pt x="0" y="0"/>
                </a:lnTo>
                <a:close/>
              </a:path>
            </a:pathLst>
          </a:custGeom>
          <a:blipFill>
            <a:blip r:embed="rId13"/>
            <a:stretch>
              <a:fillRect l="0" t="0" r="0" b="0"/>
            </a:stretch>
          </a:blipFill>
        </p:spPr>
      </p:sp>
      <p:sp>
        <p:nvSpPr>
          <p:cNvPr name="Freeform 10" id="10"/>
          <p:cNvSpPr/>
          <p:nvPr/>
        </p:nvSpPr>
        <p:spPr>
          <a:xfrm flipH="false" flipV="false" rot="0">
            <a:off x="9410700" y="3491773"/>
            <a:ext cx="8612925" cy="3158432"/>
          </a:xfrm>
          <a:custGeom>
            <a:avLst/>
            <a:gdLst/>
            <a:ahLst/>
            <a:cxnLst/>
            <a:rect r="r" b="b" t="t" l="l"/>
            <a:pathLst>
              <a:path h="3158432" w="8612925">
                <a:moveTo>
                  <a:pt x="0" y="0"/>
                </a:moveTo>
                <a:lnTo>
                  <a:pt x="8612925" y="0"/>
                </a:lnTo>
                <a:lnTo>
                  <a:pt x="8612925" y="3158432"/>
                </a:lnTo>
                <a:lnTo>
                  <a:pt x="0" y="3158432"/>
                </a:lnTo>
                <a:lnTo>
                  <a:pt x="0" y="0"/>
                </a:lnTo>
                <a:close/>
              </a:path>
            </a:pathLst>
          </a:custGeom>
          <a:blipFill>
            <a:blip r:embed="rId14"/>
            <a:stretch>
              <a:fillRect l="0" t="0" r="0" b="0"/>
            </a:stretch>
          </a:blipFill>
        </p:spPr>
      </p:sp>
      <p:sp>
        <p:nvSpPr>
          <p:cNvPr name="TextBox 11" id="11"/>
          <p:cNvSpPr txBox="true"/>
          <p:nvPr/>
        </p:nvSpPr>
        <p:spPr>
          <a:xfrm rot="0">
            <a:off x="0" y="1133475"/>
            <a:ext cx="8822997" cy="591579"/>
          </a:xfrm>
          <a:prstGeom prst="rect">
            <a:avLst/>
          </a:prstGeom>
        </p:spPr>
        <p:txBody>
          <a:bodyPr anchor="t" rtlCol="false" tIns="0" lIns="0" bIns="0" rIns="0">
            <a:spAutoFit/>
          </a:bodyPr>
          <a:lstStyle/>
          <a:p>
            <a:pPr algn="ctr" marL="0" indent="0" lvl="1">
              <a:lnSpc>
                <a:spcPts val="4462"/>
              </a:lnSpc>
              <a:spcBef>
                <a:spcPct val="0"/>
              </a:spcBef>
            </a:pPr>
            <a:r>
              <a:rPr lang="en-US" sz="4600">
                <a:solidFill>
                  <a:srgbClr val="000000"/>
                </a:solidFill>
                <a:latin typeface="DM Sans Bold"/>
              </a:rPr>
              <a:t>PERIOD  vs  SALARY</a:t>
            </a:r>
          </a:p>
        </p:txBody>
      </p:sp>
      <p:sp>
        <p:nvSpPr>
          <p:cNvPr name="TextBox 12" id="12"/>
          <p:cNvSpPr txBox="true"/>
          <p:nvPr/>
        </p:nvSpPr>
        <p:spPr>
          <a:xfrm rot="0">
            <a:off x="9409257" y="1133475"/>
            <a:ext cx="8822997" cy="591579"/>
          </a:xfrm>
          <a:prstGeom prst="rect">
            <a:avLst/>
          </a:prstGeom>
        </p:spPr>
        <p:txBody>
          <a:bodyPr anchor="t" rtlCol="false" tIns="0" lIns="0" bIns="0" rIns="0">
            <a:spAutoFit/>
          </a:bodyPr>
          <a:lstStyle/>
          <a:p>
            <a:pPr algn="ctr" marL="0" indent="0" lvl="1">
              <a:lnSpc>
                <a:spcPts val="4462"/>
              </a:lnSpc>
              <a:spcBef>
                <a:spcPct val="0"/>
              </a:spcBef>
            </a:pPr>
            <a:r>
              <a:rPr lang="en-US" sz="4600">
                <a:solidFill>
                  <a:srgbClr val="000000"/>
                </a:solidFill>
                <a:latin typeface="DM Sans Bold"/>
              </a:rPr>
              <a:t>SCORES vs SALARY</a:t>
            </a:r>
          </a:p>
        </p:txBody>
      </p:sp>
      <p:sp>
        <p:nvSpPr>
          <p:cNvPr name="TextBox 13" id="13"/>
          <p:cNvSpPr txBox="true"/>
          <p:nvPr/>
        </p:nvSpPr>
        <p:spPr>
          <a:xfrm rot="0">
            <a:off x="0" y="8392634"/>
            <a:ext cx="20925517" cy="2074407"/>
          </a:xfrm>
          <a:prstGeom prst="rect">
            <a:avLst/>
          </a:prstGeom>
        </p:spPr>
        <p:txBody>
          <a:bodyPr anchor="t" rtlCol="false" tIns="0" lIns="0" bIns="0" rIns="0">
            <a:spAutoFit/>
          </a:bodyPr>
          <a:lstStyle/>
          <a:p>
            <a:pPr marL="528646" indent="-264323" lvl="1">
              <a:lnSpc>
                <a:spcPts val="2375"/>
              </a:lnSpc>
              <a:buFont typeface="Arial"/>
              <a:buChar char="•"/>
            </a:pPr>
            <a:r>
              <a:rPr lang="en-US" sz="2448">
                <a:solidFill>
                  <a:srgbClr val="000000"/>
                </a:solidFill>
                <a:latin typeface="DM Sans Bold"/>
              </a:rPr>
              <a:t>It is noted that there are many outliers in the salary data</a:t>
            </a:r>
          </a:p>
          <a:p>
            <a:pPr marL="528646" indent="-264323" lvl="1">
              <a:lnSpc>
                <a:spcPts val="2375"/>
              </a:lnSpc>
              <a:buFont typeface="Arial"/>
              <a:buChar char="•"/>
            </a:pPr>
            <a:r>
              <a:rPr lang="en-US" sz="2448">
                <a:solidFill>
                  <a:srgbClr val="000000"/>
                </a:solidFill>
                <a:latin typeface="DM Sans Bold"/>
              </a:rPr>
              <a:t>There is not much difference between median salary </a:t>
            </a:r>
          </a:p>
          <a:p>
            <a:pPr>
              <a:lnSpc>
                <a:spcPts val="2375"/>
              </a:lnSpc>
            </a:pPr>
            <a:r>
              <a:rPr lang="en-US" sz="2448">
                <a:solidFill>
                  <a:srgbClr val="000000"/>
                </a:solidFill>
                <a:latin typeface="DM Sans Bold"/>
              </a:rPr>
              <a:t>       </a:t>
            </a:r>
            <a:r>
              <a:rPr lang="en-US" sz="2448">
                <a:solidFill>
                  <a:srgbClr val="000000"/>
                </a:solidFill>
                <a:latin typeface="DM Sans Bold"/>
              </a:rPr>
              <a:t>for both genders.</a:t>
            </a:r>
          </a:p>
          <a:p>
            <a:pPr marL="528646" indent="-264323" lvl="1">
              <a:lnSpc>
                <a:spcPts val="2375"/>
              </a:lnSpc>
              <a:buFont typeface="Arial"/>
              <a:buChar char="•"/>
            </a:pPr>
            <a:r>
              <a:rPr lang="en-US" sz="2448">
                <a:solidFill>
                  <a:srgbClr val="000000"/>
                </a:solidFill>
                <a:latin typeface="DM Sans Bold"/>
              </a:rPr>
              <a:t>We can also observe male have more outliers </a:t>
            </a:r>
          </a:p>
          <a:p>
            <a:pPr marL="528646" indent="-264323" lvl="1">
              <a:lnSpc>
                <a:spcPts val="2375"/>
              </a:lnSpc>
              <a:buFont typeface="Arial"/>
              <a:buChar char="•"/>
            </a:pPr>
            <a:r>
              <a:rPr lang="en-US" sz="2448">
                <a:solidFill>
                  <a:srgbClr val="000000"/>
                </a:solidFill>
                <a:latin typeface="DM Sans Bold"/>
              </a:rPr>
              <a:t>indicating they are more people getting higher pays in </a:t>
            </a:r>
          </a:p>
          <a:p>
            <a:pPr>
              <a:lnSpc>
                <a:spcPts val="2375"/>
              </a:lnSpc>
            </a:pPr>
            <a:r>
              <a:rPr lang="en-US" sz="2448">
                <a:solidFill>
                  <a:srgbClr val="000000"/>
                </a:solidFill>
                <a:latin typeface="DM Sans Bold"/>
              </a:rPr>
              <a:t>       </a:t>
            </a:r>
            <a:r>
              <a:rPr lang="en-US" sz="2448">
                <a:solidFill>
                  <a:srgbClr val="000000"/>
                </a:solidFill>
                <a:latin typeface="DM Sans Bold"/>
              </a:rPr>
              <a:t>male than female category</a:t>
            </a:r>
          </a:p>
          <a:p>
            <a:pPr>
              <a:lnSpc>
                <a:spcPts val="2375"/>
              </a:lnSpc>
            </a:pPr>
          </a:p>
        </p:txBody>
      </p:sp>
      <p:sp>
        <p:nvSpPr>
          <p:cNvPr name="TextBox 14" id="14"/>
          <p:cNvSpPr txBox="true"/>
          <p:nvPr/>
        </p:nvSpPr>
        <p:spPr>
          <a:xfrm rot="0">
            <a:off x="9639340" y="7548809"/>
            <a:ext cx="22008523" cy="1256161"/>
          </a:xfrm>
          <a:prstGeom prst="rect">
            <a:avLst/>
          </a:prstGeom>
        </p:spPr>
        <p:txBody>
          <a:bodyPr anchor="t" rtlCol="false" tIns="0" lIns="0" bIns="0" rIns="0">
            <a:spAutoFit/>
          </a:bodyPr>
          <a:lstStyle/>
          <a:p>
            <a:pPr marL="556006" indent="-278003" lvl="1">
              <a:lnSpc>
                <a:spcPts val="2498"/>
              </a:lnSpc>
              <a:buFont typeface="Arial"/>
              <a:buChar char="•"/>
            </a:pPr>
            <a:r>
              <a:rPr lang="en-US" sz="2575">
                <a:solidFill>
                  <a:srgbClr val="000000"/>
                </a:solidFill>
                <a:latin typeface="DM Sans Bold"/>
              </a:rPr>
              <a:t>We can see there is some positive correlation of </a:t>
            </a:r>
          </a:p>
          <a:p>
            <a:pPr>
              <a:lnSpc>
                <a:spcPts val="2498"/>
              </a:lnSpc>
            </a:pPr>
            <a:r>
              <a:rPr lang="en-US" sz="2575">
                <a:solidFill>
                  <a:srgbClr val="000000"/>
                </a:solidFill>
                <a:latin typeface="DM Sans Bold"/>
              </a:rPr>
              <a:t>      salary with both the ApptitudeScore</a:t>
            </a:r>
          </a:p>
          <a:p>
            <a:pPr>
              <a:lnSpc>
                <a:spcPts val="2498"/>
              </a:lnSpc>
            </a:pPr>
            <a:r>
              <a:rPr lang="en-US" sz="2575">
                <a:solidFill>
                  <a:srgbClr val="000000"/>
                </a:solidFill>
                <a:latin typeface="DM Sans Bold"/>
              </a:rPr>
              <a:t>     and Academice_performance.</a:t>
            </a:r>
          </a:p>
          <a:p>
            <a:pPr>
              <a:lnSpc>
                <a:spcPts val="2498"/>
              </a:lnSpc>
            </a:pPr>
          </a:p>
        </p:txBody>
      </p:sp>
      <p:sp>
        <p:nvSpPr>
          <p:cNvPr name="Freeform 15" id="15"/>
          <p:cNvSpPr/>
          <p:nvPr/>
        </p:nvSpPr>
        <p:spPr>
          <a:xfrm flipH="false" flipV="false" rot="0">
            <a:off x="14414259" y="9401262"/>
            <a:ext cx="3693738" cy="829922"/>
          </a:xfrm>
          <a:custGeom>
            <a:avLst/>
            <a:gdLst/>
            <a:ahLst/>
            <a:cxnLst/>
            <a:rect r="r" b="b" t="t" l="l"/>
            <a:pathLst>
              <a:path h="829922" w="3693738">
                <a:moveTo>
                  <a:pt x="0" y="0"/>
                </a:moveTo>
                <a:lnTo>
                  <a:pt x="3693737" y="0"/>
                </a:lnTo>
                <a:lnTo>
                  <a:pt x="3693737" y="829922"/>
                </a:lnTo>
                <a:lnTo>
                  <a:pt x="0" y="829922"/>
                </a:lnTo>
                <a:lnTo>
                  <a:pt x="0" y="0"/>
                </a:lnTo>
                <a:close/>
              </a:path>
            </a:pathLst>
          </a:custGeom>
          <a:blipFill>
            <a:blip r:embed="rId15"/>
            <a:stretch>
              <a:fillRect l="0" t="0" r="0" b="0"/>
            </a:stretch>
          </a:blipFill>
          <a:ln w="28575" cap="rnd">
            <a:solidFill>
              <a:srgbClr val="6F9CC6"/>
            </a:solidFill>
            <a:prstDash val="solid"/>
            <a:round/>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9394969" y="-4887257"/>
            <a:ext cx="0" cy="20061513"/>
          </a:xfrm>
          <a:prstGeom prst="line">
            <a:avLst/>
          </a:prstGeom>
          <a:ln cap="flat" w="28575">
            <a:solidFill>
              <a:srgbClr val="000000"/>
            </a:solidFill>
            <a:prstDash val="solid"/>
            <a:headEnd type="none" len="sm" w="sm"/>
            <a:tailEnd type="none" len="sm" w="sm"/>
          </a:ln>
        </p:spPr>
      </p:sp>
      <p:sp>
        <p:nvSpPr>
          <p:cNvPr name="Freeform 4" id="4"/>
          <p:cNvSpPr/>
          <p:nvPr/>
        </p:nvSpPr>
        <p:spPr>
          <a:xfrm flipH="false" flipV="false" rot="0">
            <a:off x="-2025667" y="9950859"/>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63642" y="-1864062"/>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5400000">
            <a:off x="4746559" y="-2440184"/>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15262955" y="-1683649"/>
            <a:ext cx="1996345" cy="2149497"/>
          </a:xfrm>
          <a:custGeom>
            <a:avLst/>
            <a:gdLst/>
            <a:ahLst/>
            <a:cxnLst/>
            <a:rect r="r" b="b" t="t" l="l"/>
            <a:pathLst>
              <a:path h="2149497" w="1996345">
                <a:moveTo>
                  <a:pt x="0" y="0"/>
                </a:moveTo>
                <a:lnTo>
                  <a:pt x="1996345" y="0"/>
                </a:lnTo>
                <a:lnTo>
                  <a:pt x="1996345" y="2149496"/>
                </a:lnTo>
                <a:lnTo>
                  <a:pt x="0" y="21494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9639340" y="-3333288"/>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304794" y="1972704"/>
            <a:ext cx="5856686" cy="5844734"/>
          </a:xfrm>
          <a:custGeom>
            <a:avLst/>
            <a:gdLst/>
            <a:ahLst/>
            <a:cxnLst/>
            <a:rect r="r" b="b" t="t" l="l"/>
            <a:pathLst>
              <a:path h="5844734" w="5856686">
                <a:moveTo>
                  <a:pt x="0" y="0"/>
                </a:moveTo>
                <a:lnTo>
                  <a:pt x="5856687" y="0"/>
                </a:lnTo>
                <a:lnTo>
                  <a:pt x="5856687" y="5844734"/>
                </a:lnTo>
                <a:lnTo>
                  <a:pt x="0" y="5844734"/>
                </a:lnTo>
                <a:lnTo>
                  <a:pt x="0" y="0"/>
                </a:lnTo>
                <a:close/>
              </a:path>
            </a:pathLst>
          </a:custGeom>
          <a:blipFill>
            <a:blip r:embed="rId13"/>
            <a:stretch>
              <a:fillRect l="0" t="0" r="0" b="0"/>
            </a:stretch>
          </a:blipFill>
        </p:spPr>
      </p:sp>
      <p:sp>
        <p:nvSpPr>
          <p:cNvPr name="Freeform 10" id="10"/>
          <p:cNvSpPr/>
          <p:nvPr/>
        </p:nvSpPr>
        <p:spPr>
          <a:xfrm flipH="false" flipV="false" rot="0">
            <a:off x="10462759" y="1594588"/>
            <a:ext cx="6709400" cy="6600965"/>
          </a:xfrm>
          <a:custGeom>
            <a:avLst/>
            <a:gdLst/>
            <a:ahLst/>
            <a:cxnLst/>
            <a:rect r="r" b="b" t="t" l="l"/>
            <a:pathLst>
              <a:path h="6600965" w="6709400">
                <a:moveTo>
                  <a:pt x="0" y="0"/>
                </a:moveTo>
                <a:lnTo>
                  <a:pt x="6709400" y="0"/>
                </a:lnTo>
                <a:lnTo>
                  <a:pt x="6709400" y="6600966"/>
                </a:lnTo>
                <a:lnTo>
                  <a:pt x="0" y="6600966"/>
                </a:lnTo>
                <a:lnTo>
                  <a:pt x="0" y="0"/>
                </a:lnTo>
                <a:close/>
              </a:path>
            </a:pathLst>
          </a:custGeom>
          <a:blipFill>
            <a:blip r:embed="rId14"/>
            <a:stretch>
              <a:fillRect l="0" t="0" r="0" b="0"/>
            </a:stretch>
          </a:blipFill>
        </p:spPr>
      </p:sp>
      <p:sp>
        <p:nvSpPr>
          <p:cNvPr name="TextBox 11" id="11"/>
          <p:cNvSpPr txBox="true"/>
          <p:nvPr/>
        </p:nvSpPr>
        <p:spPr>
          <a:xfrm rot="0">
            <a:off x="0" y="1133475"/>
            <a:ext cx="8822997" cy="591579"/>
          </a:xfrm>
          <a:prstGeom prst="rect">
            <a:avLst/>
          </a:prstGeom>
        </p:spPr>
        <p:txBody>
          <a:bodyPr anchor="t" rtlCol="false" tIns="0" lIns="0" bIns="0" rIns="0">
            <a:spAutoFit/>
          </a:bodyPr>
          <a:lstStyle/>
          <a:p>
            <a:pPr algn="ctr" marL="0" indent="0" lvl="1">
              <a:lnSpc>
                <a:spcPts val="4462"/>
              </a:lnSpc>
              <a:spcBef>
                <a:spcPct val="0"/>
              </a:spcBef>
            </a:pPr>
            <a:r>
              <a:rPr lang="en-US" sz="4600">
                <a:solidFill>
                  <a:srgbClr val="000000"/>
                </a:solidFill>
                <a:latin typeface="DM Sans Bold"/>
              </a:rPr>
              <a:t>DESIGNATION with Gender</a:t>
            </a:r>
          </a:p>
        </p:txBody>
      </p:sp>
      <p:sp>
        <p:nvSpPr>
          <p:cNvPr name="TextBox 12" id="12"/>
          <p:cNvSpPr txBox="true"/>
          <p:nvPr/>
        </p:nvSpPr>
        <p:spPr>
          <a:xfrm rot="0">
            <a:off x="9465003" y="441034"/>
            <a:ext cx="8822997" cy="1153554"/>
          </a:xfrm>
          <a:prstGeom prst="rect">
            <a:avLst/>
          </a:prstGeom>
        </p:spPr>
        <p:txBody>
          <a:bodyPr anchor="t" rtlCol="false" tIns="0" lIns="0" bIns="0" rIns="0">
            <a:spAutoFit/>
          </a:bodyPr>
          <a:lstStyle/>
          <a:p>
            <a:pPr algn="ctr" marL="0" indent="0" lvl="1">
              <a:lnSpc>
                <a:spcPts val="4462"/>
              </a:lnSpc>
              <a:spcBef>
                <a:spcPct val="0"/>
              </a:spcBef>
            </a:pPr>
            <a:r>
              <a:rPr lang="en-US" sz="4600">
                <a:solidFill>
                  <a:srgbClr val="000000"/>
                </a:solidFill>
                <a:latin typeface="DM Sans Bold"/>
              </a:rPr>
              <a:t>DESIGNATION vs SALARY with gender</a:t>
            </a:r>
          </a:p>
        </p:txBody>
      </p:sp>
      <p:sp>
        <p:nvSpPr>
          <p:cNvPr name="TextBox 13" id="13"/>
          <p:cNvSpPr txBox="true"/>
          <p:nvPr/>
        </p:nvSpPr>
        <p:spPr>
          <a:xfrm rot="0">
            <a:off x="0" y="8169863"/>
            <a:ext cx="20925517" cy="1485826"/>
          </a:xfrm>
          <a:prstGeom prst="rect">
            <a:avLst/>
          </a:prstGeom>
        </p:spPr>
        <p:txBody>
          <a:bodyPr anchor="t" rtlCol="false" tIns="0" lIns="0" bIns="0" rIns="0">
            <a:spAutoFit/>
          </a:bodyPr>
          <a:lstStyle/>
          <a:p>
            <a:pPr marL="528646" indent="-264323" lvl="1">
              <a:lnSpc>
                <a:spcPts val="2375"/>
              </a:lnSpc>
              <a:buFont typeface="Arial"/>
              <a:buChar char="•"/>
            </a:pPr>
            <a:r>
              <a:rPr lang="en-US" sz="2448">
                <a:solidFill>
                  <a:srgbClr val="000000"/>
                </a:solidFill>
                <a:latin typeface="DM Sans Bold"/>
              </a:rPr>
              <a:t>All the general professions are more dominated by the </a:t>
            </a:r>
          </a:p>
          <a:p>
            <a:pPr>
              <a:lnSpc>
                <a:spcPts val="2375"/>
              </a:lnSpc>
            </a:pPr>
            <a:r>
              <a:rPr lang="en-US" sz="2448">
                <a:solidFill>
                  <a:srgbClr val="000000"/>
                </a:solidFill>
                <a:latin typeface="DM Sans Bold"/>
              </a:rPr>
              <a:t>      males as we can there is considerable difference of</a:t>
            </a:r>
          </a:p>
          <a:p>
            <a:pPr>
              <a:lnSpc>
                <a:spcPts val="2375"/>
              </a:lnSpc>
            </a:pPr>
            <a:r>
              <a:rPr lang="en-US" sz="2448">
                <a:solidFill>
                  <a:srgbClr val="000000"/>
                </a:solidFill>
                <a:latin typeface="DM Sans Bold"/>
              </a:rPr>
              <a:t>      frequency </a:t>
            </a:r>
          </a:p>
          <a:p>
            <a:pPr marL="528646" indent="-264323" lvl="1">
              <a:lnSpc>
                <a:spcPts val="2375"/>
              </a:lnSpc>
              <a:buFont typeface="Arial"/>
              <a:buChar char="•"/>
            </a:pPr>
            <a:r>
              <a:rPr lang="en-US" sz="2448">
                <a:solidFill>
                  <a:srgbClr val="000000"/>
                </a:solidFill>
                <a:latin typeface="DM Sans Bold"/>
              </a:rPr>
              <a:t>Here we took the most common roles taken by the amcat</a:t>
            </a:r>
          </a:p>
          <a:p>
            <a:pPr>
              <a:lnSpc>
                <a:spcPts val="2375"/>
              </a:lnSpc>
            </a:pPr>
            <a:r>
              <a:rPr lang="en-US" sz="2448">
                <a:solidFill>
                  <a:srgbClr val="000000"/>
                </a:solidFill>
                <a:latin typeface="DM Sans Bold"/>
              </a:rPr>
              <a:t>   </a:t>
            </a:r>
            <a:r>
              <a:rPr lang="en-US" sz="2448">
                <a:solidFill>
                  <a:srgbClr val="000000"/>
                </a:solidFill>
                <a:latin typeface="DM Sans Bold"/>
              </a:rPr>
              <a:t> aspirants which are mostly 'IT Roles'.</a:t>
            </a:r>
          </a:p>
        </p:txBody>
      </p:sp>
      <p:sp>
        <p:nvSpPr>
          <p:cNvPr name="TextBox 14" id="14"/>
          <p:cNvSpPr txBox="true"/>
          <p:nvPr/>
        </p:nvSpPr>
        <p:spPr>
          <a:xfrm rot="0">
            <a:off x="9639340" y="8252704"/>
            <a:ext cx="20925517" cy="2074407"/>
          </a:xfrm>
          <a:prstGeom prst="rect">
            <a:avLst/>
          </a:prstGeom>
        </p:spPr>
        <p:txBody>
          <a:bodyPr anchor="t" rtlCol="false" tIns="0" lIns="0" bIns="0" rIns="0">
            <a:spAutoFit/>
          </a:bodyPr>
          <a:lstStyle/>
          <a:p>
            <a:pPr marL="528646" indent="-264323" lvl="1">
              <a:lnSpc>
                <a:spcPts val="2375"/>
              </a:lnSpc>
              <a:buFont typeface="Arial"/>
              <a:buChar char="•"/>
            </a:pPr>
            <a:r>
              <a:rPr lang="en-US" sz="2448">
                <a:solidFill>
                  <a:srgbClr val="000000"/>
                </a:solidFill>
                <a:latin typeface="DM Sans Bold"/>
              </a:rPr>
              <a:t>mean salary of top most frequent roles is nearly </a:t>
            </a:r>
          </a:p>
          <a:p>
            <a:pPr>
              <a:lnSpc>
                <a:spcPts val="2375"/>
              </a:lnSpc>
            </a:pPr>
            <a:r>
              <a:rPr lang="en-US" sz="2448">
                <a:solidFill>
                  <a:srgbClr val="000000"/>
                </a:solidFill>
                <a:latin typeface="DM Sans Bold"/>
              </a:rPr>
              <a:t>      independent of gender.</a:t>
            </a:r>
          </a:p>
          <a:p>
            <a:pPr marL="528646" indent="-264323" lvl="1">
              <a:lnSpc>
                <a:spcPts val="2375"/>
              </a:lnSpc>
              <a:buFont typeface="Arial"/>
              <a:buChar char="•"/>
            </a:pPr>
            <a:r>
              <a:rPr lang="en-US" sz="2448">
                <a:solidFill>
                  <a:srgbClr val="000000"/>
                </a:solidFill>
                <a:latin typeface="DM Sans Bold"/>
              </a:rPr>
              <a:t>there is some considerable difference in </a:t>
            </a:r>
          </a:p>
          <a:p>
            <a:pPr>
              <a:lnSpc>
                <a:spcPts val="2375"/>
              </a:lnSpc>
            </a:pPr>
            <a:r>
              <a:rPr lang="en-US" sz="2448">
                <a:solidFill>
                  <a:srgbClr val="000000"/>
                </a:solidFill>
                <a:latin typeface="DM Sans Bold"/>
              </a:rPr>
              <a:t>      </a:t>
            </a:r>
            <a:r>
              <a:rPr lang="en-US" sz="2448">
                <a:solidFill>
                  <a:srgbClr val="000000"/>
                </a:solidFill>
                <a:latin typeface="DM Sans Bold"/>
              </a:rPr>
              <a:t>some roles.but we cannot be sure that women is</a:t>
            </a:r>
          </a:p>
          <a:p>
            <a:pPr>
              <a:lnSpc>
                <a:spcPts val="2375"/>
              </a:lnSpc>
            </a:pPr>
            <a:r>
              <a:rPr lang="en-US" sz="2448">
                <a:solidFill>
                  <a:srgbClr val="000000"/>
                </a:solidFill>
                <a:latin typeface="DM Sans Bold"/>
              </a:rPr>
              <a:t>      being paid less in that role</a:t>
            </a:r>
          </a:p>
          <a:p>
            <a:pPr marL="528646" indent="-264323" lvl="1">
              <a:lnSpc>
                <a:spcPts val="2375"/>
              </a:lnSpc>
              <a:buFont typeface="Arial"/>
              <a:buChar char="•"/>
            </a:pPr>
            <a:r>
              <a:rPr lang="en-US" sz="2448">
                <a:solidFill>
                  <a:srgbClr val="000000"/>
                </a:solidFill>
                <a:latin typeface="DM Sans Bold"/>
              </a:rPr>
              <a:t>it might be due to experience,specialization etc.</a:t>
            </a:r>
          </a:p>
          <a:p>
            <a:pPr>
              <a:lnSpc>
                <a:spcPts val="2375"/>
              </a:lnSpc>
            </a:pPr>
          </a:p>
        </p:txBody>
      </p:sp>
      <p:sp>
        <p:nvSpPr>
          <p:cNvPr name="Freeform 15" id="15"/>
          <p:cNvSpPr/>
          <p:nvPr/>
        </p:nvSpPr>
        <p:spPr>
          <a:xfrm flipH="false" flipV="false" rot="0">
            <a:off x="286528" y="75091"/>
            <a:ext cx="3478278" cy="781512"/>
          </a:xfrm>
          <a:custGeom>
            <a:avLst/>
            <a:gdLst/>
            <a:ahLst/>
            <a:cxnLst/>
            <a:rect r="r" b="b" t="t" l="l"/>
            <a:pathLst>
              <a:path h="781512" w="3478278">
                <a:moveTo>
                  <a:pt x="0" y="0"/>
                </a:moveTo>
                <a:lnTo>
                  <a:pt x="3478278" y="0"/>
                </a:lnTo>
                <a:lnTo>
                  <a:pt x="3478278" y="781512"/>
                </a:lnTo>
                <a:lnTo>
                  <a:pt x="0" y="781512"/>
                </a:lnTo>
                <a:lnTo>
                  <a:pt x="0" y="0"/>
                </a:lnTo>
                <a:close/>
              </a:path>
            </a:pathLst>
          </a:custGeom>
          <a:blipFill>
            <a:blip r:embed="rId15"/>
            <a:stretch>
              <a:fillRect l="0" t="0" r="0" b="0"/>
            </a:stretch>
          </a:blipFill>
          <a:ln w="28575" cap="rnd">
            <a:solidFill>
              <a:srgbClr val="6F9CC6"/>
            </a:solidFill>
            <a:prstDash val="solid"/>
            <a:round/>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025667" y="9950859"/>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63642" y="-1864062"/>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5400000">
            <a:off x="4746559" y="-2440184"/>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5262955" y="-1683649"/>
            <a:ext cx="1996345" cy="2149497"/>
          </a:xfrm>
          <a:custGeom>
            <a:avLst/>
            <a:gdLst/>
            <a:ahLst/>
            <a:cxnLst/>
            <a:rect r="r" b="b" t="t" l="l"/>
            <a:pathLst>
              <a:path h="2149497" w="1996345">
                <a:moveTo>
                  <a:pt x="0" y="0"/>
                </a:moveTo>
                <a:lnTo>
                  <a:pt x="1996345" y="0"/>
                </a:lnTo>
                <a:lnTo>
                  <a:pt x="1996345" y="2149496"/>
                </a:lnTo>
                <a:lnTo>
                  <a:pt x="0" y="21494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9639340" y="-3333288"/>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3781022" y="465847"/>
            <a:ext cx="3478278" cy="781512"/>
          </a:xfrm>
          <a:custGeom>
            <a:avLst/>
            <a:gdLst/>
            <a:ahLst/>
            <a:cxnLst/>
            <a:rect r="r" b="b" t="t" l="l"/>
            <a:pathLst>
              <a:path h="781512" w="3478278">
                <a:moveTo>
                  <a:pt x="0" y="0"/>
                </a:moveTo>
                <a:lnTo>
                  <a:pt x="3478278" y="0"/>
                </a:lnTo>
                <a:lnTo>
                  <a:pt x="3478278" y="781512"/>
                </a:lnTo>
                <a:lnTo>
                  <a:pt x="0" y="781512"/>
                </a:lnTo>
                <a:lnTo>
                  <a:pt x="0" y="0"/>
                </a:lnTo>
                <a:close/>
              </a:path>
            </a:pathLst>
          </a:custGeom>
          <a:blipFill>
            <a:blip r:embed="rId13"/>
            <a:stretch>
              <a:fillRect l="0" t="0" r="0" b="0"/>
            </a:stretch>
          </a:blipFill>
          <a:ln w="28575" cap="rnd">
            <a:solidFill>
              <a:srgbClr val="6F9CC6"/>
            </a:solidFill>
            <a:prstDash val="solid"/>
            <a:round/>
          </a:ln>
        </p:spPr>
      </p:sp>
      <p:sp>
        <p:nvSpPr>
          <p:cNvPr name="Freeform 9" id="9"/>
          <p:cNvSpPr/>
          <p:nvPr/>
        </p:nvSpPr>
        <p:spPr>
          <a:xfrm flipH="false" flipV="false" rot="0">
            <a:off x="3764806" y="2983630"/>
            <a:ext cx="9114034" cy="5729821"/>
          </a:xfrm>
          <a:custGeom>
            <a:avLst/>
            <a:gdLst/>
            <a:ahLst/>
            <a:cxnLst/>
            <a:rect r="r" b="b" t="t" l="l"/>
            <a:pathLst>
              <a:path h="5729821" w="9114034">
                <a:moveTo>
                  <a:pt x="0" y="0"/>
                </a:moveTo>
                <a:lnTo>
                  <a:pt x="9114034" y="0"/>
                </a:lnTo>
                <a:lnTo>
                  <a:pt x="9114034" y="5729822"/>
                </a:lnTo>
                <a:lnTo>
                  <a:pt x="0" y="5729822"/>
                </a:lnTo>
                <a:lnTo>
                  <a:pt x="0" y="0"/>
                </a:lnTo>
                <a:close/>
              </a:path>
            </a:pathLst>
          </a:custGeom>
          <a:blipFill>
            <a:blip r:embed="rId14"/>
            <a:stretch>
              <a:fillRect l="0" t="0" r="0" b="0"/>
            </a:stretch>
          </a:blipFill>
        </p:spPr>
      </p:sp>
      <p:sp>
        <p:nvSpPr>
          <p:cNvPr name="TextBox 10" id="10"/>
          <p:cNvSpPr txBox="true"/>
          <p:nvPr/>
        </p:nvSpPr>
        <p:spPr>
          <a:xfrm rot="0">
            <a:off x="286528" y="961378"/>
            <a:ext cx="8822997" cy="591579"/>
          </a:xfrm>
          <a:prstGeom prst="rect">
            <a:avLst/>
          </a:prstGeom>
        </p:spPr>
        <p:txBody>
          <a:bodyPr anchor="t" rtlCol="false" tIns="0" lIns="0" bIns="0" rIns="0">
            <a:spAutoFit/>
          </a:bodyPr>
          <a:lstStyle/>
          <a:p>
            <a:pPr algn="ctr" marL="0" indent="0" lvl="1">
              <a:lnSpc>
                <a:spcPts val="4462"/>
              </a:lnSpc>
              <a:spcBef>
                <a:spcPct val="0"/>
              </a:spcBef>
            </a:pPr>
            <a:r>
              <a:rPr lang="en-US" sz="4600">
                <a:solidFill>
                  <a:srgbClr val="000000"/>
                </a:solidFill>
                <a:latin typeface="DM Sans Bold"/>
              </a:rPr>
              <a:t> CLAIMED BY TIMES OF INDIA:</a:t>
            </a:r>
          </a:p>
        </p:txBody>
      </p:sp>
      <p:sp>
        <p:nvSpPr>
          <p:cNvPr name="TextBox 11" id="11"/>
          <p:cNvSpPr txBox="true"/>
          <p:nvPr/>
        </p:nvSpPr>
        <p:spPr>
          <a:xfrm rot="0">
            <a:off x="286528" y="1763520"/>
            <a:ext cx="20925517" cy="1191535"/>
          </a:xfrm>
          <a:prstGeom prst="rect">
            <a:avLst/>
          </a:prstGeom>
        </p:spPr>
        <p:txBody>
          <a:bodyPr anchor="t" rtlCol="false" tIns="0" lIns="0" bIns="0" rIns="0">
            <a:spAutoFit/>
          </a:bodyPr>
          <a:lstStyle/>
          <a:p>
            <a:pPr marL="528646" indent="-264323" lvl="1">
              <a:lnSpc>
                <a:spcPts val="2375"/>
              </a:lnSpc>
              <a:buFont typeface="Arial"/>
              <a:buChar char="•"/>
            </a:pPr>
            <a:r>
              <a:rPr lang="en-US" sz="2448">
                <a:solidFill>
                  <a:srgbClr val="000000"/>
                </a:solidFill>
                <a:latin typeface="DM Sans Bold Italics"/>
              </a:rPr>
              <a:t>Times of India article dated Jan 18, 2019 states that “After doing your Computer Science Engineering </a:t>
            </a:r>
          </a:p>
          <a:p>
            <a:pPr>
              <a:lnSpc>
                <a:spcPts val="2375"/>
              </a:lnSpc>
            </a:pPr>
            <a:r>
              <a:rPr lang="en-US" sz="2448">
                <a:solidFill>
                  <a:srgbClr val="000000"/>
                </a:solidFill>
                <a:latin typeface="DM Sans Bold Italics"/>
              </a:rPr>
              <a:t>       if you take up jobs as a Programming Analyst, Software Engineer, Hardware Engineer and Associate Engineer </a:t>
            </a:r>
          </a:p>
          <a:p>
            <a:pPr>
              <a:lnSpc>
                <a:spcPts val="2375"/>
              </a:lnSpc>
            </a:pPr>
            <a:r>
              <a:rPr lang="en-US" sz="2448">
                <a:solidFill>
                  <a:srgbClr val="000000"/>
                </a:solidFill>
                <a:latin typeface="DM Sans Bold Italics"/>
              </a:rPr>
              <a:t>        </a:t>
            </a:r>
            <a:r>
              <a:rPr lang="en-US" sz="2448">
                <a:solidFill>
                  <a:srgbClr val="000000"/>
                </a:solidFill>
                <a:latin typeface="DM Sans Bold Italics"/>
              </a:rPr>
              <a:t>you can earn up to 2.5-3 lakhs as a fresh graduate.” Test this claim with the data given to you.</a:t>
            </a:r>
          </a:p>
          <a:p>
            <a:pPr>
              <a:lnSpc>
                <a:spcPts val="2375"/>
              </a:lnSpc>
            </a:pPr>
          </a:p>
        </p:txBody>
      </p:sp>
      <p:sp>
        <p:nvSpPr>
          <p:cNvPr name="TextBox 12" id="12"/>
          <p:cNvSpPr txBox="true"/>
          <p:nvPr/>
        </p:nvSpPr>
        <p:spPr>
          <a:xfrm rot="0">
            <a:off x="1028700" y="9315450"/>
            <a:ext cx="20925517" cy="602954"/>
          </a:xfrm>
          <a:prstGeom prst="rect">
            <a:avLst/>
          </a:prstGeom>
        </p:spPr>
        <p:txBody>
          <a:bodyPr anchor="t" rtlCol="false" tIns="0" lIns="0" bIns="0" rIns="0">
            <a:spAutoFit/>
          </a:bodyPr>
          <a:lstStyle/>
          <a:p>
            <a:pPr>
              <a:lnSpc>
                <a:spcPts val="2375"/>
              </a:lnSpc>
            </a:pPr>
            <a:r>
              <a:rPr lang="en-US" sz="2448">
                <a:solidFill>
                  <a:srgbClr val="000000"/>
                </a:solidFill>
                <a:latin typeface="DM Sans Bold"/>
              </a:rPr>
              <a:t>OBSERVATION:</a:t>
            </a:r>
          </a:p>
          <a:p>
            <a:pPr marL="528646" indent="-264323" lvl="1">
              <a:lnSpc>
                <a:spcPts val="2375"/>
              </a:lnSpc>
              <a:buFont typeface="Arial"/>
              <a:buChar char="•"/>
            </a:pPr>
            <a:r>
              <a:rPr lang="en-US" sz="2448">
                <a:solidFill>
                  <a:srgbClr val="000000"/>
                </a:solidFill>
                <a:latin typeface="DM Sans Bold"/>
              </a:rPr>
              <a:t>We fail to reject null hypothesis and Avergae salary is equal to 250k - 300k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DAF93aKSbtY</dc:identifier>
  <dcterms:modified xsi:type="dcterms:W3CDTF">2011-08-01T06:04:30Z</dcterms:modified>
  <cp:revision>1</cp:revision>
  <dc:title>ON AMEO</dc:title>
</cp:coreProperties>
</file>