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9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l.uconn.edu/" TargetMode="External"/><Relationship Id="rId5" Type="http://schemas.openxmlformats.org/officeDocument/2006/relationships/hyperlink" Target="https://en.wikipedia.org/wiki/SixthSense" TargetMode="External"/><Relationship Id="rId4" Type="http://schemas.openxmlformats.org/officeDocument/2006/relationships/hyperlink" Target="https://www.google.com/url?sa=i&amp;rct=j&amp;q=&amp;esrc=s&amp;source=images&amp;cd=&amp;cad=rja&amp;uact=8&amp;ved=0ahUKEwjO547IocPMAhXEXD4KHQgXDbAQjB0IBg&amp;url=https%3A%2F%2Fwww.youtube.com%2Fwatch%3Fv%3DL6hjWu30AFU&amp;bvm=bv.121099550,d.cWw&amp;psig=AFQjCNGpztFgSKu9RmhJ-MCQ4uVwOgXzzQ&amp;ust=14625484645328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ggdata.in/post/94066544971/support-vector-machine-without-tear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://web.eecs.umich.edu/~silvio/teaching/EECS598/lectures/lecture10_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psu.edu/~rtc12/CSE486/lecture06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Delaunay_triangu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oronoi_diagram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92" y="2458720"/>
            <a:ext cx="11785600" cy="107866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Hand Detection and Tracking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2960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Detection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Hull Algorithm</a:t>
            </a:r>
          </a:p>
          <a:p>
            <a:endParaRPr lang="en-US" dirty="0"/>
          </a:p>
        </p:txBody>
      </p:sp>
      <p:pic>
        <p:nvPicPr>
          <p:cNvPr id="4" name="Picture 3" descr="C:\Users\pavan\AppData\Local\Microsoft\Windows\INetCache\Content.Word\convexhull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t="6244" r="18289" b="25549"/>
          <a:stretch/>
        </p:blipFill>
        <p:spPr bwMode="auto">
          <a:xfrm>
            <a:off x="6741161" y="1580050"/>
            <a:ext cx="5207000" cy="3581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9818" y="5291574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 of a Convex Hull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>
            <a:noAutofit/>
          </a:bodyPr>
          <a:lstStyle/>
          <a:p>
            <a:r>
              <a:rPr lang="en-US" dirty="0"/>
              <a:t>Challenges </a:t>
            </a:r>
            <a:r>
              <a:rPr lang="en-US" dirty="0" smtClean="0"/>
              <a:t>During </a:t>
            </a:r>
            <a:r>
              <a:rPr lang="en-US" dirty="0"/>
              <a:t>Preliminary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Motion Blur</a:t>
            </a:r>
          </a:p>
          <a:p>
            <a:r>
              <a:rPr lang="en-US" dirty="0" smtClean="0"/>
              <a:t>Depth of Field</a:t>
            </a:r>
          </a:p>
          <a:p>
            <a:r>
              <a:rPr lang="en-US" dirty="0" smtClean="0"/>
              <a:t>Hardware to Software Configuration Issues</a:t>
            </a:r>
          </a:p>
          <a:p>
            <a:r>
              <a:rPr lang="en-US" dirty="0" smtClean="0"/>
              <a:t>Rotation of Hands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4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3240" y="2357290"/>
            <a:ext cx="690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"It is hard to fail, but it is worse never to have tried to succeed."</a:t>
            </a:r>
            <a:r>
              <a:rPr lang="en-US" b="1" i="1" dirty="0"/>
              <a:t> </a:t>
            </a:r>
            <a:endParaRPr lang="en-US" b="1" i="1" dirty="0" smtClean="0"/>
          </a:p>
          <a:p>
            <a:pPr algn="r"/>
            <a:r>
              <a:rPr lang="en-US" b="1" i="1" dirty="0" smtClean="0"/>
              <a:t>-Theodore </a:t>
            </a:r>
            <a:r>
              <a:rPr lang="en-US" b="1" i="1" dirty="0"/>
              <a:t>Roosevelt</a:t>
            </a:r>
            <a:endParaRPr lang="en-US" dirty="0"/>
          </a:p>
        </p:txBody>
      </p:sp>
      <p:pic>
        <p:nvPicPr>
          <p:cNvPr id="5" name="Picture 4" descr="C:\Users\pavan\Documents\MATLAB\Output Images\hand6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t="5831" r="11164" b="17435"/>
          <a:stretch/>
        </p:blipFill>
        <p:spPr bwMode="auto">
          <a:xfrm>
            <a:off x="4114800" y="3611880"/>
            <a:ext cx="4150360" cy="23266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58920" y="6131560"/>
            <a:ext cx="435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Illumination &amp; Noise in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C:\Users\pavan\AppData\Local\Microsoft\Windows\INetCache\Content.Word\hand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3" t="5728" r="11287" b="17413"/>
          <a:stretch>
            <a:fillRect/>
          </a:stretch>
        </p:blipFill>
        <p:spPr bwMode="auto">
          <a:xfrm>
            <a:off x="1247457" y="1783080"/>
            <a:ext cx="3263583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pavan\AppData\Local\Microsoft\Windows\INetCache\Content.Word\hand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5879" r="11215" b="17253"/>
          <a:stretch>
            <a:fillRect/>
          </a:stretch>
        </p:blipFill>
        <p:spPr bwMode="auto">
          <a:xfrm>
            <a:off x="4960302" y="1783080"/>
            <a:ext cx="3269298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pavan\AppData\Local\Microsoft\Windows\INetCache\Content.Word\hand3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6184" r="11193" b="17259"/>
          <a:stretch/>
        </p:blipFill>
        <p:spPr bwMode="auto">
          <a:xfrm>
            <a:off x="8464232" y="1783080"/>
            <a:ext cx="3295968" cy="2072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pavan\AppData\Local\Microsoft\Windows\INetCache\Content.Word\hand4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5717" r="11392" b="17368"/>
          <a:stretch/>
        </p:blipFill>
        <p:spPr bwMode="auto">
          <a:xfrm>
            <a:off x="1247456" y="4460557"/>
            <a:ext cx="3263583" cy="19097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:\Users\pavan\AppData\Local\Microsoft\Windows\INetCache\Content.Word\hand5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7" t="5653" r="11172" b="17299"/>
          <a:stretch>
            <a:fillRect/>
          </a:stretch>
        </p:blipFill>
        <p:spPr bwMode="auto">
          <a:xfrm>
            <a:off x="4960302" y="4460556"/>
            <a:ext cx="3269298" cy="190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hand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5" t="5679" r="10965" b="17389"/>
          <a:stretch>
            <a:fillRect/>
          </a:stretch>
        </p:blipFill>
        <p:spPr bwMode="auto">
          <a:xfrm>
            <a:off x="8489432" y="4460556"/>
            <a:ext cx="3270768" cy="194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76227" y="3959144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Upright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1931" y="3959144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 Tilted Position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9196" y="3959144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Tilted Position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1947" y="6400589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Far Away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4171" y="6400589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Near By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09196" y="6400589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4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32169"/>
            <a:ext cx="10353762" cy="4058751"/>
          </a:xfrm>
        </p:spPr>
        <p:txBody>
          <a:bodyPr/>
          <a:lstStyle/>
          <a:p>
            <a:r>
              <a:rPr lang="en-US" dirty="0" smtClean="0"/>
              <a:t>Hand Gesture Recognition</a:t>
            </a:r>
          </a:p>
          <a:p>
            <a:r>
              <a:rPr lang="en-US" dirty="0" smtClean="0"/>
              <a:t>Improve Current Detection Algorithm using Decision Trees ( Fast Rejection Technique)</a:t>
            </a:r>
          </a:p>
          <a:p>
            <a:r>
              <a:rPr lang="en-US" dirty="0" smtClean="0"/>
              <a:t>Sixth Sense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4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Thanks to Swapnil </a:t>
            </a:r>
            <a:r>
              <a:rPr lang="en-US" dirty="0" err="1" smtClean="0"/>
              <a:t>Kamat</a:t>
            </a:r>
            <a:r>
              <a:rPr lang="en-US" dirty="0" smtClean="0"/>
              <a:t>, </a:t>
            </a:r>
            <a:r>
              <a:rPr lang="en-US" dirty="0" err="1" smtClean="0"/>
              <a:t>Siddharth</a:t>
            </a:r>
            <a:r>
              <a:rPr lang="en-US" dirty="0" smtClean="0"/>
              <a:t> </a:t>
            </a:r>
            <a:r>
              <a:rPr lang="en-US" dirty="0" err="1" smtClean="0"/>
              <a:t>Tarey</a:t>
            </a:r>
            <a:r>
              <a:rPr lang="en-US" dirty="0" smtClean="0"/>
              <a:t>, and </a:t>
            </a:r>
            <a:r>
              <a:rPr lang="en-US" dirty="0" err="1" smtClean="0"/>
              <a:t>Niraj</a:t>
            </a:r>
            <a:r>
              <a:rPr lang="en-US" dirty="0" smtClean="0"/>
              <a:t> </a:t>
            </a:r>
            <a:r>
              <a:rPr lang="en-US" dirty="0" err="1" smtClean="0"/>
              <a:t>Dedhia</a:t>
            </a:r>
            <a:r>
              <a:rPr lang="en-US" dirty="0" smtClean="0"/>
              <a:t> for providing test cases.</a:t>
            </a:r>
          </a:p>
          <a:p>
            <a:r>
              <a:rPr lang="en-US" dirty="0" smtClean="0"/>
              <a:t>Grateful to Prof. Thomas Kinsman for the motivation and feedback of the project.</a:t>
            </a:r>
          </a:p>
          <a:p>
            <a:r>
              <a:rPr lang="en-US" dirty="0" smtClean="0"/>
              <a:t>Last but not the least… thankful to the MATLAB HELP REPOSITORY and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1936" y="3154680"/>
            <a:ext cx="5237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374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" y="1671003"/>
            <a:ext cx="4237812" cy="23837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1671002"/>
            <a:ext cx="4128066" cy="231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1560" y="4211320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 Electronic Devices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6080" y="421132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Sixth Sense 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16" y="6065520"/>
            <a:ext cx="99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Image References:</a:t>
            </a:r>
          </a:p>
          <a:p>
            <a:r>
              <a:rPr lang="en-US" sz="1200" dirty="0" smtClean="0"/>
              <a:t>Consumer Electronic Devices: </a:t>
            </a:r>
            <a:r>
              <a:rPr lang="en-US" sz="1200" dirty="0">
                <a:hlinkClick r:id="rId4"/>
              </a:rPr>
              <a:t>www.youtube.com</a:t>
            </a:r>
            <a:endParaRPr lang="en-US" sz="1200" dirty="0" smtClean="0"/>
          </a:p>
          <a:p>
            <a:r>
              <a:rPr lang="en-US" sz="1200" dirty="0" smtClean="0"/>
              <a:t>Sixth </a:t>
            </a:r>
            <a:r>
              <a:rPr lang="en-US" sz="1200" dirty="0"/>
              <a:t>Sense Technology: </a:t>
            </a:r>
            <a:r>
              <a:rPr lang="en-US" sz="1200" dirty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en.wikipedia.org/wiki/SixthSense</a:t>
            </a:r>
            <a:endParaRPr lang="en-US" sz="1200" dirty="0" smtClean="0"/>
          </a:p>
          <a:p>
            <a:r>
              <a:rPr lang="en-US" sz="1200" dirty="0" smtClean="0"/>
              <a:t>American </a:t>
            </a:r>
            <a:r>
              <a:rPr lang="en-US" sz="1200" dirty="0"/>
              <a:t>Sign Language: </a:t>
            </a:r>
            <a:r>
              <a:rPr lang="en-US" sz="1200" dirty="0">
                <a:hlinkClick r:id="rId6"/>
              </a:rPr>
              <a:t>http://asl.uconn.edu/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211320"/>
            <a:ext cx="3332480" cy="1707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99036" y="5993467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American Sign Language (ASL)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7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 (SVM)</a:t>
            </a:r>
          </a:p>
          <a:p>
            <a:r>
              <a:rPr lang="en-US" dirty="0" smtClean="0"/>
              <a:t>Scalar Invariant Feature Transform (SIFT)</a:t>
            </a:r>
          </a:p>
          <a:p>
            <a:r>
              <a:rPr lang="en-US" dirty="0" smtClean="0"/>
              <a:t>And many more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17" y="193027"/>
            <a:ext cx="3789680" cy="277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837" y="3060480"/>
            <a:ext cx="349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Machines (SVM)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675" y="6153262"/>
            <a:ext cx="99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Image References:</a:t>
            </a:r>
          </a:p>
          <a:p>
            <a:r>
              <a:rPr lang="en-US" sz="1200" dirty="0" smtClean="0"/>
              <a:t>Support Vector Machines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diggdata.in/post/94066544971/support-vector-machine-without-tears</a:t>
            </a:r>
            <a:endParaRPr lang="en-US" sz="1200" dirty="0" smtClean="0"/>
          </a:p>
          <a:p>
            <a:r>
              <a:rPr lang="en-US" sz="1200" dirty="0" smtClean="0"/>
              <a:t>Scalar Invariant Feature Transform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http://web.eecs.umich.edu/~</a:t>
            </a:r>
            <a:r>
              <a:rPr lang="en-US" sz="1200" dirty="0" smtClean="0">
                <a:hlinkClick r:id="rId4"/>
              </a:rPr>
              <a:t>silvio/teaching/EECS598/lectures/lecture10_1.pdf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92" y="3523931"/>
            <a:ext cx="3748205" cy="2740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6360" y="6264826"/>
            <a:ext cx="453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Invariant Feature Transform (SIFT)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Life Cycle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2320" y="2972014"/>
            <a:ext cx="8158481" cy="1115469"/>
            <a:chOff x="20157" y="0"/>
            <a:chExt cx="5395472" cy="291465"/>
          </a:xfrm>
        </p:grpSpPr>
        <p:sp>
          <p:nvSpPr>
            <p:cNvPr id="5" name="Rectangle 4"/>
            <p:cNvSpPr/>
            <p:nvPr/>
          </p:nvSpPr>
          <p:spPr>
            <a:xfrm>
              <a:off x="838000" y="19050"/>
              <a:ext cx="909158" cy="269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05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SEGMENTATION</a:t>
              </a:r>
              <a:endPara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03464" y="149678"/>
              <a:ext cx="319468" cy="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071007" y="19050"/>
              <a:ext cx="944336" cy="2609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HAND DETECTION</a:t>
              </a:r>
              <a:endPara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34835" y="635"/>
              <a:ext cx="895350" cy="279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HAND TRACKING</a:t>
              </a:r>
              <a:endPara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3139" y="0"/>
              <a:ext cx="872490" cy="2914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  <a:endPara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57" y="21771"/>
              <a:ext cx="488019" cy="2511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INPUT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747170" y="151447"/>
              <a:ext cx="319468" cy="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15355" y="149678"/>
              <a:ext cx="319468" cy="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23658" y="149678"/>
              <a:ext cx="319468" cy="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61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>
                <a:effectLst/>
              </a:rPr>
              <a:t>Flow Diagram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91322" y="1580050"/>
            <a:ext cx="9145158" cy="5135710"/>
            <a:chOff x="1375522" y="1801874"/>
            <a:chExt cx="4781163" cy="4573526"/>
          </a:xfrm>
        </p:grpSpPr>
        <p:grpSp>
          <p:nvGrpSpPr>
            <p:cNvPr id="34" name="Group 33"/>
            <p:cNvGrpSpPr/>
            <p:nvPr/>
          </p:nvGrpSpPr>
          <p:grpSpPr>
            <a:xfrm>
              <a:off x="1375522" y="1801874"/>
              <a:ext cx="1377202" cy="4087190"/>
              <a:chOff x="1375522" y="1801874"/>
              <a:chExt cx="1377202" cy="408719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549786" y="1801874"/>
                <a:ext cx="1019281" cy="34760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START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2062715" y="2076352"/>
                <a:ext cx="3289" cy="3559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401826" y="2316052"/>
                <a:ext cx="1321778" cy="5570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READ THE INPUT VIDEO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2062715" y="2791555"/>
                <a:ext cx="0" cy="364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398537" y="3042920"/>
                <a:ext cx="1351370" cy="5570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PROCESS VIDEO FRAME BY FRAME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044631" y="3533375"/>
                <a:ext cx="1644" cy="3559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1378810" y="3764393"/>
                <a:ext cx="1364430" cy="5821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HSL ALGORITHM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2066232" y="4258730"/>
                <a:ext cx="1759" cy="393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375522" y="4524128"/>
                <a:ext cx="1373395" cy="6282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APPLY MEDIAN FILTERING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2069405" y="5068551"/>
                <a:ext cx="1701" cy="390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378810" y="5319494"/>
                <a:ext cx="1373914" cy="569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APPLY MORPHOLOGY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85994" y="2076352"/>
              <a:ext cx="1370691" cy="3245631"/>
              <a:chOff x="5405754" y="3826312"/>
              <a:chExt cx="1370691" cy="322123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6112675" y="3826312"/>
                <a:ext cx="6576" cy="289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405754" y="4023360"/>
                <a:ext cx="1364101" cy="5100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DETECT HARRIS CORNERS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6102811" y="4533447"/>
                <a:ext cx="6690" cy="2929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415616" y="4730495"/>
                <a:ext cx="1348082" cy="7468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OBTAIN CENTROID FOR REGION OF INTERST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6099523" y="5470809"/>
                <a:ext cx="3288" cy="305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5409042" y="5674436"/>
                <a:ext cx="1367403" cy="7863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TRIANGULATE POINTS AND APPLY CONVEX HULL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096235" y="6460790"/>
                <a:ext cx="3517" cy="2995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5583306" y="6657843"/>
                <a:ext cx="1023753" cy="3897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STOP</a:t>
                </a:r>
              </a:p>
            </p:txBody>
          </p:sp>
        </p:grpSp>
        <p:cxnSp>
          <p:nvCxnSpPr>
            <p:cNvPr id="37" name="Straight Connector 36"/>
            <p:cNvCxnSpPr>
              <a:stCxn id="16" idx="2"/>
            </p:cNvCxnSpPr>
            <p:nvPr/>
          </p:nvCxnSpPr>
          <p:spPr>
            <a:xfrm>
              <a:off x="2065767" y="5889064"/>
              <a:ext cx="8455" cy="486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74222" y="6371971"/>
              <a:ext cx="2198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267200" y="2076352"/>
              <a:ext cx="15240" cy="4299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285044" y="2076352"/>
              <a:ext cx="12144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0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Preprocessing – Hand Segmentation Algorithm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98551" y="1897900"/>
            <a:ext cx="8584250" cy="1971552"/>
            <a:chOff x="1291270" y="1877580"/>
            <a:chExt cx="8584250" cy="1971552"/>
          </a:xfrm>
        </p:grpSpPr>
        <p:pic>
          <p:nvPicPr>
            <p:cNvPr id="2061" name="Picture 13" descr="hand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230" y="1901190"/>
              <a:ext cx="2232975" cy="148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291270" y="3479800"/>
              <a:ext cx="227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Original Input Image</a:t>
              </a:r>
              <a:endParaRPr lang="en-US" dirty="0"/>
            </a:p>
          </p:txBody>
        </p:sp>
        <p:pic>
          <p:nvPicPr>
            <p:cNvPr id="2062" name="Picture 14" descr="LAB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79" t="5655" r="10884" b="17934"/>
            <a:stretch>
              <a:fillRect/>
            </a:stretch>
          </p:blipFill>
          <p:spPr bwMode="auto">
            <a:xfrm>
              <a:off x="4197350" y="1901190"/>
              <a:ext cx="2399954" cy="148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260359" y="3479800"/>
              <a:ext cx="227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Image in LAB space</a:t>
              </a:r>
              <a:endParaRPr lang="en-US" dirty="0"/>
            </a:p>
          </p:txBody>
        </p:sp>
        <p:pic>
          <p:nvPicPr>
            <p:cNvPr id="2063" name="Picture 15" descr="Filter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3" t="4985" r="11955" b="16972"/>
            <a:stretch>
              <a:fillRect/>
            </a:stretch>
          </p:blipFill>
          <p:spPr bwMode="auto">
            <a:xfrm>
              <a:off x="7229449" y="1877580"/>
              <a:ext cx="2646071" cy="1537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7455679" y="3479800"/>
              <a:ext cx="227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Filtered Image</a:t>
              </a:r>
              <a:endParaRPr lang="en-US" dirty="0"/>
            </a:p>
          </p:txBody>
        </p:sp>
      </p:grpSp>
      <p:pic>
        <p:nvPicPr>
          <p:cNvPr id="2064" name="Picture 16" descr="Erod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5670" r="11357" b="17567"/>
          <a:stretch>
            <a:fillRect/>
          </a:stretch>
        </p:blipFill>
        <p:spPr bwMode="auto">
          <a:xfrm>
            <a:off x="3195551" y="4214495"/>
            <a:ext cx="2272765" cy="132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 descr="BW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0" t="6129" r="11234" b="17664"/>
          <a:stretch>
            <a:fillRect/>
          </a:stretch>
        </p:blipFill>
        <p:spPr bwMode="auto">
          <a:xfrm>
            <a:off x="6491923" y="4217902"/>
            <a:ext cx="2370990" cy="132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159052" y="5542279"/>
            <a:ext cx="22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Binary Image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51843" y="5542279"/>
            <a:ext cx="24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Opened Binary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9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Otsu’s Method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07160" y="12496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7160" y="31769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1" descr="ot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5823" r="11292" b="17264"/>
          <a:stretch>
            <a:fillRect/>
          </a:stretch>
        </p:blipFill>
        <p:spPr bwMode="auto">
          <a:xfrm>
            <a:off x="1457960" y="2621905"/>
            <a:ext cx="4114800" cy="25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W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5719" r="11183" b="17072"/>
          <a:stretch>
            <a:fillRect/>
          </a:stretch>
        </p:blipFill>
        <p:spPr bwMode="auto">
          <a:xfrm>
            <a:off x="6350000" y="2604254"/>
            <a:ext cx="4114800" cy="25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9280" y="5341312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gray threshold = </a:t>
            </a:r>
            <a:r>
              <a:rPr lang="en-US" dirty="0" smtClean="0"/>
              <a:t>0.4196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6240" y="210579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Traditional Otsu’s Method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4960" y="5333384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gray threshold = </a:t>
            </a:r>
            <a:r>
              <a:rPr lang="en-US" dirty="0" smtClean="0"/>
              <a:t>0.4905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19240" y="210579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Modified Otsu’s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Harris Corners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" y="1786890"/>
            <a:ext cx="7542213" cy="405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ar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5557" r="11301" b="17366"/>
          <a:stretch>
            <a:fillRect/>
          </a:stretch>
        </p:blipFill>
        <p:spPr bwMode="auto">
          <a:xfrm>
            <a:off x="7956332" y="1786890"/>
            <a:ext cx="4036599" cy="323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29040" y="5267960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 of Harris corners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35" y="6396335"/>
            <a:ext cx="99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Image References:</a:t>
            </a:r>
          </a:p>
          <a:p>
            <a:r>
              <a:rPr lang="en-US" sz="1200" dirty="0" smtClean="0"/>
              <a:t>Harris Corners: </a:t>
            </a:r>
            <a:r>
              <a:rPr lang="en-US" sz="1200" u="sng" dirty="0">
                <a:hlinkClick r:id="rId4"/>
              </a:rPr>
              <a:t>http://www.cse.psu.edu/~</a:t>
            </a:r>
            <a:r>
              <a:rPr lang="en-US" sz="1200" u="sng" dirty="0" smtClean="0">
                <a:hlinkClick r:id="rId4"/>
              </a:rPr>
              <a:t>rtc12/CSE486/lecture06.pdf</a:t>
            </a:r>
            <a:endParaRPr lang="en-US" sz="1200" u="sng" dirty="0" smtClean="0"/>
          </a:p>
        </p:txBody>
      </p:sp>
    </p:spTree>
    <p:extLst>
      <p:ext uri="{BB962C8B-B14F-4D97-AF65-F5344CB8AC3E}">
        <p14:creationId xmlns:p14="http://schemas.microsoft.com/office/powerpoint/2010/main" val="285682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Hand Detection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35" y="6396335"/>
            <a:ext cx="99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Image References:</a:t>
            </a:r>
          </a:p>
          <a:p>
            <a:r>
              <a:rPr lang="en-US" sz="1200" dirty="0" smtClean="0"/>
              <a:t>Delaunay Triangulation: </a:t>
            </a:r>
            <a:r>
              <a:rPr lang="en-US" sz="1200" u="sng" dirty="0">
                <a:hlinkClick r:id="rId2"/>
              </a:rPr>
              <a:t>https://</a:t>
            </a:r>
            <a:r>
              <a:rPr lang="en-US" sz="1200" u="sng" dirty="0" smtClean="0">
                <a:hlinkClick r:id="rId2"/>
              </a:rPr>
              <a:t>en.wikipedia.org/wiki/Delaunay_triangulation</a:t>
            </a:r>
            <a:endParaRPr lang="en-US" sz="1200" u="sn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12" y="2590127"/>
            <a:ext cx="2850368" cy="3053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57" y="2590127"/>
            <a:ext cx="3052763" cy="3052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9006998" y="2119365"/>
            <a:ext cx="21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Fun Fact!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9796" y="579120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Delaunay triangulation with all the circumcircles and their centers (in red).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9415" y="5791200"/>
            <a:ext cx="447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Connecting the centers of the circumcircles produces the </a:t>
            </a:r>
            <a:r>
              <a:rPr lang="en-US" dirty="0" err="1">
                <a:hlinkClick r:id="rId5" tooltip="Voronoi diagram"/>
              </a:rPr>
              <a:t>Voronoi</a:t>
            </a:r>
            <a:r>
              <a:rPr lang="en-US" dirty="0">
                <a:hlinkClick r:id="rId5" tooltip="Voronoi diagram"/>
              </a:rPr>
              <a:t> diagram</a:t>
            </a:r>
            <a:r>
              <a:rPr lang="en-US" dirty="0"/>
              <a:t> (in red).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8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625</TotalTime>
  <Words>375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Calisto MT</vt:lpstr>
      <vt:lpstr>Times New Roman</vt:lpstr>
      <vt:lpstr>Trebuchet MS</vt:lpstr>
      <vt:lpstr>Wingdings 2</vt:lpstr>
      <vt:lpstr>Slate</vt:lpstr>
      <vt:lpstr> Hand Detection and Tracking</vt:lpstr>
      <vt:lpstr>Business Case</vt:lpstr>
      <vt:lpstr>Previous Work</vt:lpstr>
      <vt:lpstr>Life Cycle</vt:lpstr>
      <vt:lpstr>Flow Diagram</vt:lpstr>
      <vt:lpstr>Preprocessing – Hand Segmentation Algorithm</vt:lpstr>
      <vt:lpstr>Modification of Otsu’s Method</vt:lpstr>
      <vt:lpstr>Harris Corners</vt:lpstr>
      <vt:lpstr>Hand Detection Algorithms</vt:lpstr>
      <vt:lpstr>Hand Detection Algorithms</vt:lpstr>
      <vt:lpstr>Challenges During Preliminary Design</vt:lpstr>
      <vt:lpstr>Failure</vt:lpstr>
      <vt:lpstr>Results</vt:lpstr>
      <vt:lpstr>Future Work</vt:lpstr>
      <vt:lpstr>Bibliography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Detection and Tracking</dc:title>
  <dc:creator>Pavan Prabhakar Bhat</dc:creator>
  <cp:lastModifiedBy>Pavan Prabhakar Bhat</cp:lastModifiedBy>
  <cp:revision>11</cp:revision>
  <dcterms:created xsi:type="dcterms:W3CDTF">2016-05-05T06:46:34Z</dcterms:created>
  <dcterms:modified xsi:type="dcterms:W3CDTF">2016-05-05T17:11:55Z</dcterms:modified>
</cp:coreProperties>
</file>