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10287000" cx="18288000"/>
  <p:notesSz cx="6858000" cy="9144000"/>
  <p:embeddedFontLst>
    <p:embeddedFont>
      <p:font typeface="Open Sans ExtraBold"/>
      <p:bold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0DECC1-3F6F-4F33-906D-0F099D442E8F}">
  <a:tblStyle styleId="{900DECC1-3F6F-4F33-906D-0F099D442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7850C09-6B64-47AE-A135-04F25B7224E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ExtraBold-bold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c136bc4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ec136bc48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446def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446de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f4014169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f4014169a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f401416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f4014169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f401416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6f4014169a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f401416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6f4014169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ec136bc4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cec136bc4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ec136bc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ec136bc48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c136bc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ec136bc48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M8s9tnGH8T1kcvfhyzjLzzWyAIkc3Pfu/view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37029" y="7790383"/>
            <a:ext cx="18325029" cy="0"/>
          </a:xfrm>
          <a:prstGeom prst="straightConnector1">
            <a:avLst/>
          </a:prstGeom>
          <a:noFill/>
          <a:ln cap="flat" cmpd="sng" w="19050">
            <a:solidFill>
              <a:srgbClr val="59654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13"/>
          <p:cNvGrpSpPr/>
          <p:nvPr/>
        </p:nvGrpSpPr>
        <p:grpSpPr>
          <a:xfrm>
            <a:off x="12504136" y="967757"/>
            <a:ext cx="4755164" cy="711005"/>
            <a:chOff x="0" y="-38100"/>
            <a:chExt cx="2972791" cy="4445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2972791" cy="406400"/>
            </a:xfrm>
            <a:custGeom>
              <a:rect b="b" l="l" r="r" t="t"/>
              <a:pathLst>
                <a:path extrusionOk="0" h="406400" w="2972791">
                  <a:moveTo>
                    <a:pt x="2769591" y="0"/>
                  </a:moveTo>
                  <a:cubicBezTo>
                    <a:pt x="2881815" y="0"/>
                    <a:pt x="2972791" y="90976"/>
                    <a:pt x="2972791" y="203200"/>
                  </a:cubicBezTo>
                  <a:cubicBezTo>
                    <a:pt x="2972791" y="315424"/>
                    <a:pt x="2881815" y="406400"/>
                    <a:pt x="27695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59654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297279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3"/>
          <p:cNvCxnSpPr/>
          <p:nvPr/>
        </p:nvCxnSpPr>
        <p:spPr>
          <a:xfrm>
            <a:off x="2390493" y="1353731"/>
            <a:ext cx="10113600" cy="0"/>
          </a:xfrm>
          <a:prstGeom prst="straightConnector1">
            <a:avLst/>
          </a:prstGeom>
          <a:noFill/>
          <a:ln cap="flat" cmpd="sng" w="19050">
            <a:solidFill>
              <a:srgbClr val="5965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2390493" y="3378990"/>
            <a:ext cx="13507014" cy="263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Code Review Automation using Large Language Models with Retrieved Augmented Generation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2762274" y="1208490"/>
            <a:ext cx="4239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CS5</a:t>
            </a: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92</a:t>
            </a:r>
            <a:r>
              <a:rPr b="0" i="0" lang="en-US" sz="260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00 ASE PROJECT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0273335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KRISHNA SRI IPSIT 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MANTRI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3703612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KEERTHANA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ASHOKKUMAR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996222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NISHCHAL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JAGADEESHA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61499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PAVAN CHAITANYA PENAGAMURI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7139571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SURAJ SURYA 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NARAYANA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1028700" y="452475"/>
            <a:ext cx="74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WorkFlow of LLM</a:t>
            </a:r>
            <a:endParaRPr sz="6000"/>
          </a:p>
        </p:txBody>
      </p:sp>
      <p:sp>
        <p:nvSpPr>
          <p:cNvPr id="158" name="Google Shape;158;p22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528275"/>
            <a:ext cx="15604199" cy="81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1028700" y="452475"/>
            <a:ext cx="74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WorkFlow of LLM</a:t>
            </a:r>
            <a:endParaRPr sz="6000"/>
          </a:p>
        </p:txBody>
      </p:sp>
      <p:sp>
        <p:nvSpPr>
          <p:cNvPr id="165" name="Google Shape;165;p23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528275"/>
            <a:ext cx="15727101" cy="81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22025"/>
            <a:ext cx="7769112" cy="8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300" y="1622025"/>
            <a:ext cx="7505700" cy="83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926875" y="766450"/>
            <a:ext cx="68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 Prompt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0177825" y="784275"/>
            <a:ext cx="695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Comment Generation Prompt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1028700" y="1076325"/>
            <a:ext cx="126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RERANKING - STRATEGY</a:t>
            </a:r>
            <a:endParaRPr sz="6000"/>
          </a:p>
        </p:txBody>
      </p:sp>
      <p:sp>
        <p:nvSpPr>
          <p:cNvPr id="180" name="Google Shape;180;p25"/>
          <p:cNvSpPr txBox="1"/>
          <p:nvPr/>
        </p:nvSpPr>
        <p:spPr>
          <a:xfrm>
            <a:off x="1028700" y="2691500"/>
            <a:ext cx="16374900" cy="6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Proposed Re-ranking Strategy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Project Metadata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information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each patch to give patches from same project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score when ranking the similar patches.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 gamma factor ~ 1.2 to multiple similarity scores of patches from same project.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this re-ranking strategy is not used?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experiment is run on the test data, we observed that the similar documents returned didn’t contain documents from same project.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1028700" y="1076325"/>
            <a:ext cx="72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sz="6000"/>
          </a:p>
        </p:txBody>
      </p:sp>
      <p:sp>
        <p:nvSpPr>
          <p:cNvPr id="187" name="Google Shape;187;p26"/>
          <p:cNvSpPr txBox="1"/>
          <p:nvPr/>
        </p:nvSpPr>
        <p:spPr>
          <a:xfrm>
            <a:off x="1028700" y="2858325"/>
            <a:ext cx="16374900" cy="6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AutoNum type="arabicPeriod"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 Classification Module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AutoNum type="romanLcPeriod"/>
            </a:pPr>
            <a:r>
              <a:rPr b="1" i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Precision: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 of Quality (more relevant results than irrelevant ones)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AutoNum type="romanLcPeriod"/>
            </a:pPr>
            <a:r>
              <a:rPr b="1" i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Recall:</a:t>
            </a: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 of Quantity (most relevant results)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AutoNum type="romanLcPeriod"/>
            </a:pPr>
            <a:r>
              <a:rPr b="1" i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 Score:</a:t>
            </a:r>
            <a:r>
              <a:rPr i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Harmonic mean of Precision and Recall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0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AutoNum type="arabicPeriod"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 Comment Generation Module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AutoNum type="romanLcPeriod"/>
            </a:pPr>
            <a:r>
              <a:rPr b="1" i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BLEU-4: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n-gram overlap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between ground truth and generated comment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974100" y="791125"/>
            <a:ext cx="623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LLMs Used</a:t>
            </a:r>
            <a:endParaRPr sz="6000"/>
          </a:p>
        </p:txBody>
      </p:sp>
      <p:sp>
        <p:nvSpPr>
          <p:cNvPr id="194" name="Google Shape;194;p27"/>
          <p:cNvSpPr txBox="1"/>
          <p:nvPr/>
        </p:nvSpPr>
        <p:spPr>
          <a:xfrm>
            <a:off x="974100" y="2245025"/>
            <a:ext cx="16339800" cy="6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Open Sans"/>
                <a:ea typeface="Open Sans"/>
                <a:cs typeface="Open Sans"/>
                <a:sym typeface="Open Sans"/>
              </a:rPr>
              <a:t>LLaMA3</a:t>
            </a:r>
            <a:endParaRPr sz="4000"/>
          </a:p>
          <a:p>
            <a:pPr indent="-4191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Developed by Meta AI. Has 70 Billion parameters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Utilized API support provided by Perplexity Labs: https://api.perplexity.ai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Mistral</a:t>
            </a:r>
            <a:endParaRPr b="1" sz="4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Developed by Mistral AI, with 7 billion parameters.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Utilized API support provided by LemonFox: https://api.lemonfox.ai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GPT3.5</a:t>
            </a:r>
            <a:endParaRPr b="1"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Developed by OpenAI. Has 175 Billion parameters.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Utilized API support provided by OpenAI.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1028700" y="1076325"/>
            <a:ext cx="928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sz="6000"/>
          </a:p>
        </p:txBody>
      </p:sp>
      <p:sp>
        <p:nvSpPr>
          <p:cNvPr id="201" name="Google Shape;201;p28"/>
          <p:cNvSpPr txBox="1"/>
          <p:nvPr/>
        </p:nvSpPr>
        <p:spPr>
          <a:xfrm>
            <a:off x="1028700" y="2834100"/>
            <a:ext cx="16374900" cy="6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performed three types of experiments using three LLMs on the test dataset: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 classification with RAG + Review Comment Generation with RAG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 classification without RAG + Review Comment Generation without RAG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 Comment Generation with RAG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028700" y="1076325"/>
            <a:ext cx="928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6000"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952325" y="25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{A7850C09-6B64-47AE-A135-04F25B7224E5}</a:tableStyleId>
              </a:tblPr>
              <a:tblGrid>
                <a:gridCol w="2434375"/>
                <a:gridCol w="4211475"/>
                <a:gridCol w="2434375"/>
                <a:gridCol w="2434375"/>
                <a:gridCol w="2434375"/>
                <a:gridCol w="2434375"/>
              </a:tblGrid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b="1" sz="28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Run Type</a:t>
                      </a:r>
                      <a:endParaRPr b="1" sz="28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b="1" sz="28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b="1" sz="28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Score</a:t>
                      </a:r>
                      <a:endParaRPr b="1" sz="28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BLEU-4</a:t>
                      </a:r>
                      <a:endParaRPr b="1" sz="28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GPT3.5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RAG + BINARY CLASS.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0.529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0.782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0.631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7.98E-04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GPT3.5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RAG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0.508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0.847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0.635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7.62E-04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GPT3.5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BINARY CLASS.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7.32E-04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82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LLAMA3 70B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RAG + BINARY CLASS.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0.624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0.685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0.653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7.97E-04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LLAMA3 70B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RAG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0.522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0.635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5.56E-04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LLAMA3 70B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BINARY CLASS.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6.50E-04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82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Mistral 7B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RAG + BINARY CLASS.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0.528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0.819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0.642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6.64E-04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Mistral 7B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RAG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0.498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0.819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0.619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5.90E-04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Mistral 7B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BINARY CLASS.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6.00E-04</a:t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29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/>
          </a:p>
        </p:txBody>
      </p:sp>
      <p:cxnSp>
        <p:nvCxnSpPr>
          <p:cNvPr id="210" name="Google Shape;210;p29"/>
          <p:cNvCxnSpPr/>
          <p:nvPr/>
        </p:nvCxnSpPr>
        <p:spPr>
          <a:xfrm rot="10800000">
            <a:off x="8515425" y="1890575"/>
            <a:ext cx="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9"/>
          <p:cNvCxnSpPr/>
          <p:nvPr/>
        </p:nvCxnSpPr>
        <p:spPr>
          <a:xfrm rot="10800000">
            <a:off x="13580575" y="1890575"/>
            <a:ext cx="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9"/>
          <p:cNvCxnSpPr/>
          <p:nvPr/>
        </p:nvCxnSpPr>
        <p:spPr>
          <a:xfrm flipH="1" rot="10800000">
            <a:off x="15143725" y="1875875"/>
            <a:ext cx="1961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9"/>
          <p:cNvCxnSpPr/>
          <p:nvPr/>
        </p:nvCxnSpPr>
        <p:spPr>
          <a:xfrm rot="10800000">
            <a:off x="15143725" y="1890575"/>
            <a:ext cx="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9"/>
          <p:cNvCxnSpPr/>
          <p:nvPr/>
        </p:nvCxnSpPr>
        <p:spPr>
          <a:xfrm rot="10800000">
            <a:off x="17127250" y="1890575"/>
            <a:ext cx="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9"/>
          <p:cNvCxnSpPr/>
          <p:nvPr/>
        </p:nvCxnSpPr>
        <p:spPr>
          <a:xfrm>
            <a:off x="8515425" y="1890575"/>
            <a:ext cx="50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9"/>
          <p:cNvSpPr txBox="1"/>
          <p:nvPr/>
        </p:nvSpPr>
        <p:spPr>
          <a:xfrm>
            <a:off x="9646850" y="1444050"/>
            <a:ext cx="3111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9378825" y="1202175"/>
            <a:ext cx="3334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 task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4457175" y="1001900"/>
            <a:ext cx="3334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Comment Generation task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1028700" y="1076325"/>
            <a:ext cx="162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RQ - 1</a:t>
            </a:r>
            <a:endParaRPr sz="6000"/>
          </a:p>
        </p:txBody>
      </p:sp>
      <p:sp>
        <p:nvSpPr>
          <p:cNvPr id="224" name="Google Shape;224;p30"/>
          <p:cNvSpPr txBox="1"/>
          <p:nvPr/>
        </p:nvSpPr>
        <p:spPr>
          <a:xfrm>
            <a:off x="1105125" y="2655850"/>
            <a:ext cx="16362900" cy="7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does RAG-LLM compare to off-the-shelf LLM?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the second experiment of not using RAG in both the steps, we observed that the precision drops and recall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increases in binary classification task for all models.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 in precision as well as increase in recall means that more samples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(negative &amp; positive)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being classified as positive when RAG is not used.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means, r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eview comments are being generated for patches which don’t need comments.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shows the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effectiveness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using RAG - comments are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generated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patches which really need review.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F1-score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doesn't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change much for GPT &amp; LLAMA, but F1-score decreases for Mistral (0.642 to 0.619), this shows that having RAG is good for smaller models.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1028700" y="2194209"/>
            <a:ext cx="1623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/>
          </a:p>
        </p:txBody>
      </p:sp>
      <p:sp>
        <p:nvSpPr>
          <p:cNvPr id="231" name="Google Shape;231;p31"/>
          <p:cNvSpPr txBox="1"/>
          <p:nvPr/>
        </p:nvSpPr>
        <p:spPr>
          <a:xfrm>
            <a:off x="1028700" y="1076325"/>
            <a:ext cx="162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RQ - 2  </a:t>
            </a:r>
            <a:endParaRPr sz="6000"/>
          </a:p>
        </p:txBody>
      </p:sp>
      <p:sp>
        <p:nvSpPr>
          <p:cNvPr id="232" name="Google Shape;232;p31"/>
          <p:cNvSpPr txBox="1"/>
          <p:nvPr/>
        </p:nvSpPr>
        <p:spPr>
          <a:xfrm>
            <a:off x="1137900" y="2506975"/>
            <a:ext cx="16230600" cy="7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does RAG-LLM compare to existing models?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Precision, Recall and F1-Score metrics for binary classification are good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LLAMA3 70B RAG: 0.653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are still lower than CodeReviewer (Not an exact comparison)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 score: 0.715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expected as trained or fine-tuned models are better than RAG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BLEU-4 score for review comment generation is very low compared to CodeReviewer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LLAMA3 70B RAG:  7.97e-4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CodeReviewer ~ 5e-2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028700" y="1076325"/>
            <a:ext cx="1470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  STATEMENT</a:t>
            </a:r>
            <a:endParaRPr sz="6000"/>
          </a:p>
        </p:txBody>
      </p:sp>
      <p:sp>
        <p:nvSpPr>
          <p:cNvPr id="101" name="Google Shape;101;p14"/>
          <p:cNvSpPr txBox="1"/>
          <p:nvPr/>
        </p:nvSpPr>
        <p:spPr>
          <a:xfrm>
            <a:off x="1028700" y="2891375"/>
            <a:ext cx="16339800" cy="4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Automated code review is essential for enhancing software quality and developer productivity. However, existing approaches often lack context-specific understanding, resulting in suboptimal results. Additionally, fine-tuning large language models (LLMs) for code review tasks can be resource-intensive.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OBJECTIVE: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develop a novel approach for automatic code review generation for GitHub repositories leveraging Large Language Models (LLMs) in conjunction with Retrieval Augmented Generation (RAG), addressing the limitations of existing methods.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1028700" y="2575209"/>
            <a:ext cx="1623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39" name="Google Shape;239;p32"/>
          <p:cNvSpPr txBox="1"/>
          <p:nvPr/>
        </p:nvSpPr>
        <p:spPr>
          <a:xfrm>
            <a:off x="1028700" y="1076325"/>
            <a:ext cx="162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Why is BLEU score low?</a:t>
            </a: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6000"/>
          </a:p>
        </p:txBody>
      </p:sp>
      <p:sp>
        <p:nvSpPr>
          <p:cNvPr id="240" name="Google Shape;240;p32"/>
          <p:cNvSpPr txBox="1"/>
          <p:nvPr/>
        </p:nvSpPr>
        <p:spPr>
          <a:xfrm>
            <a:off x="833700" y="1962450"/>
            <a:ext cx="164256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Although the actual meaning of the comment is same, the wording may vary.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LLM and the ground truth may be addressing different issues in the same code patch.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BLEU a good metric for measuring review comment prediction?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we use Cosine similarity instead?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63" y="6079925"/>
            <a:ext cx="14946677" cy="32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/>
        </p:nvSpPr>
        <p:spPr>
          <a:xfrm>
            <a:off x="1028700" y="2041809"/>
            <a:ext cx="1623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248" name="Google Shape;248;p33"/>
          <p:cNvSpPr txBox="1"/>
          <p:nvPr/>
        </p:nvSpPr>
        <p:spPr>
          <a:xfrm>
            <a:off x="1028700" y="1076325"/>
            <a:ext cx="162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RQ-3  </a:t>
            </a:r>
            <a:endParaRPr sz="6000"/>
          </a:p>
        </p:txBody>
      </p:sp>
      <p:sp>
        <p:nvSpPr>
          <p:cNvPr id="249" name="Google Shape;249;p33"/>
          <p:cNvSpPr txBox="1"/>
          <p:nvPr/>
        </p:nvSpPr>
        <p:spPr>
          <a:xfrm>
            <a:off x="1028700" y="2311175"/>
            <a:ext cx="162306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 binary Classification Task Important?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Ablation study by removing the binary classification task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BLEU score is computed and used to compare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BLEU score is observed to be lesser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shows having binary classification task is important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/>
          </a:p>
        </p:txBody>
      </p:sp>
      <p:graphicFrame>
        <p:nvGraphicFramePr>
          <p:cNvPr id="251" name="Google Shape;251;p33"/>
          <p:cNvGraphicFramePr/>
          <p:nvPr/>
        </p:nvGraphicFramePr>
        <p:xfrm>
          <a:off x="3388950" y="6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{900DECC1-3F6F-4F33-906D-0F099D442E8F}</a:tableStyleId>
              </a:tblPr>
              <a:tblGrid>
                <a:gridCol w="7392775"/>
                <a:gridCol w="364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 sz="2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chemeClr val="dk2"/>
                          </a:solidFill>
                        </a:rPr>
                        <a:t>BLEU</a:t>
                      </a:r>
                      <a:endParaRPr b="1" sz="2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GPT (RAG + binary classification)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7.98E-4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GPT (RAG only)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7.32E-4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LLAMA </a:t>
                      </a:r>
                      <a:r>
                        <a:rPr b="1" lang="en-US" sz="2300">
                          <a:solidFill>
                            <a:schemeClr val="dk1"/>
                          </a:solidFill>
                        </a:rPr>
                        <a:t>(RAG + binary classification)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7.97E-4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LLAMA (</a:t>
                      </a: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RAG only)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6.50E-4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Mistral </a:t>
                      </a:r>
                      <a:r>
                        <a:rPr b="1" lang="en-US" sz="2300">
                          <a:solidFill>
                            <a:schemeClr val="dk1"/>
                          </a:solidFill>
                        </a:rPr>
                        <a:t>(RAG + binary classification)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6.64E-4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Mistral </a:t>
                      </a: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RAG only)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6.00E-4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1028700" y="452475"/>
            <a:ext cx="74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GitHub Bot</a:t>
            </a:r>
            <a:endParaRPr sz="600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38" y="2224350"/>
            <a:ext cx="14048324" cy="727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1028700" y="345525"/>
            <a:ext cx="628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6000"/>
          </a:p>
        </p:txBody>
      </p:sp>
      <p:sp>
        <p:nvSpPr>
          <p:cNvPr id="264" name="Google Shape;264;p35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/>
          </a:p>
        </p:txBody>
      </p:sp>
      <p:pic>
        <p:nvPicPr>
          <p:cNvPr id="265" name="Google Shape;265;p35" title="Video 4-22 at 21.02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2500"/>
            <a:ext cx="18288000" cy="89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1028700" y="1076325"/>
            <a:ext cx="1029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FURTHER WORK</a:t>
            </a:r>
            <a:endParaRPr sz="6000"/>
          </a:p>
        </p:txBody>
      </p:sp>
      <p:sp>
        <p:nvSpPr>
          <p:cNvPr id="271" name="Google Shape;271;p36"/>
          <p:cNvSpPr txBox="1"/>
          <p:nvPr/>
        </p:nvSpPr>
        <p:spPr>
          <a:xfrm>
            <a:off x="1028700" y="2198650"/>
            <a:ext cx="16380900" cy="7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with Code Reviewer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Vector Store from Train data of code reviewer data set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with the test dataset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will provide more accurate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code reviewer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better prompts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Utilize dspy framework for prompting to generate better prompts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commit messages to the prompt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Migrate to cloud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vector store instance in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create vector store indices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the web service in cloud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1028700" y="1076325"/>
            <a:ext cx="1029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INTERESTING</a:t>
            </a: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 FINDINGS</a:t>
            </a:r>
            <a:endParaRPr sz="6000"/>
          </a:p>
        </p:txBody>
      </p:sp>
      <p:sp>
        <p:nvSpPr>
          <p:cNvPr id="278" name="Google Shape;278;p37"/>
          <p:cNvSpPr txBox="1"/>
          <p:nvPr/>
        </p:nvSpPr>
        <p:spPr>
          <a:xfrm>
            <a:off x="1028700" y="2655850"/>
            <a:ext cx="16380900" cy="7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found some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discrepancies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train and test data of Code Reviewer dataset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repeated patches in both the Code Reviewer train and test dataset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11 % of test data is repeated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19 % of train data is repeated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performed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experiments after removing the repeated data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the metrics reported by CodeReviewer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paper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accurate considering the repeated data?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1028700" y="1076325"/>
            <a:ext cx="928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6000"/>
          </a:p>
        </p:txBody>
      </p:sp>
      <p:sp>
        <p:nvSpPr>
          <p:cNvPr id="285" name="Google Shape;285;p38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1028700" y="2834100"/>
            <a:ext cx="16374900" cy="6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propose a RAG based approach to automate code reviews by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eliminating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need to fine-tune or pre-train the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generation model.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leverage this framework to build an end-to-end tool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auto-generates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reviews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 Github repositories.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Answer the question does RAG give improvement?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2158903" y="2896979"/>
            <a:ext cx="13970194" cy="224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  <p:grpSp>
        <p:nvGrpSpPr>
          <p:cNvPr id="292" name="Google Shape;292;p39"/>
          <p:cNvGrpSpPr/>
          <p:nvPr/>
        </p:nvGrpSpPr>
        <p:grpSpPr>
          <a:xfrm>
            <a:off x="12504136" y="967757"/>
            <a:ext cx="4755164" cy="711005"/>
            <a:chOff x="0" y="-38100"/>
            <a:chExt cx="2972791" cy="444500"/>
          </a:xfrm>
        </p:grpSpPr>
        <p:sp>
          <p:nvSpPr>
            <p:cNvPr id="293" name="Google Shape;293;p39"/>
            <p:cNvSpPr/>
            <p:nvPr/>
          </p:nvSpPr>
          <p:spPr>
            <a:xfrm>
              <a:off x="0" y="0"/>
              <a:ext cx="2972791" cy="406400"/>
            </a:xfrm>
            <a:custGeom>
              <a:rect b="b" l="l" r="r" t="t"/>
              <a:pathLst>
                <a:path extrusionOk="0" h="406400" w="2972791">
                  <a:moveTo>
                    <a:pt x="2769591" y="0"/>
                  </a:moveTo>
                  <a:cubicBezTo>
                    <a:pt x="2881815" y="0"/>
                    <a:pt x="2972791" y="90976"/>
                    <a:pt x="2972791" y="203200"/>
                  </a:cubicBezTo>
                  <a:cubicBezTo>
                    <a:pt x="2972791" y="315424"/>
                    <a:pt x="2881815" y="406400"/>
                    <a:pt x="27695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59654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 txBox="1"/>
            <p:nvPr/>
          </p:nvSpPr>
          <p:spPr>
            <a:xfrm>
              <a:off x="0" y="-38100"/>
              <a:ext cx="297279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9"/>
          <p:cNvCxnSpPr/>
          <p:nvPr/>
        </p:nvCxnSpPr>
        <p:spPr>
          <a:xfrm>
            <a:off x="2390493" y="1353731"/>
            <a:ext cx="10113642" cy="0"/>
          </a:xfrm>
          <a:prstGeom prst="straightConnector1">
            <a:avLst/>
          </a:prstGeom>
          <a:noFill/>
          <a:ln cap="flat" cmpd="sng" w="19050">
            <a:solidFill>
              <a:srgbClr val="5965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39"/>
          <p:cNvSpPr txBox="1"/>
          <p:nvPr/>
        </p:nvSpPr>
        <p:spPr>
          <a:xfrm>
            <a:off x="12762274" y="1208490"/>
            <a:ext cx="4239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CS5</a:t>
            </a: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92</a:t>
            </a:r>
            <a:r>
              <a:rPr b="0" i="0" lang="en-US" sz="260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00 ASE PROJECT</a:t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-37029" y="7790383"/>
            <a:ext cx="18325029" cy="0"/>
          </a:xfrm>
          <a:prstGeom prst="straightConnector1">
            <a:avLst/>
          </a:prstGeom>
          <a:noFill/>
          <a:ln cap="flat" cmpd="sng" w="19050">
            <a:solidFill>
              <a:srgbClr val="5965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9"/>
          <p:cNvSpPr txBox="1"/>
          <p:nvPr/>
        </p:nvSpPr>
        <p:spPr>
          <a:xfrm>
            <a:off x="10273335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KRISHNA SRI IPSIT 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MANTRI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13703612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KEERTHANA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ASHOKKUMAR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3996222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NISHCHAL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JAGADEESHA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361499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PAVAN CHAITANYA PENAGAMURI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7139571" y="8625205"/>
            <a:ext cx="4238887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SURAJ SURYA </a:t>
            </a:r>
            <a:endParaRPr/>
          </a:p>
          <a:p>
            <a:pPr indent="0" lvl="0" marL="0" marR="0" rtl="0" algn="ctr">
              <a:lnSpc>
                <a:spcPct val="115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NARAYANA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1028700" y="1076325"/>
            <a:ext cx="1152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EXISTING  WORK</a:t>
            </a:r>
            <a:endParaRPr sz="6000"/>
          </a:p>
        </p:txBody>
      </p:sp>
      <p:sp>
        <p:nvSpPr>
          <p:cNvPr id="108" name="Google Shape;108;p15"/>
          <p:cNvSpPr txBox="1"/>
          <p:nvPr/>
        </p:nvSpPr>
        <p:spPr>
          <a:xfrm>
            <a:off x="1028700" y="2963225"/>
            <a:ext cx="163398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r>
              <a:rPr b="1" lang="en-US" sz="4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eviewer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CodeReviewer adopts the encoder-decoder Transformer architecture used in the T5 model.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It utilizes four pre-training tasks: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 tag prediction, denoising code diff, denoising review comment, and review comment generation to make CodeReviewer better understand code diffs and generate review comments.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These pre-training tasks 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a lot of data-preprocessing with complex mathematical computations.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1028700" y="1076325"/>
            <a:ext cx="1152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EXISTING  WORK</a:t>
            </a:r>
            <a:endParaRPr sz="6000"/>
          </a:p>
        </p:txBody>
      </p:sp>
      <p:sp>
        <p:nvSpPr>
          <p:cNvPr id="115" name="Google Shape;115;p16"/>
          <p:cNvSpPr txBox="1"/>
          <p:nvPr/>
        </p:nvSpPr>
        <p:spPr>
          <a:xfrm>
            <a:off x="1028700" y="2963175"/>
            <a:ext cx="16339800" cy="5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Open Sans"/>
                <a:ea typeface="Open Sans"/>
                <a:cs typeface="Open Sans"/>
                <a:sym typeface="Open Sans"/>
              </a:rPr>
              <a:t>LLaMA- Reviewer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leverages LLaMA, a large pre-trained language model, and fine-tunes it using parameter-efficient fine-tuning (PEFT) methods for code review tasks.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does not require pre-training from scratch, instead utilizing the knowledge already present in the LLaMA model and adapting it to the code review domain.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LLaMA-Reviewer achieves comparable performance to CodeReviewer on code review tasks, even with the smallest LLaMA base model (6.7B parameters) and limited fine-tuning epochs.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LLama-Reviewer’s fine-tuning methods are resource-intensive and add additional latency.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028700" y="1076325"/>
            <a:ext cx="1078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RELATED</a:t>
            </a: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WORK</a:t>
            </a:r>
            <a:endParaRPr sz="6000"/>
          </a:p>
        </p:txBody>
      </p:sp>
      <p:sp>
        <p:nvSpPr>
          <p:cNvPr id="122" name="Google Shape;122;p17"/>
          <p:cNvSpPr txBox="1"/>
          <p:nvPr/>
        </p:nvSpPr>
        <p:spPr>
          <a:xfrm>
            <a:off x="1028700" y="2963125"/>
            <a:ext cx="163398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Repocoder</a:t>
            </a:r>
            <a:endParaRPr sz="4000"/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RepoCoder is a repository-level code completion approach.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Leverages large language models (LLMs) and iterative retrieval and generation techniques to complete code within the context of an entire GitHub repository.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 of such code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completion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task with repository-level context inspired us to develop a repository-level code review tool.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code review generation is given context from various project repositories, thereby enriching the quality of the 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reviews generated by the LLM.</a:t>
            </a:r>
            <a:endParaRPr sz="3000"/>
          </a:p>
        </p:txBody>
      </p:sp>
      <p:sp>
        <p:nvSpPr>
          <p:cNvPr id="123" name="Google Shape;123;p17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1028700" y="619125"/>
            <a:ext cx="1078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TERMINOLOGY</a:t>
            </a:r>
            <a:endParaRPr sz="6000"/>
          </a:p>
        </p:txBody>
      </p:sp>
      <p:sp>
        <p:nvSpPr>
          <p:cNvPr id="129" name="Google Shape;129;p18"/>
          <p:cNvSpPr txBox="1"/>
          <p:nvPr/>
        </p:nvSpPr>
        <p:spPr>
          <a:xfrm>
            <a:off x="1089600" y="1895575"/>
            <a:ext cx="16278900" cy="7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RAG</a:t>
            </a:r>
            <a:endParaRPr/>
          </a:p>
          <a:p>
            <a:pPr indent="-419100" lvl="0" marL="914400" marR="0" rtl="0" algn="just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Retrieval-Augmented Generation (RAG) is the process of optimizing the output of a large language model, so it references an authoritative knowledge base outside of its training data sources before generating a response.</a:t>
            </a:r>
            <a:endParaRPr sz="3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marR="0" rtl="0" algn="just">
              <a:lnSpc>
                <a:spcPct val="11500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a cost-effective approach to improving LLM output so it remains relevant, accurate, and useful in various contexts.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just">
              <a:lnSpc>
                <a:spcPct val="11500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1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Vector Store</a:t>
            </a:r>
            <a:endParaRPr b="1" i="0" sz="39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stores, also known as embedding indexes or vector databases, are databases that store vector representations of documents, passages, or other pieces of text.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WEAVIATE</a:t>
            </a: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Weaviate is an open source, fast, AI-native vector database which allows you to store and retrieve data objects based on their semantic properties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used the BAAI general embedding.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1028700" y="1076325"/>
            <a:ext cx="623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6000"/>
          </a:p>
        </p:txBody>
      </p:sp>
      <p:sp>
        <p:nvSpPr>
          <p:cNvPr id="136" name="Google Shape;136;p19"/>
          <p:cNvSpPr txBox="1"/>
          <p:nvPr/>
        </p:nvSpPr>
        <p:spPr>
          <a:xfrm>
            <a:off x="1220750" y="2605250"/>
            <a:ext cx="15810000" cy="6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CodeReviewer Dataset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Generation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Quality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■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- 116K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■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- 31.3K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Refinement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Dataset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Index Creation: CodeReviewer Quality Test Data 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Test: 2 patches from every “project” in CodeReviewer Quality Test Data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4294200" y="81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{900DECC1-3F6F-4F33-906D-0F099D442E8F}</a:tableStyleId>
              </a:tblPr>
              <a:tblGrid>
                <a:gridCol w="1385625"/>
                <a:gridCol w="1039275"/>
                <a:gridCol w="1212450"/>
                <a:gridCol w="1212450"/>
                <a:gridCol w="1212450"/>
                <a:gridCol w="1212450"/>
                <a:gridCol w="1212450"/>
                <a:gridCol w="12124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patch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oldf</a:t>
                      </a:r>
                      <a:endParaRPr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idx</a:t>
                      </a:r>
                      <a:endParaRPr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msg</a:t>
                      </a:r>
                      <a:endParaRPr b="1"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</a:t>
                      </a:r>
                      <a:endParaRPr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lang</a:t>
                      </a:r>
                      <a:endParaRPr sz="3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19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1028700" y="452475"/>
            <a:ext cx="74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WorkFlow of LLM</a:t>
            </a:r>
            <a:endParaRPr sz="6000"/>
          </a:p>
        </p:txBody>
      </p:sp>
      <p:sp>
        <p:nvSpPr>
          <p:cNvPr id="144" name="Google Shape;144;p20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528275"/>
            <a:ext cx="15690125" cy="81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028700" y="452475"/>
            <a:ext cx="74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Open Sans"/>
                <a:ea typeface="Open Sans"/>
                <a:cs typeface="Open Sans"/>
                <a:sym typeface="Open Sans"/>
              </a:rPr>
              <a:t>WorkFlow of LLM</a:t>
            </a:r>
            <a:endParaRPr sz="6000"/>
          </a:p>
        </p:txBody>
      </p:sp>
      <p:sp>
        <p:nvSpPr>
          <p:cNvPr id="151" name="Google Shape;151;p21"/>
          <p:cNvSpPr txBox="1"/>
          <p:nvPr/>
        </p:nvSpPr>
        <p:spPr>
          <a:xfrm>
            <a:off x="16395899" y="9040177"/>
            <a:ext cx="9726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2603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528275"/>
            <a:ext cx="15658125" cy="8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