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4" r:id="rId3"/>
    <p:sldId id="280" r:id="rId4"/>
    <p:sldId id="295" r:id="rId5"/>
    <p:sldId id="296" r:id="rId6"/>
    <p:sldId id="315" r:id="rId7"/>
    <p:sldId id="301" r:id="rId8"/>
    <p:sldId id="302" r:id="rId9"/>
    <p:sldId id="306" r:id="rId10"/>
    <p:sldId id="305" r:id="rId11"/>
    <p:sldId id="304" r:id="rId12"/>
    <p:sldId id="303" r:id="rId13"/>
    <p:sldId id="300" r:id="rId14"/>
    <p:sldId id="297" r:id="rId15"/>
    <p:sldId id="314" r:id="rId16"/>
    <p:sldId id="316" r:id="rId17"/>
    <p:sldId id="327" r:id="rId18"/>
    <p:sldId id="313" r:id="rId19"/>
    <p:sldId id="311" r:id="rId20"/>
    <p:sldId id="321" r:id="rId21"/>
    <p:sldId id="322" r:id="rId22"/>
    <p:sldId id="326" r:id="rId23"/>
    <p:sldId id="323" r:id="rId24"/>
    <p:sldId id="325" r:id="rId25"/>
    <p:sldId id="320" r:id="rId26"/>
    <p:sldId id="319" r:id="rId27"/>
    <p:sldId id="318" r:id="rId28"/>
    <p:sldId id="329" r:id="rId29"/>
    <p:sldId id="330" r:id="rId30"/>
    <p:sldId id="331" r:id="rId31"/>
    <p:sldId id="332" r:id="rId32"/>
    <p:sldId id="333" r:id="rId33"/>
    <p:sldId id="328"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350"/>
    <a:srgbClr val="DFA267"/>
    <a:srgbClr val="FEDC32"/>
    <a:srgbClr val="FDBA53"/>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t>21-06-2024</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t>21-06-2024</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FD96A8-0571-4828-AA94-7DB93A4857C5}"/>
              </a:ext>
            </a:extLst>
          </p:cNvPr>
          <p:cNvCxnSpPr>
            <a:cxnSpLocks/>
          </p:cNvCxnSpPr>
          <p:nvPr/>
        </p:nvCxnSpPr>
        <p:spPr>
          <a:xfrm>
            <a:off x="4181928" y="2890057"/>
            <a:ext cx="4858705"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2AC1A6C-10C2-4695-9224-09DA1B0D5932}"/>
              </a:ext>
            </a:extLst>
          </p:cNvPr>
          <p:cNvSpPr/>
          <p:nvPr/>
        </p:nvSpPr>
        <p:spPr>
          <a:xfrm>
            <a:off x="4181928" y="3022255"/>
            <a:ext cx="6064668" cy="1938992"/>
          </a:xfrm>
          <a:prstGeom prst="rect">
            <a:avLst/>
          </a:prstGeom>
        </p:spPr>
        <p:txBody>
          <a:bodyPr wrap="square">
            <a:spAutoFit/>
          </a:bodyPr>
          <a:lstStyle/>
          <a:p>
            <a:r>
              <a:rPr lang="en-US" sz="2400" dirty="0"/>
              <a:t>NAME:PAVAN CHAKRASALI</a:t>
            </a:r>
          </a:p>
          <a:p>
            <a:r>
              <a:rPr lang="en-US" sz="2400" dirty="0"/>
              <a:t>SRN: PES1PG22CA139</a:t>
            </a:r>
          </a:p>
          <a:p>
            <a:endParaRPr lang="en-US" sz="2400" dirty="0"/>
          </a:p>
          <a:p>
            <a:r>
              <a:rPr lang="en-US" sz="2400" dirty="0"/>
              <a:t>PROJECT GUIDE: Prof SANTOSH KATTI</a:t>
            </a:r>
          </a:p>
          <a:p>
            <a:r>
              <a:rPr lang="en-US" sz="2400" dirty="0"/>
              <a:t>Department of Computer Applications</a:t>
            </a:r>
            <a:endParaRPr lang="en-IN" sz="2400" dirty="0"/>
          </a:p>
        </p:txBody>
      </p:sp>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id="{A6945700-3E62-4469-A35D-2B3AE23A08DF}"/>
              </a:ext>
            </a:extLst>
          </p:cNvPr>
          <p:cNvSpPr/>
          <p:nvPr/>
        </p:nvSpPr>
        <p:spPr>
          <a:xfrm>
            <a:off x="4049877" y="2177627"/>
            <a:ext cx="5176758" cy="646331"/>
          </a:xfrm>
          <a:prstGeom prst="rect">
            <a:avLst/>
          </a:prstGeom>
        </p:spPr>
        <p:txBody>
          <a:bodyPr wrap="square">
            <a:spAutoFit/>
          </a:bodyPr>
          <a:lstStyle/>
          <a:p>
            <a:r>
              <a:rPr lang="en-IN" sz="3600" b="1" dirty="0">
                <a:solidFill>
                  <a:srgbClr val="DFA267"/>
                </a:solidFill>
              </a:rPr>
              <a:t>IPL AUCTION PREDICTION  </a:t>
            </a:r>
          </a:p>
        </p:txBody>
      </p:sp>
      <p:pic>
        <p:nvPicPr>
          <p:cNvPr id="2" name="Picture 1">
            <a:extLst>
              <a:ext uri="{FF2B5EF4-FFF2-40B4-BE49-F238E27FC236}">
                <a16:creationId xmlns:a16="http://schemas.microsoft.com/office/drawing/2014/main" id="{E7E32EDD-5ADB-315F-4F7A-EA3954F8EAD8}"/>
              </a:ext>
            </a:extLst>
          </p:cNvPr>
          <p:cNvPicPr>
            <a:picLocks noChangeAspect="1"/>
          </p:cNvPicPr>
          <p:nvPr/>
        </p:nvPicPr>
        <p:blipFill>
          <a:blip r:embed="rId2"/>
          <a:stretch>
            <a:fillRect/>
          </a:stretch>
        </p:blipFill>
        <p:spPr>
          <a:xfrm>
            <a:off x="1061720" y="1886067"/>
            <a:ext cx="2286000" cy="3753102"/>
          </a:xfrm>
          <a:prstGeom prst="rect">
            <a:avLst/>
          </a:prstGeom>
        </p:spPr>
      </p:pic>
    </p:spTree>
    <p:extLst>
      <p:ext uri="{BB962C8B-B14F-4D97-AF65-F5344CB8AC3E}">
        <p14:creationId xmlns:p14="http://schemas.microsoft.com/office/powerpoint/2010/main" val="147916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208" y="1440672"/>
            <a:ext cx="8816073" cy="4843585"/>
          </a:xfrm>
        </p:spPr>
        <p:txBody>
          <a:bodyPr>
            <a:normAutofit/>
          </a:bodyPr>
          <a:lstStyle/>
          <a:p>
            <a:pPr marL="0" indent="0" algn="just">
              <a:lnSpc>
                <a:spcPct val="130000"/>
              </a:lnSpc>
              <a:spcBef>
                <a:spcPts val="600"/>
              </a:spcBef>
              <a:buNone/>
            </a:pPr>
            <a:r>
              <a:rPr lang="en-IN" sz="2400" b="0" i="0" dirty="0">
                <a:solidFill>
                  <a:srgbClr val="FF0000"/>
                </a:solidFill>
                <a:effectLst/>
                <a:latin typeface="Times New Roman" panose="02020603050405020304" pitchFamily="18" charset="0"/>
              </a:rPr>
              <a:t> </a:t>
            </a:r>
            <a:r>
              <a:rPr lang="en-IN" sz="2400" b="0" i="0" dirty="0">
                <a:solidFill>
                  <a:srgbClr val="222222"/>
                </a:solidFill>
                <a:effectLst/>
                <a:latin typeface="Times New Roman" panose="02020603050405020304" pitchFamily="18" charset="0"/>
              </a:rPr>
              <a:t> </a:t>
            </a:r>
            <a:r>
              <a:rPr lang="en-IN" sz="2400" b="1" i="0" dirty="0">
                <a:solidFill>
                  <a:srgbClr val="FF0000"/>
                </a:solidFill>
                <a:effectLst/>
                <a:latin typeface="Times New Roman" panose="02020603050405020304" pitchFamily="18" charset="0"/>
              </a:rPr>
              <a:t>   </a:t>
            </a:r>
          </a:p>
          <a:p>
            <a:pPr marL="0" indent="0" algn="just">
              <a:lnSpc>
                <a:spcPct val="130000"/>
              </a:lnSpc>
              <a:spcBef>
                <a:spcPts val="600"/>
              </a:spcBef>
              <a:buNone/>
            </a:pPr>
            <a:r>
              <a:rPr lang="en-IN" sz="1800" b="1" dirty="0">
                <a:solidFill>
                  <a:srgbClr val="1F1F1F"/>
                </a:solidFill>
                <a:effectLst/>
                <a:latin typeface="Arial" panose="020B0604020202020204" pitchFamily="34" charset="0"/>
                <a:ea typeface="Arial" panose="020B0604020202020204" pitchFamily="34" charset="0"/>
              </a:rPr>
              <a:t>3. </a:t>
            </a:r>
            <a:r>
              <a:rPr lang="en-US" sz="1800" b="1" dirty="0">
                <a:solidFill>
                  <a:srgbClr val="1F1F1F"/>
                </a:solidFill>
                <a:effectLst/>
                <a:latin typeface="Arial" panose="020B0604020202020204" pitchFamily="34" charset="0"/>
                <a:ea typeface="Arial" panose="020B0604020202020204" pitchFamily="34" charset="0"/>
              </a:rPr>
              <a:t>Cricket Players Performance Prediction and Evaluation Using Machine Learning Algorithms</a:t>
            </a:r>
            <a:endParaRPr lang="en-IN" sz="1800" dirty="0">
              <a:effectLst/>
              <a:latin typeface="Arial" panose="020B0604020202020204" pitchFamily="34" charset="0"/>
              <a:ea typeface="Arial" panose="020B0604020202020204" pitchFamily="34" charset="0"/>
            </a:endParaRPr>
          </a:p>
          <a:p>
            <a:pPr marL="342900" marR="228600" lvl="0" indent="-342900" algn="just"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Authors:</a:t>
            </a:r>
            <a:r>
              <a:rPr lang="pl-PL"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M Sumathi; S Prabu; M Rajkamal</a:t>
            </a:r>
            <a:endParaRPr lang="en-US"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algn="just" fontAlgn="base">
              <a:spcAft>
                <a:spcPts val="0"/>
              </a:spcAft>
              <a:buClr>
                <a:srgbClr val="000000"/>
              </a:buClr>
              <a:buSzPts val="1100"/>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cs typeface="Arial" panose="020B0604020202020204" pitchFamily="34" charset="0"/>
              </a:rPr>
              <a:t>Published in: </a:t>
            </a:r>
            <a:r>
              <a:rPr lang="en-US" sz="1800" u="none" strike="noStrike" dirty="0">
                <a:effectLst/>
                <a:latin typeface="Arial" panose="020B0604020202020204" pitchFamily="34" charset="0"/>
                <a:ea typeface="Arial" panose="020B0604020202020204" pitchFamily="34" charset="0"/>
                <a:cs typeface="Arial" panose="020B0604020202020204" pitchFamily="34" charset="0"/>
              </a:rPr>
              <a:t>2023 International Conference on Networking and Communications (ICNWC)</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algn="just"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Year:</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05 April 2023</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algn="just" fontAlgn="base">
              <a:spcAft>
                <a:spcPts val="750"/>
              </a:spcAft>
              <a:buClr>
                <a:srgbClr val="000000"/>
              </a:buClr>
              <a:buSzPts val="1100"/>
              <a:buFont typeface="Arial" panose="020B0604020202020204" pitchFamily="34" charset="0"/>
              <a:buChar char="●"/>
            </a:pPr>
            <a:r>
              <a:rPr lang="en-IN" sz="1800" b="1" dirty="0">
                <a:solidFill>
                  <a:srgbClr val="1F1F1F"/>
                </a:solidFill>
                <a:latin typeface="Arial" panose="020B0604020202020204" pitchFamily="34" charset="0"/>
                <a:ea typeface="Arial" panose="020B0604020202020204" pitchFamily="34" charset="0"/>
                <a:cs typeface="Arial" panose="020B0604020202020204" pitchFamily="34" charset="0"/>
              </a:rPr>
              <a:t>summery </a:t>
            </a: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a:t>
            </a:r>
            <a:r>
              <a:rPr lang="en-US"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In this paper, different ML techniques are evaluated to predict the performance of a specific player. Linear regression, K-Means, and random forest models are used to predict the performance of a male cricket player. The performance of cricket players are predicted and regressed with linear lines using linear regression to select the relevant attribute for performance analysis.</a:t>
            </a:r>
          </a:p>
          <a:p>
            <a:pPr marL="342900" marR="228600" lvl="0" indent="-342900" algn="just" fontAlgn="base">
              <a:spcAft>
                <a:spcPts val="750"/>
              </a:spcAft>
              <a:buClr>
                <a:srgbClr val="000000"/>
              </a:buClr>
              <a:buSzPts val="1100"/>
              <a:buFont typeface="Arial" panose="020B0604020202020204" pitchFamily="34" charset="0"/>
              <a:buChar char="●"/>
            </a:pPr>
            <a:r>
              <a:rPr lang="en-US" sz="1800" b="1" dirty="0">
                <a:solidFill>
                  <a:srgbClr val="1F1F1F"/>
                </a:solidFill>
                <a:latin typeface="Arial" panose="020B0604020202020204" pitchFamily="34" charset="0"/>
                <a:ea typeface="Arial" panose="020B0604020202020204" pitchFamily="34" charset="0"/>
                <a:cs typeface="Arial" panose="020B0604020202020204" pitchFamily="34" charset="0"/>
              </a:rPr>
              <a:t>Reference:- </a:t>
            </a:r>
            <a:r>
              <a:rPr lang="en-US" sz="1800" dirty="0">
                <a:solidFill>
                  <a:srgbClr val="1F1F1F"/>
                </a:solidFill>
                <a:latin typeface="Arial" panose="020B0604020202020204" pitchFamily="34" charset="0"/>
                <a:ea typeface="Arial" panose="020B0604020202020204" pitchFamily="34" charset="0"/>
                <a:cs typeface="Arial" panose="020B0604020202020204" pitchFamily="34" charset="0"/>
              </a:rPr>
              <a:t>https://ieeexplore.ieee.org/document/10127503</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0" marR="228600" indent="0">
              <a:spcAft>
                <a:spcPts val="1800"/>
              </a:spcAft>
              <a:buNone/>
            </a:pP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0" indent="0" algn="ctr">
              <a:lnSpc>
                <a:spcPct val="130000"/>
              </a:lnSpc>
              <a:spcBef>
                <a:spcPts val="600"/>
              </a:spcBef>
              <a:buNone/>
            </a:pPr>
            <a:endParaRPr lang="en-IN" sz="2400" b="1" dirty="0">
              <a:solidFill>
                <a:srgbClr val="FF0000"/>
              </a:solidFill>
            </a:endParaRPr>
          </a:p>
          <a:p>
            <a:pPr marL="0" indent="0">
              <a:lnSpc>
                <a:spcPct val="130000"/>
              </a:lnSpc>
              <a:spcBef>
                <a:spcPts val="600"/>
              </a:spcBef>
              <a:buNone/>
            </a:pPr>
            <a:endParaRPr lang="en-IN" sz="3800" dirty="0">
              <a:solidFill>
                <a:srgbClr val="FF0000"/>
              </a:solidFill>
            </a:endParaRPr>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B85A1385-84A9-1817-B3C9-237F6DB7815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98E4BA-B10D-D94C-5120-634D8D66BB42}"/>
              </a:ext>
            </a:extLst>
          </p:cNvPr>
          <p:cNvSpPr/>
          <p:nvPr/>
        </p:nvSpPr>
        <p:spPr>
          <a:xfrm>
            <a:off x="361369" y="653530"/>
            <a:ext cx="9420584"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9" name="Rectangle 8">
            <a:extLst>
              <a:ext uri="{FF2B5EF4-FFF2-40B4-BE49-F238E27FC236}">
                <a16:creationId xmlns:a16="http://schemas.microsoft.com/office/drawing/2014/main" id="{58F86610-EBFD-4325-37B9-F97BD88BD495}"/>
              </a:ext>
            </a:extLst>
          </p:cNvPr>
          <p:cNvSpPr/>
          <p:nvPr/>
        </p:nvSpPr>
        <p:spPr>
          <a:xfrm>
            <a:off x="361369" y="345753"/>
            <a:ext cx="8281332" cy="2062103"/>
          </a:xfrm>
          <a:prstGeom prst="rect">
            <a:avLst/>
          </a:prstGeom>
        </p:spPr>
        <p:txBody>
          <a:bodyPr wrap="square">
            <a:spAutoFit/>
          </a:bodyPr>
          <a:lstStyle/>
          <a:p>
            <a:r>
              <a:rPr lang="en-US" sz="2800" b="1" dirty="0">
                <a:solidFill>
                  <a:schemeClr val="accent1">
                    <a:lumMod val="75000"/>
                  </a:schemeClr>
                </a:solidFill>
              </a:rPr>
              <a:t>IPL AUCTION PREDICTION USING MACHINE LEARNING</a:t>
            </a:r>
          </a:p>
          <a:p>
            <a:r>
              <a:rPr lang="en-IN" sz="2800" b="1" i="0" dirty="0">
                <a:solidFill>
                  <a:srgbClr val="FF0000"/>
                </a:solidFill>
                <a:effectLst/>
                <a:latin typeface="Times New Roman" panose="02020603050405020304" pitchFamily="18" charset="0"/>
              </a:rPr>
              <a:t>DETAILED LITERATURE SURVEY</a:t>
            </a:r>
          </a:p>
          <a:p>
            <a:endParaRPr lang="en-US" sz="2000" b="1" dirty="0">
              <a:solidFill>
                <a:schemeClr val="accent1">
                  <a:lumMod val="75000"/>
                </a:schemeClr>
              </a:solidFill>
            </a:endParaRPr>
          </a:p>
          <a:p>
            <a:endParaRPr lang="en-US" sz="2600" b="1" dirty="0">
              <a:solidFill>
                <a:schemeClr val="accent1">
                  <a:lumMod val="75000"/>
                </a:schemeClr>
              </a:solidFill>
            </a:endParaRPr>
          </a:p>
          <a:p>
            <a:endParaRPr lang="en-US" sz="2600" b="1" dirty="0">
              <a:solidFill>
                <a:schemeClr val="accent1">
                  <a:lumMod val="75000"/>
                </a:schemeClr>
              </a:solidFill>
            </a:endParaRPr>
          </a:p>
        </p:txBody>
      </p:sp>
    </p:spTree>
    <p:extLst>
      <p:ext uri="{BB962C8B-B14F-4D97-AF65-F5344CB8AC3E}">
        <p14:creationId xmlns:p14="http://schemas.microsoft.com/office/powerpoint/2010/main" val="308596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046" y="1580020"/>
            <a:ext cx="8880195" cy="4632401"/>
          </a:xfrm>
        </p:spPr>
        <p:txBody>
          <a:bodyPr>
            <a:normAutofit/>
          </a:bodyPr>
          <a:lstStyle/>
          <a:p>
            <a:pPr marL="0" indent="0" algn="just">
              <a:lnSpc>
                <a:spcPct val="130000"/>
              </a:lnSpc>
              <a:spcBef>
                <a:spcPts val="600"/>
              </a:spcBef>
              <a:buNone/>
            </a:pPr>
            <a:r>
              <a:rPr lang="en-IN" sz="1800" b="1" dirty="0">
                <a:solidFill>
                  <a:srgbClr val="1F1F1F"/>
                </a:solidFill>
                <a:effectLst/>
                <a:latin typeface="Arial" panose="020B0604020202020204" pitchFamily="34" charset="0"/>
                <a:ea typeface="Arial" panose="020B0604020202020204" pitchFamily="34" charset="0"/>
              </a:rPr>
              <a:t>4. </a:t>
            </a:r>
            <a:r>
              <a:rPr lang="en-US" sz="1800" b="1" dirty="0">
                <a:solidFill>
                  <a:srgbClr val="1F1F1F"/>
                </a:solidFill>
                <a:effectLst/>
                <a:latin typeface="Arial" panose="020B0604020202020204" pitchFamily="34" charset="0"/>
                <a:ea typeface="Arial" panose="020B0604020202020204" pitchFamily="34" charset="0"/>
              </a:rPr>
              <a:t>Predicting Results of Indian Premier League T-20 Matches using Machine Learning</a:t>
            </a:r>
            <a:endParaRPr lang="en-IN" sz="1800" dirty="0">
              <a:effectLst/>
              <a:latin typeface="Arial" panose="020B0604020202020204" pitchFamily="34" charset="0"/>
              <a:ea typeface="Arial" panose="020B0604020202020204" pitchFamily="34" charset="0"/>
            </a:endParaRPr>
          </a:p>
          <a:p>
            <a:pPr marL="342900" marR="228600" lvl="0" indent="-342900" algn="just"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Authors:</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Shilpi Agrawal; Suraj Pal Singh; Jayash Kumar Sharma</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algn="just"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a:t>
            </a:r>
            <a:r>
              <a:rPr lang="en-US"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Published in: </a:t>
            </a:r>
            <a:r>
              <a:rPr lang="en-US"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2018 8th International Conference on Communication Systems and Network Technologies (CSNT)</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algn="just"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Year:</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24 November 2018</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algn="just" fontAlgn="base">
              <a:spcAft>
                <a:spcPts val="750"/>
              </a:spcAft>
              <a:buClr>
                <a:srgbClr val="000000"/>
              </a:buClr>
              <a:buSzPts val="1100"/>
              <a:buFont typeface="Arial" panose="020B0604020202020204" pitchFamily="34" charset="0"/>
              <a:buChar char="●"/>
            </a:pPr>
            <a:r>
              <a:rPr lang="en-IN" sz="1800" b="1" dirty="0">
                <a:solidFill>
                  <a:srgbClr val="1F1F1F"/>
                </a:solidFill>
                <a:latin typeface="Arial" panose="020B0604020202020204" pitchFamily="34" charset="0"/>
                <a:ea typeface="Arial" panose="020B0604020202020204" pitchFamily="34" charset="0"/>
                <a:cs typeface="Arial" panose="020B0604020202020204" pitchFamily="34" charset="0"/>
              </a:rPr>
              <a:t>summery </a:t>
            </a: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a:t>
            </a:r>
            <a:r>
              <a:rPr lang="en-US"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In this work, historical data has been collected from real IPL cricket matches and useful features have been extracted after pre-processing of data. Further, suitable data is converted to a numeric form and scale it on three parameters win, loss, and tie. This data is trained and classified with three classifier SVM, CTree and Naïve Bayes using R Tool.</a:t>
            </a:r>
          </a:p>
          <a:p>
            <a:pPr marL="342900" marR="228600" lvl="0" indent="-342900" algn="just" fontAlgn="base">
              <a:spcAft>
                <a:spcPts val="750"/>
              </a:spcAft>
              <a:buClr>
                <a:srgbClr val="000000"/>
              </a:buClr>
              <a:buSzPts val="1100"/>
              <a:buFont typeface="Arial" panose="020B0604020202020204" pitchFamily="34" charset="0"/>
              <a:buChar char="●"/>
            </a:pPr>
            <a:r>
              <a:rPr lang="en-US" sz="1800" b="1" dirty="0">
                <a:solidFill>
                  <a:srgbClr val="1F1F1F"/>
                </a:solidFill>
                <a:latin typeface="Arial" panose="020B0604020202020204" pitchFamily="34" charset="0"/>
                <a:ea typeface="Arial" panose="020B0604020202020204" pitchFamily="34" charset="0"/>
                <a:cs typeface="Arial" panose="020B0604020202020204" pitchFamily="34" charset="0"/>
              </a:rPr>
              <a:t>Reference:- </a:t>
            </a:r>
            <a:r>
              <a:rPr lang="en-US" sz="1800" dirty="0">
                <a:solidFill>
                  <a:srgbClr val="1F1F1F"/>
                </a:solidFill>
                <a:latin typeface="Arial" panose="020B0604020202020204" pitchFamily="34" charset="0"/>
                <a:ea typeface="Arial" panose="020B0604020202020204" pitchFamily="34" charset="0"/>
                <a:cs typeface="Arial" panose="020B0604020202020204" pitchFamily="34" charset="0"/>
              </a:rPr>
              <a:t>https://ieeexplore.ieee.org/document/8820235</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R="228600">
              <a:spcAft>
                <a:spcPts val="1800"/>
              </a:spcAft>
            </a:pPr>
            <a:endParaRPr lang="en-IN" sz="2400" b="1" dirty="0">
              <a:solidFill>
                <a:srgbClr val="FF0000"/>
              </a:solidFill>
            </a:endParaRPr>
          </a:p>
          <a:p>
            <a:pPr marL="0" indent="0">
              <a:lnSpc>
                <a:spcPct val="130000"/>
              </a:lnSpc>
              <a:spcBef>
                <a:spcPts val="600"/>
              </a:spcBef>
              <a:buNone/>
            </a:pPr>
            <a:endParaRPr lang="en-IN" sz="3800" dirty="0">
              <a:solidFill>
                <a:srgbClr val="FF0000"/>
              </a:solidFill>
            </a:endParaRPr>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B85A1385-84A9-1817-B3C9-237F6DB7815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98E4BA-B10D-D94C-5120-634D8D66BB42}"/>
              </a:ext>
            </a:extLst>
          </p:cNvPr>
          <p:cNvSpPr/>
          <p:nvPr/>
        </p:nvSpPr>
        <p:spPr>
          <a:xfrm>
            <a:off x="361369" y="653530"/>
            <a:ext cx="9420584"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9" name="Rectangle 8">
            <a:extLst>
              <a:ext uri="{FF2B5EF4-FFF2-40B4-BE49-F238E27FC236}">
                <a16:creationId xmlns:a16="http://schemas.microsoft.com/office/drawing/2014/main" id="{58F86610-EBFD-4325-37B9-F97BD88BD495}"/>
              </a:ext>
            </a:extLst>
          </p:cNvPr>
          <p:cNvSpPr/>
          <p:nvPr/>
        </p:nvSpPr>
        <p:spPr>
          <a:xfrm>
            <a:off x="361369" y="258211"/>
            <a:ext cx="8281332" cy="1661993"/>
          </a:xfrm>
          <a:prstGeom prst="rect">
            <a:avLst/>
          </a:prstGeom>
        </p:spPr>
        <p:txBody>
          <a:bodyPr wrap="square">
            <a:spAutoFit/>
          </a:bodyPr>
          <a:lstStyle/>
          <a:p>
            <a:r>
              <a:rPr lang="en-US" sz="2800" b="1" dirty="0">
                <a:solidFill>
                  <a:schemeClr val="accent1">
                    <a:lumMod val="75000"/>
                  </a:schemeClr>
                </a:solidFill>
              </a:rPr>
              <a:t>IPL AUCTION PREDICTION USING MACHINE LEARNING</a:t>
            </a:r>
          </a:p>
          <a:p>
            <a:r>
              <a:rPr lang="en-IN" sz="2800" b="1" i="0" dirty="0">
                <a:solidFill>
                  <a:srgbClr val="FF0000"/>
                </a:solidFill>
                <a:effectLst/>
                <a:latin typeface="Times New Roman" panose="02020603050405020304" pitchFamily="18" charset="0"/>
              </a:rPr>
              <a:t>DETAILED LITERATURE SURVEY</a:t>
            </a:r>
          </a:p>
          <a:p>
            <a:endParaRPr lang="en-US" sz="2000" b="1" dirty="0">
              <a:solidFill>
                <a:schemeClr val="accent1">
                  <a:lumMod val="75000"/>
                </a:schemeClr>
              </a:solidFill>
            </a:endParaRPr>
          </a:p>
          <a:p>
            <a:endParaRPr lang="en-US" sz="2600" b="1" dirty="0">
              <a:solidFill>
                <a:schemeClr val="accent1">
                  <a:lumMod val="75000"/>
                </a:schemeClr>
              </a:solidFill>
            </a:endParaRPr>
          </a:p>
        </p:txBody>
      </p:sp>
    </p:spTree>
    <p:extLst>
      <p:ext uri="{BB962C8B-B14F-4D97-AF65-F5344CB8AC3E}">
        <p14:creationId xmlns:p14="http://schemas.microsoft.com/office/powerpoint/2010/main" val="339460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3952" y="1466719"/>
            <a:ext cx="8392142" cy="5247841"/>
          </a:xfrm>
        </p:spPr>
        <p:txBody>
          <a:bodyPr>
            <a:normAutofit/>
          </a:bodyPr>
          <a:lstStyle/>
          <a:p>
            <a:pPr marL="0" indent="0" algn="just">
              <a:lnSpc>
                <a:spcPct val="130000"/>
              </a:lnSpc>
              <a:spcBef>
                <a:spcPts val="600"/>
              </a:spcBef>
              <a:buNone/>
            </a:pPr>
            <a:r>
              <a:rPr lang="en-IN" sz="2400" b="0" i="0" dirty="0">
                <a:solidFill>
                  <a:srgbClr val="FF0000"/>
                </a:solidFill>
                <a:effectLst/>
                <a:latin typeface="Times New Roman" panose="02020603050405020304" pitchFamily="18" charset="0"/>
              </a:rPr>
              <a:t> </a:t>
            </a:r>
            <a:r>
              <a:rPr lang="en-IN" sz="1800" b="1" dirty="0">
                <a:solidFill>
                  <a:srgbClr val="1F1F1F"/>
                </a:solidFill>
                <a:effectLst/>
                <a:latin typeface="Arial" panose="020B0604020202020204" pitchFamily="34" charset="0"/>
                <a:ea typeface="Arial" panose="020B0604020202020204" pitchFamily="34" charset="0"/>
              </a:rPr>
              <a:t>5. </a:t>
            </a:r>
            <a:r>
              <a:rPr lang="en-US" sz="1800" b="1" dirty="0">
                <a:solidFill>
                  <a:srgbClr val="1F1F1F"/>
                </a:solidFill>
                <a:effectLst/>
                <a:latin typeface="Arial" panose="020B0604020202020204" pitchFamily="34" charset="0"/>
                <a:ea typeface="Arial" panose="020B0604020202020204" pitchFamily="34" charset="0"/>
              </a:rPr>
              <a:t>Selection of Players and Team for an Indian Premier League Cricket Match Using Ensembles of Classifiers</a:t>
            </a:r>
            <a:endParaRPr lang="en-IN" sz="1800" dirty="0">
              <a:effectLst/>
              <a:latin typeface="Arial" panose="020B0604020202020204" pitchFamily="34" charset="0"/>
              <a:ea typeface="Arial" panose="020B0604020202020204" pitchFamily="34" charset="0"/>
            </a:endParaRPr>
          </a:p>
          <a:p>
            <a:pPr marL="342900" marR="228600" lvl="0" indent="-342900" algn="just"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Authors:</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P J Rani, Aditya V Kamath, A Menon</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algn="just"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a:t>
            </a:r>
            <a:r>
              <a:rPr lang="en-US"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Published in: 2020 IEEE International Conference on Electronics, Computing and Communication Technologies (CONECCT)</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algn="just"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Year:</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02 July 2020</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algn="just" fontAlgn="base">
              <a:spcAft>
                <a:spcPts val="750"/>
              </a:spcAft>
              <a:buClr>
                <a:srgbClr val="000000"/>
              </a:buClr>
              <a:buSzPts val="1100"/>
              <a:buFont typeface="Arial" panose="020B0604020202020204" pitchFamily="34" charset="0"/>
              <a:buChar char="●"/>
            </a:pPr>
            <a:r>
              <a:rPr lang="en-IN" sz="1800" b="1" dirty="0">
                <a:solidFill>
                  <a:srgbClr val="1F1F1F"/>
                </a:solidFill>
                <a:latin typeface="Arial" panose="020B0604020202020204" pitchFamily="34" charset="0"/>
                <a:ea typeface="Arial" panose="020B0604020202020204" pitchFamily="34" charset="0"/>
                <a:cs typeface="Arial" panose="020B0604020202020204" pitchFamily="34" charset="0"/>
              </a:rPr>
              <a:t>summery </a:t>
            </a: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This paper explores the potential of Support Vector Machines and Random Forests for predicting player prices in the IPL auction. It analyzes both traditional performance metrics and advanced features like form index and player impact score. The authors highlight the importance of realtime data integration and model adaptation to address the dynamic nature of the auction environment.</a:t>
            </a:r>
          </a:p>
          <a:p>
            <a:pPr marL="342900" marR="228600" lvl="0" indent="-342900" algn="just" fontAlgn="base">
              <a:spcAft>
                <a:spcPts val="750"/>
              </a:spcAft>
              <a:buClr>
                <a:srgbClr val="000000"/>
              </a:buClr>
              <a:buSzPts val="1100"/>
              <a:buFont typeface="Arial" panose="020B0604020202020204" pitchFamily="34" charset="0"/>
              <a:buChar char="●"/>
            </a:pPr>
            <a:r>
              <a:rPr lang="en-IN" sz="1800" b="1" dirty="0">
                <a:solidFill>
                  <a:srgbClr val="1F1F1F"/>
                </a:solidFill>
                <a:latin typeface="Arial" panose="020B0604020202020204" pitchFamily="34" charset="0"/>
                <a:ea typeface="Arial" panose="020B0604020202020204" pitchFamily="34" charset="0"/>
                <a:cs typeface="Arial" panose="020B0604020202020204" pitchFamily="34" charset="0"/>
              </a:rPr>
              <a:t>Reference:-</a:t>
            </a:r>
            <a:r>
              <a:rPr lang="en-IN" sz="1800" dirty="0">
                <a:solidFill>
                  <a:srgbClr val="1F1F1F"/>
                </a:solidFill>
                <a:latin typeface="Arial" panose="020B0604020202020204" pitchFamily="34" charset="0"/>
                <a:ea typeface="Arial" panose="020B0604020202020204" pitchFamily="34" charset="0"/>
                <a:cs typeface="Arial" panose="020B0604020202020204" pitchFamily="34" charset="0"/>
              </a:rPr>
              <a:t>https://ieeexplore.ieee.org/document/9198371</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R="228600">
              <a:spcAft>
                <a:spcPts val="1800"/>
              </a:spcAft>
            </a:pP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0" indent="0" algn="ctr">
              <a:lnSpc>
                <a:spcPct val="130000"/>
              </a:lnSpc>
              <a:spcBef>
                <a:spcPts val="600"/>
              </a:spcBef>
              <a:buNone/>
            </a:pPr>
            <a:endParaRPr lang="en-IN" sz="2400" b="1" dirty="0">
              <a:solidFill>
                <a:srgbClr val="FF0000"/>
              </a:solidFill>
            </a:endParaRPr>
          </a:p>
          <a:p>
            <a:pPr marL="0" indent="0">
              <a:lnSpc>
                <a:spcPct val="130000"/>
              </a:lnSpc>
              <a:spcBef>
                <a:spcPts val="600"/>
              </a:spcBef>
              <a:buNone/>
            </a:pPr>
            <a:endParaRPr lang="en-IN" sz="3800" dirty="0">
              <a:solidFill>
                <a:srgbClr val="FF0000"/>
              </a:solidFill>
            </a:endParaRPr>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B85A1385-84A9-1817-B3C9-237F6DB7815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98E4BA-B10D-D94C-5120-634D8D66BB42}"/>
              </a:ext>
            </a:extLst>
          </p:cNvPr>
          <p:cNvSpPr/>
          <p:nvPr/>
        </p:nvSpPr>
        <p:spPr>
          <a:xfrm>
            <a:off x="361369" y="653530"/>
            <a:ext cx="9420584"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9" name="Rectangle 8">
            <a:extLst>
              <a:ext uri="{FF2B5EF4-FFF2-40B4-BE49-F238E27FC236}">
                <a16:creationId xmlns:a16="http://schemas.microsoft.com/office/drawing/2014/main" id="{58F86610-EBFD-4325-37B9-F97BD88BD495}"/>
              </a:ext>
            </a:extLst>
          </p:cNvPr>
          <p:cNvSpPr/>
          <p:nvPr/>
        </p:nvSpPr>
        <p:spPr>
          <a:xfrm>
            <a:off x="361369" y="407539"/>
            <a:ext cx="8281332" cy="1661993"/>
          </a:xfrm>
          <a:prstGeom prst="rect">
            <a:avLst/>
          </a:prstGeom>
        </p:spPr>
        <p:txBody>
          <a:bodyPr wrap="square">
            <a:spAutoFit/>
          </a:bodyPr>
          <a:lstStyle/>
          <a:p>
            <a:r>
              <a:rPr lang="en-US" sz="2800" b="1" dirty="0">
                <a:solidFill>
                  <a:schemeClr val="accent1">
                    <a:lumMod val="75000"/>
                  </a:schemeClr>
                </a:solidFill>
              </a:rPr>
              <a:t>IPL AUCTION PREDICTION USING MACHINE LEARNING</a:t>
            </a:r>
          </a:p>
          <a:p>
            <a:r>
              <a:rPr lang="en-IN" sz="2800" b="1" i="0" dirty="0">
                <a:solidFill>
                  <a:srgbClr val="FF0000"/>
                </a:solidFill>
                <a:effectLst/>
                <a:latin typeface="Times New Roman" panose="02020603050405020304" pitchFamily="18" charset="0"/>
              </a:rPr>
              <a:t>DETAILED LITERATURE SURVEY</a:t>
            </a:r>
          </a:p>
          <a:p>
            <a:endParaRPr lang="en-US" sz="2000" b="1" dirty="0">
              <a:solidFill>
                <a:schemeClr val="accent1">
                  <a:lumMod val="75000"/>
                </a:schemeClr>
              </a:solidFill>
            </a:endParaRPr>
          </a:p>
          <a:p>
            <a:endParaRPr lang="en-US" sz="2600" b="1" dirty="0">
              <a:solidFill>
                <a:schemeClr val="accent1">
                  <a:lumMod val="75000"/>
                </a:schemeClr>
              </a:solidFill>
            </a:endParaRPr>
          </a:p>
        </p:txBody>
      </p:sp>
    </p:spTree>
    <p:extLst>
      <p:ext uri="{BB962C8B-B14F-4D97-AF65-F5344CB8AC3E}">
        <p14:creationId xmlns:p14="http://schemas.microsoft.com/office/powerpoint/2010/main" val="3274413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723" y="1475676"/>
            <a:ext cx="10263265" cy="5274747"/>
          </a:xfrm>
        </p:spPr>
        <p:txBody>
          <a:bodyPr>
            <a:normAutofit fontScale="47500" lnSpcReduction="20000"/>
          </a:bodyPr>
          <a:lstStyle/>
          <a:p>
            <a:pPr marL="0" indent="0">
              <a:lnSpc>
                <a:spcPct val="100000"/>
              </a:lnSpc>
              <a:spcBef>
                <a:spcPts val="600"/>
              </a:spcBef>
              <a:buNone/>
            </a:pPr>
            <a:r>
              <a:rPr lang="en-IN" sz="7600" b="1" dirty="0">
                <a:solidFill>
                  <a:srgbClr val="FF0000"/>
                </a:solidFill>
              </a:rPr>
              <a:t>SOFTWARE  REQUIREMENTS</a:t>
            </a:r>
          </a:p>
          <a:p>
            <a:pPr marL="0" indent="0">
              <a:lnSpc>
                <a:spcPct val="100000"/>
              </a:lnSpc>
              <a:spcBef>
                <a:spcPts val="600"/>
              </a:spcBef>
              <a:buNone/>
            </a:pPr>
            <a:r>
              <a:rPr lang="en-IN" sz="4200" b="1" dirty="0"/>
              <a:t>Programming: </a:t>
            </a:r>
            <a:r>
              <a:rPr lang="en-IN" sz="4200" dirty="0"/>
              <a:t>Python 3.12.0</a:t>
            </a:r>
          </a:p>
          <a:p>
            <a:pPr marL="0" indent="0">
              <a:lnSpc>
                <a:spcPct val="100000"/>
              </a:lnSpc>
              <a:spcBef>
                <a:spcPts val="600"/>
              </a:spcBef>
              <a:buNone/>
            </a:pPr>
            <a:r>
              <a:rPr lang="en-IN" sz="4200" b="1" dirty="0"/>
              <a:t>Machine learning :</a:t>
            </a:r>
            <a:r>
              <a:rPr lang="en-IN" sz="4200" dirty="0"/>
              <a:t> NumPy, Pandas, Seaborn, </a:t>
            </a:r>
            <a:r>
              <a:rPr lang="en-IN" sz="4200" dirty="0" err="1"/>
              <a:t>Pycaret</a:t>
            </a:r>
            <a:r>
              <a:rPr lang="en-IN" sz="4200" dirty="0"/>
              <a:t> a for efficient data manipulation and model evaluation.</a:t>
            </a:r>
          </a:p>
          <a:p>
            <a:pPr marL="0" indent="0">
              <a:lnSpc>
                <a:spcPct val="100000"/>
              </a:lnSpc>
              <a:spcBef>
                <a:spcPts val="600"/>
              </a:spcBef>
              <a:buNone/>
            </a:pPr>
            <a:r>
              <a:rPr lang="en-IN" sz="4200" b="1" dirty="0"/>
              <a:t>Back end framework: </a:t>
            </a:r>
            <a:r>
              <a:rPr lang="en-IN" sz="4200" dirty="0"/>
              <a:t>Flask 3.11</a:t>
            </a:r>
          </a:p>
          <a:p>
            <a:pPr marL="0" indent="0">
              <a:lnSpc>
                <a:spcPct val="100000"/>
              </a:lnSpc>
              <a:spcBef>
                <a:spcPts val="600"/>
              </a:spcBef>
              <a:buNone/>
            </a:pPr>
            <a:r>
              <a:rPr lang="en-IN" sz="4200" b="1" dirty="0"/>
              <a:t>Front end development: </a:t>
            </a:r>
            <a:r>
              <a:rPr lang="en-IN" sz="4200" dirty="0"/>
              <a:t>html 5, CSS3, JavaScriptES8</a:t>
            </a:r>
          </a:p>
          <a:p>
            <a:pPr marL="0" indent="0">
              <a:lnSpc>
                <a:spcPct val="100000"/>
              </a:lnSpc>
              <a:spcBef>
                <a:spcPts val="600"/>
              </a:spcBef>
              <a:buNone/>
            </a:pPr>
            <a:endParaRPr lang="en-IN" sz="4200" dirty="0"/>
          </a:p>
          <a:p>
            <a:pPr marL="0" indent="0">
              <a:lnSpc>
                <a:spcPct val="100000"/>
              </a:lnSpc>
              <a:spcBef>
                <a:spcPts val="600"/>
              </a:spcBef>
              <a:buNone/>
            </a:pPr>
            <a:r>
              <a:rPr lang="en-IN" sz="7600" b="1" dirty="0">
                <a:solidFill>
                  <a:srgbClr val="FF0000"/>
                </a:solidFill>
              </a:rPr>
              <a:t>HARDWARE  REQUIREMENTS</a:t>
            </a:r>
          </a:p>
          <a:p>
            <a:pPr marL="0" indent="0">
              <a:lnSpc>
                <a:spcPct val="100000"/>
              </a:lnSpc>
              <a:spcBef>
                <a:spcPts val="600"/>
              </a:spcBef>
              <a:buNone/>
            </a:pPr>
            <a:r>
              <a:rPr lang="en-US" sz="4400" b="1" dirty="0"/>
              <a:t>RAM : </a:t>
            </a:r>
            <a:r>
              <a:rPr lang="en-US" sz="4400" dirty="0"/>
              <a:t>8 GB and above.</a:t>
            </a:r>
          </a:p>
          <a:p>
            <a:pPr marL="0" indent="0">
              <a:lnSpc>
                <a:spcPct val="100000"/>
              </a:lnSpc>
              <a:spcBef>
                <a:spcPts val="600"/>
              </a:spcBef>
              <a:buNone/>
            </a:pPr>
            <a:r>
              <a:rPr lang="en-US" sz="4400" b="1" dirty="0"/>
              <a:t>Processor : </a:t>
            </a:r>
            <a:r>
              <a:rPr lang="en-US" sz="4400" dirty="0"/>
              <a:t>Intel Core i7</a:t>
            </a:r>
          </a:p>
          <a:p>
            <a:pPr marL="0" indent="0">
              <a:lnSpc>
                <a:spcPct val="100000"/>
              </a:lnSpc>
              <a:spcBef>
                <a:spcPts val="600"/>
              </a:spcBef>
              <a:buNone/>
            </a:pPr>
            <a:r>
              <a:rPr lang="en-US" sz="4400" b="1" dirty="0"/>
              <a:t>Storage : </a:t>
            </a:r>
            <a:r>
              <a:rPr lang="en-US" sz="4400" dirty="0"/>
              <a:t>1 TB HDD</a:t>
            </a:r>
          </a:p>
          <a:p>
            <a:pPr marL="0" indent="0">
              <a:lnSpc>
                <a:spcPct val="100000"/>
              </a:lnSpc>
              <a:spcBef>
                <a:spcPts val="600"/>
              </a:spcBef>
              <a:buNone/>
            </a:pPr>
            <a:r>
              <a:rPr lang="en-US" sz="4400" b="1" dirty="0"/>
              <a:t>Operating system : </a:t>
            </a:r>
            <a:r>
              <a:rPr lang="en-US" sz="4400" dirty="0"/>
              <a:t>Windows 10</a:t>
            </a:r>
          </a:p>
          <a:p>
            <a:pPr marL="0" indent="0">
              <a:lnSpc>
                <a:spcPct val="100000"/>
              </a:lnSpc>
              <a:spcBef>
                <a:spcPts val="600"/>
              </a:spcBef>
              <a:buNone/>
            </a:pPr>
            <a:endParaRPr lang="en-IN" sz="3000" b="1" dirty="0">
              <a:solidFill>
                <a:srgbClr val="FF0000"/>
              </a:solidFill>
            </a:endParaRPr>
          </a:p>
          <a:p>
            <a:pPr marL="0" indent="0">
              <a:lnSpc>
                <a:spcPct val="100000"/>
              </a:lnSpc>
              <a:spcBef>
                <a:spcPts val="600"/>
              </a:spcBef>
              <a:buNone/>
            </a:pPr>
            <a:endParaRPr lang="en-IN" sz="2400" dirty="0"/>
          </a:p>
          <a:p>
            <a:pPr marL="0" indent="0">
              <a:lnSpc>
                <a:spcPct val="100000"/>
              </a:lnSpc>
              <a:spcBef>
                <a:spcPts val="600"/>
              </a:spcBef>
              <a:buNone/>
            </a:pPr>
            <a:endParaRPr lang="en-IN" sz="2400" dirty="0"/>
          </a:p>
          <a:p>
            <a:pPr marL="0" indent="0">
              <a:lnSpc>
                <a:spcPct val="130000"/>
              </a:lnSpc>
              <a:spcBef>
                <a:spcPts val="600"/>
              </a:spcBef>
              <a:buNone/>
            </a:pPr>
            <a:r>
              <a:rPr lang="en-IN" sz="3200" b="1" dirty="0">
                <a:solidFill>
                  <a:srgbClr val="FF0000"/>
                </a:solidFill>
              </a:rPr>
              <a:t> </a:t>
            </a:r>
            <a:endParaRPr lang="en-IN" sz="2400" dirty="0"/>
          </a:p>
          <a:p>
            <a:pPr marL="0" indent="0">
              <a:lnSpc>
                <a:spcPct val="130000"/>
              </a:lnSpc>
              <a:spcBef>
                <a:spcPts val="600"/>
              </a:spcBef>
              <a:buNone/>
            </a:pPr>
            <a:endParaRPr lang="en-IN" sz="3800" dirty="0">
              <a:solidFill>
                <a:srgbClr val="FF0000"/>
              </a:solidFill>
            </a:endParaRPr>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B85A1385-84A9-1817-B3C9-237F6DB7815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98E4BA-B10D-D94C-5120-634D8D66BB42}"/>
              </a:ext>
            </a:extLst>
          </p:cNvPr>
          <p:cNvSpPr/>
          <p:nvPr/>
        </p:nvSpPr>
        <p:spPr>
          <a:xfrm>
            <a:off x="361369" y="653530"/>
            <a:ext cx="9420584"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9" name="Rectangle 8">
            <a:extLst>
              <a:ext uri="{FF2B5EF4-FFF2-40B4-BE49-F238E27FC236}">
                <a16:creationId xmlns:a16="http://schemas.microsoft.com/office/drawing/2014/main" id="{58F86610-EBFD-4325-37B9-F97BD88BD495}"/>
              </a:ext>
            </a:extLst>
          </p:cNvPr>
          <p:cNvSpPr/>
          <p:nvPr/>
        </p:nvSpPr>
        <p:spPr>
          <a:xfrm>
            <a:off x="178489" y="354604"/>
            <a:ext cx="8234076"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2800" b="1" dirty="0">
                <a:solidFill>
                  <a:srgbClr val="FF0000"/>
                </a:solidFill>
              </a:rPr>
              <a:t>	</a:t>
            </a:r>
            <a:endParaRPr lang="en-US" sz="2000" b="1" dirty="0">
              <a:solidFill>
                <a:schemeClr val="accent1">
                  <a:lumMod val="75000"/>
                </a:schemeClr>
              </a:solidFill>
            </a:endParaRPr>
          </a:p>
        </p:txBody>
      </p:sp>
    </p:spTree>
    <p:extLst>
      <p:ext uri="{BB962C8B-B14F-4D97-AF65-F5344CB8AC3E}">
        <p14:creationId xmlns:p14="http://schemas.microsoft.com/office/powerpoint/2010/main" val="54918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744" y="1547264"/>
            <a:ext cx="5620962" cy="3670190"/>
          </a:xfrm>
        </p:spPr>
        <p:txBody>
          <a:bodyPr>
            <a:normAutofit/>
          </a:bodyPr>
          <a:lstStyle/>
          <a:p>
            <a:pPr marL="0" lvl="0" indent="0">
              <a:lnSpc>
                <a:spcPct val="150000"/>
              </a:lnSpc>
              <a:buNone/>
            </a:pPr>
            <a:r>
              <a:rPr lang="en-IN" b="1" dirty="0">
                <a:effectLst/>
                <a:latin typeface="Times New Roman" panose="02020603050405020304" pitchFamily="18" charset="0"/>
                <a:ea typeface="Times New Roman" panose="02020603050405020304" pitchFamily="18" charset="0"/>
              </a:rPr>
              <a:t>    Team Management</a:t>
            </a:r>
          </a:p>
          <a:p>
            <a:pPr marL="742950" lvl="1" indent="-285750">
              <a:lnSpc>
                <a:spcPct val="150000"/>
              </a:lnSpc>
              <a:buFont typeface="Courier New" panose="02070309020205020404" pitchFamily="49" charset="0"/>
              <a:buChar char="o"/>
            </a:pPr>
            <a:r>
              <a:rPr lang="en-IN" sz="1400" dirty="0">
                <a:effectLst/>
                <a:latin typeface=" calibri(body)"/>
                <a:ea typeface="Times New Roman" panose="02020603050405020304" pitchFamily="18" charset="0"/>
              </a:rPr>
              <a:t>SEARCH PLAYER</a:t>
            </a:r>
          </a:p>
          <a:p>
            <a:pPr marL="742950" lvl="1" indent="-285750">
              <a:lnSpc>
                <a:spcPct val="150000"/>
              </a:lnSpc>
              <a:buFont typeface="Courier New" panose="02070309020205020404" pitchFamily="49" charset="0"/>
              <a:buChar char="o"/>
            </a:pPr>
            <a:r>
              <a:rPr lang="en-IN" sz="1400" dirty="0">
                <a:effectLst/>
                <a:latin typeface=" calibri(body)"/>
                <a:ea typeface="Times New Roman" panose="02020603050405020304" pitchFamily="18" charset="0"/>
              </a:rPr>
              <a:t>PREDICT VALUE</a:t>
            </a:r>
          </a:p>
          <a:p>
            <a:pPr marL="742950" lvl="1" indent="-285750">
              <a:lnSpc>
                <a:spcPct val="150000"/>
              </a:lnSpc>
              <a:buFont typeface="Courier New" panose="02070309020205020404" pitchFamily="49" charset="0"/>
              <a:buChar char="o"/>
            </a:pPr>
            <a:r>
              <a:rPr lang="en-IN" sz="1400" dirty="0">
                <a:effectLst/>
                <a:latin typeface=" calibri(body)"/>
                <a:ea typeface="Times New Roman" panose="02020603050405020304" pitchFamily="18" charset="0"/>
              </a:rPr>
              <a:t>ADD/DISCARD PLAYER </a:t>
            </a:r>
          </a:p>
          <a:p>
            <a:pPr marL="742950" lvl="1" indent="-285750">
              <a:lnSpc>
                <a:spcPct val="150000"/>
              </a:lnSpc>
              <a:buFont typeface="Courier New" panose="02070309020205020404" pitchFamily="49" charset="0"/>
              <a:buChar char="o"/>
            </a:pPr>
            <a:r>
              <a:rPr lang="en-IN" sz="1400" dirty="0">
                <a:effectLst/>
                <a:latin typeface=" calibri(body)"/>
                <a:ea typeface="Times New Roman" panose="02020603050405020304" pitchFamily="18" charset="0"/>
              </a:rPr>
              <a:t>CREATE TEAM</a:t>
            </a:r>
          </a:p>
          <a:p>
            <a:pPr marL="742950" lvl="1" indent="-285750">
              <a:lnSpc>
                <a:spcPct val="150000"/>
              </a:lnSpc>
              <a:buFont typeface="Courier New" panose="02070309020205020404" pitchFamily="49" charset="0"/>
              <a:buChar char="o"/>
            </a:pPr>
            <a:r>
              <a:rPr lang="en-IN" sz="1400" dirty="0">
                <a:effectLst/>
                <a:latin typeface=" calibri(body)"/>
                <a:ea typeface="Times New Roman" panose="02020603050405020304" pitchFamily="18" charset="0"/>
              </a:rPr>
              <a:t>VIEW PURSE</a:t>
            </a:r>
          </a:p>
          <a:p>
            <a:pPr marL="742950" lvl="1" indent="-285750">
              <a:lnSpc>
                <a:spcPct val="150000"/>
              </a:lnSpc>
              <a:buFont typeface="Courier New" panose="02070309020205020404" pitchFamily="49" charset="0"/>
              <a:buChar char="o"/>
            </a:pPr>
            <a:r>
              <a:rPr lang="en-IN" sz="1400" dirty="0">
                <a:effectLst/>
                <a:latin typeface=" calibri(body)"/>
                <a:ea typeface="Times New Roman" panose="02020603050405020304" pitchFamily="18" charset="0"/>
              </a:rPr>
              <a:t>VIEW TEAM</a:t>
            </a:r>
          </a:p>
          <a:p>
            <a:pPr marL="457200" lvl="1" indent="0">
              <a:lnSpc>
                <a:spcPct val="140000"/>
              </a:lnSpc>
              <a:buNone/>
            </a:pPr>
            <a:endParaRPr lang="en-IN" dirty="0"/>
          </a:p>
          <a:p>
            <a:pPr lvl="2">
              <a:lnSpc>
                <a:spcPct val="140000"/>
              </a:lnSpc>
            </a:pPr>
            <a:endParaRPr lang="en-IN" sz="1400" dirty="0"/>
          </a:p>
          <a:p>
            <a:pPr marL="0" indent="0">
              <a:lnSpc>
                <a:spcPct val="140000"/>
              </a:lnSpc>
              <a:buNone/>
            </a:pPr>
            <a:endParaRPr lang="en-IN" sz="2600" dirty="0"/>
          </a:p>
          <a:p>
            <a:pPr>
              <a:lnSpc>
                <a:spcPct val="140000"/>
              </a:lnSpc>
            </a:pPr>
            <a:endParaRPr lang="en-IN" dirty="0"/>
          </a:p>
          <a:p>
            <a:pPr marL="0" indent="0">
              <a:lnSpc>
                <a:spcPct val="140000"/>
              </a:lnSpc>
              <a:buNone/>
            </a:pPr>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F9B22736-B7D2-B0AD-D24A-DD344C91A63A}"/>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5346375-6030-B2C1-061E-01978E4F14B9}"/>
              </a:ext>
            </a:extLst>
          </p:cNvPr>
          <p:cNvSpPr/>
          <p:nvPr/>
        </p:nvSpPr>
        <p:spPr>
          <a:xfrm>
            <a:off x="361369" y="653530"/>
            <a:ext cx="9420584"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9" name="Rectangle 8">
            <a:extLst>
              <a:ext uri="{FF2B5EF4-FFF2-40B4-BE49-F238E27FC236}">
                <a16:creationId xmlns:a16="http://schemas.microsoft.com/office/drawing/2014/main" id="{2ECD00DB-ED0D-B54B-65A9-7490BE57A933}"/>
              </a:ext>
            </a:extLst>
          </p:cNvPr>
          <p:cNvSpPr/>
          <p:nvPr/>
        </p:nvSpPr>
        <p:spPr>
          <a:xfrm>
            <a:off x="295743" y="416159"/>
            <a:ext cx="8951624" cy="1785104"/>
          </a:xfrm>
          <a:prstGeom prst="rect">
            <a:avLst/>
          </a:prstGeom>
        </p:spPr>
        <p:txBody>
          <a:bodyPr wrap="square">
            <a:spAutoFit/>
          </a:bodyPr>
          <a:lstStyle/>
          <a:p>
            <a:r>
              <a:rPr lang="en-US" sz="2800" b="1" dirty="0">
                <a:solidFill>
                  <a:schemeClr val="accent1">
                    <a:lumMod val="75000"/>
                  </a:schemeClr>
                </a:solidFill>
              </a:rPr>
              <a:t>IPL AUCTION PREDICTION USING MACHINE LEARNING</a:t>
            </a:r>
          </a:p>
          <a:p>
            <a:r>
              <a:rPr lang="en-IN" sz="2800" b="1" dirty="0">
                <a:solidFill>
                  <a:srgbClr val="FF0000"/>
                </a:solidFill>
              </a:rPr>
              <a:t>FUNCTIONALITIES</a:t>
            </a:r>
          </a:p>
          <a:p>
            <a:endParaRPr lang="en-US" sz="2800" b="1" dirty="0">
              <a:solidFill>
                <a:schemeClr val="accent1">
                  <a:lumMod val="75000"/>
                </a:schemeClr>
              </a:solidFill>
            </a:endParaRPr>
          </a:p>
          <a:p>
            <a:r>
              <a:rPr lang="en-US" sz="2600" b="1" dirty="0">
                <a:solidFill>
                  <a:schemeClr val="accent1">
                    <a:lumMod val="75000"/>
                  </a:schemeClr>
                </a:solidFill>
              </a:rPr>
              <a:t>   </a:t>
            </a:r>
          </a:p>
        </p:txBody>
      </p:sp>
    </p:spTree>
    <p:extLst>
      <p:ext uri="{BB962C8B-B14F-4D97-AF65-F5344CB8AC3E}">
        <p14:creationId xmlns:p14="http://schemas.microsoft.com/office/powerpoint/2010/main" val="271467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743" y="1547264"/>
            <a:ext cx="8050133" cy="4934810"/>
          </a:xfrm>
        </p:spPr>
        <p:txBody>
          <a:bodyPr>
            <a:normAutofit/>
          </a:bodyPr>
          <a:lstStyle/>
          <a:p>
            <a:pPr marL="0" indent="0">
              <a:lnSpc>
                <a:spcPct val="140000"/>
              </a:lnSpc>
              <a:buNone/>
            </a:pPr>
            <a:r>
              <a:rPr lang="en-IN" sz="2600" b="1" dirty="0">
                <a:solidFill>
                  <a:srgbClr val="FF0000"/>
                </a:solidFill>
              </a:rPr>
              <a:t> </a:t>
            </a:r>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74950"/>
            <a:ext cx="8470803" cy="1785104"/>
          </a:xfrm>
          <a:prstGeom prst="rect">
            <a:avLst/>
          </a:prstGeom>
        </p:spPr>
        <p:txBody>
          <a:bodyPr wrap="square">
            <a:spAutoFit/>
          </a:bodyPr>
          <a:lstStyle/>
          <a:p>
            <a:r>
              <a:rPr lang="en-US" sz="2800" b="1" dirty="0">
                <a:solidFill>
                  <a:schemeClr val="accent1">
                    <a:lumMod val="75000"/>
                  </a:schemeClr>
                </a:solidFill>
              </a:rPr>
              <a:t>IPL AUCTION PREDICTION USING MACHINE LEARNING</a:t>
            </a:r>
          </a:p>
          <a:p>
            <a:r>
              <a:rPr lang="en-US" sz="2800" b="1" dirty="0">
                <a:solidFill>
                  <a:srgbClr val="FF0000"/>
                </a:solidFill>
              </a:rPr>
              <a:t>ARCHITECTURE DIAGRAM</a:t>
            </a:r>
          </a:p>
          <a:p>
            <a:endParaRPr lang="en-US" sz="2800" b="1" dirty="0">
              <a:solidFill>
                <a:srgbClr val="FF0000"/>
              </a:solidFill>
            </a:endParaRPr>
          </a:p>
          <a:p>
            <a:endParaRPr lang="en-US" sz="2600" b="1" dirty="0">
              <a:solidFill>
                <a:schemeClr val="accent1">
                  <a:lumMod val="75000"/>
                </a:schemeClr>
              </a:solidFill>
            </a:endParaRPr>
          </a:p>
        </p:txBody>
      </p:sp>
      <p:pic>
        <p:nvPicPr>
          <p:cNvPr id="7" name="Picture 6">
            <a:extLst>
              <a:ext uri="{FF2B5EF4-FFF2-40B4-BE49-F238E27FC236}">
                <a16:creationId xmlns:a16="http://schemas.microsoft.com/office/drawing/2014/main" id="{1894222B-E3F6-9452-8CE3-4A04993D8D35}"/>
              </a:ext>
            </a:extLst>
          </p:cNvPr>
          <p:cNvPicPr>
            <a:picLocks noChangeAspect="1"/>
          </p:cNvPicPr>
          <p:nvPr/>
        </p:nvPicPr>
        <p:blipFill>
          <a:blip r:embed="rId3"/>
          <a:stretch>
            <a:fillRect/>
          </a:stretch>
        </p:blipFill>
        <p:spPr>
          <a:xfrm>
            <a:off x="803873" y="1928422"/>
            <a:ext cx="9136125" cy="3315928"/>
          </a:xfrm>
          <a:prstGeom prst="rect">
            <a:avLst/>
          </a:prstGeom>
        </p:spPr>
      </p:pic>
    </p:spTree>
    <p:extLst>
      <p:ext uri="{BB962C8B-B14F-4D97-AF65-F5344CB8AC3E}">
        <p14:creationId xmlns:p14="http://schemas.microsoft.com/office/powerpoint/2010/main" val="3608989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743" y="1547264"/>
            <a:ext cx="8050133" cy="4934810"/>
          </a:xfrm>
        </p:spPr>
        <p:txBody>
          <a:bodyPr>
            <a:normAutofit/>
          </a:bodyPr>
          <a:lstStyle/>
          <a:p>
            <a:pPr marL="0" indent="0">
              <a:lnSpc>
                <a:spcPct val="140000"/>
              </a:lnSpc>
              <a:buNone/>
            </a:pPr>
            <a:r>
              <a:rPr lang="en-IN" sz="2600" b="1" dirty="0">
                <a:solidFill>
                  <a:srgbClr val="FF0000"/>
                </a:solidFill>
              </a:rPr>
              <a:t> </a:t>
            </a:r>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74950"/>
            <a:ext cx="8470803" cy="1785104"/>
          </a:xfrm>
          <a:prstGeom prst="rect">
            <a:avLst/>
          </a:prstGeom>
        </p:spPr>
        <p:txBody>
          <a:bodyPr wrap="square">
            <a:spAutoFit/>
          </a:bodyPr>
          <a:lstStyle/>
          <a:p>
            <a:r>
              <a:rPr lang="en-US" sz="2800" b="1" dirty="0">
                <a:solidFill>
                  <a:schemeClr val="accent1">
                    <a:lumMod val="75000"/>
                  </a:schemeClr>
                </a:solidFill>
              </a:rPr>
              <a:t>IPL AUCTION PREDICTION USING MACHINE LEARNING</a:t>
            </a:r>
          </a:p>
          <a:p>
            <a:r>
              <a:rPr lang="en-US" sz="2800" b="1" dirty="0">
                <a:solidFill>
                  <a:srgbClr val="FF0000"/>
                </a:solidFill>
              </a:rPr>
              <a:t>CONTEXT DIAGRAM</a:t>
            </a:r>
          </a:p>
          <a:p>
            <a:endParaRPr lang="en-US" sz="2800" b="1" dirty="0">
              <a:solidFill>
                <a:srgbClr val="FF0000"/>
              </a:solidFill>
            </a:endParaRPr>
          </a:p>
          <a:p>
            <a:endParaRPr lang="en-US" sz="2600" b="1" dirty="0">
              <a:solidFill>
                <a:schemeClr val="accent1">
                  <a:lumMod val="75000"/>
                </a:schemeClr>
              </a:solidFill>
            </a:endParaRPr>
          </a:p>
        </p:txBody>
      </p:sp>
      <p:pic>
        <p:nvPicPr>
          <p:cNvPr id="4" name="Picture 3">
            <a:extLst>
              <a:ext uri="{FF2B5EF4-FFF2-40B4-BE49-F238E27FC236}">
                <a16:creationId xmlns:a16="http://schemas.microsoft.com/office/drawing/2014/main" id="{512E8878-E693-3EE2-27E7-E6A4AD9828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0120" y="1994979"/>
            <a:ext cx="5949185" cy="3013008"/>
          </a:xfrm>
          <a:prstGeom prst="rect">
            <a:avLst/>
          </a:prstGeom>
          <a:noFill/>
          <a:ln>
            <a:noFill/>
          </a:ln>
        </p:spPr>
      </p:pic>
    </p:spTree>
    <p:extLst>
      <p:ext uri="{BB962C8B-B14F-4D97-AF65-F5344CB8AC3E}">
        <p14:creationId xmlns:p14="http://schemas.microsoft.com/office/powerpoint/2010/main" val="1442391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743" y="1547264"/>
            <a:ext cx="8050133" cy="4934810"/>
          </a:xfrm>
        </p:spPr>
        <p:txBody>
          <a:bodyPr>
            <a:normAutofit/>
          </a:bodyPr>
          <a:lstStyle/>
          <a:p>
            <a:pPr marL="0" indent="0">
              <a:lnSpc>
                <a:spcPct val="140000"/>
              </a:lnSpc>
              <a:buNone/>
            </a:pPr>
            <a:r>
              <a:rPr lang="en-IN" sz="2600" b="1" dirty="0">
                <a:solidFill>
                  <a:srgbClr val="FF0000"/>
                </a:solidFill>
              </a:rPr>
              <a:t> </a:t>
            </a:r>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74950"/>
            <a:ext cx="8470803" cy="1785104"/>
          </a:xfrm>
          <a:prstGeom prst="rect">
            <a:avLst/>
          </a:prstGeom>
        </p:spPr>
        <p:txBody>
          <a:bodyPr wrap="square">
            <a:spAutoFit/>
          </a:bodyPr>
          <a:lstStyle/>
          <a:p>
            <a:r>
              <a:rPr lang="en-US" sz="2800" b="1" dirty="0">
                <a:solidFill>
                  <a:schemeClr val="accent1">
                    <a:lumMod val="75000"/>
                  </a:schemeClr>
                </a:solidFill>
              </a:rPr>
              <a:t>IPL AUCTION PREDICTION USING MACHINE LEARNING</a:t>
            </a:r>
          </a:p>
          <a:p>
            <a:r>
              <a:rPr lang="en-US" sz="2800" b="1" dirty="0">
                <a:solidFill>
                  <a:srgbClr val="FF0000"/>
                </a:solidFill>
              </a:rPr>
              <a:t>PROCESS FLOW</a:t>
            </a:r>
          </a:p>
          <a:p>
            <a:endParaRPr lang="en-US" sz="2800" b="1" dirty="0">
              <a:solidFill>
                <a:srgbClr val="FF0000"/>
              </a:solidFill>
            </a:endParaRPr>
          </a:p>
          <a:p>
            <a:endParaRPr lang="en-US" sz="2600" b="1" dirty="0">
              <a:solidFill>
                <a:schemeClr val="accent1">
                  <a:lumMod val="75000"/>
                </a:schemeClr>
              </a:solidFill>
            </a:endParaRPr>
          </a:p>
        </p:txBody>
      </p:sp>
      <p:pic>
        <p:nvPicPr>
          <p:cNvPr id="12" name="Picture 11">
            <a:extLst>
              <a:ext uri="{FF2B5EF4-FFF2-40B4-BE49-F238E27FC236}">
                <a16:creationId xmlns:a16="http://schemas.microsoft.com/office/drawing/2014/main" id="{48B13F63-44CC-FEAE-2B55-932A2C6C2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041" y="1959349"/>
            <a:ext cx="8305800" cy="2980204"/>
          </a:xfrm>
          <a:prstGeom prst="rect">
            <a:avLst/>
          </a:prstGeom>
        </p:spPr>
      </p:pic>
    </p:spTree>
    <p:extLst>
      <p:ext uri="{BB962C8B-B14F-4D97-AF65-F5344CB8AC3E}">
        <p14:creationId xmlns:p14="http://schemas.microsoft.com/office/powerpoint/2010/main" val="1432761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743" y="1547264"/>
            <a:ext cx="8050133" cy="4934810"/>
          </a:xfrm>
        </p:spPr>
        <p:txBody>
          <a:bodyPr>
            <a:normAutofit/>
          </a:bodyPr>
          <a:lstStyle/>
          <a:p>
            <a:pPr marL="0" indent="0">
              <a:lnSpc>
                <a:spcPct val="140000"/>
              </a:lnSpc>
              <a:buNone/>
            </a:pPr>
            <a:r>
              <a:rPr lang="en-IN" sz="2600" b="1" dirty="0">
                <a:solidFill>
                  <a:srgbClr val="FF0000"/>
                </a:solidFill>
              </a:rPr>
              <a:t> </a:t>
            </a:r>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74950"/>
            <a:ext cx="8470803" cy="1354217"/>
          </a:xfrm>
          <a:prstGeom prst="rect">
            <a:avLst/>
          </a:prstGeom>
        </p:spPr>
        <p:txBody>
          <a:bodyPr wrap="square">
            <a:spAutoFit/>
          </a:bodyPr>
          <a:lstStyle/>
          <a:p>
            <a:r>
              <a:rPr lang="en-US" sz="2800" b="1" dirty="0">
                <a:solidFill>
                  <a:schemeClr val="accent1">
                    <a:lumMod val="75000"/>
                  </a:schemeClr>
                </a:solidFill>
              </a:rPr>
              <a:t>IPL AUCTION PREDICTION USING MACHINE LEARNING</a:t>
            </a:r>
          </a:p>
          <a:p>
            <a:r>
              <a:rPr lang="en-US" sz="2800" b="1" dirty="0">
                <a:solidFill>
                  <a:srgbClr val="FF0000"/>
                </a:solidFill>
              </a:rPr>
              <a:t>USE CASE DIAGRAM</a:t>
            </a:r>
          </a:p>
          <a:p>
            <a:endParaRPr lang="en-US" sz="2600" b="1" dirty="0">
              <a:solidFill>
                <a:schemeClr val="accent1">
                  <a:lumMod val="75000"/>
                </a:schemeClr>
              </a:solidFill>
            </a:endParaRPr>
          </a:p>
        </p:txBody>
      </p:sp>
      <p:pic>
        <p:nvPicPr>
          <p:cNvPr id="6" name="Picture 5">
            <a:extLst>
              <a:ext uri="{FF2B5EF4-FFF2-40B4-BE49-F238E27FC236}">
                <a16:creationId xmlns:a16="http://schemas.microsoft.com/office/drawing/2014/main" id="{500AB777-F999-A4B4-ACF9-5654FE9DD0BB}"/>
              </a:ext>
            </a:extLst>
          </p:cNvPr>
          <p:cNvPicPr>
            <a:picLocks noChangeAspect="1"/>
          </p:cNvPicPr>
          <p:nvPr/>
        </p:nvPicPr>
        <p:blipFill>
          <a:blip r:embed="rId3"/>
          <a:stretch>
            <a:fillRect/>
          </a:stretch>
        </p:blipFill>
        <p:spPr>
          <a:xfrm>
            <a:off x="2765394" y="1796094"/>
            <a:ext cx="5029636" cy="4519052"/>
          </a:xfrm>
          <a:prstGeom prst="rect">
            <a:avLst/>
          </a:prstGeom>
        </p:spPr>
      </p:pic>
    </p:spTree>
    <p:extLst>
      <p:ext uri="{BB962C8B-B14F-4D97-AF65-F5344CB8AC3E}">
        <p14:creationId xmlns:p14="http://schemas.microsoft.com/office/powerpoint/2010/main" val="362938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5214" y="1745679"/>
            <a:ext cx="8171539" cy="4780625"/>
          </a:xfrm>
        </p:spPr>
        <p:txBody>
          <a:bodyPr>
            <a:normAutofit/>
          </a:bodyPr>
          <a:lstStyle/>
          <a:p>
            <a:pPr marL="0" indent="0">
              <a:buNone/>
            </a:pPr>
            <a:r>
              <a:rPr lang="en-IN" b="1" dirty="0">
                <a:solidFill>
                  <a:srgbClr val="FF0000"/>
                </a:solidFill>
              </a:rPr>
              <a:t>          </a:t>
            </a:r>
            <a:r>
              <a:rPr lang="en-IN" sz="2800" b="1" dirty="0">
                <a:solidFill>
                  <a:srgbClr val="FF0000"/>
                </a:solidFill>
              </a:rPr>
              <a:t>	         APPLICATION IN REAL WORLD</a:t>
            </a:r>
            <a:endParaRPr lang="en-US" sz="2800" b="1" dirty="0">
              <a:solidFill>
                <a:schemeClr val="accent1">
                  <a:lumMod val="75000"/>
                </a:schemeClr>
              </a:solidFill>
            </a:endParaRPr>
          </a:p>
          <a:p>
            <a:endParaRPr lang="en-US" dirty="0"/>
          </a:p>
          <a:p>
            <a:r>
              <a:rPr lang="en-US" dirty="0"/>
              <a:t>Develop a user-friendly interface that allows team owners and analysts to interact with the machine learning predictions.</a:t>
            </a:r>
          </a:p>
          <a:p>
            <a:r>
              <a:rPr lang="en-US" dirty="0"/>
              <a:t>Provide strategic recommendations to team owners and analysts based on predicted player performances, bid prices, and team requirements.</a:t>
            </a:r>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23330"/>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endParaRPr lang="en-US" sz="2600" b="1" dirty="0">
              <a:solidFill>
                <a:schemeClr val="accent1">
                  <a:lumMod val="75000"/>
                </a:schemeClr>
              </a:solidFill>
            </a:endParaRPr>
          </a:p>
        </p:txBody>
      </p:sp>
    </p:spTree>
    <p:extLst>
      <p:ext uri="{BB962C8B-B14F-4D97-AF65-F5344CB8AC3E}">
        <p14:creationId xmlns:p14="http://schemas.microsoft.com/office/powerpoint/2010/main" val="364028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313843" y="1800629"/>
            <a:ext cx="8066652" cy="646331"/>
          </a:xfrm>
          <a:prstGeom prst="rect">
            <a:avLst/>
          </a:prstGeom>
        </p:spPr>
        <p:txBody>
          <a:bodyPr wrap="square">
            <a:spAutoFit/>
          </a:bodyPr>
          <a:lstStyle/>
          <a:p>
            <a:r>
              <a:rPr lang="en-US" sz="3600" b="1" cap="all" dirty="0"/>
              <a:t>PROJECT TOPIC </a:t>
            </a:r>
          </a:p>
        </p:txBody>
      </p:sp>
      <p:sp>
        <p:nvSpPr>
          <p:cNvPr id="13" name="Rectangle 12">
            <a:extLst>
              <a:ext uri="{FF2B5EF4-FFF2-40B4-BE49-F238E27FC236}">
                <a16:creationId xmlns:a16="http://schemas.microsoft.com/office/drawing/2014/main" id="{34CEFAD4-E477-4E46-B5A6-ADB26E6A2863}"/>
              </a:ext>
            </a:extLst>
          </p:cNvPr>
          <p:cNvSpPr/>
          <p:nvPr/>
        </p:nvSpPr>
        <p:spPr>
          <a:xfrm>
            <a:off x="359562" y="2817431"/>
            <a:ext cx="10156037" cy="2215991"/>
          </a:xfrm>
          <a:prstGeom prst="rect">
            <a:avLst/>
          </a:prstGeom>
        </p:spPr>
        <p:txBody>
          <a:bodyPr wrap="square">
            <a:spAutoFit/>
          </a:bodyPr>
          <a:lstStyle/>
          <a:p>
            <a:endParaRPr lang="en-US" sz="3600" b="1" dirty="0">
              <a:solidFill>
                <a:schemeClr val="accent1">
                  <a:lumMod val="75000"/>
                </a:schemeClr>
              </a:solidFill>
            </a:endParaRPr>
          </a:p>
          <a:p>
            <a:r>
              <a:rPr lang="en-US" sz="3600" b="1" dirty="0">
                <a:solidFill>
                  <a:schemeClr val="accent1">
                    <a:lumMod val="75000"/>
                  </a:schemeClr>
                </a:solidFill>
              </a:rPr>
              <a:t>IPL AUCTION PREDICTION USING MACHINE LEARNING</a:t>
            </a:r>
            <a:endParaRPr lang="en-US" sz="3000" b="1" dirty="0">
              <a:solidFill>
                <a:schemeClr val="accent1">
                  <a:lumMod val="75000"/>
                </a:schemeClr>
              </a:solidFill>
            </a:endParaRPr>
          </a:p>
          <a:p>
            <a:r>
              <a:rPr lang="en-US" sz="3000" b="1" dirty="0">
                <a:solidFill>
                  <a:srgbClr val="C00000"/>
                </a:solidFill>
              </a:rPr>
              <a:t> </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dirty="0"/>
              <a:t>PES1PG22CA139,PAVAN CHAKRASALI,SECTION-C</a:t>
            </a:r>
            <a:endParaRPr lang="en-IN" sz="2400"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Applications</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0" y="2665359"/>
            <a:ext cx="10111563"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8F0CA5F-3CF7-2A47-C062-DC51643ECBDA}"/>
              </a:ext>
            </a:extLst>
          </p:cNvPr>
          <p:cNvPicPr>
            <a:picLocks noChangeAspect="1"/>
          </p:cNvPicPr>
          <p:nvPr/>
        </p:nvPicPr>
        <p:blipFill>
          <a:blip r:embed="rId2"/>
          <a:stretch>
            <a:fillRect/>
          </a:stretch>
        </p:blipFill>
        <p:spPr>
          <a:xfrm>
            <a:off x="10743452" y="407539"/>
            <a:ext cx="849665" cy="1428531"/>
          </a:xfrm>
          <a:prstGeom prst="rect">
            <a:avLst/>
          </a:prstGeom>
        </p:spPr>
      </p:pic>
    </p:spTree>
    <p:extLst>
      <p:ext uri="{BB962C8B-B14F-4D97-AF65-F5344CB8AC3E}">
        <p14:creationId xmlns:p14="http://schemas.microsoft.com/office/powerpoint/2010/main" val="2362602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742" y="1442996"/>
            <a:ext cx="10013669" cy="4814363"/>
          </a:xfrm>
        </p:spPr>
        <p:txBody>
          <a:bodyPr>
            <a:normAutofit/>
          </a:bodyPr>
          <a:lstStyle/>
          <a:p>
            <a:pPr marL="0" indent="0">
              <a:buNone/>
            </a:pPr>
            <a:r>
              <a:rPr lang="en-IN" b="1" dirty="0">
                <a:solidFill>
                  <a:srgbClr val="FF0000"/>
                </a:solidFill>
              </a:rPr>
              <a:t>          </a:t>
            </a:r>
            <a:r>
              <a:rPr lang="en-IN" sz="2800" b="1" dirty="0">
                <a:solidFill>
                  <a:srgbClr val="FF0000"/>
                </a:solidFill>
              </a:rPr>
              <a:t>	             	PSEUDO CODE</a:t>
            </a:r>
            <a:endParaRPr lang="en-IN" dirty="0"/>
          </a:p>
          <a:p>
            <a:pPr marL="457200" indent="-457200">
              <a:buFont typeface="+mj-lt"/>
              <a:buAutoNum type="arabicPeriod"/>
            </a:pPr>
            <a:r>
              <a:rPr lang="en-US" sz="2800" dirty="0"/>
              <a:t>Run the Application</a:t>
            </a:r>
          </a:p>
          <a:p>
            <a:pPr marL="457200" indent="-457200">
              <a:buFont typeface="+mj-lt"/>
              <a:buAutoNum type="arabicPeriod"/>
            </a:pPr>
            <a:r>
              <a:rPr lang="en-US" sz="2800" dirty="0"/>
              <a:t>User Interface appears, then pass the players statistics </a:t>
            </a:r>
          </a:p>
          <a:p>
            <a:pPr marL="0" indent="0">
              <a:buNone/>
            </a:pPr>
            <a:r>
              <a:rPr lang="en-US" sz="2800" dirty="0">
                <a:latin typeface="Times New Roman" panose="02020603050405020304" pitchFamily="18" charset="0"/>
                <a:cs typeface="Times New Roman" panose="02020603050405020304" pitchFamily="18" charset="0"/>
              </a:rPr>
              <a:t>3.Then click on predict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Preprocess the statistics for the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model.</a:t>
            </a:r>
          </a:p>
          <a:p>
            <a:pPr lvl="1"/>
            <a:r>
              <a:rPr lang="en-US" dirty="0">
                <a:latin typeface="Times New Roman" panose="02020603050405020304" pitchFamily="18" charset="0"/>
                <a:cs typeface="Times New Roman" panose="02020603050405020304" pitchFamily="18" charset="0"/>
              </a:rPr>
              <a:t>Make the prediction using </a:t>
            </a:r>
            <a:r>
              <a:rPr lang="en-US" dirty="0" err="1">
                <a:latin typeface="Times New Roman" panose="02020603050405020304" pitchFamily="18" charset="0"/>
                <a:cs typeface="Times New Roman" panose="02020603050405020304" pitchFamily="18" charset="0"/>
              </a:rPr>
              <a:t>catboost</a:t>
            </a:r>
            <a:r>
              <a:rPr lang="en-US" dirty="0">
                <a:latin typeface="Times New Roman" panose="02020603050405020304" pitchFamily="18" charset="0"/>
                <a:cs typeface="Times New Roman" panose="02020603050405020304" pitchFamily="18" charset="0"/>
              </a:rPr>
              <a:t> model and </a:t>
            </a:r>
            <a:r>
              <a:rPr lang="en-US" dirty="0" err="1">
                <a:latin typeface="Times New Roman" panose="02020603050405020304" pitchFamily="18" charset="0"/>
                <a:cs typeface="Times New Roman" panose="02020603050405020304" pitchFamily="18" charset="0"/>
              </a:rPr>
              <a:t>retrive</a:t>
            </a:r>
            <a:r>
              <a:rPr lang="en-US" dirty="0">
                <a:latin typeface="Times New Roman" panose="02020603050405020304" pitchFamily="18" charset="0"/>
                <a:cs typeface="Times New Roman" panose="02020603050405020304" pitchFamily="18" charset="0"/>
              </a:rPr>
              <a:t> the predicted value.</a:t>
            </a:r>
          </a:p>
          <a:p>
            <a:pPr marL="0" indent="0">
              <a:buNone/>
            </a:pPr>
            <a:r>
              <a:rPr lang="en-IN" dirty="0"/>
              <a:t>4.You can add the player to the team by clicking on the add or you can discard the player </a:t>
            </a:r>
          </a:p>
          <a:p>
            <a:pPr marL="0" indent="0">
              <a:buNone/>
            </a:pPr>
            <a:r>
              <a:rPr lang="en-IN" dirty="0"/>
              <a:t>5.All the players can be viewed at view team</a:t>
            </a:r>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23330"/>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endParaRPr lang="en-US" sz="2600" b="1" dirty="0">
              <a:solidFill>
                <a:schemeClr val="accent1">
                  <a:lumMod val="75000"/>
                </a:schemeClr>
              </a:solidFill>
            </a:endParaRPr>
          </a:p>
        </p:txBody>
      </p:sp>
    </p:spTree>
    <p:extLst>
      <p:ext uri="{BB962C8B-B14F-4D97-AF65-F5344CB8AC3E}">
        <p14:creationId xmlns:p14="http://schemas.microsoft.com/office/powerpoint/2010/main" val="630371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23330"/>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endParaRPr lang="en-US" sz="2600" b="1" dirty="0">
              <a:solidFill>
                <a:schemeClr val="accent1">
                  <a:lumMod val="75000"/>
                </a:schemeClr>
              </a:solidFill>
            </a:endParaRPr>
          </a:p>
        </p:txBody>
      </p:sp>
      <p:graphicFrame>
        <p:nvGraphicFramePr>
          <p:cNvPr id="13" name="Content Placeholder 12">
            <a:extLst>
              <a:ext uri="{FF2B5EF4-FFF2-40B4-BE49-F238E27FC236}">
                <a16:creationId xmlns:a16="http://schemas.microsoft.com/office/drawing/2014/main" id="{2C2EAD7D-35F8-F188-43BF-DC611C90557C}"/>
              </a:ext>
            </a:extLst>
          </p:cNvPr>
          <p:cNvGraphicFramePr>
            <a:graphicFrameLocks noGrp="1"/>
          </p:cNvGraphicFramePr>
          <p:nvPr>
            <p:ph idx="1"/>
            <p:extLst>
              <p:ext uri="{D42A27DB-BD31-4B8C-83A1-F6EECF244321}">
                <p14:modId xmlns:p14="http://schemas.microsoft.com/office/powerpoint/2010/main" val="3054567509"/>
              </p:ext>
            </p:extLst>
          </p:nvPr>
        </p:nvGraphicFramePr>
        <p:xfrm>
          <a:off x="1398495" y="1766447"/>
          <a:ext cx="7744625" cy="4351338"/>
        </p:xfrm>
        <a:graphic>
          <a:graphicData uri="http://schemas.openxmlformats.org/drawingml/2006/table">
            <a:tbl>
              <a:tblPr firstRow="1" firstCol="1" bandRow="1">
                <a:tableStyleId>{5C22544A-7EE6-4342-B048-85BDC9FD1C3A}</a:tableStyleId>
              </a:tblPr>
              <a:tblGrid>
                <a:gridCol w="1548767">
                  <a:extLst>
                    <a:ext uri="{9D8B030D-6E8A-4147-A177-3AD203B41FA5}">
                      <a16:colId xmlns:a16="http://schemas.microsoft.com/office/drawing/2014/main" val="1151210812"/>
                    </a:ext>
                  </a:extLst>
                </a:gridCol>
                <a:gridCol w="1548767">
                  <a:extLst>
                    <a:ext uri="{9D8B030D-6E8A-4147-A177-3AD203B41FA5}">
                      <a16:colId xmlns:a16="http://schemas.microsoft.com/office/drawing/2014/main" val="461346152"/>
                    </a:ext>
                  </a:extLst>
                </a:gridCol>
                <a:gridCol w="1548767">
                  <a:extLst>
                    <a:ext uri="{9D8B030D-6E8A-4147-A177-3AD203B41FA5}">
                      <a16:colId xmlns:a16="http://schemas.microsoft.com/office/drawing/2014/main" val="3171017640"/>
                    </a:ext>
                  </a:extLst>
                </a:gridCol>
                <a:gridCol w="1548767">
                  <a:extLst>
                    <a:ext uri="{9D8B030D-6E8A-4147-A177-3AD203B41FA5}">
                      <a16:colId xmlns:a16="http://schemas.microsoft.com/office/drawing/2014/main" val="2038069640"/>
                    </a:ext>
                  </a:extLst>
                </a:gridCol>
                <a:gridCol w="1549557">
                  <a:extLst>
                    <a:ext uri="{9D8B030D-6E8A-4147-A177-3AD203B41FA5}">
                      <a16:colId xmlns:a16="http://schemas.microsoft.com/office/drawing/2014/main" val="426397624"/>
                    </a:ext>
                  </a:extLst>
                </a:gridCol>
              </a:tblGrid>
              <a:tr h="217629">
                <a:tc>
                  <a:txBody>
                    <a:bodyPr/>
                    <a:lstStyle/>
                    <a:p>
                      <a:pPr>
                        <a:lnSpc>
                          <a:spcPct val="107000"/>
                        </a:lnSpc>
                        <a:spcAft>
                          <a:spcPts val="800"/>
                        </a:spcAft>
                      </a:pPr>
                      <a:r>
                        <a:rPr lang="en-IN" sz="1200" kern="100">
                          <a:effectLst/>
                        </a:rPr>
                        <a:t>Test Case 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Step Details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Expected Action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Actual Action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Pass/Fail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extLst>
                  <a:ext uri="{0D108BD9-81ED-4DB2-BD59-A6C34878D82A}">
                    <a16:rowId xmlns:a16="http://schemas.microsoft.com/office/drawing/2014/main" val="2207974043"/>
                  </a:ext>
                </a:extLst>
              </a:tr>
              <a:tr h="950728">
                <a:tc>
                  <a:txBody>
                    <a:bodyPr/>
                    <a:lstStyle/>
                    <a:p>
                      <a:pPr>
                        <a:lnSpc>
                          <a:spcPct val="107000"/>
                        </a:lnSpc>
                        <a:spcAft>
                          <a:spcPts val="800"/>
                        </a:spcAft>
                      </a:pPr>
                      <a:r>
                        <a:rPr lang="en-IN" sz="1200" kern="100" dirty="0">
                          <a:effectLst/>
                        </a:rPr>
                        <a:t>TC 01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US" sz="1200" kern="100" dirty="0">
                          <a:effectLst/>
                        </a:rPr>
                        <a:t>Checking for the  values In range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dirty="0">
                          <a:effectLst/>
                        </a:rPr>
                        <a:t>Alerts should be displayed if any value is out of the acceptable range.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Alerts is displayed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Pass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extLst>
                  <a:ext uri="{0D108BD9-81ED-4DB2-BD59-A6C34878D82A}">
                    <a16:rowId xmlns:a16="http://schemas.microsoft.com/office/drawing/2014/main" val="4211418105"/>
                  </a:ext>
                </a:extLst>
              </a:tr>
              <a:tr h="1191364">
                <a:tc>
                  <a:txBody>
                    <a:bodyPr/>
                    <a:lstStyle/>
                    <a:p>
                      <a:pPr>
                        <a:lnSpc>
                          <a:spcPct val="107000"/>
                        </a:lnSpc>
                        <a:spcAft>
                          <a:spcPts val="800"/>
                        </a:spcAft>
                      </a:pPr>
                      <a:r>
                        <a:rPr lang="en-IN" sz="1200" kern="100">
                          <a:effectLst/>
                        </a:rPr>
                        <a:t>TC 02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US" sz="1200" kern="100">
                          <a:effectLst/>
                        </a:rPr>
                        <a:t>Adding a Player above Player Limit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A flag message "Player count limit reached. Cannot add more players." Should be displayed.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Flag message is displayed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Pass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extLst>
                  <a:ext uri="{0D108BD9-81ED-4DB2-BD59-A6C34878D82A}">
                    <a16:rowId xmlns:a16="http://schemas.microsoft.com/office/drawing/2014/main" val="2396299751"/>
                  </a:ext>
                </a:extLst>
              </a:tr>
              <a:tr h="1064517">
                <a:tc>
                  <a:txBody>
                    <a:bodyPr/>
                    <a:lstStyle/>
                    <a:p>
                      <a:pPr>
                        <a:lnSpc>
                          <a:spcPct val="107000"/>
                        </a:lnSpc>
                        <a:spcAft>
                          <a:spcPts val="800"/>
                        </a:spcAft>
                      </a:pPr>
                      <a:r>
                        <a:rPr lang="en-IN" sz="1200" kern="100">
                          <a:effectLst/>
                        </a:rPr>
                        <a:t>TC 03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US" sz="1200" kern="100">
                          <a:effectLst/>
                        </a:rPr>
                        <a:t>Add a new player when the budget is insufficient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US" sz="1200" kern="100">
                          <a:effectLst/>
                        </a:rPr>
                        <a:t>A flag message "Insufficient budget to add this player.” Should be displayed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Flag message is displayed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Pass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extLst>
                  <a:ext uri="{0D108BD9-81ED-4DB2-BD59-A6C34878D82A}">
                    <a16:rowId xmlns:a16="http://schemas.microsoft.com/office/drawing/2014/main" val="3688675134"/>
                  </a:ext>
                </a:extLst>
              </a:tr>
              <a:tr h="927100">
                <a:tc>
                  <a:txBody>
                    <a:bodyPr/>
                    <a:lstStyle/>
                    <a:p>
                      <a:pPr>
                        <a:lnSpc>
                          <a:spcPct val="107000"/>
                        </a:lnSpc>
                        <a:spcAft>
                          <a:spcPts val="800"/>
                        </a:spcAft>
                      </a:pPr>
                      <a:r>
                        <a:rPr lang="en-IN" sz="1200" kern="100">
                          <a:effectLst/>
                        </a:rPr>
                        <a:t>TC 04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US" sz="1200" kern="100">
                          <a:effectLst/>
                        </a:rPr>
                        <a:t>Add a player who is already in the team</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A flag message "{name} already exists!" should be displayed.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a:effectLst/>
                        </a:rPr>
                        <a:t>Flag message is displayed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tc>
                  <a:txBody>
                    <a:bodyPr/>
                    <a:lstStyle/>
                    <a:p>
                      <a:pPr>
                        <a:lnSpc>
                          <a:spcPct val="107000"/>
                        </a:lnSpc>
                        <a:spcAft>
                          <a:spcPts val="800"/>
                        </a:spcAft>
                      </a:pPr>
                      <a:r>
                        <a:rPr lang="en-IN" sz="1200" kern="100" dirty="0">
                          <a:effectLst/>
                        </a:rPr>
                        <a:t>Pass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7154" marR="67154" marT="0" marB="0"/>
                </a:tc>
                <a:extLst>
                  <a:ext uri="{0D108BD9-81ED-4DB2-BD59-A6C34878D82A}">
                    <a16:rowId xmlns:a16="http://schemas.microsoft.com/office/drawing/2014/main" val="1610913729"/>
                  </a:ext>
                </a:extLst>
              </a:tr>
            </a:tbl>
          </a:graphicData>
        </a:graphic>
      </p:graphicFrame>
      <p:sp>
        <p:nvSpPr>
          <p:cNvPr id="15" name="TextBox 14">
            <a:extLst>
              <a:ext uri="{FF2B5EF4-FFF2-40B4-BE49-F238E27FC236}">
                <a16:creationId xmlns:a16="http://schemas.microsoft.com/office/drawing/2014/main" id="{F21C94E5-7A30-ABF8-21A9-24F40BBAAD20}"/>
              </a:ext>
            </a:extLst>
          </p:cNvPr>
          <p:cNvSpPr txBox="1"/>
          <p:nvPr/>
        </p:nvSpPr>
        <p:spPr>
          <a:xfrm>
            <a:off x="4383742" y="1365739"/>
            <a:ext cx="6096000" cy="369332"/>
          </a:xfrm>
          <a:prstGeom prst="rect">
            <a:avLst/>
          </a:prstGeom>
          <a:noFill/>
        </p:spPr>
        <p:txBody>
          <a:bodyPr wrap="square">
            <a:spAutoFit/>
          </a:bodyPr>
          <a:lstStyle/>
          <a:p>
            <a:pPr marL="0" indent="0">
              <a:buNone/>
            </a:pPr>
            <a:r>
              <a:rPr lang="en-US" b="1" dirty="0">
                <a:solidFill>
                  <a:srgbClr val="FF0000"/>
                </a:solidFill>
              </a:rPr>
              <a:t>TEST CASES</a:t>
            </a:r>
            <a:endParaRPr lang="en-IN" dirty="0"/>
          </a:p>
        </p:txBody>
      </p:sp>
    </p:spTree>
    <p:extLst>
      <p:ext uri="{BB962C8B-B14F-4D97-AF65-F5344CB8AC3E}">
        <p14:creationId xmlns:p14="http://schemas.microsoft.com/office/powerpoint/2010/main" val="1597536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118" y="1442997"/>
            <a:ext cx="10336306" cy="5083307"/>
          </a:xfrm>
        </p:spPr>
        <p:txBody>
          <a:bodyPr>
            <a:normAutofit fontScale="85000" lnSpcReduction="20000"/>
          </a:bodyPr>
          <a:lstStyle/>
          <a:p>
            <a:pPr marL="0" indent="0">
              <a:buNone/>
            </a:pPr>
            <a:r>
              <a:rPr lang="en-IN" b="1" dirty="0">
                <a:solidFill>
                  <a:srgbClr val="FF0000"/>
                </a:solidFill>
              </a:rPr>
              <a:t>          </a:t>
            </a:r>
            <a:r>
              <a:rPr lang="en-IN" sz="2800" b="1" dirty="0">
                <a:solidFill>
                  <a:srgbClr val="FF0000"/>
                </a:solidFill>
              </a:rPr>
              <a:t>	                             </a:t>
            </a:r>
            <a:r>
              <a:rPr lang="en-IN" b="1" dirty="0">
                <a:solidFill>
                  <a:srgbClr val="FF0000"/>
                </a:solidFill>
              </a:rPr>
              <a:t>IDENTIFIED JOURNAL</a:t>
            </a:r>
            <a:endParaRPr lang="en-US" sz="2800" b="1" dirty="0">
              <a:solidFill>
                <a:schemeClr val="accent1">
                  <a:lumMod val="75000"/>
                </a:schemeClr>
              </a:solidFill>
            </a:endParaRPr>
          </a:p>
          <a:p>
            <a:pPr marL="0" indent="0">
              <a:buNone/>
            </a:pPr>
            <a:r>
              <a:rPr lang="en-US" sz="2800" dirty="0">
                <a:latin typeface="Times New Roman" panose="02020603050405020304" pitchFamily="18" charset="0"/>
                <a:cs typeface="Times New Roman" panose="02020603050405020304" pitchFamily="18" charset="0"/>
              </a:rPr>
              <a:t>1.</a:t>
            </a:r>
            <a:r>
              <a:rPr lang="en-US" altLang="en-US" sz="2800" dirty="0">
                <a:latin typeface="Times New Roman" panose="02020603050405020304" pitchFamily="18" charset="0"/>
                <a:cs typeface="Times New Roman" panose="02020603050405020304" pitchFamily="18" charset="0"/>
              </a:rPr>
              <a:t> </a:t>
            </a:r>
            <a:r>
              <a:rPr lang="en-US" i="0" dirty="0">
                <a:solidFill>
                  <a:srgbClr val="414141"/>
                </a:solidFill>
                <a:effectLst/>
                <a:latin typeface="Times New Roman" panose="02020603050405020304" pitchFamily="18" charset="0"/>
                <a:cs typeface="Times New Roman" panose="02020603050405020304" pitchFamily="18" charset="0"/>
              </a:rPr>
              <a:t>Machine Learning in Communications and Networking, IEEE Transactions on</a:t>
            </a:r>
          </a:p>
          <a:p>
            <a:pPr marL="0" indent="0">
              <a:buNone/>
            </a:pPr>
            <a:r>
              <a:rPr lang="en-US" sz="2800" dirty="0">
                <a:latin typeface="Times New Roman" panose="02020603050405020304" pitchFamily="18" charset="0"/>
                <a:cs typeface="Times New Roman" panose="02020603050405020304" pitchFamily="18" charset="0"/>
              </a:rPr>
              <a:t>(35 Weeks)</a:t>
            </a:r>
          </a:p>
          <a:p>
            <a:pPr marL="0" indent="0">
              <a:buNone/>
            </a:pPr>
            <a:r>
              <a:rPr lang="en-US" altLang="en-US" sz="2800" dirty="0">
                <a:latin typeface="Times New Roman" panose="02020603050405020304" pitchFamily="18" charset="0"/>
                <a:cs typeface="Times New Roman" panose="02020603050405020304" pitchFamily="18" charset="0"/>
              </a:rPr>
              <a:t>Access: Open access</a:t>
            </a:r>
          </a:p>
          <a:p>
            <a:pPr marL="0" indent="0">
              <a:buNone/>
            </a:pPr>
            <a:r>
              <a:rPr lang="en-US" altLang="en-US" sz="2800" dirty="0">
                <a:latin typeface="Times New Roman" panose="02020603050405020304" pitchFamily="18" charset="0"/>
                <a:cs typeface="Times New Roman" panose="02020603050405020304" pitchFamily="18" charset="0"/>
              </a:rPr>
              <a:t>Article Submission website: https://ieee.atyponrex.com/journal/mlcn</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2.</a:t>
            </a:r>
            <a:r>
              <a:rPr lang="en-US"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Neural Networks and Learning Systems, IEEE Transactions on(</a:t>
            </a:r>
            <a:r>
              <a:rPr lang="en-US" dirty="0">
                <a:latin typeface="Times New Roman" panose="02020603050405020304" pitchFamily="18" charset="0"/>
                <a:cs typeface="Times New Roman" panose="02020603050405020304" pitchFamily="18" charset="0"/>
              </a:rPr>
              <a:t>5</a:t>
            </a:r>
            <a:r>
              <a:rPr lang="en-US" sz="2800" dirty="0">
                <a:latin typeface="Times New Roman" panose="02020603050405020304" pitchFamily="18" charset="0"/>
                <a:cs typeface="Times New Roman" panose="02020603050405020304" pitchFamily="18" charset="0"/>
              </a:rPr>
              <a:t>3 Weeks)</a:t>
            </a:r>
          </a:p>
          <a:p>
            <a:pPr marL="0" indent="0">
              <a:buNone/>
            </a:pPr>
            <a:r>
              <a:rPr lang="en-US" altLang="en-US" sz="2800" dirty="0">
                <a:latin typeface="Times New Roman" panose="02020603050405020304" pitchFamily="18" charset="0"/>
                <a:cs typeface="Times New Roman" panose="02020603050405020304" pitchFamily="18" charset="0"/>
                <a:sym typeface="+mn-ea"/>
              </a:rPr>
              <a:t>Access: Open access</a:t>
            </a:r>
            <a:endParaRPr lang="en-US" altLang="en-US" sz="2800" dirty="0">
              <a:latin typeface="Times New Roman" panose="02020603050405020304" pitchFamily="18" charset="0"/>
              <a:cs typeface="Times New Roman" panose="02020603050405020304" pitchFamily="18" charset="0"/>
            </a:endParaRPr>
          </a:p>
          <a:p>
            <a:pPr marL="0" indent="0">
              <a:buNone/>
            </a:pPr>
            <a:r>
              <a:rPr lang="en-US" altLang="en-US" sz="2800" dirty="0">
                <a:latin typeface="Times New Roman" panose="02020603050405020304" pitchFamily="18" charset="0"/>
                <a:cs typeface="Times New Roman" panose="02020603050405020304" pitchFamily="18" charset="0"/>
                <a:sym typeface="+mn-ea"/>
              </a:rPr>
              <a:t>Article Submission </a:t>
            </a:r>
            <a:r>
              <a:rPr lang="en-US" altLang="en-US" sz="2800" dirty="0" err="1">
                <a:latin typeface="Times New Roman" panose="02020603050405020304" pitchFamily="18" charset="0"/>
                <a:cs typeface="Times New Roman" panose="02020603050405020304" pitchFamily="18" charset="0"/>
                <a:sym typeface="+mn-ea"/>
              </a:rPr>
              <a:t>website:http</a:t>
            </a:r>
            <a:r>
              <a:rPr lang="en-US" altLang="en-US" sz="2800" dirty="0">
                <a:latin typeface="Times New Roman" panose="02020603050405020304" pitchFamily="18" charset="0"/>
                <a:cs typeface="Times New Roman" panose="02020603050405020304" pitchFamily="18" charset="0"/>
                <a:sym typeface="+mn-ea"/>
              </a:rPr>
              <a:t>://mc.manuscriptcentral.com/</a:t>
            </a:r>
            <a:r>
              <a:rPr lang="en-US" altLang="en-US" sz="2800" dirty="0" err="1">
                <a:latin typeface="Times New Roman" panose="02020603050405020304" pitchFamily="18" charset="0"/>
                <a:cs typeface="Times New Roman" panose="02020603050405020304" pitchFamily="18" charset="0"/>
                <a:sym typeface="+mn-ea"/>
              </a:rPr>
              <a:t>tnnls</a:t>
            </a:r>
            <a:endParaRPr lang="en-US" altLang="en-US" sz="2800" dirty="0">
              <a:latin typeface="Times New Roman" panose="02020603050405020304" pitchFamily="18" charset="0"/>
              <a:cs typeface="Times New Roman" panose="02020603050405020304" pitchFamily="18" charset="0"/>
              <a:sym typeface="+mn-ea"/>
            </a:endParaRP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3.</a:t>
            </a:r>
            <a:r>
              <a:rPr lang="en-US" altLang="en-US" sz="2800" dirty="0">
                <a:latin typeface="Times New Roman" panose="02020603050405020304" pitchFamily="18" charset="0"/>
                <a:cs typeface="Times New Roman" panose="02020603050405020304" pitchFamily="18" charset="0"/>
              </a:rPr>
              <a:t> </a:t>
            </a:r>
            <a:r>
              <a:rPr lang="fr-FR" altLang="en-US" sz="2800" dirty="0" err="1">
                <a:latin typeface="Times New Roman" panose="02020603050405020304" pitchFamily="18" charset="0"/>
                <a:cs typeface="Times New Roman" panose="02020603050405020304" pitchFamily="18" charset="0"/>
              </a:rPr>
              <a:t>Artificial</a:t>
            </a:r>
            <a:r>
              <a:rPr lang="fr-FR" altLang="en-US" sz="2800" dirty="0">
                <a:latin typeface="Times New Roman" panose="02020603050405020304" pitchFamily="18" charset="0"/>
                <a:cs typeface="Times New Roman" panose="02020603050405020304" pitchFamily="18" charset="0"/>
              </a:rPr>
              <a:t> Intelligence, IEEE Transactions on</a:t>
            </a:r>
            <a:r>
              <a:rPr lang="en-US" sz="28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(24.4 Weeks)</a:t>
            </a:r>
          </a:p>
          <a:p>
            <a:pPr marL="0" indent="0">
              <a:buNone/>
            </a:pPr>
            <a:r>
              <a:rPr lang="en-US" altLang="en-US" sz="2800" dirty="0">
                <a:latin typeface="Times New Roman" panose="02020603050405020304" pitchFamily="18" charset="0"/>
                <a:cs typeface="Times New Roman" panose="02020603050405020304" pitchFamily="18" charset="0"/>
                <a:sym typeface="+mn-ea"/>
              </a:rPr>
              <a:t>Access: Open access</a:t>
            </a:r>
            <a:endParaRPr lang="en-US" altLang="en-US" sz="2800" dirty="0">
              <a:latin typeface="Times New Roman" panose="02020603050405020304" pitchFamily="18" charset="0"/>
              <a:cs typeface="Times New Roman" panose="02020603050405020304" pitchFamily="18" charset="0"/>
            </a:endParaRPr>
          </a:p>
          <a:p>
            <a:pPr marL="0" indent="0">
              <a:buNone/>
            </a:pPr>
            <a:r>
              <a:rPr lang="en-US" altLang="en-US" sz="2800" dirty="0">
                <a:latin typeface="Times New Roman" panose="02020603050405020304" pitchFamily="18" charset="0"/>
                <a:cs typeface="Times New Roman" panose="02020603050405020304" pitchFamily="18" charset="0"/>
                <a:sym typeface="+mn-ea"/>
              </a:rPr>
              <a:t>Article Submission website:</a:t>
            </a:r>
            <a:r>
              <a:rPr lang="fr-FR" sz="2800" b="1" dirty="0">
                <a:solidFill>
                  <a:srgbClr val="414141"/>
                </a:solidFill>
                <a:latin typeface="Verdana" panose="020B0604030504040204" pitchFamily="34" charset="0"/>
              </a:rPr>
              <a:t> </a:t>
            </a:r>
            <a:r>
              <a:rPr lang="fr-FR" sz="2800" dirty="0">
                <a:solidFill>
                  <a:srgbClr val="414141"/>
                </a:solidFill>
                <a:latin typeface="Times New Roman" panose="02020603050405020304" pitchFamily="18" charset="0"/>
                <a:cs typeface="Times New Roman" panose="02020603050405020304" pitchFamily="18" charset="0"/>
              </a:rPr>
              <a:t>https://ieee.atyponrex.com/journal/tai-ieee</a:t>
            </a:r>
            <a:endParaRPr lang="en-US" altLang="en-US" sz="2800" dirty="0">
              <a:latin typeface="Times New Roman" panose="02020603050405020304" pitchFamily="18" charset="0"/>
              <a:cs typeface="Times New Roman" panose="02020603050405020304" pitchFamily="18" charset="0"/>
              <a:sym typeface="+mn-ea"/>
            </a:endParaRPr>
          </a:p>
          <a:p>
            <a:pPr marL="0" indent="0">
              <a:buNone/>
            </a:pPr>
            <a:endParaRPr lang="en-US" altLang="en-US" sz="2800" dirty="0">
              <a:latin typeface="Times New Roman" panose="02020603050405020304" pitchFamily="18" charset="0"/>
              <a:cs typeface="Times New Roman" panose="02020603050405020304" pitchFamily="18" charset="0"/>
              <a:sym typeface="+mn-ea"/>
            </a:endParaRPr>
          </a:p>
          <a:p>
            <a:pPr marL="0" indent="0">
              <a:buNone/>
            </a:pPr>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23330"/>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endParaRPr lang="en-US" sz="2600" b="1" dirty="0">
              <a:solidFill>
                <a:schemeClr val="accent1">
                  <a:lumMod val="75000"/>
                </a:schemeClr>
              </a:solidFill>
            </a:endParaRPr>
          </a:p>
        </p:txBody>
      </p:sp>
    </p:spTree>
    <p:extLst>
      <p:ext uri="{BB962C8B-B14F-4D97-AF65-F5344CB8AC3E}">
        <p14:creationId xmlns:p14="http://schemas.microsoft.com/office/powerpoint/2010/main" val="198471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647" y="1442997"/>
            <a:ext cx="10424625" cy="5083307"/>
          </a:xfrm>
        </p:spPr>
        <p:txBody>
          <a:bodyPr>
            <a:normAutofit fontScale="77500" lnSpcReduction="20000"/>
          </a:bodyPr>
          <a:lstStyle/>
          <a:p>
            <a:pPr marL="0" indent="0">
              <a:buNone/>
            </a:pPr>
            <a:r>
              <a:rPr lang="en-US" sz="3400" dirty="0">
                <a:latin typeface="Times New Roman" panose="02020603050405020304" pitchFamily="18" charset="0"/>
                <a:cs typeface="Times New Roman" panose="02020603050405020304" pitchFamily="18" charset="0"/>
              </a:rPr>
              <a:t> 1.  </a:t>
            </a:r>
            <a:r>
              <a:rPr lang="en-IN" altLang="en-US" sz="3400" dirty="0">
                <a:latin typeface="Times New Roman" panose="02020603050405020304" pitchFamily="18" charset="0"/>
                <a:cs typeface="Times New Roman" panose="02020603050405020304" pitchFamily="18" charset="0"/>
              </a:rPr>
              <a:t>2024 Second International Conference on Networks, Multimedia and Information Technology (NMITCON)</a:t>
            </a:r>
          </a:p>
          <a:p>
            <a:pPr marL="457200" lvl="1" indent="0">
              <a:buFont typeface="+mj-lt"/>
              <a:buNone/>
            </a:pPr>
            <a:r>
              <a:rPr lang="en-IN" altLang="en-US" sz="3100" dirty="0">
                <a:latin typeface="Times New Roman" panose="02020603050405020304" pitchFamily="18" charset="0"/>
                <a:cs typeface="Times New Roman" panose="02020603050405020304" pitchFamily="18" charset="0"/>
              </a:rPr>
              <a:t>Abstract Submission Deadline:30 May 2024</a:t>
            </a:r>
          </a:p>
          <a:p>
            <a:pPr marL="457200" lvl="1" indent="0">
              <a:buFont typeface="+mj-lt"/>
              <a:buNone/>
            </a:pPr>
            <a:r>
              <a:rPr lang="en-IN" altLang="en-US" sz="3100" dirty="0">
                <a:latin typeface="Times New Roman" panose="02020603050405020304" pitchFamily="18" charset="0"/>
                <a:cs typeface="Times New Roman" panose="02020603050405020304" pitchFamily="18" charset="0"/>
              </a:rPr>
              <a:t>Notification of Acceptance Date:30 Jun 2024</a:t>
            </a:r>
          </a:p>
          <a:p>
            <a:pPr marL="457200" lvl="1" indent="0">
              <a:buFont typeface="+mj-lt"/>
              <a:buNone/>
            </a:pPr>
            <a:r>
              <a:rPr lang="en-IN" altLang="en-US" sz="3100" dirty="0">
                <a:latin typeface="Times New Roman" panose="02020603050405020304" pitchFamily="18" charset="0"/>
                <a:cs typeface="Times New Roman" panose="02020603050405020304" pitchFamily="18" charset="0"/>
              </a:rPr>
              <a:t>Accepted Paper Submission Deadline:10 Jul 2024</a:t>
            </a:r>
          </a:p>
          <a:p>
            <a:pPr marL="457200" lvl="1" indent="0">
              <a:buFont typeface="+mj-lt"/>
              <a:buNone/>
            </a:pPr>
            <a:r>
              <a:rPr lang="en-IN" altLang="en-US" sz="3100" dirty="0">
                <a:latin typeface="Times New Roman" panose="02020603050405020304" pitchFamily="18" charset="0"/>
                <a:cs typeface="Times New Roman" panose="02020603050405020304" pitchFamily="18" charset="0"/>
              </a:rPr>
              <a:t>Conference Dates: 09-10 Aug 2024</a:t>
            </a:r>
          </a:p>
          <a:p>
            <a:pPr marL="457200" lvl="1" indent="0">
              <a:buFont typeface="+mj-lt"/>
              <a:buNone/>
            </a:pPr>
            <a:r>
              <a:rPr lang="en-IN" altLang="en-US" sz="3100" dirty="0">
                <a:latin typeface="Times New Roman" panose="02020603050405020304" pitchFamily="18" charset="0"/>
                <a:cs typeface="Times New Roman" panose="02020603050405020304" pitchFamily="18" charset="0"/>
              </a:rPr>
              <a:t>Location: Bengaluru, India</a:t>
            </a:r>
          </a:p>
          <a:p>
            <a:pPr marL="0" indent="0">
              <a:buNone/>
            </a:pPr>
            <a:r>
              <a:rPr lang="en-IN" altLang="en-US" sz="3400" dirty="0">
                <a:latin typeface="Times New Roman" panose="02020603050405020304" pitchFamily="18" charset="0"/>
                <a:cs typeface="Times New Roman" panose="02020603050405020304" pitchFamily="18" charset="0"/>
                <a:sym typeface="+mn-ea"/>
              </a:rPr>
              <a:t> 2. 2024 7th International Conference on Circuit Power and Computing         Technologies (ICCPCT)</a:t>
            </a:r>
          </a:p>
          <a:p>
            <a:pPr marL="0" indent="457200">
              <a:buFont typeface="+mj-lt"/>
              <a:buNone/>
            </a:pPr>
            <a:r>
              <a:rPr lang="en-IN" altLang="en-US" sz="3100" dirty="0">
                <a:latin typeface="Times New Roman" panose="02020603050405020304" pitchFamily="18" charset="0"/>
                <a:cs typeface="Times New Roman" panose="02020603050405020304" pitchFamily="18" charset="0"/>
              </a:rPr>
              <a:t>Abstract Submission Deadline:31 May 2024</a:t>
            </a:r>
          </a:p>
          <a:p>
            <a:pPr marL="0" indent="457200">
              <a:buFont typeface="+mj-lt"/>
              <a:buNone/>
            </a:pPr>
            <a:r>
              <a:rPr lang="en-IN" altLang="en-US" sz="3100" dirty="0">
                <a:latin typeface="Times New Roman" panose="02020603050405020304" pitchFamily="18" charset="0"/>
                <a:cs typeface="Times New Roman" panose="02020603050405020304" pitchFamily="18" charset="0"/>
              </a:rPr>
              <a:t>Notification of Acceptance Date:12 Jul 2024</a:t>
            </a:r>
          </a:p>
          <a:p>
            <a:pPr marL="0" indent="457200">
              <a:buFont typeface="+mj-lt"/>
              <a:buNone/>
            </a:pPr>
            <a:r>
              <a:rPr lang="en-IN" altLang="en-US" sz="3100" dirty="0">
                <a:latin typeface="Times New Roman" panose="02020603050405020304" pitchFamily="18" charset="0"/>
                <a:cs typeface="Times New Roman" panose="02020603050405020304" pitchFamily="18" charset="0"/>
              </a:rPr>
              <a:t>Accepted Paper Submission Deadline:26 Jul 2024</a:t>
            </a:r>
          </a:p>
          <a:p>
            <a:pPr marL="0" indent="457200">
              <a:buFont typeface="+mj-lt"/>
              <a:buNone/>
            </a:pPr>
            <a:r>
              <a:rPr lang="en-IN" altLang="en-US" sz="3100" dirty="0">
                <a:latin typeface="Times New Roman" panose="02020603050405020304" pitchFamily="18" charset="0"/>
                <a:cs typeface="Times New Roman" panose="02020603050405020304" pitchFamily="18" charset="0"/>
              </a:rPr>
              <a:t>Conference Dates: 08-09 Aug 2024</a:t>
            </a:r>
          </a:p>
          <a:p>
            <a:pPr marL="0" indent="457200">
              <a:buFont typeface="+mj-lt"/>
              <a:buNone/>
            </a:pPr>
            <a:r>
              <a:rPr lang="en-IN" altLang="en-US" sz="3100" dirty="0">
                <a:latin typeface="Times New Roman" panose="02020603050405020304" pitchFamily="18" charset="0"/>
                <a:cs typeface="Times New Roman" panose="02020603050405020304" pitchFamily="18" charset="0"/>
              </a:rPr>
              <a:t>Location: Kollam, India</a:t>
            </a:r>
          </a:p>
          <a:p>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1415772"/>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3200" b="1" dirty="0">
                <a:solidFill>
                  <a:srgbClr val="FF0000"/>
                </a:solidFill>
              </a:rPr>
              <a:t>IDENTIFIED CONFERENCE</a:t>
            </a:r>
            <a:endParaRPr lang="en-US" sz="3200" dirty="0"/>
          </a:p>
          <a:p>
            <a:r>
              <a:rPr lang="en-US" sz="2600" b="1" dirty="0">
                <a:solidFill>
                  <a:schemeClr val="accent1">
                    <a:lumMod val="75000"/>
                  </a:schemeClr>
                </a:solidFill>
              </a:rPr>
              <a:t>  </a:t>
            </a:r>
          </a:p>
        </p:txBody>
      </p:sp>
    </p:spTree>
    <p:extLst>
      <p:ext uri="{BB962C8B-B14F-4D97-AF65-F5344CB8AC3E}">
        <p14:creationId xmlns:p14="http://schemas.microsoft.com/office/powerpoint/2010/main" val="2097240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647" y="1442997"/>
            <a:ext cx="10424625" cy="5083307"/>
          </a:xfrm>
        </p:spPr>
        <p:txBody>
          <a:bodyPr>
            <a:normAutofit fontScale="77500" lnSpcReduction="20000"/>
          </a:bodyPr>
          <a:lstStyle/>
          <a:p>
            <a:pPr marL="0" indent="0">
              <a:buFont typeface="+mj-lt"/>
              <a:buNone/>
            </a:pPr>
            <a:r>
              <a:rPr lang="en-US" sz="3400" dirty="0">
                <a:latin typeface="Times New Roman" panose="02020603050405020304" pitchFamily="18" charset="0"/>
                <a:cs typeface="Times New Roman" panose="02020603050405020304" pitchFamily="18" charset="0"/>
              </a:rPr>
              <a:t> </a:t>
            </a:r>
            <a:r>
              <a:rPr lang="en-IN" altLang="en-US" sz="3400" dirty="0">
                <a:latin typeface="Times New Roman" panose="02020603050405020304" pitchFamily="18" charset="0"/>
                <a:cs typeface="Times New Roman" panose="02020603050405020304" pitchFamily="18" charset="0"/>
                <a:sym typeface="+mn-ea"/>
              </a:rPr>
              <a:t>3. 2024 IEEE 3rd World Conference on Applied Intelligence and Computing (AIC)</a:t>
            </a:r>
          </a:p>
          <a:p>
            <a:pPr marL="0" indent="457200">
              <a:buFont typeface="+mj-lt"/>
              <a:buNone/>
            </a:pPr>
            <a:r>
              <a:rPr lang="en-IN" altLang="en-US" sz="3000" dirty="0">
                <a:latin typeface="Times New Roman" panose="02020603050405020304" pitchFamily="18" charset="0"/>
                <a:cs typeface="Times New Roman" panose="02020603050405020304" pitchFamily="18" charset="0"/>
                <a:sym typeface="+mn-ea"/>
              </a:rPr>
              <a:t>Abstract Submission Deadline:30 Apr 2024</a:t>
            </a:r>
          </a:p>
          <a:p>
            <a:pPr marL="0" indent="457200">
              <a:buFont typeface="+mj-lt"/>
              <a:buNone/>
            </a:pPr>
            <a:r>
              <a:rPr lang="en-IN" altLang="en-US" sz="3000" dirty="0">
                <a:latin typeface="Times New Roman" panose="02020603050405020304" pitchFamily="18" charset="0"/>
                <a:cs typeface="Times New Roman" panose="02020603050405020304" pitchFamily="18" charset="0"/>
                <a:sym typeface="+mn-ea"/>
              </a:rPr>
              <a:t>Notification of Acceptance Date:20 Jun 2024</a:t>
            </a:r>
          </a:p>
          <a:p>
            <a:pPr marL="457200" lvl="1" indent="0">
              <a:buFont typeface="+mj-lt"/>
              <a:buNone/>
            </a:pPr>
            <a:r>
              <a:rPr lang="en-IN" altLang="en-US" sz="3000" dirty="0">
                <a:latin typeface="Times New Roman" panose="02020603050405020304" pitchFamily="18" charset="0"/>
                <a:cs typeface="Times New Roman" panose="02020603050405020304" pitchFamily="18" charset="0"/>
                <a:sym typeface="+mn-ea"/>
              </a:rPr>
              <a:t>Accepted Paper Submission Deadline:25 Jun 2024</a:t>
            </a:r>
          </a:p>
          <a:p>
            <a:pPr marL="457200" lvl="1" indent="0">
              <a:buFont typeface="+mj-lt"/>
              <a:buNone/>
            </a:pPr>
            <a:r>
              <a:rPr lang="en-IN" altLang="en-US" sz="3000" dirty="0">
                <a:latin typeface="Times New Roman" panose="02020603050405020304" pitchFamily="18" charset="0"/>
                <a:cs typeface="Times New Roman" panose="02020603050405020304" pitchFamily="18" charset="0"/>
                <a:sym typeface="+mn-ea"/>
              </a:rPr>
              <a:t>Conference Dates: 27-28 Jul 2024</a:t>
            </a:r>
            <a:endParaRPr lang="en-IN" altLang="en-US" sz="3000" dirty="0">
              <a:latin typeface="Times New Roman" panose="02020603050405020304" pitchFamily="18" charset="0"/>
              <a:cs typeface="Times New Roman" panose="02020603050405020304" pitchFamily="18" charset="0"/>
            </a:endParaRPr>
          </a:p>
          <a:p>
            <a:pPr marL="457200" lvl="1" indent="0">
              <a:buFont typeface="+mj-lt"/>
              <a:buNone/>
            </a:pPr>
            <a:r>
              <a:rPr lang="en-IN" altLang="en-US" sz="3000" dirty="0">
                <a:latin typeface="Times New Roman" panose="02020603050405020304" pitchFamily="18" charset="0"/>
                <a:cs typeface="Times New Roman" panose="02020603050405020304" pitchFamily="18" charset="0"/>
                <a:sym typeface="+mn-ea"/>
              </a:rPr>
              <a:t>Location: Gwalior, India</a:t>
            </a:r>
          </a:p>
          <a:p>
            <a:pPr marL="0" indent="0">
              <a:buFont typeface="+mj-lt"/>
              <a:buNone/>
            </a:pPr>
            <a:r>
              <a:rPr lang="en-IN" altLang="en-US" sz="3400" dirty="0">
                <a:latin typeface="Times New Roman" panose="02020603050405020304" pitchFamily="18" charset="0"/>
                <a:cs typeface="Times New Roman" panose="02020603050405020304" pitchFamily="18" charset="0"/>
                <a:sym typeface="+mn-ea"/>
              </a:rPr>
              <a:t>4. 2024 International Conference on Recent Advances in Science and Engineering Technology (ICRASET)</a:t>
            </a:r>
          </a:p>
          <a:p>
            <a:pPr marL="0" indent="457200">
              <a:buFont typeface="+mj-lt"/>
              <a:buNone/>
            </a:pPr>
            <a:r>
              <a:rPr lang="en-IN" altLang="en-US" sz="3000" dirty="0">
                <a:latin typeface="Times New Roman" panose="02020603050405020304" pitchFamily="18" charset="0"/>
                <a:cs typeface="Times New Roman" panose="02020603050405020304" pitchFamily="18" charset="0"/>
                <a:sym typeface="+mn-ea"/>
              </a:rPr>
              <a:t>Abstract Submission Deadline:26 Jul 2024</a:t>
            </a:r>
          </a:p>
          <a:p>
            <a:pPr marL="0" indent="457200">
              <a:buFont typeface="+mj-lt"/>
              <a:buNone/>
            </a:pPr>
            <a:r>
              <a:rPr lang="en-IN" altLang="en-US" sz="3000" dirty="0">
                <a:latin typeface="Times New Roman" panose="02020603050405020304" pitchFamily="18" charset="0"/>
                <a:cs typeface="Times New Roman" panose="02020603050405020304" pitchFamily="18" charset="0"/>
                <a:sym typeface="+mn-ea"/>
              </a:rPr>
              <a:t>Notification of Acceptance Date:30 Sep 2024</a:t>
            </a:r>
          </a:p>
          <a:p>
            <a:pPr marL="0" indent="457200">
              <a:buFont typeface="+mj-lt"/>
              <a:buNone/>
            </a:pPr>
            <a:r>
              <a:rPr lang="en-IN" altLang="en-US" sz="3000" dirty="0">
                <a:latin typeface="Times New Roman" panose="02020603050405020304" pitchFamily="18" charset="0"/>
                <a:cs typeface="Times New Roman" panose="02020603050405020304" pitchFamily="18" charset="0"/>
                <a:sym typeface="+mn-ea"/>
              </a:rPr>
              <a:t>Accepted Paper Submission Deadline:21 Oct 2024</a:t>
            </a:r>
          </a:p>
          <a:p>
            <a:pPr marL="0" indent="457200">
              <a:buFont typeface="+mj-lt"/>
              <a:buNone/>
            </a:pPr>
            <a:r>
              <a:rPr lang="en-IN" altLang="en-US" sz="3000" dirty="0">
                <a:latin typeface="Times New Roman" panose="02020603050405020304" pitchFamily="18" charset="0"/>
                <a:cs typeface="Times New Roman" panose="02020603050405020304" pitchFamily="18" charset="0"/>
                <a:sym typeface="+mn-ea"/>
              </a:rPr>
              <a:t>Conference Dates: 21-22 Nov 2024</a:t>
            </a:r>
            <a:endParaRPr lang="en-IN" altLang="en-US" sz="3000" dirty="0">
              <a:latin typeface="Times New Roman" panose="02020603050405020304" pitchFamily="18" charset="0"/>
              <a:cs typeface="Times New Roman" panose="02020603050405020304" pitchFamily="18" charset="0"/>
            </a:endParaRPr>
          </a:p>
          <a:p>
            <a:pPr marL="0" indent="457200">
              <a:buFont typeface="+mj-lt"/>
              <a:buNone/>
            </a:pPr>
            <a:r>
              <a:rPr lang="en-IN" altLang="en-US" sz="3000" dirty="0">
                <a:latin typeface="Times New Roman" panose="02020603050405020304" pitchFamily="18" charset="0"/>
                <a:cs typeface="Times New Roman" panose="02020603050405020304" pitchFamily="18" charset="0"/>
                <a:sym typeface="+mn-ea"/>
              </a:rPr>
              <a:t>Location: </a:t>
            </a:r>
            <a:r>
              <a:rPr lang="en-IN" altLang="en-US" sz="3000" dirty="0" err="1">
                <a:latin typeface="Times New Roman" panose="02020603050405020304" pitchFamily="18" charset="0"/>
                <a:cs typeface="Times New Roman" panose="02020603050405020304" pitchFamily="18" charset="0"/>
                <a:sym typeface="+mn-ea"/>
              </a:rPr>
              <a:t>Mandya</a:t>
            </a:r>
            <a:r>
              <a:rPr lang="en-IN" altLang="en-US" sz="3000" dirty="0">
                <a:latin typeface="Times New Roman" panose="02020603050405020304" pitchFamily="18" charset="0"/>
                <a:cs typeface="Times New Roman" panose="02020603050405020304" pitchFamily="18" charset="0"/>
                <a:sym typeface="+mn-ea"/>
              </a:rPr>
              <a:t>, India</a:t>
            </a:r>
            <a:endParaRPr lang="en-IN" altLang="en-US" sz="3000" dirty="0">
              <a:latin typeface="Times New Roman" panose="02020603050405020304" pitchFamily="18" charset="0"/>
              <a:cs typeface="Times New Roman" panose="02020603050405020304" pitchFamily="18" charset="0"/>
            </a:endParaRPr>
          </a:p>
          <a:p>
            <a:pPr marL="0" indent="0">
              <a:buNone/>
            </a:pPr>
            <a:endParaRPr lang="en-IN" altLang="en-US" sz="3100" dirty="0">
              <a:latin typeface="Times New Roman" panose="02020603050405020304" pitchFamily="18" charset="0"/>
              <a:cs typeface="Times New Roman" panose="02020603050405020304" pitchFamily="18" charset="0"/>
            </a:endParaRPr>
          </a:p>
          <a:p>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1415772"/>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3200" b="1" dirty="0">
                <a:solidFill>
                  <a:srgbClr val="FF0000"/>
                </a:solidFill>
              </a:rPr>
              <a:t>IDENTIFIED CONFERENCE</a:t>
            </a:r>
            <a:endParaRPr lang="en-US" sz="3200" dirty="0"/>
          </a:p>
          <a:p>
            <a:r>
              <a:rPr lang="en-US" sz="2600" b="1" dirty="0">
                <a:solidFill>
                  <a:schemeClr val="accent1">
                    <a:lumMod val="75000"/>
                  </a:schemeClr>
                </a:solidFill>
              </a:rPr>
              <a:t>  </a:t>
            </a:r>
          </a:p>
        </p:txBody>
      </p:sp>
    </p:spTree>
    <p:extLst>
      <p:ext uri="{BB962C8B-B14F-4D97-AF65-F5344CB8AC3E}">
        <p14:creationId xmlns:p14="http://schemas.microsoft.com/office/powerpoint/2010/main" val="1100577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2800" b="1" dirty="0">
                <a:solidFill>
                  <a:srgbClr val="FF0000"/>
                </a:solidFill>
              </a:rPr>
              <a:t>IMPLIMENTATION</a:t>
            </a:r>
            <a:endParaRPr lang="en-US" sz="2800" b="1" dirty="0">
              <a:solidFill>
                <a:schemeClr val="accent1">
                  <a:lumMod val="75000"/>
                </a:schemeClr>
              </a:solidFill>
            </a:endParaRPr>
          </a:p>
        </p:txBody>
      </p:sp>
      <p:pic>
        <p:nvPicPr>
          <p:cNvPr id="8" name="Content Placeholder 7">
            <a:extLst>
              <a:ext uri="{FF2B5EF4-FFF2-40B4-BE49-F238E27FC236}">
                <a16:creationId xmlns:a16="http://schemas.microsoft.com/office/drawing/2014/main" id="{166CDC94-0777-0A58-422A-5D7F717FC842}"/>
              </a:ext>
            </a:extLst>
          </p:cNvPr>
          <p:cNvPicPr>
            <a:picLocks noGrp="1" noChangeAspect="1"/>
          </p:cNvPicPr>
          <p:nvPr>
            <p:ph idx="1"/>
          </p:nvPr>
        </p:nvPicPr>
        <p:blipFill>
          <a:blip r:embed="rId3"/>
          <a:stretch>
            <a:fillRect/>
          </a:stretch>
        </p:blipFill>
        <p:spPr>
          <a:xfrm>
            <a:off x="295742" y="1412220"/>
            <a:ext cx="5235481" cy="5163895"/>
          </a:xfrm>
        </p:spPr>
      </p:pic>
      <p:pic>
        <p:nvPicPr>
          <p:cNvPr id="11" name="Picture 10">
            <a:extLst>
              <a:ext uri="{FF2B5EF4-FFF2-40B4-BE49-F238E27FC236}">
                <a16:creationId xmlns:a16="http://schemas.microsoft.com/office/drawing/2014/main" id="{E0A9DA76-0B37-48C4-B725-DBC108D4C484}"/>
              </a:ext>
            </a:extLst>
          </p:cNvPr>
          <p:cNvPicPr>
            <a:picLocks noChangeAspect="1"/>
          </p:cNvPicPr>
          <p:nvPr/>
        </p:nvPicPr>
        <p:blipFill>
          <a:blip r:embed="rId4"/>
          <a:stretch>
            <a:fillRect/>
          </a:stretch>
        </p:blipFill>
        <p:spPr>
          <a:xfrm>
            <a:off x="5762258" y="1412220"/>
            <a:ext cx="4231341" cy="5240760"/>
          </a:xfrm>
          <a:prstGeom prst="rect">
            <a:avLst/>
          </a:prstGeom>
        </p:spPr>
      </p:pic>
    </p:spTree>
    <p:extLst>
      <p:ext uri="{BB962C8B-B14F-4D97-AF65-F5344CB8AC3E}">
        <p14:creationId xmlns:p14="http://schemas.microsoft.com/office/powerpoint/2010/main" val="394803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5214" y="1745679"/>
            <a:ext cx="8171539" cy="4780625"/>
          </a:xfrm>
        </p:spPr>
        <p:txBody>
          <a:bodyPr>
            <a:normAutofit/>
          </a:bodyPr>
          <a:lstStyle/>
          <a:p>
            <a:pPr marL="0" indent="0">
              <a:buNone/>
            </a:pPr>
            <a:r>
              <a:rPr lang="en-IN" b="1" dirty="0">
                <a:solidFill>
                  <a:srgbClr val="FF0000"/>
                </a:solidFill>
              </a:rPr>
              <a:t> </a:t>
            </a:r>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2400" b="1" dirty="0">
                <a:solidFill>
                  <a:srgbClr val="FF0000"/>
                </a:solidFill>
              </a:rPr>
              <a:t> </a:t>
            </a:r>
            <a:r>
              <a:rPr lang="en-IN" sz="2800" b="1" dirty="0">
                <a:solidFill>
                  <a:srgbClr val="FF0000"/>
                </a:solidFill>
              </a:rPr>
              <a:t>IMPLIMENTATION</a:t>
            </a:r>
            <a:endParaRPr lang="en-US" sz="2600" b="1" dirty="0">
              <a:solidFill>
                <a:schemeClr val="accent1">
                  <a:lumMod val="75000"/>
                </a:schemeClr>
              </a:solidFill>
            </a:endParaRPr>
          </a:p>
        </p:txBody>
      </p:sp>
      <p:pic>
        <p:nvPicPr>
          <p:cNvPr id="6" name="Picture 5">
            <a:extLst>
              <a:ext uri="{FF2B5EF4-FFF2-40B4-BE49-F238E27FC236}">
                <a16:creationId xmlns:a16="http://schemas.microsoft.com/office/drawing/2014/main" id="{5F025076-5D49-404B-6794-4505F4D45D86}"/>
              </a:ext>
            </a:extLst>
          </p:cNvPr>
          <p:cNvPicPr>
            <a:picLocks noChangeAspect="1"/>
          </p:cNvPicPr>
          <p:nvPr/>
        </p:nvPicPr>
        <p:blipFill>
          <a:blip r:embed="rId3"/>
          <a:stretch>
            <a:fillRect/>
          </a:stretch>
        </p:blipFill>
        <p:spPr>
          <a:xfrm>
            <a:off x="295744" y="1412220"/>
            <a:ext cx="4951742" cy="5098912"/>
          </a:xfrm>
          <a:prstGeom prst="rect">
            <a:avLst/>
          </a:prstGeom>
        </p:spPr>
      </p:pic>
      <p:pic>
        <p:nvPicPr>
          <p:cNvPr id="8" name="Picture 7">
            <a:extLst>
              <a:ext uri="{FF2B5EF4-FFF2-40B4-BE49-F238E27FC236}">
                <a16:creationId xmlns:a16="http://schemas.microsoft.com/office/drawing/2014/main" id="{D764F78A-36C5-B8F7-002D-6B46A1042D58}"/>
              </a:ext>
            </a:extLst>
          </p:cNvPr>
          <p:cNvPicPr>
            <a:picLocks noChangeAspect="1"/>
          </p:cNvPicPr>
          <p:nvPr/>
        </p:nvPicPr>
        <p:blipFill>
          <a:blip r:embed="rId4"/>
          <a:stretch>
            <a:fillRect/>
          </a:stretch>
        </p:blipFill>
        <p:spPr>
          <a:xfrm>
            <a:off x="5326499" y="1404635"/>
            <a:ext cx="4648603" cy="5114081"/>
          </a:xfrm>
          <a:prstGeom prst="rect">
            <a:avLst/>
          </a:prstGeom>
        </p:spPr>
      </p:pic>
    </p:spTree>
    <p:extLst>
      <p:ext uri="{BB962C8B-B14F-4D97-AF65-F5344CB8AC3E}">
        <p14:creationId xmlns:p14="http://schemas.microsoft.com/office/powerpoint/2010/main" val="928625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5214" y="1745679"/>
            <a:ext cx="8171539" cy="4780625"/>
          </a:xfrm>
        </p:spPr>
        <p:txBody>
          <a:bodyPr>
            <a:normAutofit/>
          </a:bodyPr>
          <a:lstStyle/>
          <a:p>
            <a:pPr marL="0" indent="0">
              <a:buNone/>
            </a:pPr>
            <a:r>
              <a:rPr lang="en-IN" b="1" dirty="0">
                <a:solidFill>
                  <a:srgbClr val="FF0000"/>
                </a:solidFill>
              </a:rPr>
              <a:t>          </a:t>
            </a:r>
            <a:r>
              <a:rPr lang="en-IN" sz="2800" b="1" dirty="0">
                <a:solidFill>
                  <a:srgbClr val="FF0000"/>
                </a:solidFill>
              </a:rPr>
              <a:t>	 </a:t>
            </a:r>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2800" b="1" dirty="0">
                <a:solidFill>
                  <a:srgbClr val="FF0000"/>
                </a:solidFill>
              </a:rPr>
              <a:t>IMPLIMENTATION</a:t>
            </a:r>
            <a:endParaRPr lang="en-US" sz="2800" b="1" dirty="0">
              <a:solidFill>
                <a:schemeClr val="accent1">
                  <a:lumMod val="75000"/>
                </a:schemeClr>
              </a:solidFill>
            </a:endParaRPr>
          </a:p>
        </p:txBody>
      </p:sp>
      <p:pic>
        <p:nvPicPr>
          <p:cNvPr id="8" name="Picture 7">
            <a:extLst>
              <a:ext uri="{FF2B5EF4-FFF2-40B4-BE49-F238E27FC236}">
                <a16:creationId xmlns:a16="http://schemas.microsoft.com/office/drawing/2014/main" id="{75C2E023-C91B-7C90-9076-AA8A594A54A0}"/>
              </a:ext>
            </a:extLst>
          </p:cNvPr>
          <p:cNvPicPr>
            <a:picLocks noChangeAspect="1"/>
          </p:cNvPicPr>
          <p:nvPr/>
        </p:nvPicPr>
        <p:blipFill>
          <a:blip r:embed="rId3"/>
          <a:stretch>
            <a:fillRect/>
          </a:stretch>
        </p:blipFill>
        <p:spPr>
          <a:xfrm>
            <a:off x="6912050" y="1442997"/>
            <a:ext cx="3708991" cy="5159434"/>
          </a:xfrm>
          <a:prstGeom prst="rect">
            <a:avLst/>
          </a:prstGeom>
        </p:spPr>
      </p:pic>
      <p:pic>
        <p:nvPicPr>
          <p:cNvPr id="4" name="Picture 3">
            <a:extLst>
              <a:ext uri="{FF2B5EF4-FFF2-40B4-BE49-F238E27FC236}">
                <a16:creationId xmlns:a16="http://schemas.microsoft.com/office/drawing/2014/main" id="{E89BA1EC-DCC1-7B1B-0C9C-3D18312744FE}"/>
              </a:ext>
            </a:extLst>
          </p:cNvPr>
          <p:cNvPicPr>
            <a:picLocks noChangeAspect="1"/>
          </p:cNvPicPr>
          <p:nvPr/>
        </p:nvPicPr>
        <p:blipFill>
          <a:blip r:embed="rId4"/>
          <a:stretch>
            <a:fillRect/>
          </a:stretch>
        </p:blipFill>
        <p:spPr>
          <a:xfrm>
            <a:off x="385484" y="1442997"/>
            <a:ext cx="6393079" cy="5159434"/>
          </a:xfrm>
          <a:prstGeom prst="rect">
            <a:avLst/>
          </a:prstGeom>
        </p:spPr>
      </p:pic>
    </p:spTree>
    <p:extLst>
      <p:ext uri="{BB962C8B-B14F-4D97-AF65-F5344CB8AC3E}">
        <p14:creationId xmlns:p14="http://schemas.microsoft.com/office/powerpoint/2010/main" val="171995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5214" y="1745679"/>
            <a:ext cx="8171539" cy="4780625"/>
          </a:xfrm>
        </p:spPr>
        <p:txBody>
          <a:bodyPr>
            <a:normAutofit/>
          </a:bodyPr>
          <a:lstStyle/>
          <a:p>
            <a:pPr marL="0" indent="0">
              <a:buNone/>
            </a:pPr>
            <a:r>
              <a:rPr lang="en-IN" b="1" dirty="0">
                <a:solidFill>
                  <a:srgbClr val="FF0000"/>
                </a:solidFill>
              </a:rPr>
              <a:t>          </a:t>
            </a:r>
            <a:r>
              <a:rPr lang="en-IN" sz="2800" b="1" dirty="0">
                <a:solidFill>
                  <a:srgbClr val="FF0000"/>
                </a:solidFill>
              </a:rPr>
              <a:t>	 </a:t>
            </a:r>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2800" b="1" dirty="0">
                <a:solidFill>
                  <a:srgbClr val="FF0000"/>
                </a:solidFill>
              </a:rPr>
              <a:t>IMPLIMENTATION</a:t>
            </a:r>
            <a:endParaRPr lang="en-US" sz="2800" b="1" dirty="0">
              <a:solidFill>
                <a:schemeClr val="accent1">
                  <a:lumMod val="75000"/>
                </a:schemeClr>
              </a:solidFill>
            </a:endParaRPr>
          </a:p>
        </p:txBody>
      </p:sp>
      <p:pic>
        <p:nvPicPr>
          <p:cNvPr id="13" name="Picture 12">
            <a:extLst>
              <a:ext uri="{FF2B5EF4-FFF2-40B4-BE49-F238E27FC236}">
                <a16:creationId xmlns:a16="http://schemas.microsoft.com/office/drawing/2014/main" id="{5DBB4B3C-EFF1-AC68-8590-B78AB3292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83" y="1492822"/>
            <a:ext cx="5008058" cy="5114082"/>
          </a:xfrm>
          <a:prstGeom prst="rect">
            <a:avLst/>
          </a:prstGeom>
        </p:spPr>
      </p:pic>
      <p:pic>
        <p:nvPicPr>
          <p:cNvPr id="15" name="Picture 14">
            <a:extLst>
              <a:ext uri="{FF2B5EF4-FFF2-40B4-BE49-F238E27FC236}">
                <a16:creationId xmlns:a16="http://schemas.microsoft.com/office/drawing/2014/main" id="{FFE15F7F-2450-7A1B-684F-756D28B42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1527" y="1412220"/>
            <a:ext cx="4917861" cy="5194684"/>
          </a:xfrm>
          <a:prstGeom prst="rect">
            <a:avLst/>
          </a:prstGeom>
        </p:spPr>
      </p:pic>
    </p:spTree>
    <p:extLst>
      <p:ext uri="{BB962C8B-B14F-4D97-AF65-F5344CB8AC3E}">
        <p14:creationId xmlns:p14="http://schemas.microsoft.com/office/powerpoint/2010/main" val="1643172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5214" y="1745679"/>
            <a:ext cx="8171539" cy="4780625"/>
          </a:xfrm>
        </p:spPr>
        <p:txBody>
          <a:bodyPr>
            <a:normAutofit/>
          </a:bodyPr>
          <a:lstStyle/>
          <a:p>
            <a:pPr marL="0" indent="0">
              <a:buNone/>
            </a:pPr>
            <a:r>
              <a:rPr lang="en-IN" b="1" dirty="0">
                <a:solidFill>
                  <a:srgbClr val="FF0000"/>
                </a:solidFill>
              </a:rPr>
              <a:t>          </a:t>
            </a:r>
            <a:r>
              <a:rPr lang="en-IN" sz="2800" b="1" dirty="0">
                <a:solidFill>
                  <a:srgbClr val="FF0000"/>
                </a:solidFill>
              </a:rPr>
              <a:t>	 </a:t>
            </a:r>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2800" b="1" dirty="0">
                <a:solidFill>
                  <a:srgbClr val="FF0000"/>
                </a:solidFill>
              </a:rPr>
              <a:t>IMPLIMENTATION</a:t>
            </a:r>
            <a:endParaRPr lang="en-US" sz="2800" b="1" dirty="0">
              <a:solidFill>
                <a:schemeClr val="accent1">
                  <a:lumMod val="75000"/>
                </a:schemeClr>
              </a:solidFill>
            </a:endParaRPr>
          </a:p>
        </p:txBody>
      </p:sp>
      <p:pic>
        <p:nvPicPr>
          <p:cNvPr id="6" name="Picture 5">
            <a:extLst>
              <a:ext uri="{FF2B5EF4-FFF2-40B4-BE49-F238E27FC236}">
                <a16:creationId xmlns:a16="http://schemas.microsoft.com/office/drawing/2014/main" id="{B3E728FF-BB21-39C5-4FCD-5F33914BC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362" y="1412220"/>
            <a:ext cx="6458851" cy="5022337"/>
          </a:xfrm>
          <a:prstGeom prst="rect">
            <a:avLst/>
          </a:prstGeom>
        </p:spPr>
      </p:pic>
    </p:spTree>
    <p:extLst>
      <p:ext uri="{BB962C8B-B14F-4D97-AF65-F5344CB8AC3E}">
        <p14:creationId xmlns:p14="http://schemas.microsoft.com/office/powerpoint/2010/main" val="85301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743" y="1547264"/>
            <a:ext cx="9188499" cy="4934810"/>
          </a:xfrm>
        </p:spPr>
        <p:txBody>
          <a:bodyPr>
            <a:normAutofit fontScale="77500" lnSpcReduction="20000"/>
          </a:bodyPr>
          <a:lstStyle/>
          <a:p>
            <a:pPr marL="0" indent="0">
              <a:lnSpc>
                <a:spcPct val="140000"/>
              </a:lnSpc>
              <a:buNone/>
            </a:pPr>
            <a:r>
              <a:rPr lang="en-IN" sz="2600" b="1" dirty="0">
                <a:solidFill>
                  <a:srgbClr val="FF0000"/>
                </a:solidFill>
              </a:rPr>
              <a:t>			                 </a:t>
            </a:r>
            <a:r>
              <a:rPr lang="en-IN" sz="3600" b="1" dirty="0">
                <a:solidFill>
                  <a:srgbClr val="FF0000"/>
                </a:solidFill>
              </a:rPr>
              <a:t>ABSTRACT</a:t>
            </a:r>
            <a:endParaRPr lang="en-IN" sz="3400" b="1" dirty="0">
              <a:solidFill>
                <a:srgbClr val="FF0000"/>
              </a:solidFill>
            </a:endParaRPr>
          </a:p>
          <a:p>
            <a:pPr algn="just">
              <a:lnSpc>
                <a:spcPct val="120000"/>
              </a:lnSpc>
            </a:pPr>
            <a:r>
              <a:rPr lang="en-IN" sz="2400" dirty="0"/>
              <a:t> </a:t>
            </a:r>
            <a:r>
              <a:rPr lang="en-US" sz="2600" b="0" i="0" dirty="0">
                <a:solidFill>
                  <a:srgbClr val="333333"/>
                </a:solidFill>
                <a:effectLst/>
                <a:latin typeface="HelveticaNeue Regular"/>
              </a:rPr>
              <a:t>In this work, we have applied machine learning-based algorithms that predicts the cost at which a player can be sold in the Indian Premier League Auction. We estimated the players' selling price using their past performance parameters like runs, balls, innings, wickets and matches played. </a:t>
            </a:r>
          </a:p>
          <a:p>
            <a:pPr algn="just">
              <a:lnSpc>
                <a:spcPct val="120000"/>
              </a:lnSpc>
            </a:pPr>
            <a:r>
              <a:rPr lang="en-US" sz="2600" b="0" i="0" dirty="0">
                <a:solidFill>
                  <a:srgbClr val="333333"/>
                </a:solidFill>
                <a:effectLst/>
                <a:latin typeface="HelveticaNeue Regular"/>
              </a:rPr>
              <a:t>Tests were carried out in various machine learning models like Decision Tree Regressor, K-Nearest Neighbors (KNN), Linear Regression,  Random Forest Regressor and Support Vector Regression (SVR). </a:t>
            </a:r>
          </a:p>
          <a:p>
            <a:pPr algn="just">
              <a:lnSpc>
                <a:spcPct val="120000"/>
              </a:lnSpc>
            </a:pPr>
            <a:r>
              <a:rPr lang="en-US" sz="2600" b="0" i="0" dirty="0">
                <a:solidFill>
                  <a:srgbClr val="333333"/>
                </a:solidFill>
                <a:effectLst/>
                <a:latin typeface="HelveticaNeue Regular"/>
              </a:rPr>
              <a:t>Among these </a:t>
            </a:r>
            <a:r>
              <a:rPr lang="en-US" sz="2600" dirty="0" err="1">
                <a:solidFill>
                  <a:srgbClr val="333333"/>
                </a:solidFill>
                <a:latin typeface="HelveticaNeue Regular"/>
              </a:rPr>
              <a:t>catboost</a:t>
            </a:r>
            <a:r>
              <a:rPr lang="en-US" sz="2600" dirty="0">
                <a:solidFill>
                  <a:srgbClr val="333333"/>
                </a:solidFill>
                <a:latin typeface="HelveticaNeue Regular"/>
              </a:rPr>
              <a:t> </a:t>
            </a:r>
            <a:r>
              <a:rPr lang="en-US" sz="2600" b="0" i="0" dirty="0">
                <a:solidFill>
                  <a:srgbClr val="333333"/>
                </a:solidFill>
                <a:effectLst/>
                <a:latin typeface="HelveticaNeue Regular"/>
              </a:rPr>
              <a:t>and Linear Regression gave best results for predicting batsman and bowlers respectively helping auctioneers make quick decisions. We have also considered inflation factor and mapping of the same to the budget during the training of the model.</a:t>
            </a:r>
            <a:endParaRPr lang="en-IN" sz="2600" dirty="0"/>
          </a:p>
          <a:p>
            <a:pPr marL="0" indent="0">
              <a:lnSpc>
                <a:spcPct val="120000"/>
              </a:lnSpc>
              <a:buNone/>
            </a:pPr>
            <a:r>
              <a:rPr lang="en-IN" sz="2600" dirty="0"/>
              <a:t>`</a:t>
            </a:r>
          </a:p>
        </p:txBody>
      </p:sp>
      <p:cxnSp>
        <p:nvCxnSpPr>
          <p:cNvPr id="4" name="Straight Connector 3">
            <a:extLst>
              <a:ext uri="{FF2B5EF4-FFF2-40B4-BE49-F238E27FC236}">
                <a16:creationId xmlns:a16="http://schemas.microsoft.com/office/drawing/2014/main" id="{A4293697-6E2C-4331-B4E1-C58B355192F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20A7DEA-950C-4954-B3B7-2672370FABF4}"/>
              </a:ext>
            </a:extLst>
          </p:cNvPr>
          <p:cNvSpPr/>
          <p:nvPr/>
        </p:nvSpPr>
        <p:spPr>
          <a:xfrm>
            <a:off x="295743" y="252240"/>
            <a:ext cx="9486210"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7" name="Rectangle 6">
            <a:extLst>
              <a:ext uri="{FF2B5EF4-FFF2-40B4-BE49-F238E27FC236}">
                <a16:creationId xmlns:a16="http://schemas.microsoft.com/office/drawing/2014/main" id="{5890099D-CE58-4662-BC8A-4870F74B36EE}"/>
              </a:ext>
            </a:extLst>
          </p:cNvPr>
          <p:cNvSpPr/>
          <p:nvPr/>
        </p:nvSpPr>
        <p:spPr>
          <a:xfrm>
            <a:off x="196349" y="407539"/>
            <a:ext cx="8149527" cy="1323439"/>
          </a:xfrm>
          <a:prstGeom prst="rect">
            <a:avLst/>
          </a:prstGeom>
        </p:spPr>
        <p:txBody>
          <a:bodyPr wrap="square">
            <a:spAutoFit/>
          </a:bodyPr>
          <a:lstStyle/>
          <a:p>
            <a:r>
              <a:rPr lang="en-US" sz="2800" b="1" dirty="0">
                <a:solidFill>
                  <a:schemeClr val="accent1">
                    <a:lumMod val="75000"/>
                  </a:schemeClr>
                </a:solidFill>
              </a:rPr>
              <a:t>IPL AUCTION PREDICTION USING MACHINE LEARNING</a:t>
            </a:r>
          </a:p>
          <a:p>
            <a:endParaRPr lang="en-IN" sz="2800" b="1" dirty="0">
              <a:solidFill>
                <a:srgbClr val="FF0000"/>
              </a:solidFill>
            </a:endParaRPr>
          </a:p>
          <a:p>
            <a:endParaRPr lang="en-US" sz="2400" b="1" dirty="0">
              <a:solidFill>
                <a:schemeClr val="accent1">
                  <a:lumMod val="75000"/>
                </a:schemeClr>
              </a:solidFill>
            </a:endParaRPr>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spTree>
    <p:extLst>
      <p:ext uri="{BB962C8B-B14F-4D97-AF65-F5344CB8AC3E}">
        <p14:creationId xmlns:p14="http://schemas.microsoft.com/office/powerpoint/2010/main" val="3736341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5214" y="1745679"/>
            <a:ext cx="8171539" cy="4780625"/>
          </a:xfrm>
        </p:spPr>
        <p:txBody>
          <a:bodyPr>
            <a:normAutofit/>
          </a:bodyPr>
          <a:lstStyle/>
          <a:p>
            <a:pPr marL="0" indent="0">
              <a:buNone/>
            </a:pPr>
            <a:r>
              <a:rPr lang="en-IN" b="1" dirty="0">
                <a:solidFill>
                  <a:srgbClr val="FF0000"/>
                </a:solidFill>
              </a:rPr>
              <a:t>          </a:t>
            </a:r>
            <a:r>
              <a:rPr lang="en-IN" sz="2800" b="1" dirty="0">
                <a:solidFill>
                  <a:srgbClr val="FF0000"/>
                </a:solidFill>
              </a:rPr>
              <a:t>	 </a:t>
            </a:r>
            <a:endParaRPr lang="en-US" dirty="0"/>
          </a:p>
          <a:p>
            <a:endParaRPr lang="en-IN" dirty="0"/>
          </a:p>
          <a:p>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endParaRPr lang="en-US" sz="2800" b="1" dirty="0">
              <a:solidFill>
                <a:schemeClr val="accent1">
                  <a:lumMod val="75000"/>
                </a:schemeClr>
              </a:solidFill>
            </a:endParaRPr>
          </a:p>
        </p:txBody>
      </p:sp>
      <p:pic>
        <p:nvPicPr>
          <p:cNvPr id="7" name="Picture 6">
            <a:extLst>
              <a:ext uri="{FF2B5EF4-FFF2-40B4-BE49-F238E27FC236}">
                <a16:creationId xmlns:a16="http://schemas.microsoft.com/office/drawing/2014/main" id="{37F12C28-3444-CE93-D86A-A620FD071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061" y="1412220"/>
            <a:ext cx="4598892" cy="5194681"/>
          </a:xfrm>
          <a:prstGeom prst="rect">
            <a:avLst/>
          </a:prstGeom>
        </p:spPr>
      </p:pic>
      <p:pic>
        <p:nvPicPr>
          <p:cNvPr id="10" name="Picture 9">
            <a:extLst>
              <a:ext uri="{FF2B5EF4-FFF2-40B4-BE49-F238E27FC236}">
                <a16:creationId xmlns:a16="http://schemas.microsoft.com/office/drawing/2014/main" id="{FE710348-C721-B4C1-FF77-135C725AED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599" y="1412216"/>
            <a:ext cx="4598892" cy="5194681"/>
          </a:xfrm>
          <a:prstGeom prst="rect">
            <a:avLst/>
          </a:prstGeom>
        </p:spPr>
      </p:pic>
    </p:spTree>
    <p:extLst>
      <p:ext uri="{BB962C8B-B14F-4D97-AF65-F5344CB8AC3E}">
        <p14:creationId xmlns:p14="http://schemas.microsoft.com/office/powerpoint/2010/main" val="2721615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412" y="1586755"/>
            <a:ext cx="9789459" cy="4939550"/>
          </a:xfrm>
        </p:spPr>
        <p:txBody>
          <a:bodyPr>
            <a:normAutofit/>
          </a:bodyPr>
          <a:lstStyle/>
          <a:p>
            <a:pPr marL="0" indent="0">
              <a:buNone/>
            </a:pPr>
            <a:r>
              <a:rPr lang="en-IN" b="1" dirty="0">
                <a:solidFill>
                  <a:srgbClr val="FF0000"/>
                </a:solidFill>
              </a:rPr>
              <a:t>          </a:t>
            </a:r>
            <a:r>
              <a:rPr lang="en-IN" sz="2800" b="1" dirty="0">
                <a:solidFill>
                  <a:srgbClr val="FF0000"/>
                </a:solidFill>
              </a:rPr>
              <a:t>	 </a:t>
            </a:r>
            <a:endParaRPr lang="en-US" sz="2800" b="1" dirty="0">
              <a:solidFill>
                <a:srgbClr val="FF0000"/>
              </a:solidFill>
            </a:endParaRPr>
          </a:p>
          <a:p>
            <a:pPr marL="0" indent="0" algn="just">
              <a:lnSpc>
                <a:spcPct val="100000"/>
              </a:lnSpc>
              <a:buNone/>
            </a:pPr>
            <a:r>
              <a:rPr lang="en-US" sz="2400" dirty="0">
                <a:latin typeface="Times New Roman" panose="02020603050405020304" pitchFamily="18" charset="0"/>
                <a:cs typeface="Times New Roman" panose="02020603050405020304" pitchFamily="18" charset="0"/>
              </a:rPr>
              <a:t>A machine is evolved and evaluated numerous device learning fashions to are expecting the promoting fees of gamers in the Indian Premier League (IPL) auction Our evaluation encompassed quite a few algorithms, inclusive of Decision Tree Regressor, K-Nearest Neighbors (KNN), Linear Regression, Random Forest Regressor, and </a:t>
            </a:r>
            <a:r>
              <a:rPr lang="en-US" sz="2400" dirty="0" err="1">
                <a:latin typeface="Times New Roman" panose="02020603050405020304" pitchFamily="18" charset="0"/>
                <a:cs typeface="Times New Roman" panose="02020603050405020304" pitchFamily="18" charset="0"/>
              </a:rPr>
              <a:t>Catboost</a:t>
            </a:r>
            <a:r>
              <a:rPr lang="en-US" sz="2400" dirty="0">
                <a:latin typeface="Times New Roman" panose="02020603050405020304" pitchFamily="18" charset="0"/>
                <a:cs typeface="Times New Roman" panose="02020603050405020304" pitchFamily="18" charset="0"/>
              </a:rPr>
              <a:t>. Among those, </a:t>
            </a:r>
            <a:r>
              <a:rPr lang="en-US" sz="2400" dirty="0" err="1">
                <a:latin typeface="Times New Roman" panose="02020603050405020304" pitchFamily="18" charset="0"/>
                <a:cs typeface="Times New Roman" panose="02020603050405020304" pitchFamily="18" charset="0"/>
              </a:rPr>
              <a:t>Catboost</a:t>
            </a:r>
            <a:r>
              <a:rPr lang="en-US" sz="2400" dirty="0">
                <a:latin typeface="Times New Roman" panose="02020603050405020304" pitchFamily="18" charset="0"/>
                <a:cs typeface="Times New Roman" panose="02020603050405020304" pitchFamily="18" charset="0"/>
              </a:rPr>
              <a:t> and Linear Regression emerged as the best models for predicting the public sale expenses of batsmen and bowlers, respectively. . Overall, our technique demonstrates the capacity of machine getting to know in enhancing the efficiency and accuracy of participant valuation in sports activities auctions.</a:t>
            </a:r>
            <a:endParaRPr lang="en-IN" sz="2400" dirty="0">
              <a:latin typeface="Times New Roman" panose="02020603050405020304" pitchFamily="18" charset="0"/>
              <a:cs typeface="Times New Roman" panose="02020603050405020304" pitchFamily="18" charset="0"/>
            </a:endParaRPr>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2800" b="1" dirty="0">
                <a:solidFill>
                  <a:srgbClr val="FF0000"/>
                </a:solidFill>
              </a:rPr>
              <a:t>CONCLUSION</a:t>
            </a:r>
            <a:endParaRPr lang="en-US" sz="2800" b="1" dirty="0">
              <a:solidFill>
                <a:schemeClr val="accent1">
                  <a:lumMod val="75000"/>
                </a:schemeClr>
              </a:solidFill>
            </a:endParaRPr>
          </a:p>
        </p:txBody>
      </p:sp>
    </p:spTree>
    <p:extLst>
      <p:ext uri="{BB962C8B-B14F-4D97-AF65-F5344CB8AC3E}">
        <p14:creationId xmlns:p14="http://schemas.microsoft.com/office/powerpoint/2010/main" val="1861744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388" y="1308711"/>
            <a:ext cx="9789459" cy="4939550"/>
          </a:xfrm>
        </p:spPr>
        <p:txBody>
          <a:bodyPr>
            <a:normAutofit/>
          </a:bodyPr>
          <a:lstStyle/>
          <a:p>
            <a:pPr marL="0" indent="0">
              <a:buNone/>
            </a:pPr>
            <a:r>
              <a:rPr lang="en-IN" b="1" dirty="0">
                <a:solidFill>
                  <a:srgbClr val="FF0000"/>
                </a:solidFill>
              </a:rPr>
              <a:t>         </a:t>
            </a:r>
            <a:endParaRPr lang="en-US" sz="2800" b="1" dirty="0">
              <a:solidFill>
                <a:srgbClr val="FF0000"/>
              </a:solidFill>
            </a:endParaRPr>
          </a:p>
          <a:p>
            <a:pPr marL="457200" marR="247015" algn="just">
              <a:lnSpc>
                <a:spcPct val="115000"/>
              </a:lnSpc>
              <a:spcAft>
                <a:spcPts val="0"/>
              </a:spcAft>
            </a:pPr>
            <a:r>
              <a:rPr lang="en-US" sz="1800" kern="50" dirty="0">
                <a:solidFill>
                  <a:srgbClr val="000000"/>
                </a:solidFill>
                <a:effectLst/>
                <a:latin typeface="Times New Roman" panose="02020603050405020304" pitchFamily="18" charset="0"/>
                <a:ea typeface="DejaVu Sans"/>
                <a:cs typeface="Liberation Serif"/>
              </a:rPr>
              <a:t>Advanced Statistics: Incorporate advanced cricket metrics including strike rate, financial system fee, and participant health facts.</a:t>
            </a:r>
            <a:endParaRPr lang="en-IN" sz="1800" kern="50" dirty="0">
              <a:effectLst/>
              <a:latin typeface="Liberation Serif"/>
              <a:ea typeface="DejaVu Sans"/>
              <a:cs typeface="Liberation Serif"/>
            </a:endParaRPr>
          </a:p>
          <a:p>
            <a:pPr marL="457200" marR="247015" algn="just">
              <a:lnSpc>
                <a:spcPct val="115000"/>
              </a:lnSpc>
              <a:spcAft>
                <a:spcPts val="0"/>
              </a:spcAft>
            </a:pPr>
            <a:r>
              <a:rPr lang="en-US" sz="1800" kern="50" dirty="0">
                <a:solidFill>
                  <a:srgbClr val="000000"/>
                </a:solidFill>
                <a:effectLst/>
                <a:latin typeface="Times New Roman" panose="02020603050405020304" pitchFamily="18" charset="0"/>
                <a:ea typeface="DejaVu Sans"/>
                <a:cs typeface="Liberation Serif"/>
              </a:rPr>
              <a:t>Player Form and Fitness: Add latest shape, health reviews to higher expect a player's future performance.</a:t>
            </a:r>
            <a:endParaRPr lang="en-IN" sz="1800" kern="50" dirty="0">
              <a:effectLst/>
              <a:latin typeface="Liberation Serif"/>
              <a:ea typeface="DejaVu Sans"/>
              <a:cs typeface="Liberation Serif"/>
            </a:endParaRPr>
          </a:p>
          <a:p>
            <a:pPr marL="457200" marR="247015" algn="just">
              <a:lnSpc>
                <a:spcPct val="115000"/>
              </a:lnSpc>
              <a:spcAft>
                <a:spcPts val="0"/>
              </a:spcAft>
            </a:pPr>
            <a:r>
              <a:rPr lang="en-US" sz="1800" kern="50" dirty="0">
                <a:solidFill>
                  <a:srgbClr val="000000"/>
                </a:solidFill>
                <a:effectLst/>
                <a:latin typeface="Times New Roman" panose="02020603050405020304" pitchFamily="18" charset="0"/>
                <a:ea typeface="DejaVu Sans"/>
                <a:cs typeface="Liberation Serif"/>
              </a:rPr>
              <a:t>Market Sentiment Analysis: Incorporate market sentiment analysis the usage of social media and information to seize the public perception and call for </a:t>
            </a:r>
            <a:r>
              <a:rPr lang="en-US" sz="1800" kern="50" dirty="0" err="1">
                <a:solidFill>
                  <a:srgbClr val="000000"/>
                </a:solidFill>
                <a:effectLst/>
                <a:latin typeface="Times New Roman" panose="02020603050405020304" pitchFamily="18" charset="0"/>
                <a:ea typeface="DejaVu Sans"/>
                <a:cs typeface="Liberation Serif"/>
              </a:rPr>
              <a:t>for</a:t>
            </a:r>
            <a:r>
              <a:rPr lang="en-US" sz="1800" kern="50" dirty="0">
                <a:solidFill>
                  <a:srgbClr val="000000"/>
                </a:solidFill>
                <a:effectLst/>
                <a:latin typeface="Times New Roman" panose="02020603050405020304" pitchFamily="18" charset="0"/>
                <a:ea typeface="DejaVu Sans"/>
                <a:cs typeface="Liberation Serif"/>
              </a:rPr>
              <a:t> gamers.</a:t>
            </a:r>
            <a:endParaRPr lang="en-IN" sz="1800" kern="50" dirty="0">
              <a:effectLst/>
              <a:latin typeface="Liberation Serif"/>
              <a:ea typeface="DejaVu Sans"/>
              <a:cs typeface="Liberation Serif"/>
            </a:endParaRPr>
          </a:p>
          <a:p>
            <a:pPr marL="457200" marR="247015" algn="just">
              <a:lnSpc>
                <a:spcPct val="115000"/>
              </a:lnSpc>
              <a:spcAft>
                <a:spcPts val="0"/>
              </a:spcAft>
            </a:pPr>
            <a:r>
              <a:rPr lang="en-US" sz="1800" kern="50" dirty="0">
                <a:solidFill>
                  <a:srgbClr val="000000"/>
                </a:solidFill>
                <a:effectLst/>
                <a:latin typeface="Times New Roman" panose="02020603050405020304" pitchFamily="18" charset="0"/>
                <a:ea typeface="DejaVu Sans"/>
                <a:cs typeface="Liberation Serif"/>
              </a:rPr>
              <a:t>Sponsor Influence: Analyze the impact of sponsorship deals and endorsements on participant price.</a:t>
            </a:r>
            <a:endParaRPr lang="en-IN" sz="1800" kern="50" dirty="0">
              <a:effectLst/>
              <a:latin typeface="Liberation Serif"/>
              <a:ea typeface="DejaVu Sans"/>
              <a:cs typeface="Liberation Serif"/>
            </a:endParaRPr>
          </a:p>
          <a:p>
            <a:pPr marL="457200" marR="247015" algn="just">
              <a:lnSpc>
                <a:spcPct val="115000"/>
              </a:lnSpc>
              <a:spcAft>
                <a:spcPts val="0"/>
              </a:spcAft>
            </a:pPr>
            <a:r>
              <a:rPr lang="en-US" sz="1800" kern="50" dirty="0">
                <a:solidFill>
                  <a:srgbClr val="000000"/>
                </a:solidFill>
                <a:effectLst/>
                <a:latin typeface="Times New Roman" panose="02020603050405020304" pitchFamily="18" charset="0"/>
                <a:ea typeface="DejaVu Sans"/>
                <a:cs typeface="Liberation Serif"/>
              </a:rPr>
              <a:t>Generalization: Adapt and generalize the model to are expecting participant auction prices in other sports activities leagues (NBA, NFL) via incorporating recreation-unique overall performance metrics.</a:t>
            </a:r>
            <a:endParaRPr lang="en-IN" sz="1800" kern="50" dirty="0">
              <a:effectLst/>
              <a:latin typeface="Liberation Serif"/>
              <a:ea typeface="DejaVu Sans"/>
              <a:cs typeface="Liberation Serif"/>
            </a:endParaRPr>
          </a:p>
          <a:p>
            <a:pPr>
              <a:lnSpc>
                <a:spcPct val="150000"/>
              </a:lnSpc>
            </a:pPr>
            <a:endParaRPr lang="en-IN" sz="1800" dirty="0">
              <a:effectLst/>
              <a:latin typeface="Times New Roman" panose="02020603050405020304" pitchFamily="18" charset="0"/>
              <a:ea typeface="Times New Roman" panose="02020603050405020304" pitchFamily="18" charset="0"/>
            </a:endParaRPr>
          </a:p>
          <a:p>
            <a:pPr marL="0" indent="0" algn="just">
              <a:buNone/>
            </a:pPr>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2800" b="1" dirty="0">
                <a:solidFill>
                  <a:srgbClr val="FF0000"/>
                </a:solidFill>
              </a:rPr>
              <a:t>FUTURE ENHANCEMENTS</a:t>
            </a:r>
            <a:endParaRPr lang="en-US" sz="2800" b="1" dirty="0">
              <a:solidFill>
                <a:schemeClr val="accent1">
                  <a:lumMod val="75000"/>
                </a:schemeClr>
              </a:solidFill>
            </a:endParaRPr>
          </a:p>
        </p:txBody>
      </p:sp>
    </p:spTree>
    <p:extLst>
      <p:ext uri="{BB962C8B-B14F-4D97-AF65-F5344CB8AC3E}">
        <p14:creationId xmlns:p14="http://schemas.microsoft.com/office/powerpoint/2010/main" val="2083138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742" y="1442996"/>
            <a:ext cx="10013669" cy="4814363"/>
          </a:xfrm>
        </p:spPr>
        <p:txBody>
          <a:bodyPr>
            <a:normAutofit/>
          </a:bodyPr>
          <a:lstStyle/>
          <a:p>
            <a:pPr marL="0" indent="0">
              <a:buNone/>
            </a:pPr>
            <a:r>
              <a:rPr lang="en-IN" b="1" dirty="0">
                <a:solidFill>
                  <a:srgbClr val="FF0000"/>
                </a:solidFill>
              </a:rPr>
              <a:t>          </a:t>
            </a:r>
            <a:r>
              <a:rPr lang="en-IN" sz="2800" b="1" dirty="0">
                <a:solidFill>
                  <a:srgbClr val="FF0000"/>
                </a:solidFill>
              </a:rPr>
              <a:t>	             	          </a:t>
            </a:r>
            <a:r>
              <a:rPr lang="en-IN" b="1" dirty="0">
                <a:solidFill>
                  <a:srgbClr val="FF0000"/>
                </a:solidFill>
              </a:rPr>
              <a:t>Literature survey</a:t>
            </a:r>
          </a:p>
          <a:p>
            <a:pPr marL="0" indent="0">
              <a:buNone/>
            </a:pPr>
            <a:r>
              <a:rPr lang="en-IN" dirty="0"/>
              <a:t>Paper 1: https://ieeexplore.ieee.org/document/9198668</a:t>
            </a:r>
          </a:p>
          <a:p>
            <a:pPr marL="0" indent="0">
              <a:buNone/>
            </a:pPr>
            <a:r>
              <a:rPr lang="en-IN" dirty="0"/>
              <a:t>Paper 2: https://ieeexplore.ieee.org/document/10250755</a:t>
            </a:r>
          </a:p>
          <a:p>
            <a:pPr marL="0" indent="0">
              <a:buNone/>
            </a:pPr>
            <a:r>
              <a:rPr lang="en-IN" dirty="0"/>
              <a:t>Paper 3: https://ieeexplore.ieee.org/document/10127503</a:t>
            </a:r>
          </a:p>
          <a:p>
            <a:pPr marL="0" indent="0">
              <a:buNone/>
            </a:pPr>
            <a:r>
              <a:rPr lang="en-IN" dirty="0"/>
              <a:t>Paper 4: https://ieeexplore.ieee.org/document/8820235</a:t>
            </a:r>
          </a:p>
          <a:p>
            <a:pPr marL="0" indent="0">
              <a:buNone/>
            </a:pPr>
            <a:r>
              <a:rPr lang="en-IN" dirty="0"/>
              <a:t>Paper 5: https://ieeexplore.ieee.org/document/9198371</a:t>
            </a:r>
          </a:p>
          <a:p>
            <a:pPr marL="0" indent="0">
              <a:buNone/>
            </a:pPr>
            <a:endParaRPr lang="en-IN" dirty="0"/>
          </a:p>
          <a:p>
            <a:pPr marL="0" indent="0">
              <a:buNone/>
            </a:pPr>
            <a:endParaRPr lang="en-IN" dirty="0"/>
          </a:p>
          <a:p>
            <a:pPr marL="0" indent="0">
              <a:lnSpc>
                <a:spcPct val="140000"/>
              </a:lnSpc>
              <a:buNone/>
            </a:pPr>
            <a:endParaRPr lang="en-IN" sz="26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ACE1A451-4108-098D-B4FF-2CAF442FCCD6}"/>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A74E2FB-D182-4288-DF1E-72D8D6E6F5BD}"/>
              </a:ext>
            </a:extLst>
          </p:cNvPr>
          <p:cNvSpPr/>
          <p:nvPr/>
        </p:nvSpPr>
        <p:spPr>
          <a:xfrm>
            <a:off x="295743" y="251096"/>
            <a:ext cx="8470803" cy="1323439"/>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US" sz="2600" b="1" dirty="0">
                <a:solidFill>
                  <a:srgbClr val="FF0000"/>
                </a:solidFill>
              </a:rPr>
              <a:t>REFERENCES</a:t>
            </a:r>
          </a:p>
          <a:p>
            <a:endParaRPr lang="en-US" sz="2600" b="1" dirty="0">
              <a:solidFill>
                <a:schemeClr val="accent1">
                  <a:lumMod val="75000"/>
                </a:schemeClr>
              </a:solidFill>
            </a:endParaRPr>
          </a:p>
        </p:txBody>
      </p:sp>
    </p:spTree>
    <p:extLst>
      <p:ext uri="{BB962C8B-B14F-4D97-AF65-F5344CB8AC3E}">
        <p14:creationId xmlns:p14="http://schemas.microsoft.com/office/powerpoint/2010/main" val="263504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FD96A8-0571-4828-AA94-7DB93A4857C5}"/>
              </a:ext>
            </a:extLst>
          </p:cNvPr>
          <p:cNvCxnSpPr>
            <a:cxnSpLocks/>
          </p:cNvCxnSpPr>
          <p:nvPr/>
        </p:nvCxnSpPr>
        <p:spPr>
          <a:xfrm flipV="1">
            <a:off x="4287946" y="3020912"/>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2465F97-45E8-4475-81F0-E171C116B224}"/>
              </a:ext>
            </a:extLst>
          </p:cNvPr>
          <p:cNvSpPr/>
          <p:nvPr/>
        </p:nvSpPr>
        <p:spPr>
          <a:xfrm>
            <a:off x="4287946" y="3542112"/>
            <a:ext cx="7497214" cy="461665"/>
          </a:xfrm>
          <a:prstGeom prst="rect">
            <a:avLst/>
          </a:prstGeom>
        </p:spPr>
        <p:txBody>
          <a:bodyPr wrap="square">
            <a:spAutoFit/>
          </a:bodyPr>
          <a:lstStyle/>
          <a:p>
            <a:r>
              <a:rPr lang="en-US" sz="2400" b="1" dirty="0"/>
              <a:t>PAVAN CHAKRASALI</a:t>
            </a:r>
            <a:endParaRPr lang="en-IN" sz="2400" b="1" dirty="0"/>
          </a:p>
        </p:txBody>
      </p:sp>
      <p:sp>
        <p:nvSpPr>
          <p:cNvPr id="17" name="Rectangle 16">
            <a:extLst>
              <a:ext uri="{FF2B5EF4-FFF2-40B4-BE49-F238E27FC236}">
                <a16:creationId xmlns:a16="http://schemas.microsoft.com/office/drawing/2014/main" id="{62AC1A6C-10C2-4695-9224-09DA1B0D5932}"/>
              </a:ext>
            </a:extLst>
          </p:cNvPr>
          <p:cNvSpPr/>
          <p:nvPr/>
        </p:nvSpPr>
        <p:spPr>
          <a:xfrm>
            <a:off x="4287946" y="3939717"/>
            <a:ext cx="7497214" cy="400110"/>
          </a:xfrm>
          <a:prstGeom prst="rect">
            <a:avLst/>
          </a:prstGeom>
        </p:spPr>
        <p:txBody>
          <a:bodyPr wrap="square">
            <a:spAutoFit/>
          </a:bodyPr>
          <a:lstStyle/>
          <a:p>
            <a:r>
              <a:rPr lang="en-US" sz="2000" dirty="0"/>
              <a:t>Department of Computer Applications</a:t>
            </a:r>
            <a:endParaRPr lang="en-IN" sz="2000" dirty="0"/>
          </a:p>
        </p:txBody>
      </p:sp>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id="{A6945700-3E62-4469-A35D-2B3AE23A08DF}"/>
              </a:ext>
            </a:extLst>
          </p:cNvPr>
          <p:cNvSpPr/>
          <p:nvPr/>
        </p:nvSpPr>
        <p:spPr>
          <a:xfrm>
            <a:off x="4287946" y="2037337"/>
            <a:ext cx="7497214" cy="646331"/>
          </a:xfrm>
          <a:prstGeom prst="rect">
            <a:avLst/>
          </a:prstGeom>
        </p:spPr>
        <p:txBody>
          <a:bodyPr wrap="square">
            <a:spAutoFit/>
          </a:bodyPr>
          <a:lstStyle/>
          <a:p>
            <a:r>
              <a:rPr lang="en-IN" sz="3600" b="1" dirty="0">
                <a:solidFill>
                  <a:schemeClr val="accent2">
                    <a:lumMod val="75000"/>
                  </a:schemeClr>
                </a:solidFill>
              </a:rPr>
              <a:t>THANK YOU</a:t>
            </a:r>
          </a:p>
        </p:txBody>
      </p:sp>
      <p:pic>
        <p:nvPicPr>
          <p:cNvPr id="3" name="Picture 2">
            <a:extLst>
              <a:ext uri="{FF2B5EF4-FFF2-40B4-BE49-F238E27FC236}">
                <a16:creationId xmlns:a16="http://schemas.microsoft.com/office/drawing/2014/main" id="{52C4D768-9407-716C-2D95-9B58659C25F2}"/>
              </a:ext>
            </a:extLst>
          </p:cNvPr>
          <p:cNvPicPr>
            <a:picLocks noChangeAspect="1"/>
          </p:cNvPicPr>
          <p:nvPr/>
        </p:nvPicPr>
        <p:blipFill>
          <a:blip r:embed="rId2"/>
          <a:stretch>
            <a:fillRect/>
          </a:stretch>
        </p:blipFill>
        <p:spPr>
          <a:xfrm>
            <a:off x="1229360" y="1702366"/>
            <a:ext cx="2306319" cy="3548492"/>
          </a:xfrm>
          <a:prstGeom prst="rect">
            <a:avLst/>
          </a:prstGeom>
        </p:spPr>
      </p:pic>
    </p:spTree>
    <p:extLst>
      <p:ext uri="{BB962C8B-B14F-4D97-AF65-F5344CB8AC3E}">
        <p14:creationId xmlns:p14="http://schemas.microsoft.com/office/powerpoint/2010/main" val="3498690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128" y="1454407"/>
            <a:ext cx="9015114" cy="4454525"/>
          </a:xfrm>
        </p:spPr>
        <p:txBody>
          <a:bodyPr>
            <a:normAutofit/>
          </a:bodyPr>
          <a:lstStyle/>
          <a:p>
            <a:pPr marL="0" indent="0">
              <a:lnSpc>
                <a:spcPct val="140000"/>
              </a:lnSpc>
              <a:buNone/>
            </a:pPr>
            <a:r>
              <a:rPr lang="en-IN" b="1" dirty="0">
                <a:solidFill>
                  <a:srgbClr val="FF0000"/>
                </a:solidFill>
              </a:rPr>
              <a:t> 			     PROBLEM SCENARIO</a:t>
            </a:r>
          </a:p>
          <a:p>
            <a:pPr lvl="0"/>
            <a:r>
              <a:rPr lang="en-IN" sz="2400" dirty="0"/>
              <a:t>In the time of IPL everyone  tries to predict the value of the players</a:t>
            </a:r>
          </a:p>
          <a:p>
            <a:pPr lvl="0"/>
            <a:r>
              <a:rPr lang="en-IN" sz="2400" dirty="0"/>
              <a:t>viewers cannot find the price for  how much players can get</a:t>
            </a:r>
          </a:p>
          <a:p>
            <a:pPr lvl="0"/>
            <a:r>
              <a:rPr lang="en-IN" sz="2400" dirty="0"/>
              <a:t>With the help of this model viewers can also get to know about predicted price for the players based on their performance in the tournament.</a:t>
            </a:r>
          </a:p>
          <a:p>
            <a:pPr lvl="0"/>
            <a:r>
              <a:rPr lang="en-IN" sz="2400" dirty="0"/>
              <a:t>It gives more accuracy about the players how much they deserve to get paid.</a:t>
            </a:r>
          </a:p>
          <a:p>
            <a:pPr marL="0" lvl="0" indent="0">
              <a:buNone/>
            </a:pPr>
            <a:endParaRPr lang="en-IN" sz="2400" dirty="0"/>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8F537B46-DD7E-A447-094F-D848CB8F838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DA70E55-F3D6-02A5-D8E2-AC130D01BBC9}"/>
              </a:ext>
            </a:extLst>
          </p:cNvPr>
          <p:cNvSpPr/>
          <p:nvPr/>
        </p:nvSpPr>
        <p:spPr>
          <a:xfrm>
            <a:off x="175586" y="287348"/>
            <a:ext cx="9420584" cy="892552"/>
          </a:xfrm>
          <a:prstGeom prst="rect">
            <a:avLst/>
          </a:prstGeom>
        </p:spPr>
        <p:txBody>
          <a:bodyPr wrap="square">
            <a:spAutoFit/>
          </a:bodyPr>
          <a:lstStyle/>
          <a:p>
            <a:r>
              <a:rPr lang="en-US" sz="2800" b="1" dirty="0">
                <a:solidFill>
                  <a:schemeClr val="accent1">
                    <a:lumMod val="75000"/>
                  </a:schemeClr>
                </a:solidFill>
              </a:rPr>
              <a:t>IPL AUCTION PREDICTION USING MACHINE LEARNING</a:t>
            </a:r>
          </a:p>
          <a:p>
            <a:r>
              <a:rPr lang="en-IN" sz="2400" b="1" dirty="0">
                <a:solidFill>
                  <a:srgbClr val="FF0000"/>
                </a:solidFill>
              </a:rPr>
              <a:t> </a:t>
            </a:r>
            <a:endParaRPr lang="en-US" sz="2400" b="1" dirty="0">
              <a:solidFill>
                <a:schemeClr val="accent1">
                  <a:lumMod val="75000"/>
                </a:schemeClr>
              </a:solidFill>
            </a:endParaRPr>
          </a:p>
        </p:txBody>
      </p:sp>
    </p:spTree>
    <p:extLst>
      <p:ext uri="{BB962C8B-B14F-4D97-AF65-F5344CB8AC3E}">
        <p14:creationId xmlns:p14="http://schemas.microsoft.com/office/powerpoint/2010/main" val="579056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883" y="1440672"/>
            <a:ext cx="9656741" cy="5247206"/>
          </a:xfrm>
        </p:spPr>
        <p:txBody>
          <a:bodyPr>
            <a:normAutofit/>
          </a:bodyPr>
          <a:lstStyle/>
          <a:p>
            <a:pPr marL="0" indent="0" algn="ctr">
              <a:lnSpc>
                <a:spcPct val="130000"/>
              </a:lnSpc>
              <a:spcBef>
                <a:spcPts val="600"/>
              </a:spcBef>
              <a:buNone/>
            </a:pPr>
            <a:r>
              <a:rPr lang="en-IN" sz="2400" b="1" dirty="0">
                <a:solidFill>
                  <a:srgbClr val="FF0000"/>
                </a:solidFill>
              </a:rPr>
              <a:t>PURPOSE</a:t>
            </a:r>
          </a:p>
          <a:p>
            <a:pPr marL="0" indent="0" algn="just">
              <a:lnSpc>
                <a:spcPct val="130000"/>
              </a:lnSpc>
              <a:spcBef>
                <a:spcPts val="600"/>
              </a:spcBef>
              <a:buNone/>
            </a:pPr>
            <a:r>
              <a:rPr lang="en-IN" sz="1800" dirty="0">
                <a:solidFill>
                  <a:srgbClr val="1F1F1F"/>
                </a:solidFill>
                <a:effectLst/>
                <a:latin typeface="Arial" panose="020B0604020202020204" pitchFamily="34" charset="0"/>
                <a:ea typeface="Arial" panose="020B0604020202020204" pitchFamily="34" charset="0"/>
              </a:rPr>
              <a:t>The purpose of undertaking IPL auction prediction using machine learning is to revolutionize the decisionmaking process by using of advanced analytics and machine learning algorithms, the aim is to provide stakeholders—franchise owners, coaches, and fans—with accurate ,This initiative seeks to enhance the strategic planning and resource allocation of IPL franchises, optimizing their chances of assembling competitive and balanced teams while navigating the unpredictable dynamics of the auction.</a:t>
            </a:r>
          </a:p>
          <a:p>
            <a:pPr marL="0" indent="0" algn="just">
              <a:lnSpc>
                <a:spcPct val="130000"/>
              </a:lnSpc>
              <a:spcBef>
                <a:spcPts val="600"/>
              </a:spcBef>
              <a:buNone/>
            </a:pPr>
            <a:r>
              <a:rPr lang="en-IN" sz="1400" dirty="0">
                <a:solidFill>
                  <a:srgbClr val="1F1F1F"/>
                </a:solidFill>
                <a:effectLst/>
                <a:latin typeface="Arial" panose="020B0604020202020204" pitchFamily="34" charset="0"/>
                <a:ea typeface="Arial" panose="020B0604020202020204" pitchFamily="34" charset="0"/>
              </a:rPr>
              <a:t> </a:t>
            </a:r>
            <a:r>
              <a:rPr lang="en-IN" sz="1800" b="1" dirty="0">
                <a:solidFill>
                  <a:srgbClr val="1F1F1F"/>
                </a:solidFill>
                <a:effectLst/>
                <a:latin typeface="Arial" panose="020B0604020202020204" pitchFamily="34" charset="0"/>
                <a:ea typeface="Arial" panose="020B0604020202020204" pitchFamily="34" charset="0"/>
              </a:rPr>
              <a:t>Team Composition: </a:t>
            </a:r>
            <a:r>
              <a:rPr lang="en-IN" sz="1800" dirty="0">
                <a:solidFill>
                  <a:srgbClr val="1F1F1F"/>
                </a:solidFill>
                <a:effectLst/>
                <a:latin typeface="Arial" panose="020B0604020202020204" pitchFamily="34" charset="0"/>
                <a:ea typeface="Arial" panose="020B0604020202020204" pitchFamily="34" charset="0"/>
              </a:rPr>
              <a:t>Identifying optimal team combinations that complement each other's strengths. This extends to predicting the impact of a new player on the overall team dynamic and performance.</a:t>
            </a:r>
            <a:endParaRPr lang="en-IN" sz="2400" dirty="0">
              <a:solidFill>
                <a:srgbClr val="FF0000"/>
              </a:solidFill>
            </a:endParaRPr>
          </a:p>
          <a:p>
            <a:pPr marL="0" indent="0" algn="just">
              <a:lnSpc>
                <a:spcPct val="130000"/>
              </a:lnSpc>
              <a:spcBef>
                <a:spcPts val="600"/>
              </a:spcBef>
              <a:buNone/>
            </a:pPr>
            <a:endParaRPr lang="en-IN" sz="1800" dirty="0">
              <a:solidFill>
                <a:srgbClr val="1F1F1F"/>
              </a:solidFill>
              <a:effectLst/>
              <a:latin typeface="Arial" panose="020B0604020202020204" pitchFamily="34" charset="0"/>
              <a:ea typeface="Arial" panose="020B0604020202020204" pitchFamily="34" charset="0"/>
            </a:endParaRPr>
          </a:p>
          <a:p>
            <a:pPr marL="0" indent="0" algn="ctr">
              <a:lnSpc>
                <a:spcPct val="130000"/>
              </a:lnSpc>
              <a:spcBef>
                <a:spcPts val="600"/>
              </a:spcBef>
              <a:buNone/>
            </a:pPr>
            <a:r>
              <a:rPr lang="en-IN" sz="2400" b="1" dirty="0">
                <a:solidFill>
                  <a:srgbClr val="FF0000"/>
                </a:solidFill>
              </a:rPr>
              <a:t> </a:t>
            </a:r>
            <a:endParaRPr lang="en-IN" sz="2400" dirty="0">
              <a:solidFill>
                <a:srgbClr val="FF0000"/>
              </a:solidFill>
            </a:endParaRPr>
          </a:p>
          <a:p>
            <a:pPr marL="0" indent="0">
              <a:lnSpc>
                <a:spcPct val="130000"/>
              </a:lnSpc>
              <a:spcBef>
                <a:spcPts val="600"/>
              </a:spcBef>
              <a:buNone/>
            </a:pPr>
            <a:endParaRPr lang="en-IN" sz="3800" dirty="0">
              <a:solidFill>
                <a:srgbClr val="FF0000"/>
              </a:solidFill>
            </a:endParaRPr>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B85A1385-84A9-1817-B3C9-237F6DB7815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98E4BA-B10D-D94C-5120-634D8D66BB42}"/>
              </a:ext>
            </a:extLst>
          </p:cNvPr>
          <p:cNvSpPr/>
          <p:nvPr/>
        </p:nvSpPr>
        <p:spPr>
          <a:xfrm>
            <a:off x="361369" y="653530"/>
            <a:ext cx="9420584"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9" name="Rectangle 8">
            <a:extLst>
              <a:ext uri="{FF2B5EF4-FFF2-40B4-BE49-F238E27FC236}">
                <a16:creationId xmlns:a16="http://schemas.microsoft.com/office/drawing/2014/main" id="{58F86610-EBFD-4325-37B9-F97BD88BD495}"/>
              </a:ext>
            </a:extLst>
          </p:cNvPr>
          <p:cNvSpPr/>
          <p:nvPr/>
        </p:nvSpPr>
        <p:spPr>
          <a:xfrm>
            <a:off x="361369" y="407539"/>
            <a:ext cx="8281332"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endParaRPr lang="en-US" sz="2600" b="1" dirty="0">
              <a:solidFill>
                <a:schemeClr val="accent1">
                  <a:lumMod val="75000"/>
                </a:schemeClr>
              </a:solidFill>
            </a:endParaRPr>
          </a:p>
        </p:txBody>
      </p:sp>
    </p:spTree>
    <p:extLst>
      <p:ext uri="{BB962C8B-B14F-4D97-AF65-F5344CB8AC3E}">
        <p14:creationId xmlns:p14="http://schemas.microsoft.com/office/powerpoint/2010/main" val="401380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110" y="1440672"/>
            <a:ext cx="9199131" cy="5247206"/>
          </a:xfrm>
        </p:spPr>
        <p:txBody>
          <a:bodyPr>
            <a:normAutofit/>
          </a:bodyPr>
          <a:lstStyle/>
          <a:p>
            <a:pPr marL="0" indent="0" algn="ctr">
              <a:lnSpc>
                <a:spcPct val="130000"/>
              </a:lnSpc>
              <a:spcBef>
                <a:spcPts val="600"/>
              </a:spcBef>
              <a:buNone/>
            </a:pPr>
            <a:r>
              <a:rPr lang="en-IN" sz="2400" b="1" dirty="0">
                <a:solidFill>
                  <a:srgbClr val="FF0000"/>
                </a:solidFill>
              </a:rPr>
              <a:t> </a:t>
            </a:r>
            <a:r>
              <a:rPr lang="en-IN" b="1" dirty="0">
                <a:solidFill>
                  <a:srgbClr val="FF0000"/>
                </a:solidFill>
              </a:rPr>
              <a:t>SCOPE</a:t>
            </a:r>
          </a:p>
          <a:p>
            <a:pPr marL="0" indent="0" algn="just">
              <a:lnSpc>
                <a:spcPct val="130000"/>
              </a:lnSpc>
              <a:spcBef>
                <a:spcPts val="600"/>
              </a:spcBef>
              <a:buNone/>
            </a:pPr>
            <a:r>
              <a:rPr lang="en-IN" sz="1800" b="1" dirty="0">
                <a:solidFill>
                  <a:srgbClr val="1F1F1F"/>
                </a:solidFill>
                <a:effectLst/>
                <a:latin typeface="Arial" panose="020B0604020202020204" pitchFamily="34" charset="0"/>
                <a:ea typeface="Arial" panose="020B0604020202020204" pitchFamily="34" charset="0"/>
              </a:rPr>
              <a:t> </a:t>
            </a:r>
            <a:r>
              <a:rPr lang="en-IN" sz="2400" b="1" dirty="0">
                <a:solidFill>
                  <a:srgbClr val="1F1F1F"/>
                </a:solidFill>
                <a:effectLst/>
                <a:latin typeface="Arial" panose="020B0604020202020204" pitchFamily="34" charset="0"/>
                <a:ea typeface="Arial" panose="020B0604020202020204" pitchFamily="34" charset="0"/>
              </a:rPr>
              <a:t>Player Valuation: </a:t>
            </a:r>
            <a:r>
              <a:rPr lang="en-IN" sz="2400" dirty="0">
                <a:solidFill>
                  <a:srgbClr val="1F1F1F"/>
                </a:solidFill>
                <a:effectLst/>
                <a:latin typeface="Arial" panose="020B0604020202020204" pitchFamily="34" charset="0"/>
                <a:ea typeface="Arial" panose="020B0604020202020204" pitchFamily="34" charset="0"/>
              </a:rPr>
              <a:t>The primary focus is on predicting the fair market value of players based on historical performances, statistics, playing conditions, and various contextual factors. </a:t>
            </a:r>
          </a:p>
          <a:p>
            <a:pPr marL="0" indent="0" algn="just">
              <a:lnSpc>
                <a:spcPct val="130000"/>
              </a:lnSpc>
              <a:spcBef>
                <a:spcPts val="600"/>
              </a:spcBef>
              <a:buNone/>
            </a:pPr>
            <a:r>
              <a:rPr lang="en-IN" sz="1800" dirty="0">
                <a:solidFill>
                  <a:srgbClr val="1F1F1F"/>
                </a:solidFill>
                <a:effectLst/>
                <a:latin typeface="Arial" panose="020B0604020202020204" pitchFamily="34" charset="0"/>
                <a:ea typeface="Arial" panose="020B0604020202020204" pitchFamily="34" charset="0"/>
              </a:rPr>
              <a:t> </a:t>
            </a:r>
            <a:r>
              <a:rPr lang="en-IN" sz="2400" b="1" dirty="0">
                <a:solidFill>
                  <a:srgbClr val="1F1F1F"/>
                </a:solidFill>
                <a:effectLst/>
                <a:latin typeface="Arial" panose="020B0604020202020204" pitchFamily="34" charset="0"/>
                <a:ea typeface="Arial" panose="020B0604020202020204" pitchFamily="34" charset="0"/>
              </a:rPr>
              <a:t> </a:t>
            </a:r>
            <a:endParaRPr lang="en-IN" sz="3200" dirty="0">
              <a:solidFill>
                <a:srgbClr val="FF0000"/>
              </a:solidFill>
            </a:endParaRPr>
          </a:p>
          <a:p>
            <a:pPr marL="0" indent="0" algn="ctr">
              <a:lnSpc>
                <a:spcPct val="130000"/>
              </a:lnSpc>
              <a:spcBef>
                <a:spcPts val="600"/>
              </a:spcBef>
              <a:buNone/>
            </a:pPr>
            <a:endParaRPr lang="en-IN" sz="1800" dirty="0">
              <a:solidFill>
                <a:srgbClr val="1F1F1F"/>
              </a:solidFill>
              <a:effectLst/>
              <a:latin typeface="Arial" panose="020B0604020202020204" pitchFamily="34" charset="0"/>
              <a:ea typeface="Arial" panose="020B0604020202020204" pitchFamily="34" charset="0"/>
            </a:endParaRPr>
          </a:p>
          <a:p>
            <a:pPr marL="0" indent="0">
              <a:lnSpc>
                <a:spcPct val="130000"/>
              </a:lnSpc>
              <a:spcBef>
                <a:spcPts val="600"/>
              </a:spcBef>
              <a:buNone/>
            </a:pPr>
            <a:endParaRPr lang="en-IN" sz="3800" dirty="0">
              <a:solidFill>
                <a:srgbClr val="FF0000"/>
              </a:solidFill>
            </a:endParaRPr>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B85A1385-84A9-1817-B3C9-237F6DB7815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98E4BA-B10D-D94C-5120-634D8D66BB42}"/>
              </a:ext>
            </a:extLst>
          </p:cNvPr>
          <p:cNvSpPr/>
          <p:nvPr/>
        </p:nvSpPr>
        <p:spPr>
          <a:xfrm>
            <a:off x="361369" y="653530"/>
            <a:ext cx="9420584"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9" name="Rectangle 8">
            <a:extLst>
              <a:ext uri="{FF2B5EF4-FFF2-40B4-BE49-F238E27FC236}">
                <a16:creationId xmlns:a16="http://schemas.microsoft.com/office/drawing/2014/main" id="{58F86610-EBFD-4325-37B9-F97BD88BD495}"/>
              </a:ext>
            </a:extLst>
          </p:cNvPr>
          <p:cNvSpPr/>
          <p:nvPr/>
        </p:nvSpPr>
        <p:spPr>
          <a:xfrm>
            <a:off x="361369" y="407539"/>
            <a:ext cx="8281332" cy="95410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endParaRPr lang="en-US" sz="2600" b="1" dirty="0">
              <a:solidFill>
                <a:schemeClr val="accent1">
                  <a:lumMod val="75000"/>
                </a:schemeClr>
              </a:solidFill>
            </a:endParaRPr>
          </a:p>
        </p:txBody>
      </p:sp>
    </p:spTree>
    <p:extLst>
      <p:ext uri="{BB962C8B-B14F-4D97-AF65-F5344CB8AC3E}">
        <p14:creationId xmlns:p14="http://schemas.microsoft.com/office/powerpoint/2010/main" val="315690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111" y="1440672"/>
            <a:ext cx="8465484" cy="5247206"/>
          </a:xfrm>
        </p:spPr>
        <p:txBody>
          <a:bodyPr>
            <a:normAutofit fontScale="77500" lnSpcReduction="20000"/>
          </a:bodyPr>
          <a:lstStyle/>
          <a:p>
            <a:pPr marL="0" indent="0" algn="ctr">
              <a:lnSpc>
                <a:spcPct val="130000"/>
              </a:lnSpc>
              <a:spcBef>
                <a:spcPts val="600"/>
              </a:spcBef>
              <a:buNone/>
            </a:pPr>
            <a:endParaRPr lang="en-US" sz="3300" b="0" i="0" dirty="0">
              <a:solidFill>
                <a:srgbClr val="1F1F1F"/>
              </a:solidFill>
              <a:effectLst/>
              <a:latin typeface="Arial" panose="020B0604020202020204" pitchFamily="34" charset="0"/>
              <a:cs typeface="Arial" panose="020B0604020202020204" pitchFamily="34" charset="0"/>
            </a:endParaRPr>
          </a:p>
          <a:p>
            <a:pPr marL="0" indent="0" algn="ctr">
              <a:lnSpc>
                <a:spcPct val="130000"/>
              </a:lnSpc>
              <a:spcBef>
                <a:spcPts val="600"/>
              </a:spcBef>
              <a:buNone/>
            </a:pPr>
            <a:r>
              <a:rPr lang="en-IN" sz="3600" b="1" dirty="0">
                <a:solidFill>
                  <a:srgbClr val="FF0000"/>
                </a:solidFill>
                <a:latin typeface="Arial" panose="020B0604020202020204" pitchFamily="34" charset="0"/>
                <a:cs typeface="Arial" panose="020B0604020202020204" pitchFamily="34" charset="0"/>
              </a:rPr>
              <a:t>DOMAIN</a:t>
            </a:r>
            <a:r>
              <a:rPr lang="en-IN" sz="3600" dirty="0">
                <a:solidFill>
                  <a:srgbClr val="1F1F1F"/>
                </a:solidFill>
                <a:latin typeface="Arial" panose="020B0604020202020204" pitchFamily="34" charset="0"/>
                <a:cs typeface="Arial" panose="020B0604020202020204" pitchFamily="34" charset="0"/>
              </a:rPr>
              <a:t> </a:t>
            </a:r>
          </a:p>
          <a:p>
            <a:pPr marL="0" indent="0" algn="ctr">
              <a:lnSpc>
                <a:spcPct val="130000"/>
              </a:lnSpc>
              <a:spcBef>
                <a:spcPts val="600"/>
              </a:spcBef>
              <a:buNone/>
            </a:pPr>
            <a:endParaRPr lang="en-IN" sz="3600" dirty="0">
              <a:solidFill>
                <a:srgbClr val="1F1F1F"/>
              </a:solidFill>
              <a:latin typeface="Arial" panose="020B0604020202020204" pitchFamily="34" charset="0"/>
              <a:cs typeface="Arial" panose="020B0604020202020204" pitchFamily="34" charset="0"/>
            </a:endParaRPr>
          </a:p>
          <a:p>
            <a:pPr marL="0" indent="0" algn="ctr">
              <a:lnSpc>
                <a:spcPct val="130000"/>
              </a:lnSpc>
              <a:spcBef>
                <a:spcPts val="600"/>
              </a:spcBef>
              <a:buNone/>
            </a:pPr>
            <a:r>
              <a:rPr lang="en-IN" sz="3600" dirty="0">
                <a:solidFill>
                  <a:srgbClr val="1F1F1F"/>
                </a:solidFill>
                <a:latin typeface="Arial" panose="020B0604020202020204" pitchFamily="34" charset="0"/>
                <a:cs typeface="Arial" panose="020B0604020202020204" pitchFamily="34" charset="0"/>
              </a:rPr>
              <a:t>The application focuses on IPL auction prediction</a:t>
            </a:r>
          </a:p>
          <a:p>
            <a:pPr marL="0" indent="0" algn="ctr">
              <a:lnSpc>
                <a:spcPct val="130000"/>
              </a:lnSpc>
              <a:spcBef>
                <a:spcPts val="600"/>
              </a:spcBef>
              <a:buNone/>
            </a:pPr>
            <a:r>
              <a:rPr lang="en-IN" sz="3600" dirty="0">
                <a:solidFill>
                  <a:srgbClr val="1F1F1F"/>
                </a:solidFill>
                <a:latin typeface="Arial" panose="020B0604020202020204" pitchFamily="34" charset="0"/>
                <a:cs typeface="Arial" panose="020B0604020202020204" pitchFamily="34" charset="0"/>
              </a:rPr>
              <a:t>The system implemented using machine learning</a:t>
            </a:r>
            <a:endParaRPr lang="en-IN" sz="3600" dirty="0"/>
          </a:p>
          <a:p>
            <a:pPr marL="0" marR="228600" lvl="0" indent="0" fontAlgn="base">
              <a:lnSpc>
                <a:spcPct val="115000"/>
              </a:lnSpc>
              <a:spcAft>
                <a:spcPts val="0"/>
              </a:spcAft>
              <a:buClr>
                <a:srgbClr val="000000"/>
              </a:buClr>
              <a:buSzPts val="1100"/>
              <a:buNone/>
            </a:pPr>
            <a:endParaRPr lang="en-IN" sz="3300" u="none" strike="noStrike" dirty="0">
              <a:effectLst/>
              <a:latin typeface="Arial" panose="020B0604020202020204" pitchFamily="34" charset="0"/>
              <a:ea typeface="Arial" panose="020B0604020202020204" pitchFamily="34" charset="0"/>
              <a:cs typeface="Arial" panose="020B0604020202020204" pitchFamily="34" charset="0"/>
            </a:endParaRPr>
          </a:p>
          <a:p>
            <a:pPr marL="0" indent="0">
              <a:lnSpc>
                <a:spcPct val="115000"/>
              </a:lnSpc>
              <a:buNone/>
            </a:pPr>
            <a:endParaRPr lang="en-IN" sz="1800" dirty="0">
              <a:effectLst/>
              <a:latin typeface="Arial" panose="020B0604020202020204" pitchFamily="34" charset="0"/>
              <a:ea typeface="Arial" panose="020B0604020202020204" pitchFamily="34" charset="0"/>
            </a:endParaRPr>
          </a:p>
          <a:p>
            <a:pPr marL="0" indent="0" algn="ctr">
              <a:lnSpc>
                <a:spcPct val="130000"/>
              </a:lnSpc>
              <a:spcBef>
                <a:spcPts val="600"/>
              </a:spcBef>
              <a:buNone/>
            </a:pPr>
            <a:endParaRPr lang="en-IN" dirty="0"/>
          </a:p>
          <a:p>
            <a:pPr marL="0" indent="0">
              <a:lnSpc>
                <a:spcPct val="130000"/>
              </a:lnSpc>
              <a:spcBef>
                <a:spcPts val="600"/>
              </a:spcBef>
              <a:buNone/>
            </a:pPr>
            <a:r>
              <a:rPr lang="en-IN" sz="3200" b="1" dirty="0">
                <a:solidFill>
                  <a:srgbClr val="FF0000"/>
                </a:solidFill>
              </a:rPr>
              <a:t>                                 </a:t>
            </a:r>
            <a:endParaRPr lang="en-IN" sz="3200" dirty="0">
              <a:solidFill>
                <a:srgbClr val="FF0000"/>
              </a:solidFill>
            </a:endParaRPr>
          </a:p>
          <a:p>
            <a:pPr marL="0" indent="0">
              <a:lnSpc>
                <a:spcPct val="130000"/>
              </a:lnSpc>
              <a:spcBef>
                <a:spcPts val="600"/>
              </a:spcBef>
              <a:buNone/>
            </a:pPr>
            <a:endParaRPr lang="en-IN" sz="3800" dirty="0">
              <a:solidFill>
                <a:srgbClr val="FF0000"/>
              </a:solidFill>
            </a:endParaRPr>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B85A1385-84A9-1817-B3C9-237F6DB7815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98E4BA-B10D-D94C-5120-634D8D66BB42}"/>
              </a:ext>
            </a:extLst>
          </p:cNvPr>
          <p:cNvSpPr/>
          <p:nvPr/>
        </p:nvSpPr>
        <p:spPr>
          <a:xfrm>
            <a:off x="361369" y="653530"/>
            <a:ext cx="9420584"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9" name="Rectangle 8">
            <a:extLst>
              <a:ext uri="{FF2B5EF4-FFF2-40B4-BE49-F238E27FC236}">
                <a16:creationId xmlns:a16="http://schemas.microsoft.com/office/drawing/2014/main" id="{58F86610-EBFD-4325-37B9-F97BD88BD495}"/>
              </a:ext>
            </a:extLst>
          </p:cNvPr>
          <p:cNvSpPr/>
          <p:nvPr/>
        </p:nvSpPr>
        <p:spPr>
          <a:xfrm>
            <a:off x="285111" y="407539"/>
            <a:ext cx="8281332" cy="1354217"/>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2800" b="1" dirty="0">
                <a:solidFill>
                  <a:srgbClr val="FF0000"/>
                </a:solidFill>
              </a:rPr>
              <a:t>DOMAIN SURVEY</a:t>
            </a:r>
            <a:endParaRPr lang="en-IN" sz="2800" b="1" dirty="0">
              <a:solidFill>
                <a:srgbClr val="C00000"/>
              </a:solidFill>
            </a:endParaRPr>
          </a:p>
          <a:p>
            <a:endParaRPr lang="en-US" sz="2600" b="1" dirty="0">
              <a:solidFill>
                <a:schemeClr val="accent1">
                  <a:lumMod val="75000"/>
                </a:schemeClr>
              </a:solidFill>
            </a:endParaRPr>
          </a:p>
        </p:txBody>
      </p:sp>
    </p:spTree>
    <p:extLst>
      <p:ext uri="{BB962C8B-B14F-4D97-AF65-F5344CB8AC3E}">
        <p14:creationId xmlns:p14="http://schemas.microsoft.com/office/powerpoint/2010/main" val="143406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110" y="1440672"/>
            <a:ext cx="9199131" cy="5247206"/>
          </a:xfrm>
        </p:spPr>
        <p:txBody>
          <a:bodyPr>
            <a:normAutofit/>
          </a:bodyPr>
          <a:lstStyle/>
          <a:p>
            <a:pPr marL="0" indent="0" algn="just">
              <a:lnSpc>
                <a:spcPct val="130000"/>
              </a:lnSpc>
              <a:spcBef>
                <a:spcPts val="600"/>
              </a:spcBef>
              <a:buNone/>
            </a:pPr>
            <a:endParaRPr lang="en-IN" sz="1800" b="1" dirty="0">
              <a:solidFill>
                <a:srgbClr val="1F1F1F"/>
              </a:solidFill>
              <a:effectLst/>
              <a:latin typeface="Arial" panose="020B0604020202020204" pitchFamily="34" charset="0"/>
              <a:ea typeface="Arial" panose="020B0604020202020204" pitchFamily="34" charset="0"/>
            </a:endParaRPr>
          </a:p>
          <a:p>
            <a:pPr marL="0" indent="0" algn="just">
              <a:lnSpc>
                <a:spcPct val="130000"/>
              </a:lnSpc>
              <a:spcBef>
                <a:spcPts val="600"/>
              </a:spcBef>
              <a:buNone/>
            </a:pPr>
            <a:r>
              <a:rPr lang="en-IN" sz="1800" b="1" dirty="0">
                <a:solidFill>
                  <a:srgbClr val="1F1F1F"/>
                </a:solidFill>
                <a:effectLst/>
                <a:latin typeface="Arial" panose="020B0604020202020204" pitchFamily="34" charset="0"/>
                <a:ea typeface="Arial" panose="020B0604020202020204" pitchFamily="34" charset="0"/>
              </a:rPr>
              <a:t>1. Prediction of Player Price in IPL Auction Using Machine Learning Regression Algorithms</a:t>
            </a:r>
            <a:endParaRPr lang="en-IN" sz="1800" dirty="0">
              <a:effectLst/>
              <a:latin typeface="Arial" panose="020B0604020202020204" pitchFamily="34" charset="0"/>
              <a:ea typeface="Arial" panose="020B0604020202020204" pitchFamily="34" charset="0"/>
            </a:endParaRPr>
          </a:p>
          <a:p>
            <a:pPr marL="342900" marR="228600" lvl="0" indent="-342900"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Authors:</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Jhansi Rani, A Kulkarni, A V Kamath, A Menon</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fontAlgn="base">
              <a:spcAft>
                <a:spcPts val="0"/>
              </a:spcAft>
              <a:buClr>
                <a:srgbClr val="000000"/>
              </a:buClr>
              <a:buSzPts val="1100"/>
              <a:buFont typeface="Arial" panose="020B0604020202020204" pitchFamily="34" charset="0"/>
              <a:buChar char="●"/>
            </a:pPr>
            <a:r>
              <a:rPr lang="en-US"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Published in: </a:t>
            </a:r>
            <a:r>
              <a:rPr lang="en-US"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2020 IEEE International Conference on Electronics, Computing and Communication Technologies (CONECCT)</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Year:</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02-04 July 2020</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fontAlgn="base">
              <a:spcAft>
                <a:spcPts val="750"/>
              </a:spcAft>
              <a:buClr>
                <a:srgbClr val="000000"/>
              </a:buClr>
              <a:buSzPts val="1100"/>
              <a:buFont typeface="Arial" panose="020B0604020202020204" pitchFamily="34" charset="0"/>
              <a:buChar char="●"/>
            </a:pPr>
            <a:r>
              <a:rPr lang="en-IN" sz="1800" b="1" dirty="0">
                <a:solidFill>
                  <a:srgbClr val="1F1F1F"/>
                </a:solidFill>
                <a:latin typeface="Arial" panose="020B0604020202020204" pitchFamily="34" charset="0"/>
                <a:ea typeface="Arial" panose="020B0604020202020204" pitchFamily="34" charset="0"/>
                <a:cs typeface="Arial" panose="020B0604020202020204" pitchFamily="34" charset="0"/>
              </a:rPr>
              <a:t>summery</a:t>
            </a: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This paper explores the use of various machine learning regression algorithms to predict the selling price of players in the IPL auction. Features like runs, balls, innings, wickets, and matches played are used to train the models. Support Vector Regression (SVR) and Linear Regression were found to be the most effective algorithms for predicting batsman and bowler prices respectively.</a:t>
            </a:r>
            <a:endParaRPr lang="en-IN" sz="2400" b="1" u="none" strike="noStrike" dirty="0">
              <a:solidFill>
                <a:srgbClr val="FF0000"/>
              </a:solidFill>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fontAlgn="base">
              <a:spcAft>
                <a:spcPts val="750"/>
              </a:spcAft>
              <a:buClr>
                <a:srgbClr val="000000"/>
              </a:buClr>
              <a:buSzPts val="1100"/>
              <a:buFont typeface="Arial" panose="020B0604020202020204" pitchFamily="34" charset="0"/>
              <a:buChar char="●"/>
            </a:pPr>
            <a:r>
              <a:rPr lang="en-IN" sz="1800" b="1" u="none" strike="noStrike" dirty="0">
                <a:effectLst/>
                <a:latin typeface="Arial" panose="020B0604020202020204" pitchFamily="34" charset="0"/>
                <a:ea typeface="Arial" panose="020B0604020202020204" pitchFamily="34" charset="0"/>
                <a:cs typeface="Arial" panose="020B0604020202020204" pitchFamily="34" charset="0"/>
              </a:rPr>
              <a:t>Reference:-</a:t>
            </a:r>
            <a:r>
              <a:rPr lang="en-IN" sz="1800" u="none" strike="noStrike" dirty="0">
                <a:effectLst/>
                <a:latin typeface="Arial" panose="020B0604020202020204" pitchFamily="34" charset="0"/>
                <a:ea typeface="Arial" panose="020B0604020202020204" pitchFamily="34" charset="0"/>
                <a:cs typeface="Arial" panose="020B0604020202020204" pitchFamily="34" charset="0"/>
              </a:rPr>
              <a:t>https://ieeexplore.ieee.org/document/9198668</a:t>
            </a:r>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B85A1385-84A9-1817-B3C9-237F6DB7815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98E4BA-B10D-D94C-5120-634D8D66BB42}"/>
              </a:ext>
            </a:extLst>
          </p:cNvPr>
          <p:cNvSpPr/>
          <p:nvPr/>
        </p:nvSpPr>
        <p:spPr>
          <a:xfrm>
            <a:off x="361369" y="653530"/>
            <a:ext cx="9420584"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9" name="Rectangle 8">
            <a:extLst>
              <a:ext uri="{FF2B5EF4-FFF2-40B4-BE49-F238E27FC236}">
                <a16:creationId xmlns:a16="http://schemas.microsoft.com/office/drawing/2014/main" id="{58F86610-EBFD-4325-37B9-F97BD88BD495}"/>
              </a:ext>
            </a:extLst>
          </p:cNvPr>
          <p:cNvSpPr/>
          <p:nvPr/>
        </p:nvSpPr>
        <p:spPr>
          <a:xfrm>
            <a:off x="361369" y="290807"/>
            <a:ext cx="8281332" cy="1661993"/>
          </a:xfrm>
          <a:prstGeom prst="rect">
            <a:avLst/>
          </a:prstGeom>
        </p:spPr>
        <p:txBody>
          <a:bodyPr wrap="square">
            <a:spAutoFit/>
          </a:bodyPr>
          <a:lstStyle/>
          <a:p>
            <a:r>
              <a:rPr lang="en-US" sz="2800" b="1" dirty="0">
                <a:solidFill>
                  <a:schemeClr val="accent1">
                    <a:lumMod val="75000"/>
                  </a:schemeClr>
                </a:solidFill>
              </a:rPr>
              <a:t> IPL AUCTION PREDICTION USING MACHINE LEARNING</a:t>
            </a:r>
          </a:p>
          <a:p>
            <a:r>
              <a:rPr lang="en-IN" sz="2800" b="1" i="0" dirty="0">
                <a:solidFill>
                  <a:srgbClr val="FF0000"/>
                </a:solidFill>
                <a:effectLst/>
                <a:latin typeface="Times New Roman" panose="02020603050405020304" pitchFamily="18" charset="0"/>
              </a:rPr>
              <a:t> DETAILED LITERATURE SURVEY</a:t>
            </a:r>
          </a:p>
          <a:p>
            <a:endParaRPr lang="en-US" sz="2000" b="1" dirty="0">
              <a:solidFill>
                <a:schemeClr val="accent1">
                  <a:lumMod val="75000"/>
                </a:schemeClr>
              </a:solidFill>
            </a:endParaRPr>
          </a:p>
          <a:p>
            <a:r>
              <a:rPr lang="en-US" sz="2600" b="1" dirty="0">
                <a:solidFill>
                  <a:schemeClr val="accent1">
                    <a:lumMod val="75000"/>
                  </a:schemeClr>
                </a:solidFill>
              </a:rPr>
              <a:t>	</a:t>
            </a:r>
          </a:p>
        </p:txBody>
      </p:sp>
    </p:spTree>
    <p:extLst>
      <p:ext uri="{BB962C8B-B14F-4D97-AF65-F5344CB8AC3E}">
        <p14:creationId xmlns:p14="http://schemas.microsoft.com/office/powerpoint/2010/main" val="226385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359" y="1836070"/>
            <a:ext cx="9092029" cy="4364535"/>
          </a:xfrm>
        </p:spPr>
        <p:txBody>
          <a:bodyPr>
            <a:normAutofit/>
          </a:bodyPr>
          <a:lstStyle/>
          <a:p>
            <a:pPr marL="0" marR="228600" indent="0">
              <a:spcBef>
                <a:spcPts val="1800"/>
              </a:spcBef>
              <a:spcAft>
                <a:spcPts val="1800"/>
              </a:spcAft>
              <a:buNone/>
            </a:pPr>
            <a:r>
              <a:rPr lang="en-IN" sz="2000" b="1" dirty="0">
                <a:solidFill>
                  <a:srgbClr val="1F1F1F"/>
                </a:solidFill>
                <a:effectLst/>
                <a:latin typeface="Arial" panose="020B0604020202020204" pitchFamily="34" charset="0"/>
                <a:ea typeface="Arial" panose="020B0604020202020204" pitchFamily="34" charset="0"/>
              </a:rPr>
              <a:t>2</a:t>
            </a:r>
            <a:r>
              <a:rPr lang="en-IN" sz="3200" b="1" dirty="0">
                <a:solidFill>
                  <a:srgbClr val="1F1F1F"/>
                </a:solidFill>
                <a:effectLst/>
                <a:latin typeface="Arial" panose="020B0604020202020204" pitchFamily="34" charset="0"/>
                <a:ea typeface="Arial" panose="020B0604020202020204" pitchFamily="34" charset="0"/>
              </a:rPr>
              <a:t>.</a:t>
            </a:r>
            <a:r>
              <a:rPr lang="en-US" sz="2000" b="1" i="0" dirty="0">
                <a:solidFill>
                  <a:srgbClr val="333333"/>
                </a:solidFill>
                <a:effectLst/>
                <a:latin typeface="HelveticaNeue Regular"/>
              </a:rPr>
              <a:t> IPL Players Cost Pay Prediction using Machine Learning Techniques</a:t>
            </a:r>
            <a:endParaRPr lang="en-IN" sz="3200" dirty="0">
              <a:effectLst/>
              <a:latin typeface="Arial" panose="020B0604020202020204" pitchFamily="34" charset="0"/>
              <a:ea typeface="Arial" panose="020B0604020202020204" pitchFamily="34" charset="0"/>
            </a:endParaRPr>
          </a:p>
          <a:p>
            <a:pPr marL="342900" marR="228600" lvl="0" indent="-342900"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Author:</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Nagaraj P</a:t>
            </a:r>
            <a:r>
              <a:rPr lang="en-IN" sz="1800" dirty="0">
                <a:solidFill>
                  <a:srgbClr val="1F1F1F"/>
                </a:solidFill>
                <a:latin typeface="Arial" panose="020B0604020202020204" pitchFamily="34" charset="0"/>
                <a:ea typeface="Arial" panose="020B0604020202020204" pitchFamily="34" charset="0"/>
                <a:cs typeface="Arial" panose="020B0604020202020204" pitchFamily="34" charset="0"/>
              </a:rPr>
              <a:t>,</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Muneeswaran V, Raja M, M C Prabhu, B Meghana</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fontAlgn="base">
              <a:spcAft>
                <a:spcPts val="0"/>
              </a:spcAft>
              <a:buClr>
                <a:srgbClr val="000000"/>
              </a:buClr>
              <a:buSzPts val="1100"/>
              <a:buFont typeface="Arial" panose="020B0604020202020204" pitchFamily="34" charset="0"/>
              <a:buChar char="●"/>
            </a:pPr>
            <a:r>
              <a:rPr lang="en-US"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Published in: </a:t>
            </a:r>
            <a:r>
              <a:rPr lang="en-US" sz="1800" u="none" strike="noStrike" dirty="0">
                <a:effectLst/>
                <a:latin typeface="Arial" panose="020B0604020202020204" pitchFamily="34" charset="0"/>
                <a:ea typeface="Arial" panose="020B0604020202020204" pitchFamily="34" charset="0"/>
                <a:cs typeface="Arial" panose="020B0604020202020204" pitchFamily="34" charset="0"/>
              </a:rPr>
              <a:t>2023 Second International Conference on Augmented Intelligence and Sustainable Systems (ICAISS)</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fontAlgn="base">
              <a:spcAft>
                <a:spcPts val="0"/>
              </a:spcAft>
              <a:buClr>
                <a:srgbClr val="000000"/>
              </a:buClr>
              <a:buSzPts val="1100"/>
              <a:buFont typeface="Arial" panose="020B0604020202020204" pitchFamily="34" charset="0"/>
              <a:buChar char="●"/>
            </a:pP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Year:</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23 August 2023</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marR="228600" lvl="0" indent="-342900" fontAlgn="base">
              <a:spcAft>
                <a:spcPts val="750"/>
              </a:spcAft>
              <a:buClr>
                <a:srgbClr val="000000"/>
              </a:buClr>
              <a:buSzPts val="1100"/>
              <a:buFont typeface="Arial" panose="020B0604020202020204" pitchFamily="34" charset="0"/>
              <a:buChar char="●"/>
            </a:pPr>
            <a:r>
              <a:rPr lang="en-IN" sz="1800" b="1" dirty="0">
                <a:solidFill>
                  <a:srgbClr val="1F1F1F"/>
                </a:solidFill>
                <a:latin typeface="Arial" panose="020B0604020202020204" pitchFamily="34" charset="0"/>
                <a:ea typeface="Arial" panose="020B0604020202020204" pitchFamily="34" charset="0"/>
                <a:cs typeface="Arial" panose="020B0604020202020204" pitchFamily="34" charset="0"/>
              </a:rPr>
              <a:t>summery </a:t>
            </a:r>
            <a:r>
              <a:rPr lang="en-IN" sz="1800" b="1"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a:t>
            </a:r>
            <a:r>
              <a:rPr lang="en-IN"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  </a:t>
            </a:r>
            <a:r>
              <a:rPr lang="en-US" sz="1800" u="none" strike="noStrike" dirty="0">
                <a:solidFill>
                  <a:srgbClr val="1F1F1F"/>
                </a:solidFill>
                <a:effectLst/>
                <a:latin typeface="Arial" panose="020B0604020202020204" pitchFamily="34" charset="0"/>
                <a:ea typeface="Arial" panose="020B0604020202020204" pitchFamily="34" charset="0"/>
                <a:cs typeface="Arial" panose="020B0604020202020204" pitchFamily="34" charset="0"/>
              </a:rPr>
              <a:t>The accuracy of an IPL player cost prediction system in anticipating player auction prices is a measure of its success. The system's correctness can be measured using various metrics such as mean absolute error (MAE), mean squared error (MSE), and root mean square error (RMSE). These measures show how well the forecasted prices reflect the actual auction prices.</a:t>
            </a:r>
          </a:p>
          <a:p>
            <a:pPr marL="342900" marR="228600" lvl="0" indent="-342900" fontAlgn="base">
              <a:spcAft>
                <a:spcPts val="750"/>
              </a:spcAft>
              <a:buClr>
                <a:srgbClr val="000000"/>
              </a:buClr>
              <a:buSzPts val="1100"/>
              <a:buFont typeface="Arial" panose="020B0604020202020204" pitchFamily="34" charset="0"/>
              <a:buChar char="●"/>
            </a:pPr>
            <a:r>
              <a:rPr lang="en-US" sz="1800" b="1" u="none" strike="noStrike" dirty="0">
                <a:effectLst/>
                <a:latin typeface="Arial" panose="020B0604020202020204" pitchFamily="34" charset="0"/>
                <a:ea typeface="Arial" panose="020B0604020202020204" pitchFamily="34" charset="0"/>
                <a:cs typeface="Arial" panose="020B0604020202020204" pitchFamily="34" charset="0"/>
              </a:rPr>
              <a:t>Reference:- </a:t>
            </a:r>
            <a:r>
              <a:rPr lang="en-US" sz="1800" u="none" strike="noStrike" dirty="0">
                <a:effectLst/>
                <a:latin typeface="Arial" panose="020B0604020202020204" pitchFamily="34" charset="0"/>
                <a:ea typeface="Arial" panose="020B0604020202020204" pitchFamily="34" charset="0"/>
                <a:cs typeface="Arial" panose="020B0604020202020204" pitchFamily="34" charset="0"/>
              </a:rPr>
              <a:t>https://ieeexplore.ieee.org/document/10250755</a:t>
            </a: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0" marR="228600" indent="0">
              <a:spcAft>
                <a:spcPts val="1800"/>
              </a:spcAft>
              <a:buNone/>
            </a:pPr>
            <a:endParaRPr lang="en-IN" sz="1800" u="none" strike="noStrike" dirty="0">
              <a:effectLst/>
              <a:latin typeface="Arial" panose="020B0604020202020204" pitchFamily="34" charset="0"/>
              <a:ea typeface="Arial" panose="020B0604020202020204" pitchFamily="34" charset="0"/>
              <a:cs typeface="Arial" panose="020B0604020202020204" pitchFamily="34" charset="0"/>
            </a:endParaRPr>
          </a:p>
          <a:p>
            <a:pPr marL="0" indent="0" algn="ctr">
              <a:lnSpc>
                <a:spcPct val="130000"/>
              </a:lnSpc>
              <a:spcBef>
                <a:spcPts val="600"/>
              </a:spcBef>
              <a:buNone/>
            </a:pPr>
            <a:endParaRPr lang="en-IN" sz="2400" b="1" dirty="0">
              <a:solidFill>
                <a:srgbClr val="FF0000"/>
              </a:solidFill>
            </a:endParaRPr>
          </a:p>
          <a:p>
            <a:pPr marL="0" indent="0">
              <a:lnSpc>
                <a:spcPct val="130000"/>
              </a:lnSpc>
              <a:spcBef>
                <a:spcPts val="600"/>
              </a:spcBef>
              <a:buNone/>
            </a:pPr>
            <a:endParaRPr lang="en-IN" sz="3800" dirty="0">
              <a:solidFill>
                <a:srgbClr val="FF0000"/>
              </a:solidFill>
            </a:endParaRPr>
          </a:p>
        </p:txBody>
      </p:sp>
      <p:pic>
        <p:nvPicPr>
          <p:cNvPr id="2" name="Picture 1">
            <a:extLst>
              <a:ext uri="{FF2B5EF4-FFF2-40B4-BE49-F238E27FC236}">
                <a16:creationId xmlns:a16="http://schemas.microsoft.com/office/drawing/2014/main" id="{0E0CDA5D-D67D-DC2B-97F7-D5A3D78AA523}"/>
              </a:ext>
            </a:extLst>
          </p:cNvPr>
          <p:cNvPicPr>
            <a:picLocks noChangeAspect="1"/>
          </p:cNvPicPr>
          <p:nvPr/>
        </p:nvPicPr>
        <p:blipFill>
          <a:blip r:embed="rId2"/>
          <a:stretch>
            <a:fillRect/>
          </a:stretch>
        </p:blipFill>
        <p:spPr>
          <a:xfrm>
            <a:off x="10743452" y="407539"/>
            <a:ext cx="849665" cy="1428531"/>
          </a:xfrm>
          <a:prstGeom prst="rect">
            <a:avLst/>
          </a:prstGeom>
        </p:spPr>
      </p:pic>
      <p:cxnSp>
        <p:nvCxnSpPr>
          <p:cNvPr id="5" name="Straight Connector 4">
            <a:extLst>
              <a:ext uri="{FF2B5EF4-FFF2-40B4-BE49-F238E27FC236}">
                <a16:creationId xmlns:a16="http://schemas.microsoft.com/office/drawing/2014/main" id="{B85A1385-84A9-1817-B3C9-237F6DB78154}"/>
              </a:ext>
            </a:extLst>
          </p:cNvPr>
          <p:cNvCxnSpPr>
            <a:cxnSpLocks/>
          </p:cNvCxnSpPr>
          <p:nvPr/>
        </p:nvCxnSpPr>
        <p:spPr>
          <a:xfrm>
            <a:off x="5184" y="1308711"/>
            <a:ext cx="947905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498E4BA-B10D-D94C-5120-634D8D66BB42}"/>
              </a:ext>
            </a:extLst>
          </p:cNvPr>
          <p:cNvSpPr/>
          <p:nvPr/>
        </p:nvSpPr>
        <p:spPr>
          <a:xfrm>
            <a:off x="361369" y="653530"/>
            <a:ext cx="9420584" cy="523220"/>
          </a:xfrm>
          <a:prstGeom prst="rect">
            <a:avLst/>
          </a:prstGeom>
        </p:spPr>
        <p:txBody>
          <a:bodyPr wrap="square">
            <a:spAutoFit/>
          </a:bodyPr>
          <a:lstStyle/>
          <a:p>
            <a:r>
              <a:rPr lang="en-US" sz="2800" b="1" dirty="0">
                <a:solidFill>
                  <a:srgbClr val="C00000"/>
                </a:solidFill>
              </a:rPr>
              <a:t> </a:t>
            </a:r>
            <a:endParaRPr lang="en-IN" sz="2600" b="1" dirty="0">
              <a:solidFill>
                <a:srgbClr val="C00000"/>
              </a:solidFill>
            </a:endParaRPr>
          </a:p>
        </p:txBody>
      </p:sp>
      <p:sp>
        <p:nvSpPr>
          <p:cNvPr id="9" name="Rectangle 8">
            <a:extLst>
              <a:ext uri="{FF2B5EF4-FFF2-40B4-BE49-F238E27FC236}">
                <a16:creationId xmlns:a16="http://schemas.microsoft.com/office/drawing/2014/main" id="{58F86610-EBFD-4325-37B9-F97BD88BD495}"/>
              </a:ext>
            </a:extLst>
          </p:cNvPr>
          <p:cNvSpPr/>
          <p:nvPr/>
        </p:nvSpPr>
        <p:spPr>
          <a:xfrm>
            <a:off x="361369" y="295514"/>
            <a:ext cx="8281332" cy="1661993"/>
          </a:xfrm>
          <a:prstGeom prst="rect">
            <a:avLst/>
          </a:prstGeom>
        </p:spPr>
        <p:txBody>
          <a:bodyPr wrap="square">
            <a:spAutoFit/>
          </a:bodyPr>
          <a:lstStyle/>
          <a:p>
            <a:r>
              <a:rPr lang="en-US" sz="2800" b="1" dirty="0">
                <a:solidFill>
                  <a:schemeClr val="accent1">
                    <a:lumMod val="75000"/>
                  </a:schemeClr>
                </a:solidFill>
              </a:rPr>
              <a:t>IPL AUCTION PREDICTION USING MACHINE LEARNING</a:t>
            </a:r>
          </a:p>
          <a:p>
            <a:r>
              <a:rPr lang="en-IN" sz="2800" b="1" i="0" dirty="0">
                <a:solidFill>
                  <a:srgbClr val="FF0000"/>
                </a:solidFill>
                <a:effectLst/>
                <a:latin typeface="Times New Roman" panose="02020603050405020304" pitchFamily="18" charset="0"/>
              </a:rPr>
              <a:t>DETAILED LITERATURE SURVEY</a:t>
            </a:r>
          </a:p>
          <a:p>
            <a:endParaRPr lang="en-US" sz="2000" b="1" dirty="0">
              <a:solidFill>
                <a:schemeClr val="accent1">
                  <a:lumMod val="75000"/>
                </a:schemeClr>
              </a:solidFill>
            </a:endParaRPr>
          </a:p>
          <a:p>
            <a:endParaRPr lang="en-US" sz="2600" b="1" dirty="0">
              <a:solidFill>
                <a:schemeClr val="accent1">
                  <a:lumMod val="75000"/>
                </a:schemeClr>
              </a:solidFill>
            </a:endParaRPr>
          </a:p>
        </p:txBody>
      </p:sp>
    </p:spTree>
    <p:extLst>
      <p:ext uri="{BB962C8B-B14F-4D97-AF65-F5344CB8AC3E}">
        <p14:creationId xmlns:p14="http://schemas.microsoft.com/office/powerpoint/2010/main" val="14123725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ipl 1st ppt</Template>
  <TotalTime>1689</TotalTime>
  <Words>2273</Words>
  <Application>Microsoft Office PowerPoint</Application>
  <PresentationFormat>Widescreen</PresentationFormat>
  <Paragraphs>293</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 calibri(body)</vt:lpstr>
      <vt:lpstr>Arial</vt:lpstr>
      <vt:lpstr>Calibri</vt:lpstr>
      <vt:lpstr>Calibri Light</vt:lpstr>
      <vt:lpstr>Courier New</vt:lpstr>
      <vt:lpstr>HelveticaNeue Regular</vt:lpstr>
      <vt:lpstr>Liberation Serif</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RR MCA IC 2022 PAVAN CHAKRASALI</dc:creator>
  <cp:lastModifiedBy>pavan chakrasali</cp:lastModifiedBy>
  <cp:revision>35</cp:revision>
  <dcterms:created xsi:type="dcterms:W3CDTF">2023-12-27T08:31:34Z</dcterms:created>
  <dcterms:modified xsi:type="dcterms:W3CDTF">2024-06-21T04:32:34Z</dcterms:modified>
</cp:coreProperties>
</file>