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5143500" type="screen16x9"/>
  <p:notesSz cx="6858000" cy="9144000"/>
  <p:embeddedFontLst>
    <p:embeddedFont>
      <p:font typeface="Open Sans"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2ab51fd8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2ab51fd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a7771621_0_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g62a777162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[ALL PARTICIPATION]</a:t>
            </a:r>
            <a:endParaRPr dirty="0"/>
          </a:p>
        </p:txBody>
      </p:sp>
      <p:sp>
        <p:nvSpPr>
          <p:cNvPr id="234" name="Google Shape;234;g62a777162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2a7771621_0_7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0" name="Google Shape;240;g62a77716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2a7771621_0_8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9" name="Google Shape;249;g62a777162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2ab51fd84_0_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8" name="Google Shape;258;g62ab51fd8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2a7771621_0_10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6" name="Google Shape;276;g62a777162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515110cb_1_2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1" name="Google Shape;141;g57515110cb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0" name="Google Shape;150;g57515110cb_1_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a7771621_0_3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6" name="Google Shape;156;g62a777162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2a7771621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5" name="Google Shape;165;g62a77716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4" name="Google Shape;174;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2a7771621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3" name="Google Shape;183;g62a777162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2a7771621_0_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2" name="Google Shape;192;g62a77716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01" name="Google Shape;201;g62a7771621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growjo.com/company/Internshala"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dirty="0"/>
              <a:t>Linkedin for students</a:t>
            </a:r>
            <a:endParaRPr sz="500" dirty="0"/>
          </a:p>
        </p:txBody>
      </p:sp>
      <p:sp>
        <p:nvSpPr>
          <p:cNvPr id="137" name="Google Shape;137;p31"/>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Relevant skills. In-demand Jobs</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Owner: Pavan Charak</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8" name="Google Shape;138;p3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40"/>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r>
              <a:rPr lang="en-US" dirty="0"/>
              <a:t>Internshala</a:t>
            </a:r>
            <a:endParaRPr lang="en" dirty="0"/>
          </a:p>
        </p:txBody>
      </p:sp>
      <p:sp>
        <p:nvSpPr>
          <p:cNvPr id="211" name="Google Shape;211;p4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10</a:t>
            </a:fld>
            <a:endParaRPr>
              <a:solidFill>
                <a:srgbClr val="929292"/>
              </a:solidFill>
            </a:endParaRPr>
          </a:p>
        </p:txBody>
      </p:sp>
      <p:sp>
        <p:nvSpPr>
          <p:cNvPr id="212" name="Google Shape;212;p40"/>
          <p:cNvSpPr txBox="1">
            <a:spLocks noGrp="1"/>
          </p:cNvSpPr>
          <p:nvPr>
            <p:ph type="body" idx="3"/>
          </p:nvPr>
        </p:nvSpPr>
        <p:spPr>
          <a:xfrm>
            <a:off x="204200" y="1376450"/>
            <a:ext cx="84825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None/>
            </a:pPr>
            <a:endParaRPr sz="500" dirty="0"/>
          </a:p>
          <a:p>
            <a:pPr marL="114300" lvl="0" indent="-114300"/>
            <a:r>
              <a:rPr lang="en-IN" dirty="0"/>
              <a:t>Its a technology company on a mission to equip students with relevant skills &amp; practical exposure through internships and online trainings. They offer Internships, Intern hiring, Recruitment, online training, and e-learning. </a:t>
            </a:r>
            <a:r>
              <a:rPr lang="en" dirty="0"/>
              <a:t>$127 mn was the revenue last year.</a:t>
            </a:r>
            <a:endParaRPr sz="500" dirty="0"/>
          </a:p>
        </p:txBody>
      </p:sp>
      <p:sp>
        <p:nvSpPr>
          <p:cNvPr id="213" name="Google Shape;213;p4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41"/>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Freshersworld</a:t>
            </a:r>
            <a:endParaRPr sz="500" dirty="0"/>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11</a:t>
            </a:fld>
            <a:endParaRPr>
              <a:solidFill>
                <a:srgbClr val="929292"/>
              </a:solidFill>
            </a:endParaRPr>
          </a:p>
        </p:txBody>
      </p:sp>
      <p:sp>
        <p:nvSpPr>
          <p:cNvPr id="221" name="Google Shape;221;p41"/>
          <p:cNvSpPr txBox="1">
            <a:spLocks noGrp="1"/>
          </p:cNvSpPr>
          <p:nvPr>
            <p:ph type="body" idx="3"/>
          </p:nvPr>
        </p:nvSpPr>
        <p:spPr>
          <a:xfrm>
            <a:off x="204200" y="1376450"/>
            <a:ext cx="84825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None/>
            </a:pPr>
            <a:endParaRPr sz="500" dirty="0"/>
          </a:p>
          <a:p>
            <a:pPr marL="114300" indent="-114300"/>
            <a:r>
              <a:rPr lang="en" dirty="0"/>
              <a:t>It is the top hiring site for freshers in India.  They offer </a:t>
            </a:r>
            <a:r>
              <a:rPr lang="en-IN" dirty="0"/>
              <a:t>Off-campus/Pooled Campus Drives for corporate, Employer branding , online recruitment platform . </a:t>
            </a:r>
            <a:r>
              <a:rPr lang="en" dirty="0"/>
              <a:t>$208 mn was the revenue reported last year.</a:t>
            </a:r>
            <a:endParaRPr sz="500" dirty="0"/>
          </a:p>
        </p:txBody>
      </p:sp>
      <p:sp>
        <p:nvSpPr>
          <p:cNvPr id="222" name="Google Shape;222;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Why are we better?</a:t>
            </a:r>
            <a:endParaRPr sz="500"/>
          </a:p>
        </p:txBody>
      </p:sp>
      <p:sp>
        <p:nvSpPr>
          <p:cNvPr id="228" name="Google Shape;228;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9" name="Google Shape;229;p4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Our Advantages</a:t>
            </a:r>
            <a:endParaRPr sz="500" dirty="0"/>
          </a:p>
        </p:txBody>
      </p:sp>
      <p:sp>
        <p:nvSpPr>
          <p:cNvPr id="230" name="Google Shape;230;p42"/>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IN" dirty="0"/>
              <a:t>It</a:t>
            </a:r>
            <a:r>
              <a:rPr lang="en" dirty="0"/>
              <a:t> is because 1. Linkedin already has a wide network of professionals and has enriching data regarding career tracks to personalise the experience. 2. Linkedin learning already has the upto date content prepared by professionals across the globe.Moreover 3. Recruiters are already using linkedin for professional and fresher hiring.</a:t>
            </a:r>
          </a:p>
        </p:txBody>
      </p:sp>
      <p:sp>
        <p:nvSpPr>
          <p:cNvPr id="231" name="Google Shape;231;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12</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Roadmap and Vision</a:t>
            </a:r>
            <a:endParaRPr sz="500"/>
          </a:p>
        </p:txBody>
      </p:sp>
      <p:sp>
        <p:nvSpPr>
          <p:cNvPr id="237" name="Google Shape;237;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Where do we go from here?</a:t>
            </a:r>
            <a:endParaRPr sz="500" dirty="0"/>
          </a:p>
        </p:txBody>
      </p:sp>
      <p:sp>
        <p:nvSpPr>
          <p:cNvPr id="243" name="Google Shape;243;p4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44" name="Google Shape;244;p4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Roadmap Pillars</a:t>
            </a:r>
            <a:endParaRPr sz="500" dirty="0"/>
          </a:p>
        </p:txBody>
      </p:sp>
      <p:sp>
        <p:nvSpPr>
          <p:cNvPr id="245" name="Google Shape;245;p44"/>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Linkedin for students wants to become the most preffered destination for new age internships and jobs by 2025. </a:t>
            </a:r>
          </a:p>
          <a:p>
            <a:pPr marL="114300" marR="0" lvl="0" indent="-114300" algn="l" rtl="0">
              <a:lnSpc>
                <a:spcPct val="100000"/>
              </a:lnSpc>
              <a:spcBef>
                <a:spcPts val="700"/>
              </a:spcBef>
              <a:spcAft>
                <a:spcPts val="0"/>
              </a:spcAft>
              <a:buClr>
                <a:srgbClr val="2D3D4A"/>
              </a:buClr>
              <a:buSzPts val="1400"/>
              <a:buFont typeface="Cabin"/>
              <a:buChar char="•"/>
            </a:pPr>
            <a:r>
              <a:rPr lang="en" dirty="0"/>
              <a:t>1. Auto connections : It will help recent graduates to build new professional connections by connecting with people with similar job role or skill aspirations.</a:t>
            </a:r>
          </a:p>
          <a:p>
            <a:pPr marL="114300" marR="0" lvl="0" indent="-114300" algn="l" rtl="0">
              <a:lnSpc>
                <a:spcPct val="100000"/>
              </a:lnSpc>
              <a:spcBef>
                <a:spcPts val="700"/>
              </a:spcBef>
              <a:spcAft>
                <a:spcPts val="0"/>
              </a:spcAft>
              <a:buClr>
                <a:srgbClr val="2D3D4A"/>
              </a:buClr>
              <a:buSzPts val="1400"/>
              <a:buFont typeface="Cabin"/>
              <a:buChar char="•"/>
            </a:pPr>
            <a:r>
              <a:rPr lang="en" dirty="0"/>
              <a:t>2. Skill gap depicter: It will graduates to identify and learn skills which are required to build the candiature for new age jobs.</a:t>
            </a:r>
          </a:p>
        </p:txBody>
      </p:sp>
      <p:sp>
        <p:nvSpPr>
          <p:cNvPr id="246" name="Google Shape;246;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14</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4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53" name="Google Shape;253;p45"/>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Auto Connections</a:t>
            </a:r>
            <a:endParaRPr sz="500" dirty="0"/>
          </a:p>
        </p:txBody>
      </p:sp>
      <p:sp>
        <p:nvSpPr>
          <p:cNvPr id="254" name="Google Shape;254;p45"/>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Provide two or three features that you want to develop for this theme along with a brief explanation on each.</a:t>
            </a:r>
          </a:p>
          <a:p>
            <a:pPr marL="114300" marR="0" lvl="0" indent="-114300" algn="l" rtl="0">
              <a:lnSpc>
                <a:spcPct val="100000"/>
              </a:lnSpc>
              <a:spcBef>
                <a:spcPts val="700"/>
              </a:spcBef>
              <a:spcAft>
                <a:spcPts val="0"/>
              </a:spcAft>
              <a:buClr>
                <a:srgbClr val="2D3D4A"/>
              </a:buClr>
              <a:buSzPts val="1400"/>
              <a:buFont typeface="Cabin"/>
              <a:buChar char="•"/>
            </a:pPr>
            <a:r>
              <a:rPr lang="en" dirty="0"/>
              <a:t>Aspire Connect: Connect all the people aspiring for similar job roles.</a:t>
            </a:r>
          </a:p>
          <a:p>
            <a:pPr marL="114300" marR="0" lvl="0" indent="-114300" algn="l" rtl="0">
              <a:lnSpc>
                <a:spcPct val="100000"/>
              </a:lnSpc>
              <a:spcBef>
                <a:spcPts val="700"/>
              </a:spcBef>
              <a:spcAft>
                <a:spcPts val="0"/>
              </a:spcAft>
              <a:buClr>
                <a:srgbClr val="2D3D4A"/>
              </a:buClr>
              <a:buSzPts val="1400"/>
              <a:buFont typeface="Cabin"/>
              <a:buChar char="•"/>
            </a:pPr>
            <a:r>
              <a:rPr lang="en" dirty="0"/>
              <a:t>Skill connect: Dynamic  connections of  people who are learning similar skiills.</a:t>
            </a:r>
            <a:endParaRPr dirty="0"/>
          </a:p>
        </p:txBody>
      </p:sp>
      <p:sp>
        <p:nvSpPr>
          <p:cNvPr id="255" name="Google Shape;255;p4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15</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62" name="Google Shape;262;p4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Skill gap finder</a:t>
            </a:r>
            <a:endParaRPr sz="500" dirty="0"/>
          </a:p>
        </p:txBody>
      </p:sp>
      <p:sp>
        <p:nvSpPr>
          <p:cNvPr id="263" name="Google Shape;263;p46"/>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Provide two or three features that you want to develop for this theme along with a brief explanation on each.</a:t>
            </a:r>
          </a:p>
          <a:p>
            <a:pPr marL="114300" marR="0" lvl="0" indent="-114300" algn="l" rtl="0">
              <a:lnSpc>
                <a:spcPct val="100000"/>
              </a:lnSpc>
              <a:spcBef>
                <a:spcPts val="700"/>
              </a:spcBef>
              <a:spcAft>
                <a:spcPts val="0"/>
              </a:spcAft>
              <a:buClr>
                <a:srgbClr val="2D3D4A"/>
              </a:buClr>
              <a:buSzPts val="1400"/>
              <a:buFont typeface="Cabin"/>
              <a:buChar char="•"/>
            </a:pPr>
            <a:r>
              <a:rPr lang="en" dirty="0"/>
              <a:t>Grouping : Group Job descriptions based on the skill set requirements so that graduates can know the skills on which they have to work.</a:t>
            </a:r>
          </a:p>
          <a:p>
            <a:pPr marL="114300" marR="0" lvl="0" indent="-114300" algn="l" rtl="0">
              <a:lnSpc>
                <a:spcPct val="100000"/>
              </a:lnSpc>
              <a:spcBef>
                <a:spcPts val="700"/>
              </a:spcBef>
              <a:spcAft>
                <a:spcPts val="0"/>
              </a:spcAft>
              <a:buClr>
                <a:srgbClr val="2D3D4A"/>
              </a:buClr>
              <a:buSzPts val="1400"/>
              <a:buFont typeface="Cabin"/>
              <a:buChar char="•"/>
            </a:pPr>
            <a:r>
              <a:rPr lang="en" dirty="0"/>
              <a:t>Gap finder: List down all the relevant skills missing in my profile  for the ljob application.</a:t>
            </a:r>
            <a:endParaRPr dirty="0"/>
          </a:p>
        </p:txBody>
      </p:sp>
      <p:sp>
        <p:nvSpPr>
          <p:cNvPr id="264" name="Google Shape;264;p4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16</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Widening the scope</a:t>
            </a:r>
            <a:endParaRPr sz="500"/>
          </a:p>
        </p:txBody>
      </p:sp>
      <p:sp>
        <p:nvSpPr>
          <p:cNvPr id="279" name="Google Shape;279;p4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80" name="Google Shape;280;p4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Where do we go from here?</a:t>
            </a:r>
            <a:endParaRPr sz="500"/>
          </a:p>
        </p:txBody>
      </p:sp>
      <p:sp>
        <p:nvSpPr>
          <p:cNvPr id="281" name="Google Shape;281;p48"/>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We want to become </a:t>
            </a:r>
            <a:r>
              <a:rPr lang="en" dirty="0" smtClean="0"/>
              <a:t>a super app for Internships and jobs  </a:t>
            </a:r>
            <a:r>
              <a:rPr lang="en" dirty="0"/>
              <a:t>for recent graduates.</a:t>
            </a:r>
            <a:endParaRPr dirty="0"/>
          </a:p>
        </p:txBody>
      </p:sp>
      <p:sp>
        <p:nvSpPr>
          <p:cNvPr id="282" name="Google Shape;282;p4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17</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Why Are We Here?</a:t>
            </a:r>
            <a:endParaRPr sz="500"/>
          </a:p>
        </p:txBody>
      </p:sp>
      <p:sp>
        <p:nvSpPr>
          <p:cNvPr id="144" name="Google Shape;144;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45" name="Google Shape;145;p3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Background</a:t>
            </a:r>
            <a:endParaRPr sz="500"/>
          </a:p>
        </p:txBody>
      </p:sp>
      <p:sp>
        <p:nvSpPr>
          <p:cNvPr id="146" name="Google Shape;146;p32"/>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Clr>
                <a:srgbClr val="2D3D4A"/>
              </a:buClr>
              <a:buSzPts val="1400"/>
              <a:buNone/>
            </a:pPr>
            <a:r>
              <a:rPr lang="en" dirty="0"/>
              <a:t>Acquire the industry relevant skills and get in-demand jobs </a:t>
            </a:r>
            <a:endParaRPr dirty="0"/>
          </a:p>
          <a:p>
            <a:pPr marL="0" marR="0" lvl="0" indent="0" algn="l" rtl="0">
              <a:lnSpc>
                <a:spcPct val="100000"/>
              </a:lnSpc>
              <a:spcBef>
                <a:spcPts val="700"/>
              </a:spcBef>
              <a:spcAft>
                <a:spcPts val="0"/>
              </a:spcAft>
              <a:buNone/>
            </a:pPr>
            <a:r>
              <a:rPr lang="en-US" dirty="0"/>
              <a:t> </a:t>
            </a:r>
            <a:endParaRPr dirty="0"/>
          </a:p>
          <a:p>
            <a:pPr marL="0" marR="0" lvl="0" indent="0" algn="ctr" rtl="0">
              <a:lnSpc>
                <a:spcPct val="100000"/>
              </a:lnSpc>
              <a:spcBef>
                <a:spcPts val="700"/>
              </a:spcBef>
              <a:spcAft>
                <a:spcPts val="0"/>
              </a:spcAft>
              <a:buNone/>
            </a:pPr>
            <a:r>
              <a:rPr lang="en" b="1" dirty="0"/>
              <a:t>Relevant Skills. In-demand jobs</a:t>
            </a:r>
            <a:endParaRPr b="1" dirty="0"/>
          </a:p>
        </p:txBody>
      </p:sp>
      <p:sp>
        <p:nvSpPr>
          <p:cNvPr id="147" name="Google Shape;14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2</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a:t>Business Case</a:t>
            </a:r>
            <a:endParaRPr sz="500"/>
          </a:p>
        </p:txBody>
      </p:sp>
      <p:sp>
        <p:nvSpPr>
          <p:cNvPr id="153" name="Google Shape;153;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Where are we starting?</a:t>
            </a:r>
            <a:endParaRPr sz="500"/>
          </a:p>
        </p:txBody>
      </p:sp>
      <p:sp>
        <p:nvSpPr>
          <p:cNvPr id="159" name="Google Shape;159;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0" name="Google Shape;160;p3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Initial Focus</a:t>
            </a:r>
            <a:endParaRPr sz="500"/>
          </a:p>
        </p:txBody>
      </p:sp>
      <p:sp>
        <p:nvSpPr>
          <p:cNvPr id="161" name="Google Shape;161;p34"/>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10% of total users of Linkedin are recent graduates. We have to jack up this number to 20% by 2025. This is the company’s growth stategy going forward.</a:t>
            </a:r>
            <a:endParaRPr dirty="0"/>
          </a:p>
          <a:p>
            <a:pPr marL="114300" marR="0" lvl="0" indent="0" algn="l" rtl="0">
              <a:lnSpc>
                <a:spcPct val="100000"/>
              </a:lnSpc>
              <a:spcBef>
                <a:spcPts val="700"/>
              </a:spcBef>
              <a:spcAft>
                <a:spcPts val="0"/>
              </a:spcAft>
              <a:buNone/>
            </a:pPr>
            <a:endParaRPr dirty="0"/>
          </a:p>
          <a:p>
            <a:pPr marL="114300" lvl="0" indent="0" algn="ctr" rtl="0">
              <a:spcBef>
                <a:spcPts val="0"/>
              </a:spcBef>
              <a:spcAft>
                <a:spcPts val="0"/>
              </a:spcAft>
              <a:buNone/>
            </a:pPr>
            <a:endParaRPr b="1" dirty="0"/>
          </a:p>
        </p:txBody>
      </p:sp>
      <p:sp>
        <p:nvSpPr>
          <p:cNvPr id="162" name="Google Shape;162;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4</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5"/>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What’s the problem?</a:t>
            </a:r>
            <a:endParaRPr sz="500"/>
          </a:p>
        </p:txBody>
      </p:sp>
      <p:sp>
        <p:nvSpPr>
          <p:cNvPr id="168" name="Google Shape;168;p3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9" name="Google Shape;169;p35"/>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Opportunity</a:t>
            </a:r>
            <a:endParaRPr sz="500"/>
          </a:p>
        </p:txBody>
      </p:sp>
      <p:sp>
        <p:nvSpPr>
          <p:cNvPr id="170" name="Google Shape;170;p35"/>
          <p:cNvSpPr txBox="1">
            <a:spLocks noGrp="1"/>
          </p:cNvSpPr>
          <p:nvPr>
            <p:ph type="body" idx="3"/>
          </p:nvPr>
        </p:nvSpPr>
        <p:spPr>
          <a:xfrm>
            <a:off x="457199" y="1177159"/>
            <a:ext cx="8413531" cy="33528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None/>
            </a:pPr>
            <a:endParaRPr lang="en" dirty="0"/>
          </a:p>
          <a:p>
            <a:pPr marL="114300" marR="0" lvl="0" indent="-114300" algn="l" rtl="0">
              <a:lnSpc>
                <a:spcPct val="100000"/>
              </a:lnSpc>
              <a:spcBef>
                <a:spcPts val="700"/>
              </a:spcBef>
              <a:spcAft>
                <a:spcPts val="0"/>
              </a:spcAft>
              <a:buClr>
                <a:srgbClr val="2D3D4A"/>
              </a:buClr>
              <a:buSzPts val="1400"/>
              <a:buFont typeface="Cabin"/>
              <a:buChar char="•"/>
            </a:pPr>
            <a:r>
              <a:rPr lang="en" dirty="0"/>
              <a:t>Recent graduates are not acquiring industry ready skills and they are not able to build connections to leverage them to get job market insights. This problem is quite prevalent for new age technology jobs. More than 2 million engineers graduate from Indian engineering colleges every year.</a:t>
            </a:r>
            <a:endParaRPr dirty="0"/>
          </a:p>
          <a:p>
            <a:pPr marL="114300" indent="-114300"/>
            <a:r>
              <a:rPr lang="en-IN" dirty="0"/>
              <a:t>Around 3% engineers possess new-age skills in areas such as AI, Machine Learning, Data engineering and Mobile technologies in India as </a:t>
            </a:r>
            <a:r>
              <a:rPr lang="en-IN" dirty="0" smtClean="0"/>
              <a:t>per </a:t>
            </a:r>
            <a:r>
              <a:rPr lang="en-IN" dirty="0"/>
              <a:t>aspiring mind’s National employability report 2019. and 80% engineers not employable for any new age job.</a:t>
            </a:r>
          </a:p>
          <a:p>
            <a:pPr marL="114300" indent="-114300"/>
            <a:r>
              <a:rPr lang="en-IN" dirty="0"/>
              <a:t>Young professionals on LinkedIn make up less than 10% of overall members. Internshala the biggest player in internship space in India had revenue of  $126 mn. </a:t>
            </a:r>
            <a:r>
              <a:rPr lang="en-IN" dirty="0">
                <a:hlinkClick r:id="rId3"/>
              </a:rPr>
              <a:t>https://growjo.com/company/Internshala#revenue-financials</a:t>
            </a:r>
            <a:r>
              <a:rPr lang="en-IN" dirty="0"/>
              <a:t> </a:t>
            </a:r>
            <a:endParaRPr dirty="0"/>
          </a:p>
          <a:p>
            <a:pPr marL="0" marR="0" lvl="0" indent="0" algn="ctr" rtl="0">
              <a:lnSpc>
                <a:spcPct val="100000"/>
              </a:lnSpc>
              <a:spcBef>
                <a:spcPts val="700"/>
              </a:spcBef>
              <a:spcAft>
                <a:spcPts val="0"/>
              </a:spcAft>
              <a:buNone/>
            </a:pPr>
            <a:endParaRPr b="1" dirty="0"/>
          </a:p>
        </p:txBody>
      </p:sp>
      <p:sp>
        <p:nvSpPr>
          <p:cNvPr id="171" name="Google Shape;171;p3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5</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What’s Our Solution?</a:t>
            </a:r>
            <a:endParaRPr sz="500"/>
          </a:p>
        </p:txBody>
      </p:sp>
      <p:sp>
        <p:nvSpPr>
          <p:cNvPr id="177" name="Google Shape;177;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8" name="Google Shape;178;p3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Proposal</a:t>
            </a:r>
            <a:endParaRPr sz="500"/>
          </a:p>
        </p:txBody>
      </p:sp>
      <p:sp>
        <p:nvSpPr>
          <p:cNvPr id="179" name="Google Shape;179;p36"/>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An app which will help recent graduates to learn the skills required for new age jobs.</a:t>
            </a:r>
            <a:endParaRPr dirty="0"/>
          </a:p>
          <a:p>
            <a:pPr marL="0" marR="0" lvl="0" indent="0" algn="ctr" rtl="0">
              <a:lnSpc>
                <a:spcPct val="100000"/>
              </a:lnSpc>
              <a:spcBef>
                <a:spcPts val="700"/>
              </a:spcBef>
              <a:spcAft>
                <a:spcPts val="0"/>
              </a:spcAft>
              <a:buNone/>
            </a:pPr>
            <a:endParaRPr b="1" dirty="0"/>
          </a:p>
        </p:txBody>
      </p:sp>
      <p:sp>
        <p:nvSpPr>
          <p:cNvPr id="180" name="Google Shape;180;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6</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What can we do?</a:t>
            </a:r>
            <a:endParaRPr sz="500"/>
          </a:p>
        </p:txBody>
      </p:sp>
      <p:sp>
        <p:nvSpPr>
          <p:cNvPr id="186" name="Google Shape;186;p3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7" name="Google Shape;187;p37"/>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Return On Investment</a:t>
            </a:r>
            <a:endParaRPr sz="500"/>
          </a:p>
        </p:txBody>
      </p:sp>
      <p:sp>
        <p:nvSpPr>
          <p:cNvPr id="188" name="Google Shape;188;p37"/>
          <p:cNvSpPr txBox="1">
            <a:spLocks noGrp="1"/>
          </p:cNvSpPr>
          <p:nvPr>
            <p:ph type="body" idx="3"/>
          </p:nvPr>
        </p:nvSpPr>
        <p:spPr>
          <a:xfrm>
            <a:off x="509752" y="1693480"/>
            <a:ext cx="8229600" cy="3225362"/>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5 developers have to work for 4 months to get the app developed. Total cost =10*8*60K= INR 48 L. On returns we are expecting 3500 paid subscribers which translates into =3.5K*2K= INR 70L. ROI = (70- 48)/48 = 45.8%</a:t>
            </a:r>
          </a:p>
          <a:p>
            <a:pPr marL="114300" marR="0" lvl="0" indent="-114300" algn="l" rtl="0">
              <a:lnSpc>
                <a:spcPct val="100000"/>
              </a:lnSpc>
              <a:spcBef>
                <a:spcPts val="700"/>
              </a:spcBef>
              <a:spcAft>
                <a:spcPts val="0"/>
              </a:spcAft>
              <a:buClr>
                <a:srgbClr val="2D3D4A"/>
              </a:buClr>
              <a:buSzPts val="1400"/>
              <a:buFont typeface="Cabin"/>
              <a:buChar char="•"/>
            </a:pPr>
            <a:endParaRPr lang="en" dirty="0"/>
          </a:p>
          <a:p>
            <a:pPr marL="114300" marR="0" lvl="0" indent="-114300" algn="l" rtl="0">
              <a:lnSpc>
                <a:spcPct val="100000"/>
              </a:lnSpc>
              <a:spcBef>
                <a:spcPts val="700"/>
              </a:spcBef>
              <a:spcAft>
                <a:spcPts val="0"/>
              </a:spcAft>
              <a:buClr>
                <a:srgbClr val="2D3D4A"/>
              </a:buClr>
              <a:buSzPts val="1400"/>
              <a:buFont typeface="Cabin"/>
              <a:buChar char="•"/>
            </a:pPr>
            <a:endParaRPr dirty="0"/>
          </a:p>
          <a:p>
            <a:pPr marL="0" marR="0" lvl="0" indent="0" algn="ctr" rtl="0">
              <a:lnSpc>
                <a:spcPct val="100000"/>
              </a:lnSpc>
              <a:spcBef>
                <a:spcPts val="700"/>
              </a:spcBef>
              <a:spcAft>
                <a:spcPts val="0"/>
              </a:spcAft>
              <a:buNone/>
            </a:pPr>
            <a:endParaRPr b="1" dirty="0"/>
          </a:p>
        </p:txBody>
      </p:sp>
      <p:sp>
        <p:nvSpPr>
          <p:cNvPr id="189" name="Google Shape;189;p3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7</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How will we know if we’re successful?</a:t>
            </a:r>
            <a:endParaRPr sz="500"/>
          </a:p>
        </p:txBody>
      </p:sp>
      <p:sp>
        <p:nvSpPr>
          <p:cNvPr id="195" name="Google Shape;195;p3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96" name="Google Shape;196;p3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Measurement</a:t>
            </a:r>
            <a:endParaRPr sz="500" dirty="0"/>
          </a:p>
        </p:txBody>
      </p:sp>
      <p:sp>
        <p:nvSpPr>
          <p:cNvPr id="197" name="Google Shape;197;p38"/>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Goal for the first year is to have 3.5K paid subscribers and 10% of it as refferals.</a:t>
            </a:r>
            <a:endParaRPr dirty="0"/>
          </a:p>
        </p:txBody>
      </p:sp>
      <p:sp>
        <p:nvSpPr>
          <p:cNvPr id="198" name="Google Shape;198;p3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8</a:t>
            </a:fld>
            <a:endParaRPr>
              <a:solidFill>
                <a:srgbClr val="929292"/>
              </a:solidFill>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Competitors</a:t>
            </a:r>
            <a:endParaRPr sz="500"/>
          </a:p>
        </p:txBody>
      </p:sp>
      <p:sp>
        <p:nvSpPr>
          <p:cNvPr id="204" name="Google Shape;204;p3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847</Words>
  <Application>Microsoft Office PowerPoint</Application>
  <PresentationFormat>On-screen Show (16:9)</PresentationFormat>
  <Paragraphs>90</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Open Sans</vt:lpstr>
      <vt:lpstr>Cabin</vt:lpstr>
      <vt:lpstr>Simple Light</vt:lpstr>
      <vt:lpstr>Udacity Template 16x9</vt:lpstr>
      <vt:lpstr>Linkedin for students</vt:lpstr>
      <vt:lpstr>Background</vt:lpstr>
      <vt:lpstr>Business Case</vt:lpstr>
      <vt:lpstr>Initial Focus</vt:lpstr>
      <vt:lpstr>Opportunity</vt:lpstr>
      <vt:lpstr>Proposal</vt:lpstr>
      <vt:lpstr>Return On Investment</vt:lpstr>
      <vt:lpstr>Measurement</vt:lpstr>
      <vt:lpstr>Competitors</vt:lpstr>
      <vt:lpstr>Internshala</vt:lpstr>
      <vt:lpstr>Freshersworld</vt:lpstr>
      <vt:lpstr>Our Advantages</vt:lpstr>
      <vt:lpstr>Roadmap and Vision</vt:lpstr>
      <vt:lpstr>Roadmap Pillars</vt:lpstr>
      <vt:lpstr>Auto Connections</vt:lpstr>
      <vt:lpstr>Skill gap finder</vt:lpstr>
      <vt:lpstr>Where do we go from here?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cp:lastModifiedBy>Sony</cp:lastModifiedBy>
  <cp:revision>43</cp:revision>
  <dcterms:modified xsi:type="dcterms:W3CDTF">2021-02-11T06:13:18Z</dcterms:modified>
</cp:coreProperties>
</file>