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2"/>
  </p:notesMasterIdLst>
  <p:sldIdLst>
    <p:sldId id="256" r:id="rId3"/>
    <p:sldId id="258" r:id="rId4"/>
    <p:sldId id="260" r:id="rId5"/>
    <p:sldId id="262" r:id="rId6"/>
    <p:sldId id="263" r:id="rId7"/>
    <p:sldId id="265" r:id="rId8"/>
    <p:sldId id="267" r:id="rId9"/>
    <p:sldId id="268" r:id="rId10"/>
    <p:sldId id="269" r:id="rId11"/>
    <p:sldId id="275" r:id="rId12"/>
    <p:sldId id="276" r:id="rId13"/>
    <p:sldId id="278" r:id="rId14"/>
    <p:sldId id="280" r:id="rId15"/>
    <p:sldId id="282" r:id="rId16"/>
    <p:sldId id="283" r:id="rId17"/>
    <p:sldId id="285" r:id="rId18"/>
    <p:sldId id="287" r:id="rId19"/>
    <p:sldId id="289" r:id="rId20"/>
    <p:sldId id="291" r:id="rId21"/>
  </p:sldIdLst>
  <p:sldSz cx="9144000" cy="5143500" type="screen16x9"/>
  <p:notesSz cx="6858000" cy="9144000"/>
  <p:embeddedFontLst>
    <p:embeddedFont>
      <p:font typeface="Open Sans"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E9BAEA5-7B62-4BDE-AF44-1B3A1DFD2547}">
  <a:tblStyle styleId="{2E9BAEA5-7B62-4BDE-AF44-1B3A1DFD2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463c6be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463c6be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91" name="Google Shape;291;g62a7771621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639711a67d_1_12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g639711a67d_1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639711a67d_1_12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g639711a67d_1_1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49" name="Google Shape;349;g62a777162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63c535a6a2_0_38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5" name="Google Shape;365;g63c535a6a2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45f63b28d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83" name="Google Shape;383;g645f63b28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45f63b28d_0_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01" name="Google Shape;401;g645f63b28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45f63b28d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19" name="Google Shape;419;g645f63b2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3c535a6a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3c535a6a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3c535a6a2_0_5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7" name="Google Shape;157;g63c535a6a2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3c535a6a2_0_7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2" name="Google Shape;172;g63c535a6a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c535a6a2_0_36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82" name="Google Shape;182;g63c535a6a2_0_3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9" name="Google Shape;199;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473e69d8f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6" name="Google Shape;216;g6473e69d8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c535a6a2_0_3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other</a:t>
            </a:r>
            <a:endParaRPr dirty="0"/>
          </a:p>
          <a:p>
            <a:pPr marL="0" lvl="0" indent="0" algn="l" rtl="0">
              <a:spcBef>
                <a:spcPts val="0"/>
              </a:spcBef>
              <a:spcAft>
                <a:spcPts val="0"/>
              </a:spcAft>
              <a:buNone/>
            </a:pPr>
            <a:endParaRPr dirty="0"/>
          </a:p>
        </p:txBody>
      </p:sp>
      <p:sp>
        <p:nvSpPr>
          <p:cNvPr id="224" name="Google Shape;224;g63c535a6a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39711a67d_1_126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32" name="Google Shape;232;g639711a67d_1_1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dropbox.com/s/szrtz8inax8mpar/20210211_124909.mp4?dl=0"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www.dropbox.com/s/7274n2bf5nn3w6k/20210211_125712.mp4?dl=0" TargetMode="External"/><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www.dropbox.com/scl/fi/liwd01kso6jj4kafn0j1g/Starter-Coordination-Activities-Map.xlsx?dl=0&amp;rlkey=3ossma6fptsu29q3oixaicwqj"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dirty="0"/>
              <a:t>Linkedin for students</a:t>
            </a:r>
            <a:endParaRPr sz="4200" dirty="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Developing the product</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Owner: Pavan Charak</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287" name="Google Shape;287;p49"/>
          <p:cNvSpPr txBox="1">
            <a:spLocks noGrp="1"/>
          </p:cNvSpPr>
          <p:nvPr>
            <p:ph type="title"/>
          </p:nvPr>
        </p:nvSpPr>
        <p:spPr>
          <a:xfrm>
            <a:off x="304800" y="762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dirty="0" smtClean="0"/>
              <a:t>Linkedin for students Project</a:t>
            </a:r>
            <a:endParaRPr sz="2800" dirty="0"/>
          </a:p>
        </p:txBody>
      </p:sp>
      <p:graphicFrame>
        <p:nvGraphicFramePr>
          <p:cNvPr id="288" name="Google Shape;288;p49"/>
          <p:cNvGraphicFramePr/>
          <p:nvPr/>
        </p:nvGraphicFramePr>
        <p:xfrm>
          <a:off x="152400" y="625600"/>
          <a:ext cx="8756850" cy="3906025"/>
        </p:xfrm>
        <a:graphic>
          <a:graphicData uri="http://schemas.openxmlformats.org/drawingml/2006/table">
            <a:tbl>
              <a:tblPr>
                <a:noFill/>
                <a:tableStyleId>{2E9BAEA5-7B62-4BDE-AF44-1B3A1DFD2547}</a:tableStyleId>
              </a:tblPr>
              <a:tblGrid>
                <a:gridCol w="2264800">
                  <a:extLst>
                    <a:ext uri="{9D8B030D-6E8A-4147-A177-3AD203B41FA5}">
                      <a16:colId xmlns:a16="http://schemas.microsoft.com/office/drawing/2014/main" xmlns="" val="20000"/>
                    </a:ext>
                  </a:extLst>
                </a:gridCol>
                <a:gridCol w="6492050">
                  <a:extLst>
                    <a:ext uri="{9D8B030D-6E8A-4147-A177-3AD203B41FA5}">
                      <a16:colId xmlns:a16="http://schemas.microsoft.com/office/drawing/2014/main" xmlns="" val="20001"/>
                    </a:ext>
                  </a:extLst>
                </a:gridCol>
              </a:tblGrid>
              <a:tr h="1744675">
                <a:tc>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Based on the API documentation how would you update your solution and design?</a:t>
                      </a:r>
                      <a:endParaRPr sz="1200" b="1" dirty="0">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dirty="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700"/>
                        </a:spcBef>
                        <a:spcAft>
                          <a:spcPts val="0"/>
                        </a:spcAft>
                        <a:buNone/>
                      </a:pPr>
                      <a:r>
                        <a:rPr lang="en-US" sz="1200" dirty="0" smtClean="0">
                          <a:solidFill>
                            <a:srgbClr val="2D3D4A"/>
                          </a:solidFill>
                          <a:latin typeface="Open Sans"/>
                          <a:ea typeface="Open Sans"/>
                          <a:cs typeface="Open Sans"/>
                          <a:sym typeface="Open Sans"/>
                        </a:rPr>
                        <a:t>1. </a:t>
                      </a:r>
                      <a:r>
                        <a:rPr lang="en-US" sz="1200" baseline="0" dirty="0" smtClean="0">
                          <a:solidFill>
                            <a:srgbClr val="2D3D4A"/>
                          </a:solidFill>
                          <a:latin typeface="Open Sans"/>
                          <a:ea typeface="Open Sans"/>
                          <a:cs typeface="Open Sans"/>
                          <a:sym typeface="Open Sans"/>
                        </a:rPr>
                        <a:t> We ensure that career journey of different job profiles from LinkedIn should be visible for graduates .</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0"/>
                  </a:ext>
                </a:extLst>
              </a:tr>
              <a:tr h="2161350">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sz="1200" b="1" dirty="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700"/>
                        </a:spcBef>
                        <a:spcAft>
                          <a:spcPts val="0"/>
                        </a:spcAft>
                        <a:buNone/>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Font typeface="Arial" pitchFamily="34" charset="0"/>
                        <a:buChar char="•"/>
                      </a:pPr>
                      <a:r>
                        <a:rPr lang="en-US" sz="1200" dirty="0" smtClean="0">
                          <a:solidFill>
                            <a:srgbClr val="2D3D4A"/>
                          </a:solidFill>
                          <a:latin typeface="Open Sans"/>
                          <a:ea typeface="Open Sans"/>
                          <a:cs typeface="Open Sans"/>
                          <a:sym typeface="Open Sans"/>
                        </a:rPr>
                        <a:t> How</a:t>
                      </a:r>
                      <a:r>
                        <a:rPr lang="en-US" sz="1200" baseline="0" dirty="0" smtClean="0">
                          <a:solidFill>
                            <a:srgbClr val="2D3D4A"/>
                          </a:solidFill>
                          <a:latin typeface="Open Sans"/>
                          <a:ea typeface="Open Sans"/>
                          <a:cs typeface="Open Sans"/>
                          <a:sym typeface="Open Sans"/>
                        </a:rPr>
                        <a:t> complex is to make seamless integration of job posting between two apps ?</a:t>
                      </a:r>
                    </a:p>
                    <a:p>
                      <a:pPr marL="0" lvl="0" indent="0" algn="l" rtl="0">
                        <a:lnSpc>
                          <a:spcPct val="115000"/>
                        </a:lnSpc>
                        <a:spcBef>
                          <a:spcPts val="0"/>
                        </a:spcBef>
                        <a:spcAft>
                          <a:spcPts val="0"/>
                        </a:spcAft>
                        <a:buFont typeface="Arial" pitchFamily="34" charset="0"/>
                        <a:buChar char="•"/>
                      </a:pPr>
                      <a:r>
                        <a:rPr lang="en-US" sz="1200" baseline="0" dirty="0" smtClean="0">
                          <a:solidFill>
                            <a:srgbClr val="2D3D4A"/>
                          </a:solidFill>
                          <a:latin typeface="Open Sans"/>
                          <a:ea typeface="Open Sans"/>
                          <a:cs typeface="Open Sans"/>
                          <a:sym typeface="Open Sans"/>
                        </a:rPr>
                        <a:t> Can you quantify the story points required to display the content from professionals having similar roles ?</a:t>
                      </a: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sz="4200"/>
              <a:t>Re-prioritize Sprint Backlog</a:t>
            </a:r>
            <a:endParaRPr sz="4200"/>
          </a:p>
        </p:txBody>
      </p:sp>
      <p:sp>
        <p:nvSpPr>
          <p:cNvPr id="294" name="Google Shape;294;p5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95" name="Google Shape;295;p50"/>
          <p:cNvSpPr txBox="1">
            <a:spLocks noGrp="1"/>
          </p:cNvSpPr>
          <p:nvPr>
            <p:ph type="body" idx="1"/>
          </p:nvPr>
        </p:nvSpPr>
        <p:spPr>
          <a:xfrm>
            <a:off x="457200" y="26426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t>As a PM, unexpected issues and new feature requests will require you to triage them efficiently and re-prioritize the sprint backlog without impacting the roadmap deliverables significantly</a:t>
            </a:r>
            <a:endParaRPr sz="120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152400" y="76200"/>
            <a:ext cx="8229600" cy="47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Issue 1: Landing Page loading too slow</a:t>
            </a:r>
            <a:endParaRPr sz="2800"/>
          </a:p>
        </p:txBody>
      </p:sp>
      <p:sp>
        <p:nvSpPr>
          <p:cNvPr id="310" name="Google Shape;310;p5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12</a:t>
            </a:fld>
            <a:endParaRPr>
              <a:solidFill>
                <a:srgbClr val="929292"/>
              </a:solidFill>
            </a:endParaRPr>
          </a:p>
        </p:txBody>
      </p:sp>
      <p:sp>
        <p:nvSpPr>
          <p:cNvPr id="311" name="Google Shape;311;p5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12" name="Google Shape;312;p52"/>
          <p:cNvGraphicFramePr/>
          <p:nvPr>
            <p:extLst>
              <p:ext uri="{D42A27DB-BD31-4B8C-83A1-F6EECF244321}">
                <p14:modId xmlns:p14="http://schemas.microsoft.com/office/powerpoint/2010/main" xmlns="" val="3127257286"/>
              </p:ext>
            </p:extLst>
          </p:nvPr>
        </p:nvGraphicFramePr>
        <p:xfrm>
          <a:off x="105650" y="564275"/>
          <a:ext cx="8910450" cy="4744939"/>
        </p:xfrm>
        <a:graphic>
          <a:graphicData uri="http://schemas.openxmlformats.org/drawingml/2006/table">
            <a:tbl>
              <a:tblPr>
                <a:noFill/>
                <a:tableStyleId>{2E9BAEA5-7B62-4BDE-AF44-1B3A1DFD2547}</a:tableStyleId>
              </a:tblPr>
              <a:tblGrid>
                <a:gridCol w="1405875">
                  <a:extLst>
                    <a:ext uri="{9D8B030D-6E8A-4147-A177-3AD203B41FA5}">
                      <a16:colId xmlns:a16="http://schemas.microsoft.com/office/drawing/2014/main" xmlns="" val="20000"/>
                    </a:ext>
                  </a:extLst>
                </a:gridCol>
                <a:gridCol w="7504575">
                  <a:extLst>
                    <a:ext uri="{9D8B030D-6E8A-4147-A177-3AD203B41FA5}">
                      <a16:colId xmlns:a16="http://schemas.microsoft.com/office/drawing/2014/main" xmlns="" val="20001"/>
                    </a:ext>
                  </a:extLst>
                </a:gridCol>
              </a:tblGrid>
              <a:tr h="1367400">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Determine impact and criticality to prioritize issue</a:t>
                      </a:r>
                      <a:endParaRPr dirty="0"/>
                    </a:p>
                  </a:txBody>
                  <a:tcPr marL="91425" marR="91425" marT="91425" marB="91425"/>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IN" sz="1200" b="0" i="0" u="none" strike="noStrike" cap="none" dirty="0">
                          <a:solidFill>
                            <a:srgbClr val="2D3D4A"/>
                          </a:solidFill>
                          <a:latin typeface="Open Sans"/>
                          <a:ea typeface="Open Sans"/>
                          <a:cs typeface="Open Sans"/>
                          <a:sym typeface="Open Sans"/>
                        </a:rPr>
                        <a:t>Is there any change in trend in last 5 days as far as drop off from landing page is concerned.</a:t>
                      </a:r>
                    </a:p>
                    <a:p>
                      <a:pPr marL="228600" marR="0" lvl="0" indent="-228600" algn="l" rtl="0">
                        <a:lnSpc>
                          <a:spcPct val="115000"/>
                        </a:lnSpc>
                        <a:spcBef>
                          <a:spcPts val="0"/>
                        </a:spcBef>
                        <a:spcAft>
                          <a:spcPts val="0"/>
                        </a:spcAft>
                        <a:buClr>
                          <a:srgbClr val="000000"/>
                        </a:buClr>
                        <a:buSzPts val="1200"/>
                        <a:buFont typeface="Arial"/>
                        <a:buAutoNum type="arabicPeriod"/>
                      </a:pPr>
                      <a:r>
                        <a:rPr lang="en-IN" sz="1200" b="0" i="0" u="none" strike="noStrike" cap="none" dirty="0">
                          <a:solidFill>
                            <a:srgbClr val="2D3D4A"/>
                          </a:solidFill>
                          <a:latin typeface="Open Sans"/>
                          <a:ea typeface="Open Sans"/>
                          <a:cs typeface="Open Sans"/>
                          <a:sym typeface="Open Sans"/>
                        </a:rPr>
                        <a:t>Has the performance of ongoing campaigns have negatively impacted in last 5 days.</a:t>
                      </a:r>
                    </a:p>
                    <a:p>
                      <a:pPr marL="228600" marR="0" lvl="0" indent="-228600" algn="l" rtl="0">
                        <a:lnSpc>
                          <a:spcPct val="115000"/>
                        </a:lnSpc>
                        <a:spcBef>
                          <a:spcPts val="0"/>
                        </a:spcBef>
                        <a:spcAft>
                          <a:spcPts val="0"/>
                        </a:spcAft>
                        <a:buClr>
                          <a:srgbClr val="000000"/>
                        </a:buClr>
                        <a:buSzPts val="1200"/>
                        <a:buFont typeface="Arial"/>
                        <a:buAutoNum type="arabicPeriod"/>
                      </a:pPr>
                      <a:r>
                        <a:rPr lang="en-IN" sz="1200" b="0" i="0" u="none" strike="noStrike" cap="none" dirty="0">
                          <a:solidFill>
                            <a:srgbClr val="2D3D4A"/>
                          </a:solidFill>
                          <a:latin typeface="Open Sans"/>
                          <a:ea typeface="Open Sans"/>
                          <a:cs typeface="Open Sans"/>
                          <a:sym typeface="Open Sans"/>
                        </a:rPr>
                        <a:t>Has the % conversion dropped in last 5 days.</a:t>
                      </a:r>
                      <a:endParaRPr lang="en" sz="1200" b="0" i="0" u="none" strike="noStrike" cap="none" dirty="0">
                        <a:solidFill>
                          <a:srgbClr val="2D3D4A"/>
                        </a:solidFill>
                        <a:latin typeface="Open Sans"/>
                        <a:ea typeface="Open Sans"/>
                        <a:cs typeface="Open Sans"/>
                        <a:sym typeface="Open Sans"/>
                      </a:endParaRPr>
                    </a:p>
                    <a:p>
                      <a:pPr marL="228600" marR="0" lvl="0" indent="-228600" algn="l" rtl="0">
                        <a:lnSpc>
                          <a:spcPct val="115000"/>
                        </a:lnSpc>
                        <a:spcBef>
                          <a:spcPts val="0"/>
                        </a:spcBef>
                        <a:spcAft>
                          <a:spcPts val="0"/>
                        </a:spcAft>
                        <a:buClr>
                          <a:srgbClr val="000000"/>
                        </a:buClr>
                        <a:buSzPts val="1200"/>
                        <a:buFont typeface="Arial"/>
                        <a:buAutoNum type="arabicPeriod"/>
                      </a:pPr>
                      <a:r>
                        <a:rPr lang="en-IN" sz="1200" b="0" i="0" u="none" strike="noStrike" cap="none" dirty="0">
                          <a:solidFill>
                            <a:srgbClr val="2D3D4A"/>
                          </a:solidFill>
                          <a:latin typeface="Open Sans"/>
                          <a:ea typeface="Open Sans"/>
                          <a:cs typeface="Open Sans"/>
                          <a:sym typeface="Open Sans"/>
                        </a:rPr>
                        <a:t>I</a:t>
                      </a:r>
                      <a:r>
                        <a:rPr lang="en" sz="1200" b="0" i="0" u="none" strike="noStrike" cap="none" dirty="0">
                          <a:solidFill>
                            <a:srgbClr val="2D3D4A"/>
                          </a:solidFill>
                          <a:latin typeface="Open Sans"/>
                          <a:ea typeface="Open Sans"/>
                          <a:cs typeface="Open Sans"/>
                          <a:sym typeface="Open Sans"/>
                        </a:rPr>
                        <a:t>f the answer to any of the first 3 questions is </a:t>
                      </a:r>
                      <a:r>
                        <a:rPr lang="en-IN" sz="1200" b="0" i="0" u="none" strike="noStrike" cap="none" dirty="0">
                          <a:solidFill>
                            <a:srgbClr val="2D3D4A"/>
                          </a:solidFill>
                          <a:latin typeface="Open Sans"/>
                          <a:ea typeface="Open Sans"/>
                          <a:cs typeface="Open Sans"/>
                          <a:sym typeface="Open Sans"/>
                        </a:rPr>
                        <a:t>yes,  then we have urgently raise a critical issue and push into as top most item in next sprint</a:t>
                      </a:r>
                      <a:r>
                        <a:rPr lang="en-IN" sz="1200" b="0" i="0" u="none" strike="noStrike" cap="none" dirty="0" smtClean="0">
                          <a:solidFill>
                            <a:srgbClr val="2D3D4A"/>
                          </a:solidFill>
                          <a:latin typeface="Open Sans"/>
                          <a:ea typeface="Open Sans"/>
                          <a:cs typeface="Open Sans"/>
                          <a:sym typeface="Open Sans"/>
                        </a:rPr>
                        <a:t>.</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91440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spcBef>
                          <a:spcPts val="0"/>
                        </a:spcBef>
                        <a:spcAft>
                          <a:spcPts val="0"/>
                        </a:spcAft>
                        <a:buNone/>
                      </a:pPr>
                      <a:endParaRPr sz="1200"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0"/>
                  </a:ext>
                </a:extLst>
              </a:tr>
              <a:tr h="165825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Next Steps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using JIRA (ticketing tool), communication channel (Slack) </a:t>
                      </a:r>
                      <a:endParaRPr/>
                    </a:p>
                  </a:txBody>
                  <a:tcPr marL="91425" marR="91425" marT="91425" marB="91425"/>
                </a:tc>
                <a:tc>
                  <a:txBody>
                    <a:bodyPr/>
                    <a:lstStyle/>
                    <a:p>
                      <a:pPr marL="228600" lvl="0" indent="-228600" algn="l" rtl="0">
                        <a:lnSpc>
                          <a:spcPct val="115000"/>
                        </a:lnSpc>
                        <a:spcBef>
                          <a:spcPts val="0"/>
                        </a:spcBef>
                        <a:spcAft>
                          <a:spcPts val="0"/>
                        </a:spcAft>
                        <a:buAutoNum type="arabicPeriod"/>
                      </a:pPr>
                      <a:r>
                        <a:rPr lang="en-IN" sz="1200" b="0" i="0" u="none" strike="noStrike" cap="none" dirty="0">
                          <a:solidFill>
                            <a:srgbClr val="2D3D4A"/>
                          </a:solidFill>
                          <a:latin typeface="Open Sans"/>
                          <a:ea typeface="Open Sans"/>
                          <a:cs typeface="Open Sans"/>
                          <a:sym typeface="Open Sans"/>
                        </a:rPr>
                        <a:t>W</a:t>
                      </a:r>
                      <a:r>
                        <a:rPr lang="en" sz="1200" b="0" i="0" u="none" strike="noStrike" cap="none" dirty="0">
                          <a:solidFill>
                            <a:srgbClr val="2D3D4A"/>
                          </a:solidFill>
                          <a:latin typeface="Open Sans"/>
                          <a:ea typeface="Open Sans"/>
                          <a:cs typeface="Open Sans"/>
                          <a:sym typeface="Open Sans"/>
                        </a:rPr>
                        <a:t>e need to raise a bug in jira tool with issue priority as critical.</a:t>
                      </a:r>
                    </a:p>
                    <a:p>
                      <a:pPr marL="228600" lvl="0" indent="-228600" algn="l" rtl="0">
                        <a:lnSpc>
                          <a:spcPct val="115000"/>
                        </a:lnSpc>
                        <a:spcBef>
                          <a:spcPts val="0"/>
                        </a:spcBef>
                        <a:spcAft>
                          <a:spcPts val="0"/>
                        </a:spcAft>
                        <a:buAutoNum type="arabicPeriod"/>
                      </a:pPr>
                      <a:r>
                        <a:rPr lang="en" sz="1200" b="0" i="0" u="none" strike="noStrike" cap="none" dirty="0">
                          <a:solidFill>
                            <a:srgbClr val="2D3D4A"/>
                          </a:solidFill>
                          <a:latin typeface="Open Sans"/>
                          <a:ea typeface="Open Sans"/>
                          <a:cs typeface="Open Sans"/>
                          <a:sym typeface="Open Sans"/>
                        </a:rPr>
                        <a:t>We need to ensure th</a:t>
                      </a:r>
                      <a:r>
                        <a:rPr lang="en-IN" sz="1200" b="0" i="0" u="none" strike="noStrike" cap="none" dirty="0">
                          <a:solidFill>
                            <a:srgbClr val="2D3D4A"/>
                          </a:solidFill>
                          <a:latin typeface="Open Sans"/>
                          <a:ea typeface="Open Sans"/>
                          <a:cs typeface="Open Sans"/>
                          <a:sym typeface="Open Sans"/>
                        </a:rPr>
                        <a:t>e bug is assigned to QA team.</a:t>
                      </a:r>
                    </a:p>
                    <a:p>
                      <a:pPr marL="228600" lvl="0" indent="-228600" algn="l" rtl="0">
                        <a:lnSpc>
                          <a:spcPct val="115000"/>
                        </a:lnSpc>
                        <a:spcBef>
                          <a:spcPts val="0"/>
                        </a:spcBef>
                        <a:spcAft>
                          <a:spcPts val="0"/>
                        </a:spcAft>
                        <a:buAutoNum type="arabicPeriod"/>
                      </a:pPr>
                      <a:r>
                        <a:rPr lang="en-IN" sz="1200" b="0" i="0" u="none" strike="noStrike" cap="none" dirty="0">
                          <a:solidFill>
                            <a:srgbClr val="2D3D4A"/>
                          </a:solidFill>
                          <a:latin typeface="Open Sans"/>
                          <a:ea typeface="Open Sans"/>
                          <a:cs typeface="Open Sans"/>
                          <a:sym typeface="Open Sans"/>
                        </a:rPr>
                        <a:t>We need to inform the customer team to get ready for the complains regarding this issue</a:t>
                      </a:r>
                      <a:r>
                        <a:rPr lang="en-IN" sz="1200" b="0" i="0" u="none" strike="noStrike" cap="none" dirty="0" smtClean="0">
                          <a:solidFill>
                            <a:srgbClr val="2D3D4A"/>
                          </a:solidFill>
                          <a:latin typeface="Open Sans"/>
                          <a:ea typeface="Open Sans"/>
                          <a:cs typeface="Open Sans"/>
                          <a:sym typeface="Open Sans"/>
                        </a:rPr>
                        <a:t>.</a:t>
                      </a:r>
                      <a:endParaRPr lang="en" sz="1200" b="0" i="0" u="none" strike="noStrike" cap="none" dirty="0" smtClean="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US" sz="1200" i="1" dirty="0" smtClean="0">
                          <a:solidFill>
                            <a:srgbClr val="2D3D4A"/>
                          </a:solidFill>
                          <a:latin typeface="Open Sans"/>
                          <a:ea typeface="Open Sans"/>
                          <a:cs typeface="Open Sans"/>
                          <a:sym typeface="Open Sans"/>
                        </a:rPr>
                        <a:t> </a:t>
                      </a:r>
                      <a:endParaRPr sz="1200" i="1"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1"/>
                  </a:ext>
                </a:extLst>
              </a:tr>
              <a:tr h="12487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Would you take additional steps ?</a:t>
                      </a:r>
                      <a:endParaRPr/>
                    </a:p>
                  </a:txBody>
                  <a:tcPr marL="91425" marR="91425" marT="91425" marB="91425"/>
                </a:tc>
                <a:tc>
                  <a:txBody>
                    <a:bodyPr/>
                    <a:lstStyle/>
                    <a:p>
                      <a:pPr marL="228600" marR="0" lvl="0" indent="-228600" algn="l" rtl="0">
                        <a:lnSpc>
                          <a:spcPct val="115000"/>
                        </a:lnSpc>
                        <a:spcBef>
                          <a:spcPts val="0"/>
                        </a:spcBef>
                        <a:spcAft>
                          <a:spcPts val="0"/>
                        </a:spcAft>
                        <a:buClr>
                          <a:srgbClr val="000000"/>
                        </a:buClr>
                        <a:buFont typeface="Arial"/>
                        <a:buNone/>
                      </a:pPr>
                      <a:r>
                        <a:rPr lang="en" sz="1200" b="0" i="0" u="none" strike="noStrike" cap="none" dirty="0" smtClean="0">
                          <a:solidFill>
                            <a:srgbClr val="2D3D4A"/>
                          </a:solidFill>
                          <a:latin typeface="Open Sans"/>
                          <a:ea typeface="Open Sans"/>
                          <a:cs typeface="Open Sans"/>
                          <a:sym typeface="Open Sans"/>
                        </a:rPr>
                        <a:t> On raising the severity, all the impacted stakeholders will be informed about the corrective actions taken. </a:t>
                      </a:r>
                      <a:endParaRPr lang="en" sz="1200" b="0" i="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2"/>
                  </a:ext>
                </a:extLst>
              </a:tr>
            </a:tbl>
          </a:graphicData>
        </a:graphic>
      </p:graphicFrame>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13</a:t>
            </a:fld>
            <a:endParaRPr>
              <a:solidFill>
                <a:srgbClr val="929292"/>
              </a:solidFill>
            </a:endParaRPr>
          </a:p>
        </p:txBody>
      </p:sp>
      <p:sp>
        <p:nvSpPr>
          <p:cNvPr id="327" name="Google Shape;327;p5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28" name="Google Shape;328;p54"/>
          <p:cNvSpPr txBox="1"/>
          <p:nvPr/>
        </p:nvSpPr>
        <p:spPr>
          <a:xfrm>
            <a:off x="-3775" y="76200"/>
            <a:ext cx="8287800"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2D3D4A"/>
                </a:solidFill>
                <a:latin typeface="Open Sans"/>
                <a:ea typeface="Open Sans"/>
                <a:cs typeface="Open Sans"/>
                <a:sym typeface="Open Sans"/>
              </a:rPr>
              <a:t>Issue 2: Misaligned fields in Profile Settings</a:t>
            </a:r>
            <a:endParaRPr sz="2800">
              <a:solidFill>
                <a:srgbClr val="2D3D4A"/>
              </a:solidFill>
              <a:latin typeface="Open Sans"/>
              <a:ea typeface="Open Sans"/>
              <a:cs typeface="Open Sans"/>
              <a:sym typeface="Open Sans"/>
            </a:endParaRPr>
          </a:p>
        </p:txBody>
      </p:sp>
      <p:graphicFrame>
        <p:nvGraphicFramePr>
          <p:cNvPr id="329" name="Google Shape;329;p54"/>
          <p:cNvGraphicFramePr/>
          <p:nvPr/>
        </p:nvGraphicFramePr>
        <p:xfrm>
          <a:off x="105650" y="666750"/>
          <a:ext cx="8910450" cy="4505488"/>
        </p:xfrm>
        <a:graphic>
          <a:graphicData uri="http://schemas.openxmlformats.org/drawingml/2006/table">
            <a:tbl>
              <a:tblPr>
                <a:noFill/>
                <a:tableStyleId>{2E9BAEA5-7B62-4BDE-AF44-1B3A1DFD2547}</a:tableStyleId>
              </a:tblPr>
              <a:tblGrid>
                <a:gridCol w="1339350">
                  <a:extLst>
                    <a:ext uri="{9D8B030D-6E8A-4147-A177-3AD203B41FA5}">
                      <a16:colId xmlns:a16="http://schemas.microsoft.com/office/drawing/2014/main" xmlns="" val="20000"/>
                    </a:ext>
                  </a:extLst>
                </a:gridCol>
                <a:gridCol w="7571100">
                  <a:extLst>
                    <a:ext uri="{9D8B030D-6E8A-4147-A177-3AD203B41FA5}">
                      <a16:colId xmlns:a16="http://schemas.microsoft.com/office/drawing/2014/main" xmlns="" val="20001"/>
                    </a:ext>
                  </a:extLst>
                </a:gridCol>
              </a:tblGrid>
              <a:tr h="1701275">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Determine impact and criticality to prioritize issue</a:t>
                      </a:r>
                      <a:endParaRPr dirty="0"/>
                    </a:p>
                  </a:txBody>
                  <a:tcPr marL="91425" marR="91425" marT="91425" marB="91425"/>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baseline="0" dirty="0" smtClean="0">
                          <a:solidFill>
                            <a:srgbClr val="9E9E9E"/>
                          </a:solidFill>
                          <a:latin typeface="Open Sans"/>
                          <a:ea typeface="Open Sans"/>
                          <a:cs typeface="Open Sans"/>
                          <a:sym typeface="Open Sans"/>
                        </a:rPr>
                        <a:t> </a:t>
                      </a:r>
                      <a:r>
                        <a:rPr lang="en-US" sz="1200" b="0" i="0" u="none" strike="noStrike" cap="none" dirty="0" smtClean="0">
                          <a:solidFill>
                            <a:srgbClr val="2D3D4A"/>
                          </a:solidFill>
                          <a:latin typeface="Open Sans"/>
                          <a:ea typeface="Open Sans"/>
                          <a:cs typeface="Open Sans"/>
                          <a:sym typeface="Open Sans"/>
                        </a:rPr>
                        <a:t>Knowing the frequency of occurrence of the issue along with quantification of impact on new users would be important ?</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smtClean="0">
                          <a:solidFill>
                            <a:srgbClr val="2D3D4A"/>
                          </a:solidFill>
                          <a:latin typeface="Open Sans"/>
                          <a:ea typeface="Open Sans"/>
                          <a:cs typeface="Open Sans"/>
                          <a:sym typeface="Open Sans"/>
                        </a:rPr>
                        <a:t>Quantifying the effort required to fix the issue  would help to pipeline the hot fix ?</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smtClean="0">
                          <a:solidFill>
                            <a:srgbClr val="2D3D4A"/>
                          </a:solidFill>
                          <a:latin typeface="Open Sans"/>
                          <a:ea typeface="Open Sans"/>
                          <a:cs typeface="Open Sans"/>
                          <a:sym typeface="Open Sans"/>
                        </a:rPr>
                        <a:t>If the impacted users is less than 2% and frequency of occurrence is also low, we can downgrade the priority to 3.</a:t>
                      </a:r>
                    </a:p>
                    <a:p>
                      <a:pPr marL="457200" lvl="0" indent="-304800" algn="l" rtl="0">
                        <a:lnSpc>
                          <a:spcPct val="115000"/>
                        </a:lnSpc>
                        <a:spcBef>
                          <a:spcPts val="0"/>
                        </a:spcBef>
                        <a:spcAft>
                          <a:spcPts val="0"/>
                        </a:spcAft>
                        <a:buClr>
                          <a:srgbClr val="9E9E9E"/>
                        </a:buClr>
                        <a:buSzPts val="1200"/>
                        <a:buFont typeface="Open Sans"/>
                        <a:buChar char="●"/>
                      </a:pPr>
                      <a:endParaRPr lang="en-US" sz="1200" dirty="0" smtClean="0">
                        <a:solidFill>
                          <a:srgbClr val="9E9E9E"/>
                        </a:solidFill>
                        <a:latin typeface="Open Sans"/>
                        <a:ea typeface="Open Sans"/>
                        <a:cs typeface="Open Sans"/>
                        <a:sym typeface="Open Sans"/>
                      </a:endParaRPr>
                    </a:p>
                    <a:p>
                      <a:pPr marL="457200" lvl="0" indent="-304800" algn="l" rtl="0">
                        <a:lnSpc>
                          <a:spcPct val="115000"/>
                        </a:lnSpc>
                        <a:spcBef>
                          <a:spcPts val="0"/>
                        </a:spcBef>
                        <a:spcAft>
                          <a:spcPts val="0"/>
                        </a:spcAft>
                        <a:buClr>
                          <a:srgbClr val="9E9E9E"/>
                        </a:buClr>
                        <a:buSzPts val="1200"/>
                        <a:buFont typeface="Open Sans"/>
                        <a:buChar char="●"/>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91440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spcBef>
                          <a:spcPts val="0"/>
                        </a:spcBef>
                        <a:spcAft>
                          <a:spcPts val="0"/>
                        </a:spcAft>
                        <a:buNone/>
                      </a:pPr>
                      <a:endParaRPr sz="1200"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0"/>
                  </a:ext>
                </a:extLst>
              </a:tr>
              <a:tr h="224695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Next Steps </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use ticketing tool (JIRA), and  communication channel (Slack)</a:t>
                      </a: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a:p>
                  </a:txBody>
                  <a:tcPr marL="91425" marR="91425" marT="91425" marB="91425"/>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 sz="1200" b="0" i="0" u="none" strike="noStrike" cap="none" dirty="0" smtClean="0">
                          <a:solidFill>
                            <a:srgbClr val="2D3D4A"/>
                          </a:solidFill>
                          <a:latin typeface="Open Sans"/>
                          <a:ea typeface="Open Sans"/>
                          <a:cs typeface="Open Sans"/>
                          <a:sym typeface="Open Sans"/>
                        </a:rPr>
                        <a:t>As we have downgraded the priority, we will use Jira and slack to communicate to rest of stakeholders.</a:t>
                      </a:r>
                    </a:p>
                    <a:p>
                      <a:pPr marL="228600" marR="0" lvl="0" indent="-228600" algn="l" rtl="0">
                        <a:lnSpc>
                          <a:spcPct val="115000"/>
                        </a:lnSpc>
                        <a:spcBef>
                          <a:spcPts val="0"/>
                        </a:spcBef>
                        <a:spcAft>
                          <a:spcPts val="0"/>
                        </a:spcAft>
                        <a:buClr>
                          <a:srgbClr val="000000"/>
                        </a:buClr>
                        <a:buSzPts val="1200"/>
                        <a:buFont typeface="Arial"/>
                        <a:buAutoNum type="arabicPeriod"/>
                      </a:pPr>
                      <a:r>
                        <a:rPr lang="en" sz="1200" b="0" i="0" u="none" strike="noStrike" cap="none" dirty="0" smtClean="0">
                          <a:solidFill>
                            <a:srgbClr val="2D3D4A"/>
                          </a:solidFill>
                          <a:latin typeface="Open Sans"/>
                          <a:ea typeface="Open Sans"/>
                          <a:cs typeface="Open Sans"/>
                          <a:sym typeface="Open Sans"/>
                        </a:rPr>
                        <a:t>As It is a low priority item, we will add it to the product backlog .</a:t>
                      </a:r>
                    </a:p>
                    <a:p>
                      <a:pPr marL="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1"/>
                  </a:ext>
                </a:extLst>
              </a:tr>
            </a:tbl>
          </a:graphicData>
        </a:graphic>
      </p:graphicFrame>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14</a:t>
            </a:fld>
            <a:endParaRPr>
              <a:solidFill>
                <a:srgbClr val="929292"/>
              </a:solidFill>
            </a:endParaRPr>
          </a:p>
        </p:txBody>
      </p:sp>
      <p:sp>
        <p:nvSpPr>
          <p:cNvPr id="344" name="Google Shape;344;p5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45" name="Google Shape;345;p56"/>
          <p:cNvGraphicFramePr/>
          <p:nvPr/>
        </p:nvGraphicFramePr>
        <p:xfrm>
          <a:off x="146200" y="683172"/>
          <a:ext cx="8936575" cy="4558612"/>
        </p:xfrm>
        <a:graphic>
          <a:graphicData uri="http://schemas.openxmlformats.org/drawingml/2006/table">
            <a:tbl>
              <a:tblPr>
                <a:noFill/>
                <a:tableStyleId>{2E9BAEA5-7B62-4BDE-AF44-1B3A1DFD2547}</a:tableStyleId>
              </a:tblPr>
              <a:tblGrid>
                <a:gridCol w="1815625">
                  <a:extLst>
                    <a:ext uri="{9D8B030D-6E8A-4147-A177-3AD203B41FA5}">
                      <a16:colId xmlns:a16="http://schemas.microsoft.com/office/drawing/2014/main" xmlns="" val="20000"/>
                    </a:ext>
                  </a:extLst>
                </a:gridCol>
                <a:gridCol w="7120950">
                  <a:extLst>
                    <a:ext uri="{9D8B030D-6E8A-4147-A177-3AD203B41FA5}">
                      <a16:colId xmlns:a16="http://schemas.microsoft.com/office/drawing/2014/main" xmlns="" val="20001"/>
                    </a:ext>
                  </a:extLst>
                </a:gridCol>
              </a:tblGrid>
              <a:tr h="1293868">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Determine impact and criticality to prioritize the issue </a:t>
                      </a: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(1 - Critical; 2 - High; 3 - Normal; 4 - Low)</a:t>
                      </a:r>
                      <a:endParaRPr sz="1200" b="1"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Font typeface="Arial" pitchFamily="34" charset="0"/>
                        <a:buChar char="•"/>
                      </a:pPr>
                      <a:r>
                        <a:rPr lang="en" sz="1200" baseline="0" dirty="0" smtClean="0">
                          <a:solidFill>
                            <a:srgbClr val="9E9E9E"/>
                          </a:solidFill>
                          <a:latin typeface="Open Sans"/>
                          <a:ea typeface="Open Sans"/>
                          <a:cs typeface="Open Sans"/>
                          <a:sym typeface="Open Sans"/>
                        </a:rPr>
                        <a:t> </a:t>
                      </a:r>
                      <a:r>
                        <a:rPr lang="en" sz="1200" b="0" i="0" u="none" strike="noStrike" cap="none" dirty="0" smtClean="0">
                          <a:solidFill>
                            <a:srgbClr val="2D3D4A"/>
                          </a:solidFill>
                          <a:latin typeface="Open Sans"/>
                          <a:ea typeface="Open Sans"/>
                          <a:cs typeface="Open Sans"/>
                          <a:sym typeface="Open Sans"/>
                        </a:rPr>
                        <a:t>What is causing the issue to occur and is it happening with all users or with specific ones ?</a:t>
                      </a:r>
                    </a:p>
                    <a:p>
                      <a:pPr marL="0" lvl="0" indent="0" algn="l" rtl="0">
                        <a:lnSpc>
                          <a:spcPct val="115000"/>
                        </a:lnSpc>
                        <a:spcBef>
                          <a:spcPts val="0"/>
                        </a:spcBef>
                        <a:spcAft>
                          <a:spcPts val="0"/>
                        </a:spcAft>
                        <a:buFont typeface="Arial" pitchFamily="34" charset="0"/>
                        <a:buChar char="•"/>
                      </a:pPr>
                      <a:r>
                        <a:rPr lang="en" sz="1200" b="0" i="0" u="none" strike="noStrike" cap="none" dirty="0" smtClean="0">
                          <a:solidFill>
                            <a:srgbClr val="2D3D4A"/>
                          </a:solidFill>
                          <a:latin typeface="Open Sans"/>
                          <a:ea typeface="Open Sans"/>
                          <a:cs typeface="Open Sans"/>
                          <a:sym typeface="Open Sans"/>
                        </a:rPr>
                        <a:t> Can we quantify the amount of effort required to get the hot fix for the issue. </a:t>
                      </a:r>
                    </a:p>
                    <a:p>
                      <a:pPr marL="0" lvl="0" indent="0" algn="l" rtl="0">
                        <a:lnSpc>
                          <a:spcPct val="115000"/>
                        </a:lnSpc>
                        <a:spcBef>
                          <a:spcPts val="0"/>
                        </a:spcBef>
                        <a:spcAft>
                          <a:spcPts val="0"/>
                        </a:spcAft>
                        <a:buFont typeface="Arial" pitchFamily="34" charset="0"/>
                        <a:buChar char="•"/>
                      </a:pPr>
                      <a:r>
                        <a:rPr lang="en" sz="1200" b="0" i="0" u="none" strike="noStrike" cap="none" dirty="0" smtClean="0">
                          <a:solidFill>
                            <a:srgbClr val="2D3D4A"/>
                          </a:solidFill>
                          <a:latin typeface="Open Sans"/>
                          <a:ea typeface="Open Sans"/>
                          <a:cs typeface="Open Sans"/>
                          <a:sym typeface="Open Sans"/>
                        </a:rPr>
                        <a:t> As the no of users impacted are huge and they are not able to access the full product . Severity is rasised to 1.</a:t>
                      </a:r>
                    </a:p>
                    <a:p>
                      <a:pPr marL="0" lvl="0" indent="0" algn="l" rtl="0">
                        <a:lnSpc>
                          <a:spcPct val="115000"/>
                        </a:lnSpc>
                        <a:spcBef>
                          <a:spcPts val="0"/>
                        </a:spcBef>
                        <a:spcAft>
                          <a:spcPts val="0"/>
                        </a:spcAft>
                        <a:buNone/>
                      </a:pPr>
                      <a:r>
                        <a:rPr lang="en" sz="1200" dirty="0" smtClean="0">
                          <a:solidFill>
                            <a:srgbClr val="9E9E9E"/>
                          </a:solidFill>
                          <a:latin typeface="Open Sans"/>
                          <a:ea typeface="Open Sans"/>
                          <a:cs typeface="Open Sans"/>
                          <a:sym typeface="Open Sans"/>
                        </a:rPr>
                        <a:t> </a:t>
                      </a:r>
                      <a:endParaRPr sz="1200" dirty="0">
                        <a:solidFill>
                          <a:srgbClr val="2D3D4A"/>
                        </a:solidFill>
                        <a:latin typeface="Open Sans"/>
                        <a:ea typeface="Open Sans"/>
                        <a:cs typeface="Open Sans"/>
                        <a:sym typeface="Open Sans"/>
                      </a:endParaRPr>
                    </a:p>
                    <a:p>
                      <a:pPr marL="0" lvl="0" indent="0" algn="l" rtl="0">
                        <a:spcBef>
                          <a:spcPts val="0"/>
                        </a:spcBef>
                        <a:spcAft>
                          <a:spcPts val="0"/>
                        </a:spcAft>
                        <a:buNone/>
                      </a:pPr>
                      <a:endParaRPr sz="1200" dirty="0">
                        <a:solidFill>
                          <a:srgbClr val="9E9E9E"/>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0"/>
                  </a:ext>
                </a:extLst>
              </a:tr>
              <a:tr h="1329275">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Next Steps </a:t>
                      </a: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You would carry out typically using JIRA (ticketing tool), communication channel (Slack) </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lang="en" sz="1200" dirty="0" smtClean="0">
                        <a:solidFill>
                          <a:srgbClr val="9E9E9E"/>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Font typeface="Arial" pitchFamily="34" charset="0"/>
                        <a:buChar char="•"/>
                      </a:pPr>
                      <a:r>
                        <a:rPr lang="en" sz="1200" dirty="0" smtClean="0">
                          <a:solidFill>
                            <a:srgbClr val="9E9E9E"/>
                          </a:solidFill>
                          <a:latin typeface="Open Sans"/>
                          <a:ea typeface="Open Sans"/>
                          <a:cs typeface="Open Sans"/>
                          <a:sym typeface="Open Sans"/>
                        </a:rPr>
                        <a:t> </a:t>
                      </a:r>
                      <a:r>
                        <a:rPr lang="en" sz="1200" b="0" i="0" u="none" strike="noStrike" cap="none" dirty="0" smtClean="0">
                          <a:solidFill>
                            <a:srgbClr val="2D3D4A"/>
                          </a:solidFill>
                          <a:latin typeface="Open Sans"/>
                          <a:ea typeface="Open Sans"/>
                          <a:cs typeface="Open Sans"/>
                          <a:sym typeface="Open Sans"/>
                        </a:rPr>
                        <a:t>We will inform the relevant stakeholders through slack and raise th severity to 1.</a:t>
                      </a:r>
                    </a:p>
                    <a:p>
                      <a:pPr marL="0" marR="0" lvl="0" indent="0" algn="l" rtl="0">
                        <a:lnSpc>
                          <a:spcPct val="115000"/>
                        </a:lnSpc>
                        <a:spcBef>
                          <a:spcPts val="0"/>
                        </a:spcBef>
                        <a:spcAft>
                          <a:spcPts val="0"/>
                        </a:spcAft>
                        <a:buClr>
                          <a:srgbClr val="000000"/>
                        </a:buClr>
                        <a:buFont typeface="Arial" pitchFamily="34" charset="0"/>
                        <a:buChar char="•"/>
                      </a:pPr>
                      <a:r>
                        <a:rPr lang="en" sz="1200" b="0" i="0" u="none" strike="noStrike" cap="none" dirty="0" smtClean="0">
                          <a:solidFill>
                            <a:srgbClr val="2D3D4A"/>
                          </a:solidFill>
                          <a:latin typeface="Open Sans"/>
                          <a:ea typeface="Open Sans"/>
                          <a:cs typeface="Open Sans"/>
                          <a:sym typeface="Open Sans"/>
                        </a:rPr>
                        <a:t>Scrum team will be aliggned for the unplanned sprint to install the hot fix for the issue.</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1"/>
                  </a:ext>
                </a:extLst>
              </a:tr>
              <a:tr h="1696600">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Sample Email Response</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15000"/>
                        </a:lnSpc>
                        <a:spcBef>
                          <a:spcPts val="0"/>
                        </a:spcBef>
                        <a:spcAft>
                          <a:spcPts val="0"/>
                        </a:spcAft>
                        <a:buClr>
                          <a:srgbClr val="000000"/>
                        </a:buClr>
                        <a:buFont typeface="Arial" pitchFamily="34" charset="0"/>
                        <a:buChar char="•"/>
                      </a:pPr>
                      <a:r>
                        <a:rPr lang="en" sz="1200" b="0" i="0" u="none" strike="noStrike" cap="none" dirty="0" smtClean="0">
                          <a:solidFill>
                            <a:srgbClr val="2D3D4A"/>
                          </a:solidFill>
                          <a:latin typeface="Open Sans"/>
                          <a:ea typeface="Open Sans"/>
                          <a:cs typeface="Open Sans"/>
                          <a:sym typeface="Open Sans"/>
                        </a:rPr>
                        <a:t>Issue has been  acknowledged and relevant stakeholders have been informed about the high severity of issue. Root cause and possible solution has been identified. The Scrum team is already preparing for the hot fix in the upcoming sprint.  However mean time  we are expecting the  call volume to increase hence proper resource allocation has to be there to support this situation.</a:t>
                      </a:r>
                      <a:endParaRPr lang="en" sz="1200" b="0" i="0" u="none" strike="noStrike" cap="none"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xmlns="" val="10002"/>
                  </a:ext>
                </a:extLst>
              </a:tr>
            </a:tbl>
          </a:graphicData>
        </a:graphic>
      </p:graphicFrame>
      <p:sp>
        <p:nvSpPr>
          <p:cNvPr id="346" name="Google Shape;346;p56"/>
          <p:cNvSpPr txBox="1"/>
          <p:nvPr/>
        </p:nvSpPr>
        <p:spPr>
          <a:xfrm>
            <a:off x="76200" y="0"/>
            <a:ext cx="9046800" cy="59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800">
                <a:solidFill>
                  <a:srgbClr val="2D3D4A"/>
                </a:solidFill>
                <a:latin typeface="Open Sans"/>
                <a:ea typeface="Open Sans"/>
                <a:cs typeface="Open Sans"/>
                <a:sym typeface="Open Sans"/>
              </a:rPr>
              <a:t>Respond to Customer Service Manager’s Email </a:t>
            </a:r>
            <a:endParaRPr sz="2800">
              <a:solidFill>
                <a:srgbClr val="2D3D4A"/>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Handle Potentially Difficult Situations</a:t>
            </a:r>
            <a:endParaRPr sz="500"/>
          </a:p>
        </p:txBody>
      </p:sp>
      <p:sp>
        <p:nvSpPr>
          <p:cNvPr id="352" name="Google Shape;352;p5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53" name="Google Shape;353;p57"/>
          <p:cNvSpPr txBox="1">
            <a:spLocks noGrp="1"/>
          </p:cNvSpPr>
          <p:nvPr>
            <p:ph type="body" idx="1"/>
          </p:nvPr>
        </p:nvSpPr>
        <p:spPr>
          <a:xfrm>
            <a:off x="457200" y="26336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9"/>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68" name="Google Shape;368;p59"/>
          <p:cNvSpPr txBox="1">
            <a:spLocks noGrp="1"/>
          </p:cNvSpPr>
          <p:nvPr>
            <p:ph type="title"/>
          </p:nvPr>
        </p:nvSpPr>
        <p:spPr>
          <a:xfrm>
            <a:off x="4572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Respond to CEO or GM’s request via email</a:t>
            </a:r>
            <a:endParaRPr sz="2800"/>
          </a:p>
        </p:txBody>
      </p:sp>
      <p:sp>
        <p:nvSpPr>
          <p:cNvPr id="369" name="Google Shape;369;p5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16</a:t>
            </a:fld>
            <a:endParaRPr>
              <a:solidFill>
                <a:srgbClr val="929292"/>
              </a:solidFill>
            </a:endParaRPr>
          </a:p>
        </p:txBody>
      </p:sp>
      <p:graphicFrame>
        <p:nvGraphicFramePr>
          <p:cNvPr id="370" name="Google Shape;370;p59"/>
          <p:cNvGraphicFramePr/>
          <p:nvPr/>
        </p:nvGraphicFramePr>
        <p:xfrm>
          <a:off x="390075" y="671400"/>
          <a:ext cx="8450050" cy="4079850"/>
        </p:xfrm>
        <a:graphic>
          <a:graphicData uri="http://schemas.openxmlformats.org/drawingml/2006/table">
            <a:tbl>
              <a:tblPr>
                <a:noFill/>
                <a:tableStyleId>{2E9BAEA5-7B62-4BDE-AF44-1B3A1DFD2547}</a:tableStyleId>
              </a:tblPr>
              <a:tblGrid>
                <a:gridCol w="1847750">
                  <a:extLst>
                    <a:ext uri="{9D8B030D-6E8A-4147-A177-3AD203B41FA5}">
                      <a16:colId xmlns:a16="http://schemas.microsoft.com/office/drawing/2014/main" xmlns="" val="20000"/>
                    </a:ext>
                  </a:extLst>
                </a:gridCol>
                <a:gridCol w="6602300">
                  <a:extLst>
                    <a:ext uri="{9D8B030D-6E8A-4147-A177-3AD203B41FA5}">
                      <a16:colId xmlns:a16="http://schemas.microsoft.com/office/drawing/2014/main" xmlns="" val="20001"/>
                    </a:ext>
                  </a:extLst>
                </a:gridCol>
              </a:tblGrid>
              <a:tr h="1695175">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Assessment and result</a:t>
                      </a: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Font typeface="Arial" pitchFamily="34" charset="0"/>
                        <a:buChar char="•"/>
                      </a:pPr>
                      <a:r>
                        <a:rPr lang="en-US" sz="1200" dirty="0" smtClean="0">
                          <a:solidFill>
                            <a:srgbClr val="9E9E9E"/>
                          </a:solidFill>
                          <a:latin typeface="Open Sans"/>
                          <a:ea typeface="Open Sans"/>
                          <a:cs typeface="Open Sans"/>
                          <a:sym typeface="Open Sans"/>
                        </a:rPr>
                        <a:t> </a:t>
                      </a:r>
                      <a:r>
                        <a:rPr lang="en-US" sz="1200" b="0" i="0" u="none" strike="noStrike" cap="none" dirty="0" smtClean="0">
                          <a:solidFill>
                            <a:srgbClr val="2D3D4A"/>
                          </a:solidFill>
                          <a:latin typeface="Open Sans"/>
                          <a:ea typeface="Open Sans"/>
                          <a:cs typeface="Open Sans"/>
                          <a:sym typeface="Open Sans"/>
                        </a:rPr>
                        <a:t>How much more time we require to get the code deployed in staging environment and with stability  ?</a:t>
                      </a:r>
                    </a:p>
                    <a:p>
                      <a:pPr marL="0" marR="0" lvl="0" indent="0" algn="l" rtl="0">
                        <a:lnSpc>
                          <a:spcPct val="115000"/>
                        </a:lnSpc>
                        <a:spcBef>
                          <a:spcPts val="0"/>
                        </a:spcBef>
                        <a:spcAft>
                          <a:spcPts val="0"/>
                        </a:spcAft>
                        <a:buClr>
                          <a:srgbClr val="000000"/>
                        </a:buClr>
                        <a:buFont typeface="Arial" pitchFamily="34" charset="0"/>
                        <a:buChar char="•"/>
                      </a:pPr>
                      <a:r>
                        <a:rPr lang="en-US" sz="1200" b="0" i="0" u="none" strike="noStrike" cap="none" dirty="0" smtClean="0">
                          <a:solidFill>
                            <a:srgbClr val="2D3D4A"/>
                          </a:solidFill>
                          <a:latin typeface="Open Sans"/>
                          <a:ea typeface="Open Sans"/>
                          <a:cs typeface="Open Sans"/>
                          <a:sym typeface="Open Sans"/>
                        </a:rPr>
                        <a:t>Can you share the status of code running in QA time ?</a:t>
                      </a:r>
                    </a:p>
                    <a:p>
                      <a:pPr marL="0" marR="0" lvl="0" indent="0" algn="l" rtl="0">
                        <a:lnSpc>
                          <a:spcPct val="115000"/>
                        </a:lnSpc>
                        <a:spcBef>
                          <a:spcPts val="0"/>
                        </a:spcBef>
                        <a:spcAft>
                          <a:spcPts val="0"/>
                        </a:spcAft>
                        <a:buClr>
                          <a:srgbClr val="000000"/>
                        </a:buClr>
                        <a:buFont typeface="Arial" pitchFamily="34" charset="0"/>
                        <a:buChar char="•"/>
                      </a:pPr>
                      <a:r>
                        <a:rPr lang="en-US" sz="1200" b="0" i="0" u="none" strike="noStrike" cap="none" dirty="0" smtClean="0">
                          <a:solidFill>
                            <a:srgbClr val="2D3D4A"/>
                          </a:solidFill>
                          <a:latin typeface="Open Sans"/>
                          <a:ea typeface="Open Sans"/>
                          <a:cs typeface="Open Sans"/>
                          <a:sym typeface="Open Sans"/>
                        </a:rPr>
                        <a:t>Are we on track to deploy the code in production on time ?</a:t>
                      </a:r>
                    </a:p>
                    <a:p>
                      <a:pPr marL="0" lvl="0" indent="0" algn="l" rtl="0">
                        <a:lnSpc>
                          <a:spcPct val="115000"/>
                        </a:lnSpc>
                        <a:spcBef>
                          <a:spcPts val="0"/>
                        </a:spcBef>
                        <a:spcAft>
                          <a:spcPts val="0"/>
                        </a:spcAft>
                        <a:buFont typeface="Arial" pitchFamily="34" charset="0"/>
                        <a:buChar char="•"/>
                      </a:pPr>
                      <a:endParaRPr sz="1200" dirty="0" smtClean="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0"/>
                  </a:ext>
                </a:extLst>
              </a:tr>
              <a:tr h="2384675">
                <a:tc>
                  <a:txBody>
                    <a:bodyPr/>
                    <a:lstStyle/>
                    <a:p>
                      <a:pPr marL="0" lvl="0" indent="0" algn="l" rtl="0">
                        <a:lnSpc>
                          <a:spcPct val="115000"/>
                        </a:lnSpc>
                        <a:spcBef>
                          <a:spcPts val="0"/>
                        </a:spcBef>
                        <a:spcAft>
                          <a:spcPts val="0"/>
                        </a:spcAft>
                        <a:buNone/>
                      </a:pPr>
                      <a:r>
                        <a:rPr lang="en" sz="1200" b="1" dirty="0" smtClean="0">
                          <a:solidFill>
                            <a:srgbClr val="2D3D4A"/>
                          </a:solidFill>
                          <a:latin typeface="Open Sans"/>
                          <a:ea typeface="Open Sans"/>
                          <a:cs typeface="Open Sans"/>
                          <a:sym typeface="Open Sans"/>
                        </a:rPr>
                        <a:t>Sample Email Response</a:t>
                      </a:r>
                      <a:endParaRPr sz="1200" b="1" dirty="0" smtClean="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Font typeface="Arial" pitchFamily="34" charset="0"/>
                        <a:buChar char="•"/>
                      </a:pPr>
                      <a:r>
                        <a:rPr lang="en" sz="1200" b="0" i="0" u="none" strike="noStrike" cap="none" dirty="0" smtClean="0">
                          <a:solidFill>
                            <a:srgbClr val="2D3D4A"/>
                          </a:solidFill>
                          <a:latin typeface="Open Sans"/>
                          <a:ea typeface="Open Sans"/>
                          <a:cs typeface="Open Sans"/>
                          <a:sym typeface="Open Sans"/>
                        </a:rPr>
                        <a:t>We are on track as far as deployment of code in production is concerned. However currently the developers are deploying the code in QA environment and thereafter they will be able to staging environment. Hence in 2 days time , all the features will not be available for demo. However our core features are already deployed and tested and we can demonstrate them during demo day.</a:t>
                      </a: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1"/>
                  </a:ext>
                </a:extLst>
              </a:tr>
            </a:tbl>
          </a:graphicData>
        </a:graphic>
      </p:graphicFrame>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86" name="Google Shape;386;p61"/>
          <p:cNvSpPr txBox="1">
            <a:spLocks noGrp="1"/>
          </p:cNvSpPr>
          <p:nvPr>
            <p:ph type="title"/>
          </p:nvPr>
        </p:nvSpPr>
        <p:spPr>
          <a:xfrm>
            <a:off x="172350" y="76200"/>
            <a:ext cx="8835300" cy="59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2D3D4A"/>
              </a:buClr>
              <a:buFont typeface="Open Sans"/>
              <a:buNone/>
            </a:pPr>
            <a:r>
              <a:rPr lang="en" sz="2800"/>
              <a:t>Step-in and guide the scrum team at stand up</a:t>
            </a:r>
            <a:endParaRPr sz="2800"/>
          </a:p>
        </p:txBody>
      </p:sp>
      <p:sp>
        <p:nvSpPr>
          <p:cNvPr id="387" name="Google Shape;387;p6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17</a:t>
            </a:fld>
            <a:endParaRPr>
              <a:solidFill>
                <a:srgbClr val="929292"/>
              </a:solidFill>
            </a:endParaRPr>
          </a:p>
        </p:txBody>
      </p:sp>
      <p:graphicFrame>
        <p:nvGraphicFramePr>
          <p:cNvPr id="388" name="Google Shape;388;p61"/>
          <p:cNvGraphicFramePr/>
          <p:nvPr/>
        </p:nvGraphicFramePr>
        <p:xfrm>
          <a:off x="237675" y="671400"/>
          <a:ext cx="8769975" cy="4042050"/>
        </p:xfrm>
        <a:graphic>
          <a:graphicData uri="http://schemas.openxmlformats.org/drawingml/2006/table">
            <a:tbl>
              <a:tblPr>
                <a:noFill/>
                <a:tableStyleId>{2E9BAEA5-7B62-4BDE-AF44-1B3A1DFD2547}</a:tableStyleId>
              </a:tblPr>
              <a:tblGrid>
                <a:gridCol w="1917700">
                  <a:extLst>
                    <a:ext uri="{9D8B030D-6E8A-4147-A177-3AD203B41FA5}">
                      <a16:colId xmlns:a16="http://schemas.microsoft.com/office/drawing/2014/main" xmlns="" val="20000"/>
                    </a:ext>
                  </a:extLst>
                </a:gridCol>
                <a:gridCol w="6852275">
                  <a:extLst>
                    <a:ext uri="{9D8B030D-6E8A-4147-A177-3AD203B41FA5}">
                      <a16:colId xmlns:a16="http://schemas.microsoft.com/office/drawing/2014/main" xmlns="" val="20001"/>
                    </a:ext>
                  </a:extLst>
                </a:gridCol>
              </a:tblGrid>
              <a:tr h="4042050">
                <a:tc>
                  <a:txBody>
                    <a:bodyPr/>
                    <a:lstStyle/>
                    <a:p>
                      <a:pPr marL="0" lvl="0" indent="0" algn="l" rtl="0">
                        <a:lnSpc>
                          <a:spcPct val="115000"/>
                        </a:lnSpc>
                        <a:spcBef>
                          <a:spcPts val="700"/>
                        </a:spcBef>
                        <a:spcAft>
                          <a:spcPts val="0"/>
                        </a:spcAft>
                        <a:buNone/>
                      </a:pPr>
                      <a:r>
                        <a:rPr lang="en" sz="1200" b="1" dirty="0">
                          <a:solidFill>
                            <a:srgbClr val="2D3D4A"/>
                          </a:solidFill>
                          <a:latin typeface="Open Sans"/>
                          <a:ea typeface="Open Sans"/>
                          <a:cs typeface="Open Sans"/>
                          <a:sym typeface="Open Sans"/>
                        </a:rPr>
                        <a:t>Video Response</a:t>
                      </a:r>
                      <a:endParaRPr sz="1200" b="1" dirty="0">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dirty="0">
                        <a:solidFill>
                          <a:srgbClr val="2D3D4A"/>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latin typeface="Open Sans"/>
                        <a:ea typeface="Open Sans"/>
                        <a:cs typeface="Open Sans"/>
                        <a:sym typeface="Open Sans"/>
                      </a:endParaRPr>
                    </a:p>
                    <a:p>
                      <a:pPr marL="0" lvl="0" indent="0" algn="l" rtl="0">
                        <a:lnSpc>
                          <a:spcPct val="115000"/>
                        </a:lnSpc>
                        <a:spcBef>
                          <a:spcPts val="0"/>
                        </a:spcBef>
                        <a:spcAft>
                          <a:spcPts val="0"/>
                        </a:spcAft>
                        <a:buNone/>
                      </a:pPr>
                      <a:endParaRPr sz="1200" b="1" dirty="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Share the link to your video here </a:t>
                      </a:r>
                      <a:r>
                        <a:rPr lang="en-IN" sz="1200" dirty="0" smtClean="0">
                          <a:solidFill>
                            <a:srgbClr val="2D3D4A"/>
                          </a:solidFill>
                          <a:latin typeface="Open Sans"/>
                          <a:ea typeface="Open Sans"/>
                          <a:cs typeface="Open Sans"/>
                          <a:sym typeface="Open Sans"/>
                          <a:hlinkClick r:id="rId3"/>
                        </a:rPr>
                        <a:t>https://www.dropbox.com/s/szrtz8inax8mpar/20210211_124909.mp4?dl=0</a:t>
                      </a:r>
                      <a:r>
                        <a:rPr lang="en-IN" sz="1200" dirty="0" smtClean="0">
                          <a:solidFill>
                            <a:srgbClr val="2D3D4A"/>
                          </a:solidFill>
                          <a:latin typeface="Open Sans"/>
                          <a:ea typeface="Open Sans"/>
                          <a:cs typeface="Open Sans"/>
                          <a:sym typeface="Open Sans"/>
                        </a:rPr>
                        <a:t> </a:t>
                      </a:r>
                      <a:endParaRPr sz="1200" dirty="0">
                        <a:solidFill>
                          <a:srgbClr val="0097A7"/>
                        </a:solidFill>
                        <a:latin typeface="Open Sans"/>
                        <a:ea typeface="Open Sans"/>
                        <a:cs typeface="Open Sans"/>
                        <a:sym typeface="Open Sans"/>
                      </a:endParaRPr>
                    </a:p>
                    <a:p>
                      <a:pPr marL="0" marR="0" lvl="0" indent="-298450" algn="l" rtl="0">
                        <a:lnSpc>
                          <a:spcPct val="115000"/>
                        </a:lnSpc>
                        <a:spcBef>
                          <a:spcPts val="0"/>
                        </a:spcBef>
                        <a:spcAft>
                          <a:spcPts val="0"/>
                        </a:spcAft>
                        <a:buClr>
                          <a:srgbClr val="2D3D4A"/>
                        </a:buClr>
                        <a:buSzPts val="1100"/>
                        <a:buNone/>
                      </a:pPr>
                      <a:r>
                        <a:rPr lang="en" sz="1100" b="0" i="0" u="none" strike="noStrike" cap="none" dirty="0" smtClean="0">
                          <a:solidFill>
                            <a:srgbClr val="2D3D4A"/>
                          </a:solidFill>
                          <a:latin typeface="Open Sans"/>
                          <a:ea typeface="Open Sans"/>
                          <a:cs typeface="Open Sans"/>
                          <a:sym typeface="Open Sans"/>
                        </a:rPr>
                        <a:t>There are 2 tickets in the code review status with back end team and that has dependcy on 2 front end tickets which are already ready to test.</a:t>
                      </a:r>
                    </a:p>
                    <a:p>
                      <a:pPr marL="0" marR="0" lvl="0" indent="-298450" algn="l" rtl="0">
                        <a:lnSpc>
                          <a:spcPct val="115000"/>
                        </a:lnSpc>
                        <a:spcBef>
                          <a:spcPts val="0"/>
                        </a:spcBef>
                        <a:spcAft>
                          <a:spcPts val="0"/>
                        </a:spcAft>
                        <a:buClr>
                          <a:srgbClr val="2D3D4A"/>
                        </a:buClr>
                        <a:buSzPts val="1100"/>
                        <a:buFont typeface="Arial" pitchFamily="34" charset="0"/>
                        <a:buChar char="•"/>
                      </a:pPr>
                      <a:r>
                        <a:rPr lang="en" sz="1100" b="0" i="0" u="none" strike="noStrike" cap="none" dirty="0" smtClean="0">
                          <a:solidFill>
                            <a:srgbClr val="2D3D4A"/>
                          </a:solidFill>
                          <a:latin typeface="Open Sans"/>
                          <a:ea typeface="Open Sans"/>
                          <a:cs typeface="Open Sans"/>
                          <a:sym typeface="Open Sans"/>
                        </a:rPr>
                        <a:t>Moreover there is also an analytics ticket whose development has to start today to avoid making it launch blocker. In order to reduce the effort we have downgrad       ][[][[ed 2 out 5 tracking requirements to nice to have requirements.</a:t>
                      </a:r>
                    </a:p>
                    <a:p>
                      <a:pPr marL="0" marR="0" lvl="0" indent="-298450" algn="l" rtl="0">
                        <a:lnSpc>
                          <a:spcPct val="115000"/>
                        </a:lnSpc>
                        <a:spcBef>
                          <a:spcPts val="0"/>
                        </a:spcBef>
                        <a:spcAft>
                          <a:spcPts val="0"/>
                        </a:spcAft>
                        <a:buClr>
                          <a:srgbClr val="2D3D4A"/>
                        </a:buClr>
                        <a:buSzPts val="1100"/>
                        <a:buFont typeface="Arial" pitchFamily="34" charset="0"/>
                        <a:buChar char="•"/>
                      </a:pPr>
                      <a:r>
                        <a:rPr lang="en" sz="1100" b="0" i="0" u="none" strike="noStrike" cap="none" dirty="0" smtClean="0">
                          <a:solidFill>
                            <a:srgbClr val="2D3D4A"/>
                          </a:solidFill>
                          <a:latin typeface="Open Sans"/>
                          <a:ea typeface="Open Sans"/>
                          <a:cs typeface="Open Sans"/>
                          <a:sym typeface="Open Sans"/>
                        </a:rPr>
                        <a:t>However in order to complete the sprint on time , we have to complete the pending tasks on time. In case there is any blocker do let me know.</a:t>
                      </a:r>
                    </a:p>
                    <a:p>
                      <a:pPr marL="0" lvl="0" indent="0" algn="l" rtl="0">
                        <a:lnSpc>
                          <a:spcPct val="115000"/>
                        </a:lnSpc>
                        <a:spcBef>
                          <a:spcPts val="0"/>
                        </a:spcBef>
                        <a:spcAft>
                          <a:spcPts val="0"/>
                        </a:spcAft>
                        <a:buFont typeface="Arial" pitchFamily="34" charset="0"/>
                        <a:buChar char="•"/>
                      </a:pPr>
                      <a:endParaRPr lang="en" sz="1200" baseline="0" dirty="0" smtClean="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Font typeface="Arial" pitchFamily="34" charset="0"/>
                        <a:buChar char="•"/>
                      </a:pPr>
                      <a:endParaRPr lang="en" sz="1200" dirty="0" smtClean="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lang="en" sz="1200" dirty="0" smtClean="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Font typeface="Arial" pitchFamily="34" charset="0"/>
                        <a:buChar char="•"/>
                      </a:pPr>
                      <a:endParaRPr lang="en" sz="1200" dirty="0" smtClean="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Font typeface="Arial" pitchFamily="34" charset="0"/>
                        <a:buChar char="•"/>
                      </a:pPr>
                      <a:endParaRPr lang="en" sz="1200" dirty="0" smtClean="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Font typeface="Arial" pitchFamily="34" charset="0"/>
                        <a:buChar char="•"/>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0"/>
                  </a:ext>
                </a:extLst>
              </a:tr>
            </a:tbl>
          </a:graphicData>
        </a:graphic>
      </p:graphicFrame>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04" name="Google Shape;404;p63"/>
          <p:cNvSpPr txBox="1">
            <a:spLocks noGrp="1"/>
          </p:cNvSpPr>
          <p:nvPr>
            <p:ph type="title"/>
          </p:nvPr>
        </p:nvSpPr>
        <p:spPr>
          <a:xfrm>
            <a:off x="228600" y="76200"/>
            <a:ext cx="8229600" cy="45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Handling Resource Constraints</a:t>
            </a:r>
            <a:endParaRPr sz="2800"/>
          </a:p>
        </p:txBody>
      </p:sp>
      <p:sp>
        <p:nvSpPr>
          <p:cNvPr id="405" name="Google Shape;405;p6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18</a:t>
            </a:fld>
            <a:endParaRPr>
              <a:solidFill>
                <a:srgbClr val="929292"/>
              </a:solidFill>
            </a:endParaRPr>
          </a:p>
        </p:txBody>
      </p:sp>
      <p:graphicFrame>
        <p:nvGraphicFramePr>
          <p:cNvPr id="406" name="Google Shape;406;p63"/>
          <p:cNvGraphicFramePr/>
          <p:nvPr/>
        </p:nvGraphicFramePr>
        <p:xfrm>
          <a:off x="234690" y="557908"/>
          <a:ext cx="8747325" cy="4531442"/>
        </p:xfrm>
        <a:graphic>
          <a:graphicData uri="http://schemas.openxmlformats.org/drawingml/2006/table">
            <a:tbl>
              <a:tblPr>
                <a:noFill/>
                <a:tableStyleId>{2E9BAEA5-7B62-4BDE-AF44-1B3A1DFD2547}</a:tableStyleId>
              </a:tblPr>
              <a:tblGrid>
                <a:gridCol w="2520975">
                  <a:extLst>
                    <a:ext uri="{9D8B030D-6E8A-4147-A177-3AD203B41FA5}">
                      <a16:colId xmlns:a16="http://schemas.microsoft.com/office/drawing/2014/main" xmlns="" val="20000"/>
                    </a:ext>
                  </a:extLst>
                </a:gridCol>
                <a:gridCol w="6226350">
                  <a:extLst>
                    <a:ext uri="{9D8B030D-6E8A-4147-A177-3AD203B41FA5}">
                      <a16:colId xmlns:a16="http://schemas.microsoft.com/office/drawing/2014/main" xmlns="" val="20001"/>
                    </a:ext>
                  </a:extLst>
                </a:gridCol>
              </a:tblGrid>
              <a:tr h="908073">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List 2- 3 activities that you would carry out as a PM to unblock the scrum team immediately ?</a:t>
                      </a: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100" b="1" dirty="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Font typeface="Arial" pitchFamily="34" charset="0"/>
                        <a:buChar char="•"/>
                      </a:pPr>
                      <a:r>
                        <a:rPr lang="en" sz="1200" dirty="0">
                          <a:solidFill>
                            <a:srgbClr val="2D3D4A"/>
                          </a:solidFill>
                          <a:latin typeface="Open Sans"/>
                          <a:ea typeface="Open Sans"/>
                          <a:cs typeface="Open Sans"/>
                          <a:sym typeface="Open Sans"/>
                        </a:rPr>
                        <a:t> </a:t>
                      </a:r>
                      <a:r>
                        <a:rPr lang="en" sz="1200" dirty="0" smtClean="0">
                          <a:solidFill>
                            <a:srgbClr val="2D3D4A"/>
                          </a:solidFill>
                          <a:latin typeface="Open Sans"/>
                          <a:ea typeface="Open Sans"/>
                          <a:cs typeface="Open Sans"/>
                          <a:sym typeface="Open Sans"/>
                        </a:rPr>
                        <a:t>We will take</a:t>
                      </a:r>
                      <a:r>
                        <a:rPr lang="en" sz="1200" baseline="0" dirty="0" smtClean="0">
                          <a:solidFill>
                            <a:srgbClr val="2D3D4A"/>
                          </a:solidFill>
                          <a:latin typeface="Open Sans"/>
                          <a:ea typeface="Open Sans"/>
                          <a:cs typeface="Open Sans"/>
                          <a:sym typeface="Open Sans"/>
                        </a:rPr>
                        <a:t> into consideration quantum of work pending owing to absence of QA member.</a:t>
                      </a:r>
                    </a:p>
                    <a:p>
                      <a:pPr marL="0" lvl="0" indent="0" algn="l" rtl="0">
                        <a:lnSpc>
                          <a:spcPct val="115000"/>
                        </a:lnSpc>
                        <a:spcBef>
                          <a:spcPts val="0"/>
                        </a:spcBef>
                        <a:spcAft>
                          <a:spcPts val="0"/>
                        </a:spcAft>
                        <a:buFont typeface="Arial" pitchFamily="34" charset="0"/>
                        <a:buChar char="•"/>
                      </a:pPr>
                      <a:r>
                        <a:rPr lang="en-IN" sz="1200" baseline="0" dirty="0" smtClean="0">
                          <a:solidFill>
                            <a:srgbClr val="2D3D4A"/>
                          </a:solidFill>
                          <a:latin typeface="Open Sans"/>
                          <a:ea typeface="Open Sans"/>
                          <a:cs typeface="Open Sans"/>
                          <a:sym typeface="Open Sans"/>
                        </a:rPr>
                        <a:t>W</a:t>
                      </a:r>
                      <a:r>
                        <a:rPr lang="en" sz="1200" baseline="0" dirty="0" smtClean="0">
                          <a:solidFill>
                            <a:srgbClr val="2D3D4A"/>
                          </a:solidFill>
                          <a:latin typeface="Open Sans"/>
                          <a:ea typeface="Open Sans"/>
                          <a:cs typeface="Open Sans"/>
                          <a:sym typeface="Open Sans"/>
                        </a:rPr>
                        <a:t>e will get in discussion with other PMs to understand the criticality of stage ?</a:t>
                      </a:r>
                    </a:p>
                    <a:p>
                      <a:pPr marL="0" lvl="0" indent="0" algn="l" rtl="0">
                        <a:lnSpc>
                          <a:spcPct val="115000"/>
                        </a:lnSpc>
                        <a:spcBef>
                          <a:spcPts val="0"/>
                        </a:spcBef>
                        <a:spcAft>
                          <a:spcPts val="0"/>
                        </a:spcAft>
                        <a:buFont typeface="Arial" pitchFamily="34" charset="0"/>
                        <a:buChar char="•"/>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0"/>
                  </a:ext>
                </a:extLst>
              </a:tr>
              <a:tr h="1663758">
                <a:tc>
                  <a:txBody>
                    <a:bodyPr/>
                    <a:lstStyle/>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Font typeface="Arial" pitchFamily="34" charset="0"/>
                        <a:buChar char="•"/>
                      </a:pPr>
                      <a:r>
                        <a:rPr lang="en" sz="1200" b="0" i="0" u="none" strike="noStrike" cap="none" dirty="0" smtClean="0">
                          <a:solidFill>
                            <a:srgbClr val="2D3D4A"/>
                          </a:solidFill>
                          <a:latin typeface="Open Sans"/>
                          <a:ea typeface="Open Sans"/>
                          <a:cs typeface="Open Sans"/>
                          <a:sym typeface="Open Sans"/>
                        </a:rPr>
                        <a:t>Since this feature requires API integreation that involves multiple  sprints.</a:t>
                      </a:r>
                    </a:p>
                    <a:p>
                      <a:pPr marL="0" marR="0" lvl="0" indent="0" algn="l" rtl="0">
                        <a:lnSpc>
                          <a:spcPct val="115000"/>
                        </a:lnSpc>
                        <a:spcBef>
                          <a:spcPts val="0"/>
                        </a:spcBef>
                        <a:spcAft>
                          <a:spcPts val="0"/>
                        </a:spcAft>
                        <a:buClr>
                          <a:srgbClr val="000000"/>
                        </a:buClr>
                        <a:buFont typeface="Arial" pitchFamily="34" charset="0"/>
                        <a:buChar char="•"/>
                      </a:pPr>
                      <a:r>
                        <a:rPr lang="en-IN" sz="1200" b="0" i="0" u="none" strike="noStrike" cap="none" dirty="0" smtClean="0">
                          <a:solidFill>
                            <a:srgbClr val="2D3D4A"/>
                          </a:solidFill>
                          <a:latin typeface="Open Sans"/>
                          <a:ea typeface="Open Sans"/>
                          <a:cs typeface="Open Sans"/>
                          <a:sym typeface="Open Sans"/>
                        </a:rPr>
                        <a:t>S</a:t>
                      </a:r>
                      <a:r>
                        <a:rPr lang="en" sz="1200" b="0" i="0" u="none" strike="noStrike" cap="none" dirty="0" smtClean="0">
                          <a:solidFill>
                            <a:srgbClr val="2D3D4A"/>
                          </a:solidFill>
                          <a:latin typeface="Open Sans"/>
                          <a:ea typeface="Open Sans"/>
                          <a:cs typeface="Open Sans"/>
                          <a:sym typeface="Open Sans"/>
                        </a:rPr>
                        <a:t>tory points required for the pending QA are in early one digit hence anyways it will not impact the bandwidth available to QA member.</a:t>
                      </a:r>
                    </a:p>
                    <a:p>
                      <a:pPr marL="0" marR="0" lvl="0" indent="0" algn="l" rtl="0">
                        <a:lnSpc>
                          <a:spcPct val="115000"/>
                        </a:lnSpc>
                        <a:spcBef>
                          <a:spcPts val="0"/>
                        </a:spcBef>
                        <a:spcAft>
                          <a:spcPts val="0"/>
                        </a:spcAft>
                        <a:buClr>
                          <a:srgbClr val="000000"/>
                        </a:buClr>
                        <a:buFont typeface="Arial" pitchFamily="34" charset="0"/>
                        <a:buChar char="•"/>
                      </a:pPr>
                      <a:r>
                        <a:rPr lang="en" sz="1200" b="0" i="0" u="none" strike="noStrike" cap="none" dirty="0" smtClean="0">
                          <a:solidFill>
                            <a:srgbClr val="2D3D4A"/>
                          </a:solidFill>
                          <a:latin typeface="Open Sans"/>
                          <a:ea typeface="Open Sans"/>
                          <a:cs typeface="Open Sans"/>
                          <a:sym typeface="Open Sans"/>
                        </a:rPr>
                        <a:t>Since we are developing the core functionality ,it will help in stablishing the product and has positive impact on other PMs job.</a:t>
                      </a:r>
                    </a:p>
                    <a:p>
                      <a:pPr marL="0" lvl="0" indent="0" algn="l" rtl="0">
                        <a:lnSpc>
                          <a:spcPct val="115000"/>
                        </a:lnSpc>
                        <a:spcBef>
                          <a:spcPts val="0"/>
                        </a:spcBef>
                        <a:spcAft>
                          <a:spcPts val="0"/>
                        </a:spcAft>
                        <a:buFont typeface="Arial" pitchFamily="34" charset="0"/>
                        <a:buChar char="•"/>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1"/>
                  </a:ext>
                </a:extLst>
              </a:tr>
              <a:tr h="719152">
                <a:tc rowSpan="2">
                  <a:txBody>
                    <a:bodyPr/>
                    <a:lstStyle/>
                    <a:p>
                      <a:pPr marL="0" lvl="0" indent="0" algn="l" rtl="0">
                        <a:lnSpc>
                          <a:spcPct val="115000"/>
                        </a:lnSpc>
                        <a:spcBef>
                          <a:spcPts val="0"/>
                        </a:spcBef>
                        <a:spcAft>
                          <a:spcPts val="0"/>
                        </a:spcAft>
                        <a:buNone/>
                      </a:pPr>
                      <a:r>
                        <a:rPr lang="en" sz="1200">
                          <a:solidFill>
                            <a:srgbClr val="2D3D4A"/>
                          </a:solidFill>
                          <a:latin typeface="Open Sans"/>
                          <a:ea typeface="Open Sans"/>
                          <a:cs typeface="Open Sans"/>
                          <a:sym typeface="Open Sans"/>
                        </a:rPr>
                        <a:t>Since there is a potential risk, it is important to raise visibility amongst appropriate stakeholders</a:t>
                      </a: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9E9E9E"/>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Font typeface="Arial" pitchFamily="34" charset="0"/>
                        <a:buChar char="•"/>
                      </a:pPr>
                      <a:r>
                        <a:rPr lang="en" sz="1200" b="0" i="0" u="none" strike="noStrike" cap="none" dirty="0" smtClean="0">
                          <a:solidFill>
                            <a:srgbClr val="2D3D4A"/>
                          </a:solidFill>
                          <a:latin typeface="Open Sans"/>
                          <a:ea typeface="Open Sans"/>
                          <a:cs typeface="Open Sans"/>
                          <a:sym typeface="Open Sans"/>
                        </a:rPr>
                        <a:t>Director Product Management</a:t>
                      </a:r>
                    </a:p>
                    <a:p>
                      <a:pPr marL="0" lvl="0" indent="0" algn="l" rtl="0">
                        <a:lnSpc>
                          <a:spcPct val="115000"/>
                        </a:lnSpc>
                        <a:spcBef>
                          <a:spcPts val="0"/>
                        </a:spcBef>
                        <a:spcAft>
                          <a:spcPts val="0"/>
                        </a:spcAft>
                        <a:buFont typeface="Arial" pitchFamily="34" charset="0"/>
                        <a:buChar char="•"/>
                      </a:pPr>
                      <a:r>
                        <a:rPr lang="en" sz="1200" b="0" i="0" u="none" strike="noStrike" cap="none" dirty="0" smtClean="0">
                          <a:solidFill>
                            <a:srgbClr val="2D3D4A"/>
                          </a:solidFill>
                          <a:latin typeface="Open Sans"/>
                          <a:ea typeface="Open Sans"/>
                          <a:cs typeface="Open Sans"/>
                          <a:sym typeface="Open Sans"/>
                        </a:rPr>
                        <a:t>Senior Product Manager</a:t>
                      </a:r>
                    </a:p>
                    <a:p>
                      <a:pPr marL="0" lvl="0" indent="0" algn="l" rtl="0">
                        <a:lnSpc>
                          <a:spcPct val="115000"/>
                        </a:lnSpc>
                        <a:spcBef>
                          <a:spcPts val="0"/>
                        </a:spcBef>
                        <a:spcAft>
                          <a:spcPts val="0"/>
                        </a:spcAft>
                        <a:buNone/>
                      </a:pPr>
                      <a:endParaRPr sz="1200"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2"/>
                  </a:ext>
                </a:extLst>
              </a:tr>
              <a:tr h="828212">
                <a:tc vMerge="1">
                  <a:txBody>
                    <a:bodyPr/>
                    <a:lstStyle/>
                    <a:p>
                      <a:endParaRPr lang="en-US"/>
                    </a:p>
                  </a:txBody>
                  <a:tcPr/>
                </a:tc>
                <a:tc>
                  <a:txBody>
                    <a:bodyPr/>
                    <a:lstStyle/>
                    <a:p>
                      <a:pPr marL="0" lvl="0" indent="0" algn="l" rtl="0">
                        <a:lnSpc>
                          <a:spcPct val="115000"/>
                        </a:lnSpc>
                        <a:spcBef>
                          <a:spcPts val="0"/>
                        </a:spcBef>
                        <a:spcAft>
                          <a:spcPts val="0"/>
                        </a:spcAft>
                        <a:buNone/>
                      </a:pPr>
                      <a:r>
                        <a:rPr lang="en-US" sz="1200" b="0" i="0" u="none" strike="noStrike" cap="none" dirty="0" smtClean="0">
                          <a:solidFill>
                            <a:srgbClr val="2D3D4A"/>
                          </a:solidFill>
                          <a:latin typeface="Open Sans"/>
                          <a:ea typeface="Open Sans"/>
                          <a:cs typeface="Open Sans"/>
                          <a:sym typeface="Open Sans"/>
                        </a:rPr>
                        <a:t>Communication would be more focus on making other PMs release the importance of completion of sprint on time.</a:t>
                      </a:r>
                      <a:endParaRPr lang="en" sz="1200" b="0" i="0" u="none" strike="noStrike" cap="none" dirty="0" smtClean="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22" name="Google Shape;422;p65"/>
          <p:cNvSpPr txBox="1">
            <a:spLocks noGrp="1"/>
          </p:cNvSpPr>
          <p:nvPr>
            <p:ph type="title"/>
          </p:nvPr>
        </p:nvSpPr>
        <p:spPr>
          <a:xfrm>
            <a:off x="145150" y="76200"/>
            <a:ext cx="8735700" cy="471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How would you handle stakeholder feedback?</a:t>
            </a:r>
            <a:endParaRPr sz="2800"/>
          </a:p>
        </p:txBody>
      </p:sp>
      <p:sp>
        <p:nvSpPr>
          <p:cNvPr id="423" name="Google Shape;423;p6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19</a:t>
            </a:fld>
            <a:endParaRPr>
              <a:solidFill>
                <a:srgbClr val="929292"/>
              </a:solidFill>
            </a:endParaRPr>
          </a:p>
        </p:txBody>
      </p:sp>
      <p:graphicFrame>
        <p:nvGraphicFramePr>
          <p:cNvPr id="424" name="Google Shape;424;p65"/>
          <p:cNvGraphicFramePr/>
          <p:nvPr>
            <p:extLst>
              <p:ext uri="{D42A27DB-BD31-4B8C-83A1-F6EECF244321}">
                <p14:modId xmlns:p14="http://schemas.microsoft.com/office/powerpoint/2010/main" xmlns="" val="1309191902"/>
              </p:ext>
            </p:extLst>
          </p:nvPr>
        </p:nvGraphicFramePr>
        <p:xfrm>
          <a:off x="161475" y="595200"/>
          <a:ext cx="8735700" cy="4678508"/>
        </p:xfrm>
        <a:graphic>
          <a:graphicData uri="http://schemas.openxmlformats.org/drawingml/2006/table">
            <a:tbl>
              <a:tblPr>
                <a:noFill/>
                <a:tableStyleId>{2E9BAEA5-7B62-4BDE-AF44-1B3A1DFD2547}</a:tableStyleId>
              </a:tblPr>
              <a:tblGrid>
                <a:gridCol w="1910200">
                  <a:extLst>
                    <a:ext uri="{9D8B030D-6E8A-4147-A177-3AD203B41FA5}">
                      <a16:colId xmlns:a16="http://schemas.microsoft.com/office/drawing/2014/main" xmlns="" val="20000"/>
                    </a:ext>
                  </a:extLst>
                </a:gridCol>
                <a:gridCol w="6825500">
                  <a:extLst>
                    <a:ext uri="{9D8B030D-6E8A-4147-A177-3AD203B41FA5}">
                      <a16:colId xmlns:a16="http://schemas.microsoft.com/office/drawing/2014/main" xmlns="" val="20001"/>
                    </a:ext>
                  </a:extLst>
                </a:gridCol>
              </a:tblGrid>
              <a:tr h="1729550">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Feedback Assessment</a:t>
                      </a: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tc>
                  <a:txBody>
                    <a:bodyPr/>
                    <a:lstStyle/>
                    <a:p>
                      <a:pPr marL="457200" marR="0" lvl="0" indent="-304800" algn="l" rtl="0">
                        <a:lnSpc>
                          <a:spcPct val="115000"/>
                        </a:lnSpc>
                        <a:spcBef>
                          <a:spcPts val="0"/>
                        </a:spcBef>
                        <a:spcAft>
                          <a:spcPts val="0"/>
                        </a:spcAft>
                        <a:buClr>
                          <a:srgbClr val="2D3D4A"/>
                        </a:buClr>
                        <a:buSzPts val="1200"/>
                        <a:buFont typeface="Cabin"/>
                        <a:buChar char="●"/>
                      </a:pPr>
                      <a:r>
                        <a:rPr lang="en" sz="1200" b="0" i="0" u="none" strike="noStrike" cap="none" dirty="0">
                          <a:solidFill>
                            <a:srgbClr val="2D3D4A"/>
                          </a:solidFill>
                          <a:latin typeface="Open Sans"/>
                          <a:ea typeface="Open Sans"/>
                          <a:cs typeface="Open Sans"/>
                          <a:sym typeface="Open Sans"/>
                        </a:rPr>
                        <a:t>Why do you t</a:t>
                      </a:r>
                      <a:r>
                        <a:rPr lang="en-IN" sz="1200" b="0" i="0" u="none" strike="noStrike" cap="none" dirty="0">
                          <a:solidFill>
                            <a:srgbClr val="2D3D4A"/>
                          </a:solidFill>
                          <a:latin typeface="Open Sans"/>
                          <a:ea typeface="Open Sans"/>
                          <a:cs typeface="Open Sans"/>
                          <a:sym typeface="Open Sans"/>
                        </a:rPr>
                        <a:t>hink it is important for us to daily notifications regarding usage of feature ?</a:t>
                      </a:r>
                    </a:p>
                    <a:p>
                      <a:pPr marL="457200" marR="0" lvl="0" indent="-304800" algn="l" rtl="0">
                        <a:lnSpc>
                          <a:spcPct val="115000"/>
                        </a:lnSpc>
                        <a:spcBef>
                          <a:spcPts val="0"/>
                        </a:spcBef>
                        <a:spcAft>
                          <a:spcPts val="0"/>
                        </a:spcAft>
                        <a:buClr>
                          <a:srgbClr val="2D3D4A"/>
                        </a:buClr>
                        <a:buSzPts val="1200"/>
                        <a:buFont typeface="Cabin"/>
                        <a:buChar char="●"/>
                      </a:pPr>
                      <a:r>
                        <a:rPr lang="en-IN" sz="1200" b="0" i="0" u="none" strike="noStrike" cap="none" dirty="0">
                          <a:solidFill>
                            <a:srgbClr val="2D3D4A"/>
                          </a:solidFill>
                          <a:latin typeface="Open Sans"/>
                          <a:ea typeface="Open Sans"/>
                          <a:cs typeface="Open Sans"/>
                          <a:sym typeface="Open Sans"/>
                        </a:rPr>
                        <a:t>Do you think we have not exhaustively covered  customer journeys ?</a:t>
                      </a:r>
                    </a:p>
                    <a:p>
                      <a:pPr marL="457200" marR="0" lvl="0" indent="-304800" algn="l" rtl="0">
                        <a:lnSpc>
                          <a:spcPct val="115000"/>
                        </a:lnSpc>
                        <a:spcBef>
                          <a:spcPts val="0"/>
                        </a:spcBef>
                        <a:spcAft>
                          <a:spcPts val="0"/>
                        </a:spcAft>
                        <a:buClr>
                          <a:srgbClr val="2D3D4A"/>
                        </a:buClr>
                        <a:buSzPts val="1200"/>
                        <a:buFont typeface="Cabin"/>
                        <a:buChar char="●"/>
                      </a:pPr>
                      <a:r>
                        <a:rPr lang="en-IN" sz="1200" b="0" i="0" u="none" strike="noStrike" cap="none" dirty="0">
                          <a:solidFill>
                            <a:srgbClr val="2D3D4A"/>
                          </a:solidFill>
                          <a:latin typeface="Open Sans"/>
                          <a:ea typeface="Open Sans"/>
                          <a:cs typeface="Open Sans"/>
                          <a:sym typeface="Open Sans"/>
                        </a:rPr>
                        <a:t>Do you really believe the usage of app will drop significantly if we don’t send the push notifications?</a:t>
                      </a:r>
                    </a:p>
                    <a:p>
                      <a:pPr marL="171450" lvl="0" indent="-171450" algn="l" rtl="0">
                        <a:lnSpc>
                          <a:spcPct val="115000"/>
                        </a:lnSpc>
                        <a:spcBef>
                          <a:spcPts val="700"/>
                        </a:spcBef>
                        <a:spcAft>
                          <a:spcPts val="0"/>
                        </a:spcAft>
                        <a:buFont typeface="Arial" panose="020B0604020202020204" pitchFamily="34" charset="0"/>
                        <a:buChar char="•"/>
                      </a:pPr>
                      <a:endParaRPr lang="en" sz="1200" dirty="0">
                        <a:solidFill>
                          <a:srgbClr val="9E9E9E"/>
                        </a:solidFill>
                        <a:latin typeface="Open Sans"/>
                        <a:ea typeface="Open Sans"/>
                        <a:cs typeface="Open Sans"/>
                        <a:sym typeface="Open Sans"/>
                      </a:endParaRPr>
                    </a:p>
                    <a:p>
                      <a:pPr marL="171450" lvl="0" indent="-171450" algn="l" rtl="0">
                        <a:lnSpc>
                          <a:spcPct val="115000"/>
                        </a:lnSpc>
                        <a:spcBef>
                          <a:spcPts val="700"/>
                        </a:spcBef>
                        <a:spcAft>
                          <a:spcPts val="0"/>
                        </a:spcAft>
                        <a:buFont typeface="Arial" panose="020B0604020202020204" pitchFamily="34" charset="0"/>
                        <a:buChar char="•"/>
                      </a:pPr>
                      <a:endParaRPr sz="1200" dirty="0">
                        <a:solidFill>
                          <a:srgbClr val="9E9E9E"/>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0"/>
                  </a:ext>
                </a:extLst>
              </a:tr>
              <a:tr h="2425050">
                <a:tc>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Video Response </a:t>
                      </a:r>
                      <a:endParaRPr sz="1200" b="1">
                        <a:solidFill>
                          <a:srgbClr val="2D3D4A"/>
                        </a:solidFill>
                        <a:latin typeface="Open Sans"/>
                        <a:ea typeface="Open Sans"/>
                        <a:cs typeface="Open Sans"/>
                        <a:sym typeface="Open Sans"/>
                      </a:endParaRPr>
                    </a:p>
                    <a:p>
                      <a:pPr marL="114300" lvl="0" indent="0" algn="l" rtl="0">
                        <a:lnSpc>
                          <a:spcPct val="115000"/>
                        </a:lnSpc>
                        <a:spcBef>
                          <a:spcPts val="700"/>
                        </a:spcBef>
                        <a:spcAft>
                          <a:spcPts val="0"/>
                        </a:spcAft>
                        <a:buNone/>
                      </a:pPr>
                      <a:endParaRPr sz="120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a:solidFill>
                          <a:srgbClr val="2D3D4A"/>
                        </a:solidFill>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Share the link to your video here </a:t>
                      </a:r>
                      <a:r>
                        <a:rPr lang="en-IN" sz="1200" dirty="0" smtClean="0">
                          <a:solidFill>
                            <a:srgbClr val="2D3D4A"/>
                          </a:solidFill>
                          <a:latin typeface="Open Sans"/>
                          <a:ea typeface="Open Sans"/>
                          <a:cs typeface="Open Sans"/>
                          <a:sym typeface="Open Sans"/>
                          <a:hlinkClick r:id="rId3"/>
                        </a:rPr>
                        <a:t>https://www.dropbox.com/s/7274n2bf5nn3w6k/20210211_125712.mp4?dl=0</a:t>
                      </a:r>
                      <a:r>
                        <a:rPr lang="en-IN" sz="1200" dirty="0" smtClean="0">
                          <a:solidFill>
                            <a:srgbClr val="2D3D4A"/>
                          </a:solidFill>
                          <a:latin typeface="Open Sans"/>
                          <a:ea typeface="Open Sans"/>
                          <a:cs typeface="Open Sans"/>
                          <a:sym typeface="Open Sans"/>
                        </a:rPr>
                        <a:t> </a:t>
                      </a:r>
                      <a:endParaRPr sz="1200" dirty="0">
                        <a:solidFill>
                          <a:srgbClr val="0097A7"/>
                        </a:solidFill>
                        <a:latin typeface="Open Sans"/>
                        <a:ea typeface="Open Sans"/>
                        <a:cs typeface="Open Sans"/>
                        <a:sym typeface="Open Sans"/>
                      </a:endParaRPr>
                    </a:p>
                    <a:p>
                      <a:pPr marL="0" lvl="0" indent="0" algn="l" rtl="0">
                        <a:lnSpc>
                          <a:spcPct val="115000"/>
                        </a:lnSpc>
                        <a:spcBef>
                          <a:spcPts val="700"/>
                        </a:spcBef>
                        <a:spcAft>
                          <a:spcPts val="0"/>
                        </a:spcAft>
                        <a:buNone/>
                      </a:pPr>
                      <a:endParaRPr sz="1200" dirty="0">
                        <a:solidFill>
                          <a:srgbClr val="9E9E9E"/>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1"/>
                  </a:ext>
                </a:extLst>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457200" y="129540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Getting Started</a:t>
            </a:r>
            <a:endParaRPr sz="4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457200" y="12192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Font typeface="Open Sans"/>
              <a:buNone/>
            </a:pPr>
            <a:r>
              <a:rPr lang="en" sz="4200"/>
              <a:t>Create Project Blueprint</a:t>
            </a:r>
            <a:endParaRPr sz="4200"/>
          </a:p>
        </p:txBody>
      </p:sp>
      <p:sp>
        <p:nvSpPr>
          <p:cNvPr id="160" name="Google Shape;160;p3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1" name="Google Shape;161;p34"/>
          <p:cNvSpPr txBox="1">
            <a:spLocks noGrp="1"/>
          </p:cNvSpPr>
          <p:nvPr>
            <p:ph type="body" idx="1"/>
          </p:nvPr>
        </p:nvSpPr>
        <p:spPr>
          <a:xfrm>
            <a:off x="457200" y="2557475"/>
            <a:ext cx="8421900" cy="7680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5" name="Google Shape;175;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4</a:t>
            </a:fld>
            <a:endParaRPr>
              <a:solidFill>
                <a:srgbClr val="929292"/>
              </a:solidFill>
            </a:endParaRPr>
          </a:p>
        </p:txBody>
      </p:sp>
      <p:sp>
        <p:nvSpPr>
          <p:cNvPr id="176" name="Google Shape;176;p36"/>
          <p:cNvSpPr txBox="1">
            <a:spLocks noGrp="1"/>
          </p:cNvSpPr>
          <p:nvPr>
            <p:ph type="body" idx="1"/>
          </p:nvPr>
        </p:nvSpPr>
        <p:spPr>
          <a:xfrm>
            <a:off x="189186" y="841481"/>
            <a:ext cx="8954814" cy="524863"/>
          </a:xfrm>
          <a:prstGeom prst="rect">
            <a:avLst/>
          </a:prstGeom>
        </p:spPr>
        <p:txBody>
          <a:bodyPr spcFirstLastPara="1" wrap="square" lIns="34275" tIns="34275" rIns="34275" bIns="34275" anchor="t" anchorCtr="0">
            <a:noAutofit/>
          </a:bodyPr>
          <a:lstStyle/>
          <a:p>
            <a:pPr marL="0" lvl="0" indent="0"/>
            <a:r>
              <a:rPr lang="en-IN" sz="1200" dirty="0" smtClean="0">
                <a:hlinkClick r:id="rId3"/>
              </a:rPr>
              <a:t>https://</a:t>
            </a:r>
            <a:r>
              <a:rPr lang="en-IN" sz="1200" dirty="0" smtClean="0">
                <a:hlinkClick r:id="rId3"/>
              </a:rPr>
              <a:t>www.dropbox.com/scl/fi/liwd01kso6jj4kafn0j1g/Starter-Coordination-Activities-Map.xlsx?dl=0&amp;rlkey=3ossma6fptsu29q3oixaicwqj</a:t>
            </a:r>
            <a:r>
              <a:rPr lang="en-IN" sz="1200" dirty="0" smtClean="0"/>
              <a:t> </a:t>
            </a:r>
            <a:endParaRPr sz="1200" dirty="0">
              <a:solidFill>
                <a:srgbClr val="02B3E4"/>
              </a:solidFill>
            </a:endParaRPr>
          </a:p>
        </p:txBody>
      </p:sp>
      <p:sp>
        <p:nvSpPr>
          <p:cNvPr id="177" name="Google Shape;177;p36"/>
          <p:cNvSpPr txBox="1">
            <a:spLocks noGrp="1"/>
          </p:cNvSpPr>
          <p:nvPr>
            <p:ph type="title"/>
          </p:nvPr>
        </p:nvSpPr>
        <p:spPr>
          <a:xfrm>
            <a:off x="457200" y="76200"/>
            <a:ext cx="8229600" cy="4788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800"/>
              <a:t>Create a coordination activities map</a:t>
            </a:r>
            <a:endParaRPr sz="2800"/>
          </a:p>
        </p:txBody>
      </p:sp>
      <p:pic>
        <p:nvPicPr>
          <p:cNvPr id="1026" name="Picture 2"/>
          <p:cNvPicPr>
            <a:picLocks noChangeAspect="1" noChangeArrowheads="1"/>
          </p:cNvPicPr>
          <p:nvPr/>
        </p:nvPicPr>
        <p:blipFill>
          <a:blip r:embed="rId4"/>
          <a:srcRect/>
          <a:stretch>
            <a:fillRect/>
          </a:stretch>
        </p:blipFill>
        <p:spPr bwMode="auto">
          <a:xfrm>
            <a:off x="228599" y="1600200"/>
            <a:ext cx="8860541" cy="336912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334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Font typeface="Open Sans"/>
              <a:buNone/>
            </a:pPr>
            <a:r>
              <a:rPr lang="en" sz="4200"/>
              <a:t> Plan for Sprint Meeting</a:t>
            </a:r>
            <a:endParaRPr sz="4200"/>
          </a:p>
        </p:txBody>
      </p:sp>
      <p:sp>
        <p:nvSpPr>
          <p:cNvPr id="185" name="Google Shape;185;p3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6" name="Google Shape;186;p37"/>
          <p:cNvSpPr txBox="1"/>
          <p:nvPr/>
        </p:nvSpPr>
        <p:spPr>
          <a:xfrm>
            <a:off x="685800" y="2644075"/>
            <a:ext cx="7916700" cy="719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FFFFFF"/>
                </a:solidFill>
                <a:latin typeface="Open Sans"/>
                <a:ea typeface="Open Sans"/>
                <a:cs typeface="Open Sans"/>
                <a:sym typeface="Open Sans"/>
              </a:rPr>
              <a:t>As a PM, it is important to stay ahead of your scrum team and be prepared for every upcoming sprint by having a target goal defined with prioritized backlog for team to start costing and breaking down the tasks</a:t>
            </a:r>
            <a:endParaRPr sz="1200">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02" name="Google Shape;202;p39"/>
          <p:cNvSpPr txBox="1">
            <a:spLocks noGrp="1"/>
          </p:cNvSpPr>
          <p:nvPr>
            <p:ph type="title"/>
          </p:nvPr>
        </p:nvSpPr>
        <p:spPr>
          <a:xfrm>
            <a:off x="3810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Sprint Planning Meeting Preparation</a:t>
            </a:r>
            <a:endParaRPr sz="2800"/>
          </a:p>
        </p:txBody>
      </p:sp>
      <p:sp>
        <p:nvSpPr>
          <p:cNvPr id="203" name="Google Shape;203;p3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6</a:t>
            </a:fld>
            <a:endParaRPr>
              <a:solidFill>
                <a:srgbClr val="929292"/>
              </a:solidFill>
            </a:endParaRPr>
          </a:p>
        </p:txBody>
      </p:sp>
      <p:graphicFrame>
        <p:nvGraphicFramePr>
          <p:cNvPr id="204" name="Google Shape;204;p39"/>
          <p:cNvGraphicFramePr/>
          <p:nvPr/>
        </p:nvGraphicFramePr>
        <p:xfrm>
          <a:off x="457200" y="711650"/>
          <a:ext cx="8229600" cy="4038420"/>
        </p:xfrm>
        <a:graphic>
          <a:graphicData uri="http://schemas.openxmlformats.org/drawingml/2006/table">
            <a:tbl>
              <a:tblPr>
                <a:noFill/>
                <a:tableStyleId>{2E9BAEA5-7B62-4BDE-AF44-1B3A1DFD2547}</a:tableStyleId>
              </a:tblPr>
              <a:tblGrid>
                <a:gridCol w="382850">
                  <a:extLst>
                    <a:ext uri="{9D8B030D-6E8A-4147-A177-3AD203B41FA5}">
                      <a16:colId xmlns:a16="http://schemas.microsoft.com/office/drawing/2014/main" xmlns="" val="20000"/>
                    </a:ext>
                  </a:extLst>
                </a:gridCol>
                <a:gridCol w="7846750">
                  <a:extLst>
                    <a:ext uri="{9D8B030D-6E8A-4147-A177-3AD203B41FA5}">
                      <a16:colId xmlns:a16="http://schemas.microsoft.com/office/drawing/2014/main" xmlns="" val="20001"/>
                    </a:ext>
                  </a:extLst>
                </a:gridCol>
              </a:tblGrid>
              <a:tr h="322425">
                <a:tc gridSpan="2">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Sprint Goal</a:t>
                      </a:r>
                      <a:endParaRPr sz="1200" dirty="0">
                        <a:solidFill>
                          <a:srgbClr val="9E9E9E"/>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xmlns="" val="10000"/>
                  </a:ext>
                </a:extLst>
              </a:tr>
              <a:tr h="381000">
                <a:tc gridSpan="2">
                  <a:txBody>
                    <a:bodyPr/>
                    <a:lstStyle/>
                    <a:p>
                      <a:pPr marL="0" lvl="0" indent="0" algn="l" rtl="0">
                        <a:lnSpc>
                          <a:spcPct val="115000"/>
                        </a:lnSpc>
                        <a:spcBef>
                          <a:spcPts val="0"/>
                        </a:spcBef>
                        <a:spcAft>
                          <a:spcPts val="0"/>
                        </a:spcAft>
                        <a:buNone/>
                      </a:pPr>
                      <a:r>
                        <a:rPr lang="en" sz="1200" b="1" dirty="0" smtClean="0">
                          <a:solidFill>
                            <a:srgbClr val="9E9E9E"/>
                          </a:solidFill>
                          <a:latin typeface="Open Sans"/>
                          <a:ea typeface="Open Sans"/>
                          <a:cs typeface="Open Sans"/>
                          <a:sym typeface="Open Sans"/>
                        </a:rPr>
                        <a:t> Enable</a:t>
                      </a:r>
                      <a:r>
                        <a:rPr lang="en" sz="1200" b="1" baseline="0" dirty="0" smtClean="0">
                          <a:solidFill>
                            <a:srgbClr val="9E9E9E"/>
                          </a:solidFill>
                          <a:latin typeface="Open Sans"/>
                          <a:ea typeface="Open Sans"/>
                          <a:cs typeface="Open Sans"/>
                          <a:sym typeface="Open Sans"/>
                        </a:rPr>
                        <a:t> the user to find relevant skill information for the jobs for fresh graduates.</a:t>
                      </a:r>
                      <a:endParaRPr sz="1200"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xmlns="" val="10001"/>
                  </a:ext>
                </a:extLst>
              </a:tr>
              <a:tr h="381000">
                <a:tc gridSpan="2">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Sprint Backlog (</a:t>
                      </a:r>
                      <a:r>
                        <a:rPr lang="en" sz="1200">
                          <a:solidFill>
                            <a:srgbClr val="2D3D4A"/>
                          </a:solidFill>
                          <a:latin typeface="Open Sans"/>
                          <a:ea typeface="Open Sans"/>
                          <a:cs typeface="Open Sans"/>
                          <a:sym typeface="Open Sans"/>
                        </a:rPr>
                        <a:t>list the prioritized </a:t>
                      </a:r>
                      <a:r>
                        <a:rPr lang="en" sz="1200" b="1">
                          <a:solidFill>
                            <a:srgbClr val="2D3D4A"/>
                          </a:solidFill>
                          <a:latin typeface="Open Sans"/>
                          <a:ea typeface="Open Sans"/>
                          <a:cs typeface="Open Sans"/>
                          <a:sym typeface="Open Sans"/>
                        </a:rPr>
                        <a:t>user-stories</a:t>
                      </a:r>
                      <a:r>
                        <a:rPr lang="en" sz="1200">
                          <a:solidFill>
                            <a:srgbClr val="2D3D4A"/>
                          </a:solidFill>
                          <a:latin typeface="Open Sans"/>
                          <a:ea typeface="Open Sans"/>
                          <a:cs typeface="Open Sans"/>
                          <a:sym typeface="Open Sans"/>
                        </a:rPr>
                        <a:t> from the product backlog)</a:t>
                      </a:r>
                      <a:endParaRPr sz="120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xmlns="" val="10002"/>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smtClean="0">
                          <a:solidFill>
                            <a:srgbClr val="2D3D4A"/>
                          </a:solidFill>
                          <a:latin typeface="Open Sans"/>
                          <a:ea typeface="Open Sans"/>
                          <a:cs typeface="Open Sans"/>
                          <a:sym typeface="Open Sans"/>
                        </a:rPr>
                        <a:t>As a user I want to decide my job role so that I can</a:t>
                      </a:r>
                      <a:r>
                        <a:rPr lang="en-US" sz="1200" baseline="0" dirty="0" smtClean="0">
                          <a:solidFill>
                            <a:srgbClr val="2D3D4A"/>
                          </a:solidFill>
                          <a:latin typeface="Open Sans"/>
                          <a:ea typeface="Open Sans"/>
                          <a:cs typeface="Open Sans"/>
                          <a:sym typeface="Open Sans"/>
                        </a:rPr>
                        <a:t> see the skills need be acquired.</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3"/>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smtClean="0">
                          <a:solidFill>
                            <a:srgbClr val="2D3D4A"/>
                          </a:solidFill>
                          <a:latin typeface="Open Sans"/>
                          <a:ea typeface="Open Sans"/>
                          <a:cs typeface="Open Sans"/>
                          <a:sym typeface="Open Sans"/>
                        </a:rPr>
                        <a:t>As a user I want  to see the jobs in</a:t>
                      </a:r>
                      <a:r>
                        <a:rPr lang="en-US" sz="1200" baseline="0" dirty="0" smtClean="0">
                          <a:solidFill>
                            <a:srgbClr val="2D3D4A"/>
                          </a:solidFill>
                          <a:latin typeface="Open Sans"/>
                          <a:ea typeface="Open Sans"/>
                          <a:cs typeface="Open Sans"/>
                          <a:sym typeface="Open Sans"/>
                        </a:rPr>
                        <a:t> the job role selected </a:t>
                      </a:r>
                      <a:r>
                        <a:rPr lang="en-US" sz="1200" dirty="0" smtClean="0">
                          <a:solidFill>
                            <a:srgbClr val="2D3D4A"/>
                          </a:solidFill>
                          <a:latin typeface="Open Sans"/>
                          <a:ea typeface="Open Sans"/>
                          <a:cs typeface="Open Sans"/>
                          <a:sym typeface="Open Sans"/>
                        </a:rPr>
                        <a:t>so that I can see</a:t>
                      </a:r>
                      <a:r>
                        <a:rPr lang="en-US" sz="1200" baseline="0" dirty="0" smtClean="0">
                          <a:solidFill>
                            <a:srgbClr val="2D3D4A"/>
                          </a:solidFill>
                          <a:latin typeface="Open Sans"/>
                          <a:ea typeface="Open Sans"/>
                          <a:cs typeface="Open Sans"/>
                          <a:sym typeface="Open Sans"/>
                        </a:rPr>
                        <a:t> which skills to acquire.</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4"/>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smtClean="0">
                          <a:solidFill>
                            <a:srgbClr val="2D3D4A"/>
                          </a:solidFill>
                          <a:latin typeface="Open Sans"/>
                          <a:ea typeface="Open Sans"/>
                          <a:cs typeface="Open Sans"/>
                          <a:sym typeface="Open Sans"/>
                        </a:rPr>
                        <a:t>As</a:t>
                      </a:r>
                      <a:r>
                        <a:rPr lang="en-US" sz="1200" baseline="0" dirty="0" smtClean="0">
                          <a:solidFill>
                            <a:srgbClr val="2D3D4A"/>
                          </a:solidFill>
                          <a:latin typeface="Open Sans"/>
                          <a:ea typeface="Open Sans"/>
                          <a:cs typeface="Open Sans"/>
                          <a:sym typeface="Open Sans"/>
                        </a:rPr>
                        <a:t> a user I want to prepare my </a:t>
                      </a:r>
                      <a:r>
                        <a:rPr lang="en-US" sz="1200" baseline="0" dirty="0" err="1" smtClean="0">
                          <a:solidFill>
                            <a:srgbClr val="2D3D4A"/>
                          </a:solidFill>
                          <a:latin typeface="Open Sans"/>
                          <a:ea typeface="Open Sans"/>
                          <a:cs typeface="Open Sans"/>
                          <a:sym typeface="Open Sans"/>
                        </a:rPr>
                        <a:t>cv</a:t>
                      </a:r>
                      <a:r>
                        <a:rPr lang="en-US" sz="1200" baseline="0" dirty="0" smtClean="0">
                          <a:solidFill>
                            <a:srgbClr val="2D3D4A"/>
                          </a:solidFill>
                          <a:latin typeface="Open Sans"/>
                          <a:ea typeface="Open Sans"/>
                          <a:cs typeface="Open Sans"/>
                          <a:sym typeface="Open Sans"/>
                        </a:rPr>
                        <a:t> so that I can apply to jobs.</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5"/>
                  </a:ext>
                </a:extLst>
              </a:tr>
              <a:tr h="381000">
                <a:tc>
                  <a:txBody>
                    <a:bodyPr/>
                    <a:lstStyle/>
                    <a:p>
                      <a:pPr marL="0" lvl="0" indent="0" algn="l" rtl="0">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smtClean="0">
                          <a:solidFill>
                            <a:srgbClr val="2D3D4A"/>
                          </a:solidFill>
                          <a:latin typeface="Open Sans"/>
                          <a:ea typeface="Open Sans"/>
                          <a:cs typeface="Open Sans"/>
                          <a:sym typeface="Open Sans"/>
                        </a:rPr>
                        <a:t>As a user I want to see the jobs for which I am preparing</a:t>
                      </a:r>
                      <a:r>
                        <a:rPr lang="en-US" sz="1200" baseline="0" dirty="0" smtClean="0">
                          <a:solidFill>
                            <a:srgbClr val="2D3D4A"/>
                          </a:solidFill>
                          <a:latin typeface="Open Sans"/>
                          <a:ea typeface="Open Sans"/>
                          <a:cs typeface="Open Sans"/>
                          <a:sym typeface="Open Sans"/>
                        </a:rPr>
                        <a:t> so that I can be more focused.</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6"/>
                  </a:ext>
                </a:extLst>
              </a:tr>
              <a:tr h="381000">
                <a:tc>
                  <a:txBody>
                    <a:bodyPr/>
                    <a:lstStyle/>
                    <a:p>
                      <a:pPr marL="0" lvl="0" indent="0" algn="l" rtl="0">
                        <a:spcBef>
                          <a:spcPts val="0"/>
                        </a:spcBef>
                        <a:spcAft>
                          <a:spcPts val="0"/>
                        </a:spcAft>
                        <a:buNone/>
                      </a:pPr>
                      <a:r>
                        <a:rPr lang="en" sz="1200" dirty="0">
                          <a:latin typeface="Open Sans"/>
                          <a:ea typeface="Open Sans"/>
                          <a:cs typeface="Open Sans"/>
                          <a:sym typeface="Open Sans"/>
                        </a:rPr>
                        <a:t>5</a:t>
                      </a:r>
                      <a:endParaRPr sz="1200"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200" dirty="0" smtClean="0">
                          <a:solidFill>
                            <a:srgbClr val="2D3D4A"/>
                          </a:solidFill>
                          <a:latin typeface="Open Sans"/>
                          <a:ea typeface="Open Sans"/>
                          <a:cs typeface="Open Sans"/>
                          <a:sym typeface="Open Sans"/>
                        </a:rPr>
                        <a:t>As a user I want the option to see the skills</a:t>
                      </a:r>
                      <a:r>
                        <a:rPr lang="en-US" sz="1200" baseline="0" dirty="0" smtClean="0">
                          <a:solidFill>
                            <a:srgbClr val="2D3D4A"/>
                          </a:solidFill>
                          <a:latin typeface="Open Sans"/>
                          <a:ea typeface="Open Sans"/>
                          <a:cs typeface="Open Sans"/>
                          <a:sym typeface="Open Sans"/>
                        </a:rPr>
                        <a:t> I acquired before applying to jobs so that I can see my probability.</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7"/>
                  </a:ext>
                </a:extLst>
              </a:tr>
              <a:tr h="381000">
                <a:tc gridSpan="2">
                  <a:txBody>
                    <a:bodyPr/>
                    <a:lstStyle/>
                    <a:p>
                      <a:pPr marL="0" lvl="0" indent="0" algn="l" rtl="0">
                        <a:lnSpc>
                          <a:spcPct val="115000"/>
                        </a:lnSpc>
                        <a:spcBef>
                          <a:spcPts val="700"/>
                        </a:spcBef>
                        <a:spcAft>
                          <a:spcPts val="0"/>
                        </a:spcAft>
                        <a:buNone/>
                      </a:pPr>
                      <a:r>
                        <a:rPr lang="en" sz="1200" b="1">
                          <a:solidFill>
                            <a:srgbClr val="2D3D4A"/>
                          </a:solidFill>
                          <a:latin typeface="Open Sans"/>
                          <a:ea typeface="Open Sans"/>
                          <a:cs typeface="Open Sans"/>
                          <a:sym typeface="Open Sans"/>
                        </a:rPr>
                        <a:t>Sprint Prioritization Logic</a:t>
                      </a:r>
                      <a:endParaRPr sz="120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xmlns="" val="10008"/>
                  </a:ext>
                </a:extLst>
              </a:tr>
              <a:tr h="381000">
                <a:tc gridSpan="2">
                  <a:txBody>
                    <a:bodyPr/>
                    <a:lstStyle/>
                    <a:p>
                      <a:pPr marL="0" lvl="0" indent="0" algn="l" rtl="0">
                        <a:lnSpc>
                          <a:spcPct val="115000"/>
                        </a:lnSpc>
                        <a:spcBef>
                          <a:spcPts val="0"/>
                        </a:spcBef>
                        <a:spcAft>
                          <a:spcPts val="0"/>
                        </a:spcAft>
                        <a:buFont typeface="Arial" pitchFamily="34" charset="0"/>
                        <a:buChar char="•"/>
                      </a:pPr>
                      <a:r>
                        <a:rPr lang="en" sz="1200" dirty="0" smtClean="0">
                          <a:solidFill>
                            <a:srgbClr val="9E9E9E"/>
                          </a:solidFill>
                          <a:latin typeface="Open Sans"/>
                          <a:ea typeface="Open Sans"/>
                          <a:cs typeface="Open Sans"/>
                          <a:sym typeface="Open Sans"/>
                        </a:rPr>
                        <a:t> </a:t>
                      </a:r>
                      <a:r>
                        <a:rPr lang="en" sz="1200" b="0" i="0" u="none" strike="noStrike" cap="none" dirty="0" smtClean="0">
                          <a:solidFill>
                            <a:srgbClr val="2D3D4A"/>
                          </a:solidFill>
                          <a:latin typeface="Open Sans"/>
                          <a:ea typeface="Open Sans"/>
                          <a:cs typeface="Open Sans"/>
                          <a:sym typeface="Open Sans"/>
                        </a:rPr>
                        <a:t>The feature will priortized based on their occurance in user journey map.</a:t>
                      </a:r>
                      <a:endParaRPr lang="en-US" sz="1200" b="0" i="0" u="none" strike="noStrike" cap="none" dirty="0">
                        <a:solidFill>
                          <a:srgbClr val="2D3D4A"/>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xmlns="" val="10009"/>
                  </a:ext>
                </a:extLst>
              </a:tr>
            </a:tbl>
          </a:graphicData>
        </a:graphic>
      </p:graphicFrame>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19" name="Google Shape;219;p41"/>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a:t>User Story 1</a:t>
            </a:r>
            <a:endParaRPr sz="2800"/>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7</a:t>
            </a:fld>
            <a:endParaRPr>
              <a:solidFill>
                <a:srgbClr val="929292"/>
              </a:solidFill>
            </a:endParaRPr>
          </a:p>
        </p:txBody>
      </p:sp>
      <p:graphicFrame>
        <p:nvGraphicFramePr>
          <p:cNvPr id="221" name="Google Shape;221;p41"/>
          <p:cNvGraphicFramePr/>
          <p:nvPr>
            <p:extLst>
              <p:ext uri="{D42A27DB-BD31-4B8C-83A1-F6EECF244321}">
                <p14:modId xmlns:p14="http://schemas.microsoft.com/office/powerpoint/2010/main" xmlns="" val="1996452125"/>
              </p:ext>
            </p:extLst>
          </p:nvPr>
        </p:nvGraphicFramePr>
        <p:xfrm>
          <a:off x="287350" y="682675"/>
          <a:ext cx="8603350" cy="4101087"/>
        </p:xfrm>
        <a:graphic>
          <a:graphicData uri="http://schemas.openxmlformats.org/drawingml/2006/table">
            <a:tbl>
              <a:tblPr>
                <a:noFill/>
                <a:tableStyleId>{2E9BAEA5-7B62-4BDE-AF44-1B3A1DFD2547}</a:tableStyleId>
              </a:tblPr>
              <a:tblGrid>
                <a:gridCol w="1183450">
                  <a:extLst>
                    <a:ext uri="{9D8B030D-6E8A-4147-A177-3AD203B41FA5}">
                      <a16:colId xmlns:a16="http://schemas.microsoft.com/office/drawing/2014/main" xmlns="" val="20000"/>
                    </a:ext>
                  </a:extLst>
                </a:gridCol>
                <a:gridCol w="7419900">
                  <a:extLst>
                    <a:ext uri="{9D8B030D-6E8A-4147-A177-3AD203B41FA5}">
                      <a16:colId xmlns:a16="http://schemas.microsoft.com/office/drawing/2014/main" xmlns="" val="20001"/>
                    </a:ext>
                  </a:extLst>
                </a:gridCol>
              </a:tblGrid>
              <a:tr h="911475">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User Story</a:t>
                      </a:r>
                      <a:endParaRPr sz="1200" b="1"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As a </a:t>
                      </a:r>
                      <a:r>
                        <a:rPr lang="en-IN" sz="1200" dirty="0">
                          <a:solidFill>
                            <a:srgbClr val="2D3D4A"/>
                          </a:solidFill>
                          <a:latin typeface="Open Sans"/>
                          <a:ea typeface="Open Sans"/>
                          <a:cs typeface="Open Sans"/>
                          <a:sym typeface="Open Sans"/>
                        </a:rPr>
                        <a:t>recent graduate ,I want to acquire skills so that to get a job.</a:t>
                      </a:r>
                      <a:endParaRPr sz="1200"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0"/>
                  </a:ext>
                </a:extLst>
              </a:tr>
              <a:tr h="36632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Design </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1200" dirty="0" smtClean="0">
                          <a:solidFill>
                            <a:srgbClr val="2D3D4A"/>
                          </a:solidFill>
                          <a:latin typeface="Open Sans"/>
                          <a:ea typeface="Open Sans"/>
                          <a:cs typeface="Open Sans"/>
                          <a:sym typeface="Open Sans"/>
                        </a:rPr>
                        <a:t>https://ciwxvs.axshare.com/</a:t>
                      </a:r>
                      <a:endParaRPr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1"/>
                  </a:ext>
                </a:extLst>
              </a:tr>
              <a:tr h="18849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Acceptance Criteria</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smtClean="0">
                          <a:solidFill>
                            <a:srgbClr val="2D3D4A"/>
                          </a:solidFill>
                          <a:latin typeface="Open Sans"/>
                          <a:ea typeface="Open Sans"/>
                          <a:cs typeface="Open Sans"/>
                          <a:sym typeface="Open Sans"/>
                        </a:rPr>
                        <a:t>User click on Apply button on Jobs</a:t>
                      </a:r>
                      <a:r>
                        <a:rPr lang="en-US" sz="1200" baseline="0" dirty="0" smtClean="0">
                          <a:solidFill>
                            <a:srgbClr val="2D3D4A"/>
                          </a:solidFill>
                          <a:latin typeface="Open Sans"/>
                          <a:ea typeface="Open Sans"/>
                          <a:cs typeface="Open Sans"/>
                          <a:sym typeface="Open Sans"/>
                        </a:rPr>
                        <a:t> page.</a:t>
                      </a:r>
                    </a:p>
                    <a:p>
                      <a:pPr marL="171450" lvl="0" indent="-171450" algn="l" rtl="0">
                        <a:lnSpc>
                          <a:spcPct val="115000"/>
                        </a:lnSpc>
                        <a:spcBef>
                          <a:spcPts val="0"/>
                        </a:spcBef>
                        <a:spcAft>
                          <a:spcPts val="0"/>
                        </a:spcAft>
                        <a:buFont typeface="Arial" panose="020B0604020202020204" pitchFamily="34" charset="0"/>
                        <a:buChar char="•"/>
                      </a:pPr>
                      <a:r>
                        <a:rPr lang="en-US" sz="1200" baseline="0" dirty="0" smtClean="0">
                          <a:solidFill>
                            <a:srgbClr val="2D3D4A"/>
                          </a:solidFill>
                          <a:latin typeface="Open Sans"/>
                          <a:ea typeface="Open Sans"/>
                          <a:cs typeface="Open Sans"/>
                          <a:sym typeface="Open Sans"/>
                        </a:rPr>
                        <a:t>When a user has selected a job from job page.</a:t>
                      </a:r>
                    </a:p>
                    <a:p>
                      <a:pPr marL="171450" lvl="0" indent="-171450" algn="l" rtl="0">
                        <a:lnSpc>
                          <a:spcPct val="115000"/>
                        </a:lnSpc>
                        <a:spcBef>
                          <a:spcPts val="0"/>
                        </a:spcBef>
                        <a:spcAft>
                          <a:spcPts val="0"/>
                        </a:spcAft>
                        <a:buFont typeface="Arial" panose="020B0604020202020204" pitchFamily="34" charset="0"/>
                        <a:buChar char="•"/>
                      </a:pPr>
                      <a:r>
                        <a:rPr lang="en-US" sz="1200" baseline="0" dirty="0" smtClean="0">
                          <a:solidFill>
                            <a:srgbClr val="2D3D4A"/>
                          </a:solidFill>
                          <a:latin typeface="Open Sans"/>
                          <a:ea typeface="Open Sans"/>
                          <a:cs typeface="Open Sans"/>
                          <a:sym typeface="Open Sans"/>
                        </a:rPr>
                        <a:t>It redirects the user to skills page where relevant skills required get displayed.</a:t>
                      </a:r>
                    </a:p>
                    <a:p>
                      <a:pPr marL="171450" lvl="0" indent="-171450" algn="l" rtl="0">
                        <a:lnSpc>
                          <a:spcPct val="115000"/>
                        </a:lnSpc>
                        <a:spcBef>
                          <a:spcPts val="0"/>
                        </a:spcBef>
                        <a:spcAft>
                          <a:spcPts val="0"/>
                        </a:spcAft>
                        <a:buFont typeface="Arial" panose="020B0604020202020204" pitchFamily="34" charset="0"/>
                        <a:buChar char="•"/>
                      </a:pPr>
                      <a:r>
                        <a:rPr lang="en-US" sz="1200" baseline="0" dirty="0" smtClean="0">
                          <a:solidFill>
                            <a:srgbClr val="2D3D4A"/>
                          </a:solidFill>
                          <a:latin typeface="Open Sans"/>
                          <a:ea typeface="Open Sans"/>
                          <a:cs typeface="Open Sans"/>
                          <a:sym typeface="Open Sans"/>
                        </a:rPr>
                        <a:t>And user can select the skill he wants to acquire.</a:t>
                      </a:r>
                    </a:p>
                    <a:p>
                      <a:pPr marL="171450" lvl="0" indent="-171450" algn="l" rtl="0">
                        <a:lnSpc>
                          <a:spcPct val="115000"/>
                        </a:lnSpc>
                        <a:spcBef>
                          <a:spcPts val="0"/>
                        </a:spcBef>
                        <a:spcAft>
                          <a:spcPts val="0"/>
                        </a:spcAft>
                        <a:buFont typeface="Arial" panose="020B0604020202020204" pitchFamily="34" charset="0"/>
                        <a:buChar char="•"/>
                      </a:pPr>
                      <a:endParaRPr lang="en-US" sz="1200" dirty="0">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xmlns="" val="10002"/>
                  </a:ext>
                </a:extLst>
              </a:tr>
              <a:tr h="9114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Assumptions</a:t>
                      </a:r>
                      <a:endParaRPr sz="1200" b="1">
                        <a:solidFill>
                          <a:srgbClr val="2D3D4A"/>
                        </a:solidFill>
                        <a:latin typeface="Open Sans"/>
                        <a:ea typeface="Open Sans"/>
                        <a:cs typeface="Open Sans"/>
                        <a:sym typeface="Open Sans"/>
                      </a:endParaRPr>
                    </a:p>
                  </a:txBody>
                  <a:tcPr marL="91425" marR="91425" marT="91425" marB="91425"/>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User already know about different job profiles so that he can select one of them.</a:t>
                      </a:r>
                    </a:p>
                    <a:p>
                      <a:pPr marL="171450" lvl="0" indent="-171450" algn="l" rtl="0">
                        <a:lnSpc>
                          <a:spcPct val="115000"/>
                        </a:lnSpc>
                        <a:spcBef>
                          <a:spcPts val="0"/>
                        </a:spcBef>
                        <a:spcAft>
                          <a:spcPts val="0"/>
                        </a:spcAft>
                        <a:buFont typeface="Arial" panose="020B0604020202020204" pitchFamily="34" charset="0"/>
                        <a:buChar char="•"/>
                      </a:pPr>
                      <a:r>
                        <a:rPr lang="en-US" sz="1200" dirty="0">
                          <a:solidFill>
                            <a:srgbClr val="2D3D4A"/>
                          </a:solidFill>
                          <a:latin typeface="Open Sans"/>
                          <a:ea typeface="Open Sans"/>
                          <a:cs typeface="Open Sans"/>
                          <a:sym typeface="Open Sans"/>
                        </a:rPr>
                        <a:t>User is a job seeker.</a:t>
                      </a:r>
                      <a:endParaRPr sz="1200"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7" name="Google Shape;227;p42"/>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800" dirty="0"/>
              <a:t>User Story 2</a:t>
            </a:r>
            <a:endParaRPr sz="2800" dirty="0"/>
          </a:p>
        </p:txBody>
      </p:sp>
      <p:sp>
        <p:nvSpPr>
          <p:cNvPr id="228" name="Google Shape;228;p4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pPr marL="0" lvl="0" indent="0" algn="ctr" rtl="0">
                <a:spcBef>
                  <a:spcPts val="0"/>
                </a:spcBef>
                <a:spcAft>
                  <a:spcPts val="0"/>
                </a:spcAft>
                <a:buClr>
                  <a:srgbClr val="7D97AD"/>
                </a:buClr>
                <a:buFont typeface="Open Sans"/>
                <a:buNone/>
              </a:pPr>
              <a:t>8</a:t>
            </a:fld>
            <a:endParaRPr>
              <a:solidFill>
                <a:srgbClr val="929292"/>
              </a:solidFill>
            </a:endParaRPr>
          </a:p>
        </p:txBody>
      </p:sp>
      <p:graphicFrame>
        <p:nvGraphicFramePr>
          <p:cNvPr id="229" name="Google Shape;229;p42"/>
          <p:cNvGraphicFramePr/>
          <p:nvPr>
            <p:extLst>
              <p:ext uri="{D42A27DB-BD31-4B8C-83A1-F6EECF244321}">
                <p14:modId xmlns:p14="http://schemas.microsoft.com/office/powerpoint/2010/main" xmlns="" val="2429778886"/>
              </p:ext>
            </p:extLst>
          </p:nvPr>
        </p:nvGraphicFramePr>
        <p:xfrm>
          <a:off x="134950" y="758875"/>
          <a:ext cx="8603350" cy="4101087"/>
        </p:xfrm>
        <a:graphic>
          <a:graphicData uri="http://schemas.openxmlformats.org/drawingml/2006/table">
            <a:tbl>
              <a:tblPr>
                <a:noFill/>
                <a:tableStyleId>{2E9BAEA5-7B62-4BDE-AF44-1B3A1DFD2547}</a:tableStyleId>
              </a:tblPr>
              <a:tblGrid>
                <a:gridCol w="1200900">
                  <a:extLst>
                    <a:ext uri="{9D8B030D-6E8A-4147-A177-3AD203B41FA5}">
                      <a16:colId xmlns:a16="http://schemas.microsoft.com/office/drawing/2014/main" xmlns="" val="20000"/>
                    </a:ext>
                  </a:extLst>
                </a:gridCol>
                <a:gridCol w="7402450">
                  <a:extLst>
                    <a:ext uri="{9D8B030D-6E8A-4147-A177-3AD203B41FA5}">
                      <a16:colId xmlns:a16="http://schemas.microsoft.com/office/drawing/2014/main" xmlns="" val="20001"/>
                    </a:ext>
                  </a:extLst>
                </a:gridCol>
              </a:tblGrid>
              <a:tr h="911475">
                <a:tc>
                  <a:txBody>
                    <a:bodyPr/>
                    <a:lstStyle/>
                    <a:p>
                      <a:pPr marL="0" lvl="0" indent="0" algn="l" rtl="0">
                        <a:lnSpc>
                          <a:spcPct val="115000"/>
                        </a:lnSpc>
                        <a:spcBef>
                          <a:spcPts val="0"/>
                        </a:spcBef>
                        <a:spcAft>
                          <a:spcPts val="0"/>
                        </a:spcAft>
                        <a:buNone/>
                      </a:pPr>
                      <a:r>
                        <a:rPr lang="en" sz="1200" b="1" dirty="0">
                          <a:solidFill>
                            <a:srgbClr val="2D3D4A"/>
                          </a:solidFill>
                          <a:latin typeface="Open Sans"/>
                          <a:ea typeface="Open Sans"/>
                          <a:cs typeface="Open Sans"/>
                          <a:sym typeface="Open Sans"/>
                        </a:rPr>
                        <a:t>User Story</a:t>
                      </a:r>
                      <a:endParaRPr sz="1200" b="1"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solidFill>
                            <a:srgbClr val="2D3D4A"/>
                          </a:solidFill>
                          <a:latin typeface="Open Sans"/>
                          <a:ea typeface="Open Sans"/>
                          <a:cs typeface="Open Sans"/>
                          <a:sym typeface="Open Sans"/>
                        </a:rPr>
                        <a:t>As a recent graduate, I wa</a:t>
                      </a:r>
                      <a:r>
                        <a:rPr lang="en-IN" sz="1200" dirty="0">
                          <a:solidFill>
                            <a:srgbClr val="2D3D4A"/>
                          </a:solidFill>
                          <a:latin typeface="Open Sans"/>
                          <a:ea typeface="Open Sans"/>
                          <a:cs typeface="Open Sans"/>
                          <a:sym typeface="Open Sans"/>
                        </a:rPr>
                        <a:t>nt to connect to people aspiring for similar job roles so that I can see their </a:t>
                      </a:r>
                      <a:r>
                        <a:rPr lang="en-IN" sz="1200" dirty="0" smtClean="0">
                          <a:solidFill>
                            <a:srgbClr val="2D3D4A"/>
                          </a:solidFill>
                          <a:latin typeface="Open Sans"/>
                          <a:ea typeface="Open Sans"/>
                          <a:cs typeface="Open Sans"/>
                          <a:sym typeface="Open Sans"/>
                        </a:rPr>
                        <a:t>progress</a:t>
                      </a:r>
                      <a:endParaRPr sz="1200"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0"/>
                  </a:ext>
                </a:extLst>
              </a:tr>
              <a:tr h="36632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Design </a:t>
                      </a:r>
                      <a:endParaRPr sz="1200" b="1">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1200" dirty="0" smtClean="0">
                          <a:solidFill>
                            <a:srgbClr val="2D3D4A"/>
                          </a:solidFill>
                          <a:latin typeface="Open Sans"/>
                          <a:ea typeface="Open Sans"/>
                          <a:cs typeface="Open Sans"/>
                          <a:sym typeface="Open Sans"/>
                        </a:rPr>
                        <a:t>https://ciwxvs.axshare.com/</a:t>
                      </a:r>
                      <a:endParaRPr sz="1200"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1"/>
                  </a:ext>
                </a:extLst>
              </a:tr>
              <a:tr h="1884975">
                <a:tc>
                  <a:txBody>
                    <a:bodyPr/>
                    <a:lstStyle/>
                    <a:p>
                      <a:pPr marL="0" lvl="0" indent="0" algn="l" rtl="0">
                        <a:lnSpc>
                          <a:spcPct val="115000"/>
                        </a:lnSpc>
                        <a:spcBef>
                          <a:spcPts val="0"/>
                        </a:spcBef>
                        <a:spcAft>
                          <a:spcPts val="0"/>
                        </a:spcAft>
                        <a:buNone/>
                      </a:pPr>
                      <a:r>
                        <a:rPr lang="en" sz="1200" b="1">
                          <a:solidFill>
                            <a:srgbClr val="2D3D4A"/>
                          </a:solidFill>
                          <a:latin typeface="Open Sans"/>
                          <a:ea typeface="Open Sans"/>
                          <a:cs typeface="Open Sans"/>
                          <a:sym typeface="Open Sans"/>
                        </a:rPr>
                        <a:t>Acceptance Criteria</a:t>
                      </a:r>
                      <a:endParaRPr sz="1200" b="1">
                        <a:solidFill>
                          <a:srgbClr val="2D3D4A"/>
                        </a:solidFill>
                        <a:latin typeface="Open Sans"/>
                        <a:ea typeface="Open Sans"/>
                        <a:cs typeface="Open Sans"/>
                        <a:sym typeface="Open Sans"/>
                      </a:endParaRPr>
                    </a:p>
                    <a:p>
                      <a:pPr marL="0" lvl="0" indent="0" algn="l" rtl="0">
                        <a:lnSpc>
                          <a:spcPct val="115000"/>
                        </a:lnSpc>
                        <a:spcBef>
                          <a:spcPts val="0"/>
                        </a:spcBef>
                        <a:spcAft>
                          <a:spcPts val="0"/>
                        </a:spcAft>
                        <a:buNone/>
                      </a:pPr>
                      <a:endParaRPr sz="1200" b="1">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US" sz="1200" dirty="0" smtClean="0">
                          <a:solidFill>
                            <a:srgbClr val="2D3D4A"/>
                          </a:solidFill>
                          <a:latin typeface="Open Sans"/>
                          <a:ea typeface="Open Sans"/>
                          <a:cs typeface="Open Sans"/>
                          <a:sym typeface="Open Sans"/>
                        </a:rPr>
                        <a:t>A</a:t>
                      </a:r>
                      <a:r>
                        <a:rPr lang="en-US" sz="1200" baseline="0" dirty="0" smtClean="0">
                          <a:solidFill>
                            <a:srgbClr val="2D3D4A"/>
                          </a:solidFill>
                          <a:latin typeface="Open Sans"/>
                          <a:ea typeface="Open Sans"/>
                          <a:cs typeface="Open Sans"/>
                          <a:sym typeface="Open Sans"/>
                        </a:rPr>
                        <a:t> user is on auto connection page where he wants to connect with people aspiring for similar job roles.</a:t>
                      </a:r>
                    </a:p>
                    <a:p>
                      <a:pPr marL="171450" lvl="0" indent="-171450" algn="l" rtl="0">
                        <a:lnSpc>
                          <a:spcPct val="115000"/>
                        </a:lnSpc>
                        <a:spcBef>
                          <a:spcPts val="0"/>
                        </a:spcBef>
                        <a:spcAft>
                          <a:spcPts val="0"/>
                        </a:spcAft>
                        <a:buFont typeface="Arial" panose="020B0604020202020204" pitchFamily="34" charset="0"/>
                        <a:buChar char="•"/>
                      </a:pPr>
                      <a:r>
                        <a:rPr lang="en-US" sz="1200" baseline="0" dirty="0" smtClean="0">
                          <a:solidFill>
                            <a:srgbClr val="2D3D4A"/>
                          </a:solidFill>
                          <a:latin typeface="Open Sans"/>
                          <a:ea typeface="Open Sans"/>
                          <a:cs typeface="Open Sans"/>
                          <a:sym typeface="Open Sans"/>
                        </a:rPr>
                        <a:t>On selecting the auto connections box</a:t>
                      </a:r>
                    </a:p>
                    <a:p>
                      <a:pPr marL="171450" lvl="0" indent="-171450" algn="l" rtl="0">
                        <a:lnSpc>
                          <a:spcPct val="115000"/>
                        </a:lnSpc>
                        <a:spcBef>
                          <a:spcPts val="0"/>
                        </a:spcBef>
                        <a:spcAft>
                          <a:spcPts val="0"/>
                        </a:spcAft>
                        <a:buFont typeface="Arial" panose="020B0604020202020204" pitchFamily="34" charset="0"/>
                        <a:buChar char="•"/>
                      </a:pPr>
                      <a:r>
                        <a:rPr lang="en-US" sz="1200" baseline="0" dirty="0" smtClean="0">
                          <a:solidFill>
                            <a:srgbClr val="2D3D4A"/>
                          </a:solidFill>
                          <a:latin typeface="Open Sans"/>
                          <a:ea typeface="Open Sans"/>
                          <a:cs typeface="Open Sans"/>
                          <a:sym typeface="Open Sans"/>
                        </a:rPr>
                        <a:t>All people acquiring similar skills gets displayed</a:t>
                      </a:r>
                    </a:p>
                    <a:p>
                      <a:pPr marL="171450" lvl="0" indent="-171450" algn="l" rtl="0">
                        <a:lnSpc>
                          <a:spcPct val="115000"/>
                        </a:lnSpc>
                        <a:spcBef>
                          <a:spcPts val="0"/>
                        </a:spcBef>
                        <a:spcAft>
                          <a:spcPts val="0"/>
                        </a:spcAft>
                        <a:buFont typeface="Arial" panose="020B0604020202020204" pitchFamily="34" charset="0"/>
                        <a:buChar char="•"/>
                      </a:pPr>
                      <a:r>
                        <a:rPr lang="en-US" sz="1200" baseline="0" dirty="0" smtClean="0">
                          <a:solidFill>
                            <a:srgbClr val="2D3D4A"/>
                          </a:solidFill>
                          <a:latin typeface="Open Sans"/>
                          <a:ea typeface="Open Sans"/>
                          <a:cs typeface="Open Sans"/>
                          <a:sym typeface="Open Sans"/>
                        </a:rPr>
                        <a:t>And user can choose the other users he wants to connect to.</a:t>
                      </a:r>
                      <a:endParaRPr sz="1200"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xmlns="" val="10002"/>
                  </a:ext>
                </a:extLst>
              </a:tr>
              <a:tr h="911475">
                <a:tc>
                  <a:txBody>
                    <a:bodyPr/>
                    <a:lstStyle/>
                    <a:p>
                      <a:pPr marL="0" lvl="0" indent="0" algn="l" rtl="0">
                        <a:lnSpc>
                          <a:spcPct val="115000"/>
                        </a:lnSpc>
                        <a:spcBef>
                          <a:spcPts val="0"/>
                        </a:spcBef>
                        <a:spcAft>
                          <a:spcPts val="0"/>
                        </a:spcAft>
                        <a:buNone/>
                      </a:pPr>
                      <a:r>
                        <a:rPr lang="en" sz="1200" b="1" dirty="0" smtClean="0">
                          <a:solidFill>
                            <a:srgbClr val="2D3D4A"/>
                          </a:solidFill>
                          <a:latin typeface="Open Sans"/>
                          <a:ea typeface="Open Sans"/>
                          <a:cs typeface="Open Sans"/>
                          <a:sym typeface="Open Sans"/>
                        </a:rPr>
                        <a:t>Assumptpiring ions</a:t>
                      </a:r>
                      <a:endParaRPr sz="1200" b="1" dirty="0">
                        <a:solidFill>
                          <a:srgbClr val="2D3D4A"/>
                        </a:solidFill>
                        <a:latin typeface="Open Sans"/>
                        <a:ea typeface="Open Sans"/>
                        <a:cs typeface="Open Sans"/>
                        <a:sym typeface="Open Sans"/>
                      </a:endParaRPr>
                    </a:p>
                  </a:txBody>
                  <a:tcPr marL="91425" marR="91425" marT="91425" marB="91425"/>
                </a:tc>
                <a:tc>
                  <a:txBody>
                    <a:bodyPr/>
                    <a:lstStyle/>
                    <a:p>
                      <a:pPr marL="171450" lvl="0" indent="-171450" algn="l" rtl="0">
                        <a:lnSpc>
                          <a:spcPct val="115000"/>
                        </a:lnSpc>
                        <a:spcBef>
                          <a:spcPts val="0"/>
                        </a:spcBef>
                        <a:spcAft>
                          <a:spcPts val="0"/>
                        </a:spcAft>
                        <a:buFont typeface="Arial" panose="020B0604020202020204" pitchFamily="34" charset="0"/>
                        <a:buChar char="•"/>
                      </a:pPr>
                      <a:r>
                        <a:rPr lang="en" sz="1200" b="0" i="0" u="none" strike="noStrike" cap="none" dirty="0">
                          <a:solidFill>
                            <a:srgbClr val="2D3D4A"/>
                          </a:solidFill>
                          <a:latin typeface="Open Sans"/>
                          <a:ea typeface="Open Sans"/>
                          <a:cs typeface="Open Sans"/>
                          <a:sym typeface="Open Sans"/>
                        </a:rPr>
                        <a:t>We </a:t>
                      </a:r>
                      <a:r>
                        <a:rPr lang="en-IN" sz="1200" b="0" i="0" u="none" strike="noStrike" cap="none" dirty="0">
                          <a:solidFill>
                            <a:srgbClr val="2D3D4A"/>
                          </a:solidFill>
                          <a:latin typeface="Open Sans"/>
                          <a:ea typeface="Open Sans"/>
                          <a:cs typeface="Open Sans"/>
                          <a:sym typeface="Open Sans"/>
                        </a:rPr>
                        <a:t>have enough data points of other user to show progress</a:t>
                      </a:r>
                      <a:r>
                        <a:rPr lang="en-IN" sz="1200" b="0" i="0" u="none" strike="noStrike" cap="none" dirty="0" smtClean="0">
                          <a:solidFill>
                            <a:srgbClr val="2D3D4A"/>
                          </a:solidFill>
                          <a:latin typeface="Open Sans"/>
                          <a:ea typeface="Open Sans"/>
                          <a:cs typeface="Open Sans"/>
                          <a:sym typeface="Open Sans"/>
                        </a:rPr>
                        <a:t>.</a:t>
                      </a:r>
                      <a:endParaRPr lang="en-US" sz="1200" b="0" i="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3"/>
          <p:cNvSpPr txBox="1">
            <a:spLocks noGrp="1"/>
          </p:cNvSpPr>
          <p:nvPr>
            <p:ph type="title"/>
          </p:nvPr>
        </p:nvSpPr>
        <p:spPr>
          <a:xfrm>
            <a:off x="457200" y="1066800"/>
            <a:ext cx="8229600" cy="13908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Clr>
                <a:srgbClr val="FFFFFF"/>
              </a:buClr>
              <a:buFont typeface="Open Sans"/>
              <a:buNone/>
            </a:pPr>
            <a:r>
              <a:rPr lang="en" sz="4200"/>
              <a:t>Decoding API Documentation</a:t>
            </a:r>
            <a:endParaRPr sz="4200"/>
          </a:p>
        </p:txBody>
      </p:sp>
      <p:sp>
        <p:nvSpPr>
          <p:cNvPr id="235" name="Google Shape;235;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36" name="Google Shape;236;p43"/>
          <p:cNvSpPr txBox="1">
            <a:spLocks noGrp="1"/>
          </p:cNvSpPr>
          <p:nvPr>
            <p:ph type="body" idx="1"/>
          </p:nvPr>
        </p:nvSpPr>
        <p:spPr>
          <a:xfrm>
            <a:off x="457200" y="2405063"/>
            <a:ext cx="8229600" cy="13908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1200">
                <a:solidFill>
                  <a:srgbClr val="FAFBFC"/>
                </a:solidFill>
              </a:rPr>
              <a:t>As a PM, you will collaborate with the engineering team and provide guidance that heavily influences their development approach. When a product requires an API integration, sometimes PM need to be “technical enough” to understand the following  to refine the solution with designer and development team </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1957</TotalTime>
  <Words>1917</Words>
  <Application>Microsoft Office PowerPoint</Application>
  <PresentationFormat>On-screen Show (16:9)</PresentationFormat>
  <Paragraphs>189</Paragraphs>
  <Slides>19</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Open Sans</vt:lpstr>
      <vt:lpstr>Cabin</vt:lpstr>
      <vt:lpstr>Simple Light</vt:lpstr>
      <vt:lpstr>Udacity Template 16x9</vt:lpstr>
      <vt:lpstr>Linkedin for students</vt:lpstr>
      <vt:lpstr>Getting Started</vt:lpstr>
      <vt:lpstr>Create Project Blueprint</vt:lpstr>
      <vt:lpstr>Create a coordination activities map</vt:lpstr>
      <vt:lpstr> Plan for Sprint Meeting</vt:lpstr>
      <vt:lpstr>Sprint Planning Meeting Preparation</vt:lpstr>
      <vt:lpstr>User Story 1</vt:lpstr>
      <vt:lpstr>User Story 2</vt:lpstr>
      <vt:lpstr>Decoding API Documentation</vt:lpstr>
      <vt:lpstr>Linkedin for students Project</vt:lpstr>
      <vt:lpstr>Re-prioritize Sprint Backlog</vt:lpstr>
      <vt:lpstr>Issue 1: Landing Page loading too slow</vt:lpstr>
      <vt:lpstr>Slide 13</vt:lpstr>
      <vt:lpstr>Slide 14</vt:lpstr>
      <vt:lpstr>Handle Potentially Difficult Situations</vt:lpstr>
      <vt:lpstr>Respond to CEO or GM’s request via email</vt:lpstr>
      <vt:lpstr>Step-in and guide the scrum team at stand up</vt:lpstr>
      <vt:lpstr>Handling Resource Constraints</vt:lpstr>
      <vt:lpstr>How would you handle stakeholder feedback?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for students</dc:title>
  <dc:creator>Mohinder Charak</dc:creator>
  <cp:lastModifiedBy>Sony</cp:lastModifiedBy>
  <cp:revision>26</cp:revision>
  <dcterms:modified xsi:type="dcterms:W3CDTF">2021-02-13T16:01:11Z</dcterms:modified>
</cp:coreProperties>
</file>