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23D91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svg"/><Relationship Id="rId1" Type="http://schemas.openxmlformats.org/officeDocument/2006/relationships/image" Target="../media/image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1.png"/><Relationship Id="rId6" Type="http://schemas.openxmlformats.org/officeDocument/2006/relationships/image" Target="../media/image2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svg"/><Relationship Id="rId1" Type="http://schemas.openxmlformats.org/officeDocument/2006/relationships/image" Target="../media/image6.png"/><Relationship Id="rId6" Type="http://schemas.openxmlformats.org/officeDocument/2006/relationships/image" Target="../media/image14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svg"/><Relationship Id="rId1" Type="http://schemas.openxmlformats.org/officeDocument/2006/relationships/image" Target="../media/image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svg"/><Relationship Id="rId1" Type="http://schemas.openxmlformats.org/officeDocument/2006/relationships/image" Target="../media/image11.png"/><Relationship Id="rId6" Type="http://schemas.openxmlformats.org/officeDocument/2006/relationships/image" Target="../media/image2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158EE1-A0C5-45B1-8651-54924A1366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B904D3A-0400-4D64-8F5B-AC37AAC83DD6}">
      <dgm:prSet custT="1"/>
      <dgm:spPr/>
      <dgm:t>
        <a:bodyPr/>
        <a:lstStyle/>
        <a:p>
          <a:r>
            <a:rPr lang="en-US" sz="2000" b="0" i="0" baseline="0" dirty="0"/>
            <a:t>Improves payment accuracy by:</a:t>
          </a:r>
        </a:p>
        <a:p>
          <a:r>
            <a:rPr lang="en-US" sz="1900" b="1" i="0" baseline="0" dirty="0"/>
            <a:t>Validating claims, detecting fraud, and ensuring correct coding.</a:t>
          </a:r>
          <a:endParaRPr lang="en-US" sz="1900" b="1" dirty="0"/>
        </a:p>
      </dgm:t>
    </dgm:pt>
    <dgm:pt modelId="{42D0D565-26F6-4F07-B43B-7613F25FD997}" type="parTrans" cxnId="{430372BB-5BDB-4B4F-A98B-9AB33B7FD20A}">
      <dgm:prSet/>
      <dgm:spPr/>
      <dgm:t>
        <a:bodyPr/>
        <a:lstStyle/>
        <a:p>
          <a:endParaRPr lang="en-US"/>
        </a:p>
      </dgm:t>
    </dgm:pt>
    <dgm:pt modelId="{014F0BE6-FF22-4157-83A9-98BD80734407}" type="sibTrans" cxnId="{430372BB-5BDB-4B4F-A98B-9AB33B7FD20A}">
      <dgm:prSet/>
      <dgm:spPr/>
      <dgm:t>
        <a:bodyPr/>
        <a:lstStyle/>
        <a:p>
          <a:endParaRPr lang="en-US"/>
        </a:p>
      </dgm:t>
    </dgm:pt>
    <dgm:pt modelId="{7176B0FD-0AFD-4C94-A4B3-70D0A87EF172}">
      <dgm:prSet custT="1"/>
      <dgm:spPr/>
      <dgm:t>
        <a:bodyPr/>
        <a:lstStyle/>
        <a:p>
          <a:r>
            <a:rPr lang="en-US" sz="2000" b="0" i="0" baseline="0" dirty="0"/>
            <a:t>Example:</a:t>
          </a:r>
        </a:p>
        <a:p>
          <a:r>
            <a:rPr lang="en-US" sz="1900" b="1" i="0" baseline="0" dirty="0"/>
            <a:t>Predictive models detect anomalies in billing patterns, reducing overpayments.</a:t>
          </a:r>
          <a:endParaRPr lang="en-US" sz="1900" b="1" dirty="0"/>
        </a:p>
      </dgm:t>
    </dgm:pt>
    <dgm:pt modelId="{E1673941-0F97-425C-964A-7F0A062977CF}" type="parTrans" cxnId="{99FAF93C-FE3F-406B-AD89-4F6CE939977A}">
      <dgm:prSet/>
      <dgm:spPr/>
      <dgm:t>
        <a:bodyPr/>
        <a:lstStyle/>
        <a:p>
          <a:endParaRPr lang="en-US"/>
        </a:p>
      </dgm:t>
    </dgm:pt>
    <dgm:pt modelId="{7F07EA64-2F42-40F9-B7FF-A3EDDAF387AD}" type="sibTrans" cxnId="{99FAF93C-FE3F-406B-AD89-4F6CE939977A}">
      <dgm:prSet/>
      <dgm:spPr/>
      <dgm:t>
        <a:bodyPr/>
        <a:lstStyle/>
        <a:p>
          <a:endParaRPr lang="en-US"/>
        </a:p>
      </dgm:t>
    </dgm:pt>
    <dgm:pt modelId="{CD50397F-EDF8-4B37-B574-81177C05BB1A}">
      <dgm:prSet custT="1"/>
      <dgm:spPr/>
      <dgm:t>
        <a:bodyPr/>
        <a:lstStyle/>
        <a:p>
          <a:r>
            <a:rPr lang="en-US" sz="2000" b="0" i="0" baseline="0" dirty="0"/>
            <a:t>Technologies:</a:t>
          </a:r>
        </a:p>
        <a:p>
          <a:r>
            <a:rPr lang="en-US" sz="1900" b="1" i="0" baseline="0" dirty="0"/>
            <a:t>Machine Learning, NLP, Data Visualization. </a:t>
          </a:r>
          <a:endParaRPr lang="en-US" sz="1900" b="1" dirty="0"/>
        </a:p>
      </dgm:t>
    </dgm:pt>
    <dgm:pt modelId="{8E1D02F3-44A6-45BE-ABC0-EBF6A00BB463}" type="parTrans" cxnId="{03219086-F56D-402B-91CE-BBE406674628}">
      <dgm:prSet/>
      <dgm:spPr/>
      <dgm:t>
        <a:bodyPr/>
        <a:lstStyle/>
        <a:p>
          <a:endParaRPr lang="en-US"/>
        </a:p>
      </dgm:t>
    </dgm:pt>
    <dgm:pt modelId="{EAEC940E-36A3-4133-BC0E-A086B99770A2}" type="sibTrans" cxnId="{03219086-F56D-402B-91CE-BBE406674628}">
      <dgm:prSet/>
      <dgm:spPr/>
      <dgm:t>
        <a:bodyPr/>
        <a:lstStyle/>
        <a:p>
          <a:endParaRPr lang="en-US"/>
        </a:p>
      </dgm:t>
    </dgm:pt>
    <dgm:pt modelId="{71FBC8B1-D324-41CB-B655-A6E662841AF1}" type="pres">
      <dgm:prSet presAssocID="{58158EE1-A0C5-45B1-8651-54924A13663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5122C7A-DFC5-48A8-8DD1-61855338AA54}" type="pres">
      <dgm:prSet presAssocID="{EB904D3A-0400-4D64-8F5B-AC37AAC83DD6}" presName="compNode" presStyleCnt="0"/>
      <dgm:spPr/>
    </dgm:pt>
    <dgm:pt modelId="{9FF9418D-6EE3-4704-B38F-8BE12E194BF4}" type="pres">
      <dgm:prSet presAssocID="{EB904D3A-0400-4D64-8F5B-AC37AAC83DD6}" presName="bgRect" presStyleLbl="bgShp" presStyleIdx="0" presStyleCnt="3"/>
      <dgm:spPr/>
    </dgm:pt>
    <dgm:pt modelId="{E1DB68FD-7B26-4488-925C-4F0D50E96385}" type="pres">
      <dgm:prSet presAssocID="{EB904D3A-0400-4D64-8F5B-AC37AAC83DD6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955AB4F-89BA-49DE-9418-9A101615EACF}" type="pres">
      <dgm:prSet presAssocID="{EB904D3A-0400-4D64-8F5B-AC37AAC83DD6}" presName="spaceRect" presStyleCnt="0"/>
      <dgm:spPr/>
    </dgm:pt>
    <dgm:pt modelId="{248088B6-9772-44F5-8490-7CD0C5FE2605}" type="pres">
      <dgm:prSet presAssocID="{EB904D3A-0400-4D64-8F5B-AC37AAC83DD6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0F5E5765-159D-4FAB-BA5A-3BFDE2284C67}" type="pres">
      <dgm:prSet presAssocID="{014F0BE6-FF22-4157-83A9-98BD80734407}" presName="sibTrans" presStyleCnt="0"/>
      <dgm:spPr/>
    </dgm:pt>
    <dgm:pt modelId="{04451EAD-BB39-475A-A00C-431BB049566A}" type="pres">
      <dgm:prSet presAssocID="{7176B0FD-0AFD-4C94-A4B3-70D0A87EF172}" presName="compNode" presStyleCnt="0"/>
      <dgm:spPr/>
    </dgm:pt>
    <dgm:pt modelId="{FD5A6B13-DC0C-44DB-A6D6-3ADEBB034072}" type="pres">
      <dgm:prSet presAssocID="{7176B0FD-0AFD-4C94-A4B3-70D0A87EF172}" presName="bgRect" presStyleLbl="bgShp" presStyleIdx="1" presStyleCnt="3"/>
      <dgm:spPr/>
    </dgm:pt>
    <dgm:pt modelId="{3C361384-5D46-4DEA-B048-DD743AC2A5AD}" type="pres">
      <dgm:prSet presAssocID="{7176B0FD-0AFD-4C94-A4B3-70D0A87EF172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EA1DAEB-5F81-4118-A973-23C60CFA0239}" type="pres">
      <dgm:prSet presAssocID="{7176B0FD-0AFD-4C94-A4B3-70D0A87EF172}" presName="spaceRect" presStyleCnt="0"/>
      <dgm:spPr/>
    </dgm:pt>
    <dgm:pt modelId="{40C622B9-4344-472A-89D6-D39383F0608B}" type="pres">
      <dgm:prSet presAssocID="{7176B0FD-0AFD-4C94-A4B3-70D0A87EF172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40D6B0DC-8EBF-4575-8D1B-9D29400914F8}" type="pres">
      <dgm:prSet presAssocID="{7F07EA64-2F42-40F9-B7FF-A3EDDAF387AD}" presName="sibTrans" presStyleCnt="0"/>
      <dgm:spPr/>
    </dgm:pt>
    <dgm:pt modelId="{03B5815A-883B-46DD-9456-6ADE23408DE3}" type="pres">
      <dgm:prSet presAssocID="{CD50397F-EDF8-4B37-B574-81177C05BB1A}" presName="compNode" presStyleCnt="0"/>
      <dgm:spPr/>
    </dgm:pt>
    <dgm:pt modelId="{8C444FC3-F16E-4545-AC90-5B471004AEF3}" type="pres">
      <dgm:prSet presAssocID="{CD50397F-EDF8-4B37-B574-81177C05BB1A}" presName="bgRect" presStyleLbl="bgShp" presStyleIdx="2" presStyleCnt="3"/>
      <dgm:spPr/>
    </dgm:pt>
    <dgm:pt modelId="{9347189F-26A3-49E3-A1F9-D35800B0395C}" type="pres">
      <dgm:prSet presAssocID="{CD50397F-EDF8-4B37-B574-81177C05BB1A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CEB8C63-B9F6-449F-B67F-20640DA3C918}" type="pres">
      <dgm:prSet presAssocID="{CD50397F-EDF8-4B37-B574-81177C05BB1A}" presName="spaceRect" presStyleCnt="0"/>
      <dgm:spPr/>
    </dgm:pt>
    <dgm:pt modelId="{D275B406-9930-4850-83FB-DC762295DEDC}" type="pres">
      <dgm:prSet presAssocID="{CD50397F-EDF8-4B37-B574-81177C05BB1A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7FACB7BF-D452-4597-818F-A73952017C07}" type="presOf" srcId="{7176B0FD-0AFD-4C94-A4B3-70D0A87EF172}" destId="{40C622B9-4344-472A-89D6-D39383F0608B}" srcOrd="0" destOrd="0" presId="urn:microsoft.com/office/officeart/2018/2/layout/IconVerticalSolidList"/>
    <dgm:cxn modelId="{49B91F3C-0BFB-4E21-864A-6C02CBD5A315}" type="presOf" srcId="{58158EE1-A0C5-45B1-8651-54924A13663C}" destId="{71FBC8B1-D324-41CB-B655-A6E662841AF1}" srcOrd="0" destOrd="0" presId="urn:microsoft.com/office/officeart/2018/2/layout/IconVerticalSolidList"/>
    <dgm:cxn modelId="{99FAF93C-FE3F-406B-AD89-4F6CE939977A}" srcId="{58158EE1-A0C5-45B1-8651-54924A13663C}" destId="{7176B0FD-0AFD-4C94-A4B3-70D0A87EF172}" srcOrd="1" destOrd="0" parTransId="{E1673941-0F97-425C-964A-7F0A062977CF}" sibTransId="{7F07EA64-2F42-40F9-B7FF-A3EDDAF387AD}"/>
    <dgm:cxn modelId="{047ECD8E-E415-4DA1-9638-428C27B496BB}" type="presOf" srcId="{EB904D3A-0400-4D64-8F5B-AC37AAC83DD6}" destId="{248088B6-9772-44F5-8490-7CD0C5FE2605}" srcOrd="0" destOrd="0" presId="urn:microsoft.com/office/officeart/2018/2/layout/IconVerticalSolidList"/>
    <dgm:cxn modelId="{430372BB-5BDB-4B4F-A98B-9AB33B7FD20A}" srcId="{58158EE1-A0C5-45B1-8651-54924A13663C}" destId="{EB904D3A-0400-4D64-8F5B-AC37AAC83DD6}" srcOrd="0" destOrd="0" parTransId="{42D0D565-26F6-4F07-B43B-7613F25FD997}" sibTransId="{014F0BE6-FF22-4157-83A9-98BD80734407}"/>
    <dgm:cxn modelId="{03219086-F56D-402B-91CE-BBE406674628}" srcId="{58158EE1-A0C5-45B1-8651-54924A13663C}" destId="{CD50397F-EDF8-4B37-B574-81177C05BB1A}" srcOrd="2" destOrd="0" parTransId="{8E1D02F3-44A6-45BE-ABC0-EBF6A00BB463}" sibTransId="{EAEC940E-36A3-4133-BC0E-A086B99770A2}"/>
    <dgm:cxn modelId="{0CCBC81B-F742-41AF-A9D1-8F9E178DBAA2}" type="presOf" srcId="{CD50397F-EDF8-4B37-B574-81177C05BB1A}" destId="{D275B406-9930-4850-83FB-DC762295DEDC}" srcOrd="0" destOrd="0" presId="urn:microsoft.com/office/officeart/2018/2/layout/IconVerticalSolidList"/>
    <dgm:cxn modelId="{1A616C6C-FC06-409A-B4E6-CDD168004A10}" type="presParOf" srcId="{71FBC8B1-D324-41CB-B655-A6E662841AF1}" destId="{75122C7A-DFC5-48A8-8DD1-61855338AA54}" srcOrd="0" destOrd="0" presId="urn:microsoft.com/office/officeart/2018/2/layout/IconVerticalSolidList"/>
    <dgm:cxn modelId="{BDEE686F-AE12-4B64-866C-350D484CE805}" type="presParOf" srcId="{75122C7A-DFC5-48A8-8DD1-61855338AA54}" destId="{9FF9418D-6EE3-4704-B38F-8BE12E194BF4}" srcOrd="0" destOrd="0" presId="urn:microsoft.com/office/officeart/2018/2/layout/IconVerticalSolidList"/>
    <dgm:cxn modelId="{E5DD2CCA-BB5E-47AD-9013-B295C134DD53}" type="presParOf" srcId="{75122C7A-DFC5-48A8-8DD1-61855338AA54}" destId="{E1DB68FD-7B26-4488-925C-4F0D50E96385}" srcOrd="1" destOrd="0" presId="urn:microsoft.com/office/officeart/2018/2/layout/IconVerticalSolidList"/>
    <dgm:cxn modelId="{6CA1F428-1036-4AF1-B238-11497B58EEF5}" type="presParOf" srcId="{75122C7A-DFC5-48A8-8DD1-61855338AA54}" destId="{B955AB4F-89BA-49DE-9418-9A101615EACF}" srcOrd="2" destOrd="0" presId="urn:microsoft.com/office/officeart/2018/2/layout/IconVerticalSolidList"/>
    <dgm:cxn modelId="{B3CAC9FC-2E79-4A13-AF80-EDAAFD889FDA}" type="presParOf" srcId="{75122C7A-DFC5-48A8-8DD1-61855338AA54}" destId="{248088B6-9772-44F5-8490-7CD0C5FE2605}" srcOrd="3" destOrd="0" presId="urn:microsoft.com/office/officeart/2018/2/layout/IconVerticalSolidList"/>
    <dgm:cxn modelId="{BB9A21D0-2A04-4BB5-8F0E-68A7C9B49EC2}" type="presParOf" srcId="{71FBC8B1-D324-41CB-B655-A6E662841AF1}" destId="{0F5E5765-159D-4FAB-BA5A-3BFDE2284C67}" srcOrd="1" destOrd="0" presId="urn:microsoft.com/office/officeart/2018/2/layout/IconVerticalSolidList"/>
    <dgm:cxn modelId="{8121C53D-2B9E-47E7-8307-E9F8ED1FE7E3}" type="presParOf" srcId="{71FBC8B1-D324-41CB-B655-A6E662841AF1}" destId="{04451EAD-BB39-475A-A00C-431BB049566A}" srcOrd="2" destOrd="0" presId="urn:microsoft.com/office/officeart/2018/2/layout/IconVerticalSolidList"/>
    <dgm:cxn modelId="{DE911E2A-B561-49E9-8316-231A525F77B2}" type="presParOf" srcId="{04451EAD-BB39-475A-A00C-431BB049566A}" destId="{FD5A6B13-DC0C-44DB-A6D6-3ADEBB034072}" srcOrd="0" destOrd="0" presId="urn:microsoft.com/office/officeart/2018/2/layout/IconVerticalSolidList"/>
    <dgm:cxn modelId="{16DF0B88-A1D3-499C-B130-51459B98B517}" type="presParOf" srcId="{04451EAD-BB39-475A-A00C-431BB049566A}" destId="{3C361384-5D46-4DEA-B048-DD743AC2A5AD}" srcOrd="1" destOrd="0" presId="urn:microsoft.com/office/officeart/2018/2/layout/IconVerticalSolidList"/>
    <dgm:cxn modelId="{9B87D9A2-FEE1-417E-8A6A-2FA48D1F878A}" type="presParOf" srcId="{04451EAD-BB39-475A-A00C-431BB049566A}" destId="{1EA1DAEB-5F81-4118-A973-23C60CFA0239}" srcOrd="2" destOrd="0" presId="urn:microsoft.com/office/officeart/2018/2/layout/IconVerticalSolidList"/>
    <dgm:cxn modelId="{DE2B1319-3A81-452A-A7EA-47658EB0FCEE}" type="presParOf" srcId="{04451EAD-BB39-475A-A00C-431BB049566A}" destId="{40C622B9-4344-472A-89D6-D39383F0608B}" srcOrd="3" destOrd="0" presId="urn:microsoft.com/office/officeart/2018/2/layout/IconVerticalSolidList"/>
    <dgm:cxn modelId="{B8E5EF3A-7AD1-4D5E-A93C-4BE970E240D9}" type="presParOf" srcId="{71FBC8B1-D324-41CB-B655-A6E662841AF1}" destId="{40D6B0DC-8EBF-4575-8D1B-9D29400914F8}" srcOrd="3" destOrd="0" presId="urn:microsoft.com/office/officeart/2018/2/layout/IconVerticalSolidList"/>
    <dgm:cxn modelId="{CEA274F7-CB88-4F00-B4F8-6B1F50EA4B6C}" type="presParOf" srcId="{71FBC8B1-D324-41CB-B655-A6E662841AF1}" destId="{03B5815A-883B-46DD-9456-6ADE23408DE3}" srcOrd="4" destOrd="0" presId="urn:microsoft.com/office/officeart/2018/2/layout/IconVerticalSolidList"/>
    <dgm:cxn modelId="{663CD8BA-40E4-420A-8ACF-68EC78C179A5}" type="presParOf" srcId="{03B5815A-883B-46DD-9456-6ADE23408DE3}" destId="{8C444FC3-F16E-4545-AC90-5B471004AEF3}" srcOrd="0" destOrd="0" presId="urn:microsoft.com/office/officeart/2018/2/layout/IconVerticalSolidList"/>
    <dgm:cxn modelId="{A8ACA341-9944-41AE-9F3F-0759DF5C460B}" type="presParOf" srcId="{03B5815A-883B-46DD-9456-6ADE23408DE3}" destId="{9347189F-26A3-49E3-A1F9-D35800B0395C}" srcOrd="1" destOrd="0" presId="urn:microsoft.com/office/officeart/2018/2/layout/IconVerticalSolidList"/>
    <dgm:cxn modelId="{A9504C39-C38C-4131-82B7-64D6C8D4B7CD}" type="presParOf" srcId="{03B5815A-883B-46DD-9456-6ADE23408DE3}" destId="{8CEB8C63-B9F6-449F-B67F-20640DA3C918}" srcOrd="2" destOrd="0" presId="urn:microsoft.com/office/officeart/2018/2/layout/IconVerticalSolidList"/>
    <dgm:cxn modelId="{E1DBA9C9-AB95-45C6-8142-EEEA38A01CAD}" type="presParOf" srcId="{03B5815A-883B-46DD-9456-6ADE23408DE3}" destId="{D275B406-9930-4850-83FB-DC762295DE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4BB102-7766-4AAD-8D7B-40A60AE4930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B806F6-5A89-4B70-B27F-582BDE130A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/>
            <a:t>Helps in identifying:</a:t>
          </a:r>
        </a:p>
        <a:p>
          <a:pPr>
            <a:lnSpc>
              <a:spcPct val="100000"/>
            </a:lnSpc>
          </a:pPr>
          <a:r>
            <a:rPr lang="en-US" sz="1500" b="1" i="0" baseline="0" dirty="0"/>
            <a:t>High-risk patients and suggest personalized treatments.</a:t>
          </a:r>
          <a:endParaRPr lang="en-US" sz="1500" b="1" dirty="0"/>
        </a:p>
      </dgm:t>
    </dgm:pt>
    <dgm:pt modelId="{35A7EF01-F5F8-4EB1-A0B0-92771005C8B7}" type="parTrans" cxnId="{E2538252-6572-454F-9E23-EB1367C7D6CD}">
      <dgm:prSet/>
      <dgm:spPr/>
      <dgm:t>
        <a:bodyPr/>
        <a:lstStyle/>
        <a:p>
          <a:endParaRPr lang="en-US"/>
        </a:p>
      </dgm:t>
    </dgm:pt>
    <dgm:pt modelId="{D3595029-F36C-4DDB-B8D6-EAF00E0FCCE9}" type="sibTrans" cxnId="{E2538252-6572-454F-9E23-EB1367C7D6CD}">
      <dgm:prSet/>
      <dgm:spPr/>
      <dgm:t>
        <a:bodyPr/>
        <a:lstStyle/>
        <a:p>
          <a:endParaRPr lang="en-US"/>
        </a:p>
      </dgm:t>
    </dgm:pt>
    <dgm:pt modelId="{5C3BE505-3532-4C2F-AE59-72B0D9DC81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/>
            <a:t>Example:</a:t>
          </a:r>
        </a:p>
        <a:p>
          <a:pPr>
            <a:lnSpc>
              <a:spcPct val="100000"/>
            </a:lnSpc>
          </a:pPr>
          <a:r>
            <a:rPr lang="en-US" sz="1500" b="1" i="0" baseline="0" dirty="0"/>
            <a:t>Neural networks predict cardiac events; rule-based systems recommend specific interventions.</a:t>
          </a:r>
          <a:endParaRPr lang="en-US" sz="1500" b="1" dirty="0"/>
        </a:p>
      </dgm:t>
    </dgm:pt>
    <dgm:pt modelId="{14536E04-D3E6-40D7-9B57-00A49D07F720}" type="parTrans" cxnId="{C7E21DF6-3372-4DC2-A5EA-9A253A7F0D64}">
      <dgm:prSet/>
      <dgm:spPr/>
      <dgm:t>
        <a:bodyPr/>
        <a:lstStyle/>
        <a:p>
          <a:endParaRPr lang="en-US"/>
        </a:p>
      </dgm:t>
    </dgm:pt>
    <dgm:pt modelId="{5E9F4CDB-0AFA-4BF5-A71E-82DEB6183A4E}" type="sibTrans" cxnId="{C7E21DF6-3372-4DC2-A5EA-9A253A7F0D64}">
      <dgm:prSet/>
      <dgm:spPr/>
      <dgm:t>
        <a:bodyPr/>
        <a:lstStyle/>
        <a:p>
          <a:endParaRPr lang="en-US"/>
        </a:p>
      </dgm:t>
    </dgm:pt>
    <dgm:pt modelId="{725DC6E4-A3CC-4688-82BD-1C1BC64734F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baseline="0" dirty="0"/>
            <a:t>Technologies:</a:t>
          </a:r>
        </a:p>
        <a:p>
          <a:pPr>
            <a:lnSpc>
              <a:spcPct val="100000"/>
            </a:lnSpc>
          </a:pPr>
          <a:r>
            <a:rPr lang="en-US" sz="1500" b="1" i="0" baseline="0" dirty="0"/>
            <a:t>Machine Learning, Expert Systems, NLP, EHR Integration. </a:t>
          </a:r>
          <a:endParaRPr lang="en-US" sz="1500" b="1" dirty="0"/>
        </a:p>
      </dgm:t>
    </dgm:pt>
    <dgm:pt modelId="{B4CF8C17-B5C1-4257-8585-AD01DEB9CE81}" type="parTrans" cxnId="{E9F9E154-CEC8-456E-A6B9-A378EC6C2B58}">
      <dgm:prSet/>
      <dgm:spPr/>
      <dgm:t>
        <a:bodyPr/>
        <a:lstStyle/>
        <a:p>
          <a:endParaRPr lang="en-US"/>
        </a:p>
      </dgm:t>
    </dgm:pt>
    <dgm:pt modelId="{C7A4C930-BD00-4091-B700-E55B75C5A1CC}" type="sibTrans" cxnId="{E9F9E154-CEC8-456E-A6B9-A378EC6C2B58}">
      <dgm:prSet/>
      <dgm:spPr/>
      <dgm:t>
        <a:bodyPr/>
        <a:lstStyle/>
        <a:p>
          <a:endParaRPr lang="en-US"/>
        </a:p>
      </dgm:t>
    </dgm:pt>
    <dgm:pt modelId="{A97C0F7F-4B68-4112-ABDB-56194D8616FF}" type="pres">
      <dgm:prSet presAssocID="{5E4BB102-7766-4AAD-8D7B-40A60AE49300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B7AD177E-28A9-4243-BD2E-E89538B39B7F}" type="pres">
      <dgm:prSet presAssocID="{B5B806F6-5A89-4B70-B27F-582BDE130A43}" presName="compNode" presStyleCnt="0"/>
      <dgm:spPr/>
    </dgm:pt>
    <dgm:pt modelId="{B01BABC5-3F58-4A15-91CF-41C2B73B5866}" type="pres">
      <dgm:prSet presAssocID="{B5B806F6-5A89-4B70-B27F-582BDE130A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945A6A9E-B036-4C02-B9C1-E54B2FDC6A1A}" type="pres">
      <dgm:prSet presAssocID="{B5B806F6-5A89-4B70-B27F-582BDE130A43}" presName="spaceRect" presStyleCnt="0"/>
      <dgm:spPr/>
    </dgm:pt>
    <dgm:pt modelId="{586FE00A-F0D9-43A2-9F96-5795B54760EF}" type="pres">
      <dgm:prSet presAssocID="{B5B806F6-5A89-4B70-B27F-582BDE130A43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654769C0-1531-4B07-8AD5-D79099C7CB99}" type="pres">
      <dgm:prSet presAssocID="{D3595029-F36C-4DDB-B8D6-EAF00E0FCCE9}" presName="sibTrans" presStyleCnt="0"/>
      <dgm:spPr/>
    </dgm:pt>
    <dgm:pt modelId="{B924D140-3C06-441C-90D7-DC4DDB7C4B57}" type="pres">
      <dgm:prSet presAssocID="{5C3BE505-3532-4C2F-AE59-72B0D9DC81EA}" presName="compNode" presStyleCnt="0"/>
      <dgm:spPr/>
    </dgm:pt>
    <dgm:pt modelId="{8C6E92BD-7F0C-485E-82DC-6A16CCB2F445}" type="pres">
      <dgm:prSet presAssocID="{5C3BE505-3532-4C2F-AE59-72B0D9DC81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7E79D5A8-172B-408C-B5B7-411181318978}" type="pres">
      <dgm:prSet presAssocID="{5C3BE505-3532-4C2F-AE59-72B0D9DC81EA}" presName="spaceRect" presStyleCnt="0"/>
      <dgm:spPr/>
    </dgm:pt>
    <dgm:pt modelId="{370068EB-729E-4465-A3D8-20C346FBC3FD}" type="pres">
      <dgm:prSet presAssocID="{5C3BE505-3532-4C2F-AE59-72B0D9DC81EA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  <dgm:pt modelId="{1E0B16E4-EBDD-4057-8C21-68E8ACCA4138}" type="pres">
      <dgm:prSet presAssocID="{5E9F4CDB-0AFA-4BF5-A71E-82DEB6183A4E}" presName="sibTrans" presStyleCnt="0"/>
      <dgm:spPr/>
    </dgm:pt>
    <dgm:pt modelId="{74D24EE7-4B23-44F1-81AB-08CC9EFC566B}" type="pres">
      <dgm:prSet presAssocID="{725DC6E4-A3CC-4688-82BD-1C1BC64734F0}" presName="compNode" presStyleCnt="0"/>
      <dgm:spPr/>
    </dgm:pt>
    <dgm:pt modelId="{B8B7BD84-6735-4503-9906-5B740318DF9E}" type="pres">
      <dgm:prSet presAssocID="{725DC6E4-A3CC-4688-82BD-1C1BC64734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7C79448-0920-4B6B-BEA4-4FF714C60189}" type="pres">
      <dgm:prSet presAssocID="{725DC6E4-A3CC-4688-82BD-1C1BC64734F0}" presName="spaceRect" presStyleCnt="0"/>
      <dgm:spPr/>
    </dgm:pt>
    <dgm:pt modelId="{46679DA4-2F0B-45B0-A233-7946A2DC44D9}" type="pres">
      <dgm:prSet presAssocID="{725DC6E4-A3CC-4688-82BD-1C1BC64734F0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A52DCB9-44BD-4D4A-AE21-F7EEC38B9097}" type="presOf" srcId="{B5B806F6-5A89-4B70-B27F-582BDE130A43}" destId="{586FE00A-F0D9-43A2-9F96-5795B54760EF}" srcOrd="0" destOrd="0" presId="urn:microsoft.com/office/officeart/2018/2/layout/IconLabelList"/>
    <dgm:cxn modelId="{8322CBD3-9103-4A82-A5E2-852E91AEA8E9}" type="presOf" srcId="{5E4BB102-7766-4AAD-8D7B-40A60AE49300}" destId="{A97C0F7F-4B68-4112-ABDB-56194D8616FF}" srcOrd="0" destOrd="0" presId="urn:microsoft.com/office/officeart/2018/2/layout/IconLabelList"/>
    <dgm:cxn modelId="{E9F9E154-CEC8-456E-A6B9-A378EC6C2B58}" srcId="{5E4BB102-7766-4AAD-8D7B-40A60AE49300}" destId="{725DC6E4-A3CC-4688-82BD-1C1BC64734F0}" srcOrd="2" destOrd="0" parTransId="{B4CF8C17-B5C1-4257-8585-AD01DEB9CE81}" sibTransId="{C7A4C930-BD00-4091-B700-E55B75C5A1CC}"/>
    <dgm:cxn modelId="{C7E21DF6-3372-4DC2-A5EA-9A253A7F0D64}" srcId="{5E4BB102-7766-4AAD-8D7B-40A60AE49300}" destId="{5C3BE505-3532-4C2F-AE59-72B0D9DC81EA}" srcOrd="1" destOrd="0" parTransId="{14536E04-D3E6-40D7-9B57-00A49D07F720}" sibTransId="{5E9F4CDB-0AFA-4BF5-A71E-82DEB6183A4E}"/>
    <dgm:cxn modelId="{E2538252-6572-454F-9E23-EB1367C7D6CD}" srcId="{5E4BB102-7766-4AAD-8D7B-40A60AE49300}" destId="{B5B806F6-5A89-4B70-B27F-582BDE130A43}" srcOrd="0" destOrd="0" parTransId="{35A7EF01-F5F8-4EB1-A0B0-92771005C8B7}" sibTransId="{D3595029-F36C-4DDB-B8D6-EAF00E0FCCE9}"/>
    <dgm:cxn modelId="{56582839-7DF5-4DE0-8EB5-C098312641EC}" type="presOf" srcId="{5C3BE505-3532-4C2F-AE59-72B0D9DC81EA}" destId="{370068EB-729E-4465-A3D8-20C346FBC3FD}" srcOrd="0" destOrd="0" presId="urn:microsoft.com/office/officeart/2018/2/layout/IconLabelList"/>
    <dgm:cxn modelId="{261C0263-6017-4A76-9CFA-59276212D13C}" type="presOf" srcId="{725DC6E4-A3CC-4688-82BD-1C1BC64734F0}" destId="{46679DA4-2F0B-45B0-A233-7946A2DC44D9}" srcOrd="0" destOrd="0" presId="urn:microsoft.com/office/officeart/2018/2/layout/IconLabelList"/>
    <dgm:cxn modelId="{826620DF-095A-4490-AE6F-CD4A6AF89B94}" type="presParOf" srcId="{A97C0F7F-4B68-4112-ABDB-56194D8616FF}" destId="{B7AD177E-28A9-4243-BD2E-E89538B39B7F}" srcOrd="0" destOrd="0" presId="urn:microsoft.com/office/officeart/2018/2/layout/IconLabelList"/>
    <dgm:cxn modelId="{D918E283-6C01-4FFE-A48E-295F1C2A4F59}" type="presParOf" srcId="{B7AD177E-28A9-4243-BD2E-E89538B39B7F}" destId="{B01BABC5-3F58-4A15-91CF-41C2B73B5866}" srcOrd="0" destOrd="0" presId="urn:microsoft.com/office/officeart/2018/2/layout/IconLabelList"/>
    <dgm:cxn modelId="{48615695-ECF1-4D95-AD57-CE7FA21D6F84}" type="presParOf" srcId="{B7AD177E-28A9-4243-BD2E-E89538B39B7F}" destId="{945A6A9E-B036-4C02-B9C1-E54B2FDC6A1A}" srcOrd="1" destOrd="0" presId="urn:microsoft.com/office/officeart/2018/2/layout/IconLabelList"/>
    <dgm:cxn modelId="{F4933472-95C7-418F-9E4F-6B6353FB58C9}" type="presParOf" srcId="{B7AD177E-28A9-4243-BD2E-E89538B39B7F}" destId="{586FE00A-F0D9-43A2-9F96-5795B54760EF}" srcOrd="2" destOrd="0" presId="urn:microsoft.com/office/officeart/2018/2/layout/IconLabelList"/>
    <dgm:cxn modelId="{475896EB-125C-4118-ABF3-BAE89F326238}" type="presParOf" srcId="{A97C0F7F-4B68-4112-ABDB-56194D8616FF}" destId="{654769C0-1531-4B07-8AD5-D79099C7CB99}" srcOrd="1" destOrd="0" presId="urn:microsoft.com/office/officeart/2018/2/layout/IconLabelList"/>
    <dgm:cxn modelId="{10B102B6-014E-4A96-A37F-B3F957312591}" type="presParOf" srcId="{A97C0F7F-4B68-4112-ABDB-56194D8616FF}" destId="{B924D140-3C06-441C-90D7-DC4DDB7C4B57}" srcOrd="2" destOrd="0" presId="urn:microsoft.com/office/officeart/2018/2/layout/IconLabelList"/>
    <dgm:cxn modelId="{A9D13C74-0F73-41E1-9FFC-E2FC867352CC}" type="presParOf" srcId="{B924D140-3C06-441C-90D7-DC4DDB7C4B57}" destId="{8C6E92BD-7F0C-485E-82DC-6A16CCB2F445}" srcOrd="0" destOrd="0" presId="urn:microsoft.com/office/officeart/2018/2/layout/IconLabelList"/>
    <dgm:cxn modelId="{76D80C78-9218-486D-BE32-FFDE8EA19018}" type="presParOf" srcId="{B924D140-3C06-441C-90D7-DC4DDB7C4B57}" destId="{7E79D5A8-172B-408C-B5B7-411181318978}" srcOrd="1" destOrd="0" presId="urn:microsoft.com/office/officeart/2018/2/layout/IconLabelList"/>
    <dgm:cxn modelId="{62EF40E6-53CE-45AD-8478-70AE20CBE62E}" type="presParOf" srcId="{B924D140-3C06-441C-90D7-DC4DDB7C4B57}" destId="{370068EB-729E-4465-A3D8-20C346FBC3FD}" srcOrd="2" destOrd="0" presId="urn:microsoft.com/office/officeart/2018/2/layout/IconLabelList"/>
    <dgm:cxn modelId="{FAC4F56B-1F8C-4AF9-9F8E-9617D472ECF9}" type="presParOf" srcId="{A97C0F7F-4B68-4112-ABDB-56194D8616FF}" destId="{1E0B16E4-EBDD-4057-8C21-68E8ACCA4138}" srcOrd="3" destOrd="0" presId="urn:microsoft.com/office/officeart/2018/2/layout/IconLabelList"/>
    <dgm:cxn modelId="{BCBC2740-C9A1-42A9-AD12-7182C1465AA5}" type="presParOf" srcId="{A97C0F7F-4B68-4112-ABDB-56194D8616FF}" destId="{74D24EE7-4B23-44F1-81AB-08CC9EFC566B}" srcOrd="4" destOrd="0" presId="urn:microsoft.com/office/officeart/2018/2/layout/IconLabelList"/>
    <dgm:cxn modelId="{C2D94421-EB76-48A0-A1CF-3AA2F022BC17}" type="presParOf" srcId="{74D24EE7-4B23-44F1-81AB-08CC9EFC566B}" destId="{B8B7BD84-6735-4503-9906-5B740318DF9E}" srcOrd="0" destOrd="0" presId="urn:microsoft.com/office/officeart/2018/2/layout/IconLabelList"/>
    <dgm:cxn modelId="{5F8908BB-3D5D-4F88-A8B7-BFAD97931749}" type="presParOf" srcId="{74D24EE7-4B23-44F1-81AB-08CC9EFC566B}" destId="{97C79448-0920-4B6B-BEA4-4FF714C60189}" srcOrd="1" destOrd="0" presId="urn:microsoft.com/office/officeart/2018/2/layout/IconLabelList"/>
    <dgm:cxn modelId="{7CF0E71B-BD28-49F8-9EAA-EB8384DA5ADA}" type="presParOf" srcId="{74D24EE7-4B23-44F1-81AB-08CC9EFC566B}" destId="{46679DA4-2F0B-45B0-A233-7946A2DC44D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9250F-0F5B-4152-9A36-361B82E02779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B0356B-B7C8-46BD-BBB0-35E4D993F6C3}">
      <dgm:prSet custT="1"/>
      <dgm:spPr/>
      <dgm:t>
        <a:bodyPr/>
        <a:lstStyle/>
        <a:p>
          <a:r>
            <a:rPr lang="en-US" sz="2000" b="0" i="0" baseline="0" dirty="0"/>
            <a:t>AI helps in:</a:t>
          </a:r>
        </a:p>
        <a:p>
          <a:r>
            <a:rPr lang="en-US" sz="1600" b="1" i="0" baseline="0" dirty="0"/>
            <a:t>Forecasting health risks and tailoring health plans for different population segments.</a:t>
          </a:r>
          <a:endParaRPr lang="en-US" sz="1600" b="1" dirty="0"/>
        </a:p>
      </dgm:t>
    </dgm:pt>
    <dgm:pt modelId="{661C6E7B-2597-44A2-A7A1-37545440CD59}" type="parTrans" cxnId="{9B41ED9D-3FE4-4C56-97EE-672A40E880B6}">
      <dgm:prSet/>
      <dgm:spPr/>
      <dgm:t>
        <a:bodyPr/>
        <a:lstStyle/>
        <a:p>
          <a:endParaRPr lang="en-US"/>
        </a:p>
      </dgm:t>
    </dgm:pt>
    <dgm:pt modelId="{F4BE0B8B-452C-4F30-845F-EAC9A2A821A8}" type="sibTrans" cxnId="{9B41ED9D-3FE4-4C56-97EE-672A40E880B6}">
      <dgm:prSet/>
      <dgm:spPr/>
      <dgm:t>
        <a:bodyPr/>
        <a:lstStyle/>
        <a:p>
          <a:endParaRPr lang="en-US"/>
        </a:p>
      </dgm:t>
    </dgm:pt>
    <dgm:pt modelId="{CB8597FC-0A6C-4B34-BC5B-A1B6F5928328}">
      <dgm:prSet custT="1"/>
      <dgm:spPr/>
      <dgm:t>
        <a:bodyPr/>
        <a:lstStyle/>
        <a:p>
          <a:r>
            <a:rPr lang="en-US" sz="2000" b="0" i="0" baseline="0" dirty="0"/>
            <a:t>Example: </a:t>
          </a:r>
        </a:p>
        <a:p>
          <a:r>
            <a:rPr lang="en-US" sz="1600" b="1" i="0" baseline="0" dirty="0"/>
            <a:t>AI predicts a rise in diabetes, leading to tailored health plans with preventive measures.</a:t>
          </a:r>
          <a:endParaRPr lang="en-US" sz="1600" b="1" dirty="0"/>
        </a:p>
      </dgm:t>
    </dgm:pt>
    <dgm:pt modelId="{F567737E-D8B5-4807-BA49-036C38C7F252}" type="parTrans" cxnId="{F96AF44B-1B94-49CB-AD0F-BE3A36FACE94}">
      <dgm:prSet/>
      <dgm:spPr/>
      <dgm:t>
        <a:bodyPr/>
        <a:lstStyle/>
        <a:p>
          <a:endParaRPr lang="en-US"/>
        </a:p>
      </dgm:t>
    </dgm:pt>
    <dgm:pt modelId="{425CC0EF-9F5D-42CD-B12B-92EAD54ECACD}" type="sibTrans" cxnId="{F96AF44B-1B94-49CB-AD0F-BE3A36FACE94}">
      <dgm:prSet/>
      <dgm:spPr/>
      <dgm:t>
        <a:bodyPr/>
        <a:lstStyle/>
        <a:p>
          <a:endParaRPr lang="en-US"/>
        </a:p>
      </dgm:t>
    </dgm:pt>
    <dgm:pt modelId="{D59DE321-ACC2-4CDF-B965-9CB0B3D910AC}">
      <dgm:prSet custT="1"/>
      <dgm:spPr/>
      <dgm:t>
        <a:bodyPr/>
        <a:lstStyle/>
        <a:p>
          <a:r>
            <a:rPr lang="en-US" sz="2000" b="0" i="0" baseline="0" dirty="0"/>
            <a:t>Technologies: </a:t>
          </a:r>
        </a:p>
        <a:p>
          <a:r>
            <a:rPr lang="en-US" sz="1600" b="1" i="0" baseline="0" dirty="0"/>
            <a:t>Predictive Analytics, Geospatial Analysis, Risk Stratification, Epidemic Modeling.</a:t>
          </a:r>
          <a:endParaRPr lang="en-US" sz="1600" b="1" dirty="0"/>
        </a:p>
      </dgm:t>
    </dgm:pt>
    <dgm:pt modelId="{D07B502A-117B-46AB-9F13-70DF70887244}" type="parTrans" cxnId="{4E99693B-21B2-4F32-BDCF-BD2D6C4D4813}">
      <dgm:prSet/>
      <dgm:spPr/>
      <dgm:t>
        <a:bodyPr/>
        <a:lstStyle/>
        <a:p>
          <a:endParaRPr lang="en-US"/>
        </a:p>
      </dgm:t>
    </dgm:pt>
    <dgm:pt modelId="{ADA44E58-C4D5-49C9-91E2-8077A3762B37}" type="sibTrans" cxnId="{4E99693B-21B2-4F32-BDCF-BD2D6C4D4813}">
      <dgm:prSet/>
      <dgm:spPr/>
      <dgm:t>
        <a:bodyPr/>
        <a:lstStyle/>
        <a:p>
          <a:endParaRPr lang="en-US"/>
        </a:p>
      </dgm:t>
    </dgm:pt>
    <dgm:pt modelId="{6F71C3AE-4FE3-9E41-81B9-A7CDA90538EA}" type="pres">
      <dgm:prSet presAssocID="{0B29250F-0F5B-4152-9A36-361B82E027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D2DECA09-DD94-9F46-8ECF-D5F76B97FD46}" type="pres">
      <dgm:prSet presAssocID="{6AB0356B-B7C8-46BD-BBB0-35E4D993F6C3}" presName="hierRoot1" presStyleCnt="0"/>
      <dgm:spPr/>
    </dgm:pt>
    <dgm:pt modelId="{58375D03-6908-AD45-A620-3D99267CF5F1}" type="pres">
      <dgm:prSet presAssocID="{6AB0356B-B7C8-46BD-BBB0-35E4D993F6C3}" presName="composite" presStyleCnt="0"/>
      <dgm:spPr/>
    </dgm:pt>
    <dgm:pt modelId="{98B75C87-1B96-A647-BF61-82544B082416}" type="pres">
      <dgm:prSet presAssocID="{6AB0356B-B7C8-46BD-BBB0-35E4D993F6C3}" presName="background" presStyleLbl="node0" presStyleIdx="0" presStyleCnt="3"/>
      <dgm:spPr/>
    </dgm:pt>
    <dgm:pt modelId="{56BCF547-961F-4748-A9E0-E56F16CB55BD}" type="pres">
      <dgm:prSet presAssocID="{6AB0356B-B7C8-46BD-BBB0-35E4D993F6C3}" presName="text" presStyleLbl="fgAcc0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9764C93A-F3CB-D149-B659-06996E180C14}" type="pres">
      <dgm:prSet presAssocID="{6AB0356B-B7C8-46BD-BBB0-35E4D993F6C3}" presName="hierChild2" presStyleCnt="0"/>
      <dgm:spPr/>
    </dgm:pt>
    <dgm:pt modelId="{1F57A841-4718-E049-9362-241D1C071158}" type="pres">
      <dgm:prSet presAssocID="{CB8597FC-0A6C-4B34-BC5B-A1B6F5928328}" presName="hierRoot1" presStyleCnt="0"/>
      <dgm:spPr/>
    </dgm:pt>
    <dgm:pt modelId="{156E20F0-E43B-4347-8F93-EE31E49F54E0}" type="pres">
      <dgm:prSet presAssocID="{CB8597FC-0A6C-4B34-BC5B-A1B6F5928328}" presName="composite" presStyleCnt="0"/>
      <dgm:spPr/>
    </dgm:pt>
    <dgm:pt modelId="{8A8BEB90-8CF8-464F-B65C-D99EE21AC1B2}" type="pres">
      <dgm:prSet presAssocID="{CB8597FC-0A6C-4B34-BC5B-A1B6F5928328}" presName="background" presStyleLbl="node0" presStyleIdx="1" presStyleCnt="3"/>
      <dgm:spPr/>
    </dgm:pt>
    <dgm:pt modelId="{F0C47444-1DF3-674B-9CFA-28097C5F4066}" type="pres">
      <dgm:prSet presAssocID="{CB8597FC-0A6C-4B34-BC5B-A1B6F5928328}" presName="text" presStyleLbl="fgAcc0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1A08129-49C0-814D-9B4B-B4FF30450798}" type="pres">
      <dgm:prSet presAssocID="{CB8597FC-0A6C-4B34-BC5B-A1B6F5928328}" presName="hierChild2" presStyleCnt="0"/>
      <dgm:spPr/>
    </dgm:pt>
    <dgm:pt modelId="{52478CC6-8A8E-2E4A-BCBB-53AF20F5A3DF}" type="pres">
      <dgm:prSet presAssocID="{D59DE321-ACC2-4CDF-B965-9CB0B3D910AC}" presName="hierRoot1" presStyleCnt="0"/>
      <dgm:spPr/>
    </dgm:pt>
    <dgm:pt modelId="{05F0725A-1EAA-9247-A383-830AA9E7D026}" type="pres">
      <dgm:prSet presAssocID="{D59DE321-ACC2-4CDF-B965-9CB0B3D910AC}" presName="composite" presStyleCnt="0"/>
      <dgm:spPr/>
    </dgm:pt>
    <dgm:pt modelId="{CCAF623C-C2A2-8043-BD58-DA7841437E85}" type="pres">
      <dgm:prSet presAssocID="{D59DE321-ACC2-4CDF-B965-9CB0B3D910AC}" presName="background" presStyleLbl="node0" presStyleIdx="2" presStyleCnt="3"/>
      <dgm:spPr/>
    </dgm:pt>
    <dgm:pt modelId="{14A0B533-DDC7-B343-87CC-DFB7F00711EE}" type="pres">
      <dgm:prSet presAssocID="{D59DE321-ACC2-4CDF-B965-9CB0B3D910AC}" presName="text" presStyleLbl="fgAcc0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28795446-F377-F84B-AD49-741D97F3E66D}" type="pres">
      <dgm:prSet presAssocID="{D59DE321-ACC2-4CDF-B965-9CB0B3D910AC}" presName="hierChild2" presStyleCnt="0"/>
      <dgm:spPr/>
    </dgm:pt>
  </dgm:ptLst>
  <dgm:cxnLst>
    <dgm:cxn modelId="{939849CD-A05F-A84C-960B-FC931107F4C4}" type="presOf" srcId="{CB8597FC-0A6C-4B34-BC5B-A1B6F5928328}" destId="{F0C47444-1DF3-674B-9CFA-28097C5F4066}" srcOrd="0" destOrd="0" presId="urn:microsoft.com/office/officeart/2005/8/layout/hierarchy1"/>
    <dgm:cxn modelId="{4E99693B-21B2-4F32-BDCF-BD2D6C4D4813}" srcId="{0B29250F-0F5B-4152-9A36-361B82E02779}" destId="{D59DE321-ACC2-4CDF-B965-9CB0B3D910AC}" srcOrd="2" destOrd="0" parTransId="{D07B502A-117B-46AB-9F13-70DF70887244}" sibTransId="{ADA44E58-C4D5-49C9-91E2-8077A3762B37}"/>
    <dgm:cxn modelId="{9DA7B335-975F-6046-98DC-DC303CFF9DFA}" type="presOf" srcId="{6AB0356B-B7C8-46BD-BBB0-35E4D993F6C3}" destId="{56BCF547-961F-4748-A9E0-E56F16CB55BD}" srcOrd="0" destOrd="0" presId="urn:microsoft.com/office/officeart/2005/8/layout/hierarchy1"/>
    <dgm:cxn modelId="{567CC150-6CD8-7342-9640-30C29A70BCEF}" type="presOf" srcId="{D59DE321-ACC2-4CDF-B965-9CB0B3D910AC}" destId="{14A0B533-DDC7-B343-87CC-DFB7F00711EE}" srcOrd="0" destOrd="0" presId="urn:microsoft.com/office/officeart/2005/8/layout/hierarchy1"/>
    <dgm:cxn modelId="{B2D60B38-E744-0344-BB73-1295F7BE804A}" type="presOf" srcId="{0B29250F-0F5B-4152-9A36-361B82E02779}" destId="{6F71C3AE-4FE3-9E41-81B9-A7CDA90538EA}" srcOrd="0" destOrd="0" presId="urn:microsoft.com/office/officeart/2005/8/layout/hierarchy1"/>
    <dgm:cxn modelId="{9B41ED9D-3FE4-4C56-97EE-672A40E880B6}" srcId="{0B29250F-0F5B-4152-9A36-361B82E02779}" destId="{6AB0356B-B7C8-46BD-BBB0-35E4D993F6C3}" srcOrd="0" destOrd="0" parTransId="{661C6E7B-2597-44A2-A7A1-37545440CD59}" sibTransId="{F4BE0B8B-452C-4F30-845F-EAC9A2A821A8}"/>
    <dgm:cxn modelId="{F96AF44B-1B94-49CB-AD0F-BE3A36FACE94}" srcId="{0B29250F-0F5B-4152-9A36-361B82E02779}" destId="{CB8597FC-0A6C-4B34-BC5B-A1B6F5928328}" srcOrd="1" destOrd="0" parTransId="{F567737E-D8B5-4807-BA49-036C38C7F252}" sibTransId="{425CC0EF-9F5D-42CD-B12B-92EAD54ECACD}"/>
    <dgm:cxn modelId="{AF9A4256-2DC4-8743-8DDB-D3B666BAD3FA}" type="presParOf" srcId="{6F71C3AE-4FE3-9E41-81B9-A7CDA90538EA}" destId="{D2DECA09-DD94-9F46-8ECF-D5F76B97FD46}" srcOrd="0" destOrd="0" presId="urn:microsoft.com/office/officeart/2005/8/layout/hierarchy1"/>
    <dgm:cxn modelId="{F1748F81-4307-CF4F-B42B-7E6B0D70D94D}" type="presParOf" srcId="{D2DECA09-DD94-9F46-8ECF-D5F76B97FD46}" destId="{58375D03-6908-AD45-A620-3D99267CF5F1}" srcOrd="0" destOrd="0" presId="urn:microsoft.com/office/officeart/2005/8/layout/hierarchy1"/>
    <dgm:cxn modelId="{8F59F1A7-7C1C-5545-8AEB-344D61E46671}" type="presParOf" srcId="{58375D03-6908-AD45-A620-3D99267CF5F1}" destId="{98B75C87-1B96-A647-BF61-82544B082416}" srcOrd="0" destOrd="0" presId="urn:microsoft.com/office/officeart/2005/8/layout/hierarchy1"/>
    <dgm:cxn modelId="{EE64C71A-ECC6-F04D-9436-3CDC4E549A68}" type="presParOf" srcId="{58375D03-6908-AD45-A620-3D99267CF5F1}" destId="{56BCF547-961F-4748-A9E0-E56F16CB55BD}" srcOrd="1" destOrd="0" presId="urn:microsoft.com/office/officeart/2005/8/layout/hierarchy1"/>
    <dgm:cxn modelId="{AEFA4281-71F8-5A46-B9AD-F06238C26A10}" type="presParOf" srcId="{D2DECA09-DD94-9F46-8ECF-D5F76B97FD46}" destId="{9764C93A-F3CB-D149-B659-06996E180C14}" srcOrd="1" destOrd="0" presId="urn:microsoft.com/office/officeart/2005/8/layout/hierarchy1"/>
    <dgm:cxn modelId="{6362EA1D-7F6C-5147-BE12-FFA4BD235ECB}" type="presParOf" srcId="{6F71C3AE-4FE3-9E41-81B9-A7CDA90538EA}" destId="{1F57A841-4718-E049-9362-241D1C071158}" srcOrd="1" destOrd="0" presId="urn:microsoft.com/office/officeart/2005/8/layout/hierarchy1"/>
    <dgm:cxn modelId="{F34A2084-373E-5043-A3F1-36F81EC4AF3E}" type="presParOf" srcId="{1F57A841-4718-E049-9362-241D1C071158}" destId="{156E20F0-E43B-4347-8F93-EE31E49F54E0}" srcOrd="0" destOrd="0" presId="urn:microsoft.com/office/officeart/2005/8/layout/hierarchy1"/>
    <dgm:cxn modelId="{028F7126-46E9-DE43-BC5C-EAC7ED89422E}" type="presParOf" srcId="{156E20F0-E43B-4347-8F93-EE31E49F54E0}" destId="{8A8BEB90-8CF8-464F-B65C-D99EE21AC1B2}" srcOrd="0" destOrd="0" presId="urn:microsoft.com/office/officeart/2005/8/layout/hierarchy1"/>
    <dgm:cxn modelId="{BC30AB06-7331-BC43-AA1F-86125A7C6BF7}" type="presParOf" srcId="{156E20F0-E43B-4347-8F93-EE31E49F54E0}" destId="{F0C47444-1DF3-674B-9CFA-28097C5F4066}" srcOrd="1" destOrd="0" presId="urn:microsoft.com/office/officeart/2005/8/layout/hierarchy1"/>
    <dgm:cxn modelId="{D829A497-2C41-6949-B78E-A9D32E80BBB8}" type="presParOf" srcId="{1F57A841-4718-E049-9362-241D1C071158}" destId="{B1A08129-49C0-814D-9B4B-B4FF30450798}" srcOrd="1" destOrd="0" presId="urn:microsoft.com/office/officeart/2005/8/layout/hierarchy1"/>
    <dgm:cxn modelId="{52E7D2E3-A0DB-FF40-9455-BAEDB59C80B3}" type="presParOf" srcId="{6F71C3AE-4FE3-9E41-81B9-A7CDA90538EA}" destId="{52478CC6-8A8E-2E4A-BCBB-53AF20F5A3DF}" srcOrd="2" destOrd="0" presId="urn:microsoft.com/office/officeart/2005/8/layout/hierarchy1"/>
    <dgm:cxn modelId="{029AEDA9-2653-6946-A761-D66C0DA03577}" type="presParOf" srcId="{52478CC6-8A8E-2E4A-BCBB-53AF20F5A3DF}" destId="{05F0725A-1EAA-9247-A383-830AA9E7D026}" srcOrd="0" destOrd="0" presId="urn:microsoft.com/office/officeart/2005/8/layout/hierarchy1"/>
    <dgm:cxn modelId="{36D1253C-6968-334D-9FF4-9B674B5327EA}" type="presParOf" srcId="{05F0725A-1EAA-9247-A383-830AA9E7D026}" destId="{CCAF623C-C2A2-8043-BD58-DA7841437E85}" srcOrd="0" destOrd="0" presId="urn:microsoft.com/office/officeart/2005/8/layout/hierarchy1"/>
    <dgm:cxn modelId="{23F8102D-70DC-854A-A1C4-37F4B997B555}" type="presParOf" srcId="{05F0725A-1EAA-9247-A383-830AA9E7D026}" destId="{14A0B533-DDC7-B343-87CC-DFB7F00711EE}" srcOrd="1" destOrd="0" presId="urn:microsoft.com/office/officeart/2005/8/layout/hierarchy1"/>
    <dgm:cxn modelId="{1A87ABD9-4F02-CC49-B5E0-C32992367A67}" type="presParOf" srcId="{52478CC6-8A8E-2E4A-BCBB-53AF20F5A3DF}" destId="{28795446-F377-F84B-AD49-741D97F3E6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AED66D-CC4F-43D9-8F4B-C439A60BFE9D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C86B52-D38B-4A93-ADDC-6341002ECAA6}">
      <dgm:prSet custT="1"/>
      <dgm:spPr/>
      <dgm:t>
        <a:bodyPr/>
        <a:lstStyle/>
        <a:p>
          <a:r>
            <a:rPr lang="en-US" sz="1800" b="0" i="0" baseline="0" dirty="0" smtClean="0"/>
            <a:t>Opportunity:</a:t>
          </a:r>
          <a:endParaRPr lang="en-US" sz="1800" b="0" i="0" baseline="0" dirty="0"/>
        </a:p>
        <a:p>
          <a:r>
            <a:rPr lang="en-US" sz="1600" b="1" i="0" baseline="0" dirty="0"/>
            <a:t>Invest in AI-driven healthcare analytics platforms.</a:t>
          </a:r>
        </a:p>
        <a:p>
          <a:endParaRPr lang="en-US" sz="1100" b="0" i="0" baseline="0" dirty="0"/>
        </a:p>
        <a:p>
          <a:r>
            <a:rPr lang="en-US" sz="1800" b="0" i="0" baseline="0" dirty="0"/>
            <a:t>Benefit:</a:t>
          </a:r>
        </a:p>
        <a:p>
          <a:r>
            <a:rPr lang="en-US" sz="1600" b="1" i="0" baseline="0" dirty="0"/>
            <a:t>Enhances clinical and financial data analysis.</a:t>
          </a:r>
          <a:endParaRPr lang="en-US" sz="1600" b="1" dirty="0"/>
        </a:p>
      </dgm:t>
    </dgm:pt>
    <dgm:pt modelId="{2DDFB278-52F3-4E20-B76E-94937466800E}" type="parTrans" cxnId="{45B2EC48-FBAC-4655-9A10-B18E196119BB}">
      <dgm:prSet/>
      <dgm:spPr/>
      <dgm:t>
        <a:bodyPr/>
        <a:lstStyle/>
        <a:p>
          <a:endParaRPr lang="en-US"/>
        </a:p>
      </dgm:t>
    </dgm:pt>
    <dgm:pt modelId="{94A0F4A7-F04C-4193-88E6-3FAE64A0328D}" type="sibTrans" cxnId="{45B2EC48-FBAC-4655-9A10-B18E196119B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B99EC77-8089-4365-8760-233F68315788}">
      <dgm:prSet custT="1"/>
      <dgm:spPr/>
      <dgm:t>
        <a:bodyPr/>
        <a:lstStyle/>
        <a:p>
          <a:r>
            <a:rPr lang="en-US" sz="1800" b="0" i="0" baseline="0" dirty="0" smtClean="0"/>
            <a:t>Opportunity:</a:t>
          </a:r>
          <a:endParaRPr lang="en-US" sz="1800" b="0" i="0" baseline="0" dirty="0"/>
        </a:p>
        <a:p>
          <a:r>
            <a:rPr lang="en-US" sz="1600" b="1" i="0" baseline="0" dirty="0"/>
            <a:t>Partner with AI-powered decision support tool companies.</a:t>
          </a:r>
        </a:p>
        <a:p>
          <a:endParaRPr lang="en-US" sz="1300" b="0" i="0" baseline="0" dirty="0"/>
        </a:p>
        <a:p>
          <a:r>
            <a:rPr lang="en-US" sz="1800" b="0" i="0" baseline="0" dirty="0"/>
            <a:t>Benefit:</a:t>
          </a:r>
        </a:p>
        <a:p>
          <a:r>
            <a:rPr lang="en-US" sz="1600" b="1" i="0" baseline="0" dirty="0"/>
            <a:t>Improves risk assessments and treatment strategies.</a:t>
          </a:r>
          <a:endParaRPr lang="en-US" sz="1600" b="1" dirty="0"/>
        </a:p>
      </dgm:t>
    </dgm:pt>
    <dgm:pt modelId="{7A68B6AD-F191-4F94-8265-C3C92F6C2223}" type="parTrans" cxnId="{1737A15C-90D9-4062-AB8A-A237A0708B1D}">
      <dgm:prSet/>
      <dgm:spPr/>
      <dgm:t>
        <a:bodyPr/>
        <a:lstStyle/>
        <a:p>
          <a:endParaRPr lang="en-US"/>
        </a:p>
      </dgm:t>
    </dgm:pt>
    <dgm:pt modelId="{63CADC4B-B580-45F2-96E2-86B48ADD4C60}" type="sibTrans" cxnId="{1737A15C-90D9-4062-AB8A-A237A0708B1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B5B04BC-9F0C-4294-8430-B0B7947FF4AB}">
      <dgm:prSet custT="1"/>
      <dgm:spPr/>
      <dgm:t>
        <a:bodyPr/>
        <a:lstStyle/>
        <a:p>
          <a:r>
            <a:rPr lang="en-US" sz="1800" b="0" i="0" baseline="0" dirty="0" smtClean="0"/>
            <a:t>Opportunity:</a:t>
          </a:r>
          <a:endParaRPr lang="en-US" sz="1800" b="0" i="0" baseline="0" dirty="0"/>
        </a:p>
        <a:p>
          <a:r>
            <a:rPr lang="en-US" sz="1600" b="1" i="0" baseline="0" dirty="0"/>
            <a:t>Incorporate AI solutions.</a:t>
          </a:r>
        </a:p>
        <a:p>
          <a:endParaRPr lang="en-US" sz="1700" b="0" i="0" baseline="0" dirty="0"/>
        </a:p>
        <a:p>
          <a:r>
            <a:rPr lang="en-US" sz="1800" b="0" i="0" baseline="0" dirty="0"/>
            <a:t>Benefit:</a:t>
          </a:r>
        </a:p>
        <a:p>
          <a:r>
            <a:rPr lang="en-US" sz="1600" b="1" i="0" baseline="0" dirty="0"/>
            <a:t>Improves risk stratification and tailored health plan. </a:t>
          </a:r>
          <a:endParaRPr lang="en-US" sz="1600" b="1" dirty="0"/>
        </a:p>
      </dgm:t>
    </dgm:pt>
    <dgm:pt modelId="{EB92C278-F27A-4C51-8EB6-431E6EDCDDA6}" type="parTrans" cxnId="{C17E9246-DBCE-4DE6-9587-78C6C5D0BA11}">
      <dgm:prSet/>
      <dgm:spPr/>
      <dgm:t>
        <a:bodyPr/>
        <a:lstStyle/>
        <a:p>
          <a:endParaRPr lang="en-US"/>
        </a:p>
      </dgm:t>
    </dgm:pt>
    <dgm:pt modelId="{BC255A9C-155F-4C34-A95A-346A1A23DE0B}" type="sibTrans" cxnId="{C17E9246-DBCE-4DE6-9587-78C6C5D0BA1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7306E91-A39D-BA4F-8A33-E89C3860166E}" type="pres">
      <dgm:prSet presAssocID="{3FAED66D-CC4F-43D9-8F4B-C439A60BFE9D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9E557D00-278E-1F4E-A2D5-3B12B60B6084}" type="pres">
      <dgm:prSet presAssocID="{A3C86B52-D38B-4A93-ADDC-6341002ECAA6}" presName="compositeNode" presStyleCnt="0">
        <dgm:presLayoutVars>
          <dgm:bulletEnabled val="1"/>
        </dgm:presLayoutVars>
      </dgm:prSet>
      <dgm:spPr/>
    </dgm:pt>
    <dgm:pt modelId="{423A0749-DBDC-2140-ADBF-89D3EE58C491}" type="pres">
      <dgm:prSet presAssocID="{A3C86B52-D38B-4A93-ADDC-6341002ECAA6}" presName="bgRect" presStyleLbl="bgAccFollowNode1" presStyleIdx="0" presStyleCnt="3"/>
      <dgm:spPr/>
      <dgm:t>
        <a:bodyPr/>
        <a:lstStyle/>
        <a:p>
          <a:endParaRPr lang="en-IN"/>
        </a:p>
      </dgm:t>
    </dgm:pt>
    <dgm:pt modelId="{E69F1CE3-E7E1-A140-8BB1-7E59D313F512}" type="pres">
      <dgm:prSet presAssocID="{94A0F4A7-F04C-4193-88E6-3FAE64A0328D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A482EA57-8FE2-494B-B370-4C077EF889A1}" type="pres">
      <dgm:prSet presAssocID="{A3C86B52-D38B-4A93-ADDC-6341002ECAA6}" presName="bottomLine" presStyleLbl="alignNode1" presStyleIdx="1" presStyleCnt="6">
        <dgm:presLayoutVars/>
      </dgm:prSet>
      <dgm:spPr/>
    </dgm:pt>
    <dgm:pt modelId="{2A4048BB-F315-9949-823E-A2FA8CA8ED8D}" type="pres">
      <dgm:prSet presAssocID="{A3C86B52-D38B-4A93-ADDC-6341002ECAA6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61FE0F9-740F-B14F-ABF5-5B4EB1A72FFB}" type="pres">
      <dgm:prSet presAssocID="{94A0F4A7-F04C-4193-88E6-3FAE64A0328D}" presName="sibTrans" presStyleCnt="0"/>
      <dgm:spPr/>
    </dgm:pt>
    <dgm:pt modelId="{B5020906-0F97-E74A-A75C-C16DE5E62CBE}" type="pres">
      <dgm:prSet presAssocID="{9B99EC77-8089-4365-8760-233F68315788}" presName="compositeNode" presStyleCnt="0">
        <dgm:presLayoutVars>
          <dgm:bulletEnabled val="1"/>
        </dgm:presLayoutVars>
      </dgm:prSet>
      <dgm:spPr/>
    </dgm:pt>
    <dgm:pt modelId="{6AA0C304-B82C-8246-B664-EC743075FA22}" type="pres">
      <dgm:prSet presAssocID="{9B99EC77-8089-4365-8760-233F68315788}" presName="bgRect" presStyleLbl="bgAccFollowNode1" presStyleIdx="1" presStyleCnt="3"/>
      <dgm:spPr/>
      <dgm:t>
        <a:bodyPr/>
        <a:lstStyle/>
        <a:p>
          <a:endParaRPr lang="en-IN"/>
        </a:p>
      </dgm:t>
    </dgm:pt>
    <dgm:pt modelId="{60CA2D12-3277-3049-BD0B-FCDB07F90634}" type="pres">
      <dgm:prSet presAssocID="{63CADC4B-B580-45F2-96E2-86B48ADD4C60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36695BCE-DDC1-9E40-A620-8EDED939C138}" type="pres">
      <dgm:prSet presAssocID="{9B99EC77-8089-4365-8760-233F68315788}" presName="bottomLine" presStyleLbl="alignNode1" presStyleIdx="3" presStyleCnt="6">
        <dgm:presLayoutVars/>
      </dgm:prSet>
      <dgm:spPr/>
    </dgm:pt>
    <dgm:pt modelId="{E7AFDE75-35BC-CF4E-A98E-324A0F1869A6}" type="pres">
      <dgm:prSet presAssocID="{9B99EC77-8089-4365-8760-233F68315788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B3F5B15-2C20-FC46-A8AD-B73A27C0FE46}" type="pres">
      <dgm:prSet presAssocID="{63CADC4B-B580-45F2-96E2-86B48ADD4C60}" presName="sibTrans" presStyleCnt="0"/>
      <dgm:spPr/>
    </dgm:pt>
    <dgm:pt modelId="{78C2563E-C186-7847-B663-FDD9EE1B270B}" type="pres">
      <dgm:prSet presAssocID="{8B5B04BC-9F0C-4294-8430-B0B7947FF4AB}" presName="compositeNode" presStyleCnt="0">
        <dgm:presLayoutVars>
          <dgm:bulletEnabled val="1"/>
        </dgm:presLayoutVars>
      </dgm:prSet>
      <dgm:spPr/>
    </dgm:pt>
    <dgm:pt modelId="{F824692B-8BA4-B247-B6CA-2C1B48A2984C}" type="pres">
      <dgm:prSet presAssocID="{8B5B04BC-9F0C-4294-8430-B0B7947FF4AB}" presName="bgRect" presStyleLbl="bgAccFollowNode1" presStyleIdx="2" presStyleCnt="3"/>
      <dgm:spPr/>
      <dgm:t>
        <a:bodyPr/>
        <a:lstStyle/>
        <a:p>
          <a:endParaRPr lang="en-IN"/>
        </a:p>
      </dgm:t>
    </dgm:pt>
    <dgm:pt modelId="{C8C29F16-D900-4E44-9077-1882A0AFC8D0}" type="pres">
      <dgm:prSet presAssocID="{BC255A9C-155F-4C34-A95A-346A1A23DE0B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en-IN"/>
        </a:p>
      </dgm:t>
    </dgm:pt>
    <dgm:pt modelId="{BB7BD25F-8AA3-C840-B47A-0904852A29FA}" type="pres">
      <dgm:prSet presAssocID="{8B5B04BC-9F0C-4294-8430-B0B7947FF4AB}" presName="bottomLine" presStyleLbl="alignNode1" presStyleIdx="5" presStyleCnt="6">
        <dgm:presLayoutVars/>
      </dgm:prSet>
      <dgm:spPr/>
    </dgm:pt>
    <dgm:pt modelId="{7DA1388E-1D34-564B-B1E9-8A059B7BFA47}" type="pres">
      <dgm:prSet presAssocID="{8B5B04BC-9F0C-4294-8430-B0B7947FF4AB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0B87B47-9255-1B4C-8D56-8F251A83C9A2}" type="presOf" srcId="{A3C86B52-D38B-4A93-ADDC-6341002ECAA6}" destId="{423A0749-DBDC-2140-ADBF-89D3EE58C491}" srcOrd="0" destOrd="0" presId="urn:microsoft.com/office/officeart/2016/7/layout/BasicLinearProcessNumbered"/>
    <dgm:cxn modelId="{6B59424C-CF97-0744-B069-F0860734B8EC}" type="presOf" srcId="{63CADC4B-B580-45F2-96E2-86B48ADD4C60}" destId="{60CA2D12-3277-3049-BD0B-FCDB07F90634}" srcOrd="0" destOrd="0" presId="urn:microsoft.com/office/officeart/2016/7/layout/BasicLinearProcessNumbered"/>
    <dgm:cxn modelId="{1B7A8907-6BFD-8640-AD17-8E8640D7CDDB}" type="presOf" srcId="{8B5B04BC-9F0C-4294-8430-B0B7947FF4AB}" destId="{F824692B-8BA4-B247-B6CA-2C1B48A2984C}" srcOrd="0" destOrd="0" presId="urn:microsoft.com/office/officeart/2016/7/layout/BasicLinearProcessNumbered"/>
    <dgm:cxn modelId="{2271DC5F-D0BF-474F-8F96-0442A0860E67}" type="presOf" srcId="{BC255A9C-155F-4C34-A95A-346A1A23DE0B}" destId="{C8C29F16-D900-4E44-9077-1882A0AFC8D0}" srcOrd="0" destOrd="0" presId="urn:microsoft.com/office/officeart/2016/7/layout/BasicLinearProcessNumbered"/>
    <dgm:cxn modelId="{BAE03AF6-8A4C-794A-BBFD-CAC79A6D62B4}" type="presOf" srcId="{3FAED66D-CC4F-43D9-8F4B-C439A60BFE9D}" destId="{87306E91-A39D-BA4F-8A33-E89C3860166E}" srcOrd="0" destOrd="0" presId="urn:microsoft.com/office/officeart/2016/7/layout/BasicLinearProcessNumbered"/>
    <dgm:cxn modelId="{CA8700BB-9AF6-E841-9641-BF0E5A1E9271}" type="presOf" srcId="{8B5B04BC-9F0C-4294-8430-B0B7947FF4AB}" destId="{7DA1388E-1D34-564B-B1E9-8A059B7BFA47}" srcOrd="1" destOrd="0" presId="urn:microsoft.com/office/officeart/2016/7/layout/BasicLinearProcessNumbered"/>
    <dgm:cxn modelId="{45B2EC48-FBAC-4655-9A10-B18E196119BB}" srcId="{3FAED66D-CC4F-43D9-8F4B-C439A60BFE9D}" destId="{A3C86B52-D38B-4A93-ADDC-6341002ECAA6}" srcOrd="0" destOrd="0" parTransId="{2DDFB278-52F3-4E20-B76E-94937466800E}" sibTransId="{94A0F4A7-F04C-4193-88E6-3FAE64A0328D}"/>
    <dgm:cxn modelId="{1737A15C-90D9-4062-AB8A-A237A0708B1D}" srcId="{3FAED66D-CC4F-43D9-8F4B-C439A60BFE9D}" destId="{9B99EC77-8089-4365-8760-233F68315788}" srcOrd="1" destOrd="0" parTransId="{7A68B6AD-F191-4F94-8265-C3C92F6C2223}" sibTransId="{63CADC4B-B580-45F2-96E2-86B48ADD4C60}"/>
    <dgm:cxn modelId="{C3417C1C-4D35-0D4A-9974-E260189BC70F}" type="presOf" srcId="{A3C86B52-D38B-4A93-ADDC-6341002ECAA6}" destId="{2A4048BB-F315-9949-823E-A2FA8CA8ED8D}" srcOrd="1" destOrd="0" presId="urn:microsoft.com/office/officeart/2016/7/layout/BasicLinearProcessNumbered"/>
    <dgm:cxn modelId="{C17E9246-DBCE-4DE6-9587-78C6C5D0BA11}" srcId="{3FAED66D-CC4F-43D9-8F4B-C439A60BFE9D}" destId="{8B5B04BC-9F0C-4294-8430-B0B7947FF4AB}" srcOrd="2" destOrd="0" parTransId="{EB92C278-F27A-4C51-8EB6-431E6EDCDDA6}" sibTransId="{BC255A9C-155F-4C34-A95A-346A1A23DE0B}"/>
    <dgm:cxn modelId="{624C4380-9AB4-E64B-AADF-5958A443727E}" type="presOf" srcId="{9B99EC77-8089-4365-8760-233F68315788}" destId="{6AA0C304-B82C-8246-B664-EC743075FA22}" srcOrd="0" destOrd="0" presId="urn:microsoft.com/office/officeart/2016/7/layout/BasicLinearProcessNumbered"/>
    <dgm:cxn modelId="{C5F24FF0-E413-5041-9593-FCC8DE0F4D5C}" type="presOf" srcId="{94A0F4A7-F04C-4193-88E6-3FAE64A0328D}" destId="{E69F1CE3-E7E1-A140-8BB1-7E59D313F512}" srcOrd="0" destOrd="0" presId="urn:microsoft.com/office/officeart/2016/7/layout/BasicLinearProcessNumbered"/>
    <dgm:cxn modelId="{B1FB8319-EA09-0247-B4AF-C473F73967C3}" type="presOf" srcId="{9B99EC77-8089-4365-8760-233F68315788}" destId="{E7AFDE75-35BC-CF4E-A98E-324A0F1869A6}" srcOrd="1" destOrd="0" presId="urn:microsoft.com/office/officeart/2016/7/layout/BasicLinearProcessNumbered"/>
    <dgm:cxn modelId="{9B0343BD-3CB5-F141-8FB6-B09938AA6B06}" type="presParOf" srcId="{87306E91-A39D-BA4F-8A33-E89C3860166E}" destId="{9E557D00-278E-1F4E-A2D5-3B12B60B6084}" srcOrd="0" destOrd="0" presId="urn:microsoft.com/office/officeart/2016/7/layout/BasicLinearProcessNumbered"/>
    <dgm:cxn modelId="{20E27BE7-4372-A44E-A2D9-27769827E3D2}" type="presParOf" srcId="{9E557D00-278E-1F4E-A2D5-3B12B60B6084}" destId="{423A0749-DBDC-2140-ADBF-89D3EE58C491}" srcOrd="0" destOrd="0" presId="urn:microsoft.com/office/officeart/2016/7/layout/BasicLinearProcessNumbered"/>
    <dgm:cxn modelId="{4D810387-60A1-5546-A7C7-EEDABB9FEBA3}" type="presParOf" srcId="{9E557D00-278E-1F4E-A2D5-3B12B60B6084}" destId="{E69F1CE3-E7E1-A140-8BB1-7E59D313F512}" srcOrd="1" destOrd="0" presId="urn:microsoft.com/office/officeart/2016/7/layout/BasicLinearProcessNumbered"/>
    <dgm:cxn modelId="{2F4C8383-44A2-FD46-89C1-B9348D40F002}" type="presParOf" srcId="{9E557D00-278E-1F4E-A2D5-3B12B60B6084}" destId="{A482EA57-8FE2-494B-B370-4C077EF889A1}" srcOrd="2" destOrd="0" presId="urn:microsoft.com/office/officeart/2016/7/layout/BasicLinearProcessNumbered"/>
    <dgm:cxn modelId="{E42002D8-D826-7043-B7F1-26A9173387BB}" type="presParOf" srcId="{9E557D00-278E-1F4E-A2D5-3B12B60B6084}" destId="{2A4048BB-F315-9949-823E-A2FA8CA8ED8D}" srcOrd="3" destOrd="0" presId="urn:microsoft.com/office/officeart/2016/7/layout/BasicLinearProcessNumbered"/>
    <dgm:cxn modelId="{099F3942-432B-1A47-9FED-1B4BE26C9BD3}" type="presParOf" srcId="{87306E91-A39D-BA4F-8A33-E89C3860166E}" destId="{561FE0F9-740F-B14F-ABF5-5B4EB1A72FFB}" srcOrd="1" destOrd="0" presId="urn:microsoft.com/office/officeart/2016/7/layout/BasicLinearProcessNumbered"/>
    <dgm:cxn modelId="{45075956-D9F5-D848-9633-4ED0D4CBD20F}" type="presParOf" srcId="{87306E91-A39D-BA4F-8A33-E89C3860166E}" destId="{B5020906-0F97-E74A-A75C-C16DE5E62CBE}" srcOrd="2" destOrd="0" presId="urn:microsoft.com/office/officeart/2016/7/layout/BasicLinearProcessNumbered"/>
    <dgm:cxn modelId="{05553B2B-3566-A84D-B285-598182D8BBBF}" type="presParOf" srcId="{B5020906-0F97-E74A-A75C-C16DE5E62CBE}" destId="{6AA0C304-B82C-8246-B664-EC743075FA22}" srcOrd="0" destOrd="0" presId="urn:microsoft.com/office/officeart/2016/7/layout/BasicLinearProcessNumbered"/>
    <dgm:cxn modelId="{DE893C77-F41F-7444-B793-1D01B6288ACE}" type="presParOf" srcId="{B5020906-0F97-E74A-A75C-C16DE5E62CBE}" destId="{60CA2D12-3277-3049-BD0B-FCDB07F90634}" srcOrd="1" destOrd="0" presId="urn:microsoft.com/office/officeart/2016/7/layout/BasicLinearProcessNumbered"/>
    <dgm:cxn modelId="{FED844CD-89D8-B146-8E79-CA6A0DFC7E5E}" type="presParOf" srcId="{B5020906-0F97-E74A-A75C-C16DE5E62CBE}" destId="{36695BCE-DDC1-9E40-A620-8EDED939C138}" srcOrd="2" destOrd="0" presId="urn:microsoft.com/office/officeart/2016/7/layout/BasicLinearProcessNumbered"/>
    <dgm:cxn modelId="{9CB94839-EE7D-3E4E-BAEF-3B727F49028B}" type="presParOf" srcId="{B5020906-0F97-E74A-A75C-C16DE5E62CBE}" destId="{E7AFDE75-35BC-CF4E-A98E-324A0F1869A6}" srcOrd="3" destOrd="0" presId="urn:microsoft.com/office/officeart/2016/7/layout/BasicLinearProcessNumbered"/>
    <dgm:cxn modelId="{1F830FE3-106E-B04A-8CFD-5793F109E0FA}" type="presParOf" srcId="{87306E91-A39D-BA4F-8A33-E89C3860166E}" destId="{2B3F5B15-2C20-FC46-A8AD-B73A27C0FE46}" srcOrd="3" destOrd="0" presId="urn:microsoft.com/office/officeart/2016/7/layout/BasicLinearProcessNumbered"/>
    <dgm:cxn modelId="{7B99A187-9A7A-B745-AA51-B135CB444ABD}" type="presParOf" srcId="{87306E91-A39D-BA4F-8A33-E89C3860166E}" destId="{78C2563E-C186-7847-B663-FDD9EE1B270B}" srcOrd="4" destOrd="0" presId="urn:microsoft.com/office/officeart/2016/7/layout/BasicLinearProcessNumbered"/>
    <dgm:cxn modelId="{4574039C-FDDE-9845-8CE5-C00699AF70C8}" type="presParOf" srcId="{78C2563E-C186-7847-B663-FDD9EE1B270B}" destId="{F824692B-8BA4-B247-B6CA-2C1B48A2984C}" srcOrd="0" destOrd="0" presId="urn:microsoft.com/office/officeart/2016/7/layout/BasicLinearProcessNumbered"/>
    <dgm:cxn modelId="{39C725B2-49D1-094F-AFA5-C75A29420A63}" type="presParOf" srcId="{78C2563E-C186-7847-B663-FDD9EE1B270B}" destId="{C8C29F16-D900-4E44-9077-1882A0AFC8D0}" srcOrd="1" destOrd="0" presId="urn:microsoft.com/office/officeart/2016/7/layout/BasicLinearProcessNumbered"/>
    <dgm:cxn modelId="{208A4A9C-8441-F84F-B609-FD74401A45C9}" type="presParOf" srcId="{78C2563E-C186-7847-B663-FDD9EE1B270B}" destId="{BB7BD25F-8AA3-C840-B47A-0904852A29FA}" srcOrd="2" destOrd="0" presId="urn:microsoft.com/office/officeart/2016/7/layout/BasicLinearProcessNumbered"/>
    <dgm:cxn modelId="{B6B5B355-284A-0B4B-AE5B-A894C69C6E7A}" type="presParOf" srcId="{78C2563E-C186-7847-B663-FDD9EE1B270B}" destId="{7DA1388E-1D34-564B-B1E9-8A059B7BFA4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964370-BC0A-4C5C-93C8-F3117FF671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39BFFC-6D43-46BC-8911-BA560569D15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Data Privacy and Security</a:t>
          </a:r>
        </a:p>
        <a:p>
          <a:pPr>
            <a:lnSpc>
              <a:spcPct val="100000"/>
            </a:lnSpc>
          </a:pPr>
          <a:r>
            <a:rPr lang="en-US" sz="1600" b="1" i="0" baseline="0" dirty="0"/>
            <a:t>Increased use of AI and big data raises the risk of cyberattacks.</a:t>
          </a:r>
          <a:endParaRPr lang="en-US" sz="1600" b="1" dirty="0"/>
        </a:p>
      </dgm:t>
    </dgm:pt>
    <dgm:pt modelId="{A4C237C1-540D-45E1-83CF-4A50AE3F67F6}" type="parTrans" cxnId="{F62ED72E-946D-4217-91FC-CC368F5462DE}">
      <dgm:prSet/>
      <dgm:spPr/>
      <dgm:t>
        <a:bodyPr/>
        <a:lstStyle/>
        <a:p>
          <a:endParaRPr lang="en-US"/>
        </a:p>
      </dgm:t>
    </dgm:pt>
    <dgm:pt modelId="{F24521BD-9191-4818-AF80-4373AAF88009}" type="sibTrans" cxnId="{F62ED72E-946D-4217-91FC-CC368F5462DE}">
      <dgm:prSet/>
      <dgm:spPr/>
      <dgm:t>
        <a:bodyPr/>
        <a:lstStyle/>
        <a:p>
          <a:endParaRPr lang="en-US"/>
        </a:p>
      </dgm:t>
    </dgm:pt>
    <dgm:pt modelId="{13000D23-99F2-4F81-9F14-3C59EF0750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0" i="0" baseline="0" dirty="0"/>
            <a:t>Regulatory Challenges</a:t>
          </a:r>
        </a:p>
        <a:p>
          <a:pPr>
            <a:lnSpc>
              <a:spcPct val="100000"/>
            </a:lnSpc>
          </a:pPr>
          <a:r>
            <a:rPr lang="en-US" sz="1600" b="1" i="0" baseline="0" dirty="0"/>
            <a:t>Navigating the complex and evolving healthcare regulations related to AI. </a:t>
          </a:r>
          <a:endParaRPr lang="en-US" sz="1600" b="1" dirty="0"/>
        </a:p>
      </dgm:t>
    </dgm:pt>
    <dgm:pt modelId="{5C132A1F-4810-431B-B64C-5BDA80D4D4C2}" type="parTrans" cxnId="{D4F54BBF-D3D6-46E3-926B-365E8EF069F8}">
      <dgm:prSet/>
      <dgm:spPr/>
      <dgm:t>
        <a:bodyPr/>
        <a:lstStyle/>
        <a:p>
          <a:endParaRPr lang="en-US"/>
        </a:p>
      </dgm:t>
    </dgm:pt>
    <dgm:pt modelId="{EB2F6A46-BB31-4D71-AD65-5AD110FCF5BD}" type="sibTrans" cxnId="{D4F54BBF-D3D6-46E3-926B-365E8EF069F8}">
      <dgm:prSet/>
      <dgm:spPr/>
      <dgm:t>
        <a:bodyPr/>
        <a:lstStyle/>
        <a:p>
          <a:endParaRPr lang="en-US"/>
        </a:p>
      </dgm:t>
    </dgm:pt>
    <dgm:pt modelId="{88DD5B42-3DFF-43D8-9230-DA1B4DDA5485}" type="pres">
      <dgm:prSet presAssocID="{24964370-BC0A-4C5C-93C8-F3117FF6717C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BA1504C-2632-46C4-968E-9A4B40C05F7F}" type="pres">
      <dgm:prSet presAssocID="{7339BFFC-6D43-46BC-8911-BA560569D15C}" presName="compNode" presStyleCnt="0"/>
      <dgm:spPr/>
    </dgm:pt>
    <dgm:pt modelId="{67AE0DFF-5A74-47B4-A108-AA56BE7BCFE9}" type="pres">
      <dgm:prSet presAssocID="{7339BFFC-6D43-46BC-8911-BA560569D15C}" presName="bgRect" presStyleLbl="bgShp" presStyleIdx="0" presStyleCnt="2"/>
      <dgm:spPr/>
    </dgm:pt>
    <dgm:pt modelId="{423811C6-628D-434A-9659-9FA74684FF8E}" type="pres">
      <dgm:prSet presAssocID="{7339BFFC-6D43-46BC-8911-BA560569D15C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69B717E-E508-4E83-9E80-6FD45215888F}" type="pres">
      <dgm:prSet presAssocID="{7339BFFC-6D43-46BC-8911-BA560569D15C}" presName="spaceRect" presStyleCnt="0"/>
      <dgm:spPr/>
    </dgm:pt>
    <dgm:pt modelId="{04D19C60-C65E-49F3-8DD1-703E499E68A5}" type="pres">
      <dgm:prSet presAssocID="{7339BFFC-6D43-46BC-8911-BA560569D15C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C50C59F1-269F-4E79-BBE1-CECA50558EC8}" type="pres">
      <dgm:prSet presAssocID="{F24521BD-9191-4818-AF80-4373AAF88009}" presName="sibTrans" presStyleCnt="0"/>
      <dgm:spPr/>
    </dgm:pt>
    <dgm:pt modelId="{A71D593D-E3A9-47E6-847D-B078496C50C7}" type="pres">
      <dgm:prSet presAssocID="{13000D23-99F2-4F81-9F14-3C59EF075058}" presName="compNode" presStyleCnt="0"/>
      <dgm:spPr/>
    </dgm:pt>
    <dgm:pt modelId="{E2D3C5C3-51F6-44FB-9269-D51E0B098EC4}" type="pres">
      <dgm:prSet presAssocID="{13000D23-99F2-4F81-9F14-3C59EF075058}" presName="bgRect" presStyleLbl="bgShp" presStyleIdx="1" presStyleCnt="2"/>
      <dgm:spPr/>
    </dgm:pt>
    <dgm:pt modelId="{92DE589D-A000-44BC-BA47-9B8153A2AF8F}" type="pres">
      <dgm:prSet presAssocID="{13000D23-99F2-4F81-9F14-3C59EF075058}" presName="iconRect" presStyleLbl="node1" presStyleIdx="1" presStyleCnt="2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D606434-553E-4D96-96DA-05CD44982485}" type="pres">
      <dgm:prSet presAssocID="{13000D23-99F2-4F81-9F14-3C59EF075058}" presName="spaceRect" presStyleCnt="0"/>
      <dgm:spPr/>
    </dgm:pt>
    <dgm:pt modelId="{D8B73D65-F041-4711-AB56-22AB1398D952}" type="pres">
      <dgm:prSet presAssocID="{13000D23-99F2-4F81-9F14-3C59EF075058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D4F54BBF-D3D6-46E3-926B-365E8EF069F8}" srcId="{24964370-BC0A-4C5C-93C8-F3117FF6717C}" destId="{13000D23-99F2-4F81-9F14-3C59EF075058}" srcOrd="1" destOrd="0" parTransId="{5C132A1F-4810-431B-B64C-5BDA80D4D4C2}" sibTransId="{EB2F6A46-BB31-4D71-AD65-5AD110FCF5BD}"/>
    <dgm:cxn modelId="{20E22602-78CD-0E4F-B4DC-C08A6E716AB4}" type="presOf" srcId="{7339BFFC-6D43-46BC-8911-BA560569D15C}" destId="{04D19C60-C65E-49F3-8DD1-703E499E68A5}" srcOrd="0" destOrd="0" presId="urn:microsoft.com/office/officeart/2018/2/layout/IconVerticalSolidList"/>
    <dgm:cxn modelId="{5D4B197B-6819-6140-815E-E67AD0EDE500}" type="presOf" srcId="{24964370-BC0A-4C5C-93C8-F3117FF6717C}" destId="{88DD5B42-3DFF-43D8-9230-DA1B4DDA5485}" srcOrd="0" destOrd="0" presId="urn:microsoft.com/office/officeart/2018/2/layout/IconVerticalSolidList"/>
    <dgm:cxn modelId="{9295C173-6EBE-0B48-B4FC-207556A12221}" type="presOf" srcId="{13000D23-99F2-4F81-9F14-3C59EF075058}" destId="{D8B73D65-F041-4711-AB56-22AB1398D952}" srcOrd="0" destOrd="0" presId="urn:microsoft.com/office/officeart/2018/2/layout/IconVerticalSolidList"/>
    <dgm:cxn modelId="{F62ED72E-946D-4217-91FC-CC368F5462DE}" srcId="{24964370-BC0A-4C5C-93C8-F3117FF6717C}" destId="{7339BFFC-6D43-46BC-8911-BA560569D15C}" srcOrd="0" destOrd="0" parTransId="{A4C237C1-540D-45E1-83CF-4A50AE3F67F6}" sibTransId="{F24521BD-9191-4818-AF80-4373AAF88009}"/>
    <dgm:cxn modelId="{C17D86D5-5CC5-094E-B071-FB973BA82A6A}" type="presParOf" srcId="{88DD5B42-3DFF-43D8-9230-DA1B4DDA5485}" destId="{6BA1504C-2632-46C4-968E-9A4B40C05F7F}" srcOrd="0" destOrd="0" presId="urn:microsoft.com/office/officeart/2018/2/layout/IconVerticalSolidList"/>
    <dgm:cxn modelId="{6EC63D9A-2F4E-8641-975E-C80EF270AE67}" type="presParOf" srcId="{6BA1504C-2632-46C4-968E-9A4B40C05F7F}" destId="{67AE0DFF-5A74-47B4-A108-AA56BE7BCFE9}" srcOrd="0" destOrd="0" presId="urn:microsoft.com/office/officeart/2018/2/layout/IconVerticalSolidList"/>
    <dgm:cxn modelId="{972AD4DD-1B06-4F49-AE70-3497AEDC1BA5}" type="presParOf" srcId="{6BA1504C-2632-46C4-968E-9A4B40C05F7F}" destId="{423811C6-628D-434A-9659-9FA74684FF8E}" srcOrd="1" destOrd="0" presId="urn:microsoft.com/office/officeart/2018/2/layout/IconVerticalSolidList"/>
    <dgm:cxn modelId="{1806A0F0-7A6C-0945-9F2D-2FED5A5386AA}" type="presParOf" srcId="{6BA1504C-2632-46C4-968E-9A4B40C05F7F}" destId="{A69B717E-E508-4E83-9E80-6FD45215888F}" srcOrd="2" destOrd="0" presId="urn:microsoft.com/office/officeart/2018/2/layout/IconVerticalSolidList"/>
    <dgm:cxn modelId="{613FDC9D-CAAC-FC49-9040-D8666B1CB770}" type="presParOf" srcId="{6BA1504C-2632-46C4-968E-9A4B40C05F7F}" destId="{04D19C60-C65E-49F3-8DD1-703E499E68A5}" srcOrd="3" destOrd="0" presId="urn:microsoft.com/office/officeart/2018/2/layout/IconVerticalSolidList"/>
    <dgm:cxn modelId="{DC87CD39-3E8F-B749-BA72-FA7C5E7AC12B}" type="presParOf" srcId="{88DD5B42-3DFF-43D8-9230-DA1B4DDA5485}" destId="{C50C59F1-269F-4E79-BBE1-CECA50558EC8}" srcOrd="1" destOrd="0" presId="urn:microsoft.com/office/officeart/2018/2/layout/IconVerticalSolidList"/>
    <dgm:cxn modelId="{3F7F2839-3FFE-034A-B06E-D147CE43C5D9}" type="presParOf" srcId="{88DD5B42-3DFF-43D8-9230-DA1B4DDA5485}" destId="{A71D593D-E3A9-47E6-847D-B078496C50C7}" srcOrd="2" destOrd="0" presId="urn:microsoft.com/office/officeart/2018/2/layout/IconVerticalSolidList"/>
    <dgm:cxn modelId="{3EBAA7E7-3FDE-054E-B136-9D37995331E9}" type="presParOf" srcId="{A71D593D-E3A9-47E6-847D-B078496C50C7}" destId="{E2D3C5C3-51F6-44FB-9269-D51E0B098EC4}" srcOrd="0" destOrd="0" presId="urn:microsoft.com/office/officeart/2018/2/layout/IconVerticalSolidList"/>
    <dgm:cxn modelId="{144F3A86-EBF5-A041-9A64-5A5102845B6A}" type="presParOf" srcId="{A71D593D-E3A9-47E6-847D-B078496C50C7}" destId="{92DE589D-A000-44BC-BA47-9B8153A2AF8F}" srcOrd="1" destOrd="0" presId="urn:microsoft.com/office/officeart/2018/2/layout/IconVerticalSolidList"/>
    <dgm:cxn modelId="{5F0936BC-28EF-8B4E-80FC-11F60626128D}" type="presParOf" srcId="{A71D593D-E3A9-47E6-847D-B078496C50C7}" destId="{8D606434-553E-4D96-96DA-05CD44982485}" srcOrd="2" destOrd="0" presId="urn:microsoft.com/office/officeart/2018/2/layout/IconVerticalSolidList"/>
    <dgm:cxn modelId="{DBACEFA4-E528-924E-A8EC-EDEE7594F69C}" type="presParOf" srcId="{A71D593D-E3A9-47E6-847D-B078496C50C7}" destId="{D8B73D65-F041-4711-AB56-22AB1398D9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1411A6-35D9-451E-A6D2-BD5D9AD430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B25E7F-3546-413C-AFB0-6662A856A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Pursue partnerships and acquisitions with AI-driven healthcare startups.</a:t>
          </a:r>
          <a:endParaRPr lang="en-US" dirty="0"/>
        </a:p>
      </dgm:t>
    </dgm:pt>
    <dgm:pt modelId="{768DB021-7D62-4E2E-B8D3-C46EE613BFF0}" type="parTrans" cxnId="{FFDDDFE5-8539-4696-8B13-00CD2DDB5AA5}">
      <dgm:prSet/>
      <dgm:spPr/>
      <dgm:t>
        <a:bodyPr/>
        <a:lstStyle/>
        <a:p>
          <a:endParaRPr lang="en-US"/>
        </a:p>
      </dgm:t>
    </dgm:pt>
    <dgm:pt modelId="{B676F409-E179-4288-ABEF-88B2F4958B82}" type="sibTrans" cxnId="{FFDDDFE5-8539-4696-8B13-00CD2DDB5AA5}">
      <dgm:prSet/>
      <dgm:spPr/>
      <dgm:t>
        <a:bodyPr/>
        <a:lstStyle/>
        <a:p>
          <a:endParaRPr lang="en-US"/>
        </a:p>
      </dgm:t>
    </dgm:pt>
    <dgm:pt modelId="{ECAF9E5B-6F6F-4E50-A73C-BEF187941A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Invest in R&amp;D to advance AI technologies in healthcare analytics.</a:t>
          </a:r>
          <a:endParaRPr lang="en-US"/>
        </a:p>
      </dgm:t>
    </dgm:pt>
    <dgm:pt modelId="{EF516E10-6FD6-49A5-A54B-4E3E5839D868}" type="parTrans" cxnId="{25EFC822-15D0-4130-BBE4-5A4BCA17362A}">
      <dgm:prSet/>
      <dgm:spPr/>
      <dgm:t>
        <a:bodyPr/>
        <a:lstStyle/>
        <a:p>
          <a:endParaRPr lang="en-US"/>
        </a:p>
      </dgm:t>
    </dgm:pt>
    <dgm:pt modelId="{4ADB6177-00E1-4ED9-8FAC-05FB97BFEE5E}" type="sibTrans" cxnId="{25EFC822-15D0-4130-BBE4-5A4BCA17362A}">
      <dgm:prSet/>
      <dgm:spPr/>
      <dgm:t>
        <a:bodyPr/>
        <a:lstStyle/>
        <a:p>
          <a:endParaRPr lang="en-US"/>
        </a:p>
      </dgm:t>
    </dgm:pt>
    <dgm:pt modelId="{010A1842-4911-46B2-B1BC-5A43C96F0F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 smtClean="0"/>
            <a:t>Focused investments </a:t>
          </a:r>
          <a:r>
            <a:rPr lang="en-US" b="0" i="0" baseline="0" dirty="0"/>
            <a:t>on </a:t>
          </a:r>
          <a:r>
            <a:rPr lang="en-US" b="0" i="0" baseline="0" dirty="0" smtClean="0"/>
            <a:t>privacy to comply with HIPPA.</a:t>
          </a:r>
          <a:endParaRPr lang="en-US" dirty="0"/>
        </a:p>
      </dgm:t>
    </dgm:pt>
    <dgm:pt modelId="{30F9540E-BAF4-4ACD-B214-AFD6E910F76A}" type="parTrans" cxnId="{44C131A3-2AE1-47B2-8D48-3AD64EC210CF}">
      <dgm:prSet/>
      <dgm:spPr/>
      <dgm:t>
        <a:bodyPr/>
        <a:lstStyle/>
        <a:p>
          <a:endParaRPr lang="en-US"/>
        </a:p>
      </dgm:t>
    </dgm:pt>
    <dgm:pt modelId="{2A41A760-6572-4DE6-B070-FC5CE98150FD}" type="sibTrans" cxnId="{44C131A3-2AE1-47B2-8D48-3AD64EC210CF}">
      <dgm:prSet/>
      <dgm:spPr/>
      <dgm:t>
        <a:bodyPr/>
        <a:lstStyle/>
        <a:p>
          <a:endParaRPr lang="en-US"/>
        </a:p>
      </dgm:t>
    </dgm:pt>
    <dgm:pt modelId="{2E4595E1-A5B9-4859-BC21-B9BAEA059292}" type="pres">
      <dgm:prSet presAssocID="{4E1411A6-35D9-451E-A6D2-BD5D9AD4307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7EFCA73A-60A9-4EDB-96B2-B68CF82088DE}" type="pres">
      <dgm:prSet presAssocID="{A9B25E7F-3546-413C-AFB0-6662A856AD92}" presName="compNode" presStyleCnt="0"/>
      <dgm:spPr/>
    </dgm:pt>
    <dgm:pt modelId="{6C2DB690-B6A1-4C74-B764-9C27CEFFC1AC}" type="pres">
      <dgm:prSet presAssocID="{A9B25E7F-3546-413C-AFB0-6662A856AD92}" presName="bgRect" presStyleLbl="bgShp" presStyleIdx="0" presStyleCnt="3"/>
      <dgm:spPr/>
    </dgm:pt>
    <dgm:pt modelId="{9AE364B7-232E-415D-AB32-33FD3202557D}" type="pres">
      <dgm:prSet presAssocID="{A9B25E7F-3546-413C-AFB0-6662A856AD92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CF91A74-CB3D-47C2-A84C-CE875734569F}" type="pres">
      <dgm:prSet presAssocID="{A9B25E7F-3546-413C-AFB0-6662A856AD92}" presName="spaceRect" presStyleCnt="0"/>
      <dgm:spPr/>
    </dgm:pt>
    <dgm:pt modelId="{A4425BE0-7322-48D7-9D4D-BE7507CE23C6}" type="pres">
      <dgm:prSet presAssocID="{A9B25E7F-3546-413C-AFB0-6662A856AD92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D91E9062-1DF0-4707-8465-D5C4357598A0}" type="pres">
      <dgm:prSet presAssocID="{B676F409-E179-4288-ABEF-88B2F4958B82}" presName="sibTrans" presStyleCnt="0"/>
      <dgm:spPr/>
    </dgm:pt>
    <dgm:pt modelId="{4C8F8659-81C3-428B-AECF-7534ACC02895}" type="pres">
      <dgm:prSet presAssocID="{ECAF9E5B-6F6F-4E50-A73C-BEF187941AD3}" presName="compNode" presStyleCnt="0"/>
      <dgm:spPr/>
    </dgm:pt>
    <dgm:pt modelId="{E8BC94FA-EDB0-4C46-B03D-BE0AC6ECCBF0}" type="pres">
      <dgm:prSet presAssocID="{ECAF9E5B-6F6F-4E50-A73C-BEF187941AD3}" presName="bgRect" presStyleLbl="bgShp" presStyleIdx="1" presStyleCnt="3"/>
      <dgm:spPr/>
    </dgm:pt>
    <dgm:pt modelId="{20D74AE5-AEC4-41F6-9796-A51D05907483}" type="pres">
      <dgm:prSet presAssocID="{ECAF9E5B-6F6F-4E50-A73C-BEF187941AD3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B2645B70-71F4-4685-BAEE-0063B3320BA7}" type="pres">
      <dgm:prSet presAssocID="{ECAF9E5B-6F6F-4E50-A73C-BEF187941AD3}" presName="spaceRect" presStyleCnt="0"/>
      <dgm:spPr/>
    </dgm:pt>
    <dgm:pt modelId="{FDF8B7F1-D90B-4605-9710-DE99BF67BBF7}" type="pres">
      <dgm:prSet presAssocID="{ECAF9E5B-6F6F-4E50-A73C-BEF187941AD3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  <dgm:pt modelId="{25146AE8-8E53-441D-A767-1A29A31E0DBA}" type="pres">
      <dgm:prSet presAssocID="{4ADB6177-00E1-4ED9-8FAC-05FB97BFEE5E}" presName="sibTrans" presStyleCnt="0"/>
      <dgm:spPr/>
    </dgm:pt>
    <dgm:pt modelId="{820922D4-F8D9-4E5F-885F-95B293722AA9}" type="pres">
      <dgm:prSet presAssocID="{010A1842-4911-46B2-B1BC-5A43C96F0FFC}" presName="compNode" presStyleCnt="0"/>
      <dgm:spPr/>
    </dgm:pt>
    <dgm:pt modelId="{CC8BDCEF-345A-4F5E-B62B-13F9A01602B2}" type="pres">
      <dgm:prSet presAssocID="{010A1842-4911-46B2-B1BC-5A43C96F0FFC}" presName="bgRect" presStyleLbl="bgShp" presStyleIdx="2" presStyleCnt="3"/>
      <dgm:spPr/>
    </dgm:pt>
    <dgm:pt modelId="{2F1ABDB9-077E-41FE-A9D5-AC0454F5F89A}" type="pres">
      <dgm:prSet presAssocID="{010A1842-4911-46B2-B1BC-5A43C96F0FFC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933419E-9317-449E-B06F-DE84EA0CD8EE}" type="pres">
      <dgm:prSet presAssocID="{010A1842-4911-46B2-B1BC-5A43C96F0FFC}" presName="spaceRect" presStyleCnt="0"/>
      <dgm:spPr/>
    </dgm:pt>
    <dgm:pt modelId="{78ADED52-2719-4129-B276-9329C42A878F}" type="pres">
      <dgm:prSet presAssocID="{010A1842-4911-46B2-B1BC-5A43C96F0FFC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IN"/>
        </a:p>
      </dgm:t>
    </dgm:pt>
  </dgm:ptLst>
  <dgm:cxnLst>
    <dgm:cxn modelId="{25EFC822-15D0-4130-BBE4-5A4BCA17362A}" srcId="{4E1411A6-35D9-451E-A6D2-BD5D9AD43075}" destId="{ECAF9E5B-6F6F-4E50-A73C-BEF187941AD3}" srcOrd="1" destOrd="0" parTransId="{EF516E10-6FD6-49A5-A54B-4E3E5839D868}" sibTransId="{4ADB6177-00E1-4ED9-8FAC-05FB97BFEE5E}"/>
    <dgm:cxn modelId="{44C131A3-2AE1-47B2-8D48-3AD64EC210CF}" srcId="{4E1411A6-35D9-451E-A6D2-BD5D9AD43075}" destId="{010A1842-4911-46B2-B1BC-5A43C96F0FFC}" srcOrd="2" destOrd="0" parTransId="{30F9540E-BAF4-4ACD-B214-AFD6E910F76A}" sibTransId="{2A41A760-6572-4DE6-B070-FC5CE98150FD}"/>
    <dgm:cxn modelId="{1B171BAF-5CAE-4796-90B0-4D68CEBF4AB0}" type="presOf" srcId="{A9B25E7F-3546-413C-AFB0-6662A856AD92}" destId="{A4425BE0-7322-48D7-9D4D-BE7507CE23C6}" srcOrd="0" destOrd="0" presId="urn:microsoft.com/office/officeart/2018/2/layout/IconVerticalSolidList"/>
    <dgm:cxn modelId="{9EEE3360-27E4-4826-BF60-8D1A062C67F2}" type="presOf" srcId="{010A1842-4911-46B2-B1BC-5A43C96F0FFC}" destId="{78ADED52-2719-4129-B276-9329C42A878F}" srcOrd="0" destOrd="0" presId="urn:microsoft.com/office/officeart/2018/2/layout/IconVerticalSolidList"/>
    <dgm:cxn modelId="{6208B361-6218-4E01-995B-82AC9E83581F}" type="presOf" srcId="{4E1411A6-35D9-451E-A6D2-BD5D9AD43075}" destId="{2E4595E1-A5B9-4859-BC21-B9BAEA059292}" srcOrd="0" destOrd="0" presId="urn:microsoft.com/office/officeart/2018/2/layout/IconVerticalSolidList"/>
    <dgm:cxn modelId="{FFDDDFE5-8539-4696-8B13-00CD2DDB5AA5}" srcId="{4E1411A6-35D9-451E-A6D2-BD5D9AD43075}" destId="{A9B25E7F-3546-413C-AFB0-6662A856AD92}" srcOrd="0" destOrd="0" parTransId="{768DB021-7D62-4E2E-B8D3-C46EE613BFF0}" sibTransId="{B676F409-E179-4288-ABEF-88B2F4958B82}"/>
    <dgm:cxn modelId="{72C5EC64-7E12-4A36-A653-B114F1324A50}" type="presOf" srcId="{ECAF9E5B-6F6F-4E50-A73C-BEF187941AD3}" destId="{FDF8B7F1-D90B-4605-9710-DE99BF67BBF7}" srcOrd="0" destOrd="0" presId="urn:microsoft.com/office/officeart/2018/2/layout/IconVerticalSolidList"/>
    <dgm:cxn modelId="{4DEED961-4E78-486E-9E07-7E78D7409E0A}" type="presParOf" srcId="{2E4595E1-A5B9-4859-BC21-B9BAEA059292}" destId="{7EFCA73A-60A9-4EDB-96B2-B68CF82088DE}" srcOrd="0" destOrd="0" presId="urn:microsoft.com/office/officeart/2018/2/layout/IconVerticalSolidList"/>
    <dgm:cxn modelId="{5A9F9094-64D1-4E4E-886B-C2ED7617BA0C}" type="presParOf" srcId="{7EFCA73A-60A9-4EDB-96B2-B68CF82088DE}" destId="{6C2DB690-B6A1-4C74-B764-9C27CEFFC1AC}" srcOrd="0" destOrd="0" presId="urn:microsoft.com/office/officeart/2018/2/layout/IconVerticalSolidList"/>
    <dgm:cxn modelId="{C4E41D7B-82A6-4347-BA5A-1E893B5925A2}" type="presParOf" srcId="{7EFCA73A-60A9-4EDB-96B2-B68CF82088DE}" destId="{9AE364B7-232E-415D-AB32-33FD3202557D}" srcOrd="1" destOrd="0" presId="urn:microsoft.com/office/officeart/2018/2/layout/IconVerticalSolidList"/>
    <dgm:cxn modelId="{C519459A-D49A-4697-995D-7FC88ECB857C}" type="presParOf" srcId="{7EFCA73A-60A9-4EDB-96B2-B68CF82088DE}" destId="{7CF91A74-CB3D-47C2-A84C-CE875734569F}" srcOrd="2" destOrd="0" presId="urn:microsoft.com/office/officeart/2018/2/layout/IconVerticalSolidList"/>
    <dgm:cxn modelId="{3936AF18-DCEB-4389-B0CC-B8F95F7A9B2B}" type="presParOf" srcId="{7EFCA73A-60A9-4EDB-96B2-B68CF82088DE}" destId="{A4425BE0-7322-48D7-9D4D-BE7507CE23C6}" srcOrd="3" destOrd="0" presId="urn:microsoft.com/office/officeart/2018/2/layout/IconVerticalSolidList"/>
    <dgm:cxn modelId="{3DA1FFC7-BEBA-4C84-A8FA-5473478F991E}" type="presParOf" srcId="{2E4595E1-A5B9-4859-BC21-B9BAEA059292}" destId="{D91E9062-1DF0-4707-8465-D5C4357598A0}" srcOrd="1" destOrd="0" presId="urn:microsoft.com/office/officeart/2018/2/layout/IconVerticalSolidList"/>
    <dgm:cxn modelId="{67A4236E-1CEE-42B3-B47E-4FE92E7A0FF2}" type="presParOf" srcId="{2E4595E1-A5B9-4859-BC21-B9BAEA059292}" destId="{4C8F8659-81C3-428B-AECF-7534ACC02895}" srcOrd="2" destOrd="0" presId="urn:microsoft.com/office/officeart/2018/2/layout/IconVerticalSolidList"/>
    <dgm:cxn modelId="{147A4DDE-4AFA-4789-BD2E-E6D8EC087950}" type="presParOf" srcId="{4C8F8659-81C3-428B-AECF-7534ACC02895}" destId="{E8BC94FA-EDB0-4C46-B03D-BE0AC6ECCBF0}" srcOrd="0" destOrd="0" presId="urn:microsoft.com/office/officeart/2018/2/layout/IconVerticalSolidList"/>
    <dgm:cxn modelId="{47917852-D38C-4466-BA89-E741C6E7D893}" type="presParOf" srcId="{4C8F8659-81C3-428B-AECF-7534ACC02895}" destId="{20D74AE5-AEC4-41F6-9796-A51D05907483}" srcOrd="1" destOrd="0" presId="urn:microsoft.com/office/officeart/2018/2/layout/IconVerticalSolidList"/>
    <dgm:cxn modelId="{1502C80B-BF8E-4F3B-98D6-317BBD31DB69}" type="presParOf" srcId="{4C8F8659-81C3-428B-AECF-7534ACC02895}" destId="{B2645B70-71F4-4685-BAEE-0063B3320BA7}" srcOrd="2" destOrd="0" presId="urn:microsoft.com/office/officeart/2018/2/layout/IconVerticalSolidList"/>
    <dgm:cxn modelId="{3B3AA2A4-3997-43B1-82ED-89D85B61D6E4}" type="presParOf" srcId="{4C8F8659-81C3-428B-AECF-7534ACC02895}" destId="{FDF8B7F1-D90B-4605-9710-DE99BF67BBF7}" srcOrd="3" destOrd="0" presId="urn:microsoft.com/office/officeart/2018/2/layout/IconVerticalSolidList"/>
    <dgm:cxn modelId="{712BF41E-97BF-419C-ABF1-8A9171939A1A}" type="presParOf" srcId="{2E4595E1-A5B9-4859-BC21-B9BAEA059292}" destId="{25146AE8-8E53-441D-A767-1A29A31E0DBA}" srcOrd="3" destOrd="0" presId="urn:microsoft.com/office/officeart/2018/2/layout/IconVerticalSolidList"/>
    <dgm:cxn modelId="{C821A83B-02E5-4835-A76B-F31A7D537CB7}" type="presParOf" srcId="{2E4595E1-A5B9-4859-BC21-B9BAEA059292}" destId="{820922D4-F8D9-4E5F-885F-95B293722AA9}" srcOrd="4" destOrd="0" presId="urn:microsoft.com/office/officeart/2018/2/layout/IconVerticalSolidList"/>
    <dgm:cxn modelId="{A5F4DC39-DF7F-4B5D-AEE8-0DB3C6AEBCFE}" type="presParOf" srcId="{820922D4-F8D9-4E5F-885F-95B293722AA9}" destId="{CC8BDCEF-345A-4F5E-B62B-13F9A01602B2}" srcOrd="0" destOrd="0" presId="urn:microsoft.com/office/officeart/2018/2/layout/IconVerticalSolidList"/>
    <dgm:cxn modelId="{F1F9A3E5-57D5-4857-9E61-20845710B11A}" type="presParOf" srcId="{820922D4-F8D9-4E5F-885F-95B293722AA9}" destId="{2F1ABDB9-077E-41FE-A9D5-AC0454F5F89A}" srcOrd="1" destOrd="0" presId="urn:microsoft.com/office/officeart/2018/2/layout/IconVerticalSolidList"/>
    <dgm:cxn modelId="{B3EEA441-5BC5-4579-BD5B-35B53696F4A3}" type="presParOf" srcId="{820922D4-F8D9-4E5F-885F-95B293722AA9}" destId="{F933419E-9317-449E-B06F-DE84EA0CD8EE}" srcOrd="2" destOrd="0" presId="urn:microsoft.com/office/officeart/2018/2/layout/IconVerticalSolidList"/>
    <dgm:cxn modelId="{33EC414B-B9DE-43A7-9E37-456B527CB5FB}" type="presParOf" srcId="{820922D4-F8D9-4E5F-885F-95B293722AA9}" destId="{78ADED52-2719-4129-B276-9329C42A87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BABC5-3F58-4A15-91CF-41C2B73B5866}">
      <dsp:nvSpPr>
        <dsp:cNvPr id="0" name=""/>
        <dsp:cNvSpPr/>
      </dsp:nvSpPr>
      <dsp:spPr>
        <a:xfrm>
          <a:off x="999415" y="429415"/>
          <a:ext cx="1464853" cy="1464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FE00A-F0D9-43A2-9F96-5795B54760EF}">
      <dsp:nvSpPr>
        <dsp:cNvPr id="0" name=""/>
        <dsp:cNvSpPr/>
      </dsp:nvSpPr>
      <dsp:spPr>
        <a:xfrm>
          <a:off x="104226" y="2343716"/>
          <a:ext cx="3255230" cy="108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/>
            <a:t>Helps in identifying: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baseline="0" dirty="0"/>
            <a:t>High-risk patients and suggest personalized treatments.</a:t>
          </a:r>
          <a:endParaRPr lang="en-US" sz="1500" b="1" kern="1200" dirty="0"/>
        </a:p>
      </dsp:txBody>
      <dsp:txXfrm>
        <a:off x="104226" y="2343716"/>
        <a:ext cx="3255230" cy="1080439"/>
      </dsp:txXfrm>
    </dsp:sp>
    <dsp:sp modelId="{8C6E92BD-7F0C-485E-82DC-6A16CCB2F445}">
      <dsp:nvSpPr>
        <dsp:cNvPr id="0" name=""/>
        <dsp:cNvSpPr/>
      </dsp:nvSpPr>
      <dsp:spPr>
        <a:xfrm>
          <a:off x="4824311" y="429415"/>
          <a:ext cx="1464853" cy="1464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068EB-729E-4465-A3D8-20C346FBC3FD}">
      <dsp:nvSpPr>
        <dsp:cNvPr id="0" name=""/>
        <dsp:cNvSpPr/>
      </dsp:nvSpPr>
      <dsp:spPr>
        <a:xfrm>
          <a:off x="3929123" y="2343716"/>
          <a:ext cx="3255230" cy="108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/>
            <a:t>Example: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baseline="0" dirty="0"/>
            <a:t>Neural networks predict cardiac events; rule-based systems recommend specific interventions.</a:t>
          </a:r>
          <a:endParaRPr lang="en-US" sz="1500" b="1" kern="1200" dirty="0"/>
        </a:p>
      </dsp:txBody>
      <dsp:txXfrm>
        <a:off x="3929123" y="2343716"/>
        <a:ext cx="3255230" cy="1080439"/>
      </dsp:txXfrm>
    </dsp:sp>
    <dsp:sp modelId="{B8B7BD84-6735-4503-9906-5B740318DF9E}">
      <dsp:nvSpPr>
        <dsp:cNvPr id="0" name=""/>
        <dsp:cNvSpPr/>
      </dsp:nvSpPr>
      <dsp:spPr>
        <a:xfrm>
          <a:off x="8649207" y="429415"/>
          <a:ext cx="1464853" cy="1464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79DA4-2F0B-45B0-A233-7946A2DC44D9}">
      <dsp:nvSpPr>
        <dsp:cNvPr id="0" name=""/>
        <dsp:cNvSpPr/>
      </dsp:nvSpPr>
      <dsp:spPr>
        <a:xfrm>
          <a:off x="7754019" y="2343716"/>
          <a:ext cx="3255230" cy="1080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/>
            <a:t>Technologies:</a:t>
          </a:r>
        </a:p>
        <a:p>
          <a:pPr lvl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i="0" kern="1200" baseline="0" dirty="0"/>
            <a:t>Machine Learning, Expert Systems, NLP, EHR Integration. </a:t>
          </a:r>
          <a:endParaRPr lang="en-US" sz="1500" b="1" kern="1200" dirty="0"/>
        </a:p>
      </dsp:txBody>
      <dsp:txXfrm>
        <a:off x="7754019" y="2343716"/>
        <a:ext cx="3255230" cy="1080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75C87-1B96-A647-BF61-82544B082416}">
      <dsp:nvSpPr>
        <dsp:cNvPr id="0" name=""/>
        <dsp:cNvSpPr/>
      </dsp:nvSpPr>
      <dsp:spPr>
        <a:xfrm>
          <a:off x="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BCF547-961F-4748-A9E0-E56F16CB55BD}">
      <dsp:nvSpPr>
        <dsp:cNvPr id="0" name=""/>
        <dsp:cNvSpPr/>
      </dsp:nvSpPr>
      <dsp:spPr>
        <a:xfrm>
          <a:off x="300793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/>
            <a:t>AI helps in: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Forecasting health risks and tailoring health plans for different population segments.</a:t>
          </a:r>
          <a:endParaRPr lang="en-US" sz="1600" b="1" kern="1200" dirty="0"/>
        </a:p>
      </dsp:txBody>
      <dsp:txXfrm>
        <a:off x="351142" y="1045050"/>
        <a:ext cx="2606440" cy="1618335"/>
      </dsp:txXfrm>
    </dsp:sp>
    <dsp:sp modelId="{8A8BEB90-8CF8-464F-B65C-D99EE21AC1B2}">
      <dsp:nvSpPr>
        <dsp:cNvPr id="0" name=""/>
        <dsp:cNvSpPr/>
      </dsp:nvSpPr>
      <dsp:spPr>
        <a:xfrm>
          <a:off x="3308725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C47444-1DF3-674B-9CFA-28097C5F4066}">
      <dsp:nvSpPr>
        <dsp:cNvPr id="0" name=""/>
        <dsp:cNvSpPr/>
      </dsp:nvSpPr>
      <dsp:spPr>
        <a:xfrm>
          <a:off x="3609518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/>
            <a:t>Example: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AI predicts a rise in diabetes, leading to tailored health plans with preventive measures.</a:t>
          </a:r>
          <a:endParaRPr lang="en-US" sz="1600" b="1" kern="1200" dirty="0"/>
        </a:p>
      </dsp:txBody>
      <dsp:txXfrm>
        <a:off x="3659867" y="1045050"/>
        <a:ext cx="2606440" cy="1618335"/>
      </dsp:txXfrm>
    </dsp:sp>
    <dsp:sp modelId="{CCAF623C-C2A2-8043-BD58-DA7841437E85}">
      <dsp:nvSpPr>
        <dsp:cNvPr id="0" name=""/>
        <dsp:cNvSpPr/>
      </dsp:nvSpPr>
      <dsp:spPr>
        <a:xfrm>
          <a:off x="6617450" y="708948"/>
          <a:ext cx="2707138" cy="17190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A0B533-DDC7-B343-87CC-DFB7F00711EE}">
      <dsp:nvSpPr>
        <dsp:cNvPr id="0" name=""/>
        <dsp:cNvSpPr/>
      </dsp:nvSpPr>
      <dsp:spPr>
        <a:xfrm>
          <a:off x="6918244" y="994701"/>
          <a:ext cx="2707138" cy="17190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/>
            <a:t>Technologies: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Predictive Analytics, Geospatial Analysis, Risk Stratification, Epidemic Modeling.</a:t>
          </a:r>
          <a:endParaRPr lang="en-US" sz="1600" b="1" kern="1200" dirty="0"/>
        </a:p>
      </dsp:txBody>
      <dsp:txXfrm>
        <a:off x="6968593" y="1045050"/>
        <a:ext cx="2606440" cy="16183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A0749-DBDC-2140-ADBF-89D3EE58C491}">
      <dsp:nvSpPr>
        <dsp:cNvPr id="0" name=""/>
        <dsp:cNvSpPr/>
      </dsp:nvSpPr>
      <dsp:spPr>
        <a:xfrm>
          <a:off x="0" y="0"/>
          <a:ext cx="3504542" cy="42566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28" tIns="330200" rIns="27322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Opportunity:</a:t>
          </a:r>
          <a:endParaRPr lang="en-US" sz="1800" b="0" i="0" kern="1200" baseline="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Invest in AI-driven healthcare analytics platforms.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b="0" i="0" kern="1200" baseline="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/>
            <a:t>Benefit: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Enhances clinical and financial data analysis.</a:t>
          </a:r>
          <a:endParaRPr lang="en-US" sz="1600" b="1" kern="1200" dirty="0"/>
        </a:p>
      </dsp:txBody>
      <dsp:txXfrm>
        <a:off x="0" y="1617541"/>
        <a:ext cx="3504542" cy="2554013"/>
      </dsp:txXfrm>
    </dsp:sp>
    <dsp:sp modelId="{E69F1CE3-E7E1-A140-8BB1-7E59D313F512}">
      <dsp:nvSpPr>
        <dsp:cNvPr id="0" name=""/>
        <dsp:cNvSpPr/>
      </dsp:nvSpPr>
      <dsp:spPr>
        <a:xfrm>
          <a:off x="1113767" y="425668"/>
          <a:ext cx="1277006" cy="127700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0" tIns="12700" rIns="9956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300780" y="612681"/>
        <a:ext cx="902980" cy="902980"/>
      </dsp:txXfrm>
    </dsp:sp>
    <dsp:sp modelId="{A482EA57-8FE2-494B-B370-4C077EF889A1}">
      <dsp:nvSpPr>
        <dsp:cNvPr id="0" name=""/>
        <dsp:cNvSpPr/>
      </dsp:nvSpPr>
      <dsp:spPr>
        <a:xfrm>
          <a:off x="0" y="4256617"/>
          <a:ext cx="3504542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A0C304-B82C-8246-B664-EC743075FA22}">
      <dsp:nvSpPr>
        <dsp:cNvPr id="0" name=""/>
        <dsp:cNvSpPr/>
      </dsp:nvSpPr>
      <dsp:spPr>
        <a:xfrm>
          <a:off x="3854996" y="0"/>
          <a:ext cx="3504542" cy="425668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28" tIns="330200" rIns="27322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Opportunity:</a:t>
          </a:r>
          <a:endParaRPr lang="en-US" sz="1800" b="0" i="0" kern="1200" baseline="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Partner with AI-powered decision support tool companies.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b="0" i="0" kern="1200" baseline="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/>
            <a:t>Benefit: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Improves risk assessments and treatment strategies.</a:t>
          </a:r>
          <a:endParaRPr lang="en-US" sz="1600" b="1" kern="1200" dirty="0"/>
        </a:p>
      </dsp:txBody>
      <dsp:txXfrm>
        <a:off x="3854996" y="1617541"/>
        <a:ext cx="3504542" cy="2554013"/>
      </dsp:txXfrm>
    </dsp:sp>
    <dsp:sp modelId="{60CA2D12-3277-3049-BD0B-FCDB07F90634}">
      <dsp:nvSpPr>
        <dsp:cNvPr id="0" name=""/>
        <dsp:cNvSpPr/>
      </dsp:nvSpPr>
      <dsp:spPr>
        <a:xfrm>
          <a:off x="4968764" y="425668"/>
          <a:ext cx="1277006" cy="127700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0" tIns="12700" rIns="9956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2</a:t>
          </a:r>
        </a:p>
      </dsp:txBody>
      <dsp:txXfrm>
        <a:off x="5155777" y="612681"/>
        <a:ext cx="902980" cy="902980"/>
      </dsp:txXfrm>
    </dsp:sp>
    <dsp:sp modelId="{36695BCE-DDC1-9E40-A620-8EDED939C138}">
      <dsp:nvSpPr>
        <dsp:cNvPr id="0" name=""/>
        <dsp:cNvSpPr/>
      </dsp:nvSpPr>
      <dsp:spPr>
        <a:xfrm>
          <a:off x="3854996" y="4256617"/>
          <a:ext cx="3504542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24692B-8BA4-B247-B6CA-2C1B48A2984C}">
      <dsp:nvSpPr>
        <dsp:cNvPr id="0" name=""/>
        <dsp:cNvSpPr/>
      </dsp:nvSpPr>
      <dsp:spPr>
        <a:xfrm>
          <a:off x="7709993" y="0"/>
          <a:ext cx="3504542" cy="425668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28" tIns="330200" rIns="273228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 smtClean="0"/>
            <a:t>Opportunity:</a:t>
          </a:r>
          <a:endParaRPr lang="en-US" sz="1800" b="0" i="0" kern="1200" baseline="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Incorporate AI solutions.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b="0" i="0" kern="1200" baseline="0" dirty="0"/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0" i="0" kern="1200" baseline="0" dirty="0"/>
            <a:t>Benefit: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Improves risk stratification and tailored health plan. </a:t>
          </a:r>
          <a:endParaRPr lang="en-US" sz="1600" b="1" kern="1200" dirty="0"/>
        </a:p>
      </dsp:txBody>
      <dsp:txXfrm>
        <a:off x="7709993" y="1617541"/>
        <a:ext cx="3504542" cy="2554013"/>
      </dsp:txXfrm>
    </dsp:sp>
    <dsp:sp modelId="{C8C29F16-D900-4E44-9077-1882A0AFC8D0}">
      <dsp:nvSpPr>
        <dsp:cNvPr id="0" name=""/>
        <dsp:cNvSpPr/>
      </dsp:nvSpPr>
      <dsp:spPr>
        <a:xfrm>
          <a:off x="8823761" y="425668"/>
          <a:ext cx="1277006" cy="127700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0" tIns="12700" rIns="99560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3</a:t>
          </a:r>
        </a:p>
      </dsp:txBody>
      <dsp:txXfrm>
        <a:off x="9010774" y="612681"/>
        <a:ext cx="902980" cy="902980"/>
      </dsp:txXfrm>
    </dsp:sp>
    <dsp:sp modelId="{BB7BD25F-8AA3-C840-B47A-0904852A29FA}">
      <dsp:nvSpPr>
        <dsp:cNvPr id="0" name=""/>
        <dsp:cNvSpPr/>
      </dsp:nvSpPr>
      <dsp:spPr>
        <a:xfrm>
          <a:off x="7709993" y="4256617"/>
          <a:ext cx="3504542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E0DFF-5A74-47B4-A108-AA56BE7BCFE9}">
      <dsp:nvSpPr>
        <dsp:cNvPr id="0" name=""/>
        <dsp:cNvSpPr/>
      </dsp:nvSpPr>
      <dsp:spPr>
        <a:xfrm>
          <a:off x="0" y="852586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811C6-628D-434A-9659-9FA74684FF8E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19C60-C65E-49F3-8DD1-703E499E68A5}">
      <dsp:nvSpPr>
        <dsp:cNvPr id="0" name=""/>
        <dsp:cNvSpPr/>
      </dsp:nvSpPr>
      <dsp:spPr>
        <a:xfrm>
          <a:off x="1817977" y="852586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/>
            <a:t>Data Privacy and Security</a:t>
          </a:r>
        </a:p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Increased use of AI and big data raises the risk of cyberattacks.</a:t>
          </a:r>
          <a:endParaRPr lang="en-US" sz="1600" b="1" kern="1200" dirty="0"/>
        </a:p>
      </dsp:txBody>
      <dsp:txXfrm>
        <a:off x="1817977" y="852586"/>
        <a:ext cx="4573297" cy="1574006"/>
      </dsp:txXfrm>
    </dsp:sp>
    <dsp:sp modelId="{E2D3C5C3-51F6-44FB-9269-D51E0B098EC4}">
      <dsp:nvSpPr>
        <dsp:cNvPr id="0" name=""/>
        <dsp:cNvSpPr/>
      </dsp:nvSpPr>
      <dsp:spPr>
        <a:xfrm>
          <a:off x="0" y="2820094"/>
          <a:ext cx="6391275" cy="15740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E589D-A000-44BC-BA47-9B8153A2AF8F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73D65-F041-4711-AB56-22AB1398D952}">
      <dsp:nvSpPr>
        <dsp:cNvPr id="0" name=""/>
        <dsp:cNvSpPr/>
      </dsp:nvSpPr>
      <dsp:spPr>
        <a:xfrm>
          <a:off x="1817977" y="2820094"/>
          <a:ext cx="4573297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baseline="0" dirty="0"/>
            <a:t>Regulatory Challenges</a:t>
          </a:r>
        </a:p>
        <a:p>
          <a:pPr lvl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i="0" kern="1200" baseline="0" dirty="0"/>
            <a:t>Navigating the complex and evolving healthcare regulations related to AI. </a:t>
          </a:r>
          <a:endParaRPr lang="en-US" sz="1600" b="1" kern="1200" dirty="0"/>
        </a:p>
      </dsp:txBody>
      <dsp:txXfrm>
        <a:off x="1817977" y="2820094"/>
        <a:ext cx="4573297" cy="15740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DB690-B6A1-4C74-B764-9C27CEFFC1AC}">
      <dsp:nvSpPr>
        <dsp:cNvPr id="0" name=""/>
        <dsp:cNvSpPr/>
      </dsp:nvSpPr>
      <dsp:spPr>
        <a:xfrm>
          <a:off x="0" y="417"/>
          <a:ext cx="8825659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364B7-232E-415D-AB32-33FD3202557D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25BE0-7322-48D7-9D4D-BE7507CE23C6}">
      <dsp:nvSpPr>
        <dsp:cNvPr id="0" name=""/>
        <dsp:cNvSpPr/>
      </dsp:nvSpPr>
      <dsp:spPr>
        <a:xfrm>
          <a:off x="1127103" y="417"/>
          <a:ext cx="7698555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dirty="0"/>
            <a:t>Pursue partnerships and acquisitions with AI-driven healthcare startups.</a:t>
          </a:r>
          <a:endParaRPr lang="en-US" sz="2400" kern="1200" dirty="0"/>
        </a:p>
      </dsp:txBody>
      <dsp:txXfrm>
        <a:off x="1127103" y="417"/>
        <a:ext cx="7698555" cy="975847"/>
      </dsp:txXfrm>
    </dsp:sp>
    <dsp:sp modelId="{E8BC94FA-EDB0-4C46-B03D-BE0AC6ECCBF0}">
      <dsp:nvSpPr>
        <dsp:cNvPr id="0" name=""/>
        <dsp:cNvSpPr/>
      </dsp:nvSpPr>
      <dsp:spPr>
        <a:xfrm>
          <a:off x="0" y="1220226"/>
          <a:ext cx="8825659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74AE5-AEC4-41F6-9796-A51D05907483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8B7F1-D90B-4605-9710-DE99BF67BBF7}">
      <dsp:nvSpPr>
        <dsp:cNvPr id="0" name=""/>
        <dsp:cNvSpPr/>
      </dsp:nvSpPr>
      <dsp:spPr>
        <a:xfrm>
          <a:off x="1127103" y="1220226"/>
          <a:ext cx="7698555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/>
            <a:t>Invest in R&amp;D to advance AI technologies in healthcare analytics.</a:t>
          </a:r>
          <a:endParaRPr lang="en-US" sz="2400" kern="1200"/>
        </a:p>
      </dsp:txBody>
      <dsp:txXfrm>
        <a:off x="1127103" y="1220226"/>
        <a:ext cx="7698555" cy="975847"/>
      </dsp:txXfrm>
    </dsp:sp>
    <dsp:sp modelId="{CC8BDCEF-345A-4F5E-B62B-13F9A01602B2}">
      <dsp:nvSpPr>
        <dsp:cNvPr id="0" name=""/>
        <dsp:cNvSpPr/>
      </dsp:nvSpPr>
      <dsp:spPr>
        <a:xfrm>
          <a:off x="0" y="2440035"/>
          <a:ext cx="8825659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ABDB9-077E-41FE-A9D5-AC0454F5F89A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DED52-2719-4129-B276-9329C42A878F}">
      <dsp:nvSpPr>
        <dsp:cNvPr id="0" name=""/>
        <dsp:cNvSpPr/>
      </dsp:nvSpPr>
      <dsp:spPr>
        <a:xfrm>
          <a:off x="1127103" y="2440035"/>
          <a:ext cx="7698555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i="0" kern="1200" baseline="0" dirty="0" smtClean="0"/>
            <a:t>Focused investments </a:t>
          </a:r>
          <a:r>
            <a:rPr lang="en-US" sz="2400" b="0" i="0" kern="1200" baseline="0" dirty="0"/>
            <a:t>on </a:t>
          </a:r>
          <a:r>
            <a:rPr lang="en-US" sz="2400" b="0" i="0" kern="1200" baseline="0" dirty="0" smtClean="0"/>
            <a:t>privacy to comply with HIPPA.</a:t>
          </a:r>
          <a:endParaRPr lang="en-US" sz="2400" kern="1200" dirty="0"/>
        </a:p>
      </dsp:txBody>
      <dsp:txXfrm>
        <a:off x="1127103" y="2440035"/>
        <a:ext cx="7698555" cy="975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69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4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06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616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17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49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791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27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5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61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18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1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2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7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98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3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2654AAF-4E1C-43D1-A1DD-7E08E07D2486}" type="datetimeFigureOut">
              <a:rPr lang="en-IN" smtClean="0"/>
              <a:t>18-08-2024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03CB490-C357-4359-BDBC-42FE95E361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76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2B65E6B8-0D17-4912-97E4-60B47A5111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6104978" y="1295400"/>
            <a:ext cx="4936635" cy="377369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01F0C98A-258F-1583-0B2D-A0D98B1E4DA4}"/>
              </a:ext>
            </a:extLst>
          </p:cNvPr>
          <p:cNvSpPr txBox="1">
            <a:spLocks/>
          </p:cNvSpPr>
          <p:nvPr/>
        </p:nvSpPr>
        <p:spPr bwMode="gray">
          <a:xfrm>
            <a:off x="4954591" y="3182245"/>
            <a:ext cx="5694341" cy="3505727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Clinical Decision Making and Pattern Recognition in Health Care</a:t>
            </a:r>
            <a:r>
              <a:rPr lang="en-US" sz="3200" b="1" dirty="0">
                <a:latin typeface="+mn-lt"/>
                <a:ea typeface="+mn-ea"/>
                <a:cs typeface="+mn-cs"/>
              </a:rPr>
              <a:t/>
            </a:r>
            <a:br>
              <a:rPr lang="en-US" sz="3200" b="1" dirty="0">
                <a:latin typeface="+mn-lt"/>
                <a:ea typeface="+mn-ea"/>
                <a:cs typeface="+mn-cs"/>
              </a:rPr>
            </a:br>
            <a:r>
              <a:rPr lang="en-US" sz="3200" b="1" dirty="0">
                <a:latin typeface="+mn-lt"/>
                <a:ea typeface="+mn-ea"/>
                <a:cs typeface="+mn-cs"/>
              </a:rPr>
              <a:t/>
            </a:r>
            <a:br>
              <a:rPr lang="en-US" sz="3200" b="1" dirty="0"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Presenter :</a:t>
            </a:r>
            <a:r>
              <a:rPr lang="en-US" sz="2800" b="1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800" b="1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Pavan Ajith Varma </a:t>
            </a:r>
            <a:r>
              <a:rPr lang="en-US" sz="2800" dirty="0" err="1">
                <a:solidFill>
                  <a:srgbClr val="623D91"/>
                </a:solidFill>
                <a:latin typeface="+mn-lt"/>
                <a:ea typeface="+mn-ea"/>
                <a:cs typeface="+mn-cs"/>
              </a:rPr>
              <a:t>Datla</a:t>
            </a: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University of South Florida, Tampa</a:t>
            </a:r>
            <a:b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Department of Business Analytics and Intelligence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4928B405-521E-01C7-7072-28A383335B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xmlns="" id="{63967CF5-C3F3-9FC7-2FA7-EC652BC3CE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5556" b="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xmlns="" id="{A1F74FE1-D33F-FCB1-72F5-83005D141EF5}"/>
              </a:ext>
            </a:extLst>
          </p:cNvPr>
          <p:cNvSpPr txBox="1">
            <a:spLocks/>
          </p:cNvSpPr>
          <p:nvPr/>
        </p:nvSpPr>
        <p:spPr bwMode="gray">
          <a:xfrm>
            <a:off x="5348316" y="1295400"/>
            <a:ext cx="6449957" cy="4389121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Clinical Decision Making and Pattern Recognition in Health Care</a:t>
            </a:r>
            <a:r>
              <a:rPr lang="en-US" sz="3200" b="1" dirty="0">
                <a:latin typeface="+mn-lt"/>
                <a:ea typeface="+mn-ea"/>
                <a:cs typeface="+mn-cs"/>
              </a:rPr>
              <a:t/>
            </a:r>
            <a:br>
              <a:rPr lang="en-US" sz="3200" b="1" dirty="0">
                <a:latin typeface="+mn-lt"/>
                <a:ea typeface="+mn-ea"/>
                <a:cs typeface="+mn-cs"/>
              </a:rPr>
            </a:br>
            <a:r>
              <a:rPr lang="en-US" sz="3200" b="1" dirty="0">
                <a:latin typeface="+mn-lt"/>
                <a:ea typeface="+mn-ea"/>
                <a:cs typeface="+mn-cs"/>
              </a:rPr>
              <a:t/>
            </a:r>
            <a:br>
              <a:rPr lang="en-US" sz="3200" b="1" dirty="0"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Presenter :</a:t>
            </a:r>
            <a:r>
              <a:rPr lang="en-US" sz="2800" b="1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800" b="1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Pavan Ajith Varma </a:t>
            </a:r>
            <a:r>
              <a:rPr lang="en-US" sz="2800" dirty="0" err="1">
                <a:solidFill>
                  <a:srgbClr val="623D91"/>
                </a:solidFill>
                <a:latin typeface="+mn-lt"/>
                <a:ea typeface="+mn-ea"/>
                <a:cs typeface="+mn-cs"/>
              </a:rPr>
              <a:t>Datla</a:t>
            </a: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University of South Florida, Tampa</a:t>
            </a:r>
            <a:b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</a:br>
            <a:r>
              <a:rPr lang="en-US" sz="2800" dirty="0">
                <a:solidFill>
                  <a:srgbClr val="623D91"/>
                </a:solidFill>
                <a:latin typeface="+mn-lt"/>
                <a:ea typeface="+mn-ea"/>
                <a:cs typeface="+mn-cs"/>
              </a:rPr>
              <a:t>Department of Business Analytics and Intelligence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19205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219AE65-9B94-44EA-BEF3-EF4BFA169C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0C81A57-9CD5-461B-8FFE-4A8CB6CFB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086C462-37F4-494D-8292-CCB95221C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2C7D2D64-353F-4802-AA48-A70CE6020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30A6328F-CAA3-4052-BF4C-14BD47706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2400" dirty="0">
                <a:solidFill>
                  <a:schemeClr val="tx1"/>
                </a:solidFill>
              </a:rPr>
              <a:t>Conclusion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D23B2CD-009B-425A-9616-1E1AD1D5A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78424" y="1059025"/>
            <a:ext cx="5302189" cy="4739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solutions in healthcare enhance decision-making, payment accuracy, and patient outcomes.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Cotiviti can leverage these technologies to optimize healthcare plans and improve clinical and financial results. </a:t>
            </a:r>
          </a:p>
        </p:txBody>
      </p:sp>
    </p:spTree>
    <p:extLst>
      <p:ext uri="{BB962C8B-B14F-4D97-AF65-F5344CB8AC3E}">
        <p14:creationId xmlns:p14="http://schemas.microsoft.com/office/powerpoint/2010/main" val="331091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B219AE65-9B94-44EA-BEF3-EF4BFA169C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0C81A57-9CD5-461B-8FFE-4A8CB6CFBE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3086C462-37F4-494D-8292-CCB95221C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2C7D2D64-353F-4802-AA48-A70CE6020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xmlns="" id="{30A6328F-CAA3-4052-BF4C-14BD47706E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54" y="1059025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IN" sz="2800" dirty="0">
                <a:solidFill>
                  <a:schemeClr val="tx1"/>
                </a:solidFill>
              </a:rPr>
              <a:t>Overview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AD23B2CD-009B-425A-9616-1E1AD1D5A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93501" y="1797461"/>
            <a:ext cx="6224038" cy="3467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 Trends for Cotiviti: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AI-driven Healthcare Analytics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Clinical Decision Support Systems (CDSS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Population Health Management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 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Cotiviti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Threats for Cotiviti</a:t>
            </a: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Actions for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Cotiviti</a:t>
            </a:r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43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154955" y="973667"/>
            <a:ext cx="2942210" cy="48337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Aft>
                <a:spcPct val="0"/>
              </a:spcAft>
            </a:pPr>
            <a:r>
              <a:rPr lang="en-IN" sz="2800" dirty="0">
                <a:solidFill>
                  <a:srgbClr val="EBEBEB"/>
                </a:solidFill>
              </a:rPr>
              <a:t>AI in Healthcare Analytics</a:t>
            </a:r>
            <a:endParaRPr kumimoji="0" lang="en-US" sz="2800" i="0" u="none" strike="noStrike" cap="none" normalizeH="0" baseline="0" dirty="0">
              <a:ln>
                <a:noFill/>
              </a:ln>
              <a:solidFill>
                <a:srgbClr val="EBEBEB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Rectangle 2">
            <a:extLst>
              <a:ext uri="{FF2B5EF4-FFF2-40B4-BE49-F238E27FC236}">
                <a16:creationId xmlns:a16="http://schemas.microsoft.com/office/drawing/2014/main" xmlns="" id="{A1098A47-65E1-B8BC-B0D9-B7D264F0B1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86915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447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Clinical Decision Support (CDSS)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xmlns="" id="{A4F8A835-0954-1121-0D54-1B795CB53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192366"/>
              </p:ext>
            </p:extLst>
          </p:nvPr>
        </p:nvGraphicFramePr>
        <p:xfrm>
          <a:off x="506437" y="2603499"/>
          <a:ext cx="11113477" cy="3853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40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F448CB3-7B4F-45D7-B7C0-DF553DF6145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5C5305EA-7A88-413D-BE8A-47A02476F0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FCA94DB5-FE56-4A3D-BC48-31B559519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Population Health Management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9ED434F-8767-46CC-B26B-5AF62FF01E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xmlns="" id="{07DBFD64-4889-7815-E17B-057ED82528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874327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145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EBEBEB"/>
                </a:solidFill>
              </a:rPr>
              <a:t>Opportunities </a:t>
            </a:r>
            <a:r>
              <a:rPr lang="en-IN" sz="2400" dirty="0">
                <a:solidFill>
                  <a:srgbClr val="EBEBEB"/>
                </a:solidFill>
              </a:rPr>
              <a:t>for Cotiviti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xmlns="" id="{C7EE721C-9282-978E-0DDD-99ED456D9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315249"/>
              </p:ext>
            </p:extLst>
          </p:nvPr>
        </p:nvGraphicFramePr>
        <p:xfrm>
          <a:off x="504498" y="2427890"/>
          <a:ext cx="11214536" cy="4256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45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08BCF048-8940-4354-B9EC-5AD74E283C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D024C14A-78BD-44B0-82BE-6A0D0A270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809F3D29-EDB1-4F1C-A0E0-36F28CE17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5282F4AB-C7B8-4A86-9927-AA106AA27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60B26874-5AFA-4D1E-94A9-53AF9790D7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xmlns="" id="{A1DA6C95-40F8-4305-89F6-17F6167C0B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xmlns="" id="{A2FA2D29-AEEE-4FFA-B233-94FBE84C9B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xmlns="" id="{6DA5143E-FA8E-4EC1-99F7-35AE5AD4E3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EBEBEB"/>
                </a:solidFill>
              </a:rPr>
              <a:t>Potential Threats for Cotiviti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CC28BCC9-4093-4FD5-83EB-7EC297F513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xmlns="" id="{DC983227-A6CD-E711-64B5-34AB2C8A9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917768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137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Proposed Strategic Actions for </a:t>
            </a:r>
            <a:r>
              <a:rPr lang="en-US" sz="2400" dirty="0" err="1"/>
              <a:t>Cotiviti</a:t>
            </a:r>
            <a:endParaRPr lang="en-IN" sz="2400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xmlns="" id="{DC23DBBF-2FFD-BBBB-4D88-6A66CB3A5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379793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325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EBEBEB"/>
                </a:solidFill>
              </a:rPr>
              <a:t>Proof of Concept (POC)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2456" y="2102069"/>
            <a:ext cx="7089812" cy="42330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Project: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Developed a Machine learning model to predict patient outcomes based on clinical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Technologies used: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Random Forest, SVM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,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1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</a:rPr>
              <a:t>XGBoost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Visualization.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Results:</a:t>
            </a:r>
            <a:endParaRPr lang="en-US" sz="20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Identified the best model with high accuracy for predicting health risks </a:t>
            </a:r>
          </a:p>
        </p:txBody>
      </p:sp>
      <p:pic>
        <p:nvPicPr>
          <p:cNvPr id="8" name="Graphic 7" descr="Statistics">
            <a:extLst>
              <a:ext uri="{FF2B5EF4-FFF2-40B4-BE49-F238E27FC236}">
                <a16:creationId xmlns:a16="http://schemas.microsoft.com/office/drawing/2014/main" xmlns="" id="{43D44717-5051-E3BA-BE0A-0B1AA2676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027013" y="2775951"/>
            <a:ext cx="3067163" cy="306716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0674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{93199EC6-F1FF-F64D-8555-C7255FADC1E7}tf10001076</Template>
  <TotalTime>282</TotalTime>
  <Words>399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PowerPoint Presentation</vt:lpstr>
      <vt:lpstr>Overview</vt:lpstr>
      <vt:lpstr> AI in Healthcare Analytics</vt:lpstr>
      <vt:lpstr>Clinical Decision Support (CDSS)</vt:lpstr>
      <vt:lpstr>Population Health Management</vt:lpstr>
      <vt:lpstr>Opportunities for Cotiviti</vt:lpstr>
      <vt:lpstr>Potential Threats for Cotiviti</vt:lpstr>
      <vt:lpstr>Proposed Strategic Actions for Cotiviti</vt:lpstr>
      <vt:lpstr>Proof of Concept (POC)</vt:lpstr>
      <vt:lpstr>Conclusion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Decision Making and Pattern Recognition in Health Care</dc:title>
  <dc:creator>Microsoft account</dc:creator>
  <cp:lastModifiedBy>Microsoft account</cp:lastModifiedBy>
  <cp:revision>24</cp:revision>
  <dcterms:created xsi:type="dcterms:W3CDTF">2024-08-17T21:19:23Z</dcterms:created>
  <dcterms:modified xsi:type="dcterms:W3CDTF">2024-08-18T20:40:05Z</dcterms:modified>
</cp:coreProperties>
</file>