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nva Sans Bold" charset="0"/>
      <p:regular r:id="rId18"/>
    </p:embeddedFont>
    <p:embeddedFont>
      <p:font typeface="Calibri" pitchFamily="34" charset="0"/>
      <p:regular r:id="rId19"/>
      <p:bold r:id="rId20"/>
      <p:italic r:id="rId21"/>
      <p:boldItalic r:id="rId22"/>
    </p:embeddedFont>
    <p:embeddedFont>
      <p:font typeface="Lexend Deca" charset="0"/>
      <p:regular r:id="rId23"/>
    </p:embeddedFont>
    <p:embeddedFont>
      <p:font typeface="Arimo Bold" charset="0"/>
      <p:regular r:id="rId24"/>
    </p:embeddedFont>
    <p:embeddedFont>
      <p:font typeface="Arimo"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_EMAtafPvlw&amp;list=PLwceW-ck1usdSzWDkFM12Qf9ogy0dXuio" TargetMode="External"/><Relationship Id="rId2" Type="http://schemas.openxmlformats.org/officeDocument/2006/relationships/hyperlink" Target="https://www.kaggle.com/datasets/teejmahal20/airline-passenger-satisfaction" TargetMode="External"/><Relationship Id="rId1" Type="http://schemas.openxmlformats.org/officeDocument/2006/relationships/slideLayout" Target="../slideLayouts/slideLayout7.xml"/><Relationship Id="rId5" Type="http://schemas.openxmlformats.org/officeDocument/2006/relationships/hyperlink" Target="https://www.javatpoint.com/classification-algorithm-in-machine-learning" TargetMode="External"/><Relationship Id="rId4" Type="http://schemas.openxmlformats.org/officeDocument/2006/relationships/hyperlink" Target="https://www.geeksforgeeks.org/getting-started-with-classification/"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47.svg"/><Relationship Id="rId3" Type="http://schemas.openxmlformats.org/officeDocument/2006/relationships/image" Target="../media/image37.svg"/><Relationship Id="rId7" Type="http://schemas.openxmlformats.org/officeDocument/2006/relationships/image" Target="../media/image41.svg"/><Relationship Id="rId12"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45.svg"/><Relationship Id="rId5" Type="http://schemas.openxmlformats.org/officeDocument/2006/relationships/image" Target="../media/image39.sv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image" Target="../media/image43.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25.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grpSp>
        <p:nvGrpSpPr>
          <p:cNvPr id="2" name="Group 2"/>
          <p:cNvGrpSpPr/>
          <p:nvPr/>
        </p:nvGrpSpPr>
        <p:grpSpPr>
          <a:xfrm rot="96118">
            <a:off x="11659026" y="2688022"/>
            <a:ext cx="7209585" cy="8688737"/>
            <a:chOff x="0" y="0"/>
            <a:chExt cx="9612779" cy="11584983"/>
          </a:xfrm>
        </p:grpSpPr>
        <p:sp>
          <p:nvSpPr>
            <p:cNvPr id="3" name="Freeform 3"/>
            <p:cNvSpPr/>
            <p:nvPr/>
          </p:nvSpPr>
          <p:spPr>
            <a:xfrm rot="3714635" flipH="1">
              <a:off x="-163336" y="4220451"/>
              <a:ext cx="2832925" cy="1328899"/>
            </a:xfrm>
            <a:custGeom>
              <a:avLst/>
              <a:gdLst/>
              <a:ahLst/>
              <a:cxnLst/>
              <a:rect l="l" t="t" r="r" b="b"/>
              <a:pathLst>
                <a:path w="2832925" h="1328899">
                  <a:moveTo>
                    <a:pt x="2832925" y="0"/>
                  </a:moveTo>
                  <a:lnTo>
                    <a:pt x="0" y="0"/>
                  </a:lnTo>
                  <a:lnTo>
                    <a:pt x="0" y="1328900"/>
                  </a:lnTo>
                  <a:lnTo>
                    <a:pt x="2832925" y="1328900"/>
                  </a:lnTo>
                  <a:lnTo>
                    <a:pt x="2832925"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745001" y="0"/>
              <a:ext cx="8867778" cy="11584983"/>
            </a:xfrm>
            <a:custGeom>
              <a:avLst/>
              <a:gdLst/>
              <a:ahLst/>
              <a:cxnLst/>
              <a:rect l="l" t="t" r="r" b="b"/>
              <a:pathLst>
                <a:path w="8867778" h="11584983">
                  <a:moveTo>
                    <a:pt x="0" y="0"/>
                  </a:moveTo>
                  <a:lnTo>
                    <a:pt x="8867778" y="0"/>
                  </a:lnTo>
                  <a:lnTo>
                    <a:pt x="8867778" y="11584983"/>
                  </a:lnTo>
                  <a:lnTo>
                    <a:pt x="0" y="11584983"/>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a:ln cap="sq">
              <a:noFill/>
              <a:prstDash val="solid"/>
              <a:miter/>
            </a:ln>
          </p:spPr>
        </p:sp>
      </p:grpSp>
      <p:sp>
        <p:nvSpPr>
          <p:cNvPr id="5" name="Freeform 5"/>
          <p:cNvSpPr/>
          <p:nvPr/>
        </p:nvSpPr>
        <p:spPr>
          <a:xfrm>
            <a:off x="882793" y="-1279576"/>
            <a:ext cx="6047339" cy="3091702"/>
          </a:xfrm>
          <a:custGeom>
            <a:avLst/>
            <a:gdLst/>
            <a:ahLst/>
            <a:cxnLst/>
            <a:rect l="l" t="t" r="r" b="b"/>
            <a:pathLst>
              <a:path w="6047339" h="3091702">
                <a:moveTo>
                  <a:pt x="0" y="0"/>
                </a:moveTo>
                <a:lnTo>
                  <a:pt x="6047339" y="0"/>
                </a:lnTo>
                <a:lnTo>
                  <a:pt x="6047339" y="3091702"/>
                </a:lnTo>
                <a:lnTo>
                  <a:pt x="0" y="3091702"/>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a:ln cap="sq">
            <a:noFill/>
            <a:prstDash val="solid"/>
            <a:miter/>
          </a:ln>
        </p:spPr>
      </p:sp>
      <p:sp>
        <p:nvSpPr>
          <p:cNvPr id="6" name="Freeform 6"/>
          <p:cNvSpPr/>
          <p:nvPr/>
        </p:nvSpPr>
        <p:spPr>
          <a:xfrm>
            <a:off x="-1268800" y="1488942"/>
            <a:ext cx="4303187" cy="2200005"/>
          </a:xfrm>
          <a:custGeom>
            <a:avLst/>
            <a:gdLst/>
            <a:ahLst/>
            <a:cxnLst/>
            <a:rect l="l" t="t" r="r" b="b"/>
            <a:pathLst>
              <a:path w="4303187" h="2200005">
                <a:moveTo>
                  <a:pt x="0" y="0"/>
                </a:moveTo>
                <a:lnTo>
                  <a:pt x="4303187" y="0"/>
                </a:lnTo>
                <a:lnTo>
                  <a:pt x="4303187" y="2200004"/>
                </a:lnTo>
                <a:lnTo>
                  <a:pt x="0" y="2200004"/>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a:ln cap="sq">
            <a:noFill/>
            <a:prstDash val="solid"/>
            <a:miter/>
          </a:ln>
        </p:spPr>
      </p:sp>
      <p:sp>
        <p:nvSpPr>
          <p:cNvPr id="7" name="Freeform 7"/>
          <p:cNvSpPr/>
          <p:nvPr/>
        </p:nvSpPr>
        <p:spPr>
          <a:xfrm rot="-693380" flipH="1">
            <a:off x="5774329" y="1385565"/>
            <a:ext cx="3723746" cy="1591055"/>
          </a:xfrm>
          <a:custGeom>
            <a:avLst/>
            <a:gdLst/>
            <a:ahLst/>
            <a:cxnLst/>
            <a:rect l="l" t="t" r="r" b="b"/>
            <a:pathLst>
              <a:path w="3723746" h="1591055">
                <a:moveTo>
                  <a:pt x="3723746" y="0"/>
                </a:moveTo>
                <a:lnTo>
                  <a:pt x="0" y="0"/>
                </a:lnTo>
                <a:lnTo>
                  <a:pt x="0" y="1591055"/>
                </a:lnTo>
                <a:lnTo>
                  <a:pt x="3723746" y="1591055"/>
                </a:lnTo>
                <a:lnTo>
                  <a:pt x="3723746" y="0"/>
                </a:lnTo>
                <a:close/>
              </a:path>
            </a:pathLst>
          </a:custGeom>
          <a:blipFill>
            <a:blip r:embed="rId8" cstate="print">
              <a:extLst>
                <a:ext uri="{96DAC541-7B7A-43D3-8B79-37D633B846F1}">
                  <asvg:svgBlip xmlns="" xmlns:asvg="http://schemas.microsoft.com/office/drawing/2016/SVG/main" r:embed="rId9"/>
                </a:ext>
              </a:extLst>
            </a:blip>
            <a:stretch>
              <a:fillRect/>
            </a:stretch>
          </a:blipFill>
          <a:ln cap="sq">
            <a:noFill/>
            <a:prstDash val="solid"/>
            <a:miter/>
          </a:ln>
        </p:spPr>
      </p:sp>
      <p:sp>
        <p:nvSpPr>
          <p:cNvPr id="8" name="Freeform 8"/>
          <p:cNvSpPr/>
          <p:nvPr/>
        </p:nvSpPr>
        <p:spPr>
          <a:xfrm rot="-127671" flipH="1">
            <a:off x="9157924" y="515969"/>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0" cstate="print">
              <a:extLst>
                <a:ext uri="{96DAC541-7B7A-43D3-8B79-37D633B846F1}">
                  <asvg:svgBlip xmlns="" xmlns:asvg="http://schemas.microsoft.com/office/drawing/2016/SVG/main" r:embed="rId11"/>
                </a:ext>
              </a:extLst>
            </a:blip>
            <a:stretch>
              <a:fillRect/>
            </a:stretch>
          </a:blipFill>
          <a:ln cap="sq">
            <a:noFill/>
            <a:prstDash val="solid"/>
            <a:miter/>
          </a:ln>
        </p:spPr>
      </p:sp>
      <p:sp>
        <p:nvSpPr>
          <p:cNvPr id="9" name="TextBox 9"/>
          <p:cNvSpPr txBox="1"/>
          <p:nvPr/>
        </p:nvSpPr>
        <p:spPr>
          <a:xfrm>
            <a:off x="1028700" y="4195140"/>
            <a:ext cx="10549098" cy="5063160"/>
          </a:xfrm>
          <a:prstGeom prst="rect">
            <a:avLst/>
          </a:prstGeom>
        </p:spPr>
        <p:txBody>
          <a:bodyPr lIns="0" tIns="0" rIns="0" bIns="0" rtlCol="0" anchor="t">
            <a:spAutoFit/>
          </a:bodyPr>
          <a:lstStyle/>
          <a:p>
            <a:pPr algn="ctr">
              <a:lnSpc>
                <a:spcPts val="12246"/>
              </a:lnSpc>
            </a:pPr>
            <a:r>
              <a:rPr lang="en-US" sz="11552">
                <a:solidFill>
                  <a:srgbClr val="000000"/>
                </a:solidFill>
                <a:latin typeface="Stadio Now Novarese"/>
              </a:rPr>
              <a:t>AIRLINE PASSENGER SATISFACTION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CC69"/>
        </a:solidFill>
        <a:effectLst/>
      </p:bgPr>
    </p:bg>
    <p:spTree>
      <p:nvGrpSpPr>
        <p:cNvPr id="1" name=""/>
        <p:cNvGrpSpPr/>
        <p:nvPr/>
      </p:nvGrpSpPr>
      <p:grpSpPr>
        <a:xfrm>
          <a:off x="0" y="0"/>
          <a:ext cx="0" cy="0"/>
          <a:chOff x="0" y="0"/>
          <a:chExt cx="0" cy="0"/>
        </a:xfrm>
      </p:grpSpPr>
      <p:sp>
        <p:nvSpPr>
          <p:cNvPr id="2" name="Freeform 2"/>
          <p:cNvSpPr/>
          <p:nvPr/>
        </p:nvSpPr>
        <p:spPr>
          <a:xfrm>
            <a:off x="3871535" y="306147"/>
            <a:ext cx="10544930" cy="5241711"/>
          </a:xfrm>
          <a:custGeom>
            <a:avLst/>
            <a:gdLst/>
            <a:ahLst/>
            <a:cxnLst/>
            <a:rect l="l" t="t" r="r" b="b"/>
            <a:pathLst>
              <a:path w="10544930" h="5241711">
                <a:moveTo>
                  <a:pt x="0" y="0"/>
                </a:moveTo>
                <a:lnTo>
                  <a:pt x="10544930" y="0"/>
                </a:lnTo>
                <a:lnTo>
                  <a:pt x="10544930" y="5241710"/>
                </a:lnTo>
                <a:lnTo>
                  <a:pt x="0" y="5241710"/>
                </a:lnTo>
                <a:lnTo>
                  <a:pt x="0" y="0"/>
                </a:lnTo>
                <a:close/>
              </a:path>
            </a:pathLst>
          </a:custGeom>
          <a:blipFill>
            <a:blip r:embed="rId2" cstate="print"/>
            <a:stretch>
              <a:fillRect l="-2067" r="-5884" b="-8269"/>
            </a:stretch>
          </a:blipFill>
        </p:spPr>
      </p:sp>
      <p:sp>
        <p:nvSpPr>
          <p:cNvPr id="3" name="TextBox 3"/>
          <p:cNvSpPr txBox="1"/>
          <p:nvPr/>
        </p:nvSpPr>
        <p:spPr>
          <a:xfrm>
            <a:off x="1526321" y="5890208"/>
            <a:ext cx="16455587" cy="5079510"/>
          </a:xfrm>
          <a:prstGeom prst="rect">
            <a:avLst/>
          </a:prstGeom>
        </p:spPr>
        <p:txBody>
          <a:bodyPr lIns="0" tIns="0" rIns="0" bIns="0" rtlCol="0" anchor="t">
            <a:spAutoFit/>
          </a:bodyPr>
          <a:lstStyle/>
          <a:p>
            <a:pPr algn="l">
              <a:lnSpc>
                <a:spcPts val="5585"/>
              </a:lnSpc>
            </a:pPr>
            <a:r>
              <a:rPr lang="en-US" sz="4654">
                <a:solidFill>
                  <a:srgbClr val="000000"/>
                </a:solidFill>
                <a:latin typeface="Stadio Now Novarese Bold"/>
              </a:rPr>
              <a:t>A Decision Tree is a flowchart-like structure where:</a:t>
            </a:r>
          </a:p>
          <a:p>
            <a:pPr marL="1004935" lvl="1" indent="-502467" algn="l">
              <a:lnSpc>
                <a:spcPts val="5585"/>
              </a:lnSpc>
              <a:buFont typeface="Arial"/>
              <a:buChar char="•"/>
            </a:pPr>
            <a:r>
              <a:rPr lang="en-US" sz="4654">
                <a:solidFill>
                  <a:srgbClr val="000000"/>
                </a:solidFill>
                <a:latin typeface="Stadio Now Novarese Bold"/>
              </a:rPr>
              <a:t>Internal nodes represent tests on an attribute.</a:t>
            </a:r>
          </a:p>
          <a:p>
            <a:pPr marL="1004935" lvl="1" indent="-502467" algn="l">
              <a:lnSpc>
                <a:spcPts val="5585"/>
              </a:lnSpc>
              <a:buFont typeface="Arial"/>
              <a:buChar char="•"/>
            </a:pPr>
            <a:r>
              <a:rPr lang="en-US" sz="4654">
                <a:solidFill>
                  <a:srgbClr val="000000"/>
                </a:solidFill>
                <a:latin typeface="Stadio Now Novarese Bold"/>
              </a:rPr>
              <a:t>Branches represent the outcome of the test.</a:t>
            </a:r>
          </a:p>
          <a:p>
            <a:pPr marL="1004935" lvl="1" indent="-502467" algn="l">
              <a:lnSpc>
                <a:spcPts val="5585"/>
              </a:lnSpc>
              <a:buFont typeface="Arial"/>
              <a:buChar char="•"/>
            </a:pPr>
            <a:r>
              <a:rPr lang="en-US" sz="4654">
                <a:solidFill>
                  <a:srgbClr val="000000"/>
                </a:solidFill>
                <a:latin typeface="Stadio Now Novarese Bold"/>
              </a:rPr>
              <a:t>Leaf nodes represent class labels (in classification) or continuous values (in regression).</a:t>
            </a:r>
          </a:p>
          <a:p>
            <a:pPr algn="l">
              <a:lnSpc>
                <a:spcPts val="5585"/>
              </a:lnSpc>
            </a:pPr>
            <a:endParaRPr/>
          </a:p>
          <a:p>
            <a:pPr marL="0" lvl="0" indent="0" algn="l">
              <a:lnSpc>
                <a:spcPts val="5585"/>
              </a:lnSpc>
              <a:spcBef>
                <a:spcPct val="0"/>
              </a:spcBef>
            </a:pPr>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10061301" y="4822527"/>
            <a:ext cx="7920608" cy="5089861"/>
          </a:xfrm>
          <a:custGeom>
            <a:avLst/>
            <a:gdLst/>
            <a:ahLst/>
            <a:cxnLst/>
            <a:rect l="l" t="t" r="r" b="b"/>
            <a:pathLst>
              <a:path w="7920608" h="5089861">
                <a:moveTo>
                  <a:pt x="0" y="0"/>
                </a:moveTo>
                <a:lnTo>
                  <a:pt x="7920608" y="0"/>
                </a:lnTo>
                <a:lnTo>
                  <a:pt x="7920608" y="5089862"/>
                </a:lnTo>
                <a:lnTo>
                  <a:pt x="0" y="5089862"/>
                </a:lnTo>
                <a:lnTo>
                  <a:pt x="0" y="0"/>
                </a:lnTo>
                <a:close/>
              </a:path>
            </a:pathLst>
          </a:custGeom>
          <a:blipFill>
            <a:blip r:embed="rId2" cstate="print"/>
            <a:stretch>
              <a:fillRect b="-6896"/>
            </a:stretch>
          </a:blipFill>
        </p:spPr>
      </p:sp>
      <p:sp>
        <p:nvSpPr>
          <p:cNvPr id="3" name="TextBox 3"/>
          <p:cNvSpPr txBox="1"/>
          <p:nvPr/>
        </p:nvSpPr>
        <p:spPr>
          <a:xfrm>
            <a:off x="1028700" y="606924"/>
            <a:ext cx="9571409" cy="1238250"/>
          </a:xfrm>
          <a:prstGeom prst="rect">
            <a:avLst/>
          </a:prstGeom>
        </p:spPr>
        <p:txBody>
          <a:bodyPr lIns="0" tIns="0" rIns="0" bIns="0" rtlCol="0" anchor="t">
            <a:spAutoFit/>
          </a:bodyPr>
          <a:lstStyle/>
          <a:p>
            <a:pPr marL="0" lvl="0" indent="0" algn="l">
              <a:lnSpc>
                <a:spcPts val="8159"/>
              </a:lnSpc>
              <a:spcBef>
                <a:spcPct val="0"/>
              </a:spcBef>
            </a:pPr>
            <a:r>
              <a:rPr lang="en-US" sz="6799" dirty="0">
                <a:solidFill>
                  <a:srgbClr val="000000"/>
                </a:solidFill>
                <a:latin typeface="Stadio Now Novarese Bold"/>
              </a:rPr>
              <a:t>Logistic Regression</a:t>
            </a:r>
          </a:p>
        </p:txBody>
      </p:sp>
      <p:sp>
        <p:nvSpPr>
          <p:cNvPr id="4" name="TextBox 4"/>
          <p:cNvSpPr txBox="1"/>
          <p:nvPr/>
        </p:nvSpPr>
        <p:spPr>
          <a:xfrm>
            <a:off x="1028700" y="2292350"/>
            <a:ext cx="15576854" cy="2279650"/>
          </a:xfrm>
          <a:prstGeom prst="rect">
            <a:avLst/>
          </a:prstGeom>
        </p:spPr>
        <p:txBody>
          <a:bodyPr lIns="0" tIns="0" rIns="0" bIns="0" rtlCol="0" anchor="t">
            <a:spAutoFit/>
          </a:bodyPr>
          <a:lstStyle/>
          <a:p>
            <a:pPr marL="0" lvl="0" indent="0" algn="l">
              <a:lnSpc>
                <a:spcPts val="4549"/>
              </a:lnSpc>
              <a:spcBef>
                <a:spcPct val="0"/>
              </a:spcBef>
            </a:pPr>
            <a:r>
              <a:rPr lang="en-US" sz="3499">
                <a:solidFill>
                  <a:srgbClr val="000000"/>
                </a:solidFill>
                <a:latin typeface="Lexend Deca"/>
              </a:rPr>
              <a:t>Logistic Regression models the probability that a given input belongs to a particular class. It outputs values between 0 and 1 using the logistic (sigmoid) function, which maps any real-valued number into the interval (0, 1).</a:t>
            </a:r>
          </a:p>
        </p:txBody>
      </p:sp>
      <p:sp>
        <p:nvSpPr>
          <p:cNvPr id="5" name="TextBox 5"/>
          <p:cNvSpPr txBox="1"/>
          <p:nvPr/>
        </p:nvSpPr>
        <p:spPr>
          <a:xfrm>
            <a:off x="1028700" y="5120997"/>
            <a:ext cx="8442342" cy="4464348"/>
          </a:xfrm>
          <a:prstGeom prst="rect">
            <a:avLst/>
          </a:prstGeom>
        </p:spPr>
        <p:txBody>
          <a:bodyPr lIns="0" tIns="0" rIns="0" bIns="0" rtlCol="0" anchor="t">
            <a:spAutoFit/>
          </a:bodyPr>
          <a:lstStyle/>
          <a:p>
            <a:pPr marL="0" lvl="0" indent="0" algn="l">
              <a:lnSpc>
                <a:spcPts val="4457"/>
              </a:lnSpc>
              <a:spcBef>
                <a:spcPct val="0"/>
              </a:spcBef>
            </a:pPr>
            <a:r>
              <a:rPr lang="en-US" sz="3429">
                <a:solidFill>
                  <a:srgbClr val="000000"/>
                </a:solidFill>
                <a:latin typeface="Lexend Deca"/>
              </a:rPr>
              <a:t>Logistic Regression is a fundamental and widely-used algorithm in the machine learning toolkit, especially suited for binary classification problems. Its simplicity, efficiency, and interpretability make it a strong candidate for many real-world applications.</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8924025" y="2876711"/>
            <a:ext cx="9057884" cy="6057460"/>
          </a:xfrm>
          <a:custGeom>
            <a:avLst/>
            <a:gdLst/>
            <a:ahLst/>
            <a:cxnLst/>
            <a:rect l="l" t="t" r="r" b="b"/>
            <a:pathLst>
              <a:path w="9057884" h="6057460">
                <a:moveTo>
                  <a:pt x="0" y="0"/>
                </a:moveTo>
                <a:lnTo>
                  <a:pt x="9057884" y="0"/>
                </a:lnTo>
                <a:lnTo>
                  <a:pt x="9057884" y="6057460"/>
                </a:lnTo>
                <a:lnTo>
                  <a:pt x="0" y="6057460"/>
                </a:lnTo>
                <a:lnTo>
                  <a:pt x="0" y="0"/>
                </a:lnTo>
                <a:close/>
              </a:path>
            </a:pathLst>
          </a:custGeom>
          <a:blipFill>
            <a:blip r:embed="rId2" cstate="print"/>
            <a:stretch>
              <a:fillRect/>
            </a:stretch>
          </a:blipFill>
        </p:spPr>
      </p:sp>
      <p:sp>
        <p:nvSpPr>
          <p:cNvPr id="3" name="TextBox 3"/>
          <p:cNvSpPr txBox="1"/>
          <p:nvPr/>
        </p:nvSpPr>
        <p:spPr>
          <a:xfrm>
            <a:off x="685800" y="647700"/>
            <a:ext cx="11200819" cy="2028986"/>
          </a:xfrm>
          <a:prstGeom prst="rect">
            <a:avLst/>
          </a:prstGeom>
        </p:spPr>
        <p:txBody>
          <a:bodyPr lIns="0" tIns="0" rIns="0" bIns="0" rtlCol="0" anchor="t">
            <a:spAutoFit/>
          </a:bodyPr>
          <a:lstStyle/>
          <a:p>
            <a:pPr algn="l">
              <a:lnSpc>
                <a:spcPts val="7329"/>
              </a:lnSpc>
            </a:pPr>
            <a:r>
              <a:rPr lang="en-US" sz="6107" dirty="0">
                <a:solidFill>
                  <a:srgbClr val="000000"/>
                </a:solidFill>
                <a:latin typeface="Stadio Now Novarese Bold"/>
              </a:rPr>
              <a:t>Random Forest Classifier</a:t>
            </a:r>
          </a:p>
          <a:p>
            <a:pPr marL="0" lvl="0" indent="0" algn="l">
              <a:lnSpc>
                <a:spcPts val="7329"/>
              </a:lnSpc>
              <a:spcBef>
                <a:spcPct val="0"/>
              </a:spcBef>
            </a:pPr>
            <a:endParaRPr dirty="0"/>
          </a:p>
        </p:txBody>
      </p:sp>
      <p:sp>
        <p:nvSpPr>
          <p:cNvPr id="4" name="TextBox 4"/>
          <p:cNvSpPr txBox="1"/>
          <p:nvPr/>
        </p:nvSpPr>
        <p:spPr>
          <a:xfrm>
            <a:off x="761118" y="3164656"/>
            <a:ext cx="7966644" cy="5452995"/>
          </a:xfrm>
          <a:prstGeom prst="rect">
            <a:avLst/>
          </a:prstGeom>
        </p:spPr>
        <p:txBody>
          <a:bodyPr lIns="0" tIns="0" rIns="0" bIns="0" rtlCol="0" anchor="t">
            <a:spAutoFit/>
          </a:bodyPr>
          <a:lstStyle/>
          <a:p>
            <a:pPr marL="0" lvl="0" indent="0" algn="l">
              <a:lnSpc>
                <a:spcPts val="4352"/>
              </a:lnSpc>
              <a:spcBef>
                <a:spcPct val="0"/>
              </a:spcBef>
            </a:pPr>
            <a:r>
              <a:rPr lang="en-US" sz="3348">
                <a:solidFill>
                  <a:srgbClr val="000000"/>
                </a:solidFill>
                <a:latin typeface="Lexend Deca"/>
              </a:rPr>
              <a:t>Random Forest is an ensemble of decision trees, usually trained with the "bagging" method. The general principle of the bagging method is to combine the predictions of several base estimators to improve robustness and accuracy. The main idea is to reduce the overfitting of individual decision trees by averaging multiple trees.</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32152" y="1330824"/>
            <a:ext cx="15627148" cy="7773838"/>
            <a:chOff x="0" y="0"/>
            <a:chExt cx="17969564" cy="8939089"/>
          </a:xfrm>
        </p:grpSpPr>
        <p:sp>
          <p:nvSpPr>
            <p:cNvPr id="3" name="Freeform 3"/>
            <p:cNvSpPr/>
            <p:nvPr/>
          </p:nvSpPr>
          <p:spPr>
            <a:xfrm>
              <a:off x="0" y="0"/>
              <a:ext cx="18006901" cy="8966013"/>
            </a:xfrm>
            <a:custGeom>
              <a:avLst/>
              <a:gdLst/>
              <a:ahLst/>
              <a:cxnLst/>
              <a:rect l="l" t="t" r="r" b="b"/>
              <a:pathLst>
                <a:path w="18006901" h="8966013">
                  <a:moveTo>
                    <a:pt x="292100" y="0"/>
                  </a:moveTo>
                  <a:cubicBezTo>
                    <a:pt x="131445" y="0"/>
                    <a:pt x="0" y="131445"/>
                    <a:pt x="0" y="292100"/>
                  </a:cubicBezTo>
                  <a:lnTo>
                    <a:pt x="0" y="8701091"/>
                  </a:lnTo>
                  <a:cubicBezTo>
                    <a:pt x="0" y="8861746"/>
                    <a:pt x="128651" y="8966013"/>
                    <a:pt x="285750" y="8932866"/>
                  </a:cubicBezTo>
                  <a:lnTo>
                    <a:pt x="17764585" y="7947854"/>
                  </a:lnTo>
                  <a:cubicBezTo>
                    <a:pt x="17921811" y="7914708"/>
                    <a:pt x="18006901" y="7763577"/>
                    <a:pt x="17953689" y="7611939"/>
                  </a:cubicBezTo>
                  <a:lnTo>
                    <a:pt x="16307769" y="275590"/>
                  </a:lnTo>
                  <a:cubicBezTo>
                    <a:pt x="16254682" y="124079"/>
                    <a:pt x="16079677" y="0"/>
                    <a:pt x="15919022" y="0"/>
                  </a:cubicBezTo>
                  <a:lnTo>
                    <a:pt x="292100" y="0"/>
                  </a:lnTo>
                  <a:close/>
                </a:path>
              </a:pathLst>
            </a:custGeom>
            <a:solidFill>
              <a:srgbClr val="FFFFFF"/>
            </a:solidFill>
          </p:spPr>
        </p:sp>
      </p:grpSp>
      <p:sp>
        <p:nvSpPr>
          <p:cNvPr id="4" name="Freeform 4"/>
          <p:cNvSpPr/>
          <p:nvPr/>
        </p:nvSpPr>
        <p:spPr>
          <a:xfrm>
            <a:off x="3035638" y="4126670"/>
            <a:ext cx="12820176" cy="5131630"/>
          </a:xfrm>
          <a:custGeom>
            <a:avLst/>
            <a:gdLst/>
            <a:ahLst/>
            <a:cxnLst/>
            <a:rect l="l" t="t" r="r" b="b"/>
            <a:pathLst>
              <a:path w="12820176" h="5131630">
                <a:moveTo>
                  <a:pt x="0" y="0"/>
                </a:moveTo>
                <a:lnTo>
                  <a:pt x="12820176" y="0"/>
                </a:lnTo>
                <a:lnTo>
                  <a:pt x="12820176" y="5131630"/>
                </a:lnTo>
                <a:lnTo>
                  <a:pt x="0" y="5131630"/>
                </a:lnTo>
                <a:lnTo>
                  <a:pt x="0" y="0"/>
                </a:lnTo>
                <a:close/>
              </a:path>
            </a:pathLst>
          </a:custGeom>
          <a:blipFill>
            <a:blip r:embed="rId2" cstate="print"/>
            <a:stretch>
              <a:fillRect t="-232" b="-232"/>
            </a:stretch>
          </a:blipFill>
        </p:spPr>
      </p:sp>
      <p:sp>
        <p:nvSpPr>
          <p:cNvPr id="5" name="TextBox 5"/>
          <p:cNvSpPr txBox="1"/>
          <p:nvPr/>
        </p:nvSpPr>
        <p:spPr>
          <a:xfrm>
            <a:off x="1995043" y="2154373"/>
            <a:ext cx="14814789" cy="1571625"/>
          </a:xfrm>
          <a:prstGeom prst="rect">
            <a:avLst/>
          </a:prstGeom>
        </p:spPr>
        <p:txBody>
          <a:bodyPr lIns="0" tIns="0" rIns="0" bIns="0" rtlCol="0" anchor="t">
            <a:spAutoFit/>
          </a:bodyPr>
          <a:lstStyle/>
          <a:p>
            <a:pPr algn="l">
              <a:lnSpc>
                <a:spcPts val="4199"/>
              </a:lnSpc>
            </a:pPr>
            <a:r>
              <a:rPr lang="en-US" sz="3499">
                <a:solidFill>
                  <a:srgbClr val="000000"/>
                </a:solidFill>
                <a:latin typeface="Lexend Deca"/>
              </a:rPr>
              <a:t>K-Fold Cross Validation is a resampling procedure used to evaluate a model by partitioning the original training dataset into K equal-sized subsets (or folds). The process involves:</a:t>
            </a:r>
          </a:p>
        </p:txBody>
      </p:sp>
      <p:sp>
        <p:nvSpPr>
          <p:cNvPr id="6" name="TextBox 6"/>
          <p:cNvSpPr txBox="1"/>
          <p:nvPr/>
        </p:nvSpPr>
        <p:spPr>
          <a:xfrm>
            <a:off x="2405166" y="387978"/>
            <a:ext cx="15627148" cy="2590800"/>
          </a:xfrm>
          <a:prstGeom prst="rect">
            <a:avLst/>
          </a:prstGeom>
        </p:spPr>
        <p:txBody>
          <a:bodyPr lIns="0" tIns="0" rIns="0" bIns="0" rtlCol="0" anchor="t">
            <a:spAutoFit/>
          </a:bodyPr>
          <a:lstStyle/>
          <a:p>
            <a:pPr algn="l">
              <a:lnSpc>
                <a:spcPts val="9358"/>
              </a:lnSpc>
            </a:pPr>
            <a:r>
              <a:rPr lang="en-US" sz="7798">
                <a:solidFill>
                  <a:srgbClr val="000000"/>
                </a:solidFill>
                <a:latin typeface="Stadio Now Novarese"/>
              </a:rPr>
              <a:t>K-FOLD CROSS VALIDATION</a:t>
            </a:r>
          </a:p>
          <a:p>
            <a:pPr marL="0" lvl="0" indent="0" algn="l">
              <a:lnSpc>
                <a:spcPts val="9358"/>
              </a:lnSpc>
              <a:spcBef>
                <a:spcPct val="0"/>
              </a:spcBef>
            </a:pPr>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CC69"/>
        </a:solidFill>
        <a:effectLst/>
      </p:bgPr>
    </p:bg>
    <p:spTree>
      <p:nvGrpSpPr>
        <p:cNvPr id="1" name=""/>
        <p:cNvGrpSpPr/>
        <p:nvPr/>
      </p:nvGrpSpPr>
      <p:grpSpPr>
        <a:xfrm>
          <a:off x="0" y="0"/>
          <a:ext cx="0" cy="0"/>
          <a:chOff x="0" y="0"/>
          <a:chExt cx="0" cy="0"/>
        </a:xfrm>
      </p:grpSpPr>
      <p:sp>
        <p:nvSpPr>
          <p:cNvPr id="2" name="TextBox 2"/>
          <p:cNvSpPr txBox="1"/>
          <p:nvPr/>
        </p:nvSpPr>
        <p:spPr>
          <a:xfrm>
            <a:off x="1429121" y="421453"/>
            <a:ext cx="15627148" cy="2590800"/>
          </a:xfrm>
          <a:prstGeom prst="rect">
            <a:avLst/>
          </a:prstGeom>
        </p:spPr>
        <p:txBody>
          <a:bodyPr lIns="0" tIns="0" rIns="0" bIns="0" rtlCol="0" anchor="t">
            <a:spAutoFit/>
          </a:bodyPr>
          <a:lstStyle/>
          <a:p>
            <a:pPr algn="l">
              <a:lnSpc>
                <a:spcPts val="9358"/>
              </a:lnSpc>
            </a:pPr>
            <a:r>
              <a:rPr lang="en-US" sz="7798" dirty="0">
                <a:solidFill>
                  <a:srgbClr val="000000"/>
                </a:solidFill>
                <a:latin typeface="Stadio Now Novarese"/>
              </a:rPr>
              <a:t>CONCLUSION</a:t>
            </a:r>
          </a:p>
          <a:p>
            <a:pPr marL="0" lvl="0" indent="0" algn="l">
              <a:lnSpc>
                <a:spcPts val="9358"/>
              </a:lnSpc>
              <a:spcBef>
                <a:spcPct val="0"/>
              </a:spcBef>
            </a:pPr>
            <a:endParaRPr dirty="0"/>
          </a:p>
        </p:txBody>
      </p:sp>
      <p:sp>
        <p:nvSpPr>
          <p:cNvPr id="3" name="TextBox 3"/>
          <p:cNvSpPr txBox="1"/>
          <p:nvPr/>
        </p:nvSpPr>
        <p:spPr>
          <a:xfrm>
            <a:off x="1028700" y="2335923"/>
            <a:ext cx="16142750" cy="6119496"/>
          </a:xfrm>
          <a:prstGeom prst="rect">
            <a:avLst/>
          </a:prstGeom>
        </p:spPr>
        <p:txBody>
          <a:bodyPr wrap="square" lIns="0" tIns="0" rIns="0" bIns="0" rtlCol="0" anchor="t">
            <a:spAutoFit/>
          </a:bodyPr>
          <a:lstStyle/>
          <a:p>
            <a:r>
              <a:rPr lang="en-US" sz="2800" dirty="0" smtClean="0"/>
              <a:t>In today’s competitive aviation industry, passenger satisfaction plays a pivotal role in determining an airline’s success. As travelers, we seek not only efficient transportation but also a positive overall experience. Let’s summarize the key points discussed in this essay:</a:t>
            </a:r>
          </a:p>
          <a:p>
            <a:r>
              <a:rPr lang="en-US" sz="2800" b="1" dirty="0" smtClean="0"/>
              <a:t>Service Quality Matters</a:t>
            </a:r>
            <a:r>
              <a:rPr lang="en-US" sz="2800" dirty="0" smtClean="0"/>
              <a:t>: Airlines must prioritize service quality across all </a:t>
            </a:r>
            <a:r>
              <a:rPr lang="en-US" sz="2800" dirty="0" err="1" smtClean="0"/>
              <a:t>touchpoints</a:t>
            </a:r>
            <a:r>
              <a:rPr lang="en-US" sz="2800" dirty="0" smtClean="0"/>
              <a:t>. From check-in to in-flight services, friendly and efficient staff, cleanliness, and timely communication contribute significantly to passenger satisfaction.</a:t>
            </a:r>
          </a:p>
          <a:p>
            <a:r>
              <a:rPr lang="en-US" sz="2800" b="1" dirty="0" smtClean="0"/>
              <a:t>Comfort and Amenities</a:t>
            </a:r>
            <a:r>
              <a:rPr lang="en-US" sz="2800" dirty="0" smtClean="0"/>
              <a:t>: Passengers value comfortable seating, adequate legroom, and clean facilities. Airlines that invest in modern amenities like Wi-Fi, entertainment systems, and power outlets enhance the overall journey.</a:t>
            </a:r>
          </a:p>
          <a:p>
            <a:r>
              <a:rPr lang="en-US" sz="2800" b="1" dirty="0" smtClean="0"/>
              <a:t>Punctuality and Reliability</a:t>
            </a:r>
            <a:r>
              <a:rPr lang="en-US" sz="2800" dirty="0" smtClean="0"/>
              <a:t>: Delays and cancellations frustrate passengers. Airlines should focus on minimizing disruptions, improving on-time performance, and providing clear communication during irregular operations.</a:t>
            </a:r>
          </a:p>
          <a:p>
            <a:r>
              <a:rPr lang="en-US" sz="2800" b="1" dirty="0" smtClean="0"/>
              <a:t>Safety and Security</a:t>
            </a:r>
            <a:r>
              <a:rPr lang="en-US" sz="2800" dirty="0" smtClean="0"/>
              <a:t>: Passengers expect airlines to prioritize safety. Transparent safety protocols, well-trained crew, and adherence to regulations build trust and satisfaction.</a:t>
            </a:r>
          </a:p>
          <a:p>
            <a:pPr marL="0" lvl="0" indent="0" algn="l">
              <a:lnSpc>
                <a:spcPts val="4352"/>
              </a:lnSpc>
              <a:spcBef>
                <a:spcPct val="0"/>
              </a:spcBef>
            </a:pPr>
            <a:endParaRPr sz="28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TextBox 2"/>
          <p:cNvSpPr txBox="1"/>
          <p:nvPr/>
        </p:nvSpPr>
        <p:spPr>
          <a:xfrm>
            <a:off x="3892997" y="980078"/>
            <a:ext cx="10502006" cy="1238250"/>
          </a:xfrm>
          <a:prstGeom prst="rect">
            <a:avLst/>
          </a:prstGeom>
        </p:spPr>
        <p:txBody>
          <a:bodyPr lIns="0" tIns="0" rIns="0" bIns="0" rtlCol="0" anchor="t">
            <a:spAutoFit/>
          </a:bodyPr>
          <a:lstStyle/>
          <a:p>
            <a:pPr marL="0" lvl="0" indent="0" algn="ctr">
              <a:lnSpc>
                <a:spcPts val="8159"/>
              </a:lnSpc>
              <a:spcBef>
                <a:spcPct val="0"/>
              </a:spcBef>
            </a:pPr>
            <a:r>
              <a:rPr lang="en-US" sz="6799">
                <a:solidFill>
                  <a:srgbClr val="000000"/>
                </a:solidFill>
                <a:latin typeface="Stadio Now Novarese Bold"/>
              </a:rPr>
              <a:t>Reference</a:t>
            </a:r>
          </a:p>
        </p:txBody>
      </p:sp>
      <p:sp>
        <p:nvSpPr>
          <p:cNvPr id="3" name="TextBox 3"/>
          <p:cNvSpPr txBox="1"/>
          <p:nvPr/>
        </p:nvSpPr>
        <p:spPr>
          <a:xfrm>
            <a:off x="1028700" y="3275417"/>
            <a:ext cx="16878299" cy="6360716"/>
          </a:xfrm>
          <a:prstGeom prst="rect">
            <a:avLst/>
          </a:prstGeom>
        </p:spPr>
        <p:txBody>
          <a:bodyPr wrap="square" lIns="0" tIns="0" rIns="0" bIns="0" rtlCol="0" anchor="t">
            <a:spAutoFit/>
          </a:bodyPr>
          <a:lstStyle/>
          <a:p>
            <a:r>
              <a:rPr lang="en-US" sz="2000" dirty="0" smtClean="0">
                <a:solidFill>
                  <a:srgbClr val="111111"/>
                </a:solidFill>
                <a:latin typeface="-apple-system"/>
              </a:rPr>
              <a:t>This dataset was used to analyze airline passenger satisfaction. The project involved designing </a:t>
            </a:r>
            <a:r>
              <a:rPr lang="en-US" sz="2000" dirty="0" smtClean="0">
                <a:solidFill>
                  <a:srgbClr val="111111"/>
                </a:solidFill>
                <a:latin typeface="-apple-system"/>
              </a:rPr>
              <a:t>a  </a:t>
            </a:r>
            <a:r>
              <a:rPr lang="en-US" sz="2000" dirty="0" smtClean="0">
                <a:solidFill>
                  <a:srgbClr val="111111"/>
                </a:solidFill>
                <a:latin typeface="-apple-system"/>
              </a:rPr>
              <a:t>report to identify key factors contributing to a recent dip in customer satisfaction rates.</a:t>
            </a:r>
            <a:endParaRPr lang="en-US" sz="2000" u="sng" dirty="0" smtClean="0">
              <a:solidFill>
                <a:srgbClr val="000000"/>
              </a:solidFill>
              <a:latin typeface="Arimo"/>
              <a:hlinkClick r:id="rId2"/>
            </a:endParaRPr>
          </a:p>
          <a:p>
            <a:pPr algn="l">
              <a:lnSpc>
                <a:spcPts val="6439"/>
              </a:lnSpc>
              <a:buFont typeface="Arial" pitchFamily="34" charset="0"/>
              <a:buChar char="•"/>
            </a:pPr>
            <a:r>
              <a:rPr lang="en-US" sz="2000" u="sng" dirty="0" smtClean="0">
                <a:solidFill>
                  <a:srgbClr val="000000"/>
                </a:solidFill>
                <a:latin typeface="Arimo"/>
                <a:hlinkClick r:id="rId2"/>
              </a:rPr>
              <a:t>https</a:t>
            </a:r>
            <a:r>
              <a:rPr lang="en-US" sz="2000" u="sng" dirty="0">
                <a:solidFill>
                  <a:srgbClr val="000000"/>
                </a:solidFill>
                <a:latin typeface="Arimo"/>
                <a:hlinkClick r:id="rId2"/>
              </a:rPr>
              <a:t>://</a:t>
            </a:r>
            <a:r>
              <a:rPr lang="en-US" sz="2000" u="sng" dirty="0" smtClean="0">
                <a:solidFill>
                  <a:srgbClr val="000000"/>
                </a:solidFill>
                <a:latin typeface="Arimo"/>
                <a:hlinkClick r:id="rId2"/>
              </a:rPr>
              <a:t>www.kaggle.com/datasets/teejmahal20/airline-passenger-satisfaction</a:t>
            </a:r>
            <a:r>
              <a:rPr lang="en-US" sz="2000" u="sng" dirty="0" smtClean="0">
                <a:solidFill>
                  <a:srgbClr val="000000"/>
                </a:solidFill>
                <a:latin typeface="Arimo"/>
              </a:rPr>
              <a:t> </a:t>
            </a:r>
            <a:endParaRPr sz="2000" dirty="0"/>
          </a:p>
          <a:p>
            <a:pPr algn="l">
              <a:lnSpc>
                <a:spcPts val="6439"/>
              </a:lnSpc>
              <a:buFont typeface="Arial" pitchFamily="34" charset="0"/>
              <a:buChar char="•"/>
            </a:pPr>
            <a:r>
              <a:rPr lang="en-US" sz="2000" u="sng" dirty="0">
                <a:solidFill>
                  <a:srgbClr val="000000"/>
                </a:solidFill>
                <a:latin typeface="Arimo"/>
                <a:hlinkClick r:id="rId3"/>
              </a:rPr>
              <a:t>https://www.youtube.com/watch?v=_</a:t>
            </a:r>
            <a:r>
              <a:rPr lang="en-US" sz="2000" u="sng" dirty="0" smtClean="0">
                <a:solidFill>
                  <a:srgbClr val="000000"/>
                </a:solidFill>
                <a:latin typeface="Arimo"/>
                <a:hlinkClick r:id="rId3"/>
              </a:rPr>
              <a:t>EMAtafPvlw&amp;list=PLwceW-ck1usdSzWDkFM12Qf9ogy0dXuio</a:t>
            </a:r>
            <a:endParaRPr lang="en-US" sz="2000" u="sng" dirty="0" smtClean="0">
              <a:solidFill>
                <a:srgbClr val="000000"/>
              </a:solidFill>
              <a:latin typeface="Arimo"/>
            </a:endParaRPr>
          </a:p>
          <a:p>
            <a:pPr>
              <a:lnSpc>
                <a:spcPts val="6439"/>
              </a:lnSpc>
              <a:buFont typeface="Arial" pitchFamily="34" charset="0"/>
              <a:buChar char="•"/>
            </a:pPr>
            <a:r>
              <a:rPr lang="en-US" sz="2000" u="sng" dirty="0" smtClean="0">
                <a:solidFill>
                  <a:srgbClr val="000000"/>
                </a:solidFill>
                <a:latin typeface="Arimo"/>
                <a:hlinkClick r:id="rId4"/>
              </a:rPr>
              <a:t>https://www.geeksforgeeks.org/getting-started-with-classification</a:t>
            </a:r>
            <a:r>
              <a:rPr lang="en-US" sz="2000" u="sng" dirty="0" smtClean="0">
                <a:solidFill>
                  <a:srgbClr val="000000"/>
                </a:solidFill>
                <a:latin typeface="Arimo"/>
                <a:hlinkClick r:id="rId4"/>
              </a:rPr>
              <a:t>/</a:t>
            </a:r>
            <a:endParaRPr lang="en-US" sz="2000" u="sng" dirty="0" smtClean="0">
              <a:solidFill>
                <a:srgbClr val="000000"/>
              </a:solidFill>
              <a:latin typeface="Arimo"/>
            </a:endParaRPr>
          </a:p>
          <a:p>
            <a:pPr>
              <a:lnSpc>
                <a:spcPts val="6439"/>
              </a:lnSpc>
              <a:buFont typeface="Arial" pitchFamily="34" charset="0"/>
              <a:buChar char="•"/>
            </a:pPr>
            <a:r>
              <a:rPr lang="en-US" sz="2000" u="sng" dirty="0" smtClean="0">
                <a:solidFill>
                  <a:srgbClr val="000000"/>
                </a:solidFill>
                <a:latin typeface="Arimo"/>
                <a:hlinkClick r:id="rId5"/>
              </a:rPr>
              <a:t>https://</a:t>
            </a:r>
            <a:r>
              <a:rPr lang="en-US" sz="2000" u="sng" dirty="0" smtClean="0">
                <a:solidFill>
                  <a:srgbClr val="000000"/>
                </a:solidFill>
                <a:latin typeface="Arimo"/>
                <a:hlinkClick r:id="rId5"/>
              </a:rPr>
              <a:t>www.javatpoint.com/classification-algorithm-in-machine-learning</a:t>
            </a:r>
            <a:endParaRPr lang="en-US" sz="2000" u="sng" dirty="0" smtClean="0">
              <a:solidFill>
                <a:srgbClr val="000000"/>
              </a:solidFill>
              <a:latin typeface="Arimo"/>
            </a:endParaRPr>
          </a:p>
          <a:p>
            <a:pPr>
              <a:lnSpc>
                <a:spcPts val="6439"/>
              </a:lnSpc>
              <a:buFont typeface="Arial" pitchFamily="34" charset="0"/>
              <a:buChar char="•"/>
            </a:pPr>
            <a:r>
              <a:rPr lang="en-US" sz="2000" u="sng" dirty="0" smtClean="0">
                <a:solidFill>
                  <a:srgbClr val="000000"/>
                </a:solidFill>
                <a:latin typeface="Arimo"/>
              </a:rPr>
              <a:t>https://www.analyticsvidhya.com/blog/2022/02/k-fold-cross-validation-technique-and-its-essentials/</a:t>
            </a:r>
            <a:endParaRPr lang="en-US" sz="2000" u="sng" dirty="0" smtClean="0">
              <a:solidFill>
                <a:srgbClr val="000000"/>
              </a:solidFill>
              <a:latin typeface="Arimo"/>
            </a:endParaRPr>
          </a:p>
          <a:p>
            <a:pPr>
              <a:lnSpc>
                <a:spcPts val="6439"/>
              </a:lnSpc>
            </a:pPr>
            <a:endParaRPr lang="en-US" sz="4599" u="sng" dirty="0" smtClean="0">
              <a:solidFill>
                <a:srgbClr val="000000"/>
              </a:solidFill>
              <a:latin typeface="Arimo"/>
            </a:endParaRPr>
          </a:p>
          <a:p>
            <a:pPr>
              <a:lnSpc>
                <a:spcPts val="6439"/>
              </a:lnSpc>
            </a:pPr>
            <a:endParaRPr lang="en-US" sz="4599" u="sng" dirty="0">
              <a:solidFill>
                <a:srgbClr val="000000"/>
              </a:solidFill>
              <a:latin typeface="Arimo"/>
            </a:endParaRPr>
          </a:p>
        </p:txBody>
      </p:sp>
    </p:spTree>
  </p:cSld>
  <p:clrMapOvr>
    <a:masterClrMapping/>
  </p:clrMapOvr>
  <p:transition>
    <p:push dir="d"/>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F622A"/>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28700" y="1330824"/>
            <a:ext cx="16230600" cy="8177008"/>
            <a:chOff x="0" y="0"/>
            <a:chExt cx="18663469" cy="9402692"/>
          </a:xfrm>
        </p:grpSpPr>
        <p:sp>
          <p:nvSpPr>
            <p:cNvPr id="3" name="Freeform 3"/>
            <p:cNvSpPr/>
            <p:nvPr/>
          </p:nvSpPr>
          <p:spPr>
            <a:xfrm>
              <a:off x="0" y="0"/>
              <a:ext cx="18700807" cy="9429616"/>
            </a:xfrm>
            <a:custGeom>
              <a:avLst/>
              <a:gdLst/>
              <a:ahLst/>
              <a:cxnLst/>
              <a:rect l="l" t="t" r="r" b="b"/>
              <a:pathLst>
                <a:path w="18700807" h="9429616">
                  <a:moveTo>
                    <a:pt x="292100" y="0"/>
                  </a:moveTo>
                  <a:cubicBezTo>
                    <a:pt x="131445" y="0"/>
                    <a:pt x="0" y="131445"/>
                    <a:pt x="0" y="292100"/>
                  </a:cubicBezTo>
                  <a:lnTo>
                    <a:pt x="0" y="9164694"/>
                  </a:lnTo>
                  <a:cubicBezTo>
                    <a:pt x="0" y="9325349"/>
                    <a:pt x="128651" y="9429616"/>
                    <a:pt x="285750" y="9396469"/>
                  </a:cubicBezTo>
                  <a:lnTo>
                    <a:pt x="18458492" y="8411457"/>
                  </a:lnTo>
                  <a:cubicBezTo>
                    <a:pt x="18615718" y="8378310"/>
                    <a:pt x="18700807" y="8227180"/>
                    <a:pt x="18647595" y="8075542"/>
                  </a:cubicBezTo>
                  <a:lnTo>
                    <a:pt x="17001674" y="275590"/>
                  </a:lnTo>
                  <a:cubicBezTo>
                    <a:pt x="16948589" y="124079"/>
                    <a:pt x="16773582" y="0"/>
                    <a:pt x="16612927" y="0"/>
                  </a:cubicBezTo>
                  <a:lnTo>
                    <a:pt x="292100" y="0"/>
                  </a:lnTo>
                  <a:close/>
                </a:path>
              </a:pathLst>
            </a:custGeom>
            <a:solidFill>
              <a:srgbClr val="FFFFFF"/>
            </a:solidFill>
          </p:spPr>
        </p:sp>
      </p:grpSp>
      <p:sp>
        <p:nvSpPr>
          <p:cNvPr id="4" name="Freeform 4"/>
          <p:cNvSpPr/>
          <p:nvPr/>
        </p:nvSpPr>
        <p:spPr>
          <a:xfrm rot="120058" flipH="1">
            <a:off x="15250424" y="6550401"/>
            <a:ext cx="2488572" cy="1110525"/>
          </a:xfrm>
          <a:custGeom>
            <a:avLst/>
            <a:gdLst/>
            <a:ahLst/>
            <a:cxnLst/>
            <a:rect l="l" t="t" r="r" b="b"/>
            <a:pathLst>
              <a:path w="2488572" h="1110525">
                <a:moveTo>
                  <a:pt x="2488572" y="0"/>
                </a:moveTo>
                <a:lnTo>
                  <a:pt x="0" y="0"/>
                </a:lnTo>
                <a:lnTo>
                  <a:pt x="0" y="1110525"/>
                </a:lnTo>
                <a:lnTo>
                  <a:pt x="2488572" y="1110525"/>
                </a:lnTo>
                <a:lnTo>
                  <a:pt x="2488572"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grpSp>
        <p:nvGrpSpPr>
          <p:cNvPr id="5" name="Group 5"/>
          <p:cNvGrpSpPr/>
          <p:nvPr/>
        </p:nvGrpSpPr>
        <p:grpSpPr>
          <a:xfrm>
            <a:off x="8743045" y="8244721"/>
            <a:ext cx="8815244" cy="1263111"/>
            <a:chOff x="0" y="0"/>
            <a:chExt cx="34145948" cy="4892675"/>
          </a:xfrm>
        </p:grpSpPr>
        <p:sp>
          <p:nvSpPr>
            <p:cNvPr id="6" name="Freeform 6"/>
            <p:cNvSpPr/>
            <p:nvPr/>
          </p:nvSpPr>
          <p:spPr>
            <a:xfrm>
              <a:off x="-38227" y="-27178"/>
              <a:ext cx="34184174" cy="4919853"/>
            </a:xfrm>
            <a:custGeom>
              <a:avLst/>
              <a:gdLst/>
              <a:ahLst/>
              <a:cxnLst/>
              <a:rect l="l" t="t" r="r" b="b"/>
              <a:pathLst>
                <a:path w="34184174" h="4919853">
                  <a:moveTo>
                    <a:pt x="33898805" y="682752"/>
                  </a:moveTo>
                  <a:cubicBezTo>
                    <a:pt x="34055779" y="716915"/>
                    <a:pt x="34184174" y="876300"/>
                    <a:pt x="34184174" y="1036955"/>
                  </a:cubicBezTo>
                  <a:lnTo>
                    <a:pt x="34184174" y="4627753"/>
                  </a:lnTo>
                  <a:cubicBezTo>
                    <a:pt x="34184174" y="4788408"/>
                    <a:pt x="34052731" y="4919853"/>
                    <a:pt x="33892074" y="4919853"/>
                  </a:cubicBezTo>
                  <a:lnTo>
                    <a:pt x="247269" y="4919853"/>
                  </a:lnTo>
                  <a:cubicBezTo>
                    <a:pt x="86614" y="4919853"/>
                    <a:pt x="0" y="4796282"/>
                    <a:pt x="54610" y="4645279"/>
                  </a:cubicBezTo>
                  <a:lnTo>
                    <a:pt x="2156079" y="246634"/>
                  </a:lnTo>
                  <a:cubicBezTo>
                    <a:pt x="2210816" y="95631"/>
                    <a:pt x="2384044" y="0"/>
                    <a:pt x="2541016" y="34163"/>
                  </a:cubicBezTo>
                  <a:lnTo>
                    <a:pt x="33898805" y="682752"/>
                  </a:lnTo>
                  <a:close/>
                </a:path>
              </a:pathLst>
            </a:custGeom>
            <a:solidFill>
              <a:srgbClr val="7F9616"/>
            </a:solidFill>
          </p:spPr>
        </p:sp>
      </p:grpSp>
      <p:sp>
        <p:nvSpPr>
          <p:cNvPr id="7" name="Freeform 7"/>
          <p:cNvSpPr/>
          <p:nvPr/>
        </p:nvSpPr>
        <p:spPr>
          <a:xfrm>
            <a:off x="16163284" y="3774148"/>
            <a:ext cx="3118017" cy="1594086"/>
          </a:xfrm>
          <a:custGeom>
            <a:avLst/>
            <a:gdLst/>
            <a:ahLst/>
            <a:cxnLst/>
            <a:rect l="l" t="t" r="r" b="b"/>
            <a:pathLst>
              <a:path w="3118017" h="1594086">
                <a:moveTo>
                  <a:pt x="0" y="0"/>
                </a:moveTo>
                <a:lnTo>
                  <a:pt x="3118016" y="0"/>
                </a:lnTo>
                <a:lnTo>
                  <a:pt x="3118016" y="1594086"/>
                </a:lnTo>
                <a:lnTo>
                  <a:pt x="0" y="1594086"/>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a:ln cap="sq">
            <a:noFill/>
            <a:prstDash val="solid"/>
            <a:miter/>
          </a:ln>
        </p:spPr>
      </p:sp>
      <p:sp>
        <p:nvSpPr>
          <p:cNvPr id="8" name="Freeform 8"/>
          <p:cNvSpPr/>
          <p:nvPr/>
        </p:nvSpPr>
        <p:spPr>
          <a:xfrm>
            <a:off x="13245224" y="6304498"/>
            <a:ext cx="3803161" cy="3203334"/>
          </a:xfrm>
          <a:custGeom>
            <a:avLst/>
            <a:gdLst/>
            <a:ahLst/>
            <a:cxnLst/>
            <a:rect l="l" t="t" r="r" b="b"/>
            <a:pathLst>
              <a:path w="3803161" h="3203334">
                <a:moveTo>
                  <a:pt x="0" y="0"/>
                </a:moveTo>
                <a:lnTo>
                  <a:pt x="3803161" y="0"/>
                </a:lnTo>
                <a:lnTo>
                  <a:pt x="3803161" y="3203334"/>
                </a:lnTo>
                <a:lnTo>
                  <a:pt x="0" y="3203334"/>
                </a:lnTo>
                <a:lnTo>
                  <a:pt x="0" y="0"/>
                </a:lnTo>
                <a:close/>
              </a:path>
            </a:pathLst>
          </a:custGeom>
          <a:blipFill>
            <a:blip r:embed="rId6" cstate="print">
              <a:extLst>
                <a:ext uri="{96DAC541-7B7A-43D3-8B79-37D633B846F1}">
                  <asvg:svgBlip xmlns="" xmlns:asvg="http://schemas.microsoft.com/office/drawing/2016/SVG/main" r:embed="rId7"/>
                </a:ext>
              </a:extLst>
            </a:blip>
            <a:stretch>
              <a:fillRect l="-1992" b="-6559"/>
            </a:stretch>
          </a:blipFill>
        </p:spPr>
      </p:sp>
      <p:sp>
        <p:nvSpPr>
          <p:cNvPr id="9" name="Freeform 9"/>
          <p:cNvSpPr/>
          <p:nvPr/>
        </p:nvSpPr>
        <p:spPr>
          <a:xfrm rot="521685">
            <a:off x="15290447" y="5401809"/>
            <a:ext cx="2209190" cy="943927"/>
          </a:xfrm>
          <a:custGeom>
            <a:avLst/>
            <a:gdLst/>
            <a:ahLst/>
            <a:cxnLst/>
            <a:rect l="l" t="t" r="r" b="b"/>
            <a:pathLst>
              <a:path w="2209190" h="943927">
                <a:moveTo>
                  <a:pt x="0" y="0"/>
                </a:moveTo>
                <a:lnTo>
                  <a:pt x="2209190" y="0"/>
                </a:lnTo>
                <a:lnTo>
                  <a:pt x="2209190" y="943926"/>
                </a:lnTo>
                <a:lnTo>
                  <a:pt x="0" y="943926"/>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a:ln cap="sq">
            <a:noFill/>
            <a:prstDash val="solid"/>
            <a:miter/>
          </a:ln>
        </p:spPr>
      </p:sp>
      <p:sp>
        <p:nvSpPr>
          <p:cNvPr id="10" name="Freeform 10"/>
          <p:cNvSpPr/>
          <p:nvPr/>
        </p:nvSpPr>
        <p:spPr>
          <a:xfrm rot="376356" flipH="1">
            <a:off x="-930747" y="4944811"/>
            <a:ext cx="4609738" cy="6725082"/>
          </a:xfrm>
          <a:custGeom>
            <a:avLst/>
            <a:gdLst/>
            <a:ahLst/>
            <a:cxnLst/>
            <a:rect l="l" t="t" r="r" b="b"/>
            <a:pathLst>
              <a:path w="4609738" h="6725082">
                <a:moveTo>
                  <a:pt x="4609737" y="0"/>
                </a:moveTo>
                <a:lnTo>
                  <a:pt x="0" y="0"/>
                </a:lnTo>
                <a:lnTo>
                  <a:pt x="0" y="6725082"/>
                </a:lnTo>
                <a:lnTo>
                  <a:pt x="4609737" y="6725082"/>
                </a:lnTo>
                <a:lnTo>
                  <a:pt x="4609737" y="0"/>
                </a:lnTo>
                <a:close/>
              </a:path>
            </a:pathLst>
          </a:custGeom>
          <a:blipFill>
            <a:blip r:embed="rId10" cstate="print">
              <a:extLst>
                <a:ext uri="{96DAC541-7B7A-43D3-8B79-37D633B846F1}">
                  <asvg:svgBlip xmlns="" xmlns:asvg="http://schemas.microsoft.com/office/drawing/2016/SVG/main" r:embed="rId11"/>
                </a:ext>
              </a:extLst>
            </a:blip>
            <a:stretch>
              <a:fillRect/>
            </a:stretch>
          </a:blipFill>
          <a:ln cap="sq">
            <a:noFill/>
            <a:prstDash val="solid"/>
            <a:miter/>
          </a:ln>
        </p:spPr>
      </p:sp>
      <p:sp>
        <p:nvSpPr>
          <p:cNvPr id="11" name="TextBox 11"/>
          <p:cNvSpPr txBox="1"/>
          <p:nvPr/>
        </p:nvSpPr>
        <p:spPr>
          <a:xfrm>
            <a:off x="4482629" y="3878176"/>
            <a:ext cx="8762595" cy="1854803"/>
          </a:xfrm>
          <a:prstGeom prst="rect">
            <a:avLst/>
          </a:prstGeom>
        </p:spPr>
        <p:txBody>
          <a:bodyPr lIns="0" tIns="0" rIns="0" bIns="0" rtlCol="0" anchor="t">
            <a:spAutoFit/>
          </a:bodyPr>
          <a:lstStyle/>
          <a:p>
            <a:pPr marL="0" lvl="1" indent="0" algn="ctr">
              <a:lnSpc>
                <a:spcPts val="15358"/>
              </a:lnSpc>
            </a:pPr>
            <a:r>
              <a:rPr lang="en-US" sz="12800" dirty="0">
                <a:solidFill>
                  <a:srgbClr val="2E2C2B"/>
                </a:solidFill>
                <a:latin typeface="Stadio Now Novarese"/>
              </a:rPr>
              <a:t>Thank You</a:t>
            </a:r>
          </a:p>
        </p:txBody>
      </p:sp>
      <p:sp>
        <p:nvSpPr>
          <p:cNvPr id="12" name="Freeform 12"/>
          <p:cNvSpPr/>
          <p:nvPr/>
        </p:nvSpPr>
        <p:spPr>
          <a:xfrm>
            <a:off x="4784343" y="1206483"/>
            <a:ext cx="2720612" cy="1390913"/>
          </a:xfrm>
          <a:custGeom>
            <a:avLst/>
            <a:gdLst/>
            <a:ahLst/>
            <a:cxnLst/>
            <a:rect l="l" t="t" r="r" b="b"/>
            <a:pathLst>
              <a:path w="2720612" h="1390913">
                <a:moveTo>
                  <a:pt x="0" y="0"/>
                </a:moveTo>
                <a:lnTo>
                  <a:pt x="2720612" y="0"/>
                </a:lnTo>
                <a:lnTo>
                  <a:pt x="2720612" y="1390912"/>
                </a:lnTo>
                <a:lnTo>
                  <a:pt x="0" y="1390912"/>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a:ln cap="sq">
            <a:noFill/>
            <a:prstDash val="solid"/>
            <a:miter/>
          </a:ln>
        </p:spPr>
      </p:sp>
      <p:sp>
        <p:nvSpPr>
          <p:cNvPr id="13" name="Freeform 13"/>
          <p:cNvSpPr/>
          <p:nvPr/>
        </p:nvSpPr>
        <p:spPr>
          <a:xfrm>
            <a:off x="-691477" y="3227588"/>
            <a:ext cx="2628075" cy="1343603"/>
          </a:xfrm>
          <a:custGeom>
            <a:avLst/>
            <a:gdLst/>
            <a:ahLst/>
            <a:cxnLst/>
            <a:rect l="l" t="t" r="r" b="b"/>
            <a:pathLst>
              <a:path w="2628075" h="1343603">
                <a:moveTo>
                  <a:pt x="0" y="0"/>
                </a:moveTo>
                <a:lnTo>
                  <a:pt x="2628074" y="0"/>
                </a:lnTo>
                <a:lnTo>
                  <a:pt x="2628074" y="1343603"/>
                </a:lnTo>
                <a:lnTo>
                  <a:pt x="0" y="1343603"/>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a:ln cap="sq">
            <a:noFill/>
            <a:prstDash val="solid"/>
            <a:miter/>
          </a:ln>
        </p:spPr>
      </p:sp>
      <p:sp>
        <p:nvSpPr>
          <p:cNvPr id="14" name="Freeform 14"/>
          <p:cNvSpPr/>
          <p:nvPr/>
        </p:nvSpPr>
        <p:spPr>
          <a:xfrm rot="-385636" flipH="1">
            <a:off x="2944772" y="7791023"/>
            <a:ext cx="1745314" cy="3403982"/>
          </a:xfrm>
          <a:custGeom>
            <a:avLst/>
            <a:gdLst/>
            <a:ahLst/>
            <a:cxnLst/>
            <a:rect l="l" t="t" r="r" b="b"/>
            <a:pathLst>
              <a:path w="1745314" h="3403982">
                <a:moveTo>
                  <a:pt x="1745314" y="0"/>
                </a:moveTo>
                <a:lnTo>
                  <a:pt x="0" y="0"/>
                </a:lnTo>
                <a:lnTo>
                  <a:pt x="0" y="3403982"/>
                </a:lnTo>
                <a:lnTo>
                  <a:pt x="1745314" y="3403982"/>
                </a:lnTo>
                <a:lnTo>
                  <a:pt x="1745314" y="0"/>
                </a:lnTo>
                <a:close/>
              </a:path>
            </a:pathLst>
          </a:custGeom>
          <a:blipFill>
            <a:blip r:embed="rId12" cstate="print">
              <a:extLst>
                <a:ext uri="{96DAC541-7B7A-43D3-8B79-37D633B846F1}">
                  <asvg:svgBlip xmlns="" xmlns:asvg="http://schemas.microsoft.com/office/drawing/2016/SVG/main" r:embed="rId13"/>
                </a:ext>
              </a:extLst>
            </a:blip>
            <a:stretch>
              <a:fillRect/>
            </a:stretch>
          </a:blipFill>
        </p:spPr>
      </p:sp>
    </p:spTree>
  </p:cSld>
  <p:clrMapOvr>
    <a:masterClrMapping/>
  </p:clrMapOvr>
  <p:transition>
    <p:push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grpSp>
        <p:nvGrpSpPr>
          <p:cNvPr id="2" name="Group 2"/>
          <p:cNvGrpSpPr/>
          <p:nvPr/>
        </p:nvGrpSpPr>
        <p:grpSpPr>
          <a:xfrm>
            <a:off x="8785134" y="332259"/>
            <a:ext cx="8269539" cy="8530208"/>
            <a:chOff x="0" y="0"/>
            <a:chExt cx="6218167" cy="6414173"/>
          </a:xfrm>
        </p:grpSpPr>
        <p:sp>
          <p:nvSpPr>
            <p:cNvPr id="3" name="Freeform 3"/>
            <p:cNvSpPr/>
            <p:nvPr/>
          </p:nvSpPr>
          <p:spPr>
            <a:xfrm>
              <a:off x="-29083" y="-27432"/>
              <a:ext cx="6247250" cy="6441605"/>
            </a:xfrm>
            <a:custGeom>
              <a:avLst/>
              <a:gdLst/>
              <a:ahLst/>
              <a:cxnLst/>
              <a:rect l="l" t="t" r="r" b="b"/>
              <a:pathLst>
                <a:path w="6247250" h="6441605">
                  <a:moveTo>
                    <a:pt x="5961881" y="756285"/>
                  </a:moveTo>
                  <a:cubicBezTo>
                    <a:pt x="6118852" y="790448"/>
                    <a:pt x="6247250" y="949833"/>
                    <a:pt x="6247250" y="1110488"/>
                  </a:cubicBezTo>
                  <a:lnTo>
                    <a:pt x="6247250" y="6149505"/>
                  </a:lnTo>
                  <a:cubicBezTo>
                    <a:pt x="6247250" y="6310160"/>
                    <a:pt x="6115804" y="6441605"/>
                    <a:pt x="5955150" y="6441605"/>
                  </a:cubicBezTo>
                  <a:lnTo>
                    <a:pt x="262128" y="6441605"/>
                  </a:lnTo>
                  <a:cubicBezTo>
                    <a:pt x="101473" y="6441605"/>
                    <a:pt x="0" y="6313589"/>
                    <a:pt x="36576" y="6157252"/>
                  </a:cubicBezTo>
                  <a:lnTo>
                    <a:pt x="1389888" y="256413"/>
                  </a:lnTo>
                  <a:cubicBezTo>
                    <a:pt x="1426464" y="99949"/>
                    <a:pt x="1584960" y="0"/>
                    <a:pt x="1741932" y="34163"/>
                  </a:cubicBezTo>
                  <a:lnTo>
                    <a:pt x="5961881" y="756285"/>
                  </a:lnTo>
                  <a:close/>
                </a:path>
              </a:pathLst>
            </a:custGeom>
            <a:solidFill>
              <a:srgbClr val="D0EDE9"/>
            </a:solidFill>
          </p:spPr>
        </p:sp>
      </p:grpSp>
      <p:sp>
        <p:nvSpPr>
          <p:cNvPr id="4" name="Freeform 4"/>
          <p:cNvSpPr/>
          <p:nvPr/>
        </p:nvSpPr>
        <p:spPr>
          <a:xfrm>
            <a:off x="-1610528" y="-740762"/>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5" name="Freeform 5"/>
          <p:cNvSpPr/>
          <p:nvPr/>
        </p:nvSpPr>
        <p:spPr>
          <a:xfrm>
            <a:off x="2128981" y="-781192"/>
            <a:ext cx="4355798" cy="2226902"/>
          </a:xfrm>
          <a:custGeom>
            <a:avLst/>
            <a:gdLst/>
            <a:ahLst/>
            <a:cxnLst/>
            <a:rect l="l" t="t" r="r" b="b"/>
            <a:pathLst>
              <a:path w="4355798" h="2226902">
                <a:moveTo>
                  <a:pt x="0" y="0"/>
                </a:moveTo>
                <a:lnTo>
                  <a:pt x="4355799" y="0"/>
                </a:lnTo>
                <a:lnTo>
                  <a:pt x="4355799" y="2226902"/>
                </a:lnTo>
                <a:lnTo>
                  <a:pt x="0" y="2226902"/>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6" name="Freeform 6"/>
          <p:cNvSpPr/>
          <p:nvPr/>
        </p:nvSpPr>
        <p:spPr>
          <a:xfrm>
            <a:off x="5095477" y="-781192"/>
            <a:ext cx="3881206" cy="1984267"/>
          </a:xfrm>
          <a:custGeom>
            <a:avLst/>
            <a:gdLst/>
            <a:ahLst/>
            <a:cxnLst/>
            <a:rect l="l" t="t" r="r" b="b"/>
            <a:pathLst>
              <a:path w="3881206" h="1984267">
                <a:moveTo>
                  <a:pt x="0" y="0"/>
                </a:moveTo>
                <a:lnTo>
                  <a:pt x="3881206" y="0"/>
                </a:lnTo>
                <a:lnTo>
                  <a:pt x="3881206" y="1984267"/>
                </a:lnTo>
                <a:lnTo>
                  <a:pt x="0" y="1984267"/>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7" name="Freeform 7"/>
          <p:cNvSpPr/>
          <p:nvPr/>
        </p:nvSpPr>
        <p:spPr>
          <a:xfrm>
            <a:off x="6793905" y="-740762"/>
            <a:ext cx="3192888" cy="1632364"/>
          </a:xfrm>
          <a:custGeom>
            <a:avLst/>
            <a:gdLst/>
            <a:ahLst/>
            <a:cxnLst/>
            <a:rect l="l" t="t" r="r" b="b"/>
            <a:pathLst>
              <a:path w="3192888" h="1632364">
                <a:moveTo>
                  <a:pt x="0" y="0"/>
                </a:moveTo>
                <a:lnTo>
                  <a:pt x="3192887" y="0"/>
                </a:lnTo>
                <a:lnTo>
                  <a:pt x="3192887" y="1632364"/>
                </a:lnTo>
                <a:lnTo>
                  <a:pt x="0" y="1632364"/>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8" name="Freeform 8"/>
          <p:cNvSpPr/>
          <p:nvPr/>
        </p:nvSpPr>
        <p:spPr>
          <a:xfrm>
            <a:off x="14031004" y="8068342"/>
            <a:ext cx="5631258" cy="2878981"/>
          </a:xfrm>
          <a:custGeom>
            <a:avLst/>
            <a:gdLst/>
            <a:ahLst/>
            <a:cxnLst/>
            <a:rect l="l" t="t" r="r" b="b"/>
            <a:pathLst>
              <a:path w="5631258" h="2878981">
                <a:moveTo>
                  <a:pt x="0" y="0"/>
                </a:moveTo>
                <a:lnTo>
                  <a:pt x="5631258" y="0"/>
                </a:lnTo>
                <a:lnTo>
                  <a:pt x="5631258" y="2878980"/>
                </a:lnTo>
                <a:lnTo>
                  <a:pt x="0" y="287898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9" name="Freeform 9"/>
          <p:cNvSpPr/>
          <p:nvPr/>
        </p:nvSpPr>
        <p:spPr>
          <a:xfrm>
            <a:off x="11007334" y="8741149"/>
            <a:ext cx="6047339" cy="3091702"/>
          </a:xfrm>
          <a:custGeom>
            <a:avLst/>
            <a:gdLst/>
            <a:ahLst/>
            <a:cxnLst/>
            <a:rect l="l" t="t" r="r" b="b"/>
            <a:pathLst>
              <a:path w="6047339" h="3091702">
                <a:moveTo>
                  <a:pt x="0" y="0"/>
                </a:moveTo>
                <a:lnTo>
                  <a:pt x="6047339" y="0"/>
                </a:lnTo>
                <a:lnTo>
                  <a:pt x="6047339" y="3091702"/>
                </a:lnTo>
                <a:lnTo>
                  <a:pt x="0" y="3091702"/>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10" name="Freeform 10"/>
          <p:cNvSpPr/>
          <p:nvPr/>
        </p:nvSpPr>
        <p:spPr>
          <a:xfrm>
            <a:off x="8829435" y="9173549"/>
            <a:ext cx="4355798" cy="2226902"/>
          </a:xfrm>
          <a:custGeom>
            <a:avLst/>
            <a:gdLst/>
            <a:ahLst/>
            <a:cxnLst/>
            <a:rect l="l" t="t" r="r" b="b"/>
            <a:pathLst>
              <a:path w="4355798" h="2226902">
                <a:moveTo>
                  <a:pt x="0" y="0"/>
                </a:moveTo>
                <a:lnTo>
                  <a:pt x="4355798" y="0"/>
                </a:lnTo>
                <a:lnTo>
                  <a:pt x="4355798" y="2226902"/>
                </a:lnTo>
                <a:lnTo>
                  <a:pt x="0" y="2226902"/>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11" name="Freeform 11"/>
          <p:cNvSpPr/>
          <p:nvPr/>
        </p:nvSpPr>
        <p:spPr>
          <a:xfrm rot="-641733">
            <a:off x="9527633" y="3916041"/>
            <a:ext cx="7315200" cy="3049545"/>
          </a:xfrm>
          <a:custGeom>
            <a:avLst/>
            <a:gdLst/>
            <a:ahLst/>
            <a:cxnLst/>
            <a:rect l="l" t="t" r="r" b="b"/>
            <a:pathLst>
              <a:path w="7315200" h="3049545">
                <a:moveTo>
                  <a:pt x="0" y="0"/>
                </a:moveTo>
                <a:lnTo>
                  <a:pt x="7315200" y="0"/>
                </a:lnTo>
                <a:lnTo>
                  <a:pt x="7315200" y="3049544"/>
                </a:lnTo>
                <a:lnTo>
                  <a:pt x="0" y="3049544"/>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2" name="TextBox 12"/>
          <p:cNvSpPr txBox="1"/>
          <p:nvPr/>
        </p:nvSpPr>
        <p:spPr>
          <a:xfrm>
            <a:off x="0" y="2408555"/>
            <a:ext cx="9144000" cy="273494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Project : Airline Passenger          satisfaction</a:t>
            </a:r>
          </a:p>
          <a:p>
            <a:pPr algn="ctr">
              <a:lnSpc>
                <a:spcPts val="7279"/>
              </a:lnSpc>
            </a:pPr>
            <a:r>
              <a:rPr lang="en-US" sz="5199">
                <a:solidFill>
                  <a:srgbClr val="000000"/>
                </a:solidFill>
                <a:latin typeface="Canva Sans Bold"/>
              </a:rPr>
              <a:t> </a:t>
            </a:r>
          </a:p>
        </p:txBody>
      </p:sp>
      <p:sp>
        <p:nvSpPr>
          <p:cNvPr id="13" name="TextBox 13"/>
          <p:cNvSpPr txBox="1"/>
          <p:nvPr/>
        </p:nvSpPr>
        <p:spPr>
          <a:xfrm>
            <a:off x="457200" y="5067300"/>
            <a:ext cx="10058400" cy="4680769"/>
          </a:xfrm>
          <a:prstGeom prst="rect">
            <a:avLst/>
          </a:prstGeom>
        </p:spPr>
        <p:txBody>
          <a:bodyPr wrap="square" lIns="0" tIns="0" rIns="0" bIns="0" rtlCol="0" anchor="t">
            <a:spAutoFit/>
          </a:bodyPr>
          <a:lstStyle/>
          <a:p>
            <a:pPr>
              <a:lnSpc>
                <a:spcPts val="7279"/>
              </a:lnSpc>
            </a:pPr>
            <a:r>
              <a:rPr lang="en-US" sz="5199" dirty="0" err="1">
                <a:solidFill>
                  <a:srgbClr val="000000"/>
                </a:solidFill>
                <a:latin typeface="Canva Sans Bold"/>
              </a:rPr>
              <a:t>Develped</a:t>
            </a:r>
            <a:r>
              <a:rPr lang="en-US" sz="5199" dirty="0">
                <a:solidFill>
                  <a:srgbClr val="000000"/>
                </a:solidFill>
                <a:latin typeface="Canva Sans Bold"/>
              </a:rPr>
              <a:t> by</a:t>
            </a:r>
            <a:r>
              <a:rPr lang="en-US" sz="5199" dirty="0" smtClean="0">
                <a:solidFill>
                  <a:srgbClr val="000000"/>
                </a:solidFill>
                <a:latin typeface="Canva Sans Bold"/>
              </a:rPr>
              <a:t>:-     </a:t>
            </a:r>
          </a:p>
          <a:p>
            <a:pPr>
              <a:lnSpc>
                <a:spcPts val="7279"/>
              </a:lnSpc>
            </a:pPr>
            <a:r>
              <a:rPr lang="en-US" sz="5199" dirty="0" smtClean="0">
                <a:solidFill>
                  <a:srgbClr val="000000"/>
                </a:solidFill>
                <a:latin typeface="Canva Sans Bold"/>
              </a:rPr>
              <a:t>	</a:t>
            </a:r>
            <a:r>
              <a:rPr lang="en-US" sz="4400" b="1" dirty="0" smtClean="0">
                <a:solidFill>
                  <a:srgbClr val="000000"/>
                </a:solidFill>
                <a:latin typeface="Times New Roman" pitchFamily="18" charset="0"/>
                <a:cs typeface="Times New Roman" pitchFamily="18" charset="0"/>
              </a:rPr>
              <a:t>FULPAGARE PAVAN</a:t>
            </a:r>
            <a:endParaRPr lang="en-US" sz="4400" b="1" dirty="0" smtClean="0">
              <a:solidFill>
                <a:srgbClr val="000000"/>
              </a:solidFill>
              <a:latin typeface="Times New Roman" pitchFamily="18" charset="0"/>
              <a:cs typeface="Times New Roman" pitchFamily="18" charset="0"/>
            </a:endParaRPr>
          </a:p>
          <a:p>
            <a:pPr>
              <a:lnSpc>
                <a:spcPts val="7279"/>
              </a:lnSpc>
            </a:pPr>
            <a:r>
              <a:rPr lang="en-US" sz="4400" b="1" dirty="0" smtClean="0">
                <a:solidFill>
                  <a:srgbClr val="000000"/>
                </a:solidFill>
                <a:latin typeface="Times New Roman" pitchFamily="18" charset="0"/>
                <a:cs typeface="Times New Roman" pitchFamily="18" charset="0"/>
              </a:rPr>
              <a:t>	WAGH </a:t>
            </a:r>
            <a:r>
              <a:rPr lang="en-US" sz="4400" b="1" dirty="0">
                <a:solidFill>
                  <a:srgbClr val="000000"/>
                </a:solidFill>
                <a:latin typeface="Times New Roman" pitchFamily="18" charset="0"/>
                <a:cs typeface="Times New Roman" pitchFamily="18" charset="0"/>
              </a:rPr>
              <a:t>MAYUR</a:t>
            </a:r>
          </a:p>
          <a:p>
            <a:pPr>
              <a:lnSpc>
                <a:spcPts val="7279"/>
              </a:lnSpc>
            </a:pPr>
            <a:r>
              <a:rPr lang="en-US" sz="4400" b="1" dirty="0" smtClean="0">
                <a:solidFill>
                  <a:srgbClr val="000000"/>
                </a:solidFill>
                <a:latin typeface="Times New Roman" pitchFamily="18" charset="0"/>
                <a:cs typeface="Times New Roman" pitchFamily="18" charset="0"/>
              </a:rPr>
              <a:t>	PATIL </a:t>
            </a:r>
            <a:r>
              <a:rPr lang="en-US" sz="4400" b="1" dirty="0">
                <a:solidFill>
                  <a:srgbClr val="000000"/>
                </a:solidFill>
                <a:latin typeface="Times New Roman" pitchFamily="18" charset="0"/>
                <a:cs typeface="Times New Roman" pitchFamily="18" charset="0"/>
              </a:rPr>
              <a:t>JAYESH </a:t>
            </a:r>
          </a:p>
          <a:p>
            <a:pPr>
              <a:lnSpc>
                <a:spcPts val="7279"/>
              </a:lnSpc>
            </a:pPr>
            <a:r>
              <a:rPr lang="en-US" sz="4400" b="1" dirty="0" smtClean="0">
                <a:solidFill>
                  <a:srgbClr val="000000"/>
                </a:solidFill>
                <a:latin typeface="Times New Roman" pitchFamily="18" charset="0"/>
                <a:cs typeface="Times New Roman" pitchFamily="18" charset="0"/>
              </a:rPr>
              <a:t>	CHAUDHARI </a:t>
            </a:r>
            <a:r>
              <a:rPr lang="en-US" sz="4400" b="1" dirty="0">
                <a:solidFill>
                  <a:srgbClr val="000000"/>
                </a:solidFill>
                <a:latin typeface="Times New Roman" pitchFamily="18" charset="0"/>
                <a:cs typeface="Times New Roman" pitchFamily="18" charset="0"/>
              </a:rPr>
              <a:t>PRATHMESH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grpSp>
        <p:nvGrpSpPr>
          <p:cNvPr id="2" name="Group 2"/>
          <p:cNvGrpSpPr/>
          <p:nvPr/>
        </p:nvGrpSpPr>
        <p:grpSpPr>
          <a:xfrm>
            <a:off x="9488224" y="1028700"/>
            <a:ext cx="8220024" cy="8479132"/>
            <a:chOff x="0" y="0"/>
            <a:chExt cx="6218167" cy="6414173"/>
          </a:xfrm>
        </p:grpSpPr>
        <p:sp>
          <p:nvSpPr>
            <p:cNvPr id="3" name="Freeform 3"/>
            <p:cNvSpPr/>
            <p:nvPr/>
          </p:nvSpPr>
          <p:spPr>
            <a:xfrm>
              <a:off x="-29083" y="-27432"/>
              <a:ext cx="6247250" cy="6441605"/>
            </a:xfrm>
            <a:custGeom>
              <a:avLst/>
              <a:gdLst/>
              <a:ahLst/>
              <a:cxnLst/>
              <a:rect l="l" t="t" r="r" b="b"/>
              <a:pathLst>
                <a:path w="6247250" h="6441605">
                  <a:moveTo>
                    <a:pt x="5961881" y="756285"/>
                  </a:moveTo>
                  <a:cubicBezTo>
                    <a:pt x="6118852" y="790448"/>
                    <a:pt x="6247250" y="949833"/>
                    <a:pt x="6247250" y="1110488"/>
                  </a:cubicBezTo>
                  <a:lnTo>
                    <a:pt x="6247250" y="6149505"/>
                  </a:lnTo>
                  <a:cubicBezTo>
                    <a:pt x="6247250" y="6310160"/>
                    <a:pt x="6115804" y="6441605"/>
                    <a:pt x="5955150" y="6441605"/>
                  </a:cubicBezTo>
                  <a:lnTo>
                    <a:pt x="262128" y="6441605"/>
                  </a:lnTo>
                  <a:cubicBezTo>
                    <a:pt x="101473" y="6441605"/>
                    <a:pt x="0" y="6313589"/>
                    <a:pt x="36576" y="6157252"/>
                  </a:cubicBezTo>
                  <a:lnTo>
                    <a:pt x="1389888" y="256413"/>
                  </a:lnTo>
                  <a:cubicBezTo>
                    <a:pt x="1426464" y="99949"/>
                    <a:pt x="1584960" y="0"/>
                    <a:pt x="1741932" y="34163"/>
                  </a:cubicBezTo>
                  <a:lnTo>
                    <a:pt x="5961881" y="756285"/>
                  </a:lnTo>
                  <a:close/>
                </a:path>
              </a:pathLst>
            </a:custGeom>
            <a:solidFill>
              <a:srgbClr val="D0EDE9"/>
            </a:solidFill>
          </p:spPr>
        </p:sp>
      </p:grpSp>
      <p:sp>
        <p:nvSpPr>
          <p:cNvPr id="4" name="Freeform 4"/>
          <p:cNvSpPr/>
          <p:nvPr/>
        </p:nvSpPr>
        <p:spPr>
          <a:xfrm>
            <a:off x="9910353" y="3717556"/>
            <a:ext cx="7797895" cy="5790276"/>
          </a:xfrm>
          <a:custGeom>
            <a:avLst/>
            <a:gdLst/>
            <a:ahLst/>
            <a:cxnLst/>
            <a:rect l="l" t="t" r="r" b="b"/>
            <a:pathLst>
              <a:path w="7797895" h="5790276">
                <a:moveTo>
                  <a:pt x="0" y="0"/>
                </a:moveTo>
                <a:lnTo>
                  <a:pt x="7797895" y="0"/>
                </a:lnTo>
                <a:lnTo>
                  <a:pt x="7797895" y="5790276"/>
                </a:lnTo>
                <a:lnTo>
                  <a:pt x="0" y="5790276"/>
                </a:lnTo>
                <a:lnTo>
                  <a:pt x="0" y="0"/>
                </a:lnTo>
                <a:close/>
              </a:path>
            </a:pathLst>
          </a:custGeom>
          <a:blipFill>
            <a:blip r:embed="rId2" cstate="print">
              <a:extLst>
                <a:ext uri="{96DAC541-7B7A-43D3-8B79-37D633B846F1}">
                  <asvg:svgBlip xmlns="" xmlns:asvg="http://schemas.microsoft.com/office/drawing/2016/SVG/main" r:embed="rId3"/>
                </a:ext>
              </a:extLst>
            </a:blip>
            <a:stretch>
              <a:fillRect b="-24143"/>
            </a:stretch>
          </a:blipFill>
        </p:spPr>
      </p:sp>
      <p:sp>
        <p:nvSpPr>
          <p:cNvPr id="5" name="Freeform 5"/>
          <p:cNvSpPr/>
          <p:nvPr/>
        </p:nvSpPr>
        <p:spPr>
          <a:xfrm>
            <a:off x="12653818" y="1551296"/>
            <a:ext cx="3256476" cy="1799203"/>
          </a:xfrm>
          <a:custGeom>
            <a:avLst/>
            <a:gdLst/>
            <a:ahLst/>
            <a:cxnLst/>
            <a:rect l="l" t="t" r="r" b="b"/>
            <a:pathLst>
              <a:path w="3256476" h="1799203">
                <a:moveTo>
                  <a:pt x="0" y="0"/>
                </a:moveTo>
                <a:lnTo>
                  <a:pt x="3256476" y="0"/>
                </a:lnTo>
                <a:lnTo>
                  <a:pt x="3256476" y="1799203"/>
                </a:lnTo>
                <a:lnTo>
                  <a:pt x="0" y="1799203"/>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189907" y="2855348"/>
            <a:ext cx="9030306" cy="7086600"/>
          </a:xfrm>
          <a:prstGeom prst="rect">
            <a:avLst/>
          </a:prstGeom>
        </p:spPr>
        <p:txBody>
          <a:bodyPr lIns="0" tIns="0" rIns="0" bIns="0" rtlCol="0" anchor="t">
            <a:spAutoFit/>
          </a:bodyPr>
          <a:lstStyle/>
          <a:p>
            <a:pPr marL="837811" lvl="1" indent="-418906" algn="just">
              <a:lnSpc>
                <a:spcPts val="4656"/>
              </a:lnSpc>
              <a:buFont typeface="Arial"/>
              <a:buChar char="•"/>
            </a:pPr>
            <a:r>
              <a:rPr lang="en-US" sz="3880">
                <a:solidFill>
                  <a:srgbClr val="000000"/>
                </a:solidFill>
                <a:latin typeface="Lexend Deca Italics"/>
              </a:rPr>
              <a:t>The competitive airline industry necessitates a relentless focus on optimizing passenger satisfaction as a strategic imperative for customer loyalty and profitability. Our analysis, rooted in data science, aims to dissect the multifaceted aspects of passenger satisfaction, identifying key drivers and offering actionable insights for improvement.</a:t>
            </a:r>
          </a:p>
        </p:txBody>
      </p:sp>
      <p:sp>
        <p:nvSpPr>
          <p:cNvPr id="7" name="TextBox 7"/>
          <p:cNvSpPr txBox="1"/>
          <p:nvPr/>
        </p:nvSpPr>
        <p:spPr>
          <a:xfrm>
            <a:off x="917065" y="825168"/>
            <a:ext cx="6779135" cy="2000548"/>
          </a:xfrm>
          <a:prstGeom prst="rect">
            <a:avLst/>
          </a:prstGeom>
        </p:spPr>
        <p:txBody>
          <a:bodyPr wrap="square" lIns="0" tIns="0" rIns="0" bIns="0" rtlCol="0" anchor="t">
            <a:spAutoFit/>
          </a:bodyPr>
          <a:lstStyle/>
          <a:p>
            <a:pPr algn="l">
              <a:lnSpc>
                <a:spcPts val="7759"/>
              </a:lnSpc>
            </a:pPr>
            <a:r>
              <a:rPr lang="en-US" sz="6600" dirty="0" smtClean="0">
                <a:solidFill>
                  <a:srgbClr val="000000"/>
                </a:solidFill>
                <a:latin typeface="Stadio Now Novarese"/>
              </a:rPr>
              <a:t>INTRODUCTION</a:t>
            </a:r>
          </a:p>
          <a:p>
            <a:pPr marL="0" lvl="0" indent="0" algn="l">
              <a:lnSpc>
                <a:spcPts val="7759"/>
              </a:lnSpc>
              <a:spcBef>
                <a:spcPct val="0"/>
              </a:spcBef>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784809">
            <a:off x="-2414312" y="7459310"/>
            <a:ext cx="11061870" cy="5655381"/>
          </a:xfrm>
          <a:custGeom>
            <a:avLst/>
            <a:gdLst/>
            <a:ahLst/>
            <a:cxnLst/>
            <a:rect l="l" t="t" r="r" b="b"/>
            <a:pathLst>
              <a:path w="11061870" h="5655381">
                <a:moveTo>
                  <a:pt x="0" y="0"/>
                </a:moveTo>
                <a:lnTo>
                  <a:pt x="11061869" y="0"/>
                </a:lnTo>
                <a:lnTo>
                  <a:pt x="11061869" y="5655380"/>
                </a:lnTo>
                <a:lnTo>
                  <a:pt x="0" y="565538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3" name="Freeform 3"/>
          <p:cNvSpPr/>
          <p:nvPr/>
        </p:nvSpPr>
        <p:spPr>
          <a:xfrm>
            <a:off x="15141623" y="-658168"/>
            <a:ext cx="3880329" cy="1983818"/>
          </a:xfrm>
          <a:custGeom>
            <a:avLst/>
            <a:gdLst/>
            <a:ahLst/>
            <a:cxnLst/>
            <a:rect l="l" t="t" r="r" b="b"/>
            <a:pathLst>
              <a:path w="3880329" h="1983818">
                <a:moveTo>
                  <a:pt x="0" y="0"/>
                </a:moveTo>
                <a:lnTo>
                  <a:pt x="3880329" y="0"/>
                </a:lnTo>
                <a:lnTo>
                  <a:pt x="3880329" y="1983818"/>
                </a:lnTo>
                <a:lnTo>
                  <a:pt x="0" y="1983818"/>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4" name="Freeform 4"/>
          <p:cNvSpPr/>
          <p:nvPr/>
        </p:nvSpPr>
        <p:spPr>
          <a:xfrm>
            <a:off x="13713951" y="8024583"/>
            <a:ext cx="4826276" cy="2467434"/>
          </a:xfrm>
          <a:custGeom>
            <a:avLst/>
            <a:gdLst/>
            <a:ahLst/>
            <a:cxnLst/>
            <a:rect l="l" t="t" r="r" b="b"/>
            <a:pathLst>
              <a:path w="4826276" h="2467434">
                <a:moveTo>
                  <a:pt x="0" y="0"/>
                </a:moveTo>
                <a:lnTo>
                  <a:pt x="4826277" y="0"/>
                </a:lnTo>
                <a:lnTo>
                  <a:pt x="4826277" y="2467434"/>
                </a:lnTo>
                <a:lnTo>
                  <a:pt x="0" y="2467434"/>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5" name="Freeform 5"/>
          <p:cNvSpPr/>
          <p:nvPr/>
        </p:nvSpPr>
        <p:spPr>
          <a:xfrm rot="10526015" flipH="1">
            <a:off x="-601166" y="-251283"/>
            <a:ext cx="3259731" cy="1454655"/>
          </a:xfrm>
          <a:custGeom>
            <a:avLst/>
            <a:gdLst/>
            <a:ahLst/>
            <a:cxnLst/>
            <a:rect l="l" t="t" r="r" b="b"/>
            <a:pathLst>
              <a:path w="3259731" h="1454655">
                <a:moveTo>
                  <a:pt x="3259732" y="0"/>
                </a:moveTo>
                <a:lnTo>
                  <a:pt x="0" y="0"/>
                </a:lnTo>
                <a:lnTo>
                  <a:pt x="0" y="1454655"/>
                </a:lnTo>
                <a:lnTo>
                  <a:pt x="3259732" y="1454655"/>
                </a:lnTo>
                <a:lnTo>
                  <a:pt x="3259732" y="0"/>
                </a:lnTo>
                <a:close/>
              </a:path>
            </a:pathLst>
          </a:custGeom>
          <a:blipFill>
            <a:blip r:embed="rId4" cstate="print">
              <a:extLst>
                <a:ext uri="{96DAC541-7B7A-43D3-8B79-37D633B846F1}">
                  <asvg:svgBlip xmlns="" xmlns:asvg="http://schemas.microsoft.com/office/drawing/2016/SVG/main" r:embed="rId5"/>
                </a:ext>
              </a:extLst>
            </a:blip>
            <a:stretch>
              <a:fillRect/>
            </a:stretch>
          </a:blipFill>
          <a:ln cap="sq">
            <a:noFill/>
            <a:prstDash val="solid"/>
            <a:miter/>
          </a:ln>
        </p:spPr>
      </p:sp>
      <p:grpSp>
        <p:nvGrpSpPr>
          <p:cNvPr id="6" name="Group 6"/>
          <p:cNvGrpSpPr/>
          <p:nvPr/>
        </p:nvGrpSpPr>
        <p:grpSpPr>
          <a:xfrm>
            <a:off x="-252228" y="10083274"/>
            <a:ext cx="18792455" cy="398100"/>
            <a:chOff x="0" y="0"/>
            <a:chExt cx="4949453" cy="104849"/>
          </a:xfrm>
        </p:grpSpPr>
        <p:sp>
          <p:nvSpPr>
            <p:cNvPr id="7" name="Freeform 7"/>
            <p:cNvSpPr/>
            <p:nvPr/>
          </p:nvSpPr>
          <p:spPr>
            <a:xfrm>
              <a:off x="0" y="0"/>
              <a:ext cx="4949453" cy="104849"/>
            </a:xfrm>
            <a:custGeom>
              <a:avLst/>
              <a:gdLst/>
              <a:ahLst/>
              <a:cxnLst/>
              <a:rect l="l" t="t" r="r" b="b"/>
              <a:pathLst>
                <a:path w="4949453" h="104849">
                  <a:moveTo>
                    <a:pt x="0" y="0"/>
                  </a:moveTo>
                  <a:lnTo>
                    <a:pt x="4949453" y="0"/>
                  </a:lnTo>
                  <a:lnTo>
                    <a:pt x="4949453" y="104849"/>
                  </a:lnTo>
                  <a:lnTo>
                    <a:pt x="0" y="104849"/>
                  </a:lnTo>
                  <a:close/>
                </a:path>
              </a:pathLst>
            </a:custGeom>
            <a:solidFill>
              <a:srgbClr val="000000"/>
            </a:solidFill>
          </p:spPr>
        </p:sp>
        <p:sp>
          <p:nvSpPr>
            <p:cNvPr id="8" name="TextBox 8"/>
            <p:cNvSpPr txBox="1"/>
            <p:nvPr/>
          </p:nvSpPr>
          <p:spPr>
            <a:xfrm>
              <a:off x="0" y="-104775"/>
              <a:ext cx="4949453" cy="209624"/>
            </a:xfrm>
            <a:prstGeom prst="rect">
              <a:avLst/>
            </a:prstGeom>
          </p:spPr>
          <p:txBody>
            <a:bodyPr lIns="50800" tIns="50800" rIns="50800" bIns="50800" rtlCol="0" anchor="ctr"/>
            <a:lstStyle/>
            <a:p>
              <a:pPr algn="ctr">
                <a:lnSpc>
                  <a:spcPts val="3120"/>
                </a:lnSpc>
              </a:pPr>
              <a:endParaRPr/>
            </a:p>
          </p:txBody>
        </p:sp>
      </p:grpSp>
      <p:sp>
        <p:nvSpPr>
          <p:cNvPr id="9" name="Freeform 9"/>
          <p:cNvSpPr/>
          <p:nvPr/>
        </p:nvSpPr>
        <p:spPr>
          <a:xfrm>
            <a:off x="9144000" y="5143500"/>
            <a:ext cx="8115300" cy="2809841"/>
          </a:xfrm>
          <a:custGeom>
            <a:avLst/>
            <a:gdLst/>
            <a:ahLst/>
            <a:cxnLst/>
            <a:rect l="l" t="t" r="r" b="b"/>
            <a:pathLst>
              <a:path w="8115300" h="2809841">
                <a:moveTo>
                  <a:pt x="0" y="0"/>
                </a:moveTo>
                <a:lnTo>
                  <a:pt x="8115300" y="0"/>
                </a:lnTo>
                <a:lnTo>
                  <a:pt x="8115300" y="2809841"/>
                </a:lnTo>
                <a:lnTo>
                  <a:pt x="0" y="2809841"/>
                </a:lnTo>
                <a:lnTo>
                  <a:pt x="0" y="0"/>
                </a:lnTo>
                <a:close/>
              </a:path>
            </a:pathLst>
          </a:custGeom>
          <a:blipFill>
            <a:blip r:embed="rId6" cstate="print"/>
            <a:stretch>
              <a:fillRect l="-5824" t="-11128" b="-11128"/>
            </a:stretch>
          </a:blipFill>
        </p:spPr>
      </p:sp>
      <p:sp>
        <p:nvSpPr>
          <p:cNvPr id="10" name="Freeform 10"/>
          <p:cNvSpPr/>
          <p:nvPr/>
        </p:nvSpPr>
        <p:spPr>
          <a:xfrm>
            <a:off x="2003744" y="5143500"/>
            <a:ext cx="6719185" cy="2809841"/>
          </a:xfrm>
          <a:custGeom>
            <a:avLst/>
            <a:gdLst/>
            <a:ahLst/>
            <a:cxnLst/>
            <a:rect l="l" t="t" r="r" b="b"/>
            <a:pathLst>
              <a:path w="6719185" h="2809841">
                <a:moveTo>
                  <a:pt x="0" y="0"/>
                </a:moveTo>
                <a:lnTo>
                  <a:pt x="6719185" y="0"/>
                </a:lnTo>
                <a:lnTo>
                  <a:pt x="6719185" y="2809841"/>
                </a:lnTo>
                <a:lnTo>
                  <a:pt x="0" y="2809841"/>
                </a:lnTo>
                <a:lnTo>
                  <a:pt x="0" y="0"/>
                </a:lnTo>
                <a:close/>
              </a:path>
            </a:pathLst>
          </a:custGeom>
          <a:blipFill>
            <a:blip r:embed="rId7" cstate="print"/>
            <a:stretch>
              <a:fillRect/>
            </a:stretch>
          </a:blipFill>
        </p:spPr>
      </p:sp>
      <p:sp>
        <p:nvSpPr>
          <p:cNvPr id="11" name="Freeform 11"/>
          <p:cNvSpPr/>
          <p:nvPr/>
        </p:nvSpPr>
        <p:spPr>
          <a:xfrm>
            <a:off x="9144000" y="1330824"/>
            <a:ext cx="8115300" cy="2684224"/>
          </a:xfrm>
          <a:custGeom>
            <a:avLst/>
            <a:gdLst/>
            <a:ahLst/>
            <a:cxnLst/>
            <a:rect l="l" t="t" r="r" b="b"/>
            <a:pathLst>
              <a:path w="8115300" h="2684224">
                <a:moveTo>
                  <a:pt x="0" y="0"/>
                </a:moveTo>
                <a:lnTo>
                  <a:pt x="8115300" y="0"/>
                </a:lnTo>
                <a:lnTo>
                  <a:pt x="8115300" y="2684225"/>
                </a:lnTo>
                <a:lnTo>
                  <a:pt x="0" y="2684225"/>
                </a:lnTo>
                <a:lnTo>
                  <a:pt x="0" y="0"/>
                </a:lnTo>
                <a:close/>
              </a:path>
            </a:pathLst>
          </a:custGeom>
          <a:blipFill>
            <a:blip r:embed="rId8" cstate="print"/>
            <a:stretch>
              <a:fillRect l="-3333" t="-4746" r="-5875" b="-4746"/>
            </a:stretch>
          </a:blipFill>
        </p:spPr>
      </p:sp>
      <p:sp>
        <p:nvSpPr>
          <p:cNvPr id="12" name="Freeform 12"/>
          <p:cNvSpPr/>
          <p:nvPr/>
        </p:nvSpPr>
        <p:spPr>
          <a:xfrm>
            <a:off x="2003744" y="1325650"/>
            <a:ext cx="6719185" cy="2689399"/>
          </a:xfrm>
          <a:custGeom>
            <a:avLst/>
            <a:gdLst/>
            <a:ahLst/>
            <a:cxnLst/>
            <a:rect l="l" t="t" r="r" b="b"/>
            <a:pathLst>
              <a:path w="6719185" h="2689399">
                <a:moveTo>
                  <a:pt x="0" y="0"/>
                </a:moveTo>
                <a:lnTo>
                  <a:pt x="6719185" y="0"/>
                </a:lnTo>
                <a:lnTo>
                  <a:pt x="6719185" y="2689399"/>
                </a:lnTo>
                <a:lnTo>
                  <a:pt x="0" y="2689399"/>
                </a:lnTo>
                <a:lnTo>
                  <a:pt x="0" y="0"/>
                </a:lnTo>
                <a:close/>
              </a:path>
            </a:pathLst>
          </a:custGeom>
          <a:blipFill>
            <a:blip r:embed="rId9" cstate="print"/>
            <a:stretch>
              <a:fillRect t="-12459" b="-12459"/>
            </a:stretch>
          </a:blipFill>
        </p:spPr>
      </p:sp>
      <p:sp>
        <p:nvSpPr>
          <p:cNvPr id="13" name="TextBox 13"/>
          <p:cNvSpPr txBox="1"/>
          <p:nvPr/>
        </p:nvSpPr>
        <p:spPr>
          <a:xfrm>
            <a:off x="6781800" y="266700"/>
            <a:ext cx="6686124" cy="1038746"/>
          </a:xfrm>
          <a:prstGeom prst="rect">
            <a:avLst/>
          </a:prstGeom>
        </p:spPr>
        <p:txBody>
          <a:bodyPr lIns="0" tIns="0" rIns="0" bIns="0" rtlCol="0" anchor="t">
            <a:spAutoFit/>
          </a:bodyPr>
          <a:lstStyle/>
          <a:p>
            <a:pPr marL="0" lvl="0" indent="0" algn="l">
              <a:lnSpc>
                <a:spcPts val="8119"/>
              </a:lnSpc>
              <a:spcBef>
                <a:spcPct val="0"/>
              </a:spcBef>
            </a:pPr>
            <a:r>
              <a:rPr lang="en-US" sz="6766" dirty="0" smtClean="0">
                <a:solidFill>
                  <a:srgbClr val="000000"/>
                </a:solidFill>
                <a:latin typeface="Stadio Now Novarese"/>
              </a:rPr>
              <a:t>LIBRARYS</a:t>
            </a:r>
            <a:endParaRPr lang="en-US" sz="6766" dirty="0">
              <a:solidFill>
                <a:srgbClr val="000000"/>
              </a:solidFill>
              <a:latin typeface="Stadio Now Novarese"/>
            </a:endParaRPr>
          </a:p>
        </p:txBody>
      </p:sp>
    </p:spTree>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CC69"/>
        </a:solidFill>
        <a:effectLst/>
      </p:bgPr>
    </p:bg>
    <p:spTree>
      <p:nvGrpSpPr>
        <p:cNvPr id="1" name=""/>
        <p:cNvGrpSpPr/>
        <p:nvPr/>
      </p:nvGrpSpPr>
      <p:grpSpPr>
        <a:xfrm>
          <a:off x="0" y="0"/>
          <a:ext cx="0" cy="0"/>
          <a:chOff x="0" y="0"/>
          <a:chExt cx="0" cy="0"/>
        </a:xfrm>
      </p:grpSpPr>
      <p:sp>
        <p:nvSpPr>
          <p:cNvPr id="2" name="TextBox 2"/>
          <p:cNvSpPr txBox="1"/>
          <p:nvPr/>
        </p:nvSpPr>
        <p:spPr>
          <a:xfrm>
            <a:off x="2514600" y="571500"/>
            <a:ext cx="13703771" cy="1000274"/>
          </a:xfrm>
          <a:prstGeom prst="rect">
            <a:avLst/>
          </a:prstGeom>
        </p:spPr>
        <p:txBody>
          <a:bodyPr lIns="0" tIns="0" rIns="0" bIns="0" rtlCol="0" anchor="t">
            <a:spAutoFit/>
          </a:bodyPr>
          <a:lstStyle/>
          <a:p>
            <a:pPr marL="0" lvl="0" indent="0" algn="ctr">
              <a:lnSpc>
                <a:spcPts val="7800"/>
              </a:lnSpc>
              <a:spcBef>
                <a:spcPct val="0"/>
              </a:spcBef>
            </a:pPr>
            <a:r>
              <a:rPr lang="en-US" sz="6500" dirty="0" smtClean="0">
                <a:solidFill>
                  <a:srgbClr val="000000"/>
                </a:solidFill>
                <a:latin typeface="Stadio Now Novarese"/>
              </a:rPr>
              <a:t>DATASET</a:t>
            </a:r>
            <a:endParaRPr lang="en-US" sz="6500" dirty="0">
              <a:solidFill>
                <a:srgbClr val="000000"/>
              </a:solidFill>
              <a:latin typeface="Stadio Now Novarese"/>
            </a:endParaRPr>
          </a:p>
        </p:txBody>
      </p:sp>
      <p:sp>
        <p:nvSpPr>
          <p:cNvPr id="3" name="Freeform 3"/>
          <p:cNvSpPr/>
          <p:nvPr/>
        </p:nvSpPr>
        <p:spPr>
          <a:xfrm>
            <a:off x="15452792" y="495267"/>
            <a:ext cx="2529116" cy="1293011"/>
          </a:xfrm>
          <a:custGeom>
            <a:avLst/>
            <a:gdLst/>
            <a:ahLst/>
            <a:cxnLst/>
            <a:rect l="l" t="t" r="r" b="b"/>
            <a:pathLst>
              <a:path w="2529116" h="1293011">
                <a:moveTo>
                  <a:pt x="0" y="0"/>
                </a:moveTo>
                <a:lnTo>
                  <a:pt x="2529117" y="0"/>
                </a:lnTo>
                <a:lnTo>
                  <a:pt x="2529117" y="1293011"/>
                </a:lnTo>
                <a:lnTo>
                  <a:pt x="0" y="1293011"/>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grpSp>
        <p:nvGrpSpPr>
          <p:cNvPr id="6" name="Group 6"/>
          <p:cNvGrpSpPr/>
          <p:nvPr/>
        </p:nvGrpSpPr>
        <p:grpSpPr>
          <a:xfrm>
            <a:off x="-252228" y="10083274"/>
            <a:ext cx="18792455" cy="398100"/>
            <a:chOff x="0" y="0"/>
            <a:chExt cx="4949453" cy="104849"/>
          </a:xfrm>
        </p:grpSpPr>
        <p:sp>
          <p:nvSpPr>
            <p:cNvPr id="7" name="Freeform 7"/>
            <p:cNvSpPr/>
            <p:nvPr/>
          </p:nvSpPr>
          <p:spPr>
            <a:xfrm>
              <a:off x="0" y="0"/>
              <a:ext cx="4949453" cy="104849"/>
            </a:xfrm>
            <a:custGeom>
              <a:avLst/>
              <a:gdLst/>
              <a:ahLst/>
              <a:cxnLst/>
              <a:rect l="l" t="t" r="r" b="b"/>
              <a:pathLst>
                <a:path w="4949453" h="104849">
                  <a:moveTo>
                    <a:pt x="0" y="0"/>
                  </a:moveTo>
                  <a:lnTo>
                    <a:pt x="4949453" y="0"/>
                  </a:lnTo>
                  <a:lnTo>
                    <a:pt x="4949453" y="104849"/>
                  </a:lnTo>
                  <a:lnTo>
                    <a:pt x="0" y="104849"/>
                  </a:lnTo>
                  <a:close/>
                </a:path>
              </a:pathLst>
            </a:custGeom>
            <a:solidFill>
              <a:srgbClr val="000000"/>
            </a:solidFill>
          </p:spPr>
        </p:sp>
        <p:sp>
          <p:nvSpPr>
            <p:cNvPr id="8" name="TextBox 8"/>
            <p:cNvSpPr txBox="1"/>
            <p:nvPr/>
          </p:nvSpPr>
          <p:spPr>
            <a:xfrm>
              <a:off x="0" y="-104775"/>
              <a:ext cx="4949453" cy="209624"/>
            </a:xfrm>
            <a:prstGeom prst="rect">
              <a:avLst/>
            </a:prstGeom>
          </p:spPr>
          <p:txBody>
            <a:bodyPr lIns="50800" tIns="50800" rIns="50800" bIns="50800" rtlCol="0" anchor="ctr"/>
            <a:lstStyle/>
            <a:p>
              <a:pPr algn="ctr">
                <a:lnSpc>
                  <a:spcPts val="3120"/>
                </a:lnSpc>
              </a:pPr>
              <a:endParaRPr/>
            </a:p>
          </p:txBody>
        </p:sp>
      </p:grpSp>
      <p:sp>
        <p:nvSpPr>
          <p:cNvPr id="9" name="Freeform 9"/>
          <p:cNvSpPr/>
          <p:nvPr/>
        </p:nvSpPr>
        <p:spPr>
          <a:xfrm>
            <a:off x="153801" y="2202209"/>
            <a:ext cx="17829399" cy="7589491"/>
          </a:xfrm>
          <a:custGeom>
            <a:avLst/>
            <a:gdLst/>
            <a:ahLst/>
            <a:cxnLst/>
            <a:rect l="l" t="t" r="r" b="b"/>
            <a:pathLst>
              <a:path w="17980397" h="6669457">
                <a:moveTo>
                  <a:pt x="0" y="0"/>
                </a:moveTo>
                <a:lnTo>
                  <a:pt x="17980398" y="0"/>
                </a:lnTo>
                <a:lnTo>
                  <a:pt x="17980398" y="6669457"/>
                </a:lnTo>
                <a:lnTo>
                  <a:pt x="0" y="6669457"/>
                </a:lnTo>
                <a:lnTo>
                  <a:pt x="0" y="0"/>
                </a:lnTo>
                <a:close/>
              </a:path>
            </a:pathLst>
          </a:custGeom>
          <a:blipFill>
            <a:blip r:embed="rId4" cstate="print"/>
            <a:stretch>
              <a:fillRect l="-25835" r="-9902" b="-54049"/>
            </a:stretch>
          </a:blipFill>
        </p:spPr>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CC69"/>
        </a:solidFill>
        <a:effectLst/>
      </p:bgPr>
    </p:bg>
    <p:spTree>
      <p:nvGrpSpPr>
        <p:cNvPr id="1" name=""/>
        <p:cNvGrpSpPr/>
        <p:nvPr/>
      </p:nvGrpSpPr>
      <p:grpSpPr>
        <a:xfrm>
          <a:off x="0" y="0"/>
          <a:ext cx="0" cy="0"/>
          <a:chOff x="0" y="0"/>
          <a:chExt cx="0" cy="0"/>
        </a:xfrm>
      </p:grpSpPr>
      <p:sp>
        <p:nvSpPr>
          <p:cNvPr id="2" name="Freeform 2"/>
          <p:cNvSpPr/>
          <p:nvPr/>
        </p:nvSpPr>
        <p:spPr>
          <a:xfrm flipH="1">
            <a:off x="-470601" y="4113294"/>
            <a:ext cx="3358642" cy="6816433"/>
          </a:xfrm>
          <a:custGeom>
            <a:avLst/>
            <a:gdLst/>
            <a:ahLst/>
            <a:cxnLst/>
            <a:rect l="l" t="t" r="r" b="b"/>
            <a:pathLst>
              <a:path w="3358642" h="6816433">
                <a:moveTo>
                  <a:pt x="3358643" y="0"/>
                </a:moveTo>
                <a:lnTo>
                  <a:pt x="0" y="0"/>
                </a:lnTo>
                <a:lnTo>
                  <a:pt x="0" y="6816433"/>
                </a:lnTo>
                <a:lnTo>
                  <a:pt x="3358643" y="6816433"/>
                </a:lnTo>
                <a:lnTo>
                  <a:pt x="3358643"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a:off x="15396668" y="4335719"/>
            <a:ext cx="5170481" cy="6691211"/>
          </a:xfrm>
          <a:custGeom>
            <a:avLst/>
            <a:gdLst/>
            <a:ahLst/>
            <a:cxnLst/>
            <a:rect l="l" t="t" r="r" b="b"/>
            <a:pathLst>
              <a:path w="5170481" h="6691211">
                <a:moveTo>
                  <a:pt x="5170481" y="0"/>
                </a:moveTo>
                <a:lnTo>
                  <a:pt x="0" y="0"/>
                </a:lnTo>
                <a:lnTo>
                  <a:pt x="0" y="6691211"/>
                </a:lnTo>
                <a:lnTo>
                  <a:pt x="5170481" y="6691211"/>
                </a:lnTo>
                <a:lnTo>
                  <a:pt x="5170481"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4307068" y="2586148"/>
            <a:ext cx="9670573" cy="7317454"/>
          </a:xfrm>
          <a:custGeom>
            <a:avLst/>
            <a:gdLst/>
            <a:ahLst/>
            <a:cxnLst/>
            <a:rect l="l" t="t" r="r" b="b"/>
            <a:pathLst>
              <a:path w="9670573" h="7317454">
                <a:moveTo>
                  <a:pt x="0" y="0"/>
                </a:moveTo>
                <a:lnTo>
                  <a:pt x="9670573" y="0"/>
                </a:lnTo>
                <a:lnTo>
                  <a:pt x="9670573" y="7317454"/>
                </a:lnTo>
                <a:lnTo>
                  <a:pt x="0" y="7317454"/>
                </a:lnTo>
                <a:lnTo>
                  <a:pt x="0" y="0"/>
                </a:lnTo>
                <a:close/>
              </a:path>
            </a:pathLst>
          </a:custGeom>
          <a:blipFill>
            <a:blip r:embed="rId6" cstate="print"/>
            <a:stretch>
              <a:fillRect l="-1609" r="-3638"/>
            </a:stretch>
          </a:blipFill>
        </p:spPr>
      </p:sp>
      <p:sp>
        <p:nvSpPr>
          <p:cNvPr id="5" name="TextBox 5"/>
          <p:cNvSpPr txBox="1"/>
          <p:nvPr/>
        </p:nvSpPr>
        <p:spPr>
          <a:xfrm>
            <a:off x="1129976" y="333375"/>
            <a:ext cx="16028048" cy="1190625"/>
          </a:xfrm>
          <a:prstGeom prst="rect">
            <a:avLst/>
          </a:prstGeom>
        </p:spPr>
        <p:txBody>
          <a:bodyPr lIns="0" tIns="0" rIns="0" bIns="0" rtlCol="0" anchor="t">
            <a:spAutoFit/>
          </a:bodyPr>
          <a:lstStyle/>
          <a:p>
            <a:pPr marL="0" lvl="0" indent="0" algn="ctr">
              <a:lnSpc>
                <a:spcPts val="7800"/>
              </a:lnSpc>
              <a:spcBef>
                <a:spcPct val="0"/>
              </a:spcBef>
            </a:pPr>
            <a:r>
              <a:rPr lang="en-US" sz="6500" dirty="0">
                <a:solidFill>
                  <a:srgbClr val="000000"/>
                </a:solidFill>
                <a:latin typeface="Stadio Now Novarese"/>
              </a:rPr>
              <a:t>Confusion Matrix</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622A"/>
        </a:solidFill>
        <a:effectLst/>
      </p:bgPr>
    </p:bg>
    <p:spTree>
      <p:nvGrpSpPr>
        <p:cNvPr id="1" name=""/>
        <p:cNvGrpSpPr/>
        <p:nvPr/>
      </p:nvGrpSpPr>
      <p:grpSpPr>
        <a:xfrm>
          <a:off x="0" y="0"/>
          <a:ext cx="0" cy="0"/>
          <a:chOff x="0" y="0"/>
          <a:chExt cx="0" cy="0"/>
        </a:xfrm>
      </p:grpSpPr>
      <p:grpSp>
        <p:nvGrpSpPr>
          <p:cNvPr id="2" name="Group 2"/>
          <p:cNvGrpSpPr/>
          <p:nvPr/>
        </p:nvGrpSpPr>
        <p:grpSpPr>
          <a:xfrm>
            <a:off x="1632152" y="1330824"/>
            <a:ext cx="15627148" cy="7773838"/>
            <a:chOff x="0" y="0"/>
            <a:chExt cx="17969564" cy="8939089"/>
          </a:xfrm>
        </p:grpSpPr>
        <p:sp>
          <p:nvSpPr>
            <p:cNvPr id="3" name="Freeform 3"/>
            <p:cNvSpPr/>
            <p:nvPr/>
          </p:nvSpPr>
          <p:spPr>
            <a:xfrm>
              <a:off x="0" y="0"/>
              <a:ext cx="18006901" cy="8966013"/>
            </a:xfrm>
            <a:custGeom>
              <a:avLst/>
              <a:gdLst/>
              <a:ahLst/>
              <a:cxnLst/>
              <a:rect l="l" t="t" r="r" b="b"/>
              <a:pathLst>
                <a:path w="18006901" h="8966013">
                  <a:moveTo>
                    <a:pt x="292100" y="0"/>
                  </a:moveTo>
                  <a:cubicBezTo>
                    <a:pt x="131445" y="0"/>
                    <a:pt x="0" y="131445"/>
                    <a:pt x="0" y="292100"/>
                  </a:cubicBezTo>
                  <a:lnTo>
                    <a:pt x="0" y="8701091"/>
                  </a:lnTo>
                  <a:cubicBezTo>
                    <a:pt x="0" y="8861746"/>
                    <a:pt x="128651" y="8966013"/>
                    <a:pt x="285750" y="8932866"/>
                  </a:cubicBezTo>
                  <a:lnTo>
                    <a:pt x="17764585" y="7947854"/>
                  </a:lnTo>
                  <a:cubicBezTo>
                    <a:pt x="17921811" y="7914708"/>
                    <a:pt x="18006901" y="7763577"/>
                    <a:pt x="17953689" y="7611939"/>
                  </a:cubicBezTo>
                  <a:lnTo>
                    <a:pt x="16307769" y="275590"/>
                  </a:lnTo>
                  <a:cubicBezTo>
                    <a:pt x="16254682" y="124079"/>
                    <a:pt x="16079677" y="0"/>
                    <a:pt x="15919022" y="0"/>
                  </a:cubicBezTo>
                  <a:lnTo>
                    <a:pt x="292100" y="0"/>
                  </a:lnTo>
                  <a:close/>
                </a:path>
              </a:pathLst>
            </a:custGeom>
            <a:solidFill>
              <a:srgbClr val="FFFFFF"/>
            </a:solidFill>
          </p:spPr>
        </p:sp>
      </p:grpSp>
      <p:sp>
        <p:nvSpPr>
          <p:cNvPr id="4" name="TextBox 4"/>
          <p:cNvSpPr txBox="1"/>
          <p:nvPr/>
        </p:nvSpPr>
        <p:spPr>
          <a:xfrm>
            <a:off x="2182686" y="3123903"/>
            <a:ext cx="12822792" cy="5400675"/>
          </a:xfrm>
          <a:prstGeom prst="rect">
            <a:avLst/>
          </a:prstGeom>
        </p:spPr>
        <p:txBody>
          <a:bodyPr lIns="0" tIns="0" rIns="0" bIns="0" rtlCol="0" anchor="t">
            <a:spAutoFit/>
          </a:bodyPr>
          <a:lstStyle/>
          <a:p>
            <a:pPr algn="l">
              <a:lnSpc>
                <a:spcPts val="4799"/>
              </a:lnSpc>
            </a:pPr>
            <a:r>
              <a:rPr lang="en-US" sz="3999">
                <a:solidFill>
                  <a:srgbClr val="000000"/>
                </a:solidFill>
                <a:latin typeface="Lexend Deca"/>
              </a:rPr>
              <a:t>A </a:t>
            </a:r>
            <a:r>
              <a:rPr lang="en-US" sz="3999">
                <a:solidFill>
                  <a:srgbClr val="000000"/>
                </a:solidFill>
                <a:latin typeface="Lexend Deca Bold"/>
              </a:rPr>
              <a:t>confusion matrix </a:t>
            </a:r>
            <a:r>
              <a:rPr lang="en-US" sz="3999">
                <a:solidFill>
                  <a:srgbClr val="000000"/>
                </a:solidFill>
                <a:latin typeface="Lexend Deca"/>
              </a:rPr>
              <a:t>is a tabular summary of the number of correct and incorrect predictions made by a classifier. It is used to measure the performance of a classification model. It can be used to evaluate the performance of a classification model through the calculation of performance metrics like </a:t>
            </a:r>
            <a:r>
              <a:rPr lang="en-US" sz="3999">
                <a:solidFill>
                  <a:srgbClr val="000000"/>
                </a:solidFill>
                <a:latin typeface="Lexend Deca Bold"/>
              </a:rPr>
              <a:t>accuracy, precision, recall, and F1-score.</a:t>
            </a:r>
          </a:p>
          <a:p>
            <a:pPr algn="l">
              <a:lnSpc>
                <a:spcPts val="4799"/>
              </a:lnSpc>
            </a:pPr>
            <a:endParaRPr/>
          </a:p>
        </p:txBody>
      </p:sp>
      <p:sp>
        <p:nvSpPr>
          <p:cNvPr id="5" name="TextBox 5"/>
          <p:cNvSpPr txBox="1"/>
          <p:nvPr/>
        </p:nvSpPr>
        <p:spPr>
          <a:xfrm>
            <a:off x="3609789" y="1399537"/>
            <a:ext cx="12109241" cy="1409700"/>
          </a:xfrm>
          <a:prstGeom prst="rect">
            <a:avLst/>
          </a:prstGeom>
        </p:spPr>
        <p:txBody>
          <a:bodyPr lIns="0" tIns="0" rIns="0" bIns="0" rtlCol="0" anchor="t">
            <a:spAutoFit/>
          </a:bodyPr>
          <a:lstStyle/>
          <a:p>
            <a:pPr marL="0" lvl="0" indent="0" algn="l">
              <a:lnSpc>
                <a:spcPts val="9358"/>
              </a:lnSpc>
              <a:spcBef>
                <a:spcPct val="0"/>
              </a:spcBef>
            </a:pPr>
            <a:r>
              <a:rPr lang="en-US" sz="7798">
                <a:solidFill>
                  <a:srgbClr val="000000"/>
                </a:solidFill>
                <a:latin typeface="Stadio Now Novarese"/>
              </a:rPr>
              <a:t>CONFUSION MATRIX</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grpSp>
        <p:nvGrpSpPr>
          <p:cNvPr id="2" name="Group 2"/>
          <p:cNvGrpSpPr/>
          <p:nvPr/>
        </p:nvGrpSpPr>
        <p:grpSpPr>
          <a:xfrm>
            <a:off x="13920430" y="2582744"/>
            <a:ext cx="4040073" cy="2382382"/>
            <a:chOff x="0" y="0"/>
            <a:chExt cx="8297058" cy="4892675"/>
          </a:xfrm>
        </p:grpSpPr>
        <p:sp>
          <p:nvSpPr>
            <p:cNvPr id="3" name="Freeform 3"/>
            <p:cNvSpPr/>
            <p:nvPr/>
          </p:nvSpPr>
          <p:spPr>
            <a:xfrm>
              <a:off x="-38227" y="-27178"/>
              <a:ext cx="8335285" cy="4919853"/>
            </a:xfrm>
            <a:custGeom>
              <a:avLst/>
              <a:gdLst/>
              <a:ahLst/>
              <a:cxnLst/>
              <a:rect l="l" t="t" r="r" b="b"/>
              <a:pathLst>
                <a:path w="8335285" h="4919853">
                  <a:moveTo>
                    <a:pt x="8049916" y="682752"/>
                  </a:moveTo>
                  <a:cubicBezTo>
                    <a:pt x="8206888" y="716915"/>
                    <a:pt x="8335285" y="876300"/>
                    <a:pt x="8335285" y="1036955"/>
                  </a:cubicBezTo>
                  <a:lnTo>
                    <a:pt x="8335285" y="4627753"/>
                  </a:lnTo>
                  <a:cubicBezTo>
                    <a:pt x="8335285" y="4788408"/>
                    <a:pt x="8203840" y="4919853"/>
                    <a:pt x="8043185" y="4919853"/>
                  </a:cubicBezTo>
                  <a:lnTo>
                    <a:pt x="247269" y="4919853"/>
                  </a:lnTo>
                  <a:cubicBezTo>
                    <a:pt x="86614" y="4919853"/>
                    <a:pt x="0" y="4796282"/>
                    <a:pt x="54610" y="4645279"/>
                  </a:cubicBezTo>
                  <a:lnTo>
                    <a:pt x="2156079" y="246634"/>
                  </a:lnTo>
                  <a:cubicBezTo>
                    <a:pt x="2210816" y="95631"/>
                    <a:pt x="2384044" y="0"/>
                    <a:pt x="2541016" y="34163"/>
                  </a:cubicBezTo>
                  <a:lnTo>
                    <a:pt x="8049916" y="682752"/>
                  </a:lnTo>
                  <a:close/>
                </a:path>
              </a:pathLst>
            </a:custGeom>
            <a:solidFill>
              <a:srgbClr val="DF622A"/>
            </a:solidFill>
          </p:spPr>
        </p:sp>
      </p:grpSp>
      <p:sp>
        <p:nvSpPr>
          <p:cNvPr id="4" name="Freeform 4"/>
          <p:cNvSpPr/>
          <p:nvPr/>
        </p:nvSpPr>
        <p:spPr>
          <a:xfrm>
            <a:off x="13421043" y="2057400"/>
            <a:ext cx="4337644" cy="2907727"/>
          </a:xfrm>
          <a:custGeom>
            <a:avLst/>
            <a:gdLst/>
            <a:ahLst/>
            <a:cxnLst/>
            <a:rect l="l" t="t" r="r" b="b"/>
            <a:pathLst>
              <a:path w="4337644" h="2907727">
                <a:moveTo>
                  <a:pt x="0" y="0"/>
                </a:moveTo>
                <a:lnTo>
                  <a:pt x="4337644" y="0"/>
                </a:lnTo>
                <a:lnTo>
                  <a:pt x="4337644" y="2907727"/>
                </a:lnTo>
                <a:lnTo>
                  <a:pt x="0" y="2907727"/>
                </a:lnTo>
                <a:lnTo>
                  <a:pt x="0" y="0"/>
                </a:lnTo>
                <a:close/>
              </a:path>
            </a:pathLst>
          </a:custGeom>
          <a:blipFill>
            <a:blip r:embed="rId2" cstate="print">
              <a:extLst>
                <a:ext uri="{96DAC541-7B7A-43D3-8B79-37D633B846F1}">
                  <asvg:svgBlip xmlns="" xmlns:asvg="http://schemas.microsoft.com/office/drawing/2016/SVG/main" r:embed="rId3"/>
                </a:ext>
              </a:extLst>
            </a:blip>
            <a:stretch>
              <a:fillRect r="-32373" b="-188086"/>
            </a:stretch>
          </a:blipFill>
          <a:ln cap="sq">
            <a:noFill/>
            <a:prstDash val="solid"/>
            <a:miter/>
          </a:ln>
        </p:spPr>
      </p:sp>
      <p:sp>
        <p:nvSpPr>
          <p:cNvPr id="5" name="TextBox 5"/>
          <p:cNvSpPr txBox="1"/>
          <p:nvPr/>
        </p:nvSpPr>
        <p:spPr>
          <a:xfrm>
            <a:off x="1028700" y="819150"/>
            <a:ext cx="11358311" cy="1238250"/>
          </a:xfrm>
          <a:prstGeom prst="rect">
            <a:avLst/>
          </a:prstGeom>
        </p:spPr>
        <p:txBody>
          <a:bodyPr lIns="0" tIns="0" rIns="0" bIns="0" rtlCol="0" anchor="t">
            <a:spAutoFit/>
          </a:bodyPr>
          <a:lstStyle/>
          <a:p>
            <a:pPr marL="0" lvl="0" indent="0" algn="l">
              <a:lnSpc>
                <a:spcPts val="8159"/>
              </a:lnSpc>
              <a:spcBef>
                <a:spcPct val="0"/>
              </a:spcBef>
            </a:pPr>
            <a:r>
              <a:rPr lang="en-US" sz="6799">
                <a:solidFill>
                  <a:srgbClr val="000000"/>
                </a:solidFill>
                <a:latin typeface="Stadio Now Novarese Bold"/>
              </a:rPr>
              <a:t>Confusion Matrix</a:t>
            </a:r>
          </a:p>
        </p:txBody>
      </p:sp>
      <p:sp>
        <p:nvSpPr>
          <p:cNvPr id="6" name="Freeform 6"/>
          <p:cNvSpPr/>
          <p:nvPr/>
        </p:nvSpPr>
        <p:spPr>
          <a:xfrm>
            <a:off x="13219227" y="7881144"/>
            <a:ext cx="4741276" cy="1763663"/>
          </a:xfrm>
          <a:custGeom>
            <a:avLst/>
            <a:gdLst/>
            <a:ahLst/>
            <a:cxnLst/>
            <a:rect l="l" t="t" r="r" b="b"/>
            <a:pathLst>
              <a:path w="4741276" h="1763663">
                <a:moveTo>
                  <a:pt x="0" y="0"/>
                </a:moveTo>
                <a:lnTo>
                  <a:pt x="4741276" y="0"/>
                </a:lnTo>
                <a:lnTo>
                  <a:pt x="4741276" y="1763663"/>
                </a:lnTo>
                <a:lnTo>
                  <a:pt x="0" y="1763663"/>
                </a:lnTo>
                <a:lnTo>
                  <a:pt x="0" y="0"/>
                </a:lnTo>
                <a:close/>
              </a:path>
            </a:pathLst>
          </a:custGeom>
          <a:blipFill>
            <a:blip r:embed="rId4" cstate="print"/>
            <a:stretch>
              <a:fillRect/>
            </a:stretch>
          </a:blipFill>
        </p:spPr>
      </p:sp>
      <p:sp>
        <p:nvSpPr>
          <p:cNvPr id="7" name="TextBox 7"/>
          <p:cNvSpPr txBox="1"/>
          <p:nvPr/>
        </p:nvSpPr>
        <p:spPr>
          <a:xfrm>
            <a:off x="1150322" y="2386755"/>
            <a:ext cx="13119409" cy="6837904"/>
          </a:xfrm>
          <a:prstGeom prst="rect">
            <a:avLst/>
          </a:prstGeom>
        </p:spPr>
        <p:txBody>
          <a:bodyPr lIns="0" tIns="0" rIns="0" bIns="0" rtlCol="0" anchor="t">
            <a:spAutoFit/>
          </a:bodyPr>
          <a:lstStyle/>
          <a:p>
            <a:pPr algn="l">
              <a:lnSpc>
                <a:spcPts val="4435"/>
              </a:lnSpc>
            </a:pPr>
            <a:r>
              <a:rPr lang="en-US" sz="3696">
                <a:solidFill>
                  <a:srgbClr val="000000"/>
                </a:solidFill>
                <a:latin typeface="Stadio Now Novarese Bold"/>
              </a:rPr>
              <a:t>True Positives (TP): when the actual value is Positive and predicted is also Positive.</a:t>
            </a:r>
          </a:p>
          <a:p>
            <a:pPr algn="l">
              <a:lnSpc>
                <a:spcPts val="4435"/>
              </a:lnSpc>
            </a:pPr>
            <a:endParaRPr/>
          </a:p>
          <a:p>
            <a:pPr algn="l">
              <a:lnSpc>
                <a:spcPts val="4435"/>
              </a:lnSpc>
            </a:pPr>
            <a:r>
              <a:rPr lang="en-US" sz="3696">
                <a:solidFill>
                  <a:srgbClr val="000000"/>
                </a:solidFill>
                <a:latin typeface="Stadio Now Novarese Bold"/>
              </a:rPr>
              <a:t>True negatives (TN): when the actual value is Negative and prediction is also Negative.</a:t>
            </a:r>
          </a:p>
          <a:p>
            <a:pPr algn="l">
              <a:lnSpc>
                <a:spcPts val="4435"/>
              </a:lnSpc>
            </a:pPr>
            <a:endParaRPr/>
          </a:p>
          <a:p>
            <a:pPr algn="l">
              <a:lnSpc>
                <a:spcPts val="4435"/>
              </a:lnSpc>
            </a:pPr>
            <a:r>
              <a:rPr lang="en-US" sz="3696">
                <a:solidFill>
                  <a:srgbClr val="000000"/>
                </a:solidFill>
                <a:latin typeface="Stadio Now Novarese Bold"/>
              </a:rPr>
              <a:t>False positives (FP): When the actual is negative but prediction is Positive. Also known as the Type 1 error</a:t>
            </a:r>
          </a:p>
          <a:p>
            <a:pPr algn="l">
              <a:lnSpc>
                <a:spcPts val="4435"/>
              </a:lnSpc>
            </a:pPr>
            <a:endParaRPr/>
          </a:p>
          <a:p>
            <a:pPr algn="l">
              <a:lnSpc>
                <a:spcPts val="4435"/>
              </a:lnSpc>
            </a:pPr>
            <a:r>
              <a:rPr lang="en-US" sz="3696">
                <a:solidFill>
                  <a:srgbClr val="000000"/>
                </a:solidFill>
                <a:latin typeface="Stadio Now Novarese Bold"/>
              </a:rPr>
              <a:t>False negatives (FN): When the actual is Positive but the prediction is Negative. Also known as the Type 2 error</a:t>
            </a:r>
          </a:p>
          <a:p>
            <a:pPr marL="0" lvl="0" indent="0" algn="l">
              <a:lnSpc>
                <a:spcPts val="4435"/>
              </a:lnSpc>
              <a:spcBef>
                <a:spcPct val="0"/>
              </a:spcBef>
            </a:pP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CC69"/>
        </a:solidFill>
        <a:effectLst/>
      </p:bgPr>
    </p:bg>
    <p:spTree>
      <p:nvGrpSpPr>
        <p:cNvPr id="1" name=""/>
        <p:cNvGrpSpPr/>
        <p:nvPr/>
      </p:nvGrpSpPr>
      <p:grpSpPr>
        <a:xfrm>
          <a:off x="0" y="0"/>
          <a:ext cx="0" cy="0"/>
          <a:chOff x="0" y="0"/>
          <a:chExt cx="0" cy="0"/>
        </a:xfrm>
      </p:grpSpPr>
      <p:grpSp>
        <p:nvGrpSpPr>
          <p:cNvPr id="2" name="Group 2"/>
          <p:cNvGrpSpPr/>
          <p:nvPr/>
        </p:nvGrpSpPr>
        <p:grpSpPr>
          <a:xfrm>
            <a:off x="13941836" y="2803398"/>
            <a:ext cx="4040073" cy="2382382"/>
            <a:chOff x="0" y="0"/>
            <a:chExt cx="8297058" cy="4892675"/>
          </a:xfrm>
        </p:grpSpPr>
        <p:sp>
          <p:nvSpPr>
            <p:cNvPr id="3" name="Freeform 3"/>
            <p:cNvSpPr/>
            <p:nvPr/>
          </p:nvSpPr>
          <p:spPr>
            <a:xfrm>
              <a:off x="-38227" y="-27178"/>
              <a:ext cx="8335285" cy="4919853"/>
            </a:xfrm>
            <a:custGeom>
              <a:avLst/>
              <a:gdLst/>
              <a:ahLst/>
              <a:cxnLst/>
              <a:rect l="l" t="t" r="r" b="b"/>
              <a:pathLst>
                <a:path w="8335285" h="4919853">
                  <a:moveTo>
                    <a:pt x="8049916" y="682752"/>
                  </a:moveTo>
                  <a:cubicBezTo>
                    <a:pt x="8206888" y="716915"/>
                    <a:pt x="8335285" y="876300"/>
                    <a:pt x="8335285" y="1036955"/>
                  </a:cubicBezTo>
                  <a:lnTo>
                    <a:pt x="8335285" y="4627753"/>
                  </a:lnTo>
                  <a:cubicBezTo>
                    <a:pt x="8335285" y="4788408"/>
                    <a:pt x="8203840" y="4919853"/>
                    <a:pt x="8043185" y="4919853"/>
                  </a:cubicBezTo>
                  <a:lnTo>
                    <a:pt x="247269" y="4919853"/>
                  </a:lnTo>
                  <a:cubicBezTo>
                    <a:pt x="86614" y="4919853"/>
                    <a:pt x="0" y="4796282"/>
                    <a:pt x="54610" y="4645279"/>
                  </a:cubicBezTo>
                  <a:lnTo>
                    <a:pt x="2156079" y="246634"/>
                  </a:lnTo>
                  <a:cubicBezTo>
                    <a:pt x="2210816" y="95631"/>
                    <a:pt x="2384044" y="0"/>
                    <a:pt x="2541016" y="34163"/>
                  </a:cubicBezTo>
                  <a:lnTo>
                    <a:pt x="8049916" y="682752"/>
                  </a:lnTo>
                  <a:close/>
                </a:path>
              </a:pathLst>
            </a:custGeom>
            <a:solidFill>
              <a:srgbClr val="DF622A"/>
            </a:solidFill>
          </p:spPr>
        </p:sp>
      </p:grpSp>
      <p:sp>
        <p:nvSpPr>
          <p:cNvPr id="4" name="Freeform 4"/>
          <p:cNvSpPr/>
          <p:nvPr/>
        </p:nvSpPr>
        <p:spPr>
          <a:xfrm>
            <a:off x="14589676" y="2320023"/>
            <a:ext cx="3392233" cy="2865758"/>
          </a:xfrm>
          <a:custGeom>
            <a:avLst/>
            <a:gdLst/>
            <a:ahLst/>
            <a:cxnLst/>
            <a:rect l="l" t="t" r="r" b="b"/>
            <a:pathLst>
              <a:path w="3392233" h="2865758">
                <a:moveTo>
                  <a:pt x="0" y="0"/>
                </a:moveTo>
                <a:lnTo>
                  <a:pt x="3392233" y="0"/>
                </a:lnTo>
                <a:lnTo>
                  <a:pt x="3392233" y="2865758"/>
                </a:lnTo>
                <a:lnTo>
                  <a:pt x="0" y="2865758"/>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a:ln cap="sq">
            <a:noFill/>
            <a:prstDash val="solid"/>
            <a:miter/>
          </a:ln>
        </p:spPr>
      </p:sp>
      <p:sp>
        <p:nvSpPr>
          <p:cNvPr id="5" name="TextBox 5"/>
          <p:cNvSpPr txBox="1"/>
          <p:nvPr/>
        </p:nvSpPr>
        <p:spPr>
          <a:xfrm>
            <a:off x="753435" y="1298208"/>
            <a:ext cx="13119409" cy="7960092"/>
          </a:xfrm>
          <a:prstGeom prst="rect">
            <a:avLst/>
          </a:prstGeom>
        </p:spPr>
        <p:txBody>
          <a:bodyPr lIns="0" tIns="0" rIns="0" bIns="0" rtlCol="0" anchor="t">
            <a:spAutoFit/>
          </a:bodyPr>
          <a:lstStyle/>
          <a:p>
            <a:pPr algn="l">
              <a:lnSpc>
                <a:spcPts val="4435"/>
              </a:lnSpc>
            </a:pPr>
            <a:r>
              <a:rPr lang="en-US" sz="3696">
                <a:solidFill>
                  <a:srgbClr val="000000"/>
                </a:solidFill>
                <a:latin typeface="Stadio Now Novarese Bold"/>
              </a:rPr>
              <a:t>Classifier </a:t>
            </a:r>
            <a:r>
              <a:rPr lang="en-US" sz="3696">
                <a:solidFill>
                  <a:srgbClr val="000000"/>
                </a:solidFill>
                <a:latin typeface="Stadio Now Novarese"/>
              </a:rPr>
              <a:t>is a popular machine learning algorithm used for classification tasks. It works by recursively partitioning the data into subsets based on the values of different features. Here's a brief overview of how it works:</a:t>
            </a:r>
          </a:p>
          <a:p>
            <a:pPr algn="l">
              <a:lnSpc>
                <a:spcPts val="4435"/>
              </a:lnSpc>
            </a:pPr>
            <a:r>
              <a:rPr lang="en-US" sz="3696">
                <a:solidFill>
                  <a:srgbClr val="000000"/>
                </a:solidFill>
                <a:latin typeface="Stadio Now Novarese Bold"/>
              </a:rPr>
              <a:t>Feature Selection</a:t>
            </a:r>
            <a:r>
              <a:rPr lang="en-US" sz="3696">
                <a:solidFill>
                  <a:srgbClr val="000000"/>
                </a:solidFill>
                <a:latin typeface="Stadio Now Novarese"/>
              </a:rPr>
              <a:t>: The algorithm selects the best feature to split the data based on certain criteria, such as Gini impurity or entropy</a:t>
            </a:r>
          </a:p>
          <a:p>
            <a:pPr algn="l">
              <a:lnSpc>
                <a:spcPts val="4435"/>
              </a:lnSpc>
            </a:pPr>
            <a:r>
              <a:rPr lang="en-US" sz="3696">
                <a:solidFill>
                  <a:srgbClr val="000000"/>
                </a:solidFill>
                <a:latin typeface="Stadio Now Novarese Bold"/>
              </a:rPr>
              <a:t>Splitting</a:t>
            </a:r>
            <a:r>
              <a:rPr lang="en-US" sz="3696">
                <a:solidFill>
                  <a:srgbClr val="000000"/>
                </a:solidFill>
                <a:latin typeface="Stadio Now Novarese"/>
              </a:rPr>
              <a:t>: It then splits the data into subsets based on the chosen feature.</a:t>
            </a:r>
          </a:p>
          <a:p>
            <a:pPr algn="l">
              <a:lnSpc>
                <a:spcPts val="4435"/>
              </a:lnSpc>
            </a:pPr>
            <a:r>
              <a:rPr lang="en-US" sz="3696">
                <a:solidFill>
                  <a:srgbClr val="000000"/>
                </a:solidFill>
                <a:latin typeface="Stadio Now Novarese Bold"/>
              </a:rPr>
              <a:t>Recursive</a:t>
            </a:r>
            <a:r>
              <a:rPr lang="en-US" sz="3696">
                <a:solidFill>
                  <a:srgbClr val="000000"/>
                </a:solidFill>
                <a:latin typeface="Stadio Now Novarese"/>
              </a:rPr>
              <a:t> Partitioning: This process is repeated recursively on each subset until either:</a:t>
            </a:r>
          </a:p>
          <a:p>
            <a:pPr algn="l">
              <a:lnSpc>
                <a:spcPts val="4435"/>
              </a:lnSpc>
            </a:pPr>
            <a:r>
              <a:rPr lang="en-US" sz="3696">
                <a:solidFill>
                  <a:srgbClr val="000000"/>
                </a:solidFill>
                <a:latin typeface="Stadio Now Novarese"/>
              </a:rPr>
              <a:t>The data points in the node belong to the same class.</a:t>
            </a:r>
          </a:p>
          <a:p>
            <a:pPr marL="0" lvl="0" indent="0" algn="l">
              <a:lnSpc>
                <a:spcPts val="4435"/>
              </a:lnSpc>
              <a:spcBef>
                <a:spcPct val="0"/>
              </a:spcBef>
            </a:pPr>
            <a:r>
              <a:rPr lang="en-US" sz="3696">
                <a:solidFill>
                  <a:srgbClr val="000000"/>
                </a:solidFill>
                <a:latin typeface="Stadio Now Novarese"/>
              </a:rPr>
              <a:t>The number of data points in the node is below a certain threshold.</a:t>
            </a:r>
          </a:p>
        </p:txBody>
      </p:sp>
      <p:sp>
        <p:nvSpPr>
          <p:cNvPr id="6" name="TextBox 6"/>
          <p:cNvSpPr txBox="1"/>
          <p:nvPr/>
        </p:nvSpPr>
        <p:spPr>
          <a:xfrm>
            <a:off x="753435" y="381331"/>
            <a:ext cx="10350790" cy="949494"/>
          </a:xfrm>
          <a:prstGeom prst="rect">
            <a:avLst/>
          </a:prstGeom>
        </p:spPr>
        <p:txBody>
          <a:bodyPr lIns="0" tIns="0" rIns="0" bIns="0" rtlCol="0" anchor="t">
            <a:spAutoFit/>
          </a:bodyPr>
          <a:lstStyle/>
          <a:p>
            <a:pPr marL="0" lvl="0" indent="0" algn="l">
              <a:lnSpc>
                <a:spcPts val="7515"/>
              </a:lnSpc>
              <a:spcBef>
                <a:spcPct val="0"/>
              </a:spcBef>
            </a:pPr>
            <a:r>
              <a:rPr lang="en-US" sz="5368">
                <a:solidFill>
                  <a:srgbClr val="000000"/>
                </a:solidFill>
                <a:latin typeface="Arimo Bold"/>
              </a:rPr>
              <a:t>Decision Tree Classifier </a:t>
            </a: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771</Words>
  <Application>Microsoft Office PowerPoint</Application>
  <PresentationFormat>Custom</PresentationFormat>
  <Paragraphs>55</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Stadio Now Novarese</vt:lpstr>
      <vt:lpstr>Canva Sans Bold</vt:lpstr>
      <vt:lpstr>Times New Roman</vt:lpstr>
      <vt:lpstr>Lexend Deca Italics</vt:lpstr>
      <vt:lpstr>Calibri</vt:lpstr>
      <vt:lpstr>Lexend Deca</vt:lpstr>
      <vt:lpstr>Lexend Deca Bold</vt:lpstr>
      <vt:lpstr>Stadio Now Novarese Bold</vt:lpstr>
      <vt:lpstr>Arimo Bold</vt:lpstr>
      <vt:lpstr>-apple-system</vt:lpstr>
      <vt:lpstr>Arimo</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Travel Vocabulary Education Presentation in Blue Orange Semi-Realistic Flat Graphic  Style</dc:title>
  <dc:creator>Pavan</dc:creator>
  <cp:lastModifiedBy>msi</cp:lastModifiedBy>
  <cp:revision>5</cp:revision>
  <dcterms:created xsi:type="dcterms:W3CDTF">2006-08-16T00:00:00Z</dcterms:created>
  <dcterms:modified xsi:type="dcterms:W3CDTF">2024-05-16T16:27:42Z</dcterms:modified>
  <dc:identifier>DAGFZHJOmeI</dc:identifier>
</cp:coreProperties>
</file>