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p:scale>
          <a:sx n="50" d="100"/>
          <a:sy n="50" d="100"/>
        </p:scale>
        <p:origin x="1280" y="4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051AA3-67BA-418B-8C2E-D21947155526}"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97B73-3A9C-4551-BF50-329CE3C7123D}" type="slidenum">
              <a:rPr lang="en-US" smtClean="0"/>
              <a:t>‹#›</a:t>
            </a:fld>
            <a:endParaRPr lang="en-US"/>
          </a:p>
        </p:txBody>
      </p:sp>
    </p:spTree>
    <p:extLst>
      <p:ext uri="{BB962C8B-B14F-4D97-AF65-F5344CB8AC3E}">
        <p14:creationId xmlns:p14="http://schemas.microsoft.com/office/powerpoint/2010/main" val="124819777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051AA3-67BA-418B-8C2E-D21947155526}"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97B73-3A9C-4551-BF50-329CE3C7123D}" type="slidenum">
              <a:rPr lang="en-US" smtClean="0"/>
              <a:t>‹#›</a:t>
            </a:fld>
            <a:endParaRPr lang="en-US"/>
          </a:p>
        </p:txBody>
      </p:sp>
    </p:spTree>
    <p:extLst>
      <p:ext uri="{BB962C8B-B14F-4D97-AF65-F5344CB8AC3E}">
        <p14:creationId xmlns:p14="http://schemas.microsoft.com/office/powerpoint/2010/main" val="917932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051AA3-67BA-418B-8C2E-D21947155526}"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97B73-3A9C-4551-BF50-329CE3C7123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50934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051AA3-67BA-418B-8C2E-D21947155526}"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97B73-3A9C-4551-BF50-329CE3C7123D}" type="slidenum">
              <a:rPr lang="en-US" smtClean="0"/>
              <a:t>‹#›</a:t>
            </a:fld>
            <a:endParaRPr lang="en-US"/>
          </a:p>
        </p:txBody>
      </p:sp>
    </p:spTree>
    <p:extLst>
      <p:ext uri="{BB962C8B-B14F-4D97-AF65-F5344CB8AC3E}">
        <p14:creationId xmlns:p14="http://schemas.microsoft.com/office/powerpoint/2010/main" val="809049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051AA3-67BA-418B-8C2E-D21947155526}"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97B73-3A9C-4551-BF50-329CE3C7123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9337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051AA3-67BA-418B-8C2E-D21947155526}"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97B73-3A9C-4551-BF50-329CE3C7123D}" type="slidenum">
              <a:rPr lang="en-US" smtClean="0"/>
              <a:t>‹#›</a:t>
            </a:fld>
            <a:endParaRPr lang="en-US"/>
          </a:p>
        </p:txBody>
      </p:sp>
    </p:spTree>
    <p:extLst>
      <p:ext uri="{BB962C8B-B14F-4D97-AF65-F5344CB8AC3E}">
        <p14:creationId xmlns:p14="http://schemas.microsoft.com/office/powerpoint/2010/main" val="159128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51AA3-67BA-418B-8C2E-D21947155526}"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97B73-3A9C-4551-BF50-329CE3C7123D}" type="slidenum">
              <a:rPr lang="en-US" smtClean="0"/>
              <a:t>‹#›</a:t>
            </a:fld>
            <a:endParaRPr lang="en-US"/>
          </a:p>
        </p:txBody>
      </p:sp>
    </p:spTree>
    <p:extLst>
      <p:ext uri="{BB962C8B-B14F-4D97-AF65-F5344CB8AC3E}">
        <p14:creationId xmlns:p14="http://schemas.microsoft.com/office/powerpoint/2010/main" val="1007431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51AA3-67BA-418B-8C2E-D21947155526}"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97B73-3A9C-4551-BF50-329CE3C7123D}" type="slidenum">
              <a:rPr lang="en-US" smtClean="0"/>
              <a:t>‹#›</a:t>
            </a:fld>
            <a:endParaRPr lang="en-US"/>
          </a:p>
        </p:txBody>
      </p:sp>
    </p:spTree>
    <p:extLst>
      <p:ext uri="{BB962C8B-B14F-4D97-AF65-F5344CB8AC3E}">
        <p14:creationId xmlns:p14="http://schemas.microsoft.com/office/powerpoint/2010/main" val="343276368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51AA3-67BA-418B-8C2E-D21947155526}"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97B73-3A9C-4551-BF50-329CE3C7123D}" type="slidenum">
              <a:rPr lang="en-US" smtClean="0"/>
              <a:t>‹#›</a:t>
            </a:fld>
            <a:endParaRPr lang="en-US"/>
          </a:p>
        </p:txBody>
      </p:sp>
    </p:spTree>
    <p:extLst>
      <p:ext uri="{BB962C8B-B14F-4D97-AF65-F5344CB8AC3E}">
        <p14:creationId xmlns:p14="http://schemas.microsoft.com/office/powerpoint/2010/main" val="3395563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051AA3-67BA-418B-8C2E-D21947155526}"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97B73-3A9C-4551-BF50-329CE3C7123D}" type="slidenum">
              <a:rPr lang="en-US" smtClean="0"/>
              <a:t>‹#›</a:t>
            </a:fld>
            <a:endParaRPr lang="en-US"/>
          </a:p>
        </p:txBody>
      </p:sp>
    </p:spTree>
    <p:extLst>
      <p:ext uri="{BB962C8B-B14F-4D97-AF65-F5344CB8AC3E}">
        <p14:creationId xmlns:p14="http://schemas.microsoft.com/office/powerpoint/2010/main" val="98963211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051AA3-67BA-418B-8C2E-D21947155526}"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A97B73-3A9C-4551-BF50-329CE3C7123D}" type="slidenum">
              <a:rPr lang="en-US" smtClean="0"/>
              <a:t>‹#›</a:t>
            </a:fld>
            <a:endParaRPr lang="en-US"/>
          </a:p>
        </p:txBody>
      </p:sp>
    </p:spTree>
    <p:extLst>
      <p:ext uri="{BB962C8B-B14F-4D97-AF65-F5344CB8AC3E}">
        <p14:creationId xmlns:p14="http://schemas.microsoft.com/office/powerpoint/2010/main" val="773661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051AA3-67BA-418B-8C2E-D21947155526}" type="datetimeFigureOut">
              <a:rPr lang="en-US" smtClean="0"/>
              <a:t>8/13/2020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A97B73-3A9C-4551-BF50-329CE3C7123D}" type="slidenum">
              <a:rPr lang="en-US" smtClean="0"/>
              <a:t>‹#›</a:t>
            </a:fld>
            <a:endParaRPr lang="en-US"/>
          </a:p>
        </p:txBody>
      </p:sp>
    </p:spTree>
    <p:extLst>
      <p:ext uri="{BB962C8B-B14F-4D97-AF65-F5344CB8AC3E}">
        <p14:creationId xmlns:p14="http://schemas.microsoft.com/office/powerpoint/2010/main" val="138117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051AA3-67BA-418B-8C2E-D21947155526}" type="datetimeFigureOut">
              <a:rPr lang="en-US" smtClean="0"/>
              <a:t>8/13/2020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A97B73-3A9C-4551-BF50-329CE3C7123D}" type="slidenum">
              <a:rPr lang="en-US" smtClean="0"/>
              <a:t>‹#›</a:t>
            </a:fld>
            <a:endParaRPr lang="en-US"/>
          </a:p>
        </p:txBody>
      </p:sp>
    </p:spTree>
    <p:extLst>
      <p:ext uri="{BB962C8B-B14F-4D97-AF65-F5344CB8AC3E}">
        <p14:creationId xmlns:p14="http://schemas.microsoft.com/office/powerpoint/2010/main" val="1171288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051AA3-67BA-418B-8C2E-D21947155526}" type="datetimeFigureOut">
              <a:rPr lang="en-US" smtClean="0"/>
              <a:t>8/13/2020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A97B73-3A9C-4551-BF50-329CE3C7123D}" type="slidenum">
              <a:rPr lang="en-US" smtClean="0"/>
              <a:t>‹#›</a:t>
            </a:fld>
            <a:endParaRPr lang="en-US"/>
          </a:p>
        </p:txBody>
      </p:sp>
    </p:spTree>
    <p:extLst>
      <p:ext uri="{BB962C8B-B14F-4D97-AF65-F5344CB8AC3E}">
        <p14:creationId xmlns:p14="http://schemas.microsoft.com/office/powerpoint/2010/main" val="330790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051AA3-67BA-418B-8C2E-D21947155526}"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A97B73-3A9C-4551-BF50-329CE3C7123D}" type="slidenum">
              <a:rPr lang="en-US" smtClean="0"/>
              <a:t>‹#›</a:t>
            </a:fld>
            <a:endParaRPr lang="en-US"/>
          </a:p>
        </p:txBody>
      </p:sp>
    </p:spTree>
    <p:extLst>
      <p:ext uri="{BB962C8B-B14F-4D97-AF65-F5344CB8AC3E}">
        <p14:creationId xmlns:p14="http://schemas.microsoft.com/office/powerpoint/2010/main" val="2456089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051AA3-67BA-418B-8C2E-D21947155526}"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A97B73-3A9C-4551-BF50-329CE3C7123D}" type="slidenum">
              <a:rPr lang="en-US" smtClean="0"/>
              <a:t>‹#›</a:t>
            </a:fld>
            <a:endParaRPr lang="en-US"/>
          </a:p>
        </p:txBody>
      </p:sp>
    </p:spTree>
    <p:extLst>
      <p:ext uri="{BB962C8B-B14F-4D97-AF65-F5344CB8AC3E}">
        <p14:creationId xmlns:p14="http://schemas.microsoft.com/office/powerpoint/2010/main" val="3241441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7051AA3-67BA-418B-8C2E-D21947155526}" type="datetimeFigureOut">
              <a:rPr lang="en-US" smtClean="0"/>
              <a:t>8/13/2020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FA97B73-3A9C-4551-BF50-329CE3C7123D}" type="slidenum">
              <a:rPr lang="en-US" smtClean="0"/>
              <a:t>‹#›</a:t>
            </a:fld>
            <a:endParaRPr lang="en-US"/>
          </a:p>
        </p:txBody>
      </p:sp>
    </p:spTree>
    <p:extLst>
      <p:ext uri="{BB962C8B-B14F-4D97-AF65-F5344CB8AC3E}">
        <p14:creationId xmlns:p14="http://schemas.microsoft.com/office/powerpoint/2010/main" val="28197337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757EB-8D4A-4ED4-9184-0C6A880EAFE9}"/>
              </a:ext>
            </a:extLst>
          </p:cNvPr>
          <p:cNvSpPr>
            <a:spLocks noGrp="1"/>
          </p:cNvSpPr>
          <p:nvPr>
            <p:ph type="ctrTitle"/>
          </p:nvPr>
        </p:nvSpPr>
        <p:spPr>
          <a:xfrm>
            <a:off x="1507067" y="678094"/>
            <a:ext cx="7766936" cy="1808252"/>
          </a:xfrm>
        </p:spPr>
        <p:txBody>
          <a:bodyPr/>
          <a:lstStyle/>
          <a:p>
            <a:r>
              <a:rPr lang="en-US" dirty="0">
                <a:latin typeface="Times New Roman" panose="02020603050405020304" pitchFamily="18" charset="0"/>
                <a:cs typeface="Times New Roman" panose="02020603050405020304" pitchFamily="18" charset="0"/>
              </a:rPr>
              <a:t>SMART HEALTHCARE</a:t>
            </a:r>
          </a:p>
        </p:txBody>
      </p:sp>
      <p:sp>
        <p:nvSpPr>
          <p:cNvPr id="3" name="Subtitle 2">
            <a:extLst>
              <a:ext uri="{FF2B5EF4-FFF2-40B4-BE49-F238E27FC236}">
                <a16:creationId xmlns:a16="http://schemas.microsoft.com/office/drawing/2014/main" id="{C8910C43-BADA-4509-BA27-2E2829A6A16D}"/>
              </a:ext>
            </a:extLst>
          </p:cNvPr>
          <p:cNvSpPr>
            <a:spLocks noGrp="1"/>
          </p:cNvSpPr>
          <p:nvPr>
            <p:ph type="subTitle" idx="1"/>
          </p:nvPr>
        </p:nvSpPr>
        <p:spPr>
          <a:xfrm>
            <a:off x="1507067" y="4050833"/>
            <a:ext cx="7766936" cy="2226677"/>
          </a:xfrm>
        </p:spPr>
        <p:txBody>
          <a:bodyPr>
            <a:normAutofit lnSpcReduction="10000"/>
          </a:bodyPr>
          <a:lstStyle/>
          <a:p>
            <a:pPr algn="l"/>
            <a:r>
              <a:rPr lang="en-US" dirty="0">
                <a:latin typeface="Times New Roman" panose="02020603050405020304" pitchFamily="18" charset="0"/>
                <a:cs typeface="Times New Roman" panose="02020603050405020304" pitchFamily="18" charset="0"/>
              </a:rPr>
              <a:t>GUIDE:</a:t>
            </a:r>
          </a:p>
          <a:p>
            <a:pPr algn="l"/>
            <a:r>
              <a:rPr lang="en-US" dirty="0">
                <a:latin typeface="Times New Roman" panose="02020603050405020304" pitchFamily="18" charset="0"/>
                <a:cs typeface="Times New Roman" panose="02020603050405020304" pitchFamily="18" charset="0"/>
              </a:rPr>
              <a:t>PROF.SHOLA USHA RANI.</a:t>
            </a:r>
          </a:p>
          <a:p>
            <a:pPr algn="l"/>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SUBMITTED BY:</a:t>
            </a:r>
          </a:p>
          <a:p>
            <a:r>
              <a:rPr lang="en-US" dirty="0">
                <a:latin typeface="Times New Roman" panose="02020603050405020304" pitchFamily="18" charset="0"/>
                <a:cs typeface="Times New Roman" panose="02020603050405020304" pitchFamily="18" charset="0"/>
              </a:rPr>
              <a:t>G.PAVAN KUMAR</a:t>
            </a:r>
          </a:p>
          <a:p>
            <a:r>
              <a:rPr lang="en-US" dirty="0">
                <a:latin typeface="Times New Roman" panose="02020603050405020304" pitchFamily="18" charset="0"/>
                <a:cs typeface="Times New Roman" panose="02020603050405020304" pitchFamily="18" charset="0"/>
              </a:rPr>
              <a:t>16MIS1097</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116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3DC10-0E55-4B8D-BC8C-D4E6E22FD361}"/>
              </a:ext>
            </a:extLst>
          </p:cNvPr>
          <p:cNvSpPr>
            <a:spLocks noGrp="1"/>
          </p:cNvSpPr>
          <p:nvPr>
            <p:ph type="title"/>
          </p:nvPr>
        </p:nvSpPr>
        <p:spPr>
          <a:xfrm>
            <a:off x="677334" y="609600"/>
            <a:ext cx="8596668" cy="723900"/>
          </a:xfrm>
        </p:spPr>
        <p:txBody>
          <a:bodyPr>
            <a:normAutofit/>
          </a:bodyPr>
          <a:lstStyle/>
          <a:p>
            <a:r>
              <a:rPr lang="en-US" sz="28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420194A-94F7-45A5-8016-8703B7C5208E}"/>
              </a:ext>
            </a:extLst>
          </p:cNvPr>
          <p:cNvSpPr>
            <a:spLocks noGrp="1"/>
          </p:cNvSpPr>
          <p:nvPr>
            <p:ph idx="1"/>
          </p:nvPr>
        </p:nvSpPr>
        <p:spPr>
          <a:xfrm>
            <a:off x="677334" y="1333500"/>
            <a:ext cx="8596668" cy="5232399"/>
          </a:xfrm>
        </p:spPr>
        <p:txBody>
          <a:bodyPr/>
          <a:lstStyle/>
          <a:p>
            <a:pPr algn="just"/>
            <a:r>
              <a:rPr lang="en-US" dirty="0">
                <a:latin typeface="Times New Roman" panose="02020603050405020304" pitchFamily="18" charset="0"/>
                <a:cs typeface="Times New Roman" panose="02020603050405020304" pitchFamily="18" charset="0"/>
              </a:rPr>
              <a:t>[1] Koppar, Anant R, and Venugopalachar Sridhar, “A workﬂow solution for electronic health records to improve healthcare delivery efﬁciency in rural India,” In eHealth, Telemedicine, and Social Medicine, 2009. eTELEMED’09. International Conference on, pp. 227–232, IEEE, 2009. </a:t>
            </a:r>
          </a:p>
          <a:p>
            <a:pPr algn="just"/>
            <a:r>
              <a:rPr lang="en-US" dirty="0">
                <a:latin typeface="Times New Roman" panose="02020603050405020304" pitchFamily="18" charset="0"/>
                <a:cs typeface="Times New Roman" panose="02020603050405020304" pitchFamily="18" charset="0"/>
              </a:rPr>
              <a:t>P. Chatterjee and R. L. Armentano, "Internet of Things for a Smart and Ubiquitous eHealth System," 2015 International Conference on Computational Intelligence and Communication Networks (CICN), Jabalpur, 2015, pp. 903-907. doi: 10.1109/CICN.2015.178 </a:t>
            </a:r>
          </a:p>
          <a:p>
            <a:pPr algn="just"/>
            <a:r>
              <a:rPr lang="en-US" dirty="0">
                <a:latin typeface="Times New Roman" panose="02020603050405020304" pitchFamily="18" charset="0"/>
                <a:cs typeface="Times New Roman" panose="02020603050405020304" pitchFamily="18" charset="0"/>
              </a:rPr>
              <a:t>L. J. Cymberknop, P. Chatterjee, D. Dujovne, L. Romero, and R. L. Armentano, “Internet of Things toward Efficient Analysis of Aging, Cardiometabolic, and Neurodegenerative Diseases—An E-Health Perspective”, The Internet of Things: Foundation for Smart Cities, eHealth and Ubiquitous Computing, CRC Press (Taylor &amp; Francis), 2017, ISBN: 9781498789028 </a:t>
            </a:r>
          </a:p>
        </p:txBody>
      </p:sp>
    </p:spTree>
    <p:extLst>
      <p:ext uri="{BB962C8B-B14F-4D97-AF65-F5344CB8AC3E}">
        <p14:creationId xmlns:p14="http://schemas.microsoft.com/office/powerpoint/2010/main" val="114670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CBA3F-49F2-462F-AF56-14123EC34781}"/>
              </a:ext>
            </a:extLst>
          </p:cNvPr>
          <p:cNvSpPr>
            <a:spLocks noGrp="1"/>
          </p:cNvSpPr>
          <p:nvPr>
            <p:ph type="title"/>
          </p:nvPr>
        </p:nvSpPr>
        <p:spPr>
          <a:xfrm>
            <a:off x="677334" y="489577"/>
            <a:ext cx="8596668" cy="654121"/>
          </a:xfrm>
        </p:spPr>
        <p:txBody>
          <a:bodyPr>
            <a:normAutofit/>
          </a:bodyPr>
          <a:lstStyle/>
          <a:p>
            <a:r>
              <a:rPr lang="en-US" sz="2800" dirty="0">
                <a:latin typeface="Times New Roman" panose="02020603050405020304" pitchFamily="18" charset="0"/>
                <a:cs typeface="Times New Roman" panose="02020603050405020304" pitchFamily="18" charset="0"/>
              </a:rPr>
              <a:t>PROBLEM DEFINITION:</a:t>
            </a:r>
          </a:p>
        </p:txBody>
      </p:sp>
      <p:sp>
        <p:nvSpPr>
          <p:cNvPr id="3" name="Content Placeholder 2">
            <a:extLst>
              <a:ext uri="{FF2B5EF4-FFF2-40B4-BE49-F238E27FC236}">
                <a16:creationId xmlns:a16="http://schemas.microsoft.com/office/drawing/2014/main" id="{964CCC22-4055-4BB3-85E6-C881130E6054}"/>
              </a:ext>
            </a:extLst>
          </p:cNvPr>
          <p:cNvSpPr>
            <a:spLocks noGrp="1"/>
          </p:cNvSpPr>
          <p:nvPr>
            <p:ph idx="1"/>
          </p:nvPr>
        </p:nvSpPr>
        <p:spPr>
          <a:xfrm>
            <a:off x="677334" y="1263721"/>
            <a:ext cx="8596668" cy="4777641"/>
          </a:xfrm>
        </p:spPr>
        <p:txBody>
          <a:bodyPr/>
          <a:lstStyle/>
          <a:p>
            <a:pPr algn="just"/>
            <a:r>
              <a:rPr lang="en-US" dirty="0">
                <a:latin typeface="Times New Roman" panose="02020603050405020304" pitchFamily="18" charset="0"/>
                <a:cs typeface="Times New Roman" panose="02020603050405020304" pitchFamily="18" charset="0"/>
              </a:rPr>
              <a:t>Even with the latest tech-advancements the  “Lack of Information and Clinical Decision Making” are becoming difficult to health caretakers as the patient information management has become a hectic job.</a:t>
            </a:r>
          </a:p>
        </p:txBody>
      </p:sp>
    </p:spTree>
    <p:extLst>
      <p:ext uri="{BB962C8B-B14F-4D97-AF65-F5344CB8AC3E}">
        <p14:creationId xmlns:p14="http://schemas.microsoft.com/office/powerpoint/2010/main" val="912730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6F0AD-3CEE-401C-9770-69022594050E}"/>
              </a:ext>
            </a:extLst>
          </p:cNvPr>
          <p:cNvSpPr>
            <a:spLocks noGrp="1"/>
          </p:cNvSpPr>
          <p:nvPr>
            <p:ph type="title"/>
          </p:nvPr>
        </p:nvSpPr>
        <p:spPr>
          <a:xfrm>
            <a:off x="677334" y="609600"/>
            <a:ext cx="8596668" cy="863600"/>
          </a:xfrm>
        </p:spPr>
        <p:txBody>
          <a:bodyPr/>
          <a:lstStyle/>
          <a:p>
            <a:r>
              <a:rPr lang="en-US" sz="2800" dirty="0">
                <a:latin typeface="Times New Roman" panose="02020603050405020304" pitchFamily="18" charset="0"/>
                <a:cs typeface="Times New Roman" panose="02020603050405020304" pitchFamily="18" charset="0"/>
              </a:rPr>
              <a:t>MOTIVATION:</a:t>
            </a:r>
            <a:endParaRPr lang="en-US" dirty="0"/>
          </a:p>
        </p:txBody>
      </p:sp>
      <p:sp>
        <p:nvSpPr>
          <p:cNvPr id="3" name="Content Placeholder 2">
            <a:extLst>
              <a:ext uri="{FF2B5EF4-FFF2-40B4-BE49-F238E27FC236}">
                <a16:creationId xmlns:a16="http://schemas.microsoft.com/office/drawing/2014/main" id="{75072E8C-98D2-4E62-9277-29E1B49682C5}"/>
              </a:ext>
            </a:extLst>
          </p:cNvPr>
          <p:cNvSpPr>
            <a:spLocks noGrp="1"/>
          </p:cNvSpPr>
          <p:nvPr>
            <p:ph idx="1"/>
          </p:nvPr>
        </p:nvSpPr>
        <p:spPr>
          <a:xfrm>
            <a:off x="677334" y="1282701"/>
            <a:ext cx="8596668" cy="4758662"/>
          </a:xfrm>
        </p:spPr>
        <p:txBody>
          <a:bodyPr/>
          <a:lstStyle/>
          <a:p>
            <a:pPr algn="just"/>
            <a:r>
              <a:rPr lang="en-US" dirty="0">
                <a:latin typeface="Times New Roman" panose="02020603050405020304" pitchFamily="18" charset="0"/>
                <a:cs typeface="Times New Roman" panose="02020603050405020304" pitchFamily="18" charset="0"/>
              </a:rPr>
              <a:t>The background idea of the system discussed here is to serve as a ubiquitous platform for all the healthcare services, especially shifting the treatments to remote and virtual paradigms, thanks to IoT, decision support systems and predictive analytics. </a:t>
            </a:r>
          </a:p>
        </p:txBody>
      </p:sp>
    </p:spTree>
    <p:extLst>
      <p:ext uri="{BB962C8B-B14F-4D97-AF65-F5344CB8AC3E}">
        <p14:creationId xmlns:p14="http://schemas.microsoft.com/office/powerpoint/2010/main" val="2034785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7487-37A3-4C4B-8FCF-8CE00D533D78}"/>
              </a:ext>
            </a:extLst>
          </p:cNvPr>
          <p:cNvSpPr>
            <a:spLocks noGrp="1"/>
          </p:cNvSpPr>
          <p:nvPr>
            <p:ph type="title"/>
          </p:nvPr>
        </p:nvSpPr>
        <p:spPr>
          <a:xfrm>
            <a:off x="677334" y="609600"/>
            <a:ext cx="8596668" cy="889000"/>
          </a:xfrm>
        </p:spPr>
        <p:txBody>
          <a:bodyPr>
            <a:normAutofit/>
          </a:bodyPr>
          <a:lstStyle/>
          <a:p>
            <a:r>
              <a:rPr lang="en-US" sz="2800"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DCFA4BDF-DA7B-4093-B11D-32A59D3C66A9}"/>
              </a:ext>
            </a:extLst>
          </p:cNvPr>
          <p:cNvSpPr>
            <a:spLocks noGrp="1"/>
          </p:cNvSpPr>
          <p:nvPr>
            <p:ph idx="1"/>
          </p:nvPr>
        </p:nvSpPr>
        <p:spPr>
          <a:xfrm>
            <a:off x="677334" y="1270000"/>
            <a:ext cx="8596668" cy="4771363"/>
          </a:xfrm>
        </p:spPr>
        <p:txBody>
          <a:bodyPr/>
          <a:lstStyle/>
          <a:p>
            <a:r>
              <a:rPr lang="en-US" dirty="0">
                <a:latin typeface="Times New Roman" panose="02020603050405020304" pitchFamily="18" charset="0"/>
                <a:cs typeface="Times New Roman" panose="02020603050405020304" pitchFamily="18" charset="0"/>
              </a:rPr>
              <a:t>Improved health of the mass.</a:t>
            </a:r>
          </a:p>
          <a:p>
            <a:r>
              <a:rPr lang="en-US" dirty="0">
                <a:latin typeface="Times New Roman" panose="02020603050405020304" pitchFamily="18" charset="0"/>
                <a:cs typeface="Times New Roman" panose="02020603050405020304" pitchFamily="18" charset="0"/>
              </a:rPr>
              <a:t>Lowered cost of high-quality healthcare.</a:t>
            </a:r>
          </a:p>
          <a:p>
            <a:r>
              <a:rPr lang="en-US" dirty="0">
                <a:latin typeface="Times New Roman" panose="02020603050405020304" pitchFamily="18" charset="0"/>
                <a:cs typeface="Times New Roman" panose="02020603050405020304" pitchFamily="18" charset="0"/>
              </a:rPr>
              <a:t>Improved experience for patient and medical personnel.</a:t>
            </a:r>
          </a:p>
          <a:p>
            <a:r>
              <a:rPr lang="en-US" dirty="0">
                <a:latin typeface="Times New Roman" panose="02020603050405020304" pitchFamily="18" charset="0"/>
                <a:cs typeface="Times New Roman" panose="02020603050405020304" pitchFamily="18" charset="0"/>
              </a:rPr>
              <a:t>Best use of resources.</a:t>
            </a:r>
          </a:p>
          <a:p>
            <a:r>
              <a:rPr lang="en-US" dirty="0">
                <a:latin typeface="Times New Roman" panose="02020603050405020304" pitchFamily="18" charset="0"/>
                <a:cs typeface="Times New Roman" panose="02020603050405020304" pitchFamily="18" charset="0"/>
              </a:rPr>
              <a:t>Ambient assisted living </a:t>
            </a:r>
          </a:p>
        </p:txBody>
      </p:sp>
    </p:spTree>
    <p:extLst>
      <p:ext uri="{BB962C8B-B14F-4D97-AF65-F5344CB8AC3E}">
        <p14:creationId xmlns:p14="http://schemas.microsoft.com/office/powerpoint/2010/main" val="929242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633B8-8081-4A97-9109-91CA68EF47AF}"/>
              </a:ext>
            </a:extLst>
          </p:cNvPr>
          <p:cNvSpPr>
            <a:spLocks noGrp="1"/>
          </p:cNvSpPr>
          <p:nvPr>
            <p:ph type="title"/>
          </p:nvPr>
        </p:nvSpPr>
        <p:spPr>
          <a:xfrm>
            <a:off x="677334" y="609600"/>
            <a:ext cx="8596668" cy="736600"/>
          </a:xfrm>
        </p:spPr>
        <p:txBody>
          <a:bodyPr>
            <a:normAutofit/>
          </a:bodyPr>
          <a:lstStyle/>
          <a:p>
            <a:r>
              <a:rPr lang="en-US" sz="2800" dirty="0">
                <a:latin typeface="Times New Roman" panose="02020603050405020304" pitchFamily="18" charset="0"/>
                <a:cs typeface="Times New Roman" panose="02020603050405020304" pitchFamily="18" charset="0"/>
              </a:rPr>
              <a:t>SCOPE:</a:t>
            </a:r>
          </a:p>
        </p:txBody>
      </p:sp>
      <p:sp>
        <p:nvSpPr>
          <p:cNvPr id="3" name="Content Placeholder 2">
            <a:extLst>
              <a:ext uri="{FF2B5EF4-FFF2-40B4-BE49-F238E27FC236}">
                <a16:creationId xmlns:a16="http://schemas.microsoft.com/office/drawing/2014/main" id="{F9362B59-07DE-4DB0-9461-BB1D905F8600}"/>
              </a:ext>
            </a:extLst>
          </p:cNvPr>
          <p:cNvSpPr>
            <a:spLocks noGrp="1"/>
          </p:cNvSpPr>
          <p:nvPr>
            <p:ph idx="1"/>
          </p:nvPr>
        </p:nvSpPr>
        <p:spPr>
          <a:xfrm>
            <a:off x="677334" y="1193801"/>
            <a:ext cx="8596668" cy="4847562"/>
          </a:xfrm>
        </p:spPr>
        <p:txBody>
          <a:bodyPr/>
          <a:lstStyle/>
          <a:p>
            <a:pPr algn="just"/>
            <a:r>
              <a:rPr lang="en-US" dirty="0">
                <a:latin typeface="Times New Roman" panose="02020603050405020304" pitchFamily="18" charset="0"/>
                <a:cs typeface="Times New Roman" panose="02020603050405020304" pitchFamily="18" charset="0"/>
              </a:rPr>
              <a:t>Scope of IoT-based Smart healthcare is empowering the physicians with deeper level of insights into patient’s data, therefore enabling them to devise a tailored and efficient treatment.</a:t>
            </a:r>
          </a:p>
        </p:txBody>
      </p:sp>
    </p:spTree>
    <p:extLst>
      <p:ext uri="{BB962C8B-B14F-4D97-AF65-F5344CB8AC3E}">
        <p14:creationId xmlns:p14="http://schemas.microsoft.com/office/powerpoint/2010/main" val="1069847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DF23B-24B4-474D-9A4B-29D41CEA3FC5}"/>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D0DD538C-288F-41DC-B5E7-D4090C2AD854}"/>
              </a:ext>
            </a:extLst>
          </p:cNvPr>
          <p:cNvSpPr>
            <a:spLocks noGrp="1"/>
          </p:cNvSpPr>
          <p:nvPr>
            <p:ph idx="1"/>
          </p:nvPr>
        </p:nvSpPr>
        <p:spPr>
          <a:xfrm>
            <a:off x="677334" y="1384301"/>
            <a:ext cx="8596668" cy="4657062"/>
          </a:xfrm>
        </p:spPr>
        <p:txBody>
          <a:bodyPr/>
          <a:lstStyle/>
          <a:p>
            <a:pPr algn="just"/>
            <a:r>
              <a:rPr lang="en-US" dirty="0">
                <a:latin typeface="Times New Roman" panose="02020603050405020304" pitchFamily="18" charset="0"/>
                <a:cs typeface="Times New Roman" panose="02020603050405020304" pitchFamily="18" charset="0"/>
              </a:rPr>
              <a:t>In India, a survey[1] was conducted to observe the functioning of different medical centers and the improvement in healthcare the survey revealed that patient records in many of the hospitals were not managed properly, also the patient referrals(OP) among various hospitals were based on paper documents. </a:t>
            </a:r>
          </a:p>
          <a:p>
            <a:pPr algn="just"/>
            <a:r>
              <a:rPr lang="en-US" dirty="0">
                <a:latin typeface="Times New Roman" panose="02020603050405020304" pitchFamily="18" charset="0"/>
                <a:cs typeface="Times New Roman" panose="02020603050405020304" pitchFamily="18" charset="0"/>
              </a:rPr>
              <a:t>As facilities were not available to precisely estimate patient’s history, the healthcare quality was inefﬁcient. The survey revealed that healthcare facilities can be improved with the help of Information Technology, mainly using Electronic Health Records (EHRs). </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5359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EDF8C-1A8A-4982-A723-C3B29A3EE238}"/>
              </a:ext>
            </a:extLst>
          </p:cNvPr>
          <p:cNvSpPr>
            <a:spLocks noGrp="1"/>
          </p:cNvSpPr>
          <p:nvPr>
            <p:ph type="title"/>
          </p:nvPr>
        </p:nvSpPr>
        <p:spPr>
          <a:xfrm>
            <a:off x="677334" y="609600"/>
            <a:ext cx="8596668" cy="825500"/>
          </a:xfrm>
        </p:spPr>
        <p:txBody>
          <a:bodyPr>
            <a:normAutofit/>
          </a:bodyPr>
          <a:lstStyle/>
          <a:p>
            <a:r>
              <a:rPr lang="en-US" sz="2800" dirty="0">
                <a:latin typeface="Times New Roman" panose="02020603050405020304" pitchFamily="18" charset="0"/>
                <a:cs typeface="Times New Roman" panose="02020603050405020304" pitchFamily="18" charset="0"/>
              </a:rPr>
              <a:t>REQUIREMENT SPECIFICATIONS:</a:t>
            </a:r>
          </a:p>
        </p:txBody>
      </p:sp>
      <p:sp>
        <p:nvSpPr>
          <p:cNvPr id="3" name="Content Placeholder 2">
            <a:extLst>
              <a:ext uri="{FF2B5EF4-FFF2-40B4-BE49-F238E27FC236}">
                <a16:creationId xmlns:a16="http://schemas.microsoft.com/office/drawing/2014/main" id="{5D73C4EC-4878-474A-A962-DC4F8EBEAF0E}"/>
              </a:ext>
            </a:extLst>
          </p:cNvPr>
          <p:cNvSpPr>
            <a:spLocks noGrp="1"/>
          </p:cNvSpPr>
          <p:nvPr>
            <p:ph idx="1"/>
          </p:nvPr>
        </p:nvSpPr>
        <p:spPr>
          <a:xfrm>
            <a:off x="677334" y="1308101"/>
            <a:ext cx="8596668" cy="4733262"/>
          </a:xfrm>
        </p:spPr>
        <p:txBody>
          <a:bodyPr/>
          <a:lstStyle/>
          <a:p>
            <a:pPr algn="just"/>
            <a:r>
              <a:rPr lang="en-US" dirty="0">
                <a:latin typeface="Times New Roman" panose="02020603050405020304" pitchFamily="18" charset="0"/>
                <a:cs typeface="Times New Roman" panose="02020603050405020304" pitchFamily="18" charset="0"/>
              </a:rPr>
              <a:t>Functional:</a:t>
            </a:r>
          </a:p>
          <a:p>
            <a:pPr marL="0" indent="0" algn="just">
              <a:buNone/>
            </a:pPr>
            <a:r>
              <a:rPr lang="en-US" dirty="0">
                <a:latin typeface="Times New Roman" panose="02020603050405020304" pitchFamily="18" charset="0"/>
                <a:cs typeface="Times New Roman" panose="02020603050405020304" pitchFamily="18" charset="0"/>
              </a:rPr>
              <a:t>     Accessibility, Capability and forecast, Efficiency, Disaster Recovery,     Documentation etc.</a:t>
            </a:r>
          </a:p>
          <a:p>
            <a:pPr algn="just"/>
            <a:r>
              <a:rPr lang="en-US" dirty="0">
                <a:latin typeface="Times New Roman" panose="02020603050405020304" pitchFamily="18" charset="0"/>
                <a:cs typeface="Times New Roman" panose="02020603050405020304" pitchFamily="18" charset="0"/>
              </a:rPr>
              <a:t>Non-Functional:</a:t>
            </a:r>
          </a:p>
          <a:p>
            <a:pPr marL="0" indent="0" algn="just">
              <a:buNone/>
            </a:pPr>
            <a:r>
              <a:rPr lang="en-US" dirty="0">
                <a:latin typeface="Times New Roman" panose="02020603050405020304" pitchFamily="18" charset="0"/>
                <a:cs typeface="Times New Roman" panose="02020603050405020304" pitchFamily="18" charset="0"/>
              </a:rPr>
              <a:t>     System Administrator, End User, User Satisfaction.</a:t>
            </a:r>
          </a:p>
          <a:p>
            <a:pPr marL="0" indent="0" algn="just">
              <a:buNone/>
            </a:pPr>
            <a:r>
              <a:rPr lang="en-US" dirty="0">
                <a:latin typeface="Times New Roman" panose="02020603050405020304" pitchFamily="18" charset="0"/>
                <a:cs typeface="Times New Roman" panose="02020603050405020304" pitchFamily="18" charset="0"/>
              </a:rPr>
              <a:t>     </a:t>
            </a:r>
          </a:p>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0651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EF97-FDEC-4B6F-9961-BF4383464BC8}"/>
              </a:ext>
            </a:extLst>
          </p:cNvPr>
          <p:cNvSpPr>
            <a:spLocks noGrp="1"/>
          </p:cNvSpPr>
          <p:nvPr>
            <p:ph type="title"/>
          </p:nvPr>
        </p:nvSpPr>
        <p:spPr>
          <a:xfrm>
            <a:off x="677334" y="609600"/>
            <a:ext cx="8596668" cy="736600"/>
          </a:xfrm>
        </p:spPr>
        <p:txBody>
          <a:bodyPr/>
          <a:lstStyle/>
          <a:p>
            <a:r>
              <a:rPr lang="en-US" dirty="0">
                <a:latin typeface="Times New Roman" panose="02020603050405020304" pitchFamily="18" charset="0"/>
                <a:cs typeface="Times New Roman" panose="02020603050405020304" pitchFamily="18" charset="0"/>
              </a:rPr>
              <a:t>Architectural Design:</a:t>
            </a:r>
          </a:p>
        </p:txBody>
      </p:sp>
      <p:pic>
        <p:nvPicPr>
          <p:cNvPr id="5" name="Content Placeholder 4" descr="A close up of text on a white background&#10;&#10;Description automatically generated">
            <a:extLst>
              <a:ext uri="{FF2B5EF4-FFF2-40B4-BE49-F238E27FC236}">
                <a16:creationId xmlns:a16="http://schemas.microsoft.com/office/drawing/2014/main" id="{FAD5776A-05E5-4EB9-BE8D-9BC7679511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5362" y="1838244"/>
            <a:ext cx="5520611" cy="4410156"/>
          </a:xfrm>
        </p:spPr>
      </p:pic>
    </p:spTree>
    <p:extLst>
      <p:ext uri="{BB962C8B-B14F-4D97-AF65-F5344CB8AC3E}">
        <p14:creationId xmlns:p14="http://schemas.microsoft.com/office/powerpoint/2010/main" val="2095792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A948D-E9D1-42D4-86FD-05149D4E9295}"/>
              </a:ext>
            </a:extLst>
          </p:cNvPr>
          <p:cNvSpPr>
            <a:spLocks noGrp="1"/>
          </p:cNvSpPr>
          <p:nvPr>
            <p:ph type="title"/>
          </p:nvPr>
        </p:nvSpPr>
        <p:spPr>
          <a:xfrm>
            <a:off x="677334" y="457200"/>
            <a:ext cx="8596668" cy="825501"/>
          </a:xfrm>
        </p:spPr>
        <p:txBody>
          <a:bodyPr>
            <a:normAutofit/>
          </a:bodyPr>
          <a:lstStyle/>
          <a:p>
            <a:r>
              <a:rPr lang="en-US" sz="2800" dirty="0">
                <a:latin typeface="Times New Roman" panose="02020603050405020304" pitchFamily="18" charset="0"/>
                <a:cs typeface="Times New Roman" panose="02020603050405020304" pitchFamily="18" charset="0"/>
              </a:rPr>
              <a:t>HARDWARE AND SOFTWARE REQUIREMENTS:</a:t>
            </a:r>
          </a:p>
        </p:txBody>
      </p:sp>
      <p:sp>
        <p:nvSpPr>
          <p:cNvPr id="3" name="Content Placeholder 2">
            <a:extLst>
              <a:ext uri="{FF2B5EF4-FFF2-40B4-BE49-F238E27FC236}">
                <a16:creationId xmlns:a16="http://schemas.microsoft.com/office/drawing/2014/main" id="{24263B68-903E-4E3E-B4A3-673905B19A9B}"/>
              </a:ext>
            </a:extLst>
          </p:cNvPr>
          <p:cNvSpPr>
            <a:spLocks noGrp="1"/>
          </p:cNvSpPr>
          <p:nvPr>
            <p:ph idx="1"/>
          </p:nvPr>
        </p:nvSpPr>
        <p:spPr>
          <a:xfrm>
            <a:off x="677334" y="1282701"/>
            <a:ext cx="8596668" cy="4758662"/>
          </a:xfrm>
        </p:spPr>
        <p:txBody>
          <a:bodyPr/>
          <a:lstStyle/>
          <a:p>
            <a:pPr algn="just"/>
            <a:r>
              <a:rPr lang="en-US" dirty="0">
                <a:latin typeface="Times New Roman" panose="02020603050405020304" pitchFamily="18" charset="0"/>
                <a:cs typeface="Times New Roman" panose="02020603050405020304" pitchFamily="18" charset="0"/>
              </a:rPr>
              <a:t>HARDWARE: Intel Galileo Generation 2, XB24-B </a:t>
            </a:r>
            <a:r>
              <a:rPr lang="en-US" dirty="0" err="1">
                <a:latin typeface="Times New Roman" panose="02020603050405020304" pitchFamily="18" charset="0"/>
                <a:cs typeface="Times New Roman" panose="02020603050405020304" pitchFamily="18" charset="0"/>
              </a:rPr>
              <a:t>XBee</a:t>
            </a:r>
            <a:r>
              <a:rPr lang="en-US" dirty="0">
                <a:latin typeface="Times New Roman" panose="02020603050405020304" pitchFamily="18" charset="0"/>
                <a:cs typeface="Times New Roman" panose="02020603050405020304" pitchFamily="18" charset="0"/>
              </a:rPr>
              <a:t> S2 Modules, </a:t>
            </a:r>
            <a:r>
              <a:rPr lang="en-US" dirty="0" err="1">
                <a:latin typeface="Times New Roman" panose="02020603050405020304" pitchFamily="18" charset="0"/>
                <a:cs typeface="Times New Roman" panose="02020603050405020304" pitchFamily="18" charset="0"/>
              </a:rPr>
              <a:t>Xbee</a:t>
            </a:r>
            <a:r>
              <a:rPr lang="en-US" dirty="0">
                <a:latin typeface="Times New Roman" panose="02020603050405020304" pitchFamily="18" charset="0"/>
                <a:cs typeface="Times New Roman" panose="02020603050405020304" pitchFamily="18" charset="0"/>
              </a:rPr>
              <a:t>  Adapter, LM35 Temperature Sensor etc.</a:t>
            </a:r>
          </a:p>
          <a:p>
            <a:pPr algn="just"/>
            <a:r>
              <a:rPr lang="en-US" dirty="0">
                <a:latin typeface="Times New Roman" panose="02020603050405020304" pitchFamily="18" charset="0"/>
                <a:cs typeface="Times New Roman" panose="02020603050405020304" pitchFamily="18" charset="0"/>
              </a:rPr>
              <a:t>SOFTWARE: Security and Support, Database, Data Sets etc.</a:t>
            </a:r>
          </a:p>
        </p:txBody>
      </p:sp>
    </p:spTree>
    <p:extLst>
      <p:ext uri="{BB962C8B-B14F-4D97-AF65-F5344CB8AC3E}">
        <p14:creationId xmlns:p14="http://schemas.microsoft.com/office/powerpoint/2010/main" val="24761177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A06E9CA22C724E8678B4E7FD4721EF" ma:contentTypeVersion="12" ma:contentTypeDescription="Create a new document." ma:contentTypeScope="" ma:versionID="0ecf826ffc9c6621105206aa93bbb2f7">
  <xsd:schema xmlns:xsd="http://www.w3.org/2001/XMLSchema" xmlns:xs="http://www.w3.org/2001/XMLSchema" xmlns:p="http://schemas.microsoft.com/office/2006/metadata/properties" xmlns:ns3="45826c8c-5a93-4ce7-9654-b0b66fc136f1" xmlns:ns4="63e660d8-92b4-4f80-a7aa-cef261dd5ef5" targetNamespace="http://schemas.microsoft.com/office/2006/metadata/properties" ma:root="true" ma:fieldsID="a9e11b25e29ade26b042e83d483534ad" ns3:_="" ns4:_="">
    <xsd:import namespace="45826c8c-5a93-4ce7-9654-b0b66fc136f1"/>
    <xsd:import namespace="63e660d8-92b4-4f80-a7aa-cef261dd5ef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DateTaken" minOccurs="0"/>
                <xsd:element ref="ns3:MediaServiceAutoKeyPoints" minOccurs="0"/>
                <xsd:element ref="ns3:MediaServiceKeyPoint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826c8c-5a93-4ce7-9654-b0b66fc136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e660d8-92b4-4f80-a7aa-cef261dd5ef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0EDF0F-DECA-44A5-80FE-6F72A594CE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826c8c-5a93-4ce7-9654-b0b66fc136f1"/>
    <ds:schemaRef ds:uri="63e660d8-92b4-4f80-a7aa-cef261dd5e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ADEFED5-CD2A-4784-B252-ED2F4ABEA4FA}">
  <ds:schemaRefs>
    <ds:schemaRef ds:uri="http://schemas.microsoft.com/sharepoint/v3/contenttype/forms"/>
  </ds:schemaRefs>
</ds:datastoreItem>
</file>

<file path=customXml/itemProps3.xml><?xml version="1.0" encoding="utf-8"?>
<ds:datastoreItem xmlns:ds="http://schemas.openxmlformats.org/officeDocument/2006/customXml" ds:itemID="{19FF0F36-9442-4E94-9C3F-58430E9DE28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113</TotalTime>
  <Words>507</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SMART HEALTHCARE</vt:lpstr>
      <vt:lpstr>PROBLEM DEFINITION:</vt:lpstr>
      <vt:lpstr>MOTIVATION:</vt:lpstr>
      <vt:lpstr>OBJECTIVES:</vt:lpstr>
      <vt:lpstr>SCOPE:</vt:lpstr>
      <vt:lpstr>LITERATURE  SURVEY:</vt:lpstr>
      <vt:lpstr>REQUIREMENT SPECIFICATIONS:</vt:lpstr>
      <vt:lpstr>Architectural Design:</vt:lpstr>
      <vt:lpstr>HARDWARE AND SOFTWARE REQUIREMENTS: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HEALTHCARE</dc:title>
  <dc:creator>Chitra Swaroop, Garlapati</dc:creator>
  <cp:lastModifiedBy>Chitra Swaroop, Garlapati</cp:lastModifiedBy>
  <cp:revision>10</cp:revision>
  <dcterms:created xsi:type="dcterms:W3CDTF">2020-08-13T14:43:11Z</dcterms:created>
  <dcterms:modified xsi:type="dcterms:W3CDTF">2020-08-13T16:36:40Z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0x010100E3A06E9CA22C724E8678B4E7FD4721EF</vt:lpwstr>
  </property>
</Properties>
</file>