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57" r:id="rId3"/>
    <p:sldId id="258" r:id="rId4"/>
    <p:sldId id="261" r:id="rId5"/>
    <p:sldId id="260"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90" d="100"/>
          <a:sy n="90" d="100"/>
        </p:scale>
        <p:origin x="14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8DFAB-D277-41B4-BAD7-6C4CB367C52A}" type="datetimeFigureOut">
              <a:rPr lang="en-US" smtClean="0"/>
              <a:t>5/25/2019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58478-47E7-4CAF-ADAA-64D2C8E332D4}" type="slidenum">
              <a:rPr lang="en-US" smtClean="0"/>
              <a:t>‹#›</a:t>
            </a:fld>
            <a:endParaRPr lang="en-US"/>
          </a:p>
        </p:txBody>
      </p:sp>
    </p:spTree>
    <p:extLst>
      <p:ext uri="{BB962C8B-B14F-4D97-AF65-F5344CB8AC3E}">
        <p14:creationId xmlns:p14="http://schemas.microsoft.com/office/powerpoint/2010/main" val="786089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72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842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451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170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332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248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343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02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164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237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39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060296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9096" y="2244804"/>
            <a:ext cx="6225808"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BA Training Day </a:t>
            </a: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1</a:t>
            </a:r>
          </a:p>
        </p:txBody>
      </p:sp>
    </p:spTree>
    <p:extLst>
      <p:ext uri="{BB962C8B-B14F-4D97-AF65-F5344CB8AC3E}">
        <p14:creationId xmlns:p14="http://schemas.microsoft.com/office/powerpoint/2010/main" val="137627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166843"/>
            <a:ext cx="7239000" cy="2308324"/>
          </a:xfrm>
          <a:prstGeom prst="rect">
            <a:avLst/>
          </a:prstGeom>
        </p:spPr>
        <p:txBody>
          <a:bodyPr wrap="square">
            <a:spAutoFit/>
          </a:bodyPr>
          <a:lstStyle/>
          <a:p>
            <a:pPr marL="285750" indent="-285750">
              <a:buFont typeface="Arial" panose="020B0604020202020204" pitchFamily="34" charset="0"/>
              <a:buChar char="•"/>
            </a:pPr>
            <a:r>
              <a:rPr lang="en-US" b="1" dirty="0"/>
              <a:t> </a:t>
            </a:r>
            <a:r>
              <a:rPr lang="en-US" dirty="0"/>
              <a:t>A well-written project plan gives guidance for obtaining resources, acquiring financing and procuring required materials. </a:t>
            </a:r>
          </a:p>
          <a:p>
            <a:pPr marL="285750" indent="-285750">
              <a:buFont typeface="Arial" panose="020B0604020202020204" pitchFamily="34" charset="0"/>
              <a:buChar char="•"/>
            </a:pPr>
            <a:r>
              <a:rPr lang="en-US" dirty="0"/>
              <a:t>The project plan gives the team direction for producing quality outputs, handling risk, creating acceptance, communicating benefits to stakeholders and managing suppliers.</a:t>
            </a:r>
          </a:p>
          <a:p>
            <a:pPr marL="285750" indent="-285750">
              <a:buFont typeface="Arial" panose="020B0604020202020204" pitchFamily="34" charset="0"/>
              <a:buChar char="•"/>
            </a:pPr>
            <a:r>
              <a:rPr lang="en-US" dirty="0"/>
              <a:t>The project plan also prepares teams for the obstacles they might encounter over the course of the project, and helps them understand the cost, scope and timeframe of the project.</a:t>
            </a:r>
          </a:p>
        </p:txBody>
      </p:sp>
      <p:sp>
        <p:nvSpPr>
          <p:cNvPr id="3" name="Rectangle 2"/>
          <p:cNvSpPr/>
          <p:nvPr/>
        </p:nvSpPr>
        <p:spPr>
          <a:xfrm>
            <a:off x="2137106" y="76200"/>
            <a:ext cx="486979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 Planning</a:t>
            </a:r>
          </a:p>
        </p:txBody>
      </p:sp>
      <p:pic>
        <p:nvPicPr>
          <p:cNvPr id="2050" name="Picture 2" descr="Image result for project planning"/>
          <p:cNvPicPr>
            <a:picLocks noChangeAspect="1" noChangeArrowheads="1"/>
          </p:cNvPicPr>
          <p:nvPr/>
        </p:nvPicPr>
        <p:blipFill rotWithShape="1">
          <a:blip r:embed="rId2">
            <a:extLst>
              <a:ext uri="{28A0092B-C50C-407E-A947-70E740481C1C}">
                <a14:useLocalDpi xmlns:a14="http://schemas.microsoft.com/office/drawing/2010/main" val="0"/>
              </a:ext>
            </a:extLst>
          </a:blip>
          <a:srcRect b="12458"/>
          <a:stretch/>
        </p:blipFill>
        <p:spPr bwMode="auto">
          <a:xfrm>
            <a:off x="2262841" y="3585882"/>
            <a:ext cx="4286250" cy="304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48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p:cTn id="11" dur="500" fill="hold"/>
                                        <p:tgtEl>
                                          <p:spTgt spid="2050"/>
                                        </p:tgtEl>
                                        <p:attrNameLst>
                                          <p:attrName>ppt_w</p:attrName>
                                        </p:attrNameLst>
                                      </p:cBhvr>
                                      <p:tavLst>
                                        <p:tav tm="0">
                                          <p:val>
                                            <p:fltVal val="0"/>
                                          </p:val>
                                        </p:tav>
                                        <p:tav tm="100000">
                                          <p:val>
                                            <p:strVal val="#ppt_w"/>
                                          </p:val>
                                        </p:tav>
                                      </p:tavLst>
                                    </p:anim>
                                    <p:anim calcmode="lin" valueType="num">
                                      <p:cBhvr>
                                        <p:cTn id="12" dur="500" fill="hold"/>
                                        <p:tgtEl>
                                          <p:spTgt spid="2050"/>
                                        </p:tgtEl>
                                        <p:attrNameLst>
                                          <p:attrName>ppt_h</p:attrName>
                                        </p:attrNameLst>
                                      </p:cBhvr>
                                      <p:tavLst>
                                        <p:tav tm="0">
                                          <p:val>
                                            <p:fltVal val="0"/>
                                          </p:val>
                                        </p:tav>
                                        <p:tav tm="100000">
                                          <p:val>
                                            <p:strVal val="#ppt_h"/>
                                          </p:val>
                                        </p:tav>
                                      </p:tavLst>
                                    </p:anim>
                                    <p:animEffect transition="in" filter="fade">
                                      <p:cBhvr>
                                        <p:cTn id="13" dur="500"/>
                                        <p:tgtEl>
                                          <p:spTgt spid="2050"/>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446074"/>
            <a:ext cx="7391400" cy="2031325"/>
          </a:xfrm>
          <a:prstGeom prst="rect">
            <a:avLst/>
          </a:prstGeom>
        </p:spPr>
        <p:txBody>
          <a:bodyPr wrap="square">
            <a:spAutoFit/>
          </a:bodyPr>
          <a:lstStyle/>
          <a:p>
            <a:pPr marL="285750" indent="-285750">
              <a:buFont typeface="Arial" panose="020B0604020202020204" pitchFamily="34" charset="0"/>
              <a:buChar char="•"/>
            </a:pPr>
            <a:r>
              <a:rPr lang="en-US" dirty="0"/>
              <a:t>This is the phase that is most commonly associated with project management. </a:t>
            </a:r>
          </a:p>
          <a:p>
            <a:pPr marL="285750" indent="-285750">
              <a:buFont typeface="Arial" panose="020B0604020202020204" pitchFamily="34" charset="0"/>
              <a:buChar char="•"/>
            </a:pPr>
            <a:r>
              <a:rPr lang="en-US" dirty="0"/>
              <a:t>Execution is all about building deliverables that satisfy the customer. </a:t>
            </a:r>
          </a:p>
          <a:p>
            <a:pPr marL="285750" indent="-285750">
              <a:buFont typeface="Arial" panose="020B0604020202020204" pitchFamily="34" charset="0"/>
              <a:buChar char="•"/>
            </a:pPr>
            <a:r>
              <a:rPr lang="en-US" dirty="0"/>
              <a:t>Team leaders make this happen by allocating resources and keeping team members focused on their assigned tasks.</a:t>
            </a:r>
          </a:p>
          <a:p>
            <a:pPr marL="285750" indent="-285750">
              <a:buFont typeface="Arial" panose="020B0604020202020204" pitchFamily="34" charset="0"/>
              <a:buChar char="•"/>
            </a:pPr>
            <a:r>
              <a:rPr lang="en-US" dirty="0"/>
              <a:t>Execution relies heavily on the planning phase. The work and efforts of the team during the execution phase are derived from the project plan.</a:t>
            </a:r>
          </a:p>
        </p:txBody>
      </p:sp>
      <p:sp>
        <p:nvSpPr>
          <p:cNvPr id="3" name="Rectangle 2"/>
          <p:cNvSpPr/>
          <p:nvPr/>
        </p:nvSpPr>
        <p:spPr>
          <a:xfrm>
            <a:off x="2050392" y="152400"/>
            <a:ext cx="517866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 Execution</a:t>
            </a:r>
          </a:p>
        </p:txBody>
      </p:sp>
      <p:sp>
        <p:nvSpPr>
          <p:cNvPr id="4" name="AutoShape 2" descr="Image result for project excecu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657600"/>
            <a:ext cx="3352800" cy="3053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908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anim calcmode="lin" valueType="num">
                                      <p:cBhvr>
                                        <p:cTn id="11" dur="500" fill="hold"/>
                                        <p:tgtEl>
                                          <p:spTgt spid="3075"/>
                                        </p:tgtEl>
                                        <p:attrNameLst>
                                          <p:attrName>ppt_w</p:attrName>
                                        </p:attrNameLst>
                                      </p:cBhvr>
                                      <p:tavLst>
                                        <p:tav tm="0">
                                          <p:val>
                                            <p:fltVal val="0"/>
                                          </p:val>
                                        </p:tav>
                                        <p:tav tm="100000">
                                          <p:val>
                                            <p:strVal val="#ppt_w"/>
                                          </p:val>
                                        </p:tav>
                                      </p:tavLst>
                                    </p:anim>
                                    <p:anim calcmode="lin" valueType="num">
                                      <p:cBhvr>
                                        <p:cTn id="12" dur="500" fill="hold"/>
                                        <p:tgtEl>
                                          <p:spTgt spid="3075"/>
                                        </p:tgtEl>
                                        <p:attrNameLst>
                                          <p:attrName>ppt_h</p:attrName>
                                        </p:attrNameLst>
                                      </p:cBhvr>
                                      <p:tavLst>
                                        <p:tav tm="0">
                                          <p:val>
                                            <p:fltVal val="0"/>
                                          </p:val>
                                        </p:tav>
                                        <p:tav tm="100000">
                                          <p:val>
                                            <p:strVal val="#ppt_h"/>
                                          </p:val>
                                        </p:tav>
                                      </p:tavLst>
                                    </p:anim>
                                    <p:animEffect transition="in" filter="fade">
                                      <p:cBhvr>
                                        <p:cTn id="13" dur="500"/>
                                        <p:tgtEl>
                                          <p:spTgt spid="307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720840"/>
            <a:ext cx="7696200" cy="2308324"/>
          </a:xfrm>
          <a:prstGeom prst="rect">
            <a:avLst/>
          </a:prstGeom>
        </p:spPr>
        <p:txBody>
          <a:bodyPr wrap="square">
            <a:spAutoFit/>
          </a:bodyPr>
          <a:lstStyle/>
          <a:p>
            <a:pPr marL="285750" indent="-285750">
              <a:buFont typeface="Arial" panose="020B0604020202020204" pitchFamily="34" charset="0"/>
              <a:buChar char="•"/>
            </a:pPr>
            <a:r>
              <a:rPr lang="en-US" dirty="0"/>
              <a:t>Monitoring and control are sometimes combined with execution because they often occur at the same time. </a:t>
            </a:r>
          </a:p>
          <a:p>
            <a:pPr marL="285750" indent="-285750">
              <a:buFont typeface="Arial" panose="020B0604020202020204" pitchFamily="34" charset="0"/>
              <a:buChar char="•"/>
            </a:pPr>
            <a:r>
              <a:rPr lang="en-US" dirty="0"/>
              <a:t>As teams execute their project plan, they must constantly monitor their own progress.</a:t>
            </a:r>
          </a:p>
          <a:p>
            <a:pPr marL="285750" indent="-285750">
              <a:buFont typeface="Arial" panose="020B0604020202020204" pitchFamily="34" charset="0"/>
              <a:buChar char="•"/>
            </a:pPr>
            <a:r>
              <a:rPr lang="en-US" dirty="0"/>
              <a:t>To guarantee delivery of what was promised, teams must monitor tasks to prevent scope creep, calculate key performance indicators and track variations from allotted cost and time. </a:t>
            </a:r>
          </a:p>
          <a:p>
            <a:pPr marL="285750" indent="-285750">
              <a:buFont typeface="Arial" panose="020B0604020202020204" pitchFamily="34" charset="0"/>
              <a:buChar char="•"/>
            </a:pPr>
            <a:r>
              <a:rPr lang="en-US" dirty="0"/>
              <a:t>This constant vigilance helps keep the project moving ahead smoothly.</a:t>
            </a:r>
          </a:p>
        </p:txBody>
      </p:sp>
      <p:sp>
        <p:nvSpPr>
          <p:cNvPr id="3" name="Rectangle 2"/>
          <p:cNvSpPr/>
          <p:nvPr/>
        </p:nvSpPr>
        <p:spPr>
          <a:xfrm>
            <a:off x="299651" y="152400"/>
            <a:ext cx="854471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 Monitorin</a:t>
            </a: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 &amp; Control</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96240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64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circle(in)">
                                      <p:cBhvr>
                                        <p:cTn id="11" dur="20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305342"/>
            <a:ext cx="8382000" cy="2585323"/>
          </a:xfrm>
          <a:prstGeom prst="rect">
            <a:avLst/>
          </a:prstGeom>
        </p:spPr>
        <p:txBody>
          <a:bodyPr wrap="square">
            <a:spAutoFit/>
          </a:bodyPr>
          <a:lstStyle/>
          <a:p>
            <a:pPr marL="285750" indent="-285750">
              <a:buFont typeface="Arial" panose="020B0604020202020204" pitchFamily="34" charset="0"/>
              <a:buChar char="•"/>
            </a:pPr>
            <a:r>
              <a:rPr lang="en-US" dirty="0"/>
              <a:t>Teams close a project when they deliver the finished project to the customer, communicating completion to stakeholders and releasing resources to other projects. </a:t>
            </a:r>
          </a:p>
          <a:p>
            <a:pPr marL="285750" indent="-285750">
              <a:buFont typeface="Arial" panose="020B0604020202020204" pitchFamily="34" charset="0"/>
              <a:buChar char="•"/>
            </a:pPr>
            <a:r>
              <a:rPr lang="en-US" dirty="0"/>
              <a:t>This vital step in the project lifecycle allows the team to evaluate and document the project and move on the next one, using previous project mistakes and successes to build stronger processes and more successful teams.</a:t>
            </a:r>
          </a:p>
          <a:p>
            <a:pPr marL="285750" indent="-285750">
              <a:buFont typeface="Arial" panose="020B0604020202020204" pitchFamily="34" charset="0"/>
              <a:buChar char="•"/>
            </a:pPr>
            <a:r>
              <a:rPr lang="en-US" dirty="0"/>
              <a:t>Although project management may seem overwhelming at times, breaking it down into these five distinct cycles can help your team manage even the most complex projects and use time and resources more wisely.</a:t>
            </a:r>
          </a:p>
        </p:txBody>
      </p:sp>
      <p:sp>
        <p:nvSpPr>
          <p:cNvPr id="3" name="Rectangle 2"/>
          <p:cNvSpPr/>
          <p:nvPr/>
        </p:nvSpPr>
        <p:spPr>
          <a:xfrm>
            <a:off x="2312507" y="152400"/>
            <a:ext cx="451899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 Closure</a:t>
            </a:r>
          </a:p>
        </p:txBody>
      </p:sp>
      <p:pic>
        <p:nvPicPr>
          <p:cNvPr id="5122"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8025" y="3933727"/>
            <a:ext cx="3835400"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36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anim calcmode="lin" valueType="num">
                                      <p:cBhvr additive="base">
                                        <p:cTn id="11" dur="500" fill="hold"/>
                                        <p:tgtEl>
                                          <p:spTgt spid="5122"/>
                                        </p:tgtEl>
                                        <p:attrNameLst>
                                          <p:attrName>ppt_x</p:attrName>
                                        </p:attrNameLst>
                                      </p:cBhvr>
                                      <p:tavLst>
                                        <p:tav tm="0">
                                          <p:val>
                                            <p:strVal val="#ppt_x"/>
                                          </p:val>
                                        </p:tav>
                                        <p:tav tm="100000">
                                          <p:val>
                                            <p:strVal val="#ppt_x"/>
                                          </p:val>
                                        </p:tav>
                                      </p:tavLst>
                                    </p:anim>
                                    <p:anim calcmode="lin" valueType="num">
                                      <p:cBhvr additive="base">
                                        <p:cTn id="12"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9144000" cy="685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891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80">
                                          <p:stCondLst>
                                            <p:cond delay="0"/>
                                          </p:stCondLst>
                                        </p:cTn>
                                        <p:tgtEl>
                                          <p:spTgt spid="6147"/>
                                        </p:tgtEl>
                                      </p:cBhvr>
                                    </p:animEffect>
                                    <p:anim calcmode="lin" valueType="num">
                                      <p:cBhvr>
                                        <p:cTn id="8"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7"/>
                                        </p:tgtEl>
                                      </p:cBhvr>
                                      <p:to x="100000" y="60000"/>
                                    </p:animScale>
                                    <p:animScale>
                                      <p:cBhvr>
                                        <p:cTn id="14" dur="166" decel="50000">
                                          <p:stCondLst>
                                            <p:cond delay="676"/>
                                          </p:stCondLst>
                                        </p:cTn>
                                        <p:tgtEl>
                                          <p:spTgt spid="6147"/>
                                        </p:tgtEl>
                                      </p:cBhvr>
                                      <p:to x="100000" y="100000"/>
                                    </p:animScale>
                                    <p:animScale>
                                      <p:cBhvr>
                                        <p:cTn id="15" dur="26">
                                          <p:stCondLst>
                                            <p:cond delay="1312"/>
                                          </p:stCondLst>
                                        </p:cTn>
                                        <p:tgtEl>
                                          <p:spTgt spid="6147"/>
                                        </p:tgtEl>
                                      </p:cBhvr>
                                      <p:to x="100000" y="80000"/>
                                    </p:animScale>
                                    <p:animScale>
                                      <p:cBhvr>
                                        <p:cTn id="16" dur="166" decel="50000">
                                          <p:stCondLst>
                                            <p:cond delay="1338"/>
                                          </p:stCondLst>
                                        </p:cTn>
                                        <p:tgtEl>
                                          <p:spTgt spid="6147"/>
                                        </p:tgtEl>
                                      </p:cBhvr>
                                      <p:to x="100000" y="100000"/>
                                    </p:animScale>
                                    <p:animScale>
                                      <p:cBhvr>
                                        <p:cTn id="17" dur="26">
                                          <p:stCondLst>
                                            <p:cond delay="1642"/>
                                          </p:stCondLst>
                                        </p:cTn>
                                        <p:tgtEl>
                                          <p:spTgt spid="6147"/>
                                        </p:tgtEl>
                                      </p:cBhvr>
                                      <p:to x="100000" y="90000"/>
                                    </p:animScale>
                                    <p:animScale>
                                      <p:cBhvr>
                                        <p:cTn id="18" dur="166" decel="50000">
                                          <p:stCondLst>
                                            <p:cond delay="1668"/>
                                          </p:stCondLst>
                                        </p:cTn>
                                        <p:tgtEl>
                                          <p:spTgt spid="6147"/>
                                        </p:tgtEl>
                                      </p:cBhvr>
                                      <p:to x="100000" y="100000"/>
                                    </p:animScale>
                                    <p:animScale>
                                      <p:cBhvr>
                                        <p:cTn id="19" dur="26">
                                          <p:stCondLst>
                                            <p:cond delay="1808"/>
                                          </p:stCondLst>
                                        </p:cTn>
                                        <p:tgtEl>
                                          <p:spTgt spid="6147"/>
                                        </p:tgtEl>
                                      </p:cBhvr>
                                      <p:to x="100000" y="95000"/>
                                    </p:animScale>
                                    <p:animScale>
                                      <p:cBhvr>
                                        <p:cTn id="20"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0" y="1600200"/>
            <a:ext cx="3429000" cy="4525963"/>
          </a:xfrm>
        </p:spPr>
        <p:txBody>
          <a:bodyPr>
            <a:normAutofit/>
          </a:bodyPr>
          <a:lstStyle/>
          <a:p>
            <a:r>
              <a:rPr lang="en-US" sz="2400" dirty="0"/>
              <a:t>Introduction</a:t>
            </a:r>
          </a:p>
          <a:p>
            <a:r>
              <a:rPr lang="en-US" sz="2400" dirty="0"/>
              <a:t>Overview of training </a:t>
            </a:r>
          </a:p>
          <a:p>
            <a:r>
              <a:rPr lang="en-US" sz="2400" dirty="0"/>
              <a:t>What is a Project?</a:t>
            </a:r>
          </a:p>
          <a:p>
            <a:r>
              <a:rPr lang="en-US" sz="2400" dirty="0"/>
              <a:t>What is a Process?</a:t>
            </a:r>
          </a:p>
          <a:p>
            <a:r>
              <a:rPr lang="en-US" sz="2400" dirty="0"/>
              <a:t>Project Management</a:t>
            </a:r>
          </a:p>
          <a:p>
            <a:r>
              <a:rPr lang="en-US" sz="2400" dirty="0"/>
              <a:t>Project Life Cycle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48006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60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457200"/>
            <a:ext cx="7467600" cy="1015663"/>
          </a:xfrm>
          <a:prstGeom prst="rect">
            <a:avLst/>
          </a:prstGeom>
        </p:spPr>
        <p:txBody>
          <a:bodyPr wrap="square">
            <a:spAutoFit/>
          </a:bodyPr>
          <a:lstStyle/>
          <a:p>
            <a:pPr lvl="0" algn="ctr"/>
            <a:r>
              <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What Is a Project?</a:t>
            </a:r>
          </a:p>
        </p:txBody>
      </p:sp>
      <p:sp>
        <p:nvSpPr>
          <p:cNvPr id="7" name="TextBox 6"/>
          <p:cNvSpPr txBox="1"/>
          <p:nvPr/>
        </p:nvSpPr>
        <p:spPr>
          <a:xfrm>
            <a:off x="533400" y="1828800"/>
            <a:ext cx="8153400" cy="830997"/>
          </a:xfrm>
          <a:prstGeom prst="rect">
            <a:avLst/>
          </a:prstGeom>
          <a:noFill/>
        </p:spPr>
        <p:txBody>
          <a:bodyPr wrap="square" rtlCol="0">
            <a:spAutoFit/>
          </a:bodyPr>
          <a:lstStyle/>
          <a:p>
            <a:r>
              <a:rPr lang="en-US" sz="2400" dirty="0"/>
              <a:t>A project is an activity to meet the creation of a unique product or service.    </a:t>
            </a: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724400"/>
            <a:ext cx="409575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18565" y="3124200"/>
            <a:ext cx="7391400" cy="830997"/>
          </a:xfrm>
          <a:prstGeom prst="rect">
            <a:avLst/>
          </a:prstGeom>
          <a:noFill/>
        </p:spPr>
        <p:txBody>
          <a:bodyPr wrap="square" rtlCol="0">
            <a:spAutoFit/>
          </a:bodyPr>
          <a:lstStyle/>
          <a:p>
            <a:r>
              <a:rPr lang="en-US" sz="2400" dirty="0"/>
              <a:t>Example: Arranging a Birthday Party</a:t>
            </a:r>
          </a:p>
          <a:p>
            <a:r>
              <a:rPr lang="en-US" sz="2400" dirty="0"/>
              <a:t>	    Online Airline Ticketing System</a:t>
            </a:r>
          </a:p>
        </p:txBody>
      </p:sp>
    </p:spTree>
    <p:extLst>
      <p:ext uri="{BB962C8B-B14F-4D97-AF65-F5344CB8AC3E}">
        <p14:creationId xmlns:p14="http://schemas.microsoft.com/office/powerpoint/2010/main" val="238414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0274"/>
            <a:ext cx="7315200" cy="923330"/>
          </a:xfrm>
          <a:prstGeom prst="rect">
            <a:avLst/>
          </a:prstGeom>
        </p:spPr>
        <p:txBody>
          <a:bodyPr wrap="square">
            <a:spAutoFit/>
          </a:bodyPr>
          <a:lstStyle/>
          <a:p>
            <a:pPr lvl="0" algn="ctr"/>
            <a:r>
              <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What Is a Process?</a:t>
            </a:r>
          </a:p>
        </p:txBody>
      </p:sp>
      <p:sp>
        <p:nvSpPr>
          <p:cNvPr id="5" name="Rectangle 4"/>
          <p:cNvSpPr/>
          <p:nvPr/>
        </p:nvSpPr>
        <p:spPr>
          <a:xfrm>
            <a:off x="762000" y="2362200"/>
            <a:ext cx="7239000" cy="3416320"/>
          </a:xfrm>
          <a:prstGeom prst="rect">
            <a:avLst/>
          </a:prstGeom>
        </p:spPr>
        <p:txBody>
          <a:bodyPr wrap="square">
            <a:spAutoFit/>
          </a:bodyPr>
          <a:lstStyle/>
          <a:p>
            <a:r>
              <a:rPr lang="en-US" sz="2400" dirty="0"/>
              <a:t>A process is a series of steps and decisions involved in the way work is completed.</a:t>
            </a:r>
          </a:p>
          <a:p>
            <a:endParaRPr lang="en-US" sz="2400" dirty="0"/>
          </a:p>
          <a:p>
            <a:r>
              <a:rPr lang="en-US" sz="2400" dirty="0"/>
              <a:t>Example: </a:t>
            </a:r>
          </a:p>
          <a:p>
            <a:pPr marL="342900" indent="-342900">
              <a:buFont typeface="Wingdings" panose="05000000000000000000" pitchFamily="2" charset="2"/>
              <a:buChar char="ü"/>
            </a:pPr>
            <a:r>
              <a:rPr lang="en-US" sz="2400" dirty="0"/>
              <a:t>Send invitation</a:t>
            </a:r>
          </a:p>
          <a:p>
            <a:pPr marL="342900" indent="-342900">
              <a:buFont typeface="Wingdings" panose="05000000000000000000" pitchFamily="2" charset="2"/>
              <a:buChar char="ü"/>
            </a:pPr>
            <a:r>
              <a:rPr lang="en-US" sz="2400" dirty="0"/>
              <a:t>Plan theme</a:t>
            </a:r>
          </a:p>
          <a:p>
            <a:pPr marL="342900" indent="-342900">
              <a:buFont typeface="Wingdings" panose="05000000000000000000" pitchFamily="2" charset="2"/>
              <a:buChar char="ü"/>
            </a:pPr>
            <a:r>
              <a:rPr lang="en-US" sz="2400" dirty="0"/>
              <a:t>Book venue</a:t>
            </a:r>
          </a:p>
          <a:p>
            <a:pPr marL="342900" indent="-342900">
              <a:buFont typeface="Wingdings" panose="05000000000000000000" pitchFamily="2" charset="2"/>
              <a:buChar char="ü"/>
            </a:pPr>
            <a:r>
              <a:rPr lang="en-US" sz="2400" dirty="0"/>
              <a:t>Order cake</a:t>
            </a:r>
          </a:p>
          <a:p>
            <a:pPr marL="342900" indent="-342900">
              <a:buFont typeface="Wingdings" panose="05000000000000000000" pitchFamily="2" charset="2"/>
              <a:buChar char="ü"/>
            </a:pP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191000"/>
            <a:ext cx="4670913"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118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59712416"/>
              </p:ext>
            </p:extLst>
          </p:nvPr>
        </p:nvGraphicFramePr>
        <p:xfrm>
          <a:off x="1295400" y="990600"/>
          <a:ext cx="6362700" cy="4968496"/>
        </p:xfrm>
        <a:graphic>
          <a:graphicData uri="http://schemas.openxmlformats.org/drawingml/2006/table">
            <a:tbl>
              <a:tblPr firstRow="1" firstCol="1" bandRow="1">
                <a:tableStyleId>{69012ECD-51FC-41F1-AA8D-1B2483CD663E}</a:tableStyleId>
              </a:tblPr>
              <a:tblGrid>
                <a:gridCol w="31623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0">
                <a:tc>
                  <a:txBody>
                    <a:bodyPr/>
                    <a:lstStyle/>
                    <a:p>
                      <a:pPr marL="0" marR="0" algn="ctr">
                        <a:lnSpc>
                          <a:spcPct val="115000"/>
                        </a:lnSpc>
                        <a:spcBef>
                          <a:spcPts val="0"/>
                        </a:spcBef>
                        <a:spcAft>
                          <a:spcPts val="0"/>
                        </a:spcAft>
                      </a:pPr>
                      <a:r>
                        <a:rPr lang="en-US" sz="1400" cap="all" dirty="0">
                          <a:effectLst/>
                        </a:rPr>
                        <a:t>PROCESS</a:t>
                      </a:r>
                      <a:endParaRPr lang="en-US" sz="1400" dirty="0">
                        <a:effectLst/>
                        <a:latin typeface="Calibri"/>
                        <a:ea typeface="Calibri"/>
                        <a:cs typeface="Times New Roman"/>
                      </a:endParaRPr>
                    </a:p>
                  </a:txBody>
                  <a:tcPr marL="76200" marR="76200" marT="76200" marB="76200" anchor="ctr"/>
                </a:tc>
                <a:tc>
                  <a:txBody>
                    <a:bodyPr/>
                    <a:lstStyle/>
                    <a:p>
                      <a:pPr marL="0" marR="0" algn="ctr">
                        <a:lnSpc>
                          <a:spcPct val="115000"/>
                        </a:lnSpc>
                        <a:spcBef>
                          <a:spcPts val="0"/>
                        </a:spcBef>
                        <a:spcAft>
                          <a:spcPts val="0"/>
                        </a:spcAft>
                      </a:pPr>
                      <a:r>
                        <a:rPr lang="en-US" sz="1400" cap="all">
                          <a:effectLst/>
                        </a:rPr>
                        <a:t>PROJECT</a:t>
                      </a:r>
                      <a:endParaRPr lang="en-US" sz="140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0"/>
                  </a:ext>
                </a:extLst>
              </a:tr>
              <a:tr h="0">
                <a:tc>
                  <a:txBody>
                    <a:bodyPr/>
                    <a:lstStyle/>
                    <a:p>
                      <a:pPr marL="0" marR="0">
                        <a:lnSpc>
                          <a:spcPct val="115000"/>
                        </a:lnSpc>
                        <a:spcBef>
                          <a:spcPts val="0"/>
                        </a:spcBef>
                        <a:spcAft>
                          <a:spcPts val="0"/>
                        </a:spcAft>
                      </a:pPr>
                      <a:r>
                        <a:rPr lang="en-US" sz="1400" b="0" dirty="0">
                          <a:effectLst/>
                        </a:rPr>
                        <a:t>A “process” has an objective that is typically defined around the ongoing operation of the process. </a:t>
                      </a:r>
                      <a:br>
                        <a:rPr lang="en-US" sz="1400" b="0" dirty="0">
                          <a:effectLst/>
                        </a:rPr>
                      </a:br>
                      <a:r>
                        <a:rPr lang="en-US" sz="1400" b="0" dirty="0">
                          <a:effectLst/>
                        </a:rPr>
                        <a:t>For example, “provide ongoing maintenance for GM vehicles”</a:t>
                      </a:r>
                      <a:endParaRPr lang="en-US" sz="1400" b="0" dirty="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400" b="0" dirty="0">
                          <a:effectLst/>
                        </a:rPr>
                        <a:t>A “project” has an objective or outcome to be accomplished and the project ends when that objective is accomplished. That objective might be broadly-defined and might change or be further elaborated as the project is in progress.</a:t>
                      </a:r>
                      <a:br>
                        <a:rPr lang="en-US" sz="1400" b="0" dirty="0">
                          <a:effectLst/>
                        </a:rPr>
                      </a:br>
                      <a:r>
                        <a:rPr lang="en-US" sz="1400" b="0" dirty="0">
                          <a:effectLst/>
                        </a:rPr>
                        <a:t>For example, “find a replacement ignition switch that will solve the problem with GM vehicles".</a:t>
                      </a:r>
                      <a:endParaRPr lang="en-US" sz="1400" b="0" dirty="0">
                        <a:effectLst/>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0">
                <a:tc>
                  <a:txBody>
                    <a:bodyPr/>
                    <a:lstStyle/>
                    <a:p>
                      <a:pPr marL="0" marR="0">
                        <a:lnSpc>
                          <a:spcPct val="115000"/>
                        </a:lnSpc>
                        <a:spcBef>
                          <a:spcPts val="0"/>
                        </a:spcBef>
                        <a:spcAft>
                          <a:spcPts val="0"/>
                        </a:spcAft>
                      </a:pPr>
                      <a:r>
                        <a:rPr lang="en-US" sz="1400" b="0" dirty="0">
                          <a:effectLst/>
                        </a:rPr>
                        <a:t>A “process” is generally ongoing and doesn’t normally have an end.</a:t>
                      </a:r>
                      <a:endParaRPr lang="en-US" sz="1400" b="0" dirty="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400" b="0" dirty="0">
                          <a:effectLst/>
                        </a:rPr>
                        <a:t>A “project” has a beginning and an end (although the beginning and end may not be well-defined when the project starts and the end might be a long time in the future).</a:t>
                      </a:r>
                      <a:endParaRPr lang="en-US" sz="1400" b="0" dirty="0">
                        <a:effectLst/>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r h="0">
                <a:tc>
                  <a:txBody>
                    <a:bodyPr/>
                    <a:lstStyle/>
                    <a:p>
                      <a:pPr marL="0" marR="0">
                        <a:lnSpc>
                          <a:spcPct val="115000"/>
                        </a:lnSpc>
                        <a:spcBef>
                          <a:spcPts val="0"/>
                        </a:spcBef>
                        <a:spcAft>
                          <a:spcPts val="0"/>
                        </a:spcAft>
                      </a:pPr>
                      <a:r>
                        <a:rPr lang="en-US" sz="1400" b="0" dirty="0">
                          <a:effectLst/>
                        </a:rPr>
                        <a:t>A “process” is a repetitive sequence of tasks and the tasks are known at the outset since it is repetitive.</a:t>
                      </a:r>
                      <a:endParaRPr lang="en-US" sz="1400" b="0" dirty="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400" b="0" dirty="0">
                          <a:effectLst/>
                        </a:rPr>
                        <a:t>The sequence of tasks in a “project” is not normally repetitive and may not be known at the outset of the project.</a:t>
                      </a:r>
                      <a:endParaRPr lang="en-US" sz="1400" b="0" dirty="0">
                        <a:effectLst/>
                        <a:latin typeface="Calibri"/>
                        <a:ea typeface="Calibri"/>
                        <a:cs typeface="Times New Roman"/>
                      </a:endParaRPr>
                    </a:p>
                  </a:txBody>
                  <a:tcPr marL="76200" marR="76200" marT="76200" marB="76200"/>
                </a:tc>
                <a:extLst>
                  <a:ext uri="{0D108BD9-81ED-4DB2-BD59-A6C34878D82A}">
                    <a16:rowId xmlns:a16="http://schemas.microsoft.com/office/drawing/2014/main" val="10003"/>
                  </a:ext>
                </a:extLst>
              </a:tr>
            </a:tbl>
          </a:graphicData>
        </a:graphic>
      </p:graphicFrame>
      <p:sp>
        <p:nvSpPr>
          <p:cNvPr id="5" name="Rectangle 4"/>
          <p:cNvSpPr/>
          <p:nvPr/>
        </p:nvSpPr>
        <p:spPr>
          <a:xfrm>
            <a:off x="0" y="76200"/>
            <a:ext cx="9067800" cy="707886"/>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0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Difference between Process and Project</a:t>
            </a:r>
          </a:p>
        </p:txBody>
      </p:sp>
    </p:spTree>
    <p:extLst>
      <p:ext uri="{BB962C8B-B14F-4D97-AF65-F5344CB8AC3E}">
        <p14:creationId xmlns:p14="http://schemas.microsoft.com/office/powerpoint/2010/main" val="268759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411069"/>
            <a:ext cx="8382000" cy="646331"/>
          </a:xfrm>
          <a:prstGeom prst="rect">
            <a:avLst/>
          </a:prstGeom>
          <a:noFill/>
        </p:spPr>
        <p:txBody>
          <a:bodyPr wrap="square" rtlCol="0">
            <a:spAutoFit/>
          </a:bodyPr>
          <a:lstStyle/>
          <a:p>
            <a:r>
              <a:rPr lang="en-US" dirty="0"/>
              <a:t>Project management is the application of knowledge, skills, tools, and techniques to project activities to meet the project requirements.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419" y="2895600"/>
            <a:ext cx="4648200" cy="273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49579" y="76200"/>
            <a:ext cx="887788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What is Project Management?</a:t>
            </a:r>
          </a:p>
        </p:txBody>
      </p:sp>
    </p:spTree>
    <p:extLst>
      <p:ext uri="{BB962C8B-B14F-4D97-AF65-F5344CB8AC3E}">
        <p14:creationId xmlns:p14="http://schemas.microsoft.com/office/powerpoint/2010/main" val="221015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27802148"/>
              </p:ext>
            </p:extLst>
          </p:nvPr>
        </p:nvGraphicFramePr>
        <p:xfrm>
          <a:off x="1142412" y="1371600"/>
          <a:ext cx="7162800" cy="5257800"/>
        </p:xfrm>
        <a:graphic>
          <a:graphicData uri="http://schemas.openxmlformats.org/drawingml/2006/table">
            <a:tbl>
              <a:tblPr firstRow="1" firstCol="1" bandRow="1">
                <a:tableStyleId>{69012ECD-51FC-41F1-AA8D-1B2483CD663E}</a:tableStyleId>
              </a:tblPr>
              <a:tblGrid>
                <a:gridCol w="3559954">
                  <a:extLst>
                    <a:ext uri="{9D8B030D-6E8A-4147-A177-3AD203B41FA5}">
                      <a16:colId xmlns:a16="http://schemas.microsoft.com/office/drawing/2014/main" val="20000"/>
                    </a:ext>
                  </a:extLst>
                </a:gridCol>
                <a:gridCol w="3602846">
                  <a:extLst>
                    <a:ext uri="{9D8B030D-6E8A-4147-A177-3AD203B41FA5}">
                      <a16:colId xmlns:a16="http://schemas.microsoft.com/office/drawing/2014/main" val="20001"/>
                    </a:ext>
                  </a:extLst>
                </a:gridCol>
              </a:tblGrid>
              <a:tr h="708812">
                <a:tc>
                  <a:txBody>
                    <a:bodyPr/>
                    <a:lstStyle/>
                    <a:p>
                      <a:pPr marL="0" marR="0" algn="ctr">
                        <a:lnSpc>
                          <a:spcPct val="115000"/>
                        </a:lnSpc>
                        <a:spcBef>
                          <a:spcPts val="0"/>
                        </a:spcBef>
                        <a:spcAft>
                          <a:spcPts val="0"/>
                        </a:spcAft>
                      </a:pPr>
                      <a:r>
                        <a:rPr lang="en-US" sz="1400" b="0" cap="all" dirty="0">
                          <a:effectLst/>
                        </a:rPr>
                        <a:t>PROCESS MANAGEMENT</a:t>
                      </a:r>
                      <a:endParaRPr lang="en-US" sz="1400" b="0" dirty="0">
                        <a:effectLst/>
                        <a:latin typeface="Calibri"/>
                        <a:ea typeface="Calibri"/>
                        <a:cs typeface="Times New Roman"/>
                      </a:endParaRPr>
                    </a:p>
                  </a:txBody>
                  <a:tcPr marL="76200" marR="76200" marT="76200" marB="76200" anchor="ctr"/>
                </a:tc>
                <a:tc>
                  <a:txBody>
                    <a:bodyPr/>
                    <a:lstStyle/>
                    <a:p>
                      <a:pPr marL="0" marR="0" algn="ctr">
                        <a:lnSpc>
                          <a:spcPct val="115000"/>
                        </a:lnSpc>
                        <a:spcBef>
                          <a:spcPts val="0"/>
                        </a:spcBef>
                        <a:spcAft>
                          <a:spcPts val="0"/>
                        </a:spcAft>
                      </a:pPr>
                      <a:r>
                        <a:rPr lang="en-US" sz="1400" b="0" cap="all">
                          <a:effectLst/>
                        </a:rPr>
                        <a:t>PROJECT MANAGEMENT</a:t>
                      </a:r>
                      <a:endParaRPr lang="en-US" sz="1400" b="0">
                        <a:effectLst/>
                        <a:latin typeface="Calibri"/>
                        <a:ea typeface="Calibri"/>
                        <a:cs typeface="Times New Roman"/>
                      </a:endParaRPr>
                    </a:p>
                  </a:txBody>
                  <a:tcPr marL="76200" marR="76200" marT="76200" marB="76200" anchor="ctr"/>
                </a:tc>
                <a:extLst>
                  <a:ext uri="{0D108BD9-81ED-4DB2-BD59-A6C34878D82A}">
                    <a16:rowId xmlns:a16="http://schemas.microsoft.com/office/drawing/2014/main" val="10000"/>
                  </a:ext>
                </a:extLst>
              </a:tr>
              <a:tr h="2274494">
                <a:tc>
                  <a:txBody>
                    <a:bodyPr/>
                    <a:lstStyle/>
                    <a:p>
                      <a:pPr marL="0" marR="0">
                        <a:lnSpc>
                          <a:spcPct val="115000"/>
                        </a:lnSpc>
                        <a:spcBef>
                          <a:spcPts val="0"/>
                        </a:spcBef>
                        <a:spcAft>
                          <a:spcPts val="0"/>
                        </a:spcAft>
                      </a:pPr>
                      <a:r>
                        <a:rPr lang="en-US" sz="1400" b="0" dirty="0">
                          <a:effectLst/>
                        </a:rPr>
                        <a:t>Process management is focused on </a:t>
                      </a:r>
                      <a:r>
                        <a:rPr lang="en-US" sz="1400" b="1" dirty="0">
                          <a:effectLst/>
                        </a:rPr>
                        <a:t>managing a process </a:t>
                      </a:r>
                      <a:r>
                        <a:rPr lang="en-US" sz="1400" b="0" dirty="0">
                          <a:effectLst/>
                        </a:rPr>
                        <a:t>such as a software development process. Such a process might be used across a variety of projects.</a:t>
                      </a:r>
                      <a:br>
                        <a:rPr lang="en-US" sz="1400" b="0" dirty="0">
                          <a:effectLst/>
                        </a:rPr>
                      </a:br>
                      <a:r>
                        <a:rPr lang="en-US" sz="1400" b="0" dirty="0">
                          <a:effectLst/>
                        </a:rPr>
                        <a:t>Process management might involve some project management to define and improve the process.</a:t>
                      </a:r>
                      <a:endParaRPr lang="en-US" sz="1400" b="0" dirty="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400" b="0" dirty="0">
                          <a:effectLst/>
                        </a:rPr>
                        <a:t>Project management is focused on </a:t>
                      </a:r>
                      <a:r>
                        <a:rPr lang="en-US" sz="1400" b="1" dirty="0">
                          <a:effectLst/>
                        </a:rPr>
                        <a:t>managing a project</a:t>
                      </a:r>
                      <a:r>
                        <a:rPr lang="en-US" sz="1400" b="0" dirty="0">
                          <a:effectLst/>
                        </a:rPr>
                        <a:t> typically using some process in achieving some kind of desired end result.</a:t>
                      </a:r>
                      <a:br>
                        <a:rPr lang="en-US" sz="1400" b="0" dirty="0">
                          <a:effectLst/>
                        </a:rPr>
                      </a:br>
                      <a:r>
                        <a:rPr lang="en-US" sz="1400" b="0" dirty="0">
                          <a:effectLst/>
                        </a:rPr>
                        <a:t>Every project follows some kind of process even though it may not be formally defined.</a:t>
                      </a:r>
                      <a:endParaRPr lang="en-US" sz="1400" b="0" dirty="0">
                        <a:effectLst/>
                        <a:latin typeface="Calibri"/>
                        <a:ea typeface="Calibri"/>
                        <a:cs typeface="Times New Roman"/>
                      </a:endParaRPr>
                    </a:p>
                  </a:txBody>
                  <a:tcPr marL="76200" marR="76200" marT="76200" marB="76200"/>
                </a:tc>
                <a:extLst>
                  <a:ext uri="{0D108BD9-81ED-4DB2-BD59-A6C34878D82A}">
                    <a16:rowId xmlns:a16="http://schemas.microsoft.com/office/drawing/2014/main" val="10001"/>
                  </a:ext>
                </a:extLst>
              </a:tr>
              <a:tr h="2274494">
                <a:tc>
                  <a:txBody>
                    <a:bodyPr/>
                    <a:lstStyle/>
                    <a:p>
                      <a:pPr marL="0" marR="0">
                        <a:lnSpc>
                          <a:spcPct val="115000"/>
                        </a:lnSpc>
                        <a:spcBef>
                          <a:spcPts val="0"/>
                        </a:spcBef>
                        <a:spcAft>
                          <a:spcPts val="0"/>
                        </a:spcAft>
                      </a:pPr>
                      <a:r>
                        <a:rPr lang="en-US" sz="1400" b="0" dirty="0">
                          <a:effectLst/>
                        </a:rPr>
                        <a:t>Process management has an emphasis on increasing "</a:t>
                      </a:r>
                      <a:r>
                        <a:rPr lang="en-US" sz="1400" b="1" dirty="0">
                          <a:effectLst/>
                        </a:rPr>
                        <a:t>repeatability</a:t>
                      </a:r>
                      <a:r>
                        <a:rPr lang="en-US" sz="1400" b="0" dirty="0">
                          <a:effectLst/>
                        </a:rPr>
                        <a:t>" of the tasks, improving efficiency (decreasing time needed, reducing cost), and improving quality of the work product produced by the process (including consistency in quality).</a:t>
                      </a:r>
                      <a:endParaRPr lang="en-US" sz="1400" b="0" dirty="0">
                        <a:effectLst/>
                        <a:latin typeface="Calibri"/>
                        <a:ea typeface="Calibri"/>
                        <a:cs typeface="Times New Roman"/>
                      </a:endParaRPr>
                    </a:p>
                  </a:txBody>
                  <a:tcPr marL="76200" marR="76200" marT="76200" marB="76200"/>
                </a:tc>
                <a:tc>
                  <a:txBody>
                    <a:bodyPr/>
                    <a:lstStyle/>
                    <a:p>
                      <a:pPr marL="0" marR="0">
                        <a:lnSpc>
                          <a:spcPct val="115000"/>
                        </a:lnSpc>
                        <a:spcBef>
                          <a:spcPts val="0"/>
                        </a:spcBef>
                        <a:spcAft>
                          <a:spcPts val="0"/>
                        </a:spcAft>
                      </a:pPr>
                      <a:r>
                        <a:rPr lang="en-US" sz="1400" b="0" dirty="0">
                          <a:effectLst/>
                        </a:rPr>
                        <a:t>Project management has an emphasis on </a:t>
                      </a:r>
                      <a:r>
                        <a:rPr lang="en-US" sz="1400" b="1" dirty="0">
                          <a:effectLst/>
                        </a:rPr>
                        <a:t>achieving the end result </a:t>
                      </a:r>
                      <a:r>
                        <a:rPr lang="en-US" sz="1400" b="0" dirty="0">
                          <a:effectLst/>
                        </a:rPr>
                        <a:t>that the project is intended to accomplish. </a:t>
                      </a:r>
                      <a:br>
                        <a:rPr lang="en-US" sz="1400" b="0" dirty="0">
                          <a:effectLst/>
                        </a:rPr>
                      </a:br>
                      <a:r>
                        <a:rPr lang="en-US" sz="1400" b="0" dirty="0">
                          <a:effectLst/>
                        </a:rPr>
                        <a:t>Higher efficiency is harder to achieve since it might require custom tools and methods that can only be developed if the project was turned into a repetitive process.</a:t>
                      </a:r>
                      <a:endParaRPr lang="en-US" sz="1400" b="0" dirty="0">
                        <a:effectLst/>
                        <a:latin typeface="Calibri"/>
                        <a:ea typeface="Calibri"/>
                        <a:cs typeface="Times New Roman"/>
                      </a:endParaRPr>
                    </a:p>
                  </a:txBody>
                  <a:tcPr marL="76200" marR="76200" marT="76200" marB="76200"/>
                </a:tc>
                <a:extLst>
                  <a:ext uri="{0D108BD9-81ED-4DB2-BD59-A6C34878D82A}">
                    <a16:rowId xmlns:a16="http://schemas.microsoft.com/office/drawing/2014/main" val="10002"/>
                  </a:ext>
                </a:extLst>
              </a:tr>
            </a:tbl>
          </a:graphicData>
        </a:graphic>
      </p:graphicFrame>
      <p:sp>
        <p:nvSpPr>
          <p:cNvPr id="4" name="Rectangle 3"/>
          <p:cNvSpPr/>
          <p:nvPr/>
        </p:nvSpPr>
        <p:spPr>
          <a:xfrm>
            <a:off x="17929" y="76200"/>
            <a:ext cx="9411767" cy="1200329"/>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3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Difference between Process and Project Management </a:t>
            </a:r>
          </a:p>
        </p:txBody>
      </p:sp>
    </p:spTree>
    <p:extLst>
      <p:ext uri="{BB962C8B-B14F-4D97-AF65-F5344CB8AC3E}">
        <p14:creationId xmlns:p14="http://schemas.microsoft.com/office/powerpoint/2010/main" val="2440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0"/>
            <a:ext cx="7696200" cy="1754326"/>
          </a:xfrm>
          <a:prstGeom prst="rect">
            <a:avLst/>
          </a:prstGeom>
        </p:spPr>
        <p:txBody>
          <a:bodyPr wrap="square">
            <a:spAutoFit/>
          </a:bodyPr>
          <a:lstStyle/>
          <a:p>
            <a:pPr marL="285750" indent="-285750">
              <a:buFont typeface="Arial" panose="020B0604020202020204" pitchFamily="34" charset="0"/>
              <a:buChar char="•"/>
            </a:pPr>
            <a:r>
              <a:rPr lang="en-US" dirty="0"/>
              <a:t>Is a series of phases that represent the evolution of a product </a:t>
            </a:r>
            <a:r>
              <a:rPr lang="en-US"/>
              <a:t>or service from </a:t>
            </a:r>
            <a:r>
              <a:rPr lang="en-US" dirty="0"/>
              <a:t>concept through delivery, maturity, and to retirement.</a:t>
            </a:r>
          </a:p>
          <a:p>
            <a:pPr marL="285750" indent="-285750">
              <a:buFont typeface="Arial" panose="020B0604020202020204" pitchFamily="34" charset="0"/>
              <a:buChar char="•"/>
            </a:pPr>
            <a:r>
              <a:rPr lang="en-US" dirty="0"/>
              <a:t>The project life cycle refers to the five-step process that is followed by nearly all project managers when moving through stages of project completion.</a:t>
            </a:r>
          </a:p>
          <a:p>
            <a:endParaRPr lang="en-US" dirty="0"/>
          </a:p>
          <a:p>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92" t="13573" r="10523" b="4074"/>
          <a:stretch/>
        </p:blipFill>
        <p:spPr bwMode="auto">
          <a:xfrm>
            <a:off x="2144806" y="3124200"/>
            <a:ext cx="4468906" cy="3566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049001" y="228600"/>
            <a:ext cx="504599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 Life Cycle</a:t>
            </a:r>
          </a:p>
        </p:txBody>
      </p:sp>
    </p:spTree>
    <p:extLst>
      <p:ext uri="{BB962C8B-B14F-4D97-AF65-F5344CB8AC3E}">
        <p14:creationId xmlns:p14="http://schemas.microsoft.com/office/powerpoint/2010/main" val="310167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4098"/>
                                        </p:tgtEl>
                                        <p:attrNameLst>
                                          <p:attrName>style.visibility</p:attrName>
                                        </p:attrNameLst>
                                      </p:cBhvr>
                                      <p:to>
                                        <p:strVal val="visible"/>
                                      </p:to>
                                    </p:set>
                                    <p:animEffect transition="in" filter="wheel(1)">
                                      <p:cBhvr>
                                        <p:cTn id="18"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71600"/>
            <a:ext cx="7239000" cy="2585323"/>
          </a:xfrm>
          <a:prstGeom prst="rect">
            <a:avLst/>
          </a:prstGeom>
        </p:spPr>
        <p:txBody>
          <a:bodyPr wrap="square">
            <a:spAutoFit/>
          </a:bodyPr>
          <a:lstStyle/>
          <a:p>
            <a:pPr marL="285750" indent="-285750">
              <a:buFont typeface="Arial" panose="020B0604020202020204" pitchFamily="34" charset="0"/>
              <a:buChar char="•"/>
            </a:pPr>
            <a:r>
              <a:rPr lang="en-US" dirty="0"/>
              <a:t>Initiation is the first phase of the project lifecycle. </a:t>
            </a:r>
          </a:p>
          <a:p>
            <a:pPr marL="285750" indent="-285750">
              <a:buFont typeface="Arial" panose="020B0604020202020204" pitchFamily="34" charset="0"/>
              <a:buChar char="•"/>
            </a:pPr>
            <a:r>
              <a:rPr lang="en-US" dirty="0"/>
              <a:t>This is where the project’s value and feasibility are measured. </a:t>
            </a:r>
          </a:p>
          <a:p>
            <a:pPr marL="285750" indent="-285750">
              <a:buFont typeface="Arial" panose="020B0604020202020204" pitchFamily="34" charset="0"/>
              <a:buChar char="•"/>
            </a:pPr>
            <a:r>
              <a:rPr lang="en-US" dirty="0"/>
              <a:t>Project managers typically use two evaluation tools to decide whether or not to pursue a project:</a:t>
            </a:r>
          </a:p>
          <a:p>
            <a:pPr lvl="0"/>
            <a:r>
              <a:rPr lang="en-US" b="1" dirty="0"/>
              <a:t>	Business Case Document</a:t>
            </a:r>
            <a:r>
              <a:rPr lang="en-US" dirty="0"/>
              <a:t> – This document justifies the need for 	the project, and it includes an estimate of potential financial 	benefits.</a:t>
            </a:r>
          </a:p>
          <a:p>
            <a:pPr lvl="0"/>
            <a:r>
              <a:rPr lang="en-US" b="1" dirty="0"/>
              <a:t>	Feasibility Study</a:t>
            </a:r>
            <a:r>
              <a:rPr lang="en-US" dirty="0"/>
              <a:t> – This is an evaluation of the project’s goals, 	timeline and costs to determine if the project should be executed. </a:t>
            </a:r>
          </a:p>
        </p:txBody>
      </p:sp>
      <p:sp>
        <p:nvSpPr>
          <p:cNvPr id="3" name="Rectangle 2"/>
          <p:cNvSpPr/>
          <p:nvPr/>
        </p:nvSpPr>
        <p:spPr>
          <a:xfrm>
            <a:off x="4479634" y="2967335"/>
            <a:ext cx="18473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5" name="Rectangle 4"/>
          <p:cNvSpPr/>
          <p:nvPr/>
        </p:nvSpPr>
        <p:spPr>
          <a:xfrm>
            <a:off x="2161558" y="67270"/>
            <a:ext cx="500124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Project Initiation</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419600"/>
            <a:ext cx="33972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63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p:cTn id="11" dur="1000" fill="hold"/>
                                        <p:tgtEl>
                                          <p:spTgt spid="1026"/>
                                        </p:tgtEl>
                                        <p:attrNameLst>
                                          <p:attrName>ppt_w</p:attrName>
                                        </p:attrNameLst>
                                      </p:cBhvr>
                                      <p:tavLst>
                                        <p:tav tm="0">
                                          <p:val>
                                            <p:fltVal val="0"/>
                                          </p:val>
                                        </p:tav>
                                        <p:tav tm="100000">
                                          <p:val>
                                            <p:strVal val="#ppt_w"/>
                                          </p:val>
                                        </p:tav>
                                      </p:tavLst>
                                    </p:anim>
                                    <p:anim calcmode="lin" valueType="num">
                                      <p:cBhvr>
                                        <p:cTn id="12" dur="1000" fill="hold"/>
                                        <p:tgtEl>
                                          <p:spTgt spid="1026"/>
                                        </p:tgtEl>
                                        <p:attrNameLst>
                                          <p:attrName>ppt_h</p:attrName>
                                        </p:attrNameLst>
                                      </p:cBhvr>
                                      <p:tavLst>
                                        <p:tav tm="0">
                                          <p:val>
                                            <p:fltVal val="0"/>
                                          </p:val>
                                        </p:tav>
                                        <p:tav tm="100000">
                                          <p:val>
                                            <p:strVal val="#ppt_h"/>
                                          </p:val>
                                        </p:tav>
                                      </p:tavLst>
                                    </p:anim>
                                    <p:anim calcmode="lin" valueType="num">
                                      <p:cBhvr>
                                        <p:cTn id="13" dur="1000" fill="hold"/>
                                        <p:tgtEl>
                                          <p:spTgt spid="1026"/>
                                        </p:tgtEl>
                                        <p:attrNameLst>
                                          <p:attrName>style.rotation</p:attrName>
                                        </p:attrNameLst>
                                      </p:cBhvr>
                                      <p:tavLst>
                                        <p:tav tm="0">
                                          <p:val>
                                            <p:fltVal val="90"/>
                                          </p:val>
                                        </p:tav>
                                        <p:tav tm="100000">
                                          <p:val>
                                            <p:fltVal val="0"/>
                                          </p:val>
                                        </p:tav>
                                      </p:tavLst>
                                    </p:anim>
                                    <p:animEffect transition="in" filter="fade">
                                      <p:cBhvr>
                                        <p:cTn id="14" dur="10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43229</TotalTime>
  <Words>710</Words>
  <Application>Microsoft Office PowerPoint</Application>
  <PresentationFormat>On-screen Show (4:3)</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Training Day 1</dc:title>
  <dc:creator>Beechi</dc:creator>
  <cp:lastModifiedBy>Meher Bhoyar</cp:lastModifiedBy>
  <cp:revision>39</cp:revision>
  <dcterms:created xsi:type="dcterms:W3CDTF">2006-08-16T00:00:00Z</dcterms:created>
  <dcterms:modified xsi:type="dcterms:W3CDTF">2019-06-11T23:43:16Z</dcterms:modified>
</cp:coreProperties>
</file>