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69" r:id="rId7"/>
    <p:sldId id="270" r:id="rId8"/>
    <p:sldId id="284" r:id="rId9"/>
    <p:sldId id="285" r:id="rId10"/>
    <p:sldId id="286" r:id="rId11"/>
    <p:sldId id="287" r:id="rId12"/>
    <p:sldId id="288" r:id="rId13"/>
    <p:sldId id="258" r:id="rId14"/>
    <p:sldId id="259" r:id="rId15"/>
    <p:sldId id="261" r:id="rId16"/>
    <p:sldId id="262"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9096" y="2244804"/>
            <a:ext cx="6225808"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BA Training Day </a:t>
            </a: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19324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74509"/>
            <a:ext cx="8229600" cy="1200329"/>
          </a:xfrm>
          <a:prstGeom prst="rect">
            <a:avLst/>
          </a:prstGeom>
        </p:spPr>
        <p:txBody>
          <a:bodyPr wrap="square">
            <a:spAutoFit/>
          </a:bodyPr>
          <a:lstStyle/>
          <a:p>
            <a:r>
              <a:rPr lang="en-US" dirty="0"/>
              <a:t>Google is working on project to come up with a competing product for MS Word, that provides all the features provided by MS Word and any other features requested by the marketing team. The final product needs to be ready in 10 months of time. Let us see how this project is executed in traditional and Agile methodologies.</a:t>
            </a:r>
          </a:p>
        </p:txBody>
      </p:sp>
      <p:sp>
        <p:nvSpPr>
          <p:cNvPr id="3" name="Rectangle 2"/>
          <p:cNvSpPr/>
          <p:nvPr/>
        </p:nvSpPr>
        <p:spPr>
          <a:xfrm>
            <a:off x="3124200" y="76200"/>
            <a:ext cx="262321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Example</a:t>
            </a:r>
          </a:p>
        </p:txBody>
      </p:sp>
      <p:pic>
        <p:nvPicPr>
          <p:cNvPr id="7170" name="Picture 2" descr="Image result for example for agile and water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95" y="2514600"/>
            <a:ext cx="7286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5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7170"/>
                                        </p:tgtEl>
                                        <p:attrNameLst>
                                          <p:attrName>style.visibility</p:attrName>
                                        </p:attrNameLst>
                                      </p:cBhvr>
                                      <p:to>
                                        <p:strVal val="visible"/>
                                      </p:to>
                                    </p:set>
                                    <p:anim calcmode="lin" valueType="num">
                                      <p:cBhvr>
                                        <p:cTn id="18" dur="1000" fill="hold"/>
                                        <p:tgtEl>
                                          <p:spTgt spid="7170"/>
                                        </p:tgtEl>
                                        <p:attrNameLst>
                                          <p:attrName>ppt_w</p:attrName>
                                        </p:attrNameLst>
                                      </p:cBhvr>
                                      <p:tavLst>
                                        <p:tav tm="0">
                                          <p:val>
                                            <p:fltVal val="0"/>
                                          </p:val>
                                        </p:tav>
                                        <p:tav tm="100000">
                                          <p:val>
                                            <p:strVal val="#ppt_w"/>
                                          </p:val>
                                        </p:tav>
                                      </p:tavLst>
                                    </p:anim>
                                    <p:anim calcmode="lin" valueType="num">
                                      <p:cBhvr>
                                        <p:cTn id="19" dur="1000" fill="hold"/>
                                        <p:tgtEl>
                                          <p:spTgt spid="7170"/>
                                        </p:tgtEl>
                                        <p:attrNameLst>
                                          <p:attrName>ppt_h</p:attrName>
                                        </p:attrNameLst>
                                      </p:cBhvr>
                                      <p:tavLst>
                                        <p:tav tm="0">
                                          <p:val>
                                            <p:fltVal val="0"/>
                                          </p:val>
                                        </p:tav>
                                        <p:tav tm="100000">
                                          <p:val>
                                            <p:strVal val="#ppt_h"/>
                                          </p:val>
                                        </p:tav>
                                      </p:tavLst>
                                    </p:anim>
                                    <p:anim calcmode="lin" valueType="num">
                                      <p:cBhvr>
                                        <p:cTn id="20" dur="1000" fill="hold"/>
                                        <p:tgtEl>
                                          <p:spTgt spid="7170"/>
                                        </p:tgtEl>
                                        <p:attrNameLst>
                                          <p:attrName>style.rotation</p:attrName>
                                        </p:attrNameLst>
                                      </p:cBhvr>
                                      <p:tavLst>
                                        <p:tav tm="0">
                                          <p:val>
                                            <p:fltVal val="90"/>
                                          </p:val>
                                        </p:tav>
                                        <p:tav tm="100000">
                                          <p:val>
                                            <p:fltVal val="0"/>
                                          </p:val>
                                        </p:tav>
                                      </p:tavLst>
                                    </p:anim>
                                    <p:animEffect transition="in" filter="fade">
                                      <p:cBhvr>
                                        <p:cTn id="21"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4267200" cy="5078313"/>
          </a:xfrm>
          <a:prstGeom prst="rect">
            <a:avLst/>
          </a:prstGeom>
          <a:noFill/>
        </p:spPr>
        <p:txBody>
          <a:bodyPr wrap="square" rtlCol="0">
            <a:spAutoFit/>
          </a:bodyPr>
          <a:lstStyle/>
          <a:p>
            <a:r>
              <a:rPr lang="en-US" b="1" dirty="0"/>
              <a:t>In traditional Waterfall model :–</a:t>
            </a:r>
          </a:p>
          <a:p>
            <a:pPr marL="285750" indent="-285750">
              <a:buFont typeface="Arial" panose="020B0604020202020204" pitchFamily="34" charset="0"/>
              <a:buChar char="•"/>
            </a:pPr>
            <a:r>
              <a:rPr lang="en-US" dirty="0"/>
              <a:t>At a high level, the project teams would spend 15% of their time on gathering requirements and analysis (1.5 months)</a:t>
            </a:r>
          </a:p>
          <a:p>
            <a:pPr marL="285750" indent="-285750">
              <a:buFont typeface="Arial" panose="020B0604020202020204" pitchFamily="34" charset="0"/>
              <a:buChar char="•"/>
            </a:pPr>
            <a:r>
              <a:rPr lang="en-US" dirty="0"/>
              <a:t>20% of their time on design (2 months)</a:t>
            </a:r>
          </a:p>
          <a:p>
            <a:pPr marL="285750" indent="-285750">
              <a:buFont typeface="Arial" panose="020B0604020202020204" pitchFamily="34" charset="0"/>
              <a:buChar char="•"/>
            </a:pPr>
            <a:r>
              <a:rPr lang="en-US" dirty="0"/>
              <a:t>40% on coding (4 months) and unit testing</a:t>
            </a:r>
          </a:p>
          <a:p>
            <a:pPr marL="285750" indent="-285750">
              <a:buFont typeface="Arial" panose="020B0604020202020204" pitchFamily="34" charset="0"/>
              <a:buChar char="•"/>
            </a:pPr>
            <a:r>
              <a:rPr lang="en-US" dirty="0"/>
              <a:t>20% on System and Integration testing (2 months).</a:t>
            </a:r>
          </a:p>
          <a:p>
            <a:pPr marL="285750" indent="-285750">
              <a:buFont typeface="Arial" panose="020B0604020202020204" pitchFamily="34" charset="0"/>
              <a:buChar char="•"/>
            </a:pPr>
            <a:r>
              <a:rPr lang="en-US" dirty="0"/>
              <a:t>At the end of this cycle, the project may also have 2 weeks of User Acceptance testing by marketing teams.</a:t>
            </a:r>
          </a:p>
          <a:p>
            <a:endParaRPr lang="en-US" dirty="0"/>
          </a:p>
          <a:p>
            <a:r>
              <a:rPr lang="en-US" dirty="0"/>
              <a:t>In this approach, the customer does not get to see the end product until the end of the project, when it becomes too late to make significant changes.</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38400"/>
            <a:ext cx="4495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33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fade">
                                      <p:cBhvr>
                                        <p:cTn id="14" dur="1000"/>
                                        <p:tgtEl>
                                          <p:spTgt spid="8194"/>
                                        </p:tgtEl>
                                      </p:cBhvr>
                                    </p:animEffect>
                                    <p:anim calcmode="lin" valueType="num">
                                      <p:cBhvr>
                                        <p:cTn id="15" dur="1000" fill="hold"/>
                                        <p:tgtEl>
                                          <p:spTgt spid="8194"/>
                                        </p:tgtEl>
                                        <p:attrNameLst>
                                          <p:attrName>ppt_x</p:attrName>
                                        </p:attrNameLst>
                                      </p:cBhvr>
                                      <p:tavLst>
                                        <p:tav tm="0">
                                          <p:val>
                                            <p:strVal val="#ppt_x"/>
                                          </p:val>
                                        </p:tav>
                                        <p:tav tm="100000">
                                          <p:val>
                                            <p:strVal val="#ppt_x"/>
                                          </p:val>
                                        </p:tav>
                                      </p:tavLst>
                                    </p:anim>
                                    <p:anim calcmode="lin" valueType="num">
                                      <p:cBhvr>
                                        <p:cTn id="16"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876800" cy="6740307"/>
          </a:xfrm>
          <a:prstGeom prst="rect">
            <a:avLst/>
          </a:prstGeom>
          <a:noFill/>
        </p:spPr>
        <p:txBody>
          <a:bodyPr wrap="square" rtlCol="0">
            <a:spAutoFit/>
          </a:bodyPr>
          <a:lstStyle/>
          <a:p>
            <a:r>
              <a:rPr lang="en-US" b="1" dirty="0"/>
              <a:t>With Agile development methodology –</a:t>
            </a:r>
          </a:p>
          <a:p>
            <a:pPr marL="285750" indent="-285750">
              <a:buFont typeface="Arial" panose="020B0604020202020204" pitchFamily="34" charset="0"/>
              <a:buChar char="•"/>
            </a:pPr>
            <a:r>
              <a:rPr lang="en-US" dirty="0"/>
              <a:t>Each project is broken up into several ‘Iterations’.</a:t>
            </a:r>
          </a:p>
          <a:p>
            <a:pPr marL="285750" indent="-285750">
              <a:buFont typeface="Arial" panose="020B0604020202020204" pitchFamily="34" charset="0"/>
              <a:buChar char="•"/>
            </a:pPr>
            <a:r>
              <a:rPr lang="en-US" dirty="0"/>
              <a:t>At the end of each iteration, a working product should be delivered.</a:t>
            </a:r>
          </a:p>
          <a:p>
            <a:pPr marL="285750" indent="-285750">
              <a:buFont typeface="Arial" panose="020B0604020202020204" pitchFamily="34" charset="0"/>
              <a:buChar char="•"/>
            </a:pPr>
            <a:r>
              <a:rPr lang="en-US" dirty="0"/>
              <a:t>Rather than spending 1.5 months on requirements gathering, in Agile software development, the team will decide the basic core features that are required in the product and decide which of these features can be developed in the first iteration.</a:t>
            </a:r>
          </a:p>
          <a:p>
            <a:pPr marL="285750" indent="-285750">
              <a:buFont typeface="Arial" panose="020B0604020202020204" pitchFamily="34" charset="0"/>
              <a:buChar char="•"/>
            </a:pPr>
            <a:r>
              <a:rPr lang="en-US" dirty="0"/>
              <a:t>Any remaining features that cannot be delivered in the first iteration will be taken up in the next iteration or subsequent iterations, based on priority.</a:t>
            </a:r>
          </a:p>
          <a:p>
            <a:pPr marL="285750" indent="-285750">
              <a:buFont typeface="Arial" panose="020B0604020202020204" pitchFamily="34" charset="0"/>
              <a:buChar char="•"/>
            </a:pPr>
            <a:r>
              <a:rPr lang="en-US" dirty="0"/>
              <a:t>At the end of the first iterations, the team will deliver a working software with the features that were finalized for that iteration.</a:t>
            </a:r>
          </a:p>
          <a:p>
            <a:pPr marL="285750" indent="-285750">
              <a:buFont typeface="Arial" panose="020B0604020202020204" pitchFamily="34" charset="0"/>
              <a:buChar char="•"/>
            </a:pPr>
            <a:r>
              <a:rPr lang="en-US" dirty="0"/>
              <a:t>Say there will be 10 iterations and at the end of each iteration the customer is delivered a working software that is incrementally enhanced and updated with the features that were shortlisted for that iteration.</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9988"/>
            <a:ext cx="4343400" cy="6499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94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524000"/>
            <a:ext cx="7924800" cy="1200329"/>
          </a:xfrm>
          <a:prstGeom prst="rect">
            <a:avLst/>
          </a:prstGeom>
          <a:noFill/>
        </p:spPr>
        <p:txBody>
          <a:bodyPr wrap="square" rtlCol="0">
            <a:spAutoFit/>
          </a:bodyPr>
          <a:lstStyle/>
          <a:p>
            <a:r>
              <a:rPr lang="en-US" dirty="0"/>
              <a:t>Business Analysis is the task of understanding business change needs, assessing the business impact of those changes, capturing, analyzing and documenting requirements and supporting the communication and delivery of requirements with relevant stakeholders.</a:t>
            </a:r>
          </a:p>
        </p:txBody>
      </p:sp>
      <p:sp>
        <p:nvSpPr>
          <p:cNvPr id="2" name="Rectangle 1"/>
          <p:cNvSpPr/>
          <p:nvPr/>
        </p:nvSpPr>
        <p:spPr>
          <a:xfrm>
            <a:off x="1988411" y="0"/>
            <a:ext cx="516718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Business Analysis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4371975" cy="2632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494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242"/>
                                        </p:tgtEl>
                                        <p:attrNameLst>
                                          <p:attrName>style.visibility</p:attrName>
                                        </p:attrNameLst>
                                      </p:cBhvr>
                                      <p:to>
                                        <p:strVal val="visible"/>
                                      </p:to>
                                    </p:set>
                                    <p:animEffect transition="in" filter="circle(in)">
                                      <p:cBhvr>
                                        <p:cTn id="18" dur="2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business analy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551" y="3886200"/>
            <a:ext cx="5144802" cy="2895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1066800"/>
            <a:ext cx="8305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 business analyst is any person who performs business analysis activities. </a:t>
            </a:r>
          </a:p>
          <a:p>
            <a:pPr marL="285750" indent="-285750">
              <a:buFont typeface="Arial" panose="020B0604020202020204" pitchFamily="34" charset="0"/>
              <a:buChar char="•"/>
            </a:pPr>
            <a:r>
              <a:rPr lang="en-US" dirty="0"/>
              <a:t>The business analyst is responsible for eliciting the actual needs of stakeholder which frequently involves investigating and clarifying their expressed desires in order to determine underlying issues and causes</a:t>
            </a:r>
          </a:p>
          <a:p>
            <a:pPr marL="285750" indent="-285750">
              <a:buFont typeface="Arial" panose="020B0604020202020204" pitchFamily="34" charset="0"/>
              <a:buChar char="•"/>
            </a:pPr>
            <a:r>
              <a:rPr lang="en-US" dirty="0"/>
              <a:t>The activities that business analysts perform include:</a:t>
            </a:r>
          </a:p>
          <a:p>
            <a:pPr marL="742950" lvl="1" indent="-285750">
              <a:buFont typeface="Arial" panose="020B0604020202020204" pitchFamily="34" charset="0"/>
              <a:buChar char="•"/>
            </a:pPr>
            <a:r>
              <a:rPr lang="en-US" dirty="0"/>
              <a:t>understanding enterprise problems and goals,</a:t>
            </a:r>
          </a:p>
          <a:p>
            <a:pPr marL="742950" lvl="1" indent="-285750">
              <a:buFont typeface="Arial" panose="020B0604020202020204" pitchFamily="34" charset="0"/>
              <a:buChar char="•"/>
            </a:pPr>
            <a:r>
              <a:rPr lang="en-US" dirty="0"/>
              <a:t>analyzing needs and solutions,</a:t>
            </a:r>
          </a:p>
          <a:p>
            <a:pPr marL="742950" lvl="1" indent="-285750">
              <a:buFont typeface="Arial" panose="020B0604020202020204" pitchFamily="34" charset="0"/>
              <a:buChar char="•"/>
            </a:pPr>
            <a:r>
              <a:rPr lang="en-US" dirty="0"/>
              <a:t>devising strategies,</a:t>
            </a:r>
          </a:p>
          <a:p>
            <a:pPr marL="742950" lvl="1" indent="-285750">
              <a:buFont typeface="Arial" panose="020B0604020202020204" pitchFamily="34" charset="0"/>
              <a:buChar char="•"/>
            </a:pPr>
            <a:r>
              <a:rPr lang="en-US" dirty="0"/>
              <a:t>driving change, and</a:t>
            </a:r>
          </a:p>
          <a:p>
            <a:pPr marL="742950" lvl="1" indent="-285750">
              <a:buFont typeface="Arial" panose="020B0604020202020204" pitchFamily="34" charset="0"/>
              <a:buChar char="•"/>
            </a:pPr>
            <a:r>
              <a:rPr lang="en-US" dirty="0"/>
              <a:t>facilitating stakeholder collaboration.</a:t>
            </a:r>
          </a:p>
        </p:txBody>
      </p:sp>
      <p:sp>
        <p:nvSpPr>
          <p:cNvPr id="2" name="Rectangle 1"/>
          <p:cNvSpPr/>
          <p:nvPr/>
        </p:nvSpPr>
        <p:spPr>
          <a:xfrm>
            <a:off x="2094882" y="0"/>
            <a:ext cx="495424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Business Analyst</a:t>
            </a:r>
          </a:p>
        </p:txBody>
      </p:sp>
    </p:spTree>
    <p:extLst>
      <p:ext uri="{BB962C8B-B14F-4D97-AF65-F5344CB8AC3E}">
        <p14:creationId xmlns:p14="http://schemas.microsoft.com/office/powerpoint/2010/main" val="315557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1266"/>
                                        </p:tgtEl>
                                        <p:attrNameLst>
                                          <p:attrName>style.visibility</p:attrName>
                                        </p:attrNameLst>
                                      </p:cBhvr>
                                      <p:to>
                                        <p:strVal val="visible"/>
                                      </p:to>
                                    </p:set>
                                    <p:animEffect transition="in" filter="wheel(1)">
                                      <p:cBhvr>
                                        <p:cTn id="18" dur="2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852" y="2133600"/>
            <a:ext cx="8686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Investigating</a:t>
            </a:r>
          </a:p>
          <a:p>
            <a:endParaRPr lang="en-US" dirty="0"/>
          </a:p>
          <a:p>
            <a:pPr marL="285750" indent="-285750">
              <a:buFont typeface="Arial" panose="020B0604020202020204" pitchFamily="34" charset="0"/>
              <a:buChar char="•"/>
            </a:pPr>
            <a:r>
              <a:rPr lang="en-US" dirty="0"/>
              <a:t>Analyzing</a:t>
            </a:r>
          </a:p>
          <a:p>
            <a:endParaRPr lang="en-US" dirty="0"/>
          </a:p>
          <a:p>
            <a:pPr marL="285750" indent="-285750">
              <a:buFont typeface="Arial" panose="020B0604020202020204" pitchFamily="34" charset="0"/>
              <a:buChar char="•"/>
            </a:pPr>
            <a:r>
              <a:rPr lang="en-US" dirty="0"/>
              <a:t>Communicating</a:t>
            </a:r>
          </a:p>
          <a:p>
            <a:endParaRPr lang="en-US" dirty="0"/>
          </a:p>
          <a:p>
            <a:pPr marL="285750" indent="-285750">
              <a:buFont typeface="Arial" panose="020B0604020202020204" pitchFamily="34" charset="0"/>
              <a:buChar char="•"/>
            </a:pPr>
            <a:r>
              <a:rPr lang="en-US" dirty="0"/>
              <a:t>Documenting</a:t>
            </a:r>
          </a:p>
          <a:p>
            <a:endParaRPr lang="en-US" dirty="0"/>
          </a:p>
          <a:p>
            <a:pPr marL="285750" indent="-285750">
              <a:buFont typeface="Arial" panose="020B0604020202020204" pitchFamily="34" charset="0"/>
              <a:buChar char="•"/>
            </a:pPr>
            <a:r>
              <a:rPr lang="en-US" dirty="0"/>
              <a:t>Evaluating</a:t>
            </a:r>
          </a:p>
          <a:p>
            <a:endParaRPr lang="en-US" dirty="0"/>
          </a:p>
        </p:txBody>
      </p:sp>
      <p:sp>
        <p:nvSpPr>
          <p:cNvPr id="2" name="Rectangle 1"/>
          <p:cNvSpPr/>
          <p:nvPr/>
        </p:nvSpPr>
        <p:spPr>
          <a:xfrm>
            <a:off x="69476" y="76200"/>
            <a:ext cx="8915400"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Day to Day Activities of a Business Analyst</a:t>
            </a:r>
          </a:p>
        </p:txBody>
      </p:sp>
      <p:pic>
        <p:nvPicPr>
          <p:cNvPr id="1229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694" y="1981200"/>
            <a:ext cx="531106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33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2290"/>
                                        </p:tgtEl>
                                        <p:attrNameLst>
                                          <p:attrName>style.visibility</p:attrName>
                                        </p:attrNameLst>
                                      </p:cBhvr>
                                      <p:to>
                                        <p:strVal val="visible"/>
                                      </p:to>
                                    </p:set>
                                    <p:anim calcmode="lin" valueType="num">
                                      <p:cBhvr>
                                        <p:cTn id="33" dur="1000" fill="hold"/>
                                        <p:tgtEl>
                                          <p:spTgt spid="12290"/>
                                        </p:tgtEl>
                                        <p:attrNameLst>
                                          <p:attrName>ppt_w</p:attrName>
                                        </p:attrNameLst>
                                      </p:cBhvr>
                                      <p:tavLst>
                                        <p:tav tm="0">
                                          <p:val>
                                            <p:fltVal val="0"/>
                                          </p:val>
                                        </p:tav>
                                        <p:tav tm="100000">
                                          <p:val>
                                            <p:strVal val="#ppt_w"/>
                                          </p:val>
                                        </p:tav>
                                      </p:tavLst>
                                    </p:anim>
                                    <p:anim calcmode="lin" valueType="num">
                                      <p:cBhvr>
                                        <p:cTn id="34" dur="1000" fill="hold"/>
                                        <p:tgtEl>
                                          <p:spTgt spid="12290"/>
                                        </p:tgtEl>
                                        <p:attrNameLst>
                                          <p:attrName>ppt_h</p:attrName>
                                        </p:attrNameLst>
                                      </p:cBhvr>
                                      <p:tavLst>
                                        <p:tav tm="0">
                                          <p:val>
                                            <p:fltVal val="0"/>
                                          </p:val>
                                        </p:tav>
                                        <p:tav tm="100000">
                                          <p:val>
                                            <p:strVal val="#ppt_h"/>
                                          </p:val>
                                        </p:tav>
                                      </p:tavLst>
                                    </p:anim>
                                    <p:anim calcmode="lin" valueType="num">
                                      <p:cBhvr>
                                        <p:cTn id="35" dur="1000" fill="hold"/>
                                        <p:tgtEl>
                                          <p:spTgt spid="12290"/>
                                        </p:tgtEl>
                                        <p:attrNameLst>
                                          <p:attrName>style.rotation</p:attrName>
                                        </p:attrNameLst>
                                      </p:cBhvr>
                                      <p:tavLst>
                                        <p:tav tm="0">
                                          <p:val>
                                            <p:fltVal val="90"/>
                                          </p:val>
                                        </p:tav>
                                        <p:tav tm="100000">
                                          <p:val>
                                            <p:fltVal val="0"/>
                                          </p:val>
                                        </p:tav>
                                      </p:tavLst>
                                    </p:anim>
                                    <p:animEffect transition="in" filter="fade">
                                      <p:cBhvr>
                                        <p:cTn id="36" dur="1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447800"/>
            <a:ext cx="8915400" cy="4801314"/>
          </a:xfrm>
          <a:prstGeom prst="rect">
            <a:avLst/>
          </a:prstGeom>
          <a:noFill/>
        </p:spPr>
        <p:txBody>
          <a:bodyPr wrap="square" rtlCol="0">
            <a:spAutoFit/>
          </a:bodyPr>
          <a:lstStyle/>
          <a:p>
            <a:r>
              <a:rPr lang="en-US" b="1" dirty="0"/>
              <a:t>Sponsor</a:t>
            </a:r>
            <a:r>
              <a:rPr lang="en-US" dirty="0"/>
              <a:t>: A stakeholder who authorizes or legitimizes the product development effort by contracting for or paying for the project.</a:t>
            </a:r>
          </a:p>
          <a:p>
            <a:r>
              <a:rPr lang="en-US" b="1" dirty="0"/>
              <a:t>Stakeholder</a:t>
            </a:r>
            <a:r>
              <a:rPr lang="en-US" dirty="0"/>
              <a:t>: A group or person who has interests that may be affected by an initiative or influence over it.</a:t>
            </a:r>
          </a:p>
          <a:p>
            <a:r>
              <a:rPr lang="en-US" b="1" dirty="0"/>
              <a:t>Customer</a:t>
            </a:r>
            <a:r>
              <a:rPr lang="en-US" dirty="0"/>
              <a:t>: A stakeholder who uses products or services delivered by an organization.</a:t>
            </a:r>
          </a:p>
          <a:p>
            <a:r>
              <a:rPr lang="en-US" b="1" dirty="0"/>
              <a:t>Subject Matter Expert (SME)</a:t>
            </a:r>
            <a:r>
              <a:rPr lang="en-US" dirty="0"/>
              <a:t>: A stakeholder with specific expertise in an aspect of the problem domain or potential solution alternatives or components.</a:t>
            </a:r>
          </a:p>
          <a:p>
            <a:r>
              <a:rPr lang="en-US" b="1" dirty="0"/>
              <a:t>End User</a:t>
            </a:r>
            <a:r>
              <a:rPr lang="en-US" dirty="0"/>
              <a:t>: A person or system that directly interacts with the solution. End users can be humans who interface with the system, or systems that send or receive data files to or from the system.</a:t>
            </a:r>
          </a:p>
          <a:p>
            <a:r>
              <a:rPr lang="en-US" b="1" dirty="0"/>
              <a:t>Project Manager</a:t>
            </a:r>
            <a:r>
              <a:rPr lang="en-US" dirty="0"/>
              <a:t>: The stakeholder assigned by the performing organization to manage the work required to achieve the project objectives.</a:t>
            </a:r>
          </a:p>
          <a:p>
            <a:r>
              <a:rPr lang="en-US" b="1" dirty="0"/>
              <a:t>Tester</a:t>
            </a:r>
            <a:r>
              <a:rPr lang="en-US" dirty="0"/>
              <a:t>: A stakeholder responsible for assessing the quality of, and identifying defects in, a software application.</a:t>
            </a:r>
          </a:p>
          <a:p>
            <a:r>
              <a:rPr lang="en-US" b="1" dirty="0"/>
              <a:t>Regulator</a:t>
            </a:r>
            <a:r>
              <a:rPr lang="en-US" dirty="0"/>
              <a:t>: A stakeholder with legal or governance authority over the solution or the process used to develop it.</a:t>
            </a:r>
          </a:p>
          <a:p>
            <a:endParaRPr lang="en-US" dirty="0"/>
          </a:p>
        </p:txBody>
      </p:sp>
      <p:sp>
        <p:nvSpPr>
          <p:cNvPr id="2" name="Rectangle 1"/>
          <p:cNvSpPr/>
          <p:nvPr/>
        </p:nvSpPr>
        <p:spPr>
          <a:xfrm>
            <a:off x="1828800" y="0"/>
            <a:ext cx="491019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Roles around BA</a:t>
            </a:r>
          </a:p>
        </p:txBody>
      </p:sp>
    </p:spTree>
    <p:extLst>
      <p:ext uri="{BB962C8B-B14F-4D97-AF65-F5344CB8AC3E}">
        <p14:creationId xmlns:p14="http://schemas.microsoft.com/office/powerpoint/2010/main" val="148354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1000"/>
                                        <p:tgtEl>
                                          <p:spTgt spid="3">
                                            <p:txEl>
                                              <p:pRg st="6" end="6"/>
                                            </p:txEl>
                                          </p:spTgt>
                                        </p:tgtEl>
                                      </p:cBhvr>
                                    </p:animEffect>
                                    <p:anim calcmode="lin" valueType="num">
                                      <p:cBhvr>
                                        <p:cTn id="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fade">
                                      <p:cBhvr>
                                        <p:cTn id="60" dur="1000"/>
                                        <p:tgtEl>
                                          <p:spTgt spid="3">
                                            <p:txEl>
                                              <p:pRg st="7" end="7"/>
                                            </p:txEl>
                                          </p:spTgt>
                                        </p:tgtEl>
                                      </p:cBhvr>
                                    </p:animEffect>
                                    <p:anim calcmode="lin" valueType="num">
                                      <p:cBhvr>
                                        <p:cTn id="6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9144000" cy="685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9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80">
                                          <p:stCondLst>
                                            <p:cond delay="0"/>
                                          </p:stCondLst>
                                        </p:cTn>
                                        <p:tgtEl>
                                          <p:spTgt spid="6147"/>
                                        </p:tgtEl>
                                      </p:cBhvr>
                                    </p:animEffect>
                                    <p:anim calcmode="lin" valueType="num">
                                      <p:cBhvr>
                                        <p:cTn id="8"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7"/>
                                        </p:tgtEl>
                                      </p:cBhvr>
                                      <p:to x="100000" y="60000"/>
                                    </p:animScale>
                                    <p:animScale>
                                      <p:cBhvr>
                                        <p:cTn id="14" dur="166" decel="50000">
                                          <p:stCondLst>
                                            <p:cond delay="676"/>
                                          </p:stCondLst>
                                        </p:cTn>
                                        <p:tgtEl>
                                          <p:spTgt spid="6147"/>
                                        </p:tgtEl>
                                      </p:cBhvr>
                                      <p:to x="100000" y="100000"/>
                                    </p:animScale>
                                    <p:animScale>
                                      <p:cBhvr>
                                        <p:cTn id="15" dur="26">
                                          <p:stCondLst>
                                            <p:cond delay="1312"/>
                                          </p:stCondLst>
                                        </p:cTn>
                                        <p:tgtEl>
                                          <p:spTgt spid="6147"/>
                                        </p:tgtEl>
                                      </p:cBhvr>
                                      <p:to x="100000" y="80000"/>
                                    </p:animScale>
                                    <p:animScale>
                                      <p:cBhvr>
                                        <p:cTn id="16" dur="166" decel="50000">
                                          <p:stCondLst>
                                            <p:cond delay="1338"/>
                                          </p:stCondLst>
                                        </p:cTn>
                                        <p:tgtEl>
                                          <p:spTgt spid="6147"/>
                                        </p:tgtEl>
                                      </p:cBhvr>
                                      <p:to x="100000" y="100000"/>
                                    </p:animScale>
                                    <p:animScale>
                                      <p:cBhvr>
                                        <p:cTn id="17" dur="26">
                                          <p:stCondLst>
                                            <p:cond delay="1642"/>
                                          </p:stCondLst>
                                        </p:cTn>
                                        <p:tgtEl>
                                          <p:spTgt spid="6147"/>
                                        </p:tgtEl>
                                      </p:cBhvr>
                                      <p:to x="100000" y="90000"/>
                                    </p:animScale>
                                    <p:animScale>
                                      <p:cBhvr>
                                        <p:cTn id="18" dur="166" decel="50000">
                                          <p:stCondLst>
                                            <p:cond delay="1668"/>
                                          </p:stCondLst>
                                        </p:cTn>
                                        <p:tgtEl>
                                          <p:spTgt spid="6147"/>
                                        </p:tgtEl>
                                      </p:cBhvr>
                                      <p:to x="100000" y="100000"/>
                                    </p:animScale>
                                    <p:animScale>
                                      <p:cBhvr>
                                        <p:cTn id="19" dur="26">
                                          <p:stCondLst>
                                            <p:cond delay="1808"/>
                                          </p:stCondLst>
                                        </p:cTn>
                                        <p:tgtEl>
                                          <p:spTgt spid="6147"/>
                                        </p:tgtEl>
                                      </p:cBhvr>
                                      <p:to x="100000" y="95000"/>
                                    </p:animScale>
                                    <p:animScale>
                                      <p:cBhvr>
                                        <p:cTn id="20" dur="166" decel="50000">
                                          <p:stCondLst>
                                            <p:cond delay="1834"/>
                                          </p:stCondLst>
                                        </p:cTn>
                                        <p:tgtEl>
                                          <p:spTgt spid="61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0" y="1600200"/>
            <a:ext cx="3429000" cy="4525963"/>
          </a:xfrm>
        </p:spPr>
        <p:txBody>
          <a:bodyPr>
            <a:normAutofit/>
          </a:bodyPr>
          <a:lstStyle/>
          <a:p>
            <a:r>
              <a:rPr lang="en-US" sz="2400" dirty="0"/>
              <a:t>Review of Day 1</a:t>
            </a:r>
          </a:p>
          <a:p>
            <a:r>
              <a:rPr lang="en-US" sz="2400" dirty="0"/>
              <a:t>SDLC </a:t>
            </a:r>
          </a:p>
          <a:p>
            <a:r>
              <a:rPr lang="en-US" sz="2400" dirty="0"/>
              <a:t>Agile</a:t>
            </a:r>
          </a:p>
          <a:p>
            <a:r>
              <a:rPr lang="en-US" sz="2400" dirty="0"/>
              <a:t>Waterfall</a:t>
            </a:r>
          </a:p>
          <a:p>
            <a:r>
              <a:rPr lang="en-US" sz="2400" dirty="0"/>
              <a:t>Business Analysis</a:t>
            </a:r>
          </a:p>
          <a:p>
            <a:r>
              <a:rPr lang="en-US" sz="2400" dirty="0"/>
              <a:t>Business Analyst</a:t>
            </a:r>
          </a:p>
          <a:p>
            <a:r>
              <a:rPr lang="en-US" sz="2400" dirty="0"/>
              <a:t>Activities of a BA</a:t>
            </a:r>
          </a:p>
          <a:p>
            <a:r>
              <a:rPr lang="en-US" sz="2400" dirty="0"/>
              <a:t>Roles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72155"/>
            <a:ext cx="48006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737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500"/>
            <a:ext cx="9165656"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Software Development Life Cycle</a:t>
            </a:r>
          </a:p>
        </p:txBody>
      </p:sp>
      <p:sp>
        <p:nvSpPr>
          <p:cNvPr id="6" name="TextBox 5"/>
          <p:cNvSpPr txBox="1"/>
          <p:nvPr/>
        </p:nvSpPr>
        <p:spPr>
          <a:xfrm>
            <a:off x="381000" y="2209800"/>
            <a:ext cx="8001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Is a framework defining tasks performed at each step in the software development process.</a:t>
            </a:r>
          </a:p>
          <a:p>
            <a:pPr marL="285750" indent="-285750">
              <a:buFont typeface="Arial" panose="020B0604020202020204" pitchFamily="34" charset="0"/>
              <a:buChar char="•"/>
            </a:pPr>
            <a:r>
              <a:rPr lang="en-US" dirty="0"/>
              <a:t>It consists of a detailed plan describing how to develop, maintain and replace specific software. </a:t>
            </a:r>
          </a:p>
          <a:p>
            <a:pPr marL="285750" indent="-285750">
              <a:buFont typeface="Arial" panose="020B0604020202020204" pitchFamily="34" charset="0"/>
              <a:buChar char="•"/>
            </a:pPr>
            <a:r>
              <a:rPr lang="en-US" dirty="0"/>
              <a:t>Also known as the software development process.</a:t>
            </a:r>
          </a:p>
          <a:p>
            <a:pPr marL="285750" indent="-285750">
              <a:buFont typeface="Arial" panose="020B0604020202020204" pitchFamily="34" charset="0"/>
              <a:buChar char="•"/>
            </a:pPr>
            <a:r>
              <a:rPr lang="en-US" dirty="0"/>
              <a:t>SDLC involves several stages.</a:t>
            </a:r>
          </a:p>
        </p:txBody>
      </p:sp>
    </p:spTree>
    <p:extLst>
      <p:ext uri="{BB962C8B-B14F-4D97-AF65-F5344CB8AC3E}">
        <p14:creationId xmlns:p14="http://schemas.microsoft.com/office/powerpoint/2010/main" val="277736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5862" y="0"/>
            <a:ext cx="435228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Stages of SDLC</a:t>
            </a:r>
          </a:p>
        </p:txBody>
      </p:sp>
      <p:sp>
        <p:nvSpPr>
          <p:cNvPr id="4" name="TextBox 3"/>
          <p:cNvSpPr txBox="1"/>
          <p:nvPr/>
        </p:nvSpPr>
        <p:spPr>
          <a:xfrm>
            <a:off x="0" y="990600"/>
            <a:ext cx="9144000" cy="5909310"/>
          </a:xfrm>
          <a:prstGeom prst="rect">
            <a:avLst/>
          </a:prstGeom>
          <a:noFill/>
        </p:spPr>
        <p:txBody>
          <a:bodyPr wrap="square" rtlCol="0">
            <a:spAutoFit/>
          </a:bodyPr>
          <a:lstStyle/>
          <a:p>
            <a:pPr marL="342900" lvl="0" indent="-342900">
              <a:buAutoNum type="arabicPeriod"/>
            </a:pPr>
            <a:r>
              <a:rPr lang="en-US" b="1" dirty="0"/>
              <a:t>Planning: </a:t>
            </a:r>
            <a:r>
              <a:rPr lang="en-US" dirty="0"/>
              <a:t>The most important parts of software development, req gathering, or requirement analysis are usually done by the most skilled and experienced software engineers in the organization. After the requirements are gathered from the client, a scope document is created in which the scope of the project is determined and documented.</a:t>
            </a:r>
          </a:p>
          <a:p>
            <a:pPr lvl="0"/>
            <a:endParaRPr lang="en-US" dirty="0"/>
          </a:p>
          <a:p>
            <a:pPr lvl="0"/>
            <a:r>
              <a:rPr lang="en-US" dirty="0"/>
              <a:t>2. </a:t>
            </a:r>
            <a:r>
              <a:rPr lang="en-US" b="1" dirty="0"/>
              <a:t>Implementation: </a:t>
            </a:r>
            <a:r>
              <a:rPr lang="en-US" dirty="0"/>
              <a:t>The software engineers start writing the code according to the client's requirements.</a:t>
            </a:r>
          </a:p>
          <a:p>
            <a:pPr lvl="0"/>
            <a:endParaRPr lang="en-US" dirty="0"/>
          </a:p>
          <a:p>
            <a:pPr lvl="0"/>
            <a:r>
              <a:rPr lang="en-US" b="1" dirty="0"/>
              <a:t>3. Testing: </a:t>
            </a:r>
            <a:r>
              <a:rPr lang="en-US" dirty="0"/>
              <a:t>This is the process of finding defects or bugs in the created software.</a:t>
            </a:r>
          </a:p>
          <a:p>
            <a:pPr lvl="0"/>
            <a:endParaRPr lang="en-US" dirty="0"/>
          </a:p>
          <a:p>
            <a:pPr lvl="0"/>
            <a:r>
              <a:rPr lang="en-US" dirty="0"/>
              <a:t>4. </a:t>
            </a:r>
            <a:r>
              <a:rPr lang="en-US" b="1" dirty="0"/>
              <a:t>Documentation: </a:t>
            </a:r>
            <a:r>
              <a:rPr lang="en-US" dirty="0"/>
              <a:t>Every step in the project is documented for future reference and for the improvement of the software in the development process. The design documentation may include writing the application programming interface (API).</a:t>
            </a:r>
          </a:p>
          <a:p>
            <a:pPr lvl="0"/>
            <a:endParaRPr lang="en-US" dirty="0"/>
          </a:p>
          <a:p>
            <a:pPr lvl="0"/>
            <a:r>
              <a:rPr lang="en-US" b="1" dirty="0"/>
              <a:t>5. Deployment </a:t>
            </a:r>
            <a:r>
              <a:rPr lang="en-US" dirty="0"/>
              <a:t>and maintenance: The software is deployed after it has been approved for release.</a:t>
            </a:r>
          </a:p>
          <a:p>
            <a:pPr lvl="0"/>
            <a:endParaRPr lang="en-US" dirty="0"/>
          </a:p>
          <a:p>
            <a:pPr lvl="0"/>
            <a:r>
              <a:rPr lang="en-US" dirty="0"/>
              <a:t>6. </a:t>
            </a:r>
            <a:r>
              <a:rPr lang="en-US" b="1" dirty="0"/>
              <a:t>Maintaining: </a:t>
            </a:r>
            <a:r>
              <a:rPr lang="en-US" dirty="0"/>
              <a:t>Software maintenance is done for future reference. Software improvement and new requirements (change requests) can take longer than the time needed to create the initial development of the software.</a:t>
            </a:r>
          </a:p>
          <a:p>
            <a:endParaRPr lang="en-US" dirty="0"/>
          </a:p>
        </p:txBody>
      </p:sp>
    </p:spTree>
    <p:extLst>
      <p:ext uri="{BB962C8B-B14F-4D97-AF65-F5344CB8AC3E}">
        <p14:creationId xmlns:p14="http://schemas.microsoft.com/office/powerpoint/2010/main" val="109294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6569" y="76200"/>
            <a:ext cx="609776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SDLC Methodologies</a:t>
            </a:r>
          </a:p>
        </p:txBody>
      </p:sp>
      <p:sp>
        <p:nvSpPr>
          <p:cNvPr id="4" name="TextBox 3"/>
          <p:cNvSpPr txBox="1"/>
          <p:nvPr/>
        </p:nvSpPr>
        <p:spPr>
          <a:xfrm>
            <a:off x="1143000" y="1752600"/>
            <a:ext cx="6400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Agile</a:t>
            </a:r>
          </a:p>
          <a:p>
            <a:pPr marL="285750" indent="-285750">
              <a:buFont typeface="Arial" panose="020B0604020202020204" pitchFamily="34" charset="0"/>
              <a:buChar char="•"/>
            </a:pPr>
            <a:r>
              <a:rPr lang="en-US" dirty="0"/>
              <a:t>Waterfall</a:t>
            </a:r>
          </a:p>
          <a:p>
            <a:pPr marL="285750" indent="-285750">
              <a:buFont typeface="Arial" panose="020B0604020202020204" pitchFamily="34" charset="0"/>
              <a:buChar char="•"/>
            </a:pPr>
            <a:r>
              <a:rPr lang="en-US" dirty="0"/>
              <a:t>Kanban</a:t>
            </a:r>
          </a:p>
          <a:p>
            <a:pPr marL="285750" indent="-285750">
              <a:buFont typeface="Arial" panose="020B0604020202020204" pitchFamily="34" charset="0"/>
              <a:buChar char="•"/>
            </a:pPr>
            <a:r>
              <a:rPr lang="en-US" dirty="0"/>
              <a:t>XP</a:t>
            </a:r>
          </a:p>
          <a:p>
            <a:pPr marL="285750" indent="-285750">
              <a:buFont typeface="Arial" panose="020B0604020202020204" pitchFamily="34" charset="0"/>
              <a:buChar char="•"/>
            </a:pPr>
            <a:r>
              <a:rPr lang="en-US" dirty="0"/>
              <a:t>V-Model</a:t>
            </a:r>
          </a:p>
          <a:p>
            <a:pPr marL="285750" indent="-285750">
              <a:buFont typeface="Arial" panose="020B0604020202020204" pitchFamily="34" charset="0"/>
              <a:buChar char="•"/>
            </a:pPr>
            <a:r>
              <a:rPr lang="en-US" dirty="0"/>
              <a:t>Spiral</a:t>
            </a:r>
          </a:p>
          <a:p>
            <a:pPr marL="285750" indent="-285750">
              <a:buFont typeface="Arial" panose="020B0604020202020204" pitchFamily="34" charset="0"/>
              <a:buChar char="•"/>
            </a:pPr>
            <a:r>
              <a:rPr lang="en-US" dirty="0"/>
              <a:t>RUP</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788459"/>
            <a:ext cx="4235174"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95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circle(in)">
                                      <p:cBhvr>
                                        <p:cTn id="11" dur="20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6" dur="5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1" dur="500"/>
                                        <p:tgtEl>
                                          <p:spTgt spid="4">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76200"/>
            <a:ext cx="162095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Agile</a:t>
            </a:r>
          </a:p>
        </p:txBody>
      </p:sp>
      <p:sp>
        <p:nvSpPr>
          <p:cNvPr id="3" name="TextBox 2"/>
          <p:cNvSpPr txBox="1"/>
          <p:nvPr/>
        </p:nvSpPr>
        <p:spPr>
          <a:xfrm>
            <a:off x="304800" y="1295400"/>
            <a:ext cx="8305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Agile project management is an iterative approach to planning and guiding project processes.</a:t>
            </a:r>
          </a:p>
          <a:p>
            <a:pPr marL="285750" indent="-285750">
              <a:buFont typeface="Arial" panose="020B0604020202020204" pitchFamily="34" charset="0"/>
              <a:buChar char="•"/>
            </a:pPr>
            <a:r>
              <a:rPr lang="en-US" dirty="0"/>
              <a:t>Agile development is a phrase used in software development to describe methodologies for </a:t>
            </a:r>
            <a:r>
              <a:rPr lang="en-US" b="1" dirty="0"/>
              <a:t>incremental software development</a:t>
            </a:r>
            <a:r>
              <a:rPr lang="en-US" dirty="0"/>
              <a:t>. </a:t>
            </a:r>
          </a:p>
          <a:p>
            <a:pPr marL="285750" indent="-285750">
              <a:buFont typeface="Arial" panose="020B0604020202020204" pitchFamily="34" charset="0"/>
              <a:buChar char="•"/>
            </a:pPr>
            <a:r>
              <a:rPr lang="en-US" dirty="0"/>
              <a:t>Agile development is an alternative to traditional project management where emphasis is placed on empowering people to collaborate and make team decisions in addition to continuous planning, continuous testing and continuous integration.</a:t>
            </a:r>
          </a:p>
          <a:p>
            <a:pPr marL="285750" indent="-285750">
              <a:buFont typeface="Arial" panose="020B0604020202020204" pitchFamily="34" charset="0"/>
              <a:buChar char="•"/>
            </a:pPr>
            <a:r>
              <a:rPr lang="en-US" dirty="0"/>
              <a:t>An </a:t>
            </a:r>
            <a:r>
              <a:rPr lang="en-US" b="1" dirty="0"/>
              <a:t>iteration</a:t>
            </a:r>
            <a:r>
              <a:rPr lang="en-US" dirty="0"/>
              <a:t>, in the context of an Agile project, is a </a:t>
            </a:r>
            <a:r>
              <a:rPr lang="en-US" dirty="0" err="1"/>
              <a:t>timebox</a:t>
            </a:r>
            <a:r>
              <a:rPr lang="en-US" dirty="0"/>
              <a:t> during which development takes place, the duration of which may vary from project to project.</a:t>
            </a:r>
          </a:p>
          <a:p>
            <a:pPr marL="285750" indent="-285750">
              <a:buFont typeface="Arial" panose="020B0604020202020204" pitchFamily="34" charset="0"/>
              <a:buChar char="•"/>
            </a:pPr>
            <a:r>
              <a:rPr lang="en-US" b="1" dirty="0"/>
              <a:t>Scrum</a:t>
            </a:r>
            <a:r>
              <a:rPr lang="en-US" dirty="0"/>
              <a:t> is a project management framework that is applicable to any project with aggressive deadlines, complex requirements and a degree of uniqueness.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00" y="4727575"/>
            <a:ext cx="8204200" cy="182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2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wipe(down)">
                                      <p:cBhvr>
                                        <p:cTn id="1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Agile manife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124200"/>
            <a:ext cx="4762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23955" y="67270"/>
            <a:ext cx="469609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Agile Manifesto</a:t>
            </a:r>
          </a:p>
        </p:txBody>
      </p:sp>
      <p:sp>
        <p:nvSpPr>
          <p:cNvPr id="3" name="TextBox 2"/>
          <p:cNvSpPr txBox="1"/>
          <p:nvPr/>
        </p:nvSpPr>
        <p:spPr>
          <a:xfrm>
            <a:off x="304800" y="1295400"/>
            <a:ext cx="8458200" cy="2031325"/>
          </a:xfrm>
          <a:prstGeom prst="rect">
            <a:avLst/>
          </a:prstGeom>
          <a:noFill/>
        </p:spPr>
        <p:txBody>
          <a:bodyPr wrap="square" rtlCol="0">
            <a:spAutoFit/>
          </a:bodyPr>
          <a:lstStyle/>
          <a:p>
            <a:pPr marL="342900" indent="-342900">
              <a:buAutoNum type="arabicPeriod"/>
            </a:pPr>
            <a:r>
              <a:rPr lang="en-US" dirty="0"/>
              <a:t>Individuals and Interactions Over Processes and Tools</a:t>
            </a:r>
          </a:p>
          <a:p>
            <a:pPr marL="342900" indent="-342900">
              <a:buAutoNum type="arabicPeriod"/>
            </a:pPr>
            <a:endParaRPr lang="en-US" dirty="0"/>
          </a:p>
          <a:p>
            <a:pPr marL="342900" indent="-342900">
              <a:buAutoNum type="arabicPeriod"/>
            </a:pPr>
            <a:r>
              <a:rPr lang="en-US" dirty="0"/>
              <a:t>Working Software Over Comprehensive Documentation</a:t>
            </a:r>
          </a:p>
          <a:p>
            <a:pPr marL="342900" indent="-342900">
              <a:buAutoNum type="arabicPeriod"/>
            </a:pPr>
            <a:endParaRPr lang="en-US" dirty="0"/>
          </a:p>
          <a:p>
            <a:pPr marL="342900" indent="-342900">
              <a:buAutoNum type="arabicPeriod"/>
            </a:pPr>
            <a:r>
              <a:rPr lang="en-US" dirty="0"/>
              <a:t>Customer Collaboration Over Contract Negotiation</a:t>
            </a:r>
          </a:p>
          <a:p>
            <a:pPr marL="342900" indent="-342900">
              <a:buAutoNum type="arabicPeriod"/>
            </a:pPr>
            <a:endParaRPr lang="en-US" dirty="0"/>
          </a:p>
          <a:p>
            <a:pPr marL="342900" indent="-342900">
              <a:buAutoNum type="arabicPeriod"/>
            </a:pPr>
            <a:r>
              <a:rPr lang="en-US" dirty="0"/>
              <a:t>Responding to Change Over Following a Plan</a:t>
            </a:r>
          </a:p>
        </p:txBody>
      </p:sp>
    </p:spTree>
    <p:extLst>
      <p:ext uri="{BB962C8B-B14F-4D97-AF65-F5344CB8AC3E}">
        <p14:creationId xmlns:p14="http://schemas.microsoft.com/office/powerpoint/2010/main" val="25940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4098"/>
                                        </p:tgtEl>
                                        <p:attrNameLst>
                                          <p:attrName>style.visibility</p:attrName>
                                        </p:attrNameLst>
                                      </p:cBhvr>
                                      <p:to>
                                        <p:strVal val="visible"/>
                                      </p:to>
                                    </p:set>
                                    <p:anim calcmode="lin" valueType="num">
                                      <p:cBhvr>
                                        <p:cTn id="39" dur="500" fill="hold"/>
                                        <p:tgtEl>
                                          <p:spTgt spid="4098"/>
                                        </p:tgtEl>
                                        <p:attrNameLst>
                                          <p:attrName>ppt_w</p:attrName>
                                        </p:attrNameLst>
                                      </p:cBhvr>
                                      <p:tavLst>
                                        <p:tav tm="0">
                                          <p:val>
                                            <p:fltVal val="0"/>
                                          </p:val>
                                        </p:tav>
                                        <p:tav tm="100000">
                                          <p:val>
                                            <p:strVal val="#ppt_w"/>
                                          </p:val>
                                        </p:tav>
                                      </p:tavLst>
                                    </p:anim>
                                    <p:anim calcmode="lin" valueType="num">
                                      <p:cBhvr>
                                        <p:cTn id="40" dur="500" fill="hold"/>
                                        <p:tgtEl>
                                          <p:spTgt spid="4098"/>
                                        </p:tgtEl>
                                        <p:attrNameLst>
                                          <p:attrName>ppt_h</p:attrName>
                                        </p:attrNameLst>
                                      </p:cBhvr>
                                      <p:tavLst>
                                        <p:tav tm="0">
                                          <p:val>
                                            <p:fltVal val="0"/>
                                          </p:val>
                                        </p:tav>
                                        <p:tav tm="100000">
                                          <p:val>
                                            <p:strVal val="#ppt_h"/>
                                          </p:val>
                                        </p:tav>
                                      </p:tavLst>
                                    </p:anim>
                                    <p:animEffect transition="in" filter="fade">
                                      <p:cBhvr>
                                        <p:cTn id="4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0753" y="35859"/>
            <a:ext cx="286755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Waterfall</a:t>
            </a:r>
          </a:p>
        </p:txBody>
      </p:sp>
      <p:sp>
        <p:nvSpPr>
          <p:cNvPr id="3" name="TextBox 2"/>
          <p:cNvSpPr txBox="1"/>
          <p:nvPr/>
        </p:nvSpPr>
        <p:spPr>
          <a:xfrm>
            <a:off x="304800" y="1524000"/>
            <a:ext cx="44196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Waterfall approach was first SDLC Model to be used widely in Software Engineering to ensure success of the project. </a:t>
            </a:r>
          </a:p>
          <a:p>
            <a:pPr marL="285750" indent="-285750">
              <a:buFont typeface="Arial" panose="020B0604020202020204" pitchFamily="34" charset="0"/>
              <a:buChar char="•"/>
            </a:pPr>
            <a:r>
              <a:rPr lang="en-US" dirty="0"/>
              <a:t>Some situations where the use of Waterfall model is most appropriate are:</a:t>
            </a:r>
          </a:p>
          <a:p>
            <a:pPr marL="1200150" lvl="2" indent="-285750">
              <a:buFont typeface="Arial" panose="020B0604020202020204" pitchFamily="34" charset="0"/>
              <a:buChar char="•"/>
            </a:pPr>
            <a:r>
              <a:rPr lang="en-US" dirty="0"/>
              <a:t>Requirements are very well documented, clear and fixed.</a:t>
            </a:r>
          </a:p>
          <a:p>
            <a:pPr marL="1200150" lvl="2" indent="-285750">
              <a:buFont typeface="Arial" panose="020B0604020202020204" pitchFamily="34" charset="0"/>
              <a:buChar char="•"/>
            </a:pPr>
            <a:r>
              <a:rPr lang="en-US" dirty="0"/>
              <a:t>Product definition is stable.</a:t>
            </a:r>
          </a:p>
          <a:p>
            <a:pPr marL="1200150" lvl="2" indent="-285750">
              <a:buFont typeface="Arial" panose="020B0604020202020204" pitchFamily="34" charset="0"/>
              <a:buChar char="•"/>
            </a:pPr>
            <a:r>
              <a:rPr lang="en-US" dirty="0"/>
              <a:t>Technology is understood and is not dynamic.</a:t>
            </a:r>
          </a:p>
          <a:p>
            <a:pPr marL="1200150" lvl="2" indent="-285750">
              <a:buFont typeface="Arial" panose="020B0604020202020204" pitchFamily="34" charset="0"/>
              <a:buChar char="•"/>
            </a:pPr>
            <a:r>
              <a:rPr lang="en-US" dirty="0"/>
              <a:t>There are no ambiguous requirements.</a:t>
            </a:r>
          </a:p>
          <a:p>
            <a:pPr marL="1200150" lvl="2" indent="-285750">
              <a:buFont typeface="Arial" panose="020B0604020202020204" pitchFamily="34" charset="0"/>
              <a:buChar char="•"/>
            </a:pPr>
            <a:r>
              <a:rPr lang="en-US" dirty="0"/>
              <a:t>Ample resources with required expertise are available to support the product.</a:t>
            </a:r>
          </a:p>
          <a:p>
            <a:pPr marL="1200150" lvl="2" indent="-285750">
              <a:buFont typeface="Arial" panose="020B0604020202020204" pitchFamily="34" charset="0"/>
              <a:buChar char="•"/>
            </a:pPr>
            <a:r>
              <a:rPr lang="en-US" dirty="0"/>
              <a:t>The project is short.</a:t>
            </a:r>
          </a:p>
          <a:p>
            <a:endParaRPr lang="en-US" dirty="0"/>
          </a:p>
        </p:txBody>
      </p:sp>
      <p:pic>
        <p:nvPicPr>
          <p:cNvPr id="5122" name="Picture 2" descr="Image result for Waterfall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447800"/>
            <a:ext cx="3810000"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88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randombar(horizontal)">
                                      <p:cBhvr>
                                        <p:cTn id="18"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4001"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Differentiate between Agile &amp; Waterfa</a:t>
            </a: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ll</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1454884388"/>
              </p:ext>
            </p:extLst>
          </p:nvPr>
        </p:nvGraphicFramePr>
        <p:xfrm>
          <a:off x="685800" y="1904999"/>
          <a:ext cx="7848600" cy="3599767"/>
        </p:xfrm>
        <a:graphic>
          <a:graphicData uri="http://schemas.openxmlformats.org/drawingml/2006/table">
            <a:tbl>
              <a:tblPr firstRow="1" firstCol="1" bandRow="1">
                <a:tableStyleId>{69012ECD-51FC-41F1-AA8D-1B2483CD663E}</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04801">
                <a:tc>
                  <a:txBody>
                    <a:bodyPr/>
                    <a:lstStyle/>
                    <a:p>
                      <a:pPr marL="0" marR="0" algn="ctr">
                        <a:lnSpc>
                          <a:spcPct val="115000"/>
                        </a:lnSpc>
                        <a:spcBef>
                          <a:spcPts val="0"/>
                        </a:spcBef>
                        <a:spcAft>
                          <a:spcPts val="0"/>
                        </a:spcAft>
                      </a:pPr>
                      <a:r>
                        <a:rPr lang="en-US" sz="1400" b="0" dirty="0">
                          <a:effectLst/>
                        </a:rPr>
                        <a:t>Agile</a:t>
                      </a:r>
                      <a:endParaRPr lang="en-US" sz="1400" b="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0" dirty="0">
                          <a:effectLst/>
                        </a:rPr>
                        <a:t>Waterfall</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219200">
                <a:tc>
                  <a:txBody>
                    <a:bodyPr/>
                    <a:lstStyle/>
                    <a:p>
                      <a:pPr marL="0" marR="0" lvl="0" indent="0">
                        <a:lnSpc>
                          <a:spcPct val="115000"/>
                        </a:lnSpc>
                        <a:spcBef>
                          <a:spcPts val="0"/>
                        </a:spcBef>
                        <a:spcAft>
                          <a:spcPts val="0"/>
                        </a:spcAft>
                        <a:buFont typeface="+mj-lt"/>
                        <a:buNone/>
                      </a:pPr>
                      <a:r>
                        <a:rPr lang="en-US" sz="1400" b="0" dirty="0">
                          <a:effectLst/>
                        </a:rPr>
                        <a:t>Agile accepts change and backward scalability is possible</a:t>
                      </a:r>
                      <a:endParaRPr lang="en-US" sz="1400" b="0" dirty="0">
                        <a:effectLst/>
                        <a:latin typeface="Calibri"/>
                        <a:ea typeface="Calibri"/>
                        <a:cs typeface="Times New Roman"/>
                      </a:endParaRPr>
                    </a:p>
                  </a:txBody>
                  <a:tcPr marL="68580" marR="68580" marT="0" marB="0"/>
                </a:tc>
                <a:tc>
                  <a:txBody>
                    <a:bodyPr/>
                    <a:lstStyle/>
                    <a:p>
                      <a:pPr marL="0" marR="0" lvl="0" indent="0" algn="just">
                        <a:lnSpc>
                          <a:spcPct val="115000"/>
                        </a:lnSpc>
                        <a:spcBef>
                          <a:spcPts val="0"/>
                        </a:spcBef>
                        <a:spcAft>
                          <a:spcPts val="0"/>
                        </a:spcAft>
                        <a:buFont typeface="+mj-lt"/>
                        <a:buNone/>
                      </a:pPr>
                      <a:r>
                        <a:rPr lang="en-US" sz="1400" b="0" dirty="0">
                          <a:effectLst/>
                        </a:rPr>
                        <a:t>Under waterfall approach we cannot change the decisions and implementations that we had made under the previous stages. If we want to make changes under waterfall we will have to build the entire project from the scratch once again.</a:t>
                      </a:r>
                    </a:p>
                    <a:p>
                      <a:pPr marL="457200" marR="0">
                        <a:lnSpc>
                          <a:spcPct val="115000"/>
                        </a:lnSpc>
                        <a:spcBef>
                          <a:spcPts val="0"/>
                        </a:spcBef>
                        <a:spcAft>
                          <a:spcPts val="0"/>
                        </a:spcAft>
                      </a:pPr>
                      <a:r>
                        <a:rPr lang="en-US" sz="1400" b="0" dirty="0">
                          <a:effectLst/>
                        </a:rPr>
                        <a:t> </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57868">
                <a:tc>
                  <a:txBody>
                    <a:bodyPr/>
                    <a:lstStyle/>
                    <a:p>
                      <a:pPr marL="0" marR="0" lvl="0" indent="0">
                        <a:lnSpc>
                          <a:spcPct val="115000"/>
                        </a:lnSpc>
                        <a:spcBef>
                          <a:spcPts val="0"/>
                        </a:spcBef>
                        <a:spcAft>
                          <a:spcPts val="0"/>
                        </a:spcAft>
                        <a:buFont typeface="+mj-lt"/>
                        <a:buNone/>
                      </a:pPr>
                      <a:r>
                        <a:rPr lang="en-US" sz="1400" b="0" dirty="0">
                          <a:effectLst/>
                        </a:rPr>
                        <a:t>Very flexible</a:t>
                      </a:r>
                      <a:endParaRPr lang="en-US" sz="1400" b="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1400" b="0" dirty="0">
                          <a:effectLst/>
                        </a:rPr>
                        <a:t>It is structured</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57868">
                <a:tc>
                  <a:txBody>
                    <a:bodyPr/>
                    <a:lstStyle/>
                    <a:p>
                      <a:pPr marL="0" marR="0" lvl="0" indent="0">
                        <a:lnSpc>
                          <a:spcPct val="115000"/>
                        </a:lnSpc>
                        <a:spcBef>
                          <a:spcPts val="0"/>
                        </a:spcBef>
                        <a:spcAft>
                          <a:spcPts val="0"/>
                        </a:spcAft>
                        <a:buFont typeface="+mj-lt"/>
                        <a:buNone/>
                      </a:pPr>
                      <a:r>
                        <a:rPr lang="en-US" sz="1400" b="0" dirty="0">
                          <a:effectLst/>
                        </a:rPr>
                        <a:t>Many small projects</a:t>
                      </a:r>
                      <a:endParaRPr lang="en-US" sz="1400" b="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1400" b="0" dirty="0">
                          <a:effectLst/>
                        </a:rPr>
                        <a:t>One big project</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57868">
                <a:tc>
                  <a:txBody>
                    <a:bodyPr/>
                    <a:lstStyle/>
                    <a:p>
                      <a:pPr marL="0" marR="0" lvl="0" indent="0">
                        <a:lnSpc>
                          <a:spcPct val="115000"/>
                        </a:lnSpc>
                        <a:spcBef>
                          <a:spcPts val="0"/>
                        </a:spcBef>
                        <a:spcAft>
                          <a:spcPts val="0"/>
                        </a:spcAft>
                        <a:buFont typeface="+mj-lt"/>
                        <a:buNone/>
                      </a:pPr>
                      <a:r>
                        <a:rPr lang="en-US" sz="1400" b="0" dirty="0">
                          <a:effectLst/>
                        </a:rPr>
                        <a:t>Iterative/cyclic</a:t>
                      </a:r>
                      <a:endParaRPr lang="en-US" sz="1400" b="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1400" b="0" dirty="0">
                          <a:effectLst/>
                        </a:rPr>
                        <a:t>A sequential process</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31796">
                <a:tc>
                  <a:txBody>
                    <a:bodyPr/>
                    <a:lstStyle/>
                    <a:p>
                      <a:pPr marL="0" marR="0" lvl="0" indent="0">
                        <a:lnSpc>
                          <a:spcPct val="115000"/>
                        </a:lnSpc>
                        <a:spcBef>
                          <a:spcPts val="0"/>
                        </a:spcBef>
                        <a:spcAft>
                          <a:spcPts val="0"/>
                        </a:spcAft>
                        <a:buFont typeface="+mj-lt"/>
                        <a:buNone/>
                      </a:pPr>
                      <a:r>
                        <a:rPr lang="en-US" sz="1400" b="0">
                          <a:effectLst/>
                        </a:rPr>
                        <a:t>Best for those who want continuous improvements</a:t>
                      </a:r>
                      <a:endParaRPr lang="en-US" sz="1400" b="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1400" b="0" dirty="0">
                          <a:effectLst/>
                        </a:rPr>
                        <a:t>Suited for situations where change is uncommon</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31796">
                <a:tc>
                  <a:txBody>
                    <a:bodyPr/>
                    <a:lstStyle/>
                    <a:p>
                      <a:pPr marL="0" marR="0" lvl="0" indent="0">
                        <a:lnSpc>
                          <a:spcPct val="115000"/>
                        </a:lnSpc>
                        <a:spcBef>
                          <a:spcPts val="0"/>
                        </a:spcBef>
                        <a:spcAft>
                          <a:spcPts val="0"/>
                        </a:spcAft>
                        <a:buFont typeface="+mj-lt"/>
                        <a:buNone/>
                      </a:pPr>
                      <a:r>
                        <a:rPr lang="en-US" sz="1400" b="0" dirty="0">
                          <a:effectLst/>
                        </a:rPr>
                        <a:t>A process in which requirements are expected to evolve and change</a:t>
                      </a:r>
                      <a:endParaRPr lang="en-US" sz="1400" b="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1400" b="0" dirty="0">
                          <a:effectLst/>
                        </a:rPr>
                        <a:t>A process that requires clearly defined requirements upfront</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6526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TotalTime>
  <Words>1006</Words>
  <Application>Microsoft Office PowerPoint</Application>
  <PresentationFormat>On-screen Show (4:3)</PresentationFormat>
  <Paragraphs>120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dc:title>
  <dc:creator>Beechi</dc:creator>
  <cp:lastModifiedBy>Meher Bhoyar</cp:lastModifiedBy>
  <cp:revision>26</cp:revision>
  <dcterms:created xsi:type="dcterms:W3CDTF">2006-08-16T00:00:00Z</dcterms:created>
  <dcterms:modified xsi:type="dcterms:W3CDTF">2018-11-21T01:24:39Z</dcterms:modified>
</cp:coreProperties>
</file>