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57" r:id="rId4"/>
    <p:sldId id="259" r:id="rId5"/>
    <p:sldId id="260" r:id="rId6"/>
    <p:sldId id="261" r:id="rId7"/>
    <p:sldId id="262" r:id="rId8"/>
    <p:sldId id="263" r:id="rId9"/>
    <p:sldId id="264" r:id="rId10"/>
    <p:sldId id="265" r:id="rId11"/>
    <p:sldId id="270" r:id="rId12"/>
    <p:sldId id="266" r:id="rId13"/>
    <p:sldId id="269"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1554"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7C9CB2-1F1F-48BA-B604-D09723BD9EBD}" type="datetimeFigureOut">
              <a:rPr lang="en-US" smtClean="0"/>
              <a:t>1/19/2019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733049-93EB-4E91-9FB8-5C4F0F3FE544}" type="slidenum">
              <a:rPr lang="en-US" smtClean="0"/>
              <a:t>‹#›</a:t>
            </a:fld>
            <a:endParaRPr lang="en-US"/>
          </a:p>
        </p:txBody>
      </p:sp>
    </p:spTree>
    <p:extLst>
      <p:ext uri="{BB962C8B-B14F-4D97-AF65-F5344CB8AC3E}">
        <p14:creationId xmlns:p14="http://schemas.microsoft.com/office/powerpoint/2010/main" val="18306224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733049-93EB-4E91-9FB8-5C4F0F3FE544}" type="slidenum">
              <a:rPr lang="en-US" smtClean="0"/>
              <a:t>13</a:t>
            </a:fld>
            <a:endParaRPr lang="en-US"/>
          </a:p>
        </p:txBody>
      </p:sp>
    </p:spTree>
    <p:extLst>
      <p:ext uri="{BB962C8B-B14F-4D97-AF65-F5344CB8AC3E}">
        <p14:creationId xmlns:p14="http://schemas.microsoft.com/office/powerpoint/2010/main" val="850685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733049-93EB-4E91-9FB8-5C4F0F3FE544}" type="slidenum">
              <a:rPr lang="en-US" smtClean="0"/>
              <a:t>14</a:t>
            </a:fld>
            <a:endParaRPr lang="en-US"/>
          </a:p>
        </p:txBody>
      </p:sp>
    </p:spTree>
    <p:extLst>
      <p:ext uri="{BB962C8B-B14F-4D97-AF65-F5344CB8AC3E}">
        <p14:creationId xmlns:p14="http://schemas.microsoft.com/office/powerpoint/2010/main" val="166227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1/19/2019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19823" y="2244804"/>
            <a:ext cx="6304355" cy="1107996"/>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66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BA Training Day 5</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Tree>
    <p:extLst>
      <p:ext uri="{BB962C8B-B14F-4D97-AF65-F5344CB8AC3E}">
        <p14:creationId xmlns:p14="http://schemas.microsoft.com/office/powerpoint/2010/main" val="1888473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342072"/>
            <a:ext cx="8686800" cy="1477328"/>
          </a:xfrm>
          <a:prstGeom prst="rect">
            <a:avLst/>
          </a:prstGeom>
        </p:spPr>
        <p:txBody>
          <a:bodyPr wrap="square">
            <a:spAutoFit/>
          </a:bodyPr>
          <a:lstStyle/>
          <a:p>
            <a:r>
              <a:rPr lang="en-US" b="1" dirty="0"/>
              <a:t>BRD:</a:t>
            </a:r>
            <a:r>
              <a:rPr lang="en-US" dirty="0"/>
              <a:t> is a requirements package that describes business requirements and stakeholder requirements. BRD is a high level document that contains the entire requirement demanded by the client. The focus of the BRD is to demonstrate the ultimate solution to the business requirement and what steps should be implemented in order to achieve those needs.</a:t>
            </a:r>
          </a:p>
        </p:txBody>
      </p:sp>
      <p:sp>
        <p:nvSpPr>
          <p:cNvPr id="3" name="Rectangle 2"/>
          <p:cNvSpPr/>
          <p:nvPr/>
        </p:nvSpPr>
        <p:spPr>
          <a:xfrm>
            <a:off x="421291" y="67270"/>
            <a:ext cx="8301440"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Types of</a:t>
            </a: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Documents (Cont..)</a:t>
            </a:r>
          </a:p>
        </p:txBody>
      </p:sp>
      <p:sp>
        <p:nvSpPr>
          <p:cNvPr id="4" name="Rectangle 3"/>
          <p:cNvSpPr/>
          <p:nvPr/>
        </p:nvSpPr>
        <p:spPr>
          <a:xfrm>
            <a:off x="152400" y="3101876"/>
            <a:ext cx="8686800" cy="2308324"/>
          </a:xfrm>
          <a:prstGeom prst="rect">
            <a:avLst/>
          </a:prstGeom>
        </p:spPr>
        <p:txBody>
          <a:bodyPr wrap="square">
            <a:spAutoFit/>
          </a:bodyPr>
          <a:lstStyle/>
          <a:p>
            <a:r>
              <a:rPr lang="en-US" b="1" dirty="0"/>
              <a:t>SRS: System/Software Requirement Specifications</a:t>
            </a:r>
            <a:br>
              <a:rPr lang="en-US" dirty="0"/>
            </a:br>
            <a:r>
              <a:rPr lang="en-US" dirty="0"/>
              <a:t>It contains functional and nonfunctional requirements of the Project. Suppose a function is there to add two numbers adding the function is functional requirement the color of the numbers, background color these types of details are non-functional requirements.</a:t>
            </a:r>
          </a:p>
          <a:p>
            <a:r>
              <a:rPr lang="en-US" dirty="0"/>
              <a:t>(SRS) document is an inclusive explanation of the intended purpose and framework for software under development. SRS describes about the overall functionality of the system. The specification may include a set of use cases that describe interactions the users will have with the software.</a:t>
            </a:r>
          </a:p>
        </p:txBody>
      </p:sp>
    </p:spTree>
    <p:extLst>
      <p:ext uri="{BB962C8B-B14F-4D97-AF65-F5344CB8AC3E}">
        <p14:creationId xmlns:p14="http://schemas.microsoft.com/office/powerpoint/2010/main" val="30241771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animEffect transition="in" filter="wipe(down)">
                                      <p:cBhvr>
                                        <p:cTn id="11" dur="500"/>
                                        <p:tgtEl>
                                          <p:spTgt spid="2">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wipe(down)">
                                      <p:cBhvr>
                                        <p:cTn id="1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81000" y="76200"/>
            <a:ext cx="8229600" cy="2031325"/>
          </a:xfrm>
          <a:prstGeom prst="rect">
            <a:avLst/>
          </a:prstGeom>
        </p:spPr>
        <p:txBody>
          <a:bodyPr wrap="square">
            <a:spAutoFit/>
          </a:bodyPr>
          <a:lstStyle/>
          <a:p>
            <a:r>
              <a:rPr lang="en-US" i="1" dirty="0"/>
              <a:t>Partial example: The “Amazing Restaurant Finder” is a GPS-based mobile application, which helps people to find the closest restaurants based on the user’s current position, price, restaurant type and dish. Users view desired restaurants on a map and get navigation to them.</a:t>
            </a:r>
            <a:br>
              <a:rPr lang="en-US" dirty="0"/>
            </a:br>
            <a:r>
              <a:rPr lang="en-US" i="1" dirty="0"/>
              <a:t>Restaurant owners provide their restaurant information using the web-portal.</a:t>
            </a:r>
            <a:br>
              <a:rPr lang="en-US" dirty="0"/>
            </a:br>
            <a:r>
              <a:rPr lang="en-US" i="1" dirty="0"/>
              <a:t>An administrator of the web-portal verifies restaurant owners and manages user information.</a:t>
            </a:r>
            <a:endParaRPr lang="en-US" dirty="0"/>
          </a:p>
        </p:txBody>
      </p:sp>
      <p:sp>
        <p:nvSpPr>
          <p:cNvPr id="3" name="Rectangle 2"/>
          <p:cNvSpPr/>
          <p:nvPr/>
        </p:nvSpPr>
        <p:spPr>
          <a:xfrm>
            <a:off x="228600" y="2120973"/>
            <a:ext cx="8686800" cy="4524315"/>
          </a:xfrm>
          <a:prstGeom prst="rect">
            <a:avLst/>
          </a:prstGeom>
        </p:spPr>
        <p:txBody>
          <a:bodyPr wrap="square">
            <a:spAutoFit/>
          </a:bodyPr>
          <a:lstStyle/>
          <a:p>
            <a:pPr fontAlgn="base"/>
            <a:r>
              <a:rPr lang="en-US" b="1" dirty="0"/>
              <a:t>System interfaces- </a:t>
            </a:r>
            <a:r>
              <a:rPr lang="en-US" dirty="0"/>
              <a:t>List each system interface and identify the functionality of the software to accomplish the system requirement and the interface description to match the system.</a:t>
            </a:r>
          </a:p>
          <a:p>
            <a:pPr fontAlgn="base"/>
            <a:r>
              <a:rPr lang="en-US" b="1" dirty="0"/>
              <a:t>User interfaces</a:t>
            </a:r>
            <a:r>
              <a:rPr lang="en-US" dirty="0"/>
              <a:t>-This includes those configuration characteristics (e.g., required screen formats, page or window layouts, content of any reports or menus, or availability of programmable function keys) necessary to accomplish the software requirements.</a:t>
            </a:r>
          </a:p>
          <a:p>
            <a:pPr fontAlgn="base"/>
            <a:r>
              <a:rPr lang="en-US" dirty="0"/>
              <a:t>All the aspects of optimizing the interface with the person who uses, maintains, or provides other support to the system.</a:t>
            </a:r>
          </a:p>
          <a:p>
            <a:pPr fontAlgn="base"/>
            <a:r>
              <a:rPr lang="en-US" b="1" dirty="0"/>
              <a:t>Hardware interfaces</a:t>
            </a:r>
            <a:r>
              <a:rPr lang="en-US" dirty="0"/>
              <a:t>-Specify the logical characteristics of each interface between the software product and the hardware elements of the system. It also covers such matters as what devices are to be supported, how they are to be supported, and protocols.</a:t>
            </a:r>
          </a:p>
          <a:p>
            <a:pPr fontAlgn="base"/>
            <a:r>
              <a:rPr lang="en-US" dirty="0"/>
              <a:t> </a:t>
            </a:r>
            <a:r>
              <a:rPr lang="en-US" b="1" dirty="0"/>
              <a:t>Software interfaces</a:t>
            </a:r>
            <a:r>
              <a:rPr lang="en-US" dirty="0"/>
              <a:t>-Specify the use of other required software products (e.g., a data management system, an operating system, or a mathematical package), and interfaces with other application systems (e.g., the linkage between an accounts receivable system and a general ledger system).</a:t>
            </a:r>
          </a:p>
          <a:p>
            <a:pPr fontAlgn="base"/>
            <a:r>
              <a:rPr lang="en-US" b="1" dirty="0"/>
              <a:t>Communications interfaces</a:t>
            </a:r>
            <a:r>
              <a:rPr lang="en-US" dirty="0"/>
              <a:t>- Specify the various interfaces to communications such as local network protocols.</a:t>
            </a:r>
          </a:p>
        </p:txBody>
      </p:sp>
    </p:spTree>
    <p:extLst>
      <p:ext uri="{BB962C8B-B14F-4D97-AF65-F5344CB8AC3E}">
        <p14:creationId xmlns:p14="http://schemas.microsoft.com/office/powerpoint/2010/main" val="27449088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21291" y="67270"/>
            <a:ext cx="8301440"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Types of</a:t>
            </a: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Documents (Cont..)</a:t>
            </a:r>
          </a:p>
        </p:txBody>
      </p:sp>
      <p:sp>
        <p:nvSpPr>
          <p:cNvPr id="5" name="Rectangle 4"/>
          <p:cNvSpPr/>
          <p:nvPr/>
        </p:nvSpPr>
        <p:spPr>
          <a:xfrm>
            <a:off x="152400" y="1092875"/>
            <a:ext cx="8839200" cy="2031325"/>
          </a:xfrm>
          <a:prstGeom prst="rect">
            <a:avLst/>
          </a:prstGeom>
        </p:spPr>
        <p:txBody>
          <a:bodyPr wrap="square">
            <a:spAutoFit/>
          </a:bodyPr>
          <a:lstStyle/>
          <a:p>
            <a:r>
              <a:rPr lang="en-US" b="1" dirty="0"/>
              <a:t>FRD</a:t>
            </a:r>
            <a:br>
              <a:rPr lang="en-US" dirty="0"/>
            </a:br>
            <a:r>
              <a:rPr lang="en-US" dirty="0" err="1"/>
              <a:t>FRD</a:t>
            </a:r>
            <a:r>
              <a:rPr lang="en-US" dirty="0"/>
              <a:t> is the Functional Requirements doc. These are requirements that are written based on the BRD. Through the traceability the FRD can be traced to one or more BRD and vice versa.</a:t>
            </a:r>
          </a:p>
          <a:p>
            <a:br>
              <a:rPr lang="en-US" dirty="0"/>
            </a:br>
            <a:r>
              <a:rPr lang="en-US" dirty="0"/>
              <a:t>FRD is something that must be testable. There is a fine line that you do not get into too much of the how (design) in an FRD. But a tester should be able to look at a FRD and be able to figure out how to test that requirement.</a:t>
            </a:r>
          </a:p>
        </p:txBody>
      </p:sp>
      <p:sp>
        <p:nvSpPr>
          <p:cNvPr id="6" name="Rectangle 5"/>
          <p:cNvSpPr/>
          <p:nvPr/>
        </p:nvSpPr>
        <p:spPr>
          <a:xfrm>
            <a:off x="152400" y="3429000"/>
            <a:ext cx="8686800" cy="2585323"/>
          </a:xfrm>
          <a:prstGeom prst="rect">
            <a:avLst/>
          </a:prstGeom>
        </p:spPr>
        <p:txBody>
          <a:bodyPr wrap="square">
            <a:spAutoFit/>
          </a:bodyPr>
          <a:lstStyle/>
          <a:p>
            <a:r>
              <a:rPr lang="en-US" b="1" dirty="0"/>
              <a:t>FRS:</a:t>
            </a:r>
            <a:endParaRPr lang="en-US" dirty="0"/>
          </a:p>
          <a:p>
            <a:r>
              <a:rPr lang="en-US" dirty="0"/>
              <a:t>(FRS) document specifies the requirements, shaped into functionality and explains how the particular requirement is going to work as a part of proposed system. FRS describes the requested behavior of an engineering system.</a:t>
            </a:r>
          </a:p>
          <a:p>
            <a:r>
              <a:rPr lang="en-US" dirty="0"/>
              <a:t>Contents:</a:t>
            </a:r>
          </a:p>
          <a:p>
            <a:pPr marL="342900" lvl="0" indent="-342900" fontAlgn="base">
              <a:buFont typeface="Arial" panose="020B0604020202020204" pitchFamily="34" charset="0"/>
              <a:buChar char="•"/>
            </a:pPr>
            <a:r>
              <a:rPr lang="en-US" dirty="0"/>
              <a:t>Specific inputs.</a:t>
            </a:r>
          </a:p>
          <a:p>
            <a:pPr marL="342900" lvl="0" indent="-342900" fontAlgn="base">
              <a:buFont typeface="Arial" panose="020B0604020202020204" pitchFamily="34" charset="0"/>
              <a:buChar char="•"/>
            </a:pPr>
            <a:r>
              <a:rPr lang="en-US" dirty="0"/>
              <a:t>Scope of the system.</a:t>
            </a:r>
          </a:p>
          <a:p>
            <a:pPr marL="342900" lvl="0" indent="-342900" fontAlgn="base">
              <a:buFont typeface="Arial" panose="020B0604020202020204" pitchFamily="34" charset="0"/>
              <a:buChar char="•"/>
            </a:pPr>
            <a:r>
              <a:rPr lang="en-US" dirty="0"/>
              <a:t>Functional behavior of the system.</a:t>
            </a:r>
          </a:p>
          <a:p>
            <a:pPr marL="342900" lvl="0" indent="-342900" fontAlgn="base">
              <a:buFont typeface="Arial" panose="020B0604020202020204" pitchFamily="34" charset="0"/>
              <a:buChar char="•"/>
            </a:pPr>
            <a:r>
              <a:rPr lang="en-US" dirty="0"/>
              <a:t>Defined output of the system.</a:t>
            </a:r>
          </a:p>
        </p:txBody>
      </p:sp>
    </p:spTree>
    <p:extLst>
      <p:ext uri="{BB962C8B-B14F-4D97-AF65-F5344CB8AC3E}">
        <p14:creationId xmlns:p14="http://schemas.microsoft.com/office/powerpoint/2010/main" val="26764291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8805" y="67270"/>
            <a:ext cx="8946423"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Difference between BRS &amp; SRS</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graphicFrame>
        <p:nvGraphicFramePr>
          <p:cNvPr id="3" name="Table 2"/>
          <p:cNvGraphicFramePr>
            <a:graphicFrameLocks noGrp="1"/>
          </p:cNvGraphicFramePr>
          <p:nvPr>
            <p:extLst>
              <p:ext uri="{D42A27DB-BD31-4B8C-83A1-F6EECF244321}">
                <p14:modId xmlns:p14="http://schemas.microsoft.com/office/powerpoint/2010/main" val="3680576680"/>
              </p:ext>
            </p:extLst>
          </p:nvPr>
        </p:nvGraphicFramePr>
        <p:xfrm>
          <a:off x="1066800" y="1447800"/>
          <a:ext cx="6553200" cy="4648200"/>
        </p:xfrm>
        <a:graphic>
          <a:graphicData uri="http://schemas.openxmlformats.org/drawingml/2006/table">
            <a:tbl>
              <a:tblPr firstRow="1" firstCol="1" bandRow="1">
                <a:tableStyleId>{B301B821-A1FF-4177-AEE7-76D212191A09}</a:tableStyleId>
              </a:tblPr>
              <a:tblGrid>
                <a:gridCol w="3276600">
                  <a:extLst>
                    <a:ext uri="{9D8B030D-6E8A-4147-A177-3AD203B41FA5}">
                      <a16:colId xmlns:a16="http://schemas.microsoft.com/office/drawing/2014/main" val="20000"/>
                    </a:ext>
                  </a:extLst>
                </a:gridCol>
                <a:gridCol w="3276600">
                  <a:extLst>
                    <a:ext uri="{9D8B030D-6E8A-4147-A177-3AD203B41FA5}">
                      <a16:colId xmlns:a16="http://schemas.microsoft.com/office/drawing/2014/main" val="20001"/>
                    </a:ext>
                  </a:extLst>
                </a:gridCol>
              </a:tblGrid>
              <a:tr h="375578">
                <a:tc>
                  <a:txBody>
                    <a:bodyPr/>
                    <a:lstStyle/>
                    <a:p>
                      <a:pPr marL="0" marR="0" algn="l">
                        <a:lnSpc>
                          <a:spcPct val="115000"/>
                        </a:lnSpc>
                        <a:spcBef>
                          <a:spcPts val="0"/>
                        </a:spcBef>
                        <a:spcAft>
                          <a:spcPts val="0"/>
                        </a:spcAft>
                      </a:pPr>
                      <a:r>
                        <a:rPr lang="en-US" sz="1400" b="0" dirty="0">
                          <a:effectLst/>
                        </a:rPr>
                        <a:t>BRS ( Business Requirement Specification)</a:t>
                      </a:r>
                      <a:endParaRPr lang="en-US" sz="1400" b="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400" b="0">
                          <a:effectLst/>
                        </a:rPr>
                        <a:t>SRS (System Requirement Specification)</a:t>
                      </a:r>
                      <a:endParaRPr lang="en-US" sz="1400" b="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774546">
                <a:tc>
                  <a:txBody>
                    <a:bodyPr/>
                    <a:lstStyle/>
                    <a:p>
                      <a:pPr marL="0" marR="0" algn="l">
                        <a:lnSpc>
                          <a:spcPct val="115000"/>
                        </a:lnSpc>
                        <a:spcBef>
                          <a:spcPts val="0"/>
                        </a:spcBef>
                        <a:spcAft>
                          <a:spcPts val="0"/>
                        </a:spcAft>
                      </a:pPr>
                      <a:r>
                        <a:rPr lang="en-US" sz="1400" b="0" dirty="0">
                          <a:effectLst/>
                        </a:rPr>
                        <a:t>It describes at very high level the functional specifications of the software</a:t>
                      </a:r>
                      <a:endParaRPr lang="en-US" sz="1400" b="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400" b="0" dirty="0">
                          <a:effectLst/>
                        </a:rPr>
                        <a:t>It describes at a high level , the functional and technical specification of the software</a:t>
                      </a:r>
                      <a:endParaRPr lang="en-US" sz="1400" b="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774546">
                <a:tc>
                  <a:txBody>
                    <a:bodyPr/>
                    <a:lstStyle/>
                    <a:p>
                      <a:pPr marL="0" marR="0" algn="l">
                        <a:lnSpc>
                          <a:spcPct val="115000"/>
                        </a:lnSpc>
                        <a:spcBef>
                          <a:spcPts val="0"/>
                        </a:spcBef>
                        <a:spcAft>
                          <a:spcPts val="0"/>
                        </a:spcAft>
                      </a:pPr>
                      <a:r>
                        <a:rPr lang="en-US" sz="1400" b="0" dirty="0">
                          <a:effectLst/>
                        </a:rPr>
                        <a:t>It is a formal document describing about the requirement provided by client (written, verbal)</a:t>
                      </a:r>
                      <a:endParaRPr lang="en-US" sz="1400" b="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400" b="0" dirty="0">
                          <a:effectLst/>
                        </a:rPr>
                        <a:t>It specifies the functional and non-functional requirements of the software to be developed</a:t>
                      </a:r>
                      <a:endParaRPr lang="en-US" sz="1400" b="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r h="1948984">
                <a:tc>
                  <a:txBody>
                    <a:bodyPr/>
                    <a:lstStyle/>
                    <a:p>
                      <a:pPr marL="0" marR="0" algn="l">
                        <a:lnSpc>
                          <a:spcPct val="115000"/>
                        </a:lnSpc>
                        <a:spcBef>
                          <a:spcPts val="0"/>
                        </a:spcBef>
                        <a:spcAft>
                          <a:spcPts val="0"/>
                        </a:spcAft>
                      </a:pPr>
                      <a:r>
                        <a:rPr lang="en-US" sz="1400" b="0" dirty="0">
                          <a:effectLst/>
                        </a:rPr>
                        <a:t>Usually its created by the Business Analyst who interacts with clients</a:t>
                      </a:r>
                      <a:endParaRPr lang="en-US" sz="1400" b="0" dirty="0">
                        <a:effectLst/>
                        <a:latin typeface="Calibri"/>
                        <a:ea typeface="Calibri"/>
                        <a:cs typeface="Times New Roman"/>
                      </a:endParaRPr>
                    </a:p>
                  </a:txBody>
                  <a:tcPr marL="68580" marR="68580" marT="0" marB="0"/>
                </a:tc>
                <a:tc>
                  <a:txBody>
                    <a:bodyPr/>
                    <a:lstStyle/>
                    <a:p>
                      <a:pPr marL="0" marR="0" algn="l">
                        <a:lnSpc>
                          <a:spcPts val="1500"/>
                        </a:lnSpc>
                        <a:spcBef>
                          <a:spcPts val="0"/>
                        </a:spcBef>
                        <a:spcAft>
                          <a:spcPts val="1125"/>
                        </a:spcAft>
                      </a:pPr>
                      <a:r>
                        <a:rPr lang="en-US" sz="1400" b="0" dirty="0">
                          <a:effectLst/>
                        </a:rPr>
                        <a:t>Usually it’s created by the System Architect who is a technical expert. Though in smaller companies the BA will create SRS as well. Some companies do not create SRS altogether. Their BRS is detailed enough to be used as SRS as well</a:t>
                      </a:r>
                      <a:endParaRPr lang="en-US" sz="1400" b="0" dirty="0">
                        <a:effectLst/>
                        <a:latin typeface="Calibri"/>
                        <a:ea typeface="Calibri"/>
                        <a:cs typeface="Times New Roman"/>
                      </a:endParaRPr>
                    </a:p>
                  </a:txBody>
                  <a:tcPr marL="68580" marR="68580" marT="0" marB="0"/>
                </a:tc>
                <a:extLst>
                  <a:ext uri="{0D108BD9-81ED-4DB2-BD59-A6C34878D82A}">
                    <a16:rowId xmlns:a16="http://schemas.microsoft.com/office/drawing/2014/main" val="10003"/>
                  </a:ext>
                </a:extLst>
              </a:tr>
              <a:tr h="774546">
                <a:tc>
                  <a:txBody>
                    <a:bodyPr/>
                    <a:lstStyle/>
                    <a:p>
                      <a:pPr marL="0" marR="0" algn="l">
                        <a:lnSpc>
                          <a:spcPct val="115000"/>
                        </a:lnSpc>
                        <a:spcBef>
                          <a:spcPts val="0"/>
                        </a:spcBef>
                        <a:spcAft>
                          <a:spcPts val="0"/>
                        </a:spcAft>
                      </a:pPr>
                      <a:r>
                        <a:rPr lang="en-US" sz="1400" b="0" dirty="0">
                          <a:effectLst/>
                        </a:rPr>
                        <a:t>It is derived from client interaction and requirements</a:t>
                      </a:r>
                      <a:endParaRPr lang="en-US" sz="1400" b="0" dirty="0">
                        <a:effectLst/>
                        <a:latin typeface="Calibri"/>
                        <a:ea typeface="Calibri"/>
                        <a:cs typeface="Times New Roman"/>
                      </a:endParaRPr>
                    </a:p>
                  </a:txBody>
                  <a:tcPr marL="68580" marR="68580" marT="0" marB="0"/>
                </a:tc>
                <a:tc>
                  <a:txBody>
                    <a:bodyPr/>
                    <a:lstStyle/>
                    <a:p>
                      <a:pPr marL="0" marR="0" algn="l">
                        <a:lnSpc>
                          <a:spcPct val="115000"/>
                        </a:lnSpc>
                        <a:spcBef>
                          <a:spcPts val="0"/>
                        </a:spcBef>
                        <a:spcAft>
                          <a:spcPts val="0"/>
                        </a:spcAft>
                      </a:pPr>
                      <a:r>
                        <a:rPr lang="en-US" sz="1400" b="0" dirty="0">
                          <a:effectLst/>
                        </a:rPr>
                        <a:t>It is derived from the BRS</a:t>
                      </a:r>
                      <a:endParaRPr lang="en-US" sz="1400" b="0" dirty="0">
                        <a:effectLst/>
                        <a:latin typeface="Calibri"/>
                        <a:ea typeface="Calibri"/>
                        <a:cs typeface="Times New Roman"/>
                      </a:endParaRPr>
                    </a:p>
                  </a:txBody>
                  <a:tcPr marL="68580" marR="68580" marT="0" marB="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75632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randombar(horizontal)">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descr="Image result for question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937"/>
            <a:ext cx="9144000" cy="6850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51809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6147"/>
                                        </p:tgtEl>
                                        <p:attrNameLst>
                                          <p:attrName>style.visibility</p:attrName>
                                        </p:attrNameLst>
                                      </p:cBhvr>
                                      <p:to>
                                        <p:strVal val="visible"/>
                                      </p:to>
                                    </p:set>
                                    <p:animEffect transition="in" filter="wipe(down)">
                                      <p:cBhvr>
                                        <p:cTn id="7" dur="580">
                                          <p:stCondLst>
                                            <p:cond delay="0"/>
                                          </p:stCondLst>
                                        </p:cTn>
                                        <p:tgtEl>
                                          <p:spTgt spid="6147"/>
                                        </p:tgtEl>
                                      </p:cBhvr>
                                    </p:animEffect>
                                    <p:anim calcmode="lin" valueType="num">
                                      <p:cBhvr>
                                        <p:cTn id="8" dur="1822" tmFilter="0,0; 0.14,0.36; 0.43,0.73; 0.71,0.91; 1.0,1.0">
                                          <p:stCondLst>
                                            <p:cond delay="0"/>
                                          </p:stCondLst>
                                        </p:cTn>
                                        <p:tgtEl>
                                          <p:spTgt spid="614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614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614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614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6147"/>
                                        </p:tgtEl>
                                        <p:attrNameLst>
                                          <p:attrName>ppt_y</p:attrName>
                                        </p:attrNameLst>
                                      </p:cBhvr>
                                      <p:tavLst>
                                        <p:tav tm="0" fmla="#ppt_y-sin(pi*$)/81">
                                          <p:val>
                                            <p:fltVal val="0"/>
                                          </p:val>
                                        </p:tav>
                                        <p:tav tm="100000">
                                          <p:val>
                                            <p:fltVal val="1"/>
                                          </p:val>
                                        </p:tav>
                                      </p:tavLst>
                                    </p:anim>
                                    <p:animScale>
                                      <p:cBhvr>
                                        <p:cTn id="13" dur="26">
                                          <p:stCondLst>
                                            <p:cond delay="650"/>
                                          </p:stCondLst>
                                        </p:cTn>
                                        <p:tgtEl>
                                          <p:spTgt spid="6147"/>
                                        </p:tgtEl>
                                      </p:cBhvr>
                                      <p:to x="100000" y="60000"/>
                                    </p:animScale>
                                    <p:animScale>
                                      <p:cBhvr>
                                        <p:cTn id="14" dur="166" decel="50000">
                                          <p:stCondLst>
                                            <p:cond delay="676"/>
                                          </p:stCondLst>
                                        </p:cTn>
                                        <p:tgtEl>
                                          <p:spTgt spid="6147"/>
                                        </p:tgtEl>
                                      </p:cBhvr>
                                      <p:to x="100000" y="100000"/>
                                    </p:animScale>
                                    <p:animScale>
                                      <p:cBhvr>
                                        <p:cTn id="15" dur="26">
                                          <p:stCondLst>
                                            <p:cond delay="1312"/>
                                          </p:stCondLst>
                                        </p:cTn>
                                        <p:tgtEl>
                                          <p:spTgt spid="6147"/>
                                        </p:tgtEl>
                                      </p:cBhvr>
                                      <p:to x="100000" y="80000"/>
                                    </p:animScale>
                                    <p:animScale>
                                      <p:cBhvr>
                                        <p:cTn id="16" dur="166" decel="50000">
                                          <p:stCondLst>
                                            <p:cond delay="1338"/>
                                          </p:stCondLst>
                                        </p:cTn>
                                        <p:tgtEl>
                                          <p:spTgt spid="6147"/>
                                        </p:tgtEl>
                                      </p:cBhvr>
                                      <p:to x="100000" y="100000"/>
                                    </p:animScale>
                                    <p:animScale>
                                      <p:cBhvr>
                                        <p:cTn id="17" dur="26">
                                          <p:stCondLst>
                                            <p:cond delay="1642"/>
                                          </p:stCondLst>
                                        </p:cTn>
                                        <p:tgtEl>
                                          <p:spTgt spid="6147"/>
                                        </p:tgtEl>
                                      </p:cBhvr>
                                      <p:to x="100000" y="90000"/>
                                    </p:animScale>
                                    <p:animScale>
                                      <p:cBhvr>
                                        <p:cTn id="18" dur="166" decel="50000">
                                          <p:stCondLst>
                                            <p:cond delay="1668"/>
                                          </p:stCondLst>
                                        </p:cTn>
                                        <p:tgtEl>
                                          <p:spTgt spid="6147"/>
                                        </p:tgtEl>
                                      </p:cBhvr>
                                      <p:to x="100000" y="100000"/>
                                    </p:animScale>
                                    <p:animScale>
                                      <p:cBhvr>
                                        <p:cTn id="19" dur="26">
                                          <p:stCondLst>
                                            <p:cond delay="1808"/>
                                          </p:stCondLst>
                                        </p:cTn>
                                        <p:tgtEl>
                                          <p:spTgt spid="6147"/>
                                        </p:tgtEl>
                                      </p:cBhvr>
                                      <p:to x="100000" y="95000"/>
                                    </p:animScale>
                                    <p:animScale>
                                      <p:cBhvr>
                                        <p:cTn id="20" dur="166" decel="50000">
                                          <p:stCondLst>
                                            <p:cond delay="1834"/>
                                          </p:stCondLst>
                                        </p:cTn>
                                        <p:tgtEl>
                                          <p:spTgt spid="6147"/>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029200" y="838200"/>
            <a:ext cx="3886200" cy="4525963"/>
          </a:xfrm>
        </p:spPr>
        <p:txBody>
          <a:bodyPr>
            <a:normAutofit/>
          </a:bodyPr>
          <a:lstStyle/>
          <a:p>
            <a:r>
              <a:rPr lang="en-US" sz="2400" dirty="0"/>
              <a:t>Review of Day 4</a:t>
            </a:r>
          </a:p>
          <a:p>
            <a:r>
              <a:rPr lang="en-US" sz="2400" dirty="0"/>
              <a:t>Functional Requirement</a:t>
            </a:r>
          </a:p>
          <a:p>
            <a:r>
              <a:rPr lang="en-US" sz="2400" dirty="0"/>
              <a:t>Non Functional Requirements</a:t>
            </a:r>
          </a:p>
          <a:p>
            <a:r>
              <a:rPr lang="en-US" sz="2400" dirty="0"/>
              <a:t>Requirement Priority</a:t>
            </a:r>
          </a:p>
          <a:p>
            <a:r>
              <a:rPr lang="en-US" sz="2400" dirty="0"/>
              <a:t>Requirement Vs Specification </a:t>
            </a:r>
          </a:p>
          <a:p>
            <a:r>
              <a:rPr lang="en-US" sz="2400" dirty="0"/>
              <a:t>Types of Documents</a:t>
            </a:r>
          </a:p>
          <a:p>
            <a:r>
              <a:rPr lang="en-US" sz="2400" dirty="0"/>
              <a:t>Business Process Models</a:t>
            </a:r>
          </a:p>
          <a:p>
            <a:endParaRPr lang="en-US" sz="2400" dirty="0"/>
          </a:p>
          <a:p>
            <a:endParaRPr lang="en-US" sz="2400"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228600"/>
            <a:ext cx="4800600" cy="5715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18634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5"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fade">
                                      <p:cBhvr>
                                        <p:cTn id="7" dur="2000"/>
                                        <p:tgtEl>
                                          <p:spTgt spid="1026"/>
                                        </p:tgtEl>
                                      </p:cBhvr>
                                    </p:animEffect>
                                    <p:anim calcmode="lin" valueType="num">
                                      <p:cBhvr>
                                        <p:cTn id="8" dur="2000" fill="hold"/>
                                        <p:tgtEl>
                                          <p:spTgt spid="1026"/>
                                        </p:tgtEl>
                                        <p:attrNameLst>
                                          <p:attrName>ppt_w</p:attrName>
                                        </p:attrNameLst>
                                      </p:cBhvr>
                                      <p:tavLst>
                                        <p:tav tm="0" fmla="#ppt_w*sin(2.5*pi*$)">
                                          <p:val>
                                            <p:fltVal val="0"/>
                                          </p:val>
                                        </p:tav>
                                        <p:tav tm="100000">
                                          <p:val>
                                            <p:fltVal val="1"/>
                                          </p:val>
                                        </p:tav>
                                      </p:tavLst>
                                    </p:anim>
                                    <p:anim calcmode="lin" valueType="num">
                                      <p:cBhvr>
                                        <p:cTn id="9" dur="2000" fill="hold"/>
                                        <p:tgtEl>
                                          <p:spTgt spid="1026"/>
                                        </p:tgtEl>
                                        <p:attrNameLst>
                                          <p:attrName>ppt_h</p:attrName>
                                        </p:attrNameLst>
                                      </p:cBhvr>
                                      <p:tavLst>
                                        <p:tav tm="0">
                                          <p:val>
                                            <p:strVal val="#ppt_h"/>
                                          </p:val>
                                        </p:tav>
                                        <p:tav tm="100000">
                                          <p:val>
                                            <p:strVal val="#ppt_h"/>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grpId="0"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 calcmode="lin" valueType="num">
                                      <p:cBhvr additive="base">
                                        <p:cTn id="14"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15"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grpId="0" nodeType="clickEffect">
                                  <p:stCondLst>
                                    <p:cond delay="0"/>
                                  </p:stCondLst>
                                  <p:childTnLst>
                                    <p:set>
                                      <p:cBhvr>
                                        <p:cTn id="19" dur="1" fill="hold">
                                          <p:stCondLst>
                                            <p:cond delay="0"/>
                                          </p:stCondLst>
                                        </p:cTn>
                                        <p:tgtEl>
                                          <p:spTgt spid="3">
                                            <p:txEl>
                                              <p:pRg st="1" end="1"/>
                                            </p:txEl>
                                          </p:spTgt>
                                        </p:tgtEl>
                                        <p:attrNameLst>
                                          <p:attrName>style.visibility</p:attrName>
                                        </p:attrNameLst>
                                      </p:cBhvr>
                                      <p:to>
                                        <p:strVal val="visible"/>
                                      </p:to>
                                    </p:set>
                                    <p:anim calcmode="lin" valueType="num">
                                      <p:cBhvr additive="base">
                                        <p:cTn id="20"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 calcmode="lin" valueType="num">
                                      <p:cBhvr additive="base">
                                        <p:cTn id="26"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grpId="0" nodeType="clickEffect">
                                  <p:stCondLst>
                                    <p:cond delay="0"/>
                                  </p:stCondLst>
                                  <p:childTnLst>
                                    <p:set>
                                      <p:cBhvr>
                                        <p:cTn id="31" dur="1" fill="hold">
                                          <p:stCondLst>
                                            <p:cond delay="0"/>
                                          </p:stCondLst>
                                        </p:cTn>
                                        <p:tgtEl>
                                          <p:spTgt spid="3">
                                            <p:txEl>
                                              <p:pRg st="3" end="3"/>
                                            </p:txEl>
                                          </p:spTgt>
                                        </p:tgtEl>
                                        <p:attrNameLst>
                                          <p:attrName>style.visibility</p:attrName>
                                        </p:attrNameLst>
                                      </p:cBhvr>
                                      <p:to>
                                        <p:strVal val="visible"/>
                                      </p:to>
                                    </p:set>
                                    <p:anim calcmode="lin" valueType="num">
                                      <p:cBhvr additive="base">
                                        <p:cTn id="32"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grpId="0" nodeType="clickEffect">
                                  <p:stCondLst>
                                    <p:cond delay="0"/>
                                  </p:stCondLst>
                                  <p:childTnLst>
                                    <p:set>
                                      <p:cBhvr>
                                        <p:cTn id="37" dur="1" fill="hold">
                                          <p:stCondLst>
                                            <p:cond delay="0"/>
                                          </p:stCondLst>
                                        </p:cTn>
                                        <p:tgtEl>
                                          <p:spTgt spid="3">
                                            <p:txEl>
                                              <p:pRg st="4" end="4"/>
                                            </p:txEl>
                                          </p:spTgt>
                                        </p:tgtEl>
                                        <p:attrNameLst>
                                          <p:attrName>style.visibility</p:attrName>
                                        </p:attrNameLst>
                                      </p:cBhvr>
                                      <p:to>
                                        <p:strVal val="visible"/>
                                      </p:to>
                                    </p:set>
                                    <p:anim calcmode="lin" valueType="num">
                                      <p:cBhvr additive="base">
                                        <p:cTn id="38"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grpId="0" nodeType="clickEffect">
                                  <p:stCondLst>
                                    <p:cond delay="0"/>
                                  </p:stCondLst>
                                  <p:childTnLst>
                                    <p:set>
                                      <p:cBhvr>
                                        <p:cTn id="43" dur="1" fill="hold">
                                          <p:stCondLst>
                                            <p:cond delay="0"/>
                                          </p:stCondLst>
                                        </p:cTn>
                                        <p:tgtEl>
                                          <p:spTgt spid="3">
                                            <p:txEl>
                                              <p:pRg st="5" end="5"/>
                                            </p:txEl>
                                          </p:spTgt>
                                        </p:tgtEl>
                                        <p:attrNameLst>
                                          <p:attrName>style.visibility</p:attrName>
                                        </p:attrNameLst>
                                      </p:cBhvr>
                                      <p:to>
                                        <p:strVal val="visible"/>
                                      </p:to>
                                    </p:set>
                                    <p:anim calcmode="lin" valueType="num">
                                      <p:cBhvr additive="base">
                                        <p:cTn id="44"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3">
                                            <p:txEl>
                                              <p:pRg st="6" end="6"/>
                                            </p:txEl>
                                          </p:spTgt>
                                        </p:tgtEl>
                                        <p:attrNameLst>
                                          <p:attrName>style.visibility</p:attrName>
                                        </p:attrNameLst>
                                      </p:cBhvr>
                                      <p:to>
                                        <p:strVal val="visible"/>
                                      </p:to>
                                    </p:set>
                                    <p:anim calcmode="lin" valueType="num">
                                      <p:cBhvr additive="base">
                                        <p:cTn id="50"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51"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882662" y="0"/>
            <a:ext cx="7378687"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Functional Requirements</a:t>
            </a:r>
          </a:p>
        </p:txBody>
      </p:sp>
      <p:sp>
        <p:nvSpPr>
          <p:cNvPr id="5" name="TextBox 4"/>
          <p:cNvSpPr txBox="1"/>
          <p:nvPr/>
        </p:nvSpPr>
        <p:spPr>
          <a:xfrm>
            <a:off x="304800" y="1524000"/>
            <a:ext cx="7467600" cy="3416320"/>
          </a:xfrm>
          <a:prstGeom prst="rect">
            <a:avLst/>
          </a:prstGeom>
          <a:noFill/>
        </p:spPr>
        <p:txBody>
          <a:bodyPr wrap="square" rtlCol="0">
            <a:spAutoFit/>
          </a:bodyPr>
          <a:lstStyle/>
          <a:p>
            <a:pPr marL="285750" indent="-285750">
              <a:buFont typeface="Arial" panose="020B0604020202020204" pitchFamily="34" charset="0"/>
              <a:buChar char="•"/>
            </a:pPr>
            <a:r>
              <a:rPr lang="en-US" dirty="0"/>
              <a:t>Describes what a software system should do</a:t>
            </a:r>
          </a:p>
          <a:p>
            <a:pPr marL="285750" indent="-285750">
              <a:buFont typeface="Arial" panose="020B0604020202020204" pitchFamily="34" charset="0"/>
              <a:buChar char="•"/>
            </a:pPr>
            <a:r>
              <a:rPr lang="en-US" dirty="0"/>
              <a:t>Functional requirements will specify a behavior or function</a:t>
            </a:r>
          </a:p>
          <a:p>
            <a:pPr marL="285750" indent="-285750">
              <a:buFont typeface="Arial" panose="020B0604020202020204" pitchFamily="34" charset="0"/>
              <a:buChar char="•"/>
            </a:pPr>
            <a:r>
              <a:rPr lang="en-US" dirty="0"/>
              <a:t>Based on functional requirements, an engineer determines the behavior (output) that a device or software is expected to exhibit in the case of a certain input. </a:t>
            </a:r>
          </a:p>
          <a:p>
            <a:endParaRPr lang="en-US" dirty="0"/>
          </a:p>
          <a:p>
            <a:r>
              <a:rPr lang="en-US" dirty="0"/>
              <a:t>Example: </a:t>
            </a:r>
          </a:p>
          <a:p>
            <a:pPr marL="285750" indent="-285750">
              <a:buFont typeface="Arial" panose="020B0604020202020204" pitchFamily="34" charset="0"/>
              <a:buChar char="•"/>
            </a:pPr>
            <a:r>
              <a:rPr lang="en-US" dirty="0"/>
              <a:t>A functional requirement for a milk carton would be “ability to contain fluid without leaking”</a:t>
            </a:r>
          </a:p>
          <a:p>
            <a:pPr marL="285750" indent="-285750">
              <a:buFont typeface="Arial" panose="020B0604020202020204" pitchFamily="34" charset="0"/>
              <a:buChar char="•"/>
            </a:pPr>
            <a:r>
              <a:rPr lang="en-US" dirty="0"/>
              <a:t>A system must send an email whenever a certain condition is met (e.g. an order is placed, a customer signs up, </a:t>
            </a:r>
            <a:r>
              <a:rPr lang="en-US" dirty="0" err="1"/>
              <a:t>etc</a:t>
            </a:r>
            <a:r>
              <a:rPr lang="en-US" dirty="0"/>
              <a:t>).</a:t>
            </a:r>
          </a:p>
          <a:p>
            <a:endParaRPr lang="en-US" dirty="0"/>
          </a:p>
        </p:txBody>
      </p:sp>
      <p:pic>
        <p:nvPicPr>
          <p:cNvPr id="1026" name="Picture 2" descr="Image result for functional requirements"/>
          <p:cNvPicPr>
            <a:picLocks noChangeAspect="1" noChangeArrowheads="1"/>
          </p:cNvPicPr>
          <p:nvPr/>
        </p:nvPicPr>
        <p:blipFill rotWithShape="1">
          <a:blip r:embed="rId2">
            <a:extLst>
              <a:ext uri="{28A0092B-C50C-407E-A947-70E740481C1C}">
                <a14:useLocalDpi xmlns:a14="http://schemas.microsoft.com/office/drawing/2010/main" val="0"/>
              </a:ext>
            </a:extLst>
          </a:blip>
          <a:srcRect r="44406"/>
          <a:stretch/>
        </p:blipFill>
        <p:spPr bwMode="auto">
          <a:xfrm>
            <a:off x="6477000" y="4572000"/>
            <a:ext cx="2431706" cy="21870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29787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barn(inVertical)">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42"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1000"/>
                                        <p:tgtEl>
                                          <p:spTgt spid="5"/>
                                        </p:tgtEl>
                                      </p:cBhvr>
                                    </p:animEffect>
                                    <p:anim calcmode="lin" valueType="num">
                                      <p:cBhvr>
                                        <p:cTn id="17" dur="1000" fill="hold"/>
                                        <p:tgtEl>
                                          <p:spTgt spid="5"/>
                                        </p:tgtEl>
                                        <p:attrNameLst>
                                          <p:attrName>ppt_x</p:attrName>
                                        </p:attrNameLst>
                                      </p:cBhvr>
                                      <p:tavLst>
                                        <p:tav tm="0">
                                          <p:val>
                                            <p:strVal val="#ppt_x"/>
                                          </p:val>
                                        </p:tav>
                                        <p:tav tm="100000">
                                          <p:val>
                                            <p:strVal val="#ppt_x"/>
                                          </p:val>
                                        </p:tav>
                                      </p:tavLst>
                                    </p:anim>
                                    <p:anim calcmode="lin" valueType="num">
                                      <p:cBhvr>
                                        <p:cTn id="18"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7993" y="0"/>
            <a:ext cx="8948027"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Non-Functional Requirements</a:t>
            </a:r>
          </a:p>
        </p:txBody>
      </p:sp>
      <p:sp>
        <p:nvSpPr>
          <p:cNvPr id="3" name="TextBox 2"/>
          <p:cNvSpPr txBox="1"/>
          <p:nvPr/>
        </p:nvSpPr>
        <p:spPr>
          <a:xfrm>
            <a:off x="152400" y="1066800"/>
            <a:ext cx="8686800" cy="5632311"/>
          </a:xfrm>
          <a:prstGeom prst="rect">
            <a:avLst/>
          </a:prstGeom>
          <a:noFill/>
        </p:spPr>
        <p:txBody>
          <a:bodyPr wrap="square" rtlCol="0">
            <a:spAutoFit/>
          </a:bodyPr>
          <a:lstStyle/>
          <a:p>
            <a:pPr marL="285750" indent="-285750">
              <a:buFont typeface="Arial" panose="020B0604020202020204" pitchFamily="34" charset="0"/>
              <a:buChar char="•"/>
            </a:pPr>
            <a:r>
              <a:rPr lang="en-US" dirty="0"/>
              <a:t>Non-functional requirements place constraints on </a:t>
            </a:r>
            <a:r>
              <a:rPr lang="en-US" i="1" dirty="0"/>
              <a:t>how</a:t>
            </a:r>
            <a:r>
              <a:rPr lang="en-US" dirty="0"/>
              <a:t> the system will do so</a:t>
            </a:r>
          </a:p>
          <a:p>
            <a:pPr marL="285750" indent="-285750">
              <a:buFont typeface="Arial" panose="020B0604020202020204" pitchFamily="34" charset="0"/>
              <a:buChar char="•"/>
            </a:pPr>
            <a:r>
              <a:rPr lang="en-US" dirty="0"/>
              <a:t>Elaborates a performance characteristic of the system.</a:t>
            </a:r>
          </a:p>
          <a:p>
            <a:endParaRPr lang="en-US" dirty="0"/>
          </a:p>
          <a:p>
            <a:r>
              <a:rPr lang="en-US" dirty="0"/>
              <a:t>Typically non-functional requirements fall into areas such as:</a:t>
            </a:r>
          </a:p>
          <a:p>
            <a:endParaRPr lang="en-US" dirty="0"/>
          </a:p>
          <a:p>
            <a:pPr marL="285750" indent="-285750" fontAlgn="base">
              <a:buFont typeface="Arial" panose="020B0604020202020204" pitchFamily="34" charset="0"/>
              <a:buChar char="•"/>
            </a:pPr>
            <a:r>
              <a:rPr lang="en-US" dirty="0"/>
              <a:t>Performance – for example Response Time, Throughput, Utilization, Static Volumetric</a:t>
            </a:r>
          </a:p>
          <a:p>
            <a:pPr marL="285750" indent="-285750" fontAlgn="base">
              <a:buFont typeface="Arial" panose="020B0604020202020204" pitchFamily="34" charset="0"/>
              <a:buChar char="•"/>
            </a:pPr>
            <a:r>
              <a:rPr lang="en-US" dirty="0"/>
              <a:t>Scalability</a:t>
            </a:r>
          </a:p>
          <a:p>
            <a:pPr marL="285750" indent="-285750" fontAlgn="base">
              <a:buFont typeface="Arial" panose="020B0604020202020204" pitchFamily="34" charset="0"/>
              <a:buChar char="•"/>
            </a:pPr>
            <a:r>
              <a:rPr lang="en-US" dirty="0"/>
              <a:t>Capacity</a:t>
            </a:r>
          </a:p>
          <a:p>
            <a:pPr marL="285750" indent="-285750" fontAlgn="base">
              <a:buFont typeface="Arial" panose="020B0604020202020204" pitchFamily="34" charset="0"/>
              <a:buChar char="•"/>
            </a:pPr>
            <a:r>
              <a:rPr lang="en-US" dirty="0"/>
              <a:t>Availability</a:t>
            </a:r>
          </a:p>
          <a:p>
            <a:pPr marL="285750" indent="-285750" fontAlgn="base">
              <a:buFont typeface="Arial" panose="020B0604020202020204" pitchFamily="34" charset="0"/>
              <a:buChar char="•"/>
            </a:pPr>
            <a:r>
              <a:rPr lang="en-US" dirty="0"/>
              <a:t>Reliability</a:t>
            </a:r>
          </a:p>
          <a:p>
            <a:pPr marL="285750" indent="-285750" fontAlgn="base">
              <a:buFont typeface="Arial" panose="020B0604020202020204" pitchFamily="34" charset="0"/>
              <a:buChar char="•"/>
            </a:pPr>
            <a:r>
              <a:rPr lang="en-US" dirty="0"/>
              <a:t>Recoverability</a:t>
            </a:r>
          </a:p>
          <a:p>
            <a:pPr marL="285750" indent="-285750" fontAlgn="base">
              <a:buFont typeface="Arial" panose="020B0604020202020204" pitchFamily="34" charset="0"/>
              <a:buChar char="•"/>
            </a:pPr>
            <a:r>
              <a:rPr lang="en-US" dirty="0"/>
              <a:t>Maintainability</a:t>
            </a:r>
          </a:p>
          <a:p>
            <a:pPr marL="285750" indent="-285750" fontAlgn="base">
              <a:buFont typeface="Arial" panose="020B0604020202020204" pitchFamily="34" charset="0"/>
              <a:buChar char="•"/>
            </a:pPr>
            <a:r>
              <a:rPr lang="en-US" dirty="0"/>
              <a:t>Serviceability</a:t>
            </a:r>
          </a:p>
          <a:p>
            <a:pPr marL="285750" indent="-285750" fontAlgn="base">
              <a:buFont typeface="Arial" panose="020B0604020202020204" pitchFamily="34" charset="0"/>
              <a:buChar char="•"/>
            </a:pPr>
            <a:r>
              <a:rPr lang="en-US" dirty="0"/>
              <a:t>Security</a:t>
            </a:r>
          </a:p>
          <a:p>
            <a:pPr marL="285750" indent="-285750" fontAlgn="base">
              <a:buFont typeface="Arial" panose="020B0604020202020204" pitchFamily="34" charset="0"/>
              <a:buChar char="•"/>
            </a:pPr>
            <a:r>
              <a:rPr lang="en-US" dirty="0"/>
              <a:t>Regulatory</a:t>
            </a:r>
          </a:p>
          <a:p>
            <a:pPr marL="285750" indent="-285750" fontAlgn="base">
              <a:buFont typeface="Arial" panose="020B0604020202020204" pitchFamily="34" charset="0"/>
              <a:buChar char="•"/>
            </a:pPr>
            <a:r>
              <a:rPr lang="en-US" dirty="0"/>
              <a:t>Manageability</a:t>
            </a:r>
          </a:p>
          <a:p>
            <a:pPr marL="285750" indent="-285750" fontAlgn="base">
              <a:buFont typeface="Arial" panose="020B0604020202020204" pitchFamily="34" charset="0"/>
              <a:buChar char="•"/>
            </a:pPr>
            <a:r>
              <a:rPr lang="en-US" dirty="0"/>
              <a:t>Environmental</a:t>
            </a:r>
          </a:p>
          <a:p>
            <a:pPr marL="285750" indent="-285750" fontAlgn="base">
              <a:buFont typeface="Arial" panose="020B0604020202020204" pitchFamily="34" charset="0"/>
              <a:buChar char="•"/>
            </a:pPr>
            <a:r>
              <a:rPr lang="en-US" dirty="0"/>
              <a:t>Data Integrity</a:t>
            </a:r>
          </a:p>
          <a:p>
            <a:pPr marL="285750" indent="-285750" fontAlgn="base">
              <a:buFont typeface="Arial" panose="020B0604020202020204" pitchFamily="34" charset="0"/>
              <a:buChar char="•"/>
            </a:pPr>
            <a:r>
              <a:rPr lang="en-US" dirty="0"/>
              <a:t>Usability</a:t>
            </a:r>
          </a:p>
          <a:p>
            <a:pPr marL="285750" indent="-285750" fontAlgn="base">
              <a:buFont typeface="Arial" panose="020B0604020202020204" pitchFamily="34" charset="0"/>
              <a:buChar char="•"/>
            </a:pPr>
            <a:r>
              <a:rPr lang="en-US" dirty="0"/>
              <a:t>Interoperability</a:t>
            </a: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52678"/>
          <a:stretch/>
        </p:blipFill>
        <p:spPr bwMode="auto">
          <a:xfrm>
            <a:off x="5638800" y="3581400"/>
            <a:ext cx="2704446" cy="2857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365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2050"/>
                                        </p:tgtEl>
                                        <p:attrNameLst>
                                          <p:attrName>style.visibility</p:attrName>
                                        </p:attrNameLst>
                                      </p:cBhvr>
                                      <p:to>
                                        <p:strVal val="visible"/>
                                      </p:to>
                                    </p:set>
                                    <p:animEffect transition="in" filter="barn(inVertical)">
                                      <p:cBhvr>
                                        <p:cTn id="18"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76200"/>
            <a:ext cx="6229334"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Requirement Priority</a:t>
            </a:r>
          </a:p>
        </p:txBody>
      </p:sp>
      <p:sp>
        <p:nvSpPr>
          <p:cNvPr id="3" name="TextBox 2"/>
          <p:cNvSpPr txBox="1"/>
          <p:nvPr/>
        </p:nvSpPr>
        <p:spPr>
          <a:xfrm>
            <a:off x="152400" y="1143000"/>
            <a:ext cx="8763000" cy="1754326"/>
          </a:xfrm>
          <a:prstGeom prst="rect">
            <a:avLst/>
          </a:prstGeom>
          <a:noFill/>
        </p:spPr>
        <p:txBody>
          <a:bodyPr wrap="square" rtlCol="0">
            <a:spAutoFit/>
          </a:bodyPr>
          <a:lstStyle/>
          <a:p>
            <a:pPr marL="285750" indent="-285750">
              <a:buFont typeface="Arial" panose="020B0604020202020204" pitchFamily="34" charset="0"/>
              <a:buChar char="•"/>
            </a:pPr>
            <a:r>
              <a:rPr lang="en-US" dirty="0"/>
              <a:t>Requirements need to be prioritized because stakeholders can’t always have everything they want, or should I say, because we can’t always give them everything they want. </a:t>
            </a:r>
          </a:p>
          <a:p>
            <a:pPr marL="285750" indent="-285750">
              <a:buFont typeface="Arial" panose="020B0604020202020204" pitchFamily="34" charset="0"/>
              <a:buChar char="•"/>
            </a:pPr>
            <a:r>
              <a:rPr lang="en-US" dirty="0"/>
              <a:t>As a BA, how do you ensure you focus on the most important requirements?</a:t>
            </a:r>
          </a:p>
          <a:p>
            <a:pPr marL="285750" indent="-285750">
              <a:buFont typeface="Arial" panose="020B0604020202020204" pitchFamily="34" charset="0"/>
              <a:buChar char="•"/>
            </a:pPr>
            <a:r>
              <a:rPr lang="en-US" dirty="0"/>
              <a:t>The </a:t>
            </a:r>
            <a:r>
              <a:rPr lang="en-US" dirty="0" err="1"/>
              <a:t>MoSCoW</a:t>
            </a:r>
            <a:r>
              <a:rPr lang="en-US" dirty="0"/>
              <a:t> technique is used by analysts and stakeholders for prioritizing requirements in a collaborative fashion.</a:t>
            </a:r>
          </a:p>
          <a:p>
            <a:endParaRPr lang="en-US" dirty="0"/>
          </a:p>
        </p:txBody>
      </p:sp>
      <p:pic>
        <p:nvPicPr>
          <p:cNvPr id="3076" name="Picture 4" descr="Image result for moscow prioritisati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743200"/>
            <a:ext cx="4572000" cy="38766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23877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3076"/>
                                        </p:tgtEl>
                                        <p:attrNameLst>
                                          <p:attrName>style.visibility</p:attrName>
                                        </p:attrNameLst>
                                      </p:cBhvr>
                                      <p:to>
                                        <p:strVal val="visible"/>
                                      </p:to>
                                    </p:set>
                                    <p:animEffect transition="in" filter="circle(in)">
                                      <p:cBhvr>
                                        <p:cTn id="18" dur="2000"/>
                                        <p:tgtEl>
                                          <p:spTgt spid="30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3809" y="76200"/>
            <a:ext cx="5452519"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MoSCoW</a:t>
            </a: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Example</a:t>
            </a:r>
          </a:p>
        </p:txBody>
      </p:sp>
      <p:sp>
        <p:nvSpPr>
          <p:cNvPr id="3" name="TextBox 2"/>
          <p:cNvSpPr txBox="1"/>
          <p:nvPr/>
        </p:nvSpPr>
        <p:spPr>
          <a:xfrm>
            <a:off x="152400" y="1219200"/>
            <a:ext cx="8686800" cy="4801314"/>
          </a:xfrm>
          <a:prstGeom prst="rect">
            <a:avLst/>
          </a:prstGeom>
          <a:noFill/>
        </p:spPr>
        <p:txBody>
          <a:bodyPr wrap="square" rtlCol="0">
            <a:spAutoFit/>
          </a:bodyPr>
          <a:lstStyle/>
          <a:p>
            <a:r>
              <a:rPr lang="en-US" dirty="0"/>
              <a:t>Human Resource System:</a:t>
            </a:r>
          </a:p>
          <a:p>
            <a:r>
              <a:rPr lang="en-US" b="1" dirty="0"/>
              <a:t>1. Must- </a:t>
            </a:r>
            <a:r>
              <a:rPr lang="en-US" dirty="0"/>
              <a:t>Defines a requirement that has to be satisfied for the final solution to be acceptable e.g. The HR system “must” store employee leave history.</a:t>
            </a:r>
          </a:p>
          <a:p>
            <a:endParaRPr lang="en-US" dirty="0"/>
          </a:p>
          <a:p>
            <a:r>
              <a:rPr lang="en-US" dirty="0"/>
              <a:t>2. </a:t>
            </a:r>
            <a:r>
              <a:rPr lang="en-US" b="1" dirty="0"/>
              <a:t>Should</a:t>
            </a:r>
            <a:r>
              <a:rPr lang="en-US" dirty="0"/>
              <a:t>-This is a high-priority requirement that should be included if possible, within the delivery time frame. Workarounds may be available for such requirements and they are not usually considered as time-critical or must-haves. e.g. The HR system “should” allow printing of leave letters.</a:t>
            </a:r>
          </a:p>
          <a:p>
            <a:endParaRPr lang="en-US" dirty="0"/>
          </a:p>
          <a:p>
            <a:r>
              <a:rPr lang="en-US" b="1" dirty="0"/>
              <a:t>3. Could- </a:t>
            </a:r>
            <a:r>
              <a:rPr lang="en-US" dirty="0"/>
              <a:t>This is a desirable or nice-to-have requirement (time and resources permitting) but the solution will still be accepted if the functionality is not included e.g. The HR system “could” send out notifications on pending leave dates.</a:t>
            </a:r>
          </a:p>
          <a:p>
            <a:endParaRPr lang="en-US" dirty="0"/>
          </a:p>
          <a:p>
            <a:r>
              <a:rPr lang="en-US" dirty="0"/>
              <a:t>4.</a:t>
            </a:r>
            <a:r>
              <a:rPr lang="en-US" b="1" dirty="0"/>
              <a:t> Would- </a:t>
            </a:r>
            <a:r>
              <a:rPr lang="en-US" dirty="0"/>
              <a:t>This represents a requirement that stakeholders want to have, but have agreed will not be implemented in the current version of the system. That is, they have decided it will be postponed till the next round of developments e.g. The HR system “won’t” support remote access but may do so in the next release. </a:t>
            </a:r>
          </a:p>
        </p:txBody>
      </p:sp>
    </p:spTree>
    <p:extLst>
      <p:ext uri="{BB962C8B-B14F-4D97-AF65-F5344CB8AC3E}">
        <p14:creationId xmlns:p14="http://schemas.microsoft.com/office/powerpoint/2010/main" val="4127347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1000"/>
                                        <p:tgtEl>
                                          <p:spTgt spid="3"/>
                                        </p:tgtEl>
                                      </p:cBhvr>
                                    </p:animEffect>
                                    <p:anim calcmode="lin" valueType="num">
                                      <p:cBhvr>
                                        <p:cTn id="12" dur="1000" fill="hold"/>
                                        <p:tgtEl>
                                          <p:spTgt spid="3"/>
                                        </p:tgtEl>
                                        <p:attrNameLst>
                                          <p:attrName>ppt_x</p:attrName>
                                        </p:attrNameLst>
                                      </p:cBhvr>
                                      <p:tavLst>
                                        <p:tav tm="0">
                                          <p:val>
                                            <p:strVal val="#ppt_x"/>
                                          </p:val>
                                        </p:tav>
                                        <p:tav tm="100000">
                                          <p:val>
                                            <p:strVal val="#ppt_x"/>
                                          </p:val>
                                        </p:tav>
                                      </p:tavLst>
                                    </p:anim>
                                    <p:anim calcmode="lin" valueType="num">
                                      <p:cBhvr>
                                        <p:cTn id="1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31754" y="999530"/>
            <a:ext cx="8839200" cy="2862322"/>
          </a:xfrm>
          <a:prstGeom prst="rect">
            <a:avLst/>
          </a:prstGeom>
        </p:spPr>
        <p:txBody>
          <a:bodyPr wrap="square">
            <a:spAutoFit/>
          </a:bodyPr>
          <a:lstStyle/>
          <a:p>
            <a:r>
              <a:rPr lang="en-US" dirty="0"/>
              <a:t>This technique is best used when the BA has gathered all existing solution requirements.</a:t>
            </a:r>
          </a:p>
          <a:p>
            <a:pPr marL="285750" lvl="0" indent="-285750">
              <a:buFont typeface="Arial" panose="020B0604020202020204" pitchFamily="34" charset="0"/>
              <a:buChar char="•"/>
            </a:pPr>
            <a:r>
              <a:rPr lang="en-US" dirty="0"/>
              <a:t>Assemble all stakeholders – Each stakeholder, with help from the BA, is responsible for assigning priorities to the requirements that fall under their purview</a:t>
            </a:r>
          </a:p>
          <a:p>
            <a:pPr marL="285750" lvl="0" indent="-285750">
              <a:buFont typeface="Arial" panose="020B0604020202020204" pitchFamily="34" charset="0"/>
              <a:buChar char="•"/>
            </a:pPr>
            <a:r>
              <a:rPr lang="en-US" dirty="0"/>
              <a:t>All Requirements may be listed on a chart and prioritized by assigning categories to each (M.S.C.W).</a:t>
            </a:r>
          </a:p>
          <a:p>
            <a:pPr marL="285750" lvl="0" indent="-285750">
              <a:buFont typeface="Arial" panose="020B0604020202020204" pitchFamily="34" charset="0"/>
              <a:buChar char="•"/>
            </a:pPr>
            <a:r>
              <a:rPr lang="en-US" dirty="0"/>
              <a:t>If there are multiple stakeholders with different opinions on what category to assign to a requirement, voting can be used to reach consensus.</a:t>
            </a:r>
          </a:p>
          <a:p>
            <a:pPr marL="285750" lvl="0" indent="-285750">
              <a:buFont typeface="Arial" panose="020B0604020202020204" pitchFamily="34" charset="0"/>
              <a:buChar char="•"/>
            </a:pPr>
            <a:r>
              <a:rPr lang="en-US" dirty="0"/>
              <a:t>Present categorized requirements in a readable format </a:t>
            </a:r>
          </a:p>
          <a:p>
            <a:pPr marL="285750" lvl="0" indent="-285750">
              <a:buFont typeface="Arial" panose="020B0604020202020204" pitchFamily="34" charset="0"/>
              <a:buChar char="•"/>
            </a:pPr>
            <a:r>
              <a:rPr lang="en-US" dirty="0"/>
              <a:t>The requirements should be reviewed throughout the project as stakeholder needs may evolve with time.</a:t>
            </a:r>
          </a:p>
        </p:txBody>
      </p:sp>
      <p:sp>
        <p:nvSpPr>
          <p:cNvPr id="3" name="Rectangle 2"/>
          <p:cNvSpPr/>
          <p:nvPr/>
        </p:nvSpPr>
        <p:spPr>
          <a:xfrm>
            <a:off x="1379853" y="76200"/>
            <a:ext cx="6060441"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Practical </a:t>
            </a:r>
            <a:r>
              <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Application</a:t>
            </a:r>
            <a:endPar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endParaRPr>
          </a:p>
        </p:txBody>
      </p:sp>
      <p:sp>
        <p:nvSpPr>
          <p:cNvPr id="4" name="Rectangle 3"/>
          <p:cNvSpPr/>
          <p:nvPr/>
        </p:nvSpPr>
        <p:spPr>
          <a:xfrm>
            <a:off x="131754" y="3962400"/>
            <a:ext cx="8839200" cy="2862322"/>
          </a:xfrm>
          <a:prstGeom prst="rect">
            <a:avLst/>
          </a:prstGeom>
        </p:spPr>
        <p:txBody>
          <a:bodyPr wrap="square">
            <a:spAutoFit/>
          </a:bodyPr>
          <a:lstStyle/>
          <a:p>
            <a:r>
              <a:rPr lang="en-US" dirty="0"/>
              <a:t>The BABOK Guide provides 8 criteria to be used for assigning priorities to requirements.</a:t>
            </a:r>
          </a:p>
          <a:p>
            <a:endParaRPr lang="en-US" dirty="0"/>
          </a:p>
          <a:p>
            <a:pPr marL="285750" indent="-285750">
              <a:buFont typeface="Arial" panose="020B0604020202020204" pitchFamily="34" charset="0"/>
              <a:buChar char="•"/>
            </a:pPr>
            <a:r>
              <a:rPr lang="en-US" dirty="0"/>
              <a:t>Business Value</a:t>
            </a:r>
          </a:p>
          <a:p>
            <a:pPr marL="285750" indent="-285750">
              <a:buFont typeface="Arial" panose="020B0604020202020204" pitchFamily="34" charset="0"/>
              <a:buChar char="•"/>
            </a:pPr>
            <a:r>
              <a:rPr lang="en-US" dirty="0"/>
              <a:t>Business or Technical Risk</a:t>
            </a:r>
          </a:p>
          <a:p>
            <a:pPr marL="285750" indent="-285750">
              <a:buFont typeface="Arial" panose="020B0604020202020204" pitchFamily="34" charset="0"/>
              <a:buChar char="•"/>
            </a:pPr>
            <a:r>
              <a:rPr lang="en-US" dirty="0"/>
              <a:t>Implementation Difficulty</a:t>
            </a:r>
          </a:p>
          <a:p>
            <a:pPr marL="285750" indent="-285750">
              <a:buFont typeface="Arial" panose="020B0604020202020204" pitchFamily="34" charset="0"/>
              <a:buChar char="•"/>
            </a:pPr>
            <a:r>
              <a:rPr lang="en-US" dirty="0"/>
              <a:t>Likelihood of Success</a:t>
            </a:r>
          </a:p>
          <a:p>
            <a:pPr marL="285750" indent="-285750">
              <a:buFont typeface="Arial" panose="020B0604020202020204" pitchFamily="34" charset="0"/>
              <a:buChar char="•"/>
            </a:pPr>
            <a:r>
              <a:rPr lang="en-US" dirty="0"/>
              <a:t>Regulatory Compliance</a:t>
            </a:r>
          </a:p>
          <a:p>
            <a:pPr marL="285750" indent="-285750">
              <a:buFont typeface="Arial" panose="020B0604020202020204" pitchFamily="34" charset="0"/>
              <a:buChar char="•"/>
            </a:pPr>
            <a:r>
              <a:rPr lang="en-US" dirty="0"/>
              <a:t>Relationship to other requirements</a:t>
            </a:r>
          </a:p>
          <a:p>
            <a:pPr marL="285750" indent="-285750">
              <a:buFont typeface="Arial" panose="020B0604020202020204" pitchFamily="34" charset="0"/>
              <a:buChar char="•"/>
            </a:pPr>
            <a:r>
              <a:rPr lang="en-US" dirty="0"/>
              <a:t>Urgency</a:t>
            </a:r>
          </a:p>
          <a:p>
            <a:pPr marL="285750" indent="-285750">
              <a:buFont typeface="Arial" panose="020B0604020202020204" pitchFamily="34" charset="0"/>
              <a:buChar char="•"/>
            </a:pPr>
            <a:r>
              <a:rPr lang="en-US" dirty="0"/>
              <a:t>Stakeholder Agreement</a:t>
            </a:r>
          </a:p>
        </p:txBody>
      </p:sp>
    </p:spTree>
    <p:extLst>
      <p:ext uri="{BB962C8B-B14F-4D97-AF65-F5344CB8AC3E}">
        <p14:creationId xmlns:p14="http://schemas.microsoft.com/office/powerpoint/2010/main" val="2454716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1000"/>
                                        <p:tgtEl>
                                          <p:spTgt spid="2"/>
                                        </p:tgtEl>
                                      </p:cBhvr>
                                    </p:animEffect>
                                    <p:anim calcmode="lin" valueType="num">
                                      <p:cBhvr>
                                        <p:cTn id="12" dur="1000" fill="hold"/>
                                        <p:tgtEl>
                                          <p:spTgt spid="2"/>
                                        </p:tgtEl>
                                        <p:attrNameLst>
                                          <p:attrName>ppt_x</p:attrName>
                                        </p:attrNameLst>
                                      </p:cBhvr>
                                      <p:tavLst>
                                        <p:tav tm="0">
                                          <p:val>
                                            <p:strVal val="#ppt_x"/>
                                          </p:val>
                                        </p:tav>
                                        <p:tav tm="100000">
                                          <p:val>
                                            <p:strVal val="#ppt_x"/>
                                          </p:val>
                                        </p:tav>
                                      </p:tavLst>
                                    </p:anim>
                                    <p:anim calcmode="lin" valueType="num">
                                      <p:cBhvr>
                                        <p:cTn id="1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42"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1000"/>
                                        <p:tgtEl>
                                          <p:spTgt spid="4"/>
                                        </p:tgtEl>
                                      </p:cBhvr>
                                    </p:animEffect>
                                    <p:anim calcmode="lin" valueType="num">
                                      <p:cBhvr>
                                        <p:cTn id="19" dur="1000" fill="hold"/>
                                        <p:tgtEl>
                                          <p:spTgt spid="4"/>
                                        </p:tgtEl>
                                        <p:attrNameLst>
                                          <p:attrName>ppt_x</p:attrName>
                                        </p:attrNameLst>
                                      </p:cBhvr>
                                      <p:tavLst>
                                        <p:tav tm="0">
                                          <p:val>
                                            <p:strVal val="#ppt_x"/>
                                          </p:val>
                                        </p:tav>
                                        <p:tav tm="100000">
                                          <p:val>
                                            <p:strVal val="#ppt_x"/>
                                          </p:val>
                                        </p:tav>
                                      </p:tavLst>
                                    </p:anim>
                                    <p:anim calcmode="lin" valueType="num">
                                      <p:cBhvr>
                                        <p:cTn id="20"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86890" y="228600"/>
            <a:ext cx="8570230"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Requirement Vs Specification</a:t>
            </a:r>
          </a:p>
        </p:txBody>
      </p:sp>
      <p:graphicFrame>
        <p:nvGraphicFramePr>
          <p:cNvPr id="5" name="Table 4"/>
          <p:cNvGraphicFramePr>
            <a:graphicFrameLocks noGrp="1"/>
          </p:cNvGraphicFramePr>
          <p:nvPr>
            <p:extLst>
              <p:ext uri="{D42A27DB-BD31-4B8C-83A1-F6EECF244321}">
                <p14:modId xmlns:p14="http://schemas.microsoft.com/office/powerpoint/2010/main" val="1706862535"/>
              </p:ext>
            </p:extLst>
          </p:nvPr>
        </p:nvGraphicFramePr>
        <p:xfrm>
          <a:off x="1447800" y="1981200"/>
          <a:ext cx="6164580" cy="2233645"/>
        </p:xfrm>
        <a:graphic>
          <a:graphicData uri="http://schemas.openxmlformats.org/drawingml/2006/table">
            <a:tbl>
              <a:tblPr firstRow="1" firstCol="1" bandRow="1">
                <a:tableStyleId>{69012ECD-51FC-41F1-AA8D-1B2483CD663E}</a:tableStyleId>
              </a:tblPr>
              <a:tblGrid>
                <a:gridCol w="3082290">
                  <a:extLst>
                    <a:ext uri="{9D8B030D-6E8A-4147-A177-3AD203B41FA5}">
                      <a16:colId xmlns:a16="http://schemas.microsoft.com/office/drawing/2014/main" val="20000"/>
                    </a:ext>
                  </a:extLst>
                </a:gridCol>
                <a:gridCol w="3082290">
                  <a:extLst>
                    <a:ext uri="{9D8B030D-6E8A-4147-A177-3AD203B41FA5}">
                      <a16:colId xmlns:a16="http://schemas.microsoft.com/office/drawing/2014/main" val="20001"/>
                    </a:ext>
                  </a:extLst>
                </a:gridCol>
              </a:tblGrid>
              <a:tr h="549850">
                <a:tc>
                  <a:txBody>
                    <a:bodyPr/>
                    <a:lstStyle/>
                    <a:p>
                      <a:pPr marL="0" marR="0" algn="ctr">
                        <a:lnSpc>
                          <a:spcPct val="115000"/>
                        </a:lnSpc>
                        <a:spcBef>
                          <a:spcPts val="0"/>
                        </a:spcBef>
                        <a:spcAft>
                          <a:spcPts val="0"/>
                        </a:spcAft>
                      </a:pPr>
                      <a:r>
                        <a:rPr lang="en-US" sz="1400" b="0" dirty="0">
                          <a:ln>
                            <a:noFill/>
                          </a:ln>
                          <a:effectLst/>
                        </a:rPr>
                        <a:t>Requirements</a:t>
                      </a:r>
                      <a:endParaRPr lang="en-US" sz="1400" b="0" dirty="0">
                        <a:effectLst/>
                        <a:latin typeface="Calibri"/>
                        <a:ea typeface="Calibri"/>
                        <a:cs typeface="Times New Roman"/>
                      </a:endParaRPr>
                    </a:p>
                  </a:txBody>
                  <a:tcPr marL="68580" marR="68580" marT="0" marB="0"/>
                </a:tc>
                <a:tc>
                  <a:txBody>
                    <a:bodyPr/>
                    <a:lstStyle/>
                    <a:p>
                      <a:pPr marL="0" marR="0" algn="ctr">
                        <a:lnSpc>
                          <a:spcPct val="115000"/>
                        </a:lnSpc>
                        <a:spcBef>
                          <a:spcPts val="0"/>
                        </a:spcBef>
                        <a:spcAft>
                          <a:spcPts val="0"/>
                        </a:spcAft>
                      </a:pPr>
                      <a:r>
                        <a:rPr lang="en-US" sz="1400" b="0">
                          <a:ln>
                            <a:noFill/>
                          </a:ln>
                          <a:effectLst/>
                        </a:rPr>
                        <a:t>Specifications</a:t>
                      </a:r>
                      <a:endParaRPr lang="en-US" sz="1400" b="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49850">
                <a:tc>
                  <a:txBody>
                    <a:bodyPr/>
                    <a:lstStyle/>
                    <a:p>
                      <a:pPr marL="0" marR="0">
                        <a:lnSpc>
                          <a:spcPct val="115000"/>
                        </a:lnSpc>
                        <a:spcBef>
                          <a:spcPts val="0"/>
                        </a:spcBef>
                        <a:spcAft>
                          <a:spcPts val="0"/>
                        </a:spcAft>
                      </a:pPr>
                      <a:r>
                        <a:rPr lang="en-US" sz="1400" b="0" dirty="0">
                          <a:effectLst/>
                        </a:rPr>
                        <a:t>They outline “what” the software must do</a:t>
                      </a:r>
                      <a:endParaRPr lang="en-US" sz="1400" b="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b="0" dirty="0">
                          <a:effectLst/>
                        </a:rPr>
                        <a:t>They outline “how” the software will be created</a:t>
                      </a:r>
                      <a:endParaRPr lang="en-US" sz="1400" b="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133945">
                <a:tc>
                  <a:txBody>
                    <a:bodyPr/>
                    <a:lstStyle/>
                    <a:p>
                      <a:pPr marL="0" marR="0">
                        <a:lnSpc>
                          <a:spcPct val="115000"/>
                        </a:lnSpc>
                        <a:spcBef>
                          <a:spcPts val="0"/>
                        </a:spcBef>
                        <a:spcAft>
                          <a:spcPts val="0"/>
                        </a:spcAft>
                      </a:pPr>
                      <a:r>
                        <a:rPr lang="en-US" sz="1400" b="0" dirty="0">
                          <a:effectLst/>
                        </a:rPr>
                        <a:t>They outline the software from the end-user, business and stakeholder perspective.</a:t>
                      </a:r>
                      <a:endParaRPr lang="en-US" sz="1400" b="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400" b="0" dirty="0">
                          <a:effectLst/>
                        </a:rPr>
                        <a:t>They outline the software from the technical team perspective.</a:t>
                      </a:r>
                      <a:endParaRPr lang="en-US" sz="1400" b="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617792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randombar(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494500" y="228600"/>
            <a:ext cx="6155018" cy="923330"/>
          </a:xfrm>
          <a:prstGeom prst="rect">
            <a:avLst/>
          </a:prstGeom>
          <a:noFill/>
        </p:spPr>
        <p:txBody>
          <a:bodyPr wrap="none" lIns="91440" tIns="45720" rIns="91440" bIns="45720">
            <a:spAutoFit/>
            <a:scene3d>
              <a:camera prst="orthographicFront"/>
              <a:lightRig rig="glow" dir="tl">
                <a:rot lat="0" lon="0" rev="5400000"/>
              </a:lightRig>
            </a:scene3d>
            <a:sp3d contourW="12700">
              <a:bevelT w="25400" h="25400"/>
              <a:contourClr>
                <a:schemeClr val="accent6">
                  <a:shade val="73000"/>
                </a:schemeClr>
              </a:contourClr>
            </a:sp3d>
          </a:bodyPr>
          <a:lstStyle/>
          <a:p>
            <a:pPr algn="ctr"/>
            <a:r>
              <a:rPr lang="en-US" sz="54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Types of</a:t>
            </a:r>
            <a:r>
              <a:rPr lang="en-US" sz="5400" b="1" cap="none" spc="0"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80000" dist="40000" dir="5040000" algn="tl">
                    <a:srgbClr val="000000">
                      <a:alpha val="30000"/>
                    </a:srgbClr>
                  </a:outerShdw>
                </a:effectLst>
              </a:rPr>
              <a:t> Documents</a:t>
            </a:r>
          </a:p>
        </p:txBody>
      </p:sp>
      <p:sp>
        <p:nvSpPr>
          <p:cNvPr id="5" name="TextBox 4"/>
          <p:cNvSpPr txBox="1"/>
          <p:nvPr/>
        </p:nvSpPr>
        <p:spPr>
          <a:xfrm>
            <a:off x="228600" y="1447800"/>
            <a:ext cx="8610600" cy="3416320"/>
          </a:xfrm>
          <a:prstGeom prst="rect">
            <a:avLst/>
          </a:prstGeom>
          <a:noFill/>
        </p:spPr>
        <p:txBody>
          <a:bodyPr wrap="square" rtlCol="0">
            <a:spAutoFit/>
          </a:bodyPr>
          <a:lstStyle/>
          <a:p>
            <a:pPr marL="342900" lvl="0" indent="-342900">
              <a:buFont typeface="+mj-lt"/>
              <a:buAutoNum type="arabicPeriod"/>
            </a:pPr>
            <a:r>
              <a:rPr lang="en-US" b="1" dirty="0"/>
              <a:t>BRD- Business Requirement Documents - What</a:t>
            </a:r>
          </a:p>
          <a:p>
            <a:pPr marL="342900" lvl="0" indent="-342900">
              <a:buFont typeface="+mj-lt"/>
              <a:buAutoNum type="arabicPeriod"/>
            </a:pPr>
            <a:r>
              <a:rPr lang="en-US" b="1" dirty="0"/>
              <a:t>SRS – System/Software Requirement Specifications - How</a:t>
            </a:r>
          </a:p>
          <a:p>
            <a:pPr marL="342900" lvl="0" indent="-342900">
              <a:buFont typeface="+mj-lt"/>
              <a:buAutoNum type="arabicPeriod"/>
            </a:pPr>
            <a:r>
              <a:rPr lang="en-US" b="1" dirty="0"/>
              <a:t>FRS - Functional Requirement Specifications - What</a:t>
            </a:r>
          </a:p>
          <a:p>
            <a:pPr marL="342900" lvl="0" indent="-342900">
              <a:buFont typeface="+mj-lt"/>
              <a:buAutoNum type="arabicPeriod"/>
            </a:pPr>
            <a:r>
              <a:rPr lang="en-US" b="1" dirty="0"/>
              <a:t>BRS - Business Requirement Specification – What </a:t>
            </a:r>
          </a:p>
          <a:p>
            <a:pPr marL="342900" lvl="0" indent="-342900">
              <a:buFont typeface="+mj-lt"/>
              <a:buAutoNum type="arabicPeriod"/>
            </a:pPr>
            <a:r>
              <a:rPr lang="en-US" dirty="0">
                <a:highlight>
                  <a:srgbClr val="FFFF00"/>
                </a:highlight>
              </a:rPr>
              <a:t>CRS - Compatibility Requirements Specifications</a:t>
            </a:r>
          </a:p>
          <a:p>
            <a:pPr marL="342900" lvl="0" indent="-342900">
              <a:buFont typeface="+mj-lt"/>
              <a:buAutoNum type="arabicPeriod"/>
            </a:pPr>
            <a:r>
              <a:rPr lang="en-US" dirty="0">
                <a:highlight>
                  <a:srgbClr val="FFFF00"/>
                </a:highlight>
              </a:rPr>
              <a:t>PRS - Performance Requirements Specifications</a:t>
            </a:r>
          </a:p>
          <a:p>
            <a:pPr marL="342900" lvl="0" indent="-342900">
              <a:buFont typeface="+mj-lt"/>
              <a:buAutoNum type="arabicPeriod"/>
            </a:pPr>
            <a:r>
              <a:rPr lang="en-US" dirty="0">
                <a:highlight>
                  <a:srgbClr val="FFFF00"/>
                </a:highlight>
              </a:rPr>
              <a:t>RRS - Reliability Requirements Specifications</a:t>
            </a:r>
          </a:p>
          <a:p>
            <a:pPr marL="342900" lvl="0" indent="-342900">
              <a:buFont typeface="+mj-lt"/>
              <a:buAutoNum type="arabicPeriod"/>
            </a:pPr>
            <a:r>
              <a:rPr lang="en-US" dirty="0">
                <a:highlight>
                  <a:srgbClr val="FFFF00"/>
                </a:highlight>
              </a:rPr>
              <a:t>CRS - Configurations Requirements Specification</a:t>
            </a:r>
          </a:p>
          <a:p>
            <a:pPr marL="342900" lvl="0" indent="-342900">
              <a:buFont typeface="+mj-lt"/>
              <a:buAutoNum type="arabicPeriod"/>
            </a:pPr>
            <a:r>
              <a:rPr lang="en-US" dirty="0"/>
              <a:t>TDD - Technical Design Document - How</a:t>
            </a:r>
          </a:p>
          <a:p>
            <a:pPr marL="342900" lvl="0" indent="-342900">
              <a:buFont typeface="+mj-lt"/>
              <a:buAutoNum type="arabicPeriod"/>
            </a:pPr>
            <a:r>
              <a:rPr lang="en-US" dirty="0"/>
              <a:t>TSD - Technical Specification Document - How</a:t>
            </a:r>
          </a:p>
          <a:p>
            <a:pPr marL="342900" lvl="0" indent="-342900">
              <a:buFont typeface="+mj-lt"/>
              <a:buAutoNum type="arabicPeriod"/>
            </a:pPr>
            <a:r>
              <a:rPr lang="en-US" b="1" dirty="0"/>
              <a:t>FRD – </a:t>
            </a:r>
            <a:r>
              <a:rPr lang="en-US" b="1"/>
              <a:t>Functional Requirement </a:t>
            </a:r>
            <a:r>
              <a:rPr lang="en-US" b="1" dirty="0"/>
              <a:t>Document - What</a:t>
            </a:r>
          </a:p>
          <a:p>
            <a:endParaRPr lang="en-US" dirty="0"/>
          </a:p>
        </p:txBody>
      </p:sp>
    </p:spTree>
    <p:extLst>
      <p:ext uri="{BB962C8B-B14F-4D97-AF65-F5344CB8AC3E}">
        <p14:creationId xmlns:p14="http://schemas.microsoft.com/office/powerpoint/2010/main" val="2157108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1000"/>
                                        <p:tgtEl>
                                          <p:spTgt spid="5"/>
                                        </p:tgtEl>
                                      </p:cBhvr>
                                    </p:animEffect>
                                    <p:anim calcmode="lin" valueType="num">
                                      <p:cBhvr>
                                        <p:cTn id="12" dur="1000" fill="hold"/>
                                        <p:tgtEl>
                                          <p:spTgt spid="5"/>
                                        </p:tgtEl>
                                        <p:attrNameLst>
                                          <p:attrName>ppt_x</p:attrName>
                                        </p:attrNameLst>
                                      </p:cBhvr>
                                      <p:tavLst>
                                        <p:tav tm="0">
                                          <p:val>
                                            <p:strVal val="#ppt_x"/>
                                          </p:val>
                                        </p:tav>
                                        <p:tav tm="100000">
                                          <p:val>
                                            <p:strVal val="#ppt_x"/>
                                          </p:val>
                                        </p:tav>
                                      </p:tavLst>
                                    </p:anim>
                                    <p:anim calcmode="lin" valueType="num">
                                      <p:cBhvr>
                                        <p:cTn id="1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35300</TotalTime>
  <Words>1047</Words>
  <Application>Microsoft Office PowerPoint</Application>
  <PresentationFormat>On-screen Show (4:3)</PresentationFormat>
  <Paragraphs>120</Paragraphs>
  <Slides>14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Beechi</dc:creator>
  <cp:lastModifiedBy>Meher Bhoyar</cp:lastModifiedBy>
  <cp:revision>27</cp:revision>
  <dcterms:created xsi:type="dcterms:W3CDTF">2006-08-16T00:00:00Z</dcterms:created>
  <dcterms:modified xsi:type="dcterms:W3CDTF">2019-02-09T02:01:59Z</dcterms:modified>
</cp:coreProperties>
</file>