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56" r:id="rId5"/>
    <p:sldId id="261" r:id="rId6"/>
    <p:sldId id="263" r:id="rId7"/>
    <p:sldId id="264" r:id="rId8"/>
    <p:sldId id="265" r:id="rId9"/>
    <p:sldId id="262" r:id="rId10"/>
    <p:sldId id="266" r:id="rId11"/>
    <p:sldId id="267" r:id="rId12"/>
    <p:sldId id="268" r:id="rId13"/>
    <p:sldId id="269" r:id="rId14"/>
    <p:sldId id="272" r:id="rId15"/>
    <p:sldId id="270"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3A397-737B-4496-AD58-8AC5E62E7C4A}" type="datetimeFigureOut">
              <a:rPr lang="en-US" smtClean="0"/>
              <a:t>6/26/2018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AF260-14F1-42DF-AA81-FBF3CC60B335}" type="slidenum">
              <a:rPr lang="en-US" smtClean="0"/>
              <a:t>‹#›</a:t>
            </a:fld>
            <a:endParaRPr lang="en-US"/>
          </a:p>
        </p:txBody>
      </p:sp>
    </p:spTree>
    <p:extLst>
      <p:ext uri="{BB962C8B-B14F-4D97-AF65-F5344CB8AC3E}">
        <p14:creationId xmlns:p14="http://schemas.microsoft.com/office/powerpoint/2010/main" val="406513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33049-93EB-4E91-9FB8-5C4F0F3FE544}" type="slidenum">
              <a:rPr lang="en-US" smtClean="0"/>
              <a:t>16</a:t>
            </a:fld>
            <a:endParaRPr lang="en-US"/>
          </a:p>
        </p:txBody>
      </p:sp>
    </p:spTree>
    <p:extLst>
      <p:ext uri="{BB962C8B-B14F-4D97-AF65-F5344CB8AC3E}">
        <p14:creationId xmlns:p14="http://schemas.microsoft.com/office/powerpoint/2010/main" val="16622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iki.genexus.com/commwiki/servlet/wiki?24999,Pools+and+lan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iki.genexus.com/commwiki/servlet/wiki?25000,Nested+Lan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9823" y="2244804"/>
            <a:ext cx="6304355"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6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6</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001367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76200"/>
            <a:ext cx="326807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Wireframe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999530"/>
            <a:ext cx="8991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 Web wireframe is a simple visual guide to show you what a Web page would look like. </a:t>
            </a:r>
            <a:endParaRPr lang="en-US" dirty="0" smtClean="0"/>
          </a:p>
          <a:p>
            <a:pPr marL="285750" indent="-285750">
              <a:buFont typeface="Arial" panose="020B0604020202020204" pitchFamily="34" charset="0"/>
              <a:buChar char="•"/>
            </a:pPr>
            <a:r>
              <a:rPr lang="en-US" dirty="0" smtClean="0"/>
              <a:t>It </a:t>
            </a:r>
            <a:r>
              <a:rPr lang="en-US" dirty="0"/>
              <a:t>suggests the structure of a page, without using any graphics or text. </a:t>
            </a:r>
            <a:endParaRPr lang="en-US" dirty="0" smtClean="0"/>
          </a:p>
          <a:p>
            <a:pPr marL="285750" indent="-285750">
              <a:buFont typeface="Arial" panose="020B0604020202020204" pitchFamily="34" charset="0"/>
              <a:buChar char="•"/>
            </a:pPr>
            <a:r>
              <a:rPr lang="en-US" dirty="0" smtClean="0"/>
              <a:t>A </a:t>
            </a:r>
            <a:r>
              <a:rPr lang="en-US" dirty="0"/>
              <a:t>website wireframe would show the entire site structure - including what pages link to where.</a:t>
            </a:r>
          </a:p>
          <a:p>
            <a:pPr marL="285750" indent="-285750">
              <a:buFont typeface="Arial" panose="020B0604020202020204" pitchFamily="34" charset="0"/>
              <a:buChar char="•"/>
            </a:pPr>
            <a:r>
              <a:rPr lang="en-US" dirty="0"/>
              <a:t>Web wireframes are a great way to start your design work. </a:t>
            </a:r>
            <a:endParaRPr lang="en-US" dirty="0" smtClean="0"/>
          </a:p>
          <a:p>
            <a:pPr marL="285750" indent="-285750">
              <a:buFont typeface="Arial" panose="020B0604020202020204" pitchFamily="34" charset="0"/>
              <a:buChar char="•"/>
            </a:pPr>
            <a:r>
              <a:rPr lang="en-US" dirty="0" smtClean="0"/>
              <a:t>The </a:t>
            </a:r>
            <a:r>
              <a:rPr lang="en-US" dirty="0"/>
              <a:t>key to making good wireframes is to leave out all visual elements. Use boxes and lines to represent pictures and text.</a:t>
            </a:r>
          </a:p>
          <a:p>
            <a:pPr marL="285750" indent="-285750">
              <a:buFont typeface="Arial" panose="020B0604020202020204" pitchFamily="34" charset="0"/>
              <a:buChar char="•"/>
            </a:pPr>
            <a:r>
              <a:rPr lang="en-US" dirty="0"/>
              <a:t>Things to include in a Web page wireframe:</a:t>
            </a:r>
          </a:p>
          <a:p>
            <a:pPr marL="1200150" lvl="2" indent="-285750">
              <a:buFont typeface="Arial" panose="020B0604020202020204" pitchFamily="34" charset="0"/>
              <a:buChar char="•"/>
            </a:pPr>
            <a:r>
              <a:rPr lang="en-US" dirty="0"/>
              <a:t>boxes for primary graphical elements</a:t>
            </a:r>
          </a:p>
          <a:p>
            <a:pPr marL="1200150" lvl="2" indent="-285750">
              <a:buFont typeface="Arial" panose="020B0604020202020204" pitchFamily="34" charset="0"/>
              <a:buChar char="•"/>
            </a:pPr>
            <a:r>
              <a:rPr lang="en-US" dirty="0"/>
              <a:t>placement of headlines and sub-heads</a:t>
            </a:r>
          </a:p>
          <a:p>
            <a:pPr marL="1200150" lvl="2" indent="-285750">
              <a:buFont typeface="Arial" panose="020B0604020202020204" pitchFamily="34" charset="0"/>
              <a:buChar char="•"/>
            </a:pPr>
            <a:r>
              <a:rPr lang="en-US" dirty="0"/>
              <a:t>simple layout structure</a:t>
            </a:r>
          </a:p>
          <a:p>
            <a:pPr marL="1200150" lvl="2" indent="-285750">
              <a:buFont typeface="Arial" panose="020B0604020202020204" pitchFamily="34" charset="0"/>
              <a:buChar char="•"/>
            </a:pPr>
            <a:r>
              <a:rPr lang="en-US" dirty="0"/>
              <a:t>calls to action</a:t>
            </a:r>
          </a:p>
          <a:p>
            <a:pPr marL="1200150" lvl="2" indent="-285750">
              <a:buFont typeface="Arial" panose="020B0604020202020204" pitchFamily="34" charset="0"/>
              <a:buChar char="•"/>
            </a:pPr>
            <a:r>
              <a:rPr lang="en-US" dirty="0"/>
              <a:t>text blocks</a:t>
            </a:r>
          </a:p>
          <a:p>
            <a:endParaRPr lang="en-US" dirty="0"/>
          </a:p>
        </p:txBody>
      </p:sp>
    </p:spTree>
    <p:extLst>
      <p:ext uri="{BB962C8B-B14F-4D97-AF65-F5344CB8AC3E}">
        <p14:creationId xmlns:p14="http://schemas.microsoft.com/office/powerpoint/2010/main" val="124537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Wireframes Vs Mockup Vs Prototype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 name="TextBox 3"/>
          <p:cNvSpPr txBox="1"/>
          <p:nvPr/>
        </p:nvSpPr>
        <p:spPr>
          <a:xfrm>
            <a:off x="76200" y="1828800"/>
            <a:ext cx="8915400" cy="4801314"/>
          </a:xfrm>
          <a:prstGeom prst="rect">
            <a:avLst/>
          </a:prstGeom>
          <a:noFill/>
        </p:spPr>
        <p:txBody>
          <a:bodyPr wrap="square" rtlCol="0">
            <a:spAutoFit/>
          </a:bodyPr>
          <a:lstStyle/>
          <a:p>
            <a:r>
              <a:rPr lang="en-US" b="1" dirty="0"/>
              <a:t>Wireframe</a:t>
            </a:r>
            <a:r>
              <a:rPr lang="en-US" dirty="0"/>
              <a:t>, a low-fidelity way to present a product, can efficiently outline structures and layouts. Wireframe is the basic and visual representation of the design. Your wireframe design doesn’t need to focus too much on details but must express design ideas and should not miss any important parts. A wireframe is like a channel that helps team member understand their projects better</a:t>
            </a:r>
            <a:r>
              <a:rPr lang="en-US" dirty="0" smtClean="0"/>
              <a:t>.</a:t>
            </a:r>
          </a:p>
          <a:p>
            <a:endParaRPr lang="en-US" dirty="0"/>
          </a:p>
          <a:p>
            <a:r>
              <a:rPr lang="en-US" b="1" dirty="0"/>
              <a:t>Mockup</a:t>
            </a:r>
            <a:r>
              <a:rPr lang="en-US" dirty="0"/>
              <a:t>, a kind of high-fidelity static design diagram, should demonstrate information frames and statically present content and functions. Unlike a wireframe, a mockup looks more like a finished product or prototype, but it is not interactive and not clickable. It is rather a graphic representation. This can be helpful, for example, to provide investors with a picture of how a finished product can be and help team members review their project visually</a:t>
            </a:r>
            <a:r>
              <a:rPr lang="en-US" dirty="0" smtClean="0"/>
              <a:t>.</a:t>
            </a:r>
          </a:p>
          <a:p>
            <a:endParaRPr lang="en-US" dirty="0"/>
          </a:p>
          <a:p>
            <a:r>
              <a:rPr lang="en-US" b="1" dirty="0"/>
              <a:t>Prototype</a:t>
            </a:r>
            <a:r>
              <a:rPr lang="en-US" dirty="0"/>
              <a:t> is already very close to the finished product. Here, processes can be simulated, and user interaction can be tested. A prototype looks very similar to the finished product. Early prototyping can save a lot of development costs and time so that the work of back-end product architecture will not be in vain because of unreasonable user interface design. A prototype is an excellent tool to obtain user feedback and to test the product</a:t>
            </a:r>
            <a:r>
              <a:rPr lang="en-US" dirty="0" smtClean="0"/>
              <a:t>.</a:t>
            </a:r>
            <a:endParaRPr lang="en-US" dirty="0"/>
          </a:p>
        </p:txBody>
      </p:sp>
    </p:spTree>
    <p:extLst>
      <p:ext uri="{BB962C8B-B14F-4D97-AF65-F5344CB8AC3E}">
        <p14:creationId xmlns:p14="http://schemas.microsoft.com/office/powerpoint/2010/main" val="260167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7560" y="76200"/>
            <a:ext cx="274947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Use Case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1143000"/>
            <a:ext cx="8991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 use case diagram is a graphic depiction of the interactions among the elements of a system. </a:t>
            </a:r>
            <a:endParaRPr lang="en-US" dirty="0" smtClean="0"/>
          </a:p>
          <a:p>
            <a:pPr marL="285750" indent="-285750">
              <a:buFont typeface="Arial" panose="020B0604020202020204" pitchFamily="34" charset="0"/>
              <a:buChar char="•"/>
            </a:pPr>
            <a:r>
              <a:rPr lang="en-US" dirty="0"/>
              <a:t>Use cases define interactions between external actors and the system to attain particular goals</a:t>
            </a:r>
            <a:r>
              <a:rPr lang="en-US" dirty="0" smtClean="0"/>
              <a:t>.</a:t>
            </a:r>
          </a:p>
          <a:p>
            <a:pPr marL="285750" indent="-285750">
              <a:buFont typeface="Arial" panose="020B0604020202020204" pitchFamily="34" charset="0"/>
              <a:buChar char="•"/>
            </a:pPr>
            <a:r>
              <a:rPr lang="en-US" dirty="0" smtClean="0"/>
              <a:t>There </a:t>
            </a:r>
            <a:r>
              <a:rPr lang="en-US" dirty="0"/>
              <a:t>are three basic elements that make up a use case: </a:t>
            </a:r>
          </a:p>
          <a:p>
            <a:pPr marL="1257300" lvl="2" indent="-342900">
              <a:buFont typeface="+mj-lt"/>
              <a:buAutoNum type="arabicPeriod"/>
            </a:pPr>
            <a:r>
              <a:rPr lang="en-US" b="1" dirty="0" smtClean="0"/>
              <a:t>Actors</a:t>
            </a:r>
            <a:r>
              <a:rPr lang="en-US" dirty="0"/>
              <a:t>: Actors are the type of users that interact with the system.</a:t>
            </a:r>
          </a:p>
          <a:p>
            <a:pPr marL="1257300" lvl="2" indent="-342900">
              <a:buFont typeface="+mj-lt"/>
              <a:buAutoNum type="arabicPeriod"/>
            </a:pPr>
            <a:r>
              <a:rPr lang="en-US" b="1" dirty="0"/>
              <a:t>System</a:t>
            </a:r>
            <a:r>
              <a:rPr lang="en-US" dirty="0"/>
              <a:t>: Use cases capture functional requirements that specify the intended behavior of the system.</a:t>
            </a:r>
          </a:p>
          <a:p>
            <a:pPr marL="1257300" lvl="2" indent="-342900">
              <a:buFont typeface="+mj-lt"/>
              <a:buAutoNum type="arabicPeriod"/>
            </a:pPr>
            <a:r>
              <a:rPr lang="en-US" b="1" dirty="0"/>
              <a:t>Goals</a:t>
            </a:r>
            <a:r>
              <a:rPr lang="en-US" dirty="0"/>
              <a:t>: Use cases are typically initiated by a user to fulfill goals describing the activities and variants involved in attaining the goal.</a:t>
            </a:r>
          </a:p>
          <a:p>
            <a:endParaRPr lang="en-US" dirty="0"/>
          </a:p>
          <a:p>
            <a:endParaRPr lang="en-US" dirty="0"/>
          </a:p>
        </p:txBody>
      </p:sp>
    </p:spTree>
    <p:extLst>
      <p:ext uri="{BB962C8B-B14F-4D97-AF65-F5344CB8AC3E}">
        <p14:creationId xmlns:p14="http://schemas.microsoft.com/office/powerpoint/2010/main" val="36588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0392" y="-76200"/>
            <a:ext cx="262321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Example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82" y="1295400"/>
            <a:ext cx="4649918"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57800" y="1143000"/>
            <a:ext cx="3733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An automated teller machine (</a:t>
            </a:r>
            <a:r>
              <a:rPr lang="en-US" b="1" dirty="0"/>
              <a:t>ATM</a:t>
            </a:r>
            <a:r>
              <a:rPr lang="en-US" dirty="0"/>
              <a:t>) </a:t>
            </a:r>
            <a:r>
              <a:rPr lang="en-US" dirty="0" smtClean="0"/>
              <a:t>is </a:t>
            </a:r>
            <a:r>
              <a:rPr lang="en-US" dirty="0"/>
              <a:t>a banking </a:t>
            </a:r>
            <a:r>
              <a:rPr lang="en-US" dirty="0" smtClean="0"/>
              <a:t>subsystem that </a:t>
            </a:r>
            <a:r>
              <a:rPr lang="en-US" dirty="0"/>
              <a:t>provides bank customers with access to financial transactions in a public space without the need for a cashier, clerk, or bank teller.</a:t>
            </a:r>
          </a:p>
          <a:p>
            <a:pPr marL="285750" indent="-285750">
              <a:buFont typeface="Arial" panose="020B0604020202020204" pitchFamily="34" charset="0"/>
              <a:buChar char="•"/>
            </a:pPr>
            <a:r>
              <a:rPr lang="en-US" i="1" dirty="0"/>
              <a:t>Customer</a:t>
            </a:r>
            <a:r>
              <a:rPr lang="en-US" dirty="0"/>
              <a:t> </a:t>
            </a:r>
            <a:r>
              <a:rPr lang="en-US" dirty="0" smtClean="0"/>
              <a:t>uses </a:t>
            </a:r>
            <a:r>
              <a:rPr lang="en-US" dirty="0"/>
              <a:t>bank ATM to </a:t>
            </a:r>
            <a:r>
              <a:rPr lang="en-US" i="1" dirty="0"/>
              <a:t>Check Balances</a:t>
            </a:r>
            <a:r>
              <a:rPr lang="en-US" dirty="0"/>
              <a:t> of his/her bank accounts, </a:t>
            </a:r>
            <a:r>
              <a:rPr lang="en-US" i="1" dirty="0"/>
              <a:t>Deposit Funds</a:t>
            </a:r>
            <a:r>
              <a:rPr lang="en-US" dirty="0"/>
              <a:t>, </a:t>
            </a:r>
            <a:r>
              <a:rPr lang="en-US" i="1" dirty="0"/>
              <a:t>Withdraw Cash</a:t>
            </a:r>
            <a:r>
              <a:rPr lang="en-US" dirty="0"/>
              <a:t> and/or </a:t>
            </a:r>
            <a:r>
              <a:rPr lang="en-US" i="1" dirty="0"/>
              <a:t>Transfer </a:t>
            </a:r>
            <a:r>
              <a:rPr lang="en-US" i="1" dirty="0" smtClean="0"/>
              <a:t>Funds</a:t>
            </a:r>
            <a:r>
              <a:rPr lang="en-US" dirty="0" smtClean="0"/>
              <a:t>.</a:t>
            </a:r>
          </a:p>
          <a:p>
            <a:pPr marL="285750" indent="-285750">
              <a:buFont typeface="Arial" panose="020B0604020202020204" pitchFamily="34" charset="0"/>
              <a:buChar char="•"/>
            </a:pPr>
            <a:r>
              <a:rPr lang="en-US" dirty="0"/>
              <a:t> </a:t>
            </a:r>
            <a:r>
              <a:rPr lang="en-US" i="1" dirty="0"/>
              <a:t>ATM Technician</a:t>
            </a:r>
            <a:r>
              <a:rPr lang="en-US" dirty="0"/>
              <a:t> provides </a:t>
            </a:r>
            <a:r>
              <a:rPr lang="en-US" i="1" dirty="0"/>
              <a:t>Maintenance</a:t>
            </a:r>
            <a:r>
              <a:rPr lang="en-US" dirty="0"/>
              <a:t> and </a:t>
            </a:r>
            <a:r>
              <a:rPr lang="en-US" i="1" dirty="0"/>
              <a:t>Repairs</a:t>
            </a:r>
            <a:r>
              <a:rPr lang="en-US" dirty="0"/>
              <a:t>. </a:t>
            </a:r>
            <a:endParaRPr lang="en-US" dirty="0" smtClean="0"/>
          </a:p>
          <a:p>
            <a:pPr marL="285750" indent="-285750">
              <a:buFont typeface="Arial" panose="020B0604020202020204" pitchFamily="34" charset="0"/>
              <a:buChar char="•"/>
            </a:pPr>
            <a:r>
              <a:rPr lang="en-US" dirty="0" smtClean="0"/>
              <a:t>All </a:t>
            </a:r>
            <a:r>
              <a:rPr lang="en-US" dirty="0"/>
              <a:t>these use cases also involve </a:t>
            </a:r>
            <a:r>
              <a:rPr lang="en-US" i="1" dirty="0"/>
              <a:t>Bank</a:t>
            </a:r>
            <a:r>
              <a:rPr lang="en-US" dirty="0"/>
              <a:t> actor whether it is related to customer transactions or to the ATM servicing.</a:t>
            </a:r>
          </a:p>
          <a:p>
            <a:endParaRPr lang="en-US" dirty="0"/>
          </a:p>
        </p:txBody>
      </p:sp>
    </p:spTree>
    <p:extLst>
      <p:ext uri="{BB962C8B-B14F-4D97-AF65-F5344CB8AC3E}">
        <p14:creationId xmlns:p14="http://schemas.microsoft.com/office/powerpoint/2010/main" val="17963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500"/>
                                        <p:tgtEl>
                                          <p:spTgt spid="717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88" y="1600200"/>
            <a:ext cx="8991600" cy="1477328"/>
          </a:xfrm>
          <a:prstGeom prst="rect">
            <a:avLst/>
          </a:prstGeom>
        </p:spPr>
        <p:txBody>
          <a:bodyPr wrap="square">
            <a:spAutoFit/>
          </a:bodyPr>
          <a:lstStyle/>
          <a:p>
            <a:pPr marL="285750" indent="-285750">
              <a:buFont typeface="Arial" panose="020B0604020202020204" pitchFamily="34" charset="0"/>
              <a:buChar char="•"/>
            </a:pPr>
            <a:r>
              <a:rPr lang="en-US" dirty="0" smtClean="0"/>
              <a:t>A </a:t>
            </a:r>
            <a:r>
              <a:rPr lang="en-US" dirty="0"/>
              <a:t>matrix used to track requirements' relationships. Each column in the matrix provides requirements information and associated project or software development components</a:t>
            </a:r>
            <a:r>
              <a:rPr lang="en-US" dirty="0" smtClean="0"/>
              <a:t>.</a:t>
            </a:r>
          </a:p>
          <a:p>
            <a:pPr marL="285750" indent="-285750">
              <a:buFont typeface="Arial" panose="020B0604020202020204" pitchFamily="34" charset="0"/>
              <a:buChar char="•"/>
            </a:pPr>
            <a:r>
              <a:rPr lang="en-US" dirty="0" smtClean="0"/>
              <a:t>It is </a:t>
            </a:r>
            <a:r>
              <a:rPr lang="en-US" dirty="0"/>
              <a:t>a document that links requirements throughout the validation </a:t>
            </a:r>
            <a:r>
              <a:rPr lang="en-US" b="1" dirty="0"/>
              <a:t>process</a:t>
            </a:r>
            <a:r>
              <a:rPr lang="en-US" dirty="0"/>
              <a:t>. The purpose of the Requirements Traceability Matrix is to ensure that all requirements defined for a system are tested in the test protocols.</a:t>
            </a: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458200" cy="36004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44000"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Requirements Traceability Matrix (RTM)</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950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8194"/>
                                        </p:tgtEl>
                                        <p:attrNameLst>
                                          <p:attrName>style.visibility</p:attrName>
                                        </p:attrNameLst>
                                      </p:cBhvr>
                                      <p:to>
                                        <p:strVal val="visible"/>
                                      </p:to>
                                    </p:set>
                                    <p:animEffect transition="in" filter="wheel(1)">
                                      <p:cBhvr>
                                        <p:cTn id="18"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7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0" y="838200"/>
            <a:ext cx="3886200" cy="4525963"/>
          </a:xfrm>
        </p:spPr>
        <p:txBody>
          <a:bodyPr>
            <a:normAutofit/>
          </a:bodyPr>
          <a:lstStyle/>
          <a:p>
            <a:r>
              <a:rPr lang="en-US" sz="2400" dirty="0" smtClean="0"/>
              <a:t>Review of Day </a:t>
            </a:r>
            <a:r>
              <a:rPr lang="en-US" sz="2400" dirty="0"/>
              <a:t>5</a:t>
            </a:r>
            <a:endParaRPr lang="en-US" sz="2400" dirty="0" smtClean="0"/>
          </a:p>
          <a:p>
            <a:r>
              <a:rPr lang="en-US" sz="2400" dirty="0" smtClean="0"/>
              <a:t>Business Process Models</a:t>
            </a:r>
          </a:p>
          <a:p>
            <a:r>
              <a:rPr lang="en-US" sz="2400" dirty="0" smtClean="0"/>
              <a:t>BPMN</a:t>
            </a:r>
          </a:p>
          <a:p>
            <a:r>
              <a:rPr lang="en-US" sz="2400" dirty="0" smtClean="0"/>
              <a:t>UML</a:t>
            </a:r>
          </a:p>
          <a:p>
            <a:r>
              <a:rPr lang="en-US" sz="2400" dirty="0" smtClean="0"/>
              <a:t>Wireframe</a:t>
            </a:r>
          </a:p>
          <a:p>
            <a:r>
              <a:rPr lang="en-US" sz="2400" dirty="0" smtClean="0"/>
              <a:t>Wireframe vs Mockup vs Prototype</a:t>
            </a:r>
          </a:p>
          <a:p>
            <a:r>
              <a:rPr lang="en-US" sz="2400" dirty="0" smtClean="0"/>
              <a:t>Use Case</a:t>
            </a:r>
          </a:p>
          <a:p>
            <a:r>
              <a:rPr lang="en-US" sz="2400" dirty="0" smtClean="0"/>
              <a:t>RTM</a:t>
            </a:r>
          </a:p>
          <a:p>
            <a:endParaRPr lang="en-US" sz="2400" dirty="0" smtClean="0"/>
          </a:p>
          <a:p>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31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28800"/>
            <a:ext cx="8534400" cy="2308324"/>
          </a:xfrm>
          <a:prstGeom prst="rect">
            <a:avLst/>
          </a:prstGeom>
        </p:spPr>
        <p:txBody>
          <a:bodyPr wrap="square">
            <a:spAutoFit/>
          </a:bodyPr>
          <a:lstStyle/>
          <a:p>
            <a:pPr marL="285750" indent="-285750">
              <a:buFont typeface="Arial" panose="020B0604020202020204" pitchFamily="34" charset="0"/>
              <a:buChar char="•"/>
            </a:pPr>
            <a:r>
              <a:rPr lang="en-US" dirty="0"/>
              <a:t>A method of visually documenting the stages involved in performing a certain business procedure. </a:t>
            </a:r>
            <a:endParaRPr lang="en-US" dirty="0" smtClean="0"/>
          </a:p>
          <a:p>
            <a:pPr marL="285750" indent="-285750">
              <a:buFont typeface="Arial" panose="020B0604020202020204" pitchFamily="34" charset="0"/>
              <a:buChar char="•"/>
            </a:pPr>
            <a:r>
              <a:rPr lang="en-US" dirty="0" smtClean="0"/>
              <a:t>Relies </a:t>
            </a:r>
            <a:r>
              <a:rPr lang="en-US" dirty="0"/>
              <a:t>on conventions like Business Process Model and Notation (BPMN) or Unified Modeling Language (UML) to set up models or simulations of a business process for evaluation and possible alteration</a:t>
            </a:r>
            <a:r>
              <a:rPr lang="en-US" dirty="0" smtClean="0"/>
              <a:t>.</a:t>
            </a:r>
          </a:p>
          <a:p>
            <a:pPr marL="285750" indent="-285750">
              <a:buFont typeface="Arial" panose="020B0604020202020204" pitchFamily="34" charset="0"/>
              <a:buChar char="•"/>
            </a:pPr>
            <a:r>
              <a:rPr lang="en-US" dirty="0"/>
              <a:t>Typically, an activity is viewed as a </a:t>
            </a:r>
            <a:r>
              <a:rPr lang="en-US" dirty="0" smtClean="0"/>
              <a:t>workflow or</a:t>
            </a:r>
            <a:r>
              <a:rPr lang="en-US" dirty="0"/>
              <a:t> process composed of events, activities, gateways and (sometimes) other elements. </a:t>
            </a:r>
            <a:endParaRPr lang="en-US" dirty="0" smtClean="0"/>
          </a:p>
          <a:p>
            <a:endParaRPr lang="en-US" dirty="0"/>
          </a:p>
        </p:txBody>
      </p:sp>
      <p:sp>
        <p:nvSpPr>
          <p:cNvPr id="3" name="Rectangle 2"/>
          <p:cNvSpPr/>
          <p:nvPr/>
        </p:nvSpPr>
        <p:spPr>
          <a:xfrm>
            <a:off x="928449" y="67270"/>
            <a:ext cx="728712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Business Process Models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23180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76200"/>
            <a:ext cx="9067801"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Business Process Model Notation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Rectangle 1"/>
          <p:cNvSpPr>
            <a:spLocks noChangeArrowheads="1"/>
          </p:cNvSpPr>
          <p:nvPr/>
        </p:nvSpPr>
        <p:spPr bwMode="auto">
          <a:xfrm>
            <a:off x="0" y="-138500"/>
            <a:ext cx="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5526"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304800" y="1752600"/>
            <a:ext cx="8686800" cy="2031325"/>
          </a:xfrm>
          <a:prstGeom prst="rect">
            <a:avLst/>
          </a:prstGeom>
          <a:noFill/>
        </p:spPr>
        <p:txBody>
          <a:bodyPr wrap="square" rtlCol="0">
            <a:spAutoFit/>
          </a:bodyPr>
          <a:lstStyle/>
          <a:p>
            <a:pPr marL="285750" lvl="6" indent="-285750">
              <a:buFont typeface="Arial" panose="020B0604020202020204" pitchFamily="34" charset="0"/>
              <a:buChar char="•"/>
            </a:pPr>
            <a:r>
              <a:rPr lang="en-US" altLang="en-US" dirty="0">
                <a:cs typeface="Arial" pitchFamily="34" charset="0"/>
              </a:rPr>
              <a:t>Business Process Modeling Notation (BPMN) is a method of illustrating business processes in the form of a diagram similar to </a:t>
            </a:r>
            <a:r>
              <a:rPr lang="en-US" altLang="en-US" dirty="0" smtClean="0">
                <a:cs typeface="Arial" pitchFamily="34" charset="0"/>
              </a:rPr>
              <a:t>a flowchart.</a:t>
            </a:r>
            <a:r>
              <a:rPr lang="en-US" altLang="en-US" dirty="0">
                <a:cs typeface="Arial" pitchFamily="34" charset="0"/>
              </a:rPr>
              <a:t> </a:t>
            </a:r>
          </a:p>
          <a:p>
            <a:pPr marL="285750" indent="-285750">
              <a:buFont typeface="Arial" panose="020B0604020202020204" pitchFamily="34" charset="0"/>
              <a:buChar char="•"/>
            </a:pPr>
            <a:r>
              <a:rPr lang="en-US" dirty="0" smtClean="0"/>
              <a:t>It is </a:t>
            </a:r>
            <a:r>
              <a:rPr lang="en-US" dirty="0"/>
              <a:t>a flow chart method that models the steps of a planned business process from end to end</a:t>
            </a:r>
            <a:r>
              <a:rPr lang="en-US" dirty="0" smtClean="0"/>
              <a:t>.</a:t>
            </a:r>
          </a:p>
          <a:p>
            <a:pPr marL="285750" indent="-285750">
              <a:buFont typeface="Arial" panose="020B0604020202020204" pitchFamily="34" charset="0"/>
              <a:buChar char="•"/>
            </a:pPr>
            <a:r>
              <a:rPr lang="en-US" dirty="0"/>
              <a:t>At a high level, BPMN is targeted at participants and other stakeholders in a business process to gain understanding through an easy-to-understand visual representation of the steps</a:t>
            </a:r>
          </a:p>
        </p:txBody>
      </p:sp>
      <p:sp>
        <p:nvSpPr>
          <p:cNvPr id="7" name="AutoShape 3" descr="bpmn example"/>
          <p:cNvSpPr>
            <a:spLocks noChangeAspect="1" noChangeArrowheads="1"/>
          </p:cNvSpPr>
          <p:nvPr/>
        </p:nvSpPr>
        <p:spPr bwMode="auto">
          <a:xfrm>
            <a:off x="155575" y="-1241425"/>
            <a:ext cx="6667500" cy="2600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09" y="3784086"/>
            <a:ext cx="7349891" cy="3073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877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wipe(down)">
                                      <p:cBhvr>
                                        <p:cTn id="1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00" y="76200"/>
            <a:ext cx="301204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Notations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 name="TextBox 3"/>
          <p:cNvSpPr txBox="1"/>
          <p:nvPr/>
        </p:nvSpPr>
        <p:spPr>
          <a:xfrm>
            <a:off x="0" y="1219200"/>
            <a:ext cx="4419600" cy="923330"/>
          </a:xfrm>
          <a:prstGeom prst="rect">
            <a:avLst/>
          </a:prstGeom>
          <a:noFill/>
        </p:spPr>
        <p:txBody>
          <a:bodyPr wrap="square" rtlCol="0">
            <a:spAutoFit/>
          </a:bodyPr>
          <a:lstStyle/>
          <a:p>
            <a:r>
              <a:rPr lang="en-US" b="1" dirty="0"/>
              <a:t>Event</a:t>
            </a:r>
            <a:r>
              <a:rPr lang="en-US" dirty="0"/>
              <a:t> - an action or IT-based activity from an external source or carried out by the customer</a:t>
            </a:r>
            <a:r>
              <a:rPr lang="en-US" dirty="0" smtClean="0"/>
              <a:t>.</a:t>
            </a:r>
          </a:p>
        </p:txBody>
      </p:sp>
      <p:pic>
        <p:nvPicPr>
          <p:cNvPr id="5" name="Picture 4" descr="business process modelling diagram symbol"/>
          <p:cNvPicPr/>
          <p:nvPr/>
        </p:nvPicPr>
        <p:blipFill>
          <a:blip r:embed="rId2">
            <a:extLst>
              <a:ext uri="{28A0092B-C50C-407E-A947-70E740481C1C}">
                <a14:useLocalDpi xmlns:a14="http://schemas.microsoft.com/office/drawing/2010/main" val="0"/>
              </a:ext>
            </a:extLst>
          </a:blip>
          <a:srcRect/>
          <a:stretch>
            <a:fillRect/>
          </a:stretch>
        </p:blipFill>
        <p:spPr bwMode="auto">
          <a:xfrm>
            <a:off x="5496996" y="1066800"/>
            <a:ext cx="1028699" cy="914400"/>
          </a:xfrm>
          <a:prstGeom prst="rect">
            <a:avLst/>
          </a:prstGeom>
          <a:noFill/>
          <a:ln>
            <a:noFill/>
          </a:ln>
        </p:spPr>
      </p:pic>
      <p:sp>
        <p:nvSpPr>
          <p:cNvPr id="6" name="TextBox 5"/>
          <p:cNvSpPr txBox="1"/>
          <p:nvPr/>
        </p:nvSpPr>
        <p:spPr>
          <a:xfrm>
            <a:off x="0" y="2477869"/>
            <a:ext cx="4419600" cy="646331"/>
          </a:xfrm>
          <a:prstGeom prst="rect">
            <a:avLst/>
          </a:prstGeom>
          <a:noFill/>
        </p:spPr>
        <p:txBody>
          <a:bodyPr wrap="square" rtlCol="0">
            <a:spAutoFit/>
          </a:bodyPr>
          <a:lstStyle/>
          <a:p>
            <a:r>
              <a:rPr lang="en-US" b="1" dirty="0"/>
              <a:t>IT-based activity</a:t>
            </a:r>
            <a:r>
              <a:rPr lang="en-US" dirty="0"/>
              <a:t> - documentation, sending or requesting information, for example</a:t>
            </a:r>
            <a:r>
              <a:rPr lang="en-US" dirty="0" smtClean="0"/>
              <a:t>)</a:t>
            </a:r>
            <a:endParaRPr lang="en-US" dirty="0"/>
          </a:p>
        </p:txBody>
      </p:sp>
      <p:pic>
        <p:nvPicPr>
          <p:cNvPr id="7" name="Picture 6" descr="business process modelling diagram symbol"/>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74357"/>
            <a:ext cx="1354692" cy="1053353"/>
          </a:xfrm>
          <a:prstGeom prst="rect">
            <a:avLst/>
          </a:prstGeom>
          <a:noFill/>
          <a:ln>
            <a:noFill/>
          </a:ln>
        </p:spPr>
      </p:pic>
      <p:sp>
        <p:nvSpPr>
          <p:cNvPr id="8" name="TextBox 7"/>
          <p:cNvSpPr txBox="1"/>
          <p:nvPr/>
        </p:nvSpPr>
        <p:spPr>
          <a:xfrm>
            <a:off x="0" y="3849469"/>
            <a:ext cx="4038600" cy="646331"/>
          </a:xfrm>
          <a:prstGeom prst="rect">
            <a:avLst/>
          </a:prstGeom>
          <a:noFill/>
        </p:spPr>
        <p:txBody>
          <a:bodyPr wrap="square" rtlCol="0">
            <a:spAutoFit/>
          </a:bodyPr>
          <a:lstStyle/>
          <a:p>
            <a:r>
              <a:rPr lang="en-US" b="1" dirty="0"/>
              <a:t>Action</a:t>
            </a:r>
            <a:r>
              <a:rPr lang="en-US" dirty="0"/>
              <a:t> - to be carried out by a person in the </a:t>
            </a:r>
            <a:r>
              <a:rPr lang="en-US" dirty="0" smtClean="0"/>
              <a:t>organization.</a:t>
            </a:r>
            <a:endParaRPr lang="en-US" dirty="0"/>
          </a:p>
        </p:txBody>
      </p:sp>
      <p:pic>
        <p:nvPicPr>
          <p:cNvPr id="9" name="Picture 8" descr="business process modelling diagram symbol"/>
          <p:cNvPicPr/>
          <p:nvPr/>
        </p:nvPicPr>
        <p:blipFill>
          <a:blip r:embed="rId4">
            <a:extLst>
              <a:ext uri="{28A0092B-C50C-407E-A947-70E740481C1C}">
                <a14:useLocalDpi xmlns:a14="http://schemas.microsoft.com/office/drawing/2010/main" val="0"/>
              </a:ext>
            </a:extLst>
          </a:blip>
          <a:srcRect/>
          <a:stretch>
            <a:fillRect/>
          </a:stretch>
        </p:blipFill>
        <p:spPr bwMode="auto">
          <a:xfrm>
            <a:off x="5268395" y="3886200"/>
            <a:ext cx="1485900" cy="743634"/>
          </a:xfrm>
          <a:prstGeom prst="rect">
            <a:avLst/>
          </a:prstGeom>
          <a:noFill/>
          <a:ln>
            <a:noFill/>
          </a:ln>
        </p:spPr>
      </p:pic>
      <p:sp>
        <p:nvSpPr>
          <p:cNvPr id="10" name="TextBox 9"/>
          <p:cNvSpPr txBox="1"/>
          <p:nvPr/>
        </p:nvSpPr>
        <p:spPr>
          <a:xfrm>
            <a:off x="0" y="5105400"/>
            <a:ext cx="4114800" cy="923330"/>
          </a:xfrm>
          <a:prstGeom prst="rect">
            <a:avLst/>
          </a:prstGeom>
          <a:noFill/>
        </p:spPr>
        <p:txBody>
          <a:bodyPr wrap="square" rtlCol="0">
            <a:spAutoFit/>
          </a:bodyPr>
          <a:lstStyle/>
          <a:p>
            <a:r>
              <a:rPr lang="en-US" b="1" dirty="0"/>
              <a:t>Decision point</a:t>
            </a:r>
            <a:r>
              <a:rPr lang="en-US" dirty="0"/>
              <a:t> or </a:t>
            </a:r>
            <a:r>
              <a:rPr lang="en-US" b="1" dirty="0"/>
              <a:t>Gateway</a:t>
            </a:r>
            <a:r>
              <a:rPr lang="en-US" dirty="0"/>
              <a:t> - where a decision has to be made and the flow can go more than one way.</a:t>
            </a:r>
          </a:p>
        </p:txBody>
      </p:sp>
      <p:pic>
        <p:nvPicPr>
          <p:cNvPr id="11" name="Picture 10" descr="business process modelling diagram symbol"/>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876800"/>
            <a:ext cx="1833563" cy="1542366"/>
          </a:xfrm>
          <a:prstGeom prst="rect">
            <a:avLst/>
          </a:prstGeom>
          <a:noFill/>
          <a:ln>
            <a:noFill/>
          </a:ln>
        </p:spPr>
      </p:pic>
    </p:spTree>
    <p:extLst>
      <p:ext uri="{BB962C8B-B14F-4D97-AF65-F5344CB8AC3E}">
        <p14:creationId xmlns:p14="http://schemas.microsoft.com/office/powerpoint/2010/main" val="215108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1+#ppt_w/2"/>
                                          </p:val>
                                        </p:tav>
                                        <p:tav tm="100000">
                                          <p:val>
                                            <p:strVal val="#ppt_x"/>
                                          </p:val>
                                        </p:tav>
                                      </p:tavLst>
                                    </p:anim>
                                    <p:anim calcmode="lin" valueType="num">
                                      <p:cBhvr additive="base">
                                        <p:cTn id="4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1+#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0"/>
            <a:ext cx="326082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Swimlanes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1219200"/>
            <a:ext cx="9067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dirty="0" err="1"/>
              <a:t>swimlane</a:t>
            </a:r>
            <a:r>
              <a:rPr lang="en-US" dirty="0"/>
              <a:t> is an element that allows distinguishing participants and responsibilities in a business process diagram. </a:t>
            </a:r>
            <a:endParaRPr lang="en-US" dirty="0" smtClean="0"/>
          </a:p>
          <a:p>
            <a:pPr marL="285750" indent="-285750">
              <a:buFont typeface="Arial" panose="020B0604020202020204" pitchFamily="34" charset="0"/>
              <a:buChar char="•"/>
            </a:pPr>
            <a:r>
              <a:rPr lang="en-US" dirty="0" smtClean="0"/>
              <a:t>Makes </a:t>
            </a:r>
            <a:r>
              <a:rPr lang="en-US" dirty="0"/>
              <a:t>it possible to organize the diagram in activities, in order to display different functional capacities or organizational roles</a:t>
            </a:r>
            <a:r>
              <a:rPr lang="en-US" dirty="0" smtClean="0"/>
              <a:t>.</a:t>
            </a:r>
          </a:p>
          <a:p>
            <a:pPr marL="285750" indent="-285750">
              <a:buFont typeface="Arial" panose="020B0604020202020204" pitchFamily="34" charset="0"/>
              <a:buChar char="•"/>
            </a:pPr>
            <a:r>
              <a:rPr lang="en-US" dirty="0" smtClean="0"/>
              <a:t>2 types: </a:t>
            </a:r>
            <a:r>
              <a:rPr lang="en-US" b="1" dirty="0" smtClean="0"/>
              <a:t>Pools &amp; Lanes</a:t>
            </a:r>
            <a:endParaRPr lang="en-US" dirty="0"/>
          </a:p>
        </p:txBody>
      </p:sp>
      <p:pic>
        <p:nvPicPr>
          <p:cNvPr id="5122" name="Picture 2" descr="Image result for swimlanes in bpm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8381999"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9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barn(inVertical)">
                                      <p:cBhvr>
                                        <p:cTn id="1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478" y="0"/>
            <a:ext cx="145591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Pool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923330"/>
            <a:ext cx="8839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Represent </a:t>
            </a:r>
            <a:r>
              <a:rPr lang="en-US" dirty="0"/>
              <a:t>containers of a process, where each one of them is the process in a participant and is used when the diagram involves two or more business entities or separate participants. </a:t>
            </a:r>
            <a:endParaRPr lang="en-US" dirty="0" smtClean="0"/>
          </a:p>
          <a:p>
            <a:pPr marL="285750" indent="-285750">
              <a:buFont typeface="Arial" panose="020B0604020202020204" pitchFamily="34" charset="0"/>
              <a:buChar char="•"/>
            </a:pPr>
            <a:r>
              <a:rPr lang="en-US" dirty="0" smtClean="0"/>
              <a:t>Activities </a:t>
            </a:r>
            <a:r>
              <a:rPr lang="en-US" dirty="0"/>
              <a:t>within containers are considered as independent processes. </a:t>
            </a:r>
            <a:endParaRPr lang="en-US" dirty="0" smtClean="0"/>
          </a:p>
          <a:p>
            <a:pPr marL="285750" indent="-285750">
              <a:buFont typeface="Arial" panose="020B0604020202020204" pitchFamily="34" charset="0"/>
              <a:buChar char="•"/>
            </a:pPr>
            <a:r>
              <a:rPr lang="en-US" dirty="0" smtClean="0"/>
              <a:t>Therefore</a:t>
            </a:r>
            <a:r>
              <a:rPr lang="en-US" dirty="0"/>
              <a:t>, in the message flow they are defined as the mechanism for communication between two participants.</a:t>
            </a:r>
          </a:p>
        </p:txBody>
      </p:sp>
      <p:pic>
        <p:nvPicPr>
          <p:cNvPr id="4" name="Picture 3" descr="Pools and lan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048000"/>
            <a:ext cx="5943600" cy="3091815"/>
          </a:xfrm>
          <a:prstGeom prst="rect">
            <a:avLst/>
          </a:prstGeom>
          <a:noFill/>
          <a:ln>
            <a:noFill/>
          </a:ln>
        </p:spPr>
      </p:pic>
    </p:spTree>
    <p:extLst>
      <p:ext uri="{BB962C8B-B14F-4D97-AF65-F5344CB8AC3E}">
        <p14:creationId xmlns:p14="http://schemas.microsoft.com/office/powerpoint/2010/main" val="59271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0973" y="0"/>
            <a:ext cx="181492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Lanes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1066800"/>
            <a:ext cx="9067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They make it possible to associate activities with a specific function or role in a company. Lanes represent various process activities, for a participant in particular</a:t>
            </a:r>
            <a:r>
              <a:rPr lang="en-US" dirty="0" smtClean="0"/>
              <a:t>.</a:t>
            </a:r>
          </a:p>
          <a:p>
            <a:pPr marL="285750" indent="-285750">
              <a:buFont typeface="Arial" panose="020B0604020202020204" pitchFamily="34" charset="0"/>
              <a:buChar char="•"/>
            </a:pPr>
            <a:r>
              <a:rPr lang="en-US" dirty="0"/>
              <a:t>Lanes are divisions within pools, and they can be vertical or horizontal. </a:t>
            </a:r>
          </a:p>
          <a:p>
            <a:endParaRPr lang="en-US" dirty="0"/>
          </a:p>
        </p:txBody>
      </p:sp>
      <p:pic>
        <p:nvPicPr>
          <p:cNvPr id="4" name="Picture 3" descr="Nested Lan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8400"/>
            <a:ext cx="8458199" cy="3747135"/>
          </a:xfrm>
          <a:prstGeom prst="rect">
            <a:avLst/>
          </a:prstGeom>
          <a:noFill/>
          <a:ln>
            <a:noFill/>
          </a:ln>
        </p:spPr>
      </p:pic>
    </p:spTree>
    <p:extLst>
      <p:ext uri="{BB962C8B-B14F-4D97-AF65-F5344CB8AC3E}">
        <p14:creationId xmlns:p14="http://schemas.microsoft.com/office/powerpoint/2010/main" val="3359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2400"/>
            <a:ext cx="9144000"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Unified Modeling Language (UML)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2" y="1752600"/>
            <a:ext cx="45720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UML </a:t>
            </a:r>
            <a:r>
              <a:rPr lang="en-US" dirty="0"/>
              <a:t>is a standardized modeling language enabling developers to specify, visualize, construct and document artifacts of a software system. </a:t>
            </a:r>
            <a:endParaRPr lang="en-US" dirty="0" smtClean="0"/>
          </a:p>
          <a:p>
            <a:pPr marL="285750" indent="-285750">
              <a:buFont typeface="Arial" panose="020B0604020202020204" pitchFamily="34" charset="0"/>
              <a:buChar char="•"/>
            </a:pPr>
            <a:r>
              <a:rPr lang="en-US" dirty="0"/>
              <a:t>It uses graphic notation to create visual models of software systems</a:t>
            </a:r>
            <a:r>
              <a:rPr lang="en-US" dirty="0" smtClean="0"/>
              <a:t>.</a:t>
            </a:r>
          </a:p>
          <a:p>
            <a:pPr marL="285750" indent="-285750">
              <a:buFont typeface="Arial" panose="020B0604020202020204" pitchFamily="34" charset="0"/>
              <a:buChar char="•"/>
            </a:pPr>
            <a:r>
              <a:rPr lang="en-US" dirty="0" smtClean="0"/>
              <a:t>UML diagramming </a:t>
            </a:r>
            <a:r>
              <a:rPr lang="en-US" dirty="0"/>
              <a:t>was created: to forge a common visual language in the complex world of software development that would also be understandable for business users and anyone who wants to understand a system. </a:t>
            </a:r>
          </a:p>
        </p:txBody>
      </p:sp>
      <p:pic>
        <p:nvPicPr>
          <p:cNvPr id="4098" name="Picture 2" descr="Image result for uml structured dia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447800"/>
            <a:ext cx="4648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43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 calcmode="lin" valueType="num">
                                      <p:cBhvr additive="base">
                                        <p:cTn id="18" dur="500" fill="hold"/>
                                        <p:tgtEl>
                                          <p:spTgt spid="4098"/>
                                        </p:tgtEl>
                                        <p:attrNameLst>
                                          <p:attrName>ppt_x</p:attrName>
                                        </p:attrNameLst>
                                      </p:cBhvr>
                                      <p:tavLst>
                                        <p:tav tm="0">
                                          <p:val>
                                            <p:strVal val="#ppt_x"/>
                                          </p:val>
                                        </p:tav>
                                        <p:tav tm="100000">
                                          <p:val>
                                            <p:strVal val="#ppt_x"/>
                                          </p:val>
                                        </p:tav>
                                      </p:tavLst>
                                    </p:anim>
                                    <p:anim calcmode="lin" valueType="num">
                                      <p:cBhvr additive="base">
                                        <p:cTn id="19"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672</Words>
  <Application>Microsoft Office PowerPoint</Application>
  <PresentationFormat>On-screen Show (4:3)</PresentationFormat>
  <Paragraphs>71</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Beechi</dc:creator>
  <cp:lastModifiedBy>Rathnakar</cp:lastModifiedBy>
  <cp:revision>17</cp:revision>
  <dcterms:created xsi:type="dcterms:W3CDTF">2006-08-16T00:00:00Z</dcterms:created>
  <dcterms:modified xsi:type="dcterms:W3CDTF">2018-06-27T00:52:14Z</dcterms:modified>
</cp:coreProperties>
</file>