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9" r:id="rId3"/>
    <p:sldId id="278" r:id="rId4"/>
    <p:sldId id="266" r:id="rId5"/>
    <p:sldId id="268" r:id="rId6"/>
    <p:sldId id="279" r:id="rId7"/>
    <p:sldId id="280" r:id="rId8"/>
    <p:sldId id="281" r:id="rId9"/>
    <p:sldId id="258" r:id="rId10"/>
    <p:sldId id="261" r:id="rId11"/>
    <p:sldId id="262" r:id="rId12"/>
    <p:sldId id="263" r:id="rId13"/>
    <p:sldId id="264" r:id="rId14"/>
    <p:sldId id="265" r:id="rId15"/>
    <p:sldId id="267" r:id="rId16"/>
    <p:sldId id="272" r:id="rId17"/>
    <p:sldId id="273" r:id="rId18"/>
    <p:sldId id="282" r:id="rId19"/>
    <p:sldId id="275" r:id="rId20"/>
    <p:sldId id="274" r:id="rId21"/>
    <p:sldId id="276" r:id="rId22"/>
    <p:sldId id="26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1584"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02F7A5-BF12-41B7-AE2D-47080A36AE3B}" type="datetimeFigureOut">
              <a:rPr lang="en-US" smtClean="0"/>
              <a:t>6/19/2018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4213D7-FD29-4781-883A-DD563A9F9AA9}" type="slidenum">
              <a:rPr lang="en-US" smtClean="0"/>
              <a:t>‹#›</a:t>
            </a:fld>
            <a:endParaRPr lang="en-US" dirty="0"/>
          </a:p>
        </p:txBody>
      </p:sp>
    </p:spTree>
    <p:extLst>
      <p:ext uri="{BB962C8B-B14F-4D97-AF65-F5344CB8AC3E}">
        <p14:creationId xmlns:p14="http://schemas.microsoft.com/office/powerpoint/2010/main" val="3922715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33049-93EB-4E91-9FB8-5C4F0F3FE544}" type="slidenum">
              <a:rPr lang="en-US" smtClean="0"/>
              <a:t>22</a:t>
            </a:fld>
            <a:endParaRPr lang="en-US" dirty="0"/>
          </a:p>
        </p:txBody>
      </p:sp>
    </p:spTree>
    <p:extLst>
      <p:ext uri="{BB962C8B-B14F-4D97-AF65-F5344CB8AC3E}">
        <p14:creationId xmlns:p14="http://schemas.microsoft.com/office/powerpoint/2010/main" val="16622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9823" y="2244804"/>
            <a:ext cx="6304355" cy="110799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BA Training Day </a:t>
            </a:r>
            <a:r>
              <a:rPr lang="en-US" sz="66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7</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8279359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76200"/>
            <a:ext cx="6434903"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Requirement Analysis</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152400" y="1066800"/>
            <a:ext cx="86868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very first phase of the software testing lifecycle involves the study and analysis of the available requirements and specifications. </a:t>
            </a:r>
            <a:endParaRPr lang="en-US" dirty="0" smtClean="0"/>
          </a:p>
          <a:p>
            <a:pPr marL="285750" indent="-285750">
              <a:buFont typeface="Arial" panose="020B0604020202020204" pitchFamily="34" charset="0"/>
              <a:buChar char="•"/>
            </a:pPr>
            <a:r>
              <a:rPr lang="en-US" dirty="0"/>
              <a:t>Requirements could be either Functional (defining what the software must do) or Non Functional (defining system performance /security availability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411530362"/>
              </p:ext>
            </p:extLst>
          </p:nvPr>
        </p:nvGraphicFramePr>
        <p:xfrm>
          <a:off x="129988" y="2267129"/>
          <a:ext cx="8861613" cy="4302760"/>
        </p:xfrm>
        <a:graphic>
          <a:graphicData uri="http://schemas.openxmlformats.org/drawingml/2006/table">
            <a:tbl>
              <a:tblPr firstRow="1" bandRow="1">
                <a:tableStyleId>{5C22544A-7EE6-4342-B048-85BDC9FD1C3A}</a:tableStyleId>
              </a:tblPr>
              <a:tblGrid>
                <a:gridCol w="3222812"/>
                <a:gridCol w="2684930"/>
                <a:gridCol w="2953871"/>
              </a:tblGrid>
              <a:tr h="370840">
                <a:tc>
                  <a:txBody>
                    <a:bodyPr/>
                    <a:lstStyle/>
                    <a:p>
                      <a:r>
                        <a:rPr lang="en-US" dirty="0" smtClean="0"/>
                        <a:t>Activities</a:t>
                      </a:r>
                      <a:endParaRPr lang="en-US" dirty="0"/>
                    </a:p>
                  </a:txBody>
                  <a:tcPr/>
                </a:tc>
                <a:tc>
                  <a:txBody>
                    <a:bodyPr/>
                    <a:lstStyle/>
                    <a:p>
                      <a:r>
                        <a:rPr lang="en-US" dirty="0" smtClean="0"/>
                        <a:t>Responsibility</a:t>
                      </a:r>
                      <a:endParaRPr lang="en-US" dirty="0"/>
                    </a:p>
                  </a:txBody>
                  <a:tcPr/>
                </a:tc>
                <a:tc>
                  <a:txBody>
                    <a:bodyPr/>
                    <a:lstStyle/>
                    <a:p>
                      <a:r>
                        <a:rPr lang="en-US" dirty="0" smtClean="0"/>
                        <a:t>Outcome</a:t>
                      </a:r>
                      <a:endParaRPr lang="en-US" dirty="0"/>
                    </a:p>
                  </a:txBody>
                  <a:tcPr/>
                </a:tc>
              </a:tr>
              <a:tr h="370840">
                <a:tc>
                  <a:txBody>
                    <a:bodyPr/>
                    <a:lstStyle/>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Brainstorming sessions for the requirement analysis and feasibility.</a:t>
                      </a:r>
                    </a:p>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Identifying and sorting out the requirement priorities.</a:t>
                      </a:r>
                    </a:p>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Creating the requirement traceability matrix (RTM).</a:t>
                      </a:r>
                    </a:p>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Identifying the suitable test environment.</a:t>
                      </a:r>
                    </a:p>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Identifying the requirements acceptable for the automated testing and the manual testing.</a:t>
                      </a:r>
                    </a:p>
                    <a:p>
                      <a:endParaRPr lang="en-US" dirty="0"/>
                    </a:p>
                  </a:txBody>
                  <a:tcPr/>
                </a:tc>
                <a:tc>
                  <a:txBody>
                    <a:bodyPr/>
                    <a:lstStyle/>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QA team</a:t>
                      </a:r>
                    </a:p>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Project manager</a:t>
                      </a:r>
                    </a:p>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Test manager</a:t>
                      </a:r>
                    </a:p>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System architect</a:t>
                      </a:r>
                    </a:p>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Business analyst</a:t>
                      </a:r>
                    </a:p>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Client </a:t>
                      </a:r>
                    </a:p>
                    <a:p>
                      <a:pPr marL="285750" indent="-285750">
                        <a:buFont typeface="Arial" panose="020B0604020202020204" pitchFamily="34" charset="0"/>
                        <a:buChar char="•"/>
                      </a:pPr>
                      <a:r>
                        <a:rPr lang="en-US" sz="1800" kern="1200" dirty="0" smtClean="0">
                          <a:solidFill>
                            <a:schemeClr val="dk1"/>
                          </a:solidFill>
                          <a:effectLst/>
                          <a:latin typeface="+mn-lt"/>
                          <a:ea typeface="+mn-ea"/>
                          <a:cs typeface="+mn-cs"/>
                        </a:rPr>
                        <a:t>Major stakeholders </a:t>
                      </a:r>
                      <a:endParaRPr lang="en-US" dirty="0"/>
                    </a:p>
                  </a:txBody>
                  <a:tcPr/>
                </a:tc>
                <a:tc>
                  <a:txBody>
                    <a:bodyPr/>
                    <a:lstStyle/>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Testable Requirements.</a:t>
                      </a:r>
                    </a:p>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Requirement Traceability Matrix(RTM)</a:t>
                      </a:r>
                    </a:p>
                    <a:p>
                      <a:pPr marL="285750" lvl="0" indent="-285750">
                        <a:buFont typeface="Arial" panose="020B0604020202020204" pitchFamily="34" charset="0"/>
                        <a:buChar char="•"/>
                      </a:pPr>
                      <a:r>
                        <a:rPr lang="en-US" sz="1800" kern="1200" dirty="0" smtClean="0">
                          <a:solidFill>
                            <a:schemeClr val="dk1"/>
                          </a:solidFill>
                          <a:effectLst/>
                          <a:latin typeface="+mn-lt"/>
                          <a:ea typeface="+mn-ea"/>
                          <a:cs typeface="+mn-cs"/>
                        </a:rPr>
                        <a:t>Automation feasibility report (if applicable).</a:t>
                      </a:r>
                    </a:p>
                    <a:p>
                      <a:endParaRPr lang="en-US" dirty="0"/>
                    </a:p>
                  </a:txBody>
                  <a:tcPr/>
                </a:tc>
              </a:tr>
            </a:tbl>
          </a:graphicData>
        </a:graphic>
      </p:graphicFrame>
    </p:spTree>
    <p:extLst>
      <p:ext uri="{BB962C8B-B14F-4D97-AF65-F5344CB8AC3E}">
        <p14:creationId xmlns:p14="http://schemas.microsoft.com/office/powerpoint/2010/main" val="3374040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17"/>
            <a:ext cx="3975512"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Test Planning</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0" y="990600"/>
            <a:ext cx="90678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Once you have gathered a general idea of what needs to be tested, you ‘plan’ for the tests</a:t>
            </a:r>
            <a:r>
              <a:rPr lang="en-US" dirty="0" smtClean="0"/>
              <a:t>.</a:t>
            </a:r>
          </a:p>
          <a:p>
            <a:pPr marL="285750" indent="-285750">
              <a:buFont typeface="Arial" panose="020B0604020202020204" pitchFamily="34" charset="0"/>
              <a:buChar char="•"/>
            </a:pPr>
            <a:r>
              <a:rPr lang="en-US" dirty="0"/>
              <a:t>Basically, a strategy or strategies is/are defined and described for the testing process/activities</a:t>
            </a:r>
            <a:r>
              <a:rPr lang="en-US"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4002419319"/>
              </p:ext>
            </p:extLst>
          </p:nvPr>
        </p:nvGraphicFramePr>
        <p:xfrm>
          <a:off x="129988" y="1905001"/>
          <a:ext cx="8861613" cy="4754879"/>
        </p:xfrm>
        <a:graphic>
          <a:graphicData uri="http://schemas.openxmlformats.org/drawingml/2006/table">
            <a:tbl>
              <a:tblPr firstRow="1" bandRow="1">
                <a:tableStyleId>{5C22544A-7EE6-4342-B048-85BDC9FD1C3A}</a:tableStyleId>
              </a:tblPr>
              <a:tblGrid>
                <a:gridCol w="3222812"/>
                <a:gridCol w="2684930"/>
                <a:gridCol w="2953871"/>
              </a:tblGrid>
              <a:tr h="304799">
                <a:tc>
                  <a:txBody>
                    <a:bodyPr/>
                    <a:lstStyle/>
                    <a:p>
                      <a:r>
                        <a:rPr lang="en-US" sz="1300" dirty="0" smtClean="0"/>
                        <a:t>Activities</a:t>
                      </a:r>
                      <a:endParaRPr lang="en-US" sz="1300" dirty="0"/>
                    </a:p>
                  </a:txBody>
                  <a:tcPr/>
                </a:tc>
                <a:tc>
                  <a:txBody>
                    <a:bodyPr/>
                    <a:lstStyle/>
                    <a:p>
                      <a:r>
                        <a:rPr lang="en-US" sz="1300" dirty="0" smtClean="0"/>
                        <a:t>Responsibility</a:t>
                      </a:r>
                      <a:endParaRPr lang="en-US" sz="1300" dirty="0"/>
                    </a:p>
                  </a:txBody>
                  <a:tcPr/>
                </a:tc>
                <a:tc>
                  <a:txBody>
                    <a:bodyPr/>
                    <a:lstStyle/>
                    <a:p>
                      <a:r>
                        <a:rPr lang="en-US" sz="1300" dirty="0" smtClean="0"/>
                        <a:t>Outcome</a:t>
                      </a:r>
                      <a:endParaRPr lang="en-US" sz="1300" dirty="0"/>
                    </a:p>
                  </a:txBody>
                  <a:tcPr/>
                </a:tc>
              </a:tr>
              <a:tr h="370840">
                <a:tc>
                  <a:txBody>
                    <a:bodyPr/>
                    <a:lstStyle/>
                    <a:p>
                      <a:pPr marL="285750" lvl="0" indent="-285750">
                        <a:buFont typeface="Arial" panose="020B0604020202020204" pitchFamily="34" charset="0"/>
                        <a:buChar char="•"/>
                      </a:pPr>
                      <a:r>
                        <a:rPr lang="en-US" sz="1300" kern="1200" dirty="0" smtClean="0">
                          <a:solidFill>
                            <a:schemeClr val="dk1"/>
                          </a:solidFill>
                          <a:effectLst/>
                          <a:latin typeface="+mn-lt"/>
                          <a:ea typeface="+mn-ea"/>
                          <a:cs typeface="+mn-cs"/>
                        </a:rPr>
                        <a:t>Scope and objectives are outlined.</a:t>
                      </a:r>
                    </a:p>
                    <a:p>
                      <a:pPr marL="285750" lvl="0" indent="-285750">
                        <a:buFont typeface="Arial" panose="020B0604020202020204" pitchFamily="34" charset="0"/>
                        <a:buChar char="•"/>
                      </a:pPr>
                      <a:r>
                        <a:rPr lang="en-US" sz="1300" kern="1200" dirty="0" smtClean="0">
                          <a:solidFill>
                            <a:schemeClr val="dk1"/>
                          </a:solidFill>
                          <a:effectLst/>
                          <a:latin typeface="+mn-lt"/>
                          <a:ea typeface="+mn-ea"/>
                          <a:cs typeface="+mn-cs"/>
                        </a:rPr>
                        <a:t>Deciding the testing types to be performed along with the specific strategy for each of them.</a:t>
                      </a:r>
                    </a:p>
                    <a:p>
                      <a:pPr marL="285750" lvl="0" indent="-285750">
                        <a:buFont typeface="Arial" panose="020B0604020202020204" pitchFamily="34" charset="0"/>
                        <a:buChar char="•"/>
                      </a:pPr>
                      <a:r>
                        <a:rPr lang="en-US" sz="1300" kern="1200" dirty="0" smtClean="0">
                          <a:solidFill>
                            <a:schemeClr val="dk1"/>
                          </a:solidFill>
                          <a:effectLst/>
                          <a:latin typeface="+mn-lt"/>
                          <a:ea typeface="+mn-ea"/>
                          <a:cs typeface="+mn-cs"/>
                        </a:rPr>
                        <a:t>Roles and Responsibilities are determined and assigned.</a:t>
                      </a:r>
                    </a:p>
                    <a:p>
                      <a:pPr marL="285750" lvl="0" indent="-285750">
                        <a:buFont typeface="Arial" panose="020B0604020202020204" pitchFamily="34" charset="0"/>
                        <a:buChar char="•"/>
                      </a:pPr>
                      <a:r>
                        <a:rPr lang="en-US" sz="1300" kern="1200" dirty="0" smtClean="0">
                          <a:solidFill>
                            <a:schemeClr val="dk1"/>
                          </a:solidFill>
                          <a:effectLst/>
                          <a:latin typeface="+mn-lt"/>
                          <a:ea typeface="+mn-ea"/>
                          <a:cs typeface="+mn-cs"/>
                        </a:rPr>
                        <a:t>Identifying the resources and testing tools required for the testing.</a:t>
                      </a:r>
                    </a:p>
                    <a:p>
                      <a:pPr marL="285750" lvl="0" indent="-285750">
                        <a:buFont typeface="Arial" panose="020B0604020202020204" pitchFamily="34" charset="0"/>
                        <a:buChar char="•"/>
                      </a:pPr>
                      <a:r>
                        <a:rPr lang="en-US" sz="1300" kern="1200" dirty="0" smtClean="0">
                          <a:solidFill>
                            <a:schemeClr val="dk1"/>
                          </a:solidFill>
                          <a:effectLst/>
                          <a:latin typeface="+mn-lt"/>
                          <a:ea typeface="+mn-ea"/>
                          <a:cs typeface="+mn-cs"/>
                        </a:rPr>
                        <a:t>Estimating the time and the efforts to carry out the testing activities.</a:t>
                      </a:r>
                    </a:p>
                    <a:p>
                      <a:pPr marL="285750" lvl="0" indent="-285750">
                        <a:buFont typeface="Arial" panose="020B0604020202020204" pitchFamily="34" charset="0"/>
                        <a:buChar char="•"/>
                      </a:pPr>
                      <a:r>
                        <a:rPr lang="en-US" sz="1300" kern="1200" dirty="0" smtClean="0">
                          <a:solidFill>
                            <a:schemeClr val="dk1"/>
                          </a:solidFill>
                          <a:effectLst/>
                          <a:latin typeface="+mn-lt"/>
                          <a:ea typeface="+mn-ea"/>
                          <a:cs typeface="+mn-cs"/>
                        </a:rPr>
                        <a:t>Defining and detailing the test environment.</a:t>
                      </a:r>
                    </a:p>
                    <a:p>
                      <a:pPr marL="285750" lvl="0" indent="-285750">
                        <a:buFont typeface="Arial" panose="020B0604020202020204" pitchFamily="34" charset="0"/>
                        <a:buChar char="•"/>
                      </a:pPr>
                      <a:r>
                        <a:rPr lang="en-US" sz="1300" kern="1200" dirty="0" smtClean="0">
                          <a:solidFill>
                            <a:schemeClr val="dk1"/>
                          </a:solidFill>
                          <a:effectLst/>
                          <a:latin typeface="+mn-lt"/>
                          <a:ea typeface="+mn-ea"/>
                          <a:cs typeface="+mn-cs"/>
                        </a:rPr>
                        <a:t>Defining the time schedules.</a:t>
                      </a:r>
                    </a:p>
                    <a:p>
                      <a:pPr marL="285750" lvl="0" indent="-285750">
                        <a:buFont typeface="Arial" panose="020B0604020202020204" pitchFamily="34" charset="0"/>
                        <a:buChar char="•"/>
                      </a:pPr>
                      <a:r>
                        <a:rPr lang="en-US" sz="1300" kern="1200" dirty="0" smtClean="0">
                          <a:solidFill>
                            <a:schemeClr val="dk1"/>
                          </a:solidFill>
                          <a:effectLst/>
                          <a:latin typeface="+mn-lt"/>
                          <a:ea typeface="+mn-ea"/>
                          <a:cs typeface="+mn-cs"/>
                        </a:rPr>
                        <a:t>Entry, exit criteria along with the suspension and resumption criteria is defined.</a:t>
                      </a:r>
                    </a:p>
                    <a:p>
                      <a:pPr marL="285750" lvl="0" indent="-285750">
                        <a:buFont typeface="Arial" panose="020B0604020202020204" pitchFamily="34" charset="0"/>
                        <a:buChar char="•"/>
                      </a:pPr>
                      <a:r>
                        <a:rPr lang="en-US" sz="1300" kern="1200" dirty="0" smtClean="0">
                          <a:solidFill>
                            <a:schemeClr val="dk1"/>
                          </a:solidFill>
                          <a:effectLst/>
                          <a:latin typeface="+mn-lt"/>
                          <a:ea typeface="+mn-ea"/>
                          <a:cs typeface="+mn-cs"/>
                        </a:rPr>
                        <a:t>Planning the training activity and sessions required by the testers(if any).</a:t>
                      </a:r>
                    </a:p>
                    <a:p>
                      <a:pPr marL="285750" lvl="0" indent="-285750">
                        <a:buFont typeface="Arial" panose="020B0604020202020204" pitchFamily="34" charset="0"/>
                        <a:buChar char="•"/>
                      </a:pPr>
                      <a:r>
                        <a:rPr lang="en-US" sz="1300" kern="1200" dirty="0" smtClean="0">
                          <a:solidFill>
                            <a:schemeClr val="dk1"/>
                          </a:solidFill>
                          <a:effectLst/>
                          <a:latin typeface="+mn-lt"/>
                          <a:ea typeface="+mn-ea"/>
                          <a:cs typeface="+mn-cs"/>
                        </a:rPr>
                        <a:t>Risk analysis is being done.</a:t>
                      </a:r>
                    </a:p>
                    <a:p>
                      <a:pPr marL="285750" lvl="0" indent="-285750">
                        <a:buFont typeface="Arial" panose="020B0604020202020204" pitchFamily="34" charset="0"/>
                        <a:buChar char="•"/>
                      </a:pPr>
                      <a:r>
                        <a:rPr lang="en-US" sz="1300" kern="1200" dirty="0" smtClean="0">
                          <a:solidFill>
                            <a:schemeClr val="dk1"/>
                          </a:solidFill>
                          <a:effectLst/>
                          <a:latin typeface="+mn-lt"/>
                          <a:ea typeface="+mn-ea"/>
                          <a:cs typeface="+mn-cs"/>
                        </a:rPr>
                        <a:t>Change management process is specified and described.</a:t>
                      </a:r>
                    </a:p>
                    <a:p>
                      <a:endParaRPr lang="en-US" sz="1300" dirty="0"/>
                    </a:p>
                  </a:txBody>
                  <a:tcPr/>
                </a:tc>
                <a:tc>
                  <a:txBody>
                    <a:bodyPr/>
                    <a:lstStyle/>
                    <a:p>
                      <a:pPr marL="285750" indent="-285750">
                        <a:buFont typeface="Arial" panose="020B0604020202020204" pitchFamily="34" charset="0"/>
                        <a:buChar char="•"/>
                      </a:pPr>
                      <a:r>
                        <a:rPr lang="en-US" sz="1300" kern="1200" dirty="0" smtClean="0">
                          <a:solidFill>
                            <a:schemeClr val="dk1"/>
                          </a:solidFill>
                          <a:effectLst/>
                          <a:latin typeface="+mn-lt"/>
                          <a:ea typeface="+mn-ea"/>
                          <a:cs typeface="+mn-cs"/>
                        </a:rPr>
                        <a:t>QA Manager or QA lead </a:t>
                      </a:r>
                      <a:endParaRPr lang="en-US" sz="1300" dirty="0"/>
                    </a:p>
                  </a:txBody>
                  <a:tcPr/>
                </a:tc>
                <a:tc>
                  <a:txBody>
                    <a:bodyPr/>
                    <a:lstStyle/>
                    <a:p>
                      <a:pPr marL="285750" lvl="0" indent="-285750">
                        <a:buFont typeface="Arial" panose="020B0604020202020204" pitchFamily="34" charset="0"/>
                        <a:buChar char="•"/>
                      </a:pPr>
                      <a:r>
                        <a:rPr lang="en-US" sz="1300" kern="1200" dirty="0" smtClean="0">
                          <a:solidFill>
                            <a:schemeClr val="dk1"/>
                          </a:solidFill>
                          <a:effectLst/>
                          <a:latin typeface="+mn-lt"/>
                          <a:ea typeface="+mn-ea"/>
                          <a:cs typeface="+mn-cs"/>
                        </a:rPr>
                        <a:t>Test Plan documentation</a:t>
                      </a:r>
                    </a:p>
                    <a:p>
                      <a:pPr marL="285750" indent="-285750">
                        <a:buFont typeface="Arial" panose="020B0604020202020204" pitchFamily="34" charset="0"/>
                        <a:buChar char="•"/>
                      </a:pPr>
                      <a:r>
                        <a:rPr lang="en-US" sz="1300" kern="1200" dirty="0" smtClean="0">
                          <a:solidFill>
                            <a:schemeClr val="dk1"/>
                          </a:solidFill>
                          <a:effectLst/>
                          <a:latin typeface="+mn-lt"/>
                          <a:ea typeface="+mn-ea"/>
                          <a:cs typeface="+mn-cs"/>
                        </a:rPr>
                        <a:t>Time and effort estimation documentation.</a:t>
                      </a:r>
                      <a:endParaRPr lang="en-US" sz="1300" dirty="0"/>
                    </a:p>
                  </a:txBody>
                  <a:tcPr/>
                </a:tc>
              </a:tr>
            </a:tbl>
          </a:graphicData>
        </a:graphic>
      </p:graphicFrame>
    </p:spTree>
    <p:extLst>
      <p:ext uri="{BB962C8B-B14F-4D97-AF65-F5344CB8AC3E}">
        <p14:creationId xmlns:p14="http://schemas.microsoft.com/office/powerpoint/2010/main" val="25193536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90" y="0"/>
            <a:ext cx="9362517"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Test Case Development</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0" y="830996"/>
            <a:ext cx="9144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Based on test plan and detailed requirements, test cases are designed and developed for the purpose of verifying and validating each and every requirements specified in the documentation</a:t>
            </a:r>
            <a:r>
              <a:rPr lang="en-US" dirty="0" smtClean="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87594056"/>
              </p:ext>
            </p:extLst>
          </p:nvPr>
        </p:nvGraphicFramePr>
        <p:xfrm>
          <a:off x="141193" y="2133600"/>
          <a:ext cx="8861613" cy="4267200"/>
        </p:xfrm>
        <a:graphic>
          <a:graphicData uri="http://schemas.openxmlformats.org/drawingml/2006/table">
            <a:tbl>
              <a:tblPr firstRow="1" bandRow="1">
                <a:tableStyleId>{5C22544A-7EE6-4342-B048-85BDC9FD1C3A}</a:tableStyleId>
              </a:tblPr>
              <a:tblGrid>
                <a:gridCol w="3222812"/>
                <a:gridCol w="2684930"/>
                <a:gridCol w="2953871"/>
              </a:tblGrid>
              <a:tr h="370840">
                <a:tc>
                  <a:txBody>
                    <a:bodyPr/>
                    <a:lstStyle/>
                    <a:p>
                      <a:r>
                        <a:rPr lang="en-US" dirty="0" smtClean="0"/>
                        <a:t>Activities</a:t>
                      </a:r>
                      <a:endParaRPr lang="en-US" dirty="0"/>
                    </a:p>
                  </a:txBody>
                  <a:tcPr/>
                </a:tc>
                <a:tc>
                  <a:txBody>
                    <a:bodyPr/>
                    <a:lstStyle/>
                    <a:p>
                      <a:r>
                        <a:rPr lang="en-US" dirty="0" smtClean="0"/>
                        <a:t>Responsibility</a:t>
                      </a:r>
                      <a:endParaRPr lang="en-US" dirty="0"/>
                    </a:p>
                  </a:txBody>
                  <a:tcPr/>
                </a:tc>
                <a:tc>
                  <a:txBody>
                    <a:bodyPr/>
                    <a:lstStyle/>
                    <a:p>
                      <a:r>
                        <a:rPr lang="en-US" dirty="0" smtClean="0"/>
                        <a:t>Outcome</a:t>
                      </a:r>
                      <a:endParaRPr lang="en-US" dirty="0"/>
                    </a:p>
                  </a:txBody>
                  <a:tcPr/>
                </a:tc>
              </a:tr>
              <a:tr h="3896360">
                <a:tc>
                  <a:txBody>
                    <a:bodyPr/>
                    <a:lstStyle/>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Test cases are designed, created, reviewed and approved.</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Relevant existing test cases are reviewed, updated and approved.</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Automation scripts (if any) are developed, reviewed and approved.</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Relevant test data are generated or imported from the development environment.</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Test conditions along with the input data and expect outcome for each test cases are defined and specified.</a:t>
                      </a:r>
                    </a:p>
                  </a:txBody>
                  <a:tcPr/>
                </a:tc>
                <a:tc>
                  <a:txBody>
                    <a:bodyPr/>
                    <a:lstStyle/>
                    <a:p>
                      <a:r>
                        <a:rPr lang="en-US" sz="1600" kern="1200" dirty="0" smtClean="0">
                          <a:solidFill>
                            <a:schemeClr val="dk1"/>
                          </a:solidFill>
                          <a:effectLst/>
                          <a:latin typeface="+mn-lt"/>
                          <a:ea typeface="+mn-ea"/>
                          <a:cs typeface="+mn-cs"/>
                        </a:rPr>
                        <a:t>Generally, the testers have the job of writing the test cases under the supervision of QA lead or QA manager. However, the testers may be accompanied by the developers in generating the effective automation test scripts.</a:t>
                      </a:r>
                      <a:endParaRPr lang="en-US" sz="1600" kern="1200" dirty="0">
                        <a:solidFill>
                          <a:schemeClr val="dk1"/>
                        </a:solidFill>
                        <a:effectLst/>
                        <a:latin typeface="+mn-lt"/>
                        <a:ea typeface="+mn-ea"/>
                        <a:cs typeface="+mn-cs"/>
                      </a:endParaRPr>
                    </a:p>
                  </a:txBody>
                  <a:tcPr/>
                </a:tc>
                <a:tc>
                  <a:txBody>
                    <a:bodyPr/>
                    <a:lstStyle/>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Test cases including automation scripts.</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Test Coverage Metrics.</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Test Data</a:t>
                      </a:r>
                    </a:p>
                    <a:p>
                      <a:endParaRPr lang="en-US" sz="1600" dirty="0"/>
                    </a:p>
                  </a:txBody>
                  <a:tcPr/>
                </a:tc>
              </a:tr>
            </a:tbl>
          </a:graphicData>
        </a:graphic>
      </p:graphicFrame>
    </p:spTree>
    <p:extLst>
      <p:ext uri="{BB962C8B-B14F-4D97-AF65-F5344CB8AC3E}">
        <p14:creationId xmlns:p14="http://schemas.microsoft.com/office/powerpoint/2010/main" val="2727278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0"/>
            <a:ext cx="698858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Test Environment Setup</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76200" y="923330"/>
            <a:ext cx="8991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software testing process needs an appropriate platform and environment encompassing the necessary and required hardware and software, to create and replicate the </a:t>
            </a:r>
            <a:r>
              <a:rPr lang="en-US" dirty="0" smtClean="0"/>
              <a:t>favorable </a:t>
            </a:r>
            <a:r>
              <a:rPr lang="en-US" dirty="0"/>
              <a:t>conditions and intended environmental factors to perform actual testing activities i.e. execution of the developed test cases on the software</a:t>
            </a:r>
            <a:r>
              <a:rPr lang="en-US" dirty="0" smtClean="0"/>
              <a: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03654296"/>
              </p:ext>
            </p:extLst>
          </p:nvPr>
        </p:nvGraphicFramePr>
        <p:xfrm>
          <a:off x="152400" y="2286000"/>
          <a:ext cx="8861613" cy="4267200"/>
        </p:xfrm>
        <a:graphic>
          <a:graphicData uri="http://schemas.openxmlformats.org/drawingml/2006/table">
            <a:tbl>
              <a:tblPr firstRow="1" bandRow="1">
                <a:tableStyleId>{5C22544A-7EE6-4342-B048-85BDC9FD1C3A}</a:tableStyleId>
              </a:tblPr>
              <a:tblGrid>
                <a:gridCol w="3222812"/>
                <a:gridCol w="2684930"/>
                <a:gridCol w="2953871"/>
              </a:tblGrid>
              <a:tr h="370840">
                <a:tc>
                  <a:txBody>
                    <a:bodyPr/>
                    <a:lstStyle/>
                    <a:p>
                      <a:r>
                        <a:rPr lang="en-US" dirty="0" smtClean="0"/>
                        <a:t>Activities</a:t>
                      </a:r>
                      <a:endParaRPr lang="en-US" dirty="0"/>
                    </a:p>
                  </a:txBody>
                  <a:tcPr/>
                </a:tc>
                <a:tc>
                  <a:txBody>
                    <a:bodyPr/>
                    <a:lstStyle/>
                    <a:p>
                      <a:r>
                        <a:rPr lang="en-US" dirty="0" smtClean="0"/>
                        <a:t>Responsibility</a:t>
                      </a:r>
                      <a:endParaRPr lang="en-US" dirty="0"/>
                    </a:p>
                  </a:txBody>
                  <a:tcPr/>
                </a:tc>
                <a:tc>
                  <a:txBody>
                    <a:bodyPr/>
                    <a:lstStyle/>
                    <a:p>
                      <a:r>
                        <a:rPr lang="en-US" dirty="0" smtClean="0"/>
                        <a:t>Outcome</a:t>
                      </a:r>
                      <a:endParaRPr lang="en-US" dirty="0"/>
                    </a:p>
                  </a:txBody>
                  <a:tcPr/>
                </a:tc>
              </a:tr>
              <a:tr h="3896360">
                <a:tc>
                  <a:txBody>
                    <a:bodyPr/>
                    <a:lstStyle/>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Test data is set up.</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Test environment checklist is prepared and the required hardware and software are aggregated.</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Test server is setup and network settings are configured.</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Test Environment management and maintenance process is defined and described.</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Smoke testing of the environment to check is readiness.</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Testers are being equipped with the bug reporting tools.</a:t>
                      </a:r>
                      <a:endParaRPr lang="en-US" sz="1600" kern="1200" dirty="0">
                        <a:solidFill>
                          <a:schemeClr val="dk1"/>
                        </a:solidFill>
                        <a:effectLst/>
                        <a:latin typeface="+mn-lt"/>
                        <a:ea typeface="+mn-ea"/>
                        <a:cs typeface="+mn-cs"/>
                      </a:endParaRPr>
                    </a:p>
                  </a:txBody>
                  <a:tcPr/>
                </a:tc>
                <a:tc>
                  <a:txBody>
                    <a:bodyPr/>
                    <a:lstStyle/>
                    <a:p>
                      <a:r>
                        <a:rPr lang="en-US" sz="1600" kern="1200" dirty="0" smtClean="0">
                          <a:solidFill>
                            <a:schemeClr val="dk1"/>
                          </a:solidFill>
                          <a:effectLst/>
                          <a:latin typeface="+mn-lt"/>
                          <a:ea typeface="+mn-ea"/>
                          <a:cs typeface="+mn-cs"/>
                        </a:rPr>
                        <a:t>QA team under the supervision of QA manager sets up the test environment</a:t>
                      </a:r>
                      <a:endParaRPr lang="en-US" sz="1600" kern="1200" dirty="0">
                        <a:solidFill>
                          <a:schemeClr val="dk1"/>
                        </a:solidFill>
                        <a:effectLst/>
                        <a:latin typeface="+mn-lt"/>
                        <a:ea typeface="+mn-ea"/>
                        <a:cs typeface="+mn-cs"/>
                      </a:endParaRPr>
                    </a:p>
                  </a:txBody>
                  <a:tcPr/>
                </a:tc>
                <a:tc>
                  <a:txBody>
                    <a:bodyPr/>
                    <a:lstStyle/>
                    <a:p>
                      <a:pPr lvl="0"/>
                      <a:r>
                        <a:rPr lang="en-US" sz="1600" kern="1200" dirty="0" smtClean="0">
                          <a:solidFill>
                            <a:schemeClr val="dk1"/>
                          </a:solidFill>
                          <a:effectLst/>
                          <a:latin typeface="+mn-lt"/>
                          <a:ea typeface="+mn-ea"/>
                          <a:cs typeface="+mn-cs"/>
                        </a:rPr>
                        <a:t>Test Environment is set up and ready to execute tests.</a:t>
                      </a:r>
                    </a:p>
                    <a:p>
                      <a:pPr lvl="0"/>
                      <a:r>
                        <a:rPr lang="en-US" sz="1600" kern="1200" dirty="0" smtClean="0">
                          <a:solidFill>
                            <a:schemeClr val="dk1"/>
                          </a:solidFill>
                          <a:effectLst/>
                          <a:latin typeface="+mn-lt"/>
                          <a:ea typeface="+mn-ea"/>
                          <a:cs typeface="+mn-cs"/>
                        </a:rPr>
                        <a:t>Smoke Test Results.</a:t>
                      </a:r>
                    </a:p>
                  </a:txBody>
                  <a:tcPr/>
                </a:tc>
              </a:tr>
            </a:tbl>
          </a:graphicData>
        </a:graphic>
      </p:graphicFrame>
    </p:spTree>
    <p:extLst>
      <p:ext uri="{BB962C8B-B14F-4D97-AF65-F5344CB8AC3E}">
        <p14:creationId xmlns:p14="http://schemas.microsoft.com/office/powerpoint/2010/main" val="3112428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90600"/>
            <a:ext cx="90678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test execution phase involves the execution of the developed test cases with the help of test data in the set up test environment.</a:t>
            </a:r>
            <a:endParaRPr lang="en-US" dirty="0"/>
          </a:p>
        </p:txBody>
      </p:sp>
      <p:sp>
        <p:nvSpPr>
          <p:cNvPr id="3" name="Rectangle 2"/>
          <p:cNvSpPr/>
          <p:nvPr/>
        </p:nvSpPr>
        <p:spPr>
          <a:xfrm>
            <a:off x="2278992" y="0"/>
            <a:ext cx="428437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Test Execution</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2429042923"/>
              </p:ext>
            </p:extLst>
          </p:nvPr>
        </p:nvGraphicFramePr>
        <p:xfrm>
          <a:off x="103093" y="1905000"/>
          <a:ext cx="8861613" cy="4621656"/>
        </p:xfrm>
        <a:graphic>
          <a:graphicData uri="http://schemas.openxmlformats.org/drawingml/2006/table">
            <a:tbl>
              <a:tblPr firstRow="1" bandRow="1">
                <a:tableStyleId>{5C22544A-7EE6-4342-B048-85BDC9FD1C3A}</a:tableStyleId>
              </a:tblPr>
              <a:tblGrid>
                <a:gridCol w="3222812"/>
                <a:gridCol w="2684930"/>
                <a:gridCol w="2953871"/>
              </a:tblGrid>
              <a:tr h="370840">
                <a:tc>
                  <a:txBody>
                    <a:bodyPr/>
                    <a:lstStyle/>
                    <a:p>
                      <a:r>
                        <a:rPr lang="en-US" dirty="0" smtClean="0"/>
                        <a:t>Activities</a:t>
                      </a:r>
                      <a:endParaRPr lang="en-US" dirty="0"/>
                    </a:p>
                  </a:txBody>
                  <a:tcPr/>
                </a:tc>
                <a:tc>
                  <a:txBody>
                    <a:bodyPr/>
                    <a:lstStyle/>
                    <a:p>
                      <a:r>
                        <a:rPr lang="en-US" dirty="0" smtClean="0"/>
                        <a:t>Responsibility</a:t>
                      </a:r>
                      <a:endParaRPr lang="en-US" dirty="0"/>
                    </a:p>
                  </a:txBody>
                  <a:tcPr/>
                </a:tc>
                <a:tc>
                  <a:txBody>
                    <a:bodyPr/>
                    <a:lstStyle/>
                    <a:p>
                      <a:r>
                        <a:rPr lang="en-US" dirty="0" smtClean="0"/>
                        <a:t>Outcome</a:t>
                      </a:r>
                      <a:endParaRPr lang="en-US" dirty="0"/>
                    </a:p>
                  </a:txBody>
                  <a:tcPr/>
                </a:tc>
              </a:tr>
              <a:tr h="4250816">
                <a:tc>
                  <a:txBody>
                    <a:bodyPr/>
                    <a:lstStyle/>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Test Cases execution as per the test plan.</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Comparison of actual results with the expected outcomes.</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Identifying and detecting defects.</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Logging the defects and reporting the identified bugs.</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Mapping defects with the test cases and accordingly updating the requirement traceability matrix.</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Re-testing, once a defect gets fixed or removed by the development team.</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Regression testing(if required).</a:t>
                      </a:r>
                    </a:p>
                    <a:p>
                      <a:pPr marL="285750" lvl="0" indent="-285750">
                        <a:buFont typeface="Arial" panose="020B0604020202020204" pitchFamily="34" charset="0"/>
                        <a:buChar char="•"/>
                      </a:pPr>
                      <a:r>
                        <a:rPr lang="en-US" sz="1600" kern="1200" dirty="0" smtClean="0">
                          <a:solidFill>
                            <a:schemeClr val="dk1"/>
                          </a:solidFill>
                          <a:effectLst/>
                          <a:latin typeface="+mn-lt"/>
                          <a:ea typeface="+mn-ea"/>
                          <a:cs typeface="+mn-cs"/>
                        </a:rPr>
                        <a:t>Tracking a defect to its closure.</a:t>
                      </a:r>
                      <a:endParaRPr lang="en-US" sz="1600" kern="1200" dirty="0">
                        <a:solidFill>
                          <a:schemeClr val="dk1"/>
                        </a:solidFill>
                        <a:effectLst/>
                        <a:latin typeface="+mn-lt"/>
                        <a:ea typeface="+mn-ea"/>
                        <a:cs typeface="+mn-cs"/>
                      </a:endParaRPr>
                    </a:p>
                  </a:txBody>
                  <a:tcPr/>
                </a:tc>
                <a:tc>
                  <a:txBody>
                    <a:bodyPr/>
                    <a:lstStyle/>
                    <a:p>
                      <a:r>
                        <a:rPr lang="en-US" sz="1600" kern="1200" dirty="0" smtClean="0">
                          <a:solidFill>
                            <a:schemeClr val="dk1"/>
                          </a:solidFill>
                          <a:effectLst/>
                          <a:latin typeface="+mn-lt"/>
                          <a:ea typeface="+mn-ea"/>
                          <a:cs typeface="+mn-cs"/>
                        </a:rPr>
                        <a:t>Test Engineers are deployed to carry out the task of test case execution.</a:t>
                      </a:r>
                      <a:endParaRPr lang="en-US" sz="1600" kern="1200" dirty="0">
                        <a:solidFill>
                          <a:schemeClr val="dk1"/>
                        </a:solidFill>
                        <a:effectLst/>
                        <a:latin typeface="+mn-lt"/>
                        <a:ea typeface="+mn-ea"/>
                        <a:cs typeface="+mn-cs"/>
                      </a:endParaRPr>
                    </a:p>
                  </a:txBody>
                  <a:tcPr/>
                </a:tc>
                <a:tc>
                  <a:txBody>
                    <a:bodyPr/>
                    <a:lstStyle/>
                    <a:p>
                      <a:pPr lvl="0"/>
                      <a:r>
                        <a:rPr lang="en-US" sz="1600" kern="1200" dirty="0" smtClean="0">
                          <a:solidFill>
                            <a:schemeClr val="dk1"/>
                          </a:solidFill>
                          <a:effectLst/>
                          <a:latin typeface="+mn-lt"/>
                          <a:ea typeface="+mn-ea"/>
                          <a:cs typeface="+mn-cs"/>
                        </a:rPr>
                        <a:t>Test Status and results.</a:t>
                      </a:r>
                    </a:p>
                    <a:p>
                      <a:pPr lvl="0"/>
                      <a:r>
                        <a:rPr lang="en-US" sz="1600" kern="1200" dirty="0" smtClean="0">
                          <a:solidFill>
                            <a:schemeClr val="dk1"/>
                          </a:solidFill>
                          <a:effectLst/>
                          <a:latin typeface="+mn-lt"/>
                          <a:ea typeface="+mn-ea"/>
                          <a:cs typeface="+mn-cs"/>
                        </a:rPr>
                        <a:t>Bug or Defect Report.</a:t>
                      </a:r>
                    </a:p>
                    <a:p>
                      <a:pPr lvl="0"/>
                      <a:r>
                        <a:rPr lang="en-US" sz="1600" kern="1200" dirty="0" smtClean="0">
                          <a:solidFill>
                            <a:schemeClr val="dk1"/>
                          </a:solidFill>
                          <a:effectLst/>
                          <a:latin typeface="+mn-lt"/>
                          <a:ea typeface="+mn-ea"/>
                          <a:cs typeface="+mn-cs"/>
                        </a:rPr>
                        <a:t>Complete and updated Requirement Traceability Matrix (RTM).</a:t>
                      </a:r>
                      <a:endParaRPr lang="en-US" sz="1600"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1965711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90600"/>
            <a:ext cx="90678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completion of the test execution phase and delivery of the software product marks the beginning of the test closure phase</a:t>
            </a:r>
            <a:r>
              <a:rPr lang="en-US" dirty="0" smtClean="0"/>
              <a:t>.</a:t>
            </a:r>
          </a:p>
          <a:p>
            <a:pPr marL="285750" indent="-285750">
              <a:buFont typeface="Arial" panose="020B0604020202020204" pitchFamily="34" charset="0"/>
              <a:buChar char="•"/>
            </a:pPr>
            <a:r>
              <a:rPr lang="en-US" dirty="0"/>
              <a:t>Apart from the test results, other testing related parameters are considered and reviewed such as quality achieved, test coverage, test metrics, project cost, adherence to deadlines, etc.</a:t>
            </a:r>
          </a:p>
          <a:p>
            <a:pPr marL="285750" indent="-285750">
              <a:buFont typeface="Arial" panose="020B0604020202020204" pitchFamily="34" charset="0"/>
              <a:buChar char="•"/>
            </a:pPr>
            <a:endParaRPr lang="en-US" dirty="0"/>
          </a:p>
        </p:txBody>
      </p:sp>
      <p:sp>
        <p:nvSpPr>
          <p:cNvPr id="3" name="Rectangle 2"/>
          <p:cNvSpPr/>
          <p:nvPr/>
        </p:nvSpPr>
        <p:spPr>
          <a:xfrm>
            <a:off x="2608825" y="0"/>
            <a:ext cx="362471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Test Closure</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3292894641"/>
              </p:ext>
            </p:extLst>
          </p:nvPr>
        </p:nvGraphicFramePr>
        <p:xfrm>
          <a:off x="103093" y="2590800"/>
          <a:ext cx="8861613" cy="4114800"/>
        </p:xfrm>
        <a:graphic>
          <a:graphicData uri="http://schemas.openxmlformats.org/drawingml/2006/table">
            <a:tbl>
              <a:tblPr firstRow="1" bandRow="1">
                <a:tableStyleId>{5C22544A-7EE6-4342-B048-85BDC9FD1C3A}</a:tableStyleId>
              </a:tblPr>
              <a:tblGrid>
                <a:gridCol w="3783107"/>
                <a:gridCol w="2124635"/>
                <a:gridCol w="2953871"/>
              </a:tblGrid>
              <a:tr h="370840">
                <a:tc>
                  <a:txBody>
                    <a:bodyPr/>
                    <a:lstStyle/>
                    <a:p>
                      <a:r>
                        <a:rPr lang="en-US" sz="1400" dirty="0" smtClean="0"/>
                        <a:t>Activities</a:t>
                      </a:r>
                      <a:endParaRPr lang="en-US" sz="1400" dirty="0"/>
                    </a:p>
                  </a:txBody>
                  <a:tcPr/>
                </a:tc>
                <a:tc>
                  <a:txBody>
                    <a:bodyPr/>
                    <a:lstStyle/>
                    <a:p>
                      <a:r>
                        <a:rPr lang="en-US" sz="1400" dirty="0" smtClean="0"/>
                        <a:t>Responsibility</a:t>
                      </a:r>
                      <a:endParaRPr lang="en-US" sz="1400" dirty="0"/>
                    </a:p>
                  </a:txBody>
                  <a:tcPr/>
                </a:tc>
                <a:tc>
                  <a:txBody>
                    <a:bodyPr/>
                    <a:lstStyle/>
                    <a:p>
                      <a:r>
                        <a:rPr lang="en-US" sz="1400" dirty="0" smtClean="0"/>
                        <a:t>Outcome</a:t>
                      </a:r>
                      <a:endParaRPr lang="en-US" sz="1400" dirty="0"/>
                    </a:p>
                  </a:txBody>
                  <a:tcPr/>
                </a:tc>
              </a:tr>
              <a:tr h="3743960">
                <a:tc>
                  <a:txBody>
                    <a:bodyPr/>
                    <a:lstStyle/>
                    <a:p>
                      <a:pPr marL="285750" lvl="0" indent="-285750">
                        <a:buFont typeface="Arial" panose="020B0604020202020204" pitchFamily="34" charset="0"/>
                        <a:buChar char="•"/>
                      </a:pPr>
                      <a:r>
                        <a:rPr lang="en-US" sz="1400" kern="1200" dirty="0" smtClean="0">
                          <a:solidFill>
                            <a:schemeClr val="dk1"/>
                          </a:solidFill>
                          <a:effectLst/>
                          <a:latin typeface="+mn-lt"/>
                          <a:ea typeface="+mn-ea"/>
                          <a:cs typeface="+mn-cs"/>
                        </a:rPr>
                        <a:t>Retrospection of the whole testing process.</a:t>
                      </a:r>
                    </a:p>
                    <a:p>
                      <a:pPr marL="285750" lvl="0" indent="-285750">
                        <a:buFont typeface="Arial" panose="020B0604020202020204" pitchFamily="34" charset="0"/>
                        <a:buChar char="•"/>
                      </a:pPr>
                      <a:r>
                        <a:rPr lang="en-US" sz="1400" kern="1200" dirty="0" smtClean="0">
                          <a:solidFill>
                            <a:schemeClr val="dk1"/>
                          </a:solidFill>
                          <a:effectLst/>
                          <a:latin typeface="+mn-lt"/>
                          <a:ea typeface="+mn-ea"/>
                          <a:cs typeface="+mn-cs"/>
                        </a:rPr>
                        <a:t>Test Life Cycle exist criteria is evaluated along with some other essential aspects such as test coverage, quality achieved, fulfilment of goals and objectives, critical business goals, etc.</a:t>
                      </a:r>
                    </a:p>
                    <a:p>
                      <a:pPr marL="285750" lvl="0" indent="-285750">
                        <a:buFont typeface="Arial" panose="020B0604020202020204" pitchFamily="34" charset="0"/>
                        <a:buChar char="•"/>
                      </a:pPr>
                      <a:r>
                        <a:rPr lang="en-US" sz="1400" kern="1200" dirty="0" smtClean="0">
                          <a:solidFill>
                            <a:schemeClr val="dk1"/>
                          </a:solidFill>
                          <a:effectLst/>
                          <a:latin typeface="+mn-lt"/>
                          <a:ea typeface="+mn-ea"/>
                          <a:cs typeface="+mn-cs"/>
                        </a:rPr>
                        <a:t>Need to change the exit criteria, test strategy, test cases, etc. are discussed.</a:t>
                      </a:r>
                    </a:p>
                    <a:p>
                      <a:pPr marL="285750" lvl="0" indent="-285750">
                        <a:buFont typeface="Arial" panose="020B0604020202020204" pitchFamily="34" charset="0"/>
                        <a:buChar char="•"/>
                      </a:pPr>
                      <a:r>
                        <a:rPr lang="en-US" sz="1400" kern="1200" dirty="0" smtClean="0">
                          <a:solidFill>
                            <a:schemeClr val="dk1"/>
                          </a:solidFill>
                          <a:effectLst/>
                          <a:latin typeface="+mn-lt"/>
                          <a:ea typeface="+mn-ea"/>
                          <a:cs typeface="+mn-cs"/>
                        </a:rPr>
                        <a:t>Test Results are analyzed and reviewed.</a:t>
                      </a:r>
                    </a:p>
                    <a:p>
                      <a:pPr marL="285750" lvl="0" indent="-285750">
                        <a:buFont typeface="Arial" panose="020B0604020202020204" pitchFamily="34" charset="0"/>
                        <a:buChar char="•"/>
                      </a:pPr>
                      <a:r>
                        <a:rPr lang="en-US" sz="1400" kern="1200" dirty="0" smtClean="0">
                          <a:solidFill>
                            <a:schemeClr val="dk1"/>
                          </a:solidFill>
                          <a:effectLst/>
                          <a:latin typeface="+mn-lt"/>
                          <a:ea typeface="+mn-ea"/>
                          <a:cs typeface="+mn-cs"/>
                        </a:rPr>
                        <a:t>All the test deliverables such as test plan, test strategy, test cases, etc. are collected and maintained.</a:t>
                      </a:r>
                    </a:p>
                    <a:p>
                      <a:pPr marL="285750" lvl="0" indent="-285750">
                        <a:buFont typeface="Arial" panose="020B0604020202020204" pitchFamily="34" charset="0"/>
                        <a:buChar char="•"/>
                      </a:pPr>
                      <a:r>
                        <a:rPr lang="en-US" sz="1400" kern="1200" dirty="0" smtClean="0">
                          <a:solidFill>
                            <a:schemeClr val="dk1"/>
                          </a:solidFill>
                          <a:effectLst/>
                          <a:latin typeface="+mn-lt"/>
                          <a:ea typeface="+mn-ea"/>
                          <a:cs typeface="+mn-cs"/>
                        </a:rPr>
                        <a:t>Test Closure Report and test metrics is prepared.</a:t>
                      </a:r>
                    </a:p>
                    <a:p>
                      <a:pPr marL="285750" indent="-285750">
                        <a:buFont typeface="Arial" panose="020B0604020202020204" pitchFamily="34" charset="0"/>
                        <a:buChar char="•"/>
                      </a:pPr>
                      <a:r>
                        <a:rPr lang="en-US" sz="1400" kern="1200" dirty="0" smtClean="0">
                          <a:solidFill>
                            <a:schemeClr val="dk1"/>
                          </a:solidFill>
                          <a:effectLst/>
                          <a:latin typeface="+mn-lt"/>
                          <a:ea typeface="+mn-ea"/>
                          <a:cs typeface="+mn-cs"/>
                        </a:rPr>
                        <a:t>Defects are arranged severity wise and priority wise.</a:t>
                      </a:r>
                      <a:endParaRPr lang="en-US" sz="1200" kern="1200" dirty="0">
                        <a:solidFill>
                          <a:schemeClr val="dk1"/>
                        </a:solidFill>
                        <a:effectLst/>
                        <a:latin typeface="+mn-lt"/>
                        <a:ea typeface="+mn-ea"/>
                        <a:cs typeface="+mn-cs"/>
                      </a:endParaRPr>
                    </a:p>
                  </a:txBody>
                  <a:tcPr/>
                </a:tc>
                <a:tc>
                  <a:txBody>
                    <a:bodyPr/>
                    <a:lstStyle/>
                    <a:p>
                      <a:r>
                        <a:rPr lang="en-US" sz="1400" kern="1200" dirty="0" smtClean="0">
                          <a:solidFill>
                            <a:schemeClr val="dk1"/>
                          </a:solidFill>
                          <a:effectLst/>
                          <a:latin typeface="+mn-lt"/>
                          <a:ea typeface="+mn-ea"/>
                          <a:cs typeface="+mn-cs"/>
                        </a:rPr>
                        <a:t>QA lead or the QA Manager </a:t>
                      </a:r>
                      <a:endParaRPr lang="en-US" sz="1200" kern="1200" dirty="0">
                        <a:solidFill>
                          <a:schemeClr val="dk1"/>
                        </a:solidFill>
                        <a:effectLst/>
                        <a:latin typeface="+mn-lt"/>
                        <a:ea typeface="+mn-ea"/>
                        <a:cs typeface="+mn-cs"/>
                      </a:endParaRPr>
                    </a:p>
                  </a:txBody>
                  <a:tcPr/>
                </a:tc>
                <a:tc>
                  <a:txBody>
                    <a:bodyPr/>
                    <a:lstStyle/>
                    <a:p>
                      <a:pPr lvl="0"/>
                      <a:r>
                        <a:rPr lang="en-US" sz="1400" kern="1200" dirty="0" smtClean="0">
                          <a:solidFill>
                            <a:schemeClr val="dk1"/>
                          </a:solidFill>
                          <a:effectLst/>
                          <a:latin typeface="+mn-lt"/>
                          <a:ea typeface="+mn-ea"/>
                          <a:cs typeface="+mn-cs"/>
                        </a:rPr>
                        <a:t>Test Closure Report.</a:t>
                      </a:r>
                    </a:p>
                    <a:p>
                      <a:pPr lvl="0"/>
                      <a:r>
                        <a:rPr lang="en-US" sz="1400" kern="1200" dirty="0" smtClean="0">
                          <a:solidFill>
                            <a:schemeClr val="dk1"/>
                          </a:solidFill>
                          <a:effectLst/>
                          <a:latin typeface="+mn-lt"/>
                          <a:ea typeface="+mn-ea"/>
                          <a:cs typeface="+mn-cs"/>
                        </a:rPr>
                        <a:t>Test Metrics.</a:t>
                      </a:r>
                    </a:p>
                    <a:p>
                      <a:pPr lvl="0"/>
                      <a:r>
                        <a:rPr lang="en-US" sz="1400" kern="1200" dirty="0" smtClean="0">
                          <a:solidFill>
                            <a:schemeClr val="dk1"/>
                          </a:solidFill>
                          <a:effectLst/>
                          <a:latin typeface="+mn-lt"/>
                          <a:ea typeface="+mn-ea"/>
                          <a:cs typeface="+mn-cs"/>
                        </a:rPr>
                        <a:t>Learned process.</a:t>
                      </a:r>
                      <a:endParaRPr lang="en-US" sz="1400" kern="1200" dirty="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710901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7322" y="76200"/>
            <a:ext cx="605261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Defect Management</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0" y="1447800"/>
            <a:ext cx="9067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Defect management is a process to identify the defect of the software. </a:t>
            </a:r>
            <a:endParaRPr lang="en-US" dirty="0" smtClean="0"/>
          </a:p>
          <a:p>
            <a:pPr marL="285750" indent="-285750">
              <a:buFont typeface="Arial" panose="020B0604020202020204" pitchFamily="34" charset="0"/>
              <a:buChar char="•"/>
            </a:pPr>
            <a:r>
              <a:rPr lang="en-US" dirty="0"/>
              <a:t>Defect management will work like a backbone to developing a team in finding the defect in the early stage in a very easy way</a:t>
            </a:r>
            <a:r>
              <a:rPr lang="en-US" dirty="0" smtClean="0"/>
              <a:t>.</a:t>
            </a:r>
          </a:p>
          <a:p>
            <a:pPr marL="285750" indent="-285750">
              <a:buFont typeface="Arial" panose="020B0604020202020204" pitchFamily="34" charset="0"/>
              <a:buChar char="•"/>
            </a:pPr>
            <a:r>
              <a:rPr lang="en-US" dirty="0"/>
              <a:t>Defect management works in the parallel way of software development process</a:t>
            </a:r>
            <a:r>
              <a:rPr lang="en-US" dirty="0" smtClean="0"/>
              <a:t>.</a:t>
            </a:r>
          </a:p>
          <a:p>
            <a:pPr marL="285750" indent="-285750">
              <a:buFont typeface="Arial" panose="020B0604020202020204" pitchFamily="34" charset="0"/>
              <a:buChar char="•"/>
            </a:pPr>
            <a:r>
              <a:rPr lang="en-US" dirty="0" smtClean="0"/>
              <a:t>Software </a:t>
            </a:r>
            <a:r>
              <a:rPr lang="en-US" dirty="0"/>
              <a:t>testing team finds all the bugs and defect and report to developing a team to fix </a:t>
            </a:r>
            <a:r>
              <a:rPr lang="en-US" dirty="0" smtClean="0"/>
              <a:t>it.</a:t>
            </a:r>
          </a:p>
          <a:p>
            <a:pPr marL="285750" indent="-285750">
              <a:buFont typeface="Arial" panose="020B0604020202020204" pitchFamily="34" charset="0"/>
              <a:buChar char="•"/>
            </a:pPr>
            <a:r>
              <a:rPr lang="en-US" dirty="0" smtClean="0"/>
              <a:t>Defect </a:t>
            </a:r>
            <a:r>
              <a:rPr lang="en-US" dirty="0"/>
              <a:t>management, records all the defect of the software these records can be seen later as well if you want to review or want to check that how you have fixed that. </a:t>
            </a:r>
            <a:endParaRPr lang="en-US" b="1" dirty="0"/>
          </a:p>
        </p:txBody>
      </p:sp>
      <p:pic>
        <p:nvPicPr>
          <p:cNvPr id="614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804" y="3581400"/>
            <a:ext cx="5973627" cy="3138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85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6146"/>
                                        </p:tgtEl>
                                        <p:attrNameLst>
                                          <p:attrName>style.visibility</p:attrName>
                                        </p:attrNameLst>
                                      </p:cBhvr>
                                      <p:to>
                                        <p:strVal val="visible"/>
                                      </p:to>
                                    </p:set>
                                    <p:animEffect transition="in" filter="wipe(down)">
                                      <p:cBhvr>
                                        <p:cTn id="11" dur="500"/>
                                        <p:tgtEl>
                                          <p:spTgt spid="614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942" y="76200"/>
            <a:ext cx="8378127"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Defect Management Process</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76200" y="1447800"/>
            <a:ext cx="8991600"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Identification</a:t>
            </a:r>
          </a:p>
          <a:p>
            <a:pPr marL="285750" indent="-285750">
              <a:buFont typeface="Arial" panose="020B0604020202020204" pitchFamily="34" charset="0"/>
              <a:buChar char="•"/>
            </a:pPr>
            <a:r>
              <a:rPr lang="en-US" dirty="0" smtClean="0"/>
              <a:t>Categorization</a:t>
            </a:r>
          </a:p>
          <a:p>
            <a:pPr marL="285750" indent="-285750">
              <a:buFont typeface="Arial" panose="020B0604020202020204" pitchFamily="34" charset="0"/>
              <a:buChar char="•"/>
            </a:pPr>
            <a:r>
              <a:rPr lang="en-US" dirty="0" smtClean="0"/>
              <a:t>Prioritization</a:t>
            </a:r>
          </a:p>
          <a:p>
            <a:pPr marL="285750" indent="-285750">
              <a:buFont typeface="Arial" panose="020B0604020202020204" pitchFamily="34" charset="0"/>
              <a:buChar char="•"/>
            </a:pPr>
            <a:r>
              <a:rPr lang="en-US" dirty="0" smtClean="0"/>
              <a:t>Assignment</a:t>
            </a:r>
          </a:p>
          <a:p>
            <a:pPr marL="285750" indent="-285750">
              <a:buFont typeface="Arial" panose="020B0604020202020204" pitchFamily="34" charset="0"/>
              <a:buChar char="•"/>
            </a:pPr>
            <a:r>
              <a:rPr lang="en-US" dirty="0" smtClean="0"/>
              <a:t>Resolution</a:t>
            </a:r>
          </a:p>
          <a:p>
            <a:pPr marL="285750" indent="-285750">
              <a:buFont typeface="Arial" panose="020B0604020202020204" pitchFamily="34" charset="0"/>
              <a:buChar char="•"/>
            </a:pPr>
            <a:r>
              <a:rPr lang="en-US" dirty="0" smtClean="0"/>
              <a:t>Verification</a:t>
            </a:r>
          </a:p>
          <a:p>
            <a:pPr marL="285750" indent="-285750">
              <a:buFont typeface="Arial" panose="020B0604020202020204" pitchFamily="34" charset="0"/>
              <a:buChar char="•"/>
            </a:pPr>
            <a:r>
              <a:rPr lang="en-US" dirty="0" smtClean="0"/>
              <a:t>Closure</a:t>
            </a:r>
          </a:p>
          <a:p>
            <a:pPr marL="285750" indent="-285750">
              <a:buFont typeface="Arial" panose="020B0604020202020204" pitchFamily="34" charset="0"/>
              <a:buChar char="•"/>
            </a:pPr>
            <a:r>
              <a:rPr lang="en-US" dirty="0"/>
              <a:t>Management Reporting</a:t>
            </a:r>
            <a:endParaRPr lang="en-US" dirty="0"/>
          </a:p>
        </p:txBody>
      </p:sp>
    </p:spTree>
    <p:extLst>
      <p:ext uri="{BB962C8B-B14F-4D97-AF65-F5344CB8AC3E}">
        <p14:creationId xmlns:p14="http://schemas.microsoft.com/office/powerpoint/2010/main" val="138346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hp al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9753600" cy="581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658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95" y="1143000"/>
            <a:ext cx="8914605" cy="5562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00400" y="76200"/>
            <a:ext cx="2467343"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HP ALM</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20545114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0" y="838200"/>
            <a:ext cx="3886200" cy="4525963"/>
          </a:xfrm>
        </p:spPr>
        <p:txBody>
          <a:bodyPr>
            <a:normAutofit/>
          </a:bodyPr>
          <a:lstStyle/>
          <a:p>
            <a:r>
              <a:rPr lang="en-US" sz="2400" dirty="0" smtClean="0"/>
              <a:t>Review of Day </a:t>
            </a:r>
            <a:r>
              <a:rPr lang="en-US" sz="2400" dirty="0" smtClean="0"/>
              <a:t>5</a:t>
            </a:r>
          </a:p>
          <a:p>
            <a:r>
              <a:rPr lang="en-US" sz="2400" dirty="0" smtClean="0"/>
              <a:t>Gap Analysis</a:t>
            </a:r>
          </a:p>
          <a:p>
            <a:r>
              <a:rPr lang="en-US" sz="2400" dirty="0" smtClean="0"/>
              <a:t>STLC</a:t>
            </a:r>
          </a:p>
          <a:p>
            <a:r>
              <a:rPr lang="en-US" sz="2400" dirty="0" smtClean="0"/>
              <a:t>Test Cases</a:t>
            </a:r>
          </a:p>
          <a:p>
            <a:r>
              <a:rPr lang="en-US" sz="2400" dirty="0" smtClean="0"/>
              <a:t>Defect Management</a:t>
            </a:r>
            <a:endParaRPr lang="en-US" sz="2400" dirty="0" smtClean="0"/>
          </a:p>
          <a:p>
            <a:endParaRPr lang="en-US" sz="2400" dirty="0" smtClean="0"/>
          </a:p>
          <a:p>
            <a:endParaRPr lang="en-US" sz="24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48006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628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76200"/>
            <a:ext cx="2467343"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HP ALM</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717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69" y="1295400"/>
            <a:ext cx="8834731" cy="525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123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hp al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915400" cy="4953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00400" y="76200"/>
            <a:ext cx="2467343"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HP ALM</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9704037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ques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7"/>
            <a:ext cx="9144000" cy="685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651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580">
                                          <p:stCondLst>
                                            <p:cond delay="0"/>
                                          </p:stCondLst>
                                        </p:cTn>
                                        <p:tgtEl>
                                          <p:spTgt spid="6147"/>
                                        </p:tgtEl>
                                      </p:cBhvr>
                                    </p:animEffect>
                                    <p:anim calcmode="lin" valueType="num">
                                      <p:cBhvr>
                                        <p:cTn id="8" dur="1822" tmFilter="0,0; 0.14,0.36; 0.43,0.73; 0.71,0.91; 1.0,1.0">
                                          <p:stCondLst>
                                            <p:cond delay="0"/>
                                          </p:stCondLst>
                                        </p:cTn>
                                        <p:tgtEl>
                                          <p:spTgt spid="614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7"/>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7"/>
                                        </p:tgtEl>
                                      </p:cBhvr>
                                      <p:to x="100000" y="60000"/>
                                    </p:animScale>
                                    <p:animScale>
                                      <p:cBhvr>
                                        <p:cTn id="14" dur="166" decel="50000">
                                          <p:stCondLst>
                                            <p:cond delay="676"/>
                                          </p:stCondLst>
                                        </p:cTn>
                                        <p:tgtEl>
                                          <p:spTgt spid="6147"/>
                                        </p:tgtEl>
                                      </p:cBhvr>
                                      <p:to x="100000" y="100000"/>
                                    </p:animScale>
                                    <p:animScale>
                                      <p:cBhvr>
                                        <p:cTn id="15" dur="26">
                                          <p:stCondLst>
                                            <p:cond delay="1312"/>
                                          </p:stCondLst>
                                        </p:cTn>
                                        <p:tgtEl>
                                          <p:spTgt spid="6147"/>
                                        </p:tgtEl>
                                      </p:cBhvr>
                                      <p:to x="100000" y="80000"/>
                                    </p:animScale>
                                    <p:animScale>
                                      <p:cBhvr>
                                        <p:cTn id="16" dur="166" decel="50000">
                                          <p:stCondLst>
                                            <p:cond delay="1338"/>
                                          </p:stCondLst>
                                        </p:cTn>
                                        <p:tgtEl>
                                          <p:spTgt spid="6147"/>
                                        </p:tgtEl>
                                      </p:cBhvr>
                                      <p:to x="100000" y="100000"/>
                                    </p:animScale>
                                    <p:animScale>
                                      <p:cBhvr>
                                        <p:cTn id="17" dur="26">
                                          <p:stCondLst>
                                            <p:cond delay="1642"/>
                                          </p:stCondLst>
                                        </p:cTn>
                                        <p:tgtEl>
                                          <p:spTgt spid="6147"/>
                                        </p:tgtEl>
                                      </p:cBhvr>
                                      <p:to x="100000" y="90000"/>
                                    </p:animScale>
                                    <p:animScale>
                                      <p:cBhvr>
                                        <p:cTn id="18" dur="166" decel="50000">
                                          <p:stCondLst>
                                            <p:cond delay="1668"/>
                                          </p:stCondLst>
                                        </p:cTn>
                                        <p:tgtEl>
                                          <p:spTgt spid="6147"/>
                                        </p:tgtEl>
                                      </p:cBhvr>
                                      <p:to x="100000" y="100000"/>
                                    </p:animScale>
                                    <p:animScale>
                                      <p:cBhvr>
                                        <p:cTn id="19" dur="26">
                                          <p:stCondLst>
                                            <p:cond delay="1808"/>
                                          </p:stCondLst>
                                        </p:cTn>
                                        <p:tgtEl>
                                          <p:spTgt spid="6147"/>
                                        </p:tgtEl>
                                      </p:cBhvr>
                                      <p:to x="100000" y="95000"/>
                                    </p:animScale>
                                    <p:animScale>
                                      <p:cBhvr>
                                        <p:cTn id="20" dur="166" decel="50000">
                                          <p:stCondLst>
                                            <p:cond delay="1834"/>
                                          </p:stCondLst>
                                        </p:cTn>
                                        <p:tgtEl>
                                          <p:spTgt spid="61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9649" y="8982"/>
            <a:ext cx="3844707"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Gap Analysis</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0" y="1219200"/>
            <a:ext cx="9067800" cy="2862322"/>
          </a:xfrm>
          <a:prstGeom prst="rect">
            <a:avLst/>
          </a:prstGeom>
          <a:noFill/>
        </p:spPr>
        <p:txBody>
          <a:bodyPr wrap="square" rtlCol="0">
            <a:spAutoFit/>
          </a:bodyPr>
          <a:lstStyle/>
          <a:p>
            <a:pPr marL="342900" indent="-342900">
              <a:buFont typeface="Arial" panose="020B0604020202020204" pitchFamily="34" charset="0"/>
              <a:buChar char="•"/>
            </a:pPr>
            <a:r>
              <a:rPr lang="en-US" dirty="0"/>
              <a:t>A technique that businesses use to determine what steps need to be taken in order to move from its current state to its desired, future state. </a:t>
            </a:r>
            <a:endParaRPr lang="en-US" dirty="0" smtClean="0"/>
          </a:p>
          <a:p>
            <a:pPr marL="342900" indent="-342900">
              <a:buFont typeface="Arial" panose="020B0604020202020204" pitchFamily="34" charset="0"/>
              <a:buChar char="•"/>
            </a:pPr>
            <a:r>
              <a:rPr lang="en-US" dirty="0"/>
              <a:t>Gap analysis consists </a:t>
            </a:r>
            <a:r>
              <a:rPr lang="en-US" dirty="0" smtClean="0"/>
              <a:t>of:</a:t>
            </a:r>
          </a:p>
          <a:p>
            <a:r>
              <a:rPr lang="en-US" dirty="0"/>
              <a:t>	</a:t>
            </a:r>
            <a:r>
              <a:rPr lang="en-US" dirty="0" smtClean="0"/>
              <a:t> </a:t>
            </a:r>
            <a:r>
              <a:rPr lang="en-US" dirty="0"/>
              <a:t>(1) listing of characteristic factors (such as attributes, competencies, performance </a:t>
            </a:r>
            <a:r>
              <a:rPr lang="en-US" dirty="0" smtClean="0"/>
              <a:t>	levels</a:t>
            </a:r>
            <a:r>
              <a:rPr lang="en-US" dirty="0"/>
              <a:t>) of the present situation ("what is"), </a:t>
            </a:r>
            <a:endParaRPr lang="en-US" dirty="0" smtClean="0"/>
          </a:p>
          <a:p>
            <a:r>
              <a:rPr lang="en-US" dirty="0"/>
              <a:t>	</a:t>
            </a:r>
            <a:r>
              <a:rPr lang="en-US" dirty="0" smtClean="0"/>
              <a:t>(</a:t>
            </a:r>
            <a:r>
              <a:rPr lang="en-US" dirty="0"/>
              <a:t>2) listing factors needed to achieve future objectives ("what should be"), and then </a:t>
            </a:r>
            <a:r>
              <a:rPr lang="en-US" dirty="0" smtClean="0"/>
              <a:t>	(</a:t>
            </a:r>
            <a:r>
              <a:rPr lang="en-US" dirty="0"/>
              <a:t>3) highlighting the gaps that exist and need to be filled. </a:t>
            </a:r>
            <a:endParaRPr lang="en-US" dirty="0" smtClean="0"/>
          </a:p>
          <a:p>
            <a:pPr marL="285750" indent="-285750">
              <a:buFont typeface="Arial" panose="020B0604020202020204" pitchFamily="34" charset="0"/>
              <a:buChar char="•"/>
            </a:pPr>
            <a:r>
              <a:rPr lang="en-US" dirty="0" smtClean="0"/>
              <a:t>A </a:t>
            </a:r>
            <a:r>
              <a:rPr lang="en-US" dirty="0"/>
              <a:t>company will list the factors that define its current state, outline the factors that are required to reach the target state, and then determine how to fill the "gaps" between the two states</a:t>
            </a:r>
            <a:r>
              <a:rPr lang="en-US" dirty="0" smtClean="0"/>
              <a:t>.</a:t>
            </a:r>
            <a:endParaRPr lang="en-US" dirty="0"/>
          </a:p>
        </p:txBody>
      </p:sp>
      <p:pic>
        <p:nvPicPr>
          <p:cNvPr id="10244" name="Picture 4" descr="Image result for Gap analysis"/>
          <p:cNvPicPr>
            <a:picLocks noChangeAspect="1" noChangeArrowheads="1"/>
          </p:cNvPicPr>
          <p:nvPr/>
        </p:nvPicPr>
        <p:blipFill rotWithShape="1">
          <a:blip r:embed="rId2">
            <a:extLst>
              <a:ext uri="{28A0092B-C50C-407E-A947-70E740481C1C}">
                <a14:useLocalDpi xmlns:a14="http://schemas.microsoft.com/office/drawing/2010/main" val="0"/>
              </a:ext>
            </a:extLst>
          </a:blip>
          <a:srcRect b="6826"/>
          <a:stretch/>
        </p:blipFill>
        <p:spPr bwMode="auto">
          <a:xfrm>
            <a:off x="2895600" y="3967698"/>
            <a:ext cx="3920820" cy="2854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443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animEffect transition="in" filter="wipe(down)">
                                      <p:cBhvr>
                                        <p:cTn id="11" dur="500"/>
                                        <p:tgtEl>
                                          <p:spTgt spid="10244"/>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76200"/>
            <a:ext cx="2813335"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Test Case</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76200" y="914400"/>
            <a:ext cx="89916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A Test Case is a document that describes step by step process how to test the application. </a:t>
            </a:r>
            <a:endParaRPr lang="en-US" dirty="0" smtClean="0"/>
          </a:p>
          <a:p>
            <a:pPr marL="285750" indent="-285750">
              <a:buFont typeface="Arial" panose="020B0604020202020204" pitchFamily="34" charset="0"/>
              <a:buChar char="•"/>
            </a:pPr>
            <a:r>
              <a:rPr lang="en-US" dirty="0" smtClean="0"/>
              <a:t>A </a:t>
            </a:r>
            <a:r>
              <a:rPr lang="en-US" dirty="0"/>
              <a:t>Test Case includes Test Case ID, Steps Description, Expected Output, Actual Output, Pass/Fail, Remarks</a:t>
            </a:r>
            <a:r>
              <a:rPr lang="en-US" dirty="0" smtClean="0"/>
              <a:t>.</a:t>
            </a:r>
            <a:endParaRPr lang="en-US" dirty="0"/>
          </a:p>
        </p:txBody>
      </p:sp>
      <p:pic>
        <p:nvPicPr>
          <p:cNvPr id="2050"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01768"/>
            <a:ext cx="8382000" cy="5038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07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wipe(down)">
                                      <p:cBhvr>
                                        <p:cTn id="11" dur="500"/>
                                        <p:tgtEl>
                                          <p:spTgt spid="2050"/>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1901" y="0"/>
            <a:ext cx="564019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Types of Test Cases</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152400" y="1066800"/>
            <a:ext cx="6400800"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Unit testing</a:t>
            </a:r>
            <a:r>
              <a:rPr lang="en-US" dirty="0"/>
              <a:t>: </a:t>
            </a:r>
            <a:endParaRPr lang="en-US" dirty="0" smtClean="0"/>
          </a:p>
          <a:p>
            <a:pPr marL="285750" indent="-285750">
              <a:buFont typeface="Arial" panose="020B0604020202020204" pitchFamily="34" charset="0"/>
              <a:buChar char="•"/>
            </a:pPr>
            <a:r>
              <a:rPr lang="en-US" dirty="0"/>
              <a:t>Shakeout </a:t>
            </a:r>
            <a:r>
              <a:rPr lang="en-US" dirty="0" smtClean="0"/>
              <a:t>testing</a:t>
            </a:r>
          </a:p>
          <a:p>
            <a:pPr marL="285750" indent="-285750">
              <a:buFont typeface="Arial" panose="020B0604020202020204" pitchFamily="34" charset="0"/>
              <a:buChar char="•"/>
            </a:pPr>
            <a:r>
              <a:rPr lang="en-US" dirty="0"/>
              <a:t>Smoke </a:t>
            </a:r>
            <a:r>
              <a:rPr lang="en-US" dirty="0" smtClean="0"/>
              <a:t>testing</a:t>
            </a:r>
          </a:p>
          <a:p>
            <a:pPr marL="285750" indent="-285750">
              <a:buFont typeface="Arial" panose="020B0604020202020204" pitchFamily="34" charset="0"/>
              <a:buChar char="•"/>
            </a:pPr>
            <a:r>
              <a:rPr lang="en-US" b="1" dirty="0"/>
              <a:t>Functional </a:t>
            </a:r>
            <a:r>
              <a:rPr lang="en-US" b="1" dirty="0" smtClean="0"/>
              <a:t>testing</a:t>
            </a:r>
          </a:p>
          <a:p>
            <a:pPr marL="285750" indent="-285750">
              <a:buFont typeface="Arial" panose="020B0604020202020204" pitchFamily="34" charset="0"/>
              <a:buChar char="•"/>
            </a:pPr>
            <a:r>
              <a:rPr lang="en-US" dirty="0"/>
              <a:t>Integration </a:t>
            </a:r>
            <a:r>
              <a:rPr lang="en-US" dirty="0" smtClean="0"/>
              <a:t>testing</a:t>
            </a:r>
          </a:p>
          <a:p>
            <a:pPr marL="285750" indent="-285750">
              <a:buFont typeface="Arial" panose="020B0604020202020204" pitchFamily="34" charset="0"/>
              <a:buChar char="•"/>
            </a:pPr>
            <a:r>
              <a:rPr lang="en-US" b="1" dirty="0"/>
              <a:t>Regression </a:t>
            </a:r>
            <a:r>
              <a:rPr lang="en-US" b="1" dirty="0" smtClean="0"/>
              <a:t>testing</a:t>
            </a:r>
          </a:p>
          <a:p>
            <a:pPr marL="285750" indent="-285750">
              <a:buFont typeface="Arial" panose="020B0604020202020204" pitchFamily="34" charset="0"/>
              <a:buChar char="•"/>
            </a:pPr>
            <a:r>
              <a:rPr lang="en-US" dirty="0"/>
              <a:t>System </a:t>
            </a:r>
            <a:r>
              <a:rPr lang="en-US" dirty="0" smtClean="0"/>
              <a:t>testing</a:t>
            </a:r>
          </a:p>
          <a:p>
            <a:pPr marL="285750" indent="-285750">
              <a:buFont typeface="Arial" panose="020B0604020202020204" pitchFamily="34" charset="0"/>
              <a:buChar char="•"/>
            </a:pPr>
            <a:r>
              <a:rPr lang="en-US" dirty="0"/>
              <a:t>Load </a:t>
            </a:r>
            <a:r>
              <a:rPr lang="en-US" dirty="0" smtClean="0"/>
              <a:t>testing</a:t>
            </a:r>
          </a:p>
          <a:p>
            <a:pPr marL="285750" indent="-285750">
              <a:buFont typeface="Arial" panose="020B0604020202020204" pitchFamily="34" charset="0"/>
              <a:buChar char="•"/>
            </a:pPr>
            <a:r>
              <a:rPr lang="en-US" dirty="0"/>
              <a:t>Stress </a:t>
            </a:r>
            <a:r>
              <a:rPr lang="en-US" dirty="0" smtClean="0"/>
              <a:t>testing</a:t>
            </a:r>
          </a:p>
          <a:p>
            <a:pPr marL="285750" indent="-285750">
              <a:buFont typeface="Arial" panose="020B0604020202020204" pitchFamily="34" charset="0"/>
              <a:buChar char="•"/>
            </a:pPr>
            <a:r>
              <a:rPr lang="en-US" dirty="0"/>
              <a:t>Performance </a:t>
            </a:r>
            <a:r>
              <a:rPr lang="en-US" dirty="0" smtClean="0"/>
              <a:t>testing</a:t>
            </a:r>
          </a:p>
          <a:p>
            <a:pPr marL="285750" indent="-285750">
              <a:buFont typeface="Arial" panose="020B0604020202020204" pitchFamily="34" charset="0"/>
              <a:buChar char="•"/>
            </a:pPr>
            <a:r>
              <a:rPr lang="en-US" b="1" dirty="0"/>
              <a:t>User acceptance </a:t>
            </a:r>
            <a:r>
              <a:rPr lang="en-US" b="1" dirty="0" smtClean="0"/>
              <a:t>testing</a:t>
            </a:r>
          </a:p>
          <a:p>
            <a:pPr marL="285750" indent="-285750">
              <a:buFont typeface="Arial" panose="020B0604020202020204" pitchFamily="34" charset="0"/>
              <a:buChar char="•"/>
            </a:pPr>
            <a:r>
              <a:rPr lang="en-US" dirty="0"/>
              <a:t>Black box </a:t>
            </a:r>
            <a:r>
              <a:rPr lang="en-US" dirty="0" smtClean="0"/>
              <a:t>testing</a:t>
            </a:r>
          </a:p>
          <a:p>
            <a:pPr marL="285750" indent="-285750">
              <a:buFont typeface="Arial" panose="020B0604020202020204" pitchFamily="34" charset="0"/>
              <a:buChar char="•"/>
            </a:pPr>
            <a:r>
              <a:rPr lang="en-US" dirty="0"/>
              <a:t>White box </a:t>
            </a:r>
            <a:r>
              <a:rPr lang="en-US" dirty="0" smtClean="0"/>
              <a:t>testing</a:t>
            </a:r>
          </a:p>
          <a:p>
            <a:pPr marL="285750" indent="-285750">
              <a:buFont typeface="Arial" panose="020B0604020202020204" pitchFamily="34" charset="0"/>
              <a:buChar char="•"/>
            </a:pPr>
            <a:r>
              <a:rPr lang="en-US" dirty="0"/>
              <a:t>Alpha </a:t>
            </a:r>
            <a:r>
              <a:rPr lang="en-US" dirty="0" smtClean="0"/>
              <a:t>testing</a:t>
            </a:r>
          </a:p>
          <a:p>
            <a:pPr marL="285750" indent="-285750">
              <a:buFont typeface="Arial" panose="020B0604020202020204" pitchFamily="34" charset="0"/>
              <a:buChar char="•"/>
            </a:pPr>
            <a:r>
              <a:rPr lang="en-US" dirty="0"/>
              <a:t>Beta testing</a:t>
            </a:r>
            <a:endParaRPr lang="en-US" dirty="0"/>
          </a:p>
        </p:txBody>
      </p:sp>
    </p:spTree>
    <p:extLst>
      <p:ext uri="{BB962C8B-B14F-4D97-AF65-F5344CB8AC3E}">
        <p14:creationId xmlns:p14="http://schemas.microsoft.com/office/powerpoint/2010/main" val="73048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additive="base">
                                        <p:cTn id="6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 calcmode="lin" valueType="num">
                                      <p:cBhvr additive="base">
                                        <p:cTn id="7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 calcmode="lin" valueType="num">
                                      <p:cBhvr additive="base">
                                        <p:cTn id="7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
                                            <p:txEl>
                                              <p:pRg st="12" end="12"/>
                                            </p:txEl>
                                          </p:spTgt>
                                        </p:tgtEl>
                                        <p:attrNameLst>
                                          <p:attrName>style.visibility</p:attrName>
                                        </p:attrNameLst>
                                      </p:cBhvr>
                                      <p:to>
                                        <p:strVal val="visible"/>
                                      </p:to>
                                    </p:set>
                                    <p:anim calcmode="lin" valueType="num">
                                      <p:cBhvr additive="base">
                                        <p:cTn id="8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13" end="13"/>
                                            </p:txEl>
                                          </p:spTgt>
                                        </p:tgtEl>
                                        <p:attrNameLst>
                                          <p:attrName>style.visibility</p:attrName>
                                        </p:attrNameLst>
                                      </p:cBhvr>
                                      <p:to>
                                        <p:strVal val="visible"/>
                                      </p:to>
                                    </p:set>
                                    <p:anim calcmode="lin" valueType="num">
                                      <p:cBhvr additive="base">
                                        <p:cTn id="8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
                                            <p:txEl>
                                              <p:pRg st="14" end="14"/>
                                            </p:txEl>
                                          </p:spTgt>
                                        </p:tgtEl>
                                        <p:attrNameLst>
                                          <p:attrName>style.visibility</p:attrName>
                                        </p:attrNameLst>
                                      </p:cBhvr>
                                      <p:to>
                                        <p:strVal val="visible"/>
                                      </p:to>
                                    </p:set>
                                    <p:anim calcmode="lin" valueType="num">
                                      <p:cBhvr additive="base">
                                        <p:cTn id="9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2088"/>
            <a:ext cx="9144000" cy="539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81989" y="0"/>
            <a:ext cx="6603667"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Manual Vs Automated</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309365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1000"/>
                                        <p:tgtEl>
                                          <p:spTgt spid="3074"/>
                                        </p:tgtEl>
                                      </p:cBhvr>
                                    </p:animEffect>
                                    <p:anim calcmode="lin" valueType="num">
                                      <p:cBhvr>
                                        <p:cTn id="12" dur="1000" fill="hold"/>
                                        <p:tgtEl>
                                          <p:spTgt spid="3074"/>
                                        </p:tgtEl>
                                        <p:attrNameLst>
                                          <p:attrName>ppt_x</p:attrName>
                                        </p:attrNameLst>
                                      </p:cBhvr>
                                      <p:tavLst>
                                        <p:tav tm="0">
                                          <p:val>
                                            <p:strVal val="#ppt_x"/>
                                          </p:val>
                                        </p:tav>
                                        <p:tav tm="100000">
                                          <p:val>
                                            <p:strVal val="#ppt_x"/>
                                          </p:val>
                                        </p:tav>
                                      </p:tavLst>
                                    </p:anim>
                                    <p:anim calcmode="lin" valueType="num">
                                      <p:cBhvr>
                                        <p:cTn id="13"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9" y="1066800"/>
            <a:ext cx="9008714" cy="2862322"/>
          </a:xfrm>
          <a:prstGeom prst="rect">
            <a:avLst/>
          </a:prstGeom>
        </p:spPr>
        <p:txBody>
          <a:bodyPr wrap="square">
            <a:spAutoFit/>
          </a:bodyPr>
          <a:lstStyle/>
          <a:p>
            <a:r>
              <a:rPr lang="en-US" dirty="0"/>
              <a:t>In short, manual testing is best suited to the following areas/scenarios:</a:t>
            </a:r>
          </a:p>
          <a:p>
            <a:pPr lvl="0"/>
            <a:r>
              <a:rPr lang="en-US" b="1" dirty="0"/>
              <a:t>Exploratory Testing</a:t>
            </a:r>
            <a:r>
              <a:rPr lang="en-US" dirty="0"/>
              <a:t>: This type of testing requires the tester’s knowledge, experience, analytical/logical skills, creativity, and intuition. The test is characterized here by poorly written specification documentation, and/or a short time for execution. We need the human skills to execute the testing process in this scenario.</a:t>
            </a:r>
          </a:p>
          <a:p>
            <a:pPr lvl="0"/>
            <a:r>
              <a:rPr lang="en-US" b="1" dirty="0"/>
              <a:t>Usability Testing</a:t>
            </a:r>
            <a:r>
              <a:rPr lang="en-US" dirty="0"/>
              <a:t>: This is an area in which you need to measure how user-friendly, efficient, or convenient the software or product is for the end users. Here, human observation is the most important factor, so a manual approach is preferable.</a:t>
            </a:r>
          </a:p>
          <a:p>
            <a:pPr lvl="0"/>
            <a:r>
              <a:rPr lang="en-US" b="1" dirty="0"/>
              <a:t>Ad-hoc Testing</a:t>
            </a:r>
            <a:r>
              <a:rPr lang="en-US" dirty="0"/>
              <a:t>: In this scenario, there is no specific approach. It is a totally unplanned method of testing where the understanding and insight of the tester is the only important factor.</a:t>
            </a:r>
          </a:p>
        </p:txBody>
      </p:sp>
      <p:sp>
        <p:nvSpPr>
          <p:cNvPr id="3" name="Rectangle 2"/>
          <p:cNvSpPr/>
          <p:nvPr/>
        </p:nvSpPr>
        <p:spPr>
          <a:xfrm>
            <a:off x="2217480" y="18762"/>
            <a:ext cx="4554195"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Manual Testing</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929122"/>
            <a:ext cx="3610207" cy="2830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32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animEffect transition="in" filter="wipe(down)">
                                      <p:cBhvr>
                                        <p:cTn id="11" dur="500"/>
                                        <p:tgtEl>
                                          <p:spTgt spid="409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8343"/>
            <a:ext cx="9067800" cy="2308324"/>
          </a:xfrm>
          <a:prstGeom prst="rect">
            <a:avLst/>
          </a:prstGeom>
        </p:spPr>
        <p:txBody>
          <a:bodyPr wrap="square">
            <a:spAutoFit/>
          </a:bodyPr>
          <a:lstStyle/>
          <a:p>
            <a:r>
              <a:rPr lang="en-US" dirty="0"/>
              <a:t>Automated testing is the preferred option in the following areas/scenarios:</a:t>
            </a:r>
          </a:p>
          <a:p>
            <a:pPr lvl="0"/>
            <a:r>
              <a:rPr lang="en-US" b="1" dirty="0"/>
              <a:t>Regression Testing</a:t>
            </a:r>
            <a:r>
              <a:rPr lang="en-US" dirty="0"/>
              <a:t>: Here, automated testing is suitable because of frequent code changes and the ability to run the regressions in a timely manner.</a:t>
            </a:r>
          </a:p>
          <a:p>
            <a:pPr lvl="0"/>
            <a:r>
              <a:rPr lang="en-US" b="1" dirty="0"/>
              <a:t>Load Testing</a:t>
            </a:r>
            <a:r>
              <a:rPr lang="en-US" dirty="0"/>
              <a:t>: Automated testing is also the best way to complete the testing efficiently when it comes to load testing. Learn more about load testing with our best practices guide.</a:t>
            </a:r>
          </a:p>
          <a:p>
            <a:pPr lvl="0"/>
            <a:r>
              <a:rPr lang="en-US" b="1" dirty="0"/>
              <a:t>Repeated Execution</a:t>
            </a:r>
            <a:r>
              <a:rPr lang="en-US" dirty="0"/>
              <a:t>: Testing which requires the repeated execution of a task is best automated.</a:t>
            </a:r>
          </a:p>
          <a:p>
            <a:pPr lvl="0"/>
            <a:r>
              <a:rPr lang="en-US" dirty="0"/>
              <a:t>Performance Testing: Similarly, testing which requires the simulation of thousands of concurrent users requires automation.</a:t>
            </a:r>
          </a:p>
        </p:txBody>
      </p:sp>
      <p:sp>
        <p:nvSpPr>
          <p:cNvPr id="3" name="Rectangle 2"/>
          <p:cNvSpPr/>
          <p:nvPr/>
        </p:nvSpPr>
        <p:spPr>
          <a:xfrm>
            <a:off x="1600200" y="76200"/>
            <a:ext cx="5598585"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Automated Testing</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pic>
        <p:nvPicPr>
          <p:cNvPr id="5122" name="Picture 2" descr="Image result for automated tes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982" y="3505200"/>
            <a:ext cx="573405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04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wipe(down)">
                                      <p:cBhvr>
                                        <p:cTn id="11" dur="500"/>
                                        <p:tgtEl>
                                          <p:spTgt spid="5122"/>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4340" y="76200"/>
            <a:ext cx="7775335"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Software Testing Life Cycle</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3" name="TextBox 2"/>
          <p:cNvSpPr txBox="1"/>
          <p:nvPr/>
        </p:nvSpPr>
        <p:spPr>
          <a:xfrm>
            <a:off x="0" y="1295400"/>
            <a:ext cx="9067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Software Testing Life Cycle (STLC) is defined as a sequence of activities conducted to perform Software </a:t>
            </a:r>
            <a:r>
              <a:rPr lang="en-US" dirty="0" smtClean="0"/>
              <a:t>Testing. It </a:t>
            </a:r>
            <a:r>
              <a:rPr lang="en-US" dirty="0"/>
              <a:t>consists of series of activities carried out methodologically to help certify your software product.</a:t>
            </a:r>
          </a:p>
          <a:p>
            <a:pPr marL="285750" indent="-285750">
              <a:buFont typeface="Arial" panose="020B0604020202020204" pitchFamily="34" charset="0"/>
              <a:buChar char="•"/>
            </a:pPr>
            <a:r>
              <a:rPr lang="en-US" dirty="0" smtClean="0"/>
              <a:t>A </a:t>
            </a:r>
            <a:r>
              <a:rPr lang="en-US" dirty="0"/>
              <a:t>testing life cycle comprises of several phases and activities aligned in a sequential manner to initiate, execute and terminate the testing process.</a:t>
            </a:r>
          </a:p>
          <a:p>
            <a:pPr marL="285750" indent="-285750">
              <a:buFont typeface="Arial" panose="020B0604020202020204" pitchFamily="34" charset="0"/>
              <a:buChar char="•"/>
            </a:pPr>
            <a:r>
              <a:rPr lang="en-US" dirty="0"/>
              <a:t>A software testing process could be initiated as soon as the development process begins and may be carried out in parallel to the development activities</a:t>
            </a:r>
            <a:r>
              <a:rPr lang="en-US" dirty="0" smtClean="0"/>
              <a:t>.</a:t>
            </a:r>
          </a:p>
        </p:txBody>
      </p:sp>
      <p:sp>
        <p:nvSpPr>
          <p:cNvPr id="4" name="AutoShape 2" descr="Image result for testing life cy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505200"/>
            <a:ext cx="5943600" cy="3175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7072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animEffect transition="in" filter="wipe(down)">
                                      <p:cBhvr>
                                        <p:cTn id="11" dur="500"/>
                                        <p:tgtEl>
                                          <p:spTgt spid="1027"/>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1561</TotalTime>
  <Words>1277</Words>
  <Application>Microsoft Office PowerPoint</Application>
  <PresentationFormat>On-screen Show (4:3)</PresentationFormat>
  <Paragraphs>169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Beechi</dc:creator>
  <cp:lastModifiedBy>Beechi</cp:lastModifiedBy>
  <cp:revision>22</cp:revision>
  <dcterms:created xsi:type="dcterms:W3CDTF">2006-08-16T00:00:00Z</dcterms:created>
  <dcterms:modified xsi:type="dcterms:W3CDTF">2018-06-20T13:57:01Z</dcterms:modified>
</cp:coreProperties>
</file>