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72" r:id="rId5"/>
    <p:sldId id="273" r:id="rId6"/>
    <p:sldId id="261"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85" d="100"/>
          <a:sy n="85" d="100"/>
        </p:scale>
        <p:origin x="157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1D798-61C5-486B-A1E0-07149C5D1D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4A9A54-CB74-4684-A1A8-BE49C9027BF7}">
      <dgm:prSet/>
      <dgm:spPr/>
      <dgm:t>
        <a:bodyPr/>
        <a:lstStyle/>
        <a:p>
          <a:pPr rtl="0"/>
          <a:r>
            <a:rPr lang="en-US" dirty="0"/>
            <a:t>Database concepts &amp; SQL Overview</a:t>
          </a:r>
        </a:p>
      </dgm:t>
    </dgm:pt>
    <dgm:pt modelId="{EBF4A3A9-9CB0-4857-8DBA-62514DF461B9}" type="parTrans" cxnId="{C31F4CC6-563A-46E4-89CC-A4A434701E8E}">
      <dgm:prSet/>
      <dgm:spPr/>
      <dgm:t>
        <a:bodyPr/>
        <a:lstStyle/>
        <a:p>
          <a:endParaRPr lang="en-US"/>
        </a:p>
      </dgm:t>
    </dgm:pt>
    <dgm:pt modelId="{50486E87-E65E-4112-BBCE-057E3F982EEE}" type="sibTrans" cxnId="{C31F4CC6-563A-46E4-89CC-A4A434701E8E}">
      <dgm:prSet/>
      <dgm:spPr/>
      <dgm:t>
        <a:bodyPr/>
        <a:lstStyle/>
        <a:p>
          <a:endParaRPr lang="en-US"/>
        </a:p>
      </dgm:t>
    </dgm:pt>
    <dgm:pt modelId="{E5412E5B-76D9-4114-BFAA-2950C140B723}">
      <dgm:prSet/>
      <dgm:spPr/>
      <dgm:t>
        <a:bodyPr/>
        <a:lstStyle/>
        <a:p>
          <a:pPr rtl="0"/>
          <a:r>
            <a:rPr lang="en-US" dirty="0"/>
            <a:t>Basics of Databases, DBMS and Industry tools</a:t>
          </a:r>
        </a:p>
      </dgm:t>
    </dgm:pt>
    <dgm:pt modelId="{8EA1BDB5-08C5-49D1-B04A-E006A09F7AA2}" type="parTrans" cxnId="{11D72302-6BB6-40CA-9C68-22A88ECD01F7}">
      <dgm:prSet/>
      <dgm:spPr/>
      <dgm:t>
        <a:bodyPr/>
        <a:lstStyle/>
        <a:p>
          <a:endParaRPr lang="en-US"/>
        </a:p>
      </dgm:t>
    </dgm:pt>
    <dgm:pt modelId="{0516FA32-85BA-444F-B7FF-A296C08F8F44}" type="sibTrans" cxnId="{11D72302-6BB6-40CA-9C68-22A88ECD01F7}">
      <dgm:prSet/>
      <dgm:spPr/>
      <dgm:t>
        <a:bodyPr/>
        <a:lstStyle/>
        <a:p>
          <a:endParaRPr lang="en-US"/>
        </a:p>
      </dgm:t>
    </dgm:pt>
    <dgm:pt modelId="{98E3DFC4-5136-4E0D-85E8-EBF4744E8970}">
      <dgm:prSet/>
      <dgm:spPr/>
      <dgm:t>
        <a:bodyPr/>
        <a:lstStyle/>
        <a:p>
          <a:pPr rtl="0"/>
          <a:r>
            <a:rPr lang="en-US"/>
            <a:t>Basic SQL commands for analysis</a:t>
          </a:r>
        </a:p>
      </dgm:t>
    </dgm:pt>
    <dgm:pt modelId="{1622BC7E-6DFA-4907-9AAE-8D2167AC9C36}" type="parTrans" cxnId="{9A8F0317-6959-412A-A7A9-97081ECE0D0F}">
      <dgm:prSet/>
      <dgm:spPr/>
      <dgm:t>
        <a:bodyPr/>
        <a:lstStyle/>
        <a:p>
          <a:endParaRPr lang="en-US"/>
        </a:p>
      </dgm:t>
    </dgm:pt>
    <dgm:pt modelId="{FFA31FC9-60F7-4603-80DB-9CA9F79F8CEA}" type="sibTrans" cxnId="{9A8F0317-6959-412A-A7A9-97081ECE0D0F}">
      <dgm:prSet/>
      <dgm:spPr/>
      <dgm:t>
        <a:bodyPr/>
        <a:lstStyle/>
        <a:p>
          <a:endParaRPr lang="en-US"/>
        </a:p>
      </dgm:t>
    </dgm:pt>
    <dgm:pt modelId="{C69DD38C-D326-41B5-9C63-DBDFCED2BC47}">
      <dgm:prSet/>
      <dgm:spPr/>
      <dgm:t>
        <a:bodyPr/>
        <a:lstStyle/>
        <a:p>
          <a:pPr rtl="0"/>
          <a:r>
            <a:rPr lang="en-US"/>
            <a:t>Joins</a:t>
          </a:r>
        </a:p>
      </dgm:t>
    </dgm:pt>
    <dgm:pt modelId="{55651CE8-CF30-4A74-9E99-06E1D8956483}" type="parTrans" cxnId="{EEC4302E-32B4-4A99-84B8-3376BF1437A1}">
      <dgm:prSet/>
      <dgm:spPr/>
      <dgm:t>
        <a:bodyPr/>
        <a:lstStyle/>
        <a:p>
          <a:endParaRPr lang="en-US"/>
        </a:p>
      </dgm:t>
    </dgm:pt>
    <dgm:pt modelId="{656F76B1-32D1-4A60-9DFD-B7A009261E0E}" type="sibTrans" cxnId="{EEC4302E-32B4-4A99-84B8-3376BF1437A1}">
      <dgm:prSet/>
      <dgm:spPr/>
      <dgm:t>
        <a:bodyPr/>
        <a:lstStyle/>
        <a:p>
          <a:endParaRPr lang="en-US"/>
        </a:p>
      </dgm:t>
    </dgm:pt>
    <dgm:pt modelId="{BE215050-B44E-4C53-97EC-801497443C23}">
      <dgm:prSet/>
      <dgm:spPr/>
      <dgm:t>
        <a:bodyPr/>
        <a:lstStyle/>
        <a:p>
          <a:pPr rtl="0"/>
          <a:r>
            <a:rPr lang="en-US"/>
            <a:t>Group by and having condition</a:t>
          </a:r>
        </a:p>
      </dgm:t>
    </dgm:pt>
    <dgm:pt modelId="{25C36A78-561D-42C6-BC3A-231B47B75896}" type="parTrans" cxnId="{1FB8F6E6-5993-4D93-A334-1F5E2AD30C1F}">
      <dgm:prSet/>
      <dgm:spPr/>
      <dgm:t>
        <a:bodyPr/>
        <a:lstStyle/>
        <a:p>
          <a:endParaRPr lang="en-US"/>
        </a:p>
      </dgm:t>
    </dgm:pt>
    <dgm:pt modelId="{7DE5A3D5-C03C-4A26-9265-B58FD3CC3624}" type="sibTrans" cxnId="{1FB8F6E6-5993-4D93-A334-1F5E2AD30C1F}">
      <dgm:prSet/>
      <dgm:spPr/>
      <dgm:t>
        <a:bodyPr/>
        <a:lstStyle/>
        <a:p>
          <a:endParaRPr lang="en-US"/>
        </a:p>
      </dgm:t>
    </dgm:pt>
    <dgm:pt modelId="{3DB8163D-E63F-4982-BC1F-E5DCC51C3499}">
      <dgm:prSet/>
      <dgm:spPr/>
      <dgm:t>
        <a:bodyPr/>
        <a:lstStyle/>
        <a:p>
          <a:pPr rtl="0"/>
          <a:r>
            <a:rPr lang="en-US" dirty="0"/>
            <a:t>SQL Server/MySQL Installation</a:t>
          </a:r>
        </a:p>
      </dgm:t>
    </dgm:pt>
    <dgm:pt modelId="{E0F8882E-433F-4866-ADD5-0F5B6FC20AB6}" type="parTrans" cxnId="{5DC6FB04-ED71-419B-A375-418062C9F485}">
      <dgm:prSet/>
      <dgm:spPr/>
      <dgm:t>
        <a:bodyPr/>
        <a:lstStyle/>
        <a:p>
          <a:endParaRPr lang="en-US"/>
        </a:p>
      </dgm:t>
    </dgm:pt>
    <dgm:pt modelId="{F366B92D-5231-4AF2-921F-9C11FC4DB4C3}" type="sibTrans" cxnId="{5DC6FB04-ED71-419B-A375-418062C9F485}">
      <dgm:prSet/>
      <dgm:spPr/>
      <dgm:t>
        <a:bodyPr/>
        <a:lstStyle/>
        <a:p>
          <a:endParaRPr lang="en-US"/>
        </a:p>
      </dgm:t>
    </dgm:pt>
    <dgm:pt modelId="{C0FE7D70-CCE7-46D2-84A3-0D0181DEA6BA}">
      <dgm:prSet/>
      <dgm:spPr/>
      <dgm:t>
        <a:bodyPr/>
        <a:lstStyle/>
        <a:p>
          <a:pPr rtl="0"/>
          <a:r>
            <a:rPr lang="en-US" dirty="0"/>
            <a:t>Data Mapping</a:t>
          </a:r>
        </a:p>
      </dgm:t>
    </dgm:pt>
    <dgm:pt modelId="{67C5EC79-D387-46A8-AE34-079EA3357682}" type="parTrans" cxnId="{2B7187D0-919B-46B8-979A-4FC2B10E08AE}">
      <dgm:prSet/>
      <dgm:spPr/>
      <dgm:t>
        <a:bodyPr/>
        <a:lstStyle/>
        <a:p>
          <a:endParaRPr lang="en-US"/>
        </a:p>
      </dgm:t>
    </dgm:pt>
    <dgm:pt modelId="{15F29139-28EF-4FCC-8F40-281F05B4E3D1}" type="sibTrans" cxnId="{2B7187D0-919B-46B8-979A-4FC2B10E08AE}">
      <dgm:prSet/>
      <dgm:spPr/>
      <dgm:t>
        <a:bodyPr/>
        <a:lstStyle/>
        <a:p>
          <a:endParaRPr lang="en-US"/>
        </a:p>
      </dgm:t>
    </dgm:pt>
    <dgm:pt modelId="{5037D6F0-541E-4378-871D-DD0478F3CA46}" type="pres">
      <dgm:prSet presAssocID="{C0D1D798-61C5-486B-A1E0-07149C5D1DF3}" presName="linear" presStyleCnt="0">
        <dgm:presLayoutVars>
          <dgm:animLvl val="lvl"/>
          <dgm:resizeHandles val="exact"/>
        </dgm:presLayoutVars>
      </dgm:prSet>
      <dgm:spPr/>
    </dgm:pt>
    <dgm:pt modelId="{A2E768E8-208E-4FFB-9549-496BAB747885}" type="pres">
      <dgm:prSet presAssocID="{044A9A54-CB74-4684-A1A8-BE49C9027BF7}" presName="parentText" presStyleLbl="node1" presStyleIdx="0" presStyleCnt="7">
        <dgm:presLayoutVars>
          <dgm:chMax val="0"/>
          <dgm:bulletEnabled val="1"/>
        </dgm:presLayoutVars>
      </dgm:prSet>
      <dgm:spPr/>
    </dgm:pt>
    <dgm:pt modelId="{577D95A6-D2A9-4EA7-9E60-42552F687ECE}" type="pres">
      <dgm:prSet presAssocID="{50486E87-E65E-4112-BBCE-057E3F982EEE}" presName="spacer" presStyleCnt="0"/>
      <dgm:spPr/>
    </dgm:pt>
    <dgm:pt modelId="{92CBD9E9-6D71-4286-994B-99933D29ACED}" type="pres">
      <dgm:prSet presAssocID="{E5412E5B-76D9-4114-BFAA-2950C140B723}" presName="parentText" presStyleLbl="node1" presStyleIdx="1" presStyleCnt="7">
        <dgm:presLayoutVars>
          <dgm:chMax val="0"/>
          <dgm:bulletEnabled val="1"/>
        </dgm:presLayoutVars>
      </dgm:prSet>
      <dgm:spPr/>
    </dgm:pt>
    <dgm:pt modelId="{2E37F9D8-5E5D-4131-B4D9-C2B7D6F7E738}" type="pres">
      <dgm:prSet presAssocID="{0516FA32-85BA-444F-B7FF-A296C08F8F44}" presName="spacer" presStyleCnt="0"/>
      <dgm:spPr/>
    </dgm:pt>
    <dgm:pt modelId="{68AE9A9B-FC4F-460B-84CC-BE471644D283}" type="pres">
      <dgm:prSet presAssocID="{98E3DFC4-5136-4E0D-85E8-EBF4744E8970}" presName="parentText" presStyleLbl="node1" presStyleIdx="2" presStyleCnt="7">
        <dgm:presLayoutVars>
          <dgm:chMax val="0"/>
          <dgm:bulletEnabled val="1"/>
        </dgm:presLayoutVars>
      </dgm:prSet>
      <dgm:spPr/>
    </dgm:pt>
    <dgm:pt modelId="{52E685C0-F2C9-48F2-8231-058B46E546EF}" type="pres">
      <dgm:prSet presAssocID="{FFA31FC9-60F7-4603-80DB-9CA9F79F8CEA}" presName="spacer" presStyleCnt="0"/>
      <dgm:spPr/>
    </dgm:pt>
    <dgm:pt modelId="{A04FE348-6631-43F5-A8FD-1B92FB257167}" type="pres">
      <dgm:prSet presAssocID="{C69DD38C-D326-41B5-9C63-DBDFCED2BC47}" presName="parentText" presStyleLbl="node1" presStyleIdx="3" presStyleCnt="7">
        <dgm:presLayoutVars>
          <dgm:chMax val="0"/>
          <dgm:bulletEnabled val="1"/>
        </dgm:presLayoutVars>
      </dgm:prSet>
      <dgm:spPr/>
    </dgm:pt>
    <dgm:pt modelId="{592C4407-6514-4DFC-9FD6-A79EAECA9C45}" type="pres">
      <dgm:prSet presAssocID="{656F76B1-32D1-4A60-9DFD-B7A009261E0E}" presName="spacer" presStyleCnt="0"/>
      <dgm:spPr/>
    </dgm:pt>
    <dgm:pt modelId="{C4DEAF23-8F5A-4361-A935-0B031D0BB1E3}" type="pres">
      <dgm:prSet presAssocID="{BE215050-B44E-4C53-97EC-801497443C23}" presName="parentText" presStyleLbl="node1" presStyleIdx="4" presStyleCnt="7">
        <dgm:presLayoutVars>
          <dgm:chMax val="0"/>
          <dgm:bulletEnabled val="1"/>
        </dgm:presLayoutVars>
      </dgm:prSet>
      <dgm:spPr/>
    </dgm:pt>
    <dgm:pt modelId="{B7C05A82-D75C-4263-9EDB-BCE882235A2B}" type="pres">
      <dgm:prSet presAssocID="{7DE5A3D5-C03C-4A26-9265-B58FD3CC3624}" presName="spacer" presStyleCnt="0"/>
      <dgm:spPr/>
    </dgm:pt>
    <dgm:pt modelId="{EC9DE1CC-C5A8-4E8A-BD82-DFABD19F0278}" type="pres">
      <dgm:prSet presAssocID="{3DB8163D-E63F-4982-BC1F-E5DCC51C3499}" presName="parentText" presStyleLbl="node1" presStyleIdx="5" presStyleCnt="7">
        <dgm:presLayoutVars>
          <dgm:chMax val="0"/>
          <dgm:bulletEnabled val="1"/>
        </dgm:presLayoutVars>
      </dgm:prSet>
      <dgm:spPr/>
    </dgm:pt>
    <dgm:pt modelId="{F890A950-791E-4F1C-A4E2-B32BC37734E7}" type="pres">
      <dgm:prSet presAssocID="{F366B92D-5231-4AF2-921F-9C11FC4DB4C3}" presName="spacer" presStyleCnt="0"/>
      <dgm:spPr/>
    </dgm:pt>
    <dgm:pt modelId="{4EC40644-6A6D-42D8-AE50-80BF3DB1BA75}" type="pres">
      <dgm:prSet presAssocID="{C0FE7D70-CCE7-46D2-84A3-0D0181DEA6BA}" presName="parentText" presStyleLbl="node1" presStyleIdx="6" presStyleCnt="7">
        <dgm:presLayoutVars>
          <dgm:chMax val="0"/>
          <dgm:bulletEnabled val="1"/>
        </dgm:presLayoutVars>
      </dgm:prSet>
      <dgm:spPr/>
    </dgm:pt>
  </dgm:ptLst>
  <dgm:cxnLst>
    <dgm:cxn modelId="{11D72302-6BB6-40CA-9C68-22A88ECD01F7}" srcId="{C0D1D798-61C5-486B-A1E0-07149C5D1DF3}" destId="{E5412E5B-76D9-4114-BFAA-2950C140B723}" srcOrd="1" destOrd="0" parTransId="{8EA1BDB5-08C5-49D1-B04A-E006A09F7AA2}" sibTransId="{0516FA32-85BA-444F-B7FF-A296C08F8F44}"/>
    <dgm:cxn modelId="{5DC6FB04-ED71-419B-A375-418062C9F485}" srcId="{C0D1D798-61C5-486B-A1E0-07149C5D1DF3}" destId="{3DB8163D-E63F-4982-BC1F-E5DCC51C3499}" srcOrd="5" destOrd="0" parTransId="{E0F8882E-433F-4866-ADD5-0F5B6FC20AB6}" sibTransId="{F366B92D-5231-4AF2-921F-9C11FC4DB4C3}"/>
    <dgm:cxn modelId="{F0D69805-7C96-443F-9F9D-2CB245250677}" type="presOf" srcId="{C69DD38C-D326-41B5-9C63-DBDFCED2BC47}" destId="{A04FE348-6631-43F5-A8FD-1B92FB257167}" srcOrd="0" destOrd="0" presId="urn:microsoft.com/office/officeart/2005/8/layout/vList2"/>
    <dgm:cxn modelId="{9A8F0317-6959-412A-A7A9-97081ECE0D0F}" srcId="{C0D1D798-61C5-486B-A1E0-07149C5D1DF3}" destId="{98E3DFC4-5136-4E0D-85E8-EBF4744E8970}" srcOrd="2" destOrd="0" parTransId="{1622BC7E-6DFA-4907-9AAE-8D2167AC9C36}" sibTransId="{FFA31FC9-60F7-4603-80DB-9CA9F79F8CEA}"/>
    <dgm:cxn modelId="{EEC4302E-32B4-4A99-84B8-3376BF1437A1}" srcId="{C0D1D798-61C5-486B-A1E0-07149C5D1DF3}" destId="{C69DD38C-D326-41B5-9C63-DBDFCED2BC47}" srcOrd="3" destOrd="0" parTransId="{55651CE8-CF30-4A74-9E99-06E1D8956483}" sibTransId="{656F76B1-32D1-4A60-9DFD-B7A009261E0E}"/>
    <dgm:cxn modelId="{2EA2063B-53F8-4870-B613-32881DFC71E4}" type="presOf" srcId="{BE215050-B44E-4C53-97EC-801497443C23}" destId="{C4DEAF23-8F5A-4361-A935-0B031D0BB1E3}" srcOrd="0" destOrd="0" presId="urn:microsoft.com/office/officeart/2005/8/layout/vList2"/>
    <dgm:cxn modelId="{29D3A44C-9EF6-4071-BBCD-56F86A620326}" type="presOf" srcId="{98E3DFC4-5136-4E0D-85E8-EBF4744E8970}" destId="{68AE9A9B-FC4F-460B-84CC-BE471644D283}" srcOrd="0" destOrd="0" presId="urn:microsoft.com/office/officeart/2005/8/layout/vList2"/>
    <dgm:cxn modelId="{78BD4E97-44B1-4019-A5AF-5854849EA767}" type="presOf" srcId="{C0D1D798-61C5-486B-A1E0-07149C5D1DF3}" destId="{5037D6F0-541E-4378-871D-DD0478F3CA46}" srcOrd="0" destOrd="0" presId="urn:microsoft.com/office/officeart/2005/8/layout/vList2"/>
    <dgm:cxn modelId="{E47BFF9A-F7F5-4D9B-B03E-B9F4588B0D9E}" type="presOf" srcId="{044A9A54-CB74-4684-A1A8-BE49C9027BF7}" destId="{A2E768E8-208E-4FFB-9549-496BAB747885}" srcOrd="0" destOrd="0" presId="urn:microsoft.com/office/officeart/2005/8/layout/vList2"/>
    <dgm:cxn modelId="{C31F4CC6-563A-46E4-89CC-A4A434701E8E}" srcId="{C0D1D798-61C5-486B-A1E0-07149C5D1DF3}" destId="{044A9A54-CB74-4684-A1A8-BE49C9027BF7}" srcOrd="0" destOrd="0" parTransId="{EBF4A3A9-9CB0-4857-8DBA-62514DF461B9}" sibTransId="{50486E87-E65E-4112-BBCE-057E3F982EEE}"/>
    <dgm:cxn modelId="{1908F4CC-0123-415B-9CE9-88DF3081820F}" type="presOf" srcId="{E5412E5B-76D9-4114-BFAA-2950C140B723}" destId="{92CBD9E9-6D71-4286-994B-99933D29ACED}" srcOrd="0" destOrd="0" presId="urn:microsoft.com/office/officeart/2005/8/layout/vList2"/>
    <dgm:cxn modelId="{2B7187D0-919B-46B8-979A-4FC2B10E08AE}" srcId="{C0D1D798-61C5-486B-A1E0-07149C5D1DF3}" destId="{C0FE7D70-CCE7-46D2-84A3-0D0181DEA6BA}" srcOrd="6" destOrd="0" parTransId="{67C5EC79-D387-46A8-AE34-079EA3357682}" sibTransId="{15F29139-28EF-4FCC-8F40-281F05B4E3D1}"/>
    <dgm:cxn modelId="{336441D1-5FDE-457C-A783-6C8DE67FC448}" type="presOf" srcId="{3DB8163D-E63F-4982-BC1F-E5DCC51C3499}" destId="{EC9DE1CC-C5A8-4E8A-BD82-DFABD19F0278}" srcOrd="0" destOrd="0" presId="urn:microsoft.com/office/officeart/2005/8/layout/vList2"/>
    <dgm:cxn modelId="{F59C44DD-130A-4C29-B5F0-6F97CEEF5AB7}" type="presOf" srcId="{C0FE7D70-CCE7-46D2-84A3-0D0181DEA6BA}" destId="{4EC40644-6A6D-42D8-AE50-80BF3DB1BA75}" srcOrd="0" destOrd="0" presId="urn:microsoft.com/office/officeart/2005/8/layout/vList2"/>
    <dgm:cxn modelId="{1FB8F6E6-5993-4D93-A334-1F5E2AD30C1F}" srcId="{C0D1D798-61C5-486B-A1E0-07149C5D1DF3}" destId="{BE215050-B44E-4C53-97EC-801497443C23}" srcOrd="4" destOrd="0" parTransId="{25C36A78-561D-42C6-BC3A-231B47B75896}" sibTransId="{7DE5A3D5-C03C-4A26-9265-B58FD3CC3624}"/>
    <dgm:cxn modelId="{266D5A83-2E7A-4D90-9FFE-52568D530371}" type="presParOf" srcId="{5037D6F0-541E-4378-871D-DD0478F3CA46}" destId="{A2E768E8-208E-4FFB-9549-496BAB747885}" srcOrd="0" destOrd="0" presId="urn:microsoft.com/office/officeart/2005/8/layout/vList2"/>
    <dgm:cxn modelId="{0A9056D6-67E9-4571-9B1D-5B6AAF4E3B0A}" type="presParOf" srcId="{5037D6F0-541E-4378-871D-DD0478F3CA46}" destId="{577D95A6-D2A9-4EA7-9E60-42552F687ECE}" srcOrd="1" destOrd="0" presId="urn:microsoft.com/office/officeart/2005/8/layout/vList2"/>
    <dgm:cxn modelId="{E4F70F19-22D9-44A6-928B-16607929B64B}" type="presParOf" srcId="{5037D6F0-541E-4378-871D-DD0478F3CA46}" destId="{92CBD9E9-6D71-4286-994B-99933D29ACED}" srcOrd="2" destOrd="0" presId="urn:microsoft.com/office/officeart/2005/8/layout/vList2"/>
    <dgm:cxn modelId="{BD65AE06-E7FD-43BC-8545-22095218E275}" type="presParOf" srcId="{5037D6F0-541E-4378-871D-DD0478F3CA46}" destId="{2E37F9D8-5E5D-4131-B4D9-C2B7D6F7E738}" srcOrd="3" destOrd="0" presId="urn:microsoft.com/office/officeart/2005/8/layout/vList2"/>
    <dgm:cxn modelId="{CDE1BB03-3E4B-4E36-A9C8-596137340C95}" type="presParOf" srcId="{5037D6F0-541E-4378-871D-DD0478F3CA46}" destId="{68AE9A9B-FC4F-460B-84CC-BE471644D283}" srcOrd="4" destOrd="0" presId="urn:microsoft.com/office/officeart/2005/8/layout/vList2"/>
    <dgm:cxn modelId="{6A6C306B-6D4F-401F-B1D1-EAE070974FCB}" type="presParOf" srcId="{5037D6F0-541E-4378-871D-DD0478F3CA46}" destId="{52E685C0-F2C9-48F2-8231-058B46E546EF}" srcOrd="5" destOrd="0" presId="urn:microsoft.com/office/officeart/2005/8/layout/vList2"/>
    <dgm:cxn modelId="{D7B72635-EE11-4FAB-8F0C-04E68BE84169}" type="presParOf" srcId="{5037D6F0-541E-4378-871D-DD0478F3CA46}" destId="{A04FE348-6631-43F5-A8FD-1B92FB257167}" srcOrd="6" destOrd="0" presId="urn:microsoft.com/office/officeart/2005/8/layout/vList2"/>
    <dgm:cxn modelId="{AD5E0846-C6BD-4931-876A-1EC6E123C694}" type="presParOf" srcId="{5037D6F0-541E-4378-871D-DD0478F3CA46}" destId="{592C4407-6514-4DFC-9FD6-A79EAECA9C45}" srcOrd="7" destOrd="0" presId="urn:microsoft.com/office/officeart/2005/8/layout/vList2"/>
    <dgm:cxn modelId="{57C2A128-415D-48F3-B7E7-04D1D59A267F}" type="presParOf" srcId="{5037D6F0-541E-4378-871D-DD0478F3CA46}" destId="{C4DEAF23-8F5A-4361-A935-0B031D0BB1E3}" srcOrd="8" destOrd="0" presId="urn:microsoft.com/office/officeart/2005/8/layout/vList2"/>
    <dgm:cxn modelId="{73D1E5E2-67F6-4602-8876-B0FA9D4D570F}" type="presParOf" srcId="{5037D6F0-541E-4378-871D-DD0478F3CA46}" destId="{B7C05A82-D75C-4263-9EDB-BCE882235A2B}" srcOrd="9" destOrd="0" presId="urn:microsoft.com/office/officeart/2005/8/layout/vList2"/>
    <dgm:cxn modelId="{87703F61-B9A5-46C9-BF82-E92BF00A297D}" type="presParOf" srcId="{5037D6F0-541E-4378-871D-DD0478F3CA46}" destId="{EC9DE1CC-C5A8-4E8A-BD82-DFABD19F0278}" srcOrd="10" destOrd="0" presId="urn:microsoft.com/office/officeart/2005/8/layout/vList2"/>
    <dgm:cxn modelId="{55277C85-9A9D-48B5-A179-E5E81927C05D}" type="presParOf" srcId="{5037D6F0-541E-4378-871D-DD0478F3CA46}" destId="{F890A950-791E-4F1C-A4E2-B32BC37734E7}" srcOrd="11" destOrd="0" presId="urn:microsoft.com/office/officeart/2005/8/layout/vList2"/>
    <dgm:cxn modelId="{DC145BE7-8F20-47A9-B84A-0F629D8B608A}" type="presParOf" srcId="{5037D6F0-541E-4378-871D-DD0478F3CA46}" destId="{4EC40644-6A6D-42D8-AE50-80BF3DB1BA7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768E8-208E-4FFB-9549-496BAB747885}">
      <dsp:nvSpPr>
        <dsp:cNvPr id="0" name=""/>
        <dsp:cNvSpPr/>
      </dsp:nvSpPr>
      <dsp:spPr>
        <a:xfrm>
          <a:off x="0" y="47810"/>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Database concepts &amp; SQL Overview</a:t>
          </a:r>
        </a:p>
      </dsp:txBody>
      <dsp:txXfrm>
        <a:off x="29088" y="76898"/>
        <a:ext cx="3370824" cy="537701"/>
      </dsp:txXfrm>
    </dsp:sp>
    <dsp:sp modelId="{92CBD9E9-6D71-4286-994B-99933D29ACED}">
      <dsp:nvSpPr>
        <dsp:cNvPr id="0" name=""/>
        <dsp:cNvSpPr/>
      </dsp:nvSpPr>
      <dsp:spPr>
        <a:xfrm>
          <a:off x="0" y="686888"/>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Basics of Databases, DBMS and Industry tools</a:t>
          </a:r>
        </a:p>
      </dsp:txBody>
      <dsp:txXfrm>
        <a:off x="29088" y="715976"/>
        <a:ext cx="3370824" cy="537701"/>
      </dsp:txXfrm>
    </dsp:sp>
    <dsp:sp modelId="{68AE9A9B-FC4F-460B-84CC-BE471644D283}">
      <dsp:nvSpPr>
        <dsp:cNvPr id="0" name=""/>
        <dsp:cNvSpPr/>
      </dsp:nvSpPr>
      <dsp:spPr>
        <a:xfrm>
          <a:off x="0" y="1325965"/>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Basic SQL commands for analysis</a:t>
          </a:r>
        </a:p>
      </dsp:txBody>
      <dsp:txXfrm>
        <a:off x="29088" y="1355053"/>
        <a:ext cx="3370824" cy="537701"/>
      </dsp:txXfrm>
    </dsp:sp>
    <dsp:sp modelId="{A04FE348-6631-43F5-A8FD-1B92FB257167}">
      <dsp:nvSpPr>
        <dsp:cNvPr id="0" name=""/>
        <dsp:cNvSpPr/>
      </dsp:nvSpPr>
      <dsp:spPr>
        <a:xfrm>
          <a:off x="0" y="1965042"/>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Joins</a:t>
          </a:r>
        </a:p>
      </dsp:txBody>
      <dsp:txXfrm>
        <a:off x="29088" y="1994130"/>
        <a:ext cx="3370824" cy="537701"/>
      </dsp:txXfrm>
    </dsp:sp>
    <dsp:sp modelId="{C4DEAF23-8F5A-4361-A935-0B031D0BB1E3}">
      <dsp:nvSpPr>
        <dsp:cNvPr id="0" name=""/>
        <dsp:cNvSpPr/>
      </dsp:nvSpPr>
      <dsp:spPr>
        <a:xfrm>
          <a:off x="0" y="2604120"/>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Group by and having condition</a:t>
          </a:r>
        </a:p>
      </dsp:txBody>
      <dsp:txXfrm>
        <a:off x="29088" y="2633208"/>
        <a:ext cx="3370824" cy="537701"/>
      </dsp:txXfrm>
    </dsp:sp>
    <dsp:sp modelId="{EC9DE1CC-C5A8-4E8A-BD82-DFABD19F0278}">
      <dsp:nvSpPr>
        <dsp:cNvPr id="0" name=""/>
        <dsp:cNvSpPr/>
      </dsp:nvSpPr>
      <dsp:spPr>
        <a:xfrm>
          <a:off x="0" y="3243197"/>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SQL Server/MySQL Installation</a:t>
          </a:r>
        </a:p>
      </dsp:txBody>
      <dsp:txXfrm>
        <a:off x="29088" y="3272285"/>
        <a:ext cx="3370824" cy="537701"/>
      </dsp:txXfrm>
    </dsp:sp>
    <dsp:sp modelId="{4EC40644-6A6D-42D8-AE50-80BF3DB1BA75}">
      <dsp:nvSpPr>
        <dsp:cNvPr id="0" name=""/>
        <dsp:cNvSpPr/>
      </dsp:nvSpPr>
      <dsp:spPr>
        <a:xfrm>
          <a:off x="0" y="3882274"/>
          <a:ext cx="3429000" cy="5958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Data Mapping</a:t>
          </a:r>
        </a:p>
      </dsp:txBody>
      <dsp:txXfrm>
        <a:off x="29088" y="3911362"/>
        <a:ext cx="3370824" cy="5377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8DFAB-D277-41B4-BAD7-6C4CB367C52A}" type="datetimeFigureOut">
              <a:rPr lang="en-US" smtClean="0"/>
              <a:t>5/30/2019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58478-47E7-4CAF-ADAA-64D2C8E332D4}" type="slidenum">
              <a:rPr lang="en-US" smtClean="0"/>
              <a:t>‹#›</a:t>
            </a:fld>
            <a:endParaRPr lang="en-US"/>
          </a:p>
        </p:txBody>
      </p:sp>
    </p:spTree>
    <p:extLst>
      <p:ext uri="{BB962C8B-B14F-4D97-AF65-F5344CB8AC3E}">
        <p14:creationId xmlns:p14="http://schemas.microsoft.com/office/powerpoint/2010/main" val="78608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72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842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451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170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33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248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343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02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64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237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9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60296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9096" y="2244804"/>
            <a:ext cx="6225808"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8</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7627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533400"/>
            <a:ext cx="7848600" cy="400110"/>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EXAMPLE OF A DATABASE VERSUS A RELATIONAL DATABASE</a:t>
            </a:r>
          </a:p>
        </p:txBody>
      </p:sp>
      <p:sp>
        <p:nvSpPr>
          <p:cNvPr id="2" name="TextBox 1"/>
          <p:cNvSpPr txBox="1"/>
          <p:nvPr/>
        </p:nvSpPr>
        <p:spPr>
          <a:xfrm>
            <a:off x="990600" y="1295400"/>
            <a:ext cx="7109254" cy="2308324"/>
          </a:xfrm>
          <a:prstGeom prst="rect">
            <a:avLst/>
          </a:prstGeom>
          <a:noFill/>
        </p:spPr>
        <p:txBody>
          <a:bodyPr wrap="square" rtlCol="0">
            <a:spAutoFit/>
          </a:bodyPr>
          <a:lstStyle/>
          <a:p>
            <a:r>
              <a:rPr lang="en-US" dirty="0"/>
              <a:t>If you were keeping a simple database on Excel, you might have the following tables.</a:t>
            </a:r>
          </a:p>
          <a:p>
            <a:endParaRPr lang="en-US" b="1" dirty="0"/>
          </a:p>
          <a:p>
            <a:r>
              <a:rPr lang="en-US" b="1" dirty="0"/>
              <a:t>ORDER TABLE</a:t>
            </a:r>
          </a:p>
          <a:p>
            <a:endParaRPr lang="en-US" b="1" dirty="0"/>
          </a:p>
          <a:p>
            <a:endParaRPr lang="en-US" b="1" dirty="0"/>
          </a:p>
          <a:p>
            <a:endParaRPr lang="en-US" dirty="0"/>
          </a:p>
          <a:p>
            <a:endParaRPr lang="en-US" dirty="0"/>
          </a:p>
        </p:txBody>
      </p:sp>
      <p:sp>
        <p:nvSpPr>
          <p:cNvPr id="12" name="TextBox 11"/>
          <p:cNvSpPr txBox="1"/>
          <p:nvPr/>
        </p:nvSpPr>
        <p:spPr>
          <a:xfrm>
            <a:off x="990600" y="4342387"/>
            <a:ext cx="7109254" cy="1200329"/>
          </a:xfrm>
          <a:prstGeom prst="rect">
            <a:avLst/>
          </a:prstGeom>
          <a:noFill/>
        </p:spPr>
        <p:txBody>
          <a:bodyPr wrap="square" rtlCol="0">
            <a:spAutoFit/>
          </a:bodyPr>
          <a:lstStyle/>
          <a:p>
            <a:r>
              <a:rPr lang="en-US" dirty="0"/>
              <a:t>As you can see, there is no way to relate the tables together.  Each table contains information that corresponds to that table only.</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95069282"/>
              </p:ext>
            </p:extLst>
          </p:nvPr>
        </p:nvGraphicFramePr>
        <p:xfrm>
          <a:off x="1107989" y="2707594"/>
          <a:ext cx="6512010" cy="1097280"/>
        </p:xfrm>
        <a:graphic>
          <a:graphicData uri="http://schemas.openxmlformats.org/drawingml/2006/table">
            <a:tbl>
              <a:tblPr/>
              <a:tblGrid>
                <a:gridCol w="2170670">
                  <a:extLst>
                    <a:ext uri="{9D8B030D-6E8A-4147-A177-3AD203B41FA5}">
                      <a16:colId xmlns:a16="http://schemas.microsoft.com/office/drawing/2014/main" val="20000"/>
                    </a:ext>
                  </a:extLst>
                </a:gridCol>
                <a:gridCol w="2170670">
                  <a:extLst>
                    <a:ext uri="{9D8B030D-6E8A-4147-A177-3AD203B41FA5}">
                      <a16:colId xmlns:a16="http://schemas.microsoft.com/office/drawing/2014/main" val="20001"/>
                    </a:ext>
                  </a:extLst>
                </a:gridCol>
                <a:gridCol w="2170670">
                  <a:extLst>
                    <a:ext uri="{9D8B030D-6E8A-4147-A177-3AD203B41FA5}">
                      <a16:colId xmlns:a16="http://schemas.microsoft.com/office/drawing/2014/main" val="20002"/>
                    </a:ext>
                  </a:extLst>
                </a:gridCol>
              </a:tblGrid>
              <a:tr h="0">
                <a:tc>
                  <a:txBody>
                    <a:bodyPr/>
                    <a:lstStyle/>
                    <a:p>
                      <a:pPr algn="ctr"/>
                      <a:r>
                        <a:rPr lang="en-US" b="1" dirty="0">
                          <a:effectLst/>
                        </a:rPr>
                        <a:t>Customer Name</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Order Number</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Cost</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800" kern="1200">
                          <a:solidFill>
                            <a:schemeClr val="tx1"/>
                          </a:solidFill>
                          <a:latin typeface="+mn-lt"/>
                          <a:ea typeface="+mn-ea"/>
                          <a:cs typeface="+mn-cs"/>
                        </a:rPr>
                        <a:t>Lyons</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$23.78</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800" kern="1200">
                          <a:solidFill>
                            <a:schemeClr val="tx1"/>
                          </a:solidFill>
                          <a:latin typeface="+mn-lt"/>
                          <a:ea typeface="+mn-ea"/>
                          <a:cs typeface="+mn-cs"/>
                        </a:rPr>
                        <a:t>Lyons</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145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$145.25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800" kern="1200">
                          <a:solidFill>
                            <a:schemeClr val="tx1"/>
                          </a:solidFill>
                          <a:latin typeface="+mn-lt"/>
                          <a:ea typeface="+mn-ea"/>
                          <a:cs typeface="+mn-cs"/>
                        </a:rPr>
                        <a:t>IHOP</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152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$54.89</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2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533400"/>
            <a:ext cx="7848600" cy="400110"/>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EXAMPLE OF A DATABASE VERSUS A RELATIONAL DATABASE</a:t>
            </a:r>
          </a:p>
        </p:txBody>
      </p:sp>
      <p:sp>
        <p:nvSpPr>
          <p:cNvPr id="2" name="TextBox 1"/>
          <p:cNvSpPr txBox="1"/>
          <p:nvPr/>
        </p:nvSpPr>
        <p:spPr>
          <a:xfrm>
            <a:off x="990600" y="1295400"/>
            <a:ext cx="7109254" cy="2585323"/>
          </a:xfrm>
          <a:prstGeom prst="rect">
            <a:avLst/>
          </a:prstGeom>
          <a:noFill/>
        </p:spPr>
        <p:txBody>
          <a:bodyPr wrap="square" rtlCol="0">
            <a:spAutoFit/>
          </a:bodyPr>
          <a:lstStyle/>
          <a:p>
            <a:r>
              <a:rPr lang="en-US" dirty="0"/>
              <a:t>In a relational database, the designer would build the tables so that there was a link between the tables.  In a relational database, the tables above might be constructed to look like this:</a:t>
            </a:r>
          </a:p>
          <a:p>
            <a:endParaRPr lang="en-US" b="1" dirty="0"/>
          </a:p>
          <a:p>
            <a:r>
              <a:rPr lang="en-US" b="1" dirty="0"/>
              <a:t> EMPLOYEE TABLE</a:t>
            </a:r>
          </a:p>
          <a:p>
            <a:endParaRPr lang="en-US" b="1" dirty="0"/>
          </a:p>
          <a:p>
            <a:endParaRPr lang="en-US" b="1"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36202697"/>
              </p:ext>
            </p:extLst>
          </p:nvPr>
        </p:nvGraphicFramePr>
        <p:xfrm>
          <a:off x="1167714" y="3048000"/>
          <a:ext cx="6680886" cy="1097280"/>
        </p:xfrm>
        <a:graphic>
          <a:graphicData uri="http://schemas.openxmlformats.org/drawingml/2006/table">
            <a:tbl>
              <a:tblPr/>
              <a:tblGrid>
                <a:gridCol w="2064382">
                  <a:extLst>
                    <a:ext uri="{9D8B030D-6E8A-4147-A177-3AD203B41FA5}">
                      <a16:colId xmlns:a16="http://schemas.microsoft.com/office/drawing/2014/main" val="20000"/>
                    </a:ext>
                  </a:extLst>
                </a:gridCol>
                <a:gridCol w="2245867">
                  <a:extLst>
                    <a:ext uri="{9D8B030D-6E8A-4147-A177-3AD203B41FA5}">
                      <a16:colId xmlns:a16="http://schemas.microsoft.com/office/drawing/2014/main" val="20001"/>
                    </a:ext>
                  </a:extLst>
                </a:gridCol>
                <a:gridCol w="2370637">
                  <a:extLst>
                    <a:ext uri="{9D8B030D-6E8A-4147-A177-3AD203B41FA5}">
                      <a16:colId xmlns:a16="http://schemas.microsoft.com/office/drawing/2014/main" val="20002"/>
                    </a:ext>
                  </a:extLst>
                </a:gridCol>
              </a:tblGrid>
              <a:tr h="0">
                <a:tc>
                  <a:txBody>
                    <a:bodyPr/>
                    <a:lstStyle/>
                    <a:p>
                      <a:pPr algn="ctr"/>
                      <a:r>
                        <a:rPr lang="en-US" b="1" dirty="0" err="1">
                          <a:effectLst/>
                        </a:rPr>
                        <a:t>EmployeeID</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dirty="0">
                          <a:effectLst/>
                        </a:rPr>
                        <a:t>Name</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Hire Date</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800" kern="1200" dirty="0">
                          <a:solidFill>
                            <a:schemeClr val="tx1"/>
                          </a:solidFill>
                          <a:latin typeface="+mn-lt"/>
                          <a:ea typeface="+mn-ea"/>
                          <a:cs typeface="+mn-cs"/>
                        </a:rPr>
                        <a:t>1122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Bill White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1/1/2001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800" kern="1200">
                          <a:solidFill>
                            <a:schemeClr val="tx1"/>
                          </a:solidFill>
                          <a:latin typeface="+mn-lt"/>
                          <a:ea typeface="+mn-ea"/>
                          <a:cs typeface="+mn-cs"/>
                        </a:rPr>
                        <a:t>2387</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Ron Smith</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9/27/2001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800" kern="1200">
                          <a:solidFill>
                            <a:schemeClr val="tx1"/>
                          </a:solidFill>
                          <a:latin typeface="+mn-lt"/>
                          <a:ea typeface="+mn-ea"/>
                          <a:cs typeface="+mn-cs"/>
                        </a:rPr>
                        <a:t>4456</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Greg King</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8/24/1999</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1143000" y="4378920"/>
            <a:ext cx="2642286" cy="369332"/>
          </a:xfrm>
          <a:prstGeom prst="rect">
            <a:avLst/>
          </a:prstGeom>
          <a:noFill/>
        </p:spPr>
        <p:txBody>
          <a:bodyPr wrap="square" rtlCol="0">
            <a:spAutoFit/>
          </a:bodyPr>
          <a:lstStyle/>
          <a:p>
            <a:r>
              <a:rPr lang="en-US" b="1" dirty="0"/>
              <a:t>CUSTOMER TABLE</a:t>
            </a:r>
          </a:p>
        </p:txBody>
      </p:sp>
      <p:graphicFrame>
        <p:nvGraphicFramePr>
          <p:cNvPr id="7" name="Table 6"/>
          <p:cNvGraphicFramePr>
            <a:graphicFrameLocks noGrp="1"/>
          </p:cNvGraphicFramePr>
          <p:nvPr>
            <p:extLst>
              <p:ext uri="{D42A27DB-BD31-4B8C-83A1-F6EECF244321}">
                <p14:modId xmlns:p14="http://schemas.microsoft.com/office/powerpoint/2010/main" val="2963609686"/>
              </p:ext>
            </p:extLst>
          </p:nvPr>
        </p:nvGraphicFramePr>
        <p:xfrm>
          <a:off x="1149179" y="4981893"/>
          <a:ext cx="6932141" cy="1302860"/>
        </p:xfrm>
        <a:graphic>
          <a:graphicData uri="http://schemas.openxmlformats.org/drawingml/2006/table">
            <a:tbl>
              <a:tblPr/>
              <a:tblGrid>
                <a:gridCol w="1597653">
                  <a:extLst>
                    <a:ext uri="{9D8B030D-6E8A-4147-A177-3AD203B41FA5}">
                      <a16:colId xmlns:a16="http://schemas.microsoft.com/office/drawing/2014/main" val="20000"/>
                    </a:ext>
                  </a:extLst>
                </a:gridCol>
                <a:gridCol w="1769982">
                  <a:extLst>
                    <a:ext uri="{9D8B030D-6E8A-4147-A177-3AD203B41FA5}">
                      <a16:colId xmlns:a16="http://schemas.microsoft.com/office/drawing/2014/main" val="20001"/>
                    </a:ext>
                  </a:extLst>
                </a:gridCol>
                <a:gridCol w="1782253">
                  <a:extLst>
                    <a:ext uri="{9D8B030D-6E8A-4147-A177-3AD203B41FA5}">
                      <a16:colId xmlns:a16="http://schemas.microsoft.com/office/drawing/2014/main" val="20002"/>
                    </a:ext>
                  </a:extLst>
                </a:gridCol>
                <a:gridCol w="1782253">
                  <a:extLst>
                    <a:ext uri="{9D8B030D-6E8A-4147-A177-3AD203B41FA5}">
                      <a16:colId xmlns:a16="http://schemas.microsoft.com/office/drawing/2014/main" val="20003"/>
                    </a:ext>
                  </a:extLst>
                </a:gridCol>
              </a:tblGrid>
              <a:tr h="325715">
                <a:tc>
                  <a:txBody>
                    <a:bodyPr/>
                    <a:lstStyle/>
                    <a:p>
                      <a:pPr algn="ctr"/>
                      <a:r>
                        <a:rPr lang="en-US" b="1" dirty="0" err="1">
                          <a:effectLst/>
                        </a:rPr>
                        <a:t>CustomerID</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Name</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Address</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Phone Number</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5715">
                <a:tc>
                  <a:txBody>
                    <a:bodyPr/>
                    <a:lstStyle/>
                    <a:p>
                      <a:r>
                        <a:rPr lang="en-US" sz="1800" kern="1200">
                          <a:solidFill>
                            <a:schemeClr val="tx1"/>
                          </a:solidFill>
                          <a:latin typeface="+mn-lt"/>
                          <a:ea typeface="+mn-ea"/>
                          <a:cs typeface="+mn-cs"/>
                        </a:rPr>
                        <a:t>100</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Bill White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123 A Street</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916-444-5585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5715">
                <a:tc>
                  <a:txBody>
                    <a:bodyPr/>
                    <a:lstStyle/>
                    <a:p>
                      <a:r>
                        <a:rPr lang="en-US" sz="1800" kern="1200">
                          <a:solidFill>
                            <a:schemeClr val="tx1"/>
                          </a:solidFill>
                          <a:latin typeface="+mn-lt"/>
                          <a:ea typeface="+mn-ea"/>
                          <a:cs typeface="+mn-cs"/>
                        </a:rPr>
                        <a:t>101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Dennys</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435 Elm Street</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916-478-2325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5715">
                <a:tc>
                  <a:txBody>
                    <a:bodyPr/>
                    <a:lstStyle/>
                    <a:p>
                      <a:r>
                        <a:rPr lang="en-US" sz="1800" kern="1200">
                          <a:solidFill>
                            <a:schemeClr val="tx1"/>
                          </a:solidFill>
                          <a:latin typeface="+mn-lt"/>
                          <a:ea typeface="+mn-ea"/>
                          <a:cs typeface="+mn-cs"/>
                        </a:rPr>
                        <a:t>102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IHOP</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654 17th Avenue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916-458-7714</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1476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533400"/>
            <a:ext cx="7848600" cy="400110"/>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EXAMPLE OF A DATABASE VERSUS A RELATIONAL DATABASE</a:t>
            </a:r>
          </a:p>
        </p:txBody>
      </p:sp>
      <p:graphicFrame>
        <p:nvGraphicFramePr>
          <p:cNvPr id="6" name="Table 5"/>
          <p:cNvGraphicFramePr>
            <a:graphicFrameLocks noGrp="1"/>
          </p:cNvGraphicFramePr>
          <p:nvPr>
            <p:extLst>
              <p:ext uri="{D42A27DB-BD31-4B8C-83A1-F6EECF244321}">
                <p14:modId xmlns:p14="http://schemas.microsoft.com/office/powerpoint/2010/main" val="2517051602"/>
              </p:ext>
            </p:extLst>
          </p:nvPr>
        </p:nvGraphicFramePr>
        <p:xfrm>
          <a:off x="1295400" y="2041607"/>
          <a:ext cx="6096002" cy="1097280"/>
        </p:xfrm>
        <a:graphic>
          <a:graphicData uri="http://schemas.openxmlformats.org/drawingml/2006/table">
            <a:tbl>
              <a:tblPr/>
              <a:tblGrid>
                <a:gridCol w="1762818">
                  <a:extLst>
                    <a:ext uri="{9D8B030D-6E8A-4147-A177-3AD203B41FA5}">
                      <a16:colId xmlns:a16="http://schemas.microsoft.com/office/drawing/2014/main" val="20000"/>
                    </a:ext>
                  </a:extLst>
                </a:gridCol>
                <a:gridCol w="1969628">
                  <a:extLst>
                    <a:ext uri="{9D8B030D-6E8A-4147-A177-3AD203B41FA5}">
                      <a16:colId xmlns:a16="http://schemas.microsoft.com/office/drawing/2014/main" val="20001"/>
                    </a:ext>
                  </a:extLst>
                </a:gridCol>
                <a:gridCol w="1181778">
                  <a:extLst>
                    <a:ext uri="{9D8B030D-6E8A-4147-A177-3AD203B41FA5}">
                      <a16:colId xmlns:a16="http://schemas.microsoft.com/office/drawing/2014/main" val="20002"/>
                    </a:ext>
                  </a:extLst>
                </a:gridCol>
                <a:gridCol w="1181778">
                  <a:extLst>
                    <a:ext uri="{9D8B030D-6E8A-4147-A177-3AD203B41FA5}">
                      <a16:colId xmlns:a16="http://schemas.microsoft.com/office/drawing/2014/main" val="20003"/>
                    </a:ext>
                  </a:extLst>
                </a:gridCol>
              </a:tblGrid>
              <a:tr h="0">
                <a:tc>
                  <a:txBody>
                    <a:bodyPr/>
                    <a:lstStyle/>
                    <a:p>
                      <a:pPr algn="ctr"/>
                      <a:r>
                        <a:rPr lang="en-US" b="1" dirty="0">
                          <a:effectLst/>
                        </a:rPr>
                        <a:t>Order Number</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Customer Number</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SalesID</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Cost</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800" kern="1200">
                          <a:solidFill>
                            <a:schemeClr val="tx1"/>
                          </a:solidFill>
                          <a:latin typeface="+mn-lt"/>
                          <a:ea typeface="+mn-ea"/>
                          <a:cs typeface="+mn-cs"/>
                        </a:rPr>
                        <a:t>101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100</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1122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$23.78</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800" kern="1200">
                          <a:solidFill>
                            <a:schemeClr val="tx1"/>
                          </a:solidFill>
                          <a:latin typeface="+mn-lt"/>
                          <a:ea typeface="+mn-ea"/>
                          <a:cs typeface="+mn-cs"/>
                        </a:rPr>
                        <a:t>145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100</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2387</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$145.25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800" kern="1200">
                          <a:solidFill>
                            <a:schemeClr val="tx1"/>
                          </a:solidFill>
                          <a:latin typeface="+mn-lt"/>
                          <a:ea typeface="+mn-ea"/>
                          <a:cs typeface="+mn-cs"/>
                        </a:rPr>
                        <a:t>152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102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2387</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$54.89</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143000" y="1296714"/>
            <a:ext cx="2057400" cy="369332"/>
          </a:xfrm>
          <a:prstGeom prst="rect">
            <a:avLst/>
          </a:prstGeom>
          <a:noFill/>
        </p:spPr>
        <p:txBody>
          <a:bodyPr wrap="square" rtlCol="0">
            <a:spAutoFit/>
          </a:bodyPr>
          <a:lstStyle/>
          <a:p>
            <a:r>
              <a:rPr lang="en-US" b="1" dirty="0"/>
              <a:t>ORDERS TABLE</a:t>
            </a:r>
            <a:endParaRPr lang="en-US" dirty="0"/>
          </a:p>
        </p:txBody>
      </p:sp>
      <p:sp>
        <p:nvSpPr>
          <p:cNvPr id="9" name="TextBox 8"/>
          <p:cNvSpPr txBox="1"/>
          <p:nvPr/>
        </p:nvSpPr>
        <p:spPr>
          <a:xfrm>
            <a:off x="1266568" y="3810000"/>
            <a:ext cx="6477000" cy="1754326"/>
          </a:xfrm>
          <a:prstGeom prst="rect">
            <a:avLst/>
          </a:prstGeom>
          <a:noFill/>
        </p:spPr>
        <p:txBody>
          <a:bodyPr wrap="square" rtlCol="0">
            <a:spAutoFit/>
          </a:bodyPr>
          <a:lstStyle/>
          <a:p>
            <a:r>
              <a:rPr lang="en-US" dirty="0"/>
              <a:t>Notice that a numerical identifier has been added to the first two tables and moved to the front in the last table.  This number will become our primary key (more on this in a moment).  Also notice that the keys from the employee table and the customer table are being carried in the orders table.  This makes this collection of tables a relational database.</a:t>
            </a:r>
          </a:p>
        </p:txBody>
      </p:sp>
    </p:spTree>
    <p:extLst>
      <p:ext uri="{BB962C8B-B14F-4D97-AF65-F5344CB8AC3E}">
        <p14:creationId xmlns:p14="http://schemas.microsoft.com/office/powerpoint/2010/main" val="153723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533400"/>
            <a:ext cx="7848600" cy="400110"/>
          </a:xfrm>
          <a:prstGeom prst="rect">
            <a:avLst/>
          </a:prstGeom>
        </p:spPr>
        <p:txBody>
          <a:bodyPr wrap="square">
            <a:spAutoFit/>
          </a:bodyPr>
          <a:lstStyle/>
          <a:p>
            <a:pPr lvl="0"/>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DBMS</a:t>
            </a:r>
            <a:endParaRPr lang="en-US" sz="2000" dirty="0"/>
          </a:p>
        </p:txBody>
      </p:sp>
      <p:sp>
        <p:nvSpPr>
          <p:cNvPr id="2" name="TextBox 1"/>
          <p:cNvSpPr txBox="1"/>
          <p:nvPr/>
        </p:nvSpPr>
        <p:spPr>
          <a:xfrm>
            <a:off x="1143000" y="1066800"/>
            <a:ext cx="7086600" cy="2862322"/>
          </a:xfrm>
          <a:prstGeom prst="rect">
            <a:avLst/>
          </a:prstGeom>
          <a:noFill/>
        </p:spPr>
        <p:txBody>
          <a:bodyPr wrap="square" rtlCol="0">
            <a:spAutoFit/>
          </a:bodyPr>
          <a:lstStyle/>
          <a:p>
            <a:r>
              <a:rPr lang="en-US" dirty="0"/>
              <a:t>A database management system (DBMS) is a set of programs</a:t>
            </a:r>
          </a:p>
          <a:p>
            <a:r>
              <a:rPr lang="en-US" dirty="0"/>
              <a:t>used to define, administer, and process databases and their associated</a:t>
            </a:r>
          </a:p>
          <a:p>
            <a:r>
              <a:rPr lang="en-US" dirty="0"/>
              <a:t>applications. The database being managed is, in essence, a structure that you build to hold valuable data. A DBMS is the tool you use to build that structure and operate on the data contained within the database.</a:t>
            </a:r>
          </a:p>
          <a:p>
            <a:endParaRPr lang="en-US" dirty="0"/>
          </a:p>
          <a:p>
            <a:r>
              <a:rPr lang="en-US" dirty="0"/>
              <a:t>A Relational Database Management System (DBMS) – software that allows users to create, maintain, and query your data in the related tables.</a:t>
            </a: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824288"/>
            <a:ext cx="6477000" cy="2728912"/>
          </a:xfrm>
          <a:prstGeom prst="rect">
            <a:avLst/>
          </a:prstGeom>
        </p:spPr>
      </p:pic>
    </p:spTree>
    <p:extLst>
      <p:ext uri="{BB962C8B-B14F-4D97-AF65-F5344CB8AC3E}">
        <p14:creationId xmlns:p14="http://schemas.microsoft.com/office/powerpoint/2010/main" val="320299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09600"/>
            <a:ext cx="7086600" cy="3785652"/>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DBMS programs are:</a:t>
            </a:r>
            <a:endParaRPr lang="en-US" dirty="0"/>
          </a:p>
          <a:p>
            <a:endParaRPr lang="en-US" dirty="0"/>
          </a:p>
          <a:p>
            <a:r>
              <a:rPr lang="en-US" dirty="0"/>
              <a:t>Access, Microsoft SQL Server, Oracle, FoxPro, </a:t>
            </a:r>
            <a:r>
              <a:rPr lang="en-US" dirty="0" err="1"/>
              <a:t>RBase</a:t>
            </a:r>
            <a:r>
              <a:rPr lang="en-US" dirty="0"/>
              <a:t>, and Paradox, </a:t>
            </a:r>
            <a:r>
              <a:rPr lang="en-US" dirty="0" err="1"/>
              <a:t>Cassendra</a:t>
            </a:r>
            <a:r>
              <a:rPr lang="en-US" dirty="0"/>
              <a:t>, </a:t>
            </a:r>
            <a:r>
              <a:rPr lang="en-US" err="1"/>
              <a:t>Posgres</a:t>
            </a:r>
            <a:r>
              <a:rPr lang="en-US"/>
              <a:t>,Teradata</a:t>
            </a:r>
            <a:endParaRPr lang="en-US" dirty="0"/>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Common features of a DBMS</a:t>
            </a:r>
          </a:p>
          <a:p>
            <a:endParaRPr lang="en-US" dirty="0"/>
          </a:p>
          <a:p>
            <a:pPr marL="285750" indent="-285750">
              <a:buFont typeface="Arial" panose="020B0604020202020204" pitchFamily="34" charset="0"/>
              <a:buChar char="•"/>
            </a:pPr>
            <a:r>
              <a:rPr lang="en-US" dirty="0"/>
              <a:t>Creating and Adding of Data Structures</a:t>
            </a:r>
          </a:p>
          <a:p>
            <a:pPr marL="285750" indent="-285750">
              <a:buFont typeface="Arial" panose="020B0604020202020204" pitchFamily="34" charset="0"/>
              <a:buChar char="•"/>
            </a:pPr>
            <a:r>
              <a:rPr lang="en-US" dirty="0"/>
              <a:t>Query language</a:t>
            </a:r>
          </a:p>
          <a:p>
            <a:pPr marL="285750" indent="-285750">
              <a:buFont typeface="Arial" panose="020B0604020202020204" pitchFamily="34" charset="0"/>
              <a:buChar char="•"/>
            </a:pPr>
            <a:r>
              <a:rPr lang="en-US" dirty="0"/>
              <a:t>Reporting facility</a:t>
            </a:r>
          </a:p>
          <a:p>
            <a:pPr marL="285750" indent="-285750">
              <a:buFont typeface="Arial" panose="020B0604020202020204" pitchFamily="34" charset="0"/>
              <a:buChar char="•"/>
            </a:pPr>
            <a:r>
              <a:rPr lang="en-US" dirty="0"/>
              <a:t>Security, Control, Backup, and Disaster Recovery</a:t>
            </a:r>
          </a:p>
          <a:p>
            <a:endParaRPr lang="en-US" dirty="0"/>
          </a:p>
        </p:txBody>
      </p:sp>
    </p:spTree>
    <p:extLst>
      <p:ext uri="{BB962C8B-B14F-4D97-AF65-F5344CB8AC3E}">
        <p14:creationId xmlns:p14="http://schemas.microsoft.com/office/powerpoint/2010/main" val="130926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30368"/>
            <a:ext cx="7848600" cy="1015663"/>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Basic SQL commands for analysis:</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pPr lvl="0"/>
            <a:endParaRPr lang="en-US" sz="2000" dirty="0"/>
          </a:p>
        </p:txBody>
      </p:sp>
      <p:pic>
        <p:nvPicPr>
          <p:cNvPr id="3" name="Picture 2"/>
          <p:cNvPicPr>
            <a:picLocks noChangeAspect="1"/>
          </p:cNvPicPr>
          <p:nvPr/>
        </p:nvPicPr>
        <p:blipFill>
          <a:blip r:embed="rId2"/>
          <a:stretch>
            <a:fillRect/>
          </a:stretch>
        </p:blipFill>
        <p:spPr>
          <a:xfrm>
            <a:off x="457200" y="685800"/>
            <a:ext cx="8343900" cy="5962650"/>
          </a:xfrm>
          <a:prstGeom prst="rect">
            <a:avLst/>
          </a:prstGeom>
        </p:spPr>
      </p:pic>
    </p:spTree>
    <p:extLst>
      <p:ext uri="{BB962C8B-B14F-4D97-AF65-F5344CB8AC3E}">
        <p14:creationId xmlns:p14="http://schemas.microsoft.com/office/powerpoint/2010/main" val="357467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086600" cy="954107"/>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SQL Joins:</a:t>
            </a:r>
            <a:endParaRPr lang="en-US" dirty="0"/>
          </a:p>
          <a:p>
            <a:endParaRPr lang="en-US" dirty="0"/>
          </a:p>
        </p:txBody>
      </p:sp>
      <p:pic>
        <p:nvPicPr>
          <p:cNvPr id="3" name="Picture 2"/>
          <p:cNvPicPr>
            <a:picLocks noChangeAspect="1"/>
          </p:cNvPicPr>
          <p:nvPr/>
        </p:nvPicPr>
        <p:blipFill>
          <a:blip r:embed="rId2"/>
          <a:stretch>
            <a:fillRect/>
          </a:stretch>
        </p:blipFill>
        <p:spPr>
          <a:xfrm>
            <a:off x="533400" y="1066800"/>
            <a:ext cx="8011882" cy="5334000"/>
          </a:xfrm>
          <a:prstGeom prst="rect">
            <a:avLst/>
          </a:prstGeom>
        </p:spPr>
      </p:pic>
    </p:spTree>
    <p:extLst>
      <p:ext uri="{BB962C8B-B14F-4D97-AF65-F5344CB8AC3E}">
        <p14:creationId xmlns:p14="http://schemas.microsoft.com/office/powerpoint/2010/main" val="208571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7086600" cy="954107"/>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SQL Joins:</a:t>
            </a:r>
            <a:endParaRPr lang="en-US" dirty="0"/>
          </a:p>
          <a:p>
            <a:endParaRPr lang="en-US" dirty="0"/>
          </a:p>
        </p:txBody>
      </p:sp>
      <p:pic>
        <p:nvPicPr>
          <p:cNvPr id="4" name="Picture 3"/>
          <p:cNvPicPr>
            <a:picLocks noChangeAspect="1"/>
          </p:cNvPicPr>
          <p:nvPr/>
        </p:nvPicPr>
        <p:blipFill>
          <a:blip r:embed="rId2"/>
          <a:stretch>
            <a:fillRect/>
          </a:stretch>
        </p:blipFill>
        <p:spPr>
          <a:xfrm>
            <a:off x="525162" y="1149756"/>
            <a:ext cx="8334201" cy="5322277"/>
          </a:xfrm>
          <a:prstGeom prst="rect">
            <a:avLst/>
          </a:prstGeom>
        </p:spPr>
      </p:pic>
    </p:spTree>
    <p:extLst>
      <p:ext uri="{BB962C8B-B14F-4D97-AF65-F5344CB8AC3E}">
        <p14:creationId xmlns:p14="http://schemas.microsoft.com/office/powerpoint/2010/main" val="4065993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514600"/>
            <a:ext cx="7086600" cy="984885"/>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SQL Server/MySQL Installation</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2844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57200"/>
            <a:ext cx="7086600" cy="1261884"/>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Data Mapping:</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endParaRPr lang="en-US" dirty="0">
              <a:ln w="1143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85924"/>
            <a:ext cx="6934200" cy="4229862"/>
          </a:xfrm>
          <a:prstGeom prst="rect">
            <a:avLst/>
          </a:prstGeom>
        </p:spPr>
      </p:pic>
    </p:spTree>
    <p:extLst>
      <p:ext uri="{BB962C8B-B14F-4D97-AF65-F5344CB8AC3E}">
        <p14:creationId xmlns:p14="http://schemas.microsoft.com/office/powerpoint/2010/main" val="199035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18204972"/>
              </p:ext>
            </p:extLst>
          </p:nvPr>
        </p:nvGraphicFramePr>
        <p:xfrm>
          <a:off x="5181600" y="823118"/>
          <a:ext cx="34290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60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57200"/>
            <a:ext cx="7086600" cy="1261884"/>
          </a:xfrm>
          <a:prstGeom prst="rect">
            <a:avLst/>
          </a:prstGeom>
          <a:noFill/>
        </p:spPr>
        <p:txBody>
          <a:bodyPr wrap="square" rtlCol="0">
            <a:spAutoFit/>
          </a:bodyPr>
          <a:lstStyle/>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Data Mapping:</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endParaRPr lang="en-US" dirty="0">
              <a:ln w="1143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33600"/>
            <a:ext cx="7315200" cy="3429000"/>
          </a:xfrm>
          <a:prstGeom prst="rect">
            <a:avLst/>
          </a:prstGeom>
        </p:spPr>
      </p:pic>
    </p:spTree>
    <p:extLst>
      <p:ext uri="{BB962C8B-B14F-4D97-AF65-F5344CB8AC3E}">
        <p14:creationId xmlns:p14="http://schemas.microsoft.com/office/powerpoint/2010/main" val="257898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9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362200"/>
            <a:ext cx="7467600" cy="1938992"/>
          </a:xfrm>
          <a:prstGeom prst="rect">
            <a:avLst/>
          </a:prstGeom>
        </p:spPr>
        <p:txBody>
          <a:bodyPr wrap="square">
            <a:spAutoFit/>
          </a:bodyPr>
          <a:lstStyle/>
          <a:p>
            <a:pPr lvl="0" algn="ctr"/>
            <a:r>
              <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Database concepts &amp; SQL Overview?</a:t>
            </a: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8414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362200"/>
            <a:ext cx="7467600" cy="1015663"/>
          </a:xfrm>
          <a:prstGeom prst="rect">
            <a:avLst/>
          </a:prstGeom>
        </p:spPr>
        <p:txBody>
          <a:bodyPr wrap="square">
            <a:spAutoFit/>
          </a:bodyPr>
          <a:lstStyle/>
          <a:p>
            <a:pPr lvl="0" algn="ct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76865" y="807928"/>
            <a:ext cx="6858000" cy="5139869"/>
          </a:xfrm>
          <a:prstGeom prst="rect">
            <a:avLst/>
          </a:prstGeom>
          <a:noFill/>
        </p:spPr>
        <p:txBody>
          <a:bodyPr wrap="square" rtlCol="0">
            <a:spAutoFit/>
          </a:bodyPr>
          <a:lstStyle/>
          <a:p>
            <a:r>
              <a:rPr lang="en-US" dirty="0"/>
              <a:t>The term database has fallen into loose use lately, losing much of its original meaning. To some people, a database is any collection of data items (phone books, laundry lists, parchment scrolls . . . whatever). Other people define the term more strictly.</a:t>
            </a:r>
          </a:p>
          <a:p>
            <a:endParaRPr lang="en-US" dirty="0"/>
          </a:p>
          <a:p>
            <a:r>
              <a:rPr lang="en-US"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Definition:  </a:t>
            </a:r>
          </a:p>
          <a:p>
            <a:endParaRPr lang="en-US" dirty="0"/>
          </a:p>
          <a:p>
            <a:r>
              <a:rPr lang="en-US" dirty="0"/>
              <a:t>Database is defined as a self-describing collection of integrated</a:t>
            </a:r>
          </a:p>
          <a:p>
            <a:r>
              <a:rPr lang="en-US" dirty="0"/>
              <a:t>records. And yes, that does imply computer technology, complete with</a:t>
            </a:r>
          </a:p>
          <a:p>
            <a:r>
              <a:rPr lang="en-US" dirty="0"/>
              <a:t>programming languages such as SQL. A record is a representation of some physical or conceptual object.</a:t>
            </a:r>
          </a:p>
          <a:p>
            <a:endParaRPr lang="en-US" dirty="0"/>
          </a:p>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Example:  </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r>
              <a:rPr lang="en-US" dirty="0"/>
              <a:t>You want to keep track of a business’s customers. You assign a record for each customer. Each record has multiple attributes, such as name, address, and telephone number. Individual names, addresses, and so on are the data.</a:t>
            </a:r>
          </a:p>
        </p:txBody>
      </p:sp>
    </p:spTree>
    <p:extLst>
      <p:ext uri="{BB962C8B-B14F-4D97-AF65-F5344CB8AC3E}">
        <p14:creationId xmlns:p14="http://schemas.microsoft.com/office/powerpoint/2010/main" val="701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487" y="2286000"/>
            <a:ext cx="6372225" cy="3781425"/>
          </a:xfrm>
          <a:prstGeom prst="rect">
            <a:avLst/>
          </a:prstGeom>
        </p:spPr>
      </p:pic>
      <p:sp>
        <p:nvSpPr>
          <p:cNvPr id="5" name="Rectangle 4"/>
          <p:cNvSpPr/>
          <p:nvPr/>
        </p:nvSpPr>
        <p:spPr>
          <a:xfrm>
            <a:off x="762000" y="304800"/>
            <a:ext cx="7315200" cy="1754326"/>
          </a:xfrm>
          <a:prstGeom prst="rect">
            <a:avLst/>
          </a:prstGeom>
        </p:spPr>
        <p:txBody>
          <a:bodyPr wrap="square">
            <a:spAutoFit/>
          </a:bodyPr>
          <a:lstStyle/>
          <a:p>
            <a:pPr lvl="0" algn="ctr"/>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Database Development </a:t>
            </a:r>
          </a:p>
          <a:p>
            <a:pPr lvl="0" algn="ctr"/>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Life Cycle?</a:t>
            </a:r>
          </a:p>
        </p:txBody>
      </p:sp>
    </p:spTree>
    <p:extLst>
      <p:ext uri="{BB962C8B-B14F-4D97-AF65-F5344CB8AC3E}">
        <p14:creationId xmlns:p14="http://schemas.microsoft.com/office/powerpoint/2010/main" val="3173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7315200" cy="923330"/>
          </a:xfrm>
          <a:prstGeom prst="rect">
            <a:avLst/>
          </a:prstGeom>
        </p:spPr>
        <p:txBody>
          <a:bodyPr wrap="square">
            <a:spAutoFit/>
          </a:bodyPr>
          <a:lstStyle/>
          <a:p>
            <a:pPr lvl="0" algn="ctr"/>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Concepts Of Database?</a:t>
            </a:r>
          </a:p>
        </p:txBody>
      </p:sp>
      <p:sp>
        <p:nvSpPr>
          <p:cNvPr id="5" name="Rectangle 4"/>
          <p:cNvSpPr/>
          <p:nvPr/>
        </p:nvSpPr>
        <p:spPr>
          <a:xfrm>
            <a:off x="957649" y="1600200"/>
            <a:ext cx="7239000" cy="4832092"/>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Basic Concepts</a:t>
            </a:r>
          </a:p>
          <a:p>
            <a:endParaRPr lang="en-US" sz="2400" b="1" dirty="0"/>
          </a:p>
          <a:p>
            <a:r>
              <a:rPr lang="en-US" sz="2400" dirty="0"/>
              <a:t>A database is just what the name implies, a base collection of data.  The data is organized in some manner so that the information contained within the database can be easily retrieved.  Some of the simple databases that you might be familiar with are things like phone books or rolodexes.  As data processing has become more sophisticated, so have methods for collecting, storing and retrieving information.  Databases have become the cornerstone for an overwhelming amount of the computing environment in existence.</a:t>
            </a:r>
            <a:endParaRPr lang="en-US" sz="2400" b="1" dirty="0"/>
          </a:p>
          <a:p>
            <a:pPr marL="342900" indent="-342900">
              <a:buFont typeface="Wingdings" panose="05000000000000000000" pitchFamily="2" charset="2"/>
              <a:buChar char="ü"/>
            </a:pPr>
            <a:endParaRPr lang="en-US" sz="2400" dirty="0"/>
          </a:p>
        </p:txBody>
      </p:sp>
    </p:spTree>
    <p:extLst>
      <p:ext uri="{BB962C8B-B14F-4D97-AF65-F5344CB8AC3E}">
        <p14:creationId xmlns:p14="http://schemas.microsoft.com/office/powerpoint/2010/main" val="35111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762000"/>
            <a:ext cx="7239000" cy="4708981"/>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Basic Database concepts for the opening section</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r>
              <a:rPr lang="en-US" sz="2000" dirty="0"/>
              <a:t>Field (Column): a single piece of information.  Could be a name, or a number.  In some cases, it may even be a null or empty value.</a:t>
            </a:r>
          </a:p>
          <a:p>
            <a:endParaRPr lang="en-US" sz="2000" dirty="0"/>
          </a:p>
          <a:p>
            <a:r>
              <a:rPr lang="en-US" sz="2000" dirty="0"/>
              <a:t>Record (Row): a collection of related fields.  A number of pieces of information that relate to the same object.  </a:t>
            </a:r>
          </a:p>
          <a:p>
            <a:r>
              <a:rPr lang="en-US" sz="2000" dirty="0"/>
              <a:t>For example:  If you keep records on an employee, you might have their name, address, social security number, phone number, </a:t>
            </a:r>
            <a:r>
              <a:rPr lang="en-US" sz="2000" dirty="0" err="1"/>
              <a:t>etc</a:t>
            </a:r>
            <a:r>
              <a:rPr lang="en-US" sz="2000" dirty="0"/>
              <a:t>…Each piece of the information relates back to one employee.  This would be the employee’s record.</a:t>
            </a:r>
          </a:p>
          <a:p>
            <a:endParaRPr lang="en-US" sz="2000" dirty="0"/>
          </a:p>
          <a:p>
            <a:r>
              <a:rPr lang="en-US" sz="2000" dirty="0"/>
              <a:t>Table (File): a collection of related records.  If you put all the employee records together, you have a table of employees.</a:t>
            </a:r>
          </a:p>
          <a:p>
            <a:endParaRPr lang="en-US" sz="2000" dirty="0"/>
          </a:p>
        </p:txBody>
      </p:sp>
    </p:spTree>
    <p:extLst>
      <p:ext uri="{BB962C8B-B14F-4D97-AF65-F5344CB8AC3E}">
        <p14:creationId xmlns:p14="http://schemas.microsoft.com/office/powerpoint/2010/main" val="136921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304800"/>
            <a:ext cx="7848600" cy="2369880"/>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Database: </a:t>
            </a:r>
          </a:p>
          <a:p>
            <a:endPar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a:p>
            <a:r>
              <a:rPr lang="en-US" sz="2000" dirty="0"/>
              <a:t>A collection of tables.  If you were keeping the company records, you might have a table for employees, a table for customers, and another for sales records.  All these tables would be combined as a database.</a:t>
            </a:r>
          </a:p>
          <a:p>
            <a:endParaRPr lang="en-US" sz="2400" dirty="0"/>
          </a:p>
          <a:p>
            <a:pPr marL="342900" indent="-342900">
              <a:buFont typeface="Wingdings" panose="05000000000000000000" pitchFamily="2" charset="2"/>
              <a:buChar char="ü"/>
            </a:pPr>
            <a:endParaRPr lang="en-US" sz="2400" dirty="0"/>
          </a:p>
        </p:txBody>
      </p:sp>
      <p:sp>
        <p:nvSpPr>
          <p:cNvPr id="6" name="Rectangle 5"/>
          <p:cNvSpPr/>
          <p:nvPr/>
        </p:nvSpPr>
        <p:spPr>
          <a:xfrm>
            <a:off x="737286" y="2362200"/>
            <a:ext cx="7848600" cy="4154984"/>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Relational Database: </a:t>
            </a:r>
          </a:p>
          <a:p>
            <a:endParaRPr lang="en-US" sz="2000" dirty="0"/>
          </a:p>
          <a:p>
            <a:r>
              <a:rPr lang="en-US" sz="2000" dirty="0"/>
              <a:t>A collection of related tables.  The difference between a database and a relational database is in the way the tables are constructed.  If you were keeping the company records on a series of Excel spreadsheets, you would have just a database.  You could pull information from each table, but you wouldn’t have the ability to use information from one spreadsheet as a basis for asking questions about the information contained on another sheet.  In a relational database, the tables are constructed so that there is a logical link between them.  Based on the information that’s found in one table, you can follow this link and get relevant information from another table.</a:t>
            </a:r>
            <a:endParaRPr lang="en-US" sz="2400" dirty="0"/>
          </a:p>
          <a:p>
            <a:pPr marL="342900" indent="-342900">
              <a:buFont typeface="Wingdings" panose="05000000000000000000" pitchFamily="2" charset="2"/>
              <a:buChar char="ü"/>
            </a:pPr>
            <a:endParaRPr lang="en-US" sz="2400" dirty="0"/>
          </a:p>
        </p:txBody>
      </p:sp>
    </p:spTree>
    <p:extLst>
      <p:ext uri="{BB962C8B-B14F-4D97-AF65-F5344CB8AC3E}">
        <p14:creationId xmlns:p14="http://schemas.microsoft.com/office/powerpoint/2010/main" val="12849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3000" y="533400"/>
            <a:ext cx="7848600" cy="400110"/>
          </a:xfrm>
          <a:prstGeom prst="rect">
            <a:avLst/>
          </a:prstGeom>
        </p:spPr>
        <p:txBody>
          <a:bodyPr wrap="square">
            <a:spAutoFit/>
          </a:bodyPr>
          <a:lstStyle/>
          <a:p>
            <a:r>
              <a:rPr lang="en-US" sz="2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EXAMPLE OF A DATABASE VERSUS A RELATIONAL DATABASE</a:t>
            </a:r>
          </a:p>
        </p:txBody>
      </p:sp>
      <p:sp>
        <p:nvSpPr>
          <p:cNvPr id="2" name="TextBox 1"/>
          <p:cNvSpPr txBox="1"/>
          <p:nvPr/>
        </p:nvSpPr>
        <p:spPr>
          <a:xfrm>
            <a:off x="990600" y="1295400"/>
            <a:ext cx="7109254" cy="2308324"/>
          </a:xfrm>
          <a:prstGeom prst="rect">
            <a:avLst/>
          </a:prstGeom>
          <a:noFill/>
        </p:spPr>
        <p:txBody>
          <a:bodyPr wrap="square" rtlCol="0">
            <a:spAutoFit/>
          </a:bodyPr>
          <a:lstStyle/>
          <a:p>
            <a:r>
              <a:rPr lang="en-US" dirty="0"/>
              <a:t>If you were keeping a simple database on Excel, you might have the following tables.</a:t>
            </a:r>
          </a:p>
          <a:p>
            <a:endParaRPr lang="en-US" b="1" dirty="0"/>
          </a:p>
          <a:p>
            <a:r>
              <a:rPr lang="en-US" b="1" dirty="0"/>
              <a:t>EMPLOYEE TABLE</a:t>
            </a:r>
          </a:p>
          <a:p>
            <a:endParaRPr lang="en-US" b="1" dirty="0"/>
          </a:p>
          <a:p>
            <a:endParaRPr lang="en-US" b="1" dirty="0"/>
          </a:p>
          <a:p>
            <a:endParaRPr lang="en-US" dirty="0"/>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02068604"/>
              </p:ext>
            </p:extLst>
          </p:nvPr>
        </p:nvGraphicFramePr>
        <p:xfrm>
          <a:off x="1138880" y="2640925"/>
          <a:ext cx="6481119" cy="1250215"/>
        </p:xfrm>
        <a:graphic>
          <a:graphicData uri="http://schemas.openxmlformats.org/drawingml/2006/table">
            <a:tbl>
              <a:tblPr/>
              <a:tblGrid>
                <a:gridCol w="2160373">
                  <a:extLst>
                    <a:ext uri="{9D8B030D-6E8A-4147-A177-3AD203B41FA5}">
                      <a16:colId xmlns:a16="http://schemas.microsoft.com/office/drawing/2014/main" val="20000"/>
                    </a:ext>
                  </a:extLst>
                </a:gridCol>
                <a:gridCol w="2160373">
                  <a:extLst>
                    <a:ext uri="{9D8B030D-6E8A-4147-A177-3AD203B41FA5}">
                      <a16:colId xmlns:a16="http://schemas.microsoft.com/office/drawing/2014/main" val="20001"/>
                    </a:ext>
                  </a:extLst>
                </a:gridCol>
                <a:gridCol w="2160373">
                  <a:extLst>
                    <a:ext uri="{9D8B030D-6E8A-4147-A177-3AD203B41FA5}">
                      <a16:colId xmlns:a16="http://schemas.microsoft.com/office/drawing/2014/main" val="20002"/>
                    </a:ext>
                  </a:extLst>
                </a:gridCol>
              </a:tblGrid>
              <a:tr h="427255">
                <a:tc>
                  <a:txBody>
                    <a:bodyPr/>
                    <a:lstStyle/>
                    <a:p>
                      <a:pPr algn="ctr"/>
                      <a:r>
                        <a:rPr lang="en-US" b="1" dirty="0">
                          <a:effectLst/>
                        </a:rPr>
                        <a:t>Name</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dirty="0">
                          <a:effectLst/>
                        </a:rPr>
                        <a:t>Employee Number</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dirty="0">
                          <a:effectLst/>
                        </a:rPr>
                        <a:t>Hire Date</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800" kern="1200" dirty="0">
                          <a:solidFill>
                            <a:schemeClr val="tx1"/>
                          </a:solidFill>
                          <a:latin typeface="+mn-lt"/>
                          <a:ea typeface="+mn-ea"/>
                          <a:cs typeface="+mn-cs"/>
                        </a:rPr>
                        <a:t>Bill White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1122</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1/1/2001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800" kern="1200" dirty="0">
                          <a:solidFill>
                            <a:schemeClr val="tx1"/>
                          </a:solidFill>
                          <a:latin typeface="+mn-lt"/>
                          <a:ea typeface="+mn-ea"/>
                          <a:cs typeface="+mn-cs"/>
                        </a:rPr>
                        <a:t>Ron Smith</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2387</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9/27/2001</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800" kern="1200">
                          <a:solidFill>
                            <a:schemeClr val="tx1"/>
                          </a:solidFill>
                          <a:latin typeface="+mn-lt"/>
                          <a:ea typeface="+mn-ea"/>
                          <a:cs typeface="+mn-cs"/>
                        </a:rPr>
                        <a:t>Greg King</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4456</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8/24/1999</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Box 11"/>
          <p:cNvSpPr txBox="1"/>
          <p:nvPr/>
        </p:nvSpPr>
        <p:spPr>
          <a:xfrm>
            <a:off x="990600" y="4342387"/>
            <a:ext cx="7109254" cy="1200329"/>
          </a:xfrm>
          <a:prstGeom prst="rect">
            <a:avLst/>
          </a:prstGeom>
          <a:noFill/>
        </p:spPr>
        <p:txBody>
          <a:bodyPr wrap="square" rtlCol="0">
            <a:spAutoFit/>
          </a:bodyPr>
          <a:lstStyle/>
          <a:p>
            <a:r>
              <a:rPr lang="en-US" b="1" dirty="0"/>
              <a:t>CUSTOMER TABLE</a:t>
            </a:r>
          </a:p>
          <a:p>
            <a:endParaRPr lang="en-US" b="1" dirty="0"/>
          </a:p>
          <a:p>
            <a:endParaRPr lang="en-US" dirty="0"/>
          </a:p>
          <a:p>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51814375"/>
              </p:ext>
            </p:extLst>
          </p:nvPr>
        </p:nvGraphicFramePr>
        <p:xfrm>
          <a:off x="1147119" y="4868774"/>
          <a:ext cx="6472881" cy="1097280"/>
        </p:xfrm>
        <a:graphic>
          <a:graphicData uri="http://schemas.openxmlformats.org/drawingml/2006/table">
            <a:tbl>
              <a:tblPr/>
              <a:tblGrid>
                <a:gridCol w="2157627">
                  <a:extLst>
                    <a:ext uri="{9D8B030D-6E8A-4147-A177-3AD203B41FA5}">
                      <a16:colId xmlns:a16="http://schemas.microsoft.com/office/drawing/2014/main" val="20000"/>
                    </a:ext>
                  </a:extLst>
                </a:gridCol>
                <a:gridCol w="2157627">
                  <a:extLst>
                    <a:ext uri="{9D8B030D-6E8A-4147-A177-3AD203B41FA5}">
                      <a16:colId xmlns:a16="http://schemas.microsoft.com/office/drawing/2014/main" val="20001"/>
                    </a:ext>
                  </a:extLst>
                </a:gridCol>
                <a:gridCol w="2157627">
                  <a:extLst>
                    <a:ext uri="{9D8B030D-6E8A-4147-A177-3AD203B41FA5}">
                      <a16:colId xmlns:a16="http://schemas.microsoft.com/office/drawing/2014/main" val="20002"/>
                    </a:ext>
                  </a:extLst>
                </a:gridCol>
              </a:tblGrid>
              <a:tr h="0">
                <a:tc>
                  <a:txBody>
                    <a:bodyPr/>
                    <a:lstStyle/>
                    <a:p>
                      <a:pPr algn="ctr"/>
                      <a:r>
                        <a:rPr lang="en-US" b="1" dirty="0">
                          <a:effectLst/>
                        </a:rPr>
                        <a:t>Name</a:t>
                      </a:r>
                      <a:endParaRPr lang="en-US" dirty="0">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Address</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pPr algn="ctr"/>
                      <a:r>
                        <a:rPr lang="en-US" b="1">
                          <a:effectLst/>
                        </a:rPr>
                        <a:t>Phone Number</a:t>
                      </a:r>
                      <a:endParaRPr lang="en-US">
                        <a:effectLst/>
                      </a:endParaRP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800" kern="1200">
                          <a:solidFill>
                            <a:schemeClr val="tx1"/>
                          </a:solidFill>
                          <a:latin typeface="+mn-lt"/>
                          <a:ea typeface="+mn-ea"/>
                          <a:cs typeface="+mn-cs"/>
                        </a:rPr>
                        <a:t>Lyons</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123 A Street</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916-444-5585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800" kern="1200">
                          <a:solidFill>
                            <a:schemeClr val="tx1"/>
                          </a:solidFill>
                          <a:latin typeface="+mn-lt"/>
                          <a:ea typeface="+mn-ea"/>
                          <a:cs typeface="+mn-cs"/>
                        </a:rPr>
                        <a:t>Dennys</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435 Elm Street</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916-478-2325</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Bill White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654 17th Avenue</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tc>
                  <a:txBody>
                    <a:bodyPr/>
                    <a:lstStyle/>
                    <a:p>
                      <a:r>
                        <a:rPr lang="en-US" sz="1800" kern="1200" dirty="0">
                          <a:solidFill>
                            <a:schemeClr val="tx1"/>
                          </a:solidFill>
                          <a:latin typeface="+mn-lt"/>
                          <a:ea typeface="+mn-ea"/>
                          <a:cs typeface="+mn-cs"/>
                        </a:rPr>
                        <a:t>916-458-7714</a:t>
                      </a:r>
                    </a:p>
                  </a:txBody>
                  <a:tcPr marL="54864" marR="54864" marT="0" marB="0">
                    <a:lnL w="5029" cap="flat" cmpd="sng" algn="ctr">
                      <a:solidFill>
                        <a:srgbClr val="000000"/>
                      </a:solidFill>
                      <a:prstDash val="solid"/>
                      <a:round/>
                      <a:headEnd type="none" w="med" len="med"/>
                      <a:tailEnd type="none" w="med" len="med"/>
                    </a:lnL>
                    <a:lnR w="5029" cap="flat" cmpd="sng" algn="ctr">
                      <a:solidFill>
                        <a:srgbClr val="000000"/>
                      </a:solidFill>
                      <a:prstDash val="solid"/>
                      <a:round/>
                      <a:headEnd type="none" w="med" len="med"/>
                      <a:tailEnd type="none" w="med" len="med"/>
                    </a:lnR>
                    <a:lnT w="5029" cap="flat" cmpd="sng" algn="ctr">
                      <a:solidFill>
                        <a:srgbClr val="000000"/>
                      </a:solidFill>
                      <a:prstDash val="solid"/>
                      <a:round/>
                      <a:headEnd type="none" w="med" len="med"/>
                      <a:tailEnd type="none" w="med" len="med"/>
                    </a:lnT>
                    <a:lnB w="502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7447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20137</TotalTime>
  <Words>656</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Training Day 1</dc:title>
  <dc:creator>Beechi</dc:creator>
  <cp:lastModifiedBy>Meher Bhoyar</cp:lastModifiedBy>
  <cp:revision>50</cp:revision>
  <dcterms:created xsi:type="dcterms:W3CDTF">2006-08-16T00:00:00Z</dcterms:created>
  <dcterms:modified xsi:type="dcterms:W3CDTF">2019-05-30T00:48:34Z</dcterms:modified>
</cp:coreProperties>
</file>